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slides/slide37.xml" ContentType="application/vnd.openxmlformats-officedocument.presentationml.slide+xml"/>
  <Override PartName="/ppt/slides/slide32.xml" ContentType="application/vnd.openxmlformats-officedocument.presentationml.slide+xml"/>
  <Override PartName="/ppt/slides/slide36.xml" ContentType="application/vnd.openxmlformats-officedocument.presentationml.slide+xml"/>
  <Override PartName="/ppt/slides/slide30.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1.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notesSlides/notesSlide33.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slideMasters/slideMaster1.xml" ContentType="application/vnd.openxmlformats-officedocument.presentationml.slideMaster+xml"/>
  <Override PartName="/ppt/notesSlides/notesSlide32.xml" ContentType="application/vnd.openxmlformats-officedocument.presentationml.notesSlide+xml"/>
  <Override PartName="/ppt/notesSlides/notesSlide26.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5.xml" ContentType="application/vnd.openxmlformats-officedocument.presentationml.notesSlide+xml"/>
  <Override PartName="/ppt/notesSlides/notesSlide7.xml" ContentType="application/vnd.openxmlformats-officedocument.presentationml.notesSlide+xml"/>
  <Override PartName="/ppt/notesSlides/notesSlide19.xml" ContentType="application/vnd.openxmlformats-officedocument.presentationml.notesSlide+xml"/>
  <Override PartName="/ppt/notesSlides/notesSlide1.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16.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18.xml" ContentType="application/vnd.openxmlformats-officedocument.presentationml.notesSlide+xml"/>
  <Override PartName="/ppt/notesSlides/notesSlide8.xml" ContentType="application/vnd.openxmlformats-officedocument.presentationml.notesSlide+xml"/>
  <Override PartName="/ppt/notesSlides/notesSlide22.xml" ContentType="application/vnd.openxmlformats-officedocument.presentationml.notesSlide+xml"/>
  <Override PartName="/ppt/notesSlides/notesSlide17.xml" ContentType="application/vnd.openxmlformats-officedocument.presentationml.notesSlide+xml"/>
  <Override PartName="/ppt/notesSlides/notesSlide5.xml" ContentType="application/vnd.openxmlformats-officedocument.presentationml.notesSlide+xml"/>
  <Override PartName="/ppt/notesSlides/notesSlide12.xml" ContentType="application/vnd.openxmlformats-officedocument.presentationml.notesSlide+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notesSlides/notesSlide24.xml" ContentType="application/vnd.openxmlformats-officedocument.presentationml.notesSlide+xml"/>
  <Override PartName="/ppt/slideLayouts/slideLayout2.xml" ContentType="application/vnd.openxmlformats-officedocument.presentationml.slideLayout+xml"/>
  <Override PartName="/ppt/notesSlides/notesSlide25.xml" ContentType="application/vnd.openxmlformats-officedocument.presentationml.notes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20.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11.xml" ContentType="application/vnd.openxmlformats-officedocument.presentationml.notesSlide+xml"/>
  <Override PartName="/ppt/slideLayouts/slideLayout7.xml" ContentType="application/vnd.openxmlformats-officedocument.presentationml.slideLayout+xml"/>
  <Override PartName="/ppt/notesSlides/notesSlide10.xml" ContentType="application/vnd.openxmlformats-officedocument.presentationml.notesSlide+xml"/>
  <Override PartName="/ppt/slideLayouts/slideLayout12.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heme/themeOverride2.xml" ContentType="application/vnd.openxmlformats-officedocument.themeOverride+xml"/>
  <Override PartName="/ppt/theme/themeOverride1.xml" ContentType="application/vnd.openxmlformats-officedocument.themeOverr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272" r:id="rId3"/>
    <p:sldId id="339" r:id="rId4"/>
    <p:sldId id="350" r:id="rId5"/>
    <p:sldId id="316" r:id="rId6"/>
    <p:sldId id="318" r:id="rId7"/>
    <p:sldId id="364" r:id="rId8"/>
    <p:sldId id="365" r:id="rId9"/>
    <p:sldId id="332" r:id="rId10"/>
    <p:sldId id="259" r:id="rId11"/>
    <p:sldId id="306" r:id="rId12"/>
    <p:sldId id="257" r:id="rId13"/>
    <p:sldId id="309" r:id="rId14"/>
    <p:sldId id="308" r:id="rId15"/>
    <p:sldId id="307" r:id="rId16"/>
    <p:sldId id="340" r:id="rId17"/>
    <p:sldId id="341" r:id="rId18"/>
    <p:sldId id="271" r:id="rId19"/>
    <p:sldId id="345" r:id="rId20"/>
    <p:sldId id="346" r:id="rId21"/>
    <p:sldId id="357" r:id="rId22"/>
    <p:sldId id="270" r:id="rId23"/>
    <p:sldId id="273" r:id="rId24"/>
    <p:sldId id="360" r:id="rId25"/>
    <p:sldId id="347" r:id="rId26"/>
    <p:sldId id="274" r:id="rId27"/>
    <p:sldId id="275" r:id="rId28"/>
    <p:sldId id="363" r:id="rId29"/>
    <p:sldId id="276" r:id="rId30"/>
    <p:sldId id="277" r:id="rId31"/>
    <p:sldId id="342" r:id="rId32"/>
    <p:sldId id="278" r:id="rId33"/>
    <p:sldId id="279" r:id="rId34"/>
    <p:sldId id="280" r:id="rId35"/>
    <p:sldId id="281" r:id="rId36"/>
    <p:sldId id="348" r:id="rId37"/>
    <p:sldId id="282" r:id="rId38"/>
  </p:sldIdLst>
  <p:sldSz cx="9144000" cy="6858000" type="screen4x3"/>
  <p:notesSz cx="6807200" cy="9939338"/>
  <p:defaultTextStyle>
    <a:defPPr>
      <a:defRPr lang="ja-JP"/>
    </a:defPPr>
    <a:lvl1pPr algn="l" rtl="0" fontAlgn="base">
      <a:spcBef>
        <a:spcPct val="0"/>
      </a:spcBef>
      <a:spcAft>
        <a:spcPct val="0"/>
      </a:spcAft>
      <a:defRPr kumimoji="1" sz="3200" kern="1200">
        <a:solidFill>
          <a:schemeClr val="tx1"/>
        </a:solidFill>
        <a:latin typeface="Times New Roman" pitchFamily="18" charset="0"/>
        <a:ea typeface="HG正楷書体-PRO" pitchFamily="66" charset="-128"/>
        <a:cs typeface="+mn-cs"/>
      </a:defRPr>
    </a:lvl1pPr>
    <a:lvl2pPr marL="457200" algn="l" rtl="0" fontAlgn="base">
      <a:spcBef>
        <a:spcPct val="0"/>
      </a:spcBef>
      <a:spcAft>
        <a:spcPct val="0"/>
      </a:spcAft>
      <a:defRPr kumimoji="1" sz="3200" kern="1200">
        <a:solidFill>
          <a:schemeClr val="tx1"/>
        </a:solidFill>
        <a:latin typeface="Times New Roman" pitchFamily="18" charset="0"/>
        <a:ea typeface="HG正楷書体-PRO" pitchFamily="66" charset="-128"/>
        <a:cs typeface="+mn-cs"/>
      </a:defRPr>
    </a:lvl2pPr>
    <a:lvl3pPr marL="914400" algn="l" rtl="0" fontAlgn="base">
      <a:spcBef>
        <a:spcPct val="0"/>
      </a:spcBef>
      <a:spcAft>
        <a:spcPct val="0"/>
      </a:spcAft>
      <a:defRPr kumimoji="1" sz="3200" kern="1200">
        <a:solidFill>
          <a:schemeClr val="tx1"/>
        </a:solidFill>
        <a:latin typeface="Times New Roman" pitchFamily="18" charset="0"/>
        <a:ea typeface="HG正楷書体-PRO" pitchFamily="66" charset="-128"/>
        <a:cs typeface="+mn-cs"/>
      </a:defRPr>
    </a:lvl3pPr>
    <a:lvl4pPr marL="1371600" algn="l" rtl="0" fontAlgn="base">
      <a:spcBef>
        <a:spcPct val="0"/>
      </a:spcBef>
      <a:spcAft>
        <a:spcPct val="0"/>
      </a:spcAft>
      <a:defRPr kumimoji="1" sz="3200" kern="1200">
        <a:solidFill>
          <a:schemeClr val="tx1"/>
        </a:solidFill>
        <a:latin typeface="Times New Roman" pitchFamily="18" charset="0"/>
        <a:ea typeface="HG正楷書体-PRO" pitchFamily="66" charset="-128"/>
        <a:cs typeface="+mn-cs"/>
      </a:defRPr>
    </a:lvl4pPr>
    <a:lvl5pPr marL="1828800" algn="l" rtl="0" fontAlgn="base">
      <a:spcBef>
        <a:spcPct val="0"/>
      </a:spcBef>
      <a:spcAft>
        <a:spcPct val="0"/>
      </a:spcAft>
      <a:defRPr kumimoji="1" sz="3200" kern="1200">
        <a:solidFill>
          <a:schemeClr val="tx1"/>
        </a:solidFill>
        <a:latin typeface="Times New Roman" pitchFamily="18" charset="0"/>
        <a:ea typeface="HG正楷書体-PRO" pitchFamily="66" charset="-128"/>
        <a:cs typeface="+mn-cs"/>
      </a:defRPr>
    </a:lvl5pPr>
    <a:lvl6pPr marL="2286000" algn="l" defTabSz="914400" rtl="0" eaLnBrk="1" latinLnBrk="0" hangingPunct="1">
      <a:defRPr kumimoji="1" sz="3200" kern="1200">
        <a:solidFill>
          <a:schemeClr val="tx1"/>
        </a:solidFill>
        <a:latin typeface="Times New Roman" pitchFamily="18" charset="0"/>
        <a:ea typeface="HG正楷書体-PRO" pitchFamily="66" charset="-128"/>
        <a:cs typeface="+mn-cs"/>
      </a:defRPr>
    </a:lvl6pPr>
    <a:lvl7pPr marL="2743200" algn="l" defTabSz="914400" rtl="0" eaLnBrk="1" latinLnBrk="0" hangingPunct="1">
      <a:defRPr kumimoji="1" sz="3200" kern="1200">
        <a:solidFill>
          <a:schemeClr val="tx1"/>
        </a:solidFill>
        <a:latin typeface="Times New Roman" pitchFamily="18" charset="0"/>
        <a:ea typeface="HG正楷書体-PRO" pitchFamily="66" charset="-128"/>
        <a:cs typeface="+mn-cs"/>
      </a:defRPr>
    </a:lvl7pPr>
    <a:lvl8pPr marL="3200400" algn="l" defTabSz="914400" rtl="0" eaLnBrk="1" latinLnBrk="0" hangingPunct="1">
      <a:defRPr kumimoji="1" sz="3200" kern="1200">
        <a:solidFill>
          <a:schemeClr val="tx1"/>
        </a:solidFill>
        <a:latin typeface="Times New Roman" pitchFamily="18" charset="0"/>
        <a:ea typeface="HG正楷書体-PRO" pitchFamily="66" charset="-128"/>
        <a:cs typeface="+mn-cs"/>
      </a:defRPr>
    </a:lvl8pPr>
    <a:lvl9pPr marL="3657600" algn="l" defTabSz="914400" rtl="0" eaLnBrk="1" latinLnBrk="0" hangingPunct="1">
      <a:defRPr kumimoji="1" sz="3200" kern="1200">
        <a:solidFill>
          <a:schemeClr val="tx1"/>
        </a:solidFill>
        <a:latin typeface="Times New Roman" pitchFamily="18" charset="0"/>
        <a:ea typeface="HG正楷書体-PRO" pitchFamily="6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0000"/>
    <a:srgbClr val="990000"/>
    <a:srgbClr val="800000"/>
    <a:srgbClr val="FFFFCC"/>
    <a:srgbClr val="99FFCC"/>
    <a:srgbClr val="FF99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9" autoAdjust="0"/>
    <p:restoredTop sz="71986" autoAdjust="0"/>
  </p:normalViewPr>
  <p:slideViewPr>
    <p:cSldViewPr snapToGrid="0">
      <p:cViewPr>
        <p:scale>
          <a:sx n="81" d="100"/>
          <a:sy n="81" d="100"/>
        </p:scale>
        <p:origin x="-1056"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image" Target="../media/image45.emf"/><Relationship Id="rId5" Type="http://schemas.openxmlformats.org/officeDocument/2006/relationships/image" Target="../media/image49.emf"/><Relationship Id="rId4" Type="http://schemas.openxmlformats.org/officeDocument/2006/relationships/image" Target="../media/image4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511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24" tIns="45763" rIns="91524" bIns="45763" numCol="1" anchor="t" anchorCtr="0" compatLnSpc="1">
            <a:prstTxWarp prst="textNoShape">
              <a:avLst/>
            </a:prstTxWarp>
          </a:bodyPr>
          <a:lstStyle>
            <a:lvl1pPr defTabSz="915988">
              <a:defRPr sz="1200">
                <a:ea typeface="ＭＳ Ｐゴシック" pitchFamily="50" charset="-128"/>
              </a:defRPr>
            </a:lvl1pPr>
          </a:lstStyle>
          <a:p>
            <a:endParaRPr lang="en-US" altLang="ja-JP"/>
          </a:p>
        </p:txBody>
      </p:sp>
      <p:sp>
        <p:nvSpPr>
          <p:cNvPr id="4099" name="Rectangle 3"/>
          <p:cNvSpPr>
            <a:spLocks noGrp="1" noChangeArrowheads="1"/>
          </p:cNvSpPr>
          <p:nvPr>
            <p:ph type="dt" sz="quarter" idx="1"/>
          </p:nvPr>
        </p:nvSpPr>
        <p:spPr bwMode="auto">
          <a:xfrm>
            <a:off x="3856038" y="0"/>
            <a:ext cx="2951162"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24" tIns="45763" rIns="91524" bIns="45763" numCol="1" anchor="t" anchorCtr="0" compatLnSpc="1">
            <a:prstTxWarp prst="textNoShape">
              <a:avLst/>
            </a:prstTxWarp>
          </a:bodyPr>
          <a:lstStyle>
            <a:lvl1pPr algn="r" defTabSz="915988">
              <a:defRPr sz="1200">
                <a:ea typeface="ＭＳ Ｐゴシック" pitchFamily="50" charset="-128"/>
              </a:defRPr>
            </a:lvl1pPr>
          </a:lstStyle>
          <a:p>
            <a:endParaRPr lang="en-US" altLang="ja-JP"/>
          </a:p>
        </p:txBody>
      </p:sp>
      <p:sp>
        <p:nvSpPr>
          <p:cNvPr id="4100" name="Rectangle 4"/>
          <p:cNvSpPr>
            <a:spLocks noGrp="1" noChangeArrowheads="1"/>
          </p:cNvSpPr>
          <p:nvPr>
            <p:ph type="ftr" sz="quarter" idx="2"/>
          </p:nvPr>
        </p:nvSpPr>
        <p:spPr bwMode="auto">
          <a:xfrm>
            <a:off x="0" y="9442450"/>
            <a:ext cx="29511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24" tIns="45763" rIns="91524" bIns="45763" numCol="1" anchor="b" anchorCtr="0" compatLnSpc="1">
            <a:prstTxWarp prst="textNoShape">
              <a:avLst/>
            </a:prstTxWarp>
          </a:bodyPr>
          <a:lstStyle>
            <a:lvl1pPr defTabSz="915988">
              <a:defRPr sz="1200">
                <a:ea typeface="ＭＳ Ｐゴシック" pitchFamily="50" charset="-128"/>
              </a:defRPr>
            </a:lvl1pPr>
          </a:lstStyle>
          <a:p>
            <a:endParaRPr lang="en-US" altLang="ja-JP"/>
          </a:p>
        </p:txBody>
      </p:sp>
      <p:sp>
        <p:nvSpPr>
          <p:cNvPr id="4101" name="Rectangle 5"/>
          <p:cNvSpPr>
            <a:spLocks noGrp="1" noChangeArrowheads="1"/>
          </p:cNvSpPr>
          <p:nvPr>
            <p:ph type="sldNum" sz="quarter" idx="3"/>
          </p:nvPr>
        </p:nvSpPr>
        <p:spPr bwMode="auto">
          <a:xfrm>
            <a:off x="3856038" y="9442450"/>
            <a:ext cx="2951162"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24" tIns="45763" rIns="91524" bIns="45763" numCol="1" anchor="b" anchorCtr="0" compatLnSpc="1">
            <a:prstTxWarp prst="textNoShape">
              <a:avLst/>
            </a:prstTxWarp>
          </a:bodyPr>
          <a:lstStyle>
            <a:lvl1pPr algn="r" defTabSz="915988">
              <a:defRPr sz="1200">
                <a:ea typeface="ＭＳ Ｐゴシック" pitchFamily="50" charset="-128"/>
              </a:defRPr>
            </a:lvl1pPr>
          </a:lstStyle>
          <a:p>
            <a:fld id="{BD542E13-0B85-407A-AD47-958772C716A9}" type="slidenum">
              <a:rPr lang="en-US" altLang="ja-JP"/>
              <a:pPr/>
              <a:t>‹#›</a:t>
            </a:fld>
            <a:endParaRPr lang="en-US" altLang="ja-JP"/>
          </a:p>
        </p:txBody>
      </p:sp>
    </p:spTree>
    <p:extLst>
      <p:ext uri="{BB962C8B-B14F-4D97-AF65-F5344CB8AC3E}">
        <p14:creationId xmlns:p14="http://schemas.microsoft.com/office/powerpoint/2010/main" val="4243140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5116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09" tIns="45755" rIns="91509" bIns="45755" numCol="1" anchor="t" anchorCtr="0" compatLnSpc="1">
            <a:prstTxWarp prst="textNoShape">
              <a:avLst/>
            </a:prstTxWarp>
          </a:bodyPr>
          <a:lstStyle>
            <a:lvl1pPr defTabSz="915988">
              <a:defRPr sz="1200"/>
            </a:lvl1pPr>
          </a:lstStyle>
          <a:p>
            <a:endParaRPr lang="en-US" altLang="ja-JP"/>
          </a:p>
        </p:txBody>
      </p:sp>
      <p:sp>
        <p:nvSpPr>
          <p:cNvPr id="81923" name="Rectangle 3"/>
          <p:cNvSpPr>
            <a:spLocks noGrp="1" noChangeArrowheads="1"/>
          </p:cNvSpPr>
          <p:nvPr>
            <p:ph type="dt" idx="1"/>
          </p:nvPr>
        </p:nvSpPr>
        <p:spPr bwMode="auto">
          <a:xfrm>
            <a:off x="3856038" y="0"/>
            <a:ext cx="2951162"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09" tIns="45755" rIns="91509" bIns="45755" numCol="1" anchor="t" anchorCtr="0" compatLnSpc="1">
            <a:prstTxWarp prst="textNoShape">
              <a:avLst/>
            </a:prstTxWarp>
          </a:bodyPr>
          <a:lstStyle>
            <a:lvl1pPr algn="r" defTabSz="915988">
              <a:defRPr sz="1200"/>
            </a:lvl1pPr>
          </a:lstStyle>
          <a:p>
            <a:endParaRPr lang="en-US" altLang="ja-JP"/>
          </a:p>
        </p:txBody>
      </p:sp>
      <p:sp>
        <p:nvSpPr>
          <p:cNvPr id="81924" name="Rectangle 4"/>
          <p:cNvSpPr>
            <a:spLocks noChangeArrowheads="1" noTextEdit="1"/>
          </p:cNvSpPr>
          <p:nvPr>
            <p:ph type="sldImg" idx="2"/>
          </p:nvPr>
        </p:nvSpPr>
        <p:spPr bwMode="auto">
          <a:xfrm>
            <a:off x="949325" y="768350"/>
            <a:ext cx="4908550" cy="368141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908050" y="4756150"/>
            <a:ext cx="499110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09" tIns="45755" rIns="91509" bIns="45755"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81926" name="Rectangle 6"/>
          <p:cNvSpPr>
            <a:spLocks noGrp="1" noChangeArrowheads="1"/>
          </p:cNvSpPr>
          <p:nvPr>
            <p:ph type="ftr" sz="quarter" idx="4"/>
          </p:nvPr>
        </p:nvSpPr>
        <p:spPr bwMode="auto">
          <a:xfrm>
            <a:off x="0" y="9434513"/>
            <a:ext cx="2951163"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09" tIns="45755" rIns="91509" bIns="45755" numCol="1" anchor="b" anchorCtr="0" compatLnSpc="1">
            <a:prstTxWarp prst="textNoShape">
              <a:avLst/>
            </a:prstTxWarp>
          </a:bodyPr>
          <a:lstStyle>
            <a:lvl1pPr defTabSz="915988">
              <a:defRPr sz="1200"/>
            </a:lvl1pPr>
          </a:lstStyle>
          <a:p>
            <a:endParaRPr lang="en-US" altLang="ja-JP"/>
          </a:p>
        </p:txBody>
      </p:sp>
      <p:sp>
        <p:nvSpPr>
          <p:cNvPr id="81927" name="Rectangle 7"/>
          <p:cNvSpPr>
            <a:spLocks noGrp="1" noChangeArrowheads="1"/>
          </p:cNvSpPr>
          <p:nvPr>
            <p:ph type="sldNum" sz="quarter" idx="5"/>
          </p:nvPr>
        </p:nvSpPr>
        <p:spPr bwMode="auto">
          <a:xfrm>
            <a:off x="3856038" y="9434513"/>
            <a:ext cx="2951162"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09" tIns="45755" rIns="91509" bIns="45755" numCol="1" anchor="b" anchorCtr="0" compatLnSpc="1">
            <a:prstTxWarp prst="textNoShape">
              <a:avLst/>
            </a:prstTxWarp>
          </a:bodyPr>
          <a:lstStyle>
            <a:lvl1pPr algn="r" defTabSz="915988">
              <a:defRPr sz="1200"/>
            </a:lvl1pPr>
          </a:lstStyle>
          <a:p>
            <a:fld id="{AA6B5586-1426-4099-9B91-EF8DA1A30D24}" type="slidenum">
              <a:rPr lang="en-US" altLang="ja-JP"/>
              <a:pPr/>
              <a:t>‹#›</a:t>
            </a:fld>
            <a:endParaRPr lang="en-US" altLang="ja-JP"/>
          </a:p>
        </p:txBody>
      </p:sp>
    </p:spTree>
    <p:extLst>
      <p:ext uri="{BB962C8B-B14F-4D97-AF65-F5344CB8AC3E}">
        <p14:creationId xmlns:p14="http://schemas.microsoft.com/office/powerpoint/2010/main" val="3309913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EDE023-FEAC-4215-B44E-C31DD49B4CAB}" type="slidenum">
              <a:rPr lang="en-US" altLang="ja-JP"/>
              <a:pPr/>
              <a:t>2</a:t>
            </a:fld>
            <a:endParaRPr lang="en-US" altLang="ja-JP"/>
          </a:p>
        </p:txBody>
      </p:sp>
      <p:sp>
        <p:nvSpPr>
          <p:cNvPr id="89090" name="Rectangle 2"/>
          <p:cNvSpPr>
            <a:spLocks noChangeArrowheads="1" noTextEdit="1"/>
          </p:cNvSpPr>
          <p:nvPr>
            <p:ph type="sldImg"/>
          </p:nvPr>
        </p:nvSpPr>
        <p:spPr>
          <a:ln/>
        </p:spPr>
      </p:sp>
      <p:sp>
        <p:nvSpPr>
          <p:cNvPr id="89091" name="Rectangle 3"/>
          <p:cNvSpPr>
            <a:spLocks noGrp="1" noChangeArrowheads="1"/>
          </p:cNvSpPr>
          <p:nvPr>
            <p:ph type="body" idx="1"/>
          </p:nvPr>
        </p:nvSpPr>
        <p:spPr/>
        <p:txBody>
          <a:bodyPr/>
          <a:lstStyle/>
          <a:p>
            <a:r>
              <a:rPr lang="ja-JP" altLang="en-US"/>
              <a:t>我々働くものは表に示す五つの役割を持って仕事を進めています。</a:t>
            </a:r>
          </a:p>
          <a:p>
            <a:r>
              <a:rPr lang="en-US" altLang="ja-JP"/>
              <a:t>Q</a:t>
            </a:r>
            <a:r>
              <a:rPr lang="ja-JP" altLang="en-US"/>
              <a:t>は品質に維持向上事務サービスでは誤りの無い仕事をすることです</a:t>
            </a:r>
          </a:p>
          <a:p>
            <a:r>
              <a:rPr lang="en-US" altLang="ja-JP"/>
              <a:t>D</a:t>
            </a:r>
            <a:r>
              <a:rPr lang="ja-JP" altLang="en-US"/>
              <a:t>はデリバリー量、納期で決められた納期内に決められた量を生産する</a:t>
            </a:r>
          </a:p>
          <a:p>
            <a:r>
              <a:rPr lang="en-US" altLang="ja-JP"/>
              <a:t>C</a:t>
            </a:r>
            <a:r>
              <a:rPr lang="ja-JP" altLang="en-US"/>
              <a:t>はコスト原価で少しでも無駄を省き原価を低減する</a:t>
            </a:r>
          </a:p>
          <a:p>
            <a:r>
              <a:rPr lang="en-US" altLang="ja-JP"/>
              <a:t>S</a:t>
            </a:r>
            <a:r>
              <a:rPr lang="ja-JP" altLang="en-US"/>
              <a:t>はセフティー安全で怪我をしたりものを破損させない</a:t>
            </a:r>
          </a:p>
          <a:p>
            <a:r>
              <a:rPr lang="en-US" altLang="ja-JP"/>
              <a:t>M</a:t>
            </a:r>
            <a:r>
              <a:rPr lang="ja-JP" altLang="en-US"/>
              <a:t>はモラールで人間関係を良くして明るい職場にする事です</a:t>
            </a:r>
          </a:p>
          <a:p>
            <a:r>
              <a:rPr lang="ja-JP" altLang="en-US"/>
              <a:t>こうした職場での</a:t>
            </a:r>
            <a:r>
              <a:rPr lang="ja-JP" altLang="en-US" u="sng"/>
              <a:t>自分達の役割の中で問題を見つけ、解決することが重要</a:t>
            </a:r>
            <a:r>
              <a:rPr lang="ja-JP" altLang="en-US"/>
              <a:t>になっています。</a:t>
            </a:r>
          </a:p>
          <a:p>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C1D5DA-6AAB-470D-8BC4-D54F004D6BD7}" type="slidenum">
              <a:rPr lang="en-US" altLang="ja-JP"/>
              <a:pPr/>
              <a:t>12</a:t>
            </a:fld>
            <a:endParaRPr lang="en-US" altLang="ja-JP"/>
          </a:p>
        </p:txBody>
      </p:sp>
      <p:sp>
        <p:nvSpPr>
          <p:cNvPr id="118786" name="Rectangle 2"/>
          <p:cNvSpPr>
            <a:spLocks noChangeArrowheads="1" noTextEdit="1"/>
          </p:cNvSpPr>
          <p:nvPr>
            <p:ph type="sldImg"/>
          </p:nvPr>
        </p:nvSpPr>
        <p:spPr>
          <a:ln/>
        </p:spPr>
      </p:sp>
      <p:sp>
        <p:nvSpPr>
          <p:cNvPr id="118787" name="Rectangle 3"/>
          <p:cNvSpPr>
            <a:spLocks noGrp="1" noChangeArrowheads="1"/>
          </p:cNvSpPr>
          <p:nvPr>
            <p:ph type="body" idx="1"/>
          </p:nvPr>
        </p:nvSpPr>
        <p:spPr/>
        <p:txBody>
          <a:bodyPr/>
          <a:lstStyle/>
          <a:p>
            <a:r>
              <a:rPr lang="ja-JP" altLang="en-US"/>
              <a:t>このマトリックス図はステップごとに活用できる</a:t>
            </a:r>
            <a:r>
              <a:rPr lang="en-US" altLang="ja-JP"/>
              <a:t>QC</a:t>
            </a:r>
            <a:r>
              <a:rPr lang="ja-JP" altLang="en-US"/>
              <a:t>手法の一覧表です</a:t>
            </a:r>
          </a:p>
          <a:p>
            <a:r>
              <a:rPr lang="en-US" altLang="ja-JP"/>
              <a:t>QC7</a:t>
            </a:r>
            <a:r>
              <a:rPr lang="ja-JP" altLang="en-US"/>
              <a:t>つ道具、新</a:t>
            </a:r>
            <a:r>
              <a:rPr lang="en-US" altLang="ja-JP"/>
              <a:t>QC7</a:t>
            </a:r>
            <a:r>
              <a:rPr lang="ja-JP" altLang="en-US"/>
              <a:t>つ道具、とその他のツールが書いてあります、このように</a:t>
            </a:r>
          </a:p>
          <a:p>
            <a:r>
              <a:rPr lang="ja-JP" altLang="en-US"/>
              <a:t>ステップごとに色々な手法を活用して活動を進めて行ってください。</a:t>
            </a:r>
          </a:p>
          <a:p>
            <a:r>
              <a:rPr lang="ja-JP" altLang="en-US"/>
              <a:t>手法については日科技連より沢山の参考図書が出ています、サークルで購入してみんなで</a:t>
            </a:r>
          </a:p>
          <a:p>
            <a:r>
              <a:rPr lang="ja-JP" altLang="en-US"/>
              <a:t>勉強してください、手法をうまく使いこなすことが良い活動が出来</a:t>
            </a:r>
          </a:p>
          <a:p>
            <a:r>
              <a:rPr lang="ja-JP" altLang="en-US"/>
              <a:t>レベルアップ出来る秘訣です。手法は本で勉強より、活動中に実践で</a:t>
            </a:r>
          </a:p>
          <a:p>
            <a:r>
              <a:rPr lang="ja-JP" altLang="en-US"/>
              <a:t>勉強していくのが一番だと思います。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A17AF1-E9EF-4C1F-9D28-C1E3875F6B32}" type="slidenum">
              <a:rPr lang="en-US" altLang="ja-JP"/>
              <a:pPr/>
              <a:t>13</a:t>
            </a:fld>
            <a:endParaRPr lang="en-US" altLang="ja-JP"/>
          </a:p>
        </p:txBody>
      </p:sp>
      <p:sp>
        <p:nvSpPr>
          <p:cNvPr id="120834" name="Rectangle 2"/>
          <p:cNvSpPr>
            <a:spLocks noChangeArrowheads="1" noTextEdit="1"/>
          </p:cNvSpPr>
          <p:nvPr>
            <p:ph type="sldImg"/>
          </p:nvPr>
        </p:nvSpPr>
        <p:spPr>
          <a:ln/>
        </p:spPr>
      </p:sp>
      <p:sp>
        <p:nvSpPr>
          <p:cNvPr id="120835" name="Rectangle 3"/>
          <p:cNvSpPr>
            <a:spLocks noGrp="1" noChangeArrowheads="1"/>
          </p:cNvSpPr>
          <p:nvPr>
            <p:ph type="body" idx="1"/>
          </p:nvPr>
        </p:nvSpPr>
        <p:spPr/>
        <p:txBody>
          <a:bodyPr/>
          <a:lstStyle/>
          <a:p>
            <a:r>
              <a:rPr lang="ja-JP" altLang="en-US"/>
              <a:t>時間が有ったら簡単に説明</a:t>
            </a:r>
          </a:p>
          <a:p>
            <a:r>
              <a:rPr lang="en-US" altLang="ja-JP"/>
              <a:t>7</a:t>
            </a:r>
            <a:r>
              <a:rPr lang="ja-JP" altLang="en-US"/>
              <a:t>つ道具に関しては、日科技連で沢山の解りやすい、参考図書が出ています、サークルで購入して</a:t>
            </a:r>
          </a:p>
          <a:p>
            <a:r>
              <a:rPr lang="ja-JP" altLang="en-US"/>
              <a:t>勉強してください。活動をしながら勉強していけばいいと思います。</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E11DC6-F690-4CF8-81D7-AC3EA286BC87}" type="slidenum">
              <a:rPr lang="en-US" altLang="ja-JP"/>
              <a:pPr/>
              <a:t>14</a:t>
            </a:fld>
            <a:endParaRPr lang="en-US" altLang="ja-JP"/>
          </a:p>
        </p:txBody>
      </p:sp>
      <p:sp>
        <p:nvSpPr>
          <p:cNvPr id="119810" name="Rectangle 2"/>
          <p:cNvSpPr>
            <a:spLocks noChangeArrowheads="1" noTextEdit="1"/>
          </p:cNvSpPr>
          <p:nvPr>
            <p:ph type="sldImg"/>
          </p:nvPr>
        </p:nvSpPr>
        <p:spPr>
          <a:ln/>
        </p:spPr>
      </p:sp>
      <p:sp>
        <p:nvSpPr>
          <p:cNvPr id="119811" name="Rectangle 3"/>
          <p:cNvSpPr>
            <a:spLocks noGrp="1" noChangeArrowheads="1"/>
          </p:cNvSpPr>
          <p:nvPr>
            <p:ph type="body" idx="1"/>
          </p:nvPr>
        </p:nvSpPr>
        <p:spPr/>
        <p:txBody>
          <a:bodyPr/>
          <a:lstStyle/>
          <a:p>
            <a:r>
              <a:rPr lang="ja-JP" altLang="en-US"/>
              <a:t>時間が有ったら説明する。</a:t>
            </a:r>
          </a:p>
          <a:p>
            <a:r>
              <a:rPr lang="ja-JP" altLang="en-US"/>
              <a:t>新</a:t>
            </a:r>
            <a:r>
              <a:rPr lang="en-US" altLang="ja-JP"/>
              <a:t>7</a:t>
            </a:r>
            <a:r>
              <a:rPr lang="ja-JP" altLang="en-US"/>
              <a:t>つ道具にはこのような手法があります。</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A1FDC8-8C92-48CB-BE33-FA09247CBA24}" type="slidenum">
              <a:rPr lang="en-US" altLang="ja-JP"/>
              <a:pPr/>
              <a:t>15</a:t>
            </a:fld>
            <a:endParaRPr lang="en-US" altLang="ja-JP"/>
          </a:p>
        </p:txBody>
      </p:sp>
      <p:sp>
        <p:nvSpPr>
          <p:cNvPr id="121858" name="Rectangle 2"/>
          <p:cNvSpPr>
            <a:spLocks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ja-JP" altLang="en-US"/>
              <a:t>時間が有ったら簡単に説明する。</a:t>
            </a:r>
          </a:p>
          <a:p>
            <a:r>
              <a:rPr lang="en-US" altLang="ja-JP"/>
              <a:t>QC</a:t>
            </a:r>
            <a:r>
              <a:rPr lang="ja-JP" altLang="en-US"/>
              <a:t>ツールの活用目的についてはこのようになっています。</a:t>
            </a:r>
          </a:p>
          <a:p>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1B6F89-A632-41A4-BD2C-5C3CFFB9A16F}" type="slidenum">
              <a:rPr lang="en-US" altLang="ja-JP"/>
              <a:pPr/>
              <a:t>16</a:t>
            </a:fld>
            <a:endParaRPr lang="en-US" altLang="ja-JP"/>
          </a:p>
        </p:txBody>
      </p:sp>
      <p:sp>
        <p:nvSpPr>
          <p:cNvPr id="180226" name="Rectangle 2"/>
          <p:cNvSpPr>
            <a:spLocks noChangeArrowheads="1" noTextEdit="1"/>
          </p:cNvSpPr>
          <p:nvPr>
            <p:ph type="sldImg"/>
          </p:nvPr>
        </p:nvSpPr>
        <p:spPr>
          <a:ln/>
        </p:spPr>
      </p:sp>
      <p:sp>
        <p:nvSpPr>
          <p:cNvPr id="180227" name="Rectangle 3"/>
          <p:cNvSpPr>
            <a:spLocks noGrp="1" noChangeArrowheads="1"/>
          </p:cNvSpPr>
          <p:nvPr>
            <p:ph type="body" idx="1"/>
          </p:nvPr>
        </p:nvSpPr>
        <p:spPr/>
        <p:txBody>
          <a:bodyPr/>
          <a:lstStyle/>
          <a:p>
            <a:r>
              <a:rPr lang="ja-JP" altLang="en-US"/>
              <a:t>それでは手順</a:t>
            </a:r>
            <a:r>
              <a:rPr lang="en-US" altLang="ja-JP"/>
              <a:t>1</a:t>
            </a:r>
            <a:r>
              <a:rPr lang="ja-JP" altLang="en-US"/>
              <a:t>から勉強して行きましょう</a:t>
            </a:r>
          </a:p>
          <a:p>
            <a:r>
              <a:rPr lang="ja-JP" altLang="en-US"/>
              <a:t>最初にテーマの選定です</a:t>
            </a:r>
          </a:p>
          <a:p>
            <a:r>
              <a:rPr lang="ja-JP" altLang="en-US"/>
              <a:t>まず１．職場に与えられた方針、目標を確認します</a:t>
            </a:r>
          </a:p>
          <a:p>
            <a:r>
              <a:rPr lang="ja-JP" altLang="en-US"/>
              <a:t>皆さんの職場には、年度方針　生産目標など方針や目標が</a:t>
            </a:r>
          </a:p>
          <a:p>
            <a:r>
              <a:rPr lang="ja-JP" altLang="en-US"/>
              <a:t>有ると思います、</a:t>
            </a:r>
          </a:p>
          <a:p>
            <a:r>
              <a:rPr lang="ja-JP" altLang="en-US"/>
              <a:t>テーマを選定する場合の指針となるものです。これをまず確認しておいてください</a:t>
            </a:r>
          </a:p>
          <a:p>
            <a:r>
              <a:rPr lang="ja-JP" altLang="en-US"/>
              <a:t>２．次に問題を摘出します</a:t>
            </a:r>
          </a:p>
          <a:p>
            <a:r>
              <a:rPr lang="ja-JP" altLang="en-US"/>
              <a:t>ブレーンストーミングで</a:t>
            </a:r>
            <a:r>
              <a:rPr lang="en-US" altLang="ja-JP"/>
              <a:t>5</a:t>
            </a:r>
            <a:r>
              <a:rPr lang="ja-JP" altLang="en-US"/>
              <a:t>大任務から問題となっているものを洗い出します</a:t>
            </a:r>
          </a:p>
          <a:p>
            <a:r>
              <a:rPr lang="ja-JP" altLang="en-US"/>
              <a:t>日ごろ問題意識を持って、メモしたり掲示板に掲示したり</a:t>
            </a:r>
          </a:p>
          <a:p>
            <a:r>
              <a:rPr lang="ja-JP" altLang="en-US"/>
              <a:t>皆が見えるようにしておくと、出しやすくなります</a:t>
            </a:r>
          </a:p>
          <a:p>
            <a:r>
              <a:rPr lang="ja-JP" altLang="en-US"/>
              <a:t>３、問題を整理します</a:t>
            </a:r>
          </a:p>
          <a:p>
            <a:r>
              <a:rPr lang="ja-JP" altLang="en-US"/>
              <a:t>自分ですぐに対策できるものは、すぐに改善して、創意工夫や改善提案を</a:t>
            </a:r>
          </a:p>
          <a:p>
            <a:r>
              <a:rPr lang="ja-JP" altLang="en-US"/>
              <a:t>出しましょう、</a:t>
            </a:r>
          </a:p>
          <a:p>
            <a:r>
              <a:rPr lang="ja-JP" altLang="en-US"/>
              <a:t>問題が大きすぎたり、費用がかかりすぎたり、他部署の問題は</a:t>
            </a:r>
          </a:p>
          <a:p>
            <a:r>
              <a:rPr lang="ja-JP" altLang="en-US"/>
              <a:t>サークルでは解決出来ません、職制に依頼して手を打ってもらってください</a:t>
            </a:r>
          </a:p>
          <a:p>
            <a:endParaRPr lang="en-US"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685A83-82BF-4514-9476-07A88464EBD0}" type="slidenum">
              <a:rPr lang="en-US" altLang="ja-JP"/>
              <a:pPr/>
              <a:t>17</a:t>
            </a:fld>
            <a:endParaRPr lang="en-US" altLang="ja-JP"/>
          </a:p>
        </p:txBody>
      </p:sp>
      <p:sp>
        <p:nvSpPr>
          <p:cNvPr id="181250" name="Rectangle 2"/>
          <p:cNvSpPr>
            <a:spLocks noChangeArrowheads="1" noTextEdit="1"/>
          </p:cNvSpPr>
          <p:nvPr>
            <p:ph type="sldImg"/>
          </p:nvPr>
        </p:nvSpPr>
        <p:spPr>
          <a:ln/>
        </p:spPr>
      </p:sp>
      <p:sp>
        <p:nvSpPr>
          <p:cNvPr id="181251" name="Rectangle 3"/>
          <p:cNvSpPr>
            <a:spLocks noGrp="1" noChangeArrowheads="1"/>
          </p:cNvSpPr>
          <p:nvPr>
            <p:ph type="body" idx="1"/>
          </p:nvPr>
        </p:nvSpPr>
        <p:spPr/>
        <p:txBody>
          <a:bodyPr/>
          <a:lstStyle/>
          <a:p>
            <a:r>
              <a:rPr lang="ja-JP" altLang="en-US"/>
              <a:t>４．整理して残った問題を評価し絞り込みます</a:t>
            </a:r>
          </a:p>
          <a:p>
            <a:r>
              <a:rPr lang="ja-JP" altLang="en-US"/>
              <a:t>この図の様に、マトリックス図を作成します</a:t>
            </a:r>
          </a:p>
          <a:p>
            <a:r>
              <a:rPr lang="ja-JP" altLang="en-US"/>
              <a:t>評価は管理者の方針、期待効果、サークルの実力などで評価します</a:t>
            </a:r>
          </a:p>
          <a:p>
            <a:r>
              <a:rPr lang="ja-JP" altLang="en-US"/>
              <a:t>評価点をつけ優先順位を決めどの問題に取り組むかを決定します</a:t>
            </a:r>
          </a:p>
          <a:p>
            <a:r>
              <a:rPr lang="ja-JP" altLang="en-US"/>
              <a:t>評価するとき大切なことは、期待効果の値や困り具合などを具体的</a:t>
            </a:r>
          </a:p>
          <a:p>
            <a:r>
              <a:rPr lang="ja-JP" altLang="en-US"/>
              <a:t>定量的に把握し判断してください。</a:t>
            </a:r>
          </a:p>
          <a:p>
            <a:r>
              <a:rPr lang="ja-JP" altLang="en-US"/>
              <a:t>これが取り組む理由につながってきます</a:t>
            </a:r>
          </a:p>
          <a:p>
            <a:r>
              <a:rPr lang="ja-JP" altLang="en-US"/>
              <a:t>問題が決定したら取り組む必要性、選定理由を明確にします</a:t>
            </a:r>
          </a:p>
          <a:p>
            <a:r>
              <a:rPr lang="ja-JP" altLang="en-US"/>
              <a:t>評価で大きい問題と考えられた点が選定理由になります</a:t>
            </a:r>
          </a:p>
          <a:p>
            <a:r>
              <a:rPr lang="ja-JP" altLang="en-US"/>
              <a:t>複数ある場合は、影響の大きい順に具体的にして整理しておきます</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461900-0F3E-49FD-8270-B3AFF175A622}" type="slidenum">
              <a:rPr lang="en-US" altLang="ja-JP"/>
              <a:pPr/>
              <a:t>18</a:t>
            </a:fld>
            <a:endParaRPr lang="en-US" altLang="ja-JP"/>
          </a:p>
        </p:txBody>
      </p:sp>
      <p:sp>
        <p:nvSpPr>
          <p:cNvPr id="103426" name="Rectangle 2"/>
          <p:cNvSpPr>
            <a:spLocks noChangeArrowheads="1" noTextEdit="1"/>
          </p:cNvSpPr>
          <p:nvPr>
            <p:ph type="sldImg"/>
          </p:nvPr>
        </p:nvSpPr>
        <p:spPr>
          <a:ln/>
        </p:spPr>
      </p:sp>
      <p:sp>
        <p:nvSpPr>
          <p:cNvPr id="103427" name="Rectangle 3"/>
          <p:cNvSpPr>
            <a:spLocks noGrp="1" noChangeArrowheads="1"/>
          </p:cNvSpPr>
          <p:nvPr>
            <p:ph type="body" idx="1"/>
          </p:nvPr>
        </p:nvSpPr>
        <p:spPr/>
        <p:txBody>
          <a:bodyPr/>
          <a:lstStyle/>
          <a:p>
            <a:r>
              <a:rPr lang="ja-JP" altLang="en-US"/>
              <a:t>６、テーマを決定します</a:t>
            </a:r>
          </a:p>
          <a:p>
            <a:r>
              <a:rPr lang="ja-JP" altLang="en-US"/>
              <a:t>テーマを決定するときの注意点ですが、テーマ名は　丸丸における三角三角のペケペケの形としてください。</a:t>
            </a:r>
          </a:p>
          <a:p>
            <a:r>
              <a:rPr lang="ja-JP" altLang="en-US"/>
              <a:t>たとえば「ＡＢラインのおける組み立て　不良件数の削減」というようにしてください、</a:t>
            </a:r>
            <a:endParaRPr lang="ja-JP" altLang="en-US" u="sng"/>
          </a:p>
          <a:p>
            <a:r>
              <a:rPr lang="ja-JP" altLang="en-US" u="sng"/>
              <a:t>「どの範囲または対象の」</a:t>
            </a:r>
            <a:r>
              <a:rPr lang="ja-JP" altLang="en-US"/>
              <a:t>何すなわち「</a:t>
            </a:r>
            <a:r>
              <a:rPr lang="ja-JP" altLang="en-US" u="sng"/>
              <a:t>管理特性」を　「どうしたいのか」</a:t>
            </a:r>
            <a:r>
              <a:rPr lang="ja-JP" altLang="en-US"/>
              <a:t>という形にします。</a:t>
            </a:r>
          </a:p>
          <a:p>
            <a:r>
              <a:rPr lang="ja-JP" altLang="en-US"/>
              <a:t>よくテーマに手段を入れてしまうサークルがあります、</a:t>
            </a:r>
          </a:p>
          <a:p>
            <a:r>
              <a:rPr lang="ja-JP" altLang="en-US"/>
              <a:t>たとえば「</a:t>
            </a:r>
            <a:r>
              <a:rPr lang="ja-JP" altLang="en-US" u="sng"/>
              <a:t>ＡＢラインの省人化</a:t>
            </a:r>
            <a:r>
              <a:rPr lang="ja-JP" altLang="en-US"/>
              <a:t>による</a:t>
            </a:r>
            <a:r>
              <a:rPr lang="ja-JP" altLang="en-US" u="sng"/>
              <a:t>コスト低減</a:t>
            </a:r>
            <a:r>
              <a:rPr lang="ja-JP" altLang="en-US"/>
              <a:t>」とします、</a:t>
            </a:r>
          </a:p>
          <a:p>
            <a:r>
              <a:rPr lang="ja-JP" altLang="en-US"/>
              <a:t>省人化はコスト低減のひとつの手段であり、</a:t>
            </a:r>
          </a:p>
          <a:p>
            <a:r>
              <a:rPr lang="ja-JP" altLang="en-US"/>
              <a:t>テーマにこれを入れてしまうと、この時点で対策を決め付けてしまい、</a:t>
            </a:r>
          </a:p>
          <a:p>
            <a:r>
              <a:rPr lang="ja-JP" altLang="en-US"/>
              <a:t>もっと効果的なコスト低減の対策が有るかもしれないのに、</a:t>
            </a:r>
          </a:p>
          <a:p>
            <a:r>
              <a:rPr lang="ja-JP" altLang="en-US"/>
              <a:t>見落としてしまいますので注意しましょう。</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AAD7CA-030C-4BCF-9936-A646B5DF0510}" type="slidenum">
              <a:rPr lang="en-US" altLang="ja-JP"/>
              <a:pPr/>
              <a:t>19</a:t>
            </a:fld>
            <a:endParaRPr lang="en-US" altLang="ja-JP"/>
          </a:p>
        </p:txBody>
      </p:sp>
      <p:sp>
        <p:nvSpPr>
          <p:cNvPr id="175106" name="Rectangle 2"/>
          <p:cNvSpPr>
            <a:spLocks noChangeArrowheads="1" noTextEdit="1"/>
          </p:cNvSpPr>
          <p:nvPr>
            <p:ph type="sldImg"/>
          </p:nvPr>
        </p:nvSpPr>
        <p:spPr>
          <a:ln/>
        </p:spPr>
      </p:sp>
      <p:sp>
        <p:nvSpPr>
          <p:cNvPr id="175107" name="Rectangle 3"/>
          <p:cNvSpPr>
            <a:spLocks noGrp="1" noChangeArrowheads="1"/>
          </p:cNvSpPr>
          <p:nvPr>
            <p:ph type="body" idx="1"/>
          </p:nvPr>
        </p:nvSpPr>
        <p:spPr/>
        <p:txBody>
          <a:bodyPr/>
          <a:lstStyle/>
          <a:p>
            <a:r>
              <a:rPr lang="ja-JP" altLang="en-US"/>
              <a:t>テーマが決定したら手順２で現状の把握と目標の設定を行います。</a:t>
            </a:r>
          </a:p>
          <a:p>
            <a:r>
              <a:rPr lang="ja-JP" altLang="en-US"/>
              <a:t>現状の把握は管理特性に関する悪さ加減を事実を正確に把握し</a:t>
            </a:r>
          </a:p>
          <a:p>
            <a:r>
              <a:rPr lang="ja-JP" altLang="en-US"/>
              <a:t>要因解析の手がかりをつかむ作業です、つまり</a:t>
            </a:r>
          </a:p>
          <a:p>
            <a:r>
              <a:rPr lang="ja-JP" altLang="en-US"/>
              <a:t>要因解析の魚の頭にあたる、特性を決める作業でもあります</a:t>
            </a:r>
          </a:p>
          <a:p>
            <a:r>
              <a:rPr lang="ja-JP" altLang="en-US"/>
              <a:t>現状把握は３現主義で行うことが重要です、</a:t>
            </a:r>
            <a:r>
              <a:rPr lang="en-US" altLang="ja-JP"/>
              <a:t>3</a:t>
            </a:r>
            <a:r>
              <a:rPr lang="ja-JP" altLang="en-US"/>
              <a:t>現とは　現場　現物　現実の事で</a:t>
            </a:r>
          </a:p>
          <a:p>
            <a:r>
              <a:rPr lang="ja-JP" altLang="en-US"/>
              <a:t>事実を把握するには必ずこの考えで行動してください。</a:t>
            </a:r>
          </a:p>
          <a:p>
            <a:r>
              <a:rPr lang="ja-JP" altLang="en-US"/>
              <a:t>３現に原理原則を加え</a:t>
            </a:r>
            <a:r>
              <a:rPr lang="en-US" altLang="ja-JP"/>
              <a:t>5</a:t>
            </a:r>
            <a:r>
              <a:rPr lang="ja-JP" altLang="en-US"/>
              <a:t>現主義と言う考えもありますので知っておいてください。</a:t>
            </a:r>
          </a:p>
          <a:p>
            <a:r>
              <a:rPr lang="en-US" altLang="ja-JP"/>
              <a:t>3</a:t>
            </a:r>
            <a:r>
              <a:rPr lang="ja-JP" altLang="en-US"/>
              <a:t>現主義で事実を把握しないで対策を行い大失敗をした例がいっぱいあります。</a:t>
            </a:r>
          </a:p>
          <a:p>
            <a:r>
              <a:rPr lang="ja-JP" altLang="en-US"/>
              <a:t>皆さんも経験が有ると思います。</a:t>
            </a:r>
          </a:p>
          <a:p>
            <a:r>
              <a:rPr lang="ja-JP" altLang="en-US"/>
              <a:t>手順２の</a:t>
            </a:r>
            <a:r>
              <a:rPr lang="en-US" altLang="ja-JP"/>
              <a:t>1</a:t>
            </a:r>
            <a:r>
              <a:rPr lang="ja-JP" altLang="en-US"/>
              <a:t>番目として</a:t>
            </a:r>
          </a:p>
          <a:p>
            <a:r>
              <a:rPr lang="ja-JP" altLang="en-US"/>
              <a:t>まず攻撃対象、管理特性を決め定義します</a:t>
            </a:r>
          </a:p>
          <a:p>
            <a:r>
              <a:rPr lang="ja-JP" altLang="en-US"/>
              <a:t>異常件数や不良率など決まったら、内容、カウントの</a:t>
            </a:r>
          </a:p>
          <a:p>
            <a:r>
              <a:rPr lang="ja-JP" altLang="en-US"/>
              <a:t>方法、管理期間などを決めておきます</a:t>
            </a:r>
          </a:p>
          <a:p>
            <a:r>
              <a:rPr lang="ja-JP" altLang="en-US"/>
              <a:t>これを明確にしておかないと</a:t>
            </a:r>
          </a:p>
          <a:p>
            <a:r>
              <a:rPr lang="ja-JP" altLang="en-US"/>
              <a:t>現状把握や、要因解析のデーターに一貫性が無くなったり</a:t>
            </a:r>
          </a:p>
          <a:p>
            <a:r>
              <a:rPr lang="ja-JP" altLang="en-US"/>
              <a:t>目標があいまいになったりして、何をどうするのだったか</a:t>
            </a:r>
          </a:p>
          <a:p>
            <a:r>
              <a:rPr lang="ja-JP" altLang="en-US"/>
              <a:t>解らなくなる恐れがあります。しっかり決めて下さい。</a:t>
            </a:r>
          </a:p>
          <a:p>
            <a:endParaRPr lang="en-US" altLang="ja-JP"/>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7CDC1-5A3A-4861-9F85-33E4615CD949}" type="slidenum">
              <a:rPr lang="en-US" altLang="ja-JP"/>
              <a:pPr/>
              <a:t>20</a:t>
            </a:fld>
            <a:endParaRPr lang="en-US" altLang="ja-JP"/>
          </a:p>
        </p:txBody>
      </p:sp>
      <p:sp>
        <p:nvSpPr>
          <p:cNvPr id="182274" name="Rectangle 2"/>
          <p:cNvSpPr>
            <a:spLocks noChangeArrowheads="1" noTextEdit="1"/>
          </p:cNvSpPr>
          <p:nvPr>
            <p:ph type="sldImg"/>
          </p:nvPr>
        </p:nvSpPr>
        <p:spPr>
          <a:ln/>
        </p:spPr>
      </p:sp>
      <p:sp>
        <p:nvSpPr>
          <p:cNvPr id="182275" name="Rectangle 3"/>
          <p:cNvSpPr>
            <a:spLocks noGrp="1" noChangeArrowheads="1"/>
          </p:cNvSpPr>
          <p:nvPr>
            <p:ph type="body" idx="1"/>
          </p:nvPr>
        </p:nvSpPr>
        <p:spPr/>
        <p:txBody>
          <a:bodyPr/>
          <a:lstStyle/>
          <a:p>
            <a:r>
              <a:rPr lang="ja-JP" altLang="en-US"/>
              <a:t>管理特性の定義付けが出来たら、現状を調査しデーターをグラフ化し時間経過を</a:t>
            </a:r>
          </a:p>
          <a:p>
            <a:r>
              <a:rPr lang="ja-JP" altLang="en-US"/>
              <a:t>チェックします。</a:t>
            </a:r>
          </a:p>
          <a:p>
            <a:r>
              <a:rPr lang="ja-JP" altLang="en-US"/>
              <a:t>グラフ化することにより、ばらつきや　周期性が解るようになります</a:t>
            </a:r>
          </a:p>
          <a:p>
            <a:r>
              <a:rPr lang="ja-JP" altLang="en-US"/>
              <a:t>層別しやすいように色々なデーター取りすることが必要です。</a:t>
            </a:r>
          </a:p>
          <a:p>
            <a:endParaRPr lang="ja-JP" altLang="en-US"/>
          </a:p>
          <a:p>
            <a:endParaRPr lang="en-US" altLang="ja-JP"/>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E893FC-DEF6-4481-8B6A-4DA37AC0DE93}" type="slidenum">
              <a:rPr lang="en-US" altLang="ja-JP"/>
              <a:pPr/>
              <a:t>22</a:t>
            </a:fld>
            <a:endParaRPr lang="en-US" altLang="ja-JP"/>
          </a:p>
        </p:txBody>
      </p:sp>
      <p:sp>
        <p:nvSpPr>
          <p:cNvPr id="106498" name="Rectangle 2"/>
          <p:cNvSpPr>
            <a:spLocks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ja-JP" altLang="en-US"/>
              <a:t>次に目標の設定ですが、目標の</a:t>
            </a:r>
            <a:r>
              <a:rPr lang="en-US" altLang="ja-JP"/>
              <a:t>3</a:t>
            </a:r>
            <a:r>
              <a:rPr lang="ja-JP" altLang="en-US"/>
              <a:t>要素である、何を、いつまでに、</a:t>
            </a:r>
          </a:p>
          <a:p>
            <a:r>
              <a:rPr lang="ja-JP" altLang="en-US"/>
              <a:t>どれだけをはっきりさせます。</a:t>
            </a:r>
          </a:p>
          <a:p>
            <a:r>
              <a:rPr lang="ja-JP" altLang="en-US"/>
              <a:t>たとえばキズ不良を、</a:t>
            </a:r>
            <a:r>
              <a:rPr lang="en-US" altLang="ja-JP"/>
              <a:t>11</a:t>
            </a:r>
            <a:r>
              <a:rPr lang="ja-JP" altLang="en-US"/>
              <a:t>月末までに、</a:t>
            </a:r>
            <a:r>
              <a:rPr lang="en-US" altLang="ja-JP"/>
              <a:t>0</a:t>
            </a:r>
            <a:r>
              <a:rPr lang="ja-JP" altLang="en-US"/>
              <a:t>個にするという具合です。</a:t>
            </a:r>
          </a:p>
          <a:p>
            <a:r>
              <a:rPr lang="ja-JP" altLang="en-US"/>
              <a:t>目標はサークルの実力より少し高めで、みんなで勉強し努力しないと</a:t>
            </a:r>
          </a:p>
          <a:p>
            <a:r>
              <a:rPr lang="ja-JP" altLang="en-US"/>
              <a:t>出来ないようなメンバーの挑戦意欲わ沸く目標にしましょう</a:t>
            </a:r>
          </a:p>
          <a:p>
            <a:r>
              <a:rPr lang="ja-JP" altLang="en-US"/>
              <a:t>またチームワーク向上とかメンバーの育成や技能伝承などのサブ目標も</a:t>
            </a:r>
          </a:p>
          <a:p>
            <a:r>
              <a:rPr lang="ja-JP" altLang="en-US"/>
              <a:t>決めておくといいでしょう、　</a:t>
            </a:r>
          </a:p>
          <a:p>
            <a:r>
              <a:rPr lang="ja-JP" altLang="en-US"/>
              <a:t>テーマが決まったら、テーマについて上司に報告をして</a:t>
            </a:r>
          </a:p>
          <a:p>
            <a:r>
              <a:rPr lang="ja-JP" altLang="en-US"/>
              <a:t>確認してもらいます。</a:t>
            </a:r>
          </a:p>
          <a:p>
            <a:r>
              <a:rPr lang="ja-JP" altLang="en-US"/>
              <a:t>テーマの大きさ、問題解決の型、目標値などを確認してもらいます</a:t>
            </a:r>
          </a:p>
          <a:p>
            <a:r>
              <a:rPr lang="ja-JP" altLang="en-US"/>
              <a:t>会社によっては、テーマ登録用紙を作成し、これにテーマ、目標値、期間など</a:t>
            </a:r>
          </a:p>
          <a:p>
            <a:r>
              <a:rPr lang="ja-JP" altLang="en-US"/>
              <a:t>記入し、上司や事務局に提出して確認してもらうようにして、</a:t>
            </a:r>
          </a:p>
          <a:p>
            <a:r>
              <a:rPr lang="ja-JP" altLang="en-US"/>
              <a:t>管理しているところが有多く有ります。</a:t>
            </a:r>
          </a:p>
          <a:p>
            <a:r>
              <a:rPr lang="ja-JP" altLang="en-US"/>
              <a:t>管理者にもしっかり理解してもらい支援をしてもらいます。</a:t>
            </a:r>
          </a:p>
          <a:p>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63177-09A3-4C1A-8DBC-14231F5759DE}" type="slidenum">
              <a:rPr lang="en-US" altLang="ja-JP"/>
              <a:pPr/>
              <a:t>3</a:t>
            </a:fld>
            <a:endParaRPr lang="en-US" altLang="ja-JP"/>
          </a:p>
        </p:txBody>
      </p:sp>
      <p:sp>
        <p:nvSpPr>
          <p:cNvPr id="163842" name="Rectangle 2"/>
          <p:cNvSpPr>
            <a:spLocks noChangeArrowheads="1" noTextEdit="1"/>
          </p:cNvSpPr>
          <p:nvPr>
            <p:ph type="sldImg"/>
          </p:nvPr>
        </p:nvSpPr>
        <p:spPr>
          <a:ln/>
        </p:spPr>
      </p:sp>
      <p:sp>
        <p:nvSpPr>
          <p:cNvPr id="163843" name="Rectangle 3"/>
          <p:cNvSpPr>
            <a:spLocks noGrp="1" noChangeArrowheads="1"/>
          </p:cNvSpPr>
          <p:nvPr>
            <p:ph type="body" idx="1"/>
          </p:nvPr>
        </p:nvSpPr>
        <p:spPr/>
        <p:txBody>
          <a:bodyPr/>
          <a:lstStyle/>
          <a:p>
            <a:r>
              <a:rPr lang="en-US" altLang="ja-JP"/>
              <a:t>QC</a:t>
            </a:r>
            <a:r>
              <a:rPr lang="ja-JP" altLang="en-US"/>
              <a:t>的問題解決の基本的考え方ですが、</a:t>
            </a:r>
            <a:r>
              <a:rPr lang="en-US" altLang="ja-JP"/>
              <a:t>QC</a:t>
            </a:r>
            <a:r>
              <a:rPr lang="ja-JP" altLang="en-US"/>
              <a:t>サークルで問題を解決する場合</a:t>
            </a:r>
          </a:p>
          <a:p>
            <a:r>
              <a:rPr lang="ja-JP" altLang="en-US"/>
              <a:t>この</a:t>
            </a:r>
            <a:r>
              <a:rPr lang="en-US" altLang="ja-JP"/>
              <a:t>6</a:t>
            </a:r>
            <a:r>
              <a:rPr lang="ja-JP" altLang="en-US"/>
              <a:t>つの考え方によって成り立っています</a:t>
            </a:r>
          </a:p>
          <a:p>
            <a:r>
              <a:rPr lang="ja-JP" altLang="en-US"/>
              <a:t>第</a:t>
            </a:r>
            <a:r>
              <a:rPr lang="en-US" altLang="ja-JP"/>
              <a:t>1</a:t>
            </a:r>
            <a:r>
              <a:rPr lang="ja-JP" altLang="en-US"/>
              <a:t>はお客様第</a:t>
            </a:r>
            <a:r>
              <a:rPr lang="en-US" altLang="ja-JP"/>
              <a:t>1</a:t>
            </a:r>
            <a:r>
              <a:rPr lang="ja-JP" altLang="en-US"/>
              <a:t>です、要求される品質や、サービスの良し悪しは</a:t>
            </a:r>
          </a:p>
          <a:p>
            <a:r>
              <a:rPr lang="ja-JP" altLang="en-US"/>
              <a:t>お客様が決めるという事です、したがって、物を見るときにはお客様の立場で</a:t>
            </a:r>
          </a:p>
          <a:p>
            <a:r>
              <a:rPr lang="ja-JP" altLang="en-US"/>
              <a:t>ものをながめる必要があるということです、わらわれにとって</a:t>
            </a:r>
            <a:r>
              <a:rPr lang="en-US" altLang="ja-JP"/>
              <a:t>1000</a:t>
            </a:r>
            <a:r>
              <a:rPr lang="ja-JP" altLang="en-US"/>
              <a:t>分の一でも</a:t>
            </a:r>
          </a:p>
          <a:p>
            <a:r>
              <a:rPr lang="ja-JP" altLang="en-US"/>
              <a:t>お客様にとっては１００パーセントとなります。</a:t>
            </a:r>
          </a:p>
          <a:p>
            <a:r>
              <a:rPr lang="ja-JP" altLang="en-US"/>
              <a:t>直接お客様に接していない方が多いと思いますが、生産現場では後工程がお客様といえます。</a:t>
            </a:r>
          </a:p>
          <a:p>
            <a:r>
              <a:rPr lang="ja-JP" altLang="en-US"/>
              <a:t>第</a:t>
            </a:r>
            <a:r>
              <a:rPr lang="en-US" altLang="ja-JP"/>
              <a:t>2</a:t>
            </a:r>
            <a:r>
              <a:rPr lang="ja-JP" altLang="en-US"/>
              <a:t>は</a:t>
            </a:r>
            <a:r>
              <a:rPr lang="en-US" altLang="ja-JP"/>
              <a:t>PDCA</a:t>
            </a:r>
            <a:r>
              <a:rPr lang="ja-JP" altLang="en-US"/>
              <a:t>の管理のサイクル、サークルとも言いますが、</a:t>
            </a:r>
            <a:r>
              <a:rPr lang="en-US" altLang="ja-JP"/>
              <a:t>PDCA</a:t>
            </a:r>
            <a:r>
              <a:rPr lang="ja-JP" altLang="en-US"/>
              <a:t>は誰でも日常あたりまえに</a:t>
            </a:r>
          </a:p>
          <a:p>
            <a:r>
              <a:rPr lang="ja-JP" altLang="en-US"/>
              <a:t>行っている行動です、このあたりまえの事を確実に行うことです。</a:t>
            </a:r>
          </a:p>
          <a:p>
            <a:r>
              <a:rPr lang="ja-JP" altLang="en-US"/>
              <a:t>第</a:t>
            </a:r>
            <a:r>
              <a:rPr lang="en-US" altLang="ja-JP"/>
              <a:t>3</a:t>
            </a:r>
            <a:r>
              <a:rPr lang="ja-JP" altLang="en-US"/>
              <a:t>は、事実に基づく考え方をする事です、物事をデーターで客観的にみて</a:t>
            </a:r>
          </a:p>
          <a:p>
            <a:r>
              <a:rPr lang="ja-JP" altLang="en-US"/>
              <a:t>事実を捕らえ、判断することです、データーには数値データーと言語データーがあります。</a:t>
            </a:r>
          </a:p>
          <a:p>
            <a:r>
              <a:rPr lang="ja-JP" altLang="en-US"/>
              <a:t>第</a:t>
            </a:r>
            <a:r>
              <a:rPr lang="en-US" altLang="ja-JP"/>
              <a:t>4</a:t>
            </a:r>
            <a:r>
              <a:rPr lang="ja-JP" altLang="en-US"/>
              <a:t>は原因と結果を区別して考えることです</a:t>
            </a:r>
          </a:p>
          <a:p>
            <a:r>
              <a:rPr lang="ja-JP" altLang="en-US"/>
              <a:t>良い結果を得る為には、原因をしっかり管理する必要が有ります</a:t>
            </a:r>
          </a:p>
          <a:p>
            <a:r>
              <a:rPr lang="ja-JP" altLang="en-US"/>
              <a:t>特性要因図はこのことをよく表しています、特性と要因（原因）の関係を</a:t>
            </a:r>
          </a:p>
          <a:p>
            <a:r>
              <a:rPr lang="ja-JP" altLang="en-US"/>
              <a:t>しっかりつかみ管理するということです</a:t>
            </a:r>
          </a:p>
          <a:p>
            <a:r>
              <a:rPr lang="ja-JP" altLang="en-US"/>
              <a:t>第</a:t>
            </a:r>
            <a:r>
              <a:rPr lang="en-US" altLang="ja-JP"/>
              <a:t>5</a:t>
            </a:r>
            <a:r>
              <a:rPr lang="ja-JP" altLang="en-US"/>
              <a:t>は、重点指向です</a:t>
            </a:r>
          </a:p>
          <a:p>
            <a:r>
              <a:rPr lang="ja-JP" altLang="en-US"/>
              <a:t>物事に取り組む場合、一つの問題に対し色々な原因があります、影響度など考え、重み付け</a:t>
            </a:r>
          </a:p>
          <a:p>
            <a:r>
              <a:rPr lang="ja-JP" altLang="en-US"/>
              <a:t>をして絞り込んで行くことです、小さい不良項目はそのままにしておく事になります</a:t>
            </a:r>
          </a:p>
          <a:p>
            <a:r>
              <a:rPr lang="ja-JP" altLang="en-US"/>
              <a:t>第</a:t>
            </a:r>
            <a:r>
              <a:rPr lang="en-US" altLang="ja-JP"/>
              <a:t>6</a:t>
            </a:r>
            <a:r>
              <a:rPr lang="ja-JP" altLang="en-US"/>
              <a:t>は、層別・解析です</a:t>
            </a:r>
          </a:p>
          <a:p>
            <a:r>
              <a:rPr lang="ja-JP" altLang="en-US"/>
              <a:t>データーには色々な異質の物が多く混ざっています、これらを質の違いによって</a:t>
            </a:r>
          </a:p>
          <a:p>
            <a:r>
              <a:rPr lang="ja-JP" altLang="en-US"/>
              <a:t>分類することを層別と言います。</a:t>
            </a:r>
          </a:p>
          <a:p>
            <a:r>
              <a:rPr lang="ja-JP" altLang="en-US"/>
              <a:t>また解析ではなぜそうなったかをナゼナゼを</a:t>
            </a:r>
            <a:r>
              <a:rPr lang="en-US" altLang="ja-JP"/>
              <a:t>5</a:t>
            </a:r>
            <a:r>
              <a:rPr lang="ja-JP" altLang="en-US"/>
              <a:t>回繰り返すと真因に</a:t>
            </a:r>
          </a:p>
          <a:p>
            <a:r>
              <a:rPr lang="ja-JP" altLang="en-US"/>
              <a:t>たどり着くといわれるように、しっかり繰り返しましょう</a:t>
            </a:r>
          </a:p>
          <a:p>
            <a:r>
              <a:rPr lang="ja-JP" altLang="en-US"/>
              <a:t>以上</a:t>
            </a:r>
            <a:r>
              <a:rPr lang="en-US" altLang="ja-JP"/>
              <a:t>6</a:t>
            </a:r>
            <a:r>
              <a:rPr lang="ja-JP" altLang="en-US"/>
              <a:t>つの考え方を基本に問題解決の手順に従って</a:t>
            </a:r>
          </a:p>
          <a:p>
            <a:r>
              <a:rPr lang="en-US" altLang="ja-JP"/>
              <a:t>QC</a:t>
            </a:r>
            <a:r>
              <a:rPr lang="ja-JP" altLang="en-US"/>
              <a:t>サークル活動を進めて行ってください。</a:t>
            </a:r>
          </a:p>
          <a:p>
            <a:endParaRPr lang="en-US" altLang="ja-JP"/>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1E43BB-73DE-436B-B62A-CEC71E82CFC7}" type="slidenum">
              <a:rPr lang="en-US" altLang="ja-JP"/>
              <a:pPr/>
              <a:t>23</a:t>
            </a:fld>
            <a:endParaRPr lang="en-US" altLang="ja-JP"/>
          </a:p>
        </p:txBody>
      </p:sp>
      <p:sp>
        <p:nvSpPr>
          <p:cNvPr id="107522" name="Rectangle 2"/>
          <p:cNvSpPr>
            <a:spLocks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ja-JP" altLang="en-US"/>
              <a:t>目標が決まったら手順６で活動計画をです。ガントチャートを使います。</a:t>
            </a:r>
          </a:p>
          <a:p>
            <a:r>
              <a:rPr lang="ja-JP" altLang="en-US"/>
              <a:t>活動スケジュールと役割分担を決めます。</a:t>
            </a:r>
          </a:p>
          <a:p>
            <a:r>
              <a:rPr lang="ja-JP" altLang="en-US"/>
              <a:t>問題解決のステップを、目標で決めた期日までに活動が完了するよう</a:t>
            </a:r>
          </a:p>
          <a:p>
            <a:r>
              <a:rPr lang="ja-JP" altLang="en-US"/>
              <a:t>スケジュールを立てます。</a:t>
            </a:r>
          </a:p>
          <a:p>
            <a:r>
              <a:rPr lang="ja-JP" altLang="en-US"/>
              <a:t>前回の活動で反省事項があればそれを考慮し計画に組み込みます、</a:t>
            </a:r>
          </a:p>
          <a:p>
            <a:r>
              <a:rPr lang="ja-JP" altLang="en-US"/>
              <a:t>この表の様に縦軸に活動ステップとステップリーダーを記入します、</a:t>
            </a:r>
          </a:p>
          <a:p>
            <a:r>
              <a:rPr lang="ja-JP" altLang="en-US"/>
              <a:t>横軸には実施時期を記入します。</a:t>
            </a:r>
          </a:p>
          <a:p>
            <a:r>
              <a:rPr lang="ja-JP" altLang="en-US" u="sng"/>
              <a:t>ステップリーダーを決め皆で責任を持って進めるよう、計画してください</a:t>
            </a:r>
            <a:endParaRPr lang="ja-JP" altLang="en-US"/>
          </a:p>
          <a:p>
            <a:r>
              <a:rPr lang="ja-JP" altLang="en-US"/>
              <a:t>活動中は実績をその都度記入し、スケジュール管理をします、</a:t>
            </a:r>
          </a:p>
          <a:p>
            <a:r>
              <a:rPr lang="ja-JP" altLang="en-US"/>
              <a:t>メンバーが見えるように掲示しておいてください。</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1BBE90-CF36-4101-A53B-5FFB31764800}" type="slidenum">
              <a:rPr lang="en-US" altLang="ja-JP"/>
              <a:pPr/>
              <a:t>25</a:t>
            </a:fld>
            <a:endParaRPr lang="en-US" altLang="ja-JP"/>
          </a:p>
        </p:txBody>
      </p:sp>
      <p:sp>
        <p:nvSpPr>
          <p:cNvPr id="183298" name="Rectangle 2"/>
          <p:cNvSpPr>
            <a:spLocks noChangeArrowheads="1" noTextEdit="1"/>
          </p:cNvSpPr>
          <p:nvPr>
            <p:ph type="sldImg"/>
          </p:nvPr>
        </p:nvSpPr>
        <p:spPr>
          <a:ln/>
        </p:spPr>
      </p:sp>
      <p:sp>
        <p:nvSpPr>
          <p:cNvPr id="183299" name="Rectangle 3"/>
          <p:cNvSpPr>
            <a:spLocks noGrp="1" noChangeArrowheads="1"/>
          </p:cNvSpPr>
          <p:nvPr>
            <p:ph type="body" idx="1"/>
          </p:nvPr>
        </p:nvSpPr>
        <p:spPr/>
        <p:txBody>
          <a:bodyPr/>
          <a:lstStyle/>
          <a:p>
            <a:r>
              <a:rPr lang="ja-JP" altLang="en-US"/>
              <a:t>手順４で要因の調査と解析を行います。</a:t>
            </a:r>
          </a:p>
          <a:p>
            <a:r>
              <a:rPr lang="ja-JP" altLang="en-US"/>
              <a:t>問題解決のステップの中で一番重要なのがこの要因解析です</a:t>
            </a:r>
          </a:p>
          <a:p>
            <a:r>
              <a:rPr lang="ja-JP" altLang="en-US"/>
              <a:t>まず４</a:t>
            </a:r>
            <a:r>
              <a:rPr lang="en-US" altLang="ja-JP"/>
              <a:t>M</a:t>
            </a:r>
            <a:r>
              <a:rPr lang="ja-JP" altLang="en-US"/>
              <a:t>などで要因を洗い出し整理します。</a:t>
            </a:r>
          </a:p>
          <a:p>
            <a:r>
              <a:rPr lang="ja-JP" altLang="en-US"/>
              <a:t>ここで重要なのは要因と思われる物をブレーンストーミングで沢山あげる事です。</a:t>
            </a:r>
          </a:p>
          <a:p>
            <a:r>
              <a:rPr lang="ja-JP" altLang="en-US"/>
              <a:t>皆で現地現物で現場観察をして、その結果ををもとに沢山出してください</a:t>
            </a:r>
          </a:p>
          <a:p>
            <a:r>
              <a:rPr lang="ja-JP" altLang="en-US"/>
              <a:t>必要ならメンバーのほかにスタッフや専門家などの参加も得て</a:t>
            </a:r>
          </a:p>
          <a:p>
            <a:r>
              <a:rPr lang="ja-JP" altLang="en-US"/>
              <a:t>洗い出し、重要な要因を見逃さないようにして下さい。</a:t>
            </a:r>
          </a:p>
          <a:p>
            <a:r>
              <a:rPr lang="ja-JP" altLang="en-US"/>
              <a:t>次に出された要因を整理します</a:t>
            </a:r>
          </a:p>
          <a:p>
            <a:r>
              <a:rPr lang="ja-JP" altLang="en-US"/>
              <a:t>整理には、特性要因図、原因追求型の系統図、連関図などが使われます</a:t>
            </a:r>
          </a:p>
          <a:p>
            <a:r>
              <a:rPr lang="ja-JP" altLang="en-US"/>
              <a:t>いずれもナゼナゼをくり返し、掘り下げて行きます。</a:t>
            </a:r>
          </a:p>
          <a:p>
            <a:r>
              <a:rPr lang="ja-JP" altLang="en-US"/>
              <a:t>今回は特性要因図について勉強して行きます。</a:t>
            </a:r>
          </a:p>
          <a:p>
            <a:endParaRPr lang="en-US" altLang="ja-JP"/>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5E5DCB-96BB-4ED9-8044-11895803D2A0}" type="slidenum">
              <a:rPr lang="en-US" altLang="ja-JP"/>
              <a:pPr/>
              <a:t>26</a:t>
            </a:fld>
            <a:endParaRPr lang="en-US" altLang="ja-JP"/>
          </a:p>
        </p:txBody>
      </p:sp>
      <p:sp>
        <p:nvSpPr>
          <p:cNvPr id="108546" name="Rectangle 2"/>
          <p:cNvSpPr>
            <a:spLocks noChangeArrowheads="1" noTextEdit="1"/>
          </p:cNvSpPr>
          <p:nvPr>
            <p:ph type="sldImg"/>
          </p:nvPr>
        </p:nvSpPr>
        <p:spPr>
          <a:ln/>
        </p:spPr>
      </p:sp>
      <p:sp>
        <p:nvSpPr>
          <p:cNvPr id="108547" name="Rectangle 3"/>
          <p:cNvSpPr>
            <a:spLocks noGrp="1" noChangeArrowheads="1"/>
          </p:cNvSpPr>
          <p:nvPr>
            <p:ph type="body" idx="1"/>
          </p:nvPr>
        </p:nvSpPr>
        <p:spPr/>
        <p:txBody>
          <a:bodyPr/>
          <a:lstStyle/>
          <a:p>
            <a:r>
              <a:rPr lang="ja-JP" altLang="en-US"/>
              <a:t>これは溶接不良が多い特性にした特性要因図です、</a:t>
            </a:r>
          </a:p>
          <a:p>
            <a:r>
              <a:rPr lang="ja-JP" altLang="en-US"/>
              <a:t>特性要因図は</a:t>
            </a:r>
            <a:r>
              <a:rPr lang="en-US" altLang="ja-JP"/>
              <a:t>QC</a:t>
            </a:r>
            <a:r>
              <a:rPr lang="ja-JP" altLang="en-US"/>
              <a:t>サークルの生みの親である、石川薫賞で知っていると思いますが、</a:t>
            </a:r>
          </a:p>
          <a:p>
            <a:r>
              <a:rPr lang="ja-JP" altLang="en-US"/>
              <a:t>その石川薫博士が考え出したもので、世界中で使われています。</a:t>
            </a:r>
          </a:p>
          <a:p>
            <a:r>
              <a:rPr lang="ja-JP" altLang="en-US"/>
              <a:t>特性要因図は問題とする特性、仕事の結果（ここでは溶接不良が多い）と</a:t>
            </a:r>
          </a:p>
          <a:p>
            <a:r>
              <a:rPr lang="ja-JP" altLang="en-US"/>
              <a:t>、それに及ぼすと思われる要因、原因が</a:t>
            </a:r>
          </a:p>
          <a:p>
            <a:r>
              <a:rPr lang="ja-JP" altLang="en-US"/>
              <a:t>問題に対し影響を与えていると思われる原因との関係を整理して</a:t>
            </a:r>
          </a:p>
          <a:p>
            <a:r>
              <a:rPr lang="ja-JP" altLang="en-US"/>
              <a:t>魚の骨のような図に体系的にまとめたものです。</a:t>
            </a:r>
          </a:p>
          <a:p>
            <a:r>
              <a:rPr lang="ja-JP" altLang="en-US"/>
              <a:t>「溶接不良が多い」という、特性に対して、方法、材料、設備、仮組品</a:t>
            </a:r>
          </a:p>
          <a:p>
            <a:r>
              <a:rPr lang="ja-JP" altLang="en-US"/>
              <a:t>について解析しています。</a:t>
            </a:r>
          </a:p>
          <a:p>
            <a:r>
              <a:rPr lang="ja-JP" altLang="en-US"/>
              <a:t>自動溶接ラインのため「人」に関する項目はありません。</a:t>
            </a:r>
          </a:p>
          <a:p>
            <a:r>
              <a:rPr lang="ja-JP" altLang="en-US"/>
              <a:t>基本的には４</a:t>
            </a:r>
            <a:r>
              <a:rPr lang="en-US" altLang="ja-JP"/>
              <a:t>M</a:t>
            </a:r>
            <a:r>
              <a:rPr lang="ja-JP" altLang="en-US"/>
              <a:t>で解析しますが</a:t>
            </a:r>
          </a:p>
          <a:p>
            <a:r>
              <a:rPr lang="ja-JP" altLang="en-US"/>
              <a:t>特性の内容によってサークルで工夫して作成して見ましょう。</a:t>
            </a:r>
          </a:p>
          <a:p>
            <a:r>
              <a:rPr lang="ja-JP" altLang="en-US"/>
              <a:t>この図は紙面の関係で３０項目くらいしか要因がありませんが、</a:t>
            </a:r>
          </a:p>
          <a:p>
            <a:r>
              <a:rPr lang="ja-JP" altLang="en-US"/>
              <a:t>実際には１００以上が記入されています。</a:t>
            </a:r>
          </a:p>
          <a:p>
            <a:r>
              <a:rPr lang="ja-JP" altLang="en-US"/>
              <a:t>この特性要因図は一度作成したら終わりでなく、活動期間中は現場に掲示し</a:t>
            </a:r>
          </a:p>
          <a:p>
            <a:r>
              <a:rPr lang="ja-JP" altLang="en-US"/>
              <a:t>メンテナンスするようにしてください。</a:t>
            </a:r>
          </a:p>
          <a:p>
            <a:r>
              <a:rPr lang="ja-JP" altLang="en-US"/>
              <a:t>特性要因図の作り方はこの後の講義で詳しく勉強して行きます</a:t>
            </a:r>
          </a:p>
          <a:p>
            <a:endParaRPr lang="en-US" altLang="ja-JP"/>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9074BB-4130-41D7-A163-D1BDB5454C92}" type="slidenum">
              <a:rPr lang="en-US" altLang="ja-JP"/>
              <a:pPr/>
              <a:t>27</a:t>
            </a:fld>
            <a:endParaRPr lang="en-US" altLang="ja-JP"/>
          </a:p>
        </p:txBody>
      </p:sp>
      <p:sp>
        <p:nvSpPr>
          <p:cNvPr id="109570" name="Rectangle 2"/>
          <p:cNvSpPr>
            <a:spLocks noChangeArrowheads="1" noTextEdit="1"/>
          </p:cNvSpPr>
          <p:nvPr>
            <p:ph type="sldImg"/>
          </p:nvPr>
        </p:nvSpPr>
        <p:spPr>
          <a:ln/>
        </p:spPr>
      </p:sp>
      <p:sp>
        <p:nvSpPr>
          <p:cNvPr id="109571" name="Rectangle 3"/>
          <p:cNvSpPr>
            <a:spLocks noGrp="1" noChangeArrowheads="1"/>
          </p:cNvSpPr>
          <p:nvPr>
            <p:ph type="body" idx="1"/>
          </p:nvPr>
        </p:nvSpPr>
        <p:spPr/>
        <p:txBody>
          <a:bodyPr/>
          <a:lstStyle/>
          <a:p>
            <a:r>
              <a:rPr lang="ja-JP" altLang="en-US"/>
              <a:t>次に要因を追求し絞り込みます。</a:t>
            </a:r>
          </a:p>
          <a:p>
            <a:r>
              <a:rPr lang="ja-JP" altLang="en-US"/>
              <a:t>重要と思われる要因を絞り込みますが</a:t>
            </a:r>
          </a:p>
          <a:p>
            <a:r>
              <a:rPr lang="ja-JP" altLang="en-US"/>
              <a:t>このときはデーターをもとにメンバーの経験や技術力を結集し絞り込みます</a:t>
            </a:r>
          </a:p>
          <a:p>
            <a:r>
              <a:rPr lang="ja-JP" altLang="en-US"/>
              <a:t>難しかったらスタッフや専門家に入ってもらい絞り込むといいでしょう。</a:t>
            </a:r>
          </a:p>
          <a:p>
            <a:r>
              <a:rPr lang="ja-JP" altLang="en-US"/>
              <a:t>次に４重要要因の検証です。</a:t>
            </a:r>
          </a:p>
          <a:p>
            <a:r>
              <a:rPr lang="ja-JP" altLang="en-US"/>
              <a:t>この時点での要因はまだ容疑者・仮説である訳ですから、</a:t>
            </a:r>
          </a:p>
          <a:p>
            <a:r>
              <a:rPr lang="ja-JP" altLang="en-US"/>
              <a:t>次にこの重要要因を事実で確かめます、検証です</a:t>
            </a:r>
          </a:p>
          <a:p>
            <a:r>
              <a:rPr lang="ja-JP" altLang="en-US"/>
              <a:t>必要なデーターを取って評価したり現場見物で確認などして、検証をします。</a:t>
            </a:r>
          </a:p>
          <a:p>
            <a:r>
              <a:rPr lang="ja-JP" altLang="en-US"/>
              <a:t>データーを取って解析すると意外な事実が浮き彫りになって来る事があります。</a:t>
            </a:r>
          </a:p>
          <a:p>
            <a:r>
              <a:rPr lang="ja-JP" altLang="en-US"/>
              <a:t>しっかり検証をしてください。</a:t>
            </a:r>
          </a:p>
          <a:p>
            <a:r>
              <a:rPr lang="ja-JP" altLang="en-US"/>
              <a:t>検証したら問題なかったと言うこともあります。</a:t>
            </a:r>
          </a:p>
          <a:p>
            <a:r>
              <a:rPr lang="ja-JP" altLang="en-US"/>
              <a:t>検証の方法として仮説検証という手もあります</a:t>
            </a:r>
          </a:p>
          <a:p>
            <a:r>
              <a:rPr lang="ja-JP" altLang="en-US"/>
              <a:t>これは要因が特性に対してどのように影響を及ぼしているか、</a:t>
            </a:r>
          </a:p>
          <a:p>
            <a:r>
              <a:rPr lang="ja-JP" altLang="en-US"/>
              <a:t>仮説を立て、それを確認する為の実験やデータ解析を行い</a:t>
            </a:r>
          </a:p>
          <a:p>
            <a:r>
              <a:rPr lang="ja-JP" altLang="en-US"/>
              <a:t>結論を出すやり方です。</a:t>
            </a:r>
          </a:p>
          <a:p>
            <a:r>
              <a:rPr lang="ja-JP" altLang="en-US"/>
              <a:t>このようにしっかり調査解析を行い重要要因を導き出してください。</a:t>
            </a:r>
          </a:p>
          <a:p>
            <a:endParaRPr lang="ja-JP" altLang="en-US"/>
          </a:p>
          <a:p>
            <a:endParaRPr lang="en-US" altLang="ja-JP"/>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D59538-EAA6-48F5-958E-41123B357266}" type="slidenum">
              <a:rPr lang="en-US" altLang="ja-JP"/>
              <a:pPr/>
              <a:t>28</a:t>
            </a:fld>
            <a:endParaRPr lang="en-US" altLang="ja-JP"/>
          </a:p>
        </p:txBody>
      </p:sp>
      <p:sp>
        <p:nvSpPr>
          <p:cNvPr id="223234" name="Rectangle 2"/>
          <p:cNvSpPr>
            <a:spLocks noChangeArrowheads="1" noTextEdit="1"/>
          </p:cNvSpPr>
          <p:nvPr>
            <p:ph type="sldImg"/>
          </p:nvPr>
        </p:nvSpPr>
        <p:spPr>
          <a:xfrm>
            <a:off x="919163" y="744538"/>
            <a:ext cx="4972050" cy="3729037"/>
          </a:xfrm>
          <a:ln/>
        </p:spPr>
      </p:sp>
      <p:sp>
        <p:nvSpPr>
          <p:cNvPr id="223235" name="Rectangle 3"/>
          <p:cNvSpPr>
            <a:spLocks noGrp="1" noChangeArrowheads="1"/>
          </p:cNvSpPr>
          <p:nvPr>
            <p:ph type="body" idx="1"/>
          </p:nvPr>
        </p:nvSpPr>
        <p:spPr>
          <a:xfrm>
            <a:off x="906463" y="4721225"/>
            <a:ext cx="4994275" cy="4473575"/>
          </a:xfrm>
        </p:spPr>
        <p:txBody>
          <a:bodyPr/>
          <a:lstStyle/>
          <a:p>
            <a:r>
              <a:rPr lang="ja-JP" altLang="en-US" sz="1400" b="1">
                <a:solidFill>
                  <a:srgbClr val="000066"/>
                </a:solidFill>
              </a:rPr>
              <a:t>　今までの説明をまとめたものがこのフロー図です。</a:t>
            </a:r>
          </a:p>
          <a:p>
            <a:r>
              <a:rPr lang="ja-JP" altLang="en-US" sz="1400"/>
              <a:t>　これは、ブランニューワールドの具体的な手順を示したものですが、それぞれ黄色がＰ１、ベージュ色がＰ２、緑がＰ３の活動の手順を示しております。</a:t>
            </a:r>
          </a:p>
          <a:p>
            <a:r>
              <a:rPr lang="ja-JP" altLang="en-US" sz="1400"/>
              <a:t>　問題点の明確化をスタートとして、</a:t>
            </a:r>
          </a:p>
          <a:p>
            <a:r>
              <a:rPr lang="ja-JP" altLang="en-US" sz="1400"/>
              <a:t>仕事の手順が不明確であればそれを標準化し、維持・向上していくというＰ１の活動の展開となり、</a:t>
            </a:r>
          </a:p>
          <a:p>
            <a:r>
              <a:rPr lang="ja-JP" altLang="en-US" sz="1400"/>
              <a:t>手順が明確であれば、問題解決のＰ２の活動の展開をし、</a:t>
            </a:r>
          </a:p>
          <a:p>
            <a:r>
              <a:rPr lang="ja-JP" altLang="en-US" sz="1400"/>
              <a:t>更に、会社方針、部門方針と照らし、より高い目標設定の必要性がでてきたならば、チーム編成の見直しなどＰ３の活動にチャレンジしていこうというものです。</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375FBF-E335-4FBF-B459-57893AD50FB3}" type="slidenum">
              <a:rPr lang="en-US" altLang="ja-JP"/>
              <a:pPr/>
              <a:t>29</a:t>
            </a:fld>
            <a:endParaRPr lang="en-US" altLang="ja-JP"/>
          </a:p>
        </p:txBody>
      </p:sp>
      <p:sp>
        <p:nvSpPr>
          <p:cNvPr id="110594" name="Rectangle 2"/>
          <p:cNvSpPr>
            <a:spLocks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ja-JP" altLang="en-US"/>
              <a:t>対策すべき真因が決まったら次に、手順５で対策の検討と実施です。</a:t>
            </a:r>
          </a:p>
          <a:p>
            <a:r>
              <a:rPr lang="ja-JP" altLang="en-US"/>
              <a:t>最初に対策案を検討します</a:t>
            </a:r>
          </a:p>
          <a:p>
            <a:r>
              <a:rPr lang="ja-JP" altLang="en-US"/>
              <a:t>ここでのポイントは１、原因別に対策を立案します。また案を出すときには、</a:t>
            </a:r>
          </a:p>
          <a:p>
            <a:r>
              <a:rPr lang="ja-JP" altLang="en-US"/>
              <a:t>実現の可否を考えず</a:t>
            </a:r>
          </a:p>
          <a:p>
            <a:r>
              <a:rPr lang="ja-JP" altLang="en-US"/>
              <a:t>幅広く沢山のアイデアを出すのがポイントです。これについても</a:t>
            </a:r>
          </a:p>
          <a:p>
            <a:r>
              <a:rPr lang="ja-JP" altLang="en-US"/>
              <a:t>サークルだけで困ったら、スタッフや専門家に相談しましょう。</a:t>
            </a:r>
          </a:p>
          <a:p>
            <a:r>
              <a:rPr lang="ja-JP" altLang="en-US"/>
              <a:t>また主要因を基にアイデア出しの展開をして行ってください。</a:t>
            </a:r>
          </a:p>
          <a:p>
            <a:r>
              <a:rPr lang="ja-JP" altLang="en-US"/>
              <a:t>時々主要因とかけ離れたものや、管理特性への関係が確認できていない</a:t>
            </a:r>
          </a:p>
          <a:p>
            <a:r>
              <a:rPr lang="ja-JP" altLang="en-US"/>
              <a:t>対策案を出してしまうケースを多く見受けます、注意しましょう。</a:t>
            </a:r>
          </a:p>
          <a:p>
            <a:r>
              <a:rPr lang="ja-JP" altLang="en-US"/>
              <a:t>すぐに恒久対策できないものは問題が拡大しないよう、</a:t>
            </a:r>
          </a:p>
          <a:p>
            <a:r>
              <a:rPr lang="ja-JP" altLang="en-US"/>
              <a:t>応急対策いわゆる「火消し」、を考えましょう。</a:t>
            </a:r>
          </a:p>
          <a:p>
            <a:r>
              <a:rPr lang="ja-JP" altLang="en-US"/>
              <a:t>応急対策をしておいて、しっかりした対策を実施して行くことが必要です。</a:t>
            </a:r>
          </a:p>
          <a:p>
            <a:r>
              <a:rPr lang="ja-JP" altLang="en-US"/>
              <a:t>。</a:t>
            </a:r>
          </a:p>
          <a:p>
            <a:endParaRPr lang="ja-JP" altLang="en-US"/>
          </a:p>
          <a:p>
            <a:endParaRPr lang="en-US" altLang="ja-JP"/>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037061-14DF-46BF-927D-92C599239D14}" type="slidenum">
              <a:rPr lang="en-US" altLang="ja-JP"/>
              <a:pPr/>
              <a:t>30</a:t>
            </a:fld>
            <a:endParaRPr lang="en-US" altLang="ja-JP"/>
          </a:p>
        </p:txBody>
      </p:sp>
      <p:sp>
        <p:nvSpPr>
          <p:cNvPr id="111618" name="Rectangle 2"/>
          <p:cNvSpPr>
            <a:spLocks noChangeArrowheads="1" noTextEdit="1"/>
          </p:cNvSpPr>
          <p:nvPr>
            <p:ph type="sldImg"/>
          </p:nvPr>
        </p:nvSpPr>
        <p:spPr>
          <a:ln/>
        </p:spPr>
      </p:sp>
      <p:sp>
        <p:nvSpPr>
          <p:cNvPr id="111619" name="Rectangle 3"/>
          <p:cNvSpPr>
            <a:spLocks noGrp="1" noChangeArrowheads="1"/>
          </p:cNvSpPr>
          <p:nvPr>
            <p:ph type="body" idx="1"/>
          </p:nvPr>
        </p:nvSpPr>
        <p:spPr/>
        <p:txBody>
          <a:bodyPr/>
          <a:lstStyle/>
          <a:p>
            <a:r>
              <a:rPr lang="ja-JP" altLang="en-US"/>
              <a:t>これは対策案検討のときに使う「方策効果評価表」です、系統図とマトリックス図をあわせたもので</a:t>
            </a:r>
          </a:p>
          <a:p>
            <a:r>
              <a:rPr lang="ja-JP" altLang="en-US"/>
              <a:t>系統マトリックス図とも言います。この作り方は、後の講義で勉強します。</a:t>
            </a:r>
          </a:p>
          <a:p>
            <a:r>
              <a:rPr lang="ja-JP" altLang="en-US"/>
              <a:t>一番左に基本目的を入れます、これは</a:t>
            </a:r>
            <a:r>
              <a:rPr lang="ja-JP" altLang="en-US" b="1" u="sng"/>
              <a:t>要因調査解析で解った問題を目的にして記入</a:t>
            </a:r>
            <a:r>
              <a:rPr lang="ja-JP" altLang="en-US"/>
              <a:t>します。</a:t>
            </a:r>
          </a:p>
          <a:p>
            <a:r>
              <a:rPr lang="ja-JP" altLang="en-US"/>
              <a:t>問題が、いくつか有る時は目的ごとに作成します。</a:t>
            </a:r>
          </a:p>
          <a:p>
            <a:r>
              <a:rPr lang="ja-JP" altLang="en-US"/>
              <a:t>次に目的を達成する為の手段を考えます、作業性効率を図る為の</a:t>
            </a:r>
            <a:r>
              <a:rPr lang="en-US" altLang="ja-JP" u="sng"/>
              <a:t>1</a:t>
            </a:r>
            <a:r>
              <a:rPr lang="ja-JP" altLang="en-US" u="sng"/>
              <a:t>次手段</a:t>
            </a:r>
            <a:r>
              <a:rPr lang="ja-JP" altLang="en-US"/>
              <a:t>となります</a:t>
            </a:r>
          </a:p>
          <a:p>
            <a:r>
              <a:rPr lang="ja-JP" altLang="en-US"/>
              <a:t>さらに実施可能な具体的対策が決まるまで</a:t>
            </a:r>
            <a:r>
              <a:rPr lang="en-US" altLang="ja-JP" u="sng"/>
              <a:t>2</a:t>
            </a:r>
            <a:r>
              <a:rPr lang="ja-JP" altLang="en-US" u="sng"/>
              <a:t>次対策案３次対策案</a:t>
            </a:r>
            <a:r>
              <a:rPr lang="ja-JP" altLang="en-US"/>
              <a:t>へと進めて行きます</a:t>
            </a:r>
          </a:p>
          <a:p>
            <a:r>
              <a:rPr lang="ja-JP" altLang="en-US"/>
              <a:t>最終方策案が決まったら、どの案を採用するか、効果、実現性、費用などで評価します</a:t>
            </a:r>
          </a:p>
          <a:p>
            <a:r>
              <a:rPr lang="ja-JP" altLang="en-US"/>
              <a:t>このとき評価点をつけると、どの対策が有効か解りやすくなります。</a:t>
            </a:r>
          </a:p>
          <a:p>
            <a:r>
              <a:rPr lang="ja-JP" altLang="en-US"/>
              <a:t>これで、どの案を採用するか決定です。</a:t>
            </a:r>
          </a:p>
          <a:p>
            <a:r>
              <a:rPr lang="ja-JP" altLang="en-US"/>
              <a:t>この表では基本目的から３次手段までが系統図です、３次手段から右がマトリックス図となっています</a:t>
            </a:r>
          </a:p>
          <a:p>
            <a:r>
              <a:rPr lang="ja-JP" altLang="en-US"/>
              <a:t>このように系統図とマトリックス図を組み合わせて使うことが一般的です。</a:t>
            </a:r>
          </a:p>
          <a:p>
            <a:r>
              <a:rPr lang="ja-JP" altLang="en-US"/>
              <a:t>系統図を作る時のポイントは、異質の経験や、知識を持った人たちが集まるとアイデアが出易くなります。</a:t>
            </a:r>
          </a:p>
          <a:p>
            <a:r>
              <a:rPr lang="ja-JP" altLang="en-US"/>
              <a:t>ブレーンストーミングで</a:t>
            </a:r>
            <a:r>
              <a:rPr lang="ja-JP" altLang="en-US" b="1" u="sng"/>
              <a:t>アイデアを沢山出すことがポイント</a:t>
            </a:r>
            <a:r>
              <a:rPr lang="ja-JP" altLang="en-US"/>
              <a:t>です。</a:t>
            </a:r>
          </a:p>
          <a:p>
            <a:endParaRPr lang="ja-JP" altLang="en-US"/>
          </a:p>
          <a:p>
            <a:endParaRPr lang="en-US" altLang="ja-JP"/>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13CF4C-8A2D-4226-AB49-99912AF7D6AC}" type="slidenum">
              <a:rPr lang="en-US" altLang="ja-JP"/>
              <a:pPr/>
              <a:t>31</a:t>
            </a:fld>
            <a:endParaRPr lang="en-US" altLang="ja-JP"/>
          </a:p>
        </p:txBody>
      </p:sp>
      <p:sp>
        <p:nvSpPr>
          <p:cNvPr id="184322" name="Rectangle 2"/>
          <p:cNvSpPr>
            <a:spLocks noChangeArrowheads="1" noTextEdit="1"/>
          </p:cNvSpPr>
          <p:nvPr>
            <p:ph type="sldImg"/>
          </p:nvPr>
        </p:nvSpPr>
        <p:spPr>
          <a:ln/>
        </p:spPr>
      </p:sp>
      <p:sp>
        <p:nvSpPr>
          <p:cNvPr id="184323" name="Rectangle 3"/>
          <p:cNvSpPr>
            <a:spLocks noGrp="1" noChangeArrowheads="1"/>
          </p:cNvSpPr>
          <p:nvPr>
            <p:ph type="body" idx="1"/>
          </p:nvPr>
        </p:nvSpPr>
        <p:spPr/>
        <p:txBody>
          <a:bodyPr/>
          <a:lstStyle/>
          <a:p>
            <a:r>
              <a:rPr lang="ja-JP" altLang="en-US"/>
              <a:t>次は対策の実施です</a:t>
            </a:r>
          </a:p>
          <a:p>
            <a:r>
              <a:rPr lang="ja-JP" altLang="en-US"/>
              <a:t>１、対策実施計画を作成します、５</a:t>
            </a:r>
            <a:r>
              <a:rPr lang="en-US" altLang="ja-JP"/>
              <a:t>W1H</a:t>
            </a:r>
            <a:r>
              <a:rPr lang="ja-JP" altLang="en-US"/>
              <a:t>で対策計画を立てます</a:t>
            </a:r>
          </a:p>
          <a:p>
            <a:r>
              <a:rPr lang="ja-JP" altLang="en-US"/>
              <a:t>役割分担をして全員で進めて行きます。</a:t>
            </a:r>
          </a:p>
          <a:p>
            <a:r>
              <a:rPr lang="ja-JP" altLang="en-US"/>
              <a:t>２、対策内容について上司に必ず承認を貰います</a:t>
            </a:r>
          </a:p>
          <a:p>
            <a:r>
              <a:rPr lang="ja-JP" altLang="en-US"/>
              <a:t>工程を変えたり、設備をいじったりするわけですから必ず必要です。</a:t>
            </a:r>
          </a:p>
          <a:p>
            <a:r>
              <a:rPr lang="ja-JP" altLang="en-US"/>
              <a:t>また対策が他部署へ影響しそうな場合、連絡をとり了解をしてもらいます。</a:t>
            </a:r>
          </a:p>
          <a:p>
            <a:r>
              <a:rPr lang="ja-JP" altLang="en-US"/>
              <a:t>予測できない影響があるかも知れません。</a:t>
            </a:r>
          </a:p>
          <a:p>
            <a:r>
              <a:rPr lang="ja-JP" altLang="en-US"/>
              <a:t>３．対策ごとに効果の度合いがわかるようにやり方の工夫も必要で、計画に組み入れましょう。</a:t>
            </a:r>
          </a:p>
          <a:p>
            <a:r>
              <a:rPr lang="ja-JP" altLang="en-US"/>
              <a:t>要は、どの対策でどのくらいの効果があったかが解るようにする事が重要です</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EDF041-910F-4EE1-BB44-1053E6DC28DD}" type="slidenum">
              <a:rPr lang="en-US" altLang="ja-JP"/>
              <a:pPr/>
              <a:t>32</a:t>
            </a:fld>
            <a:endParaRPr lang="en-US" altLang="ja-JP"/>
          </a:p>
        </p:txBody>
      </p:sp>
      <p:sp>
        <p:nvSpPr>
          <p:cNvPr id="112642" name="Rectangle 2"/>
          <p:cNvSpPr>
            <a:spLocks noChangeArrowheads="1" noTextEdit="1"/>
          </p:cNvSpPr>
          <p:nvPr>
            <p:ph type="sldImg"/>
          </p:nvPr>
        </p:nvSpPr>
        <p:spPr>
          <a:ln/>
        </p:spPr>
      </p:sp>
      <p:sp>
        <p:nvSpPr>
          <p:cNvPr id="112643" name="Rectangle 3"/>
          <p:cNvSpPr>
            <a:spLocks noGrp="1" noChangeArrowheads="1"/>
          </p:cNvSpPr>
          <p:nvPr>
            <p:ph type="body" idx="1"/>
          </p:nvPr>
        </p:nvSpPr>
        <p:spPr/>
        <p:txBody>
          <a:bodyPr/>
          <a:lstStyle/>
          <a:p>
            <a:r>
              <a:rPr lang="ja-JP" altLang="en-US"/>
              <a:t>対策が完了したら、手順６で対策の効果を確認します。</a:t>
            </a:r>
          </a:p>
          <a:p>
            <a:r>
              <a:rPr lang="ja-JP" altLang="en-US"/>
              <a:t>まず有形効果を確認します。目標に対してどの程度の</a:t>
            </a:r>
          </a:p>
          <a:p>
            <a:r>
              <a:rPr lang="ja-JP" altLang="en-US"/>
              <a:t>レベルになったかを確認します</a:t>
            </a:r>
          </a:p>
          <a:p>
            <a:r>
              <a:rPr lang="ja-JP" altLang="en-US"/>
              <a:t>そのためには、このパレート図のように、対策前のパレート図と</a:t>
            </a:r>
          </a:p>
          <a:p>
            <a:r>
              <a:rPr lang="ja-JP" altLang="en-US"/>
              <a:t>対策後のパレート図を並べて</a:t>
            </a:r>
          </a:p>
          <a:p>
            <a:r>
              <a:rPr lang="ja-JP" altLang="en-US"/>
              <a:t>その差が一目瞭然で解るようにします、</a:t>
            </a:r>
          </a:p>
          <a:p>
            <a:r>
              <a:rPr lang="ja-JP" altLang="en-US"/>
              <a:t>この場合はアの不良を０件にすることにより</a:t>
            </a:r>
          </a:p>
          <a:p>
            <a:r>
              <a:rPr lang="ja-JP" altLang="en-US"/>
              <a:t>不良件数が６０件となります、見ただけで効果の度合いが良く解ると思います。</a:t>
            </a:r>
          </a:p>
          <a:p>
            <a:r>
              <a:rPr lang="ja-JP" altLang="en-US"/>
              <a:t>必ず目標値に対しての比較をしてください。</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769F15-7248-420A-BC99-2212E5B89080}" type="slidenum">
              <a:rPr lang="en-US" altLang="ja-JP"/>
              <a:pPr/>
              <a:t>33</a:t>
            </a:fld>
            <a:endParaRPr lang="en-US" altLang="ja-JP"/>
          </a:p>
        </p:txBody>
      </p:sp>
      <p:sp>
        <p:nvSpPr>
          <p:cNvPr id="113666" name="Rectangle 2"/>
          <p:cNvSpPr>
            <a:spLocks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ja-JP" altLang="en-US"/>
              <a:t>２．効果は可能な限り内容ごとに把握します。</a:t>
            </a:r>
          </a:p>
          <a:p>
            <a:r>
              <a:rPr lang="ja-JP" altLang="en-US"/>
              <a:t>この表は不良件数を月ごとに調査したグラフです、</a:t>
            </a:r>
          </a:p>
          <a:p>
            <a:r>
              <a:rPr lang="ja-JP" altLang="en-US"/>
              <a:t>ここに対策時期や目標値などを入れます</a:t>
            </a:r>
          </a:p>
          <a:p>
            <a:r>
              <a:rPr lang="ja-JP" altLang="en-US"/>
              <a:t>こうすると対策ごとの効果と目標に対しての達成度や</a:t>
            </a:r>
          </a:p>
          <a:p>
            <a:r>
              <a:rPr lang="ja-JP" altLang="en-US"/>
              <a:t>活動の状況などが一目で解るようになります。</a:t>
            </a:r>
          </a:p>
          <a:p>
            <a:r>
              <a:rPr lang="ja-JP" altLang="en-US"/>
              <a:t>対策</a:t>
            </a:r>
            <a:r>
              <a:rPr lang="en-US" altLang="ja-JP"/>
              <a:t>1</a:t>
            </a:r>
            <a:r>
              <a:rPr lang="ja-JP" altLang="en-US"/>
              <a:t>と２は同じくらいの効果があり、目標を十分上回った成果が</a:t>
            </a:r>
          </a:p>
          <a:p>
            <a:r>
              <a:rPr lang="ja-JP" altLang="en-US"/>
              <a:t>得られていることがよく見えます。</a:t>
            </a:r>
          </a:p>
          <a:p>
            <a:r>
              <a:rPr lang="ja-JP" altLang="en-US"/>
              <a:t>３．また対策が完了したら、前後工程や関係署への影響を調べてください、</a:t>
            </a:r>
          </a:p>
          <a:p>
            <a:r>
              <a:rPr lang="ja-JP" altLang="en-US"/>
              <a:t>他部署へも大きなプラス面が出ていることも有るし、</a:t>
            </a:r>
          </a:p>
          <a:p>
            <a:r>
              <a:rPr lang="ja-JP" altLang="en-US"/>
              <a:t>またマイナス面もあるかも知れません、</a:t>
            </a:r>
          </a:p>
          <a:p>
            <a:r>
              <a:rPr lang="ja-JP" altLang="en-US"/>
              <a:t>対策時前に確認したかも知れませんがもう一度確認しましょう。</a:t>
            </a:r>
          </a:p>
          <a:p>
            <a:r>
              <a:rPr lang="ja-JP" altLang="en-US"/>
              <a:t>マイナス面が出ていたら追加対策を打つ必要が出てきます。</a:t>
            </a:r>
          </a:p>
          <a:p>
            <a:r>
              <a:rPr lang="ja-JP" altLang="en-US"/>
              <a:t>その他、品質面を狙った活動でも、安全や納期、コストなども効果が出ていると思います</a:t>
            </a:r>
          </a:p>
          <a:p>
            <a:r>
              <a:rPr lang="ja-JP" altLang="en-US"/>
              <a:t>活動の成果としてしっかり把握し、まとめてください。</a:t>
            </a:r>
          </a:p>
          <a:p>
            <a:endParaRPr lang="ja-JP" altLang="en-US"/>
          </a:p>
          <a:p>
            <a:endParaRPr lang="ja-JP" altLang="en-US"/>
          </a:p>
          <a:p>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1EA46E-1E89-46EA-9568-1AEC9D18C51F}" type="slidenum">
              <a:rPr lang="en-US" altLang="ja-JP"/>
              <a:pPr/>
              <a:t>4</a:t>
            </a:fld>
            <a:endParaRPr lang="en-US" altLang="ja-JP"/>
          </a:p>
        </p:txBody>
      </p:sp>
      <p:sp>
        <p:nvSpPr>
          <p:cNvPr id="189442" name="Rectangle 2"/>
          <p:cNvSpPr>
            <a:spLocks noChangeArrowheads="1" noTextEdit="1"/>
          </p:cNvSpPr>
          <p:nvPr>
            <p:ph type="sldImg"/>
          </p:nvPr>
        </p:nvSpPr>
        <p:spPr>
          <a:xfrm>
            <a:off x="903288" y="752475"/>
            <a:ext cx="5000625" cy="3749675"/>
          </a:xfrm>
          <a:ln/>
        </p:spPr>
      </p:sp>
      <p:sp>
        <p:nvSpPr>
          <p:cNvPr id="189443" name="Rectangle 3"/>
          <p:cNvSpPr>
            <a:spLocks noGrp="1" noChangeArrowheads="1"/>
          </p:cNvSpPr>
          <p:nvPr>
            <p:ph type="body" idx="1"/>
          </p:nvPr>
        </p:nvSpPr>
        <p:spPr>
          <a:xfrm>
            <a:off x="938213" y="4740275"/>
            <a:ext cx="4929187" cy="4451350"/>
          </a:xfrm>
        </p:spPr>
        <p:txBody>
          <a:bodyPr/>
          <a:lstStyle/>
          <a:p>
            <a:r>
              <a:rPr lang="ja-JP" altLang="en-US"/>
              <a:t>まず最初に問題解決の手順とは何かを勉強します。</a:t>
            </a:r>
          </a:p>
          <a:p>
            <a:r>
              <a:rPr lang="ja-JP" altLang="en-US"/>
              <a:t>この手順は職場の問題を解決する為に踏むべき手順のことで</a:t>
            </a:r>
          </a:p>
          <a:p>
            <a:r>
              <a:rPr lang="ja-JP" altLang="en-US"/>
              <a:t>困難な問題でも、誰がやっても、どのグループでも</a:t>
            </a:r>
          </a:p>
          <a:p>
            <a:r>
              <a:rPr lang="ja-JP" altLang="en-US"/>
              <a:t>合理的、効率的、効果的に解決できると言う、</a:t>
            </a:r>
          </a:p>
          <a:p>
            <a:r>
              <a:rPr lang="ja-JP" altLang="en-US"/>
              <a:t>問題解決の定石のことです。</a:t>
            </a:r>
          </a:p>
          <a:p>
            <a:r>
              <a:rPr lang="ja-JP" altLang="en-US"/>
              <a:t>問題解決の進め方として良く</a:t>
            </a:r>
            <a:r>
              <a:rPr lang="en-US" altLang="ja-JP"/>
              <a:t>2</a:t>
            </a:r>
            <a:r>
              <a:rPr lang="ja-JP" altLang="en-US"/>
              <a:t>つのやり方を見かけます。</a:t>
            </a:r>
          </a:p>
          <a:p>
            <a:r>
              <a:rPr lang="ja-JP" altLang="en-US"/>
              <a:t>一つは問題が発生したら、事実を良く観ず今までの経験やカン、度胸で</a:t>
            </a:r>
          </a:p>
          <a:p>
            <a:r>
              <a:rPr lang="ja-JP" altLang="en-US"/>
              <a:t>すぐに対策を行なってしまうやり方で、</a:t>
            </a:r>
            <a:r>
              <a:rPr lang="en-US" altLang="ja-JP"/>
              <a:t>KKD</a:t>
            </a:r>
            <a:r>
              <a:rPr lang="ja-JP" altLang="en-US"/>
              <a:t>と言われます。このやり方だと、</a:t>
            </a:r>
          </a:p>
          <a:p>
            <a:r>
              <a:rPr lang="ja-JP" altLang="en-US"/>
              <a:t>対策が早くかっこいいのですが、効果が出なかったり、</a:t>
            </a:r>
          </a:p>
          <a:p>
            <a:r>
              <a:rPr lang="ja-JP" altLang="en-US"/>
              <a:t>最初は効果があったものの、不具合が再発したり失敗が多いことになります。</a:t>
            </a:r>
          </a:p>
          <a:p>
            <a:r>
              <a:rPr lang="ja-JP" altLang="en-US"/>
              <a:t>よく銭形平次のやり方と、刑事コロンボの例にたとえられる様に</a:t>
            </a:r>
          </a:p>
          <a:p>
            <a:r>
              <a:rPr lang="ja-JP" altLang="en-US"/>
              <a:t>日本人はどうもこのやり方を好むようです、このやり方は推奨できません。</a:t>
            </a:r>
          </a:p>
          <a:p>
            <a:r>
              <a:rPr lang="ja-JP" altLang="en-US"/>
              <a:t>もう一つは、問題が出たら、</a:t>
            </a:r>
            <a:r>
              <a:rPr lang="en-US" altLang="ja-JP"/>
              <a:t>3</a:t>
            </a:r>
            <a:r>
              <a:rPr lang="ja-JP" altLang="en-US"/>
              <a:t>現主義で事実つかみ、データーを科学的に考え</a:t>
            </a:r>
          </a:p>
          <a:p>
            <a:r>
              <a:rPr lang="ja-JP" altLang="en-US"/>
              <a:t>判断し対策を行うやり方で、このやり方がこれから勉強する</a:t>
            </a:r>
          </a:p>
          <a:p>
            <a:r>
              <a:rPr lang="ja-JP" altLang="en-US"/>
              <a:t>正しい</a:t>
            </a:r>
            <a:r>
              <a:rPr lang="en-US" altLang="ja-JP"/>
              <a:t>QC</a:t>
            </a:r>
            <a:r>
              <a:rPr lang="ja-JP" altLang="en-US"/>
              <a:t>的問題解決のステップです。</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74CF82-E640-414B-9DD5-F5BFFBD88811}" type="slidenum">
              <a:rPr lang="en-US" altLang="ja-JP"/>
              <a:pPr/>
              <a:t>34</a:t>
            </a:fld>
            <a:endParaRPr lang="en-US" altLang="ja-JP"/>
          </a:p>
        </p:txBody>
      </p:sp>
      <p:sp>
        <p:nvSpPr>
          <p:cNvPr id="114690" name="Rectangle 2"/>
          <p:cNvSpPr>
            <a:spLocks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ja-JP" altLang="en-US"/>
              <a:t>無形効果も確認します。</a:t>
            </a:r>
          </a:p>
          <a:p>
            <a:r>
              <a:rPr lang="en-US" altLang="ja-JP"/>
              <a:t>QCC</a:t>
            </a:r>
            <a:r>
              <a:rPr lang="ja-JP" altLang="en-US"/>
              <a:t>活動の大事なところである　人材育成面でも評価します、</a:t>
            </a:r>
          </a:p>
          <a:p>
            <a:r>
              <a:rPr lang="ja-JP" altLang="en-US"/>
              <a:t>このレーダーチャートはサークルの状態を評価しています、</a:t>
            </a:r>
          </a:p>
          <a:p>
            <a:r>
              <a:rPr lang="ja-JP" altLang="en-US"/>
              <a:t>青が活動前赤が活動後になります、今回の活動では発言が多くなりメンバーの</a:t>
            </a:r>
          </a:p>
          <a:p>
            <a:r>
              <a:rPr lang="ja-JP" altLang="en-US"/>
              <a:t>参加意識が上がったり、手法の活用が出来るようになり</a:t>
            </a:r>
          </a:p>
          <a:p>
            <a:r>
              <a:rPr lang="ja-JP" altLang="en-US"/>
              <a:t>サークル全体の能力向上にもつながったことが成果として上げられます。</a:t>
            </a:r>
          </a:p>
          <a:p>
            <a:r>
              <a:rPr lang="ja-JP" altLang="en-US"/>
              <a:t>また活動前に個人の能力向上を狙った場合は、</a:t>
            </a:r>
          </a:p>
          <a:p>
            <a:r>
              <a:rPr lang="ja-JP" altLang="en-US"/>
              <a:t>個人毎に能力のデータをいれ、確認します。</a:t>
            </a:r>
          </a:p>
          <a:p>
            <a:r>
              <a:rPr lang="ja-JP" altLang="en-US"/>
              <a:t>誰がいつどのように評価したかを明確にしておいてください、山勘でなく</a:t>
            </a:r>
          </a:p>
          <a:p>
            <a:r>
              <a:rPr lang="ja-JP" altLang="en-US"/>
              <a:t>根拠のある評価基準を持ってください。</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B07620-005E-434E-BEFD-D1CB13A8E115}" type="slidenum">
              <a:rPr lang="en-US" altLang="ja-JP"/>
              <a:pPr/>
              <a:t>35</a:t>
            </a:fld>
            <a:endParaRPr lang="en-US" altLang="ja-JP"/>
          </a:p>
        </p:txBody>
      </p:sp>
      <p:sp>
        <p:nvSpPr>
          <p:cNvPr id="115714" name="Rectangle 2"/>
          <p:cNvSpPr>
            <a:spLocks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ja-JP" altLang="en-US"/>
              <a:t>手順７は標準化と管理の定着です。</a:t>
            </a:r>
          </a:p>
          <a:p>
            <a:r>
              <a:rPr lang="ja-JP" altLang="en-US"/>
              <a:t>標準化で大事な事はなことは、勘所が押さえてあり、要点が</a:t>
            </a:r>
          </a:p>
          <a:p>
            <a:r>
              <a:rPr lang="ja-JP" altLang="en-US"/>
              <a:t>明確になっている事、また無理なく遵守出来ること</a:t>
            </a:r>
          </a:p>
          <a:p>
            <a:r>
              <a:rPr lang="ja-JP" altLang="en-US"/>
              <a:t>職場に根ずく様にする事です。</a:t>
            </a:r>
          </a:p>
          <a:p>
            <a:r>
              <a:rPr lang="ja-JP" altLang="en-US"/>
              <a:t>この図のように、</a:t>
            </a:r>
            <a:r>
              <a:rPr lang="en-US" altLang="ja-JP"/>
              <a:t>PDCA</a:t>
            </a:r>
            <a:r>
              <a:rPr lang="ja-JP" altLang="en-US"/>
              <a:t>のサークルを回しで改善を行い</a:t>
            </a:r>
          </a:p>
          <a:p>
            <a:r>
              <a:rPr lang="ja-JP" altLang="en-US"/>
              <a:t>レベルが上がったら、</a:t>
            </a:r>
            <a:r>
              <a:rPr lang="en-US" altLang="ja-JP"/>
              <a:t>SDCA</a:t>
            </a:r>
            <a:r>
              <a:rPr lang="ja-JP" altLang="en-US"/>
              <a:t>のサークルを回し定着させる、</a:t>
            </a:r>
          </a:p>
          <a:p>
            <a:r>
              <a:rPr lang="ja-JP" altLang="en-US"/>
              <a:t>このように、</a:t>
            </a:r>
            <a:r>
              <a:rPr lang="en-US" altLang="ja-JP"/>
              <a:t>PDCA</a:t>
            </a:r>
            <a:r>
              <a:rPr lang="ja-JP" altLang="en-US"/>
              <a:t>で改善したら完了でなく</a:t>
            </a:r>
            <a:r>
              <a:rPr lang="en-US" altLang="ja-JP"/>
              <a:t>SDCA</a:t>
            </a:r>
            <a:r>
              <a:rPr lang="ja-JP" altLang="en-US"/>
              <a:t>をしっかりまわして</a:t>
            </a:r>
          </a:p>
          <a:p>
            <a:r>
              <a:rPr lang="ja-JP" altLang="en-US"/>
              <a:t>おかないと、せっかく改善しても、基の状態に転がり落ちてしまいます。</a:t>
            </a:r>
          </a:p>
          <a:p>
            <a:r>
              <a:rPr lang="en-US" altLang="ja-JP"/>
              <a:t>SDCA</a:t>
            </a:r>
            <a:r>
              <a:rPr lang="ja-JP" altLang="en-US"/>
              <a:t>が大切である事が良く解ると思います。</a:t>
            </a:r>
          </a:p>
          <a:p>
            <a:endParaRPr lang="en-US" altLang="ja-JP"/>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BFEE84-CFE6-47EA-A3D8-FB4027DE54D3}" type="slidenum">
              <a:rPr lang="en-US" altLang="ja-JP"/>
              <a:pPr/>
              <a:t>36</a:t>
            </a:fld>
            <a:endParaRPr lang="en-US" altLang="ja-JP"/>
          </a:p>
        </p:txBody>
      </p:sp>
      <p:sp>
        <p:nvSpPr>
          <p:cNvPr id="185346" name="Rectangle 2"/>
          <p:cNvSpPr>
            <a:spLocks noChangeArrowheads="1" noTextEdit="1"/>
          </p:cNvSpPr>
          <p:nvPr>
            <p:ph type="sldImg"/>
          </p:nvPr>
        </p:nvSpPr>
        <p:spPr>
          <a:ln/>
        </p:spPr>
      </p:sp>
      <p:sp>
        <p:nvSpPr>
          <p:cNvPr id="185347" name="Rectangle 3"/>
          <p:cNvSpPr>
            <a:spLocks noGrp="1" noChangeArrowheads="1"/>
          </p:cNvSpPr>
          <p:nvPr>
            <p:ph type="body" idx="1"/>
          </p:nvPr>
        </p:nvSpPr>
        <p:spPr/>
        <p:txBody>
          <a:bodyPr/>
          <a:lstStyle/>
          <a:p>
            <a:r>
              <a:rPr lang="ja-JP" altLang="en-US"/>
              <a:t>手順としてはまず</a:t>
            </a:r>
          </a:p>
          <a:p>
            <a:r>
              <a:rPr lang="ja-JP" altLang="en-US"/>
              <a:t>１．標準化します、ここで大事な事は</a:t>
            </a:r>
          </a:p>
          <a:p>
            <a:r>
              <a:rPr lang="ja-JP" altLang="en-US"/>
              <a:t>．無理なく間違いなく守れる標準にして下さい。</a:t>
            </a:r>
          </a:p>
          <a:p>
            <a:r>
              <a:rPr lang="ja-JP" altLang="en-US"/>
              <a:t>．実施時期や切り替え時期などタイミングを明確にします。</a:t>
            </a:r>
          </a:p>
          <a:p>
            <a:r>
              <a:rPr lang="ja-JP" altLang="en-US"/>
              <a:t>．新しい標準を作ります、または小変更くらいなら改定します。</a:t>
            </a:r>
          </a:p>
          <a:p>
            <a:r>
              <a:rPr lang="ja-JP" altLang="en-US"/>
              <a:t>．古い標準書を廃止します</a:t>
            </a:r>
          </a:p>
          <a:p>
            <a:r>
              <a:rPr lang="ja-JP" altLang="en-US"/>
              <a:t>古いものが残っていて、それで作業し不良が出たケースを</a:t>
            </a:r>
          </a:p>
          <a:p>
            <a:r>
              <a:rPr lang="ja-JP" altLang="en-US"/>
              <a:t>良く見かけます。</a:t>
            </a:r>
          </a:p>
          <a:p>
            <a:r>
              <a:rPr lang="ja-JP" altLang="en-US"/>
              <a:t>２．教育訓練や関係者に周知徹底させます。</a:t>
            </a:r>
          </a:p>
          <a:p>
            <a:r>
              <a:rPr lang="ja-JP" altLang="en-US"/>
              <a:t>教育訓練計画を立てて推進してください。</a:t>
            </a:r>
          </a:p>
          <a:p>
            <a:r>
              <a:rPr lang="ja-JP" altLang="en-US"/>
              <a:t>また関係部署に連絡メモなどで伝える事も必要です。</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946CD4-DF4F-4D34-9130-FCCFACFE9B11}" type="slidenum">
              <a:rPr lang="en-US" altLang="ja-JP"/>
              <a:pPr/>
              <a:t>37</a:t>
            </a:fld>
            <a:endParaRPr lang="en-US" altLang="ja-JP"/>
          </a:p>
        </p:txBody>
      </p:sp>
      <p:sp>
        <p:nvSpPr>
          <p:cNvPr id="116738" name="Rectangle 2"/>
          <p:cNvSpPr>
            <a:spLocks noChangeArrowheads="1" noTextEdit="1"/>
          </p:cNvSpPr>
          <p:nvPr>
            <p:ph type="sldImg"/>
          </p:nvPr>
        </p:nvSpPr>
        <p:spPr>
          <a:ln/>
        </p:spPr>
      </p:sp>
      <p:sp>
        <p:nvSpPr>
          <p:cNvPr id="116739" name="Rectangle 3"/>
          <p:cNvSpPr>
            <a:spLocks noGrp="1" noChangeArrowheads="1"/>
          </p:cNvSpPr>
          <p:nvPr>
            <p:ph type="body" idx="1"/>
          </p:nvPr>
        </p:nvSpPr>
        <p:spPr/>
        <p:txBody>
          <a:bodyPr/>
          <a:lstStyle/>
          <a:p>
            <a:r>
              <a:rPr lang="ja-JP" altLang="en-US"/>
              <a:t>３．新しい標準の定着を確認します</a:t>
            </a:r>
          </a:p>
          <a:p>
            <a:r>
              <a:rPr lang="ja-JP" altLang="en-US"/>
              <a:t>新しい標準が守られ定着しているかをチェックフォローをしてください。</a:t>
            </a:r>
          </a:p>
          <a:p>
            <a:r>
              <a:rPr lang="ja-JP" altLang="en-US"/>
              <a:t>また効果が維持しているかも、引き続き確認してください。</a:t>
            </a:r>
          </a:p>
          <a:p>
            <a:r>
              <a:rPr lang="ja-JP" altLang="en-US"/>
              <a:t>確認を日常業務にして職場に定着させてください。</a:t>
            </a:r>
          </a:p>
          <a:p>
            <a:r>
              <a:rPr lang="ja-JP" altLang="en-US"/>
              <a:t>この図は５</a:t>
            </a:r>
            <a:r>
              <a:rPr lang="en-US" altLang="ja-JP"/>
              <a:t>W</a:t>
            </a:r>
            <a:r>
              <a:rPr lang="ja-JP" altLang="en-US"/>
              <a:t>１</a:t>
            </a:r>
            <a:r>
              <a:rPr lang="en-US" altLang="ja-JP"/>
              <a:t>H</a:t>
            </a:r>
            <a:r>
              <a:rPr lang="ja-JP" altLang="en-US"/>
              <a:t>で、分担を決めメンバーが責任を持って</a:t>
            </a:r>
          </a:p>
          <a:p>
            <a:r>
              <a:rPr lang="ja-JP" altLang="en-US"/>
              <a:t>実施するようにした実施項目です。</a:t>
            </a:r>
          </a:p>
          <a:p>
            <a:r>
              <a:rPr lang="ja-JP" altLang="en-US"/>
              <a:t>維持管理について、、焼き付け炉の温度を、北原さんが、</a:t>
            </a:r>
          </a:p>
          <a:p>
            <a:r>
              <a:rPr lang="ja-JP" altLang="en-US"/>
              <a:t>始業時に記録して行くという具合です。</a:t>
            </a:r>
          </a:p>
          <a:p>
            <a:r>
              <a:rPr lang="ja-JP" altLang="en-US"/>
              <a:t>このように責任者を明確にして計画的に推進する事が非常に重要です。</a:t>
            </a:r>
          </a:p>
          <a:p>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CC42E7-14BE-4BCB-B92A-ADEC4BEED0C9}" type="slidenum">
              <a:rPr lang="en-US" altLang="ja-JP"/>
              <a:pPr/>
              <a:t>5</a:t>
            </a:fld>
            <a:endParaRPr lang="en-US" altLang="ja-JP"/>
          </a:p>
        </p:txBody>
      </p:sp>
      <p:sp>
        <p:nvSpPr>
          <p:cNvPr id="131074" name="Rectangle 2"/>
          <p:cNvSpPr>
            <a:spLocks noChangeArrowheads="1" noTextEdit="1"/>
          </p:cNvSpPr>
          <p:nvPr>
            <p:ph type="sldImg"/>
          </p:nvPr>
        </p:nvSpPr>
        <p:spPr>
          <a:ln/>
        </p:spPr>
      </p:sp>
      <p:sp>
        <p:nvSpPr>
          <p:cNvPr id="131075" name="Rectangle 3"/>
          <p:cNvSpPr>
            <a:spLocks noGrp="1" noChangeArrowheads="1"/>
          </p:cNvSpPr>
          <p:nvPr>
            <p:ph type="body" idx="1"/>
          </p:nvPr>
        </p:nvSpPr>
        <p:spPr/>
        <p:txBody>
          <a:bodyPr/>
          <a:lstStyle/>
          <a:p>
            <a:r>
              <a:rPr lang="ja-JP" altLang="en-US"/>
              <a:t>それでは問題とは何かを考えましょう、問題とはあるべき姿や目標と現状の差、</a:t>
            </a:r>
          </a:p>
          <a:p>
            <a:r>
              <a:rPr lang="ja-JP" altLang="en-US"/>
              <a:t>ギャップの事を言います</a:t>
            </a:r>
          </a:p>
          <a:p>
            <a:r>
              <a:rPr lang="ja-JP" altLang="en-US"/>
              <a:t>ギャップは管理特性で把握します、管理特性は品質目標値や生産量や</a:t>
            </a:r>
          </a:p>
          <a:p>
            <a:r>
              <a:rPr lang="ja-JP" altLang="en-US"/>
              <a:t>お客さまの苦情数などを言い、これを定量的に把握する必要が有ります</a:t>
            </a:r>
          </a:p>
          <a:p>
            <a:r>
              <a:rPr lang="ja-JP" altLang="en-US"/>
              <a:t>大事な事は</a:t>
            </a:r>
            <a:r>
              <a:rPr lang="ja-JP" altLang="en-US" u="sng"/>
              <a:t>現状のレベル</a:t>
            </a:r>
            <a:r>
              <a:rPr lang="ja-JP" altLang="en-US"/>
              <a:t>と</a:t>
            </a:r>
            <a:r>
              <a:rPr lang="ja-JP" altLang="en-US" u="sng"/>
              <a:t>目標やあるべき姿</a:t>
            </a:r>
            <a:r>
              <a:rPr lang="ja-JP" altLang="en-US"/>
              <a:t>が</a:t>
            </a:r>
            <a:r>
              <a:rPr lang="ja-JP" altLang="en-US" u="sng"/>
              <a:t>具体的</a:t>
            </a:r>
            <a:r>
              <a:rPr lang="ja-JP" altLang="en-US"/>
              <a:t>なっていないと</a:t>
            </a:r>
          </a:p>
          <a:p>
            <a:r>
              <a:rPr lang="ja-JP" altLang="en-US"/>
              <a:t>問題は解らないという事です。</a:t>
            </a:r>
          </a:p>
          <a:p>
            <a:r>
              <a:rPr lang="ja-JP" altLang="en-US"/>
              <a:t>問題解決とはこのギャップを埋める作業です。</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1C173E-9442-4F08-8B7B-598D38450729}" type="slidenum">
              <a:rPr lang="en-US" altLang="ja-JP"/>
              <a:pPr/>
              <a:t>6</a:t>
            </a:fld>
            <a:endParaRPr lang="en-US" altLang="ja-JP"/>
          </a:p>
        </p:txBody>
      </p:sp>
      <p:sp>
        <p:nvSpPr>
          <p:cNvPr id="134146" name="Rectangle 2"/>
          <p:cNvSpPr>
            <a:spLocks noChangeArrowheads="1" noTextEdit="1"/>
          </p:cNvSpPr>
          <p:nvPr>
            <p:ph type="sldImg"/>
          </p:nvPr>
        </p:nvSpPr>
        <p:spPr>
          <a:ln/>
        </p:spPr>
      </p:sp>
      <p:sp>
        <p:nvSpPr>
          <p:cNvPr id="134147" name="Rectangle 3"/>
          <p:cNvSpPr>
            <a:spLocks noGrp="1" noChangeArrowheads="1"/>
          </p:cNvSpPr>
          <p:nvPr>
            <p:ph type="body" idx="1"/>
          </p:nvPr>
        </p:nvSpPr>
        <p:spPr/>
        <p:txBody>
          <a:bodyPr/>
          <a:lstStyle/>
          <a:p>
            <a:r>
              <a:rPr lang="ja-JP" altLang="en-US"/>
              <a:t>次に</a:t>
            </a:r>
            <a:r>
              <a:rPr lang="en-US" altLang="ja-JP"/>
              <a:t>QC</a:t>
            </a:r>
            <a:r>
              <a:rPr lang="ja-JP" altLang="en-US"/>
              <a:t>サークル活動で問題や課題を解決する為には</a:t>
            </a:r>
            <a:r>
              <a:rPr lang="en-US" altLang="ja-JP"/>
              <a:t>3</a:t>
            </a:r>
            <a:r>
              <a:rPr lang="ja-JP" altLang="en-US"/>
              <a:t>つのやり方があります</a:t>
            </a:r>
          </a:p>
          <a:p>
            <a:r>
              <a:rPr lang="ja-JP" altLang="en-US"/>
              <a:t>一番基本となるのが問題解決型の手順です、今回の研修ではこのステップを</a:t>
            </a:r>
          </a:p>
          <a:p>
            <a:r>
              <a:rPr lang="ja-JP" altLang="en-US"/>
              <a:t>勉強します。</a:t>
            </a:r>
          </a:p>
          <a:p>
            <a:r>
              <a:rPr lang="en-US" altLang="ja-JP"/>
              <a:t>2</a:t>
            </a:r>
            <a:r>
              <a:rPr lang="ja-JP" altLang="en-US"/>
              <a:t>番目に課題達成型の手順です、これはまだ実施した事の無い新規業務、今後</a:t>
            </a:r>
          </a:p>
          <a:p>
            <a:r>
              <a:rPr lang="ja-JP" altLang="en-US"/>
              <a:t>起こるであろう問題、要因解析が困難な問題を解決するときに使います</a:t>
            </a:r>
          </a:p>
          <a:p>
            <a:r>
              <a:rPr lang="en-US" altLang="ja-JP"/>
              <a:t>3</a:t>
            </a:r>
            <a:r>
              <a:rPr lang="ja-JP" altLang="en-US"/>
              <a:t>番目に施策実行型ですが、これは、現状の把握時点で対策が見えている場合に</a:t>
            </a:r>
          </a:p>
          <a:p>
            <a:r>
              <a:rPr lang="ja-JP" altLang="en-US"/>
              <a:t>使います。</a:t>
            </a:r>
          </a:p>
          <a:p>
            <a:r>
              <a:rPr lang="ja-JP" altLang="en-US"/>
              <a:t>あくまでも基本は問題解決型ですので、これを確実にマスターすることをして下さい。</a:t>
            </a:r>
          </a:p>
          <a:p>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653981-6B4E-40CC-A0B6-D9F5D34731F6}" type="slidenum">
              <a:rPr lang="en-US" altLang="ja-JP"/>
              <a:pPr/>
              <a:t>7</a:t>
            </a:fld>
            <a:endParaRPr lang="en-US" altLang="ja-JP"/>
          </a:p>
        </p:txBody>
      </p:sp>
      <p:sp>
        <p:nvSpPr>
          <p:cNvPr id="264194" name="Rectangle 2"/>
          <p:cNvSpPr>
            <a:spLocks noChangeArrowheads="1" noTextEdit="1"/>
          </p:cNvSpPr>
          <p:nvPr>
            <p:ph type="sldImg"/>
          </p:nvPr>
        </p:nvSpPr>
        <p:spPr>
          <a:xfrm>
            <a:off x="930275" y="754063"/>
            <a:ext cx="4948238" cy="3711575"/>
          </a:xfrm>
          <a:ln w="12700" cap="flat">
            <a:solidFill>
              <a:schemeClr val="tx1"/>
            </a:solidFill>
          </a:ln>
          <a:extLst>
            <a:ext uri="{909E8E84-426E-40DD-AFC4-6F175D3DCCD1}">
              <a14:hiddenFill xmlns:a14="http://schemas.microsoft.com/office/drawing/2010/main">
                <a:noFill/>
              </a14:hiddenFill>
            </a:ext>
          </a:extLst>
        </p:spPr>
      </p:sp>
      <p:sp>
        <p:nvSpPr>
          <p:cNvPr id="264195" name="Rectangle 3"/>
          <p:cNvSpPr>
            <a:spLocks noGrp="1" noChangeArrowheads="1"/>
          </p:cNvSpPr>
          <p:nvPr>
            <p:ph type="body" idx="1"/>
          </p:nvPr>
        </p:nvSpPr>
        <p:spPr>
          <a:xfrm>
            <a:off x="908050" y="4721225"/>
            <a:ext cx="4991100" cy="4470400"/>
          </a:xfrm>
          <a:noFill/>
          <a:ln/>
        </p:spPr>
        <p:txBody>
          <a:bodyPr lIns="91047" tIns="45523" rIns="91047" bIns="45523"/>
          <a:lstStyle/>
          <a:p>
            <a:r>
              <a:rPr lang="ja-JP" altLang="en-US"/>
              <a:t>　課題達成型ＱＣストーリー選定上の留意点</a:t>
            </a:r>
          </a:p>
          <a:p>
            <a:r>
              <a:rPr lang="ja-JP" altLang="en-US"/>
              <a:t>（１）問題解決型、課題達成型、どちらのストーリーを選定するかを考えて見ます</a:t>
            </a:r>
          </a:p>
          <a:p>
            <a:r>
              <a:rPr lang="ja-JP" altLang="en-US"/>
              <a:t>改善活動を進めるために適用するＱＣストーリーを選択するにあたっては、問題解決と課題達成の特徴と違いをよく理解し、次の手順で検討してみてください。</a:t>
            </a:r>
          </a:p>
          <a:p>
            <a:r>
              <a:rPr lang="ja-JP" altLang="en-US" u="sng"/>
              <a:t>取り組むテーマの対象が「従来から行ってきた仕事」で取りくむテーマに関する改善活動はあまり実施していなく、データーなどがあり要因会席ができる場合は問題解決ストーリーを選択します。これに対し</a:t>
            </a:r>
            <a:r>
              <a:rPr lang="ja-JP" altLang="en-US"/>
              <a:t>今までに</a:t>
            </a:r>
            <a:r>
              <a:rPr lang="ja-JP" altLang="en-US" u="sng"/>
              <a:t>経験のない仕事</a:t>
            </a:r>
            <a:r>
              <a:rPr lang="ja-JP" altLang="en-US"/>
              <a:t>についてであれば、新しいやり方を創出する必要があり、課題達成型ＱＣストーリーを適用することが効果的です。 職場として初めて取り組む仕事のＯＡ化。・職場として新規に追加された市場開拓業務などです。</a:t>
            </a:r>
          </a:p>
          <a:p>
            <a:r>
              <a:rPr lang="ja-JP" altLang="en-US"/>
              <a:t>取り組むテーマの対象が</a:t>
            </a:r>
            <a:r>
              <a:rPr lang="ja-JP" altLang="en-US" u="sng"/>
              <a:t>「従来から行ってきた仕事」であり</a:t>
            </a:r>
            <a:r>
              <a:rPr lang="ja-JP" altLang="en-US"/>
              <a:t>、そのテーマに関する改善活動は「今までにかなり改善活動を実施し、これまでのやり方ではこれ以上改善が進まない状況にある」場合、これまでにさほど改善を行っていなかったのですから従来の仕事の仕組みにとどまっていたのでは限度があるわけですから、課題達成型ＱＣストーリーを適用することが効果的でしょう。</a:t>
            </a:r>
          </a:p>
          <a:p>
            <a:r>
              <a:rPr lang="ja-JP" altLang="en-US" u="sng"/>
              <a:t>あまり改善を実施してきていない場合</a:t>
            </a:r>
            <a:r>
              <a:rPr lang="ja-JP" altLang="en-US"/>
              <a:t>で、データがあまり無く要因解析が出来ない又はしても意味がない場合、要因の追求が出来なは課題達成型が適しています、要因解析が出来る場合は問題解決ストーリーとなります。</a:t>
            </a:r>
          </a:p>
          <a:p>
            <a:r>
              <a:rPr lang="ja-JP" altLang="en-US"/>
              <a:t>最初から問題に対する原因がハッキリしており対策が見えている場合は施策実行方型というやり方もありますがこれはあまり推奨できません。</a:t>
            </a:r>
          </a:p>
          <a:p>
            <a:r>
              <a:rPr lang="ja-JP" altLang="en-US"/>
              <a:t>またこれらのストーリーの選択は</a:t>
            </a:r>
            <a:r>
              <a:rPr lang="ja-JP" altLang="en-US" u="sng"/>
              <a:t>現状把握が終った時点でよく考え、切り替えて</a:t>
            </a:r>
            <a:r>
              <a:rPr lang="ja-JP" altLang="en-US"/>
              <a:t>もよく、ハッキリしない場合は最初に決め付けない方かいいと思います。</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3A77D7-4020-442B-8ED5-D7175C88810A}" type="slidenum">
              <a:rPr lang="en-US" altLang="ja-JP"/>
              <a:pPr/>
              <a:t>9</a:t>
            </a:fld>
            <a:endParaRPr lang="en-US" altLang="ja-JP"/>
          </a:p>
        </p:txBody>
      </p:sp>
      <p:sp>
        <p:nvSpPr>
          <p:cNvPr id="164866" name="Rectangle 2"/>
          <p:cNvSpPr>
            <a:spLocks noChangeArrowheads="1" noTextEdit="1"/>
          </p:cNvSpPr>
          <p:nvPr>
            <p:ph type="sldImg"/>
          </p:nvPr>
        </p:nvSpPr>
        <p:spPr>
          <a:ln/>
        </p:spPr>
      </p:sp>
      <p:sp>
        <p:nvSpPr>
          <p:cNvPr id="164867" name="Rectangle 3"/>
          <p:cNvSpPr>
            <a:spLocks noGrp="1" noChangeArrowheads="1"/>
          </p:cNvSpPr>
          <p:nvPr>
            <p:ph type="body" idx="1"/>
          </p:nvPr>
        </p:nvSpPr>
        <p:spPr/>
        <p:txBody>
          <a:bodyPr/>
          <a:lstStyle/>
          <a:p>
            <a:r>
              <a:rPr lang="ja-JP" altLang="en-US"/>
              <a:t>これから勉強する問題解決型の手順は</a:t>
            </a:r>
            <a:r>
              <a:rPr lang="en-US" altLang="ja-JP"/>
              <a:t>7</a:t>
            </a:r>
            <a:r>
              <a:rPr lang="ja-JP" altLang="en-US"/>
              <a:t>つの手順からなっています</a:t>
            </a:r>
          </a:p>
          <a:p>
            <a:r>
              <a:rPr lang="ja-JP" altLang="en-US"/>
              <a:t>１はテーマ選定、テーマーがきまったら、次に現状の把握を行い</a:t>
            </a:r>
          </a:p>
          <a:p>
            <a:r>
              <a:rPr lang="ja-JP" altLang="en-US"/>
              <a:t>目標を決めます、手順</a:t>
            </a:r>
            <a:r>
              <a:rPr lang="en-US" altLang="ja-JP"/>
              <a:t>3</a:t>
            </a:r>
            <a:r>
              <a:rPr lang="ja-JP" altLang="en-US"/>
              <a:t>で、活動計画を作成します、</a:t>
            </a:r>
          </a:p>
          <a:p>
            <a:r>
              <a:rPr lang="ja-JP" altLang="en-US"/>
              <a:t>手順</a:t>
            </a:r>
            <a:r>
              <a:rPr lang="en-US" altLang="ja-JP"/>
              <a:t>4</a:t>
            </a:r>
            <a:r>
              <a:rPr lang="ja-JP" altLang="en-US"/>
              <a:t>で問題発生の原因を要因解析で追求します</a:t>
            </a:r>
          </a:p>
          <a:p>
            <a:r>
              <a:rPr lang="ja-JP" altLang="en-US"/>
              <a:t>真因が決まったら、手順</a:t>
            </a:r>
            <a:r>
              <a:rPr lang="en-US" altLang="ja-JP"/>
              <a:t>5</a:t>
            </a:r>
            <a:r>
              <a:rPr lang="ja-JP" altLang="en-US"/>
              <a:t>で対策案を検討し、効果的な対策を打ちます</a:t>
            </a:r>
          </a:p>
          <a:p>
            <a:r>
              <a:rPr lang="ja-JP" altLang="en-US"/>
              <a:t>対策が完了したら、その効果を確認します</a:t>
            </a:r>
          </a:p>
          <a:p>
            <a:r>
              <a:rPr lang="ja-JP" altLang="en-US"/>
              <a:t>最後に、手順</a:t>
            </a:r>
            <a:r>
              <a:rPr lang="en-US" altLang="ja-JP"/>
              <a:t>7</a:t>
            </a:r>
            <a:r>
              <a:rPr lang="ja-JP" altLang="en-US"/>
              <a:t>で良い状態が継続できるよう、標準化と管理の定着を行います。</a:t>
            </a:r>
          </a:p>
          <a:p>
            <a:r>
              <a:rPr lang="ja-JP" altLang="en-US"/>
              <a:t>以上が問題解決型の手順です。</a:t>
            </a:r>
          </a:p>
          <a:p>
            <a:r>
              <a:rPr lang="ja-JP" altLang="en-US"/>
              <a:t>これから各手順をもう少し詳しく勉強して行きます。</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E5FACF-B244-4253-9535-29A73F6FA1C6}" type="slidenum">
              <a:rPr lang="en-US" altLang="ja-JP"/>
              <a:pPr/>
              <a:t>10</a:t>
            </a:fld>
            <a:endParaRPr lang="en-US" altLang="ja-JP"/>
          </a:p>
        </p:txBody>
      </p:sp>
      <p:sp>
        <p:nvSpPr>
          <p:cNvPr id="100354" name="Rectangle 2"/>
          <p:cNvSpPr>
            <a:spLocks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ja-JP" altLang="en-US"/>
              <a:t>これから問題解決の手順の細部について説明します</a:t>
            </a:r>
          </a:p>
          <a:p>
            <a:r>
              <a:rPr lang="ja-JP" altLang="en-US"/>
              <a:t>この表は</a:t>
            </a:r>
            <a:r>
              <a:rPr lang="en-US" altLang="ja-JP"/>
              <a:t>QC</a:t>
            </a:r>
            <a:r>
              <a:rPr lang="ja-JP" altLang="en-US"/>
              <a:t>発表をするときの基本ストーリーです、皆さんは発表のときこの形で行っていると思います</a:t>
            </a:r>
          </a:p>
          <a:p>
            <a:r>
              <a:rPr lang="ja-JP" altLang="en-US"/>
              <a:t>問題解決は手順１から手順７までをいい、①，②，③、「最後に」は発表のときに付け加えます</a:t>
            </a:r>
          </a:p>
          <a:p>
            <a:r>
              <a:rPr lang="ja-JP" altLang="en-US"/>
              <a:t>これから１から７までの細部を勉強して行きます。細かくはあと説明しますが、簡単に概要を説明します</a:t>
            </a:r>
          </a:p>
          <a:p>
            <a:r>
              <a:rPr lang="ja-JP" altLang="en-US"/>
              <a:t>まず手順１で問題をつかみテーマを決めます、手順２で問題発生の状況を現地現物現実を掴み攻撃対象</a:t>
            </a:r>
          </a:p>
          <a:p>
            <a:r>
              <a:rPr lang="ja-JP" altLang="en-US"/>
              <a:t>を決めますこれは特性要因図の特性になりますそして目標を設定します、</a:t>
            </a:r>
          </a:p>
          <a:p>
            <a:r>
              <a:rPr lang="ja-JP" altLang="en-US"/>
              <a:t>目標を決める時には設定</a:t>
            </a:r>
            <a:r>
              <a:rPr lang="en-US" altLang="ja-JP"/>
              <a:t>3</a:t>
            </a:r>
            <a:r>
              <a:rPr lang="ja-JP" altLang="en-US"/>
              <a:t>要素に沿って決定します</a:t>
            </a:r>
          </a:p>
          <a:p>
            <a:r>
              <a:rPr lang="ja-JP" altLang="en-US"/>
              <a:t>次に手順３で活動計画を立てますいつまでに誰が何を担当するかをきめ全員が役割を持つようにします。</a:t>
            </a:r>
          </a:p>
          <a:p>
            <a:r>
              <a:rPr lang="ja-JP" altLang="en-US"/>
              <a:t>手順４で要因解析を行い対策項目を決めます　手順５で対策を実施します。対策が完了したら手順６で対策効果の確認</a:t>
            </a:r>
          </a:p>
          <a:p>
            <a:r>
              <a:rPr lang="ja-JP" altLang="en-US"/>
              <a:t>です、目標に対しどうなったかを確認しさらに無形効果もあげましょう</a:t>
            </a:r>
          </a:p>
          <a:p>
            <a:r>
              <a:rPr lang="ja-JP" altLang="en-US"/>
              <a:t>最後に手順７で標準化と管理の定着をします、標準を変えそれが定着するようにしてください</a:t>
            </a:r>
          </a:p>
          <a:p>
            <a:r>
              <a:rPr lang="ja-JP" altLang="en-US"/>
              <a:t>また他に関連する部署がありましたらそこにも周知徹底しましょう。</a:t>
            </a:r>
          </a:p>
          <a:p>
            <a:r>
              <a:rPr lang="ja-JP" altLang="en-US"/>
              <a:t>以上が概要ですが今からさらに細かく説明します。</a:t>
            </a:r>
          </a:p>
          <a:p>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219D8D-AF71-42B3-A93E-CF3FBA80C5B6}" type="slidenum">
              <a:rPr lang="en-US" altLang="ja-JP"/>
              <a:pPr/>
              <a:t>11</a:t>
            </a:fld>
            <a:endParaRPr lang="en-US" altLang="ja-JP"/>
          </a:p>
        </p:txBody>
      </p:sp>
      <p:sp>
        <p:nvSpPr>
          <p:cNvPr id="82946" name="Rectangle 2"/>
          <p:cNvSpPr>
            <a:spLocks noChangeArrowheads="1" noTextEdit="1"/>
          </p:cNvSpPr>
          <p:nvPr>
            <p:ph type="sldImg"/>
          </p:nvPr>
        </p:nvSpPr>
        <p:spPr bwMode="auto">
          <a:xfrm>
            <a:off x="903288" y="763588"/>
            <a:ext cx="4976812" cy="3732212"/>
          </a:xfrm>
          <a:prstGeom prst="rect">
            <a:avLst/>
          </a:prstGeom>
          <a:solidFill>
            <a:srgbClr val="FFFFFF"/>
          </a:solidFill>
          <a:ln>
            <a:solidFill>
              <a:srgbClr val="000000"/>
            </a:solidFill>
            <a:miter lim="800000"/>
            <a:headEnd/>
            <a:tailEnd/>
          </a:ln>
        </p:spPr>
      </p:sp>
      <p:sp>
        <p:nvSpPr>
          <p:cNvPr id="82947" name="Rectangle 3"/>
          <p:cNvSpPr>
            <a:spLocks noChangeArrowheads="1"/>
          </p:cNvSpPr>
          <p:nvPr>
            <p:ph type="body" idx="1"/>
          </p:nvPr>
        </p:nvSpPr>
        <p:spPr bwMode="auto">
          <a:xfrm>
            <a:off x="914400" y="4725988"/>
            <a:ext cx="4954588" cy="4494212"/>
          </a:xfrm>
          <a:prstGeom prst="rect">
            <a:avLst/>
          </a:prstGeom>
          <a:solidFill>
            <a:srgbClr val="FFFFFF"/>
          </a:solidFill>
          <a:ln>
            <a:solidFill>
              <a:srgbClr val="000000"/>
            </a:solidFill>
            <a:miter lim="800000"/>
            <a:headEnd/>
            <a:tailEnd/>
          </a:ln>
        </p:spPr>
        <p:txBody>
          <a:bodyPr lIns="91509" tIns="45755" rIns="91509" bIns="45755"/>
          <a:lstStyle/>
          <a:p>
            <a:r>
              <a:rPr lang="ja-JP" altLang="en-US"/>
              <a:t>「時間が余った場合説明する」</a:t>
            </a:r>
          </a:p>
          <a:p>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8E709CC-125C-4C8F-A1CC-2E447119A9F4}" type="slidenum">
              <a:rPr lang="en-US" altLang="ja-JP"/>
              <a:pPr/>
              <a:t>‹#›</a:t>
            </a:fld>
            <a:endParaRPr lang="en-US" altLang="ja-JP"/>
          </a:p>
        </p:txBody>
      </p:sp>
    </p:spTree>
    <p:extLst>
      <p:ext uri="{BB962C8B-B14F-4D97-AF65-F5344CB8AC3E}">
        <p14:creationId xmlns:p14="http://schemas.microsoft.com/office/powerpoint/2010/main" val="3801238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3BF6A0D9-ADDB-4857-9119-DAC18D6DD630}" type="slidenum">
              <a:rPr lang="en-US" altLang="ja-JP"/>
              <a:pPr/>
              <a:t>‹#›</a:t>
            </a:fld>
            <a:endParaRPr lang="en-US" altLang="ja-JP"/>
          </a:p>
        </p:txBody>
      </p:sp>
    </p:spTree>
    <p:extLst>
      <p:ext uri="{BB962C8B-B14F-4D97-AF65-F5344CB8AC3E}">
        <p14:creationId xmlns:p14="http://schemas.microsoft.com/office/powerpoint/2010/main" val="150900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952E540-63F6-441F-9C8A-FC0ABA0F379E}" type="slidenum">
              <a:rPr lang="en-US" altLang="ja-JP"/>
              <a:pPr/>
              <a:t>‹#›</a:t>
            </a:fld>
            <a:endParaRPr lang="en-US" altLang="ja-JP"/>
          </a:p>
        </p:txBody>
      </p:sp>
    </p:spTree>
    <p:extLst>
      <p:ext uri="{BB962C8B-B14F-4D97-AF65-F5344CB8AC3E}">
        <p14:creationId xmlns:p14="http://schemas.microsoft.com/office/powerpoint/2010/main" val="2254210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6858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9812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41148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ー 5"/>
          <p:cNvSpPr>
            <a:spLocks noGrp="1"/>
          </p:cNvSpPr>
          <p:nvPr>
            <p:ph type="dt" sz="half" idx="10"/>
          </p:nvPr>
        </p:nvSpPr>
        <p:spPr>
          <a:xfrm>
            <a:off x="685800" y="6248400"/>
            <a:ext cx="1905000" cy="457200"/>
          </a:xfrm>
        </p:spPr>
        <p:txBody>
          <a:bodyPr/>
          <a:lstStyle>
            <a:lvl1pPr>
              <a:defRPr/>
            </a:lvl1pPr>
          </a:lstStyle>
          <a:p>
            <a:endParaRPr lang="en-US" altLang="ja-JP"/>
          </a:p>
        </p:txBody>
      </p:sp>
      <p:sp>
        <p:nvSpPr>
          <p:cNvPr id="7" name="フッター プレースホルダー 6"/>
          <p:cNvSpPr>
            <a:spLocks noGrp="1"/>
          </p:cNvSpPr>
          <p:nvPr>
            <p:ph type="ftr" sz="quarter" idx="11"/>
          </p:nvPr>
        </p:nvSpPr>
        <p:spPr>
          <a:xfrm>
            <a:off x="3124200" y="6248400"/>
            <a:ext cx="2895600" cy="457200"/>
          </a:xfrm>
        </p:spPr>
        <p:txBody>
          <a:bodyPr/>
          <a:lstStyle>
            <a:lvl1pPr>
              <a:defRPr/>
            </a:lvl1pPr>
          </a:lstStyle>
          <a:p>
            <a:endParaRPr lang="en-US" altLang="ja-JP"/>
          </a:p>
        </p:txBody>
      </p:sp>
      <p:sp>
        <p:nvSpPr>
          <p:cNvPr id="8" name="スライド番号プレースホルダー 7"/>
          <p:cNvSpPr>
            <a:spLocks noGrp="1"/>
          </p:cNvSpPr>
          <p:nvPr>
            <p:ph type="sldNum" sz="quarter" idx="12"/>
          </p:nvPr>
        </p:nvSpPr>
        <p:spPr>
          <a:xfrm>
            <a:off x="6553200" y="6248400"/>
            <a:ext cx="1905000" cy="457200"/>
          </a:xfrm>
        </p:spPr>
        <p:txBody>
          <a:bodyPr/>
          <a:lstStyle>
            <a:lvl1pPr>
              <a:defRPr/>
            </a:lvl1pPr>
          </a:lstStyle>
          <a:p>
            <a:fld id="{05B42B7F-AA93-4FAB-BD3C-7883A2A0637A}" type="slidenum">
              <a:rPr lang="en-US" altLang="ja-JP"/>
              <a:pPr/>
              <a:t>‹#›</a:t>
            </a:fld>
            <a:endParaRPr lang="en-US" altLang="ja-JP"/>
          </a:p>
        </p:txBody>
      </p:sp>
    </p:spTree>
    <p:extLst>
      <p:ext uri="{BB962C8B-B14F-4D97-AF65-F5344CB8AC3E}">
        <p14:creationId xmlns:p14="http://schemas.microsoft.com/office/powerpoint/2010/main" val="3539767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955813B8-8621-48F8-BBC4-7AF62FA17931}" type="slidenum">
              <a:rPr lang="en-US" altLang="ja-JP"/>
              <a:pPr/>
              <a:t>‹#›</a:t>
            </a:fld>
            <a:endParaRPr lang="en-US" altLang="ja-JP"/>
          </a:p>
        </p:txBody>
      </p:sp>
    </p:spTree>
    <p:extLst>
      <p:ext uri="{BB962C8B-B14F-4D97-AF65-F5344CB8AC3E}">
        <p14:creationId xmlns:p14="http://schemas.microsoft.com/office/powerpoint/2010/main" val="3202933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A6D295B-C26C-4C48-A519-E278A0926DB1}" type="slidenum">
              <a:rPr lang="en-US" altLang="ja-JP"/>
              <a:pPr/>
              <a:t>‹#›</a:t>
            </a:fld>
            <a:endParaRPr lang="en-US" altLang="ja-JP"/>
          </a:p>
        </p:txBody>
      </p:sp>
    </p:spTree>
    <p:extLst>
      <p:ext uri="{BB962C8B-B14F-4D97-AF65-F5344CB8AC3E}">
        <p14:creationId xmlns:p14="http://schemas.microsoft.com/office/powerpoint/2010/main" val="2658403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5BA7C87A-1D9D-4836-8076-F80BAEF24203}" type="slidenum">
              <a:rPr lang="en-US" altLang="ja-JP"/>
              <a:pPr/>
              <a:t>‹#›</a:t>
            </a:fld>
            <a:endParaRPr lang="en-US" altLang="ja-JP"/>
          </a:p>
        </p:txBody>
      </p:sp>
    </p:spTree>
    <p:extLst>
      <p:ext uri="{BB962C8B-B14F-4D97-AF65-F5344CB8AC3E}">
        <p14:creationId xmlns:p14="http://schemas.microsoft.com/office/powerpoint/2010/main" val="3948727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31DA25E4-A1CB-453D-BA6E-4611D90B84ED}" type="slidenum">
              <a:rPr lang="en-US" altLang="ja-JP"/>
              <a:pPr/>
              <a:t>‹#›</a:t>
            </a:fld>
            <a:endParaRPr lang="en-US" altLang="ja-JP"/>
          </a:p>
        </p:txBody>
      </p:sp>
    </p:spTree>
    <p:extLst>
      <p:ext uri="{BB962C8B-B14F-4D97-AF65-F5344CB8AC3E}">
        <p14:creationId xmlns:p14="http://schemas.microsoft.com/office/powerpoint/2010/main" val="1708288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E2318BCE-B21C-4191-8D7F-E53EAA8E0CCE}" type="slidenum">
              <a:rPr lang="en-US" altLang="ja-JP"/>
              <a:pPr/>
              <a:t>‹#›</a:t>
            </a:fld>
            <a:endParaRPr lang="en-US" altLang="ja-JP"/>
          </a:p>
        </p:txBody>
      </p:sp>
    </p:spTree>
    <p:extLst>
      <p:ext uri="{BB962C8B-B14F-4D97-AF65-F5344CB8AC3E}">
        <p14:creationId xmlns:p14="http://schemas.microsoft.com/office/powerpoint/2010/main" val="47662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F3698947-DF1F-455C-823B-E7F775A9FBA9}" type="slidenum">
              <a:rPr lang="en-US" altLang="ja-JP"/>
              <a:pPr/>
              <a:t>‹#›</a:t>
            </a:fld>
            <a:endParaRPr lang="en-US" altLang="ja-JP"/>
          </a:p>
        </p:txBody>
      </p:sp>
    </p:spTree>
    <p:extLst>
      <p:ext uri="{BB962C8B-B14F-4D97-AF65-F5344CB8AC3E}">
        <p14:creationId xmlns:p14="http://schemas.microsoft.com/office/powerpoint/2010/main" val="3925590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F7A24E34-71D6-485F-8C18-B3B54C952D80}" type="slidenum">
              <a:rPr lang="en-US" altLang="ja-JP"/>
              <a:pPr/>
              <a:t>‹#›</a:t>
            </a:fld>
            <a:endParaRPr lang="en-US" altLang="ja-JP"/>
          </a:p>
        </p:txBody>
      </p:sp>
    </p:spTree>
    <p:extLst>
      <p:ext uri="{BB962C8B-B14F-4D97-AF65-F5344CB8AC3E}">
        <p14:creationId xmlns:p14="http://schemas.microsoft.com/office/powerpoint/2010/main" val="3200266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5A98AFAF-1303-41C4-BE64-ABB8DB9DE437}" type="slidenum">
              <a:rPr lang="en-US" altLang="ja-JP"/>
              <a:pPr/>
              <a:t>‹#›</a:t>
            </a:fld>
            <a:endParaRPr lang="en-US" altLang="ja-JP"/>
          </a:p>
        </p:txBody>
      </p:sp>
    </p:spTree>
    <p:extLst>
      <p:ext uri="{BB962C8B-B14F-4D97-AF65-F5344CB8AC3E}">
        <p14:creationId xmlns:p14="http://schemas.microsoft.com/office/powerpoint/2010/main" val="3452394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mn-ea"/>
              </a:defRPr>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mn-ea"/>
              </a:defRPr>
            </a:lvl1pPr>
          </a:lstStyle>
          <a:p>
            <a:fld id="{998B1F62-B162-4D12-BAB5-187F30D9830B}"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1.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4.emf"/></Relationships>
</file>

<file path=ppt/slides/_rels/slide21.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3.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slideLayout" Target="../slideLayouts/slideLayout1.xml"/><Relationship Id="rId7" Type="http://schemas.openxmlformats.org/officeDocument/2006/relationships/image" Target="../media/image37.png"/><Relationship Id="rId2" Type="http://schemas.openxmlformats.org/officeDocument/2006/relationships/vmlDrawing" Target="../drawings/vmlDrawing2.vml"/><Relationship Id="rId1" Type="http://schemas.openxmlformats.org/officeDocument/2006/relationships/themeOverride" Target="../theme/themeOverride1.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34.emf"/><Relationship Id="rId4" Type="http://schemas.openxmlformats.org/officeDocument/2006/relationships/notesSlide" Target="../notesSlides/notesSlide23.xml"/><Relationship Id="rId9"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39.emf"/><Relationship Id="rId4" Type="http://schemas.openxmlformats.org/officeDocument/2006/relationships/oleObject" Target="../embeddings/oleObject3.bin"/></Relationships>
</file>

<file path=ppt/slides/_rels/slide29.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3.wmf"/><Relationship Id="rId4" Type="http://schemas.openxmlformats.org/officeDocument/2006/relationships/image" Target="../media/image41.wmf"/></Relationships>
</file>

<file path=ppt/slides/_rels/slide3.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wmf"/><Relationship Id="rId7"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w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4.wmf"/><Relationship Id="rId4" Type="http://schemas.openxmlformats.org/officeDocument/2006/relationships/image" Target="../media/image43.w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46.emf"/><Relationship Id="rId13" Type="http://schemas.openxmlformats.org/officeDocument/2006/relationships/oleObject" Target="../embeddings/oleObject8.bin"/><Relationship Id="rId3" Type="http://schemas.openxmlformats.org/officeDocument/2006/relationships/slideLayout" Target="../slideLayouts/slideLayout1.xml"/><Relationship Id="rId7" Type="http://schemas.openxmlformats.org/officeDocument/2006/relationships/oleObject" Target="../embeddings/oleObject5.bin"/><Relationship Id="rId12" Type="http://schemas.openxmlformats.org/officeDocument/2006/relationships/image" Target="../media/image48.emf"/><Relationship Id="rId2" Type="http://schemas.openxmlformats.org/officeDocument/2006/relationships/vmlDrawing" Target="../drawings/vmlDrawing4.vml"/><Relationship Id="rId1" Type="http://schemas.openxmlformats.org/officeDocument/2006/relationships/themeOverride" Target="../theme/themeOverride2.xml"/><Relationship Id="rId6" Type="http://schemas.openxmlformats.org/officeDocument/2006/relationships/image" Target="../media/image45.emf"/><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image" Target="../media/image50.wmf"/><Relationship Id="rId10" Type="http://schemas.openxmlformats.org/officeDocument/2006/relationships/image" Target="../media/image47.emf"/><Relationship Id="rId4" Type="http://schemas.openxmlformats.org/officeDocument/2006/relationships/notesSlide" Target="../notesSlides/notesSlide31.xml"/><Relationship Id="rId9" Type="http://schemas.openxmlformats.org/officeDocument/2006/relationships/oleObject" Target="../embeddings/oleObject6.bin"/><Relationship Id="rId14" Type="http://schemas.openxmlformats.org/officeDocument/2006/relationships/image" Target="../media/image49.emf"/></Relationships>
</file>

<file path=ppt/slides/_rels/slide36.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52.emf"/></Relationships>
</file>

<file path=ppt/slides/_rels/slide37.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54.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 Id="rId9" Type="http://schemas.openxmlformats.org/officeDocument/2006/relationships/image" Target="../media/image2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6" name="Text Box 128"/>
          <p:cNvSpPr txBox="1">
            <a:spLocks noChangeArrowheads="1"/>
          </p:cNvSpPr>
          <p:nvPr/>
        </p:nvSpPr>
        <p:spPr bwMode="auto">
          <a:xfrm>
            <a:off x="474663" y="866775"/>
            <a:ext cx="79248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0" b="1">
                <a:solidFill>
                  <a:srgbClr val="3333CC"/>
                </a:solidFill>
                <a:effectLst>
                  <a:outerShdw blurRad="38100" dist="38100" dir="2700000" algn="tl">
                    <a:srgbClr val="C0C0C0"/>
                  </a:outerShdw>
                </a:effectLst>
                <a:ea typeface="HGS創英角ﾎﾟｯﾌﾟ体" pitchFamily="50" charset="-128"/>
              </a:rPr>
              <a:t>問題解決</a:t>
            </a:r>
            <a:r>
              <a:rPr lang="ja-JP" altLang="en-US" sz="7200" b="1">
                <a:solidFill>
                  <a:srgbClr val="3333CC"/>
                </a:solidFill>
                <a:effectLst>
                  <a:outerShdw blurRad="38100" dist="38100" dir="2700000" algn="tl">
                    <a:srgbClr val="C0C0C0"/>
                  </a:outerShdw>
                </a:effectLst>
                <a:ea typeface="HGS創英角ﾎﾟｯﾌﾟ体" pitchFamily="50" charset="-128"/>
              </a:rPr>
              <a:t>の</a:t>
            </a:r>
            <a:r>
              <a:rPr lang="ja-JP" altLang="en-US" sz="8000" b="1">
                <a:solidFill>
                  <a:srgbClr val="3333CC"/>
                </a:solidFill>
                <a:effectLst>
                  <a:outerShdw blurRad="38100" dist="38100" dir="2700000" algn="tl">
                    <a:srgbClr val="C0C0C0"/>
                  </a:outerShdw>
                </a:effectLst>
                <a:ea typeface="HGS創英角ﾎﾟｯﾌﾟ体" pitchFamily="50" charset="-128"/>
              </a:rPr>
              <a:t>手順</a:t>
            </a:r>
          </a:p>
        </p:txBody>
      </p:sp>
      <p:sp>
        <p:nvSpPr>
          <p:cNvPr id="2180" name="Text Box 132"/>
          <p:cNvSpPr txBox="1">
            <a:spLocks noChangeArrowheads="1"/>
          </p:cNvSpPr>
          <p:nvPr/>
        </p:nvSpPr>
        <p:spPr bwMode="auto">
          <a:xfrm>
            <a:off x="954088" y="2562225"/>
            <a:ext cx="7494587"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ja-JP" altLang="en-US" sz="7200" b="1">
                <a:solidFill>
                  <a:srgbClr val="FFCCCC"/>
                </a:solidFill>
                <a:effectLst>
                  <a:outerShdw blurRad="38100" dist="38100" dir="2700000" algn="tl">
                    <a:srgbClr val="C0C0C0"/>
                  </a:outerShdw>
                </a:effectLst>
                <a:ea typeface="HGS創英角ﾎﾟｯﾌﾟ体" pitchFamily="50" charset="-128"/>
              </a:rPr>
              <a:t>と</a:t>
            </a:r>
            <a:r>
              <a:rPr lang="ja-JP" altLang="en-US" sz="8000" b="1">
                <a:solidFill>
                  <a:srgbClr val="006600"/>
                </a:solidFill>
                <a:effectLst>
                  <a:outerShdw blurRad="38100" dist="38100" dir="2700000" algn="tl">
                    <a:srgbClr val="C0C0C0"/>
                  </a:outerShdw>
                </a:effectLst>
                <a:ea typeface="HGS創英角ﾎﾟｯﾌﾟ体" pitchFamily="50" charset="-128"/>
              </a:rPr>
              <a:t>ＱＣ手法</a:t>
            </a:r>
          </a:p>
        </p:txBody>
      </p:sp>
      <p:sp>
        <p:nvSpPr>
          <p:cNvPr id="2182" name="Text Box 134"/>
          <p:cNvSpPr txBox="1">
            <a:spLocks noChangeArrowheads="1"/>
          </p:cNvSpPr>
          <p:nvPr/>
        </p:nvSpPr>
        <p:spPr bwMode="auto">
          <a:xfrm>
            <a:off x="4454525" y="5276850"/>
            <a:ext cx="337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丸ｺﾞｼｯｸM-PRO" pitchFamily="50" charset="-128"/>
              </a:rPr>
              <a:t>ＱＣサークル静岡地区</a:t>
            </a:r>
          </a:p>
        </p:txBody>
      </p:sp>
      <p:pic>
        <p:nvPicPr>
          <p:cNvPr id="2186" name="Picture 138" descr="21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913" y="4351338"/>
            <a:ext cx="1785937" cy="1790700"/>
          </a:xfrm>
          <a:prstGeom prst="rect">
            <a:avLst/>
          </a:prstGeom>
          <a:noFill/>
          <a:extLst>
            <a:ext uri="{909E8E84-426E-40DD-AFC4-6F175D3DCCD1}">
              <a14:hiddenFill xmlns:a14="http://schemas.microsoft.com/office/drawing/2010/main">
                <a:solidFill>
                  <a:srgbClr val="FFFFFF"/>
                </a:solidFill>
              </a14:hiddenFill>
            </a:ext>
          </a:extLst>
        </p:spPr>
      </p:pic>
      <p:sp>
        <p:nvSpPr>
          <p:cNvPr id="2188" name="Text Box 140"/>
          <p:cNvSpPr txBox="1">
            <a:spLocks noChangeArrowheads="1"/>
          </p:cNvSpPr>
          <p:nvPr/>
        </p:nvSpPr>
        <p:spPr bwMode="auto">
          <a:xfrm>
            <a:off x="8442325" y="188913"/>
            <a:ext cx="352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en-US" altLang="ja-JP" sz="1000">
                <a:ea typeface="ＭＳ Ｐゴシック" pitchFamily="50" charset="-128"/>
              </a:rPr>
              <a:t>P</a:t>
            </a:r>
            <a:r>
              <a:rPr kumimoji="0" lang="ja-JP" altLang="en-US" sz="1000">
                <a:ea typeface="ＭＳ Ｐゴシック" pitchFamily="50" charset="-128"/>
              </a:rPr>
              <a:t>１</a:t>
            </a:r>
          </a:p>
        </p:txBody>
      </p:sp>
      <p:sp>
        <p:nvSpPr>
          <p:cNvPr id="2189" name="Text Box 141"/>
          <p:cNvSpPr txBox="1">
            <a:spLocks noChangeArrowheads="1"/>
          </p:cNvSpPr>
          <p:nvPr/>
        </p:nvSpPr>
        <p:spPr bwMode="auto">
          <a:xfrm>
            <a:off x="8385175" y="201613"/>
            <a:ext cx="447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a:t>
            </a:r>
          </a:p>
        </p:txBody>
      </p:sp>
      <p:grpSp>
        <p:nvGrpSpPr>
          <p:cNvPr id="25917" name="Group 1341"/>
          <p:cNvGrpSpPr>
            <a:grpSpLocks/>
          </p:cNvGrpSpPr>
          <p:nvPr/>
        </p:nvGrpSpPr>
        <p:grpSpPr bwMode="auto">
          <a:xfrm>
            <a:off x="6037263" y="315913"/>
            <a:ext cx="2443162" cy="473075"/>
            <a:chOff x="3803" y="199"/>
            <a:chExt cx="1539" cy="298"/>
          </a:xfrm>
        </p:grpSpPr>
        <p:sp>
          <p:nvSpPr>
            <p:cNvPr id="25918" name="AutoShape 1342"/>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919" name="Text Box 1343"/>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ea typeface="ＭＳ Ｐゴシック" pitchFamily="50" charset="-128"/>
                </a:rPr>
                <a:t>　標準版　　　　</a:t>
              </a:r>
              <a:endParaRPr lang="ja-JP"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5" name="Rectangle 45"/>
          <p:cNvSpPr>
            <a:spLocks noChangeArrowheads="1"/>
          </p:cNvSpPr>
          <p:nvPr/>
        </p:nvSpPr>
        <p:spPr bwMode="auto">
          <a:xfrm>
            <a:off x="938213" y="1041400"/>
            <a:ext cx="7118350" cy="5394325"/>
          </a:xfrm>
          <a:prstGeom prst="rect">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0282" name="Object 42"/>
          <p:cNvGraphicFramePr>
            <a:graphicFrameLocks noChangeAspect="1"/>
          </p:cNvGraphicFramePr>
          <p:nvPr/>
        </p:nvGraphicFramePr>
        <p:xfrm>
          <a:off x="265113" y="519113"/>
          <a:ext cx="8878887" cy="6142037"/>
        </p:xfrm>
        <a:graphic>
          <a:graphicData uri="http://schemas.openxmlformats.org/presentationml/2006/ole">
            <mc:AlternateContent xmlns:mc="http://schemas.openxmlformats.org/markup-compatibility/2006">
              <mc:Choice xmlns:v="urn:schemas-microsoft-com:vml" Requires="v">
                <p:oleObj spid="_x0000_s105476" name="ワークシート" r:id="rId4" imgW="7067702" imgH="5200802" progId="Excel.Sheet.8">
                  <p:embed/>
                </p:oleObj>
              </mc:Choice>
              <mc:Fallback>
                <p:oleObj name="ワークシート" r:id="rId4" imgW="7067702" imgH="5200802" progId="Excel.Sheet.8">
                  <p:embed/>
                  <p:pic>
                    <p:nvPicPr>
                      <p:cNvPr id="0" name="Object 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113" y="519113"/>
                        <a:ext cx="8878887" cy="6142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4" name="Text Box 44"/>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P9</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45" name="AutoShape 449"/>
          <p:cNvSpPr>
            <a:spLocks noChangeArrowheads="1"/>
          </p:cNvSpPr>
          <p:nvPr/>
        </p:nvSpPr>
        <p:spPr bwMode="auto">
          <a:xfrm>
            <a:off x="185738" y="452438"/>
            <a:ext cx="8796337" cy="6202362"/>
          </a:xfrm>
          <a:prstGeom prst="roundRect">
            <a:avLst>
              <a:gd name="adj" fmla="val 9690"/>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340" name="AutoShape 444"/>
          <p:cNvSpPr>
            <a:spLocks noChangeArrowheads="1"/>
          </p:cNvSpPr>
          <p:nvPr/>
        </p:nvSpPr>
        <p:spPr bwMode="auto">
          <a:xfrm>
            <a:off x="723900" y="152400"/>
            <a:ext cx="3162300" cy="533400"/>
          </a:xfrm>
          <a:prstGeom prst="roundRect">
            <a:avLst>
              <a:gd name="adj" fmla="val 16667"/>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0907" name="Text Box 11"/>
          <p:cNvSpPr txBox="1">
            <a:spLocks noChangeArrowheads="1"/>
          </p:cNvSpPr>
          <p:nvPr/>
        </p:nvSpPr>
        <p:spPr bwMode="auto">
          <a:xfrm>
            <a:off x="309563" y="180975"/>
            <a:ext cx="3898900" cy="261938"/>
          </a:xfrm>
          <a:prstGeom prst="rect">
            <a:avLst/>
          </a:prstGeom>
          <a:noFill/>
          <a:ln>
            <a:noFill/>
          </a:ln>
          <a:effectLst/>
          <a:extLst>
            <a:ext uri="{909E8E84-426E-40DD-AFC4-6F175D3DCCD1}">
              <a14:hiddenFill xmlns:a14="http://schemas.microsoft.com/office/drawing/2010/main">
                <a:solidFill>
                  <a:srgbClr val="B1B1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ja-JP" altLang="en-US" sz="2400" b="1" i="1">
                <a:solidFill>
                  <a:schemeClr val="bg2"/>
                </a:solidFill>
                <a:latin typeface="HGS創英角ﾎﾟｯﾌﾟ体" pitchFamily="50" charset="-128"/>
                <a:ea typeface="HGS創英角ﾎﾟｯﾌﾟ体" pitchFamily="50" charset="-128"/>
              </a:rPr>
              <a:t>ＱＣツールの活用</a:t>
            </a:r>
          </a:p>
        </p:txBody>
      </p:sp>
      <p:grpSp>
        <p:nvGrpSpPr>
          <p:cNvPr id="81341" name="Group 445"/>
          <p:cNvGrpSpPr>
            <a:grpSpLocks/>
          </p:cNvGrpSpPr>
          <p:nvPr/>
        </p:nvGrpSpPr>
        <p:grpSpPr bwMode="auto">
          <a:xfrm>
            <a:off x="169863" y="768350"/>
            <a:ext cx="8466137" cy="1287463"/>
            <a:chOff x="107" y="484"/>
            <a:chExt cx="5333" cy="811"/>
          </a:xfrm>
        </p:grpSpPr>
        <p:sp>
          <p:nvSpPr>
            <p:cNvPr id="80905" name="Text Box 9"/>
            <p:cNvSpPr txBox="1">
              <a:spLocks noChangeArrowheads="1"/>
            </p:cNvSpPr>
            <p:nvPr/>
          </p:nvSpPr>
          <p:spPr bwMode="auto">
            <a:xfrm>
              <a:off x="107" y="484"/>
              <a:ext cx="2453"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000">
                  <a:solidFill>
                    <a:schemeClr val="bg1"/>
                  </a:solidFill>
                  <a:latin typeface="HGP創英角ﾎﾟｯﾌﾟ体" pitchFamily="50" charset="-128"/>
                  <a:ea typeface="HGP創英角ﾎﾟｯﾌﾟ体" pitchFamily="50" charset="-128"/>
                </a:rPr>
                <a:t>■</a:t>
              </a:r>
              <a:r>
                <a:rPr lang="ja-JP" altLang="en-US" sz="2000" b="1">
                  <a:solidFill>
                    <a:schemeClr val="bg1"/>
                  </a:solidFill>
                  <a:latin typeface="HGP創英角ﾎﾟｯﾌﾟ体" pitchFamily="50" charset="-128"/>
                  <a:ea typeface="HGP創英角ﾎﾟｯﾌﾟ体" pitchFamily="50" charset="-128"/>
                </a:rPr>
                <a:t>ＱＣツールとは</a:t>
              </a:r>
            </a:p>
          </p:txBody>
        </p:sp>
        <p:sp>
          <p:nvSpPr>
            <p:cNvPr id="80911" name="Text Box 15"/>
            <p:cNvSpPr txBox="1">
              <a:spLocks noChangeArrowheads="1"/>
            </p:cNvSpPr>
            <p:nvPr/>
          </p:nvSpPr>
          <p:spPr bwMode="auto">
            <a:xfrm>
              <a:off x="173" y="718"/>
              <a:ext cx="5267"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chemeClr val="bg2"/>
                  </a:solidFill>
                  <a:ea typeface="ＭＳ Ｐゴシック" pitchFamily="50" charset="-128"/>
                </a:rPr>
                <a:t>・</a:t>
              </a:r>
              <a:r>
                <a:rPr lang="ja-JP" altLang="en-US" sz="1800" b="1">
                  <a:solidFill>
                    <a:srgbClr val="FF3300"/>
                  </a:solidFill>
                  <a:ea typeface="ＭＳ Ｐゴシック" pitchFamily="50" charset="-128"/>
                </a:rPr>
                <a:t>事実を</a:t>
              </a:r>
              <a:r>
                <a:rPr lang="ja-JP" altLang="en-US" sz="1800" b="1">
                  <a:solidFill>
                    <a:schemeClr val="bg2"/>
                  </a:solidFill>
                  <a:ea typeface="ＭＳ Ｐゴシック" pitchFamily="50" charset="-128"/>
                </a:rPr>
                <a:t>データでつかみ、データを</a:t>
              </a:r>
              <a:r>
                <a:rPr lang="ja-JP" altLang="en-US" sz="1800" b="1">
                  <a:solidFill>
                    <a:srgbClr val="FF3300"/>
                  </a:solidFill>
                  <a:ea typeface="ＭＳ Ｐゴシック" pitchFamily="50" charset="-128"/>
                </a:rPr>
                <a:t>統計的に処理</a:t>
              </a:r>
              <a:r>
                <a:rPr lang="ja-JP" altLang="en-US" sz="1800" b="1">
                  <a:solidFill>
                    <a:schemeClr val="bg2"/>
                  </a:solidFill>
                  <a:ea typeface="ＭＳ Ｐゴシック" pitchFamily="50" charset="-128"/>
                </a:rPr>
                <a:t>して</a:t>
              </a:r>
              <a:r>
                <a:rPr lang="ja-JP" altLang="en-US" sz="1800" b="1">
                  <a:solidFill>
                    <a:srgbClr val="FF3300"/>
                  </a:solidFill>
                  <a:ea typeface="ＭＳ Ｐゴシック" pitchFamily="50" charset="-128"/>
                </a:rPr>
                <a:t>問題解決</a:t>
              </a:r>
              <a:r>
                <a:rPr lang="ja-JP" altLang="en-US" sz="1800" b="1">
                  <a:solidFill>
                    <a:schemeClr val="bg2"/>
                  </a:solidFill>
                  <a:ea typeface="ＭＳ Ｐゴシック" pitchFamily="50" charset="-128"/>
                </a:rPr>
                <a:t>や課題達成を</a:t>
              </a:r>
              <a:r>
                <a:rPr lang="ja-JP" altLang="en-US" sz="1800" b="1">
                  <a:solidFill>
                    <a:srgbClr val="FF3300"/>
                  </a:solidFill>
                  <a:ea typeface="ＭＳ Ｐゴシック" pitchFamily="50" charset="-128"/>
                </a:rPr>
                <a:t>効果的</a:t>
              </a:r>
              <a:r>
                <a:rPr lang="ja-JP" altLang="en-US" sz="1800" b="1">
                  <a:solidFill>
                    <a:schemeClr val="bg2"/>
                  </a:solidFill>
                  <a:ea typeface="ＭＳ Ｐゴシック" pitchFamily="50" charset="-128"/>
                </a:rPr>
                <a:t>、</a:t>
              </a:r>
              <a:br>
                <a:rPr lang="ja-JP" altLang="en-US" sz="1800" b="1">
                  <a:solidFill>
                    <a:schemeClr val="bg2"/>
                  </a:solidFill>
                  <a:ea typeface="ＭＳ Ｐゴシック" pitchFamily="50" charset="-128"/>
                </a:rPr>
              </a:br>
              <a:r>
                <a:rPr lang="ja-JP" altLang="en-US" sz="1800" b="1">
                  <a:solidFill>
                    <a:schemeClr val="bg2"/>
                  </a:solidFill>
                  <a:ea typeface="ＭＳ Ｐゴシック" pitchFamily="50" charset="-128"/>
                </a:rPr>
                <a:t>　</a:t>
              </a:r>
              <a:r>
                <a:rPr lang="ja-JP" altLang="en-US" sz="1800" b="1">
                  <a:solidFill>
                    <a:srgbClr val="FF3300"/>
                  </a:solidFill>
                  <a:ea typeface="ＭＳ Ｐゴシック" pitchFamily="50" charset="-128"/>
                </a:rPr>
                <a:t>効率的</a:t>
              </a:r>
              <a:r>
                <a:rPr lang="ja-JP" altLang="en-US" sz="1800" b="1">
                  <a:solidFill>
                    <a:schemeClr val="bg2"/>
                  </a:solidFill>
                  <a:ea typeface="ＭＳ Ｐゴシック" pitchFamily="50" charset="-128"/>
                </a:rPr>
                <a:t>に進めるための道具がＱＣツールである。　ＱＣはＱｕａｌｉｔｙ Ｃｏｎｔｒｏｌの略号。</a:t>
              </a:r>
            </a:p>
            <a:p>
              <a:r>
                <a:rPr lang="ja-JP" altLang="en-US" sz="1800" b="1">
                  <a:solidFill>
                    <a:schemeClr val="bg2"/>
                  </a:solidFill>
                  <a:ea typeface="ＭＳ Ｐゴシック" pitchFamily="50" charset="-128"/>
                </a:rPr>
                <a:t>・主な企業では、</a:t>
              </a:r>
              <a:r>
                <a:rPr lang="ja-JP" altLang="en-US" sz="1800" b="1" u="sng">
                  <a:solidFill>
                    <a:srgbClr val="FF3300"/>
                  </a:solidFill>
                  <a:ea typeface="ＭＳ Ｐゴシック" pitchFamily="50" charset="-128"/>
                </a:rPr>
                <a:t>データや情報を活用して仕事を科学的に行うための道具</a:t>
              </a:r>
              <a:r>
                <a:rPr lang="ja-JP" altLang="en-US" sz="1800" b="1">
                  <a:solidFill>
                    <a:schemeClr val="bg2"/>
                  </a:solidFill>
                  <a:ea typeface="ＭＳ Ｐゴシック" pitchFamily="50" charset="-128"/>
                </a:rPr>
                <a:t>としている。</a:t>
              </a:r>
            </a:p>
          </p:txBody>
        </p:sp>
      </p:grpSp>
      <p:grpSp>
        <p:nvGrpSpPr>
          <p:cNvPr id="81342" name="Group 446"/>
          <p:cNvGrpSpPr>
            <a:grpSpLocks/>
          </p:cNvGrpSpPr>
          <p:nvPr/>
        </p:nvGrpSpPr>
        <p:grpSpPr bwMode="auto">
          <a:xfrm>
            <a:off x="182563" y="2089150"/>
            <a:ext cx="7912100" cy="1687513"/>
            <a:chOff x="115" y="1316"/>
            <a:chExt cx="4984" cy="1063"/>
          </a:xfrm>
        </p:grpSpPr>
        <p:sp>
          <p:nvSpPr>
            <p:cNvPr id="80909" name="Text Box 13"/>
            <p:cNvSpPr txBox="1">
              <a:spLocks noChangeArrowheads="1"/>
            </p:cNvSpPr>
            <p:nvPr/>
          </p:nvSpPr>
          <p:spPr bwMode="auto">
            <a:xfrm>
              <a:off x="115" y="1316"/>
              <a:ext cx="2453"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000" b="1">
                  <a:solidFill>
                    <a:schemeClr val="bg1"/>
                  </a:solidFill>
                  <a:latin typeface="HGP創英角ﾎﾟｯﾌﾟ体" pitchFamily="50" charset="-128"/>
                  <a:ea typeface="HGP創英角ﾎﾟｯﾌﾟ体" pitchFamily="50" charset="-128"/>
                </a:rPr>
                <a:t>■</a:t>
              </a:r>
              <a:r>
                <a:rPr lang="ja-JP" altLang="en-US" sz="2000" b="1">
                  <a:solidFill>
                    <a:schemeClr val="bg1"/>
                  </a:solidFill>
                  <a:latin typeface="HGP創英角ﾎﾟｯﾌﾟ体" pitchFamily="50" charset="-128"/>
                  <a:ea typeface="HGP創英角ﾎﾟｯﾌﾟ体" pitchFamily="50" charset="-128"/>
                </a:rPr>
                <a:t>ＱＣツールの種類</a:t>
              </a:r>
            </a:p>
          </p:txBody>
        </p:sp>
        <p:sp>
          <p:nvSpPr>
            <p:cNvPr id="80912" name="Text Box 16"/>
            <p:cNvSpPr txBox="1">
              <a:spLocks noChangeArrowheads="1"/>
            </p:cNvSpPr>
            <p:nvPr/>
          </p:nvSpPr>
          <p:spPr bwMode="auto">
            <a:xfrm>
              <a:off x="219" y="1525"/>
              <a:ext cx="4880" cy="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15000"/>
                </a:lnSpc>
              </a:pPr>
              <a:r>
                <a:rPr lang="ja-JP" altLang="en-US" sz="1800" b="1">
                  <a:solidFill>
                    <a:schemeClr val="bg2"/>
                  </a:solidFill>
                  <a:ea typeface="ＭＳ Ｐゴシック" pitchFamily="50" charset="-128"/>
                </a:rPr>
                <a:t>・ＱＣツールは統計的解析方法であるＳＱＣ（Ｓｔａｔｉｓｔｉｃａｌ　Ｑｕａｌｉｔｙ　Ｃｏｎｔｒｏｌ）の</a:t>
              </a:r>
              <a:br>
                <a:rPr lang="ja-JP" altLang="en-US" sz="1800" b="1">
                  <a:solidFill>
                    <a:schemeClr val="bg2"/>
                  </a:solidFill>
                  <a:ea typeface="ＭＳ Ｐゴシック" pitchFamily="50" charset="-128"/>
                </a:rPr>
              </a:br>
              <a:r>
                <a:rPr lang="ja-JP" altLang="en-US" sz="1800" b="1">
                  <a:solidFill>
                    <a:schemeClr val="bg2"/>
                  </a:solidFill>
                  <a:ea typeface="ＭＳ Ｐゴシック" pitchFamily="50" charset="-128"/>
                </a:rPr>
                <a:t>　最も基本的なもので、</a:t>
              </a:r>
              <a:r>
                <a:rPr lang="ja-JP" altLang="en-US" sz="1800" b="1">
                  <a:solidFill>
                    <a:srgbClr val="FF3300"/>
                  </a:solidFill>
                  <a:ea typeface="ＭＳ Ｐゴシック" pitchFamily="50" charset="-128"/>
                </a:rPr>
                <a:t>ＱＣ７つ道具</a:t>
              </a:r>
              <a:r>
                <a:rPr lang="ja-JP" altLang="en-US" sz="1800" b="1">
                  <a:solidFill>
                    <a:schemeClr val="bg2"/>
                  </a:solidFill>
                  <a:ea typeface="ＭＳ Ｐゴシック" pitchFamily="50" charset="-128"/>
                </a:rPr>
                <a:t>と</a:t>
              </a:r>
              <a:r>
                <a:rPr lang="ja-JP" altLang="en-US" sz="1800" b="1">
                  <a:solidFill>
                    <a:srgbClr val="FF3300"/>
                  </a:solidFill>
                  <a:ea typeface="ＭＳ Ｐゴシック" pitchFamily="50" charset="-128"/>
                </a:rPr>
                <a:t>新ＱＣ７つ道具</a:t>
              </a:r>
              <a:r>
                <a:rPr lang="ja-JP" altLang="en-US" sz="1800" b="1">
                  <a:solidFill>
                    <a:schemeClr val="bg2"/>
                  </a:solidFill>
                  <a:ea typeface="ＭＳ Ｐゴシック" pitchFamily="50" charset="-128"/>
                </a:rPr>
                <a:t>の２種類がある。</a:t>
              </a:r>
            </a:p>
            <a:p>
              <a:pPr>
                <a:lnSpc>
                  <a:spcPct val="115000"/>
                </a:lnSpc>
              </a:pPr>
              <a:r>
                <a:rPr lang="ja-JP" altLang="en-US" sz="1800" b="1">
                  <a:solidFill>
                    <a:schemeClr val="bg2"/>
                  </a:solidFill>
                  <a:ea typeface="ＭＳ Ｐゴシック" pitchFamily="50" charset="-128"/>
                </a:rPr>
                <a:t>・</a:t>
              </a:r>
              <a:r>
                <a:rPr lang="ja-JP" altLang="en-US" sz="1800" b="1">
                  <a:solidFill>
                    <a:schemeClr val="bg1"/>
                  </a:solidFill>
                  <a:ea typeface="ＭＳ Ｐゴシック" pitchFamily="50" charset="-128"/>
                </a:rPr>
                <a:t>ＱＣ７つ道具</a:t>
              </a:r>
              <a:r>
                <a:rPr lang="ja-JP" altLang="en-US" sz="1800" b="1">
                  <a:solidFill>
                    <a:schemeClr val="bg2"/>
                  </a:solidFill>
                  <a:ea typeface="ＭＳ Ｐゴシック" pitchFamily="50" charset="-128"/>
                </a:rPr>
                <a:t>は</a:t>
              </a:r>
              <a:r>
                <a:rPr lang="ja-JP" altLang="en-US" sz="1800" b="1" u="sng">
                  <a:solidFill>
                    <a:srgbClr val="FF3300"/>
                  </a:solidFill>
                  <a:ea typeface="ＭＳ Ｐゴシック" pitchFamily="50" charset="-128"/>
                </a:rPr>
                <a:t>数値データの解析方法</a:t>
              </a:r>
              <a:r>
                <a:rPr lang="ja-JP" altLang="en-US" sz="1800" b="1">
                  <a:solidFill>
                    <a:schemeClr val="bg2"/>
                  </a:solidFill>
                  <a:ea typeface="ＭＳ Ｐゴシック" pitchFamily="50" charset="-128"/>
                </a:rPr>
                <a:t>をまとめたものである。</a:t>
              </a:r>
            </a:p>
            <a:p>
              <a:pPr>
                <a:lnSpc>
                  <a:spcPct val="115000"/>
                </a:lnSpc>
              </a:pPr>
              <a:r>
                <a:rPr lang="ja-JP" altLang="en-US" sz="1800" b="1">
                  <a:solidFill>
                    <a:schemeClr val="bg2"/>
                  </a:solidFill>
                  <a:ea typeface="ＭＳ Ｐゴシック" pitchFamily="50" charset="-128"/>
                </a:rPr>
                <a:t>・</a:t>
              </a:r>
              <a:r>
                <a:rPr lang="ja-JP" altLang="en-US" sz="1800" b="1">
                  <a:solidFill>
                    <a:schemeClr val="bg1"/>
                  </a:solidFill>
                  <a:ea typeface="ＭＳ Ｐゴシック" pitchFamily="50" charset="-128"/>
                </a:rPr>
                <a:t>新ＱＣ７つ道具</a:t>
              </a:r>
              <a:r>
                <a:rPr lang="ja-JP" altLang="en-US" sz="1800" b="1">
                  <a:solidFill>
                    <a:schemeClr val="bg2"/>
                  </a:solidFill>
                  <a:ea typeface="ＭＳ Ｐゴシック" pitchFamily="50" charset="-128"/>
                </a:rPr>
                <a:t>は</a:t>
              </a:r>
              <a:r>
                <a:rPr lang="ja-JP" altLang="en-US" sz="1800" b="1" u="sng">
                  <a:solidFill>
                    <a:srgbClr val="FF3300"/>
                  </a:solidFill>
                  <a:ea typeface="ＭＳ Ｐゴシック" pitchFamily="50" charset="-128"/>
                </a:rPr>
                <a:t>言語情報データの解析方法</a:t>
              </a:r>
              <a:r>
                <a:rPr lang="ja-JP" altLang="en-US" sz="1800" b="1">
                  <a:solidFill>
                    <a:schemeClr val="bg2"/>
                  </a:solidFill>
                  <a:ea typeface="ＭＳ Ｐゴシック" pitchFamily="50" charset="-128"/>
                </a:rPr>
                <a:t>を中心にまとめたものである。</a:t>
              </a:r>
            </a:p>
          </p:txBody>
        </p:sp>
      </p:grpSp>
      <p:grpSp>
        <p:nvGrpSpPr>
          <p:cNvPr id="81343" name="Group 447"/>
          <p:cNvGrpSpPr>
            <a:grpSpLocks/>
          </p:cNvGrpSpPr>
          <p:nvPr/>
        </p:nvGrpSpPr>
        <p:grpSpPr bwMode="auto">
          <a:xfrm>
            <a:off x="185738" y="3756025"/>
            <a:ext cx="8734425" cy="2827338"/>
            <a:chOff x="117" y="2366"/>
            <a:chExt cx="5502" cy="1781"/>
          </a:xfrm>
        </p:grpSpPr>
        <p:sp>
          <p:nvSpPr>
            <p:cNvPr id="80910" name="Text Box 14"/>
            <p:cNvSpPr txBox="1">
              <a:spLocks noChangeArrowheads="1"/>
            </p:cNvSpPr>
            <p:nvPr/>
          </p:nvSpPr>
          <p:spPr bwMode="auto">
            <a:xfrm>
              <a:off x="117" y="2366"/>
              <a:ext cx="2798"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000" b="1">
                  <a:solidFill>
                    <a:schemeClr val="bg1"/>
                  </a:solidFill>
                  <a:latin typeface="HGP創英角ﾎﾟｯﾌﾟ体" pitchFamily="50" charset="-128"/>
                  <a:ea typeface="HGP創英角ﾎﾟｯﾌﾟ体" pitchFamily="50" charset="-128"/>
                </a:rPr>
                <a:t>■</a:t>
              </a:r>
              <a:r>
                <a:rPr lang="ja-JP" altLang="en-US" sz="2000" b="1">
                  <a:solidFill>
                    <a:schemeClr val="bg1"/>
                  </a:solidFill>
                  <a:latin typeface="HGP創英角ﾎﾟｯﾌﾟ体" pitchFamily="50" charset="-128"/>
                  <a:ea typeface="HGP創英角ﾎﾟｯﾌﾟ体" pitchFamily="50" charset="-128"/>
                </a:rPr>
                <a:t>ＱＣツールの効用</a:t>
              </a:r>
            </a:p>
          </p:txBody>
        </p:sp>
        <p:sp>
          <p:nvSpPr>
            <p:cNvPr id="80913" name="Text Box 17"/>
            <p:cNvSpPr txBox="1">
              <a:spLocks noChangeArrowheads="1"/>
            </p:cNvSpPr>
            <p:nvPr/>
          </p:nvSpPr>
          <p:spPr bwMode="auto">
            <a:xfrm>
              <a:off x="208" y="2577"/>
              <a:ext cx="5411" cy="1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5000"/>
                </a:lnSpc>
              </a:pPr>
              <a:r>
                <a:rPr lang="ja-JP" altLang="en-US" sz="1800" b="1">
                  <a:solidFill>
                    <a:schemeClr val="bg2"/>
                  </a:solidFill>
                  <a:ea typeface="ＭＳ Ｐゴシック" pitchFamily="50" charset="-128"/>
                </a:rPr>
                <a:t>・</a:t>
              </a:r>
              <a:r>
                <a:rPr lang="ja-JP" altLang="en-US" sz="1800" b="1">
                  <a:solidFill>
                    <a:srgbClr val="FF3300"/>
                  </a:solidFill>
                  <a:ea typeface="ＭＳ Ｐゴシック" pitchFamily="50" charset="-128"/>
                </a:rPr>
                <a:t>問題解決</a:t>
              </a:r>
              <a:r>
                <a:rPr lang="ja-JP" altLang="en-US" sz="1800" b="1">
                  <a:solidFill>
                    <a:schemeClr val="bg2"/>
                  </a:solidFill>
                  <a:ea typeface="ＭＳ Ｐゴシック" pitchFamily="50" charset="-128"/>
                </a:rPr>
                <a:t>や課題達成に取り組む時、</a:t>
              </a:r>
              <a:r>
                <a:rPr lang="ja-JP" altLang="en-US" sz="1800" b="1">
                  <a:solidFill>
                    <a:srgbClr val="FF3300"/>
                  </a:solidFill>
                  <a:ea typeface="ＭＳ Ｐゴシック" pitchFamily="50" charset="-128"/>
                </a:rPr>
                <a:t>データ</a:t>
              </a:r>
              <a:r>
                <a:rPr lang="ja-JP" altLang="en-US" sz="1800" b="1">
                  <a:solidFill>
                    <a:schemeClr val="bg2"/>
                  </a:solidFill>
                  <a:ea typeface="ＭＳ Ｐゴシック" pitchFamily="50" charset="-128"/>
                </a:rPr>
                <a:t>という事実から</a:t>
              </a:r>
              <a:r>
                <a:rPr lang="ja-JP" altLang="en-US" sz="1800" b="1">
                  <a:solidFill>
                    <a:srgbClr val="FF3300"/>
                  </a:solidFill>
                  <a:ea typeface="ＭＳ Ｐゴシック" pitchFamily="50" charset="-128"/>
                </a:rPr>
                <a:t>必要な情報を得る事が重要</a:t>
              </a:r>
              <a:br>
                <a:rPr lang="ja-JP" altLang="en-US" sz="1800" b="1">
                  <a:solidFill>
                    <a:srgbClr val="FF3300"/>
                  </a:solidFill>
                  <a:ea typeface="ＭＳ Ｐゴシック" pitchFamily="50" charset="-128"/>
                </a:rPr>
              </a:br>
              <a:r>
                <a:rPr lang="ja-JP" altLang="en-US" sz="1800" b="1">
                  <a:solidFill>
                    <a:srgbClr val="FF3300"/>
                  </a:solidFill>
                  <a:ea typeface="ＭＳ Ｐゴシック" pitchFamily="50" charset="-128"/>
                </a:rPr>
                <a:t>　</a:t>
              </a:r>
              <a:r>
                <a:rPr lang="ja-JP" altLang="en-US" sz="1800" b="1">
                  <a:solidFill>
                    <a:schemeClr val="bg2"/>
                  </a:solidFill>
                  <a:ea typeface="ＭＳ Ｐゴシック" pitchFamily="50" charset="-128"/>
                </a:rPr>
                <a:t>になる。　例 えば、「この苦情、最近増えているのか？」という時、１月から１２月までの</a:t>
              </a:r>
              <a:br>
                <a:rPr lang="ja-JP" altLang="en-US" sz="1800" b="1">
                  <a:solidFill>
                    <a:schemeClr val="bg2"/>
                  </a:solidFill>
                  <a:ea typeface="ＭＳ Ｐゴシック" pitchFamily="50" charset="-128"/>
                </a:rPr>
              </a:br>
              <a:r>
                <a:rPr lang="ja-JP" altLang="en-US" sz="1800" b="1">
                  <a:solidFill>
                    <a:schemeClr val="bg2"/>
                  </a:solidFill>
                  <a:ea typeface="ＭＳ Ｐゴシック" pitchFamily="50" charset="-128"/>
                </a:rPr>
                <a:t>　苦情件数を調べて、折れ 線グラフを書いてみると</a:t>
              </a:r>
              <a:r>
                <a:rPr lang="ja-JP" altLang="en-US" sz="1800" b="1">
                  <a:solidFill>
                    <a:srgbClr val="FF3300"/>
                  </a:solidFill>
                  <a:ea typeface="ＭＳ Ｐゴシック" pitchFamily="50" charset="-128"/>
                </a:rPr>
                <a:t>苦情の発生傾向が見えてくる。</a:t>
              </a:r>
            </a:p>
            <a:p>
              <a:pPr>
                <a:lnSpc>
                  <a:spcPct val="125000"/>
                </a:lnSpc>
              </a:pPr>
              <a:r>
                <a:rPr lang="ja-JP" altLang="en-US" sz="1800" b="1">
                  <a:solidFill>
                    <a:schemeClr val="bg2"/>
                  </a:solidFill>
                  <a:ea typeface="ＭＳ Ｐゴシック" pitchFamily="50" charset="-128"/>
                </a:rPr>
                <a:t>・このようにデータをそのまま眺めるのではなく、グラフに書いてみると</a:t>
              </a:r>
              <a:r>
                <a:rPr lang="ja-JP" altLang="en-US" sz="1800" b="1" u="sng">
                  <a:solidFill>
                    <a:srgbClr val="FF3300"/>
                  </a:solidFill>
                  <a:ea typeface="ＭＳ Ｐゴシック" pitchFamily="50" charset="-128"/>
                </a:rPr>
                <a:t>データが視覚的に</a:t>
              </a:r>
              <a:br>
                <a:rPr lang="ja-JP" altLang="en-US" sz="1800" b="1" u="sng">
                  <a:solidFill>
                    <a:srgbClr val="FF3300"/>
                  </a:solidFill>
                  <a:ea typeface="ＭＳ Ｐゴシック" pitchFamily="50" charset="-128"/>
                </a:rPr>
              </a:br>
              <a:r>
                <a:rPr lang="ja-JP" altLang="en-US" sz="1800" b="1" u="sng">
                  <a:solidFill>
                    <a:srgbClr val="FF3300"/>
                  </a:solidFill>
                  <a:ea typeface="ＭＳ Ｐゴシック" pitchFamily="50" charset="-128"/>
                </a:rPr>
                <a:t>　見え</a:t>
              </a:r>
              <a:r>
                <a:rPr lang="ja-JP" altLang="en-US" sz="1800" b="1" u="sng">
                  <a:solidFill>
                    <a:schemeClr val="bg2"/>
                  </a:solidFill>
                  <a:ea typeface="ＭＳ Ｐゴシック" pitchFamily="50" charset="-128"/>
                </a:rPr>
                <a:t>、その 情報から</a:t>
              </a:r>
              <a:r>
                <a:rPr lang="ja-JP" altLang="en-US" sz="1800" b="1" u="sng">
                  <a:solidFill>
                    <a:srgbClr val="FF3300"/>
                  </a:solidFill>
                  <a:ea typeface="ＭＳ Ｐゴシック" pitchFamily="50" charset="-128"/>
                </a:rPr>
                <a:t>問題解決の次のステップに進むことができる。</a:t>
              </a:r>
            </a:p>
            <a:p>
              <a:pPr>
                <a:lnSpc>
                  <a:spcPct val="125000"/>
                </a:lnSpc>
              </a:pPr>
              <a:r>
                <a:rPr lang="ja-JP" altLang="en-US" sz="1800" b="1">
                  <a:solidFill>
                    <a:schemeClr val="bg2"/>
                  </a:solidFill>
                  <a:ea typeface="ＭＳ Ｐゴシック" pitchFamily="50" charset="-128"/>
                </a:rPr>
                <a:t>・つまり、目的に見合った</a:t>
              </a:r>
              <a:r>
                <a:rPr lang="ja-JP" altLang="en-US" sz="1800" b="1" u="sng">
                  <a:solidFill>
                    <a:srgbClr val="FF3300"/>
                  </a:solidFill>
                  <a:ea typeface="ＭＳ Ｐゴシック" pitchFamily="50" charset="-128"/>
                </a:rPr>
                <a:t>ＱＣツールを活用</a:t>
              </a:r>
              <a:r>
                <a:rPr lang="ja-JP" altLang="en-US" sz="1800" b="1" u="sng">
                  <a:solidFill>
                    <a:schemeClr val="bg2"/>
                  </a:solidFill>
                  <a:ea typeface="ＭＳ Ｐゴシック" pitchFamily="50" charset="-128"/>
                </a:rPr>
                <a:t>することで、</a:t>
              </a:r>
              <a:r>
                <a:rPr lang="ja-JP" altLang="en-US" sz="1800" b="1" u="sng">
                  <a:solidFill>
                    <a:schemeClr val="hlink"/>
                  </a:solidFill>
                  <a:ea typeface="ＭＳ Ｐゴシック" pitchFamily="50" charset="-128"/>
                </a:rPr>
                <a:t>必要な情報を</a:t>
              </a:r>
              <a:r>
                <a:rPr lang="ja-JP" altLang="en-US" sz="1800" b="1" u="sng">
                  <a:solidFill>
                    <a:srgbClr val="FF3300"/>
                  </a:solidFill>
                  <a:ea typeface="ＭＳ Ｐゴシック" pitchFamily="50" charset="-128"/>
                </a:rPr>
                <a:t>効果的に得る</a:t>
              </a:r>
              <a:r>
                <a:rPr lang="ja-JP" altLang="en-US" sz="1800" b="1">
                  <a:solidFill>
                    <a:srgbClr val="FF3300"/>
                  </a:solidFill>
                  <a:ea typeface="ＭＳ Ｐゴシック" pitchFamily="50" charset="-128"/>
                </a:rPr>
                <a:t/>
              </a:r>
              <a:br>
                <a:rPr lang="ja-JP" altLang="en-US" sz="1800" b="1">
                  <a:solidFill>
                    <a:srgbClr val="FF3300"/>
                  </a:solidFill>
                  <a:ea typeface="ＭＳ Ｐゴシック" pitchFamily="50" charset="-128"/>
                </a:rPr>
              </a:br>
              <a:r>
                <a:rPr lang="ja-JP" altLang="en-US" sz="1800" b="1">
                  <a:solidFill>
                    <a:srgbClr val="FF3300"/>
                  </a:solidFill>
                  <a:ea typeface="ＭＳ Ｐゴシック" pitchFamily="50" charset="-128"/>
                </a:rPr>
                <a:t>　</a:t>
              </a:r>
              <a:r>
                <a:rPr lang="ja-JP" altLang="en-US" sz="1800" b="1">
                  <a:solidFill>
                    <a:schemeClr val="bg2"/>
                  </a:solidFill>
                  <a:ea typeface="ＭＳ Ｐゴシック" pitchFamily="50" charset="-128"/>
                </a:rPr>
                <a:t>ことができ、</a:t>
              </a:r>
              <a:r>
                <a:rPr lang="ja-JP" altLang="en-US" sz="1800" b="1" u="sng">
                  <a:solidFill>
                    <a:srgbClr val="FF3300"/>
                  </a:solidFill>
                  <a:ea typeface="ＭＳ Ｐゴシック" pitchFamily="50" charset="-128"/>
                </a:rPr>
                <a:t>問 題解決</a:t>
              </a:r>
              <a:r>
                <a:rPr lang="ja-JP" altLang="en-US" sz="1800" b="1" u="sng">
                  <a:solidFill>
                    <a:schemeClr val="bg2"/>
                  </a:solidFill>
                  <a:ea typeface="ＭＳ Ｐゴシック" pitchFamily="50" charset="-128"/>
                </a:rPr>
                <a:t>や課題達成を</a:t>
              </a:r>
              <a:r>
                <a:rPr lang="ja-JP" altLang="en-US" sz="1800" b="1" u="sng">
                  <a:solidFill>
                    <a:srgbClr val="FF3300"/>
                  </a:solidFill>
                  <a:ea typeface="ＭＳ Ｐゴシック" pitchFamily="50" charset="-128"/>
                </a:rPr>
                <a:t>効率的に進める</a:t>
              </a:r>
              <a:r>
                <a:rPr lang="ja-JP" altLang="en-US" sz="1800" b="1">
                  <a:solidFill>
                    <a:schemeClr val="bg2"/>
                  </a:solidFill>
                  <a:ea typeface="ＭＳ Ｐゴシック" pitchFamily="50" charset="-128"/>
                </a:rPr>
                <a:t>ことができる。</a:t>
              </a:r>
            </a:p>
          </p:txBody>
        </p:sp>
      </p:grpSp>
      <p:sp>
        <p:nvSpPr>
          <p:cNvPr id="81344" name="Text Box 448"/>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nodeType="clickEffect">
                                  <p:stCondLst>
                                    <p:cond delay="0"/>
                                  </p:stCondLst>
                                  <p:childTnLst>
                                    <p:set>
                                      <p:cBhvr>
                                        <p:cTn id="6" dur="1" fill="hold">
                                          <p:stCondLst>
                                            <p:cond delay="0"/>
                                          </p:stCondLst>
                                        </p:cTn>
                                        <p:tgtEl>
                                          <p:spTgt spid="81341"/>
                                        </p:tgtEl>
                                        <p:attrNameLst>
                                          <p:attrName>style.visibility</p:attrName>
                                        </p:attrNameLst>
                                      </p:cBhvr>
                                      <p:to>
                                        <p:strVal val="visible"/>
                                      </p:to>
                                    </p:set>
                                    <p:animEffect transition="in" filter="blinds(vertical)">
                                      <p:cBhvr>
                                        <p:cTn id="7" dur="500"/>
                                        <p:tgtEl>
                                          <p:spTgt spid="813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nodeType="clickEffect">
                                  <p:stCondLst>
                                    <p:cond delay="0"/>
                                  </p:stCondLst>
                                  <p:childTnLst>
                                    <p:set>
                                      <p:cBhvr>
                                        <p:cTn id="11" dur="1" fill="hold">
                                          <p:stCondLst>
                                            <p:cond delay="0"/>
                                          </p:stCondLst>
                                        </p:cTn>
                                        <p:tgtEl>
                                          <p:spTgt spid="81342"/>
                                        </p:tgtEl>
                                        <p:attrNameLst>
                                          <p:attrName>style.visibility</p:attrName>
                                        </p:attrNameLst>
                                      </p:cBhvr>
                                      <p:to>
                                        <p:strVal val="visible"/>
                                      </p:to>
                                    </p:set>
                                    <p:animEffect transition="in" filter="blinds(vertical)">
                                      <p:cBhvr>
                                        <p:cTn id="12" dur="500"/>
                                        <p:tgtEl>
                                          <p:spTgt spid="8134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nodeType="clickEffect">
                                  <p:stCondLst>
                                    <p:cond delay="0"/>
                                  </p:stCondLst>
                                  <p:childTnLst>
                                    <p:set>
                                      <p:cBhvr>
                                        <p:cTn id="16" dur="1" fill="hold">
                                          <p:stCondLst>
                                            <p:cond delay="0"/>
                                          </p:stCondLst>
                                        </p:cTn>
                                        <p:tgtEl>
                                          <p:spTgt spid="81343"/>
                                        </p:tgtEl>
                                        <p:attrNameLst>
                                          <p:attrName>style.visibility</p:attrName>
                                        </p:attrNameLst>
                                      </p:cBhvr>
                                      <p:to>
                                        <p:strVal val="visible"/>
                                      </p:to>
                                    </p:set>
                                    <p:animEffect transition="in" filter="blinds(vertical)">
                                      <p:cBhvr>
                                        <p:cTn id="17" dur="500"/>
                                        <p:tgtEl>
                                          <p:spTgt spid="81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2" name="Rectangle 932"/>
          <p:cNvSpPr>
            <a:spLocks noChangeArrowheads="1"/>
          </p:cNvSpPr>
          <p:nvPr/>
        </p:nvSpPr>
        <p:spPr bwMode="auto">
          <a:xfrm>
            <a:off x="220663" y="635000"/>
            <a:ext cx="8634412" cy="5986463"/>
          </a:xfrm>
          <a:prstGeom prst="rect">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586" name="Text Box 466"/>
          <p:cNvSpPr txBox="1">
            <a:spLocks noChangeArrowheads="1"/>
          </p:cNvSpPr>
          <p:nvPr/>
        </p:nvSpPr>
        <p:spPr bwMode="auto">
          <a:xfrm>
            <a:off x="200025" y="76200"/>
            <a:ext cx="8054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ja-JP" sz="2000" u="sng">
                <a:solidFill>
                  <a:schemeClr val="bg2"/>
                </a:solidFill>
                <a:latin typeface="HGP創英角ﾎﾟｯﾌﾟ体" pitchFamily="50" charset="-128"/>
                <a:ea typeface="HGP創英角ﾎﾟｯﾌﾟ体" pitchFamily="50" charset="-128"/>
              </a:rPr>
              <a:t>QC</a:t>
            </a:r>
            <a:r>
              <a:rPr lang="ja-JP" altLang="en-US" sz="2000" u="sng">
                <a:solidFill>
                  <a:schemeClr val="bg2"/>
                </a:solidFill>
                <a:latin typeface="HGP創英角ﾎﾟｯﾌﾟ体" pitchFamily="50" charset="-128"/>
                <a:ea typeface="HGP創英角ﾎﾟｯﾌﾟ体" pitchFamily="50" charset="-128"/>
              </a:rPr>
              <a:t>ステップと</a:t>
            </a:r>
            <a:r>
              <a:rPr lang="en-US" altLang="ja-JP" sz="2000" u="sng">
                <a:solidFill>
                  <a:schemeClr val="bg2"/>
                </a:solidFill>
                <a:latin typeface="HGP創英角ﾎﾟｯﾌﾟ体" pitchFamily="50" charset="-128"/>
                <a:ea typeface="HGP創英角ﾎﾟｯﾌﾟ体" pitchFamily="50" charset="-128"/>
              </a:rPr>
              <a:t>QC</a:t>
            </a:r>
            <a:r>
              <a:rPr lang="ja-JP" altLang="en-US" sz="2000" u="sng">
                <a:solidFill>
                  <a:schemeClr val="bg2"/>
                </a:solidFill>
                <a:latin typeface="HGP創英角ﾎﾟｯﾌﾟ体" pitchFamily="50" charset="-128"/>
                <a:ea typeface="HGP創英角ﾎﾟｯﾌﾟ体" pitchFamily="50" charset="-128"/>
              </a:rPr>
              <a:t>手法の一般的な活用例</a:t>
            </a:r>
          </a:p>
        </p:txBody>
      </p:sp>
      <p:sp>
        <p:nvSpPr>
          <p:cNvPr id="5588" name="Rectangle 468"/>
          <p:cNvSpPr>
            <a:spLocks noChangeArrowheads="1"/>
          </p:cNvSpPr>
          <p:nvPr/>
        </p:nvSpPr>
        <p:spPr bwMode="auto">
          <a:xfrm>
            <a:off x="250825" y="5864225"/>
            <a:ext cx="192088" cy="7747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000" b="1">
                <a:solidFill>
                  <a:schemeClr val="bg2"/>
                </a:solidFill>
                <a:latin typeface="HG丸ｺﾞｼｯｸM-PRO" pitchFamily="50" charset="-128"/>
                <a:ea typeface="HG丸ｺﾞｼｯｸM-PRO" pitchFamily="50" charset="-128"/>
              </a:rPr>
              <a:t>その他</a:t>
            </a:r>
          </a:p>
        </p:txBody>
      </p:sp>
      <p:sp>
        <p:nvSpPr>
          <p:cNvPr id="5589" name="Rectangle 469"/>
          <p:cNvSpPr>
            <a:spLocks noChangeArrowheads="1"/>
          </p:cNvSpPr>
          <p:nvPr/>
        </p:nvSpPr>
        <p:spPr bwMode="auto">
          <a:xfrm>
            <a:off x="250825" y="4508500"/>
            <a:ext cx="192088" cy="13557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000" b="1">
                <a:solidFill>
                  <a:schemeClr val="bg2"/>
                </a:solidFill>
                <a:latin typeface="HG丸ｺﾞｼｯｸM-PRO" pitchFamily="50" charset="-128"/>
                <a:ea typeface="HG丸ｺﾞｼｯｸM-PRO" pitchFamily="50" charset="-128"/>
              </a:rPr>
              <a:t>Ｎ７</a:t>
            </a:r>
          </a:p>
        </p:txBody>
      </p:sp>
      <p:sp>
        <p:nvSpPr>
          <p:cNvPr id="5590" name="Rectangle 470"/>
          <p:cNvSpPr>
            <a:spLocks noChangeArrowheads="1"/>
          </p:cNvSpPr>
          <p:nvPr/>
        </p:nvSpPr>
        <p:spPr bwMode="auto">
          <a:xfrm>
            <a:off x="250825" y="2571750"/>
            <a:ext cx="192088" cy="193675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000" b="1">
                <a:solidFill>
                  <a:schemeClr val="bg2"/>
                </a:solidFill>
                <a:latin typeface="HG丸ｺﾞｼｯｸM-PRO" pitchFamily="50" charset="-128"/>
                <a:ea typeface="HG丸ｺﾞｼｯｸM-PRO" pitchFamily="50" charset="-128"/>
              </a:rPr>
              <a:t>Ｑ７</a:t>
            </a:r>
          </a:p>
        </p:txBody>
      </p:sp>
      <p:sp>
        <p:nvSpPr>
          <p:cNvPr id="5591" name="Rectangle 471"/>
          <p:cNvSpPr>
            <a:spLocks noChangeArrowheads="1"/>
          </p:cNvSpPr>
          <p:nvPr/>
        </p:nvSpPr>
        <p:spPr bwMode="auto">
          <a:xfrm>
            <a:off x="250825" y="839788"/>
            <a:ext cx="192088" cy="173196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592" name="Rectangle 472"/>
          <p:cNvSpPr>
            <a:spLocks noChangeArrowheads="1"/>
          </p:cNvSpPr>
          <p:nvPr/>
        </p:nvSpPr>
        <p:spPr bwMode="auto">
          <a:xfrm>
            <a:off x="250825" y="646113"/>
            <a:ext cx="19208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593" name="Rectangle 473"/>
          <p:cNvSpPr>
            <a:spLocks noChangeArrowheads="1"/>
          </p:cNvSpPr>
          <p:nvPr/>
        </p:nvSpPr>
        <p:spPr bwMode="auto">
          <a:xfrm>
            <a:off x="8424863"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594" name="Rectangle 474"/>
          <p:cNvSpPr>
            <a:spLocks noChangeArrowheads="1"/>
          </p:cNvSpPr>
          <p:nvPr/>
        </p:nvSpPr>
        <p:spPr bwMode="auto">
          <a:xfrm>
            <a:off x="8008938"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595" name="Rectangle 475"/>
          <p:cNvSpPr>
            <a:spLocks noChangeArrowheads="1"/>
          </p:cNvSpPr>
          <p:nvPr/>
        </p:nvSpPr>
        <p:spPr bwMode="auto">
          <a:xfrm>
            <a:off x="7593013"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596" name="Rectangle 476"/>
          <p:cNvSpPr>
            <a:spLocks noChangeArrowheads="1"/>
          </p:cNvSpPr>
          <p:nvPr/>
        </p:nvSpPr>
        <p:spPr bwMode="auto">
          <a:xfrm>
            <a:off x="717867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597" name="Rectangle 477"/>
          <p:cNvSpPr>
            <a:spLocks noChangeArrowheads="1"/>
          </p:cNvSpPr>
          <p:nvPr/>
        </p:nvSpPr>
        <p:spPr bwMode="auto">
          <a:xfrm>
            <a:off x="6762750"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598" name="Rectangle 478"/>
          <p:cNvSpPr>
            <a:spLocks noChangeArrowheads="1"/>
          </p:cNvSpPr>
          <p:nvPr/>
        </p:nvSpPr>
        <p:spPr bwMode="auto">
          <a:xfrm>
            <a:off x="6348413"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599" name="Rectangle 479"/>
          <p:cNvSpPr>
            <a:spLocks noChangeArrowheads="1"/>
          </p:cNvSpPr>
          <p:nvPr/>
        </p:nvSpPr>
        <p:spPr bwMode="auto">
          <a:xfrm>
            <a:off x="593407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0" name="Rectangle 480"/>
          <p:cNvSpPr>
            <a:spLocks noChangeArrowheads="1"/>
          </p:cNvSpPr>
          <p:nvPr/>
        </p:nvSpPr>
        <p:spPr bwMode="auto">
          <a:xfrm>
            <a:off x="5516563" y="60579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1" name="Rectangle 481"/>
          <p:cNvSpPr>
            <a:spLocks noChangeArrowheads="1"/>
          </p:cNvSpPr>
          <p:nvPr/>
        </p:nvSpPr>
        <p:spPr bwMode="auto">
          <a:xfrm>
            <a:off x="510222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2" name="Rectangle 482"/>
          <p:cNvSpPr>
            <a:spLocks noChangeArrowheads="1"/>
          </p:cNvSpPr>
          <p:nvPr/>
        </p:nvSpPr>
        <p:spPr bwMode="auto">
          <a:xfrm>
            <a:off x="4687888"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3" name="Rectangle 483"/>
          <p:cNvSpPr>
            <a:spLocks noChangeArrowheads="1"/>
          </p:cNvSpPr>
          <p:nvPr/>
        </p:nvSpPr>
        <p:spPr bwMode="auto">
          <a:xfrm>
            <a:off x="4271963"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4" name="Rectangle 484"/>
          <p:cNvSpPr>
            <a:spLocks noChangeArrowheads="1"/>
          </p:cNvSpPr>
          <p:nvPr/>
        </p:nvSpPr>
        <p:spPr bwMode="auto">
          <a:xfrm>
            <a:off x="385762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05" name="Rectangle 485"/>
          <p:cNvSpPr>
            <a:spLocks noChangeArrowheads="1"/>
          </p:cNvSpPr>
          <p:nvPr/>
        </p:nvSpPr>
        <p:spPr bwMode="auto">
          <a:xfrm>
            <a:off x="3443288"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6" name="Rectangle 486"/>
          <p:cNvSpPr>
            <a:spLocks noChangeArrowheads="1"/>
          </p:cNvSpPr>
          <p:nvPr/>
        </p:nvSpPr>
        <p:spPr bwMode="auto">
          <a:xfrm>
            <a:off x="3025775" y="60579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7" name="Rectangle 487"/>
          <p:cNvSpPr>
            <a:spLocks noChangeArrowheads="1"/>
          </p:cNvSpPr>
          <p:nvPr/>
        </p:nvSpPr>
        <p:spPr bwMode="auto">
          <a:xfrm>
            <a:off x="2611438"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8" name="Rectangle 488"/>
          <p:cNvSpPr>
            <a:spLocks noChangeArrowheads="1"/>
          </p:cNvSpPr>
          <p:nvPr/>
        </p:nvSpPr>
        <p:spPr bwMode="auto">
          <a:xfrm>
            <a:off x="2197100"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09" name="Rectangle 489"/>
          <p:cNvSpPr>
            <a:spLocks noChangeArrowheads="1"/>
          </p:cNvSpPr>
          <p:nvPr/>
        </p:nvSpPr>
        <p:spPr bwMode="auto">
          <a:xfrm>
            <a:off x="1801813" y="60579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0" name="Rectangle 490"/>
          <p:cNvSpPr>
            <a:spLocks noChangeArrowheads="1"/>
          </p:cNvSpPr>
          <p:nvPr/>
        </p:nvSpPr>
        <p:spPr bwMode="auto">
          <a:xfrm>
            <a:off x="442913" y="605790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５Ｗ１Ｈ</a:t>
            </a:r>
          </a:p>
        </p:txBody>
      </p:sp>
      <p:sp>
        <p:nvSpPr>
          <p:cNvPr id="5611" name="Rectangle 491"/>
          <p:cNvSpPr>
            <a:spLocks noChangeArrowheads="1"/>
          </p:cNvSpPr>
          <p:nvPr/>
        </p:nvSpPr>
        <p:spPr bwMode="auto">
          <a:xfrm>
            <a:off x="8424863"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2" name="Rectangle 492"/>
          <p:cNvSpPr>
            <a:spLocks noChangeArrowheads="1"/>
          </p:cNvSpPr>
          <p:nvPr/>
        </p:nvSpPr>
        <p:spPr bwMode="auto">
          <a:xfrm>
            <a:off x="8008938"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13" name="Rectangle 493"/>
          <p:cNvSpPr>
            <a:spLocks noChangeArrowheads="1"/>
          </p:cNvSpPr>
          <p:nvPr/>
        </p:nvSpPr>
        <p:spPr bwMode="auto">
          <a:xfrm>
            <a:off x="7593013"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4" name="Rectangle 494"/>
          <p:cNvSpPr>
            <a:spLocks noChangeArrowheads="1"/>
          </p:cNvSpPr>
          <p:nvPr/>
        </p:nvSpPr>
        <p:spPr bwMode="auto">
          <a:xfrm>
            <a:off x="717867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5" name="Rectangle 495"/>
          <p:cNvSpPr>
            <a:spLocks noChangeArrowheads="1"/>
          </p:cNvSpPr>
          <p:nvPr/>
        </p:nvSpPr>
        <p:spPr bwMode="auto">
          <a:xfrm>
            <a:off x="6762750"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6" name="Rectangle 496"/>
          <p:cNvSpPr>
            <a:spLocks noChangeArrowheads="1"/>
          </p:cNvSpPr>
          <p:nvPr/>
        </p:nvSpPr>
        <p:spPr bwMode="auto">
          <a:xfrm>
            <a:off x="6348413"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7" name="Rectangle 497"/>
          <p:cNvSpPr>
            <a:spLocks noChangeArrowheads="1"/>
          </p:cNvSpPr>
          <p:nvPr/>
        </p:nvSpPr>
        <p:spPr bwMode="auto">
          <a:xfrm>
            <a:off x="593407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8" name="Rectangle 498"/>
          <p:cNvSpPr>
            <a:spLocks noChangeArrowheads="1"/>
          </p:cNvSpPr>
          <p:nvPr/>
        </p:nvSpPr>
        <p:spPr bwMode="auto">
          <a:xfrm>
            <a:off x="5516563" y="58642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19" name="Rectangle 499"/>
          <p:cNvSpPr>
            <a:spLocks noChangeArrowheads="1"/>
          </p:cNvSpPr>
          <p:nvPr/>
        </p:nvSpPr>
        <p:spPr bwMode="auto">
          <a:xfrm>
            <a:off x="510222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20" name="Rectangle 500"/>
          <p:cNvSpPr>
            <a:spLocks noChangeArrowheads="1"/>
          </p:cNvSpPr>
          <p:nvPr/>
        </p:nvSpPr>
        <p:spPr bwMode="auto">
          <a:xfrm>
            <a:off x="4687888"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21" name="Rectangle 501"/>
          <p:cNvSpPr>
            <a:spLocks noChangeArrowheads="1"/>
          </p:cNvSpPr>
          <p:nvPr/>
        </p:nvSpPr>
        <p:spPr bwMode="auto">
          <a:xfrm>
            <a:off x="4271963"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22" name="Rectangle 502"/>
          <p:cNvSpPr>
            <a:spLocks noChangeArrowheads="1"/>
          </p:cNvSpPr>
          <p:nvPr/>
        </p:nvSpPr>
        <p:spPr bwMode="auto">
          <a:xfrm>
            <a:off x="385762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23" name="Rectangle 503"/>
          <p:cNvSpPr>
            <a:spLocks noChangeArrowheads="1"/>
          </p:cNvSpPr>
          <p:nvPr/>
        </p:nvSpPr>
        <p:spPr bwMode="auto">
          <a:xfrm>
            <a:off x="3443288"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24" name="Rectangle 504"/>
          <p:cNvSpPr>
            <a:spLocks noChangeArrowheads="1"/>
          </p:cNvSpPr>
          <p:nvPr/>
        </p:nvSpPr>
        <p:spPr bwMode="auto">
          <a:xfrm>
            <a:off x="3025775" y="58642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25" name="Rectangle 505"/>
          <p:cNvSpPr>
            <a:spLocks noChangeArrowheads="1"/>
          </p:cNvSpPr>
          <p:nvPr/>
        </p:nvSpPr>
        <p:spPr bwMode="auto">
          <a:xfrm>
            <a:off x="2611438"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26" name="Rectangle 506"/>
          <p:cNvSpPr>
            <a:spLocks noChangeArrowheads="1"/>
          </p:cNvSpPr>
          <p:nvPr/>
        </p:nvSpPr>
        <p:spPr bwMode="auto">
          <a:xfrm>
            <a:off x="2197100"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27" name="Rectangle 507"/>
          <p:cNvSpPr>
            <a:spLocks noChangeArrowheads="1"/>
          </p:cNvSpPr>
          <p:nvPr/>
        </p:nvSpPr>
        <p:spPr bwMode="auto">
          <a:xfrm>
            <a:off x="1801813" y="58642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28" name="Rectangle 508"/>
          <p:cNvSpPr>
            <a:spLocks noChangeArrowheads="1"/>
          </p:cNvSpPr>
          <p:nvPr/>
        </p:nvSpPr>
        <p:spPr bwMode="auto">
          <a:xfrm>
            <a:off x="442913" y="586422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ブレーンストーミング</a:t>
            </a:r>
          </a:p>
        </p:txBody>
      </p:sp>
      <p:sp>
        <p:nvSpPr>
          <p:cNvPr id="5629" name="Rectangle 509"/>
          <p:cNvSpPr>
            <a:spLocks noChangeArrowheads="1"/>
          </p:cNvSpPr>
          <p:nvPr/>
        </p:nvSpPr>
        <p:spPr bwMode="auto">
          <a:xfrm>
            <a:off x="8424863"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0" name="Rectangle 510"/>
          <p:cNvSpPr>
            <a:spLocks noChangeArrowheads="1"/>
          </p:cNvSpPr>
          <p:nvPr/>
        </p:nvSpPr>
        <p:spPr bwMode="auto">
          <a:xfrm>
            <a:off x="8008938"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1" name="Rectangle 511"/>
          <p:cNvSpPr>
            <a:spLocks noChangeArrowheads="1"/>
          </p:cNvSpPr>
          <p:nvPr/>
        </p:nvSpPr>
        <p:spPr bwMode="auto">
          <a:xfrm>
            <a:off x="7593013"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32" name="Rectangle 512"/>
          <p:cNvSpPr>
            <a:spLocks noChangeArrowheads="1"/>
          </p:cNvSpPr>
          <p:nvPr/>
        </p:nvSpPr>
        <p:spPr bwMode="auto">
          <a:xfrm>
            <a:off x="717867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3" name="Rectangle 513"/>
          <p:cNvSpPr>
            <a:spLocks noChangeArrowheads="1"/>
          </p:cNvSpPr>
          <p:nvPr/>
        </p:nvSpPr>
        <p:spPr bwMode="auto">
          <a:xfrm>
            <a:off x="6762750"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34" name="Rectangle 514"/>
          <p:cNvSpPr>
            <a:spLocks noChangeArrowheads="1"/>
          </p:cNvSpPr>
          <p:nvPr/>
        </p:nvSpPr>
        <p:spPr bwMode="auto">
          <a:xfrm>
            <a:off x="6348413"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5" name="Rectangle 515"/>
          <p:cNvSpPr>
            <a:spLocks noChangeArrowheads="1"/>
          </p:cNvSpPr>
          <p:nvPr/>
        </p:nvSpPr>
        <p:spPr bwMode="auto">
          <a:xfrm>
            <a:off x="593407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6" name="Rectangle 516"/>
          <p:cNvSpPr>
            <a:spLocks noChangeArrowheads="1"/>
          </p:cNvSpPr>
          <p:nvPr/>
        </p:nvSpPr>
        <p:spPr bwMode="auto">
          <a:xfrm>
            <a:off x="5516563" y="35401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7" name="Rectangle 517"/>
          <p:cNvSpPr>
            <a:spLocks noChangeArrowheads="1"/>
          </p:cNvSpPr>
          <p:nvPr/>
        </p:nvSpPr>
        <p:spPr bwMode="auto">
          <a:xfrm>
            <a:off x="510222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8" name="Rectangle 518"/>
          <p:cNvSpPr>
            <a:spLocks noChangeArrowheads="1"/>
          </p:cNvSpPr>
          <p:nvPr/>
        </p:nvSpPr>
        <p:spPr bwMode="auto">
          <a:xfrm>
            <a:off x="4687888"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39" name="Rectangle 519"/>
          <p:cNvSpPr>
            <a:spLocks noChangeArrowheads="1"/>
          </p:cNvSpPr>
          <p:nvPr/>
        </p:nvSpPr>
        <p:spPr bwMode="auto">
          <a:xfrm>
            <a:off x="4271963"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0" name="Rectangle 520"/>
          <p:cNvSpPr>
            <a:spLocks noChangeArrowheads="1"/>
          </p:cNvSpPr>
          <p:nvPr/>
        </p:nvSpPr>
        <p:spPr bwMode="auto">
          <a:xfrm>
            <a:off x="385762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1" name="Rectangle 521"/>
          <p:cNvSpPr>
            <a:spLocks noChangeArrowheads="1"/>
          </p:cNvSpPr>
          <p:nvPr/>
        </p:nvSpPr>
        <p:spPr bwMode="auto">
          <a:xfrm>
            <a:off x="3443288"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2" name="Rectangle 522"/>
          <p:cNvSpPr>
            <a:spLocks noChangeArrowheads="1"/>
          </p:cNvSpPr>
          <p:nvPr/>
        </p:nvSpPr>
        <p:spPr bwMode="auto">
          <a:xfrm>
            <a:off x="3025775" y="35401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3" name="Rectangle 523"/>
          <p:cNvSpPr>
            <a:spLocks noChangeArrowheads="1"/>
          </p:cNvSpPr>
          <p:nvPr/>
        </p:nvSpPr>
        <p:spPr bwMode="auto">
          <a:xfrm>
            <a:off x="2611438"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44" name="Rectangle 524"/>
          <p:cNvSpPr>
            <a:spLocks noChangeArrowheads="1"/>
          </p:cNvSpPr>
          <p:nvPr/>
        </p:nvSpPr>
        <p:spPr bwMode="auto">
          <a:xfrm>
            <a:off x="2197100"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5" name="Rectangle 525"/>
          <p:cNvSpPr>
            <a:spLocks noChangeArrowheads="1"/>
          </p:cNvSpPr>
          <p:nvPr/>
        </p:nvSpPr>
        <p:spPr bwMode="auto">
          <a:xfrm>
            <a:off x="1801813" y="35401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6" name="Rectangle 526"/>
          <p:cNvSpPr>
            <a:spLocks noChangeArrowheads="1"/>
          </p:cNvSpPr>
          <p:nvPr/>
        </p:nvSpPr>
        <p:spPr bwMode="auto">
          <a:xfrm>
            <a:off x="442913" y="3540125"/>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４</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管理図</a:t>
            </a:r>
          </a:p>
        </p:txBody>
      </p:sp>
      <p:sp>
        <p:nvSpPr>
          <p:cNvPr id="5647" name="Rectangle 527"/>
          <p:cNvSpPr>
            <a:spLocks noChangeArrowheads="1"/>
          </p:cNvSpPr>
          <p:nvPr/>
        </p:nvSpPr>
        <p:spPr bwMode="auto">
          <a:xfrm>
            <a:off x="8424863"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8" name="Rectangle 528"/>
          <p:cNvSpPr>
            <a:spLocks noChangeArrowheads="1"/>
          </p:cNvSpPr>
          <p:nvPr/>
        </p:nvSpPr>
        <p:spPr bwMode="auto">
          <a:xfrm>
            <a:off x="8008938"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49" name="Rectangle 529"/>
          <p:cNvSpPr>
            <a:spLocks noChangeArrowheads="1"/>
          </p:cNvSpPr>
          <p:nvPr/>
        </p:nvSpPr>
        <p:spPr bwMode="auto">
          <a:xfrm>
            <a:off x="7593013"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0" name="Rectangle 530"/>
          <p:cNvSpPr>
            <a:spLocks noChangeArrowheads="1"/>
          </p:cNvSpPr>
          <p:nvPr/>
        </p:nvSpPr>
        <p:spPr bwMode="auto">
          <a:xfrm>
            <a:off x="717867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1" name="Rectangle 531"/>
          <p:cNvSpPr>
            <a:spLocks noChangeArrowheads="1"/>
          </p:cNvSpPr>
          <p:nvPr/>
        </p:nvSpPr>
        <p:spPr bwMode="auto">
          <a:xfrm>
            <a:off x="6762750"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52" name="Rectangle 532"/>
          <p:cNvSpPr>
            <a:spLocks noChangeArrowheads="1"/>
          </p:cNvSpPr>
          <p:nvPr/>
        </p:nvSpPr>
        <p:spPr bwMode="auto">
          <a:xfrm>
            <a:off x="6348413"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3" name="Rectangle 533"/>
          <p:cNvSpPr>
            <a:spLocks noChangeArrowheads="1"/>
          </p:cNvSpPr>
          <p:nvPr/>
        </p:nvSpPr>
        <p:spPr bwMode="auto">
          <a:xfrm>
            <a:off x="593407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4" name="Rectangle 534"/>
          <p:cNvSpPr>
            <a:spLocks noChangeArrowheads="1"/>
          </p:cNvSpPr>
          <p:nvPr/>
        </p:nvSpPr>
        <p:spPr bwMode="auto">
          <a:xfrm>
            <a:off x="5516563" y="33464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5" name="Rectangle 535"/>
          <p:cNvSpPr>
            <a:spLocks noChangeArrowheads="1"/>
          </p:cNvSpPr>
          <p:nvPr/>
        </p:nvSpPr>
        <p:spPr bwMode="auto">
          <a:xfrm>
            <a:off x="510222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6" name="Rectangle 536"/>
          <p:cNvSpPr>
            <a:spLocks noChangeArrowheads="1"/>
          </p:cNvSpPr>
          <p:nvPr/>
        </p:nvSpPr>
        <p:spPr bwMode="auto">
          <a:xfrm>
            <a:off x="4687888"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7" name="Rectangle 537"/>
          <p:cNvSpPr>
            <a:spLocks noChangeArrowheads="1"/>
          </p:cNvSpPr>
          <p:nvPr/>
        </p:nvSpPr>
        <p:spPr bwMode="auto">
          <a:xfrm>
            <a:off x="4271963"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58" name="Rectangle 538"/>
          <p:cNvSpPr>
            <a:spLocks noChangeArrowheads="1"/>
          </p:cNvSpPr>
          <p:nvPr/>
        </p:nvSpPr>
        <p:spPr bwMode="auto">
          <a:xfrm>
            <a:off x="385762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59" name="Rectangle 539"/>
          <p:cNvSpPr>
            <a:spLocks noChangeArrowheads="1"/>
          </p:cNvSpPr>
          <p:nvPr/>
        </p:nvSpPr>
        <p:spPr bwMode="auto">
          <a:xfrm>
            <a:off x="3443288"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60" name="Rectangle 540"/>
          <p:cNvSpPr>
            <a:spLocks noChangeArrowheads="1"/>
          </p:cNvSpPr>
          <p:nvPr/>
        </p:nvSpPr>
        <p:spPr bwMode="auto">
          <a:xfrm>
            <a:off x="3025775" y="33464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61" name="Rectangle 541"/>
          <p:cNvSpPr>
            <a:spLocks noChangeArrowheads="1"/>
          </p:cNvSpPr>
          <p:nvPr/>
        </p:nvSpPr>
        <p:spPr bwMode="auto">
          <a:xfrm>
            <a:off x="2611438"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62" name="Rectangle 542"/>
          <p:cNvSpPr>
            <a:spLocks noChangeArrowheads="1"/>
          </p:cNvSpPr>
          <p:nvPr/>
        </p:nvSpPr>
        <p:spPr bwMode="auto">
          <a:xfrm>
            <a:off x="2197100"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63" name="Rectangle 543"/>
          <p:cNvSpPr>
            <a:spLocks noChangeArrowheads="1"/>
          </p:cNvSpPr>
          <p:nvPr/>
        </p:nvSpPr>
        <p:spPr bwMode="auto">
          <a:xfrm>
            <a:off x="1801813" y="33464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64" name="Rectangle 544"/>
          <p:cNvSpPr>
            <a:spLocks noChangeArrowheads="1"/>
          </p:cNvSpPr>
          <p:nvPr/>
        </p:nvSpPr>
        <p:spPr bwMode="auto">
          <a:xfrm>
            <a:off x="442913" y="3346450"/>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　・円グラフその他</a:t>
            </a:r>
          </a:p>
        </p:txBody>
      </p:sp>
      <p:sp>
        <p:nvSpPr>
          <p:cNvPr id="5665" name="Rectangle 545"/>
          <p:cNvSpPr>
            <a:spLocks noChangeArrowheads="1"/>
          </p:cNvSpPr>
          <p:nvPr/>
        </p:nvSpPr>
        <p:spPr bwMode="auto">
          <a:xfrm>
            <a:off x="8424863"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66" name="Rectangle 546"/>
          <p:cNvSpPr>
            <a:spLocks noChangeArrowheads="1"/>
          </p:cNvSpPr>
          <p:nvPr/>
        </p:nvSpPr>
        <p:spPr bwMode="auto">
          <a:xfrm>
            <a:off x="8008938"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67" name="Rectangle 547"/>
          <p:cNvSpPr>
            <a:spLocks noChangeArrowheads="1"/>
          </p:cNvSpPr>
          <p:nvPr/>
        </p:nvSpPr>
        <p:spPr bwMode="auto">
          <a:xfrm>
            <a:off x="7593013"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68" name="Rectangle 548"/>
          <p:cNvSpPr>
            <a:spLocks noChangeArrowheads="1"/>
          </p:cNvSpPr>
          <p:nvPr/>
        </p:nvSpPr>
        <p:spPr bwMode="auto">
          <a:xfrm>
            <a:off x="717867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69" name="Rectangle 549"/>
          <p:cNvSpPr>
            <a:spLocks noChangeArrowheads="1"/>
          </p:cNvSpPr>
          <p:nvPr/>
        </p:nvSpPr>
        <p:spPr bwMode="auto">
          <a:xfrm>
            <a:off x="6762750"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70" name="Rectangle 550"/>
          <p:cNvSpPr>
            <a:spLocks noChangeArrowheads="1"/>
          </p:cNvSpPr>
          <p:nvPr/>
        </p:nvSpPr>
        <p:spPr bwMode="auto">
          <a:xfrm>
            <a:off x="6348413"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71" name="Rectangle 551"/>
          <p:cNvSpPr>
            <a:spLocks noChangeArrowheads="1"/>
          </p:cNvSpPr>
          <p:nvPr/>
        </p:nvSpPr>
        <p:spPr bwMode="auto">
          <a:xfrm>
            <a:off x="593407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72" name="Rectangle 552"/>
          <p:cNvSpPr>
            <a:spLocks noChangeArrowheads="1"/>
          </p:cNvSpPr>
          <p:nvPr/>
        </p:nvSpPr>
        <p:spPr bwMode="auto">
          <a:xfrm>
            <a:off x="5516563" y="31527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73" name="Rectangle 553"/>
          <p:cNvSpPr>
            <a:spLocks noChangeArrowheads="1"/>
          </p:cNvSpPr>
          <p:nvPr/>
        </p:nvSpPr>
        <p:spPr bwMode="auto">
          <a:xfrm>
            <a:off x="510222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74" name="Rectangle 554"/>
          <p:cNvSpPr>
            <a:spLocks noChangeArrowheads="1"/>
          </p:cNvSpPr>
          <p:nvPr/>
        </p:nvSpPr>
        <p:spPr bwMode="auto">
          <a:xfrm>
            <a:off x="4687888"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75" name="Rectangle 555"/>
          <p:cNvSpPr>
            <a:spLocks noChangeArrowheads="1"/>
          </p:cNvSpPr>
          <p:nvPr/>
        </p:nvSpPr>
        <p:spPr bwMode="auto">
          <a:xfrm>
            <a:off x="4271963"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76" name="Rectangle 556"/>
          <p:cNvSpPr>
            <a:spLocks noChangeArrowheads="1"/>
          </p:cNvSpPr>
          <p:nvPr/>
        </p:nvSpPr>
        <p:spPr bwMode="auto">
          <a:xfrm>
            <a:off x="385762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77" name="Rectangle 557"/>
          <p:cNvSpPr>
            <a:spLocks noChangeArrowheads="1"/>
          </p:cNvSpPr>
          <p:nvPr/>
        </p:nvSpPr>
        <p:spPr bwMode="auto">
          <a:xfrm>
            <a:off x="3443288"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78" name="Rectangle 558"/>
          <p:cNvSpPr>
            <a:spLocks noChangeArrowheads="1"/>
          </p:cNvSpPr>
          <p:nvPr/>
        </p:nvSpPr>
        <p:spPr bwMode="auto">
          <a:xfrm>
            <a:off x="3025775" y="31527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79" name="Rectangle 559"/>
          <p:cNvSpPr>
            <a:spLocks noChangeArrowheads="1"/>
          </p:cNvSpPr>
          <p:nvPr/>
        </p:nvSpPr>
        <p:spPr bwMode="auto">
          <a:xfrm>
            <a:off x="2611438"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80" name="Rectangle 560"/>
          <p:cNvSpPr>
            <a:spLocks noChangeArrowheads="1"/>
          </p:cNvSpPr>
          <p:nvPr/>
        </p:nvSpPr>
        <p:spPr bwMode="auto">
          <a:xfrm>
            <a:off x="2197100"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81" name="Rectangle 561"/>
          <p:cNvSpPr>
            <a:spLocks noChangeArrowheads="1"/>
          </p:cNvSpPr>
          <p:nvPr/>
        </p:nvSpPr>
        <p:spPr bwMode="auto">
          <a:xfrm>
            <a:off x="1801813" y="31527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82" name="Rectangle 562"/>
          <p:cNvSpPr>
            <a:spLocks noChangeArrowheads="1"/>
          </p:cNvSpPr>
          <p:nvPr/>
        </p:nvSpPr>
        <p:spPr bwMode="auto">
          <a:xfrm>
            <a:off x="442913" y="3152775"/>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　・折れ線グラフ</a:t>
            </a:r>
          </a:p>
        </p:txBody>
      </p:sp>
      <p:sp>
        <p:nvSpPr>
          <p:cNvPr id="5683" name="Rectangle 563"/>
          <p:cNvSpPr>
            <a:spLocks noChangeArrowheads="1"/>
          </p:cNvSpPr>
          <p:nvPr/>
        </p:nvSpPr>
        <p:spPr bwMode="auto">
          <a:xfrm>
            <a:off x="8008938" y="839788"/>
            <a:ext cx="830262"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今後の進め方</a:t>
            </a:r>
          </a:p>
        </p:txBody>
      </p:sp>
      <p:sp>
        <p:nvSpPr>
          <p:cNvPr id="5684" name="Rectangle 564"/>
          <p:cNvSpPr>
            <a:spLocks noChangeArrowheads="1"/>
          </p:cNvSpPr>
          <p:nvPr/>
        </p:nvSpPr>
        <p:spPr bwMode="auto">
          <a:xfrm>
            <a:off x="7178675" y="839788"/>
            <a:ext cx="830263"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標準化と　　管理の定着</a:t>
            </a:r>
          </a:p>
        </p:txBody>
      </p:sp>
      <p:sp>
        <p:nvSpPr>
          <p:cNvPr id="5685" name="Rectangle 565"/>
          <p:cNvSpPr>
            <a:spLocks noChangeArrowheads="1"/>
          </p:cNvSpPr>
          <p:nvPr/>
        </p:nvSpPr>
        <p:spPr bwMode="auto">
          <a:xfrm>
            <a:off x="6348413" y="839788"/>
            <a:ext cx="830262"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効果の確認</a:t>
            </a:r>
          </a:p>
        </p:txBody>
      </p:sp>
      <p:sp>
        <p:nvSpPr>
          <p:cNvPr id="5686" name="Rectangle 566"/>
          <p:cNvSpPr>
            <a:spLocks noChangeArrowheads="1"/>
          </p:cNvSpPr>
          <p:nvPr/>
        </p:nvSpPr>
        <p:spPr bwMode="auto">
          <a:xfrm>
            <a:off x="5102225" y="839788"/>
            <a:ext cx="1246188"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対策の検討と実施</a:t>
            </a:r>
          </a:p>
        </p:txBody>
      </p:sp>
      <p:sp>
        <p:nvSpPr>
          <p:cNvPr id="5687" name="Rectangle 567"/>
          <p:cNvSpPr>
            <a:spLocks noChangeArrowheads="1"/>
          </p:cNvSpPr>
          <p:nvPr/>
        </p:nvSpPr>
        <p:spPr bwMode="auto">
          <a:xfrm>
            <a:off x="4271963" y="839788"/>
            <a:ext cx="830262"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要因の解析</a:t>
            </a:r>
          </a:p>
        </p:txBody>
      </p:sp>
      <p:sp>
        <p:nvSpPr>
          <p:cNvPr id="5688" name="Rectangle 568"/>
          <p:cNvSpPr>
            <a:spLocks noChangeArrowheads="1"/>
          </p:cNvSpPr>
          <p:nvPr/>
        </p:nvSpPr>
        <p:spPr bwMode="auto">
          <a:xfrm>
            <a:off x="3443288" y="839788"/>
            <a:ext cx="828675"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目標の設定</a:t>
            </a:r>
          </a:p>
        </p:txBody>
      </p:sp>
      <p:sp>
        <p:nvSpPr>
          <p:cNvPr id="5689" name="Rectangle 569"/>
          <p:cNvSpPr>
            <a:spLocks noChangeArrowheads="1"/>
          </p:cNvSpPr>
          <p:nvPr/>
        </p:nvSpPr>
        <p:spPr bwMode="auto">
          <a:xfrm>
            <a:off x="2611438" y="839788"/>
            <a:ext cx="831850"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現状の把握</a:t>
            </a:r>
          </a:p>
        </p:txBody>
      </p:sp>
      <p:sp>
        <p:nvSpPr>
          <p:cNvPr id="5690" name="Rectangle 570"/>
          <p:cNvSpPr>
            <a:spLocks noChangeArrowheads="1"/>
          </p:cNvSpPr>
          <p:nvPr/>
        </p:nvSpPr>
        <p:spPr bwMode="auto">
          <a:xfrm>
            <a:off x="1801813" y="839788"/>
            <a:ext cx="809625" cy="752475"/>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テーマの選定</a:t>
            </a:r>
          </a:p>
        </p:txBody>
      </p:sp>
      <p:sp>
        <p:nvSpPr>
          <p:cNvPr id="5691" name="Rectangle 571"/>
          <p:cNvSpPr>
            <a:spLocks noChangeArrowheads="1"/>
          </p:cNvSpPr>
          <p:nvPr/>
        </p:nvSpPr>
        <p:spPr bwMode="auto">
          <a:xfrm>
            <a:off x="442913" y="839788"/>
            <a:ext cx="1358900" cy="173196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92" name="Rectangle 572"/>
          <p:cNvSpPr>
            <a:spLocks noChangeArrowheads="1"/>
          </p:cNvSpPr>
          <p:nvPr/>
        </p:nvSpPr>
        <p:spPr bwMode="auto">
          <a:xfrm>
            <a:off x="7178675" y="646113"/>
            <a:ext cx="16605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Ａ</a:t>
            </a:r>
          </a:p>
        </p:txBody>
      </p:sp>
      <p:sp>
        <p:nvSpPr>
          <p:cNvPr id="5693" name="Rectangle 573"/>
          <p:cNvSpPr>
            <a:spLocks noChangeArrowheads="1"/>
          </p:cNvSpPr>
          <p:nvPr/>
        </p:nvSpPr>
        <p:spPr bwMode="auto">
          <a:xfrm>
            <a:off x="6348413" y="646113"/>
            <a:ext cx="83026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Ｃ</a:t>
            </a:r>
          </a:p>
        </p:txBody>
      </p:sp>
      <p:sp>
        <p:nvSpPr>
          <p:cNvPr id="5694" name="Rectangle 574"/>
          <p:cNvSpPr>
            <a:spLocks noChangeArrowheads="1"/>
          </p:cNvSpPr>
          <p:nvPr/>
        </p:nvSpPr>
        <p:spPr bwMode="auto">
          <a:xfrm>
            <a:off x="4271963" y="646113"/>
            <a:ext cx="207645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Ｄ</a:t>
            </a:r>
          </a:p>
        </p:txBody>
      </p:sp>
      <p:sp>
        <p:nvSpPr>
          <p:cNvPr id="5695" name="Rectangle 575"/>
          <p:cNvSpPr>
            <a:spLocks noChangeArrowheads="1"/>
          </p:cNvSpPr>
          <p:nvPr/>
        </p:nvSpPr>
        <p:spPr bwMode="auto">
          <a:xfrm>
            <a:off x="1801813" y="646113"/>
            <a:ext cx="247015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Ｐ</a:t>
            </a:r>
          </a:p>
        </p:txBody>
      </p:sp>
      <p:sp>
        <p:nvSpPr>
          <p:cNvPr id="5696" name="Rectangle 576"/>
          <p:cNvSpPr>
            <a:spLocks noChangeArrowheads="1"/>
          </p:cNvSpPr>
          <p:nvPr/>
        </p:nvSpPr>
        <p:spPr bwMode="auto">
          <a:xfrm>
            <a:off x="442913" y="646113"/>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solidFill>
                  <a:schemeClr val="bg2"/>
                </a:solidFill>
                <a:latin typeface="HG丸ｺﾞｼｯｸM-PRO" pitchFamily="50" charset="-128"/>
                <a:ea typeface="HG丸ｺﾞｼｯｸM-PRO" pitchFamily="50" charset="-128"/>
              </a:rPr>
              <a:t>サイクル</a:t>
            </a:r>
          </a:p>
        </p:txBody>
      </p:sp>
      <p:sp>
        <p:nvSpPr>
          <p:cNvPr id="5697" name="Rectangle 577"/>
          <p:cNvSpPr>
            <a:spLocks noChangeArrowheads="1"/>
          </p:cNvSpPr>
          <p:nvPr/>
        </p:nvSpPr>
        <p:spPr bwMode="auto">
          <a:xfrm>
            <a:off x="8424863"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698" name="Rectangle 578"/>
          <p:cNvSpPr>
            <a:spLocks noChangeArrowheads="1"/>
          </p:cNvSpPr>
          <p:nvPr/>
        </p:nvSpPr>
        <p:spPr bwMode="auto">
          <a:xfrm>
            <a:off x="8008938"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699" name="Rectangle 579"/>
          <p:cNvSpPr>
            <a:spLocks noChangeArrowheads="1"/>
          </p:cNvSpPr>
          <p:nvPr/>
        </p:nvSpPr>
        <p:spPr bwMode="auto">
          <a:xfrm>
            <a:off x="7593013"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0" name="Rectangle 580"/>
          <p:cNvSpPr>
            <a:spLocks noChangeArrowheads="1"/>
          </p:cNvSpPr>
          <p:nvPr/>
        </p:nvSpPr>
        <p:spPr bwMode="auto">
          <a:xfrm>
            <a:off x="717867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1" name="Rectangle 581"/>
          <p:cNvSpPr>
            <a:spLocks noChangeArrowheads="1"/>
          </p:cNvSpPr>
          <p:nvPr/>
        </p:nvSpPr>
        <p:spPr bwMode="auto">
          <a:xfrm>
            <a:off x="6762750"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2" name="Rectangle 582"/>
          <p:cNvSpPr>
            <a:spLocks noChangeArrowheads="1"/>
          </p:cNvSpPr>
          <p:nvPr/>
        </p:nvSpPr>
        <p:spPr bwMode="auto">
          <a:xfrm>
            <a:off x="6348413"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3" name="Rectangle 583"/>
          <p:cNvSpPr>
            <a:spLocks noChangeArrowheads="1"/>
          </p:cNvSpPr>
          <p:nvPr/>
        </p:nvSpPr>
        <p:spPr bwMode="auto">
          <a:xfrm>
            <a:off x="593407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4" name="Rectangle 584"/>
          <p:cNvSpPr>
            <a:spLocks noChangeArrowheads="1"/>
          </p:cNvSpPr>
          <p:nvPr/>
        </p:nvSpPr>
        <p:spPr bwMode="auto">
          <a:xfrm>
            <a:off x="5516563" y="64452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5" name="Rectangle 585"/>
          <p:cNvSpPr>
            <a:spLocks noChangeArrowheads="1"/>
          </p:cNvSpPr>
          <p:nvPr/>
        </p:nvSpPr>
        <p:spPr bwMode="auto">
          <a:xfrm>
            <a:off x="510222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6" name="Rectangle 586"/>
          <p:cNvSpPr>
            <a:spLocks noChangeArrowheads="1"/>
          </p:cNvSpPr>
          <p:nvPr/>
        </p:nvSpPr>
        <p:spPr bwMode="auto">
          <a:xfrm>
            <a:off x="4687888"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7" name="Rectangle 587"/>
          <p:cNvSpPr>
            <a:spLocks noChangeArrowheads="1"/>
          </p:cNvSpPr>
          <p:nvPr/>
        </p:nvSpPr>
        <p:spPr bwMode="auto">
          <a:xfrm>
            <a:off x="4271963"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08" name="Rectangle 588"/>
          <p:cNvSpPr>
            <a:spLocks noChangeArrowheads="1"/>
          </p:cNvSpPr>
          <p:nvPr/>
        </p:nvSpPr>
        <p:spPr bwMode="auto">
          <a:xfrm>
            <a:off x="385762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09" name="Rectangle 589"/>
          <p:cNvSpPr>
            <a:spLocks noChangeArrowheads="1"/>
          </p:cNvSpPr>
          <p:nvPr/>
        </p:nvSpPr>
        <p:spPr bwMode="auto">
          <a:xfrm>
            <a:off x="3443288"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0" name="Rectangle 590"/>
          <p:cNvSpPr>
            <a:spLocks noChangeArrowheads="1"/>
          </p:cNvSpPr>
          <p:nvPr/>
        </p:nvSpPr>
        <p:spPr bwMode="auto">
          <a:xfrm>
            <a:off x="3025775" y="64452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1" name="Rectangle 591"/>
          <p:cNvSpPr>
            <a:spLocks noChangeArrowheads="1"/>
          </p:cNvSpPr>
          <p:nvPr/>
        </p:nvSpPr>
        <p:spPr bwMode="auto">
          <a:xfrm>
            <a:off x="2611438"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2" name="Rectangle 592"/>
          <p:cNvSpPr>
            <a:spLocks noChangeArrowheads="1"/>
          </p:cNvSpPr>
          <p:nvPr/>
        </p:nvSpPr>
        <p:spPr bwMode="auto">
          <a:xfrm>
            <a:off x="2197100"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3" name="Rectangle 593"/>
          <p:cNvSpPr>
            <a:spLocks noChangeArrowheads="1"/>
          </p:cNvSpPr>
          <p:nvPr/>
        </p:nvSpPr>
        <p:spPr bwMode="auto">
          <a:xfrm>
            <a:off x="1801813" y="64452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4" name="Rectangle 594"/>
          <p:cNvSpPr>
            <a:spLocks noChangeArrowheads="1"/>
          </p:cNvSpPr>
          <p:nvPr/>
        </p:nvSpPr>
        <p:spPr bwMode="auto">
          <a:xfrm>
            <a:off x="442913" y="644525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(4)</a:t>
            </a:r>
            <a:r>
              <a:rPr lang="ja-JP" altLang="en-US" sz="900" b="1">
                <a:solidFill>
                  <a:schemeClr val="bg2"/>
                </a:solidFill>
                <a:latin typeface="HG丸ｺﾞｼｯｸM-PRO" pitchFamily="50" charset="-128"/>
                <a:ea typeface="HG丸ｺﾞｼｯｸM-PRO" pitchFamily="50" charset="-128"/>
              </a:rPr>
              <a:t>ガントチャート</a:t>
            </a:r>
          </a:p>
        </p:txBody>
      </p:sp>
      <p:sp>
        <p:nvSpPr>
          <p:cNvPr id="5715" name="Rectangle 595"/>
          <p:cNvSpPr>
            <a:spLocks noChangeArrowheads="1"/>
          </p:cNvSpPr>
          <p:nvPr/>
        </p:nvSpPr>
        <p:spPr bwMode="auto">
          <a:xfrm>
            <a:off x="8424863"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6" name="Rectangle 596"/>
          <p:cNvSpPr>
            <a:spLocks noChangeArrowheads="1"/>
          </p:cNvSpPr>
          <p:nvPr/>
        </p:nvSpPr>
        <p:spPr bwMode="auto">
          <a:xfrm>
            <a:off x="8008938"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7" name="Rectangle 597"/>
          <p:cNvSpPr>
            <a:spLocks noChangeArrowheads="1"/>
          </p:cNvSpPr>
          <p:nvPr/>
        </p:nvSpPr>
        <p:spPr bwMode="auto">
          <a:xfrm>
            <a:off x="7593013"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8" name="Rectangle 598"/>
          <p:cNvSpPr>
            <a:spLocks noChangeArrowheads="1"/>
          </p:cNvSpPr>
          <p:nvPr/>
        </p:nvSpPr>
        <p:spPr bwMode="auto">
          <a:xfrm>
            <a:off x="717867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19" name="Rectangle 599"/>
          <p:cNvSpPr>
            <a:spLocks noChangeArrowheads="1"/>
          </p:cNvSpPr>
          <p:nvPr/>
        </p:nvSpPr>
        <p:spPr bwMode="auto">
          <a:xfrm>
            <a:off x="6762750"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20" name="Rectangle 600"/>
          <p:cNvSpPr>
            <a:spLocks noChangeArrowheads="1"/>
          </p:cNvSpPr>
          <p:nvPr/>
        </p:nvSpPr>
        <p:spPr bwMode="auto">
          <a:xfrm>
            <a:off x="6348413"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1" name="Rectangle 601"/>
          <p:cNvSpPr>
            <a:spLocks noChangeArrowheads="1"/>
          </p:cNvSpPr>
          <p:nvPr/>
        </p:nvSpPr>
        <p:spPr bwMode="auto">
          <a:xfrm>
            <a:off x="593407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2" name="Rectangle 602"/>
          <p:cNvSpPr>
            <a:spLocks noChangeArrowheads="1"/>
          </p:cNvSpPr>
          <p:nvPr/>
        </p:nvSpPr>
        <p:spPr bwMode="auto">
          <a:xfrm>
            <a:off x="5516563" y="62515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3" name="Rectangle 603"/>
          <p:cNvSpPr>
            <a:spLocks noChangeArrowheads="1"/>
          </p:cNvSpPr>
          <p:nvPr/>
        </p:nvSpPr>
        <p:spPr bwMode="auto">
          <a:xfrm>
            <a:off x="510222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4" name="Rectangle 604"/>
          <p:cNvSpPr>
            <a:spLocks noChangeArrowheads="1"/>
          </p:cNvSpPr>
          <p:nvPr/>
        </p:nvSpPr>
        <p:spPr bwMode="auto">
          <a:xfrm>
            <a:off x="4687888"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5" name="Rectangle 605"/>
          <p:cNvSpPr>
            <a:spLocks noChangeArrowheads="1"/>
          </p:cNvSpPr>
          <p:nvPr/>
        </p:nvSpPr>
        <p:spPr bwMode="auto">
          <a:xfrm>
            <a:off x="4271963"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6" name="Rectangle 606"/>
          <p:cNvSpPr>
            <a:spLocks noChangeArrowheads="1"/>
          </p:cNvSpPr>
          <p:nvPr/>
        </p:nvSpPr>
        <p:spPr bwMode="auto">
          <a:xfrm>
            <a:off x="385762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7" name="Rectangle 607"/>
          <p:cNvSpPr>
            <a:spLocks noChangeArrowheads="1"/>
          </p:cNvSpPr>
          <p:nvPr/>
        </p:nvSpPr>
        <p:spPr bwMode="auto">
          <a:xfrm>
            <a:off x="3443288"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8" name="Rectangle 608"/>
          <p:cNvSpPr>
            <a:spLocks noChangeArrowheads="1"/>
          </p:cNvSpPr>
          <p:nvPr/>
        </p:nvSpPr>
        <p:spPr bwMode="auto">
          <a:xfrm>
            <a:off x="3025775" y="62515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29" name="Rectangle 609"/>
          <p:cNvSpPr>
            <a:spLocks noChangeArrowheads="1"/>
          </p:cNvSpPr>
          <p:nvPr/>
        </p:nvSpPr>
        <p:spPr bwMode="auto">
          <a:xfrm>
            <a:off x="2611438"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0" name="Rectangle 610"/>
          <p:cNvSpPr>
            <a:spLocks noChangeArrowheads="1"/>
          </p:cNvSpPr>
          <p:nvPr/>
        </p:nvSpPr>
        <p:spPr bwMode="auto">
          <a:xfrm>
            <a:off x="2197100"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1" name="Rectangle 611"/>
          <p:cNvSpPr>
            <a:spLocks noChangeArrowheads="1"/>
          </p:cNvSpPr>
          <p:nvPr/>
        </p:nvSpPr>
        <p:spPr bwMode="auto">
          <a:xfrm>
            <a:off x="1801813" y="62515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2" name="Rectangle 612"/>
          <p:cNvSpPr>
            <a:spLocks noChangeArrowheads="1"/>
          </p:cNvSpPr>
          <p:nvPr/>
        </p:nvSpPr>
        <p:spPr bwMode="auto">
          <a:xfrm>
            <a:off x="442913" y="625157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レーダーチャート</a:t>
            </a:r>
          </a:p>
        </p:txBody>
      </p:sp>
      <p:sp>
        <p:nvSpPr>
          <p:cNvPr id="5733" name="Rectangle 613"/>
          <p:cNvSpPr>
            <a:spLocks noChangeArrowheads="1"/>
          </p:cNvSpPr>
          <p:nvPr/>
        </p:nvSpPr>
        <p:spPr bwMode="auto">
          <a:xfrm>
            <a:off x="8424863"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4" name="Rectangle 614"/>
          <p:cNvSpPr>
            <a:spLocks noChangeArrowheads="1"/>
          </p:cNvSpPr>
          <p:nvPr/>
        </p:nvSpPr>
        <p:spPr bwMode="auto">
          <a:xfrm>
            <a:off x="8008938"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5" name="Rectangle 615"/>
          <p:cNvSpPr>
            <a:spLocks noChangeArrowheads="1"/>
          </p:cNvSpPr>
          <p:nvPr/>
        </p:nvSpPr>
        <p:spPr bwMode="auto">
          <a:xfrm>
            <a:off x="7593013"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6" name="Rectangle 616"/>
          <p:cNvSpPr>
            <a:spLocks noChangeArrowheads="1"/>
          </p:cNvSpPr>
          <p:nvPr/>
        </p:nvSpPr>
        <p:spPr bwMode="auto">
          <a:xfrm>
            <a:off x="717867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7" name="Rectangle 617"/>
          <p:cNvSpPr>
            <a:spLocks noChangeArrowheads="1"/>
          </p:cNvSpPr>
          <p:nvPr/>
        </p:nvSpPr>
        <p:spPr bwMode="auto">
          <a:xfrm>
            <a:off x="6762750"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8" name="Rectangle 618"/>
          <p:cNvSpPr>
            <a:spLocks noChangeArrowheads="1"/>
          </p:cNvSpPr>
          <p:nvPr/>
        </p:nvSpPr>
        <p:spPr bwMode="auto">
          <a:xfrm>
            <a:off x="6348413"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39" name="Rectangle 619"/>
          <p:cNvSpPr>
            <a:spLocks noChangeArrowheads="1"/>
          </p:cNvSpPr>
          <p:nvPr/>
        </p:nvSpPr>
        <p:spPr bwMode="auto">
          <a:xfrm>
            <a:off x="593407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0" name="Rectangle 620"/>
          <p:cNvSpPr>
            <a:spLocks noChangeArrowheads="1"/>
          </p:cNvSpPr>
          <p:nvPr/>
        </p:nvSpPr>
        <p:spPr bwMode="auto">
          <a:xfrm>
            <a:off x="5516563" y="56705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1" name="Rectangle 621"/>
          <p:cNvSpPr>
            <a:spLocks noChangeArrowheads="1"/>
          </p:cNvSpPr>
          <p:nvPr/>
        </p:nvSpPr>
        <p:spPr bwMode="auto">
          <a:xfrm>
            <a:off x="510222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2" name="Rectangle 622"/>
          <p:cNvSpPr>
            <a:spLocks noChangeArrowheads="1"/>
          </p:cNvSpPr>
          <p:nvPr/>
        </p:nvSpPr>
        <p:spPr bwMode="auto">
          <a:xfrm>
            <a:off x="4687888"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3" name="Rectangle 623"/>
          <p:cNvSpPr>
            <a:spLocks noChangeArrowheads="1"/>
          </p:cNvSpPr>
          <p:nvPr/>
        </p:nvSpPr>
        <p:spPr bwMode="auto">
          <a:xfrm>
            <a:off x="4271963"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44" name="Rectangle 624"/>
          <p:cNvSpPr>
            <a:spLocks noChangeArrowheads="1"/>
          </p:cNvSpPr>
          <p:nvPr/>
        </p:nvSpPr>
        <p:spPr bwMode="auto">
          <a:xfrm>
            <a:off x="385762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5" name="Rectangle 625"/>
          <p:cNvSpPr>
            <a:spLocks noChangeArrowheads="1"/>
          </p:cNvSpPr>
          <p:nvPr/>
        </p:nvSpPr>
        <p:spPr bwMode="auto">
          <a:xfrm>
            <a:off x="3443288"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6" name="Rectangle 626"/>
          <p:cNvSpPr>
            <a:spLocks noChangeArrowheads="1"/>
          </p:cNvSpPr>
          <p:nvPr/>
        </p:nvSpPr>
        <p:spPr bwMode="auto">
          <a:xfrm>
            <a:off x="3025775" y="56705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7" name="Rectangle 627"/>
          <p:cNvSpPr>
            <a:spLocks noChangeArrowheads="1"/>
          </p:cNvSpPr>
          <p:nvPr/>
        </p:nvSpPr>
        <p:spPr bwMode="auto">
          <a:xfrm>
            <a:off x="2611438"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48" name="Rectangle 628"/>
          <p:cNvSpPr>
            <a:spLocks noChangeArrowheads="1"/>
          </p:cNvSpPr>
          <p:nvPr/>
        </p:nvSpPr>
        <p:spPr bwMode="auto">
          <a:xfrm>
            <a:off x="2197100"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49" name="Rectangle 629"/>
          <p:cNvSpPr>
            <a:spLocks noChangeArrowheads="1"/>
          </p:cNvSpPr>
          <p:nvPr/>
        </p:nvSpPr>
        <p:spPr bwMode="auto">
          <a:xfrm>
            <a:off x="1801813" y="56705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0" name="Rectangle 630"/>
          <p:cNvSpPr>
            <a:spLocks noChangeArrowheads="1"/>
          </p:cNvSpPr>
          <p:nvPr/>
        </p:nvSpPr>
        <p:spPr bwMode="auto">
          <a:xfrm>
            <a:off x="442913" y="567055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(7)</a:t>
            </a:r>
            <a:r>
              <a:rPr lang="ja-JP" altLang="en-US" sz="900" b="1">
                <a:solidFill>
                  <a:schemeClr val="bg2"/>
                </a:solidFill>
                <a:latin typeface="HG丸ｺﾞｼｯｸM-PRO" pitchFamily="50" charset="-128"/>
                <a:ea typeface="HG丸ｺﾞｼｯｸM-PRO" pitchFamily="50" charset="-128"/>
              </a:rPr>
              <a:t>ﾏﾄﾘｯｸｽﾃﾞｰﾀ解析</a:t>
            </a:r>
          </a:p>
        </p:txBody>
      </p:sp>
      <p:sp>
        <p:nvSpPr>
          <p:cNvPr id="5751" name="Rectangle 631"/>
          <p:cNvSpPr>
            <a:spLocks noChangeArrowheads="1"/>
          </p:cNvSpPr>
          <p:nvPr/>
        </p:nvSpPr>
        <p:spPr bwMode="auto">
          <a:xfrm>
            <a:off x="8424863"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2" name="Rectangle 632"/>
          <p:cNvSpPr>
            <a:spLocks noChangeArrowheads="1"/>
          </p:cNvSpPr>
          <p:nvPr/>
        </p:nvSpPr>
        <p:spPr bwMode="auto">
          <a:xfrm>
            <a:off x="8008938"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3" name="Rectangle 633"/>
          <p:cNvSpPr>
            <a:spLocks noChangeArrowheads="1"/>
          </p:cNvSpPr>
          <p:nvPr/>
        </p:nvSpPr>
        <p:spPr bwMode="auto">
          <a:xfrm>
            <a:off x="7593013"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4" name="Rectangle 634"/>
          <p:cNvSpPr>
            <a:spLocks noChangeArrowheads="1"/>
          </p:cNvSpPr>
          <p:nvPr/>
        </p:nvSpPr>
        <p:spPr bwMode="auto">
          <a:xfrm>
            <a:off x="717867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5" name="Rectangle 635"/>
          <p:cNvSpPr>
            <a:spLocks noChangeArrowheads="1"/>
          </p:cNvSpPr>
          <p:nvPr/>
        </p:nvSpPr>
        <p:spPr bwMode="auto">
          <a:xfrm>
            <a:off x="6762750"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6" name="Rectangle 636"/>
          <p:cNvSpPr>
            <a:spLocks noChangeArrowheads="1"/>
          </p:cNvSpPr>
          <p:nvPr/>
        </p:nvSpPr>
        <p:spPr bwMode="auto">
          <a:xfrm>
            <a:off x="6348413"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7" name="Rectangle 637"/>
          <p:cNvSpPr>
            <a:spLocks noChangeArrowheads="1"/>
          </p:cNvSpPr>
          <p:nvPr/>
        </p:nvSpPr>
        <p:spPr bwMode="auto">
          <a:xfrm>
            <a:off x="593407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58" name="Rectangle 638"/>
          <p:cNvSpPr>
            <a:spLocks noChangeArrowheads="1"/>
          </p:cNvSpPr>
          <p:nvPr/>
        </p:nvSpPr>
        <p:spPr bwMode="auto">
          <a:xfrm>
            <a:off x="5516563" y="54768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59" name="Rectangle 639"/>
          <p:cNvSpPr>
            <a:spLocks noChangeArrowheads="1"/>
          </p:cNvSpPr>
          <p:nvPr/>
        </p:nvSpPr>
        <p:spPr bwMode="auto">
          <a:xfrm>
            <a:off x="510222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0" name="Rectangle 640"/>
          <p:cNvSpPr>
            <a:spLocks noChangeArrowheads="1"/>
          </p:cNvSpPr>
          <p:nvPr/>
        </p:nvSpPr>
        <p:spPr bwMode="auto">
          <a:xfrm>
            <a:off x="4687888"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1" name="Rectangle 641"/>
          <p:cNvSpPr>
            <a:spLocks noChangeArrowheads="1"/>
          </p:cNvSpPr>
          <p:nvPr/>
        </p:nvSpPr>
        <p:spPr bwMode="auto">
          <a:xfrm>
            <a:off x="4271963"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2" name="Rectangle 642"/>
          <p:cNvSpPr>
            <a:spLocks noChangeArrowheads="1"/>
          </p:cNvSpPr>
          <p:nvPr/>
        </p:nvSpPr>
        <p:spPr bwMode="auto">
          <a:xfrm>
            <a:off x="385762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3" name="Rectangle 643"/>
          <p:cNvSpPr>
            <a:spLocks noChangeArrowheads="1"/>
          </p:cNvSpPr>
          <p:nvPr/>
        </p:nvSpPr>
        <p:spPr bwMode="auto">
          <a:xfrm>
            <a:off x="3443288"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4" name="Rectangle 644"/>
          <p:cNvSpPr>
            <a:spLocks noChangeArrowheads="1"/>
          </p:cNvSpPr>
          <p:nvPr/>
        </p:nvSpPr>
        <p:spPr bwMode="auto">
          <a:xfrm>
            <a:off x="3025775" y="54768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5" name="Rectangle 645"/>
          <p:cNvSpPr>
            <a:spLocks noChangeArrowheads="1"/>
          </p:cNvSpPr>
          <p:nvPr/>
        </p:nvSpPr>
        <p:spPr bwMode="auto">
          <a:xfrm>
            <a:off x="2611438"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6" name="Rectangle 646"/>
          <p:cNvSpPr>
            <a:spLocks noChangeArrowheads="1"/>
          </p:cNvSpPr>
          <p:nvPr/>
        </p:nvSpPr>
        <p:spPr bwMode="auto">
          <a:xfrm>
            <a:off x="2197100"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7" name="Rectangle 647"/>
          <p:cNvSpPr>
            <a:spLocks noChangeArrowheads="1"/>
          </p:cNvSpPr>
          <p:nvPr/>
        </p:nvSpPr>
        <p:spPr bwMode="auto">
          <a:xfrm>
            <a:off x="1801813" y="54768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68" name="Rectangle 648"/>
          <p:cNvSpPr>
            <a:spLocks noChangeArrowheads="1"/>
          </p:cNvSpPr>
          <p:nvPr/>
        </p:nvSpPr>
        <p:spPr bwMode="auto">
          <a:xfrm>
            <a:off x="442913" y="547687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(6)</a:t>
            </a:r>
            <a:r>
              <a:rPr lang="ja-JP" altLang="en-US" sz="900" b="1">
                <a:solidFill>
                  <a:schemeClr val="bg2"/>
                </a:solidFill>
                <a:latin typeface="HG丸ｺﾞｼｯｸM-PRO" pitchFamily="50" charset="-128"/>
                <a:ea typeface="HG丸ｺﾞｼｯｸM-PRO" pitchFamily="50" charset="-128"/>
              </a:rPr>
              <a:t>ＰＤＰＣ</a:t>
            </a:r>
          </a:p>
        </p:txBody>
      </p:sp>
      <p:sp>
        <p:nvSpPr>
          <p:cNvPr id="5769" name="Rectangle 649"/>
          <p:cNvSpPr>
            <a:spLocks noChangeArrowheads="1"/>
          </p:cNvSpPr>
          <p:nvPr/>
        </p:nvSpPr>
        <p:spPr bwMode="auto">
          <a:xfrm>
            <a:off x="8424863"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70" name="Rectangle 650"/>
          <p:cNvSpPr>
            <a:spLocks noChangeArrowheads="1"/>
          </p:cNvSpPr>
          <p:nvPr/>
        </p:nvSpPr>
        <p:spPr bwMode="auto">
          <a:xfrm>
            <a:off x="8008938"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1" name="Rectangle 651"/>
          <p:cNvSpPr>
            <a:spLocks noChangeArrowheads="1"/>
          </p:cNvSpPr>
          <p:nvPr/>
        </p:nvSpPr>
        <p:spPr bwMode="auto">
          <a:xfrm>
            <a:off x="7593013"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2" name="Rectangle 652"/>
          <p:cNvSpPr>
            <a:spLocks noChangeArrowheads="1"/>
          </p:cNvSpPr>
          <p:nvPr/>
        </p:nvSpPr>
        <p:spPr bwMode="auto">
          <a:xfrm>
            <a:off x="717867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3" name="Rectangle 653"/>
          <p:cNvSpPr>
            <a:spLocks noChangeArrowheads="1"/>
          </p:cNvSpPr>
          <p:nvPr/>
        </p:nvSpPr>
        <p:spPr bwMode="auto">
          <a:xfrm>
            <a:off x="6762750"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4" name="Rectangle 654"/>
          <p:cNvSpPr>
            <a:spLocks noChangeArrowheads="1"/>
          </p:cNvSpPr>
          <p:nvPr/>
        </p:nvSpPr>
        <p:spPr bwMode="auto">
          <a:xfrm>
            <a:off x="6348413"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5" name="Rectangle 655"/>
          <p:cNvSpPr>
            <a:spLocks noChangeArrowheads="1"/>
          </p:cNvSpPr>
          <p:nvPr/>
        </p:nvSpPr>
        <p:spPr bwMode="auto">
          <a:xfrm>
            <a:off x="593407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6" name="Rectangle 656"/>
          <p:cNvSpPr>
            <a:spLocks noChangeArrowheads="1"/>
          </p:cNvSpPr>
          <p:nvPr/>
        </p:nvSpPr>
        <p:spPr bwMode="auto">
          <a:xfrm>
            <a:off x="5516563" y="52832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7" name="Rectangle 657"/>
          <p:cNvSpPr>
            <a:spLocks noChangeArrowheads="1"/>
          </p:cNvSpPr>
          <p:nvPr/>
        </p:nvSpPr>
        <p:spPr bwMode="auto">
          <a:xfrm>
            <a:off x="510222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8" name="Rectangle 658"/>
          <p:cNvSpPr>
            <a:spLocks noChangeArrowheads="1"/>
          </p:cNvSpPr>
          <p:nvPr/>
        </p:nvSpPr>
        <p:spPr bwMode="auto">
          <a:xfrm>
            <a:off x="4687888"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79" name="Rectangle 659"/>
          <p:cNvSpPr>
            <a:spLocks noChangeArrowheads="1"/>
          </p:cNvSpPr>
          <p:nvPr/>
        </p:nvSpPr>
        <p:spPr bwMode="auto">
          <a:xfrm>
            <a:off x="4271963"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0" name="Rectangle 660"/>
          <p:cNvSpPr>
            <a:spLocks noChangeArrowheads="1"/>
          </p:cNvSpPr>
          <p:nvPr/>
        </p:nvSpPr>
        <p:spPr bwMode="auto">
          <a:xfrm>
            <a:off x="385762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81" name="Rectangle 661"/>
          <p:cNvSpPr>
            <a:spLocks noChangeArrowheads="1"/>
          </p:cNvSpPr>
          <p:nvPr/>
        </p:nvSpPr>
        <p:spPr bwMode="auto">
          <a:xfrm>
            <a:off x="3443288"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2" name="Rectangle 662"/>
          <p:cNvSpPr>
            <a:spLocks noChangeArrowheads="1"/>
          </p:cNvSpPr>
          <p:nvPr/>
        </p:nvSpPr>
        <p:spPr bwMode="auto">
          <a:xfrm>
            <a:off x="3025775" y="52832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3" name="Rectangle 663"/>
          <p:cNvSpPr>
            <a:spLocks noChangeArrowheads="1"/>
          </p:cNvSpPr>
          <p:nvPr/>
        </p:nvSpPr>
        <p:spPr bwMode="auto">
          <a:xfrm>
            <a:off x="2611438"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4" name="Rectangle 664"/>
          <p:cNvSpPr>
            <a:spLocks noChangeArrowheads="1"/>
          </p:cNvSpPr>
          <p:nvPr/>
        </p:nvSpPr>
        <p:spPr bwMode="auto">
          <a:xfrm>
            <a:off x="2197100"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5" name="Rectangle 665"/>
          <p:cNvSpPr>
            <a:spLocks noChangeArrowheads="1"/>
          </p:cNvSpPr>
          <p:nvPr/>
        </p:nvSpPr>
        <p:spPr bwMode="auto">
          <a:xfrm>
            <a:off x="1801813" y="52832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6" name="Rectangle 666"/>
          <p:cNvSpPr>
            <a:spLocks noChangeArrowheads="1"/>
          </p:cNvSpPr>
          <p:nvPr/>
        </p:nvSpPr>
        <p:spPr bwMode="auto">
          <a:xfrm>
            <a:off x="442913" y="528320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(5)</a:t>
            </a:r>
            <a:r>
              <a:rPr lang="ja-JP" altLang="en-US" sz="900" b="1">
                <a:solidFill>
                  <a:schemeClr val="bg2"/>
                </a:solidFill>
                <a:latin typeface="HG丸ｺﾞｼｯｸM-PRO" pitchFamily="50" charset="-128"/>
                <a:ea typeface="HG丸ｺﾞｼｯｸM-PRO" pitchFamily="50" charset="-128"/>
              </a:rPr>
              <a:t>アローダイヤグラム</a:t>
            </a:r>
          </a:p>
        </p:txBody>
      </p:sp>
      <p:sp>
        <p:nvSpPr>
          <p:cNvPr id="5787" name="Rectangle 667"/>
          <p:cNvSpPr>
            <a:spLocks noChangeArrowheads="1"/>
          </p:cNvSpPr>
          <p:nvPr/>
        </p:nvSpPr>
        <p:spPr bwMode="auto">
          <a:xfrm>
            <a:off x="8424863"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8" name="Rectangle 668"/>
          <p:cNvSpPr>
            <a:spLocks noChangeArrowheads="1"/>
          </p:cNvSpPr>
          <p:nvPr/>
        </p:nvSpPr>
        <p:spPr bwMode="auto">
          <a:xfrm>
            <a:off x="8008938"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89" name="Rectangle 669"/>
          <p:cNvSpPr>
            <a:spLocks noChangeArrowheads="1"/>
          </p:cNvSpPr>
          <p:nvPr/>
        </p:nvSpPr>
        <p:spPr bwMode="auto">
          <a:xfrm>
            <a:off x="7593013"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90" name="Rectangle 670"/>
          <p:cNvSpPr>
            <a:spLocks noChangeArrowheads="1"/>
          </p:cNvSpPr>
          <p:nvPr/>
        </p:nvSpPr>
        <p:spPr bwMode="auto">
          <a:xfrm>
            <a:off x="717867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91" name="Rectangle 671"/>
          <p:cNvSpPr>
            <a:spLocks noChangeArrowheads="1"/>
          </p:cNvSpPr>
          <p:nvPr/>
        </p:nvSpPr>
        <p:spPr bwMode="auto">
          <a:xfrm>
            <a:off x="6762750"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92" name="Rectangle 672"/>
          <p:cNvSpPr>
            <a:spLocks noChangeArrowheads="1"/>
          </p:cNvSpPr>
          <p:nvPr/>
        </p:nvSpPr>
        <p:spPr bwMode="auto">
          <a:xfrm>
            <a:off x="6348413"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93" name="Rectangle 673"/>
          <p:cNvSpPr>
            <a:spLocks noChangeArrowheads="1"/>
          </p:cNvSpPr>
          <p:nvPr/>
        </p:nvSpPr>
        <p:spPr bwMode="auto">
          <a:xfrm>
            <a:off x="593407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94" name="Rectangle 674"/>
          <p:cNvSpPr>
            <a:spLocks noChangeArrowheads="1"/>
          </p:cNvSpPr>
          <p:nvPr/>
        </p:nvSpPr>
        <p:spPr bwMode="auto">
          <a:xfrm>
            <a:off x="5516563" y="50895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95" name="Rectangle 675"/>
          <p:cNvSpPr>
            <a:spLocks noChangeArrowheads="1"/>
          </p:cNvSpPr>
          <p:nvPr/>
        </p:nvSpPr>
        <p:spPr bwMode="auto">
          <a:xfrm>
            <a:off x="510222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96" name="Rectangle 676"/>
          <p:cNvSpPr>
            <a:spLocks noChangeArrowheads="1"/>
          </p:cNvSpPr>
          <p:nvPr/>
        </p:nvSpPr>
        <p:spPr bwMode="auto">
          <a:xfrm>
            <a:off x="4687888"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97" name="Rectangle 677"/>
          <p:cNvSpPr>
            <a:spLocks noChangeArrowheads="1"/>
          </p:cNvSpPr>
          <p:nvPr/>
        </p:nvSpPr>
        <p:spPr bwMode="auto">
          <a:xfrm>
            <a:off x="4271963"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798" name="Rectangle 678"/>
          <p:cNvSpPr>
            <a:spLocks noChangeArrowheads="1"/>
          </p:cNvSpPr>
          <p:nvPr/>
        </p:nvSpPr>
        <p:spPr bwMode="auto">
          <a:xfrm>
            <a:off x="385762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799" name="Rectangle 679"/>
          <p:cNvSpPr>
            <a:spLocks noChangeArrowheads="1"/>
          </p:cNvSpPr>
          <p:nvPr/>
        </p:nvSpPr>
        <p:spPr bwMode="auto">
          <a:xfrm>
            <a:off x="3443288"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0" name="Rectangle 680"/>
          <p:cNvSpPr>
            <a:spLocks noChangeArrowheads="1"/>
          </p:cNvSpPr>
          <p:nvPr/>
        </p:nvSpPr>
        <p:spPr bwMode="auto">
          <a:xfrm>
            <a:off x="3025775" y="50895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1" name="Rectangle 681"/>
          <p:cNvSpPr>
            <a:spLocks noChangeArrowheads="1"/>
          </p:cNvSpPr>
          <p:nvPr/>
        </p:nvSpPr>
        <p:spPr bwMode="auto">
          <a:xfrm>
            <a:off x="2611438"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2" name="Rectangle 682"/>
          <p:cNvSpPr>
            <a:spLocks noChangeArrowheads="1"/>
          </p:cNvSpPr>
          <p:nvPr/>
        </p:nvSpPr>
        <p:spPr bwMode="auto">
          <a:xfrm>
            <a:off x="2197100"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3" name="Rectangle 683"/>
          <p:cNvSpPr>
            <a:spLocks noChangeArrowheads="1"/>
          </p:cNvSpPr>
          <p:nvPr/>
        </p:nvSpPr>
        <p:spPr bwMode="auto">
          <a:xfrm>
            <a:off x="1801813" y="50895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4" name="Rectangle 684"/>
          <p:cNvSpPr>
            <a:spLocks noChangeArrowheads="1"/>
          </p:cNvSpPr>
          <p:nvPr/>
        </p:nvSpPr>
        <p:spPr bwMode="auto">
          <a:xfrm>
            <a:off x="442913" y="508952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(4)</a:t>
            </a:r>
            <a:r>
              <a:rPr lang="ja-JP" altLang="en-US" sz="900" b="1">
                <a:solidFill>
                  <a:schemeClr val="bg2"/>
                </a:solidFill>
                <a:latin typeface="HG丸ｺﾞｼｯｸM-PRO" pitchFamily="50" charset="-128"/>
                <a:ea typeface="HG丸ｺﾞｼｯｸM-PRO" pitchFamily="50" charset="-128"/>
              </a:rPr>
              <a:t>マトリックス図</a:t>
            </a:r>
          </a:p>
        </p:txBody>
      </p:sp>
      <p:sp>
        <p:nvSpPr>
          <p:cNvPr id="5805" name="Rectangle 685"/>
          <p:cNvSpPr>
            <a:spLocks noChangeArrowheads="1"/>
          </p:cNvSpPr>
          <p:nvPr/>
        </p:nvSpPr>
        <p:spPr bwMode="auto">
          <a:xfrm>
            <a:off x="8424863"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6" name="Rectangle 686"/>
          <p:cNvSpPr>
            <a:spLocks noChangeArrowheads="1"/>
          </p:cNvSpPr>
          <p:nvPr/>
        </p:nvSpPr>
        <p:spPr bwMode="auto">
          <a:xfrm>
            <a:off x="8008938"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7" name="Rectangle 687"/>
          <p:cNvSpPr>
            <a:spLocks noChangeArrowheads="1"/>
          </p:cNvSpPr>
          <p:nvPr/>
        </p:nvSpPr>
        <p:spPr bwMode="auto">
          <a:xfrm>
            <a:off x="7593013"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8" name="Rectangle 688"/>
          <p:cNvSpPr>
            <a:spLocks noChangeArrowheads="1"/>
          </p:cNvSpPr>
          <p:nvPr/>
        </p:nvSpPr>
        <p:spPr bwMode="auto">
          <a:xfrm>
            <a:off x="717867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09" name="Rectangle 689"/>
          <p:cNvSpPr>
            <a:spLocks noChangeArrowheads="1"/>
          </p:cNvSpPr>
          <p:nvPr/>
        </p:nvSpPr>
        <p:spPr bwMode="auto">
          <a:xfrm>
            <a:off x="6762750"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0" name="Rectangle 690"/>
          <p:cNvSpPr>
            <a:spLocks noChangeArrowheads="1"/>
          </p:cNvSpPr>
          <p:nvPr/>
        </p:nvSpPr>
        <p:spPr bwMode="auto">
          <a:xfrm>
            <a:off x="6348413"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1" name="Rectangle 691"/>
          <p:cNvSpPr>
            <a:spLocks noChangeArrowheads="1"/>
          </p:cNvSpPr>
          <p:nvPr/>
        </p:nvSpPr>
        <p:spPr bwMode="auto">
          <a:xfrm>
            <a:off x="593407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2" name="Rectangle 692"/>
          <p:cNvSpPr>
            <a:spLocks noChangeArrowheads="1"/>
          </p:cNvSpPr>
          <p:nvPr/>
        </p:nvSpPr>
        <p:spPr bwMode="auto">
          <a:xfrm>
            <a:off x="5516563" y="48958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3" name="Rectangle 693"/>
          <p:cNvSpPr>
            <a:spLocks noChangeArrowheads="1"/>
          </p:cNvSpPr>
          <p:nvPr/>
        </p:nvSpPr>
        <p:spPr bwMode="auto">
          <a:xfrm>
            <a:off x="510222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4" name="Rectangle 694"/>
          <p:cNvSpPr>
            <a:spLocks noChangeArrowheads="1"/>
          </p:cNvSpPr>
          <p:nvPr/>
        </p:nvSpPr>
        <p:spPr bwMode="auto">
          <a:xfrm>
            <a:off x="4687888"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5" name="Rectangle 695"/>
          <p:cNvSpPr>
            <a:spLocks noChangeArrowheads="1"/>
          </p:cNvSpPr>
          <p:nvPr/>
        </p:nvSpPr>
        <p:spPr bwMode="auto">
          <a:xfrm>
            <a:off x="4271963"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6" name="Rectangle 696"/>
          <p:cNvSpPr>
            <a:spLocks noChangeArrowheads="1"/>
          </p:cNvSpPr>
          <p:nvPr/>
        </p:nvSpPr>
        <p:spPr bwMode="auto">
          <a:xfrm>
            <a:off x="385762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7" name="Rectangle 697"/>
          <p:cNvSpPr>
            <a:spLocks noChangeArrowheads="1"/>
          </p:cNvSpPr>
          <p:nvPr/>
        </p:nvSpPr>
        <p:spPr bwMode="auto">
          <a:xfrm>
            <a:off x="3443288"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8" name="Rectangle 698"/>
          <p:cNvSpPr>
            <a:spLocks noChangeArrowheads="1"/>
          </p:cNvSpPr>
          <p:nvPr/>
        </p:nvSpPr>
        <p:spPr bwMode="auto">
          <a:xfrm>
            <a:off x="3025775" y="48958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19" name="Rectangle 699"/>
          <p:cNvSpPr>
            <a:spLocks noChangeArrowheads="1"/>
          </p:cNvSpPr>
          <p:nvPr/>
        </p:nvSpPr>
        <p:spPr bwMode="auto">
          <a:xfrm>
            <a:off x="2611438"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20" name="Rectangle 700"/>
          <p:cNvSpPr>
            <a:spLocks noChangeArrowheads="1"/>
          </p:cNvSpPr>
          <p:nvPr/>
        </p:nvSpPr>
        <p:spPr bwMode="auto">
          <a:xfrm>
            <a:off x="2197100"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21" name="Rectangle 701"/>
          <p:cNvSpPr>
            <a:spLocks noChangeArrowheads="1"/>
          </p:cNvSpPr>
          <p:nvPr/>
        </p:nvSpPr>
        <p:spPr bwMode="auto">
          <a:xfrm>
            <a:off x="1801813" y="48958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22" name="Rectangle 702"/>
          <p:cNvSpPr>
            <a:spLocks noChangeArrowheads="1"/>
          </p:cNvSpPr>
          <p:nvPr/>
        </p:nvSpPr>
        <p:spPr bwMode="auto">
          <a:xfrm>
            <a:off x="442913" y="489585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親和図</a:t>
            </a:r>
          </a:p>
        </p:txBody>
      </p:sp>
      <p:sp>
        <p:nvSpPr>
          <p:cNvPr id="5823" name="Rectangle 703"/>
          <p:cNvSpPr>
            <a:spLocks noChangeArrowheads="1"/>
          </p:cNvSpPr>
          <p:nvPr/>
        </p:nvSpPr>
        <p:spPr bwMode="auto">
          <a:xfrm>
            <a:off x="8424863"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24" name="Rectangle 704"/>
          <p:cNvSpPr>
            <a:spLocks noChangeArrowheads="1"/>
          </p:cNvSpPr>
          <p:nvPr/>
        </p:nvSpPr>
        <p:spPr bwMode="auto">
          <a:xfrm>
            <a:off x="8008938"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25" name="Rectangle 705"/>
          <p:cNvSpPr>
            <a:spLocks noChangeArrowheads="1"/>
          </p:cNvSpPr>
          <p:nvPr/>
        </p:nvSpPr>
        <p:spPr bwMode="auto">
          <a:xfrm>
            <a:off x="7593013"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26" name="Rectangle 706"/>
          <p:cNvSpPr>
            <a:spLocks noChangeArrowheads="1"/>
          </p:cNvSpPr>
          <p:nvPr/>
        </p:nvSpPr>
        <p:spPr bwMode="auto">
          <a:xfrm>
            <a:off x="717867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27" name="Rectangle 707"/>
          <p:cNvSpPr>
            <a:spLocks noChangeArrowheads="1"/>
          </p:cNvSpPr>
          <p:nvPr/>
        </p:nvSpPr>
        <p:spPr bwMode="auto">
          <a:xfrm>
            <a:off x="6762750"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28" name="Rectangle 708"/>
          <p:cNvSpPr>
            <a:spLocks noChangeArrowheads="1"/>
          </p:cNvSpPr>
          <p:nvPr/>
        </p:nvSpPr>
        <p:spPr bwMode="auto">
          <a:xfrm>
            <a:off x="6348413"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29" name="Rectangle 709"/>
          <p:cNvSpPr>
            <a:spLocks noChangeArrowheads="1"/>
          </p:cNvSpPr>
          <p:nvPr/>
        </p:nvSpPr>
        <p:spPr bwMode="auto">
          <a:xfrm>
            <a:off x="593407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30" name="Rectangle 710"/>
          <p:cNvSpPr>
            <a:spLocks noChangeArrowheads="1"/>
          </p:cNvSpPr>
          <p:nvPr/>
        </p:nvSpPr>
        <p:spPr bwMode="auto">
          <a:xfrm>
            <a:off x="5516563" y="47021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31" name="Rectangle 711"/>
          <p:cNvSpPr>
            <a:spLocks noChangeArrowheads="1"/>
          </p:cNvSpPr>
          <p:nvPr/>
        </p:nvSpPr>
        <p:spPr bwMode="auto">
          <a:xfrm>
            <a:off x="510222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32" name="Rectangle 712"/>
          <p:cNvSpPr>
            <a:spLocks noChangeArrowheads="1"/>
          </p:cNvSpPr>
          <p:nvPr/>
        </p:nvSpPr>
        <p:spPr bwMode="auto">
          <a:xfrm>
            <a:off x="4687888"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33" name="Rectangle 713"/>
          <p:cNvSpPr>
            <a:spLocks noChangeArrowheads="1"/>
          </p:cNvSpPr>
          <p:nvPr/>
        </p:nvSpPr>
        <p:spPr bwMode="auto">
          <a:xfrm>
            <a:off x="4271963"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34" name="Rectangle 714"/>
          <p:cNvSpPr>
            <a:spLocks noChangeArrowheads="1"/>
          </p:cNvSpPr>
          <p:nvPr/>
        </p:nvSpPr>
        <p:spPr bwMode="auto">
          <a:xfrm>
            <a:off x="385762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35" name="Rectangle 715"/>
          <p:cNvSpPr>
            <a:spLocks noChangeArrowheads="1"/>
          </p:cNvSpPr>
          <p:nvPr/>
        </p:nvSpPr>
        <p:spPr bwMode="auto">
          <a:xfrm>
            <a:off x="3443288"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36" name="Rectangle 716"/>
          <p:cNvSpPr>
            <a:spLocks noChangeArrowheads="1"/>
          </p:cNvSpPr>
          <p:nvPr/>
        </p:nvSpPr>
        <p:spPr bwMode="auto">
          <a:xfrm>
            <a:off x="3025775" y="47021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37" name="Rectangle 717"/>
          <p:cNvSpPr>
            <a:spLocks noChangeArrowheads="1"/>
          </p:cNvSpPr>
          <p:nvPr/>
        </p:nvSpPr>
        <p:spPr bwMode="auto">
          <a:xfrm>
            <a:off x="2611438"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38" name="Rectangle 718"/>
          <p:cNvSpPr>
            <a:spLocks noChangeArrowheads="1"/>
          </p:cNvSpPr>
          <p:nvPr/>
        </p:nvSpPr>
        <p:spPr bwMode="auto">
          <a:xfrm>
            <a:off x="2197100"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39" name="Rectangle 719"/>
          <p:cNvSpPr>
            <a:spLocks noChangeArrowheads="1"/>
          </p:cNvSpPr>
          <p:nvPr/>
        </p:nvSpPr>
        <p:spPr bwMode="auto">
          <a:xfrm>
            <a:off x="1801813" y="47021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40" name="Rectangle 720"/>
          <p:cNvSpPr>
            <a:spLocks noChangeArrowheads="1"/>
          </p:cNvSpPr>
          <p:nvPr/>
        </p:nvSpPr>
        <p:spPr bwMode="auto">
          <a:xfrm>
            <a:off x="442913" y="470217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連関図</a:t>
            </a:r>
          </a:p>
        </p:txBody>
      </p:sp>
      <p:sp>
        <p:nvSpPr>
          <p:cNvPr id="5841" name="Rectangle 721"/>
          <p:cNvSpPr>
            <a:spLocks noChangeArrowheads="1"/>
          </p:cNvSpPr>
          <p:nvPr/>
        </p:nvSpPr>
        <p:spPr bwMode="auto">
          <a:xfrm>
            <a:off x="8424863"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42" name="Rectangle 722"/>
          <p:cNvSpPr>
            <a:spLocks noChangeArrowheads="1"/>
          </p:cNvSpPr>
          <p:nvPr/>
        </p:nvSpPr>
        <p:spPr bwMode="auto">
          <a:xfrm>
            <a:off x="8008938"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43" name="Rectangle 723"/>
          <p:cNvSpPr>
            <a:spLocks noChangeArrowheads="1"/>
          </p:cNvSpPr>
          <p:nvPr/>
        </p:nvSpPr>
        <p:spPr bwMode="auto">
          <a:xfrm>
            <a:off x="7593013"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44" name="Rectangle 724"/>
          <p:cNvSpPr>
            <a:spLocks noChangeArrowheads="1"/>
          </p:cNvSpPr>
          <p:nvPr/>
        </p:nvSpPr>
        <p:spPr bwMode="auto">
          <a:xfrm>
            <a:off x="717867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45" name="Rectangle 725"/>
          <p:cNvSpPr>
            <a:spLocks noChangeArrowheads="1"/>
          </p:cNvSpPr>
          <p:nvPr/>
        </p:nvSpPr>
        <p:spPr bwMode="auto">
          <a:xfrm>
            <a:off x="6762750"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46" name="Rectangle 726"/>
          <p:cNvSpPr>
            <a:spLocks noChangeArrowheads="1"/>
          </p:cNvSpPr>
          <p:nvPr/>
        </p:nvSpPr>
        <p:spPr bwMode="auto">
          <a:xfrm>
            <a:off x="6348413"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47" name="Rectangle 727"/>
          <p:cNvSpPr>
            <a:spLocks noChangeArrowheads="1"/>
          </p:cNvSpPr>
          <p:nvPr/>
        </p:nvSpPr>
        <p:spPr bwMode="auto">
          <a:xfrm>
            <a:off x="593407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48" name="Rectangle 728"/>
          <p:cNvSpPr>
            <a:spLocks noChangeArrowheads="1"/>
          </p:cNvSpPr>
          <p:nvPr/>
        </p:nvSpPr>
        <p:spPr bwMode="auto">
          <a:xfrm>
            <a:off x="5516563" y="45085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49" name="Rectangle 729"/>
          <p:cNvSpPr>
            <a:spLocks noChangeArrowheads="1"/>
          </p:cNvSpPr>
          <p:nvPr/>
        </p:nvSpPr>
        <p:spPr bwMode="auto">
          <a:xfrm>
            <a:off x="510222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0" name="Rectangle 730"/>
          <p:cNvSpPr>
            <a:spLocks noChangeArrowheads="1"/>
          </p:cNvSpPr>
          <p:nvPr/>
        </p:nvSpPr>
        <p:spPr bwMode="auto">
          <a:xfrm>
            <a:off x="4687888"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1" name="Rectangle 731"/>
          <p:cNvSpPr>
            <a:spLocks noChangeArrowheads="1"/>
          </p:cNvSpPr>
          <p:nvPr/>
        </p:nvSpPr>
        <p:spPr bwMode="auto">
          <a:xfrm>
            <a:off x="4271963"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2" name="Rectangle 732"/>
          <p:cNvSpPr>
            <a:spLocks noChangeArrowheads="1"/>
          </p:cNvSpPr>
          <p:nvPr/>
        </p:nvSpPr>
        <p:spPr bwMode="auto">
          <a:xfrm>
            <a:off x="385762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3" name="Rectangle 733"/>
          <p:cNvSpPr>
            <a:spLocks noChangeArrowheads="1"/>
          </p:cNvSpPr>
          <p:nvPr/>
        </p:nvSpPr>
        <p:spPr bwMode="auto">
          <a:xfrm>
            <a:off x="3443288"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4" name="Rectangle 734"/>
          <p:cNvSpPr>
            <a:spLocks noChangeArrowheads="1"/>
          </p:cNvSpPr>
          <p:nvPr/>
        </p:nvSpPr>
        <p:spPr bwMode="auto">
          <a:xfrm>
            <a:off x="3025775" y="45085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5" name="Rectangle 735"/>
          <p:cNvSpPr>
            <a:spLocks noChangeArrowheads="1"/>
          </p:cNvSpPr>
          <p:nvPr/>
        </p:nvSpPr>
        <p:spPr bwMode="auto">
          <a:xfrm>
            <a:off x="2611438"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6" name="Rectangle 736"/>
          <p:cNvSpPr>
            <a:spLocks noChangeArrowheads="1"/>
          </p:cNvSpPr>
          <p:nvPr/>
        </p:nvSpPr>
        <p:spPr bwMode="auto">
          <a:xfrm>
            <a:off x="2197100"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7" name="Rectangle 737"/>
          <p:cNvSpPr>
            <a:spLocks noChangeArrowheads="1"/>
          </p:cNvSpPr>
          <p:nvPr/>
        </p:nvSpPr>
        <p:spPr bwMode="auto">
          <a:xfrm>
            <a:off x="1801813" y="45085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58" name="Rectangle 738"/>
          <p:cNvSpPr>
            <a:spLocks noChangeArrowheads="1"/>
          </p:cNvSpPr>
          <p:nvPr/>
        </p:nvSpPr>
        <p:spPr bwMode="auto">
          <a:xfrm>
            <a:off x="442913" y="450850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系統図</a:t>
            </a:r>
          </a:p>
        </p:txBody>
      </p:sp>
      <p:sp>
        <p:nvSpPr>
          <p:cNvPr id="5859" name="Rectangle 739"/>
          <p:cNvSpPr>
            <a:spLocks noChangeArrowheads="1"/>
          </p:cNvSpPr>
          <p:nvPr/>
        </p:nvSpPr>
        <p:spPr bwMode="auto">
          <a:xfrm>
            <a:off x="8424863"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0" name="Rectangle 740"/>
          <p:cNvSpPr>
            <a:spLocks noChangeArrowheads="1"/>
          </p:cNvSpPr>
          <p:nvPr/>
        </p:nvSpPr>
        <p:spPr bwMode="auto">
          <a:xfrm>
            <a:off x="8008938"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1" name="Rectangle 741"/>
          <p:cNvSpPr>
            <a:spLocks noChangeArrowheads="1"/>
          </p:cNvSpPr>
          <p:nvPr/>
        </p:nvSpPr>
        <p:spPr bwMode="auto">
          <a:xfrm>
            <a:off x="7593013"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2" name="Rectangle 742"/>
          <p:cNvSpPr>
            <a:spLocks noChangeArrowheads="1"/>
          </p:cNvSpPr>
          <p:nvPr/>
        </p:nvSpPr>
        <p:spPr bwMode="auto">
          <a:xfrm>
            <a:off x="717867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3" name="Rectangle 743"/>
          <p:cNvSpPr>
            <a:spLocks noChangeArrowheads="1"/>
          </p:cNvSpPr>
          <p:nvPr/>
        </p:nvSpPr>
        <p:spPr bwMode="auto">
          <a:xfrm>
            <a:off x="6762750"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4" name="Rectangle 744"/>
          <p:cNvSpPr>
            <a:spLocks noChangeArrowheads="1"/>
          </p:cNvSpPr>
          <p:nvPr/>
        </p:nvSpPr>
        <p:spPr bwMode="auto">
          <a:xfrm>
            <a:off x="6348413"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5" name="Rectangle 745"/>
          <p:cNvSpPr>
            <a:spLocks noChangeArrowheads="1"/>
          </p:cNvSpPr>
          <p:nvPr/>
        </p:nvSpPr>
        <p:spPr bwMode="auto">
          <a:xfrm>
            <a:off x="593407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6" name="Rectangle 746"/>
          <p:cNvSpPr>
            <a:spLocks noChangeArrowheads="1"/>
          </p:cNvSpPr>
          <p:nvPr/>
        </p:nvSpPr>
        <p:spPr bwMode="auto">
          <a:xfrm>
            <a:off x="5516563" y="43148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7" name="Rectangle 747"/>
          <p:cNvSpPr>
            <a:spLocks noChangeArrowheads="1"/>
          </p:cNvSpPr>
          <p:nvPr/>
        </p:nvSpPr>
        <p:spPr bwMode="auto">
          <a:xfrm>
            <a:off x="510222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68" name="Rectangle 748"/>
          <p:cNvSpPr>
            <a:spLocks noChangeArrowheads="1"/>
          </p:cNvSpPr>
          <p:nvPr/>
        </p:nvSpPr>
        <p:spPr bwMode="auto">
          <a:xfrm>
            <a:off x="4687888"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69" name="Rectangle 749"/>
          <p:cNvSpPr>
            <a:spLocks noChangeArrowheads="1"/>
          </p:cNvSpPr>
          <p:nvPr/>
        </p:nvSpPr>
        <p:spPr bwMode="auto">
          <a:xfrm>
            <a:off x="4271963"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70" name="Rectangle 750"/>
          <p:cNvSpPr>
            <a:spLocks noChangeArrowheads="1"/>
          </p:cNvSpPr>
          <p:nvPr/>
        </p:nvSpPr>
        <p:spPr bwMode="auto">
          <a:xfrm>
            <a:off x="385762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71" name="Rectangle 751"/>
          <p:cNvSpPr>
            <a:spLocks noChangeArrowheads="1"/>
          </p:cNvSpPr>
          <p:nvPr/>
        </p:nvSpPr>
        <p:spPr bwMode="auto">
          <a:xfrm>
            <a:off x="3443288"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72" name="Rectangle 752"/>
          <p:cNvSpPr>
            <a:spLocks noChangeArrowheads="1"/>
          </p:cNvSpPr>
          <p:nvPr/>
        </p:nvSpPr>
        <p:spPr bwMode="auto">
          <a:xfrm>
            <a:off x="3025775" y="43148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73" name="Rectangle 753"/>
          <p:cNvSpPr>
            <a:spLocks noChangeArrowheads="1"/>
          </p:cNvSpPr>
          <p:nvPr/>
        </p:nvSpPr>
        <p:spPr bwMode="auto">
          <a:xfrm>
            <a:off x="2611438"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74" name="Rectangle 754"/>
          <p:cNvSpPr>
            <a:spLocks noChangeArrowheads="1"/>
          </p:cNvSpPr>
          <p:nvPr/>
        </p:nvSpPr>
        <p:spPr bwMode="auto">
          <a:xfrm>
            <a:off x="2197100"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75" name="Rectangle 755"/>
          <p:cNvSpPr>
            <a:spLocks noChangeArrowheads="1"/>
          </p:cNvSpPr>
          <p:nvPr/>
        </p:nvSpPr>
        <p:spPr bwMode="auto">
          <a:xfrm>
            <a:off x="1801813" y="43148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76" name="Rectangle 756"/>
          <p:cNvSpPr>
            <a:spLocks noChangeArrowheads="1"/>
          </p:cNvSpPr>
          <p:nvPr/>
        </p:nvSpPr>
        <p:spPr bwMode="auto">
          <a:xfrm>
            <a:off x="442913" y="4314825"/>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　　層別</a:t>
            </a:r>
          </a:p>
        </p:txBody>
      </p:sp>
      <p:sp>
        <p:nvSpPr>
          <p:cNvPr id="5877" name="Rectangle 757"/>
          <p:cNvSpPr>
            <a:spLocks noChangeArrowheads="1"/>
          </p:cNvSpPr>
          <p:nvPr/>
        </p:nvSpPr>
        <p:spPr bwMode="auto">
          <a:xfrm>
            <a:off x="8424863"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78" name="Rectangle 758"/>
          <p:cNvSpPr>
            <a:spLocks noChangeArrowheads="1"/>
          </p:cNvSpPr>
          <p:nvPr/>
        </p:nvSpPr>
        <p:spPr bwMode="auto">
          <a:xfrm>
            <a:off x="8008938"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79" name="Rectangle 759"/>
          <p:cNvSpPr>
            <a:spLocks noChangeArrowheads="1"/>
          </p:cNvSpPr>
          <p:nvPr/>
        </p:nvSpPr>
        <p:spPr bwMode="auto">
          <a:xfrm>
            <a:off x="7593013"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0" name="Rectangle 760"/>
          <p:cNvSpPr>
            <a:spLocks noChangeArrowheads="1"/>
          </p:cNvSpPr>
          <p:nvPr/>
        </p:nvSpPr>
        <p:spPr bwMode="auto">
          <a:xfrm>
            <a:off x="717867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1" name="Rectangle 761"/>
          <p:cNvSpPr>
            <a:spLocks noChangeArrowheads="1"/>
          </p:cNvSpPr>
          <p:nvPr/>
        </p:nvSpPr>
        <p:spPr bwMode="auto">
          <a:xfrm>
            <a:off x="6762750"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2" name="Rectangle 762"/>
          <p:cNvSpPr>
            <a:spLocks noChangeArrowheads="1"/>
          </p:cNvSpPr>
          <p:nvPr/>
        </p:nvSpPr>
        <p:spPr bwMode="auto">
          <a:xfrm>
            <a:off x="6348413"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3" name="Rectangle 763"/>
          <p:cNvSpPr>
            <a:spLocks noChangeArrowheads="1"/>
          </p:cNvSpPr>
          <p:nvPr/>
        </p:nvSpPr>
        <p:spPr bwMode="auto">
          <a:xfrm>
            <a:off x="593407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4" name="Rectangle 764"/>
          <p:cNvSpPr>
            <a:spLocks noChangeArrowheads="1"/>
          </p:cNvSpPr>
          <p:nvPr/>
        </p:nvSpPr>
        <p:spPr bwMode="auto">
          <a:xfrm>
            <a:off x="5516563" y="41211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5" name="Rectangle 765"/>
          <p:cNvSpPr>
            <a:spLocks noChangeArrowheads="1"/>
          </p:cNvSpPr>
          <p:nvPr/>
        </p:nvSpPr>
        <p:spPr bwMode="auto">
          <a:xfrm>
            <a:off x="510222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86" name="Rectangle 766"/>
          <p:cNvSpPr>
            <a:spLocks noChangeArrowheads="1"/>
          </p:cNvSpPr>
          <p:nvPr/>
        </p:nvSpPr>
        <p:spPr bwMode="auto">
          <a:xfrm>
            <a:off x="4687888"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7" name="Rectangle 767"/>
          <p:cNvSpPr>
            <a:spLocks noChangeArrowheads="1"/>
          </p:cNvSpPr>
          <p:nvPr/>
        </p:nvSpPr>
        <p:spPr bwMode="auto">
          <a:xfrm>
            <a:off x="4271963"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888" name="Rectangle 768"/>
          <p:cNvSpPr>
            <a:spLocks noChangeArrowheads="1"/>
          </p:cNvSpPr>
          <p:nvPr/>
        </p:nvSpPr>
        <p:spPr bwMode="auto">
          <a:xfrm>
            <a:off x="385762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89" name="Rectangle 769"/>
          <p:cNvSpPr>
            <a:spLocks noChangeArrowheads="1"/>
          </p:cNvSpPr>
          <p:nvPr/>
        </p:nvSpPr>
        <p:spPr bwMode="auto">
          <a:xfrm>
            <a:off x="3443288"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0" name="Rectangle 770"/>
          <p:cNvSpPr>
            <a:spLocks noChangeArrowheads="1"/>
          </p:cNvSpPr>
          <p:nvPr/>
        </p:nvSpPr>
        <p:spPr bwMode="auto">
          <a:xfrm>
            <a:off x="3025775" y="41211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1" name="Rectangle 771"/>
          <p:cNvSpPr>
            <a:spLocks noChangeArrowheads="1"/>
          </p:cNvSpPr>
          <p:nvPr/>
        </p:nvSpPr>
        <p:spPr bwMode="auto">
          <a:xfrm>
            <a:off x="2611438"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2" name="Rectangle 772"/>
          <p:cNvSpPr>
            <a:spLocks noChangeArrowheads="1"/>
          </p:cNvSpPr>
          <p:nvPr/>
        </p:nvSpPr>
        <p:spPr bwMode="auto">
          <a:xfrm>
            <a:off x="2197100"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3" name="Rectangle 773"/>
          <p:cNvSpPr>
            <a:spLocks noChangeArrowheads="1"/>
          </p:cNvSpPr>
          <p:nvPr/>
        </p:nvSpPr>
        <p:spPr bwMode="auto">
          <a:xfrm>
            <a:off x="1801813" y="41211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4" name="Rectangle 774"/>
          <p:cNvSpPr>
            <a:spLocks noChangeArrowheads="1"/>
          </p:cNvSpPr>
          <p:nvPr/>
        </p:nvSpPr>
        <p:spPr bwMode="auto">
          <a:xfrm>
            <a:off x="442913" y="4121150"/>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７</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散布図</a:t>
            </a:r>
          </a:p>
        </p:txBody>
      </p:sp>
      <p:sp>
        <p:nvSpPr>
          <p:cNvPr id="5895" name="Rectangle 775"/>
          <p:cNvSpPr>
            <a:spLocks noChangeArrowheads="1"/>
          </p:cNvSpPr>
          <p:nvPr/>
        </p:nvSpPr>
        <p:spPr bwMode="auto">
          <a:xfrm>
            <a:off x="8424863"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6" name="Rectangle 776"/>
          <p:cNvSpPr>
            <a:spLocks noChangeArrowheads="1"/>
          </p:cNvSpPr>
          <p:nvPr/>
        </p:nvSpPr>
        <p:spPr bwMode="auto">
          <a:xfrm>
            <a:off x="8008938"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7" name="Rectangle 777"/>
          <p:cNvSpPr>
            <a:spLocks noChangeArrowheads="1"/>
          </p:cNvSpPr>
          <p:nvPr/>
        </p:nvSpPr>
        <p:spPr bwMode="auto">
          <a:xfrm>
            <a:off x="7593013"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8" name="Rectangle 778"/>
          <p:cNvSpPr>
            <a:spLocks noChangeArrowheads="1"/>
          </p:cNvSpPr>
          <p:nvPr/>
        </p:nvSpPr>
        <p:spPr bwMode="auto">
          <a:xfrm>
            <a:off x="717867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899" name="Rectangle 779"/>
          <p:cNvSpPr>
            <a:spLocks noChangeArrowheads="1"/>
          </p:cNvSpPr>
          <p:nvPr/>
        </p:nvSpPr>
        <p:spPr bwMode="auto">
          <a:xfrm>
            <a:off x="6762750"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00" name="Rectangle 780"/>
          <p:cNvSpPr>
            <a:spLocks noChangeArrowheads="1"/>
          </p:cNvSpPr>
          <p:nvPr/>
        </p:nvSpPr>
        <p:spPr bwMode="auto">
          <a:xfrm>
            <a:off x="6348413"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01" name="Rectangle 781"/>
          <p:cNvSpPr>
            <a:spLocks noChangeArrowheads="1"/>
          </p:cNvSpPr>
          <p:nvPr/>
        </p:nvSpPr>
        <p:spPr bwMode="auto">
          <a:xfrm>
            <a:off x="593407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02" name="Rectangle 782"/>
          <p:cNvSpPr>
            <a:spLocks noChangeArrowheads="1"/>
          </p:cNvSpPr>
          <p:nvPr/>
        </p:nvSpPr>
        <p:spPr bwMode="auto">
          <a:xfrm>
            <a:off x="5516563" y="39274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03" name="Rectangle 783"/>
          <p:cNvSpPr>
            <a:spLocks noChangeArrowheads="1"/>
          </p:cNvSpPr>
          <p:nvPr/>
        </p:nvSpPr>
        <p:spPr bwMode="auto">
          <a:xfrm>
            <a:off x="510222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04" name="Rectangle 784"/>
          <p:cNvSpPr>
            <a:spLocks noChangeArrowheads="1"/>
          </p:cNvSpPr>
          <p:nvPr/>
        </p:nvSpPr>
        <p:spPr bwMode="auto">
          <a:xfrm>
            <a:off x="4687888"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05" name="Rectangle 785"/>
          <p:cNvSpPr>
            <a:spLocks noChangeArrowheads="1"/>
          </p:cNvSpPr>
          <p:nvPr/>
        </p:nvSpPr>
        <p:spPr bwMode="auto">
          <a:xfrm>
            <a:off x="4271963"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06" name="Rectangle 786"/>
          <p:cNvSpPr>
            <a:spLocks noChangeArrowheads="1"/>
          </p:cNvSpPr>
          <p:nvPr/>
        </p:nvSpPr>
        <p:spPr bwMode="auto">
          <a:xfrm>
            <a:off x="385762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07" name="Rectangle 787"/>
          <p:cNvSpPr>
            <a:spLocks noChangeArrowheads="1"/>
          </p:cNvSpPr>
          <p:nvPr/>
        </p:nvSpPr>
        <p:spPr bwMode="auto">
          <a:xfrm>
            <a:off x="3443288"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08" name="Rectangle 788"/>
          <p:cNvSpPr>
            <a:spLocks noChangeArrowheads="1"/>
          </p:cNvSpPr>
          <p:nvPr/>
        </p:nvSpPr>
        <p:spPr bwMode="auto">
          <a:xfrm>
            <a:off x="3025775" y="39274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09" name="Rectangle 789"/>
          <p:cNvSpPr>
            <a:spLocks noChangeArrowheads="1"/>
          </p:cNvSpPr>
          <p:nvPr/>
        </p:nvSpPr>
        <p:spPr bwMode="auto">
          <a:xfrm>
            <a:off x="2611438"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10" name="Rectangle 790"/>
          <p:cNvSpPr>
            <a:spLocks noChangeArrowheads="1"/>
          </p:cNvSpPr>
          <p:nvPr/>
        </p:nvSpPr>
        <p:spPr bwMode="auto">
          <a:xfrm>
            <a:off x="2197100"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11" name="Rectangle 791"/>
          <p:cNvSpPr>
            <a:spLocks noChangeArrowheads="1"/>
          </p:cNvSpPr>
          <p:nvPr/>
        </p:nvSpPr>
        <p:spPr bwMode="auto">
          <a:xfrm>
            <a:off x="1801813" y="39274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12" name="Rectangle 792"/>
          <p:cNvSpPr>
            <a:spLocks noChangeArrowheads="1"/>
          </p:cNvSpPr>
          <p:nvPr/>
        </p:nvSpPr>
        <p:spPr bwMode="auto">
          <a:xfrm>
            <a:off x="442913" y="3927475"/>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６</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ヒストグラム</a:t>
            </a:r>
          </a:p>
        </p:txBody>
      </p:sp>
      <p:sp>
        <p:nvSpPr>
          <p:cNvPr id="5913" name="Rectangle 793"/>
          <p:cNvSpPr>
            <a:spLocks noChangeArrowheads="1"/>
          </p:cNvSpPr>
          <p:nvPr/>
        </p:nvSpPr>
        <p:spPr bwMode="auto">
          <a:xfrm>
            <a:off x="8424863"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14" name="Rectangle 794"/>
          <p:cNvSpPr>
            <a:spLocks noChangeArrowheads="1"/>
          </p:cNvSpPr>
          <p:nvPr/>
        </p:nvSpPr>
        <p:spPr bwMode="auto">
          <a:xfrm>
            <a:off x="8008938"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15" name="Rectangle 795"/>
          <p:cNvSpPr>
            <a:spLocks noChangeArrowheads="1"/>
          </p:cNvSpPr>
          <p:nvPr/>
        </p:nvSpPr>
        <p:spPr bwMode="auto">
          <a:xfrm>
            <a:off x="7593013"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16" name="Rectangle 796"/>
          <p:cNvSpPr>
            <a:spLocks noChangeArrowheads="1"/>
          </p:cNvSpPr>
          <p:nvPr/>
        </p:nvSpPr>
        <p:spPr bwMode="auto">
          <a:xfrm>
            <a:off x="717867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17" name="Rectangle 797"/>
          <p:cNvSpPr>
            <a:spLocks noChangeArrowheads="1"/>
          </p:cNvSpPr>
          <p:nvPr/>
        </p:nvSpPr>
        <p:spPr bwMode="auto">
          <a:xfrm>
            <a:off x="6762750"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18" name="Rectangle 798"/>
          <p:cNvSpPr>
            <a:spLocks noChangeArrowheads="1"/>
          </p:cNvSpPr>
          <p:nvPr/>
        </p:nvSpPr>
        <p:spPr bwMode="auto">
          <a:xfrm>
            <a:off x="6348413"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19" name="Rectangle 799"/>
          <p:cNvSpPr>
            <a:spLocks noChangeArrowheads="1"/>
          </p:cNvSpPr>
          <p:nvPr/>
        </p:nvSpPr>
        <p:spPr bwMode="auto">
          <a:xfrm>
            <a:off x="593407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0" name="Rectangle 800"/>
          <p:cNvSpPr>
            <a:spLocks noChangeArrowheads="1"/>
          </p:cNvSpPr>
          <p:nvPr/>
        </p:nvSpPr>
        <p:spPr bwMode="auto">
          <a:xfrm>
            <a:off x="5516563" y="37338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1" name="Rectangle 801"/>
          <p:cNvSpPr>
            <a:spLocks noChangeArrowheads="1"/>
          </p:cNvSpPr>
          <p:nvPr/>
        </p:nvSpPr>
        <p:spPr bwMode="auto">
          <a:xfrm>
            <a:off x="510222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2" name="Rectangle 802"/>
          <p:cNvSpPr>
            <a:spLocks noChangeArrowheads="1"/>
          </p:cNvSpPr>
          <p:nvPr/>
        </p:nvSpPr>
        <p:spPr bwMode="auto">
          <a:xfrm>
            <a:off x="4687888"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23" name="Rectangle 803"/>
          <p:cNvSpPr>
            <a:spLocks noChangeArrowheads="1"/>
          </p:cNvSpPr>
          <p:nvPr/>
        </p:nvSpPr>
        <p:spPr bwMode="auto">
          <a:xfrm>
            <a:off x="4271963"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4" name="Rectangle 804"/>
          <p:cNvSpPr>
            <a:spLocks noChangeArrowheads="1"/>
          </p:cNvSpPr>
          <p:nvPr/>
        </p:nvSpPr>
        <p:spPr bwMode="auto">
          <a:xfrm>
            <a:off x="385762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5" name="Rectangle 805"/>
          <p:cNvSpPr>
            <a:spLocks noChangeArrowheads="1"/>
          </p:cNvSpPr>
          <p:nvPr/>
        </p:nvSpPr>
        <p:spPr bwMode="auto">
          <a:xfrm>
            <a:off x="3443288"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6" name="Rectangle 806"/>
          <p:cNvSpPr>
            <a:spLocks noChangeArrowheads="1"/>
          </p:cNvSpPr>
          <p:nvPr/>
        </p:nvSpPr>
        <p:spPr bwMode="auto">
          <a:xfrm>
            <a:off x="3025775" y="37338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 </a:t>
            </a:r>
          </a:p>
        </p:txBody>
      </p:sp>
      <p:sp>
        <p:nvSpPr>
          <p:cNvPr id="5927" name="Rectangle 807"/>
          <p:cNvSpPr>
            <a:spLocks noChangeArrowheads="1"/>
          </p:cNvSpPr>
          <p:nvPr/>
        </p:nvSpPr>
        <p:spPr bwMode="auto">
          <a:xfrm>
            <a:off x="2611438"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8" name="Rectangle 808"/>
          <p:cNvSpPr>
            <a:spLocks noChangeArrowheads="1"/>
          </p:cNvSpPr>
          <p:nvPr/>
        </p:nvSpPr>
        <p:spPr bwMode="auto">
          <a:xfrm>
            <a:off x="2197100"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29" name="Rectangle 809"/>
          <p:cNvSpPr>
            <a:spLocks noChangeArrowheads="1"/>
          </p:cNvSpPr>
          <p:nvPr/>
        </p:nvSpPr>
        <p:spPr bwMode="auto">
          <a:xfrm>
            <a:off x="1801813" y="37338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0" name="Rectangle 810"/>
          <p:cNvSpPr>
            <a:spLocks noChangeArrowheads="1"/>
          </p:cNvSpPr>
          <p:nvPr/>
        </p:nvSpPr>
        <p:spPr bwMode="auto">
          <a:xfrm>
            <a:off x="442913" y="3733800"/>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５</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チェックシート</a:t>
            </a:r>
          </a:p>
        </p:txBody>
      </p:sp>
      <p:sp>
        <p:nvSpPr>
          <p:cNvPr id="5931" name="Rectangle 811"/>
          <p:cNvSpPr>
            <a:spLocks noChangeArrowheads="1"/>
          </p:cNvSpPr>
          <p:nvPr/>
        </p:nvSpPr>
        <p:spPr bwMode="auto">
          <a:xfrm>
            <a:off x="8424863"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2" name="Rectangle 812"/>
          <p:cNvSpPr>
            <a:spLocks noChangeArrowheads="1"/>
          </p:cNvSpPr>
          <p:nvPr/>
        </p:nvSpPr>
        <p:spPr bwMode="auto">
          <a:xfrm>
            <a:off x="8008938" y="29591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3" name="Rectangle 813"/>
          <p:cNvSpPr>
            <a:spLocks noChangeArrowheads="1"/>
          </p:cNvSpPr>
          <p:nvPr/>
        </p:nvSpPr>
        <p:spPr bwMode="auto">
          <a:xfrm>
            <a:off x="7593013" y="29591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4" name="Rectangle 814"/>
          <p:cNvSpPr>
            <a:spLocks noChangeArrowheads="1"/>
          </p:cNvSpPr>
          <p:nvPr/>
        </p:nvSpPr>
        <p:spPr bwMode="auto">
          <a:xfrm>
            <a:off x="717867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5" name="Rectangle 815"/>
          <p:cNvSpPr>
            <a:spLocks noChangeArrowheads="1"/>
          </p:cNvSpPr>
          <p:nvPr/>
        </p:nvSpPr>
        <p:spPr bwMode="auto">
          <a:xfrm>
            <a:off x="6762750" y="29591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36" name="Rectangle 816"/>
          <p:cNvSpPr>
            <a:spLocks noChangeArrowheads="1"/>
          </p:cNvSpPr>
          <p:nvPr/>
        </p:nvSpPr>
        <p:spPr bwMode="auto">
          <a:xfrm>
            <a:off x="6348413"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7" name="Rectangle 817"/>
          <p:cNvSpPr>
            <a:spLocks noChangeArrowheads="1"/>
          </p:cNvSpPr>
          <p:nvPr/>
        </p:nvSpPr>
        <p:spPr bwMode="auto">
          <a:xfrm>
            <a:off x="593407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8" name="Rectangle 818"/>
          <p:cNvSpPr>
            <a:spLocks noChangeArrowheads="1"/>
          </p:cNvSpPr>
          <p:nvPr/>
        </p:nvSpPr>
        <p:spPr bwMode="auto">
          <a:xfrm>
            <a:off x="5516563" y="29591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39" name="Rectangle 819"/>
          <p:cNvSpPr>
            <a:spLocks noChangeArrowheads="1"/>
          </p:cNvSpPr>
          <p:nvPr/>
        </p:nvSpPr>
        <p:spPr bwMode="auto">
          <a:xfrm>
            <a:off x="510222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40" name="Rectangle 820"/>
          <p:cNvSpPr>
            <a:spLocks noChangeArrowheads="1"/>
          </p:cNvSpPr>
          <p:nvPr/>
        </p:nvSpPr>
        <p:spPr bwMode="auto">
          <a:xfrm>
            <a:off x="4687888"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41" name="Rectangle 821"/>
          <p:cNvSpPr>
            <a:spLocks noChangeArrowheads="1"/>
          </p:cNvSpPr>
          <p:nvPr/>
        </p:nvSpPr>
        <p:spPr bwMode="auto">
          <a:xfrm>
            <a:off x="4271963" y="29591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42" name="Rectangle 822"/>
          <p:cNvSpPr>
            <a:spLocks noChangeArrowheads="1"/>
          </p:cNvSpPr>
          <p:nvPr/>
        </p:nvSpPr>
        <p:spPr bwMode="auto">
          <a:xfrm>
            <a:off x="385762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43" name="Rectangle 823"/>
          <p:cNvSpPr>
            <a:spLocks noChangeArrowheads="1"/>
          </p:cNvSpPr>
          <p:nvPr/>
        </p:nvSpPr>
        <p:spPr bwMode="auto">
          <a:xfrm>
            <a:off x="3443288"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44" name="Rectangle 824"/>
          <p:cNvSpPr>
            <a:spLocks noChangeArrowheads="1"/>
          </p:cNvSpPr>
          <p:nvPr/>
        </p:nvSpPr>
        <p:spPr bwMode="auto">
          <a:xfrm>
            <a:off x="3025775" y="29591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45" name="Rectangle 825"/>
          <p:cNvSpPr>
            <a:spLocks noChangeArrowheads="1"/>
          </p:cNvSpPr>
          <p:nvPr/>
        </p:nvSpPr>
        <p:spPr bwMode="auto">
          <a:xfrm>
            <a:off x="2611438"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46" name="Rectangle 826"/>
          <p:cNvSpPr>
            <a:spLocks noChangeArrowheads="1"/>
          </p:cNvSpPr>
          <p:nvPr/>
        </p:nvSpPr>
        <p:spPr bwMode="auto">
          <a:xfrm>
            <a:off x="2197100"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47" name="Rectangle 827"/>
          <p:cNvSpPr>
            <a:spLocks noChangeArrowheads="1"/>
          </p:cNvSpPr>
          <p:nvPr/>
        </p:nvSpPr>
        <p:spPr bwMode="auto">
          <a:xfrm>
            <a:off x="1801813" y="29591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48" name="Rectangle 828"/>
          <p:cNvSpPr>
            <a:spLocks noChangeArrowheads="1"/>
          </p:cNvSpPr>
          <p:nvPr/>
        </p:nvSpPr>
        <p:spPr bwMode="auto">
          <a:xfrm>
            <a:off x="442913" y="2959100"/>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・棒グラフ</a:t>
            </a:r>
          </a:p>
        </p:txBody>
      </p:sp>
      <p:sp>
        <p:nvSpPr>
          <p:cNvPr id="5949" name="Rectangle 829"/>
          <p:cNvSpPr>
            <a:spLocks noChangeArrowheads="1"/>
          </p:cNvSpPr>
          <p:nvPr/>
        </p:nvSpPr>
        <p:spPr bwMode="auto">
          <a:xfrm>
            <a:off x="8424863"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0" name="Rectangle 830"/>
          <p:cNvSpPr>
            <a:spLocks noChangeArrowheads="1"/>
          </p:cNvSpPr>
          <p:nvPr/>
        </p:nvSpPr>
        <p:spPr bwMode="auto">
          <a:xfrm>
            <a:off x="8008938"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1" name="Rectangle 831"/>
          <p:cNvSpPr>
            <a:spLocks noChangeArrowheads="1"/>
          </p:cNvSpPr>
          <p:nvPr/>
        </p:nvSpPr>
        <p:spPr bwMode="auto">
          <a:xfrm>
            <a:off x="7593013"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2" name="Rectangle 832"/>
          <p:cNvSpPr>
            <a:spLocks noChangeArrowheads="1"/>
          </p:cNvSpPr>
          <p:nvPr/>
        </p:nvSpPr>
        <p:spPr bwMode="auto">
          <a:xfrm>
            <a:off x="717867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3" name="Rectangle 833"/>
          <p:cNvSpPr>
            <a:spLocks noChangeArrowheads="1"/>
          </p:cNvSpPr>
          <p:nvPr/>
        </p:nvSpPr>
        <p:spPr bwMode="auto">
          <a:xfrm>
            <a:off x="6762750"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4" name="Rectangle 834"/>
          <p:cNvSpPr>
            <a:spLocks noChangeArrowheads="1"/>
          </p:cNvSpPr>
          <p:nvPr/>
        </p:nvSpPr>
        <p:spPr bwMode="auto">
          <a:xfrm>
            <a:off x="6348413"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5" name="Rectangle 835"/>
          <p:cNvSpPr>
            <a:spLocks noChangeArrowheads="1"/>
          </p:cNvSpPr>
          <p:nvPr/>
        </p:nvSpPr>
        <p:spPr bwMode="auto">
          <a:xfrm>
            <a:off x="593407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6" name="Rectangle 836"/>
          <p:cNvSpPr>
            <a:spLocks noChangeArrowheads="1"/>
          </p:cNvSpPr>
          <p:nvPr/>
        </p:nvSpPr>
        <p:spPr bwMode="auto">
          <a:xfrm>
            <a:off x="5516563" y="27654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7" name="Rectangle 837"/>
          <p:cNvSpPr>
            <a:spLocks noChangeArrowheads="1"/>
          </p:cNvSpPr>
          <p:nvPr/>
        </p:nvSpPr>
        <p:spPr bwMode="auto">
          <a:xfrm>
            <a:off x="510222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58" name="Rectangle 838"/>
          <p:cNvSpPr>
            <a:spLocks noChangeArrowheads="1"/>
          </p:cNvSpPr>
          <p:nvPr/>
        </p:nvSpPr>
        <p:spPr bwMode="auto">
          <a:xfrm>
            <a:off x="4687888"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59" name="Rectangle 839"/>
          <p:cNvSpPr>
            <a:spLocks noChangeArrowheads="1"/>
          </p:cNvSpPr>
          <p:nvPr/>
        </p:nvSpPr>
        <p:spPr bwMode="auto">
          <a:xfrm>
            <a:off x="4271963"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60" name="Rectangle 840"/>
          <p:cNvSpPr>
            <a:spLocks noChangeArrowheads="1"/>
          </p:cNvSpPr>
          <p:nvPr/>
        </p:nvSpPr>
        <p:spPr bwMode="auto">
          <a:xfrm>
            <a:off x="385762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1" name="Rectangle 841"/>
          <p:cNvSpPr>
            <a:spLocks noChangeArrowheads="1"/>
          </p:cNvSpPr>
          <p:nvPr/>
        </p:nvSpPr>
        <p:spPr bwMode="auto">
          <a:xfrm>
            <a:off x="3443288"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2" name="Rectangle 842"/>
          <p:cNvSpPr>
            <a:spLocks noChangeArrowheads="1"/>
          </p:cNvSpPr>
          <p:nvPr/>
        </p:nvSpPr>
        <p:spPr bwMode="auto">
          <a:xfrm>
            <a:off x="3025775" y="27654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3" name="Rectangle 843"/>
          <p:cNvSpPr>
            <a:spLocks noChangeArrowheads="1"/>
          </p:cNvSpPr>
          <p:nvPr/>
        </p:nvSpPr>
        <p:spPr bwMode="auto">
          <a:xfrm>
            <a:off x="2611438"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4" name="Rectangle 844"/>
          <p:cNvSpPr>
            <a:spLocks noChangeArrowheads="1"/>
          </p:cNvSpPr>
          <p:nvPr/>
        </p:nvSpPr>
        <p:spPr bwMode="auto">
          <a:xfrm>
            <a:off x="2197100"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5" name="Rectangle 845"/>
          <p:cNvSpPr>
            <a:spLocks noChangeArrowheads="1"/>
          </p:cNvSpPr>
          <p:nvPr/>
        </p:nvSpPr>
        <p:spPr bwMode="auto">
          <a:xfrm>
            <a:off x="1801813" y="27654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6" name="Rectangle 846"/>
          <p:cNvSpPr>
            <a:spLocks noChangeArrowheads="1"/>
          </p:cNvSpPr>
          <p:nvPr/>
        </p:nvSpPr>
        <p:spPr bwMode="auto">
          <a:xfrm>
            <a:off x="442913" y="2765425"/>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特性要因図</a:t>
            </a:r>
          </a:p>
        </p:txBody>
      </p:sp>
      <p:sp>
        <p:nvSpPr>
          <p:cNvPr id="5967" name="Rectangle 847"/>
          <p:cNvSpPr>
            <a:spLocks noChangeArrowheads="1"/>
          </p:cNvSpPr>
          <p:nvPr/>
        </p:nvSpPr>
        <p:spPr bwMode="auto">
          <a:xfrm>
            <a:off x="8424863"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8" name="Rectangle 848"/>
          <p:cNvSpPr>
            <a:spLocks noChangeArrowheads="1"/>
          </p:cNvSpPr>
          <p:nvPr/>
        </p:nvSpPr>
        <p:spPr bwMode="auto">
          <a:xfrm>
            <a:off x="8008938"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69" name="Rectangle 849"/>
          <p:cNvSpPr>
            <a:spLocks noChangeArrowheads="1"/>
          </p:cNvSpPr>
          <p:nvPr/>
        </p:nvSpPr>
        <p:spPr bwMode="auto">
          <a:xfrm>
            <a:off x="7593013"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0" name="Rectangle 850"/>
          <p:cNvSpPr>
            <a:spLocks noChangeArrowheads="1"/>
          </p:cNvSpPr>
          <p:nvPr/>
        </p:nvSpPr>
        <p:spPr bwMode="auto">
          <a:xfrm>
            <a:off x="717867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1" name="Rectangle 851"/>
          <p:cNvSpPr>
            <a:spLocks noChangeArrowheads="1"/>
          </p:cNvSpPr>
          <p:nvPr/>
        </p:nvSpPr>
        <p:spPr bwMode="auto">
          <a:xfrm>
            <a:off x="6762750"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72" name="Rectangle 852"/>
          <p:cNvSpPr>
            <a:spLocks noChangeArrowheads="1"/>
          </p:cNvSpPr>
          <p:nvPr/>
        </p:nvSpPr>
        <p:spPr bwMode="auto">
          <a:xfrm>
            <a:off x="6348413"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73" name="Rectangle 853"/>
          <p:cNvSpPr>
            <a:spLocks noChangeArrowheads="1"/>
          </p:cNvSpPr>
          <p:nvPr/>
        </p:nvSpPr>
        <p:spPr bwMode="auto">
          <a:xfrm>
            <a:off x="593407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4" name="Rectangle 854"/>
          <p:cNvSpPr>
            <a:spLocks noChangeArrowheads="1"/>
          </p:cNvSpPr>
          <p:nvPr/>
        </p:nvSpPr>
        <p:spPr bwMode="auto">
          <a:xfrm>
            <a:off x="5516563" y="25717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5" name="Rectangle 855"/>
          <p:cNvSpPr>
            <a:spLocks noChangeArrowheads="1"/>
          </p:cNvSpPr>
          <p:nvPr/>
        </p:nvSpPr>
        <p:spPr bwMode="auto">
          <a:xfrm>
            <a:off x="510222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6" name="Rectangle 856"/>
          <p:cNvSpPr>
            <a:spLocks noChangeArrowheads="1"/>
          </p:cNvSpPr>
          <p:nvPr/>
        </p:nvSpPr>
        <p:spPr bwMode="auto">
          <a:xfrm>
            <a:off x="4687888"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7" name="Rectangle 857"/>
          <p:cNvSpPr>
            <a:spLocks noChangeArrowheads="1"/>
          </p:cNvSpPr>
          <p:nvPr/>
        </p:nvSpPr>
        <p:spPr bwMode="auto">
          <a:xfrm>
            <a:off x="4271963"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8" name="Rectangle 858"/>
          <p:cNvSpPr>
            <a:spLocks noChangeArrowheads="1"/>
          </p:cNvSpPr>
          <p:nvPr/>
        </p:nvSpPr>
        <p:spPr bwMode="auto">
          <a:xfrm>
            <a:off x="385762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79" name="Rectangle 859"/>
          <p:cNvSpPr>
            <a:spLocks noChangeArrowheads="1"/>
          </p:cNvSpPr>
          <p:nvPr/>
        </p:nvSpPr>
        <p:spPr bwMode="auto">
          <a:xfrm>
            <a:off x="3443288"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5980" name="Rectangle 860"/>
          <p:cNvSpPr>
            <a:spLocks noChangeArrowheads="1"/>
          </p:cNvSpPr>
          <p:nvPr/>
        </p:nvSpPr>
        <p:spPr bwMode="auto">
          <a:xfrm>
            <a:off x="3025775" y="25717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81" name="Rectangle 861"/>
          <p:cNvSpPr>
            <a:spLocks noChangeArrowheads="1"/>
          </p:cNvSpPr>
          <p:nvPr/>
        </p:nvSpPr>
        <p:spPr bwMode="auto">
          <a:xfrm>
            <a:off x="2611438"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82" name="Rectangle 862"/>
          <p:cNvSpPr>
            <a:spLocks noChangeArrowheads="1"/>
          </p:cNvSpPr>
          <p:nvPr/>
        </p:nvSpPr>
        <p:spPr bwMode="auto">
          <a:xfrm>
            <a:off x="2197100"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83" name="Rectangle 863"/>
          <p:cNvSpPr>
            <a:spLocks noChangeArrowheads="1"/>
          </p:cNvSpPr>
          <p:nvPr/>
        </p:nvSpPr>
        <p:spPr bwMode="auto">
          <a:xfrm>
            <a:off x="1801813" y="25717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chemeClr val="bg2"/>
                </a:solidFill>
                <a:latin typeface="HG丸ｺﾞｼｯｸM-PRO" pitchFamily="50" charset="-128"/>
                <a:ea typeface="HG丸ｺﾞｼｯｸM-PRO" pitchFamily="50" charset="-128"/>
              </a:rPr>
              <a:t>◎</a:t>
            </a:r>
          </a:p>
        </p:txBody>
      </p:sp>
      <p:sp>
        <p:nvSpPr>
          <p:cNvPr id="5984" name="Rectangle 864"/>
          <p:cNvSpPr>
            <a:spLocks noChangeArrowheads="1"/>
          </p:cNvSpPr>
          <p:nvPr/>
        </p:nvSpPr>
        <p:spPr bwMode="auto">
          <a:xfrm>
            <a:off x="442913" y="2571750"/>
            <a:ext cx="1358900" cy="19367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パレート図</a:t>
            </a:r>
          </a:p>
        </p:txBody>
      </p:sp>
      <p:sp>
        <p:nvSpPr>
          <p:cNvPr id="5985" name="Rectangle 865"/>
          <p:cNvSpPr>
            <a:spLocks noChangeArrowheads="1"/>
          </p:cNvSpPr>
          <p:nvPr/>
        </p:nvSpPr>
        <p:spPr bwMode="auto">
          <a:xfrm>
            <a:off x="8424863"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新しい活動計画</a:t>
            </a:r>
          </a:p>
        </p:txBody>
      </p:sp>
      <p:sp>
        <p:nvSpPr>
          <p:cNvPr id="5986" name="Rectangle 866"/>
          <p:cNvSpPr>
            <a:spLocks noChangeArrowheads="1"/>
          </p:cNvSpPr>
          <p:nvPr/>
        </p:nvSpPr>
        <p:spPr bwMode="auto">
          <a:xfrm>
            <a:off x="8008938"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活動の反省</a:t>
            </a:r>
          </a:p>
        </p:txBody>
      </p:sp>
      <p:sp>
        <p:nvSpPr>
          <p:cNvPr id="5987" name="Rectangle 867"/>
          <p:cNvSpPr>
            <a:spLocks noChangeArrowheads="1"/>
          </p:cNvSpPr>
          <p:nvPr/>
        </p:nvSpPr>
        <p:spPr bwMode="auto">
          <a:xfrm>
            <a:off x="7593013"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管理の定着</a:t>
            </a:r>
          </a:p>
        </p:txBody>
      </p:sp>
      <p:sp>
        <p:nvSpPr>
          <p:cNvPr id="5988" name="Rectangle 868"/>
          <p:cNvSpPr>
            <a:spLocks noChangeArrowheads="1"/>
          </p:cNvSpPr>
          <p:nvPr/>
        </p:nvSpPr>
        <p:spPr bwMode="auto">
          <a:xfrm>
            <a:off x="717867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標準化</a:t>
            </a:r>
          </a:p>
        </p:txBody>
      </p:sp>
      <p:sp>
        <p:nvSpPr>
          <p:cNvPr id="5989" name="Rectangle 869"/>
          <p:cNvSpPr>
            <a:spLocks noChangeArrowheads="1"/>
          </p:cNvSpPr>
          <p:nvPr/>
        </p:nvSpPr>
        <p:spPr bwMode="auto">
          <a:xfrm>
            <a:off x="6762750"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成果の把握</a:t>
            </a:r>
          </a:p>
        </p:txBody>
      </p:sp>
      <p:sp>
        <p:nvSpPr>
          <p:cNvPr id="5990" name="Rectangle 870"/>
          <p:cNvSpPr>
            <a:spLocks noChangeArrowheads="1"/>
          </p:cNvSpPr>
          <p:nvPr/>
        </p:nvSpPr>
        <p:spPr bwMode="auto">
          <a:xfrm>
            <a:off x="6348413"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効果の確認</a:t>
            </a:r>
          </a:p>
        </p:txBody>
      </p:sp>
      <p:sp>
        <p:nvSpPr>
          <p:cNvPr id="5991" name="Rectangle 871"/>
          <p:cNvSpPr>
            <a:spLocks noChangeArrowheads="1"/>
          </p:cNvSpPr>
          <p:nvPr/>
        </p:nvSpPr>
        <p:spPr bwMode="auto">
          <a:xfrm>
            <a:off x="593407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対策の実施</a:t>
            </a:r>
          </a:p>
        </p:txBody>
      </p:sp>
      <p:sp>
        <p:nvSpPr>
          <p:cNvPr id="5992" name="Rectangle 872"/>
          <p:cNvSpPr>
            <a:spLocks noChangeArrowheads="1"/>
          </p:cNvSpPr>
          <p:nvPr/>
        </p:nvSpPr>
        <p:spPr bwMode="auto">
          <a:xfrm>
            <a:off x="5516563" y="1592263"/>
            <a:ext cx="417512"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対策案の作成</a:t>
            </a:r>
          </a:p>
        </p:txBody>
      </p:sp>
      <p:sp>
        <p:nvSpPr>
          <p:cNvPr id="5993" name="Rectangle 873"/>
          <p:cNvSpPr>
            <a:spLocks noChangeArrowheads="1"/>
          </p:cNvSpPr>
          <p:nvPr/>
        </p:nvSpPr>
        <p:spPr bwMode="auto">
          <a:xfrm>
            <a:off x="510222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対策の検討</a:t>
            </a:r>
          </a:p>
        </p:txBody>
      </p:sp>
      <p:sp>
        <p:nvSpPr>
          <p:cNvPr id="5994" name="Rectangle 874"/>
          <p:cNvSpPr>
            <a:spLocks noChangeArrowheads="1"/>
          </p:cNvSpPr>
          <p:nvPr/>
        </p:nvSpPr>
        <p:spPr bwMode="auto">
          <a:xfrm>
            <a:off x="4687888"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要因の評価</a:t>
            </a:r>
          </a:p>
        </p:txBody>
      </p:sp>
      <p:sp>
        <p:nvSpPr>
          <p:cNvPr id="5995" name="Rectangle 875"/>
          <p:cNvSpPr>
            <a:spLocks noChangeArrowheads="1"/>
          </p:cNvSpPr>
          <p:nvPr/>
        </p:nvSpPr>
        <p:spPr bwMode="auto">
          <a:xfrm>
            <a:off x="4271963"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要因の解析</a:t>
            </a:r>
          </a:p>
        </p:txBody>
      </p:sp>
      <p:sp>
        <p:nvSpPr>
          <p:cNvPr id="5996" name="Rectangle 876"/>
          <p:cNvSpPr>
            <a:spLocks noChangeArrowheads="1"/>
          </p:cNvSpPr>
          <p:nvPr/>
        </p:nvSpPr>
        <p:spPr bwMode="auto">
          <a:xfrm>
            <a:off x="385762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活動計画の立案</a:t>
            </a:r>
          </a:p>
        </p:txBody>
      </p:sp>
      <p:sp>
        <p:nvSpPr>
          <p:cNvPr id="5997" name="Rectangle 877"/>
          <p:cNvSpPr>
            <a:spLocks noChangeArrowheads="1"/>
          </p:cNvSpPr>
          <p:nvPr/>
        </p:nvSpPr>
        <p:spPr bwMode="auto">
          <a:xfrm>
            <a:off x="3443288"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目標の設定</a:t>
            </a:r>
          </a:p>
        </p:txBody>
      </p:sp>
      <p:sp>
        <p:nvSpPr>
          <p:cNvPr id="5998" name="Rectangle 878"/>
          <p:cNvSpPr>
            <a:spLocks noChangeArrowheads="1"/>
          </p:cNvSpPr>
          <p:nvPr/>
        </p:nvSpPr>
        <p:spPr bwMode="auto">
          <a:xfrm>
            <a:off x="3025775" y="1592263"/>
            <a:ext cx="417513"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事実を集める</a:t>
            </a:r>
          </a:p>
        </p:txBody>
      </p:sp>
      <p:sp>
        <p:nvSpPr>
          <p:cNvPr id="5999" name="Rectangle 879"/>
          <p:cNvSpPr>
            <a:spLocks noChangeArrowheads="1"/>
          </p:cNvSpPr>
          <p:nvPr/>
        </p:nvSpPr>
        <p:spPr bwMode="auto">
          <a:xfrm>
            <a:off x="2611438"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現状の把握</a:t>
            </a:r>
          </a:p>
        </p:txBody>
      </p:sp>
      <p:sp>
        <p:nvSpPr>
          <p:cNvPr id="6000" name="Rectangle 880"/>
          <p:cNvSpPr>
            <a:spLocks noChangeArrowheads="1"/>
          </p:cNvSpPr>
          <p:nvPr/>
        </p:nvSpPr>
        <p:spPr bwMode="auto">
          <a:xfrm>
            <a:off x="2197100"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テーマの決定</a:t>
            </a:r>
          </a:p>
        </p:txBody>
      </p:sp>
      <p:sp>
        <p:nvSpPr>
          <p:cNvPr id="6001" name="Rectangle 881"/>
          <p:cNvSpPr>
            <a:spLocks noChangeArrowheads="1"/>
          </p:cNvSpPr>
          <p:nvPr/>
        </p:nvSpPr>
        <p:spPr bwMode="auto">
          <a:xfrm>
            <a:off x="1801813" y="1592263"/>
            <a:ext cx="39528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solidFill>
                  <a:schemeClr val="bg2"/>
                </a:solidFill>
                <a:latin typeface="HG丸ｺﾞｼｯｸM-PRO" pitchFamily="50" charset="-128"/>
                <a:ea typeface="HG丸ｺﾞｼｯｸM-PRO" pitchFamily="50" charset="-128"/>
              </a:rPr>
              <a:t>問題の発見</a:t>
            </a:r>
          </a:p>
        </p:txBody>
      </p:sp>
      <p:sp>
        <p:nvSpPr>
          <p:cNvPr id="6002" name="Line 882"/>
          <p:cNvSpPr>
            <a:spLocks noChangeShapeType="1"/>
          </p:cNvSpPr>
          <p:nvPr/>
        </p:nvSpPr>
        <p:spPr bwMode="auto">
          <a:xfrm>
            <a:off x="250825" y="646113"/>
            <a:ext cx="8588375"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03" name="Line 883"/>
          <p:cNvSpPr>
            <a:spLocks noChangeShapeType="1"/>
          </p:cNvSpPr>
          <p:nvPr/>
        </p:nvSpPr>
        <p:spPr bwMode="auto">
          <a:xfrm>
            <a:off x="250825" y="2571750"/>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04" name="Line 884"/>
          <p:cNvSpPr>
            <a:spLocks noChangeShapeType="1"/>
          </p:cNvSpPr>
          <p:nvPr/>
        </p:nvSpPr>
        <p:spPr bwMode="auto">
          <a:xfrm>
            <a:off x="250825" y="4508500"/>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05" name="Line 885"/>
          <p:cNvSpPr>
            <a:spLocks noChangeShapeType="1"/>
          </p:cNvSpPr>
          <p:nvPr/>
        </p:nvSpPr>
        <p:spPr bwMode="auto">
          <a:xfrm>
            <a:off x="250825" y="5864225"/>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06" name="Line 886"/>
          <p:cNvSpPr>
            <a:spLocks noChangeShapeType="1"/>
          </p:cNvSpPr>
          <p:nvPr/>
        </p:nvSpPr>
        <p:spPr bwMode="auto">
          <a:xfrm>
            <a:off x="250825" y="6638925"/>
            <a:ext cx="8588375"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07" name="Line 887"/>
          <p:cNvSpPr>
            <a:spLocks noChangeShapeType="1"/>
          </p:cNvSpPr>
          <p:nvPr/>
        </p:nvSpPr>
        <p:spPr bwMode="auto">
          <a:xfrm>
            <a:off x="250825" y="646113"/>
            <a:ext cx="0" cy="5992812"/>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08" name="Line 888"/>
          <p:cNvSpPr>
            <a:spLocks noChangeShapeType="1"/>
          </p:cNvSpPr>
          <p:nvPr/>
        </p:nvSpPr>
        <p:spPr bwMode="auto">
          <a:xfrm>
            <a:off x="1801813" y="646113"/>
            <a:ext cx="0" cy="5992812"/>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09" name="Line 889"/>
          <p:cNvSpPr>
            <a:spLocks noChangeShapeType="1"/>
          </p:cNvSpPr>
          <p:nvPr/>
        </p:nvSpPr>
        <p:spPr bwMode="auto">
          <a:xfrm>
            <a:off x="4271963"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0" name="Line 890"/>
          <p:cNvSpPr>
            <a:spLocks noChangeShapeType="1"/>
          </p:cNvSpPr>
          <p:nvPr/>
        </p:nvSpPr>
        <p:spPr bwMode="auto">
          <a:xfrm>
            <a:off x="6348413"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1" name="Line 891"/>
          <p:cNvSpPr>
            <a:spLocks noChangeShapeType="1"/>
          </p:cNvSpPr>
          <p:nvPr/>
        </p:nvSpPr>
        <p:spPr bwMode="auto">
          <a:xfrm>
            <a:off x="7178675"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2" name="Line 892"/>
          <p:cNvSpPr>
            <a:spLocks noChangeShapeType="1"/>
          </p:cNvSpPr>
          <p:nvPr/>
        </p:nvSpPr>
        <p:spPr bwMode="auto">
          <a:xfrm>
            <a:off x="8839200" y="646113"/>
            <a:ext cx="0" cy="5992812"/>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3" name="Line 893"/>
          <p:cNvSpPr>
            <a:spLocks noChangeShapeType="1"/>
          </p:cNvSpPr>
          <p:nvPr/>
        </p:nvSpPr>
        <p:spPr bwMode="auto">
          <a:xfrm>
            <a:off x="250825" y="839788"/>
            <a:ext cx="8588375"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4" name="Line 894"/>
          <p:cNvSpPr>
            <a:spLocks noChangeShapeType="1"/>
          </p:cNvSpPr>
          <p:nvPr/>
        </p:nvSpPr>
        <p:spPr bwMode="auto">
          <a:xfrm>
            <a:off x="2197100"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5" name="Line 895"/>
          <p:cNvSpPr>
            <a:spLocks noChangeShapeType="1"/>
          </p:cNvSpPr>
          <p:nvPr/>
        </p:nvSpPr>
        <p:spPr bwMode="auto">
          <a:xfrm>
            <a:off x="3025775"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6" name="Line 896"/>
          <p:cNvSpPr>
            <a:spLocks noChangeShapeType="1"/>
          </p:cNvSpPr>
          <p:nvPr/>
        </p:nvSpPr>
        <p:spPr bwMode="auto">
          <a:xfrm>
            <a:off x="3857625"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7" name="Line 897"/>
          <p:cNvSpPr>
            <a:spLocks noChangeShapeType="1"/>
          </p:cNvSpPr>
          <p:nvPr/>
        </p:nvSpPr>
        <p:spPr bwMode="auto">
          <a:xfrm>
            <a:off x="4687888"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8" name="Line 898"/>
          <p:cNvSpPr>
            <a:spLocks noChangeShapeType="1"/>
          </p:cNvSpPr>
          <p:nvPr/>
        </p:nvSpPr>
        <p:spPr bwMode="auto">
          <a:xfrm>
            <a:off x="5516563"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19" name="Line 899"/>
          <p:cNvSpPr>
            <a:spLocks noChangeShapeType="1"/>
          </p:cNvSpPr>
          <p:nvPr/>
        </p:nvSpPr>
        <p:spPr bwMode="auto">
          <a:xfrm>
            <a:off x="5934075"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0" name="Line 900"/>
          <p:cNvSpPr>
            <a:spLocks noChangeShapeType="1"/>
          </p:cNvSpPr>
          <p:nvPr/>
        </p:nvSpPr>
        <p:spPr bwMode="auto">
          <a:xfrm>
            <a:off x="6762750"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1" name="Line 901"/>
          <p:cNvSpPr>
            <a:spLocks noChangeShapeType="1"/>
          </p:cNvSpPr>
          <p:nvPr/>
        </p:nvSpPr>
        <p:spPr bwMode="auto">
          <a:xfrm>
            <a:off x="7593013"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2" name="Line 902"/>
          <p:cNvSpPr>
            <a:spLocks noChangeShapeType="1"/>
          </p:cNvSpPr>
          <p:nvPr/>
        </p:nvSpPr>
        <p:spPr bwMode="auto">
          <a:xfrm>
            <a:off x="8424863"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3" name="Line 903"/>
          <p:cNvSpPr>
            <a:spLocks noChangeShapeType="1"/>
          </p:cNvSpPr>
          <p:nvPr/>
        </p:nvSpPr>
        <p:spPr bwMode="auto">
          <a:xfrm>
            <a:off x="2611438"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4" name="Line 904"/>
          <p:cNvSpPr>
            <a:spLocks noChangeShapeType="1"/>
          </p:cNvSpPr>
          <p:nvPr/>
        </p:nvSpPr>
        <p:spPr bwMode="auto">
          <a:xfrm>
            <a:off x="3443288"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5" name="Line 905"/>
          <p:cNvSpPr>
            <a:spLocks noChangeShapeType="1"/>
          </p:cNvSpPr>
          <p:nvPr/>
        </p:nvSpPr>
        <p:spPr bwMode="auto">
          <a:xfrm>
            <a:off x="5102225"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6" name="Line 906"/>
          <p:cNvSpPr>
            <a:spLocks noChangeShapeType="1"/>
          </p:cNvSpPr>
          <p:nvPr/>
        </p:nvSpPr>
        <p:spPr bwMode="auto">
          <a:xfrm>
            <a:off x="8008938"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7" name="Line 907"/>
          <p:cNvSpPr>
            <a:spLocks noChangeShapeType="1"/>
          </p:cNvSpPr>
          <p:nvPr/>
        </p:nvSpPr>
        <p:spPr bwMode="auto">
          <a:xfrm>
            <a:off x="1801813" y="1592263"/>
            <a:ext cx="70373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28" name="Line 908"/>
          <p:cNvSpPr>
            <a:spLocks noChangeShapeType="1"/>
          </p:cNvSpPr>
          <p:nvPr/>
        </p:nvSpPr>
        <p:spPr bwMode="auto">
          <a:xfrm>
            <a:off x="442913" y="839788"/>
            <a:ext cx="1358900" cy="1731962"/>
          </a:xfrm>
          <a:prstGeom prst="line">
            <a:avLst/>
          </a:prstGeom>
          <a:noFill/>
          <a:ln w="12700" cap="rnd">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29" name="Line 909"/>
          <p:cNvSpPr>
            <a:spLocks noChangeShapeType="1"/>
          </p:cNvSpPr>
          <p:nvPr/>
        </p:nvSpPr>
        <p:spPr bwMode="auto">
          <a:xfrm>
            <a:off x="442913"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30" name="Line 910"/>
          <p:cNvSpPr>
            <a:spLocks noChangeShapeType="1"/>
          </p:cNvSpPr>
          <p:nvPr/>
        </p:nvSpPr>
        <p:spPr bwMode="auto">
          <a:xfrm>
            <a:off x="442913" y="27654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31" name="Line 911"/>
          <p:cNvSpPr>
            <a:spLocks noChangeShapeType="1"/>
          </p:cNvSpPr>
          <p:nvPr/>
        </p:nvSpPr>
        <p:spPr bwMode="auto">
          <a:xfrm>
            <a:off x="442913" y="29591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32" name="Line 912"/>
          <p:cNvSpPr>
            <a:spLocks noChangeShapeType="1"/>
          </p:cNvSpPr>
          <p:nvPr/>
        </p:nvSpPr>
        <p:spPr bwMode="auto">
          <a:xfrm>
            <a:off x="442913" y="31527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33" name="Line 913"/>
          <p:cNvSpPr>
            <a:spLocks noChangeShapeType="1"/>
          </p:cNvSpPr>
          <p:nvPr/>
        </p:nvSpPr>
        <p:spPr bwMode="auto">
          <a:xfrm>
            <a:off x="442913" y="33464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34" name="Line 914"/>
          <p:cNvSpPr>
            <a:spLocks noChangeShapeType="1"/>
          </p:cNvSpPr>
          <p:nvPr/>
        </p:nvSpPr>
        <p:spPr bwMode="auto">
          <a:xfrm>
            <a:off x="442913" y="35401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35" name="Line 915"/>
          <p:cNvSpPr>
            <a:spLocks noChangeShapeType="1"/>
          </p:cNvSpPr>
          <p:nvPr/>
        </p:nvSpPr>
        <p:spPr bwMode="auto">
          <a:xfrm>
            <a:off x="442913" y="37338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36" name="Line 916"/>
          <p:cNvSpPr>
            <a:spLocks noChangeShapeType="1"/>
          </p:cNvSpPr>
          <p:nvPr/>
        </p:nvSpPr>
        <p:spPr bwMode="auto">
          <a:xfrm>
            <a:off x="442913" y="39274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37" name="Line 917"/>
          <p:cNvSpPr>
            <a:spLocks noChangeShapeType="1"/>
          </p:cNvSpPr>
          <p:nvPr/>
        </p:nvSpPr>
        <p:spPr bwMode="auto">
          <a:xfrm>
            <a:off x="442913" y="41211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38" name="Line 918"/>
          <p:cNvSpPr>
            <a:spLocks noChangeShapeType="1"/>
          </p:cNvSpPr>
          <p:nvPr/>
        </p:nvSpPr>
        <p:spPr bwMode="auto">
          <a:xfrm>
            <a:off x="442913" y="43148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39" name="Line 919"/>
          <p:cNvSpPr>
            <a:spLocks noChangeShapeType="1"/>
          </p:cNvSpPr>
          <p:nvPr/>
        </p:nvSpPr>
        <p:spPr bwMode="auto">
          <a:xfrm>
            <a:off x="442913" y="47021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40" name="Line 920"/>
          <p:cNvSpPr>
            <a:spLocks noChangeShapeType="1"/>
          </p:cNvSpPr>
          <p:nvPr/>
        </p:nvSpPr>
        <p:spPr bwMode="auto">
          <a:xfrm>
            <a:off x="442913" y="48958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41" name="Line 921"/>
          <p:cNvSpPr>
            <a:spLocks noChangeShapeType="1"/>
          </p:cNvSpPr>
          <p:nvPr/>
        </p:nvSpPr>
        <p:spPr bwMode="auto">
          <a:xfrm>
            <a:off x="442913" y="50895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42" name="Line 922"/>
          <p:cNvSpPr>
            <a:spLocks noChangeShapeType="1"/>
          </p:cNvSpPr>
          <p:nvPr/>
        </p:nvSpPr>
        <p:spPr bwMode="auto">
          <a:xfrm>
            <a:off x="442913" y="52832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43" name="Line 923"/>
          <p:cNvSpPr>
            <a:spLocks noChangeShapeType="1"/>
          </p:cNvSpPr>
          <p:nvPr/>
        </p:nvSpPr>
        <p:spPr bwMode="auto">
          <a:xfrm>
            <a:off x="442913" y="54768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44" name="Line 924"/>
          <p:cNvSpPr>
            <a:spLocks noChangeShapeType="1"/>
          </p:cNvSpPr>
          <p:nvPr/>
        </p:nvSpPr>
        <p:spPr bwMode="auto">
          <a:xfrm>
            <a:off x="442913" y="56705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45" name="Line 925"/>
          <p:cNvSpPr>
            <a:spLocks noChangeShapeType="1"/>
          </p:cNvSpPr>
          <p:nvPr/>
        </p:nvSpPr>
        <p:spPr bwMode="auto">
          <a:xfrm>
            <a:off x="442913" y="60579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6" name="Line 926"/>
          <p:cNvSpPr>
            <a:spLocks noChangeShapeType="1"/>
          </p:cNvSpPr>
          <p:nvPr/>
        </p:nvSpPr>
        <p:spPr bwMode="auto">
          <a:xfrm>
            <a:off x="442913" y="62515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7" name="Line 927"/>
          <p:cNvSpPr>
            <a:spLocks noChangeShapeType="1"/>
          </p:cNvSpPr>
          <p:nvPr/>
        </p:nvSpPr>
        <p:spPr bwMode="auto">
          <a:xfrm>
            <a:off x="442913" y="64452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6048" name="Text Box 928"/>
          <p:cNvSpPr txBox="1">
            <a:spLocks noChangeArrowheads="1"/>
          </p:cNvSpPr>
          <p:nvPr/>
        </p:nvSpPr>
        <p:spPr bwMode="auto">
          <a:xfrm>
            <a:off x="1246188" y="939800"/>
            <a:ext cx="366712"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200" b="1">
                <a:solidFill>
                  <a:schemeClr val="bg2"/>
                </a:solidFill>
                <a:ea typeface="HG丸ｺﾞｼｯｸM-PRO" pitchFamily="50" charset="-128"/>
              </a:rPr>
              <a:t>基本ステップ</a:t>
            </a:r>
          </a:p>
        </p:txBody>
      </p:sp>
      <p:sp>
        <p:nvSpPr>
          <p:cNvPr id="6049" name="Text Box 929"/>
          <p:cNvSpPr txBox="1">
            <a:spLocks noChangeArrowheads="1"/>
          </p:cNvSpPr>
          <p:nvPr/>
        </p:nvSpPr>
        <p:spPr bwMode="auto">
          <a:xfrm>
            <a:off x="533400" y="1790700"/>
            <a:ext cx="8001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b="1">
                <a:solidFill>
                  <a:schemeClr val="bg2"/>
                </a:solidFill>
                <a:ea typeface="HG丸ｺﾞｼｯｸM-PRO" pitchFamily="50" charset="-128"/>
              </a:rPr>
              <a:t>Ｑ７</a:t>
            </a:r>
          </a:p>
          <a:p>
            <a:pPr>
              <a:lnSpc>
                <a:spcPct val="70000"/>
              </a:lnSpc>
              <a:spcBef>
                <a:spcPct val="50000"/>
              </a:spcBef>
            </a:pPr>
            <a:r>
              <a:rPr lang="ja-JP" altLang="en-US" sz="1200" b="1">
                <a:solidFill>
                  <a:schemeClr val="bg2"/>
                </a:solidFill>
                <a:ea typeface="HG丸ｺﾞｼｯｸM-PRO" pitchFamily="50" charset="-128"/>
              </a:rPr>
              <a:t>Ｎ７</a:t>
            </a:r>
          </a:p>
          <a:p>
            <a:pPr>
              <a:lnSpc>
                <a:spcPct val="70000"/>
              </a:lnSpc>
              <a:spcBef>
                <a:spcPct val="50000"/>
              </a:spcBef>
            </a:pPr>
            <a:r>
              <a:rPr lang="ja-JP" altLang="en-US" sz="1200" b="1">
                <a:solidFill>
                  <a:schemeClr val="bg2"/>
                </a:solidFill>
                <a:ea typeface="HG丸ｺﾞｼｯｸM-PRO" pitchFamily="50" charset="-128"/>
              </a:rPr>
              <a:t>その他</a:t>
            </a:r>
          </a:p>
        </p:txBody>
      </p:sp>
      <p:sp>
        <p:nvSpPr>
          <p:cNvPr id="6051" name="Text Box 93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P11</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ChangeArrowheads="1"/>
          </p:cNvSpPr>
          <p:nvPr/>
        </p:nvSpPr>
        <p:spPr bwMode="auto">
          <a:xfrm>
            <a:off x="279400" y="723900"/>
            <a:ext cx="306388"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a:solidFill>
                  <a:schemeClr val="bg2"/>
                </a:solidFill>
                <a:ea typeface="ＭＳ Ｐゴシック" pitchFamily="50" charset="-128"/>
              </a:rPr>
              <a:t>No</a:t>
            </a:r>
          </a:p>
        </p:txBody>
      </p:sp>
      <p:sp>
        <p:nvSpPr>
          <p:cNvPr id="86020" name="Rectangle 4"/>
          <p:cNvSpPr>
            <a:spLocks noChangeArrowheads="1"/>
          </p:cNvSpPr>
          <p:nvPr/>
        </p:nvSpPr>
        <p:spPr bwMode="auto">
          <a:xfrm>
            <a:off x="585788" y="723900"/>
            <a:ext cx="2068512"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200" b="1">
                <a:solidFill>
                  <a:schemeClr val="bg2"/>
                </a:solidFill>
                <a:ea typeface="ＭＳ Ｐゴシック" pitchFamily="50" charset="-128"/>
              </a:rPr>
              <a:t>手法名</a:t>
            </a:r>
            <a:endParaRPr lang="ja-JP" altLang="en-US" sz="1200">
              <a:solidFill>
                <a:schemeClr val="bg2"/>
              </a:solidFill>
              <a:ea typeface="ＭＳ Ｐゴシック" pitchFamily="50" charset="-128"/>
            </a:endParaRPr>
          </a:p>
        </p:txBody>
      </p:sp>
      <p:sp>
        <p:nvSpPr>
          <p:cNvPr id="86021" name="Rectangle 5"/>
          <p:cNvSpPr>
            <a:spLocks noChangeArrowheads="1"/>
          </p:cNvSpPr>
          <p:nvPr/>
        </p:nvSpPr>
        <p:spPr bwMode="auto">
          <a:xfrm>
            <a:off x="2654300" y="723900"/>
            <a:ext cx="2174875" cy="3714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200" b="1">
                <a:solidFill>
                  <a:schemeClr val="bg2"/>
                </a:solidFill>
                <a:ea typeface="ＭＳ Ｐゴシック" pitchFamily="50" charset="-128"/>
              </a:rPr>
              <a:t>　　　　　　イメージ</a:t>
            </a:r>
          </a:p>
        </p:txBody>
      </p:sp>
      <p:grpSp>
        <p:nvGrpSpPr>
          <p:cNvPr id="86460" name="Group 444"/>
          <p:cNvGrpSpPr>
            <a:grpSpLocks/>
          </p:cNvGrpSpPr>
          <p:nvPr/>
        </p:nvGrpSpPr>
        <p:grpSpPr bwMode="auto">
          <a:xfrm>
            <a:off x="279400" y="2620963"/>
            <a:ext cx="8693150" cy="800100"/>
            <a:chOff x="176" y="1651"/>
            <a:chExt cx="5476" cy="504"/>
          </a:xfrm>
        </p:grpSpPr>
        <p:sp>
          <p:nvSpPr>
            <p:cNvPr id="86064" name="Rectangle 48"/>
            <p:cNvSpPr>
              <a:spLocks noChangeArrowheads="1"/>
            </p:cNvSpPr>
            <p:nvPr/>
          </p:nvSpPr>
          <p:spPr bwMode="auto">
            <a:xfrm>
              <a:off x="369" y="1651"/>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ea typeface="ＭＳ Ｐゴシック" pitchFamily="50" charset="-128"/>
                </a:rPr>
                <a:t>　チェックシート　</a:t>
              </a:r>
            </a:p>
          </p:txBody>
        </p:sp>
        <p:sp>
          <p:nvSpPr>
            <p:cNvPr id="86065" name="Rectangle 49"/>
            <p:cNvSpPr>
              <a:spLocks noChangeArrowheads="1"/>
            </p:cNvSpPr>
            <p:nvPr/>
          </p:nvSpPr>
          <p:spPr bwMode="auto">
            <a:xfrm>
              <a:off x="1671" y="1671"/>
              <a:ext cx="1396" cy="47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457" name="Group 441"/>
            <p:cNvGrpSpPr>
              <a:grpSpLocks/>
            </p:cNvGrpSpPr>
            <p:nvPr/>
          </p:nvGrpSpPr>
          <p:grpSpPr bwMode="auto">
            <a:xfrm>
              <a:off x="1924" y="1674"/>
              <a:ext cx="999" cy="432"/>
              <a:chOff x="1879" y="1692"/>
              <a:chExt cx="999" cy="432"/>
            </a:xfrm>
          </p:grpSpPr>
          <p:sp>
            <p:nvSpPr>
              <p:cNvPr id="86077" name="Rectangle 61"/>
              <p:cNvSpPr>
                <a:spLocks noChangeArrowheads="1"/>
              </p:cNvSpPr>
              <p:nvPr/>
            </p:nvSpPr>
            <p:spPr bwMode="auto">
              <a:xfrm>
                <a:off x="2694"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300">
                    <a:solidFill>
                      <a:schemeClr val="bg2"/>
                    </a:solidFill>
                    <a:latin typeface="ＭＳ Ｐゴシック" pitchFamily="50" charset="-128"/>
                    <a:ea typeface="ＭＳ Ｐゴシック" pitchFamily="50" charset="-128"/>
                  </a:rPr>
                  <a:t>不良合計</a:t>
                </a:r>
              </a:p>
            </p:txBody>
          </p:sp>
          <p:sp>
            <p:nvSpPr>
              <p:cNvPr id="86078" name="Rectangle 62"/>
              <p:cNvSpPr>
                <a:spLocks noChangeArrowheads="1"/>
              </p:cNvSpPr>
              <p:nvPr/>
            </p:nvSpPr>
            <p:spPr bwMode="auto">
              <a:xfrm>
                <a:off x="2138"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月</a:t>
                </a:r>
              </a:p>
            </p:txBody>
          </p:sp>
          <p:sp>
            <p:nvSpPr>
              <p:cNvPr id="86079" name="Rectangle 63"/>
              <p:cNvSpPr>
                <a:spLocks noChangeArrowheads="1"/>
              </p:cNvSpPr>
              <p:nvPr/>
            </p:nvSpPr>
            <p:spPr bwMode="auto">
              <a:xfrm>
                <a:off x="213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ＡＭ</a:t>
                </a:r>
              </a:p>
            </p:txBody>
          </p:sp>
          <p:sp>
            <p:nvSpPr>
              <p:cNvPr id="86081" name="Rectangle 65"/>
              <p:cNvSpPr>
                <a:spLocks noChangeArrowheads="1"/>
              </p:cNvSpPr>
              <p:nvPr/>
            </p:nvSpPr>
            <p:spPr bwMode="auto">
              <a:xfrm>
                <a:off x="2322" y="1723"/>
                <a:ext cx="9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ＡＭ</a:t>
                </a:r>
              </a:p>
            </p:txBody>
          </p:sp>
          <p:sp>
            <p:nvSpPr>
              <p:cNvPr id="86082" name="Rectangle 66"/>
              <p:cNvSpPr>
                <a:spLocks noChangeArrowheads="1"/>
              </p:cNvSpPr>
              <p:nvPr/>
            </p:nvSpPr>
            <p:spPr bwMode="auto">
              <a:xfrm>
                <a:off x="2416" y="1723"/>
                <a:ext cx="92"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ＰＭ</a:t>
                </a:r>
              </a:p>
            </p:txBody>
          </p:sp>
          <p:sp>
            <p:nvSpPr>
              <p:cNvPr id="86083" name="Rectangle 67"/>
              <p:cNvSpPr>
                <a:spLocks noChangeArrowheads="1"/>
              </p:cNvSpPr>
              <p:nvPr/>
            </p:nvSpPr>
            <p:spPr bwMode="auto">
              <a:xfrm>
                <a:off x="250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ＡＭ</a:t>
                </a:r>
              </a:p>
            </p:txBody>
          </p:sp>
          <p:sp>
            <p:nvSpPr>
              <p:cNvPr id="86084" name="Rectangle 68"/>
              <p:cNvSpPr>
                <a:spLocks noChangeArrowheads="1"/>
              </p:cNvSpPr>
              <p:nvPr/>
            </p:nvSpPr>
            <p:spPr bwMode="auto">
              <a:xfrm>
                <a:off x="2601"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ＰＭ</a:t>
                </a:r>
              </a:p>
            </p:txBody>
          </p:sp>
          <p:sp>
            <p:nvSpPr>
              <p:cNvPr id="86085" name="Rectangle 69"/>
              <p:cNvSpPr>
                <a:spLocks noChangeArrowheads="1"/>
              </p:cNvSpPr>
              <p:nvPr/>
            </p:nvSpPr>
            <p:spPr bwMode="auto">
              <a:xfrm>
                <a:off x="1879"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ea typeface="ＭＳ Ｐゴシック" pitchFamily="50" charset="-128"/>
                  </a:rPr>
                  <a:t>No</a:t>
                </a:r>
                <a:r>
                  <a:rPr lang="ja-JP" altLang="en-US" sz="400">
                    <a:solidFill>
                      <a:schemeClr val="bg2"/>
                    </a:solidFill>
                    <a:ea typeface="ＭＳ Ｐゴシック" pitchFamily="50" charset="-128"/>
                  </a:rPr>
                  <a:t>１</a:t>
                </a:r>
              </a:p>
            </p:txBody>
          </p:sp>
          <p:sp>
            <p:nvSpPr>
              <p:cNvPr id="86086" name="Rectangle 70"/>
              <p:cNvSpPr>
                <a:spLocks noChangeArrowheads="1"/>
              </p:cNvSpPr>
              <p:nvPr/>
            </p:nvSpPr>
            <p:spPr bwMode="auto">
              <a:xfrm>
                <a:off x="1879" y="1892"/>
                <a:ext cx="93"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ea typeface="ＭＳ Ｐゴシック" pitchFamily="50" charset="-128"/>
                  </a:rPr>
                  <a:t>No</a:t>
                </a:r>
                <a:r>
                  <a:rPr lang="ja-JP" altLang="en-US" sz="400">
                    <a:solidFill>
                      <a:schemeClr val="bg2"/>
                    </a:solidFill>
                    <a:ea typeface="ＭＳ Ｐゴシック" pitchFamily="50" charset="-128"/>
                  </a:rPr>
                  <a:t>２</a:t>
                </a:r>
              </a:p>
            </p:txBody>
          </p:sp>
          <p:sp>
            <p:nvSpPr>
              <p:cNvPr id="86087" name="Rectangle 71"/>
              <p:cNvSpPr>
                <a:spLocks noChangeArrowheads="1"/>
              </p:cNvSpPr>
              <p:nvPr/>
            </p:nvSpPr>
            <p:spPr bwMode="auto">
              <a:xfrm>
                <a:off x="1879"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300">
                    <a:solidFill>
                      <a:schemeClr val="bg2"/>
                    </a:solidFill>
                    <a:ea typeface="ＭＳ Ｐゴシック" pitchFamily="50" charset="-128"/>
                  </a:rPr>
                  <a:t>不良</a:t>
                </a:r>
              </a:p>
              <a:p>
                <a:pPr algn="ctr" eaLnBrk="0" hangingPunct="0"/>
                <a:r>
                  <a:rPr lang="ja-JP" altLang="en-US" sz="300">
                    <a:solidFill>
                      <a:schemeClr val="bg2"/>
                    </a:solidFill>
                    <a:ea typeface="ＭＳ Ｐゴシック" pitchFamily="50" charset="-128"/>
                  </a:rPr>
                  <a:t>総計</a:t>
                </a:r>
              </a:p>
            </p:txBody>
          </p:sp>
          <p:sp>
            <p:nvSpPr>
              <p:cNvPr id="86088" name="Rectangle 72"/>
              <p:cNvSpPr>
                <a:spLocks noChangeArrowheads="1"/>
              </p:cNvSpPr>
              <p:nvPr/>
            </p:nvSpPr>
            <p:spPr bwMode="auto">
              <a:xfrm>
                <a:off x="2785"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70</a:t>
                </a:r>
              </a:p>
            </p:txBody>
          </p:sp>
          <p:sp>
            <p:nvSpPr>
              <p:cNvPr id="86089" name="Rectangle 73"/>
              <p:cNvSpPr>
                <a:spLocks noChangeArrowheads="1"/>
              </p:cNvSpPr>
              <p:nvPr/>
            </p:nvSpPr>
            <p:spPr bwMode="auto">
              <a:xfrm>
                <a:off x="2767" y="1892"/>
                <a:ext cx="111"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119</a:t>
                </a:r>
              </a:p>
            </p:txBody>
          </p:sp>
          <p:sp>
            <p:nvSpPr>
              <p:cNvPr id="86090" name="Rectangle 74"/>
              <p:cNvSpPr>
                <a:spLocks noChangeArrowheads="1"/>
              </p:cNvSpPr>
              <p:nvPr/>
            </p:nvSpPr>
            <p:spPr bwMode="auto">
              <a:xfrm>
                <a:off x="2785"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189</a:t>
                </a:r>
              </a:p>
            </p:txBody>
          </p:sp>
          <p:sp>
            <p:nvSpPr>
              <p:cNvPr id="86092" name="Rectangle 76"/>
              <p:cNvSpPr>
                <a:spLocks noChangeArrowheads="1"/>
              </p:cNvSpPr>
              <p:nvPr/>
            </p:nvSpPr>
            <p:spPr bwMode="auto">
              <a:xfrm>
                <a:off x="2694"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latin typeface="ＭＳ Ｐゴシック" pitchFamily="50" charset="-128"/>
                    <a:ea typeface="ＭＳ Ｐゴシック" pitchFamily="50" charset="-128"/>
                  </a:rPr>
                  <a:t>小計</a:t>
                </a:r>
              </a:p>
            </p:txBody>
          </p:sp>
          <p:sp>
            <p:nvSpPr>
              <p:cNvPr id="86093" name="Rectangle 77"/>
              <p:cNvSpPr>
                <a:spLocks noChangeArrowheads="1"/>
              </p:cNvSpPr>
              <p:nvPr/>
            </p:nvSpPr>
            <p:spPr bwMode="auto">
              <a:xfrm>
                <a:off x="2694" y="2078"/>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189</a:t>
                </a:r>
              </a:p>
            </p:txBody>
          </p:sp>
          <p:sp>
            <p:nvSpPr>
              <p:cNvPr id="86094" name="Rectangle 78"/>
              <p:cNvSpPr>
                <a:spLocks noChangeArrowheads="1"/>
              </p:cNvSpPr>
              <p:nvPr/>
            </p:nvSpPr>
            <p:spPr bwMode="auto">
              <a:xfrm>
                <a:off x="2694" y="2031"/>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189</a:t>
                </a:r>
              </a:p>
            </p:txBody>
          </p:sp>
          <p:sp>
            <p:nvSpPr>
              <p:cNvPr id="86095" name="Rectangle 79"/>
              <p:cNvSpPr>
                <a:spLocks noChangeArrowheads="1"/>
              </p:cNvSpPr>
              <p:nvPr/>
            </p:nvSpPr>
            <p:spPr bwMode="auto">
              <a:xfrm>
                <a:off x="2694" y="1754"/>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26</a:t>
                </a:r>
              </a:p>
            </p:txBody>
          </p:sp>
          <p:sp>
            <p:nvSpPr>
              <p:cNvPr id="86096" name="Rectangle 80"/>
              <p:cNvSpPr>
                <a:spLocks noChangeArrowheads="1"/>
              </p:cNvSpPr>
              <p:nvPr/>
            </p:nvSpPr>
            <p:spPr bwMode="auto">
              <a:xfrm>
                <a:off x="2694" y="1800"/>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34</a:t>
                </a:r>
              </a:p>
            </p:txBody>
          </p:sp>
          <p:sp>
            <p:nvSpPr>
              <p:cNvPr id="86097" name="Rectangle 81"/>
              <p:cNvSpPr>
                <a:spLocks noChangeArrowheads="1"/>
              </p:cNvSpPr>
              <p:nvPr/>
            </p:nvSpPr>
            <p:spPr bwMode="auto">
              <a:xfrm>
                <a:off x="2694" y="1846"/>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10</a:t>
                </a:r>
              </a:p>
            </p:txBody>
          </p:sp>
          <p:sp>
            <p:nvSpPr>
              <p:cNvPr id="86098" name="Rectangle 82"/>
              <p:cNvSpPr>
                <a:spLocks noChangeArrowheads="1"/>
              </p:cNvSpPr>
              <p:nvPr/>
            </p:nvSpPr>
            <p:spPr bwMode="auto">
              <a:xfrm>
                <a:off x="2694" y="1893"/>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27</a:t>
                </a:r>
              </a:p>
            </p:txBody>
          </p:sp>
          <p:sp>
            <p:nvSpPr>
              <p:cNvPr id="86099" name="Rectangle 83"/>
              <p:cNvSpPr>
                <a:spLocks noChangeArrowheads="1"/>
              </p:cNvSpPr>
              <p:nvPr/>
            </p:nvSpPr>
            <p:spPr bwMode="auto">
              <a:xfrm>
                <a:off x="2694" y="1939"/>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54</a:t>
                </a:r>
              </a:p>
            </p:txBody>
          </p:sp>
          <p:sp>
            <p:nvSpPr>
              <p:cNvPr id="86100" name="Rectangle 84"/>
              <p:cNvSpPr>
                <a:spLocks noChangeArrowheads="1"/>
              </p:cNvSpPr>
              <p:nvPr/>
            </p:nvSpPr>
            <p:spPr bwMode="auto">
              <a:xfrm>
                <a:off x="2694" y="1985"/>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ea typeface="ＭＳ Ｐゴシック" pitchFamily="50" charset="-128"/>
                  </a:rPr>
                  <a:t>28</a:t>
                </a:r>
              </a:p>
            </p:txBody>
          </p:sp>
          <p:sp>
            <p:nvSpPr>
              <p:cNvPr id="86101" name="Rectangle 85"/>
              <p:cNvSpPr>
                <a:spLocks noChangeArrowheads="1"/>
              </p:cNvSpPr>
              <p:nvPr/>
            </p:nvSpPr>
            <p:spPr bwMode="auto">
              <a:xfrm>
                <a:off x="2601"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11</a:t>
                </a:r>
              </a:p>
            </p:txBody>
          </p:sp>
          <p:sp>
            <p:nvSpPr>
              <p:cNvPr id="86102" name="Rectangle 86"/>
              <p:cNvSpPr>
                <a:spLocks noChangeArrowheads="1"/>
              </p:cNvSpPr>
              <p:nvPr/>
            </p:nvSpPr>
            <p:spPr bwMode="auto">
              <a:xfrm>
                <a:off x="250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17</a:t>
                </a:r>
              </a:p>
            </p:txBody>
          </p:sp>
          <p:sp>
            <p:nvSpPr>
              <p:cNvPr id="86103" name="Rectangle 87"/>
              <p:cNvSpPr>
                <a:spLocks noChangeArrowheads="1"/>
              </p:cNvSpPr>
              <p:nvPr/>
            </p:nvSpPr>
            <p:spPr bwMode="auto">
              <a:xfrm>
                <a:off x="2322"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26</a:t>
                </a:r>
              </a:p>
            </p:txBody>
          </p:sp>
          <p:sp>
            <p:nvSpPr>
              <p:cNvPr id="86104" name="Rectangle 88"/>
              <p:cNvSpPr>
                <a:spLocks noChangeArrowheads="1"/>
              </p:cNvSpPr>
              <p:nvPr/>
            </p:nvSpPr>
            <p:spPr bwMode="auto">
              <a:xfrm>
                <a:off x="2322" y="2031"/>
                <a:ext cx="94"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17</a:t>
                </a:r>
              </a:p>
            </p:txBody>
          </p:sp>
          <p:sp>
            <p:nvSpPr>
              <p:cNvPr id="86105" name="Rectangle 89"/>
              <p:cNvSpPr>
                <a:spLocks noChangeArrowheads="1"/>
              </p:cNvSpPr>
              <p:nvPr/>
            </p:nvSpPr>
            <p:spPr bwMode="auto">
              <a:xfrm>
                <a:off x="2416" y="2031"/>
                <a:ext cx="92"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9</a:t>
                </a:r>
              </a:p>
            </p:txBody>
          </p:sp>
          <p:sp>
            <p:nvSpPr>
              <p:cNvPr id="86106" name="Rectangle 90"/>
              <p:cNvSpPr>
                <a:spLocks noChangeArrowheads="1"/>
              </p:cNvSpPr>
              <p:nvPr/>
            </p:nvSpPr>
            <p:spPr bwMode="auto">
              <a:xfrm>
                <a:off x="2138" y="2077"/>
                <a:ext cx="184"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32</a:t>
                </a:r>
              </a:p>
            </p:txBody>
          </p:sp>
          <p:sp>
            <p:nvSpPr>
              <p:cNvPr id="86107" name="Rectangle 91"/>
              <p:cNvSpPr>
                <a:spLocks noChangeArrowheads="1"/>
              </p:cNvSpPr>
              <p:nvPr/>
            </p:nvSpPr>
            <p:spPr bwMode="auto">
              <a:xfrm>
                <a:off x="213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19</a:t>
                </a:r>
              </a:p>
            </p:txBody>
          </p:sp>
          <p:sp>
            <p:nvSpPr>
              <p:cNvPr id="86108" name="Rectangle 92"/>
              <p:cNvSpPr>
                <a:spLocks noChangeArrowheads="1"/>
              </p:cNvSpPr>
              <p:nvPr/>
            </p:nvSpPr>
            <p:spPr bwMode="auto">
              <a:xfrm>
                <a:off x="2508" y="1692"/>
                <a:ext cx="186"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土</a:t>
                </a:r>
              </a:p>
            </p:txBody>
          </p:sp>
          <p:sp>
            <p:nvSpPr>
              <p:cNvPr id="86109" name="Rectangle 93"/>
              <p:cNvSpPr>
                <a:spLocks noChangeArrowheads="1"/>
              </p:cNvSpPr>
              <p:nvPr/>
            </p:nvSpPr>
            <p:spPr bwMode="auto">
              <a:xfrm>
                <a:off x="2601" y="1846"/>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a typeface="ＭＳ Ｐゴシック" pitchFamily="50" charset="-128"/>
                </a:endParaRPr>
              </a:p>
            </p:txBody>
          </p:sp>
          <p:sp>
            <p:nvSpPr>
              <p:cNvPr id="86110" name="Rectangle 94"/>
              <p:cNvSpPr>
                <a:spLocks noChangeArrowheads="1"/>
              </p:cNvSpPr>
              <p:nvPr/>
            </p:nvSpPr>
            <p:spPr bwMode="auto">
              <a:xfrm>
                <a:off x="2601"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a typeface="ＭＳ Ｐゴシック" pitchFamily="50" charset="-128"/>
                </a:endParaRPr>
              </a:p>
            </p:txBody>
          </p:sp>
          <p:grpSp>
            <p:nvGrpSpPr>
              <p:cNvPr id="86111" name="Group 95"/>
              <p:cNvGrpSpPr>
                <a:grpSpLocks/>
              </p:cNvGrpSpPr>
              <p:nvPr/>
            </p:nvGrpSpPr>
            <p:grpSpPr bwMode="auto">
              <a:xfrm>
                <a:off x="2601" y="1754"/>
                <a:ext cx="93" cy="47"/>
                <a:chOff x="288" y="2160"/>
                <a:chExt cx="240" cy="144"/>
              </a:xfrm>
            </p:grpSpPr>
            <p:sp>
              <p:nvSpPr>
                <p:cNvPr id="86112" name="Rectangle 96"/>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13" name="Group 97"/>
                <p:cNvGrpSpPr>
                  <a:grpSpLocks/>
                </p:cNvGrpSpPr>
                <p:nvPr/>
              </p:nvGrpSpPr>
              <p:grpSpPr bwMode="auto">
                <a:xfrm>
                  <a:off x="336" y="2208"/>
                  <a:ext cx="101" cy="80"/>
                  <a:chOff x="1104" y="1776"/>
                  <a:chExt cx="101" cy="80"/>
                </a:xfrm>
              </p:grpSpPr>
              <p:sp>
                <p:nvSpPr>
                  <p:cNvPr id="86114" name="Line 98"/>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15" name="Line 99"/>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16" name="Line 100"/>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22" name="Group 106"/>
              <p:cNvGrpSpPr>
                <a:grpSpLocks/>
              </p:cNvGrpSpPr>
              <p:nvPr/>
            </p:nvGrpSpPr>
            <p:grpSpPr bwMode="auto">
              <a:xfrm>
                <a:off x="2601" y="1802"/>
                <a:ext cx="93" cy="47"/>
                <a:chOff x="288" y="2352"/>
                <a:chExt cx="240" cy="144"/>
              </a:xfrm>
            </p:grpSpPr>
            <p:sp>
              <p:nvSpPr>
                <p:cNvPr id="86123" name="Rectangle 10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24" name="Group 108"/>
                <p:cNvGrpSpPr>
                  <a:grpSpLocks/>
                </p:cNvGrpSpPr>
                <p:nvPr/>
              </p:nvGrpSpPr>
              <p:grpSpPr bwMode="auto">
                <a:xfrm>
                  <a:off x="336" y="2400"/>
                  <a:ext cx="67" cy="80"/>
                  <a:chOff x="1104" y="1776"/>
                  <a:chExt cx="67" cy="80"/>
                </a:xfrm>
              </p:grpSpPr>
              <p:sp>
                <p:nvSpPr>
                  <p:cNvPr id="86125" name="Line 10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26" name="Line 11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27" name="Group 111"/>
              <p:cNvGrpSpPr>
                <a:grpSpLocks/>
              </p:cNvGrpSpPr>
              <p:nvPr/>
            </p:nvGrpSpPr>
            <p:grpSpPr bwMode="auto">
              <a:xfrm>
                <a:off x="2601" y="1986"/>
                <a:ext cx="93" cy="45"/>
                <a:chOff x="288" y="2352"/>
                <a:chExt cx="240" cy="144"/>
              </a:xfrm>
            </p:grpSpPr>
            <p:sp>
              <p:nvSpPr>
                <p:cNvPr id="86128" name="Rectangle 112"/>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29" name="Group 113"/>
                <p:cNvGrpSpPr>
                  <a:grpSpLocks/>
                </p:cNvGrpSpPr>
                <p:nvPr/>
              </p:nvGrpSpPr>
              <p:grpSpPr bwMode="auto">
                <a:xfrm>
                  <a:off x="336" y="2400"/>
                  <a:ext cx="67" cy="80"/>
                  <a:chOff x="1104" y="1776"/>
                  <a:chExt cx="67" cy="80"/>
                </a:xfrm>
              </p:grpSpPr>
              <p:sp>
                <p:nvSpPr>
                  <p:cNvPr id="86130" name="Line 11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31" name="Line 11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32" name="Group 116"/>
              <p:cNvGrpSpPr>
                <a:grpSpLocks/>
              </p:cNvGrpSpPr>
              <p:nvPr/>
            </p:nvGrpSpPr>
            <p:grpSpPr bwMode="auto">
              <a:xfrm>
                <a:off x="2508" y="1754"/>
                <a:ext cx="93" cy="47"/>
                <a:chOff x="288" y="2352"/>
                <a:chExt cx="240" cy="144"/>
              </a:xfrm>
            </p:grpSpPr>
            <p:sp>
              <p:nvSpPr>
                <p:cNvPr id="86133" name="Rectangle 11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34" name="Group 118"/>
                <p:cNvGrpSpPr>
                  <a:grpSpLocks/>
                </p:cNvGrpSpPr>
                <p:nvPr/>
              </p:nvGrpSpPr>
              <p:grpSpPr bwMode="auto">
                <a:xfrm>
                  <a:off x="336" y="2400"/>
                  <a:ext cx="67" cy="80"/>
                  <a:chOff x="1104" y="1776"/>
                  <a:chExt cx="67" cy="80"/>
                </a:xfrm>
              </p:grpSpPr>
              <p:sp>
                <p:nvSpPr>
                  <p:cNvPr id="86135" name="Line 11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36" name="Line 12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37" name="Group 121"/>
              <p:cNvGrpSpPr>
                <a:grpSpLocks/>
              </p:cNvGrpSpPr>
              <p:nvPr/>
            </p:nvGrpSpPr>
            <p:grpSpPr bwMode="auto">
              <a:xfrm>
                <a:off x="2508" y="1801"/>
                <a:ext cx="93" cy="45"/>
                <a:chOff x="288" y="2160"/>
                <a:chExt cx="240" cy="144"/>
              </a:xfrm>
            </p:grpSpPr>
            <p:sp>
              <p:nvSpPr>
                <p:cNvPr id="86138" name="Rectangle 122"/>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39" name="Group 123"/>
                <p:cNvGrpSpPr>
                  <a:grpSpLocks/>
                </p:cNvGrpSpPr>
                <p:nvPr/>
              </p:nvGrpSpPr>
              <p:grpSpPr bwMode="auto">
                <a:xfrm>
                  <a:off x="336" y="2208"/>
                  <a:ext cx="101" cy="80"/>
                  <a:chOff x="1104" y="1776"/>
                  <a:chExt cx="101" cy="80"/>
                </a:xfrm>
              </p:grpSpPr>
              <p:sp>
                <p:nvSpPr>
                  <p:cNvPr id="86140" name="Line 12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41" name="Line 12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42" name="Line 126"/>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43" name="Group 127"/>
              <p:cNvGrpSpPr>
                <a:grpSpLocks/>
              </p:cNvGrpSpPr>
              <p:nvPr/>
            </p:nvGrpSpPr>
            <p:grpSpPr bwMode="auto">
              <a:xfrm>
                <a:off x="2508" y="1846"/>
                <a:ext cx="93" cy="46"/>
                <a:chOff x="288" y="2352"/>
                <a:chExt cx="240" cy="144"/>
              </a:xfrm>
            </p:grpSpPr>
            <p:sp>
              <p:nvSpPr>
                <p:cNvPr id="86144" name="Rectangle 128"/>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a typeface="ＭＳ Ｐゴシック" pitchFamily="50" charset="-128"/>
                  </a:endParaRPr>
                </a:p>
              </p:txBody>
            </p:sp>
            <p:grpSp>
              <p:nvGrpSpPr>
                <p:cNvPr id="86145" name="Group 129"/>
                <p:cNvGrpSpPr>
                  <a:grpSpLocks/>
                </p:cNvGrpSpPr>
                <p:nvPr/>
              </p:nvGrpSpPr>
              <p:grpSpPr bwMode="auto">
                <a:xfrm>
                  <a:off x="336" y="2400"/>
                  <a:ext cx="67" cy="80"/>
                  <a:chOff x="1104" y="1776"/>
                  <a:chExt cx="67" cy="80"/>
                </a:xfrm>
              </p:grpSpPr>
              <p:sp>
                <p:nvSpPr>
                  <p:cNvPr id="86146" name="Line 13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47" name="Line 13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48" name="Group 132"/>
              <p:cNvGrpSpPr>
                <a:grpSpLocks/>
              </p:cNvGrpSpPr>
              <p:nvPr/>
            </p:nvGrpSpPr>
            <p:grpSpPr bwMode="auto">
              <a:xfrm>
                <a:off x="2508" y="1892"/>
                <a:ext cx="93" cy="47"/>
                <a:chOff x="288" y="1968"/>
                <a:chExt cx="240" cy="144"/>
              </a:xfrm>
            </p:grpSpPr>
            <p:sp>
              <p:nvSpPr>
                <p:cNvPr id="86149" name="Rectangle 133"/>
                <p:cNvSpPr>
                  <a:spLocks noChangeArrowheads="1"/>
                </p:cNvSpPr>
                <p:nvPr/>
              </p:nvSpPr>
              <p:spPr bwMode="auto">
                <a:xfrm>
                  <a:off x="288"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a typeface="ＭＳ Ｐゴシック" pitchFamily="50" charset="-128"/>
                  </a:endParaRPr>
                </a:p>
              </p:txBody>
            </p:sp>
            <p:grpSp>
              <p:nvGrpSpPr>
                <p:cNvPr id="86150" name="Group 134"/>
                <p:cNvGrpSpPr>
                  <a:grpSpLocks/>
                </p:cNvGrpSpPr>
                <p:nvPr/>
              </p:nvGrpSpPr>
              <p:grpSpPr bwMode="auto">
                <a:xfrm>
                  <a:off x="336" y="2016"/>
                  <a:ext cx="134" cy="80"/>
                  <a:chOff x="1104" y="1776"/>
                  <a:chExt cx="134" cy="80"/>
                </a:xfrm>
              </p:grpSpPr>
              <p:sp>
                <p:nvSpPr>
                  <p:cNvPr id="86151" name="Line 13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52" name="Line 13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53" name="Line 137"/>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54" name="Line 138"/>
                  <p:cNvSpPr>
                    <a:spLocks noChangeShapeType="1"/>
                  </p:cNvSpPr>
                  <p:nvPr/>
                </p:nvSpPr>
                <p:spPr bwMode="auto">
                  <a:xfrm flipH="1">
                    <a:off x="1205"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86156" name="Rectangle 140"/>
              <p:cNvSpPr>
                <a:spLocks noChangeArrowheads="1"/>
              </p:cNvSpPr>
              <p:nvPr/>
            </p:nvSpPr>
            <p:spPr bwMode="auto">
              <a:xfrm>
                <a:off x="2508"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a typeface="ＭＳ Ｐゴシック" pitchFamily="50" charset="-128"/>
                </a:endParaRPr>
              </a:p>
            </p:txBody>
          </p:sp>
          <p:sp>
            <p:nvSpPr>
              <p:cNvPr id="86157" name="Line 141"/>
              <p:cNvSpPr>
                <a:spLocks noChangeShapeType="1"/>
              </p:cNvSpPr>
              <p:nvPr/>
            </p:nvSpPr>
            <p:spPr bwMode="auto">
              <a:xfrm flipH="1">
                <a:off x="2527" y="195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158" name="Group 142"/>
              <p:cNvGrpSpPr>
                <a:grpSpLocks/>
              </p:cNvGrpSpPr>
              <p:nvPr/>
            </p:nvGrpSpPr>
            <p:grpSpPr bwMode="auto">
              <a:xfrm>
                <a:off x="2508" y="1986"/>
                <a:ext cx="93" cy="45"/>
                <a:chOff x="288" y="1776"/>
                <a:chExt cx="240" cy="144"/>
              </a:xfrm>
            </p:grpSpPr>
            <p:sp>
              <p:nvSpPr>
                <p:cNvPr id="86159" name="Rectangle 143"/>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60" name="Group 144"/>
                <p:cNvGrpSpPr>
                  <a:grpSpLocks/>
                </p:cNvGrpSpPr>
                <p:nvPr/>
              </p:nvGrpSpPr>
              <p:grpSpPr bwMode="auto">
                <a:xfrm>
                  <a:off x="336" y="1824"/>
                  <a:ext cx="134" cy="80"/>
                  <a:chOff x="768" y="2496"/>
                  <a:chExt cx="192" cy="144"/>
                </a:xfrm>
              </p:grpSpPr>
              <p:sp>
                <p:nvSpPr>
                  <p:cNvPr id="86161" name="Line 145"/>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62" name="Line 146"/>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63" name="Line 147"/>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64" name="Line 148"/>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65" name="Line 149"/>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66" name="Group 150"/>
              <p:cNvGrpSpPr>
                <a:grpSpLocks/>
              </p:cNvGrpSpPr>
              <p:nvPr/>
            </p:nvGrpSpPr>
            <p:grpSpPr bwMode="auto">
              <a:xfrm>
                <a:off x="2416" y="1892"/>
                <a:ext cx="92" cy="47"/>
                <a:chOff x="288" y="2160"/>
                <a:chExt cx="240" cy="144"/>
              </a:xfrm>
            </p:grpSpPr>
            <p:sp>
              <p:nvSpPr>
                <p:cNvPr id="86167" name="Rectangle 151"/>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68" name="Group 152"/>
                <p:cNvGrpSpPr>
                  <a:grpSpLocks/>
                </p:cNvGrpSpPr>
                <p:nvPr/>
              </p:nvGrpSpPr>
              <p:grpSpPr bwMode="auto">
                <a:xfrm>
                  <a:off x="336" y="2208"/>
                  <a:ext cx="101" cy="80"/>
                  <a:chOff x="1104" y="1776"/>
                  <a:chExt cx="101" cy="80"/>
                </a:xfrm>
              </p:grpSpPr>
              <p:sp>
                <p:nvSpPr>
                  <p:cNvPr id="86169" name="Line 153"/>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70" name="Line 154"/>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71" name="Line 155"/>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72" name="Group 156"/>
              <p:cNvGrpSpPr>
                <a:grpSpLocks/>
              </p:cNvGrpSpPr>
              <p:nvPr/>
            </p:nvGrpSpPr>
            <p:grpSpPr bwMode="auto">
              <a:xfrm>
                <a:off x="2416" y="1939"/>
                <a:ext cx="92" cy="47"/>
                <a:chOff x="576" y="1968"/>
                <a:chExt cx="240" cy="144"/>
              </a:xfrm>
            </p:grpSpPr>
            <p:sp>
              <p:nvSpPr>
                <p:cNvPr id="86173" name="Rectangle 157"/>
                <p:cNvSpPr>
                  <a:spLocks noChangeArrowheads="1"/>
                </p:cNvSpPr>
                <p:nvPr/>
              </p:nvSpPr>
              <p:spPr bwMode="auto">
                <a:xfrm>
                  <a:off x="576"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sp>
              <p:nvSpPr>
                <p:cNvPr id="86174" name="Line 158"/>
                <p:cNvSpPr>
                  <a:spLocks noChangeShapeType="1"/>
                </p:cNvSpPr>
                <p:nvPr/>
              </p:nvSpPr>
              <p:spPr bwMode="auto">
                <a:xfrm flipH="1">
                  <a:off x="624" y="201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176" name="Rectangle 160"/>
              <p:cNvSpPr>
                <a:spLocks noChangeArrowheads="1"/>
              </p:cNvSpPr>
              <p:nvPr/>
            </p:nvSpPr>
            <p:spPr bwMode="auto">
              <a:xfrm>
                <a:off x="2416" y="1986"/>
                <a:ext cx="92"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77" name="Group 161"/>
              <p:cNvGrpSpPr>
                <a:grpSpLocks/>
              </p:cNvGrpSpPr>
              <p:nvPr/>
            </p:nvGrpSpPr>
            <p:grpSpPr bwMode="auto">
              <a:xfrm>
                <a:off x="2434" y="2001"/>
                <a:ext cx="26" cy="25"/>
                <a:chOff x="1104" y="1776"/>
                <a:chExt cx="67" cy="80"/>
              </a:xfrm>
            </p:grpSpPr>
            <p:sp>
              <p:nvSpPr>
                <p:cNvPr id="86178" name="Line 16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79" name="Line 16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181" name="Rectangle 165"/>
              <p:cNvSpPr>
                <a:spLocks noChangeArrowheads="1"/>
              </p:cNvSpPr>
              <p:nvPr/>
            </p:nvSpPr>
            <p:spPr bwMode="auto">
              <a:xfrm>
                <a:off x="2231" y="1754"/>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sp>
            <p:nvSpPr>
              <p:cNvPr id="86182" name="Line 166"/>
              <p:cNvSpPr>
                <a:spLocks noChangeShapeType="1"/>
              </p:cNvSpPr>
              <p:nvPr/>
            </p:nvSpPr>
            <p:spPr bwMode="auto">
              <a:xfrm flipH="1">
                <a:off x="2249" y="1770"/>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84" name="Rectangle 168"/>
              <p:cNvSpPr>
                <a:spLocks noChangeArrowheads="1"/>
              </p:cNvSpPr>
              <p:nvPr/>
            </p:nvSpPr>
            <p:spPr bwMode="auto">
              <a:xfrm>
                <a:off x="2138" y="1754"/>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85" name="Group 169"/>
              <p:cNvGrpSpPr>
                <a:grpSpLocks/>
              </p:cNvGrpSpPr>
              <p:nvPr/>
            </p:nvGrpSpPr>
            <p:grpSpPr bwMode="auto">
              <a:xfrm>
                <a:off x="2157" y="1770"/>
                <a:ext cx="26" cy="26"/>
                <a:chOff x="1104" y="1776"/>
                <a:chExt cx="67" cy="80"/>
              </a:xfrm>
            </p:grpSpPr>
            <p:sp>
              <p:nvSpPr>
                <p:cNvPr id="86186" name="Line 17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87" name="Line 17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86188" name="Group 172"/>
              <p:cNvGrpSpPr>
                <a:grpSpLocks/>
              </p:cNvGrpSpPr>
              <p:nvPr/>
            </p:nvGrpSpPr>
            <p:grpSpPr bwMode="auto">
              <a:xfrm>
                <a:off x="2138" y="1801"/>
                <a:ext cx="93" cy="45"/>
                <a:chOff x="288" y="2160"/>
                <a:chExt cx="240" cy="144"/>
              </a:xfrm>
            </p:grpSpPr>
            <p:sp>
              <p:nvSpPr>
                <p:cNvPr id="86189" name="Rectangle 173"/>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90" name="Group 174"/>
                <p:cNvGrpSpPr>
                  <a:grpSpLocks/>
                </p:cNvGrpSpPr>
                <p:nvPr/>
              </p:nvGrpSpPr>
              <p:grpSpPr bwMode="auto">
                <a:xfrm>
                  <a:off x="336" y="2208"/>
                  <a:ext cx="101" cy="80"/>
                  <a:chOff x="1104" y="1776"/>
                  <a:chExt cx="101" cy="80"/>
                </a:xfrm>
              </p:grpSpPr>
              <p:sp>
                <p:nvSpPr>
                  <p:cNvPr id="86191" name="Line 17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92" name="Line 17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93" name="Line 177"/>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194" name="Group 178"/>
              <p:cNvGrpSpPr>
                <a:grpSpLocks/>
              </p:cNvGrpSpPr>
              <p:nvPr/>
            </p:nvGrpSpPr>
            <p:grpSpPr bwMode="auto">
              <a:xfrm>
                <a:off x="2231" y="1801"/>
                <a:ext cx="91" cy="45"/>
                <a:chOff x="288" y="1776"/>
                <a:chExt cx="240" cy="144"/>
              </a:xfrm>
            </p:grpSpPr>
            <p:sp>
              <p:nvSpPr>
                <p:cNvPr id="86195" name="Rectangle 179"/>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196" name="Group 180"/>
                <p:cNvGrpSpPr>
                  <a:grpSpLocks/>
                </p:cNvGrpSpPr>
                <p:nvPr/>
              </p:nvGrpSpPr>
              <p:grpSpPr bwMode="auto">
                <a:xfrm>
                  <a:off x="336" y="1824"/>
                  <a:ext cx="134" cy="80"/>
                  <a:chOff x="768" y="2496"/>
                  <a:chExt cx="192" cy="144"/>
                </a:xfrm>
              </p:grpSpPr>
              <p:sp>
                <p:nvSpPr>
                  <p:cNvPr id="86197" name="Line 181"/>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98" name="Line 182"/>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199" name="Line 183"/>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00" name="Line 184"/>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01" name="Line 185"/>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202" name="Group 186"/>
              <p:cNvGrpSpPr>
                <a:grpSpLocks/>
              </p:cNvGrpSpPr>
              <p:nvPr/>
            </p:nvGrpSpPr>
            <p:grpSpPr bwMode="auto">
              <a:xfrm>
                <a:off x="2138" y="1939"/>
                <a:ext cx="93" cy="47"/>
                <a:chOff x="288" y="2352"/>
                <a:chExt cx="240" cy="144"/>
              </a:xfrm>
            </p:grpSpPr>
            <p:sp>
              <p:nvSpPr>
                <p:cNvPr id="86203" name="Rectangle 18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204" name="Group 188"/>
                <p:cNvGrpSpPr>
                  <a:grpSpLocks/>
                </p:cNvGrpSpPr>
                <p:nvPr/>
              </p:nvGrpSpPr>
              <p:grpSpPr bwMode="auto">
                <a:xfrm>
                  <a:off x="336" y="2400"/>
                  <a:ext cx="67" cy="80"/>
                  <a:chOff x="1104" y="1776"/>
                  <a:chExt cx="67" cy="80"/>
                </a:xfrm>
              </p:grpSpPr>
              <p:sp>
                <p:nvSpPr>
                  <p:cNvPr id="86205" name="Line 18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06" name="Line 19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213" name="Group 197"/>
              <p:cNvGrpSpPr>
                <a:grpSpLocks/>
              </p:cNvGrpSpPr>
              <p:nvPr/>
            </p:nvGrpSpPr>
            <p:grpSpPr bwMode="auto">
              <a:xfrm>
                <a:off x="2138" y="1846"/>
                <a:ext cx="93" cy="46"/>
                <a:chOff x="288" y="2160"/>
                <a:chExt cx="240" cy="144"/>
              </a:xfrm>
            </p:grpSpPr>
            <p:sp>
              <p:nvSpPr>
                <p:cNvPr id="86214" name="Rectangle 198"/>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215" name="Group 199"/>
                <p:cNvGrpSpPr>
                  <a:grpSpLocks/>
                </p:cNvGrpSpPr>
                <p:nvPr/>
              </p:nvGrpSpPr>
              <p:grpSpPr bwMode="auto">
                <a:xfrm>
                  <a:off x="336" y="2208"/>
                  <a:ext cx="101" cy="80"/>
                  <a:chOff x="1104" y="1776"/>
                  <a:chExt cx="101" cy="80"/>
                </a:xfrm>
              </p:grpSpPr>
              <p:sp>
                <p:nvSpPr>
                  <p:cNvPr id="86216" name="Line 20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17" name="Line 20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18" name="Line 202"/>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219" name="Group 203"/>
              <p:cNvGrpSpPr>
                <a:grpSpLocks/>
              </p:cNvGrpSpPr>
              <p:nvPr/>
            </p:nvGrpSpPr>
            <p:grpSpPr bwMode="auto">
              <a:xfrm>
                <a:off x="2138" y="1892"/>
                <a:ext cx="93" cy="47"/>
                <a:chOff x="288" y="1776"/>
                <a:chExt cx="240" cy="144"/>
              </a:xfrm>
            </p:grpSpPr>
            <p:sp>
              <p:nvSpPr>
                <p:cNvPr id="86220" name="Rectangle 204"/>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221" name="Group 205"/>
                <p:cNvGrpSpPr>
                  <a:grpSpLocks/>
                </p:cNvGrpSpPr>
                <p:nvPr/>
              </p:nvGrpSpPr>
              <p:grpSpPr bwMode="auto">
                <a:xfrm>
                  <a:off x="336" y="1824"/>
                  <a:ext cx="134" cy="80"/>
                  <a:chOff x="768" y="2496"/>
                  <a:chExt cx="192" cy="144"/>
                </a:xfrm>
              </p:grpSpPr>
              <p:sp>
                <p:nvSpPr>
                  <p:cNvPr id="86222" name="Line 206"/>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23" name="Line 207"/>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24" name="Line 208"/>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25" name="Line 209"/>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26" name="Line 210"/>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451" name="Group 435"/>
              <p:cNvGrpSpPr>
                <a:grpSpLocks/>
              </p:cNvGrpSpPr>
              <p:nvPr/>
            </p:nvGrpSpPr>
            <p:grpSpPr bwMode="auto">
              <a:xfrm>
                <a:off x="2138" y="1723"/>
                <a:ext cx="184" cy="308"/>
                <a:chOff x="2138" y="1723"/>
                <a:chExt cx="184" cy="308"/>
              </a:xfrm>
            </p:grpSpPr>
            <p:sp>
              <p:nvSpPr>
                <p:cNvPr id="86080" name="Rectangle 64"/>
                <p:cNvSpPr>
                  <a:spLocks noChangeArrowheads="1"/>
                </p:cNvSpPr>
                <p:nvPr/>
              </p:nvSpPr>
              <p:spPr bwMode="auto">
                <a:xfrm>
                  <a:off x="2231"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ＰＭ</a:t>
                  </a:r>
                </a:p>
              </p:txBody>
            </p:sp>
            <p:grpSp>
              <p:nvGrpSpPr>
                <p:cNvPr id="86207" name="Group 191"/>
                <p:cNvGrpSpPr>
                  <a:grpSpLocks/>
                </p:cNvGrpSpPr>
                <p:nvPr/>
              </p:nvGrpSpPr>
              <p:grpSpPr bwMode="auto">
                <a:xfrm>
                  <a:off x="2138" y="1986"/>
                  <a:ext cx="93" cy="45"/>
                  <a:chOff x="288" y="2160"/>
                  <a:chExt cx="240" cy="144"/>
                </a:xfrm>
              </p:grpSpPr>
              <p:sp>
                <p:nvSpPr>
                  <p:cNvPr id="86208" name="Rectangle 192"/>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209" name="Group 193"/>
                  <p:cNvGrpSpPr>
                    <a:grpSpLocks/>
                  </p:cNvGrpSpPr>
                  <p:nvPr/>
                </p:nvGrpSpPr>
                <p:grpSpPr bwMode="auto">
                  <a:xfrm>
                    <a:off x="336" y="2208"/>
                    <a:ext cx="101" cy="80"/>
                    <a:chOff x="1104" y="1776"/>
                    <a:chExt cx="101" cy="80"/>
                  </a:xfrm>
                </p:grpSpPr>
                <p:sp>
                  <p:nvSpPr>
                    <p:cNvPr id="86210" name="Line 19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11" name="Line 19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12" name="Line 196"/>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86227" name="Rectangle 211"/>
                <p:cNvSpPr>
                  <a:spLocks noChangeArrowheads="1"/>
                </p:cNvSpPr>
                <p:nvPr/>
              </p:nvSpPr>
              <p:spPr bwMode="auto">
                <a:xfrm>
                  <a:off x="2231" y="1846"/>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a typeface="ＭＳ Ｐゴシック" pitchFamily="50" charset="-128"/>
                  </a:endParaRPr>
                </a:p>
              </p:txBody>
            </p:sp>
          </p:grpSp>
          <p:sp>
            <p:nvSpPr>
              <p:cNvPr id="86228" name="Freeform 212"/>
              <p:cNvSpPr>
                <a:spLocks/>
              </p:cNvSpPr>
              <p:nvPr/>
            </p:nvSpPr>
            <p:spPr bwMode="auto">
              <a:xfrm>
                <a:off x="2303" y="1692"/>
                <a:ext cx="95" cy="432"/>
              </a:xfrm>
              <a:custGeom>
                <a:avLst/>
                <a:gdLst>
                  <a:gd name="T0" fmla="*/ 235 w 235"/>
                  <a:gd name="T1" fmla="*/ 0 h 612"/>
                  <a:gd name="T2" fmla="*/ 205 w 235"/>
                  <a:gd name="T3" fmla="*/ 210 h 612"/>
                  <a:gd name="T4" fmla="*/ 7 w 235"/>
                  <a:gd name="T5" fmla="*/ 486 h 612"/>
                  <a:gd name="T6" fmla="*/ 1 w 235"/>
                  <a:gd name="T7" fmla="*/ 612 h 612"/>
                </a:gdLst>
                <a:ahLst/>
                <a:cxnLst>
                  <a:cxn ang="0">
                    <a:pos x="T0" y="T1"/>
                  </a:cxn>
                  <a:cxn ang="0">
                    <a:pos x="T2" y="T3"/>
                  </a:cxn>
                  <a:cxn ang="0">
                    <a:pos x="T4" y="T5"/>
                  </a:cxn>
                  <a:cxn ang="0">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29" name="Freeform 213"/>
              <p:cNvSpPr>
                <a:spLocks/>
              </p:cNvSpPr>
              <p:nvPr/>
            </p:nvSpPr>
            <p:spPr bwMode="auto">
              <a:xfrm>
                <a:off x="2341" y="1692"/>
                <a:ext cx="94" cy="432"/>
              </a:xfrm>
              <a:custGeom>
                <a:avLst/>
                <a:gdLst>
                  <a:gd name="T0" fmla="*/ 235 w 235"/>
                  <a:gd name="T1" fmla="*/ 0 h 612"/>
                  <a:gd name="T2" fmla="*/ 205 w 235"/>
                  <a:gd name="T3" fmla="*/ 210 h 612"/>
                  <a:gd name="T4" fmla="*/ 7 w 235"/>
                  <a:gd name="T5" fmla="*/ 486 h 612"/>
                  <a:gd name="T6" fmla="*/ 1 w 235"/>
                  <a:gd name="T7" fmla="*/ 612 h 612"/>
                </a:gdLst>
                <a:ahLst/>
                <a:cxnLst>
                  <a:cxn ang="0">
                    <a:pos x="T0" y="T1"/>
                  </a:cxn>
                  <a:cxn ang="0">
                    <a:pos x="T2" y="T3"/>
                  </a:cxn>
                  <a:cxn ang="0">
                    <a:pos x="T4" y="T5"/>
                  </a:cxn>
                  <a:cxn ang="0">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230" name="Group 214"/>
              <p:cNvGrpSpPr>
                <a:grpSpLocks/>
              </p:cNvGrpSpPr>
              <p:nvPr/>
            </p:nvGrpSpPr>
            <p:grpSpPr bwMode="auto">
              <a:xfrm>
                <a:off x="2231" y="1892"/>
                <a:ext cx="91" cy="47"/>
                <a:chOff x="288" y="2352"/>
                <a:chExt cx="240" cy="144"/>
              </a:xfrm>
            </p:grpSpPr>
            <p:sp>
              <p:nvSpPr>
                <p:cNvPr id="86231" name="Rectangle 215"/>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232" name="Group 216"/>
                <p:cNvGrpSpPr>
                  <a:grpSpLocks/>
                </p:cNvGrpSpPr>
                <p:nvPr/>
              </p:nvGrpSpPr>
              <p:grpSpPr bwMode="auto">
                <a:xfrm>
                  <a:off x="336" y="2400"/>
                  <a:ext cx="67" cy="80"/>
                  <a:chOff x="1104" y="1776"/>
                  <a:chExt cx="67" cy="80"/>
                </a:xfrm>
              </p:grpSpPr>
              <p:sp>
                <p:nvSpPr>
                  <p:cNvPr id="86233" name="Line 217"/>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34" name="Line 218"/>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452" name="Group 436"/>
              <p:cNvGrpSpPr>
                <a:grpSpLocks/>
              </p:cNvGrpSpPr>
              <p:nvPr/>
            </p:nvGrpSpPr>
            <p:grpSpPr bwMode="auto">
              <a:xfrm>
                <a:off x="2231" y="1939"/>
                <a:ext cx="91" cy="47"/>
                <a:chOff x="2231" y="1939"/>
                <a:chExt cx="91" cy="47"/>
              </a:xfrm>
            </p:grpSpPr>
            <p:sp>
              <p:nvSpPr>
                <p:cNvPr id="86236" name="Rectangle 220"/>
                <p:cNvSpPr>
                  <a:spLocks noChangeArrowheads="1"/>
                </p:cNvSpPr>
                <p:nvPr/>
              </p:nvSpPr>
              <p:spPr bwMode="auto">
                <a:xfrm>
                  <a:off x="2231" y="1939"/>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a typeface="ＭＳ Ｐゴシック" pitchFamily="50" charset="-128"/>
                  </a:endParaRPr>
                </a:p>
              </p:txBody>
            </p:sp>
            <p:grpSp>
              <p:nvGrpSpPr>
                <p:cNvPr id="86237" name="Group 221"/>
                <p:cNvGrpSpPr>
                  <a:grpSpLocks/>
                </p:cNvGrpSpPr>
                <p:nvPr/>
              </p:nvGrpSpPr>
              <p:grpSpPr bwMode="auto">
                <a:xfrm>
                  <a:off x="2249" y="1955"/>
                  <a:ext cx="38" cy="26"/>
                  <a:chOff x="1104" y="1776"/>
                  <a:chExt cx="101" cy="80"/>
                </a:xfrm>
              </p:grpSpPr>
              <p:sp>
                <p:nvSpPr>
                  <p:cNvPr id="86238" name="Line 22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39" name="Line 22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40" name="Line 224"/>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86241" name="Group 225"/>
              <p:cNvGrpSpPr>
                <a:grpSpLocks/>
              </p:cNvGrpSpPr>
              <p:nvPr/>
            </p:nvGrpSpPr>
            <p:grpSpPr bwMode="auto">
              <a:xfrm>
                <a:off x="2249" y="2001"/>
                <a:ext cx="26" cy="25"/>
                <a:chOff x="1104" y="1776"/>
                <a:chExt cx="67" cy="80"/>
              </a:xfrm>
            </p:grpSpPr>
            <p:sp>
              <p:nvSpPr>
                <p:cNvPr id="86242" name="Line 226"/>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43" name="Line 227"/>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244" name="Line 228"/>
              <p:cNvSpPr>
                <a:spLocks noChangeShapeType="1"/>
              </p:cNvSpPr>
              <p:nvPr/>
            </p:nvSpPr>
            <p:spPr bwMode="auto">
              <a:xfrm>
                <a:off x="2231" y="2031"/>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45" name="Line 229"/>
              <p:cNvSpPr>
                <a:spLocks noChangeShapeType="1"/>
              </p:cNvSpPr>
              <p:nvPr/>
            </p:nvSpPr>
            <p:spPr bwMode="auto">
              <a:xfrm>
                <a:off x="2231" y="2077"/>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46" name="Rectangle 230"/>
              <p:cNvSpPr>
                <a:spLocks noChangeArrowheads="1"/>
              </p:cNvSpPr>
              <p:nvPr/>
            </p:nvSpPr>
            <p:spPr bwMode="auto">
              <a:xfrm>
                <a:off x="1972" y="1692"/>
                <a:ext cx="166" cy="62"/>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300">
                    <a:solidFill>
                      <a:schemeClr val="bg2"/>
                    </a:solidFill>
                    <a:ea typeface="ＭＳ Ｐゴシック" pitchFamily="50" charset="-128"/>
                  </a:rPr>
                  <a:t>不良個所</a:t>
                </a:r>
              </a:p>
            </p:txBody>
          </p:sp>
          <p:sp>
            <p:nvSpPr>
              <p:cNvPr id="86247" name="Rectangle 231"/>
              <p:cNvSpPr>
                <a:spLocks noChangeArrowheads="1"/>
              </p:cNvSpPr>
              <p:nvPr/>
            </p:nvSpPr>
            <p:spPr bwMode="auto">
              <a:xfrm>
                <a:off x="1972" y="1754"/>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型くずれ</a:t>
                </a:r>
              </a:p>
            </p:txBody>
          </p:sp>
          <p:sp>
            <p:nvSpPr>
              <p:cNvPr id="86248" name="Rectangle 232"/>
              <p:cNvSpPr>
                <a:spLocks noChangeArrowheads="1"/>
              </p:cNvSpPr>
              <p:nvPr/>
            </p:nvSpPr>
            <p:spPr bwMode="auto">
              <a:xfrm>
                <a:off x="1972" y="1801"/>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肉   厚</a:t>
                </a:r>
              </a:p>
            </p:txBody>
          </p:sp>
          <p:sp>
            <p:nvSpPr>
              <p:cNvPr id="86249" name="Rectangle 233"/>
              <p:cNvSpPr>
                <a:spLocks noChangeArrowheads="1"/>
              </p:cNvSpPr>
              <p:nvPr/>
            </p:nvSpPr>
            <p:spPr bwMode="auto">
              <a:xfrm>
                <a:off x="1972" y="1846"/>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肉   薄</a:t>
                </a:r>
              </a:p>
            </p:txBody>
          </p:sp>
          <p:sp>
            <p:nvSpPr>
              <p:cNvPr id="86250" name="Rectangle 234"/>
              <p:cNvSpPr>
                <a:spLocks noChangeArrowheads="1"/>
              </p:cNvSpPr>
              <p:nvPr/>
            </p:nvSpPr>
            <p:spPr bwMode="auto">
              <a:xfrm>
                <a:off x="1972" y="1892"/>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型くずれ</a:t>
                </a:r>
              </a:p>
            </p:txBody>
          </p:sp>
          <p:sp>
            <p:nvSpPr>
              <p:cNvPr id="86252" name="Rectangle 236"/>
              <p:cNvSpPr>
                <a:spLocks noChangeArrowheads="1"/>
              </p:cNvSpPr>
              <p:nvPr/>
            </p:nvSpPr>
            <p:spPr bwMode="auto">
              <a:xfrm>
                <a:off x="1972" y="1986"/>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肉   薄</a:t>
                </a:r>
              </a:p>
            </p:txBody>
          </p:sp>
          <p:sp>
            <p:nvSpPr>
              <p:cNvPr id="86253" name="Rectangle 237"/>
              <p:cNvSpPr>
                <a:spLocks noChangeArrowheads="1"/>
              </p:cNvSpPr>
              <p:nvPr/>
            </p:nvSpPr>
            <p:spPr bwMode="auto">
              <a:xfrm>
                <a:off x="1972" y="2031"/>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小    計</a:t>
                </a:r>
              </a:p>
            </p:txBody>
          </p:sp>
          <p:grpSp>
            <p:nvGrpSpPr>
              <p:cNvPr id="86443" name="Group 427"/>
              <p:cNvGrpSpPr>
                <a:grpSpLocks/>
              </p:cNvGrpSpPr>
              <p:nvPr/>
            </p:nvGrpSpPr>
            <p:grpSpPr bwMode="auto">
              <a:xfrm>
                <a:off x="1972" y="1939"/>
                <a:ext cx="166" cy="185"/>
                <a:chOff x="1972" y="1939"/>
                <a:chExt cx="166" cy="185"/>
              </a:xfrm>
            </p:grpSpPr>
            <p:sp>
              <p:nvSpPr>
                <p:cNvPr id="86251" name="Rectangle 235"/>
                <p:cNvSpPr>
                  <a:spLocks noChangeArrowheads="1"/>
                </p:cNvSpPr>
                <p:nvPr/>
              </p:nvSpPr>
              <p:spPr bwMode="auto">
                <a:xfrm>
                  <a:off x="1972" y="1939"/>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肉    厚</a:t>
                  </a:r>
                </a:p>
              </p:txBody>
            </p:sp>
            <p:sp>
              <p:nvSpPr>
                <p:cNvPr id="86254" name="Rectangle 238"/>
                <p:cNvSpPr>
                  <a:spLocks noChangeArrowheads="1"/>
                </p:cNvSpPr>
                <p:nvPr/>
              </p:nvSpPr>
              <p:spPr bwMode="auto">
                <a:xfrm>
                  <a:off x="1972" y="2077"/>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ea typeface="ＭＳ Ｐゴシック" pitchFamily="50" charset="-128"/>
                    </a:rPr>
                    <a:t>合    計</a:t>
                  </a:r>
                </a:p>
              </p:txBody>
            </p:sp>
          </p:grpSp>
          <p:sp>
            <p:nvSpPr>
              <p:cNvPr id="86255" name="Line 239"/>
              <p:cNvSpPr>
                <a:spLocks noChangeShapeType="1"/>
              </p:cNvSpPr>
              <p:nvPr/>
            </p:nvSpPr>
            <p:spPr bwMode="auto">
              <a:xfrm>
                <a:off x="2138" y="2124"/>
                <a:ext cx="16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56" name="Line 240"/>
              <p:cNvSpPr>
                <a:spLocks noChangeShapeType="1"/>
              </p:cNvSpPr>
              <p:nvPr/>
            </p:nvSpPr>
            <p:spPr bwMode="auto">
              <a:xfrm>
                <a:off x="2322" y="1801"/>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57" name="Line 241"/>
              <p:cNvSpPr>
                <a:spLocks noChangeShapeType="1"/>
              </p:cNvSpPr>
              <p:nvPr/>
            </p:nvSpPr>
            <p:spPr bwMode="auto">
              <a:xfrm>
                <a:off x="2322" y="184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58" name="Line 242"/>
              <p:cNvSpPr>
                <a:spLocks noChangeShapeType="1"/>
              </p:cNvSpPr>
              <p:nvPr/>
            </p:nvSpPr>
            <p:spPr bwMode="auto">
              <a:xfrm>
                <a:off x="2322" y="1892"/>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59" name="Line 243"/>
              <p:cNvSpPr>
                <a:spLocks noChangeShapeType="1"/>
              </p:cNvSpPr>
              <p:nvPr/>
            </p:nvSpPr>
            <p:spPr bwMode="auto">
              <a:xfrm>
                <a:off x="2322" y="1939"/>
                <a:ext cx="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0" name="Line 244"/>
              <p:cNvSpPr>
                <a:spLocks noChangeShapeType="1"/>
              </p:cNvSpPr>
              <p:nvPr/>
            </p:nvSpPr>
            <p:spPr bwMode="auto">
              <a:xfrm>
                <a:off x="2341" y="2124"/>
                <a:ext cx="16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1" name="Line 245"/>
              <p:cNvSpPr>
                <a:spLocks noChangeShapeType="1"/>
              </p:cNvSpPr>
              <p:nvPr/>
            </p:nvSpPr>
            <p:spPr bwMode="auto">
              <a:xfrm>
                <a:off x="2341" y="2077"/>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2" name="Line 246"/>
              <p:cNvSpPr>
                <a:spLocks noChangeShapeType="1"/>
              </p:cNvSpPr>
              <p:nvPr/>
            </p:nvSpPr>
            <p:spPr bwMode="auto">
              <a:xfrm>
                <a:off x="2341" y="2031"/>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3" name="Line 247"/>
              <p:cNvSpPr>
                <a:spLocks noChangeShapeType="1"/>
              </p:cNvSpPr>
              <p:nvPr/>
            </p:nvSpPr>
            <p:spPr bwMode="auto">
              <a:xfrm>
                <a:off x="2359" y="198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4" name="Line 248"/>
              <p:cNvSpPr>
                <a:spLocks noChangeShapeType="1"/>
              </p:cNvSpPr>
              <p:nvPr/>
            </p:nvSpPr>
            <p:spPr bwMode="auto">
              <a:xfrm>
                <a:off x="2379" y="1939"/>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5" name="Line 249"/>
              <p:cNvSpPr>
                <a:spLocks noChangeShapeType="1"/>
              </p:cNvSpPr>
              <p:nvPr/>
            </p:nvSpPr>
            <p:spPr bwMode="auto">
              <a:xfrm>
                <a:off x="2398" y="1892"/>
                <a:ext cx="18"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6" name="Line 250"/>
              <p:cNvSpPr>
                <a:spLocks noChangeShapeType="1"/>
              </p:cNvSpPr>
              <p:nvPr/>
            </p:nvSpPr>
            <p:spPr bwMode="auto">
              <a:xfrm>
                <a:off x="2416" y="1861"/>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7" name="Line 251"/>
              <p:cNvSpPr>
                <a:spLocks noChangeShapeType="1"/>
              </p:cNvSpPr>
              <p:nvPr/>
            </p:nvSpPr>
            <p:spPr bwMode="auto">
              <a:xfrm>
                <a:off x="2416" y="1846"/>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8" name="Line 252"/>
              <p:cNvSpPr>
                <a:spLocks noChangeShapeType="1"/>
              </p:cNvSpPr>
              <p:nvPr/>
            </p:nvSpPr>
            <p:spPr bwMode="auto">
              <a:xfrm>
                <a:off x="2435" y="1801"/>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69" name="Line 253"/>
              <p:cNvSpPr>
                <a:spLocks noChangeShapeType="1"/>
              </p:cNvSpPr>
              <p:nvPr/>
            </p:nvSpPr>
            <p:spPr bwMode="auto">
              <a:xfrm>
                <a:off x="2435" y="1754"/>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0" name="Line 254"/>
              <p:cNvSpPr>
                <a:spLocks noChangeShapeType="1"/>
              </p:cNvSpPr>
              <p:nvPr/>
            </p:nvSpPr>
            <p:spPr bwMode="auto">
              <a:xfrm>
                <a:off x="2435" y="1723"/>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1" name="Line 255"/>
              <p:cNvSpPr>
                <a:spLocks noChangeShapeType="1"/>
              </p:cNvSpPr>
              <p:nvPr/>
            </p:nvSpPr>
            <p:spPr bwMode="auto">
              <a:xfrm flipH="1">
                <a:off x="2435" y="181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2" name="Line 256"/>
              <p:cNvSpPr>
                <a:spLocks noChangeShapeType="1"/>
              </p:cNvSpPr>
              <p:nvPr/>
            </p:nvSpPr>
            <p:spPr bwMode="auto">
              <a:xfrm flipH="1">
                <a:off x="2359" y="1954"/>
                <a:ext cx="15"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3" name="Line 257"/>
              <p:cNvSpPr>
                <a:spLocks noChangeShapeType="1"/>
              </p:cNvSpPr>
              <p:nvPr/>
            </p:nvSpPr>
            <p:spPr bwMode="auto">
              <a:xfrm flipH="1">
                <a:off x="2374" y="1954"/>
                <a:ext cx="11"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4" name="Line 258"/>
              <p:cNvSpPr>
                <a:spLocks noChangeShapeType="1"/>
              </p:cNvSpPr>
              <p:nvPr/>
            </p:nvSpPr>
            <p:spPr bwMode="auto">
              <a:xfrm flipH="1">
                <a:off x="2385" y="1954"/>
                <a:ext cx="14"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5" name="Line 259"/>
              <p:cNvSpPr>
                <a:spLocks noChangeShapeType="1"/>
              </p:cNvSpPr>
              <p:nvPr/>
            </p:nvSpPr>
            <p:spPr bwMode="auto">
              <a:xfrm flipH="1">
                <a:off x="2399" y="1954"/>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6" name="Line 260"/>
              <p:cNvSpPr>
                <a:spLocks noChangeShapeType="1"/>
              </p:cNvSpPr>
              <p:nvPr/>
            </p:nvSpPr>
            <p:spPr bwMode="auto">
              <a:xfrm>
                <a:off x="2379" y="1954"/>
                <a:ext cx="3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277" name="Group 261"/>
              <p:cNvGrpSpPr>
                <a:grpSpLocks/>
              </p:cNvGrpSpPr>
              <p:nvPr/>
            </p:nvGrpSpPr>
            <p:grpSpPr bwMode="auto">
              <a:xfrm>
                <a:off x="2354" y="2001"/>
                <a:ext cx="25" cy="25"/>
                <a:chOff x="1104" y="1776"/>
                <a:chExt cx="67" cy="80"/>
              </a:xfrm>
            </p:grpSpPr>
            <p:sp>
              <p:nvSpPr>
                <p:cNvPr id="86278" name="Line 26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79" name="Line 26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280" name="Line 264"/>
              <p:cNvSpPr>
                <a:spLocks noChangeShapeType="1"/>
              </p:cNvSpPr>
              <p:nvPr/>
            </p:nvSpPr>
            <p:spPr bwMode="auto">
              <a:xfrm>
                <a:off x="2322" y="1723"/>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81" name="Line 265"/>
              <p:cNvSpPr>
                <a:spLocks noChangeShapeType="1"/>
              </p:cNvSpPr>
              <p:nvPr/>
            </p:nvSpPr>
            <p:spPr bwMode="auto">
              <a:xfrm>
                <a:off x="2322" y="1754"/>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82" name="Line 266"/>
              <p:cNvSpPr>
                <a:spLocks noChangeShapeType="1"/>
              </p:cNvSpPr>
              <p:nvPr/>
            </p:nvSpPr>
            <p:spPr bwMode="auto">
              <a:xfrm>
                <a:off x="2322" y="1723"/>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283" name="Group 267"/>
              <p:cNvGrpSpPr>
                <a:grpSpLocks/>
              </p:cNvGrpSpPr>
              <p:nvPr/>
            </p:nvGrpSpPr>
            <p:grpSpPr bwMode="auto">
              <a:xfrm>
                <a:off x="2341" y="1769"/>
                <a:ext cx="40" cy="26"/>
                <a:chOff x="1104" y="1776"/>
                <a:chExt cx="101" cy="80"/>
              </a:xfrm>
            </p:grpSpPr>
            <p:sp>
              <p:nvSpPr>
                <p:cNvPr id="86284" name="Line 268"/>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85" name="Line 269"/>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86" name="Line 270"/>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86287" name="Group 271"/>
              <p:cNvGrpSpPr>
                <a:grpSpLocks/>
              </p:cNvGrpSpPr>
              <p:nvPr/>
            </p:nvGrpSpPr>
            <p:grpSpPr bwMode="auto">
              <a:xfrm>
                <a:off x="2341" y="1815"/>
                <a:ext cx="27" cy="26"/>
                <a:chOff x="1104" y="1776"/>
                <a:chExt cx="67" cy="80"/>
              </a:xfrm>
            </p:grpSpPr>
            <p:sp>
              <p:nvSpPr>
                <p:cNvPr id="86288" name="Line 27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89" name="Line 27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290" name="Rectangle 274"/>
              <p:cNvSpPr>
                <a:spLocks noChangeArrowheads="1"/>
              </p:cNvSpPr>
              <p:nvPr/>
            </p:nvSpPr>
            <p:spPr bwMode="auto">
              <a:xfrm>
                <a:off x="2508"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ea typeface="ＭＳ Ｐゴシック" pitchFamily="50" charset="-128"/>
                  </a:rPr>
                  <a:t>28</a:t>
                </a:r>
              </a:p>
            </p:txBody>
          </p:sp>
          <p:sp>
            <p:nvSpPr>
              <p:cNvPr id="86291" name="Line 275"/>
              <p:cNvSpPr>
                <a:spLocks noChangeShapeType="1"/>
              </p:cNvSpPr>
              <p:nvPr/>
            </p:nvSpPr>
            <p:spPr bwMode="auto">
              <a:xfrm>
                <a:off x="2878" y="1692"/>
                <a:ext cx="0" cy="43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92" name="Line 276"/>
              <p:cNvSpPr>
                <a:spLocks noChangeShapeType="1"/>
              </p:cNvSpPr>
              <p:nvPr/>
            </p:nvSpPr>
            <p:spPr bwMode="auto">
              <a:xfrm>
                <a:off x="1879" y="2124"/>
                <a:ext cx="4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93" name="Line 277"/>
              <p:cNvSpPr>
                <a:spLocks noChangeShapeType="1"/>
              </p:cNvSpPr>
              <p:nvPr/>
            </p:nvSpPr>
            <p:spPr bwMode="auto">
              <a:xfrm>
                <a:off x="2341" y="2124"/>
                <a:ext cx="5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94" name="Line 278"/>
              <p:cNvSpPr>
                <a:spLocks noChangeShapeType="1"/>
              </p:cNvSpPr>
              <p:nvPr/>
            </p:nvSpPr>
            <p:spPr bwMode="auto">
              <a:xfrm>
                <a:off x="1879" y="1692"/>
                <a:ext cx="5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95" name="Line 279"/>
              <p:cNvSpPr>
                <a:spLocks noChangeShapeType="1"/>
              </p:cNvSpPr>
              <p:nvPr/>
            </p:nvSpPr>
            <p:spPr bwMode="auto">
              <a:xfrm>
                <a:off x="2435" y="1692"/>
                <a:ext cx="443"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388" name="Rectangle 372"/>
            <p:cNvSpPr>
              <a:spLocks noChangeArrowheads="1"/>
            </p:cNvSpPr>
            <p:nvPr/>
          </p:nvSpPr>
          <p:spPr bwMode="auto">
            <a:xfrm>
              <a:off x="176" y="1651"/>
              <a:ext cx="193" cy="504"/>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ea typeface="ＭＳ Ｐゴシック" pitchFamily="50" charset="-128"/>
                </a:rPr>
                <a:t>3</a:t>
              </a:r>
            </a:p>
          </p:txBody>
        </p:sp>
        <p:sp>
          <p:nvSpPr>
            <p:cNvPr id="86391" name="Rectangle 375"/>
            <p:cNvSpPr>
              <a:spLocks noChangeArrowheads="1"/>
            </p:cNvSpPr>
            <p:nvPr/>
          </p:nvSpPr>
          <p:spPr bwMode="auto">
            <a:xfrm>
              <a:off x="3034" y="1651"/>
              <a:ext cx="2618" cy="494"/>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問題や現象の発生などをチェックし記号で表示</a:t>
              </a:r>
            </a:p>
            <a:p>
              <a:r>
                <a:rPr lang="ja-JP" altLang="en-US" sz="1200" b="1">
                  <a:solidFill>
                    <a:schemeClr val="bg2"/>
                  </a:solidFill>
                  <a:ea typeface="ＭＳ ゴシック" pitchFamily="49" charset="-128"/>
                </a:rPr>
                <a:t>することで、</a:t>
              </a:r>
              <a:r>
                <a:rPr lang="ja-JP" altLang="en-US" sz="1200" b="1">
                  <a:solidFill>
                    <a:srgbClr val="FF3300"/>
                  </a:solidFill>
                  <a:ea typeface="ＭＳ ゴシック" pitchFamily="49" charset="-128"/>
                </a:rPr>
                <a:t>データを数えたり</a:t>
              </a:r>
              <a:r>
                <a:rPr lang="ja-JP" altLang="en-US" sz="1200" b="1">
                  <a:solidFill>
                    <a:schemeClr val="bg2"/>
                  </a:solidFill>
                  <a:ea typeface="ＭＳ ゴシック" pitchFamily="49" charset="-128"/>
                </a:rPr>
                <a:t>、</a:t>
              </a:r>
              <a:r>
                <a:rPr lang="ja-JP" altLang="en-US" sz="1200" b="1">
                  <a:solidFill>
                    <a:srgbClr val="FF3300"/>
                  </a:solidFill>
                  <a:ea typeface="ＭＳ ゴシック" pitchFamily="49" charset="-128"/>
                </a:rPr>
                <a:t>点検確認</a:t>
              </a:r>
              <a:r>
                <a:rPr lang="ja-JP" altLang="en-US" sz="1200" b="1">
                  <a:solidFill>
                    <a:schemeClr val="bg2"/>
                  </a:solidFill>
                  <a:ea typeface="ＭＳ ゴシック" pitchFamily="49" charset="-128"/>
                </a:rPr>
                <a:t>のた</a:t>
              </a:r>
            </a:p>
            <a:p>
              <a:r>
                <a:rPr lang="ja-JP" altLang="en-US" sz="1200" b="1">
                  <a:solidFill>
                    <a:schemeClr val="bg2"/>
                  </a:solidFill>
                  <a:ea typeface="ＭＳ ゴシック" pitchFamily="49" charset="-128"/>
                </a:rPr>
                <a:t>めに使われる手法。</a:t>
              </a:r>
            </a:p>
          </p:txBody>
        </p:sp>
      </p:grpSp>
      <p:grpSp>
        <p:nvGrpSpPr>
          <p:cNvPr id="86459" name="Group 443"/>
          <p:cNvGrpSpPr>
            <a:grpSpLocks/>
          </p:cNvGrpSpPr>
          <p:nvPr/>
        </p:nvGrpSpPr>
        <p:grpSpPr bwMode="auto">
          <a:xfrm>
            <a:off x="279400" y="1081088"/>
            <a:ext cx="8693150" cy="793750"/>
            <a:chOff x="176" y="681"/>
            <a:chExt cx="5476" cy="500"/>
          </a:xfrm>
        </p:grpSpPr>
        <p:sp>
          <p:nvSpPr>
            <p:cNvPr id="86024" name="Rectangle 8"/>
            <p:cNvSpPr>
              <a:spLocks noChangeArrowheads="1"/>
            </p:cNvSpPr>
            <p:nvPr/>
          </p:nvSpPr>
          <p:spPr bwMode="auto">
            <a:xfrm>
              <a:off x="1672" y="681"/>
              <a:ext cx="1396"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22" name="Rectangle 6"/>
            <p:cNvSpPr>
              <a:spLocks noChangeArrowheads="1"/>
            </p:cNvSpPr>
            <p:nvPr/>
          </p:nvSpPr>
          <p:spPr bwMode="auto">
            <a:xfrm>
              <a:off x="176" y="681"/>
              <a:ext cx="193" cy="495"/>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200" b="1">
                  <a:solidFill>
                    <a:schemeClr val="bg2"/>
                  </a:solidFill>
                  <a:latin typeface="ＭＳ Ｐゴシック" pitchFamily="50" charset="-128"/>
                  <a:ea typeface="ＭＳ Ｐゴシック" pitchFamily="50" charset="-128"/>
                </a:rPr>
                <a:t>１</a:t>
              </a:r>
            </a:p>
          </p:txBody>
        </p:sp>
        <p:sp>
          <p:nvSpPr>
            <p:cNvPr id="86023" name="Rectangle 7"/>
            <p:cNvSpPr>
              <a:spLocks noChangeArrowheads="1"/>
            </p:cNvSpPr>
            <p:nvPr/>
          </p:nvSpPr>
          <p:spPr bwMode="auto">
            <a:xfrm>
              <a:off x="369" y="681"/>
              <a:ext cx="1303"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ea typeface="ＭＳ Ｐゴシック" pitchFamily="50" charset="-128"/>
                </a:rPr>
                <a:t>パレート図</a:t>
              </a:r>
            </a:p>
          </p:txBody>
        </p:sp>
        <p:grpSp>
          <p:nvGrpSpPr>
            <p:cNvPr id="86025" name="Group 9"/>
            <p:cNvGrpSpPr>
              <a:grpSpLocks/>
            </p:cNvGrpSpPr>
            <p:nvPr/>
          </p:nvGrpSpPr>
          <p:grpSpPr bwMode="auto">
            <a:xfrm>
              <a:off x="1975" y="707"/>
              <a:ext cx="859" cy="431"/>
              <a:chOff x="576" y="288"/>
              <a:chExt cx="1920" cy="1392"/>
            </a:xfrm>
          </p:grpSpPr>
          <p:sp>
            <p:nvSpPr>
              <p:cNvPr id="86026" name="Rectangle 10"/>
              <p:cNvSpPr>
                <a:spLocks noChangeArrowheads="1"/>
              </p:cNvSpPr>
              <p:nvPr/>
            </p:nvSpPr>
            <p:spPr bwMode="auto">
              <a:xfrm>
                <a:off x="576" y="288"/>
                <a:ext cx="1920" cy="1392"/>
              </a:xfrm>
              <a:prstGeom prst="rect">
                <a:avLst/>
              </a:prstGeom>
              <a:solidFill>
                <a:srgbClr val="CCFFFF"/>
              </a:solidFill>
              <a:ln w="9525">
                <a:solidFill>
                  <a:schemeClr val="bg2"/>
                </a:solidFill>
                <a:miter lim="800000"/>
                <a:headEnd/>
                <a:tailEnd/>
              </a:ln>
            </p:spPr>
            <p:txBody>
              <a:bodyPr wrap="none" anchor="ctr"/>
              <a:lstStyle/>
              <a:p>
                <a:endParaRPr lang="ja-JP" altLang="en-US"/>
              </a:p>
            </p:txBody>
          </p:sp>
          <p:sp>
            <p:nvSpPr>
              <p:cNvPr id="86027" name="Rectangle 11"/>
              <p:cNvSpPr>
                <a:spLocks noChangeArrowheads="1"/>
              </p:cNvSpPr>
              <p:nvPr/>
            </p:nvSpPr>
            <p:spPr bwMode="auto">
              <a:xfrm>
                <a:off x="576" y="1104"/>
                <a:ext cx="240" cy="576"/>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28" name="Rectangle 12"/>
              <p:cNvSpPr>
                <a:spLocks noChangeArrowheads="1"/>
              </p:cNvSpPr>
              <p:nvPr/>
            </p:nvSpPr>
            <p:spPr bwMode="auto">
              <a:xfrm>
                <a:off x="816" y="1344"/>
                <a:ext cx="240" cy="336"/>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29" name="Rectangle 13"/>
              <p:cNvSpPr>
                <a:spLocks noChangeArrowheads="1"/>
              </p:cNvSpPr>
              <p:nvPr/>
            </p:nvSpPr>
            <p:spPr bwMode="auto">
              <a:xfrm>
                <a:off x="1056" y="1536"/>
                <a:ext cx="240" cy="144"/>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30" name="Rectangle 14"/>
              <p:cNvSpPr>
                <a:spLocks noChangeArrowheads="1"/>
              </p:cNvSpPr>
              <p:nvPr/>
            </p:nvSpPr>
            <p:spPr bwMode="auto">
              <a:xfrm>
                <a:off x="1296" y="1584"/>
                <a:ext cx="240" cy="96"/>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31" name="Rectangle 15"/>
              <p:cNvSpPr>
                <a:spLocks noChangeArrowheads="1"/>
              </p:cNvSpPr>
              <p:nvPr/>
            </p:nvSpPr>
            <p:spPr bwMode="auto">
              <a:xfrm>
                <a:off x="1536" y="1606"/>
                <a:ext cx="240" cy="74"/>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32" name="Rectangle 16"/>
              <p:cNvSpPr>
                <a:spLocks noChangeArrowheads="1"/>
              </p:cNvSpPr>
              <p:nvPr/>
            </p:nvSpPr>
            <p:spPr bwMode="auto">
              <a:xfrm>
                <a:off x="1776" y="1609"/>
                <a:ext cx="240" cy="71"/>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33" name="Rectangle 17"/>
              <p:cNvSpPr>
                <a:spLocks noChangeArrowheads="1"/>
              </p:cNvSpPr>
              <p:nvPr/>
            </p:nvSpPr>
            <p:spPr bwMode="auto">
              <a:xfrm>
                <a:off x="2016" y="1632"/>
                <a:ext cx="240" cy="48"/>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34" name="Rectangle 18"/>
              <p:cNvSpPr>
                <a:spLocks noChangeArrowheads="1"/>
              </p:cNvSpPr>
              <p:nvPr/>
            </p:nvSpPr>
            <p:spPr bwMode="auto">
              <a:xfrm>
                <a:off x="2256" y="1632"/>
                <a:ext cx="240" cy="48"/>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86035" name="Freeform 19"/>
              <p:cNvSpPr>
                <a:spLocks/>
              </p:cNvSpPr>
              <p:nvPr/>
            </p:nvSpPr>
            <p:spPr bwMode="auto">
              <a:xfrm>
                <a:off x="576" y="288"/>
                <a:ext cx="1920" cy="1392"/>
              </a:xfrm>
              <a:custGeom>
                <a:avLst/>
                <a:gdLst>
                  <a:gd name="T0" fmla="*/ 0 w 1920"/>
                  <a:gd name="T1" fmla="*/ 1392 h 1392"/>
                  <a:gd name="T2" fmla="*/ 240 w 1920"/>
                  <a:gd name="T3" fmla="*/ 816 h 1392"/>
                  <a:gd name="T4" fmla="*/ 480 w 1920"/>
                  <a:gd name="T5" fmla="*/ 480 h 1392"/>
                  <a:gd name="T6" fmla="*/ 720 w 1920"/>
                  <a:gd name="T7" fmla="*/ 336 h 1392"/>
                  <a:gd name="T8" fmla="*/ 960 w 1920"/>
                  <a:gd name="T9" fmla="*/ 240 h 1392"/>
                  <a:gd name="T10" fmla="*/ 1200 w 1920"/>
                  <a:gd name="T11" fmla="*/ 160 h 1392"/>
                  <a:gd name="T12" fmla="*/ 1440 w 1920"/>
                  <a:gd name="T13" fmla="*/ 96 h 1392"/>
                  <a:gd name="T14" fmla="*/ 1680 w 1920"/>
                  <a:gd name="T15" fmla="*/ 48 h 1392"/>
                  <a:gd name="T16" fmla="*/ 1920 w 1920"/>
                  <a:gd name="T17" fmla="*/ 0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0" h="1392">
                    <a:moveTo>
                      <a:pt x="0" y="1392"/>
                    </a:moveTo>
                    <a:lnTo>
                      <a:pt x="240" y="816"/>
                    </a:lnTo>
                    <a:lnTo>
                      <a:pt x="480" y="480"/>
                    </a:lnTo>
                    <a:lnTo>
                      <a:pt x="720" y="336"/>
                    </a:lnTo>
                    <a:lnTo>
                      <a:pt x="960" y="240"/>
                    </a:lnTo>
                    <a:lnTo>
                      <a:pt x="1200" y="160"/>
                    </a:lnTo>
                    <a:lnTo>
                      <a:pt x="1440" y="96"/>
                    </a:lnTo>
                    <a:lnTo>
                      <a:pt x="1680" y="48"/>
                    </a:lnTo>
                    <a:lnTo>
                      <a:pt x="1920" y="0"/>
                    </a:lnTo>
                  </a:path>
                </a:pathLst>
              </a:custGeom>
              <a:noFill/>
              <a:ln w="19050" cmpd="sng">
                <a:solidFill>
                  <a:schemeClr val="bg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ja-JP" altLang="en-US"/>
              </a:p>
            </p:txBody>
          </p:sp>
          <p:sp>
            <p:nvSpPr>
              <p:cNvPr id="86036" name="Line 20"/>
              <p:cNvSpPr>
                <a:spLocks noChangeShapeType="1"/>
              </p:cNvSpPr>
              <p:nvPr/>
            </p:nvSpPr>
            <p:spPr bwMode="auto">
              <a:xfrm flipV="1">
                <a:off x="1296" y="624"/>
                <a:ext cx="0" cy="1056"/>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37" name="Line 21"/>
              <p:cNvSpPr>
                <a:spLocks noChangeShapeType="1"/>
              </p:cNvSpPr>
              <p:nvPr/>
            </p:nvSpPr>
            <p:spPr bwMode="auto">
              <a:xfrm flipH="1">
                <a:off x="576" y="624"/>
                <a:ext cx="72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86392" name="Rectangle 376"/>
            <p:cNvSpPr>
              <a:spLocks noChangeArrowheads="1"/>
            </p:cNvSpPr>
            <p:nvPr/>
          </p:nvSpPr>
          <p:spPr bwMode="auto">
            <a:xfrm>
              <a:off x="3034" y="681"/>
              <a:ext cx="2618" cy="500"/>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多くの問題の中で</a:t>
              </a:r>
              <a:r>
                <a:rPr lang="ja-JP" altLang="en-US" sz="1200" b="1">
                  <a:solidFill>
                    <a:srgbClr val="FF3300"/>
                  </a:solidFill>
                  <a:ea typeface="ＭＳ ゴシック" pitchFamily="49" charset="-128"/>
                </a:rPr>
                <a:t>どの問題が重要か</a:t>
              </a:r>
              <a:r>
                <a:rPr lang="ja-JP" altLang="en-US" sz="1200" b="1">
                  <a:solidFill>
                    <a:schemeClr val="bg2"/>
                  </a:solidFill>
                  <a:ea typeface="ＭＳ ゴシック" pitchFamily="49" charset="-128"/>
                </a:rPr>
                <a:t>、どこから</a:t>
              </a:r>
            </a:p>
            <a:p>
              <a:r>
                <a:rPr lang="ja-JP" altLang="en-US" sz="1200" b="1">
                  <a:solidFill>
                    <a:schemeClr val="bg2"/>
                  </a:solidFill>
                  <a:ea typeface="ＭＳ ゴシック" pitchFamily="49" charset="-128"/>
                </a:rPr>
                <a:t>手をつけたらよいか、また、どのくらい効果が</a:t>
              </a:r>
            </a:p>
            <a:p>
              <a:r>
                <a:rPr lang="ja-JP" altLang="en-US" sz="1200" b="1">
                  <a:solidFill>
                    <a:schemeClr val="bg2"/>
                  </a:solidFill>
                  <a:ea typeface="ＭＳ ゴシック" pitchFamily="49" charset="-128"/>
                </a:rPr>
                <a:t>期待できるかを把握するための手法。</a:t>
              </a:r>
            </a:p>
          </p:txBody>
        </p:sp>
      </p:grpSp>
      <p:grpSp>
        <p:nvGrpSpPr>
          <p:cNvPr id="86454" name="Group 438"/>
          <p:cNvGrpSpPr>
            <a:grpSpLocks/>
          </p:cNvGrpSpPr>
          <p:nvPr/>
        </p:nvGrpSpPr>
        <p:grpSpPr bwMode="auto">
          <a:xfrm>
            <a:off x="279400" y="1865313"/>
            <a:ext cx="8693150" cy="788987"/>
            <a:chOff x="176" y="1175"/>
            <a:chExt cx="5476" cy="497"/>
          </a:xfrm>
        </p:grpSpPr>
        <p:sp>
          <p:nvSpPr>
            <p:cNvPr id="86038" name="Rectangle 22"/>
            <p:cNvSpPr>
              <a:spLocks noChangeArrowheads="1"/>
            </p:cNvSpPr>
            <p:nvPr/>
          </p:nvSpPr>
          <p:spPr bwMode="auto">
            <a:xfrm>
              <a:off x="176" y="1175"/>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200" b="1">
                  <a:solidFill>
                    <a:schemeClr val="bg2"/>
                  </a:solidFill>
                  <a:latin typeface="ＭＳ Ｐゴシック" pitchFamily="50" charset="-128"/>
                  <a:ea typeface="ＭＳ Ｐゴシック" pitchFamily="50" charset="-128"/>
                </a:rPr>
                <a:t>２</a:t>
              </a:r>
            </a:p>
          </p:txBody>
        </p:sp>
        <p:sp>
          <p:nvSpPr>
            <p:cNvPr id="86039" name="Rectangle 23"/>
            <p:cNvSpPr>
              <a:spLocks noChangeArrowheads="1"/>
            </p:cNvSpPr>
            <p:nvPr/>
          </p:nvSpPr>
          <p:spPr bwMode="auto">
            <a:xfrm>
              <a:off x="369" y="1176"/>
              <a:ext cx="1303"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ea typeface="ＭＳ Ｐゴシック" pitchFamily="50" charset="-128"/>
                </a:rPr>
                <a:t>特性要因図</a:t>
              </a:r>
              <a:endParaRPr lang="ja-JP" altLang="en-US" sz="1600">
                <a:solidFill>
                  <a:schemeClr val="bg2"/>
                </a:solidFill>
                <a:ea typeface="ＭＳ Ｐゴシック" pitchFamily="50" charset="-128"/>
              </a:endParaRPr>
            </a:p>
          </p:txBody>
        </p:sp>
        <p:sp>
          <p:nvSpPr>
            <p:cNvPr id="86040" name="Rectangle 24"/>
            <p:cNvSpPr>
              <a:spLocks noChangeArrowheads="1"/>
            </p:cNvSpPr>
            <p:nvPr/>
          </p:nvSpPr>
          <p:spPr bwMode="auto">
            <a:xfrm>
              <a:off x="1672" y="1176"/>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041" name="Group 25"/>
            <p:cNvGrpSpPr>
              <a:grpSpLocks/>
            </p:cNvGrpSpPr>
            <p:nvPr/>
          </p:nvGrpSpPr>
          <p:grpSpPr bwMode="auto">
            <a:xfrm>
              <a:off x="2008" y="1212"/>
              <a:ext cx="817" cy="432"/>
              <a:chOff x="672" y="2640"/>
              <a:chExt cx="1824" cy="768"/>
            </a:xfrm>
          </p:grpSpPr>
          <p:sp>
            <p:nvSpPr>
              <p:cNvPr id="86042" name="Line 26"/>
              <p:cNvSpPr>
                <a:spLocks noChangeShapeType="1"/>
              </p:cNvSpPr>
              <p:nvPr/>
            </p:nvSpPr>
            <p:spPr bwMode="auto">
              <a:xfrm>
                <a:off x="816" y="3024"/>
                <a:ext cx="1200" cy="0"/>
              </a:xfrm>
              <a:prstGeom prst="line">
                <a:avLst/>
              </a:prstGeom>
              <a:noFill/>
              <a:ln w="952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43" name="Oval 27"/>
              <p:cNvSpPr>
                <a:spLocks noChangeArrowheads="1"/>
              </p:cNvSpPr>
              <p:nvPr/>
            </p:nvSpPr>
            <p:spPr bwMode="auto">
              <a:xfrm>
                <a:off x="2016" y="2928"/>
                <a:ext cx="480" cy="192"/>
              </a:xfrm>
              <a:prstGeom prst="ellipse">
                <a:avLst/>
              </a:prstGeom>
              <a:solidFill>
                <a:schemeClr val="accent1"/>
              </a:solidFill>
              <a:ln w="9525">
                <a:solidFill>
                  <a:schemeClr val="bg2"/>
                </a:solidFill>
                <a:round/>
                <a:headEnd/>
                <a:tailEnd/>
              </a:ln>
            </p:spPr>
            <p:txBody>
              <a:bodyPr wrap="none" anchor="ctr"/>
              <a:lstStyle/>
              <a:p>
                <a:endParaRPr lang="ja-JP" altLang="en-US"/>
              </a:p>
            </p:txBody>
          </p:sp>
          <p:sp>
            <p:nvSpPr>
              <p:cNvPr id="86044" name="Line 28"/>
              <p:cNvSpPr>
                <a:spLocks noChangeShapeType="1"/>
              </p:cNvSpPr>
              <p:nvPr/>
            </p:nvSpPr>
            <p:spPr bwMode="auto">
              <a:xfrm flipH="1" flipV="1">
                <a:off x="1536"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45" name="Line 29"/>
              <p:cNvSpPr>
                <a:spLocks noChangeShapeType="1"/>
              </p:cNvSpPr>
              <p:nvPr/>
            </p:nvSpPr>
            <p:spPr bwMode="auto">
              <a:xfrm flipH="1" flipV="1">
                <a:off x="1200"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46" name="Line 30"/>
              <p:cNvSpPr>
                <a:spLocks noChangeShapeType="1"/>
              </p:cNvSpPr>
              <p:nvPr/>
            </p:nvSpPr>
            <p:spPr bwMode="auto">
              <a:xfrm flipH="1" flipV="1">
                <a:off x="864"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47" name="Line 31"/>
              <p:cNvSpPr>
                <a:spLocks noChangeShapeType="1"/>
              </p:cNvSpPr>
              <p:nvPr/>
            </p:nvSpPr>
            <p:spPr bwMode="auto">
              <a:xfrm flipH="1">
                <a:off x="1008"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48" name="Line 32"/>
              <p:cNvSpPr>
                <a:spLocks noChangeShapeType="1"/>
              </p:cNvSpPr>
              <p:nvPr/>
            </p:nvSpPr>
            <p:spPr bwMode="auto">
              <a:xfrm flipH="1">
                <a:off x="1344"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49" name="Line 33"/>
              <p:cNvSpPr>
                <a:spLocks noChangeShapeType="1"/>
              </p:cNvSpPr>
              <p:nvPr/>
            </p:nvSpPr>
            <p:spPr bwMode="auto">
              <a:xfrm flipH="1">
                <a:off x="1680"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0" name="Line 34"/>
              <p:cNvSpPr>
                <a:spLocks noChangeShapeType="1"/>
              </p:cNvSpPr>
              <p:nvPr/>
            </p:nvSpPr>
            <p:spPr bwMode="auto">
              <a:xfrm>
                <a:off x="816"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1" name="Line 35"/>
              <p:cNvSpPr>
                <a:spLocks noChangeShapeType="1"/>
              </p:cNvSpPr>
              <p:nvPr/>
            </p:nvSpPr>
            <p:spPr bwMode="auto">
              <a:xfrm>
                <a:off x="1056" y="283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2" name="Line 36"/>
              <p:cNvSpPr>
                <a:spLocks noChangeShapeType="1"/>
              </p:cNvSpPr>
              <p:nvPr/>
            </p:nvSpPr>
            <p:spPr bwMode="auto">
              <a:xfrm>
                <a:off x="1344"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3" name="Line 37"/>
              <p:cNvSpPr>
                <a:spLocks noChangeShapeType="1"/>
              </p:cNvSpPr>
              <p:nvPr/>
            </p:nvSpPr>
            <p:spPr bwMode="auto">
              <a:xfrm>
                <a:off x="1584"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4" name="Line 38"/>
              <p:cNvSpPr>
                <a:spLocks noChangeShapeType="1"/>
              </p:cNvSpPr>
              <p:nvPr/>
            </p:nvSpPr>
            <p:spPr bwMode="auto">
              <a:xfrm>
                <a:off x="1488"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5" name="Line 39"/>
              <p:cNvSpPr>
                <a:spLocks noChangeShapeType="1"/>
              </p:cNvSpPr>
              <p:nvPr/>
            </p:nvSpPr>
            <p:spPr bwMode="auto">
              <a:xfrm>
                <a:off x="768"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6" name="Line 40"/>
              <p:cNvSpPr>
                <a:spLocks noChangeShapeType="1"/>
              </p:cNvSpPr>
              <p:nvPr/>
            </p:nvSpPr>
            <p:spPr bwMode="auto">
              <a:xfrm>
                <a:off x="672"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7" name="Line 41"/>
              <p:cNvSpPr>
                <a:spLocks noChangeShapeType="1"/>
              </p:cNvSpPr>
              <p:nvPr/>
            </p:nvSpPr>
            <p:spPr bwMode="auto">
              <a:xfrm>
                <a:off x="1008"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8" name="Line 42"/>
              <p:cNvSpPr>
                <a:spLocks noChangeShapeType="1"/>
              </p:cNvSpPr>
              <p:nvPr/>
            </p:nvSpPr>
            <p:spPr bwMode="auto">
              <a:xfrm>
                <a:off x="1440"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59" name="Line 43"/>
              <p:cNvSpPr>
                <a:spLocks noChangeShapeType="1"/>
              </p:cNvSpPr>
              <p:nvPr/>
            </p:nvSpPr>
            <p:spPr bwMode="auto">
              <a:xfrm>
                <a:off x="1104"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60" name="Line 44"/>
              <p:cNvSpPr>
                <a:spLocks noChangeShapeType="1"/>
              </p:cNvSpPr>
              <p:nvPr/>
            </p:nvSpPr>
            <p:spPr bwMode="auto">
              <a:xfrm>
                <a:off x="864"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61" name="Line 45"/>
              <p:cNvSpPr>
                <a:spLocks noChangeShapeType="1"/>
              </p:cNvSpPr>
              <p:nvPr/>
            </p:nvSpPr>
            <p:spPr bwMode="auto">
              <a:xfrm>
                <a:off x="1152"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62" name="Line 46"/>
              <p:cNvSpPr>
                <a:spLocks noChangeShapeType="1"/>
              </p:cNvSpPr>
              <p:nvPr/>
            </p:nvSpPr>
            <p:spPr bwMode="auto">
              <a:xfrm>
                <a:off x="1536"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6063" name="Line 47"/>
              <p:cNvSpPr>
                <a:spLocks noChangeShapeType="1"/>
              </p:cNvSpPr>
              <p:nvPr/>
            </p:nvSpPr>
            <p:spPr bwMode="auto">
              <a:xfrm>
                <a:off x="1248"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86393" name="Rectangle 377"/>
            <p:cNvSpPr>
              <a:spLocks noChangeArrowheads="1"/>
            </p:cNvSpPr>
            <p:nvPr/>
          </p:nvSpPr>
          <p:spPr bwMode="auto">
            <a:xfrm>
              <a:off x="3034" y="1176"/>
              <a:ext cx="2618" cy="47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90000"/>
                </a:lnSpc>
              </a:pPr>
              <a:r>
                <a:rPr lang="ja-JP" altLang="en-US" sz="1200" b="1">
                  <a:solidFill>
                    <a:schemeClr val="bg2"/>
                  </a:solidFill>
                  <a:ea typeface="ＭＳ ゴシック" pitchFamily="49" charset="-128"/>
                </a:rPr>
                <a:t>問題としている特性</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結果</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と、それに影響を及ぼすと</a:t>
              </a:r>
              <a:r>
                <a:rPr lang="ja-JP" altLang="en-US" sz="1200" b="1">
                  <a:solidFill>
                    <a:srgbClr val="FF3300"/>
                  </a:solidFill>
                  <a:ea typeface="ＭＳ ゴシック" pitchFamily="49" charset="-128"/>
                </a:rPr>
                <a:t>考えられる要因との関連を系統的に整理</a:t>
              </a:r>
              <a:r>
                <a:rPr lang="ja-JP" altLang="en-US" sz="1200" b="1">
                  <a:solidFill>
                    <a:schemeClr val="bg2"/>
                  </a:solidFill>
                  <a:ea typeface="ＭＳ ゴシック" pitchFamily="49" charset="-128"/>
                </a:rPr>
                <a:t>して問題の</a:t>
              </a:r>
              <a:r>
                <a:rPr lang="ja-JP" altLang="en-US" sz="1200" b="1">
                  <a:solidFill>
                    <a:srgbClr val="FF3300"/>
                  </a:solidFill>
                  <a:ea typeface="ＭＳ ゴシック" pitchFamily="49" charset="-128"/>
                </a:rPr>
                <a:t>原因を把握</a:t>
              </a:r>
              <a:r>
                <a:rPr lang="ja-JP" altLang="en-US" sz="1200" b="1">
                  <a:solidFill>
                    <a:schemeClr val="bg2"/>
                  </a:solidFill>
                  <a:ea typeface="ＭＳ ゴシック" pitchFamily="49" charset="-128"/>
                </a:rPr>
                <a:t>するための手法。</a:t>
              </a:r>
            </a:p>
          </p:txBody>
        </p:sp>
      </p:grpSp>
      <p:grpSp>
        <p:nvGrpSpPr>
          <p:cNvPr id="86464" name="Group 448"/>
          <p:cNvGrpSpPr>
            <a:grpSpLocks/>
          </p:cNvGrpSpPr>
          <p:nvPr/>
        </p:nvGrpSpPr>
        <p:grpSpPr bwMode="auto">
          <a:xfrm>
            <a:off x="279400" y="5051425"/>
            <a:ext cx="8693150" cy="795338"/>
            <a:chOff x="176" y="3182"/>
            <a:chExt cx="5476" cy="501"/>
          </a:xfrm>
        </p:grpSpPr>
        <p:sp>
          <p:nvSpPr>
            <p:cNvPr id="86070" name="Rectangle 54"/>
            <p:cNvSpPr>
              <a:spLocks noChangeArrowheads="1"/>
            </p:cNvSpPr>
            <p:nvPr/>
          </p:nvSpPr>
          <p:spPr bwMode="auto">
            <a:xfrm>
              <a:off x="176" y="3182"/>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ea typeface="ＭＳ Ｐゴシック" pitchFamily="50" charset="-128"/>
                </a:rPr>
                <a:t>6</a:t>
              </a:r>
            </a:p>
          </p:txBody>
        </p:sp>
        <p:sp>
          <p:nvSpPr>
            <p:cNvPr id="86072" name="Rectangle 56"/>
            <p:cNvSpPr>
              <a:spLocks noChangeArrowheads="1"/>
            </p:cNvSpPr>
            <p:nvPr/>
          </p:nvSpPr>
          <p:spPr bwMode="auto">
            <a:xfrm>
              <a:off x="1672" y="3182"/>
              <a:ext cx="1396"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74" name="Rectangle 58"/>
            <p:cNvSpPr>
              <a:spLocks noChangeArrowheads="1"/>
            </p:cNvSpPr>
            <p:nvPr/>
          </p:nvSpPr>
          <p:spPr bwMode="auto">
            <a:xfrm>
              <a:off x="369" y="318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ea typeface="ＭＳ Ｐゴシック" pitchFamily="50" charset="-128"/>
                </a:rPr>
                <a:t>　ヒストグラム</a:t>
              </a:r>
            </a:p>
          </p:txBody>
        </p:sp>
        <p:grpSp>
          <p:nvGrpSpPr>
            <p:cNvPr id="86296" name="Group 280"/>
            <p:cNvGrpSpPr>
              <a:grpSpLocks/>
            </p:cNvGrpSpPr>
            <p:nvPr/>
          </p:nvGrpSpPr>
          <p:grpSpPr bwMode="auto">
            <a:xfrm>
              <a:off x="1902" y="3209"/>
              <a:ext cx="941" cy="415"/>
              <a:chOff x="1809" y="2564"/>
              <a:chExt cx="734" cy="359"/>
            </a:xfrm>
          </p:grpSpPr>
          <p:sp>
            <p:nvSpPr>
              <p:cNvPr id="86297" name="Rectangle 281"/>
              <p:cNvSpPr>
                <a:spLocks noChangeArrowheads="1"/>
              </p:cNvSpPr>
              <p:nvPr/>
            </p:nvSpPr>
            <p:spPr bwMode="auto">
              <a:xfrm>
                <a:off x="1960" y="2870"/>
                <a:ext cx="62"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98" name="Rectangle 282" descr="右上がり対角線 (反転)"/>
              <p:cNvSpPr>
                <a:spLocks noChangeArrowheads="1"/>
              </p:cNvSpPr>
              <p:nvPr/>
            </p:nvSpPr>
            <p:spPr bwMode="auto">
              <a:xfrm>
                <a:off x="1905"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pattFill prst="dkUpDiag">
                      <a:fgClr>
                        <a:srgbClr val="000000"/>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299" name="Line 283"/>
              <p:cNvSpPr>
                <a:spLocks noChangeShapeType="1"/>
              </p:cNvSpPr>
              <p:nvPr/>
            </p:nvSpPr>
            <p:spPr bwMode="auto">
              <a:xfrm flipV="1">
                <a:off x="1813" y="2564"/>
                <a:ext cx="0" cy="359"/>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0" name="Rectangle 284"/>
              <p:cNvSpPr>
                <a:spLocks noChangeArrowheads="1"/>
              </p:cNvSpPr>
              <p:nvPr/>
            </p:nvSpPr>
            <p:spPr bwMode="auto">
              <a:xfrm>
                <a:off x="2070" y="2724"/>
                <a:ext cx="55" cy="19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1" name="Rectangle 285"/>
              <p:cNvSpPr>
                <a:spLocks noChangeArrowheads="1"/>
              </p:cNvSpPr>
              <p:nvPr/>
            </p:nvSpPr>
            <p:spPr bwMode="auto">
              <a:xfrm>
                <a:off x="2015" y="2777"/>
                <a:ext cx="55" cy="14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2" name="Rectangle 286"/>
              <p:cNvSpPr>
                <a:spLocks noChangeArrowheads="1"/>
              </p:cNvSpPr>
              <p:nvPr/>
            </p:nvSpPr>
            <p:spPr bwMode="auto">
              <a:xfrm>
                <a:off x="2125" y="2644"/>
                <a:ext cx="55" cy="27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3" name="Rectangle 287"/>
              <p:cNvSpPr>
                <a:spLocks noChangeArrowheads="1"/>
              </p:cNvSpPr>
              <p:nvPr/>
            </p:nvSpPr>
            <p:spPr bwMode="auto">
              <a:xfrm>
                <a:off x="2180" y="2670"/>
                <a:ext cx="56" cy="2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4" name="Rectangle 288"/>
              <p:cNvSpPr>
                <a:spLocks noChangeArrowheads="1"/>
              </p:cNvSpPr>
              <p:nvPr/>
            </p:nvSpPr>
            <p:spPr bwMode="auto">
              <a:xfrm>
                <a:off x="2291" y="2843"/>
                <a:ext cx="55" cy="80"/>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5" name="Rectangle 289"/>
              <p:cNvSpPr>
                <a:spLocks noChangeArrowheads="1"/>
              </p:cNvSpPr>
              <p:nvPr/>
            </p:nvSpPr>
            <p:spPr bwMode="auto">
              <a:xfrm>
                <a:off x="2236" y="2737"/>
                <a:ext cx="55" cy="18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6" name="Rectangle 290"/>
              <p:cNvSpPr>
                <a:spLocks noChangeArrowheads="1"/>
              </p:cNvSpPr>
              <p:nvPr/>
            </p:nvSpPr>
            <p:spPr bwMode="auto">
              <a:xfrm>
                <a:off x="2346" y="2870"/>
                <a:ext cx="55"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7" name="Rectangle 291"/>
              <p:cNvSpPr>
                <a:spLocks noChangeArrowheads="1"/>
              </p:cNvSpPr>
              <p:nvPr/>
            </p:nvSpPr>
            <p:spPr bwMode="auto">
              <a:xfrm>
                <a:off x="2401"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8" name="Line 292"/>
              <p:cNvSpPr>
                <a:spLocks noChangeShapeType="1"/>
              </p:cNvSpPr>
              <p:nvPr/>
            </p:nvSpPr>
            <p:spPr bwMode="auto">
              <a:xfrm flipH="1" flipV="1">
                <a:off x="2162" y="2570"/>
                <a:ext cx="0" cy="352"/>
              </a:xfrm>
              <a:prstGeom prst="line">
                <a:avLst/>
              </a:prstGeom>
              <a:noFill/>
              <a:ln w="19050">
                <a:solidFill>
                  <a:schemeClr val="bg2"/>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09" name="Line 293"/>
              <p:cNvSpPr>
                <a:spLocks noChangeShapeType="1"/>
              </p:cNvSpPr>
              <p:nvPr/>
            </p:nvSpPr>
            <p:spPr bwMode="auto">
              <a:xfrm>
                <a:off x="1809" y="2923"/>
                <a:ext cx="734"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394" name="Rectangle 378"/>
            <p:cNvSpPr>
              <a:spLocks noChangeArrowheads="1"/>
            </p:cNvSpPr>
            <p:nvPr/>
          </p:nvSpPr>
          <p:spPr bwMode="auto">
            <a:xfrm>
              <a:off x="3034" y="3182"/>
              <a:ext cx="2618"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多数のデータをまとめて</a:t>
              </a:r>
              <a:r>
                <a:rPr lang="ja-JP" altLang="en-US" sz="1200" b="1">
                  <a:solidFill>
                    <a:srgbClr val="FF3300"/>
                  </a:solidFill>
                  <a:ea typeface="ＭＳ ゴシック" pitchFamily="49" charset="-128"/>
                </a:rPr>
                <a:t>発生度数</a:t>
              </a:r>
              <a:r>
                <a:rPr lang="ja-JP" altLang="en-US" sz="1200" b="1">
                  <a:solidFill>
                    <a:schemeClr val="bg2"/>
                  </a:solidFill>
                  <a:ea typeface="ＭＳ ゴシック" pitchFamily="49" charset="-128"/>
                </a:rPr>
                <a:t>で</a:t>
              </a:r>
              <a:r>
                <a:rPr lang="ja-JP" altLang="en-US" sz="1200" b="1">
                  <a:solidFill>
                    <a:srgbClr val="FF3300"/>
                  </a:solidFill>
                  <a:ea typeface="ＭＳ ゴシック" pitchFamily="49" charset="-128"/>
                </a:rPr>
                <a:t>グラフ化</a:t>
              </a:r>
              <a:r>
                <a:rPr lang="ja-JP" altLang="en-US" sz="1200" b="1">
                  <a:solidFill>
                    <a:schemeClr val="bg2"/>
                  </a:solidFill>
                  <a:ea typeface="ＭＳ ゴシック" pitchFamily="49" charset="-128"/>
                </a:rPr>
                <a:t>し、</a:t>
              </a:r>
            </a:p>
            <a:p>
              <a:r>
                <a:rPr lang="ja-JP" altLang="en-US" sz="1200" b="1">
                  <a:solidFill>
                    <a:srgbClr val="FF3300"/>
                  </a:solidFill>
                  <a:ea typeface="ＭＳ ゴシック" pitchFamily="49" charset="-128"/>
                </a:rPr>
                <a:t>バラツキの大きさ、分布の形</a:t>
              </a:r>
              <a:r>
                <a:rPr lang="ja-JP" altLang="en-US" sz="1200" b="1">
                  <a:solidFill>
                    <a:schemeClr val="bg2"/>
                  </a:solidFill>
                  <a:ea typeface="ＭＳ ゴシック" pitchFamily="49" charset="-128"/>
                </a:rPr>
                <a:t>、基準や目標値</a:t>
              </a:r>
            </a:p>
            <a:p>
              <a:r>
                <a:rPr lang="ja-JP" altLang="en-US" sz="1200" b="1">
                  <a:solidFill>
                    <a:schemeClr val="bg2"/>
                  </a:solidFill>
                  <a:ea typeface="ＭＳ ゴシック" pitchFamily="49" charset="-128"/>
                </a:rPr>
                <a:t>との関係を調べる手法。</a:t>
              </a:r>
            </a:p>
          </p:txBody>
        </p:sp>
      </p:grpSp>
      <p:grpSp>
        <p:nvGrpSpPr>
          <p:cNvPr id="86466" name="Group 450"/>
          <p:cNvGrpSpPr>
            <a:grpSpLocks/>
          </p:cNvGrpSpPr>
          <p:nvPr/>
        </p:nvGrpSpPr>
        <p:grpSpPr bwMode="auto">
          <a:xfrm>
            <a:off x="279400" y="5830888"/>
            <a:ext cx="8693150" cy="798512"/>
            <a:chOff x="176" y="3673"/>
            <a:chExt cx="5476" cy="503"/>
          </a:xfrm>
        </p:grpSpPr>
        <p:sp>
          <p:nvSpPr>
            <p:cNvPr id="86071" name="Rectangle 55"/>
            <p:cNvSpPr>
              <a:spLocks noChangeArrowheads="1"/>
            </p:cNvSpPr>
            <p:nvPr/>
          </p:nvSpPr>
          <p:spPr bwMode="auto">
            <a:xfrm>
              <a:off x="369" y="367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ea typeface="ＭＳ Ｐゴシック" pitchFamily="50" charset="-128"/>
                </a:rPr>
                <a:t>　散布図　</a:t>
              </a:r>
            </a:p>
          </p:txBody>
        </p:sp>
        <p:sp>
          <p:nvSpPr>
            <p:cNvPr id="86073" name="Rectangle 57"/>
            <p:cNvSpPr>
              <a:spLocks noChangeArrowheads="1"/>
            </p:cNvSpPr>
            <p:nvPr/>
          </p:nvSpPr>
          <p:spPr bwMode="auto">
            <a:xfrm>
              <a:off x="176" y="3677"/>
              <a:ext cx="193" cy="498"/>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ea typeface="ＭＳ Ｐゴシック" pitchFamily="50" charset="-128"/>
                </a:rPr>
                <a:t>7</a:t>
              </a:r>
            </a:p>
          </p:txBody>
        </p:sp>
        <p:sp>
          <p:nvSpPr>
            <p:cNvPr id="86075" name="Rectangle 59"/>
            <p:cNvSpPr>
              <a:spLocks noChangeArrowheads="1"/>
            </p:cNvSpPr>
            <p:nvPr/>
          </p:nvSpPr>
          <p:spPr bwMode="auto">
            <a:xfrm>
              <a:off x="1672" y="3680"/>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465" name="Group 449"/>
            <p:cNvGrpSpPr>
              <a:grpSpLocks/>
            </p:cNvGrpSpPr>
            <p:nvPr/>
          </p:nvGrpSpPr>
          <p:grpSpPr bwMode="auto">
            <a:xfrm>
              <a:off x="1876" y="3680"/>
              <a:ext cx="889" cy="455"/>
              <a:chOff x="1876" y="3680"/>
              <a:chExt cx="889" cy="455"/>
            </a:xfrm>
          </p:grpSpPr>
          <p:sp>
            <p:nvSpPr>
              <p:cNvPr id="86310" name="Line 294"/>
              <p:cNvSpPr>
                <a:spLocks noChangeShapeType="1"/>
              </p:cNvSpPr>
              <p:nvPr/>
            </p:nvSpPr>
            <p:spPr bwMode="auto">
              <a:xfrm>
                <a:off x="1876" y="3943"/>
                <a:ext cx="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1" name="Line 295"/>
              <p:cNvSpPr>
                <a:spLocks noChangeShapeType="1"/>
              </p:cNvSpPr>
              <p:nvPr/>
            </p:nvSpPr>
            <p:spPr bwMode="auto">
              <a:xfrm>
                <a:off x="1876" y="394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2" name="Line 296"/>
              <p:cNvSpPr>
                <a:spLocks noChangeShapeType="1"/>
              </p:cNvSpPr>
              <p:nvPr/>
            </p:nvSpPr>
            <p:spPr bwMode="auto">
              <a:xfrm flipH="1">
                <a:off x="1876" y="3701"/>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3" name="Line 297"/>
              <p:cNvSpPr>
                <a:spLocks noChangeShapeType="1"/>
              </p:cNvSpPr>
              <p:nvPr/>
            </p:nvSpPr>
            <p:spPr bwMode="auto">
              <a:xfrm flipH="1">
                <a:off x="1876" y="374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4" name="Line 298"/>
              <p:cNvSpPr>
                <a:spLocks noChangeShapeType="1"/>
              </p:cNvSpPr>
              <p:nvPr/>
            </p:nvSpPr>
            <p:spPr bwMode="auto">
              <a:xfrm flipH="1">
                <a:off x="1876" y="379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5" name="Line 299"/>
              <p:cNvSpPr>
                <a:spLocks noChangeShapeType="1"/>
              </p:cNvSpPr>
              <p:nvPr/>
            </p:nvSpPr>
            <p:spPr bwMode="auto">
              <a:xfrm flipH="1">
                <a:off x="1876" y="3846"/>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6" name="Line 300"/>
              <p:cNvSpPr>
                <a:spLocks noChangeShapeType="1"/>
              </p:cNvSpPr>
              <p:nvPr/>
            </p:nvSpPr>
            <p:spPr bwMode="auto">
              <a:xfrm flipH="1">
                <a:off x="1876" y="3894"/>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7" name="Line 301"/>
              <p:cNvSpPr>
                <a:spLocks noChangeShapeType="1"/>
              </p:cNvSpPr>
              <p:nvPr/>
            </p:nvSpPr>
            <p:spPr bwMode="auto">
              <a:xfrm flipH="1">
                <a:off x="1876" y="399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8" name="Line 302"/>
              <p:cNvSpPr>
                <a:spLocks noChangeShapeType="1"/>
              </p:cNvSpPr>
              <p:nvPr/>
            </p:nvSpPr>
            <p:spPr bwMode="auto">
              <a:xfrm flipH="1">
                <a:off x="1876" y="403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19" name="Line 303"/>
              <p:cNvSpPr>
                <a:spLocks noChangeShapeType="1"/>
              </p:cNvSpPr>
              <p:nvPr/>
            </p:nvSpPr>
            <p:spPr bwMode="auto">
              <a:xfrm flipH="1" flipV="1">
                <a:off x="200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0" name="Line 304"/>
              <p:cNvSpPr>
                <a:spLocks noChangeShapeType="1"/>
              </p:cNvSpPr>
              <p:nvPr/>
            </p:nvSpPr>
            <p:spPr bwMode="auto">
              <a:xfrm flipH="1">
                <a:off x="1876" y="413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1" name="Line 305"/>
              <p:cNvSpPr>
                <a:spLocks noChangeShapeType="1"/>
              </p:cNvSpPr>
              <p:nvPr/>
            </p:nvSpPr>
            <p:spPr bwMode="auto">
              <a:xfrm flipH="1">
                <a:off x="1876" y="411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2" name="Line 306"/>
              <p:cNvSpPr>
                <a:spLocks noChangeShapeType="1"/>
              </p:cNvSpPr>
              <p:nvPr/>
            </p:nvSpPr>
            <p:spPr bwMode="auto">
              <a:xfrm flipH="1">
                <a:off x="1876" y="406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3" name="Line 307"/>
              <p:cNvSpPr>
                <a:spLocks noChangeShapeType="1"/>
              </p:cNvSpPr>
              <p:nvPr/>
            </p:nvSpPr>
            <p:spPr bwMode="auto">
              <a:xfrm flipH="1">
                <a:off x="1876" y="401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4" name="Line 308"/>
              <p:cNvSpPr>
                <a:spLocks noChangeShapeType="1"/>
              </p:cNvSpPr>
              <p:nvPr/>
            </p:nvSpPr>
            <p:spPr bwMode="auto">
              <a:xfrm flipH="1">
                <a:off x="1876" y="396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5" name="Line 309"/>
              <p:cNvSpPr>
                <a:spLocks noChangeShapeType="1"/>
              </p:cNvSpPr>
              <p:nvPr/>
            </p:nvSpPr>
            <p:spPr bwMode="auto">
              <a:xfrm flipH="1">
                <a:off x="1876" y="391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6" name="Line 310"/>
              <p:cNvSpPr>
                <a:spLocks noChangeShapeType="1"/>
              </p:cNvSpPr>
              <p:nvPr/>
            </p:nvSpPr>
            <p:spPr bwMode="auto">
              <a:xfrm flipH="1">
                <a:off x="1876" y="3870"/>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7" name="Line 311"/>
              <p:cNvSpPr>
                <a:spLocks noChangeShapeType="1"/>
              </p:cNvSpPr>
              <p:nvPr/>
            </p:nvSpPr>
            <p:spPr bwMode="auto">
              <a:xfrm flipH="1">
                <a:off x="1876" y="3822"/>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8" name="Line 312"/>
              <p:cNvSpPr>
                <a:spLocks noChangeShapeType="1"/>
              </p:cNvSpPr>
              <p:nvPr/>
            </p:nvSpPr>
            <p:spPr bwMode="auto">
              <a:xfrm flipH="1">
                <a:off x="1876" y="3773"/>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29" name="Line 313"/>
              <p:cNvSpPr>
                <a:spLocks noChangeShapeType="1"/>
              </p:cNvSpPr>
              <p:nvPr/>
            </p:nvSpPr>
            <p:spPr bwMode="auto">
              <a:xfrm flipH="1">
                <a:off x="1876" y="372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0" name="Line 314"/>
              <p:cNvSpPr>
                <a:spLocks noChangeShapeType="1"/>
              </p:cNvSpPr>
              <p:nvPr/>
            </p:nvSpPr>
            <p:spPr bwMode="auto">
              <a:xfrm flipH="1" flipV="1">
                <a:off x="1876" y="3680"/>
                <a:ext cx="0" cy="455"/>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1" name="Line 315"/>
              <p:cNvSpPr>
                <a:spLocks noChangeShapeType="1"/>
              </p:cNvSpPr>
              <p:nvPr/>
            </p:nvSpPr>
            <p:spPr bwMode="auto">
              <a:xfrm flipV="1">
                <a:off x="1876" y="4135"/>
                <a:ext cx="889"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2" name="Line 316"/>
              <p:cNvSpPr>
                <a:spLocks noChangeShapeType="1"/>
              </p:cNvSpPr>
              <p:nvPr/>
            </p:nvSpPr>
            <p:spPr bwMode="auto">
              <a:xfrm flipH="1" flipV="1">
                <a:off x="213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3" name="Line 317"/>
              <p:cNvSpPr>
                <a:spLocks noChangeShapeType="1"/>
              </p:cNvSpPr>
              <p:nvPr/>
            </p:nvSpPr>
            <p:spPr bwMode="auto">
              <a:xfrm flipH="1" flipV="1">
                <a:off x="207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4" name="Line 318"/>
              <p:cNvSpPr>
                <a:spLocks noChangeShapeType="1"/>
              </p:cNvSpPr>
              <p:nvPr/>
            </p:nvSpPr>
            <p:spPr bwMode="auto">
              <a:xfrm flipH="1" flipV="1">
                <a:off x="2202"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5" name="Line 319"/>
              <p:cNvSpPr>
                <a:spLocks noChangeShapeType="1"/>
              </p:cNvSpPr>
              <p:nvPr/>
            </p:nvSpPr>
            <p:spPr bwMode="auto">
              <a:xfrm flipH="1" flipV="1">
                <a:off x="233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6" name="Line 320"/>
              <p:cNvSpPr>
                <a:spLocks noChangeShapeType="1"/>
              </p:cNvSpPr>
              <p:nvPr/>
            </p:nvSpPr>
            <p:spPr bwMode="auto">
              <a:xfrm flipH="1" flipV="1">
                <a:off x="2268"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7" name="Line 321"/>
              <p:cNvSpPr>
                <a:spLocks noChangeShapeType="1"/>
              </p:cNvSpPr>
              <p:nvPr/>
            </p:nvSpPr>
            <p:spPr bwMode="auto">
              <a:xfrm flipH="1" flipV="1">
                <a:off x="239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8" name="Line 322"/>
              <p:cNvSpPr>
                <a:spLocks noChangeShapeType="1"/>
              </p:cNvSpPr>
              <p:nvPr/>
            </p:nvSpPr>
            <p:spPr bwMode="auto">
              <a:xfrm flipH="1" flipV="1">
                <a:off x="246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39" name="Line 323"/>
              <p:cNvSpPr>
                <a:spLocks noChangeShapeType="1"/>
              </p:cNvSpPr>
              <p:nvPr/>
            </p:nvSpPr>
            <p:spPr bwMode="auto">
              <a:xfrm flipH="1" flipV="1">
                <a:off x="2527"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0" name="Line 324"/>
              <p:cNvSpPr>
                <a:spLocks noChangeShapeType="1"/>
              </p:cNvSpPr>
              <p:nvPr/>
            </p:nvSpPr>
            <p:spPr bwMode="auto">
              <a:xfrm flipH="1" flipV="1">
                <a:off x="259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1" name="Line 325"/>
              <p:cNvSpPr>
                <a:spLocks noChangeShapeType="1"/>
              </p:cNvSpPr>
              <p:nvPr/>
            </p:nvSpPr>
            <p:spPr bwMode="auto">
              <a:xfrm flipH="1" flipV="1">
                <a:off x="2657"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2" name="Line 326"/>
              <p:cNvSpPr>
                <a:spLocks noChangeShapeType="1"/>
              </p:cNvSpPr>
              <p:nvPr/>
            </p:nvSpPr>
            <p:spPr bwMode="auto">
              <a:xfrm flipH="1" flipV="1">
                <a:off x="272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3" name="Line 327"/>
              <p:cNvSpPr>
                <a:spLocks noChangeShapeType="1"/>
              </p:cNvSpPr>
              <p:nvPr/>
            </p:nvSpPr>
            <p:spPr bwMode="auto">
              <a:xfrm flipH="1" flipV="1">
                <a:off x="194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4" name="Line 328"/>
              <p:cNvSpPr>
                <a:spLocks noChangeShapeType="1"/>
              </p:cNvSpPr>
              <p:nvPr/>
            </p:nvSpPr>
            <p:spPr bwMode="auto">
              <a:xfrm flipH="1">
                <a:off x="1876" y="408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5" name="Oval 329"/>
              <p:cNvSpPr>
                <a:spLocks noChangeArrowheads="1"/>
              </p:cNvSpPr>
              <p:nvPr/>
            </p:nvSpPr>
            <p:spPr bwMode="auto">
              <a:xfrm>
                <a:off x="1930" y="40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6" name="Oval 330"/>
              <p:cNvSpPr>
                <a:spLocks noChangeArrowheads="1"/>
              </p:cNvSpPr>
              <p:nvPr/>
            </p:nvSpPr>
            <p:spPr bwMode="auto">
              <a:xfrm>
                <a:off x="1999" y="4081"/>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7" name="Oval 331"/>
              <p:cNvSpPr>
                <a:spLocks noChangeArrowheads="1"/>
              </p:cNvSpPr>
              <p:nvPr/>
            </p:nvSpPr>
            <p:spPr bwMode="auto">
              <a:xfrm>
                <a:off x="2059" y="4107"/>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8" name="Oval 332"/>
              <p:cNvSpPr>
                <a:spLocks noChangeArrowheads="1"/>
              </p:cNvSpPr>
              <p:nvPr/>
            </p:nvSpPr>
            <p:spPr bwMode="auto">
              <a:xfrm>
                <a:off x="2060" y="393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49" name="Oval 333"/>
              <p:cNvSpPr>
                <a:spLocks noChangeArrowheads="1"/>
              </p:cNvSpPr>
              <p:nvPr/>
            </p:nvSpPr>
            <p:spPr bwMode="auto">
              <a:xfrm>
                <a:off x="2191" y="3983"/>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0" name="Oval 334"/>
              <p:cNvSpPr>
                <a:spLocks noChangeArrowheads="1"/>
              </p:cNvSpPr>
              <p:nvPr/>
            </p:nvSpPr>
            <p:spPr bwMode="auto">
              <a:xfrm>
                <a:off x="2256" y="4035"/>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1" name="Oval 335"/>
              <p:cNvSpPr>
                <a:spLocks noChangeArrowheads="1"/>
              </p:cNvSpPr>
              <p:nvPr/>
            </p:nvSpPr>
            <p:spPr bwMode="auto">
              <a:xfrm>
                <a:off x="2126" y="388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2" name="Oval 336"/>
              <p:cNvSpPr>
                <a:spLocks noChangeArrowheads="1"/>
              </p:cNvSpPr>
              <p:nvPr/>
            </p:nvSpPr>
            <p:spPr bwMode="auto">
              <a:xfrm>
                <a:off x="2517"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3" name="Oval 337"/>
              <p:cNvSpPr>
                <a:spLocks noChangeArrowheads="1"/>
              </p:cNvSpPr>
              <p:nvPr/>
            </p:nvSpPr>
            <p:spPr bwMode="auto">
              <a:xfrm>
                <a:off x="2129" y="3985"/>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4" name="Oval 338"/>
              <p:cNvSpPr>
                <a:spLocks noChangeArrowheads="1"/>
              </p:cNvSpPr>
              <p:nvPr/>
            </p:nvSpPr>
            <p:spPr bwMode="auto">
              <a:xfrm>
                <a:off x="232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5" name="Oval 339"/>
              <p:cNvSpPr>
                <a:spLocks noChangeArrowheads="1"/>
              </p:cNvSpPr>
              <p:nvPr/>
            </p:nvSpPr>
            <p:spPr bwMode="auto">
              <a:xfrm>
                <a:off x="2193" y="3912"/>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6" name="Oval 340"/>
              <p:cNvSpPr>
                <a:spLocks noChangeArrowheads="1"/>
              </p:cNvSpPr>
              <p:nvPr/>
            </p:nvSpPr>
            <p:spPr bwMode="auto">
              <a:xfrm>
                <a:off x="2060" y="4008"/>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57" name="Oval 341"/>
              <p:cNvSpPr>
                <a:spLocks noChangeArrowheads="1"/>
              </p:cNvSpPr>
              <p:nvPr/>
            </p:nvSpPr>
            <p:spPr bwMode="auto">
              <a:xfrm>
                <a:off x="2191" y="4032"/>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358" name="Group 342"/>
              <p:cNvGrpSpPr>
                <a:grpSpLocks/>
              </p:cNvGrpSpPr>
              <p:nvPr/>
            </p:nvGrpSpPr>
            <p:grpSpPr bwMode="auto">
              <a:xfrm>
                <a:off x="2183" y="3884"/>
                <a:ext cx="45" cy="24"/>
                <a:chOff x="3816" y="1848"/>
                <a:chExt cx="96" cy="96"/>
              </a:xfrm>
            </p:grpSpPr>
            <p:sp>
              <p:nvSpPr>
                <p:cNvPr id="86359" name="Oval 343"/>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60" name="Oval 344"/>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361" name="Oval 345"/>
              <p:cNvSpPr>
                <a:spLocks noChangeArrowheads="1"/>
              </p:cNvSpPr>
              <p:nvPr/>
            </p:nvSpPr>
            <p:spPr bwMode="auto">
              <a:xfrm>
                <a:off x="2256" y="3963"/>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62" name="Oval 346"/>
              <p:cNvSpPr>
                <a:spLocks noChangeArrowheads="1"/>
              </p:cNvSpPr>
              <p:nvPr/>
            </p:nvSpPr>
            <p:spPr bwMode="auto">
              <a:xfrm>
                <a:off x="2259" y="393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363" name="Group 347"/>
              <p:cNvGrpSpPr>
                <a:grpSpLocks/>
              </p:cNvGrpSpPr>
              <p:nvPr/>
            </p:nvGrpSpPr>
            <p:grpSpPr bwMode="auto">
              <a:xfrm>
                <a:off x="2249" y="3906"/>
                <a:ext cx="43" cy="24"/>
                <a:chOff x="3816" y="1848"/>
                <a:chExt cx="96" cy="96"/>
              </a:xfrm>
            </p:grpSpPr>
            <p:sp>
              <p:nvSpPr>
                <p:cNvPr id="86364" name="Oval 348"/>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65" name="Oval 349"/>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366" name="Oval 350"/>
              <p:cNvSpPr>
                <a:spLocks noChangeArrowheads="1"/>
              </p:cNvSpPr>
              <p:nvPr/>
            </p:nvSpPr>
            <p:spPr bwMode="auto">
              <a:xfrm>
                <a:off x="2325" y="39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67" name="Oval 351"/>
              <p:cNvSpPr>
                <a:spLocks noChangeArrowheads="1"/>
              </p:cNvSpPr>
              <p:nvPr/>
            </p:nvSpPr>
            <p:spPr bwMode="auto">
              <a:xfrm>
                <a:off x="2318"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68" name="Oval 352"/>
              <p:cNvSpPr>
                <a:spLocks noChangeArrowheads="1"/>
              </p:cNvSpPr>
              <p:nvPr/>
            </p:nvSpPr>
            <p:spPr bwMode="auto">
              <a:xfrm>
                <a:off x="2321" y="3841"/>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69" name="Oval 353"/>
              <p:cNvSpPr>
                <a:spLocks noChangeArrowheads="1"/>
              </p:cNvSpPr>
              <p:nvPr/>
            </p:nvSpPr>
            <p:spPr bwMode="auto">
              <a:xfrm>
                <a:off x="2321" y="3813"/>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70" name="Oval 354"/>
              <p:cNvSpPr>
                <a:spLocks noChangeArrowheads="1"/>
              </p:cNvSpPr>
              <p:nvPr/>
            </p:nvSpPr>
            <p:spPr bwMode="auto">
              <a:xfrm>
                <a:off x="2451" y="3888"/>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371" name="Group 355"/>
              <p:cNvGrpSpPr>
                <a:grpSpLocks/>
              </p:cNvGrpSpPr>
              <p:nvPr/>
            </p:nvGrpSpPr>
            <p:grpSpPr bwMode="auto">
              <a:xfrm>
                <a:off x="2441" y="3820"/>
                <a:ext cx="43" cy="24"/>
                <a:chOff x="3816" y="1848"/>
                <a:chExt cx="96" cy="96"/>
              </a:xfrm>
            </p:grpSpPr>
            <p:sp>
              <p:nvSpPr>
                <p:cNvPr id="86372" name="Oval 356"/>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73" name="Oval 357"/>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374" name="Oval 358"/>
              <p:cNvSpPr>
                <a:spLocks noChangeArrowheads="1"/>
              </p:cNvSpPr>
              <p:nvPr/>
            </p:nvSpPr>
            <p:spPr bwMode="auto">
              <a:xfrm>
                <a:off x="245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6375" name="Group 359"/>
              <p:cNvGrpSpPr>
                <a:grpSpLocks/>
              </p:cNvGrpSpPr>
              <p:nvPr/>
            </p:nvGrpSpPr>
            <p:grpSpPr bwMode="auto">
              <a:xfrm>
                <a:off x="2441" y="3740"/>
                <a:ext cx="43" cy="24"/>
                <a:chOff x="3816" y="1848"/>
                <a:chExt cx="96" cy="96"/>
              </a:xfrm>
            </p:grpSpPr>
            <p:sp>
              <p:nvSpPr>
                <p:cNvPr id="86376" name="Oval 360"/>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77" name="Oval 361"/>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378" name="Oval 362"/>
              <p:cNvSpPr>
                <a:spLocks noChangeArrowheads="1"/>
              </p:cNvSpPr>
              <p:nvPr/>
            </p:nvSpPr>
            <p:spPr bwMode="auto">
              <a:xfrm>
                <a:off x="2386" y="398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79" name="Oval 363"/>
              <p:cNvSpPr>
                <a:spLocks noChangeArrowheads="1"/>
              </p:cNvSpPr>
              <p:nvPr/>
            </p:nvSpPr>
            <p:spPr bwMode="auto">
              <a:xfrm>
                <a:off x="2386" y="3934"/>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0" name="Oval 364"/>
              <p:cNvSpPr>
                <a:spLocks noChangeArrowheads="1"/>
              </p:cNvSpPr>
              <p:nvPr/>
            </p:nvSpPr>
            <p:spPr bwMode="auto">
              <a:xfrm>
                <a:off x="2386" y="388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1" name="Oval 365"/>
              <p:cNvSpPr>
                <a:spLocks noChangeArrowheads="1"/>
              </p:cNvSpPr>
              <p:nvPr/>
            </p:nvSpPr>
            <p:spPr bwMode="auto">
              <a:xfrm>
                <a:off x="2386"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2" name="Oval 366"/>
              <p:cNvSpPr>
                <a:spLocks noChangeArrowheads="1"/>
              </p:cNvSpPr>
              <p:nvPr/>
            </p:nvSpPr>
            <p:spPr bwMode="auto">
              <a:xfrm>
                <a:off x="2517" y="3792"/>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3" name="Oval 367"/>
              <p:cNvSpPr>
                <a:spLocks noChangeArrowheads="1"/>
              </p:cNvSpPr>
              <p:nvPr/>
            </p:nvSpPr>
            <p:spPr bwMode="auto">
              <a:xfrm>
                <a:off x="2512" y="3768"/>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4" name="Oval 368"/>
              <p:cNvSpPr>
                <a:spLocks noChangeArrowheads="1"/>
              </p:cNvSpPr>
              <p:nvPr/>
            </p:nvSpPr>
            <p:spPr bwMode="auto">
              <a:xfrm>
                <a:off x="251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5" name="Oval 369"/>
              <p:cNvSpPr>
                <a:spLocks noChangeArrowheads="1"/>
              </p:cNvSpPr>
              <p:nvPr/>
            </p:nvSpPr>
            <p:spPr bwMode="auto">
              <a:xfrm>
                <a:off x="2581" y="3717"/>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6" name="Oval 370"/>
              <p:cNvSpPr>
                <a:spLocks noChangeArrowheads="1"/>
              </p:cNvSpPr>
              <p:nvPr/>
            </p:nvSpPr>
            <p:spPr bwMode="auto">
              <a:xfrm>
                <a:off x="2649"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387" name="Oval 371"/>
              <p:cNvSpPr>
                <a:spLocks noChangeArrowheads="1"/>
              </p:cNvSpPr>
              <p:nvPr/>
            </p:nvSpPr>
            <p:spPr bwMode="auto">
              <a:xfrm>
                <a:off x="264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6396" name="Rectangle 380"/>
            <p:cNvSpPr>
              <a:spLocks noChangeArrowheads="1"/>
            </p:cNvSpPr>
            <p:nvPr/>
          </p:nvSpPr>
          <p:spPr bwMode="auto">
            <a:xfrm>
              <a:off x="3034" y="3673"/>
              <a:ext cx="2618" cy="50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相互に関係を持ったデータを点で表し、</a:t>
              </a:r>
              <a:r>
                <a:rPr lang="ja-JP" altLang="en-US" sz="1200" b="1">
                  <a:solidFill>
                    <a:srgbClr val="FF3300"/>
                  </a:solidFill>
                  <a:ea typeface="ＭＳ ゴシック" pitchFamily="49" charset="-128"/>
                </a:rPr>
                <a:t>２つの</a:t>
              </a:r>
            </a:p>
            <a:p>
              <a:r>
                <a:rPr lang="ja-JP" altLang="en-US" sz="1200" b="1">
                  <a:solidFill>
                    <a:srgbClr val="FF3300"/>
                  </a:solidFill>
                  <a:ea typeface="ＭＳ ゴシック" pitchFamily="49" charset="-128"/>
                </a:rPr>
                <a:t>データの相関関係</a:t>
              </a:r>
              <a:r>
                <a:rPr lang="ja-JP" altLang="en-US" sz="1200" b="1">
                  <a:solidFill>
                    <a:schemeClr val="bg2"/>
                  </a:solidFill>
                  <a:ea typeface="ＭＳ ゴシック" pitchFamily="49" charset="-128"/>
                </a:rPr>
                <a:t>を調べる手法。</a:t>
              </a:r>
            </a:p>
          </p:txBody>
        </p:sp>
      </p:grpSp>
      <p:sp>
        <p:nvSpPr>
          <p:cNvPr id="86398" name="Rectangle 382"/>
          <p:cNvSpPr>
            <a:spLocks noChangeArrowheads="1"/>
          </p:cNvSpPr>
          <p:nvPr/>
        </p:nvSpPr>
        <p:spPr bwMode="auto">
          <a:xfrm>
            <a:off x="4829175" y="720725"/>
            <a:ext cx="4132263" cy="3460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chemeClr val="bg2"/>
                </a:solidFill>
                <a:ea typeface="ＭＳ Ｐゴシック" pitchFamily="50" charset="-128"/>
              </a:rPr>
              <a:t>用途・目的</a:t>
            </a:r>
          </a:p>
        </p:txBody>
      </p:sp>
      <p:grpSp>
        <p:nvGrpSpPr>
          <p:cNvPr id="86461" name="Group 445"/>
          <p:cNvGrpSpPr>
            <a:grpSpLocks/>
          </p:cNvGrpSpPr>
          <p:nvPr/>
        </p:nvGrpSpPr>
        <p:grpSpPr bwMode="auto">
          <a:xfrm>
            <a:off x="279400" y="3398838"/>
            <a:ext cx="8693150" cy="793750"/>
            <a:chOff x="176" y="2141"/>
            <a:chExt cx="5476" cy="500"/>
          </a:xfrm>
        </p:grpSpPr>
        <p:sp>
          <p:nvSpPr>
            <p:cNvPr id="86069" name="Rectangle 53"/>
            <p:cNvSpPr>
              <a:spLocks noChangeArrowheads="1"/>
            </p:cNvSpPr>
            <p:nvPr/>
          </p:nvSpPr>
          <p:spPr bwMode="auto">
            <a:xfrm>
              <a:off x="1664" y="2141"/>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solidFill>
                  <a:schemeClr val="bg2"/>
                </a:solidFill>
                <a:ea typeface="ＭＳ Ｐゴシック" pitchFamily="50" charset="-128"/>
              </a:endParaRPr>
            </a:p>
          </p:txBody>
        </p:sp>
        <p:sp>
          <p:nvSpPr>
            <p:cNvPr id="86066" name="Rectangle 50"/>
            <p:cNvSpPr>
              <a:spLocks noChangeArrowheads="1"/>
            </p:cNvSpPr>
            <p:nvPr/>
          </p:nvSpPr>
          <p:spPr bwMode="auto">
            <a:xfrm>
              <a:off x="369" y="2152"/>
              <a:ext cx="1302" cy="489"/>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ea typeface="ＭＳ Ｐゴシック" pitchFamily="50" charset="-128"/>
                </a:rPr>
                <a:t>グラフ</a:t>
              </a:r>
            </a:p>
            <a:p>
              <a:pPr algn="ctr" eaLnBrk="0" hangingPunct="0"/>
              <a:r>
                <a:rPr lang="ja-JP" altLang="en-US" sz="1600" b="1">
                  <a:solidFill>
                    <a:schemeClr val="bg2"/>
                  </a:solidFill>
                  <a:ea typeface="ＭＳ Ｐゴシック" pitchFamily="50" charset="-128"/>
                </a:rPr>
                <a:t>（棒・円・折線）</a:t>
              </a:r>
            </a:p>
          </p:txBody>
        </p:sp>
        <p:sp>
          <p:nvSpPr>
            <p:cNvPr id="86389" name="Rectangle 373"/>
            <p:cNvSpPr>
              <a:spLocks noChangeArrowheads="1"/>
            </p:cNvSpPr>
            <p:nvPr/>
          </p:nvSpPr>
          <p:spPr bwMode="auto">
            <a:xfrm>
              <a:off x="176" y="2144"/>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ea typeface="ＭＳ Ｐゴシック" pitchFamily="50" charset="-128"/>
                </a:rPr>
                <a:t>4</a:t>
              </a:r>
            </a:p>
          </p:txBody>
        </p:sp>
        <p:sp>
          <p:nvSpPr>
            <p:cNvPr id="86395" name="Rectangle 379"/>
            <p:cNvSpPr>
              <a:spLocks noChangeArrowheads="1"/>
            </p:cNvSpPr>
            <p:nvPr/>
          </p:nvSpPr>
          <p:spPr bwMode="auto">
            <a:xfrm>
              <a:off x="3034" y="2144"/>
              <a:ext cx="2618" cy="481"/>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sz="1200" b="1">
                  <a:solidFill>
                    <a:schemeClr val="bg2"/>
                  </a:solidFill>
                  <a:ea typeface="ＭＳ ゴシック" pitchFamily="49" charset="-128"/>
                </a:rPr>
                <a:t>データの大きさ、変化、割合などをグラフに表わすことで</a:t>
              </a:r>
              <a:r>
                <a:rPr lang="ja-JP" altLang="en-US" sz="1200" b="1">
                  <a:solidFill>
                    <a:srgbClr val="FF3300"/>
                  </a:solidFill>
                  <a:ea typeface="ＭＳ ゴシック" pitchFamily="49" charset="-128"/>
                </a:rPr>
                <a:t>データの構造、様子を一目で把握</a:t>
              </a:r>
              <a:r>
                <a:rPr lang="ja-JP" altLang="en-US" sz="1200" b="1">
                  <a:solidFill>
                    <a:schemeClr val="bg2"/>
                  </a:solidFill>
                  <a:ea typeface="ＭＳ ゴシック" pitchFamily="49" charset="-128"/>
                </a:rPr>
                <a:t>するための手法。</a:t>
              </a:r>
            </a:p>
          </p:txBody>
        </p:sp>
        <p:grpSp>
          <p:nvGrpSpPr>
            <p:cNvPr id="86456" name="Group 440"/>
            <p:cNvGrpSpPr>
              <a:grpSpLocks/>
            </p:cNvGrpSpPr>
            <p:nvPr/>
          </p:nvGrpSpPr>
          <p:grpSpPr bwMode="auto">
            <a:xfrm>
              <a:off x="1704" y="2252"/>
              <a:ext cx="1311" cy="328"/>
              <a:chOff x="1713" y="2252"/>
              <a:chExt cx="1311" cy="328"/>
            </a:xfrm>
          </p:grpSpPr>
          <p:grpSp>
            <p:nvGrpSpPr>
              <p:cNvPr id="86399" name="Group 383"/>
              <p:cNvGrpSpPr>
                <a:grpSpLocks/>
              </p:cNvGrpSpPr>
              <p:nvPr/>
            </p:nvGrpSpPr>
            <p:grpSpPr bwMode="auto">
              <a:xfrm>
                <a:off x="1713" y="2252"/>
                <a:ext cx="407" cy="328"/>
                <a:chOff x="1968" y="1919"/>
                <a:chExt cx="1824" cy="1582"/>
              </a:xfrm>
            </p:grpSpPr>
            <p:sp>
              <p:nvSpPr>
                <p:cNvPr id="86400" name="Line 384"/>
                <p:cNvSpPr>
                  <a:spLocks noChangeShapeType="1"/>
                </p:cNvSpPr>
                <p:nvPr/>
              </p:nvSpPr>
              <p:spPr bwMode="auto">
                <a:xfrm>
                  <a:off x="1968" y="1919"/>
                  <a:ext cx="0" cy="158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01" name="Line 385"/>
                <p:cNvSpPr>
                  <a:spLocks noChangeShapeType="1"/>
                </p:cNvSpPr>
                <p:nvPr/>
              </p:nvSpPr>
              <p:spPr bwMode="auto">
                <a:xfrm>
                  <a:off x="1968" y="3501"/>
                  <a:ext cx="18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02" name="Rectangle 386" descr="25%"/>
                <p:cNvSpPr>
                  <a:spLocks noChangeArrowheads="1"/>
                </p:cNvSpPr>
                <p:nvPr/>
              </p:nvSpPr>
              <p:spPr bwMode="auto">
                <a:xfrm>
                  <a:off x="2112" y="2111"/>
                  <a:ext cx="288" cy="1390"/>
                </a:xfrm>
                <a:prstGeom prst="rect">
                  <a:avLst/>
                </a:prstGeom>
                <a:noFill/>
                <a:ln w="6350">
                  <a:solidFill>
                    <a:schemeClr val="bg2"/>
                  </a:solidFill>
                  <a:miter lim="800000"/>
                  <a:headEnd/>
                  <a:tailEnd/>
                </a:ln>
                <a:effectLst/>
                <a:extLst>
                  <a:ext uri="{909E8E84-426E-40DD-AFC4-6F175D3DCCD1}">
                    <a14:hiddenFill xmlns:a14="http://schemas.microsoft.com/office/drawing/2010/main">
                      <a:pattFill prst="pct25">
                        <a:fgClr>
                          <a:srgbClr val="0000FF"/>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03" name="Rectangle 387"/>
                <p:cNvSpPr>
                  <a:spLocks noChangeArrowheads="1"/>
                </p:cNvSpPr>
                <p:nvPr/>
              </p:nvSpPr>
              <p:spPr bwMode="auto">
                <a:xfrm>
                  <a:off x="2544" y="2303"/>
                  <a:ext cx="288" cy="119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04" name="Rectangle 388"/>
                <p:cNvSpPr>
                  <a:spLocks noChangeArrowheads="1"/>
                </p:cNvSpPr>
                <p:nvPr/>
              </p:nvSpPr>
              <p:spPr bwMode="auto">
                <a:xfrm>
                  <a:off x="2976" y="2782"/>
                  <a:ext cx="288" cy="71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05" name="Rectangle 389"/>
                <p:cNvSpPr>
                  <a:spLocks noChangeArrowheads="1"/>
                </p:cNvSpPr>
                <p:nvPr/>
              </p:nvSpPr>
              <p:spPr bwMode="auto">
                <a:xfrm>
                  <a:off x="3408" y="2590"/>
                  <a:ext cx="288" cy="91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86455" name="Group 439"/>
              <p:cNvGrpSpPr>
                <a:grpSpLocks/>
              </p:cNvGrpSpPr>
              <p:nvPr/>
            </p:nvGrpSpPr>
            <p:grpSpPr bwMode="auto">
              <a:xfrm>
                <a:off x="2192" y="2279"/>
                <a:ext cx="832" cy="288"/>
                <a:chOff x="2192" y="2279"/>
                <a:chExt cx="832" cy="288"/>
              </a:xfrm>
            </p:grpSpPr>
            <p:sp>
              <p:nvSpPr>
                <p:cNvPr id="86422" name="Line 406"/>
                <p:cNvSpPr>
                  <a:spLocks noChangeShapeType="1"/>
                </p:cNvSpPr>
                <p:nvPr/>
              </p:nvSpPr>
              <p:spPr bwMode="auto">
                <a:xfrm>
                  <a:off x="2544" y="2279"/>
                  <a:ext cx="0" cy="28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23" name="Line 407"/>
                <p:cNvSpPr>
                  <a:spLocks noChangeShapeType="1"/>
                </p:cNvSpPr>
                <p:nvPr/>
              </p:nvSpPr>
              <p:spPr bwMode="auto">
                <a:xfrm>
                  <a:off x="2509" y="2533"/>
                  <a:ext cx="51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24" name="Freeform 408"/>
                <p:cNvSpPr>
                  <a:spLocks/>
                </p:cNvSpPr>
                <p:nvPr/>
              </p:nvSpPr>
              <p:spPr bwMode="auto">
                <a:xfrm>
                  <a:off x="2561" y="2313"/>
                  <a:ext cx="437" cy="144"/>
                </a:xfrm>
                <a:custGeom>
                  <a:avLst/>
                  <a:gdLst>
                    <a:gd name="T0" fmla="*/ 0 w 306"/>
                    <a:gd name="T1" fmla="*/ 60 h 102"/>
                    <a:gd name="T2" fmla="*/ 42 w 306"/>
                    <a:gd name="T3" fmla="*/ 102 h 102"/>
                    <a:gd name="T4" fmla="*/ 90 w 306"/>
                    <a:gd name="T5" fmla="*/ 36 h 102"/>
                    <a:gd name="T6" fmla="*/ 108 w 306"/>
                    <a:gd name="T7" fmla="*/ 102 h 102"/>
                    <a:gd name="T8" fmla="*/ 156 w 306"/>
                    <a:gd name="T9" fmla="*/ 24 h 102"/>
                    <a:gd name="T10" fmla="*/ 222 w 306"/>
                    <a:gd name="T11" fmla="*/ 0 h 102"/>
                    <a:gd name="T12" fmla="*/ 240 w 306"/>
                    <a:gd name="T13" fmla="*/ 66 h 102"/>
                    <a:gd name="T14" fmla="*/ 282 w 306"/>
                    <a:gd name="T15" fmla="*/ 12 h 102"/>
                    <a:gd name="T16" fmla="*/ 306 w 306"/>
                    <a:gd name="T1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02">
                      <a:moveTo>
                        <a:pt x="0" y="60"/>
                      </a:moveTo>
                      <a:lnTo>
                        <a:pt x="42" y="102"/>
                      </a:lnTo>
                      <a:lnTo>
                        <a:pt x="90" y="36"/>
                      </a:lnTo>
                      <a:lnTo>
                        <a:pt x="108" y="102"/>
                      </a:lnTo>
                      <a:lnTo>
                        <a:pt x="156" y="24"/>
                      </a:lnTo>
                      <a:lnTo>
                        <a:pt x="222" y="0"/>
                      </a:lnTo>
                      <a:lnTo>
                        <a:pt x="240" y="66"/>
                      </a:lnTo>
                      <a:lnTo>
                        <a:pt x="282" y="12"/>
                      </a:lnTo>
                      <a:lnTo>
                        <a:pt x="306" y="48"/>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25" name="Oval 409"/>
                <p:cNvSpPr>
                  <a:spLocks noChangeArrowheads="1"/>
                </p:cNvSpPr>
                <p:nvPr/>
              </p:nvSpPr>
              <p:spPr bwMode="auto">
                <a:xfrm>
                  <a:off x="2770" y="235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26" name="Oval 410"/>
                <p:cNvSpPr>
                  <a:spLocks noChangeArrowheads="1"/>
                </p:cNvSpPr>
                <p:nvPr/>
              </p:nvSpPr>
              <p:spPr bwMode="auto">
                <a:xfrm>
                  <a:off x="2898" y="24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27" name="Oval 411"/>
                <p:cNvSpPr>
                  <a:spLocks noChangeArrowheads="1"/>
                </p:cNvSpPr>
                <p:nvPr/>
              </p:nvSpPr>
              <p:spPr bwMode="auto">
                <a:xfrm>
                  <a:off x="2958" y="2333"/>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28" name="Oval 412"/>
                <p:cNvSpPr>
                  <a:spLocks noChangeArrowheads="1"/>
                </p:cNvSpPr>
                <p:nvPr/>
              </p:nvSpPr>
              <p:spPr bwMode="auto">
                <a:xfrm>
                  <a:off x="2710" y="24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29" name="Oval 413"/>
                <p:cNvSpPr>
                  <a:spLocks noChangeArrowheads="1"/>
                </p:cNvSpPr>
                <p:nvPr/>
              </p:nvSpPr>
              <p:spPr bwMode="auto">
                <a:xfrm>
                  <a:off x="2684" y="2358"/>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30" name="Oval 414"/>
                <p:cNvSpPr>
                  <a:spLocks noChangeArrowheads="1"/>
                </p:cNvSpPr>
                <p:nvPr/>
              </p:nvSpPr>
              <p:spPr bwMode="auto">
                <a:xfrm>
                  <a:off x="2615" y="2460"/>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31" name="Oval 415"/>
                <p:cNvSpPr>
                  <a:spLocks noChangeArrowheads="1"/>
                </p:cNvSpPr>
                <p:nvPr/>
              </p:nvSpPr>
              <p:spPr bwMode="auto">
                <a:xfrm>
                  <a:off x="2555" y="2401"/>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32" name="Oval 416"/>
                <p:cNvSpPr>
                  <a:spLocks noChangeArrowheads="1"/>
                </p:cNvSpPr>
                <p:nvPr/>
              </p:nvSpPr>
              <p:spPr bwMode="auto">
                <a:xfrm>
                  <a:off x="2864" y="2299"/>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33" name="Oval 417"/>
                <p:cNvSpPr>
                  <a:spLocks noChangeArrowheads="1"/>
                </p:cNvSpPr>
                <p:nvPr/>
              </p:nvSpPr>
              <p:spPr bwMode="auto">
                <a:xfrm>
                  <a:off x="2192" y="2288"/>
                  <a:ext cx="292" cy="279"/>
                </a:xfrm>
                <a:prstGeom prst="ellipse">
                  <a:avLst/>
                </a:pr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34" name="Line 418"/>
                <p:cNvSpPr>
                  <a:spLocks noChangeShapeType="1"/>
                </p:cNvSpPr>
                <p:nvPr/>
              </p:nvSpPr>
              <p:spPr bwMode="auto">
                <a:xfrm>
                  <a:off x="2338" y="2296"/>
                  <a:ext cx="0" cy="144"/>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35" name="Line 419"/>
                <p:cNvSpPr>
                  <a:spLocks noChangeShapeType="1"/>
                </p:cNvSpPr>
                <p:nvPr/>
              </p:nvSpPr>
              <p:spPr bwMode="auto">
                <a:xfrm flipV="1">
                  <a:off x="2338" y="2322"/>
                  <a:ext cx="94" cy="11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37" name="Line 421"/>
                <p:cNvSpPr>
                  <a:spLocks noChangeShapeType="1"/>
                </p:cNvSpPr>
                <p:nvPr/>
              </p:nvSpPr>
              <p:spPr bwMode="auto">
                <a:xfrm flipH="1">
                  <a:off x="2218" y="2440"/>
                  <a:ext cx="111" cy="7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38" name="Line 422"/>
                <p:cNvSpPr>
                  <a:spLocks noChangeShapeType="1"/>
                </p:cNvSpPr>
                <p:nvPr/>
              </p:nvSpPr>
              <p:spPr bwMode="auto">
                <a:xfrm>
                  <a:off x="2201" y="2364"/>
                  <a:ext cx="137" cy="76"/>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sp>
        <p:nvSpPr>
          <p:cNvPr id="86442" name="Text Box 426"/>
          <p:cNvSpPr txBox="1">
            <a:spLocks noChangeArrowheads="1"/>
          </p:cNvSpPr>
          <p:nvPr/>
        </p:nvSpPr>
        <p:spPr bwMode="auto">
          <a:xfrm>
            <a:off x="257175" y="176213"/>
            <a:ext cx="243046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ＱＣ７つ道具</a:t>
            </a:r>
          </a:p>
        </p:txBody>
      </p:sp>
      <p:sp>
        <p:nvSpPr>
          <p:cNvPr id="86449" name="Text Box 43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P12</a:t>
            </a:r>
          </a:p>
        </p:txBody>
      </p:sp>
      <p:grpSp>
        <p:nvGrpSpPr>
          <p:cNvPr id="86480" name="Group 464"/>
          <p:cNvGrpSpPr>
            <a:grpSpLocks/>
          </p:cNvGrpSpPr>
          <p:nvPr/>
        </p:nvGrpSpPr>
        <p:grpSpPr bwMode="auto">
          <a:xfrm>
            <a:off x="265113" y="4167188"/>
            <a:ext cx="8693150" cy="912812"/>
            <a:chOff x="167" y="2625"/>
            <a:chExt cx="5476" cy="575"/>
          </a:xfrm>
        </p:grpSpPr>
        <p:sp>
          <p:nvSpPr>
            <p:cNvPr id="86068" name="Rectangle 52"/>
            <p:cNvSpPr>
              <a:spLocks noChangeArrowheads="1"/>
            </p:cNvSpPr>
            <p:nvPr/>
          </p:nvSpPr>
          <p:spPr bwMode="auto">
            <a:xfrm>
              <a:off x="360" y="2625"/>
              <a:ext cx="1303" cy="56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600" b="1">
                  <a:solidFill>
                    <a:schemeClr val="bg2"/>
                  </a:solidFill>
                  <a:ea typeface="ＭＳ Ｐゴシック" pitchFamily="50" charset="-128"/>
                </a:rPr>
                <a:t>　　　　管　理　図</a:t>
              </a:r>
            </a:p>
          </p:txBody>
        </p:sp>
        <p:sp>
          <p:nvSpPr>
            <p:cNvPr id="86390" name="Rectangle 374"/>
            <p:cNvSpPr>
              <a:spLocks noChangeArrowheads="1"/>
            </p:cNvSpPr>
            <p:nvPr/>
          </p:nvSpPr>
          <p:spPr bwMode="auto">
            <a:xfrm>
              <a:off x="167" y="2625"/>
              <a:ext cx="193" cy="55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ea typeface="ＭＳ Ｐゴシック" pitchFamily="50" charset="-128"/>
                </a:rPr>
                <a:t>5</a:t>
              </a:r>
            </a:p>
          </p:txBody>
        </p:sp>
        <p:sp>
          <p:nvSpPr>
            <p:cNvPr id="86397" name="Rectangle 381"/>
            <p:cNvSpPr>
              <a:spLocks noChangeArrowheads="1"/>
            </p:cNvSpPr>
            <p:nvPr/>
          </p:nvSpPr>
          <p:spPr bwMode="auto">
            <a:xfrm>
              <a:off x="3034" y="2625"/>
              <a:ext cx="2609" cy="56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sz="1200" b="1">
                  <a:solidFill>
                    <a:schemeClr val="bg2"/>
                  </a:solidFill>
                  <a:ea typeface="ＭＳ ゴシック" pitchFamily="49" charset="-128"/>
                </a:rPr>
                <a:t>工程に異常が発生していないかどうかを</a:t>
              </a:r>
              <a:r>
                <a:rPr lang="ja-JP" altLang="en-US" sz="1200" b="1">
                  <a:solidFill>
                    <a:srgbClr val="FF3300"/>
                  </a:solidFill>
                  <a:ea typeface="ＭＳ ゴシック" pitchFamily="49" charset="-128"/>
                </a:rPr>
                <a:t>特性値の変動から判断</a:t>
              </a:r>
              <a:r>
                <a:rPr lang="ja-JP" altLang="en-US" sz="1200" b="1">
                  <a:solidFill>
                    <a:schemeClr val="bg2"/>
                  </a:solidFill>
                  <a:ea typeface="ＭＳ ゴシック" pitchFamily="49" charset="-128"/>
                </a:rPr>
                <a:t>するために使われる手法。</a:t>
              </a:r>
            </a:p>
          </p:txBody>
        </p:sp>
        <p:grpSp>
          <p:nvGrpSpPr>
            <p:cNvPr id="86479" name="Group 463"/>
            <p:cNvGrpSpPr>
              <a:grpSpLocks/>
            </p:cNvGrpSpPr>
            <p:nvPr/>
          </p:nvGrpSpPr>
          <p:grpSpPr bwMode="auto">
            <a:xfrm>
              <a:off x="1654" y="2632"/>
              <a:ext cx="1375" cy="568"/>
              <a:chOff x="1654" y="2632"/>
              <a:chExt cx="1375" cy="568"/>
            </a:xfrm>
          </p:grpSpPr>
          <p:grpSp>
            <p:nvGrpSpPr>
              <p:cNvPr id="86474" name="Group 458"/>
              <p:cNvGrpSpPr>
                <a:grpSpLocks/>
              </p:cNvGrpSpPr>
              <p:nvPr/>
            </p:nvGrpSpPr>
            <p:grpSpPr bwMode="auto">
              <a:xfrm>
                <a:off x="1654" y="2632"/>
                <a:ext cx="1375" cy="568"/>
                <a:chOff x="2682" y="0"/>
                <a:chExt cx="1375" cy="550"/>
              </a:xfrm>
            </p:grpSpPr>
            <p:sp>
              <p:nvSpPr>
                <p:cNvPr id="86407" name="Line 391"/>
                <p:cNvSpPr>
                  <a:spLocks noChangeShapeType="1"/>
                </p:cNvSpPr>
                <p:nvPr/>
              </p:nvSpPr>
              <p:spPr bwMode="auto">
                <a:xfrm>
                  <a:off x="2996" y="181"/>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08" name="Line 392"/>
                <p:cNvSpPr>
                  <a:spLocks noChangeShapeType="1"/>
                </p:cNvSpPr>
                <p:nvPr/>
              </p:nvSpPr>
              <p:spPr bwMode="auto">
                <a:xfrm>
                  <a:off x="2995" y="418"/>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09" name="Line 393"/>
                <p:cNvSpPr>
                  <a:spLocks noChangeShapeType="1"/>
                </p:cNvSpPr>
                <p:nvPr/>
              </p:nvSpPr>
              <p:spPr bwMode="auto">
                <a:xfrm>
                  <a:off x="3031" y="308"/>
                  <a:ext cx="618" cy="0"/>
                </a:xfrm>
                <a:prstGeom prst="line">
                  <a:avLst/>
                </a:prstGeom>
                <a:noFill/>
                <a:ln w="9525" cap="rnd">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10" name="Line 394"/>
                <p:cNvSpPr>
                  <a:spLocks noChangeShapeType="1"/>
                </p:cNvSpPr>
                <p:nvPr/>
              </p:nvSpPr>
              <p:spPr bwMode="auto">
                <a:xfrm>
                  <a:off x="3138" y="187"/>
                  <a:ext cx="68" cy="12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36" name="Line 420"/>
                <p:cNvSpPr>
                  <a:spLocks noChangeShapeType="1"/>
                </p:cNvSpPr>
                <p:nvPr/>
              </p:nvSpPr>
              <p:spPr bwMode="auto">
                <a:xfrm>
                  <a:off x="3277" y="233"/>
                  <a:ext cx="103" cy="93"/>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86462" name="Group 446"/>
                <p:cNvGrpSpPr>
                  <a:grpSpLocks/>
                </p:cNvGrpSpPr>
                <p:nvPr/>
              </p:nvGrpSpPr>
              <p:grpSpPr bwMode="auto">
                <a:xfrm>
                  <a:off x="2682" y="0"/>
                  <a:ext cx="1375" cy="550"/>
                  <a:chOff x="1663" y="2633"/>
                  <a:chExt cx="1401" cy="559"/>
                </a:xfrm>
              </p:grpSpPr>
              <p:sp>
                <p:nvSpPr>
                  <p:cNvPr id="86067" name="Rectangle 51"/>
                  <p:cNvSpPr>
                    <a:spLocks noChangeArrowheads="1"/>
                  </p:cNvSpPr>
                  <p:nvPr/>
                </p:nvSpPr>
                <p:spPr bwMode="auto">
                  <a:xfrm>
                    <a:off x="1663" y="2633"/>
                    <a:ext cx="1396" cy="55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411" name="Freeform 395"/>
                  <p:cNvSpPr>
                    <a:spLocks/>
                  </p:cNvSpPr>
                  <p:nvPr/>
                </p:nvSpPr>
                <p:spPr bwMode="auto">
                  <a:xfrm>
                    <a:off x="2072" y="2813"/>
                    <a:ext cx="592" cy="254"/>
                  </a:xfrm>
                  <a:custGeom>
                    <a:avLst/>
                    <a:gdLst>
                      <a:gd name="T0" fmla="*/ 0 w 414"/>
                      <a:gd name="T1" fmla="*/ 120 h 180"/>
                      <a:gd name="T2" fmla="*/ 54 w 414"/>
                      <a:gd name="T3" fmla="*/ 24 h 180"/>
                      <a:gd name="T4" fmla="*/ 102 w 414"/>
                      <a:gd name="T5" fmla="*/ 180 h 180"/>
                      <a:gd name="T6" fmla="*/ 168 w 414"/>
                      <a:gd name="T7" fmla="*/ 0 h 180"/>
                      <a:gd name="T8" fmla="*/ 198 w 414"/>
                      <a:gd name="T9" fmla="*/ 144 h 180"/>
                      <a:gd name="T10" fmla="*/ 252 w 414"/>
                      <a:gd name="T11" fmla="*/ 36 h 180"/>
                      <a:gd name="T12" fmla="*/ 288 w 414"/>
                      <a:gd name="T13" fmla="*/ 132 h 180"/>
                      <a:gd name="T14" fmla="*/ 330 w 414"/>
                      <a:gd name="T15" fmla="*/ 6 h 180"/>
                      <a:gd name="T16" fmla="*/ 354 w 414"/>
                      <a:gd name="T17" fmla="*/ 78 h 180"/>
                      <a:gd name="T18" fmla="*/ 372 w 414"/>
                      <a:gd name="T19" fmla="*/ 42 h 180"/>
                      <a:gd name="T20" fmla="*/ 414 w 414"/>
                      <a:gd name="T21" fmla="*/ 16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4" h="180">
                        <a:moveTo>
                          <a:pt x="0" y="120"/>
                        </a:moveTo>
                        <a:cubicBezTo>
                          <a:pt x="7" y="100"/>
                          <a:pt x="37" y="41"/>
                          <a:pt x="54" y="24"/>
                        </a:cubicBezTo>
                        <a:lnTo>
                          <a:pt x="102" y="180"/>
                        </a:lnTo>
                        <a:lnTo>
                          <a:pt x="168" y="0"/>
                        </a:lnTo>
                        <a:lnTo>
                          <a:pt x="198" y="144"/>
                        </a:lnTo>
                        <a:lnTo>
                          <a:pt x="252" y="36"/>
                        </a:lnTo>
                        <a:lnTo>
                          <a:pt x="288" y="132"/>
                        </a:lnTo>
                        <a:lnTo>
                          <a:pt x="330" y="6"/>
                        </a:lnTo>
                        <a:lnTo>
                          <a:pt x="354" y="78"/>
                        </a:lnTo>
                        <a:lnTo>
                          <a:pt x="372" y="42"/>
                        </a:lnTo>
                        <a:lnTo>
                          <a:pt x="414" y="162"/>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46" name="Text Box 430"/>
                  <p:cNvSpPr txBox="1">
                    <a:spLocks noChangeArrowheads="1"/>
                  </p:cNvSpPr>
                  <p:nvPr/>
                </p:nvSpPr>
                <p:spPr bwMode="auto">
                  <a:xfrm>
                    <a:off x="2624" y="274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800">
                        <a:solidFill>
                          <a:schemeClr val="bg2"/>
                        </a:solidFill>
                      </a:rPr>
                      <a:t>ＵＣＬ</a:t>
                    </a:r>
                  </a:p>
                </p:txBody>
              </p:sp>
              <p:sp>
                <p:nvSpPr>
                  <p:cNvPr id="86447" name="Text Box 431"/>
                  <p:cNvSpPr txBox="1">
                    <a:spLocks noChangeArrowheads="1"/>
                  </p:cNvSpPr>
                  <p:nvPr/>
                </p:nvSpPr>
                <p:spPr bwMode="auto">
                  <a:xfrm>
                    <a:off x="2640" y="298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800">
                        <a:solidFill>
                          <a:schemeClr val="bg2"/>
                        </a:solidFill>
                      </a:rPr>
                      <a:t>ＬＣＬ</a:t>
                    </a:r>
                  </a:p>
                </p:txBody>
              </p:sp>
              <p:sp>
                <p:nvSpPr>
                  <p:cNvPr id="86448" name="Text Box 432"/>
                  <p:cNvSpPr txBox="1">
                    <a:spLocks noChangeArrowheads="1"/>
                  </p:cNvSpPr>
                  <p:nvPr/>
                </p:nvSpPr>
                <p:spPr bwMode="auto">
                  <a:xfrm>
                    <a:off x="2704" y="2880"/>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800">
                        <a:solidFill>
                          <a:schemeClr val="bg2"/>
                        </a:solidFill>
                      </a:rPr>
                      <a:t>平均</a:t>
                    </a:r>
                  </a:p>
                </p:txBody>
              </p:sp>
            </p:grpSp>
          </p:grpSp>
          <p:sp>
            <p:nvSpPr>
              <p:cNvPr id="86475" name="Line 459"/>
              <p:cNvSpPr>
                <a:spLocks noChangeShapeType="1"/>
              </p:cNvSpPr>
              <p:nvPr/>
            </p:nvSpPr>
            <p:spPr bwMode="auto">
              <a:xfrm>
                <a:off x="1915" y="2853"/>
                <a:ext cx="68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76" name="Line 460"/>
              <p:cNvSpPr>
                <a:spLocks noChangeShapeType="1"/>
              </p:cNvSpPr>
              <p:nvPr/>
            </p:nvSpPr>
            <p:spPr bwMode="auto">
              <a:xfrm flipV="1">
                <a:off x="1923" y="2942"/>
                <a:ext cx="736" cy="9"/>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477" name="Line 461"/>
              <p:cNvSpPr>
                <a:spLocks noChangeShapeType="1"/>
              </p:cNvSpPr>
              <p:nvPr/>
            </p:nvSpPr>
            <p:spPr bwMode="auto">
              <a:xfrm>
                <a:off x="1924" y="3057"/>
                <a:ext cx="691"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6459"/>
                                        </p:tgtEl>
                                        <p:attrNameLst>
                                          <p:attrName>style.visibility</p:attrName>
                                        </p:attrNameLst>
                                      </p:cBhvr>
                                      <p:to>
                                        <p:strVal val="visible"/>
                                      </p:to>
                                    </p:set>
                                    <p:animEffect transition="in" filter="blinds(horizontal)">
                                      <p:cBhvr>
                                        <p:cTn id="7" dur="500"/>
                                        <p:tgtEl>
                                          <p:spTgt spid="864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6454"/>
                                        </p:tgtEl>
                                        <p:attrNameLst>
                                          <p:attrName>style.visibility</p:attrName>
                                        </p:attrNameLst>
                                      </p:cBhvr>
                                      <p:to>
                                        <p:strVal val="visible"/>
                                      </p:to>
                                    </p:set>
                                    <p:animEffect transition="in" filter="blinds(horizontal)">
                                      <p:cBhvr>
                                        <p:cTn id="12" dur="500"/>
                                        <p:tgtEl>
                                          <p:spTgt spid="8645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6460"/>
                                        </p:tgtEl>
                                        <p:attrNameLst>
                                          <p:attrName>style.visibility</p:attrName>
                                        </p:attrNameLst>
                                      </p:cBhvr>
                                      <p:to>
                                        <p:strVal val="visible"/>
                                      </p:to>
                                    </p:set>
                                    <p:animEffect transition="in" filter="blinds(horizontal)">
                                      <p:cBhvr>
                                        <p:cTn id="17" dur="500"/>
                                        <p:tgtEl>
                                          <p:spTgt spid="864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6461"/>
                                        </p:tgtEl>
                                        <p:attrNameLst>
                                          <p:attrName>style.visibility</p:attrName>
                                        </p:attrNameLst>
                                      </p:cBhvr>
                                      <p:to>
                                        <p:strVal val="visible"/>
                                      </p:to>
                                    </p:set>
                                    <p:animEffect transition="in" filter="blinds(horizontal)">
                                      <p:cBhvr>
                                        <p:cTn id="22" dur="500"/>
                                        <p:tgtEl>
                                          <p:spTgt spid="864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6480"/>
                                        </p:tgtEl>
                                        <p:attrNameLst>
                                          <p:attrName>style.visibility</p:attrName>
                                        </p:attrNameLst>
                                      </p:cBhvr>
                                      <p:to>
                                        <p:strVal val="visible"/>
                                      </p:to>
                                    </p:set>
                                    <p:animEffect transition="in" filter="blinds(horizontal)">
                                      <p:cBhvr>
                                        <p:cTn id="27" dur="500"/>
                                        <p:tgtEl>
                                          <p:spTgt spid="8648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86464"/>
                                        </p:tgtEl>
                                        <p:attrNameLst>
                                          <p:attrName>style.visibility</p:attrName>
                                        </p:attrNameLst>
                                      </p:cBhvr>
                                      <p:to>
                                        <p:strVal val="visible"/>
                                      </p:to>
                                    </p:set>
                                    <p:animEffect transition="in" filter="blinds(horizontal)">
                                      <p:cBhvr>
                                        <p:cTn id="32" dur="500"/>
                                        <p:tgtEl>
                                          <p:spTgt spid="8646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86466"/>
                                        </p:tgtEl>
                                        <p:attrNameLst>
                                          <p:attrName>style.visibility</p:attrName>
                                        </p:attrNameLst>
                                      </p:cBhvr>
                                      <p:to>
                                        <p:strVal val="visible"/>
                                      </p:to>
                                    </p:set>
                                    <p:animEffect transition="in" filter="blinds(horizontal)">
                                      <p:cBhvr>
                                        <p:cTn id="37" dur="500"/>
                                        <p:tgtEl>
                                          <p:spTgt spid="86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390" name="Rectangle 398"/>
          <p:cNvSpPr>
            <a:spLocks noChangeArrowheads="1"/>
          </p:cNvSpPr>
          <p:nvPr/>
        </p:nvSpPr>
        <p:spPr bwMode="auto">
          <a:xfrm>
            <a:off x="4643438" y="2624138"/>
            <a:ext cx="42227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ja-JP" altLang="en-US" sz="1000">
                <a:solidFill>
                  <a:srgbClr val="000000"/>
                </a:solidFill>
                <a:latin typeface="ＭＳ ゴシック" pitchFamily="49" charset="-128"/>
                <a:ea typeface="ＭＳ ゴシック" pitchFamily="49" charset="-128"/>
              </a:rPr>
              <a:t>計画を実施するうえで、事前にさまざまな状況を予</a:t>
            </a:r>
          </a:p>
          <a:p>
            <a:r>
              <a:rPr lang="ja-JP" altLang="en-US" sz="1000">
                <a:solidFill>
                  <a:srgbClr val="000000"/>
                </a:solidFill>
                <a:latin typeface="ＭＳ ゴシック" pitchFamily="49" charset="-128"/>
                <a:ea typeface="ＭＳ ゴシック" pitchFamily="49" charset="-128"/>
              </a:rPr>
              <a:t>測し</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できるだけ望ましい方向に導いたり</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重大事</a:t>
            </a:r>
          </a:p>
          <a:p>
            <a:r>
              <a:rPr lang="ja-JP" altLang="en-US" sz="1000">
                <a:solidFill>
                  <a:srgbClr val="000000"/>
                </a:solidFill>
                <a:latin typeface="ＭＳ ゴシック" pitchFamily="49" charset="-128"/>
                <a:ea typeface="ＭＳ ゴシック" pitchFamily="49" charset="-128"/>
              </a:rPr>
              <a:t>態に至ることを回避する方案を得るための手法。</a:t>
            </a:r>
          </a:p>
        </p:txBody>
      </p:sp>
      <p:sp>
        <p:nvSpPr>
          <p:cNvPr id="85260" name="Rectangle 268"/>
          <p:cNvSpPr>
            <a:spLocks noChangeArrowheads="1"/>
          </p:cNvSpPr>
          <p:nvPr/>
        </p:nvSpPr>
        <p:spPr bwMode="auto">
          <a:xfrm>
            <a:off x="2546350" y="882650"/>
            <a:ext cx="1855788" cy="347663"/>
          </a:xfrm>
          <a:prstGeom prst="rect">
            <a:avLst/>
          </a:prstGeom>
          <a:solidFill>
            <a:srgbClr val="CCFFFF"/>
          </a:solidFill>
          <a:ln w="11176">
            <a:solidFill>
              <a:srgbClr val="000000"/>
            </a:solidFill>
            <a:miter lim="800000"/>
            <a:headEnd/>
            <a:tailEnd/>
          </a:ln>
        </p:spPr>
        <p:txBody>
          <a:bodyPr/>
          <a:lstStyle/>
          <a:p>
            <a:endParaRPr lang="ja-JP" altLang="en-US"/>
          </a:p>
        </p:txBody>
      </p:sp>
      <p:sp>
        <p:nvSpPr>
          <p:cNvPr id="85384" name="Rectangle 392"/>
          <p:cNvSpPr>
            <a:spLocks noChangeArrowheads="1"/>
          </p:cNvSpPr>
          <p:nvPr/>
        </p:nvSpPr>
        <p:spPr bwMode="auto">
          <a:xfrm>
            <a:off x="4402138" y="882650"/>
            <a:ext cx="4489450" cy="349250"/>
          </a:xfrm>
          <a:prstGeom prst="rect">
            <a:avLst/>
          </a:prstGeom>
          <a:solidFill>
            <a:srgbClr val="CCFFFF"/>
          </a:solidFill>
          <a:ln w="11176">
            <a:solidFill>
              <a:srgbClr val="000000"/>
            </a:solidFill>
            <a:miter lim="800000"/>
            <a:headEnd/>
            <a:tailEnd/>
          </a:ln>
        </p:spPr>
        <p:txBody>
          <a:bodyPr/>
          <a:lstStyle/>
          <a:p>
            <a:endParaRPr lang="ja-JP" altLang="en-US"/>
          </a:p>
        </p:txBody>
      </p:sp>
      <p:sp>
        <p:nvSpPr>
          <p:cNvPr id="85258" name="Rectangle 266"/>
          <p:cNvSpPr>
            <a:spLocks noChangeArrowheads="1"/>
          </p:cNvSpPr>
          <p:nvPr/>
        </p:nvSpPr>
        <p:spPr bwMode="auto">
          <a:xfrm>
            <a:off x="539750" y="882650"/>
            <a:ext cx="2020888" cy="361950"/>
          </a:xfrm>
          <a:prstGeom prst="rect">
            <a:avLst/>
          </a:prstGeom>
          <a:solidFill>
            <a:srgbClr val="CCFFFF"/>
          </a:solidFill>
          <a:ln w="11113">
            <a:solidFill>
              <a:srgbClr val="000000"/>
            </a:solidFill>
            <a:miter lim="800000"/>
            <a:headEnd/>
            <a:tailEnd/>
          </a:ln>
        </p:spPr>
        <p:txBody>
          <a:bodyPr/>
          <a:lstStyle/>
          <a:p>
            <a:endParaRPr lang="ja-JP" altLang="en-US"/>
          </a:p>
        </p:txBody>
      </p:sp>
      <p:sp>
        <p:nvSpPr>
          <p:cNvPr id="85313" name="Rectangle 321"/>
          <p:cNvSpPr>
            <a:spLocks noChangeArrowheads="1"/>
          </p:cNvSpPr>
          <p:nvPr/>
        </p:nvSpPr>
        <p:spPr bwMode="auto">
          <a:xfrm>
            <a:off x="249238" y="882650"/>
            <a:ext cx="322262" cy="349250"/>
          </a:xfrm>
          <a:prstGeom prst="rect">
            <a:avLst/>
          </a:prstGeom>
          <a:solidFill>
            <a:srgbClr val="CCFFFF"/>
          </a:solidFill>
          <a:ln w="11113">
            <a:solidFill>
              <a:srgbClr val="000000"/>
            </a:solidFill>
            <a:miter lim="800000"/>
            <a:headEnd/>
            <a:tailEnd/>
          </a:ln>
        </p:spPr>
        <p:txBody>
          <a:bodyPr/>
          <a:lstStyle/>
          <a:p>
            <a:endParaRPr lang="ja-JP" altLang="en-US"/>
          </a:p>
        </p:txBody>
      </p:sp>
      <p:sp>
        <p:nvSpPr>
          <p:cNvPr id="84994" name="Rectangle 2"/>
          <p:cNvSpPr>
            <a:spLocks noChangeArrowheads="1"/>
          </p:cNvSpPr>
          <p:nvPr/>
        </p:nvSpPr>
        <p:spPr bwMode="auto">
          <a:xfrm>
            <a:off x="249238" y="2689225"/>
            <a:ext cx="357187" cy="698500"/>
          </a:xfrm>
          <a:prstGeom prst="rect">
            <a:avLst/>
          </a:prstGeom>
          <a:solidFill>
            <a:srgbClr val="FFFFCC"/>
          </a:solidFill>
          <a:ln w="6350">
            <a:solidFill>
              <a:srgbClr val="000000"/>
            </a:solidFill>
            <a:miter lim="800000"/>
            <a:headEnd/>
            <a:tailEnd/>
          </a:ln>
        </p:spPr>
        <p:txBody>
          <a:bodyPr anchor="ctr" anchorCtr="1"/>
          <a:lstStyle/>
          <a:p>
            <a:endParaRPr lang="ja-JP" altLang="ja-JP" sz="1100">
              <a:solidFill>
                <a:schemeClr val="bg2"/>
              </a:solidFill>
              <a:ea typeface="ＭＳ Ｐゴシック" pitchFamily="50" charset="-128"/>
            </a:endParaRPr>
          </a:p>
        </p:txBody>
      </p:sp>
      <p:sp>
        <p:nvSpPr>
          <p:cNvPr id="85008" name="Rectangle 16"/>
          <p:cNvSpPr>
            <a:spLocks noChangeArrowheads="1"/>
          </p:cNvSpPr>
          <p:nvPr/>
        </p:nvSpPr>
        <p:spPr bwMode="auto">
          <a:xfrm>
            <a:off x="546100" y="1233488"/>
            <a:ext cx="2039938" cy="720725"/>
          </a:xfrm>
          <a:prstGeom prst="rect">
            <a:avLst/>
          </a:prstGeom>
          <a:solidFill>
            <a:srgbClr val="FFFFCC"/>
          </a:solidFill>
          <a:ln w="6350">
            <a:solidFill>
              <a:srgbClr val="000000"/>
            </a:solidFill>
            <a:miter lim="800000"/>
            <a:headEnd/>
            <a:tailEnd/>
          </a:ln>
        </p:spPr>
        <p:txBody>
          <a:bodyPr anchor="ctr" anchorCtr="1"/>
          <a:lstStyle/>
          <a:p>
            <a:pPr algn="ctr"/>
            <a:r>
              <a:rPr lang="ja-JP" altLang="en-US" sz="1600" b="1">
                <a:solidFill>
                  <a:schemeClr val="bg2"/>
                </a:solidFill>
                <a:latin typeface="ＭＳ ゴシック" pitchFamily="49" charset="-128"/>
                <a:ea typeface="ＭＳ ゴシック" pitchFamily="49" charset="-128"/>
              </a:rPr>
              <a:t>連関図法</a:t>
            </a:r>
          </a:p>
        </p:txBody>
      </p:sp>
      <p:grpSp>
        <p:nvGrpSpPr>
          <p:cNvPr id="85440" name="Group 448"/>
          <p:cNvGrpSpPr>
            <a:grpSpLocks/>
          </p:cNvGrpSpPr>
          <p:nvPr/>
        </p:nvGrpSpPr>
        <p:grpSpPr bwMode="auto">
          <a:xfrm>
            <a:off x="2566988" y="1230313"/>
            <a:ext cx="1849437" cy="723900"/>
            <a:chOff x="1617" y="775"/>
            <a:chExt cx="1165" cy="456"/>
          </a:xfrm>
        </p:grpSpPr>
        <p:sp>
          <p:nvSpPr>
            <p:cNvPr id="85009" name="Rectangle 17"/>
            <p:cNvSpPr>
              <a:spLocks noChangeArrowheads="1"/>
            </p:cNvSpPr>
            <p:nvPr/>
          </p:nvSpPr>
          <p:spPr bwMode="auto">
            <a:xfrm>
              <a:off x="1617" y="775"/>
              <a:ext cx="1165" cy="456"/>
            </a:xfrm>
            <a:prstGeom prst="rect">
              <a:avLst/>
            </a:prstGeom>
            <a:solidFill>
              <a:srgbClr val="FFFFCC"/>
            </a:solidFill>
            <a:ln w="6350">
              <a:solidFill>
                <a:srgbClr val="000000"/>
              </a:solidFill>
              <a:miter lim="800000"/>
              <a:headEnd/>
              <a:tailEnd/>
            </a:ln>
          </p:spPr>
          <p:txBody>
            <a:bodyPr/>
            <a:lstStyle/>
            <a:p>
              <a:endParaRPr lang="ja-JP" altLang="en-US"/>
            </a:p>
          </p:txBody>
        </p:sp>
        <p:sp>
          <p:nvSpPr>
            <p:cNvPr id="85010" name="Rectangle 18"/>
            <p:cNvSpPr>
              <a:spLocks noChangeArrowheads="1"/>
            </p:cNvSpPr>
            <p:nvPr/>
          </p:nvSpPr>
          <p:spPr bwMode="auto">
            <a:xfrm>
              <a:off x="1744" y="802"/>
              <a:ext cx="893" cy="415"/>
            </a:xfrm>
            <a:prstGeom prst="rect">
              <a:avLst/>
            </a:prstGeom>
            <a:solidFill>
              <a:srgbClr val="CCFFFF"/>
            </a:solidFill>
            <a:ln w="1588">
              <a:solidFill>
                <a:srgbClr val="000000"/>
              </a:solidFill>
              <a:miter lim="800000"/>
              <a:headEnd/>
              <a:tailEnd/>
            </a:ln>
          </p:spPr>
          <p:txBody>
            <a:bodyPr/>
            <a:lstStyle/>
            <a:p>
              <a:endParaRPr lang="ja-JP" altLang="en-US"/>
            </a:p>
          </p:txBody>
        </p:sp>
      </p:grpSp>
      <p:sp>
        <p:nvSpPr>
          <p:cNvPr id="85011" name="Oval 19"/>
          <p:cNvSpPr>
            <a:spLocks noChangeArrowheads="1"/>
          </p:cNvSpPr>
          <p:nvPr/>
        </p:nvSpPr>
        <p:spPr bwMode="auto">
          <a:xfrm>
            <a:off x="3030538" y="1362075"/>
            <a:ext cx="244475" cy="73025"/>
          </a:xfrm>
          <a:prstGeom prst="ellipse">
            <a:avLst/>
          </a:prstGeom>
          <a:solidFill>
            <a:srgbClr val="00CC99"/>
          </a:solidFill>
          <a:ln w="1588">
            <a:solidFill>
              <a:srgbClr val="000000"/>
            </a:solidFill>
            <a:round/>
            <a:headEnd/>
            <a:tailEnd/>
          </a:ln>
        </p:spPr>
        <p:txBody>
          <a:bodyPr/>
          <a:lstStyle/>
          <a:p>
            <a:endParaRPr lang="ja-JP" altLang="en-US"/>
          </a:p>
        </p:txBody>
      </p:sp>
      <p:sp>
        <p:nvSpPr>
          <p:cNvPr id="85012" name="Oval 20"/>
          <p:cNvSpPr>
            <a:spLocks noChangeArrowheads="1"/>
          </p:cNvSpPr>
          <p:nvPr/>
        </p:nvSpPr>
        <p:spPr bwMode="auto">
          <a:xfrm>
            <a:off x="3262313" y="1301750"/>
            <a:ext cx="242887" cy="109538"/>
          </a:xfrm>
          <a:prstGeom prst="ellipse">
            <a:avLst/>
          </a:prstGeom>
          <a:solidFill>
            <a:srgbClr val="00CC99"/>
          </a:solidFill>
          <a:ln w="1588">
            <a:solidFill>
              <a:srgbClr val="000000"/>
            </a:solidFill>
            <a:round/>
            <a:headEnd/>
            <a:tailEnd/>
          </a:ln>
        </p:spPr>
        <p:txBody>
          <a:bodyPr/>
          <a:lstStyle/>
          <a:p>
            <a:endParaRPr lang="ja-JP" altLang="en-US"/>
          </a:p>
        </p:txBody>
      </p:sp>
      <p:sp>
        <p:nvSpPr>
          <p:cNvPr id="85013" name="Oval 21"/>
          <p:cNvSpPr>
            <a:spLocks noChangeArrowheads="1"/>
          </p:cNvSpPr>
          <p:nvPr/>
        </p:nvSpPr>
        <p:spPr bwMode="auto">
          <a:xfrm>
            <a:off x="2863850" y="1422400"/>
            <a:ext cx="244475" cy="74613"/>
          </a:xfrm>
          <a:prstGeom prst="ellipse">
            <a:avLst/>
          </a:prstGeom>
          <a:solidFill>
            <a:srgbClr val="00CC99"/>
          </a:solidFill>
          <a:ln w="1588">
            <a:solidFill>
              <a:srgbClr val="000000"/>
            </a:solidFill>
            <a:round/>
            <a:headEnd/>
            <a:tailEnd/>
          </a:ln>
        </p:spPr>
        <p:txBody>
          <a:bodyPr/>
          <a:lstStyle/>
          <a:p>
            <a:endParaRPr lang="ja-JP" altLang="en-US"/>
          </a:p>
        </p:txBody>
      </p:sp>
      <p:sp>
        <p:nvSpPr>
          <p:cNvPr id="85014" name="Oval 22"/>
          <p:cNvSpPr>
            <a:spLocks noChangeArrowheads="1"/>
          </p:cNvSpPr>
          <p:nvPr/>
        </p:nvSpPr>
        <p:spPr bwMode="auto">
          <a:xfrm>
            <a:off x="3495675" y="1401763"/>
            <a:ext cx="246063" cy="74612"/>
          </a:xfrm>
          <a:prstGeom prst="ellipse">
            <a:avLst/>
          </a:prstGeom>
          <a:solidFill>
            <a:srgbClr val="00CC99"/>
          </a:solidFill>
          <a:ln w="1588">
            <a:solidFill>
              <a:srgbClr val="000000"/>
            </a:solidFill>
            <a:round/>
            <a:headEnd/>
            <a:tailEnd/>
          </a:ln>
        </p:spPr>
        <p:txBody>
          <a:bodyPr/>
          <a:lstStyle/>
          <a:p>
            <a:endParaRPr lang="ja-JP" altLang="en-US"/>
          </a:p>
        </p:txBody>
      </p:sp>
      <p:sp>
        <p:nvSpPr>
          <p:cNvPr id="85015" name="Oval 23"/>
          <p:cNvSpPr>
            <a:spLocks noChangeArrowheads="1"/>
          </p:cNvSpPr>
          <p:nvPr/>
        </p:nvSpPr>
        <p:spPr bwMode="auto">
          <a:xfrm>
            <a:off x="2997200" y="1708150"/>
            <a:ext cx="244475" cy="71438"/>
          </a:xfrm>
          <a:prstGeom prst="ellipse">
            <a:avLst/>
          </a:prstGeom>
          <a:solidFill>
            <a:srgbClr val="00CC99"/>
          </a:solidFill>
          <a:ln w="1588">
            <a:solidFill>
              <a:srgbClr val="000000"/>
            </a:solidFill>
            <a:round/>
            <a:headEnd/>
            <a:tailEnd/>
          </a:ln>
        </p:spPr>
        <p:txBody>
          <a:bodyPr/>
          <a:lstStyle/>
          <a:p>
            <a:endParaRPr lang="ja-JP" altLang="en-US"/>
          </a:p>
        </p:txBody>
      </p:sp>
      <p:sp>
        <p:nvSpPr>
          <p:cNvPr id="85016" name="Oval 24"/>
          <p:cNvSpPr>
            <a:spLocks noChangeArrowheads="1"/>
          </p:cNvSpPr>
          <p:nvPr/>
        </p:nvSpPr>
        <p:spPr bwMode="auto">
          <a:xfrm>
            <a:off x="3030538" y="1543050"/>
            <a:ext cx="244475" cy="71438"/>
          </a:xfrm>
          <a:prstGeom prst="ellipse">
            <a:avLst/>
          </a:prstGeom>
          <a:solidFill>
            <a:srgbClr val="00CC99"/>
          </a:solidFill>
          <a:ln w="1588">
            <a:solidFill>
              <a:srgbClr val="000000"/>
            </a:solidFill>
            <a:round/>
            <a:headEnd/>
            <a:tailEnd/>
          </a:ln>
        </p:spPr>
        <p:txBody>
          <a:bodyPr/>
          <a:lstStyle/>
          <a:p>
            <a:endParaRPr lang="ja-JP" altLang="en-US"/>
          </a:p>
        </p:txBody>
      </p:sp>
      <p:sp>
        <p:nvSpPr>
          <p:cNvPr id="85017" name="Oval 25"/>
          <p:cNvSpPr>
            <a:spLocks noChangeArrowheads="1"/>
          </p:cNvSpPr>
          <p:nvPr/>
        </p:nvSpPr>
        <p:spPr bwMode="auto">
          <a:xfrm>
            <a:off x="3300413" y="1465263"/>
            <a:ext cx="236537" cy="74612"/>
          </a:xfrm>
          <a:prstGeom prst="ellipse">
            <a:avLst/>
          </a:prstGeom>
          <a:solidFill>
            <a:srgbClr val="00CC99"/>
          </a:solidFill>
          <a:ln w="1588">
            <a:solidFill>
              <a:srgbClr val="000000"/>
            </a:solidFill>
            <a:round/>
            <a:headEnd/>
            <a:tailEnd/>
          </a:ln>
        </p:spPr>
        <p:txBody>
          <a:bodyPr/>
          <a:lstStyle/>
          <a:p>
            <a:endParaRPr lang="ja-JP" altLang="en-US"/>
          </a:p>
        </p:txBody>
      </p:sp>
      <p:sp>
        <p:nvSpPr>
          <p:cNvPr id="85018" name="Oval 26"/>
          <p:cNvSpPr>
            <a:spLocks noChangeArrowheads="1"/>
          </p:cNvSpPr>
          <p:nvPr/>
        </p:nvSpPr>
        <p:spPr bwMode="auto">
          <a:xfrm>
            <a:off x="3195638" y="1624013"/>
            <a:ext cx="247650" cy="74612"/>
          </a:xfrm>
          <a:prstGeom prst="ellipse">
            <a:avLst/>
          </a:prstGeom>
          <a:solidFill>
            <a:srgbClr val="00CC99"/>
          </a:solidFill>
          <a:ln w="1588">
            <a:solidFill>
              <a:srgbClr val="000000"/>
            </a:solidFill>
            <a:round/>
            <a:headEnd/>
            <a:tailEnd/>
          </a:ln>
        </p:spPr>
        <p:txBody>
          <a:bodyPr/>
          <a:lstStyle/>
          <a:p>
            <a:endParaRPr lang="ja-JP" altLang="en-US"/>
          </a:p>
        </p:txBody>
      </p:sp>
      <p:sp>
        <p:nvSpPr>
          <p:cNvPr id="85019" name="Oval 27"/>
          <p:cNvSpPr>
            <a:spLocks noChangeArrowheads="1"/>
          </p:cNvSpPr>
          <p:nvPr/>
        </p:nvSpPr>
        <p:spPr bwMode="auto">
          <a:xfrm>
            <a:off x="3328988" y="1746250"/>
            <a:ext cx="247650" cy="73025"/>
          </a:xfrm>
          <a:prstGeom prst="ellipse">
            <a:avLst/>
          </a:prstGeom>
          <a:solidFill>
            <a:srgbClr val="00CC99"/>
          </a:solidFill>
          <a:ln w="1588">
            <a:solidFill>
              <a:srgbClr val="000000"/>
            </a:solidFill>
            <a:round/>
            <a:headEnd/>
            <a:tailEnd/>
          </a:ln>
        </p:spPr>
        <p:txBody>
          <a:bodyPr/>
          <a:lstStyle/>
          <a:p>
            <a:endParaRPr lang="ja-JP" altLang="en-US"/>
          </a:p>
        </p:txBody>
      </p:sp>
      <p:sp>
        <p:nvSpPr>
          <p:cNvPr id="85020" name="Oval 28"/>
          <p:cNvSpPr>
            <a:spLocks noChangeArrowheads="1"/>
          </p:cNvSpPr>
          <p:nvPr/>
        </p:nvSpPr>
        <p:spPr bwMode="auto">
          <a:xfrm>
            <a:off x="3465513" y="1543050"/>
            <a:ext cx="242887" cy="71438"/>
          </a:xfrm>
          <a:prstGeom prst="ellipse">
            <a:avLst/>
          </a:prstGeom>
          <a:solidFill>
            <a:srgbClr val="00CC99"/>
          </a:solidFill>
          <a:ln w="1588">
            <a:solidFill>
              <a:srgbClr val="000000"/>
            </a:solidFill>
            <a:round/>
            <a:headEnd/>
            <a:tailEnd/>
          </a:ln>
        </p:spPr>
        <p:txBody>
          <a:bodyPr/>
          <a:lstStyle/>
          <a:p>
            <a:endParaRPr lang="ja-JP" altLang="en-US"/>
          </a:p>
        </p:txBody>
      </p:sp>
      <p:sp>
        <p:nvSpPr>
          <p:cNvPr id="85021" name="Oval 29"/>
          <p:cNvSpPr>
            <a:spLocks noChangeArrowheads="1"/>
          </p:cNvSpPr>
          <p:nvPr/>
        </p:nvSpPr>
        <p:spPr bwMode="auto">
          <a:xfrm>
            <a:off x="3465513" y="1665288"/>
            <a:ext cx="242887" cy="73025"/>
          </a:xfrm>
          <a:prstGeom prst="ellipse">
            <a:avLst/>
          </a:prstGeom>
          <a:solidFill>
            <a:srgbClr val="00CC99"/>
          </a:solidFill>
          <a:ln w="1588">
            <a:solidFill>
              <a:srgbClr val="000000"/>
            </a:solidFill>
            <a:round/>
            <a:headEnd/>
            <a:tailEnd/>
          </a:ln>
        </p:spPr>
        <p:txBody>
          <a:bodyPr/>
          <a:lstStyle/>
          <a:p>
            <a:endParaRPr lang="ja-JP" altLang="en-US"/>
          </a:p>
        </p:txBody>
      </p:sp>
      <p:sp>
        <p:nvSpPr>
          <p:cNvPr id="85022" name="Oval 30"/>
          <p:cNvSpPr>
            <a:spLocks noChangeArrowheads="1"/>
          </p:cNvSpPr>
          <p:nvPr/>
        </p:nvSpPr>
        <p:spPr bwMode="auto">
          <a:xfrm>
            <a:off x="3765550" y="1584325"/>
            <a:ext cx="244475" cy="73025"/>
          </a:xfrm>
          <a:prstGeom prst="ellipse">
            <a:avLst/>
          </a:prstGeom>
          <a:solidFill>
            <a:srgbClr val="00CC99"/>
          </a:solidFill>
          <a:ln w="1588">
            <a:solidFill>
              <a:srgbClr val="000000"/>
            </a:solidFill>
            <a:round/>
            <a:headEnd/>
            <a:tailEnd/>
          </a:ln>
        </p:spPr>
        <p:txBody>
          <a:bodyPr/>
          <a:lstStyle/>
          <a:p>
            <a:endParaRPr lang="ja-JP" altLang="en-US"/>
          </a:p>
        </p:txBody>
      </p:sp>
      <p:sp>
        <p:nvSpPr>
          <p:cNvPr id="85023" name="Oval 31"/>
          <p:cNvSpPr>
            <a:spLocks noChangeArrowheads="1"/>
          </p:cNvSpPr>
          <p:nvPr/>
        </p:nvSpPr>
        <p:spPr bwMode="auto">
          <a:xfrm>
            <a:off x="3697288" y="1485900"/>
            <a:ext cx="244475" cy="71438"/>
          </a:xfrm>
          <a:prstGeom prst="ellipse">
            <a:avLst/>
          </a:prstGeom>
          <a:solidFill>
            <a:srgbClr val="00CC99"/>
          </a:solidFill>
          <a:ln w="1588">
            <a:solidFill>
              <a:srgbClr val="000000"/>
            </a:solidFill>
            <a:round/>
            <a:headEnd/>
            <a:tailEnd/>
          </a:ln>
        </p:spPr>
        <p:txBody>
          <a:bodyPr/>
          <a:lstStyle/>
          <a:p>
            <a:endParaRPr lang="ja-JP" altLang="en-US"/>
          </a:p>
        </p:txBody>
      </p:sp>
      <p:sp>
        <p:nvSpPr>
          <p:cNvPr id="85024" name="Oval 32"/>
          <p:cNvSpPr>
            <a:spLocks noChangeArrowheads="1"/>
          </p:cNvSpPr>
          <p:nvPr/>
        </p:nvSpPr>
        <p:spPr bwMode="auto">
          <a:xfrm>
            <a:off x="3598863" y="1338263"/>
            <a:ext cx="244475" cy="77787"/>
          </a:xfrm>
          <a:prstGeom prst="ellipse">
            <a:avLst/>
          </a:prstGeom>
          <a:solidFill>
            <a:srgbClr val="00CC99"/>
          </a:solidFill>
          <a:ln w="1588">
            <a:solidFill>
              <a:srgbClr val="000000"/>
            </a:solidFill>
            <a:round/>
            <a:headEnd/>
            <a:tailEnd/>
          </a:ln>
        </p:spPr>
        <p:txBody>
          <a:bodyPr/>
          <a:lstStyle/>
          <a:p>
            <a:endParaRPr lang="ja-JP" altLang="en-US"/>
          </a:p>
        </p:txBody>
      </p:sp>
      <p:sp>
        <p:nvSpPr>
          <p:cNvPr id="85025" name="Oval 33"/>
          <p:cNvSpPr>
            <a:spLocks noChangeArrowheads="1"/>
          </p:cNvSpPr>
          <p:nvPr/>
        </p:nvSpPr>
        <p:spPr bwMode="auto">
          <a:xfrm>
            <a:off x="3765550" y="1746250"/>
            <a:ext cx="244475" cy="73025"/>
          </a:xfrm>
          <a:prstGeom prst="ellipse">
            <a:avLst/>
          </a:prstGeom>
          <a:solidFill>
            <a:srgbClr val="00CC99"/>
          </a:solidFill>
          <a:ln w="1588">
            <a:solidFill>
              <a:srgbClr val="000000"/>
            </a:solidFill>
            <a:round/>
            <a:headEnd/>
            <a:tailEnd/>
          </a:ln>
        </p:spPr>
        <p:txBody>
          <a:bodyPr/>
          <a:lstStyle/>
          <a:p>
            <a:endParaRPr lang="ja-JP" altLang="en-US"/>
          </a:p>
        </p:txBody>
      </p:sp>
      <p:sp>
        <p:nvSpPr>
          <p:cNvPr id="85026" name="Line 34"/>
          <p:cNvSpPr>
            <a:spLocks noChangeShapeType="1"/>
          </p:cNvSpPr>
          <p:nvPr/>
        </p:nvSpPr>
        <p:spPr bwMode="auto">
          <a:xfrm flipH="1" flipV="1">
            <a:off x="3694113" y="1695450"/>
            <a:ext cx="101600" cy="1143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27" name="Line 35"/>
          <p:cNvSpPr>
            <a:spLocks noChangeShapeType="1"/>
          </p:cNvSpPr>
          <p:nvPr/>
        </p:nvSpPr>
        <p:spPr bwMode="auto">
          <a:xfrm flipV="1">
            <a:off x="3876675" y="1584325"/>
            <a:ext cx="3175" cy="2524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28" name="Line 36"/>
          <p:cNvSpPr>
            <a:spLocks noChangeShapeType="1"/>
          </p:cNvSpPr>
          <p:nvPr/>
        </p:nvSpPr>
        <p:spPr bwMode="auto">
          <a:xfrm flipH="1" flipV="1">
            <a:off x="3660775" y="1550988"/>
            <a:ext cx="106363" cy="7302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29" name="Line 37"/>
          <p:cNvSpPr>
            <a:spLocks noChangeShapeType="1"/>
          </p:cNvSpPr>
          <p:nvPr/>
        </p:nvSpPr>
        <p:spPr bwMode="auto">
          <a:xfrm>
            <a:off x="3578225" y="1546225"/>
            <a:ext cx="1588" cy="2032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0" name="Line 38"/>
          <p:cNvSpPr>
            <a:spLocks noChangeShapeType="1"/>
          </p:cNvSpPr>
          <p:nvPr/>
        </p:nvSpPr>
        <p:spPr bwMode="auto">
          <a:xfrm>
            <a:off x="3313113" y="1624013"/>
            <a:ext cx="50800" cy="1952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1" name="Line 39"/>
          <p:cNvSpPr>
            <a:spLocks noChangeShapeType="1"/>
          </p:cNvSpPr>
          <p:nvPr/>
        </p:nvSpPr>
        <p:spPr bwMode="auto">
          <a:xfrm>
            <a:off x="3228975" y="1738313"/>
            <a:ext cx="138113" cy="174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2" name="Line 40"/>
          <p:cNvSpPr>
            <a:spLocks noChangeShapeType="1"/>
          </p:cNvSpPr>
          <p:nvPr/>
        </p:nvSpPr>
        <p:spPr bwMode="auto">
          <a:xfrm flipH="1" flipV="1">
            <a:off x="3227388" y="1550988"/>
            <a:ext cx="85725" cy="15081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3" name="Line 41"/>
          <p:cNvSpPr>
            <a:spLocks noChangeShapeType="1"/>
          </p:cNvSpPr>
          <p:nvPr/>
        </p:nvSpPr>
        <p:spPr bwMode="auto">
          <a:xfrm>
            <a:off x="3562350" y="1776413"/>
            <a:ext cx="206375"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4" name="Line 42"/>
          <p:cNvSpPr>
            <a:spLocks noChangeShapeType="1"/>
          </p:cNvSpPr>
          <p:nvPr/>
        </p:nvSpPr>
        <p:spPr bwMode="auto">
          <a:xfrm>
            <a:off x="3411538" y="1465263"/>
            <a:ext cx="173037" cy="15557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5" name="Line 43"/>
          <p:cNvSpPr>
            <a:spLocks noChangeShapeType="1"/>
          </p:cNvSpPr>
          <p:nvPr/>
        </p:nvSpPr>
        <p:spPr bwMode="auto">
          <a:xfrm flipH="1" flipV="1">
            <a:off x="3060700" y="1431925"/>
            <a:ext cx="242888" cy="7143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6" name="Line 44"/>
          <p:cNvSpPr>
            <a:spLocks noChangeShapeType="1"/>
          </p:cNvSpPr>
          <p:nvPr/>
        </p:nvSpPr>
        <p:spPr bwMode="auto">
          <a:xfrm>
            <a:off x="2978150" y="1422400"/>
            <a:ext cx="173038" cy="2079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7" name="Line 45"/>
          <p:cNvSpPr>
            <a:spLocks noChangeShapeType="1"/>
          </p:cNvSpPr>
          <p:nvPr/>
        </p:nvSpPr>
        <p:spPr bwMode="auto">
          <a:xfrm>
            <a:off x="3228975" y="1371600"/>
            <a:ext cx="188913" cy="1762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8" name="Line 46"/>
          <p:cNvSpPr>
            <a:spLocks noChangeShapeType="1"/>
          </p:cNvSpPr>
          <p:nvPr/>
        </p:nvSpPr>
        <p:spPr bwMode="auto">
          <a:xfrm>
            <a:off x="3378200" y="1301750"/>
            <a:ext cx="36513" cy="25558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39" name="Line 47"/>
          <p:cNvSpPr>
            <a:spLocks noChangeShapeType="1"/>
          </p:cNvSpPr>
          <p:nvPr/>
        </p:nvSpPr>
        <p:spPr bwMode="auto">
          <a:xfrm>
            <a:off x="3495675" y="1347788"/>
            <a:ext cx="104775" cy="269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0" name="Line 48"/>
          <p:cNvSpPr>
            <a:spLocks noChangeShapeType="1"/>
          </p:cNvSpPr>
          <p:nvPr/>
        </p:nvSpPr>
        <p:spPr bwMode="auto">
          <a:xfrm flipV="1">
            <a:off x="3146425" y="1344613"/>
            <a:ext cx="122238" cy="904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1" name="Line 49"/>
          <p:cNvSpPr>
            <a:spLocks noChangeShapeType="1"/>
          </p:cNvSpPr>
          <p:nvPr/>
        </p:nvSpPr>
        <p:spPr bwMode="auto">
          <a:xfrm flipH="1" flipV="1">
            <a:off x="3711575" y="1338263"/>
            <a:ext cx="104775" cy="23495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2" name="Line 50"/>
          <p:cNvSpPr>
            <a:spLocks noChangeShapeType="1"/>
          </p:cNvSpPr>
          <p:nvPr/>
        </p:nvSpPr>
        <p:spPr bwMode="auto">
          <a:xfrm>
            <a:off x="3814763" y="1485900"/>
            <a:ext cx="65087" cy="1825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3" name="Line 51"/>
          <p:cNvSpPr>
            <a:spLocks noChangeShapeType="1"/>
          </p:cNvSpPr>
          <p:nvPr/>
        </p:nvSpPr>
        <p:spPr bwMode="auto">
          <a:xfrm flipV="1">
            <a:off x="3495675" y="1401763"/>
            <a:ext cx="120650" cy="1285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4" name="Line 52"/>
          <p:cNvSpPr>
            <a:spLocks noChangeShapeType="1"/>
          </p:cNvSpPr>
          <p:nvPr/>
        </p:nvSpPr>
        <p:spPr bwMode="auto">
          <a:xfrm>
            <a:off x="3611563" y="1404938"/>
            <a:ext cx="85725" cy="12223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5" name="Line 53"/>
          <p:cNvSpPr>
            <a:spLocks noChangeShapeType="1"/>
          </p:cNvSpPr>
          <p:nvPr/>
        </p:nvSpPr>
        <p:spPr bwMode="auto">
          <a:xfrm flipV="1">
            <a:off x="3111500" y="1543050"/>
            <a:ext cx="34925" cy="254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6" name="Line 54"/>
          <p:cNvSpPr>
            <a:spLocks noChangeShapeType="1"/>
          </p:cNvSpPr>
          <p:nvPr/>
        </p:nvSpPr>
        <p:spPr bwMode="auto">
          <a:xfrm>
            <a:off x="2978150" y="1422400"/>
            <a:ext cx="52388" cy="381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047" name="Rectangle 55"/>
          <p:cNvSpPr>
            <a:spLocks noChangeArrowheads="1"/>
          </p:cNvSpPr>
          <p:nvPr/>
        </p:nvSpPr>
        <p:spPr bwMode="auto">
          <a:xfrm>
            <a:off x="546100" y="1954213"/>
            <a:ext cx="2039938" cy="746125"/>
          </a:xfrm>
          <a:prstGeom prst="rect">
            <a:avLst/>
          </a:prstGeom>
          <a:solidFill>
            <a:srgbClr val="FFFFCC"/>
          </a:solidFill>
          <a:ln w="6350">
            <a:solidFill>
              <a:srgbClr val="000000"/>
            </a:solidFill>
            <a:miter lim="800000"/>
            <a:headEnd/>
            <a:tailEnd/>
          </a:ln>
        </p:spPr>
        <p:txBody>
          <a:bodyPr anchor="ctr" anchorCtr="1"/>
          <a:lstStyle/>
          <a:p>
            <a:r>
              <a:rPr lang="ja-JP" altLang="en-US" sz="1600" b="1">
                <a:solidFill>
                  <a:schemeClr val="bg2"/>
                </a:solidFill>
                <a:latin typeface="ＭＳ ゴシック" pitchFamily="49" charset="-128"/>
                <a:ea typeface="ＭＳ ゴシック" pitchFamily="49" charset="-128"/>
              </a:rPr>
              <a:t>親和図法</a:t>
            </a:r>
          </a:p>
        </p:txBody>
      </p:sp>
      <p:sp>
        <p:nvSpPr>
          <p:cNvPr id="85048" name="Rectangle 56"/>
          <p:cNvSpPr>
            <a:spLocks noChangeArrowheads="1"/>
          </p:cNvSpPr>
          <p:nvPr/>
        </p:nvSpPr>
        <p:spPr bwMode="auto">
          <a:xfrm>
            <a:off x="2566988" y="1960563"/>
            <a:ext cx="1849437" cy="735012"/>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85049" name="Group 57"/>
          <p:cNvGrpSpPr>
            <a:grpSpLocks/>
          </p:cNvGrpSpPr>
          <p:nvPr/>
        </p:nvGrpSpPr>
        <p:grpSpPr bwMode="auto">
          <a:xfrm>
            <a:off x="2768600" y="1998663"/>
            <a:ext cx="1417638" cy="660400"/>
            <a:chOff x="1599" y="1108"/>
            <a:chExt cx="610" cy="272"/>
          </a:xfrm>
        </p:grpSpPr>
        <p:sp>
          <p:nvSpPr>
            <p:cNvPr id="85050" name="Rectangle 58"/>
            <p:cNvSpPr>
              <a:spLocks noChangeArrowheads="1"/>
            </p:cNvSpPr>
            <p:nvPr/>
          </p:nvSpPr>
          <p:spPr bwMode="auto">
            <a:xfrm>
              <a:off x="1599" y="1108"/>
              <a:ext cx="610" cy="272"/>
            </a:xfrm>
            <a:prstGeom prst="rect">
              <a:avLst/>
            </a:prstGeom>
            <a:solidFill>
              <a:srgbClr val="CCFFFF"/>
            </a:solidFill>
            <a:ln w="6350">
              <a:solidFill>
                <a:srgbClr val="000000"/>
              </a:solidFill>
              <a:miter lim="800000"/>
              <a:headEnd/>
              <a:tailEnd/>
            </a:ln>
          </p:spPr>
          <p:txBody>
            <a:bodyPr/>
            <a:lstStyle/>
            <a:p>
              <a:endParaRPr lang="ja-JP" altLang="en-US"/>
            </a:p>
          </p:txBody>
        </p:sp>
        <p:grpSp>
          <p:nvGrpSpPr>
            <p:cNvPr id="85051" name="Group 59"/>
            <p:cNvGrpSpPr>
              <a:grpSpLocks/>
            </p:cNvGrpSpPr>
            <p:nvPr/>
          </p:nvGrpSpPr>
          <p:grpSpPr bwMode="auto">
            <a:xfrm>
              <a:off x="1935" y="1253"/>
              <a:ext cx="226" cy="98"/>
              <a:chOff x="1935" y="1253"/>
              <a:chExt cx="226" cy="98"/>
            </a:xfrm>
          </p:grpSpPr>
          <p:sp>
            <p:nvSpPr>
              <p:cNvPr id="85052" name="Rectangle 60"/>
              <p:cNvSpPr>
                <a:spLocks noChangeArrowheads="1"/>
              </p:cNvSpPr>
              <p:nvPr/>
            </p:nvSpPr>
            <p:spPr bwMode="auto">
              <a:xfrm>
                <a:off x="1935"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053" name="Rectangle 61"/>
              <p:cNvSpPr>
                <a:spLocks noChangeArrowheads="1"/>
              </p:cNvSpPr>
              <p:nvPr/>
            </p:nvSpPr>
            <p:spPr bwMode="auto">
              <a:xfrm>
                <a:off x="1961" y="1253"/>
                <a:ext cx="14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54" name="Rectangle 62"/>
              <p:cNvSpPr>
                <a:spLocks noChangeArrowheads="1"/>
              </p:cNvSpPr>
              <p:nvPr/>
            </p:nvSpPr>
            <p:spPr bwMode="auto">
              <a:xfrm>
                <a:off x="1997"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55" name="Rectangle 63"/>
              <p:cNvSpPr>
                <a:spLocks noChangeArrowheads="1"/>
              </p:cNvSpPr>
              <p:nvPr/>
            </p:nvSpPr>
            <p:spPr bwMode="auto">
              <a:xfrm>
                <a:off x="1961" y="1269"/>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56" name="Rectangle 64"/>
              <p:cNvSpPr>
                <a:spLocks noChangeArrowheads="1"/>
              </p:cNvSpPr>
              <p:nvPr/>
            </p:nvSpPr>
            <p:spPr bwMode="auto">
              <a:xfrm>
                <a:off x="1997"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57" name="Rectangle 65"/>
              <p:cNvSpPr>
                <a:spLocks noChangeArrowheads="1"/>
              </p:cNvSpPr>
              <p:nvPr/>
            </p:nvSpPr>
            <p:spPr bwMode="auto">
              <a:xfrm>
                <a:off x="1961" y="1285"/>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58" name="Rectangle 66"/>
              <p:cNvSpPr>
                <a:spLocks noChangeArrowheads="1"/>
              </p:cNvSpPr>
              <p:nvPr/>
            </p:nvSpPr>
            <p:spPr bwMode="auto">
              <a:xfrm>
                <a:off x="1997"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59" name="Rectangle 67"/>
              <p:cNvSpPr>
                <a:spLocks noChangeArrowheads="1"/>
              </p:cNvSpPr>
              <p:nvPr/>
            </p:nvSpPr>
            <p:spPr bwMode="auto">
              <a:xfrm>
                <a:off x="1961" y="1301"/>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60" name="Rectangle 68"/>
              <p:cNvSpPr>
                <a:spLocks noChangeArrowheads="1"/>
              </p:cNvSpPr>
              <p:nvPr/>
            </p:nvSpPr>
            <p:spPr bwMode="auto">
              <a:xfrm>
                <a:off x="1997"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61" name="Rectangle 69"/>
              <p:cNvSpPr>
                <a:spLocks noChangeArrowheads="1"/>
              </p:cNvSpPr>
              <p:nvPr/>
            </p:nvSpPr>
            <p:spPr bwMode="auto">
              <a:xfrm>
                <a:off x="1988" y="1258"/>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85062" name="Group 70"/>
            <p:cNvGrpSpPr>
              <a:grpSpLocks/>
            </p:cNvGrpSpPr>
            <p:nvPr/>
          </p:nvGrpSpPr>
          <p:grpSpPr bwMode="auto">
            <a:xfrm>
              <a:off x="1935" y="1142"/>
              <a:ext cx="226" cy="98"/>
              <a:chOff x="1935" y="1142"/>
              <a:chExt cx="226" cy="98"/>
            </a:xfrm>
          </p:grpSpPr>
          <p:sp>
            <p:nvSpPr>
              <p:cNvPr id="85063" name="Rectangle 71"/>
              <p:cNvSpPr>
                <a:spLocks noChangeArrowheads="1"/>
              </p:cNvSpPr>
              <p:nvPr/>
            </p:nvSpPr>
            <p:spPr bwMode="auto">
              <a:xfrm>
                <a:off x="1935" y="1154"/>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064" name="Rectangle 72"/>
              <p:cNvSpPr>
                <a:spLocks noChangeArrowheads="1"/>
              </p:cNvSpPr>
              <p:nvPr/>
            </p:nvSpPr>
            <p:spPr bwMode="auto">
              <a:xfrm>
                <a:off x="1961" y="1142"/>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65" name="Rectangle 73"/>
              <p:cNvSpPr>
                <a:spLocks noChangeArrowheads="1"/>
              </p:cNvSpPr>
              <p:nvPr/>
            </p:nvSpPr>
            <p:spPr bwMode="auto">
              <a:xfrm>
                <a:off x="1997" y="116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66" name="Rectangle 74"/>
              <p:cNvSpPr>
                <a:spLocks noChangeArrowheads="1"/>
              </p:cNvSpPr>
              <p:nvPr/>
            </p:nvSpPr>
            <p:spPr bwMode="auto">
              <a:xfrm>
                <a:off x="1961" y="1158"/>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67" name="Rectangle 75"/>
              <p:cNvSpPr>
                <a:spLocks noChangeArrowheads="1"/>
              </p:cNvSpPr>
              <p:nvPr/>
            </p:nvSpPr>
            <p:spPr bwMode="auto">
              <a:xfrm>
                <a:off x="1997" y="1177"/>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68" name="Rectangle 76"/>
              <p:cNvSpPr>
                <a:spLocks noChangeArrowheads="1"/>
              </p:cNvSpPr>
              <p:nvPr/>
            </p:nvSpPr>
            <p:spPr bwMode="auto">
              <a:xfrm>
                <a:off x="1961" y="1172"/>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69" name="Rectangle 77"/>
              <p:cNvSpPr>
                <a:spLocks noChangeArrowheads="1"/>
              </p:cNvSpPr>
              <p:nvPr/>
            </p:nvSpPr>
            <p:spPr bwMode="auto">
              <a:xfrm>
                <a:off x="1997" y="119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70" name="Rectangle 78"/>
              <p:cNvSpPr>
                <a:spLocks noChangeArrowheads="1"/>
              </p:cNvSpPr>
              <p:nvPr/>
            </p:nvSpPr>
            <p:spPr bwMode="auto">
              <a:xfrm>
                <a:off x="1961" y="1187"/>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71" name="Rectangle 79"/>
              <p:cNvSpPr>
                <a:spLocks noChangeArrowheads="1"/>
              </p:cNvSpPr>
              <p:nvPr/>
            </p:nvSpPr>
            <p:spPr bwMode="auto">
              <a:xfrm>
                <a:off x="1997" y="1204"/>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72" name="Rectangle 80"/>
              <p:cNvSpPr>
                <a:spLocks noChangeArrowheads="1"/>
              </p:cNvSpPr>
              <p:nvPr/>
            </p:nvSpPr>
            <p:spPr bwMode="auto">
              <a:xfrm>
                <a:off x="1988" y="1145"/>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85073" name="Group 81"/>
            <p:cNvGrpSpPr>
              <a:grpSpLocks/>
            </p:cNvGrpSpPr>
            <p:nvPr/>
          </p:nvGrpSpPr>
          <p:grpSpPr bwMode="auto">
            <a:xfrm>
              <a:off x="1647" y="1139"/>
              <a:ext cx="226" cy="99"/>
              <a:chOff x="1647" y="1139"/>
              <a:chExt cx="226" cy="99"/>
            </a:xfrm>
          </p:grpSpPr>
          <p:sp>
            <p:nvSpPr>
              <p:cNvPr id="85074" name="Rectangle 82"/>
              <p:cNvSpPr>
                <a:spLocks noChangeArrowheads="1"/>
              </p:cNvSpPr>
              <p:nvPr/>
            </p:nvSpPr>
            <p:spPr bwMode="auto">
              <a:xfrm>
                <a:off x="1647" y="1151"/>
                <a:ext cx="226" cy="87"/>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075" name="Rectangle 83"/>
              <p:cNvSpPr>
                <a:spLocks noChangeArrowheads="1"/>
              </p:cNvSpPr>
              <p:nvPr/>
            </p:nvSpPr>
            <p:spPr bwMode="auto">
              <a:xfrm>
                <a:off x="1673" y="113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76" name="Rectangle 84"/>
              <p:cNvSpPr>
                <a:spLocks noChangeArrowheads="1"/>
              </p:cNvSpPr>
              <p:nvPr/>
            </p:nvSpPr>
            <p:spPr bwMode="auto">
              <a:xfrm>
                <a:off x="1709" y="1156"/>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77" name="Rectangle 85"/>
              <p:cNvSpPr>
                <a:spLocks noChangeArrowheads="1"/>
              </p:cNvSpPr>
              <p:nvPr/>
            </p:nvSpPr>
            <p:spPr bwMode="auto">
              <a:xfrm>
                <a:off x="1673" y="1154"/>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78" name="Rectangle 86"/>
              <p:cNvSpPr>
                <a:spLocks noChangeArrowheads="1"/>
              </p:cNvSpPr>
              <p:nvPr/>
            </p:nvSpPr>
            <p:spPr bwMode="auto">
              <a:xfrm>
                <a:off x="1709" y="117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79" name="Rectangle 87"/>
              <p:cNvSpPr>
                <a:spLocks noChangeArrowheads="1"/>
              </p:cNvSpPr>
              <p:nvPr/>
            </p:nvSpPr>
            <p:spPr bwMode="auto">
              <a:xfrm>
                <a:off x="1673" y="1170"/>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80" name="Rectangle 88"/>
              <p:cNvSpPr>
                <a:spLocks noChangeArrowheads="1"/>
              </p:cNvSpPr>
              <p:nvPr/>
            </p:nvSpPr>
            <p:spPr bwMode="auto">
              <a:xfrm>
                <a:off x="1709" y="1188"/>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81" name="Rectangle 89"/>
              <p:cNvSpPr>
                <a:spLocks noChangeArrowheads="1"/>
              </p:cNvSpPr>
              <p:nvPr/>
            </p:nvSpPr>
            <p:spPr bwMode="auto">
              <a:xfrm>
                <a:off x="1673" y="1186"/>
                <a:ext cx="148"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82" name="Rectangle 90"/>
              <p:cNvSpPr>
                <a:spLocks noChangeArrowheads="1"/>
              </p:cNvSpPr>
              <p:nvPr/>
            </p:nvSpPr>
            <p:spPr bwMode="auto">
              <a:xfrm>
                <a:off x="1709" y="1203"/>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83" name="Rectangle 91"/>
              <p:cNvSpPr>
                <a:spLocks noChangeArrowheads="1"/>
              </p:cNvSpPr>
              <p:nvPr/>
            </p:nvSpPr>
            <p:spPr bwMode="auto">
              <a:xfrm>
                <a:off x="1701" y="1143"/>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85084" name="Group 92"/>
            <p:cNvGrpSpPr>
              <a:grpSpLocks/>
            </p:cNvGrpSpPr>
            <p:nvPr/>
          </p:nvGrpSpPr>
          <p:grpSpPr bwMode="auto">
            <a:xfrm>
              <a:off x="1647" y="1253"/>
              <a:ext cx="226" cy="98"/>
              <a:chOff x="1647" y="1253"/>
              <a:chExt cx="226" cy="98"/>
            </a:xfrm>
          </p:grpSpPr>
          <p:sp>
            <p:nvSpPr>
              <p:cNvPr id="85085" name="Rectangle 93"/>
              <p:cNvSpPr>
                <a:spLocks noChangeArrowheads="1"/>
              </p:cNvSpPr>
              <p:nvPr/>
            </p:nvSpPr>
            <p:spPr bwMode="auto">
              <a:xfrm>
                <a:off x="1647"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086" name="Rectangle 94"/>
              <p:cNvSpPr>
                <a:spLocks noChangeArrowheads="1"/>
              </p:cNvSpPr>
              <p:nvPr/>
            </p:nvSpPr>
            <p:spPr bwMode="auto">
              <a:xfrm>
                <a:off x="1673" y="1253"/>
                <a:ext cx="14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87" name="Rectangle 95"/>
              <p:cNvSpPr>
                <a:spLocks noChangeArrowheads="1"/>
              </p:cNvSpPr>
              <p:nvPr/>
            </p:nvSpPr>
            <p:spPr bwMode="auto">
              <a:xfrm>
                <a:off x="1709"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88" name="Rectangle 96"/>
              <p:cNvSpPr>
                <a:spLocks noChangeArrowheads="1"/>
              </p:cNvSpPr>
              <p:nvPr/>
            </p:nvSpPr>
            <p:spPr bwMode="auto">
              <a:xfrm>
                <a:off x="1673" y="126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89" name="Rectangle 97"/>
              <p:cNvSpPr>
                <a:spLocks noChangeArrowheads="1"/>
              </p:cNvSpPr>
              <p:nvPr/>
            </p:nvSpPr>
            <p:spPr bwMode="auto">
              <a:xfrm>
                <a:off x="1709"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90" name="Rectangle 98"/>
              <p:cNvSpPr>
                <a:spLocks noChangeArrowheads="1"/>
              </p:cNvSpPr>
              <p:nvPr/>
            </p:nvSpPr>
            <p:spPr bwMode="auto">
              <a:xfrm>
                <a:off x="1673" y="1285"/>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91" name="Rectangle 99"/>
              <p:cNvSpPr>
                <a:spLocks noChangeArrowheads="1"/>
              </p:cNvSpPr>
              <p:nvPr/>
            </p:nvSpPr>
            <p:spPr bwMode="auto">
              <a:xfrm>
                <a:off x="1709"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92" name="Rectangle 100"/>
              <p:cNvSpPr>
                <a:spLocks noChangeArrowheads="1"/>
              </p:cNvSpPr>
              <p:nvPr/>
            </p:nvSpPr>
            <p:spPr bwMode="auto">
              <a:xfrm>
                <a:off x="1673" y="1301"/>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093" name="Rectangle 101"/>
              <p:cNvSpPr>
                <a:spLocks noChangeArrowheads="1"/>
              </p:cNvSpPr>
              <p:nvPr/>
            </p:nvSpPr>
            <p:spPr bwMode="auto">
              <a:xfrm>
                <a:off x="1709"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ea typeface="ＭＳ Ｐゴシック" pitchFamily="50" charset="-128"/>
                  </a:rPr>
                  <a:t>●</a:t>
                </a:r>
                <a:r>
                  <a:rPr lang="ja-JP" altLang="en-US" sz="100">
                    <a:solidFill>
                      <a:schemeClr val="bg2"/>
                    </a:solidFill>
                    <a:latin typeface="ＭＳ Ｐゴシック" pitchFamily="50" charset="-128"/>
                    <a:ea typeface="ＭＳ Ｐゴシック" pitchFamily="50" charset="-128"/>
                  </a:rPr>
                  <a:t>ーーーーーーー</a:t>
                </a:r>
                <a:endParaRPr lang="ja-JP" altLang="en-US" sz="1100">
                  <a:solidFill>
                    <a:schemeClr val="bg2"/>
                  </a:solidFill>
                  <a:ea typeface="ＭＳ Ｐゴシック" pitchFamily="50" charset="-128"/>
                </a:endParaRPr>
              </a:p>
            </p:txBody>
          </p:sp>
          <p:sp>
            <p:nvSpPr>
              <p:cNvPr id="85094" name="Rectangle 102"/>
              <p:cNvSpPr>
                <a:spLocks noChangeArrowheads="1"/>
              </p:cNvSpPr>
              <p:nvPr/>
            </p:nvSpPr>
            <p:spPr bwMode="auto">
              <a:xfrm>
                <a:off x="1701" y="1258"/>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sp>
        <p:nvSpPr>
          <p:cNvPr id="85095" name="Rectangle 103"/>
          <p:cNvSpPr>
            <a:spLocks noChangeArrowheads="1"/>
          </p:cNvSpPr>
          <p:nvPr/>
        </p:nvSpPr>
        <p:spPr bwMode="auto">
          <a:xfrm>
            <a:off x="571500" y="2689225"/>
            <a:ext cx="2014538" cy="674688"/>
          </a:xfrm>
          <a:prstGeom prst="rect">
            <a:avLst/>
          </a:prstGeom>
          <a:solidFill>
            <a:srgbClr val="FFFFCC"/>
          </a:solidFill>
          <a:ln w="6350">
            <a:solidFill>
              <a:srgbClr val="000000"/>
            </a:solidFill>
            <a:miter lim="800000"/>
            <a:headEnd/>
            <a:tailEnd/>
          </a:ln>
        </p:spPr>
        <p:txBody>
          <a:bodyPr anchor="ctr" anchorCtr="1"/>
          <a:lstStyle/>
          <a:p>
            <a:r>
              <a:rPr lang="ja-JP" altLang="en-US" sz="1600" b="1">
                <a:solidFill>
                  <a:schemeClr val="bg2"/>
                </a:solidFill>
                <a:latin typeface="ＭＳ ゴシック" pitchFamily="49" charset="-128"/>
                <a:ea typeface="ＭＳ ゴシック" pitchFamily="49" charset="-128"/>
              </a:rPr>
              <a:t>系統図法</a:t>
            </a:r>
          </a:p>
        </p:txBody>
      </p:sp>
      <p:sp>
        <p:nvSpPr>
          <p:cNvPr id="85096" name="Rectangle 104"/>
          <p:cNvSpPr>
            <a:spLocks noChangeArrowheads="1"/>
          </p:cNvSpPr>
          <p:nvPr/>
        </p:nvSpPr>
        <p:spPr bwMode="auto">
          <a:xfrm>
            <a:off x="2566988" y="2689225"/>
            <a:ext cx="1849437" cy="674688"/>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85097" name="Group 105"/>
          <p:cNvGrpSpPr>
            <a:grpSpLocks/>
          </p:cNvGrpSpPr>
          <p:nvPr/>
        </p:nvGrpSpPr>
        <p:grpSpPr bwMode="auto">
          <a:xfrm>
            <a:off x="2782888" y="2728913"/>
            <a:ext cx="1403350" cy="584200"/>
            <a:chOff x="1599" y="1405"/>
            <a:chExt cx="610" cy="273"/>
          </a:xfrm>
        </p:grpSpPr>
        <p:sp>
          <p:nvSpPr>
            <p:cNvPr id="85098" name="Rectangle 106"/>
            <p:cNvSpPr>
              <a:spLocks noChangeArrowheads="1"/>
            </p:cNvSpPr>
            <p:nvPr/>
          </p:nvSpPr>
          <p:spPr bwMode="auto">
            <a:xfrm>
              <a:off x="1599" y="1405"/>
              <a:ext cx="610" cy="273"/>
            </a:xfrm>
            <a:prstGeom prst="rect">
              <a:avLst/>
            </a:prstGeom>
            <a:solidFill>
              <a:srgbClr val="CCFFFF"/>
            </a:solidFill>
            <a:ln w="6350">
              <a:solidFill>
                <a:srgbClr val="000000"/>
              </a:solidFill>
              <a:miter lim="800000"/>
              <a:headEnd/>
              <a:tailEnd/>
            </a:ln>
          </p:spPr>
          <p:txBody>
            <a:bodyPr/>
            <a:lstStyle/>
            <a:p>
              <a:endParaRPr lang="ja-JP" altLang="en-US"/>
            </a:p>
          </p:txBody>
        </p:sp>
        <p:sp>
          <p:nvSpPr>
            <p:cNvPr id="85099" name="Rectangle 107"/>
            <p:cNvSpPr>
              <a:spLocks noChangeArrowheads="1"/>
            </p:cNvSpPr>
            <p:nvPr/>
          </p:nvSpPr>
          <p:spPr bwMode="auto">
            <a:xfrm>
              <a:off x="1625" y="1531"/>
              <a:ext cx="77"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0" name="Rectangle 108"/>
            <p:cNvSpPr>
              <a:spLocks noChangeArrowheads="1"/>
            </p:cNvSpPr>
            <p:nvPr/>
          </p:nvSpPr>
          <p:spPr bwMode="auto">
            <a:xfrm>
              <a:off x="1751" y="1568"/>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1" name="Rectangle 109"/>
            <p:cNvSpPr>
              <a:spLocks noChangeArrowheads="1"/>
            </p:cNvSpPr>
            <p:nvPr/>
          </p:nvSpPr>
          <p:spPr bwMode="auto">
            <a:xfrm>
              <a:off x="1751" y="1478"/>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2" name="Rectangle 110"/>
            <p:cNvSpPr>
              <a:spLocks noChangeArrowheads="1"/>
            </p:cNvSpPr>
            <p:nvPr/>
          </p:nvSpPr>
          <p:spPr bwMode="auto">
            <a:xfrm>
              <a:off x="1878"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3" name="Rectangle 111"/>
            <p:cNvSpPr>
              <a:spLocks noChangeArrowheads="1"/>
            </p:cNvSpPr>
            <p:nvPr/>
          </p:nvSpPr>
          <p:spPr bwMode="auto">
            <a:xfrm>
              <a:off x="1878"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4" name="Rectangle 112"/>
            <p:cNvSpPr>
              <a:spLocks noChangeArrowheads="1"/>
            </p:cNvSpPr>
            <p:nvPr/>
          </p:nvSpPr>
          <p:spPr bwMode="auto">
            <a:xfrm>
              <a:off x="1979"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5" name="Rectangle 113"/>
            <p:cNvSpPr>
              <a:spLocks noChangeArrowheads="1"/>
            </p:cNvSpPr>
            <p:nvPr/>
          </p:nvSpPr>
          <p:spPr bwMode="auto">
            <a:xfrm>
              <a:off x="1979"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6" name="Rectangle 114"/>
            <p:cNvSpPr>
              <a:spLocks noChangeArrowheads="1"/>
            </p:cNvSpPr>
            <p:nvPr/>
          </p:nvSpPr>
          <p:spPr bwMode="auto">
            <a:xfrm>
              <a:off x="2080"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7" name="Rectangle 115"/>
            <p:cNvSpPr>
              <a:spLocks noChangeArrowheads="1"/>
            </p:cNvSpPr>
            <p:nvPr/>
          </p:nvSpPr>
          <p:spPr bwMode="auto">
            <a:xfrm>
              <a:off x="2080"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8" name="Rectangle 116"/>
            <p:cNvSpPr>
              <a:spLocks noChangeArrowheads="1"/>
            </p:cNvSpPr>
            <p:nvPr/>
          </p:nvSpPr>
          <p:spPr bwMode="auto">
            <a:xfrm>
              <a:off x="1878"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09" name="Rectangle 117"/>
            <p:cNvSpPr>
              <a:spLocks noChangeArrowheads="1"/>
            </p:cNvSpPr>
            <p:nvPr/>
          </p:nvSpPr>
          <p:spPr bwMode="auto">
            <a:xfrm>
              <a:off x="1878"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10" name="Rectangle 118"/>
            <p:cNvSpPr>
              <a:spLocks noChangeArrowheads="1"/>
            </p:cNvSpPr>
            <p:nvPr/>
          </p:nvSpPr>
          <p:spPr bwMode="auto">
            <a:xfrm>
              <a:off x="1979"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11" name="Rectangle 119"/>
            <p:cNvSpPr>
              <a:spLocks noChangeArrowheads="1"/>
            </p:cNvSpPr>
            <p:nvPr/>
          </p:nvSpPr>
          <p:spPr bwMode="auto">
            <a:xfrm>
              <a:off x="1979"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12" name="Rectangle 120"/>
            <p:cNvSpPr>
              <a:spLocks noChangeArrowheads="1"/>
            </p:cNvSpPr>
            <p:nvPr/>
          </p:nvSpPr>
          <p:spPr bwMode="auto">
            <a:xfrm>
              <a:off x="2080"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13" name="Rectangle 121"/>
            <p:cNvSpPr>
              <a:spLocks noChangeArrowheads="1"/>
            </p:cNvSpPr>
            <p:nvPr/>
          </p:nvSpPr>
          <p:spPr bwMode="auto">
            <a:xfrm>
              <a:off x="2080"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85114" name="Freeform 122"/>
            <p:cNvSpPr>
              <a:spLocks/>
            </p:cNvSpPr>
            <p:nvPr/>
          </p:nvSpPr>
          <p:spPr bwMode="auto">
            <a:xfrm>
              <a:off x="1701" y="1494"/>
              <a:ext cx="50" cy="55"/>
            </a:xfrm>
            <a:custGeom>
              <a:avLst/>
              <a:gdLst>
                <a:gd name="T0" fmla="*/ 0 w 50"/>
                <a:gd name="T1" fmla="*/ 55 h 55"/>
                <a:gd name="T2" fmla="*/ 24 w 50"/>
                <a:gd name="T3" fmla="*/ 55 h 55"/>
                <a:gd name="T4" fmla="*/ 24 w 50"/>
                <a:gd name="T5" fmla="*/ 0 h 55"/>
                <a:gd name="T6" fmla="*/ 50 w 50"/>
                <a:gd name="T7" fmla="*/ 0 h 55"/>
              </a:gdLst>
              <a:ahLst/>
              <a:cxnLst>
                <a:cxn ang="0">
                  <a:pos x="T0" y="T1"/>
                </a:cxn>
                <a:cxn ang="0">
                  <a:pos x="T2" y="T3"/>
                </a:cxn>
                <a:cxn ang="0">
                  <a:pos x="T4" y="T5"/>
                </a:cxn>
                <a:cxn ang="0">
                  <a:pos x="T6" y="T7"/>
                </a:cxn>
              </a:cxnLst>
              <a:rect l="0" t="0" r="r" b="b"/>
              <a:pathLst>
                <a:path w="50" h="55">
                  <a:moveTo>
                    <a:pt x="0" y="55"/>
                  </a:moveTo>
                  <a:lnTo>
                    <a:pt x="24" y="55"/>
                  </a:lnTo>
                  <a:lnTo>
                    <a:pt x="24" y="0"/>
                  </a:lnTo>
                  <a:lnTo>
                    <a:pt x="5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115" name="Freeform 123"/>
            <p:cNvSpPr>
              <a:spLocks/>
            </p:cNvSpPr>
            <p:nvPr/>
          </p:nvSpPr>
          <p:spPr bwMode="auto">
            <a:xfrm>
              <a:off x="1701" y="1549"/>
              <a:ext cx="50" cy="36"/>
            </a:xfrm>
            <a:custGeom>
              <a:avLst/>
              <a:gdLst>
                <a:gd name="T0" fmla="*/ 0 w 50"/>
                <a:gd name="T1" fmla="*/ 0 h 36"/>
                <a:gd name="T2" fmla="*/ 24 w 50"/>
                <a:gd name="T3" fmla="*/ 0 h 36"/>
                <a:gd name="T4" fmla="*/ 24 w 50"/>
                <a:gd name="T5" fmla="*/ 36 h 36"/>
                <a:gd name="T6" fmla="*/ 50 w 50"/>
                <a:gd name="T7" fmla="*/ 36 h 36"/>
              </a:gdLst>
              <a:ahLst/>
              <a:cxnLst>
                <a:cxn ang="0">
                  <a:pos x="T0" y="T1"/>
                </a:cxn>
                <a:cxn ang="0">
                  <a:pos x="T2" y="T3"/>
                </a:cxn>
                <a:cxn ang="0">
                  <a:pos x="T4" y="T5"/>
                </a:cxn>
                <a:cxn ang="0">
                  <a:pos x="T6" y="T7"/>
                </a:cxn>
              </a:cxnLst>
              <a:rect l="0" t="0" r="r" b="b"/>
              <a:pathLst>
                <a:path w="50" h="36">
                  <a:moveTo>
                    <a:pt x="0" y="0"/>
                  </a:moveTo>
                  <a:lnTo>
                    <a:pt x="24" y="0"/>
                  </a:lnTo>
                  <a:lnTo>
                    <a:pt x="24" y="36"/>
                  </a:lnTo>
                  <a:lnTo>
                    <a:pt x="50"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116" name="Freeform 124"/>
            <p:cNvSpPr>
              <a:spLocks/>
            </p:cNvSpPr>
            <p:nvPr/>
          </p:nvSpPr>
          <p:spPr bwMode="auto">
            <a:xfrm>
              <a:off x="1828" y="1459"/>
              <a:ext cx="49" cy="35"/>
            </a:xfrm>
            <a:custGeom>
              <a:avLst/>
              <a:gdLst>
                <a:gd name="T0" fmla="*/ 0 w 49"/>
                <a:gd name="T1" fmla="*/ 35 h 35"/>
                <a:gd name="T2" fmla="*/ 24 w 49"/>
                <a:gd name="T3" fmla="*/ 35 h 35"/>
                <a:gd name="T4" fmla="*/ 24 w 49"/>
                <a:gd name="T5" fmla="*/ 0 h 35"/>
                <a:gd name="T6" fmla="*/ 49 w 49"/>
                <a:gd name="T7" fmla="*/ 0 h 35"/>
              </a:gdLst>
              <a:ahLst/>
              <a:cxnLst>
                <a:cxn ang="0">
                  <a:pos x="T0" y="T1"/>
                </a:cxn>
                <a:cxn ang="0">
                  <a:pos x="T2" y="T3"/>
                </a:cxn>
                <a:cxn ang="0">
                  <a:pos x="T4" y="T5"/>
                </a:cxn>
                <a:cxn ang="0">
                  <a:pos x="T6" y="T7"/>
                </a:cxn>
              </a:cxnLst>
              <a:rect l="0" t="0" r="r" b="b"/>
              <a:pathLst>
                <a:path w="49" h="35">
                  <a:moveTo>
                    <a:pt x="0" y="35"/>
                  </a:moveTo>
                  <a:lnTo>
                    <a:pt x="24" y="35"/>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117" name="Freeform 125"/>
            <p:cNvSpPr>
              <a:spLocks/>
            </p:cNvSpPr>
            <p:nvPr/>
          </p:nvSpPr>
          <p:spPr bwMode="auto">
            <a:xfrm>
              <a:off x="1828" y="1496"/>
              <a:ext cx="49" cy="16"/>
            </a:xfrm>
            <a:custGeom>
              <a:avLst/>
              <a:gdLst>
                <a:gd name="T0" fmla="*/ 0 w 49"/>
                <a:gd name="T1" fmla="*/ 0 h 16"/>
                <a:gd name="T2" fmla="*/ 24 w 49"/>
                <a:gd name="T3" fmla="*/ 0 h 16"/>
                <a:gd name="T4" fmla="*/ 24 w 49"/>
                <a:gd name="T5" fmla="*/ 16 h 16"/>
                <a:gd name="T6" fmla="*/ 49 w 49"/>
                <a:gd name="T7" fmla="*/ 16 h 16"/>
              </a:gdLst>
              <a:ahLst/>
              <a:cxnLst>
                <a:cxn ang="0">
                  <a:pos x="T0" y="T1"/>
                </a:cxn>
                <a:cxn ang="0">
                  <a:pos x="T2" y="T3"/>
                </a:cxn>
                <a:cxn ang="0">
                  <a:pos x="T4" y="T5"/>
                </a:cxn>
                <a:cxn ang="0">
                  <a:pos x="T6" y="T7"/>
                </a:cxn>
              </a:cxnLst>
              <a:rect l="0" t="0" r="r" b="b"/>
              <a:pathLst>
                <a:path w="49" h="16">
                  <a:moveTo>
                    <a:pt x="0" y="0"/>
                  </a:moveTo>
                  <a:lnTo>
                    <a:pt x="24" y="0"/>
                  </a:lnTo>
                  <a:lnTo>
                    <a:pt x="24" y="16"/>
                  </a:lnTo>
                  <a:lnTo>
                    <a:pt x="49" y="1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118" name="Freeform 126"/>
            <p:cNvSpPr>
              <a:spLocks/>
            </p:cNvSpPr>
            <p:nvPr/>
          </p:nvSpPr>
          <p:spPr bwMode="auto">
            <a:xfrm>
              <a:off x="1828" y="1567"/>
              <a:ext cx="49" cy="18"/>
            </a:xfrm>
            <a:custGeom>
              <a:avLst/>
              <a:gdLst>
                <a:gd name="T0" fmla="*/ 0 w 49"/>
                <a:gd name="T1" fmla="*/ 18 h 18"/>
                <a:gd name="T2" fmla="*/ 24 w 49"/>
                <a:gd name="T3" fmla="*/ 18 h 18"/>
                <a:gd name="T4" fmla="*/ 24 w 49"/>
                <a:gd name="T5" fmla="*/ 0 h 18"/>
                <a:gd name="T6" fmla="*/ 49 w 49"/>
                <a:gd name="T7" fmla="*/ 0 h 18"/>
              </a:gdLst>
              <a:ahLst/>
              <a:cxnLst>
                <a:cxn ang="0">
                  <a:pos x="T0" y="T1"/>
                </a:cxn>
                <a:cxn ang="0">
                  <a:pos x="T2" y="T3"/>
                </a:cxn>
                <a:cxn ang="0">
                  <a:pos x="T4" y="T5"/>
                </a:cxn>
                <a:cxn ang="0">
                  <a:pos x="T6" y="T7"/>
                </a:cxn>
              </a:cxnLst>
              <a:rect l="0" t="0" r="r" b="b"/>
              <a:pathLst>
                <a:path w="49" h="18">
                  <a:moveTo>
                    <a:pt x="0" y="18"/>
                  </a:moveTo>
                  <a:lnTo>
                    <a:pt x="24" y="18"/>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119" name="Freeform 127"/>
            <p:cNvSpPr>
              <a:spLocks/>
            </p:cNvSpPr>
            <p:nvPr/>
          </p:nvSpPr>
          <p:spPr bwMode="auto">
            <a:xfrm>
              <a:off x="1828" y="1586"/>
              <a:ext cx="49" cy="36"/>
            </a:xfrm>
            <a:custGeom>
              <a:avLst/>
              <a:gdLst>
                <a:gd name="T0" fmla="*/ 0 w 49"/>
                <a:gd name="T1" fmla="*/ 0 h 36"/>
                <a:gd name="T2" fmla="*/ 24 w 49"/>
                <a:gd name="T3" fmla="*/ 0 h 36"/>
                <a:gd name="T4" fmla="*/ 24 w 49"/>
                <a:gd name="T5" fmla="*/ 36 h 36"/>
                <a:gd name="T6" fmla="*/ 49 w 49"/>
                <a:gd name="T7" fmla="*/ 36 h 36"/>
              </a:gdLst>
              <a:ahLst/>
              <a:cxnLst>
                <a:cxn ang="0">
                  <a:pos x="T0" y="T1"/>
                </a:cxn>
                <a:cxn ang="0">
                  <a:pos x="T2" y="T3"/>
                </a:cxn>
                <a:cxn ang="0">
                  <a:pos x="T4" y="T5"/>
                </a:cxn>
                <a:cxn ang="0">
                  <a:pos x="T6" y="T7"/>
                </a:cxn>
              </a:cxnLst>
              <a:rect l="0" t="0" r="r" b="b"/>
              <a:pathLst>
                <a:path w="49" h="36">
                  <a:moveTo>
                    <a:pt x="0" y="0"/>
                  </a:moveTo>
                  <a:lnTo>
                    <a:pt x="24" y="0"/>
                  </a:lnTo>
                  <a:lnTo>
                    <a:pt x="24" y="36"/>
                  </a:lnTo>
                  <a:lnTo>
                    <a:pt x="49"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120" name="Line 128"/>
            <p:cNvSpPr>
              <a:spLocks noChangeShapeType="1"/>
            </p:cNvSpPr>
            <p:nvPr/>
          </p:nvSpPr>
          <p:spPr bwMode="auto">
            <a:xfrm>
              <a:off x="1955"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1" name="Line 129"/>
            <p:cNvSpPr>
              <a:spLocks noChangeShapeType="1"/>
            </p:cNvSpPr>
            <p:nvPr/>
          </p:nvSpPr>
          <p:spPr bwMode="auto">
            <a:xfrm>
              <a:off x="1955"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2" name="Line 130"/>
            <p:cNvSpPr>
              <a:spLocks noChangeShapeType="1"/>
            </p:cNvSpPr>
            <p:nvPr/>
          </p:nvSpPr>
          <p:spPr bwMode="auto">
            <a:xfrm>
              <a:off x="1955"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3" name="Line 131"/>
            <p:cNvSpPr>
              <a:spLocks noChangeShapeType="1"/>
            </p:cNvSpPr>
            <p:nvPr/>
          </p:nvSpPr>
          <p:spPr bwMode="auto">
            <a:xfrm>
              <a:off x="1955"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4" name="Line 132"/>
            <p:cNvSpPr>
              <a:spLocks noChangeShapeType="1"/>
            </p:cNvSpPr>
            <p:nvPr/>
          </p:nvSpPr>
          <p:spPr bwMode="auto">
            <a:xfrm>
              <a:off x="2056"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5" name="Line 133"/>
            <p:cNvSpPr>
              <a:spLocks noChangeShapeType="1"/>
            </p:cNvSpPr>
            <p:nvPr/>
          </p:nvSpPr>
          <p:spPr bwMode="auto">
            <a:xfrm>
              <a:off x="2056"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6" name="Line 134"/>
            <p:cNvSpPr>
              <a:spLocks noChangeShapeType="1"/>
            </p:cNvSpPr>
            <p:nvPr/>
          </p:nvSpPr>
          <p:spPr bwMode="auto">
            <a:xfrm>
              <a:off x="2056"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27" name="Line 135"/>
            <p:cNvSpPr>
              <a:spLocks noChangeShapeType="1"/>
            </p:cNvSpPr>
            <p:nvPr/>
          </p:nvSpPr>
          <p:spPr bwMode="auto">
            <a:xfrm>
              <a:off x="2056"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85128" name="Rectangle 136"/>
          <p:cNvSpPr>
            <a:spLocks noChangeArrowheads="1"/>
          </p:cNvSpPr>
          <p:nvPr/>
        </p:nvSpPr>
        <p:spPr bwMode="auto">
          <a:xfrm>
            <a:off x="558800" y="3363913"/>
            <a:ext cx="2038350" cy="811212"/>
          </a:xfrm>
          <a:prstGeom prst="rect">
            <a:avLst/>
          </a:prstGeom>
          <a:solidFill>
            <a:srgbClr val="FFFFCC"/>
          </a:solidFill>
          <a:ln w="6350">
            <a:solidFill>
              <a:srgbClr val="000000"/>
            </a:solidFill>
            <a:miter lim="800000"/>
            <a:headEnd/>
            <a:tailEnd/>
          </a:ln>
        </p:spPr>
        <p:txBody>
          <a:bodyPr/>
          <a:lstStyle/>
          <a:p>
            <a:endParaRPr lang="ja-JP" altLang="en-US"/>
          </a:p>
        </p:txBody>
      </p:sp>
      <p:sp>
        <p:nvSpPr>
          <p:cNvPr id="85129" name="Rectangle 137"/>
          <p:cNvSpPr>
            <a:spLocks noChangeArrowheads="1"/>
          </p:cNvSpPr>
          <p:nvPr/>
        </p:nvSpPr>
        <p:spPr bwMode="auto">
          <a:xfrm>
            <a:off x="701675" y="3605213"/>
            <a:ext cx="1638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2"/>
                </a:solidFill>
                <a:latin typeface="ＭＳ ゴシック" pitchFamily="49" charset="-128"/>
                <a:ea typeface="ＭＳ ゴシック" pitchFamily="49" charset="-128"/>
              </a:rPr>
              <a:t>マトリックス図法</a:t>
            </a:r>
            <a:endParaRPr lang="ja-JP" altLang="en-US" sz="1600">
              <a:solidFill>
                <a:schemeClr val="bg2"/>
              </a:solidFill>
              <a:ea typeface="ＭＳ Ｐゴシック" pitchFamily="50" charset="-128"/>
            </a:endParaRPr>
          </a:p>
        </p:txBody>
      </p:sp>
      <p:sp>
        <p:nvSpPr>
          <p:cNvPr id="85130" name="Rectangle 138"/>
          <p:cNvSpPr>
            <a:spLocks noChangeArrowheads="1"/>
          </p:cNvSpPr>
          <p:nvPr/>
        </p:nvSpPr>
        <p:spPr bwMode="auto">
          <a:xfrm>
            <a:off x="2560638" y="3363913"/>
            <a:ext cx="1862137" cy="811212"/>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85131" name="Group 139"/>
          <p:cNvGrpSpPr>
            <a:grpSpLocks/>
          </p:cNvGrpSpPr>
          <p:nvPr/>
        </p:nvGrpSpPr>
        <p:grpSpPr bwMode="auto">
          <a:xfrm>
            <a:off x="2679700" y="3963988"/>
            <a:ext cx="628650" cy="87312"/>
            <a:chOff x="1601" y="1906"/>
            <a:chExt cx="246" cy="33"/>
          </a:xfrm>
        </p:grpSpPr>
        <p:sp>
          <p:nvSpPr>
            <p:cNvPr id="85132" name="Line 140"/>
            <p:cNvSpPr>
              <a:spLocks noChangeShapeType="1"/>
            </p:cNvSpPr>
            <p:nvPr/>
          </p:nvSpPr>
          <p:spPr bwMode="auto">
            <a:xfrm flipV="1">
              <a:off x="1601" y="1919"/>
              <a:ext cx="245" cy="18"/>
            </a:xfrm>
            <a:prstGeom prst="line">
              <a:avLst/>
            </a:prstGeom>
            <a:noFill/>
            <a:ln w="317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133" name="Freeform 141"/>
            <p:cNvSpPr>
              <a:spLocks/>
            </p:cNvSpPr>
            <p:nvPr/>
          </p:nvSpPr>
          <p:spPr bwMode="auto">
            <a:xfrm>
              <a:off x="1807" y="1906"/>
              <a:ext cx="40" cy="33"/>
            </a:xfrm>
            <a:custGeom>
              <a:avLst/>
              <a:gdLst>
                <a:gd name="T0" fmla="*/ 3 w 40"/>
                <a:gd name="T1" fmla="*/ 33 h 33"/>
                <a:gd name="T2" fmla="*/ 40 w 40"/>
                <a:gd name="T3" fmla="*/ 13 h 33"/>
                <a:gd name="T4" fmla="*/ 0 w 40"/>
                <a:gd name="T5" fmla="*/ 0 h 33"/>
              </a:gdLst>
              <a:ahLst/>
              <a:cxnLst>
                <a:cxn ang="0">
                  <a:pos x="T0" y="T1"/>
                </a:cxn>
                <a:cxn ang="0">
                  <a:pos x="T2" y="T3"/>
                </a:cxn>
                <a:cxn ang="0">
                  <a:pos x="T4" y="T5"/>
                </a:cxn>
              </a:cxnLst>
              <a:rect l="0" t="0" r="r" b="b"/>
              <a:pathLst>
                <a:path w="40" h="33">
                  <a:moveTo>
                    <a:pt x="3" y="33"/>
                  </a:moveTo>
                  <a:lnTo>
                    <a:pt x="40" y="13"/>
                  </a:lnTo>
                  <a:lnTo>
                    <a:pt x="0" y="0"/>
                  </a:lnTo>
                </a:path>
              </a:pathLst>
            </a:custGeom>
            <a:noFill/>
            <a:ln w="31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134" name="Rectangle 142"/>
          <p:cNvSpPr>
            <a:spLocks noChangeArrowheads="1"/>
          </p:cNvSpPr>
          <p:nvPr/>
        </p:nvSpPr>
        <p:spPr bwMode="auto">
          <a:xfrm>
            <a:off x="2679700" y="3421063"/>
            <a:ext cx="763588"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35" name="Rectangle 143"/>
          <p:cNvSpPr>
            <a:spLocks noChangeArrowheads="1"/>
          </p:cNvSpPr>
          <p:nvPr/>
        </p:nvSpPr>
        <p:spPr bwMode="auto">
          <a:xfrm>
            <a:off x="2843213" y="3430588"/>
            <a:ext cx="263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項目の重みづけ</a:t>
            </a:r>
            <a:endParaRPr lang="ja-JP" altLang="en-US" sz="1700">
              <a:solidFill>
                <a:schemeClr val="bg2"/>
              </a:solidFill>
              <a:ea typeface="ＭＳ Ｐゴシック" pitchFamily="50" charset="-128"/>
            </a:endParaRPr>
          </a:p>
        </p:txBody>
      </p:sp>
      <p:sp>
        <p:nvSpPr>
          <p:cNvPr id="85136" name="Rectangle 144"/>
          <p:cNvSpPr>
            <a:spLocks noChangeArrowheads="1"/>
          </p:cNvSpPr>
          <p:nvPr/>
        </p:nvSpPr>
        <p:spPr bwMode="auto">
          <a:xfrm>
            <a:off x="3441700" y="3421063"/>
            <a:ext cx="331788"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37" name="Rectangle 145"/>
          <p:cNvSpPr>
            <a:spLocks noChangeArrowheads="1"/>
          </p:cNvSpPr>
          <p:nvPr/>
        </p:nvSpPr>
        <p:spPr bwMode="auto">
          <a:xfrm>
            <a:off x="3455988" y="3430588"/>
            <a:ext cx="1778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評価点</a:t>
            </a:r>
            <a:r>
              <a:rPr lang="en-US" altLang="ja-JP" sz="300">
                <a:solidFill>
                  <a:schemeClr val="bg2"/>
                </a:solidFill>
                <a:latin typeface="ＭＳ Ｐゴシック" pitchFamily="50" charset="-128"/>
                <a:ea typeface="ＭＳ Ｐゴシック" pitchFamily="50" charset="-128"/>
              </a:rPr>
              <a:t>×</a:t>
            </a:r>
            <a:r>
              <a:rPr lang="ja-JP" altLang="en-US" sz="300">
                <a:solidFill>
                  <a:schemeClr val="bg2"/>
                </a:solidFill>
                <a:latin typeface="ＭＳ Ｐゴシック" pitchFamily="50" charset="-128"/>
                <a:ea typeface="ＭＳ Ｐゴシック" pitchFamily="50" charset="-128"/>
              </a:rPr>
              <a:t>１</a:t>
            </a:r>
            <a:endParaRPr lang="ja-JP" altLang="en-US" sz="1700">
              <a:solidFill>
                <a:schemeClr val="bg2"/>
              </a:solidFill>
              <a:ea typeface="ＭＳ Ｐゴシック" pitchFamily="50" charset="-128"/>
            </a:endParaRPr>
          </a:p>
        </p:txBody>
      </p:sp>
      <p:sp>
        <p:nvSpPr>
          <p:cNvPr id="85138" name="Rectangle 146"/>
          <p:cNvSpPr>
            <a:spLocks noChangeArrowheads="1"/>
          </p:cNvSpPr>
          <p:nvPr/>
        </p:nvSpPr>
        <p:spPr bwMode="auto">
          <a:xfrm>
            <a:off x="3768725" y="3421063"/>
            <a:ext cx="43815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39" name="Rectangle 147"/>
          <p:cNvSpPr>
            <a:spLocks noChangeArrowheads="1"/>
          </p:cNvSpPr>
          <p:nvPr/>
        </p:nvSpPr>
        <p:spPr bwMode="auto">
          <a:xfrm>
            <a:off x="3835400" y="3430588"/>
            <a:ext cx="179388"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評価点</a:t>
            </a:r>
            <a:r>
              <a:rPr lang="en-US" altLang="ja-JP" sz="300">
                <a:solidFill>
                  <a:schemeClr val="bg2"/>
                </a:solidFill>
                <a:latin typeface="ＭＳ Ｐゴシック" pitchFamily="50" charset="-128"/>
                <a:ea typeface="ＭＳ Ｐゴシック" pitchFamily="50" charset="-128"/>
              </a:rPr>
              <a:t>×</a:t>
            </a:r>
            <a:r>
              <a:rPr lang="ja-JP" altLang="en-US" sz="300">
                <a:solidFill>
                  <a:schemeClr val="bg2"/>
                </a:solidFill>
                <a:latin typeface="ＭＳ Ｐゴシック" pitchFamily="50" charset="-128"/>
                <a:ea typeface="ＭＳ Ｐゴシック" pitchFamily="50" charset="-128"/>
              </a:rPr>
              <a:t>２</a:t>
            </a:r>
            <a:endParaRPr lang="ja-JP" altLang="en-US" sz="1700">
              <a:solidFill>
                <a:schemeClr val="bg2"/>
              </a:solidFill>
              <a:ea typeface="ＭＳ Ｐゴシック" pitchFamily="50" charset="-128"/>
            </a:endParaRPr>
          </a:p>
        </p:txBody>
      </p:sp>
      <p:sp>
        <p:nvSpPr>
          <p:cNvPr id="85140" name="Rectangle 148"/>
          <p:cNvSpPr>
            <a:spLocks noChangeArrowheads="1"/>
          </p:cNvSpPr>
          <p:nvPr/>
        </p:nvSpPr>
        <p:spPr bwMode="auto">
          <a:xfrm>
            <a:off x="3441700" y="3487738"/>
            <a:ext cx="111125"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41" name="Rectangle 149"/>
          <p:cNvSpPr>
            <a:spLocks noChangeArrowheads="1"/>
          </p:cNvSpPr>
          <p:nvPr/>
        </p:nvSpPr>
        <p:spPr bwMode="auto">
          <a:xfrm rot="5400000">
            <a:off x="3383757" y="3582194"/>
            <a:ext cx="2159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共通のテーマ</a:t>
            </a:r>
            <a:endParaRPr lang="ja-JP" altLang="en-US" sz="1700">
              <a:solidFill>
                <a:schemeClr val="bg2"/>
              </a:solidFill>
              <a:ea typeface="ＭＳ Ｐゴシック" pitchFamily="50" charset="-128"/>
            </a:endParaRPr>
          </a:p>
        </p:txBody>
      </p:sp>
      <p:sp>
        <p:nvSpPr>
          <p:cNvPr id="85142" name="Rectangle 150"/>
          <p:cNvSpPr>
            <a:spLocks noChangeArrowheads="1"/>
          </p:cNvSpPr>
          <p:nvPr/>
        </p:nvSpPr>
        <p:spPr bwMode="auto">
          <a:xfrm>
            <a:off x="3551238" y="3487738"/>
            <a:ext cx="109537"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43" name="Rectangle 151"/>
          <p:cNvSpPr>
            <a:spLocks noChangeArrowheads="1"/>
          </p:cNvSpPr>
          <p:nvPr/>
        </p:nvSpPr>
        <p:spPr bwMode="auto">
          <a:xfrm rot="5400000">
            <a:off x="3497263" y="3584575"/>
            <a:ext cx="2206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取組みやすさ</a:t>
            </a:r>
            <a:endParaRPr lang="ja-JP" altLang="en-US" sz="1700">
              <a:solidFill>
                <a:schemeClr val="bg2"/>
              </a:solidFill>
              <a:ea typeface="ＭＳ Ｐゴシック" pitchFamily="50" charset="-128"/>
            </a:endParaRPr>
          </a:p>
        </p:txBody>
      </p:sp>
      <p:sp>
        <p:nvSpPr>
          <p:cNvPr id="85144" name="Rectangle 152"/>
          <p:cNvSpPr>
            <a:spLocks noChangeArrowheads="1"/>
          </p:cNvSpPr>
          <p:nvPr/>
        </p:nvSpPr>
        <p:spPr bwMode="auto">
          <a:xfrm>
            <a:off x="3659188" y="3487738"/>
            <a:ext cx="114300"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45" name="Rectangle 153"/>
          <p:cNvSpPr>
            <a:spLocks noChangeArrowheads="1"/>
          </p:cNvSpPr>
          <p:nvPr/>
        </p:nvSpPr>
        <p:spPr bwMode="auto">
          <a:xfrm rot="5400000">
            <a:off x="3541713" y="3635375"/>
            <a:ext cx="3349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データーとりやすさ</a:t>
            </a:r>
            <a:endParaRPr lang="ja-JP" altLang="en-US" sz="1700">
              <a:solidFill>
                <a:schemeClr val="bg2"/>
              </a:solidFill>
              <a:ea typeface="ＭＳ Ｐゴシック" pitchFamily="50" charset="-128"/>
            </a:endParaRPr>
          </a:p>
        </p:txBody>
      </p:sp>
      <p:sp>
        <p:nvSpPr>
          <p:cNvPr id="85146" name="Rectangle 154"/>
          <p:cNvSpPr>
            <a:spLocks noChangeArrowheads="1"/>
          </p:cNvSpPr>
          <p:nvPr/>
        </p:nvSpPr>
        <p:spPr bwMode="auto">
          <a:xfrm>
            <a:off x="3768725" y="3487738"/>
            <a:ext cx="112713"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47" name="Rectangle 155"/>
          <p:cNvSpPr>
            <a:spLocks noChangeArrowheads="1"/>
          </p:cNvSpPr>
          <p:nvPr/>
        </p:nvSpPr>
        <p:spPr bwMode="auto">
          <a:xfrm rot="5400000">
            <a:off x="38076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緊</a:t>
            </a:r>
            <a:endParaRPr lang="ja-JP" altLang="en-US" sz="1700">
              <a:solidFill>
                <a:schemeClr val="bg2"/>
              </a:solidFill>
              <a:ea typeface="ＭＳ Ｐゴシック" pitchFamily="50" charset="-128"/>
            </a:endParaRPr>
          </a:p>
        </p:txBody>
      </p:sp>
      <p:sp>
        <p:nvSpPr>
          <p:cNvPr id="85148" name="Rectangle 156"/>
          <p:cNvSpPr>
            <a:spLocks noChangeArrowheads="1"/>
          </p:cNvSpPr>
          <p:nvPr/>
        </p:nvSpPr>
        <p:spPr bwMode="auto">
          <a:xfrm rot="5400000">
            <a:off x="38044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急</a:t>
            </a:r>
            <a:endParaRPr lang="ja-JP" altLang="en-US" sz="1700">
              <a:solidFill>
                <a:schemeClr val="bg2"/>
              </a:solidFill>
              <a:ea typeface="ＭＳ Ｐゴシック" pitchFamily="50" charset="-128"/>
            </a:endParaRPr>
          </a:p>
        </p:txBody>
      </p:sp>
      <p:sp>
        <p:nvSpPr>
          <p:cNvPr id="85149" name="Rectangle 157"/>
          <p:cNvSpPr>
            <a:spLocks noChangeArrowheads="1"/>
          </p:cNvSpPr>
          <p:nvPr/>
        </p:nvSpPr>
        <p:spPr bwMode="auto">
          <a:xfrm rot="5400000">
            <a:off x="3804444" y="37028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度</a:t>
            </a:r>
            <a:endParaRPr lang="ja-JP" altLang="en-US" sz="1700">
              <a:solidFill>
                <a:schemeClr val="bg2"/>
              </a:solidFill>
              <a:ea typeface="ＭＳ Ｐゴシック" pitchFamily="50" charset="-128"/>
            </a:endParaRPr>
          </a:p>
        </p:txBody>
      </p:sp>
      <p:sp>
        <p:nvSpPr>
          <p:cNvPr id="85150" name="Rectangle 158"/>
          <p:cNvSpPr>
            <a:spLocks noChangeArrowheads="1"/>
          </p:cNvSpPr>
          <p:nvPr/>
        </p:nvSpPr>
        <p:spPr bwMode="auto">
          <a:xfrm>
            <a:off x="3875088" y="3487738"/>
            <a:ext cx="114300"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51" name="Rectangle 159"/>
          <p:cNvSpPr>
            <a:spLocks noChangeArrowheads="1"/>
          </p:cNvSpPr>
          <p:nvPr/>
        </p:nvSpPr>
        <p:spPr bwMode="auto">
          <a:xfrm rot="5400000">
            <a:off x="39092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重</a:t>
            </a:r>
            <a:endParaRPr lang="ja-JP" altLang="en-US" sz="1700">
              <a:solidFill>
                <a:schemeClr val="bg2"/>
              </a:solidFill>
              <a:ea typeface="ＭＳ Ｐゴシック" pitchFamily="50" charset="-128"/>
            </a:endParaRPr>
          </a:p>
        </p:txBody>
      </p:sp>
      <p:sp>
        <p:nvSpPr>
          <p:cNvPr id="85152" name="Rectangle 160"/>
          <p:cNvSpPr>
            <a:spLocks noChangeArrowheads="1"/>
          </p:cNvSpPr>
          <p:nvPr/>
        </p:nvSpPr>
        <p:spPr bwMode="auto">
          <a:xfrm rot="5400000">
            <a:off x="391239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要</a:t>
            </a:r>
            <a:endParaRPr lang="ja-JP" altLang="en-US" sz="1700">
              <a:solidFill>
                <a:schemeClr val="bg2"/>
              </a:solidFill>
              <a:ea typeface="ＭＳ Ｐゴシック" pitchFamily="50" charset="-128"/>
            </a:endParaRPr>
          </a:p>
        </p:txBody>
      </p:sp>
      <p:sp>
        <p:nvSpPr>
          <p:cNvPr id="85153" name="Rectangle 161"/>
          <p:cNvSpPr>
            <a:spLocks noChangeArrowheads="1"/>
          </p:cNvSpPr>
          <p:nvPr/>
        </p:nvSpPr>
        <p:spPr bwMode="auto">
          <a:xfrm rot="5400000">
            <a:off x="3913982" y="3685381"/>
            <a:ext cx="381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度</a:t>
            </a:r>
            <a:endParaRPr lang="ja-JP" altLang="en-US" sz="1700">
              <a:solidFill>
                <a:schemeClr val="bg2"/>
              </a:solidFill>
              <a:ea typeface="ＭＳ Ｐゴシック" pitchFamily="50" charset="-128"/>
            </a:endParaRPr>
          </a:p>
        </p:txBody>
      </p:sp>
      <p:sp>
        <p:nvSpPr>
          <p:cNvPr id="85154" name="Rectangle 162"/>
          <p:cNvSpPr>
            <a:spLocks noChangeArrowheads="1"/>
          </p:cNvSpPr>
          <p:nvPr/>
        </p:nvSpPr>
        <p:spPr bwMode="auto">
          <a:xfrm>
            <a:off x="3984625" y="3487738"/>
            <a:ext cx="114300"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55" name="Rectangle 163"/>
          <p:cNvSpPr>
            <a:spLocks noChangeArrowheads="1"/>
          </p:cNvSpPr>
          <p:nvPr/>
        </p:nvSpPr>
        <p:spPr bwMode="auto">
          <a:xfrm rot="5400000">
            <a:off x="3940175" y="3570288"/>
            <a:ext cx="18732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部門の方針</a:t>
            </a:r>
            <a:endParaRPr lang="ja-JP" altLang="en-US" sz="1700">
              <a:solidFill>
                <a:schemeClr val="bg2"/>
              </a:solidFill>
              <a:ea typeface="ＭＳ Ｐゴシック" pitchFamily="50" charset="-128"/>
            </a:endParaRPr>
          </a:p>
        </p:txBody>
      </p:sp>
      <p:sp>
        <p:nvSpPr>
          <p:cNvPr id="85156" name="Rectangle 164"/>
          <p:cNvSpPr>
            <a:spLocks noChangeArrowheads="1"/>
          </p:cNvSpPr>
          <p:nvPr/>
        </p:nvSpPr>
        <p:spPr bwMode="auto">
          <a:xfrm>
            <a:off x="4097338" y="3487738"/>
            <a:ext cx="109537"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57" name="Rectangle 165"/>
          <p:cNvSpPr>
            <a:spLocks noChangeArrowheads="1"/>
          </p:cNvSpPr>
          <p:nvPr/>
        </p:nvSpPr>
        <p:spPr bwMode="auto">
          <a:xfrm rot="5400000">
            <a:off x="4077494" y="3582194"/>
            <a:ext cx="15398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期待効果</a:t>
            </a:r>
            <a:endParaRPr lang="ja-JP" altLang="en-US" sz="1700">
              <a:solidFill>
                <a:schemeClr val="bg2"/>
              </a:solidFill>
              <a:ea typeface="ＭＳ Ｐゴシック" pitchFamily="50" charset="-128"/>
            </a:endParaRPr>
          </a:p>
        </p:txBody>
      </p:sp>
      <p:sp>
        <p:nvSpPr>
          <p:cNvPr id="85158" name="Rectangle 166"/>
          <p:cNvSpPr>
            <a:spLocks noChangeArrowheads="1"/>
          </p:cNvSpPr>
          <p:nvPr/>
        </p:nvSpPr>
        <p:spPr bwMode="auto">
          <a:xfrm>
            <a:off x="4205288" y="3487738"/>
            <a:ext cx="112712"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59" name="Rectangle 167"/>
          <p:cNvSpPr>
            <a:spLocks noChangeArrowheads="1"/>
          </p:cNvSpPr>
          <p:nvPr/>
        </p:nvSpPr>
        <p:spPr bwMode="auto">
          <a:xfrm rot="5400000">
            <a:off x="4243388" y="3535363"/>
            <a:ext cx="39687"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総</a:t>
            </a:r>
            <a:endParaRPr lang="ja-JP" altLang="en-US" sz="1700">
              <a:solidFill>
                <a:schemeClr val="bg2"/>
              </a:solidFill>
              <a:ea typeface="ＭＳ Ｐゴシック" pitchFamily="50" charset="-128"/>
            </a:endParaRPr>
          </a:p>
        </p:txBody>
      </p:sp>
      <p:sp>
        <p:nvSpPr>
          <p:cNvPr id="85160" name="Rectangle 168"/>
          <p:cNvSpPr>
            <a:spLocks noChangeArrowheads="1"/>
          </p:cNvSpPr>
          <p:nvPr/>
        </p:nvSpPr>
        <p:spPr bwMode="auto">
          <a:xfrm rot="5400000">
            <a:off x="42489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合</a:t>
            </a:r>
            <a:endParaRPr lang="ja-JP" altLang="en-US" sz="1700">
              <a:solidFill>
                <a:schemeClr val="bg2"/>
              </a:solidFill>
              <a:ea typeface="ＭＳ Ｐゴシック" pitchFamily="50" charset="-128"/>
            </a:endParaRPr>
          </a:p>
        </p:txBody>
      </p:sp>
      <p:sp>
        <p:nvSpPr>
          <p:cNvPr id="85161" name="Rectangle 169"/>
          <p:cNvSpPr>
            <a:spLocks noChangeArrowheads="1"/>
          </p:cNvSpPr>
          <p:nvPr/>
        </p:nvSpPr>
        <p:spPr bwMode="auto">
          <a:xfrm rot="5400000">
            <a:off x="4244975" y="3673475"/>
            <a:ext cx="39688"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点</a:t>
            </a:r>
            <a:endParaRPr lang="ja-JP" altLang="en-US" sz="1700">
              <a:solidFill>
                <a:schemeClr val="bg2"/>
              </a:solidFill>
              <a:ea typeface="ＭＳ Ｐゴシック" pitchFamily="50" charset="-128"/>
            </a:endParaRPr>
          </a:p>
        </p:txBody>
      </p:sp>
      <p:sp>
        <p:nvSpPr>
          <p:cNvPr id="85162" name="Freeform 170"/>
          <p:cNvSpPr>
            <a:spLocks/>
          </p:cNvSpPr>
          <p:nvPr/>
        </p:nvSpPr>
        <p:spPr bwMode="auto">
          <a:xfrm>
            <a:off x="2679700" y="3487738"/>
            <a:ext cx="758825" cy="317500"/>
          </a:xfrm>
          <a:custGeom>
            <a:avLst/>
            <a:gdLst>
              <a:gd name="T0" fmla="*/ 0 w 297"/>
              <a:gd name="T1" fmla="*/ 0 h 120"/>
              <a:gd name="T2" fmla="*/ 0 w 297"/>
              <a:gd name="T3" fmla="*/ 120 h 120"/>
              <a:gd name="T4" fmla="*/ 297 w 297"/>
              <a:gd name="T5" fmla="*/ 120 h 120"/>
              <a:gd name="T6" fmla="*/ 0 w 297"/>
              <a:gd name="T7" fmla="*/ 0 h 120"/>
            </a:gdLst>
            <a:ahLst/>
            <a:cxnLst>
              <a:cxn ang="0">
                <a:pos x="T0" y="T1"/>
              </a:cxn>
              <a:cxn ang="0">
                <a:pos x="T2" y="T3"/>
              </a:cxn>
              <a:cxn ang="0">
                <a:pos x="T4" y="T5"/>
              </a:cxn>
              <a:cxn ang="0">
                <a:pos x="T6" y="T7"/>
              </a:cxn>
            </a:cxnLst>
            <a:rect l="0" t="0" r="r" b="b"/>
            <a:pathLst>
              <a:path w="297" h="120">
                <a:moveTo>
                  <a:pt x="0" y="0"/>
                </a:moveTo>
                <a:lnTo>
                  <a:pt x="0" y="120"/>
                </a:lnTo>
                <a:lnTo>
                  <a:pt x="297" y="120"/>
                </a:lnTo>
                <a:lnTo>
                  <a:pt x="0"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85163" name="Rectangle 171"/>
          <p:cNvSpPr>
            <a:spLocks noChangeArrowheads="1"/>
          </p:cNvSpPr>
          <p:nvPr/>
        </p:nvSpPr>
        <p:spPr bwMode="auto">
          <a:xfrm>
            <a:off x="2776538" y="3683000"/>
            <a:ext cx="1143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問題点</a:t>
            </a:r>
            <a:endParaRPr lang="ja-JP" altLang="en-US" sz="1700">
              <a:solidFill>
                <a:schemeClr val="bg2"/>
              </a:solidFill>
              <a:ea typeface="ＭＳ Ｐゴシック" pitchFamily="50" charset="-128"/>
            </a:endParaRPr>
          </a:p>
        </p:txBody>
      </p:sp>
      <p:sp>
        <p:nvSpPr>
          <p:cNvPr id="85164" name="Rectangle 172"/>
          <p:cNvSpPr>
            <a:spLocks noChangeArrowheads="1"/>
          </p:cNvSpPr>
          <p:nvPr/>
        </p:nvSpPr>
        <p:spPr bwMode="auto">
          <a:xfrm>
            <a:off x="3171825" y="3565525"/>
            <a:ext cx="762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項目</a:t>
            </a:r>
            <a:endParaRPr lang="ja-JP" altLang="en-US" sz="1700">
              <a:solidFill>
                <a:schemeClr val="bg2"/>
              </a:solidFill>
              <a:ea typeface="ＭＳ Ｐゴシック" pitchFamily="50" charset="-128"/>
            </a:endParaRPr>
          </a:p>
        </p:txBody>
      </p:sp>
      <p:sp>
        <p:nvSpPr>
          <p:cNvPr id="85165" name="Rectangle 173"/>
          <p:cNvSpPr>
            <a:spLocks noChangeArrowheads="1"/>
          </p:cNvSpPr>
          <p:nvPr/>
        </p:nvSpPr>
        <p:spPr bwMode="auto">
          <a:xfrm>
            <a:off x="3441700" y="3805238"/>
            <a:ext cx="111125"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66" name="Rectangle 174"/>
          <p:cNvSpPr>
            <a:spLocks noChangeArrowheads="1"/>
          </p:cNvSpPr>
          <p:nvPr/>
        </p:nvSpPr>
        <p:spPr bwMode="auto">
          <a:xfrm>
            <a:off x="3463925"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67" name="Rectangle 175"/>
          <p:cNvSpPr>
            <a:spLocks noChangeArrowheads="1"/>
          </p:cNvSpPr>
          <p:nvPr/>
        </p:nvSpPr>
        <p:spPr bwMode="auto">
          <a:xfrm>
            <a:off x="3441700" y="3871913"/>
            <a:ext cx="111125"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68" name="Rectangle 176"/>
          <p:cNvSpPr>
            <a:spLocks noChangeArrowheads="1"/>
          </p:cNvSpPr>
          <p:nvPr/>
        </p:nvSpPr>
        <p:spPr bwMode="auto">
          <a:xfrm>
            <a:off x="3463925"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69" name="Rectangle 177"/>
          <p:cNvSpPr>
            <a:spLocks noChangeArrowheads="1"/>
          </p:cNvSpPr>
          <p:nvPr/>
        </p:nvSpPr>
        <p:spPr bwMode="auto">
          <a:xfrm>
            <a:off x="3441700" y="3937000"/>
            <a:ext cx="111125"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70" name="Rectangle 178"/>
          <p:cNvSpPr>
            <a:spLocks noChangeArrowheads="1"/>
          </p:cNvSpPr>
          <p:nvPr/>
        </p:nvSpPr>
        <p:spPr bwMode="auto">
          <a:xfrm>
            <a:off x="3463925"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71" name="Rectangle 179"/>
          <p:cNvSpPr>
            <a:spLocks noChangeArrowheads="1"/>
          </p:cNvSpPr>
          <p:nvPr/>
        </p:nvSpPr>
        <p:spPr bwMode="auto">
          <a:xfrm>
            <a:off x="3441700" y="4006850"/>
            <a:ext cx="111125"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72" name="Rectangle 180"/>
          <p:cNvSpPr>
            <a:spLocks noChangeArrowheads="1"/>
          </p:cNvSpPr>
          <p:nvPr/>
        </p:nvSpPr>
        <p:spPr bwMode="auto">
          <a:xfrm>
            <a:off x="3463925"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73" name="Rectangle 181"/>
          <p:cNvSpPr>
            <a:spLocks noChangeArrowheads="1"/>
          </p:cNvSpPr>
          <p:nvPr/>
        </p:nvSpPr>
        <p:spPr bwMode="auto">
          <a:xfrm>
            <a:off x="3441700" y="4073525"/>
            <a:ext cx="111125"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74" name="Rectangle 182"/>
          <p:cNvSpPr>
            <a:spLocks noChangeArrowheads="1"/>
          </p:cNvSpPr>
          <p:nvPr/>
        </p:nvSpPr>
        <p:spPr bwMode="auto">
          <a:xfrm>
            <a:off x="3463925"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75" name="Rectangle 183"/>
          <p:cNvSpPr>
            <a:spLocks noChangeArrowheads="1"/>
          </p:cNvSpPr>
          <p:nvPr/>
        </p:nvSpPr>
        <p:spPr bwMode="auto">
          <a:xfrm>
            <a:off x="3551238" y="3805238"/>
            <a:ext cx="109537"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76" name="Rectangle 184"/>
          <p:cNvSpPr>
            <a:spLocks noChangeArrowheads="1"/>
          </p:cNvSpPr>
          <p:nvPr/>
        </p:nvSpPr>
        <p:spPr bwMode="auto">
          <a:xfrm>
            <a:off x="357346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77" name="Rectangle 185"/>
          <p:cNvSpPr>
            <a:spLocks noChangeArrowheads="1"/>
          </p:cNvSpPr>
          <p:nvPr/>
        </p:nvSpPr>
        <p:spPr bwMode="auto">
          <a:xfrm>
            <a:off x="3875088" y="3805238"/>
            <a:ext cx="11430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78" name="Rectangle 186"/>
          <p:cNvSpPr>
            <a:spLocks noChangeArrowheads="1"/>
          </p:cNvSpPr>
          <p:nvPr/>
        </p:nvSpPr>
        <p:spPr bwMode="auto">
          <a:xfrm>
            <a:off x="390048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79" name="Rectangle 187"/>
          <p:cNvSpPr>
            <a:spLocks noChangeArrowheads="1"/>
          </p:cNvSpPr>
          <p:nvPr/>
        </p:nvSpPr>
        <p:spPr bwMode="auto">
          <a:xfrm>
            <a:off x="3768725" y="3871913"/>
            <a:ext cx="112713"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80" name="Rectangle 188"/>
          <p:cNvSpPr>
            <a:spLocks noChangeArrowheads="1"/>
          </p:cNvSpPr>
          <p:nvPr/>
        </p:nvSpPr>
        <p:spPr bwMode="auto">
          <a:xfrm>
            <a:off x="379253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81" name="Rectangle 189"/>
          <p:cNvSpPr>
            <a:spLocks noChangeArrowheads="1"/>
          </p:cNvSpPr>
          <p:nvPr/>
        </p:nvSpPr>
        <p:spPr bwMode="auto">
          <a:xfrm>
            <a:off x="3551238" y="3937000"/>
            <a:ext cx="109537"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82" name="Rectangle 190"/>
          <p:cNvSpPr>
            <a:spLocks noChangeArrowheads="1"/>
          </p:cNvSpPr>
          <p:nvPr/>
        </p:nvSpPr>
        <p:spPr bwMode="auto">
          <a:xfrm>
            <a:off x="357346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83" name="Rectangle 191"/>
          <p:cNvSpPr>
            <a:spLocks noChangeArrowheads="1"/>
          </p:cNvSpPr>
          <p:nvPr/>
        </p:nvSpPr>
        <p:spPr bwMode="auto">
          <a:xfrm>
            <a:off x="3659188" y="3871913"/>
            <a:ext cx="114300"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84" name="Rectangle 192"/>
          <p:cNvSpPr>
            <a:spLocks noChangeArrowheads="1"/>
          </p:cNvSpPr>
          <p:nvPr/>
        </p:nvSpPr>
        <p:spPr bwMode="auto">
          <a:xfrm>
            <a:off x="368141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85" name="Rectangle 193"/>
          <p:cNvSpPr>
            <a:spLocks noChangeArrowheads="1"/>
          </p:cNvSpPr>
          <p:nvPr/>
        </p:nvSpPr>
        <p:spPr bwMode="auto">
          <a:xfrm>
            <a:off x="3768725" y="3805238"/>
            <a:ext cx="112713"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86" name="Rectangle 194"/>
          <p:cNvSpPr>
            <a:spLocks noChangeArrowheads="1"/>
          </p:cNvSpPr>
          <p:nvPr/>
        </p:nvSpPr>
        <p:spPr bwMode="auto">
          <a:xfrm>
            <a:off x="379253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87" name="Rectangle 195"/>
          <p:cNvSpPr>
            <a:spLocks noChangeArrowheads="1"/>
          </p:cNvSpPr>
          <p:nvPr/>
        </p:nvSpPr>
        <p:spPr bwMode="auto">
          <a:xfrm>
            <a:off x="3659188" y="3937000"/>
            <a:ext cx="114300"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88" name="Rectangle 196"/>
          <p:cNvSpPr>
            <a:spLocks noChangeArrowheads="1"/>
          </p:cNvSpPr>
          <p:nvPr/>
        </p:nvSpPr>
        <p:spPr bwMode="auto">
          <a:xfrm>
            <a:off x="368141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89" name="Rectangle 197"/>
          <p:cNvSpPr>
            <a:spLocks noChangeArrowheads="1"/>
          </p:cNvSpPr>
          <p:nvPr/>
        </p:nvSpPr>
        <p:spPr bwMode="auto">
          <a:xfrm>
            <a:off x="3768725" y="3937000"/>
            <a:ext cx="112713"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90" name="Rectangle 198"/>
          <p:cNvSpPr>
            <a:spLocks noChangeArrowheads="1"/>
          </p:cNvSpPr>
          <p:nvPr/>
        </p:nvSpPr>
        <p:spPr bwMode="auto">
          <a:xfrm>
            <a:off x="379253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91" name="Rectangle 199"/>
          <p:cNvSpPr>
            <a:spLocks noChangeArrowheads="1"/>
          </p:cNvSpPr>
          <p:nvPr/>
        </p:nvSpPr>
        <p:spPr bwMode="auto">
          <a:xfrm>
            <a:off x="3875088" y="3937000"/>
            <a:ext cx="114300"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92" name="Rectangle 200"/>
          <p:cNvSpPr>
            <a:spLocks noChangeArrowheads="1"/>
          </p:cNvSpPr>
          <p:nvPr/>
        </p:nvSpPr>
        <p:spPr bwMode="auto">
          <a:xfrm>
            <a:off x="390048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93" name="Rectangle 201"/>
          <p:cNvSpPr>
            <a:spLocks noChangeArrowheads="1"/>
          </p:cNvSpPr>
          <p:nvPr/>
        </p:nvSpPr>
        <p:spPr bwMode="auto">
          <a:xfrm>
            <a:off x="3984625" y="3937000"/>
            <a:ext cx="114300"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94" name="Rectangle 202"/>
          <p:cNvSpPr>
            <a:spLocks noChangeArrowheads="1"/>
          </p:cNvSpPr>
          <p:nvPr/>
        </p:nvSpPr>
        <p:spPr bwMode="auto">
          <a:xfrm>
            <a:off x="4008438" y="3949700"/>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95" name="Rectangle 203"/>
          <p:cNvSpPr>
            <a:spLocks noChangeArrowheads="1"/>
          </p:cNvSpPr>
          <p:nvPr/>
        </p:nvSpPr>
        <p:spPr bwMode="auto">
          <a:xfrm>
            <a:off x="4097338" y="3937000"/>
            <a:ext cx="109537"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96" name="Rectangle 204"/>
          <p:cNvSpPr>
            <a:spLocks noChangeArrowheads="1"/>
          </p:cNvSpPr>
          <p:nvPr/>
        </p:nvSpPr>
        <p:spPr bwMode="auto">
          <a:xfrm>
            <a:off x="411797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197" name="Rectangle 205"/>
          <p:cNvSpPr>
            <a:spLocks noChangeArrowheads="1"/>
          </p:cNvSpPr>
          <p:nvPr/>
        </p:nvSpPr>
        <p:spPr bwMode="auto">
          <a:xfrm>
            <a:off x="4205288" y="3805238"/>
            <a:ext cx="112712"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198" name="Rectangle 206"/>
          <p:cNvSpPr>
            <a:spLocks noChangeArrowheads="1"/>
          </p:cNvSpPr>
          <p:nvPr/>
        </p:nvSpPr>
        <p:spPr bwMode="auto">
          <a:xfrm>
            <a:off x="422592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37</a:t>
            </a:r>
            <a:endParaRPr lang="en-US" altLang="ja-JP" sz="1700">
              <a:solidFill>
                <a:schemeClr val="bg2"/>
              </a:solidFill>
              <a:ea typeface="ＭＳ Ｐゴシック" pitchFamily="50" charset="-128"/>
            </a:endParaRPr>
          </a:p>
        </p:txBody>
      </p:sp>
      <p:sp>
        <p:nvSpPr>
          <p:cNvPr id="85199" name="Rectangle 207"/>
          <p:cNvSpPr>
            <a:spLocks noChangeArrowheads="1"/>
          </p:cNvSpPr>
          <p:nvPr/>
        </p:nvSpPr>
        <p:spPr bwMode="auto">
          <a:xfrm>
            <a:off x="4205288" y="3871913"/>
            <a:ext cx="112712"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00" name="Rectangle 208"/>
          <p:cNvSpPr>
            <a:spLocks noChangeArrowheads="1"/>
          </p:cNvSpPr>
          <p:nvPr/>
        </p:nvSpPr>
        <p:spPr bwMode="auto">
          <a:xfrm>
            <a:off x="422592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33</a:t>
            </a:r>
            <a:endParaRPr lang="en-US" altLang="ja-JP" sz="1700">
              <a:solidFill>
                <a:schemeClr val="bg2"/>
              </a:solidFill>
              <a:ea typeface="ＭＳ Ｐゴシック" pitchFamily="50" charset="-128"/>
            </a:endParaRPr>
          </a:p>
        </p:txBody>
      </p:sp>
      <p:sp>
        <p:nvSpPr>
          <p:cNvPr id="85201" name="Rectangle 209"/>
          <p:cNvSpPr>
            <a:spLocks noChangeArrowheads="1"/>
          </p:cNvSpPr>
          <p:nvPr/>
        </p:nvSpPr>
        <p:spPr bwMode="auto">
          <a:xfrm>
            <a:off x="4205288" y="3937000"/>
            <a:ext cx="112712"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02" name="Rectangle 210"/>
          <p:cNvSpPr>
            <a:spLocks noChangeArrowheads="1"/>
          </p:cNvSpPr>
          <p:nvPr/>
        </p:nvSpPr>
        <p:spPr bwMode="auto">
          <a:xfrm>
            <a:off x="422592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53</a:t>
            </a:r>
            <a:endParaRPr lang="en-US" altLang="ja-JP" sz="1700">
              <a:solidFill>
                <a:schemeClr val="bg2"/>
              </a:solidFill>
              <a:ea typeface="ＭＳ Ｐゴシック" pitchFamily="50" charset="-128"/>
            </a:endParaRPr>
          </a:p>
        </p:txBody>
      </p:sp>
      <p:sp>
        <p:nvSpPr>
          <p:cNvPr id="85203" name="Rectangle 211"/>
          <p:cNvSpPr>
            <a:spLocks noChangeArrowheads="1"/>
          </p:cNvSpPr>
          <p:nvPr/>
        </p:nvSpPr>
        <p:spPr bwMode="auto">
          <a:xfrm>
            <a:off x="4205288" y="4006850"/>
            <a:ext cx="112712"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04" name="Rectangle 212"/>
          <p:cNvSpPr>
            <a:spLocks noChangeArrowheads="1"/>
          </p:cNvSpPr>
          <p:nvPr/>
        </p:nvSpPr>
        <p:spPr bwMode="auto">
          <a:xfrm>
            <a:off x="422592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23</a:t>
            </a:r>
            <a:endParaRPr lang="en-US" altLang="ja-JP" sz="1700">
              <a:solidFill>
                <a:schemeClr val="bg2"/>
              </a:solidFill>
              <a:ea typeface="ＭＳ Ｐゴシック" pitchFamily="50" charset="-128"/>
            </a:endParaRPr>
          </a:p>
        </p:txBody>
      </p:sp>
      <p:sp>
        <p:nvSpPr>
          <p:cNvPr id="85205" name="Rectangle 213"/>
          <p:cNvSpPr>
            <a:spLocks noChangeArrowheads="1"/>
          </p:cNvSpPr>
          <p:nvPr/>
        </p:nvSpPr>
        <p:spPr bwMode="auto">
          <a:xfrm>
            <a:off x="4205288" y="4073525"/>
            <a:ext cx="112712"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06" name="Rectangle 214"/>
          <p:cNvSpPr>
            <a:spLocks noChangeArrowheads="1"/>
          </p:cNvSpPr>
          <p:nvPr/>
        </p:nvSpPr>
        <p:spPr bwMode="auto">
          <a:xfrm>
            <a:off x="422592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43</a:t>
            </a:r>
            <a:endParaRPr lang="en-US" altLang="ja-JP" sz="1700">
              <a:solidFill>
                <a:schemeClr val="bg2"/>
              </a:solidFill>
              <a:ea typeface="ＭＳ Ｐゴシック" pitchFamily="50" charset="-128"/>
            </a:endParaRPr>
          </a:p>
        </p:txBody>
      </p:sp>
      <p:sp>
        <p:nvSpPr>
          <p:cNvPr id="85207" name="Rectangle 215"/>
          <p:cNvSpPr>
            <a:spLocks noChangeArrowheads="1"/>
          </p:cNvSpPr>
          <p:nvPr/>
        </p:nvSpPr>
        <p:spPr bwMode="auto">
          <a:xfrm>
            <a:off x="4097338" y="3805238"/>
            <a:ext cx="109537"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08" name="Rectangle 216"/>
          <p:cNvSpPr>
            <a:spLocks noChangeArrowheads="1"/>
          </p:cNvSpPr>
          <p:nvPr/>
        </p:nvSpPr>
        <p:spPr bwMode="auto">
          <a:xfrm>
            <a:off x="411797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09" name="Rectangle 217"/>
          <p:cNvSpPr>
            <a:spLocks noChangeArrowheads="1"/>
          </p:cNvSpPr>
          <p:nvPr/>
        </p:nvSpPr>
        <p:spPr bwMode="auto">
          <a:xfrm>
            <a:off x="4097338" y="4006850"/>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10" name="Rectangle 218"/>
          <p:cNvSpPr>
            <a:spLocks noChangeArrowheads="1"/>
          </p:cNvSpPr>
          <p:nvPr/>
        </p:nvSpPr>
        <p:spPr bwMode="auto">
          <a:xfrm>
            <a:off x="411797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11" name="Rectangle 219"/>
          <p:cNvSpPr>
            <a:spLocks noChangeArrowheads="1"/>
          </p:cNvSpPr>
          <p:nvPr/>
        </p:nvSpPr>
        <p:spPr bwMode="auto">
          <a:xfrm>
            <a:off x="4097338" y="4073525"/>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12" name="Rectangle 220"/>
          <p:cNvSpPr>
            <a:spLocks noChangeArrowheads="1"/>
          </p:cNvSpPr>
          <p:nvPr/>
        </p:nvSpPr>
        <p:spPr bwMode="auto">
          <a:xfrm>
            <a:off x="411797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13" name="Rectangle 221"/>
          <p:cNvSpPr>
            <a:spLocks noChangeArrowheads="1"/>
          </p:cNvSpPr>
          <p:nvPr/>
        </p:nvSpPr>
        <p:spPr bwMode="auto">
          <a:xfrm>
            <a:off x="4097338" y="3871913"/>
            <a:ext cx="109537"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14" name="Rectangle 222"/>
          <p:cNvSpPr>
            <a:spLocks noChangeArrowheads="1"/>
          </p:cNvSpPr>
          <p:nvPr/>
        </p:nvSpPr>
        <p:spPr bwMode="auto">
          <a:xfrm>
            <a:off x="411797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15" name="Rectangle 223"/>
          <p:cNvSpPr>
            <a:spLocks noChangeArrowheads="1"/>
          </p:cNvSpPr>
          <p:nvPr/>
        </p:nvSpPr>
        <p:spPr bwMode="auto">
          <a:xfrm>
            <a:off x="3659188" y="3805238"/>
            <a:ext cx="11430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16" name="Rectangle 224"/>
          <p:cNvSpPr>
            <a:spLocks noChangeArrowheads="1"/>
          </p:cNvSpPr>
          <p:nvPr/>
        </p:nvSpPr>
        <p:spPr bwMode="auto">
          <a:xfrm>
            <a:off x="368141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17" name="Rectangle 225"/>
          <p:cNvSpPr>
            <a:spLocks noChangeArrowheads="1"/>
          </p:cNvSpPr>
          <p:nvPr/>
        </p:nvSpPr>
        <p:spPr bwMode="auto">
          <a:xfrm>
            <a:off x="3551238" y="3871913"/>
            <a:ext cx="109537"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18" name="Rectangle 226"/>
          <p:cNvSpPr>
            <a:spLocks noChangeArrowheads="1"/>
          </p:cNvSpPr>
          <p:nvPr/>
        </p:nvSpPr>
        <p:spPr bwMode="auto">
          <a:xfrm>
            <a:off x="357346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19" name="Rectangle 227"/>
          <p:cNvSpPr>
            <a:spLocks noChangeArrowheads="1"/>
          </p:cNvSpPr>
          <p:nvPr/>
        </p:nvSpPr>
        <p:spPr bwMode="auto">
          <a:xfrm>
            <a:off x="3551238" y="4006850"/>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20" name="Rectangle 228"/>
          <p:cNvSpPr>
            <a:spLocks noChangeArrowheads="1"/>
          </p:cNvSpPr>
          <p:nvPr/>
        </p:nvSpPr>
        <p:spPr bwMode="auto">
          <a:xfrm>
            <a:off x="357346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21" name="Rectangle 229"/>
          <p:cNvSpPr>
            <a:spLocks noChangeArrowheads="1"/>
          </p:cNvSpPr>
          <p:nvPr/>
        </p:nvSpPr>
        <p:spPr bwMode="auto">
          <a:xfrm>
            <a:off x="3551238" y="4073525"/>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22" name="Rectangle 230"/>
          <p:cNvSpPr>
            <a:spLocks noChangeArrowheads="1"/>
          </p:cNvSpPr>
          <p:nvPr/>
        </p:nvSpPr>
        <p:spPr bwMode="auto">
          <a:xfrm>
            <a:off x="357346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23" name="Rectangle 231"/>
          <p:cNvSpPr>
            <a:spLocks noChangeArrowheads="1"/>
          </p:cNvSpPr>
          <p:nvPr/>
        </p:nvSpPr>
        <p:spPr bwMode="auto">
          <a:xfrm>
            <a:off x="3659188" y="4006850"/>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24" name="Rectangle 232"/>
          <p:cNvSpPr>
            <a:spLocks noChangeArrowheads="1"/>
          </p:cNvSpPr>
          <p:nvPr/>
        </p:nvSpPr>
        <p:spPr bwMode="auto">
          <a:xfrm>
            <a:off x="368141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25" name="Rectangle 233"/>
          <p:cNvSpPr>
            <a:spLocks noChangeArrowheads="1"/>
          </p:cNvSpPr>
          <p:nvPr/>
        </p:nvSpPr>
        <p:spPr bwMode="auto">
          <a:xfrm>
            <a:off x="3659188" y="4073525"/>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26" name="Rectangle 234"/>
          <p:cNvSpPr>
            <a:spLocks noChangeArrowheads="1"/>
          </p:cNvSpPr>
          <p:nvPr/>
        </p:nvSpPr>
        <p:spPr bwMode="auto">
          <a:xfrm>
            <a:off x="368141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27" name="Rectangle 235"/>
          <p:cNvSpPr>
            <a:spLocks noChangeArrowheads="1"/>
          </p:cNvSpPr>
          <p:nvPr/>
        </p:nvSpPr>
        <p:spPr bwMode="auto">
          <a:xfrm>
            <a:off x="3768725" y="4006850"/>
            <a:ext cx="112713"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28" name="Rectangle 236"/>
          <p:cNvSpPr>
            <a:spLocks noChangeArrowheads="1"/>
          </p:cNvSpPr>
          <p:nvPr/>
        </p:nvSpPr>
        <p:spPr bwMode="auto">
          <a:xfrm>
            <a:off x="379253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29" name="Rectangle 237"/>
          <p:cNvSpPr>
            <a:spLocks noChangeArrowheads="1"/>
          </p:cNvSpPr>
          <p:nvPr/>
        </p:nvSpPr>
        <p:spPr bwMode="auto">
          <a:xfrm>
            <a:off x="3984625" y="4006850"/>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30" name="Rectangle 238"/>
          <p:cNvSpPr>
            <a:spLocks noChangeArrowheads="1"/>
          </p:cNvSpPr>
          <p:nvPr/>
        </p:nvSpPr>
        <p:spPr bwMode="auto">
          <a:xfrm>
            <a:off x="4008438" y="4016375"/>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31" name="Rectangle 239"/>
          <p:cNvSpPr>
            <a:spLocks noChangeArrowheads="1"/>
          </p:cNvSpPr>
          <p:nvPr/>
        </p:nvSpPr>
        <p:spPr bwMode="auto">
          <a:xfrm>
            <a:off x="3768725" y="4073525"/>
            <a:ext cx="112713"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32" name="Rectangle 240"/>
          <p:cNvSpPr>
            <a:spLocks noChangeArrowheads="1"/>
          </p:cNvSpPr>
          <p:nvPr/>
        </p:nvSpPr>
        <p:spPr bwMode="auto">
          <a:xfrm>
            <a:off x="379253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33" name="Rectangle 241"/>
          <p:cNvSpPr>
            <a:spLocks noChangeArrowheads="1"/>
          </p:cNvSpPr>
          <p:nvPr/>
        </p:nvSpPr>
        <p:spPr bwMode="auto">
          <a:xfrm>
            <a:off x="3875088" y="3871913"/>
            <a:ext cx="114300"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34" name="Rectangle 242"/>
          <p:cNvSpPr>
            <a:spLocks noChangeArrowheads="1"/>
          </p:cNvSpPr>
          <p:nvPr/>
        </p:nvSpPr>
        <p:spPr bwMode="auto">
          <a:xfrm>
            <a:off x="390048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35" name="Rectangle 243"/>
          <p:cNvSpPr>
            <a:spLocks noChangeArrowheads="1"/>
          </p:cNvSpPr>
          <p:nvPr/>
        </p:nvSpPr>
        <p:spPr bwMode="auto">
          <a:xfrm>
            <a:off x="3875088" y="4006850"/>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36" name="Rectangle 244"/>
          <p:cNvSpPr>
            <a:spLocks noChangeArrowheads="1"/>
          </p:cNvSpPr>
          <p:nvPr/>
        </p:nvSpPr>
        <p:spPr bwMode="auto">
          <a:xfrm>
            <a:off x="390048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37" name="Rectangle 245"/>
          <p:cNvSpPr>
            <a:spLocks noChangeArrowheads="1"/>
          </p:cNvSpPr>
          <p:nvPr/>
        </p:nvSpPr>
        <p:spPr bwMode="auto">
          <a:xfrm>
            <a:off x="3875088" y="4073525"/>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38" name="Rectangle 246"/>
          <p:cNvSpPr>
            <a:spLocks noChangeArrowheads="1"/>
          </p:cNvSpPr>
          <p:nvPr/>
        </p:nvSpPr>
        <p:spPr bwMode="auto">
          <a:xfrm>
            <a:off x="390048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39" name="Rectangle 247"/>
          <p:cNvSpPr>
            <a:spLocks noChangeArrowheads="1"/>
          </p:cNvSpPr>
          <p:nvPr/>
        </p:nvSpPr>
        <p:spPr bwMode="auto">
          <a:xfrm>
            <a:off x="3984625" y="4073525"/>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40" name="Rectangle 248"/>
          <p:cNvSpPr>
            <a:spLocks noChangeArrowheads="1"/>
          </p:cNvSpPr>
          <p:nvPr/>
        </p:nvSpPr>
        <p:spPr bwMode="auto">
          <a:xfrm>
            <a:off x="4008438" y="40814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41" name="Rectangle 249"/>
          <p:cNvSpPr>
            <a:spLocks noChangeArrowheads="1"/>
          </p:cNvSpPr>
          <p:nvPr/>
        </p:nvSpPr>
        <p:spPr bwMode="auto">
          <a:xfrm>
            <a:off x="3984625" y="3805238"/>
            <a:ext cx="11430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42" name="Rectangle 250"/>
          <p:cNvSpPr>
            <a:spLocks noChangeArrowheads="1"/>
          </p:cNvSpPr>
          <p:nvPr/>
        </p:nvSpPr>
        <p:spPr bwMode="auto">
          <a:xfrm>
            <a:off x="4008438" y="38147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43" name="Rectangle 251"/>
          <p:cNvSpPr>
            <a:spLocks noChangeArrowheads="1"/>
          </p:cNvSpPr>
          <p:nvPr/>
        </p:nvSpPr>
        <p:spPr bwMode="auto">
          <a:xfrm>
            <a:off x="3984625" y="3871913"/>
            <a:ext cx="114300"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44" name="Rectangle 252"/>
          <p:cNvSpPr>
            <a:spLocks noChangeArrowheads="1"/>
          </p:cNvSpPr>
          <p:nvPr/>
        </p:nvSpPr>
        <p:spPr bwMode="auto">
          <a:xfrm>
            <a:off x="4008438" y="3881438"/>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ea typeface="ＭＳ Ｐゴシック" pitchFamily="50" charset="-128"/>
              </a:rPr>
              <a:t>×</a:t>
            </a:r>
            <a:endParaRPr lang="en-US" altLang="ja-JP" sz="1700">
              <a:solidFill>
                <a:schemeClr val="bg2"/>
              </a:solidFill>
              <a:ea typeface="ＭＳ Ｐゴシック" pitchFamily="50" charset="-128"/>
            </a:endParaRPr>
          </a:p>
        </p:txBody>
      </p:sp>
      <p:sp>
        <p:nvSpPr>
          <p:cNvPr id="85245" name="Rectangle 253"/>
          <p:cNvSpPr>
            <a:spLocks noChangeArrowheads="1"/>
          </p:cNvSpPr>
          <p:nvPr/>
        </p:nvSpPr>
        <p:spPr bwMode="auto">
          <a:xfrm>
            <a:off x="2679700" y="3811588"/>
            <a:ext cx="763588"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46" name="Rectangle 254"/>
          <p:cNvSpPr>
            <a:spLocks noChangeArrowheads="1"/>
          </p:cNvSpPr>
          <p:nvPr/>
        </p:nvSpPr>
        <p:spPr bwMode="auto">
          <a:xfrm>
            <a:off x="2773363" y="3814763"/>
            <a:ext cx="42703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１．○○の△△が出来ない</a:t>
            </a:r>
            <a:endParaRPr lang="ja-JP" altLang="en-US" sz="1700">
              <a:solidFill>
                <a:schemeClr val="bg2"/>
              </a:solidFill>
              <a:ea typeface="ＭＳ Ｐゴシック" pitchFamily="50" charset="-128"/>
            </a:endParaRPr>
          </a:p>
        </p:txBody>
      </p:sp>
      <p:sp>
        <p:nvSpPr>
          <p:cNvPr id="85247" name="Rectangle 255"/>
          <p:cNvSpPr>
            <a:spLocks noChangeArrowheads="1"/>
          </p:cNvSpPr>
          <p:nvPr/>
        </p:nvSpPr>
        <p:spPr bwMode="auto">
          <a:xfrm>
            <a:off x="2681288" y="3881438"/>
            <a:ext cx="760412" cy="65087"/>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48" name="Rectangle 256"/>
          <p:cNvSpPr>
            <a:spLocks noChangeArrowheads="1"/>
          </p:cNvSpPr>
          <p:nvPr/>
        </p:nvSpPr>
        <p:spPr bwMode="auto">
          <a:xfrm>
            <a:off x="2773363" y="3881438"/>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２．○○の不良が多い</a:t>
            </a:r>
            <a:endParaRPr lang="ja-JP" altLang="en-US" sz="1700">
              <a:solidFill>
                <a:schemeClr val="bg2"/>
              </a:solidFill>
              <a:ea typeface="ＭＳ Ｐゴシック" pitchFamily="50" charset="-128"/>
            </a:endParaRPr>
          </a:p>
        </p:txBody>
      </p:sp>
      <p:sp>
        <p:nvSpPr>
          <p:cNvPr id="85249" name="Rectangle 257"/>
          <p:cNvSpPr>
            <a:spLocks noChangeArrowheads="1"/>
          </p:cNvSpPr>
          <p:nvPr/>
        </p:nvSpPr>
        <p:spPr bwMode="auto">
          <a:xfrm>
            <a:off x="2681288" y="3946525"/>
            <a:ext cx="760412" cy="66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50" name="Rectangle 258"/>
          <p:cNvSpPr>
            <a:spLocks noChangeArrowheads="1"/>
          </p:cNvSpPr>
          <p:nvPr/>
        </p:nvSpPr>
        <p:spPr bwMode="auto">
          <a:xfrm>
            <a:off x="2773363" y="3949700"/>
            <a:ext cx="4302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３．</a:t>
            </a:r>
            <a:r>
              <a:rPr lang="en-US" altLang="ja-JP" sz="300">
                <a:solidFill>
                  <a:schemeClr val="bg2"/>
                </a:solidFill>
                <a:latin typeface="ＭＳ Ｐゴシック" pitchFamily="50" charset="-128"/>
                <a:ea typeface="ＭＳ Ｐゴシック" pitchFamily="50" charset="-128"/>
              </a:rPr>
              <a:t>××</a:t>
            </a:r>
            <a:r>
              <a:rPr lang="ja-JP" altLang="en-US" sz="300">
                <a:solidFill>
                  <a:schemeClr val="bg2"/>
                </a:solidFill>
                <a:latin typeface="ＭＳ Ｐゴシック" pitchFamily="50" charset="-128"/>
                <a:ea typeface="ＭＳ Ｐゴシック" pitchFamily="50" charset="-128"/>
              </a:rPr>
              <a:t>の処理時間が長い</a:t>
            </a:r>
            <a:endParaRPr lang="ja-JP" altLang="en-US" sz="1700">
              <a:solidFill>
                <a:schemeClr val="bg2"/>
              </a:solidFill>
              <a:ea typeface="ＭＳ Ｐゴシック" pitchFamily="50" charset="-128"/>
            </a:endParaRPr>
          </a:p>
        </p:txBody>
      </p:sp>
      <p:sp>
        <p:nvSpPr>
          <p:cNvPr id="85251" name="Rectangle 259"/>
          <p:cNvSpPr>
            <a:spLocks noChangeArrowheads="1"/>
          </p:cNvSpPr>
          <p:nvPr/>
        </p:nvSpPr>
        <p:spPr bwMode="auto">
          <a:xfrm>
            <a:off x="2681288" y="4010025"/>
            <a:ext cx="760412" cy="63500"/>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52" name="Rectangle 260"/>
          <p:cNvSpPr>
            <a:spLocks noChangeArrowheads="1"/>
          </p:cNvSpPr>
          <p:nvPr/>
        </p:nvSpPr>
        <p:spPr bwMode="auto">
          <a:xfrm>
            <a:off x="2773363" y="4016375"/>
            <a:ext cx="390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４．</a:t>
            </a:r>
            <a:r>
              <a:rPr lang="en-US" altLang="ja-JP" sz="300">
                <a:solidFill>
                  <a:schemeClr val="bg2"/>
                </a:solidFill>
                <a:latin typeface="ＭＳ Ｐゴシック" pitchFamily="50" charset="-128"/>
                <a:ea typeface="ＭＳ Ｐゴシック" pitchFamily="50" charset="-128"/>
              </a:rPr>
              <a:t>××</a:t>
            </a:r>
            <a:r>
              <a:rPr lang="ja-JP" altLang="en-US" sz="300">
                <a:solidFill>
                  <a:schemeClr val="bg2"/>
                </a:solidFill>
                <a:latin typeface="ＭＳ Ｐゴシック" pitchFamily="50" charset="-128"/>
                <a:ea typeface="ＭＳ Ｐゴシック" pitchFamily="50" charset="-128"/>
              </a:rPr>
              <a:t>の生産が遅れる</a:t>
            </a:r>
            <a:endParaRPr lang="ja-JP" altLang="en-US" sz="1700">
              <a:solidFill>
                <a:schemeClr val="bg2"/>
              </a:solidFill>
              <a:ea typeface="ＭＳ Ｐゴシック" pitchFamily="50" charset="-128"/>
            </a:endParaRPr>
          </a:p>
        </p:txBody>
      </p:sp>
      <p:sp>
        <p:nvSpPr>
          <p:cNvPr id="85253" name="Rectangle 261"/>
          <p:cNvSpPr>
            <a:spLocks noChangeArrowheads="1"/>
          </p:cNvSpPr>
          <p:nvPr/>
        </p:nvSpPr>
        <p:spPr bwMode="auto">
          <a:xfrm>
            <a:off x="2681288" y="4075113"/>
            <a:ext cx="760412" cy="66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85254" name="Rectangle 262"/>
          <p:cNvSpPr>
            <a:spLocks noChangeArrowheads="1"/>
          </p:cNvSpPr>
          <p:nvPr/>
        </p:nvSpPr>
        <p:spPr bwMode="auto">
          <a:xfrm>
            <a:off x="2773363" y="4081463"/>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ea typeface="ＭＳ Ｐゴシック" pitchFamily="50" charset="-128"/>
              </a:rPr>
              <a:t>５．△△の苦情が多い</a:t>
            </a:r>
            <a:endParaRPr lang="ja-JP" altLang="en-US" sz="1700">
              <a:solidFill>
                <a:schemeClr val="bg2"/>
              </a:solidFill>
              <a:ea typeface="ＭＳ Ｐゴシック" pitchFamily="50" charset="-128"/>
            </a:endParaRPr>
          </a:p>
        </p:txBody>
      </p:sp>
      <p:sp>
        <p:nvSpPr>
          <p:cNvPr id="85255" name="Line 263"/>
          <p:cNvSpPr>
            <a:spLocks noChangeShapeType="1"/>
          </p:cNvSpPr>
          <p:nvPr/>
        </p:nvSpPr>
        <p:spPr bwMode="auto">
          <a:xfrm>
            <a:off x="4314825" y="3790950"/>
            <a:ext cx="3175" cy="142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56" name="Rectangle 264"/>
          <p:cNvSpPr>
            <a:spLocks noChangeArrowheads="1"/>
          </p:cNvSpPr>
          <p:nvPr/>
        </p:nvSpPr>
        <p:spPr bwMode="auto">
          <a:xfrm>
            <a:off x="4206875" y="3490913"/>
            <a:ext cx="107950" cy="6508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257" name="Rectangle 265"/>
          <p:cNvSpPr>
            <a:spLocks noChangeArrowheads="1"/>
          </p:cNvSpPr>
          <p:nvPr/>
        </p:nvSpPr>
        <p:spPr bwMode="auto">
          <a:xfrm>
            <a:off x="2681288" y="3808413"/>
            <a:ext cx="760412" cy="3333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259" name="Rectangle 267"/>
          <p:cNvSpPr>
            <a:spLocks noChangeArrowheads="1"/>
          </p:cNvSpPr>
          <p:nvPr/>
        </p:nvSpPr>
        <p:spPr bwMode="auto">
          <a:xfrm>
            <a:off x="1085850" y="915988"/>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solidFill>
                  <a:schemeClr val="bg2"/>
                </a:solidFill>
                <a:latin typeface="ＭＳ Ｐゴシック" pitchFamily="50" charset="-128"/>
                <a:ea typeface="ＭＳ Ｐゴシック" pitchFamily="50" charset="-128"/>
              </a:rPr>
              <a:t>手法名</a:t>
            </a:r>
            <a:endParaRPr lang="ja-JP" altLang="en-US" sz="1100">
              <a:solidFill>
                <a:schemeClr val="bg2"/>
              </a:solidFill>
              <a:ea typeface="ＭＳ Ｐゴシック" pitchFamily="50" charset="-128"/>
            </a:endParaRPr>
          </a:p>
        </p:txBody>
      </p:sp>
      <p:sp>
        <p:nvSpPr>
          <p:cNvPr id="85261" name="Rectangle 269"/>
          <p:cNvSpPr>
            <a:spLocks noChangeArrowheads="1"/>
          </p:cNvSpPr>
          <p:nvPr/>
        </p:nvSpPr>
        <p:spPr bwMode="auto">
          <a:xfrm>
            <a:off x="3119438" y="903288"/>
            <a:ext cx="563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solidFill>
                  <a:schemeClr val="bg2"/>
                </a:solidFill>
                <a:latin typeface="ＭＳ Ｐゴシック" pitchFamily="50" charset="-128"/>
                <a:ea typeface="ＭＳ Ｐゴシック" pitchFamily="50" charset="-128"/>
              </a:rPr>
              <a:t>イメージ</a:t>
            </a:r>
            <a:endParaRPr lang="ja-JP" altLang="en-US" sz="1100" b="1">
              <a:solidFill>
                <a:schemeClr val="bg2"/>
              </a:solidFill>
              <a:ea typeface="ＭＳ Ｐゴシック" pitchFamily="50" charset="-128"/>
            </a:endParaRPr>
          </a:p>
        </p:txBody>
      </p:sp>
      <p:sp>
        <p:nvSpPr>
          <p:cNvPr id="85262" name="Rectangle 270"/>
          <p:cNvSpPr>
            <a:spLocks noChangeArrowheads="1"/>
          </p:cNvSpPr>
          <p:nvPr/>
        </p:nvSpPr>
        <p:spPr bwMode="auto">
          <a:xfrm>
            <a:off x="546100" y="5911850"/>
            <a:ext cx="2039938" cy="820738"/>
          </a:xfrm>
          <a:prstGeom prst="rect">
            <a:avLst/>
          </a:prstGeom>
          <a:solidFill>
            <a:srgbClr val="FFFFCC"/>
          </a:solidFill>
          <a:ln w="6350">
            <a:solidFill>
              <a:srgbClr val="000000"/>
            </a:solidFill>
            <a:miter lim="800000"/>
            <a:headEnd/>
            <a:tailEnd/>
          </a:ln>
        </p:spPr>
        <p:txBody>
          <a:bodyPr/>
          <a:lstStyle/>
          <a:p>
            <a:endParaRPr lang="ja-JP" altLang="en-US"/>
          </a:p>
        </p:txBody>
      </p:sp>
      <p:sp>
        <p:nvSpPr>
          <p:cNvPr id="85263" name="Rectangle 271"/>
          <p:cNvSpPr>
            <a:spLocks noChangeArrowheads="1"/>
          </p:cNvSpPr>
          <p:nvPr/>
        </p:nvSpPr>
        <p:spPr bwMode="auto">
          <a:xfrm>
            <a:off x="755650" y="6335713"/>
            <a:ext cx="338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chemeClr val="bg2"/>
                </a:solidFill>
                <a:latin typeface="Arial" charset="0"/>
                <a:ea typeface="ＭＳ Ｐゴシック" pitchFamily="50" charset="-128"/>
              </a:rPr>
              <a:t>PERT</a:t>
            </a:r>
            <a:endParaRPr lang="en-US" altLang="ja-JP" sz="1000">
              <a:solidFill>
                <a:schemeClr val="bg2"/>
              </a:solidFill>
              <a:ea typeface="ＭＳ Ｐゴシック" pitchFamily="50" charset="-128"/>
            </a:endParaRPr>
          </a:p>
        </p:txBody>
      </p:sp>
      <p:sp>
        <p:nvSpPr>
          <p:cNvPr id="85264" name="Rectangle 272"/>
          <p:cNvSpPr>
            <a:spLocks noChangeArrowheads="1"/>
          </p:cNvSpPr>
          <p:nvPr/>
        </p:nvSpPr>
        <p:spPr bwMode="auto">
          <a:xfrm>
            <a:off x="2566988" y="5910263"/>
            <a:ext cx="1849437" cy="823912"/>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85265" name="Group 273"/>
          <p:cNvGrpSpPr>
            <a:grpSpLocks/>
          </p:cNvGrpSpPr>
          <p:nvPr/>
        </p:nvGrpSpPr>
        <p:grpSpPr bwMode="auto">
          <a:xfrm>
            <a:off x="2652713" y="5897563"/>
            <a:ext cx="2082800" cy="960437"/>
            <a:chOff x="1523" y="2567"/>
            <a:chExt cx="897" cy="324"/>
          </a:xfrm>
        </p:grpSpPr>
        <p:sp>
          <p:nvSpPr>
            <p:cNvPr id="85266" name="Rectangle 274"/>
            <p:cNvSpPr>
              <a:spLocks noChangeArrowheads="1"/>
            </p:cNvSpPr>
            <p:nvPr/>
          </p:nvSpPr>
          <p:spPr bwMode="auto">
            <a:xfrm>
              <a:off x="1523" y="2652"/>
              <a:ext cx="897"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267" name="Rectangle 275"/>
            <p:cNvSpPr>
              <a:spLocks noChangeArrowheads="1"/>
            </p:cNvSpPr>
            <p:nvPr/>
          </p:nvSpPr>
          <p:spPr bwMode="auto">
            <a:xfrm>
              <a:off x="1559" y="2679"/>
              <a:ext cx="328"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ea typeface="ＭＳ Ｐゴシック" pitchFamily="50" charset="-128"/>
                </a:rPr>
                <a:t>①→②→⑤→⑧→⑪→⑭→</a:t>
              </a:r>
              <a:endParaRPr lang="en-US" altLang="ja-JP" sz="1100">
                <a:solidFill>
                  <a:schemeClr val="bg2"/>
                </a:solidFill>
                <a:ea typeface="ＭＳ Ｐゴシック" pitchFamily="50" charset="-128"/>
              </a:endParaRPr>
            </a:p>
          </p:txBody>
        </p:sp>
        <p:sp>
          <p:nvSpPr>
            <p:cNvPr id="85268" name="Rectangle 276"/>
            <p:cNvSpPr>
              <a:spLocks noChangeArrowheads="1"/>
            </p:cNvSpPr>
            <p:nvPr/>
          </p:nvSpPr>
          <p:spPr bwMode="auto">
            <a:xfrm>
              <a:off x="2170" y="2679"/>
              <a:ext cx="27"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ea typeface="ＭＳ Ｐゴシック" pitchFamily="50" charset="-128"/>
                </a:rPr>
                <a:t>⑮</a:t>
              </a:r>
              <a:endParaRPr lang="en-US" altLang="ja-JP" sz="1100">
                <a:solidFill>
                  <a:schemeClr val="bg2"/>
                </a:solidFill>
                <a:ea typeface="ＭＳ Ｐゴシック" pitchFamily="50" charset="-128"/>
              </a:endParaRPr>
            </a:p>
          </p:txBody>
        </p:sp>
        <p:sp>
          <p:nvSpPr>
            <p:cNvPr id="85269" name="Rectangle 277"/>
            <p:cNvSpPr>
              <a:spLocks noChangeArrowheads="1"/>
            </p:cNvSpPr>
            <p:nvPr/>
          </p:nvSpPr>
          <p:spPr bwMode="auto">
            <a:xfrm>
              <a:off x="1840" y="2716"/>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270" name="Rectangle 278"/>
            <p:cNvSpPr>
              <a:spLocks noChangeArrowheads="1"/>
            </p:cNvSpPr>
            <p:nvPr/>
          </p:nvSpPr>
          <p:spPr bwMode="auto">
            <a:xfrm rot="5400000">
              <a:off x="1867" y="2745"/>
              <a:ext cx="63"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ea typeface="ＭＳ Ｐゴシック" pitchFamily="50" charset="-128"/>
                </a:rPr>
                <a:t>⑦←⑥</a:t>
              </a:r>
              <a:endParaRPr lang="en-US" altLang="ja-JP" sz="1100">
                <a:solidFill>
                  <a:schemeClr val="bg2"/>
                </a:solidFill>
                <a:ea typeface="ＭＳ Ｐゴシック" pitchFamily="50" charset="-128"/>
              </a:endParaRPr>
            </a:p>
          </p:txBody>
        </p:sp>
        <p:sp>
          <p:nvSpPr>
            <p:cNvPr id="85271" name="Rectangle 279"/>
            <p:cNvSpPr>
              <a:spLocks noChangeArrowheads="1"/>
            </p:cNvSpPr>
            <p:nvPr/>
          </p:nvSpPr>
          <p:spPr bwMode="auto">
            <a:xfrm>
              <a:off x="1950" y="2732"/>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272" name="Rectangle 280"/>
            <p:cNvSpPr>
              <a:spLocks noChangeArrowheads="1"/>
            </p:cNvSpPr>
            <p:nvPr/>
          </p:nvSpPr>
          <p:spPr bwMode="auto">
            <a:xfrm rot="5400000">
              <a:off x="1974" y="2758"/>
              <a:ext cx="63"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ea typeface="ＭＳ Ｐゴシック" pitchFamily="50" charset="-128"/>
                </a:rPr>
                <a:t>⑩←⑨</a:t>
              </a:r>
              <a:endParaRPr lang="en-US" altLang="ja-JP" sz="1100">
                <a:solidFill>
                  <a:schemeClr val="bg2"/>
                </a:solidFill>
                <a:ea typeface="ＭＳ Ｐゴシック" pitchFamily="50" charset="-128"/>
              </a:endParaRPr>
            </a:p>
          </p:txBody>
        </p:sp>
        <p:sp>
          <p:nvSpPr>
            <p:cNvPr id="85273" name="Rectangle 281"/>
            <p:cNvSpPr>
              <a:spLocks noChangeArrowheads="1"/>
            </p:cNvSpPr>
            <p:nvPr/>
          </p:nvSpPr>
          <p:spPr bwMode="auto">
            <a:xfrm>
              <a:off x="1971"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274" name="Rectangle 282"/>
            <p:cNvSpPr>
              <a:spLocks noChangeArrowheads="1"/>
            </p:cNvSpPr>
            <p:nvPr/>
          </p:nvSpPr>
          <p:spPr bwMode="auto">
            <a:xfrm>
              <a:off x="2006"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ea typeface="ＭＳ Ｐゴシック" pitchFamily="50" charset="-128"/>
                </a:rPr>
                <a:t>⑫→⑬</a:t>
              </a:r>
              <a:endParaRPr lang="en-US" altLang="ja-JP" sz="1100">
                <a:solidFill>
                  <a:schemeClr val="bg2"/>
                </a:solidFill>
                <a:ea typeface="ＭＳ Ｐゴシック" pitchFamily="50" charset="-128"/>
              </a:endParaRPr>
            </a:p>
          </p:txBody>
        </p:sp>
        <p:sp>
          <p:nvSpPr>
            <p:cNvPr id="85275" name="Rectangle 283"/>
            <p:cNvSpPr>
              <a:spLocks noChangeArrowheads="1"/>
            </p:cNvSpPr>
            <p:nvPr/>
          </p:nvSpPr>
          <p:spPr bwMode="auto">
            <a:xfrm>
              <a:off x="1644"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276" name="Rectangle 284"/>
            <p:cNvSpPr>
              <a:spLocks noChangeArrowheads="1"/>
            </p:cNvSpPr>
            <p:nvPr/>
          </p:nvSpPr>
          <p:spPr bwMode="auto">
            <a:xfrm>
              <a:off x="1680"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ea typeface="ＭＳ Ｐゴシック" pitchFamily="50" charset="-128"/>
                </a:rPr>
                <a:t>③→④</a:t>
              </a:r>
              <a:endParaRPr lang="en-US" altLang="ja-JP" sz="1100">
                <a:solidFill>
                  <a:schemeClr val="bg2"/>
                </a:solidFill>
                <a:ea typeface="ＭＳ Ｐゴシック" pitchFamily="50" charset="-128"/>
              </a:endParaRPr>
            </a:p>
          </p:txBody>
        </p:sp>
        <p:grpSp>
          <p:nvGrpSpPr>
            <p:cNvPr id="85277" name="Group 285"/>
            <p:cNvGrpSpPr>
              <a:grpSpLocks/>
            </p:cNvGrpSpPr>
            <p:nvPr/>
          </p:nvGrpSpPr>
          <p:grpSpPr bwMode="auto">
            <a:xfrm>
              <a:off x="2103" y="2639"/>
              <a:ext cx="39" cy="35"/>
              <a:chOff x="2103" y="2639"/>
              <a:chExt cx="39" cy="35"/>
            </a:xfrm>
          </p:grpSpPr>
          <p:sp>
            <p:nvSpPr>
              <p:cNvPr id="85278" name="Line 286"/>
              <p:cNvSpPr>
                <a:spLocks noChangeShapeType="1"/>
              </p:cNvSpPr>
              <p:nvPr/>
            </p:nvSpPr>
            <p:spPr bwMode="auto">
              <a:xfrm>
                <a:off x="2121" y="2641"/>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79" name="Freeform 287"/>
              <p:cNvSpPr>
                <a:spLocks/>
              </p:cNvSpPr>
              <p:nvPr/>
            </p:nvSpPr>
            <p:spPr bwMode="auto">
              <a:xfrm>
                <a:off x="2103" y="2639"/>
                <a:ext cx="39" cy="35"/>
              </a:xfrm>
              <a:custGeom>
                <a:avLst/>
                <a:gdLst>
                  <a:gd name="T0" fmla="*/ 0 w 39"/>
                  <a:gd name="T1" fmla="*/ 0 h 35"/>
                  <a:gd name="T2" fmla="*/ 18 w 39"/>
                  <a:gd name="T3" fmla="*/ 35 h 35"/>
                  <a:gd name="T4" fmla="*/ 39 w 39"/>
                  <a:gd name="T5" fmla="*/ 2 h 35"/>
                  <a:gd name="T6" fmla="*/ 19 w 39"/>
                  <a:gd name="T7" fmla="*/ 12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18" y="35"/>
                    </a:lnTo>
                    <a:lnTo>
                      <a:pt x="39" y="2"/>
                    </a:lnTo>
                    <a:lnTo>
                      <a:pt x="19" y="12"/>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85280" name="Group 288"/>
            <p:cNvGrpSpPr>
              <a:grpSpLocks/>
            </p:cNvGrpSpPr>
            <p:nvPr/>
          </p:nvGrpSpPr>
          <p:grpSpPr bwMode="auto">
            <a:xfrm>
              <a:off x="1657" y="2645"/>
              <a:ext cx="39" cy="32"/>
              <a:chOff x="1657" y="2645"/>
              <a:chExt cx="39" cy="32"/>
            </a:xfrm>
          </p:grpSpPr>
          <p:sp>
            <p:nvSpPr>
              <p:cNvPr id="85281" name="Line 289"/>
              <p:cNvSpPr>
                <a:spLocks noChangeShapeType="1"/>
              </p:cNvSpPr>
              <p:nvPr/>
            </p:nvSpPr>
            <p:spPr bwMode="auto">
              <a:xfrm flipV="1">
                <a:off x="1676" y="2664"/>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82" name="Freeform 290"/>
              <p:cNvSpPr>
                <a:spLocks/>
              </p:cNvSpPr>
              <p:nvPr/>
            </p:nvSpPr>
            <p:spPr bwMode="auto">
              <a:xfrm>
                <a:off x="1657" y="2645"/>
                <a:ext cx="39" cy="32"/>
              </a:xfrm>
              <a:custGeom>
                <a:avLst/>
                <a:gdLst>
                  <a:gd name="T0" fmla="*/ 39 w 39"/>
                  <a:gd name="T1" fmla="*/ 32 h 32"/>
                  <a:gd name="T2" fmla="*/ 20 w 39"/>
                  <a:gd name="T3" fmla="*/ 0 h 32"/>
                  <a:gd name="T4" fmla="*/ 0 w 39"/>
                  <a:gd name="T5" fmla="*/ 32 h 32"/>
                  <a:gd name="T6" fmla="*/ 20 w 39"/>
                  <a:gd name="T7" fmla="*/ 22 h 32"/>
                  <a:gd name="T8" fmla="*/ 39 w 39"/>
                  <a:gd name="T9" fmla="*/ 32 h 32"/>
                </a:gdLst>
                <a:ahLst/>
                <a:cxnLst>
                  <a:cxn ang="0">
                    <a:pos x="T0" y="T1"/>
                  </a:cxn>
                  <a:cxn ang="0">
                    <a:pos x="T2" y="T3"/>
                  </a:cxn>
                  <a:cxn ang="0">
                    <a:pos x="T4" y="T5"/>
                  </a:cxn>
                  <a:cxn ang="0">
                    <a:pos x="T6" y="T7"/>
                  </a:cxn>
                  <a:cxn ang="0">
                    <a:pos x="T8" y="T9"/>
                  </a:cxn>
                </a:cxnLst>
                <a:rect l="0" t="0" r="r" b="b"/>
                <a:pathLst>
                  <a:path w="39" h="32">
                    <a:moveTo>
                      <a:pt x="39" y="32"/>
                    </a:moveTo>
                    <a:lnTo>
                      <a:pt x="20" y="0"/>
                    </a:lnTo>
                    <a:lnTo>
                      <a:pt x="0" y="32"/>
                    </a:lnTo>
                    <a:lnTo>
                      <a:pt x="20" y="22"/>
                    </a:lnTo>
                    <a:lnTo>
                      <a:pt x="39" y="32"/>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85283" name="Group 291"/>
            <p:cNvGrpSpPr>
              <a:grpSpLocks/>
            </p:cNvGrpSpPr>
            <p:nvPr/>
          </p:nvGrpSpPr>
          <p:grpSpPr bwMode="auto">
            <a:xfrm>
              <a:off x="1988" y="2638"/>
              <a:ext cx="38" cy="34"/>
              <a:chOff x="1988" y="2638"/>
              <a:chExt cx="38" cy="34"/>
            </a:xfrm>
          </p:grpSpPr>
          <p:sp>
            <p:nvSpPr>
              <p:cNvPr id="85284" name="Line 292"/>
              <p:cNvSpPr>
                <a:spLocks noChangeShapeType="1"/>
              </p:cNvSpPr>
              <p:nvPr/>
            </p:nvSpPr>
            <p:spPr bwMode="auto">
              <a:xfrm flipV="1">
                <a:off x="2006" y="2658"/>
                <a:ext cx="1" cy="13"/>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85" name="Freeform 293"/>
              <p:cNvSpPr>
                <a:spLocks/>
              </p:cNvSpPr>
              <p:nvPr/>
            </p:nvSpPr>
            <p:spPr bwMode="auto">
              <a:xfrm>
                <a:off x="1988" y="2638"/>
                <a:ext cx="38" cy="34"/>
              </a:xfrm>
              <a:custGeom>
                <a:avLst/>
                <a:gdLst>
                  <a:gd name="T0" fmla="*/ 38 w 38"/>
                  <a:gd name="T1" fmla="*/ 34 h 34"/>
                  <a:gd name="T2" fmla="*/ 20 w 38"/>
                  <a:gd name="T3" fmla="*/ 0 h 34"/>
                  <a:gd name="T4" fmla="*/ 0 w 38"/>
                  <a:gd name="T5" fmla="*/ 34 h 34"/>
                  <a:gd name="T6" fmla="*/ 20 w 38"/>
                  <a:gd name="T7" fmla="*/ 23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3"/>
                    </a:lnTo>
                    <a:lnTo>
                      <a:pt x="38" y="34"/>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85286" name="Group 294"/>
            <p:cNvGrpSpPr>
              <a:grpSpLocks/>
            </p:cNvGrpSpPr>
            <p:nvPr/>
          </p:nvGrpSpPr>
          <p:grpSpPr bwMode="auto">
            <a:xfrm>
              <a:off x="1877" y="2720"/>
              <a:ext cx="38" cy="33"/>
              <a:chOff x="1877" y="2720"/>
              <a:chExt cx="38" cy="33"/>
            </a:xfrm>
          </p:grpSpPr>
          <p:sp>
            <p:nvSpPr>
              <p:cNvPr id="85287" name="Line 295"/>
              <p:cNvSpPr>
                <a:spLocks noChangeShapeType="1"/>
              </p:cNvSpPr>
              <p:nvPr/>
            </p:nvSpPr>
            <p:spPr bwMode="auto">
              <a:xfrm flipV="1">
                <a:off x="1895" y="2739"/>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88" name="Freeform 296"/>
              <p:cNvSpPr>
                <a:spLocks/>
              </p:cNvSpPr>
              <p:nvPr/>
            </p:nvSpPr>
            <p:spPr bwMode="auto">
              <a:xfrm>
                <a:off x="1877" y="2720"/>
                <a:ext cx="38" cy="33"/>
              </a:xfrm>
              <a:custGeom>
                <a:avLst/>
                <a:gdLst>
                  <a:gd name="T0" fmla="*/ 38 w 38"/>
                  <a:gd name="T1" fmla="*/ 33 h 33"/>
                  <a:gd name="T2" fmla="*/ 20 w 38"/>
                  <a:gd name="T3" fmla="*/ 0 h 33"/>
                  <a:gd name="T4" fmla="*/ 0 w 38"/>
                  <a:gd name="T5" fmla="*/ 33 h 33"/>
                  <a:gd name="T6" fmla="*/ 20 w 38"/>
                  <a:gd name="T7" fmla="*/ 23 h 33"/>
                  <a:gd name="T8" fmla="*/ 38 w 38"/>
                  <a:gd name="T9" fmla="*/ 33 h 33"/>
                </a:gdLst>
                <a:ahLst/>
                <a:cxnLst>
                  <a:cxn ang="0">
                    <a:pos x="T0" y="T1"/>
                  </a:cxn>
                  <a:cxn ang="0">
                    <a:pos x="T2" y="T3"/>
                  </a:cxn>
                  <a:cxn ang="0">
                    <a:pos x="T4" y="T5"/>
                  </a:cxn>
                  <a:cxn ang="0">
                    <a:pos x="T6" y="T7"/>
                  </a:cxn>
                  <a:cxn ang="0">
                    <a:pos x="T8" y="T9"/>
                  </a:cxn>
                </a:cxnLst>
                <a:rect l="0" t="0" r="r" b="b"/>
                <a:pathLst>
                  <a:path w="38" h="33">
                    <a:moveTo>
                      <a:pt x="38" y="33"/>
                    </a:moveTo>
                    <a:lnTo>
                      <a:pt x="20" y="0"/>
                    </a:lnTo>
                    <a:lnTo>
                      <a:pt x="0" y="33"/>
                    </a:lnTo>
                    <a:lnTo>
                      <a:pt x="20" y="23"/>
                    </a:lnTo>
                    <a:lnTo>
                      <a:pt x="38"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85289" name="Group 297"/>
            <p:cNvGrpSpPr>
              <a:grpSpLocks/>
            </p:cNvGrpSpPr>
            <p:nvPr/>
          </p:nvGrpSpPr>
          <p:grpSpPr bwMode="auto">
            <a:xfrm>
              <a:off x="1988" y="2720"/>
              <a:ext cx="38" cy="34"/>
              <a:chOff x="1988" y="2720"/>
              <a:chExt cx="38" cy="34"/>
            </a:xfrm>
          </p:grpSpPr>
          <p:sp>
            <p:nvSpPr>
              <p:cNvPr id="85290" name="Line 298"/>
              <p:cNvSpPr>
                <a:spLocks noChangeShapeType="1"/>
              </p:cNvSpPr>
              <p:nvPr/>
            </p:nvSpPr>
            <p:spPr bwMode="auto">
              <a:xfrm flipV="1">
                <a:off x="2006" y="2740"/>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91" name="Freeform 299"/>
              <p:cNvSpPr>
                <a:spLocks/>
              </p:cNvSpPr>
              <p:nvPr/>
            </p:nvSpPr>
            <p:spPr bwMode="auto">
              <a:xfrm>
                <a:off x="1988" y="2720"/>
                <a:ext cx="38" cy="34"/>
              </a:xfrm>
              <a:custGeom>
                <a:avLst/>
                <a:gdLst>
                  <a:gd name="T0" fmla="*/ 38 w 38"/>
                  <a:gd name="T1" fmla="*/ 34 h 34"/>
                  <a:gd name="T2" fmla="*/ 20 w 38"/>
                  <a:gd name="T3" fmla="*/ 0 h 34"/>
                  <a:gd name="T4" fmla="*/ 0 w 38"/>
                  <a:gd name="T5" fmla="*/ 34 h 34"/>
                  <a:gd name="T6" fmla="*/ 20 w 38"/>
                  <a:gd name="T7" fmla="*/ 24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4"/>
                    </a:lnTo>
                    <a:lnTo>
                      <a:pt x="38"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85292" name="Group 300"/>
            <p:cNvGrpSpPr>
              <a:grpSpLocks/>
            </p:cNvGrpSpPr>
            <p:nvPr/>
          </p:nvGrpSpPr>
          <p:grpSpPr bwMode="auto">
            <a:xfrm>
              <a:off x="1768" y="2645"/>
              <a:ext cx="39" cy="33"/>
              <a:chOff x="1768" y="2645"/>
              <a:chExt cx="39" cy="33"/>
            </a:xfrm>
          </p:grpSpPr>
          <p:sp>
            <p:nvSpPr>
              <p:cNvPr id="85293" name="Line 301"/>
              <p:cNvSpPr>
                <a:spLocks noChangeShapeType="1"/>
              </p:cNvSpPr>
              <p:nvPr/>
            </p:nvSpPr>
            <p:spPr bwMode="auto">
              <a:xfrm>
                <a:off x="1787" y="2645"/>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294" name="Freeform 302"/>
              <p:cNvSpPr>
                <a:spLocks/>
              </p:cNvSpPr>
              <p:nvPr/>
            </p:nvSpPr>
            <p:spPr bwMode="auto">
              <a:xfrm>
                <a:off x="1768" y="2645"/>
                <a:ext cx="39" cy="33"/>
              </a:xfrm>
              <a:custGeom>
                <a:avLst/>
                <a:gdLst>
                  <a:gd name="T0" fmla="*/ 0 w 39"/>
                  <a:gd name="T1" fmla="*/ 0 h 33"/>
                  <a:gd name="T2" fmla="*/ 20 w 39"/>
                  <a:gd name="T3" fmla="*/ 33 h 33"/>
                  <a:gd name="T4" fmla="*/ 39 w 39"/>
                  <a:gd name="T5" fmla="*/ 0 h 33"/>
                  <a:gd name="T6" fmla="*/ 20 w 39"/>
                  <a:gd name="T7" fmla="*/ 10 h 33"/>
                  <a:gd name="T8" fmla="*/ 0 w 39"/>
                  <a:gd name="T9" fmla="*/ 0 h 33"/>
                </a:gdLst>
                <a:ahLst/>
                <a:cxnLst>
                  <a:cxn ang="0">
                    <a:pos x="T0" y="T1"/>
                  </a:cxn>
                  <a:cxn ang="0">
                    <a:pos x="T2" y="T3"/>
                  </a:cxn>
                  <a:cxn ang="0">
                    <a:pos x="T4" y="T5"/>
                  </a:cxn>
                  <a:cxn ang="0">
                    <a:pos x="T6" y="T7"/>
                  </a:cxn>
                  <a:cxn ang="0">
                    <a:pos x="T8" y="T9"/>
                  </a:cxn>
                </a:cxnLst>
                <a:rect l="0" t="0" r="r" b="b"/>
                <a:pathLst>
                  <a:path w="39" h="33">
                    <a:moveTo>
                      <a:pt x="0" y="0"/>
                    </a:moveTo>
                    <a:lnTo>
                      <a:pt x="20" y="33"/>
                    </a:lnTo>
                    <a:lnTo>
                      <a:pt x="39" y="0"/>
                    </a:lnTo>
                    <a:lnTo>
                      <a:pt x="20" y="10"/>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85295" name="Group 303"/>
            <p:cNvGrpSpPr>
              <a:grpSpLocks/>
            </p:cNvGrpSpPr>
            <p:nvPr/>
          </p:nvGrpSpPr>
          <p:grpSpPr bwMode="auto">
            <a:xfrm>
              <a:off x="1799" y="2721"/>
              <a:ext cx="63" cy="107"/>
              <a:chOff x="1799" y="2721"/>
              <a:chExt cx="63" cy="107"/>
            </a:xfrm>
          </p:grpSpPr>
          <p:sp>
            <p:nvSpPr>
              <p:cNvPr id="85296" name="Freeform 304"/>
              <p:cNvSpPr>
                <a:spLocks/>
              </p:cNvSpPr>
              <p:nvPr/>
            </p:nvSpPr>
            <p:spPr bwMode="auto">
              <a:xfrm>
                <a:off x="1799" y="2721"/>
                <a:ext cx="43" cy="95"/>
              </a:xfrm>
              <a:custGeom>
                <a:avLst/>
                <a:gdLst>
                  <a:gd name="T0" fmla="*/ 0 w 43"/>
                  <a:gd name="T1" fmla="*/ 0 h 95"/>
                  <a:gd name="T2" fmla="*/ 43 w 43"/>
                  <a:gd name="T3" fmla="*/ 95 h 95"/>
                  <a:gd name="T4" fmla="*/ 43 w 43"/>
                  <a:gd name="T5" fmla="*/ 95 h 95"/>
                  <a:gd name="T6" fmla="*/ 43 w 43"/>
                  <a:gd name="T7" fmla="*/ 95 h 95"/>
                </a:gdLst>
                <a:ahLst/>
                <a:cxnLst>
                  <a:cxn ang="0">
                    <a:pos x="T0" y="T1"/>
                  </a:cxn>
                  <a:cxn ang="0">
                    <a:pos x="T2" y="T3"/>
                  </a:cxn>
                  <a:cxn ang="0">
                    <a:pos x="T4" y="T5"/>
                  </a:cxn>
                  <a:cxn ang="0">
                    <a:pos x="T6" y="T7"/>
                  </a:cxn>
                </a:cxnLst>
                <a:rect l="0" t="0" r="r" b="b"/>
                <a:pathLst>
                  <a:path w="43" h="95">
                    <a:moveTo>
                      <a:pt x="0" y="0"/>
                    </a:moveTo>
                    <a:lnTo>
                      <a:pt x="43" y="95"/>
                    </a:lnTo>
                    <a:lnTo>
                      <a:pt x="43" y="95"/>
                    </a:lnTo>
                    <a:lnTo>
                      <a:pt x="43"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297" name="Freeform 305"/>
              <p:cNvSpPr>
                <a:spLocks/>
              </p:cNvSpPr>
              <p:nvPr/>
            </p:nvSpPr>
            <p:spPr bwMode="auto">
              <a:xfrm>
                <a:off x="1819" y="2794"/>
                <a:ext cx="43" cy="34"/>
              </a:xfrm>
              <a:custGeom>
                <a:avLst/>
                <a:gdLst>
                  <a:gd name="T0" fmla="*/ 0 w 43"/>
                  <a:gd name="T1" fmla="*/ 27 h 34"/>
                  <a:gd name="T2" fmla="*/ 43 w 43"/>
                  <a:gd name="T3" fmla="*/ 34 h 34"/>
                  <a:gd name="T4" fmla="*/ 22 w 43"/>
                  <a:gd name="T5" fmla="*/ 0 h 34"/>
                  <a:gd name="T6" fmla="*/ 21 w 43"/>
                  <a:gd name="T7" fmla="*/ 20 h 34"/>
                  <a:gd name="T8" fmla="*/ 0 w 43"/>
                  <a:gd name="T9" fmla="*/ 27 h 34"/>
                </a:gdLst>
                <a:ahLst/>
                <a:cxnLst>
                  <a:cxn ang="0">
                    <a:pos x="T0" y="T1"/>
                  </a:cxn>
                  <a:cxn ang="0">
                    <a:pos x="T2" y="T3"/>
                  </a:cxn>
                  <a:cxn ang="0">
                    <a:pos x="T4" y="T5"/>
                  </a:cxn>
                  <a:cxn ang="0">
                    <a:pos x="T6" y="T7"/>
                  </a:cxn>
                  <a:cxn ang="0">
                    <a:pos x="T8" y="T9"/>
                  </a:cxn>
                </a:cxnLst>
                <a:rect l="0" t="0" r="r" b="b"/>
                <a:pathLst>
                  <a:path w="43" h="34">
                    <a:moveTo>
                      <a:pt x="0" y="27"/>
                    </a:moveTo>
                    <a:lnTo>
                      <a:pt x="43" y="34"/>
                    </a:lnTo>
                    <a:lnTo>
                      <a:pt x="22" y="0"/>
                    </a:lnTo>
                    <a:lnTo>
                      <a:pt x="21" y="20"/>
                    </a:lnTo>
                    <a:lnTo>
                      <a:pt x="0" y="27"/>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85298" name="Group 306"/>
            <p:cNvGrpSpPr>
              <a:grpSpLocks/>
            </p:cNvGrpSpPr>
            <p:nvPr/>
          </p:nvGrpSpPr>
          <p:grpSpPr bwMode="auto">
            <a:xfrm>
              <a:off x="1920" y="2720"/>
              <a:ext cx="58" cy="108"/>
              <a:chOff x="1920" y="2720"/>
              <a:chExt cx="58" cy="108"/>
            </a:xfrm>
          </p:grpSpPr>
          <p:sp>
            <p:nvSpPr>
              <p:cNvPr id="85299" name="Freeform 307"/>
              <p:cNvSpPr>
                <a:spLocks/>
              </p:cNvSpPr>
              <p:nvPr/>
            </p:nvSpPr>
            <p:spPr bwMode="auto">
              <a:xfrm>
                <a:off x="1920" y="2720"/>
                <a:ext cx="40" cy="95"/>
              </a:xfrm>
              <a:custGeom>
                <a:avLst/>
                <a:gdLst>
                  <a:gd name="T0" fmla="*/ 0 w 40"/>
                  <a:gd name="T1" fmla="*/ 0 h 95"/>
                  <a:gd name="T2" fmla="*/ 40 w 40"/>
                  <a:gd name="T3" fmla="*/ 95 h 95"/>
                  <a:gd name="T4" fmla="*/ 40 w 40"/>
                  <a:gd name="T5" fmla="*/ 95 h 95"/>
                  <a:gd name="T6" fmla="*/ 40 w 40"/>
                  <a:gd name="T7" fmla="*/ 95 h 95"/>
                </a:gdLst>
                <a:ahLst/>
                <a:cxnLst>
                  <a:cxn ang="0">
                    <a:pos x="T0" y="T1"/>
                  </a:cxn>
                  <a:cxn ang="0">
                    <a:pos x="T2" y="T3"/>
                  </a:cxn>
                  <a:cxn ang="0">
                    <a:pos x="T4" y="T5"/>
                  </a:cxn>
                  <a:cxn ang="0">
                    <a:pos x="T6" y="T7"/>
                  </a:cxn>
                </a:cxnLst>
                <a:rect l="0" t="0" r="r" b="b"/>
                <a:pathLst>
                  <a:path w="40" h="95">
                    <a:moveTo>
                      <a:pt x="0" y="0"/>
                    </a:moveTo>
                    <a:lnTo>
                      <a:pt x="40" y="95"/>
                    </a:lnTo>
                    <a:lnTo>
                      <a:pt x="40" y="95"/>
                    </a:lnTo>
                    <a:lnTo>
                      <a:pt x="40"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5300" name="Freeform 308"/>
              <p:cNvSpPr>
                <a:spLocks/>
              </p:cNvSpPr>
              <p:nvPr/>
            </p:nvSpPr>
            <p:spPr bwMode="auto">
              <a:xfrm>
                <a:off x="1935" y="2793"/>
                <a:ext cx="43" cy="35"/>
              </a:xfrm>
              <a:custGeom>
                <a:avLst/>
                <a:gdLst>
                  <a:gd name="T0" fmla="*/ 0 w 43"/>
                  <a:gd name="T1" fmla="*/ 26 h 35"/>
                  <a:gd name="T2" fmla="*/ 43 w 43"/>
                  <a:gd name="T3" fmla="*/ 35 h 35"/>
                  <a:gd name="T4" fmla="*/ 25 w 43"/>
                  <a:gd name="T5" fmla="*/ 0 h 35"/>
                  <a:gd name="T6" fmla="*/ 22 w 43"/>
                  <a:gd name="T7" fmla="*/ 20 h 35"/>
                  <a:gd name="T8" fmla="*/ 0 w 43"/>
                  <a:gd name="T9" fmla="*/ 26 h 35"/>
                </a:gdLst>
                <a:ahLst/>
                <a:cxnLst>
                  <a:cxn ang="0">
                    <a:pos x="T0" y="T1"/>
                  </a:cxn>
                  <a:cxn ang="0">
                    <a:pos x="T2" y="T3"/>
                  </a:cxn>
                  <a:cxn ang="0">
                    <a:pos x="T4" y="T5"/>
                  </a:cxn>
                  <a:cxn ang="0">
                    <a:pos x="T6" y="T7"/>
                  </a:cxn>
                  <a:cxn ang="0">
                    <a:pos x="T8" y="T9"/>
                  </a:cxn>
                </a:cxnLst>
                <a:rect l="0" t="0" r="r" b="b"/>
                <a:pathLst>
                  <a:path w="43" h="35">
                    <a:moveTo>
                      <a:pt x="0" y="26"/>
                    </a:moveTo>
                    <a:lnTo>
                      <a:pt x="43" y="35"/>
                    </a:lnTo>
                    <a:lnTo>
                      <a:pt x="25" y="0"/>
                    </a:lnTo>
                    <a:lnTo>
                      <a:pt x="22" y="20"/>
                    </a:lnTo>
                    <a:lnTo>
                      <a:pt x="0" y="26"/>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85301" name="Rectangle 309"/>
          <p:cNvSpPr>
            <a:spLocks noChangeArrowheads="1"/>
          </p:cNvSpPr>
          <p:nvPr/>
        </p:nvSpPr>
        <p:spPr bwMode="auto">
          <a:xfrm>
            <a:off x="531813" y="4178300"/>
            <a:ext cx="2039937" cy="842963"/>
          </a:xfrm>
          <a:prstGeom prst="rect">
            <a:avLst/>
          </a:prstGeom>
          <a:solidFill>
            <a:srgbClr val="FFFFCC"/>
          </a:solidFill>
          <a:ln w="6350">
            <a:solidFill>
              <a:srgbClr val="000000"/>
            </a:solidFill>
            <a:miter lim="800000"/>
            <a:headEnd/>
            <a:tailEnd/>
          </a:ln>
        </p:spPr>
        <p:txBody>
          <a:bodyPr/>
          <a:lstStyle/>
          <a:p>
            <a:endParaRPr lang="ja-JP" altLang="en-US"/>
          </a:p>
        </p:txBody>
      </p:sp>
      <p:sp>
        <p:nvSpPr>
          <p:cNvPr id="85302" name="Rectangle 310"/>
          <p:cNvSpPr>
            <a:spLocks noChangeArrowheads="1"/>
          </p:cNvSpPr>
          <p:nvPr/>
        </p:nvSpPr>
        <p:spPr bwMode="auto">
          <a:xfrm>
            <a:off x="1308100" y="4376738"/>
            <a:ext cx="5619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b="1">
                <a:solidFill>
                  <a:schemeClr val="bg2"/>
                </a:solidFill>
                <a:latin typeface="Arial" charset="0"/>
                <a:ea typeface="ＭＳ Ｐゴシック" pitchFamily="50" charset="-128"/>
              </a:rPr>
              <a:t>PDPC</a:t>
            </a:r>
            <a:endParaRPr lang="en-US" altLang="ja-JP" sz="1600" b="1">
              <a:solidFill>
                <a:schemeClr val="bg2"/>
              </a:solidFill>
              <a:ea typeface="ＭＳ Ｐゴシック" pitchFamily="50" charset="-128"/>
            </a:endParaRPr>
          </a:p>
        </p:txBody>
      </p:sp>
      <p:sp>
        <p:nvSpPr>
          <p:cNvPr id="85303" name="Rectangle 311"/>
          <p:cNvSpPr>
            <a:spLocks noChangeArrowheads="1"/>
          </p:cNvSpPr>
          <p:nvPr/>
        </p:nvSpPr>
        <p:spPr bwMode="auto">
          <a:xfrm>
            <a:off x="2566988" y="4175125"/>
            <a:ext cx="1849437" cy="819150"/>
          </a:xfrm>
          <a:prstGeom prst="rect">
            <a:avLst/>
          </a:prstGeom>
          <a:solidFill>
            <a:srgbClr val="FFFFCC"/>
          </a:solidFill>
          <a:ln w="6350">
            <a:solidFill>
              <a:srgbClr val="000000"/>
            </a:solidFill>
            <a:miter lim="800000"/>
            <a:headEnd/>
            <a:tailEnd/>
          </a:ln>
        </p:spPr>
        <p:txBody>
          <a:bodyPr/>
          <a:lstStyle/>
          <a:p>
            <a:endParaRPr lang="ja-JP" altLang="en-US"/>
          </a:p>
        </p:txBody>
      </p:sp>
      <p:sp>
        <p:nvSpPr>
          <p:cNvPr id="85304" name="Rectangle 312"/>
          <p:cNvSpPr>
            <a:spLocks noChangeArrowheads="1"/>
          </p:cNvSpPr>
          <p:nvPr/>
        </p:nvSpPr>
        <p:spPr bwMode="auto">
          <a:xfrm>
            <a:off x="249238" y="1233488"/>
            <a:ext cx="317500" cy="720725"/>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85305" name="Rectangle 313"/>
          <p:cNvSpPr>
            <a:spLocks noChangeArrowheads="1"/>
          </p:cNvSpPr>
          <p:nvPr/>
        </p:nvSpPr>
        <p:spPr bwMode="auto">
          <a:xfrm>
            <a:off x="334963" y="1485900"/>
            <a:ext cx="1047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chemeClr val="bg2"/>
                </a:solidFill>
                <a:latin typeface="ＭＳ Ｐゴシック" pitchFamily="50" charset="-128"/>
                <a:ea typeface="ＭＳ Ｐゴシック" pitchFamily="50" charset="-128"/>
              </a:rPr>
              <a:t>１</a:t>
            </a:r>
            <a:endParaRPr lang="ja-JP" altLang="en-US" sz="1200">
              <a:solidFill>
                <a:schemeClr val="bg2"/>
              </a:solidFill>
              <a:ea typeface="ＭＳ Ｐゴシック" pitchFamily="50" charset="-128"/>
            </a:endParaRPr>
          </a:p>
        </p:txBody>
      </p:sp>
      <p:sp>
        <p:nvSpPr>
          <p:cNvPr id="85306" name="Rectangle 314"/>
          <p:cNvSpPr>
            <a:spLocks noChangeArrowheads="1"/>
          </p:cNvSpPr>
          <p:nvPr/>
        </p:nvSpPr>
        <p:spPr bwMode="auto">
          <a:xfrm>
            <a:off x="249238" y="1954213"/>
            <a:ext cx="317500" cy="735012"/>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85307" name="Rectangle 315"/>
          <p:cNvSpPr>
            <a:spLocks noChangeArrowheads="1"/>
          </p:cNvSpPr>
          <p:nvPr/>
        </p:nvSpPr>
        <p:spPr bwMode="auto">
          <a:xfrm>
            <a:off x="376238" y="2233613"/>
            <a:ext cx="74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ea typeface="ＭＳ Ｐゴシック" pitchFamily="50" charset="-128"/>
              </a:rPr>
              <a:t>2</a:t>
            </a:r>
          </a:p>
        </p:txBody>
      </p:sp>
      <p:sp>
        <p:nvSpPr>
          <p:cNvPr id="85308" name="Rectangle 316"/>
          <p:cNvSpPr>
            <a:spLocks noChangeArrowheads="1"/>
          </p:cNvSpPr>
          <p:nvPr/>
        </p:nvSpPr>
        <p:spPr bwMode="auto">
          <a:xfrm>
            <a:off x="374650" y="290830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ea typeface="ＭＳ Ｐゴシック" pitchFamily="50" charset="-128"/>
              </a:rPr>
              <a:t>3</a:t>
            </a:r>
            <a:endParaRPr lang="en-US" altLang="ja-JP" sz="1200">
              <a:solidFill>
                <a:schemeClr val="bg2"/>
              </a:solidFill>
              <a:ea typeface="ＭＳ Ｐゴシック" pitchFamily="50" charset="-128"/>
            </a:endParaRPr>
          </a:p>
        </p:txBody>
      </p:sp>
      <p:sp>
        <p:nvSpPr>
          <p:cNvPr id="85309" name="Rectangle 317"/>
          <p:cNvSpPr>
            <a:spLocks noChangeArrowheads="1"/>
          </p:cNvSpPr>
          <p:nvPr/>
        </p:nvSpPr>
        <p:spPr bwMode="auto">
          <a:xfrm>
            <a:off x="249238" y="3370263"/>
            <a:ext cx="317500" cy="804862"/>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85310" name="Rectangle 318"/>
          <p:cNvSpPr>
            <a:spLocks noChangeArrowheads="1"/>
          </p:cNvSpPr>
          <p:nvPr/>
        </p:nvSpPr>
        <p:spPr bwMode="auto">
          <a:xfrm>
            <a:off x="374650" y="3613150"/>
            <a:ext cx="746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ea typeface="ＭＳ Ｐゴシック" pitchFamily="50" charset="-128"/>
              </a:rPr>
              <a:t>4</a:t>
            </a:r>
            <a:endParaRPr lang="en-US" altLang="ja-JP" sz="1200">
              <a:solidFill>
                <a:schemeClr val="bg2"/>
              </a:solidFill>
              <a:ea typeface="ＭＳ Ｐゴシック" pitchFamily="50" charset="-128"/>
            </a:endParaRPr>
          </a:p>
        </p:txBody>
      </p:sp>
      <p:sp>
        <p:nvSpPr>
          <p:cNvPr id="85311" name="Rectangle 319"/>
          <p:cNvSpPr>
            <a:spLocks noChangeArrowheads="1"/>
          </p:cNvSpPr>
          <p:nvPr/>
        </p:nvSpPr>
        <p:spPr bwMode="auto">
          <a:xfrm>
            <a:off x="249238" y="4178300"/>
            <a:ext cx="317500" cy="809625"/>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85312" name="Rectangle 320"/>
          <p:cNvSpPr>
            <a:spLocks noChangeArrowheads="1"/>
          </p:cNvSpPr>
          <p:nvPr/>
        </p:nvSpPr>
        <p:spPr bwMode="auto">
          <a:xfrm>
            <a:off x="374650" y="4384675"/>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ea typeface="ＭＳ Ｐゴシック" pitchFamily="50" charset="-128"/>
              </a:rPr>
              <a:t>5</a:t>
            </a:r>
            <a:endParaRPr lang="en-US" altLang="ja-JP" sz="1200">
              <a:solidFill>
                <a:schemeClr val="bg2"/>
              </a:solidFill>
              <a:ea typeface="ＭＳ Ｐゴシック" pitchFamily="50" charset="-128"/>
            </a:endParaRPr>
          </a:p>
        </p:txBody>
      </p:sp>
      <p:sp>
        <p:nvSpPr>
          <p:cNvPr id="85314" name="Rectangle 322"/>
          <p:cNvSpPr>
            <a:spLocks noChangeArrowheads="1"/>
          </p:cNvSpPr>
          <p:nvPr/>
        </p:nvSpPr>
        <p:spPr bwMode="auto">
          <a:xfrm>
            <a:off x="319088" y="9366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p>
            <a:r>
              <a:rPr lang="en-US" altLang="ja-JP" sz="1100">
                <a:solidFill>
                  <a:schemeClr val="bg2"/>
                </a:solidFill>
                <a:ea typeface="ＭＳ Ｐゴシック" pitchFamily="50" charset="-128"/>
              </a:rPr>
              <a:t>No</a:t>
            </a:r>
          </a:p>
        </p:txBody>
      </p:sp>
      <p:sp>
        <p:nvSpPr>
          <p:cNvPr id="85315" name="Rectangle 323"/>
          <p:cNvSpPr>
            <a:spLocks noChangeArrowheads="1"/>
          </p:cNvSpPr>
          <p:nvPr/>
        </p:nvSpPr>
        <p:spPr bwMode="auto">
          <a:xfrm>
            <a:off x="249238" y="5915025"/>
            <a:ext cx="317500" cy="819150"/>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85316" name="Rectangle 324"/>
          <p:cNvSpPr>
            <a:spLocks noChangeArrowheads="1"/>
          </p:cNvSpPr>
          <p:nvPr/>
        </p:nvSpPr>
        <p:spPr bwMode="auto">
          <a:xfrm>
            <a:off x="374650" y="5988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ea typeface="ＭＳ Ｐゴシック" pitchFamily="50" charset="-128"/>
              </a:rPr>
              <a:t>7</a:t>
            </a:r>
            <a:endParaRPr lang="en-US" altLang="ja-JP" sz="1200">
              <a:solidFill>
                <a:schemeClr val="bg2"/>
              </a:solidFill>
              <a:ea typeface="ＭＳ Ｐゴシック" pitchFamily="50" charset="-128"/>
            </a:endParaRPr>
          </a:p>
        </p:txBody>
      </p:sp>
      <p:sp>
        <p:nvSpPr>
          <p:cNvPr id="85317" name="Rectangle 325"/>
          <p:cNvSpPr>
            <a:spLocks noChangeArrowheads="1"/>
          </p:cNvSpPr>
          <p:nvPr/>
        </p:nvSpPr>
        <p:spPr bwMode="auto">
          <a:xfrm>
            <a:off x="249238" y="4991100"/>
            <a:ext cx="317500" cy="923925"/>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85318" name="Rectangle 326"/>
          <p:cNvSpPr>
            <a:spLocks noChangeArrowheads="1"/>
          </p:cNvSpPr>
          <p:nvPr/>
        </p:nvSpPr>
        <p:spPr bwMode="auto">
          <a:xfrm>
            <a:off x="374650" y="5226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ea typeface="ＭＳ Ｐゴシック" pitchFamily="50" charset="-128"/>
              </a:rPr>
              <a:t>6</a:t>
            </a:r>
            <a:endParaRPr lang="en-US" altLang="ja-JP" sz="1200">
              <a:solidFill>
                <a:schemeClr val="bg2"/>
              </a:solidFill>
              <a:ea typeface="ＭＳ Ｐゴシック" pitchFamily="50" charset="-128"/>
            </a:endParaRPr>
          </a:p>
        </p:txBody>
      </p:sp>
      <p:grpSp>
        <p:nvGrpSpPr>
          <p:cNvPr id="85319" name="Group 327"/>
          <p:cNvGrpSpPr>
            <a:grpSpLocks/>
          </p:cNvGrpSpPr>
          <p:nvPr/>
        </p:nvGrpSpPr>
        <p:grpSpPr bwMode="auto">
          <a:xfrm>
            <a:off x="2767013" y="4240213"/>
            <a:ext cx="1457325" cy="646112"/>
            <a:chOff x="1622" y="2003"/>
            <a:chExt cx="627" cy="267"/>
          </a:xfrm>
        </p:grpSpPr>
        <p:sp>
          <p:nvSpPr>
            <p:cNvPr id="85320" name="Rectangle 328"/>
            <p:cNvSpPr>
              <a:spLocks noChangeArrowheads="1"/>
            </p:cNvSpPr>
            <p:nvPr/>
          </p:nvSpPr>
          <p:spPr bwMode="auto">
            <a:xfrm>
              <a:off x="1865" y="2148"/>
              <a:ext cx="115"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321" name="Rectangle 329"/>
            <p:cNvSpPr>
              <a:spLocks noChangeArrowheads="1"/>
            </p:cNvSpPr>
            <p:nvPr/>
          </p:nvSpPr>
          <p:spPr bwMode="auto">
            <a:xfrm>
              <a:off x="1893" y="2149"/>
              <a:ext cx="4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家へ連絡</a:t>
              </a:r>
              <a:endParaRPr lang="ja-JP" altLang="en-US" sz="1100">
                <a:solidFill>
                  <a:schemeClr val="bg2"/>
                </a:solidFill>
                <a:ea typeface="ＭＳ Ｐゴシック" pitchFamily="50" charset="-128"/>
              </a:endParaRPr>
            </a:p>
          </p:txBody>
        </p:sp>
        <p:sp>
          <p:nvSpPr>
            <p:cNvPr id="85322" name="Rectangle 330"/>
            <p:cNvSpPr>
              <a:spLocks noChangeArrowheads="1"/>
            </p:cNvSpPr>
            <p:nvPr/>
          </p:nvSpPr>
          <p:spPr bwMode="auto">
            <a:xfrm>
              <a:off x="1832" y="2223"/>
              <a:ext cx="181" cy="1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323" name="Rectangle 331"/>
            <p:cNvSpPr>
              <a:spLocks noChangeArrowheads="1"/>
            </p:cNvSpPr>
            <p:nvPr/>
          </p:nvSpPr>
          <p:spPr bwMode="auto">
            <a:xfrm>
              <a:off x="1863" y="2220"/>
              <a:ext cx="88"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家人が定期券持参</a:t>
              </a:r>
              <a:endParaRPr lang="ja-JP" altLang="en-US" sz="1100">
                <a:solidFill>
                  <a:schemeClr val="bg2"/>
                </a:solidFill>
                <a:ea typeface="ＭＳ Ｐゴシック" pitchFamily="50" charset="-128"/>
              </a:endParaRPr>
            </a:p>
          </p:txBody>
        </p:sp>
        <p:grpSp>
          <p:nvGrpSpPr>
            <p:cNvPr id="85324" name="Group 332"/>
            <p:cNvGrpSpPr>
              <a:grpSpLocks/>
            </p:cNvGrpSpPr>
            <p:nvPr/>
          </p:nvGrpSpPr>
          <p:grpSpPr bwMode="auto">
            <a:xfrm>
              <a:off x="1892" y="2126"/>
              <a:ext cx="26" cy="22"/>
              <a:chOff x="1892" y="2126"/>
              <a:chExt cx="26" cy="22"/>
            </a:xfrm>
          </p:grpSpPr>
          <p:sp>
            <p:nvSpPr>
              <p:cNvPr id="85325" name="Line 333"/>
              <p:cNvSpPr>
                <a:spLocks noChangeShapeType="1"/>
              </p:cNvSpPr>
              <p:nvPr/>
            </p:nvSpPr>
            <p:spPr bwMode="auto">
              <a:xfrm>
                <a:off x="1904" y="2147"/>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26" name="Freeform 334"/>
              <p:cNvSpPr>
                <a:spLocks/>
              </p:cNvSpPr>
              <p:nvPr/>
            </p:nvSpPr>
            <p:spPr bwMode="auto">
              <a:xfrm>
                <a:off x="1892" y="2126"/>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85327" name="Group 335"/>
            <p:cNvGrpSpPr>
              <a:grpSpLocks/>
            </p:cNvGrpSpPr>
            <p:nvPr/>
          </p:nvGrpSpPr>
          <p:grpSpPr bwMode="auto">
            <a:xfrm>
              <a:off x="1910" y="2148"/>
              <a:ext cx="26" cy="22"/>
              <a:chOff x="1910" y="2148"/>
              <a:chExt cx="26" cy="22"/>
            </a:xfrm>
          </p:grpSpPr>
          <p:sp>
            <p:nvSpPr>
              <p:cNvPr id="85328" name="Line 336"/>
              <p:cNvSpPr>
                <a:spLocks noChangeShapeType="1"/>
              </p:cNvSpPr>
              <p:nvPr/>
            </p:nvSpPr>
            <p:spPr bwMode="auto">
              <a:xfrm>
                <a:off x="1923"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29" name="Freeform 337"/>
              <p:cNvSpPr>
                <a:spLocks/>
              </p:cNvSpPr>
              <p:nvPr/>
            </p:nvSpPr>
            <p:spPr bwMode="auto">
              <a:xfrm>
                <a:off x="1910" y="214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85330" name="Group 338"/>
            <p:cNvGrpSpPr>
              <a:grpSpLocks/>
            </p:cNvGrpSpPr>
            <p:nvPr/>
          </p:nvGrpSpPr>
          <p:grpSpPr bwMode="auto">
            <a:xfrm>
              <a:off x="1910" y="2200"/>
              <a:ext cx="26" cy="22"/>
              <a:chOff x="1910" y="2200"/>
              <a:chExt cx="26" cy="22"/>
            </a:xfrm>
          </p:grpSpPr>
          <p:sp>
            <p:nvSpPr>
              <p:cNvPr id="85331" name="Line 339"/>
              <p:cNvSpPr>
                <a:spLocks noChangeShapeType="1"/>
              </p:cNvSpPr>
              <p:nvPr/>
            </p:nvSpPr>
            <p:spPr bwMode="auto">
              <a:xfrm>
                <a:off x="1923" y="2221"/>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32" name="Freeform 340"/>
              <p:cNvSpPr>
                <a:spLocks/>
              </p:cNvSpPr>
              <p:nvPr/>
            </p:nvSpPr>
            <p:spPr bwMode="auto">
              <a:xfrm>
                <a:off x="1910" y="2200"/>
                <a:ext cx="26" cy="22"/>
              </a:xfrm>
              <a:custGeom>
                <a:avLst/>
                <a:gdLst>
                  <a:gd name="T0" fmla="*/ 0 w 26"/>
                  <a:gd name="T1" fmla="*/ 0 h 22"/>
                  <a:gd name="T2" fmla="*/ 14 w 26"/>
                  <a:gd name="T3" fmla="*/ 22 h 22"/>
                  <a:gd name="T4" fmla="*/ 26 w 26"/>
                  <a:gd name="T5" fmla="*/ 0 h 22"/>
                </a:gdLst>
                <a:ahLst/>
                <a:cxnLst>
                  <a:cxn ang="0">
                    <a:pos x="T0" y="T1"/>
                  </a:cxn>
                  <a:cxn ang="0">
                    <a:pos x="T2" y="T3"/>
                  </a:cxn>
                  <a:cxn ang="0">
                    <a:pos x="T4" y="T5"/>
                  </a:cxn>
                </a:cxnLst>
                <a:rect l="0" t="0" r="r" b="b"/>
                <a:pathLst>
                  <a:path w="26" h="22">
                    <a:moveTo>
                      <a:pt x="0" y="0"/>
                    </a:moveTo>
                    <a:lnTo>
                      <a:pt x="14"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333" name="Line 341"/>
            <p:cNvSpPr>
              <a:spLocks noChangeShapeType="1"/>
            </p:cNvSpPr>
            <p:nvPr/>
          </p:nvSpPr>
          <p:spPr bwMode="auto">
            <a:xfrm>
              <a:off x="1923" y="2236"/>
              <a:ext cx="1"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34" name="Line 342"/>
            <p:cNvSpPr>
              <a:spLocks noChangeShapeType="1"/>
            </p:cNvSpPr>
            <p:nvPr/>
          </p:nvSpPr>
          <p:spPr bwMode="auto">
            <a:xfrm>
              <a:off x="1746" y="2241"/>
              <a:ext cx="17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85335" name="Group 343"/>
            <p:cNvGrpSpPr>
              <a:grpSpLocks/>
            </p:cNvGrpSpPr>
            <p:nvPr/>
          </p:nvGrpSpPr>
          <p:grpSpPr bwMode="auto">
            <a:xfrm>
              <a:off x="1734" y="2227"/>
              <a:ext cx="26" cy="22"/>
              <a:chOff x="1734" y="2227"/>
              <a:chExt cx="26" cy="22"/>
            </a:xfrm>
          </p:grpSpPr>
          <p:sp>
            <p:nvSpPr>
              <p:cNvPr id="85336" name="Line 344"/>
              <p:cNvSpPr>
                <a:spLocks noChangeShapeType="1"/>
              </p:cNvSpPr>
              <p:nvPr/>
            </p:nvSpPr>
            <p:spPr bwMode="auto">
              <a:xfrm>
                <a:off x="1746" y="2248"/>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37" name="Freeform 345"/>
              <p:cNvSpPr>
                <a:spLocks/>
              </p:cNvSpPr>
              <p:nvPr/>
            </p:nvSpPr>
            <p:spPr bwMode="auto">
              <a:xfrm>
                <a:off x="1734"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338" name="Rectangle 346"/>
            <p:cNvSpPr>
              <a:spLocks noChangeArrowheads="1"/>
            </p:cNvSpPr>
            <p:nvPr/>
          </p:nvSpPr>
          <p:spPr bwMode="auto">
            <a:xfrm>
              <a:off x="2084" y="2128"/>
              <a:ext cx="165"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339" name="Rectangle 347"/>
            <p:cNvSpPr>
              <a:spLocks noChangeArrowheads="1"/>
            </p:cNvSpPr>
            <p:nvPr/>
          </p:nvSpPr>
          <p:spPr bwMode="auto">
            <a:xfrm>
              <a:off x="2122" y="2126"/>
              <a:ext cx="63"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会社へ電話し</a:t>
              </a:r>
              <a:endParaRPr lang="ja-JP" altLang="en-US" sz="1100">
                <a:solidFill>
                  <a:schemeClr val="bg2"/>
                </a:solidFill>
                <a:ea typeface="ＭＳ Ｐゴシック" pitchFamily="50" charset="-128"/>
              </a:endParaRPr>
            </a:p>
          </p:txBody>
        </p:sp>
        <p:sp>
          <p:nvSpPr>
            <p:cNvPr id="85340" name="Rectangle 348"/>
            <p:cNvSpPr>
              <a:spLocks noChangeArrowheads="1"/>
            </p:cNvSpPr>
            <p:nvPr/>
          </p:nvSpPr>
          <p:spPr bwMode="auto">
            <a:xfrm>
              <a:off x="2115" y="2138"/>
              <a:ext cx="7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遅刻を連絡する</a:t>
              </a:r>
              <a:endParaRPr lang="ja-JP" altLang="en-US" sz="1100">
                <a:solidFill>
                  <a:schemeClr val="bg2"/>
                </a:solidFill>
                <a:ea typeface="ＭＳ Ｐゴシック" pitchFamily="50" charset="-128"/>
              </a:endParaRPr>
            </a:p>
          </p:txBody>
        </p:sp>
        <p:sp>
          <p:nvSpPr>
            <p:cNvPr id="85341" name="Rectangle 349"/>
            <p:cNvSpPr>
              <a:spLocks noChangeArrowheads="1"/>
            </p:cNvSpPr>
            <p:nvPr/>
          </p:nvSpPr>
          <p:spPr bwMode="auto">
            <a:xfrm>
              <a:off x="2108" y="2171"/>
              <a:ext cx="116"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342" name="Rectangle 350"/>
            <p:cNvSpPr>
              <a:spLocks noChangeArrowheads="1"/>
            </p:cNvSpPr>
            <p:nvPr/>
          </p:nvSpPr>
          <p:spPr bwMode="auto">
            <a:xfrm>
              <a:off x="2131" y="2172"/>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取りに帰る</a:t>
              </a:r>
              <a:endParaRPr lang="ja-JP" altLang="en-US" sz="1100">
                <a:solidFill>
                  <a:schemeClr val="bg2"/>
                </a:solidFill>
                <a:ea typeface="ＭＳ Ｐゴシック" pitchFamily="50" charset="-128"/>
              </a:endParaRPr>
            </a:p>
          </p:txBody>
        </p:sp>
        <p:sp>
          <p:nvSpPr>
            <p:cNvPr id="85343" name="Line 351"/>
            <p:cNvSpPr>
              <a:spLocks noChangeShapeType="1"/>
            </p:cNvSpPr>
            <p:nvPr/>
          </p:nvSpPr>
          <p:spPr bwMode="auto">
            <a:xfrm>
              <a:off x="1950" y="2114"/>
              <a:ext cx="183"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85344" name="Group 352"/>
            <p:cNvGrpSpPr>
              <a:grpSpLocks/>
            </p:cNvGrpSpPr>
            <p:nvPr/>
          </p:nvGrpSpPr>
          <p:grpSpPr bwMode="auto">
            <a:xfrm>
              <a:off x="2116" y="2108"/>
              <a:ext cx="26" cy="22"/>
              <a:chOff x="2116" y="2108"/>
              <a:chExt cx="26" cy="22"/>
            </a:xfrm>
          </p:grpSpPr>
          <p:sp>
            <p:nvSpPr>
              <p:cNvPr id="85345" name="Line 353"/>
              <p:cNvSpPr>
                <a:spLocks noChangeShapeType="1"/>
              </p:cNvSpPr>
              <p:nvPr/>
            </p:nvSpPr>
            <p:spPr bwMode="auto">
              <a:xfrm>
                <a:off x="2128" y="212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46" name="Freeform 354"/>
              <p:cNvSpPr>
                <a:spLocks/>
              </p:cNvSpPr>
              <p:nvPr/>
            </p:nvSpPr>
            <p:spPr bwMode="auto">
              <a:xfrm>
                <a:off x="2116" y="210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85347" name="Group 355"/>
            <p:cNvGrpSpPr>
              <a:grpSpLocks/>
            </p:cNvGrpSpPr>
            <p:nvPr/>
          </p:nvGrpSpPr>
          <p:grpSpPr bwMode="auto">
            <a:xfrm>
              <a:off x="2153" y="2148"/>
              <a:ext cx="26" cy="22"/>
              <a:chOff x="2153" y="2148"/>
              <a:chExt cx="26" cy="22"/>
            </a:xfrm>
          </p:grpSpPr>
          <p:sp>
            <p:nvSpPr>
              <p:cNvPr id="85348" name="Line 356"/>
              <p:cNvSpPr>
                <a:spLocks noChangeShapeType="1"/>
              </p:cNvSpPr>
              <p:nvPr/>
            </p:nvSpPr>
            <p:spPr bwMode="auto">
              <a:xfrm>
                <a:off x="2165"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49" name="Freeform 357"/>
              <p:cNvSpPr>
                <a:spLocks/>
              </p:cNvSpPr>
              <p:nvPr/>
            </p:nvSpPr>
            <p:spPr bwMode="auto">
              <a:xfrm>
                <a:off x="2153" y="214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85350" name="Group 358"/>
            <p:cNvGrpSpPr>
              <a:grpSpLocks/>
            </p:cNvGrpSpPr>
            <p:nvPr/>
          </p:nvGrpSpPr>
          <p:grpSpPr bwMode="auto">
            <a:xfrm>
              <a:off x="2153" y="2185"/>
              <a:ext cx="26" cy="64"/>
              <a:chOff x="2153" y="2185"/>
              <a:chExt cx="26" cy="64"/>
            </a:xfrm>
          </p:grpSpPr>
          <p:sp>
            <p:nvSpPr>
              <p:cNvPr id="85351" name="Line 359"/>
              <p:cNvSpPr>
                <a:spLocks noChangeShapeType="1"/>
              </p:cNvSpPr>
              <p:nvPr/>
            </p:nvSpPr>
            <p:spPr bwMode="auto">
              <a:xfrm>
                <a:off x="2165" y="2185"/>
                <a:ext cx="1" cy="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52" name="Freeform 360"/>
              <p:cNvSpPr>
                <a:spLocks/>
              </p:cNvSpPr>
              <p:nvPr/>
            </p:nvSpPr>
            <p:spPr bwMode="auto">
              <a:xfrm>
                <a:off x="2153"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353" name="Line 361"/>
            <p:cNvSpPr>
              <a:spLocks noChangeShapeType="1"/>
            </p:cNvSpPr>
            <p:nvPr/>
          </p:nvSpPr>
          <p:spPr bwMode="auto">
            <a:xfrm>
              <a:off x="1964" y="2189"/>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54" name="Line 362"/>
            <p:cNvSpPr>
              <a:spLocks noChangeShapeType="1"/>
            </p:cNvSpPr>
            <p:nvPr/>
          </p:nvSpPr>
          <p:spPr bwMode="auto">
            <a:xfrm flipV="1">
              <a:off x="2022" y="2136"/>
              <a:ext cx="1" cy="5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85355" name="Group 363"/>
            <p:cNvGrpSpPr>
              <a:grpSpLocks/>
            </p:cNvGrpSpPr>
            <p:nvPr/>
          </p:nvGrpSpPr>
          <p:grpSpPr bwMode="auto">
            <a:xfrm>
              <a:off x="2022" y="2127"/>
              <a:ext cx="60" cy="22"/>
              <a:chOff x="2022" y="2127"/>
              <a:chExt cx="60" cy="22"/>
            </a:xfrm>
          </p:grpSpPr>
          <p:sp>
            <p:nvSpPr>
              <p:cNvPr id="85356" name="Line 364"/>
              <p:cNvSpPr>
                <a:spLocks noChangeShapeType="1"/>
              </p:cNvSpPr>
              <p:nvPr/>
            </p:nvSpPr>
            <p:spPr bwMode="auto">
              <a:xfrm>
                <a:off x="2022" y="2137"/>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57" name="Freeform 365"/>
              <p:cNvSpPr>
                <a:spLocks/>
              </p:cNvSpPr>
              <p:nvPr/>
            </p:nvSpPr>
            <p:spPr bwMode="auto">
              <a:xfrm>
                <a:off x="2056" y="2127"/>
                <a:ext cx="26" cy="22"/>
              </a:xfrm>
              <a:custGeom>
                <a:avLst/>
                <a:gdLst>
                  <a:gd name="T0" fmla="*/ 0 w 26"/>
                  <a:gd name="T1" fmla="*/ 22 h 22"/>
                  <a:gd name="T2" fmla="*/ 26 w 26"/>
                  <a:gd name="T3" fmla="*/ 10 h 22"/>
                  <a:gd name="T4" fmla="*/ 0 w 26"/>
                  <a:gd name="T5" fmla="*/ 0 h 22"/>
                </a:gdLst>
                <a:ahLst/>
                <a:cxnLst>
                  <a:cxn ang="0">
                    <a:pos x="T0" y="T1"/>
                  </a:cxn>
                  <a:cxn ang="0">
                    <a:pos x="T2" y="T3"/>
                  </a:cxn>
                  <a:cxn ang="0">
                    <a:pos x="T4" y="T5"/>
                  </a:cxn>
                </a:cxnLst>
                <a:rect l="0" t="0" r="r" b="b"/>
                <a:pathLst>
                  <a:path w="26" h="22">
                    <a:moveTo>
                      <a:pt x="0" y="22"/>
                    </a:moveTo>
                    <a:lnTo>
                      <a:pt x="26" y="1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85358" name="Group 366"/>
            <p:cNvGrpSpPr>
              <a:grpSpLocks/>
            </p:cNvGrpSpPr>
            <p:nvPr/>
          </p:nvGrpSpPr>
          <p:grpSpPr bwMode="auto">
            <a:xfrm>
              <a:off x="1895" y="2068"/>
              <a:ext cx="26" cy="22"/>
              <a:chOff x="1895" y="2068"/>
              <a:chExt cx="26" cy="22"/>
            </a:xfrm>
          </p:grpSpPr>
          <p:sp>
            <p:nvSpPr>
              <p:cNvPr id="85359" name="Line 367"/>
              <p:cNvSpPr>
                <a:spLocks noChangeShapeType="1"/>
              </p:cNvSpPr>
              <p:nvPr/>
            </p:nvSpPr>
            <p:spPr bwMode="auto">
              <a:xfrm>
                <a:off x="1908" y="208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60" name="Freeform 368"/>
              <p:cNvSpPr>
                <a:spLocks/>
              </p:cNvSpPr>
              <p:nvPr/>
            </p:nvSpPr>
            <p:spPr bwMode="auto">
              <a:xfrm>
                <a:off x="1895" y="206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361" name="Line 369"/>
            <p:cNvSpPr>
              <a:spLocks noChangeShapeType="1"/>
            </p:cNvSpPr>
            <p:nvPr/>
          </p:nvSpPr>
          <p:spPr bwMode="auto">
            <a:xfrm>
              <a:off x="1746" y="2075"/>
              <a:ext cx="159"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85362" name="Group 370"/>
            <p:cNvGrpSpPr>
              <a:grpSpLocks/>
            </p:cNvGrpSpPr>
            <p:nvPr/>
          </p:nvGrpSpPr>
          <p:grpSpPr bwMode="auto">
            <a:xfrm>
              <a:off x="1692" y="2133"/>
              <a:ext cx="26" cy="116"/>
              <a:chOff x="1692" y="2133"/>
              <a:chExt cx="26" cy="116"/>
            </a:xfrm>
          </p:grpSpPr>
          <p:sp>
            <p:nvSpPr>
              <p:cNvPr id="85363" name="Line 371"/>
              <p:cNvSpPr>
                <a:spLocks noChangeShapeType="1"/>
              </p:cNvSpPr>
              <p:nvPr/>
            </p:nvSpPr>
            <p:spPr bwMode="auto">
              <a:xfrm>
                <a:off x="1704" y="2133"/>
                <a:ext cx="1" cy="11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64" name="Freeform 372"/>
              <p:cNvSpPr>
                <a:spLocks/>
              </p:cNvSpPr>
              <p:nvPr/>
            </p:nvSpPr>
            <p:spPr bwMode="auto">
              <a:xfrm>
                <a:off x="1692"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365" name="Rectangle 373"/>
            <p:cNvSpPr>
              <a:spLocks noChangeArrowheads="1"/>
            </p:cNvSpPr>
            <p:nvPr/>
          </p:nvSpPr>
          <p:spPr bwMode="auto">
            <a:xfrm>
              <a:off x="1647" y="2119"/>
              <a:ext cx="114"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366" name="Rectangle 374"/>
            <p:cNvSpPr>
              <a:spLocks noChangeArrowheads="1"/>
            </p:cNvSpPr>
            <p:nvPr/>
          </p:nvSpPr>
          <p:spPr bwMode="auto">
            <a:xfrm>
              <a:off x="1668" y="2121"/>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取りに帰る</a:t>
              </a:r>
              <a:endParaRPr lang="ja-JP" altLang="en-US" sz="1100">
                <a:solidFill>
                  <a:schemeClr val="bg2"/>
                </a:solidFill>
                <a:ea typeface="ＭＳ Ｐゴシック" pitchFamily="50" charset="-128"/>
              </a:endParaRPr>
            </a:p>
          </p:txBody>
        </p:sp>
        <p:grpSp>
          <p:nvGrpSpPr>
            <p:cNvPr id="85367" name="Group 375"/>
            <p:cNvGrpSpPr>
              <a:grpSpLocks/>
            </p:cNvGrpSpPr>
            <p:nvPr/>
          </p:nvGrpSpPr>
          <p:grpSpPr bwMode="auto">
            <a:xfrm>
              <a:off x="1692" y="2095"/>
              <a:ext cx="26" cy="22"/>
              <a:chOff x="1692" y="2095"/>
              <a:chExt cx="26" cy="22"/>
            </a:xfrm>
          </p:grpSpPr>
          <p:sp>
            <p:nvSpPr>
              <p:cNvPr id="85368" name="Line 376"/>
              <p:cNvSpPr>
                <a:spLocks noChangeShapeType="1"/>
              </p:cNvSpPr>
              <p:nvPr/>
            </p:nvSpPr>
            <p:spPr bwMode="auto">
              <a:xfrm>
                <a:off x="1704" y="2116"/>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69" name="Freeform 377"/>
              <p:cNvSpPr>
                <a:spLocks/>
              </p:cNvSpPr>
              <p:nvPr/>
            </p:nvSpPr>
            <p:spPr bwMode="auto">
              <a:xfrm>
                <a:off x="1692" y="2095"/>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370" name="Freeform 378"/>
            <p:cNvSpPr>
              <a:spLocks/>
            </p:cNvSpPr>
            <p:nvPr/>
          </p:nvSpPr>
          <p:spPr bwMode="auto">
            <a:xfrm>
              <a:off x="1639" y="2252"/>
              <a:ext cx="175" cy="15"/>
            </a:xfrm>
            <a:custGeom>
              <a:avLst/>
              <a:gdLst>
                <a:gd name="T0" fmla="*/ 8 w 175"/>
                <a:gd name="T1" fmla="*/ 0 h 15"/>
                <a:gd name="T2" fmla="*/ 5 w 175"/>
                <a:gd name="T3" fmla="*/ 1 h 15"/>
                <a:gd name="T4" fmla="*/ 2 w 175"/>
                <a:gd name="T5" fmla="*/ 2 h 15"/>
                <a:gd name="T6" fmla="*/ 1 w 175"/>
                <a:gd name="T7" fmla="*/ 4 h 15"/>
                <a:gd name="T8" fmla="*/ 0 w 175"/>
                <a:gd name="T9" fmla="*/ 8 h 15"/>
                <a:gd name="T10" fmla="*/ 1 w 175"/>
                <a:gd name="T11" fmla="*/ 11 h 15"/>
                <a:gd name="T12" fmla="*/ 2 w 175"/>
                <a:gd name="T13" fmla="*/ 13 h 15"/>
                <a:gd name="T14" fmla="*/ 5 w 175"/>
                <a:gd name="T15" fmla="*/ 15 h 15"/>
                <a:gd name="T16" fmla="*/ 8 w 175"/>
                <a:gd name="T17" fmla="*/ 15 h 15"/>
                <a:gd name="T18" fmla="*/ 166 w 175"/>
                <a:gd name="T19" fmla="*/ 15 h 15"/>
                <a:gd name="T20" fmla="*/ 170 w 175"/>
                <a:gd name="T21" fmla="*/ 15 h 15"/>
                <a:gd name="T22" fmla="*/ 173 w 175"/>
                <a:gd name="T23" fmla="*/ 13 h 15"/>
                <a:gd name="T24" fmla="*/ 175 w 175"/>
                <a:gd name="T25" fmla="*/ 11 h 15"/>
                <a:gd name="T26" fmla="*/ 175 w 175"/>
                <a:gd name="T27" fmla="*/ 8 h 15"/>
                <a:gd name="T28" fmla="*/ 175 w 175"/>
                <a:gd name="T29" fmla="*/ 4 h 15"/>
                <a:gd name="T30" fmla="*/ 173 w 175"/>
                <a:gd name="T31" fmla="*/ 2 h 15"/>
                <a:gd name="T32" fmla="*/ 170 w 175"/>
                <a:gd name="T33" fmla="*/ 1 h 15"/>
                <a:gd name="T34" fmla="*/ 166 w 175"/>
                <a:gd name="T35" fmla="*/ 0 h 15"/>
                <a:gd name="T36" fmla="*/ 8 w 175"/>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5"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85371" name="Rectangle 379"/>
            <p:cNvSpPr>
              <a:spLocks noChangeArrowheads="1"/>
            </p:cNvSpPr>
            <p:nvPr/>
          </p:nvSpPr>
          <p:spPr bwMode="auto">
            <a:xfrm>
              <a:off x="1684" y="2257"/>
              <a:ext cx="62"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遅刻して出社</a:t>
              </a:r>
              <a:endParaRPr lang="ja-JP" altLang="en-US" sz="1100">
                <a:solidFill>
                  <a:schemeClr val="bg2"/>
                </a:solidFill>
                <a:ea typeface="ＭＳ Ｐゴシック" pitchFamily="50" charset="-128"/>
              </a:endParaRPr>
            </a:p>
          </p:txBody>
        </p:sp>
        <p:sp>
          <p:nvSpPr>
            <p:cNvPr id="85372" name="Freeform 380"/>
            <p:cNvSpPr>
              <a:spLocks/>
            </p:cNvSpPr>
            <p:nvPr/>
          </p:nvSpPr>
          <p:spPr bwMode="auto">
            <a:xfrm>
              <a:off x="2066" y="2252"/>
              <a:ext cx="176" cy="15"/>
            </a:xfrm>
            <a:custGeom>
              <a:avLst/>
              <a:gdLst>
                <a:gd name="T0" fmla="*/ 8 w 176"/>
                <a:gd name="T1" fmla="*/ 0 h 15"/>
                <a:gd name="T2" fmla="*/ 5 w 176"/>
                <a:gd name="T3" fmla="*/ 1 h 15"/>
                <a:gd name="T4" fmla="*/ 2 w 176"/>
                <a:gd name="T5" fmla="*/ 2 h 15"/>
                <a:gd name="T6" fmla="*/ 1 w 176"/>
                <a:gd name="T7" fmla="*/ 4 h 15"/>
                <a:gd name="T8" fmla="*/ 0 w 176"/>
                <a:gd name="T9" fmla="*/ 8 h 15"/>
                <a:gd name="T10" fmla="*/ 1 w 176"/>
                <a:gd name="T11" fmla="*/ 11 h 15"/>
                <a:gd name="T12" fmla="*/ 2 w 176"/>
                <a:gd name="T13" fmla="*/ 13 h 15"/>
                <a:gd name="T14" fmla="*/ 5 w 176"/>
                <a:gd name="T15" fmla="*/ 15 h 15"/>
                <a:gd name="T16" fmla="*/ 8 w 176"/>
                <a:gd name="T17" fmla="*/ 15 h 15"/>
                <a:gd name="T18" fmla="*/ 166 w 176"/>
                <a:gd name="T19" fmla="*/ 15 h 15"/>
                <a:gd name="T20" fmla="*/ 170 w 176"/>
                <a:gd name="T21" fmla="*/ 15 h 15"/>
                <a:gd name="T22" fmla="*/ 173 w 176"/>
                <a:gd name="T23" fmla="*/ 13 h 15"/>
                <a:gd name="T24" fmla="*/ 175 w 176"/>
                <a:gd name="T25" fmla="*/ 11 h 15"/>
                <a:gd name="T26" fmla="*/ 176 w 176"/>
                <a:gd name="T27" fmla="*/ 8 h 15"/>
                <a:gd name="T28" fmla="*/ 175 w 176"/>
                <a:gd name="T29" fmla="*/ 4 h 15"/>
                <a:gd name="T30" fmla="*/ 173 w 176"/>
                <a:gd name="T31" fmla="*/ 2 h 15"/>
                <a:gd name="T32" fmla="*/ 170 w 176"/>
                <a:gd name="T33" fmla="*/ 1 h 15"/>
                <a:gd name="T34" fmla="*/ 166 w 176"/>
                <a:gd name="T35" fmla="*/ 0 h 15"/>
                <a:gd name="T36" fmla="*/ 8 w 176"/>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6"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85373" name="Rectangle 381"/>
            <p:cNvSpPr>
              <a:spLocks noChangeArrowheads="1"/>
            </p:cNvSpPr>
            <p:nvPr/>
          </p:nvSpPr>
          <p:spPr bwMode="auto">
            <a:xfrm>
              <a:off x="2112" y="2254"/>
              <a:ext cx="61"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遅刻して出社</a:t>
              </a:r>
              <a:endParaRPr lang="ja-JP" altLang="en-US" sz="1100">
                <a:solidFill>
                  <a:schemeClr val="bg2"/>
                </a:solidFill>
                <a:ea typeface="ＭＳ Ｐゴシック" pitchFamily="50" charset="-128"/>
              </a:endParaRPr>
            </a:p>
          </p:txBody>
        </p:sp>
        <p:sp>
          <p:nvSpPr>
            <p:cNvPr id="85374" name="Freeform 382"/>
            <p:cNvSpPr>
              <a:spLocks/>
            </p:cNvSpPr>
            <p:nvPr/>
          </p:nvSpPr>
          <p:spPr bwMode="auto">
            <a:xfrm>
              <a:off x="1664" y="2049"/>
              <a:ext cx="85" cy="48"/>
            </a:xfrm>
            <a:custGeom>
              <a:avLst/>
              <a:gdLst>
                <a:gd name="T0" fmla="*/ 41 w 85"/>
                <a:gd name="T1" fmla="*/ 0 h 48"/>
                <a:gd name="T2" fmla="*/ 0 w 85"/>
                <a:gd name="T3" fmla="*/ 24 h 48"/>
                <a:gd name="T4" fmla="*/ 41 w 85"/>
                <a:gd name="T5" fmla="*/ 48 h 48"/>
                <a:gd name="T6" fmla="*/ 85 w 85"/>
                <a:gd name="T7" fmla="*/ 24 h 48"/>
                <a:gd name="T8" fmla="*/ 41 w 85"/>
                <a:gd name="T9" fmla="*/ 0 h 48"/>
              </a:gdLst>
              <a:ahLst/>
              <a:cxnLst>
                <a:cxn ang="0">
                  <a:pos x="T0" y="T1"/>
                </a:cxn>
                <a:cxn ang="0">
                  <a:pos x="T2" y="T3"/>
                </a:cxn>
                <a:cxn ang="0">
                  <a:pos x="T4" y="T5"/>
                </a:cxn>
                <a:cxn ang="0">
                  <a:pos x="T6" y="T7"/>
                </a:cxn>
                <a:cxn ang="0">
                  <a:pos x="T8" y="T9"/>
                </a:cxn>
              </a:cxnLst>
              <a:rect l="0" t="0" r="r" b="b"/>
              <a:pathLst>
                <a:path w="85" h="48">
                  <a:moveTo>
                    <a:pt x="41" y="0"/>
                  </a:moveTo>
                  <a:lnTo>
                    <a:pt x="0" y="24"/>
                  </a:lnTo>
                  <a:lnTo>
                    <a:pt x="41" y="48"/>
                  </a:lnTo>
                  <a:lnTo>
                    <a:pt x="85" y="24"/>
                  </a:lnTo>
                  <a:lnTo>
                    <a:pt x="41" y="0"/>
                  </a:lnTo>
                  <a:close/>
                </a:path>
              </a:pathLst>
            </a:custGeom>
            <a:solidFill>
              <a:srgbClr val="CCECFF"/>
            </a:solidFill>
            <a:ln w="6350">
              <a:solidFill>
                <a:srgbClr val="000000"/>
              </a:solidFill>
              <a:prstDash val="solid"/>
              <a:round/>
              <a:headEnd/>
              <a:tailEnd/>
            </a:ln>
          </p:spPr>
          <p:txBody>
            <a:bodyPr/>
            <a:lstStyle/>
            <a:p>
              <a:endParaRPr lang="ja-JP" altLang="en-US"/>
            </a:p>
          </p:txBody>
        </p:sp>
        <p:grpSp>
          <p:nvGrpSpPr>
            <p:cNvPr id="85375" name="Group 383"/>
            <p:cNvGrpSpPr>
              <a:grpSpLocks/>
            </p:cNvGrpSpPr>
            <p:nvPr/>
          </p:nvGrpSpPr>
          <p:grpSpPr bwMode="auto">
            <a:xfrm>
              <a:off x="1694" y="2031"/>
              <a:ext cx="26" cy="22"/>
              <a:chOff x="1694" y="2031"/>
              <a:chExt cx="26" cy="22"/>
            </a:xfrm>
          </p:grpSpPr>
          <p:sp>
            <p:nvSpPr>
              <p:cNvPr id="85376" name="Line 384"/>
              <p:cNvSpPr>
                <a:spLocks noChangeShapeType="1"/>
              </p:cNvSpPr>
              <p:nvPr/>
            </p:nvSpPr>
            <p:spPr bwMode="auto">
              <a:xfrm>
                <a:off x="1707" y="2052"/>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77" name="Freeform 385"/>
              <p:cNvSpPr>
                <a:spLocks/>
              </p:cNvSpPr>
              <p:nvPr/>
            </p:nvSpPr>
            <p:spPr bwMode="auto">
              <a:xfrm>
                <a:off x="1694" y="2031"/>
                <a:ext cx="26" cy="22"/>
              </a:xfrm>
              <a:custGeom>
                <a:avLst/>
                <a:gdLst>
                  <a:gd name="T0" fmla="*/ 0 w 26"/>
                  <a:gd name="T1" fmla="*/ 0 h 22"/>
                  <a:gd name="T2" fmla="*/ 13 w 26"/>
                  <a:gd name="T3" fmla="*/ 22 h 22"/>
                  <a:gd name="T4" fmla="*/ 26 w 26"/>
                  <a:gd name="T5" fmla="*/ 0 h 22"/>
                </a:gdLst>
                <a:ahLst/>
                <a:cxnLst>
                  <a:cxn ang="0">
                    <a:pos x="T0" y="T1"/>
                  </a:cxn>
                  <a:cxn ang="0">
                    <a:pos x="T2" y="T3"/>
                  </a:cxn>
                  <a:cxn ang="0">
                    <a:pos x="T4" y="T5"/>
                  </a:cxn>
                </a:cxnLst>
                <a:rect l="0" t="0" r="r" b="b"/>
                <a:pathLst>
                  <a:path w="26" h="22">
                    <a:moveTo>
                      <a:pt x="0" y="0"/>
                    </a:moveTo>
                    <a:lnTo>
                      <a:pt x="13"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5378" name="Freeform 386"/>
            <p:cNvSpPr>
              <a:spLocks/>
            </p:cNvSpPr>
            <p:nvPr/>
          </p:nvSpPr>
          <p:spPr bwMode="auto">
            <a:xfrm>
              <a:off x="1861" y="2089"/>
              <a:ext cx="85" cy="49"/>
            </a:xfrm>
            <a:custGeom>
              <a:avLst/>
              <a:gdLst>
                <a:gd name="T0" fmla="*/ 43 w 85"/>
                <a:gd name="T1" fmla="*/ 0 h 49"/>
                <a:gd name="T2" fmla="*/ 0 w 85"/>
                <a:gd name="T3" fmla="*/ 24 h 49"/>
                <a:gd name="T4" fmla="*/ 43 w 85"/>
                <a:gd name="T5" fmla="*/ 49 h 49"/>
                <a:gd name="T6" fmla="*/ 85 w 85"/>
                <a:gd name="T7" fmla="*/ 24 h 49"/>
                <a:gd name="T8" fmla="*/ 43 w 85"/>
                <a:gd name="T9" fmla="*/ 0 h 49"/>
              </a:gdLst>
              <a:ahLst/>
              <a:cxnLst>
                <a:cxn ang="0">
                  <a:pos x="T0" y="T1"/>
                </a:cxn>
                <a:cxn ang="0">
                  <a:pos x="T2" y="T3"/>
                </a:cxn>
                <a:cxn ang="0">
                  <a:pos x="T4" y="T5"/>
                </a:cxn>
                <a:cxn ang="0">
                  <a:pos x="T6" y="T7"/>
                </a:cxn>
                <a:cxn ang="0">
                  <a:pos x="T8" y="T9"/>
                </a:cxn>
              </a:cxnLst>
              <a:rect l="0" t="0" r="r" b="b"/>
              <a:pathLst>
                <a:path w="85" h="49">
                  <a:moveTo>
                    <a:pt x="43" y="0"/>
                  </a:moveTo>
                  <a:lnTo>
                    <a:pt x="0" y="24"/>
                  </a:lnTo>
                  <a:lnTo>
                    <a:pt x="43" y="49"/>
                  </a:lnTo>
                  <a:lnTo>
                    <a:pt x="85" y="24"/>
                  </a:lnTo>
                  <a:lnTo>
                    <a:pt x="43" y="0"/>
                  </a:lnTo>
                  <a:close/>
                </a:path>
              </a:pathLst>
            </a:custGeom>
            <a:solidFill>
              <a:srgbClr val="CCECFF"/>
            </a:solidFill>
            <a:ln w="6350">
              <a:solidFill>
                <a:srgbClr val="000000"/>
              </a:solidFill>
              <a:prstDash val="solid"/>
              <a:round/>
              <a:headEnd/>
              <a:tailEnd/>
            </a:ln>
          </p:spPr>
          <p:txBody>
            <a:bodyPr/>
            <a:lstStyle/>
            <a:p>
              <a:endParaRPr lang="ja-JP" altLang="en-US"/>
            </a:p>
          </p:txBody>
        </p:sp>
        <p:sp>
          <p:nvSpPr>
            <p:cNvPr id="85379" name="Rectangle 387"/>
            <p:cNvSpPr>
              <a:spLocks noChangeArrowheads="1"/>
            </p:cNvSpPr>
            <p:nvPr/>
          </p:nvSpPr>
          <p:spPr bwMode="auto">
            <a:xfrm>
              <a:off x="1622" y="2007"/>
              <a:ext cx="167"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380" name="Rectangle 388"/>
            <p:cNvSpPr>
              <a:spLocks noChangeArrowheads="1"/>
            </p:cNvSpPr>
            <p:nvPr/>
          </p:nvSpPr>
          <p:spPr bwMode="auto">
            <a:xfrm>
              <a:off x="1660" y="2003"/>
              <a:ext cx="64"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会社へ電話し</a:t>
              </a:r>
              <a:endParaRPr lang="ja-JP" altLang="en-US" sz="1100">
                <a:solidFill>
                  <a:schemeClr val="bg2"/>
                </a:solidFill>
                <a:ea typeface="ＭＳ Ｐゴシック" pitchFamily="50" charset="-128"/>
              </a:endParaRPr>
            </a:p>
          </p:txBody>
        </p:sp>
        <p:sp>
          <p:nvSpPr>
            <p:cNvPr id="85381" name="Rectangle 389"/>
            <p:cNvSpPr>
              <a:spLocks noChangeArrowheads="1"/>
            </p:cNvSpPr>
            <p:nvPr/>
          </p:nvSpPr>
          <p:spPr bwMode="auto">
            <a:xfrm>
              <a:off x="1655" y="2017"/>
              <a:ext cx="73"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ea typeface="ＭＳ Ｐゴシック" pitchFamily="50" charset="-128"/>
                </a:rPr>
                <a:t>遅刻を連絡する</a:t>
              </a:r>
              <a:endParaRPr lang="ja-JP" altLang="en-US" sz="1100">
                <a:solidFill>
                  <a:schemeClr val="bg2"/>
                </a:solidFill>
                <a:ea typeface="ＭＳ Ｐゴシック" pitchFamily="50" charset="-128"/>
              </a:endParaRPr>
            </a:p>
          </p:txBody>
        </p:sp>
        <p:sp>
          <p:nvSpPr>
            <p:cNvPr id="85382" name="Freeform 390"/>
            <p:cNvSpPr>
              <a:spLocks/>
            </p:cNvSpPr>
            <p:nvPr/>
          </p:nvSpPr>
          <p:spPr bwMode="auto">
            <a:xfrm>
              <a:off x="1877" y="2165"/>
              <a:ext cx="85" cy="49"/>
            </a:xfrm>
            <a:custGeom>
              <a:avLst/>
              <a:gdLst>
                <a:gd name="T0" fmla="*/ 42 w 85"/>
                <a:gd name="T1" fmla="*/ 0 h 49"/>
                <a:gd name="T2" fmla="*/ 0 w 85"/>
                <a:gd name="T3" fmla="*/ 24 h 49"/>
                <a:gd name="T4" fmla="*/ 42 w 85"/>
                <a:gd name="T5" fmla="*/ 49 h 49"/>
                <a:gd name="T6" fmla="*/ 85 w 85"/>
                <a:gd name="T7" fmla="*/ 24 h 49"/>
                <a:gd name="T8" fmla="*/ 42 w 85"/>
                <a:gd name="T9" fmla="*/ 0 h 49"/>
              </a:gdLst>
              <a:ahLst/>
              <a:cxnLst>
                <a:cxn ang="0">
                  <a:pos x="T0" y="T1"/>
                </a:cxn>
                <a:cxn ang="0">
                  <a:pos x="T2" y="T3"/>
                </a:cxn>
                <a:cxn ang="0">
                  <a:pos x="T4" y="T5"/>
                </a:cxn>
                <a:cxn ang="0">
                  <a:pos x="T6" y="T7"/>
                </a:cxn>
                <a:cxn ang="0">
                  <a:pos x="T8" y="T9"/>
                </a:cxn>
              </a:cxnLst>
              <a:rect l="0" t="0" r="r" b="b"/>
              <a:pathLst>
                <a:path w="85" h="49">
                  <a:moveTo>
                    <a:pt x="42" y="0"/>
                  </a:moveTo>
                  <a:lnTo>
                    <a:pt x="0" y="24"/>
                  </a:lnTo>
                  <a:lnTo>
                    <a:pt x="42" y="49"/>
                  </a:lnTo>
                  <a:lnTo>
                    <a:pt x="85" y="24"/>
                  </a:lnTo>
                  <a:lnTo>
                    <a:pt x="42" y="0"/>
                  </a:lnTo>
                  <a:close/>
                </a:path>
              </a:pathLst>
            </a:custGeom>
            <a:solidFill>
              <a:srgbClr val="CCECFF"/>
            </a:solidFill>
            <a:ln w="6350">
              <a:solidFill>
                <a:srgbClr val="000000"/>
              </a:solidFill>
              <a:prstDash val="solid"/>
              <a:round/>
              <a:headEnd/>
              <a:tailEnd/>
            </a:ln>
          </p:spPr>
          <p:txBody>
            <a:bodyPr/>
            <a:lstStyle/>
            <a:p>
              <a:endParaRPr lang="ja-JP" altLang="en-US"/>
            </a:p>
          </p:txBody>
        </p:sp>
      </p:grpSp>
      <p:sp>
        <p:nvSpPr>
          <p:cNvPr id="85383" name="Line 391"/>
          <p:cNvSpPr>
            <a:spLocks noChangeShapeType="1"/>
          </p:cNvSpPr>
          <p:nvPr/>
        </p:nvSpPr>
        <p:spPr bwMode="auto">
          <a:xfrm flipH="1" flipV="1">
            <a:off x="3411538" y="1527175"/>
            <a:ext cx="36512" cy="2460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5385" name="Rectangle 393"/>
          <p:cNvSpPr>
            <a:spLocks noChangeArrowheads="1"/>
          </p:cNvSpPr>
          <p:nvPr/>
        </p:nvSpPr>
        <p:spPr bwMode="auto">
          <a:xfrm>
            <a:off x="5935663" y="927100"/>
            <a:ext cx="7413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solidFill>
                  <a:schemeClr val="bg2"/>
                </a:solidFill>
                <a:ea typeface="ＭＳ Ｐゴシック" pitchFamily="50" charset="-128"/>
              </a:rPr>
              <a:t>用途・目的</a:t>
            </a:r>
          </a:p>
        </p:txBody>
      </p:sp>
      <p:sp>
        <p:nvSpPr>
          <p:cNvPr id="85386" name="Rectangle 394"/>
          <p:cNvSpPr>
            <a:spLocks noChangeArrowheads="1"/>
          </p:cNvSpPr>
          <p:nvPr/>
        </p:nvSpPr>
        <p:spPr bwMode="auto">
          <a:xfrm>
            <a:off x="4402138" y="1243013"/>
            <a:ext cx="4483100" cy="719137"/>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ea typeface="ＭＳ Ｐゴシック" pitchFamily="50" charset="-128"/>
              </a:rPr>
              <a:t>問題となっている</a:t>
            </a:r>
            <a:r>
              <a:rPr lang="ja-JP" altLang="en-US" sz="1200" b="1">
                <a:solidFill>
                  <a:srgbClr val="FF3300"/>
                </a:solidFill>
                <a:ea typeface="ＭＳ Ｐゴシック" pitchFamily="50" charset="-128"/>
              </a:rPr>
              <a:t>事象の相互の因果関係（原因と結果、手段と方法）を整理</a:t>
            </a:r>
            <a:r>
              <a:rPr lang="ja-JP" altLang="en-US" sz="1200" b="1">
                <a:solidFill>
                  <a:schemeClr val="bg2"/>
                </a:solidFill>
                <a:ea typeface="ＭＳ Ｐゴシック" pitchFamily="50" charset="-128"/>
              </a:rPr>
              <a:t>し、問題解決の糸口を見つけ出すための手法。</a:t>
            </a:r>
          </a:p>
        </p:txBody>
      </p:sp>
      <p:sp>
        <p:nvSpPr>
          <p:cNvPr id="85387" name="Rectangle 395"/>
          <p:cNvSpPr>
            <a:spLocks noChangeArrowheads="1"/>
          </p:cNvSpPr>
          <p:nvPr/>
        </p:nvSpPr>
        <p:spPr bwMode="auto">
          <a:xfrm>
            <a:off x="4402138" y="2689225"/>
            <a:ext cx="4483100" cy="674688"/>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ea typeface="ＭＳ Ｐゴシック" pitchFamily="50" charset="-128"/>
              </a:rPr>
              <a:t>目的を達成するための</a:t>
            </a:r>
            <a:r>
              <a:rPr lang="ja-JP" altLang="en-US" sz="1200" b="1">
                <a:solidFill>
                  <a:srgbClr val="FF3300"/>
                </a:solidFill>
                <a:ea typeface="ＭＳ Ｐゴシック" pitchFamily="50" charset="-128"/>
              </a:rPr>
              <a:t>手段を次々とツリー状に展開</a:t>
            </a:r>
            <a:r>
              <a:rPr lang="ja-JP" altLang="en-US" sz="1200" b="1">
                <a:solidFill>
                  <a:schemeClr val="bg2"/>
                </a:solidFill>
                <a:ea typeface="ＭＳ Ｐゴシック" pitchFamily="50" charset="-128"/>
              </a:rPr>
              <a:t>し、</a:t>
            </a:r>
            <a:br>
              <a:rPr lang="ja-JP" altLang="en-US" sz="1200" b="1">
                <a:solidFill>
                  <a:schemeClr val="bg2"/>
                </a:solidFill>
                <a:ea typeface="ＭＳ Ｐゴシック" pitchFamily="50" charset="-128"/>
              </a:rPr>
            </a:br>
            <a:r>
              <a:rPr lang="ja-JP" altLang="en-US" sz="1200" b="1">
                <a:solidFill>
                  <a:schemeClr val="bg2"/>
                </a:solidFill>
                <a:ea typeface="ＭＳ Ｐゴシック" pitchFamily="50" charset="-128"/>
              </a:rPr>
              <a:t>最適な施策を追求するための手法。</a:t>
            </a:r>
          </a:p>
        </p:txBody>
      </p:sp>
      <p:sp>
        <p:nvSpPr>
          <p:cNvPr id="85388" name="Rectangle 396"/>
          <p:cNvSpPr>
            <a:spLocks noChangeArrowheads="1"/>
          </p:cNvSpPr>
          <p:nvPr/>
        </p:nvSpPr>
        <p:spPr bwMode="auto">
          <a:xfrm>
            <a:off x="4402138" y="3363913"/>
            <a:ext cx="4483100" cy="811212"/>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ea typeface="ＭＳ Ｐゴシック" pitchFamily="50" charset="-128"/>
              </a:rPr>
              <a:t>対になる問題の要素を行と列に配置し、その交点に</a:t>
            </a:r>
            <a:r>
              <a:rPr lang="ja-JP" altLang="en-US" sz="1200" b="1">
                <a:solidFill>
                  <a:srgbClr val="FF3300"/>
                </a:solidFill>
                <a:ea typeface="ＭＳ Ｐゴシック" pitchFamily="50" charset="-128"/>
              </a:rPr>
              <a:t>各要素の</a:t>
            </a:r>
            <a:r>
              <a:rPr lang="ja-JP" altLang="en-US" sz="1200" b="1">
                <a:solidFill>
                  <a:schemeClr val="bg2"/>
                </a:solidFill>
                <a:ea typeface="ＭＳ Ｐゴシック" pitchFamily="50" charset="-128"/>
              </a:rPr>
              <a:t/>
            </a:r>
            <a:br>
              <a:rPr lang="ja-JP" altLang="en-US" sz="1200" b="1">
                <a:solidFill>
                  <a:schemeClr val="bg2"/>
                </a:solidFill>
                <a:ea typeface="ＭＳ Ｐゴシック" pitchFamily="50" charset="-128"/>
              </a:rPr>
            </a:br>
            <a:r>
              <a:rPr lang="ja-JP" altLang="en-US" sz="1200" b="1">
                <a:solidFill>
                  <a:srgbClr val="FF3300"/>
                </a:solidFill>
                <a:ea typeface="ＭＳ Ｐゴシック" pitchFamily="50" charset="-128"/>
              </a:rPr>
              <a:t>関連の有無や度合いを表示</a:t>
            </a:r>
            <a:r>
              <a:rPr lang="ja-JP" altLang="en-US" sz="1200" b="1">
                <a:solidFill>
                  <a:schemeClr val="bg2"/>
                </a:solidFill>
                <a:ea typeface="ＭＳ Ｐゴシック" pitchFamily="50" charset="-128"/>
              </a:rPr>
              <a:t>することで問題解決へのヒントを</a:t>
            </a:r>
            <a:br>
              <a:rPr lang="ja-JP" altLang="en-US" sz="1200" b="1">
                <a:solidFill>
                  <a:schemeClr val="bg2"/>
                </a:solidFill>
                <a:ea typeface="ＭＳ Ｐゴシック" pitchFamily="50" charset="-128"/>
              </a:rPr>
            </a:br>
            <a:r>
              <a:rPr lang="ja-JP" altLang="en-US" sz="1200" b="1">
                <a:solidFill>
                  <a:schemeClr val="bg2"/>
                </a:solidFill>
                <a:ea typeface="ＭＳ Ｐゴシック" pitchFamily="50" charset="-128"/>
              </a:rPr>
              <a:t>得るための手法。</a:t>
            </a:r>
          </a:p>
        </p:txBody>
      </p:sp>
      <p:sp>
        <p:nvSpPr>
          <p:cNvPr id="85389" name="Rectangle 397"/>
          <p:cNvSpPr>
            <a:spLocks noChangeArrowheads="1"/>
          </p:cNvSpPr>
          <p:nvPr/>
        </p:nvSpPr>
        <p:spPr bwMode="auto">
          <a:xfrm>
            <a:off x="4402138" y="4175125"/>
            <a:ext cx="4483100" cy="819150"/>
          </a:xfrm>
          <a:prstGeom prst="rect">
            <a:avLst/>
          </a:prstGeom>
          <a:solidFill>
            <a:srgbClr val="FFFFD9"/>
          </a:solidFill>
          <a:ln w="6350">
            <a:solidFill>
              <a:srgbClr val="000000"/>
            </a:solidFill>
            <a:miter lim="800000"/>
            <a:headEnd/>
            <a:tailEnd/>
          </a:ln>
        </p:spPr>
        <p:txBody>
          <a:bodyPr/>
          <a:lstStyle/>
          <a:p>
            <a:endParaRPr lang="ja-JP" altLang="ja-JP" sz="2400">
              <a:solidFill>
                <a:schemeClr val="bg2"/>
              </a:solidFill>
            </a:endParaRPr>
          </a:p>
        </p:txBody>
      </p:sp>
      <p:sp>
        <p:nvSpPr>
          <p:cNvPr id="85391" name="Rectangle 399"/>
          <p:cNvSpPr>
            <a:spLocks noChangeArrowheads="1"/>
          </p:cNvSpPr>
          <p:nvPr/>
        </p:nvSpPr>
        <p:spPr bwMode="auto">
          <a:xfrm>
            <a:off x="571500" y="4991100"/>
            <a:ext cx="2014538" cy="923925"/>
          </a:xfrm>
          <a:prstGeom prst="rect">
            <a:avLst/>
          </a:prstGeom>
          <a:solidFill>
            <a:srgbClr val="FFFFCC"/>
          </a:solidFill>
          <a:ln w="6350">
            <a:solidFill>
              <a:srgbClr val="000000"/>
            </a:solidFill>
            <a:miter lim="800000"/>
            <a:headEnd/>
            <a:tailEnd/>
          </a:ln>
        </p:spPr>
        <p:txBody>
          <a:bodyPr/>
          <a:lstStyle/>
          <a:p>
            <a:endParaRPr lang="ja-JP" altLang="en-US"/>
          </a:p>
        </p:txBody>
      </p:sp>
      <p:sp>
        <p:nvSpPr>
          <p:cNvPr id="85392" name="Rectangle 400"/>
          <p:cNvSpPr>
            <a:spLocks noChangeArrowheads="1"/>
          </p:cNvSpPr>
          <p:nvPr/>
        </p:nvSpPr>
        <p:spPr bwMode="auto">
          <a:xfrm>
            <a:off x="957263" y="5141913"/>
            <a:ext cx="1355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chemeClr val="bg2"/>
                </a:solidFill>
                <a:latin typeface="ＭＳ ゴシック" pitchFamily="49" charset="-128"/>
                <a:ea typeface="ＭＳ ゴシック" pitchFamily="49" charset="-128"/>
              </a:rPr>
              <a:t>ﾏﾄﾘｯｸｽﾃﾞｰﾀ</a:t>
            </a:r>
            <a:endParaRPr lang="ja-JP" altLang="en-US" sz="1600">
              <a:solidFill>
                <a:schemeClr val="bg2"/>
              </a:solidFill>
              <a:ea typeface="ＭＳ Ｐゴシック" pitchFamily="50" charset="-128"/>
            </a:endParaRPr>
          </a:p>
        </p:txBody>
      </p:sp>
      <p:sp>
        <p:nvSpPr>
          <p:cNvPr id="85393" name="Rectangle 401"/>
          <p:cNvSpPr>
            <a:spLocks noChangeArrowheads="1"/>
          </p:cNvSpPr>
          <p:nvPr/>
        </p:nvSpPr>
        <p:spPr bwMode="auto">
          <a:xfrm>
            <a:off x="1655763" y="5370513"/>
            <a:ext cx="698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chemeClr val="bg2"/>
                </a:solidFill>
                <a:latin typeface="ＭＳ ゴシック" pitchFamily="49" charset="-128"/>
                <a:ea typeface="ＭＳ ゴシック" pitchFamily="49" charset="-128"/>
              </a:rPr>
              <a:t>解析法</a:t>
            </a:r>
            <a:endParaRPr lang="ja-JP" altLang="en-US" sz="1600">
              <a:solidFill>
                <a:schemeClr val="bg2"/>
              </a:solidFill>
              <a:ea typeface="ＭＳ Ｐゴシック" pitchFamily="50" charset="-128"/>
            </a:endParaRPr>
          </a:p>
        </p:txBody>
      </p:sp>
      <p:sp>
        <p:nvSpPr>
          <p:cNvPr id="85394" name="Rectangle 402"/>
          <p:cNvSpPr>
            <a:spLocks noChangeArrowheads="1"/>
          </p:cNvSpPr>
          <p:nvPr/>
        </p:nvSpPr>
        <p:spPr bwMode="auto">
          <a:xfrm>
            <a:off x="2566988" y="4991100"/>
            <a:ext cx="1849437" cy="923925"/>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85395" name="Group 403"/>
          <p:cNvGrpSpPr>
            <a:grpSpLocks/>
          </p:cNvGrpSpPr>
          <p:nvPr/>
        </p:nvGrpSpPr>
        <p:grpSpPr bwMode="auto">
          <a:xfrm>
            <a:off x="2800350" y="5111750"/>
            <a:ext cx="1390650" cy="647700"/>
            <a:chOff x="1601" y="2307"/>
            <a:chExt cx="599" cy="267"/>
          </a:xfrm>
        </p:grpSpPr>
        <p:sp>
          <p:nvSpPr>
            <p:cNvPr id="85396" name="Rectangle 404"/>
            <p:cNvSpPr>
              <a:spLocks noChangeArrowheads="1"/>
            </p:cNvSpPr>
            <p:nvPr/>
          </p:nvSpPr>
          <p:spPr bwMode="auto">
            <a:xfrm>
              <a:off x="1601" y="230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397" name="Rectangle 405"/>
            <p:cNvSpPr>
              <a:spLocks noChangeArrowheads="1"/>
            </p:cNvSpPr>
            <p:nvPr/>
          </p:nvSpPr>
          <p:spPr bwMode="auto">
            <a:xfrm>
              <a:off x="1601" y="235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85398" name="Rectangle 406"/>
            <p:cNvSpPr>
              <a:spLocks noChangeArrowheads="1"/>
            </p:cNvSpPr>
            <p:nvPr/>
          </p:nvSpPr>
          <p:spPr bwMode="auto">
            <a:xfrm>
              <a:off x="1601" y="2397"/>
              <a:ext cx="148" cy="43"/>
            </a:xfrm>
            <a:prstGeom prst="rect">
              <a:avLst/>
            </a:prstGeom>
            <a:solidFill>
              <a:srgbClr val="FFFF99"/>
            </a:solidFill>
            <a:ln w="6350">
              <a:solidFill>
                <a:srgbClr val="000000"/>
              </a:solidFill>
              <a:miter lim="800000"/>
              <a:headEnd/>
              <a:tailEnd/>
            </a:ln>
          </p:spPr>
          <p:txBody>
            <a:bodyPr/>
            <a:lstStyle/>
            <a:p>
              <a:endParaRPr lang="ja-JP" altLang="en-US"/>
            </a:p>
          </p:txBody>
        </p:sp>
        <p:sp>
          <p:nvSpPr>
            <p:cNvPr id="85399" name="Rectangle 407"/>
            <p:cNvSpPr>
              <a:spLocks noChangeArrowheads="1"/>
            </p:cNvSpPr>
            <p:nvPr/>
          </p:nvSpPr>
          <p:spPr bwMode="auto">
            <a:xfrm>
              <a:off x="1601" y="2443"/>
              <a:ext cx="148" cy="41"/>
            </a:xfrm>
            <a:prstGeom prst="rect">
              <a:avLst/>
            </a:prstGeom>
            <a:solidFill>
              <a:srgbClr val="FFFF99"/>
            </a:solidFill>
            <a:ln w="6350">
              <a:solidFill>
                <a:srgbClr val="000000"/>
              </a:solidFill>
              <a:miter lim="800000"/>
              <a:headEnd/>
              <a:tailEnd/>
            </a:ln>
          </p:spPr>
          <p:txBody>
            <a:bodyPr/>
            <a:lstStyle/>
            <a:p>
              <a:endParaRPr lang="ja-JP" altLang="en-US"/>
            </a:p>
          </p:txBody>
        </p:sp>
        <p:sp>
          <p:nvSpPr>
            <p:cNvPr id="85400" name="Rectangle 408"/>
            <p:cNvSpPr>
              <a:spLocks noChangeArrowheads="1"/>
            </p:cNvSpPr>
            <p:nvPr/>
          </p:nvSpPr>
          <p:spPr bwMode="auto">
            <a:xfrm>
              <a:off x="1601" y="2487"/>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85401" name="Rectangle 409"/>
            <p:cNvSpPr>
              <a:spLocks noChangeArrowheads="1"/>
            </p:cNvSpPr>
            <p:nvPr/>
          </p:nvSpPr>
          <p:spPr bwMode="auto">
            <a:xfrm>
              <a:off x="1601" y="253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85402" name="Rectangle 410"/>
            <p:cNvSpPr>
              <a:spLocks noChangeArrowheads="1"/>
            </p:cNvSpPr>
            <p:nvPr/>
          </p:nvSpPr>
          <p:spPr bwMode="auto">
            <a:xfrm>
              <a:off x="175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85403" name="Rectangle 411"/>
            <p:cNvSpPr>
              <a:spLocks noChangeArrowheads="1"/>
            </p:cNvSpPr>
            <p:nvPr/>
          </p:nvSpPr>
          <p:spPr bwMode="auto">
            <a:xfrm>
              <a:off x="175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04" name="Rectangle 412"/>
            <p:cNvSpPr>
              <a:spLocks noChangeArrowheads="1"/>
            </p:cNvSpPr>
            <p:nvPr/>
          </p:nvSpPr>
          <p:spPr bwMode="auto">
            <a:xfrm>
              <a:off x="175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05" name="Rectangle 413"/>
            <p:cNvSpPr>
              <a:spLocks noChangeArrowheads="1"/>
            </p:cNvSpPr>
            <p:nvPr/>
          </p:nvSpPr>
          <p:spPr bwMode="auto">
            <a:xfrm>
              <a:off x="175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06" name="Rectangle 414"/>
            <p:cNvSpPr>
              <a:spLocks noChangeArrowheads="1"/>
            </p:cNvSpPr>
            <p:nvPr/>
          </p:nvSpPr>
          <p:spPr bwMode="auto">
            <a:xfrm>
              <a:off x="175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07" name="Rectangle 415"/>
            <p:cNvSpPr>
              <a:spLocks noChangeArrowheads="1"/>
            </p:cNvSpPr>
            <p:nvPr/>
          </p:nvSpPr>
          <p:spPr bwMode="auto">
            <a:xfrm>
              <a:off x="175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08" name="Rectangle 416"/>
            <p:cNvSpPr>
              <a:spLocks noChangeArrowheads="1"/>
            </p:cNvSpPr>
            <p:nvPr/>
          </p:nvSpPr>
          <p:spPr bwMode="auto">
            <a:xfrm>
              <a:off x="190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85409" name="Rectangle 417"/>
            <p:cNvSpPr>
              <a:spLocks noChangeArrowheads="1"/>
            </p:cNvSpPr>
            <p:nvPr/>
          </p:nvSpPr>
          <p:spPr bwMode="auto">
            <a:xfrm>
              <a:off x="190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0" name="Rectangle 418"/>
            <p:cNvSpPr>
              <a:spLocks noChangeArrowheads="1"/>
            </p:cNvSpPr>
            <p:nvPr/>
          </p:nvSpPr>
          <p:spPr bwMode="auto">
            <a:xfrm>
              <a:off x="190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1" name="Rectangle 419"/>
            <p:cNvSpPr>
              <a:spLocks noChangeArrowheads="1"/>
            </p:cNvSpPr>
            <p:nvPr/>
          </p:nvSpPr>
          <p:spPr bwMode="auto">
            <a:xfrm>
              <a:off x="190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2" name="Rectangle 420"/>
            <p:cNvSpPr>
              <a:spLocks noChangeArrowheads="1"/>
            </p:cNvSpPr>
            <p:nvPr/>
          </p:nvSpPr>
          <p:spPr bwMode="auto">
            <a:xfrm>
              <a:off x="190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3" name="Rectangle 421"/>
            <p:cNvSpPr>
              <a:spLocks noChangeArrowheads="1"/>
            </p:cNvSpPr>
            <p:nvPr/>
          </p:nvSpPr>
          <p:spPr bwMode="auto">
            <a:xfrm>
              <a:off x="190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4" name="Rectangle 422"/>
            <p:cNvSpPr>
              <a:spLocks noChangeArrowheads="1"/>
            </p:cNvSpPr>
            <p:nvPr/>
          </p:nvSpPr>
          <p:spPr bwMode="auto">
            <a:xfrm>
              <a:off x="2053" y="2307"/>
              <a:ext cx="147"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85415" name="Rectangle 423"/>
            <p:cNvSpPr>
              <a:spLocks noChangeArrowheads="1"/>
            </p:cNvSpPr>
            <p:nvPr/>
          </p:nvSpPr>
          <p:spPr bwMode="auto">
            <a:xfrm>
              <a:off x="2053" y="2352"/>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6" name="Rectangle 424"/>
            <p:cNvSpPr>
              <a:spLocks noChangeArrowheads="1"/>
            </p:cNvSpPr>
            <p:nvPr/>
          </p:nvSpPr>
          <p:spPr bwMode="auto">
            <a:xfrm>
              <a:off x="2053" y="2397"/>
              <a:ext cx="147"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7" name="Rectangle 425"/>
            <p:cNvSpPr>
              <a:spLocks noChangeArrowheads="1"/>
            </p:cNvSpPr>
            <p:nvPr/>
          </p:nvSpPr>
          <p:spPr bwMode="auto">
            <a:xfrm>
              <a:off x="2053" y="2443"/>
              <a:ext cx="147"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8" name="Rectangle 426"/>
            <p:cNvSpPr>
              <a:spLocks noChangeArrowheads="1"/>
            </p:cNvSpPr>
            <p:nvPr/>
          </p:nvSpPr>
          <p:spPr bwMode="auto">
            <a:xfrm>
              <a:off x="2053" y="2487"/>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85419" name="Rectangle 427"/>
            <p:cNvSpPr>
              <a:spLocks noChangeArrowheads="1"/>
            </p:cNvSpPr>
            <p:nvPr/>
          </p:nvSpPr>
          <p:spPr bwMode="auto">
            <a:xfrm>
              <a:off x="2053" y="2532"/>
              <a:ext cx="147" cy="42"/>
            </a:xfrm>
            <a:prstGeom prst="rect">
              <a:avLst/>
            </a:prstGeom>
            <a:solidFill>
              <a:srgbClr val="FFFFFF"/>
            </a:solidFill>
            <a:ln w="6350">
              <a:solidFill>
                <a:srgbClr val="000000"/>
              </a:solidFill>
              <a:miter lim="800000"/>
              <a:headEnd/>
              <a:tailEnd/>
            </a:ln>
          </p:spPr>
          <p:txBody>
            <a:bodyPr/>
            <a:lstStyle/>
            <a:p>
              <a:endParaRPr lang="ja-JP" altLang="en-US"/>
            </a:p>
          </p:txBody>
        </p:sp>
      </p:grpSp>
      <p:sp>
        <p:nvSpPr>
          <p:cNvPr id="85420" name="Rectangle 428"/>
          <p:cNvSpPr>
            <a:spLocks noChangeArrowheads="1"/>
          </p:cNvSpPr>
          <p:nvPr/>
        </p:nvSpPr>
        <p:spPr bwMode="auto">
          <a:xfrm>
            <a:off x="4402138" y="4987925"/>
            <a:ext cx="4483100" cy="936625"/>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ea typeface="ＭＳ Ｐゴシック" pitchFamily="50" charset="-128"/>
              </a:rPr>
              <a:t>マトリックスの各交点に数値データが配列されている場合に、</a:t>
            </a:r>
            <a:br>
              <a:rPr lang="ja-JP" altLang="en-US" sz="1200" b="1">
                <a:solidFill>
                  <a:schemeClr val="bg2"/>
                </a:solidFill>
                <a:ea typeface="ＭＳ Ｐゴシック" pitchFamily="50" charset="-128"/>
              </a:rPr>
            </a:br>
            <a:r>
              <a:rPr lang="ja-JP" altLang="en-US" sz="1200" b="1">
                <a:solidFill>
                  <a:schemeClr val="bg2"/>
                </a:solidFill>
                <a:ea typeface="ＭＳ Ｐゴシック" pitchFamily="50" charset="-128"/>
              </a:rPr>
              <a:t>データのもつ情報を一度になるべく多く表現できるような合成得点（主成分）を求める事で、</a:t>
            </a:r>
            <a:r>
              <a:rPr lang="ja-JP" altLang="en-US" sz="1200" b="1">
                <a:solidFill>
                  <a:srgbClr val="FF3300"/>
                </a:solidFill>
                <a:ea typeface="ＭＳ Ｐゴシック" pitchFamily="50" charset="-128"/>
              </a:rPr>
              <a:t>総合力や特性</a:t>
            </a:r>
            <a:r>
              <a:rPr lang="ja-JP" altLang="en-US" sz="1200" b="1">
                <a:solidFill>
                  <a:schemeClr val="bg2"/>
                </a:solidFill>
                <a:ea typeface="ＭＳ Ｐゴシック" pitchFamily="50" charset="-128"/>
              </a:rPr>
              <a:t>を調べるための手法。</a:t>
            </a:r>
          </a:p>
        </p:txBody>
      </p:sp>
      <p:sp>
        <p:nvSpPr>
          <p:cNvPr id="85421" name="Rectangle 429"/>
          <p:cNvSpPr>
            <a:spLocks noChangeArrowheads="1"/>
          </p:cNvSpPr>
          <p:nvPr/>
        </p:nvSpPr>
        <p:spPr bwMode="auto">
          <a:xfrm>
            <a:off x="4402138" y="5915025"/>
            <a:ext cx="4483100" cy="819150"/>
          </a:xfrm>
          <a:prstGeom prst="rect">
            <a:avLst/>
          </a:prstGeom>
          <a:solidFill>
            <a:srgbClr val="FFFFD9"/>
          </a:solidFill>
          <a:ln w="6350">
            <a:solidFill>
              <a:srgbClr val="000000"/>
            </a:solidFill>
            <a:miter lim="800000"/>
            <a:headEnd/>
            <a:tailEnd/>
          </a:ln>
        </p:spPr>
        <p:txBody>
          <a:bodyPr/>
          <a:lstStyle/>
          <a:p>
            <a:endParaRPr lang="ja-JP" altLang="en-US"/>
          </a:p>
        </p:txBody>
      </p:sp>
      <p:sp>
        <p:nvSpPr>
          <p:cNvPr id="85422" name="Rectangle 430"/>
          <p:cNvSpPr>
            <a:spLocks noChangeArrowheads="1"/>
          </p:cNvSpPr>
          <p:nvPr/>
        </p:nvSpPr>
        <p:spPr bwMode="auto">
          <a:xfrm>
            <a:off x="4502150" y="5957888"/>
            <a:ext cx="44831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ja-JP" altLang="en-US" sz="1200" b="1">
                <a:solidFill>
                  <a:schemeClr val="bg2"/>
                </a:solidFill>
                <a:latin typeface="ＭＳ ゴシック" pitchFamily="49" charset="-128"/>
                <a:ea typeface="ＭＳ ゴシック" pitchFamily="49" charset="-128"/>
              </a:rPr>
              <a:t>プロジェクトの作業日程や時間の管理のための</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ネットワーク図法。</a:t>
            </a:r>
            <a:r>
              <a:rPr lang="ja-JP" altLang="en-US" sz="1200" b="1">
                <a:solidFill>
                  <a:srgbClr val="FF3300"/>
                </a:solidFill>
                <a:latin typeface="ＭＳ ゴシック" pitchFamily="49" charset="-128"/>
                <a:ea typeface="ＭＳ ゴシック" pitchFamily="49" charset="-128"/>
              </a:rPr>
              <a:t>決められた日程で終了させる</a:t>
            </a:r>
            <a:r>
              <a:rPr lang="ja-JP" altLang="en-US" sz="1200" b="1">
                <a:solidFill>
                  <a:schemeClr val="bg2"/>
                </a:solidFill>
                <a:latin typeface="ＭＳ ゴシック" pitchFamily="49" charset="-128"/>
                <a:ea typeface="ＭＳ ゴシック" pitchFamily="49" charset="-128"/>
              </a:rPr>
              <a:t>には</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どの作業を遅らせてはならないかを明確にする手法でもある</a:t>
            </a:r>
          </a:p>
        </p:txBody>
      </p:sp>
      <p:sp>
        <p:nvSpPr>
          <p:cNvPr id="85423" name="Rectangle 431"/>
          <p:cNvSpPr>
            <a:spLocks noChangeArrowheads="1"/>
          </p:cNvSpPr>
          <p:nvPr/>
        </p:nvSpPr>
        <p:spPr bwMode="auto">
          <a:xfrm>
            <a:off x="4402138" y="1960563"/>
            <a:ext cx="4483100" cy="735012"/>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ea typeface="ＭＳ Ｐゴシック" pitchFamily="50" charset="-128"/>
              </a:rPr>
              <a:t>アイデアや意見などの言語データを、カードに書き出し、</a:t>
            </a:r>
            <a:r>
              <a:rPr lang="ja-JP" altLang="en-US" sz="1200" b="1">
                <a:solidFill>
                  <a:srgbClr val="FF3300"/>
                </a:solidFill>
                <a:ea typeface="ＭＳ Ｐゴシック" pitchFamily="50" charset="-128"/>
              </a:rPr>
              <a:t>類似する</a:t>
            </a:r>
            <a:r>
              <a:rPr lang="ja-JP" altLang="en-US" sz="1200" b="1">
                <a:solidFill>
                  <a:schemeClr val="bg2"/>
                </a:solidFill>
                <a:ea typeface="ＭＳ Ｐゴシック" pitchFamily="50" charset="-128"/>
              </a:rPr>
              <a:t/>
            </a:r>
            <a:br>
              <a:rPr lang="ja-JP" altLang="en-US" sz="1200" b="1">
                <a:solidFill>
                  <a:schemeClr val="bg2"/>
                </a:solidFill>
                <a:ea typeface="ＭＳ Ｐゴシック" pitchFamily="50" charset="-128"/>
              </a:rPr>
            </a:br>
            <a:r>
              <a:rPr lang="ja-JP" altLang="en-US" sz="1200" b="1">
                <a:solidFill>
                  <a:srgbClr val="FF3300"/>
                </a:solidFill>
                <a:ea typeface="ＭＳ Ｐゴシック" pitchFamily="50" charset="-128"/>
              </a:rPr>
              <a:t>グループにまとめていく</a:t>
            </a:r>
            <a:r>
              <a:rPr lang="ja-JP" altLang="en-US" sz="1200" b="1">
                <a:solidFill>
                  <a:schemeClr val="bg2"/>
                </a:solidFill>
                <a:ea typeface="ＭＳ Ｐゴシック" pitchFamily="50" charset="-128"/>
              </a:rPr>
              <a:t>ことにより、問題の本質をとらえ、問題解決に導くための手法。</a:t>
            </a:r>
          </a:p>
        </p:txBody>
      </p:sp>
      <p:sp>
        <p:nvSpPr>
          <p:cNvPr id="85425" name="Rectangle 433"/>
          <p:cNvSpPr>
            <a:spLocks noChangeArrowheads="1"/>
          </p:cNvSpPr>
          <p:nvPr/>
        </p:nvSpPr>
        <p:spPr bwMode="auto">
          <a:xfrm>
            <a:off x="668338" y="5651500"/>
            <a:ext cx="1828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chemeClr val="bg2"/>
                </a:solidFill>
                <a:latin typeface="Arial" charset="0"/>
                <a:ea typeface="ＭＳ Ｐゴシック" pitchFamily="50" charset="-128"/>
              </a:rPr>
              <a:t>Principal Component Analysis</a:t>
            </a:r>
            <a:endParaRPr lang="en-US" altLang="ja-JP" sz="1000" b="1">
              <a:solidFill>
                <a:schemeClr val="bg2"/>
              </a:solidFill>
              <a:ea typeface="ＭＳ Ｐゴシック" pitchFamily="50" charset="-128"/>
            </a:endParaRPr>
          </a:p>
        </p:txBody>
      </p:sp>
      <p:sp>
        <p:nvSpPr>
          <p:cNvPr id="85426" name="Rectangle 434"/>
          <p:cNvSpPr>
            <a:spLocks noChangeArrowheads="1"/>
          </p:cNvSpPr>
          <p:nvPr/>
        </p:nvSpPr>
        <p:spPr bwMode="auto">
          <a:xfrm>
            <a:off x="1276350" y="6338888"/>
            <a:ext cx="12573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900">
                <a:solidFill>
                  <a:schemeClr val="bg2"/>
                </a:solidFill>
                <a:latin typeface="Arial" charset="0"/>
                <a:ea typeface="ＭＳ Ｐゴシック" pitchFamily="50" charset="-128"/>
              </a:rPr>
              <a:t>Program Evaluation and </a:t>
            </a:r>
            <a:endParaRPr lang="en-US" altLang="ja-JP" sz="900">
              <a:solidFill>
                <a:schemeClr val="bg2"/>
              </a:solidFill>
              <a:ea typeface="ＭＳ Ｐゴシック" pitchFamily="50" charset="-128"/>
            </a:endParaRPr>
          </a:p>
        </p:txBody>
      </p:sp>
      <p:sp>
        <p:nvSpPr>
          <p:cNvPr id="85427" name="Rectangle 435"/>
          <p:cNvSpPr>
            <a:spLocks noChangeArrowheads="1"/>
          </p:cNvSpPr>
          <p:nvPr/>
        </p:nvSpPr>
        <p:spPr bwMode="auto">
          <a:xfrm>
            <a:off x="1349375" y="6502400"/>
            <a:ext cx="839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800">
                <a:solidFill>
                  <a:schemeClr val="bg2"/>
                </a:solidFill>
                <a:latin typeface="Arial" charset="0"/>
                <a:ea typeface="ＭＳ Ｐゴシック" pitchFamily="50" charset="-128"/>
              </a:rPr>
              <a:t>Review Technique</a:t>
            </a:r>
            <a:endParaRPr lang="en-US" altLang="ja-JP" sz="800">
              <a:solidFill>
                <a:schemeClr val="bg2"/>
              </a:solidFill>
              <a:ea typeface="ＭＳ Ｐゴシック" pitchFamily="50" charset="-128"/>
            </a:endParaRPr>
          </a:p>
        </p:txBody>
      </p:sp>
      <p:sp>
        <p:nvSpPr>
          <p:cNvPr id="85428" name="Rectangle 436"/>
          <p:cNvSpPr>
            <a:spLocks noChangeArrowheads="1"/>
          </p:cNvSpPr>
          <p:nvPr/>
        </p:nvSpPr>
        <p:spPr bwMode="auto">
          <a:xfrm>
            <a:off x="677863" y="4776788"/>
            <a:ext cx="17843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900" b="1">
                <a:solidFill>
                  <a:schemeClr val="bg2"/>
                </a:solidFill>
                <a:latin typeface="Arial" charset="0"/>
                <a:ea typeface="ＭＳ Ｐゴシック" pitchFamily="50" charset="-128"/>
              </a:rPr>
              <a:t>Process Decision Program Chart</a:t>
            </a:r>
            <a:endParaRPr lang="en-US" altLang="ja-JP" sz="900" b="1">
              <a:solidFill>
                <a:schemeClr val="bg2"/>
              </a:solidFill>
              <a:ea typeface="ＭＳ Ｐゴシック" pitchFamily="50" charset="-128"/>
            </a:endParaRPr>
          </a:p>
        </p:txBody>
      </p:sp>
      <p:sp>
        <p:nvSpPr>
          <p:cNvPr id="85429" name="Rectangle 437"/>
          <p:cNvSpPr>
            <a:spLocks noChangeArrowheads="1"/>
          </p:cNvSpPr>
          <p:nvPr/>
        </p:nvSpPr>
        <p:spPr bwMode="auto">
          <a:xfrm>
            <a:off x="820738" y="6048375"/>
            <a:ext cx="15065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2"/>
                </a:solidFill>
                <a:latin typeface="ＭＳ Ｐゴシック" pitchFamily="50" charset="-128"/>
                <a:ea typeface="ＭＳ Ｐゴシック" pitchFamily="50" charset="-128"/>
              </a:rPr>
              <a:t>ｱﾛｰ・ﾀﾞｲﾔｸﾞﾗﾑ法</a:t>
            </a:r>
            <a:endParaRPr lang="ja-JP" altLang="en-US" sz="1600">
              <a:solidFill>
                <a:schemeClr val="bg2"/>
              </a:solidFill>
              <a:ea typeface="ＭＳ Ｐゴシック" pitchFamily="50" charset="-128"/>
            </a:endParaRPr>
          </a:p>
        </p:txBody>
      </p:sp>
      <p:sp>
        <p:nvSpPr>
          <p:cNvPr id="85437" name="Rectangle 445"/>
          <p:cNvSpPr>
            <a:spLocks noChangeArrowheads="1"/>
          </p:cNvSpPr>
          <p:nvPr/>
        </p:nvSpPr>
        <p:spPr bwMode="auto">
          <a:xfrm>
            <a:off x="4457700" y="4195763"/>
            <a:ext cx="4216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b="1">
                <a:solidFill>
                  <a:srgbClr val="000000"/>
                </a:solidFill>
                <a:latin typeface="ＭＳ ゴシック" pitchFamily="49" charset="-128"/>
                <a:ea typeface="ＭＳ ゴシック" pitchFamily="49" charset="-128"/>
              </a:rPr>
              <a:t>計画を実施するうえで、</a:t>
            </a:r>
            <a:r>
              <a:rPr lang="ja-JP" altLang="en-US" sz="1200" b="1">
                <a:solidFill>
                  <a:srgbClr val="FF3300"/>
                </a:solidFill>
                <a:latin typeface="ＭＳ ゴシック" pitchFamily="49" charset="-128"/>
                <a:ea typeface="ＭＳ ゴシック" pitchFamily="49" charset="-128"/>
              </a:rPr>
              <a:t>事前にさまざまな状況を予測</a:t>
            </a:r>
            <a:r>
              <a:rPr lang="ja-JP" altLang="en-US" sz="1200" b="1">
                <a:solidFill>
                  <a:srgbClr val="000000"/>
                </a:solidFill>
                <a:latin typeface="ＭＳ ゴシック" pitchFamily="49" charset="-128"/>
                <a:ea typeface="ＭＳ ゴシック" pitchFamily="49" charset="-128"/>
              </a:rPr>
              <a:t>し、できるだけ望ましい方向に導いたり、</a:t>
            </a:r>
            <a:r>
              <a:rPr lang="ja-JP" altLang="en-US" sz="1200" b="1">
                <a:solidFill>
                  <a:srgbClr val="FF3300"/>
                </a:solidFill>
                <a:latin typeface="ＭＳ ゴシック" pitchFamily="49" charset="-128"/>
                <a:ea typeface="ＭＳ ゴシック" pitchFamily="49" charset="-128"/>
              </a:rPr>
              <a:t>重大事態に至ることを回避</a:t>
            </a:r>
            <a:r>
              <a:rPr lang="ja-JP" altLang="en-US" sz="1200" b="1">
                <a:solidFill>
                  <a:srgbClr val="000000"/>
                </a:solidFill>
                <a:latin typeface="ＭＳ ゴシック" pitchFamily="49" charset="-128"/>
                <a:ea typeface="ＭＳ ゴシック" pitchFamily="49" charset="-128"/>
              </a:rPr>
              <a:t>する方案を得るための手法。</a:t>
            </a:r>
          </a:p>
        </p:txBody>
      </p:sp>
      <p:sp>
        <p:nvSpPr>
          <p:cNvPr id="85438" name="Text Box 446"/>
          <p:cNvSpPr txBox="1">
            <a:spLocks noChangeArrowheads="1"/>
          </p:cNvSpPr>
          <p:nvPr/>
        </p:nvSpPr>
        <p:spPr bwMode="auto">
          <a:xfrm>
            <a:off x="257175" y="188913"/>
            <a:ext cx="259556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新ＱＣ７つ道具</a:t>
            </a:r>
          </a:p>
        </p:txBody>
      </p:sp>
      <p:sp>
        <p:nvSpPr>
          <p:cNvPr id="85439" name="Text Box 44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54" name="AutoShape 886"/>
          <p:cNvSpPr>
            <a:spLocks noChangeArrowheads="1"/>
          </p:cNvSpPr>
          <p:nvPr/>
        </p:nvSpPr>
        <p:spPr bwMode="auto">
          <a:xfrm>
            <a:off x="161925" y="382588"/>
            <a:ext cx="8820150" cy="6191250"/>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3982" name="Text Box 14"/>
          <p:cNvSpPr txBox="1">
            <a:spLocks noChangeArrowheads="1"/>
          </p:cNvSpPr>
          <p:nvPr/>
        </p:nvSpPr>
        <p:spPr bwMode="auto">
          <a:xfrm>
            <a:off x="2660650" y="569913"/>
            <a:ext cx="64833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5000"/>
              </a:lnSpc>
            </a:pPr>
            <a:r>
              <a:rPr lang="ja-JP" altLang="en-US" sz="1100" b="1">
                <a:solidFill>
                  <a:schemeClr val="bg2"/>
                </a:solidFill>
                <a:ea typeface="ＭＳ Ｐゴシック" pitchFamily="50" charset="-128"/>
              </a:rPr>
              <a:t>・</a:t>
            </a:r>
            <a:r>
              <a:rPr lang="ja-JP" altLang="en-US" sz="1200" b="1">
                <a:solidFill>
                  <a:schemeClr val="bg2"/>
                </a:solidFill>
                <a:ea typeface="ＭＳ Ｐゴシック" pitchFamily="50" charset="-128"/>
              </a:rPr>
              <a:t>ＱＣツールを有効に活用するためには、データを正しくとることが必要である。そのためのデータ</a:t>
            </a:r>
          </a:p>
          <a:p>
            <a:pPr>
              <a:lnSpc>
                <a:spcPct val="125000"/>
              </a:lnSpc>
            </a:pPr>
            <a:r>
              <a:rPr lang="ja-JP" altLang="en-US" sz="1200" b="1">
                <a:solidFill>
                  <a:schemeClr val="bg2"/>
                </a:solidFill>
                <a:ea typeface="ＭＳ Ｐゴシック" pitchFamily="50" charset="-128"/>
              </a:rPr>
              <a:t>  収集のポイントは次の通りである。</a:t>
            </a:r>
            <a:endParaRPr lang="ja-JP" altLang="en-US" sz="1100" b="1">
              <a:solidFill>
                <a:schemeClr val="bg2"/>
              </a:solidFill>
              <a:ea typeface="ＭＳ Ｐゴシック" pitchFamily="50" charset="-128"/>
            </a:endParaRPr>
          </a:p>
        </p:txBody>
      </p:sp>
      <p:sp>
        <p:nvSpPr>
          <p:cNvPr id="83983" name="Text Box 15"/>
          <p:cNvSpPr txBox="1">
            <a:spLocks noChangeArrowheads="1"/>
          </p:cNvSpPr>
          <p:nvPr/>
        </p:nvSpPr>
        <p:spPr bwMode="auto">
          <a:xfrm>
            <a:off x="779463" y="1058863"/>
            <a:ext cx="8364537" cy="180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5000"/>
              </a:lnSpc>
            </a:pPr>
            <a:r>
              <a:rPr lang="en-US" altLang="ja-JP" sz="1800" b="1">
                <a:solidFill>
                  <a:schemeClr val="bg2"/>
                </a:solidFill>
                <a:ea typeface="ＭＳ Ｐゴシック" pitchFamily="50" charset="-128"/>
              </a:rPr>
              <a:t>①</a:t>
            </a:r>
            <a:r>
              <a:rPr lang="ja-JP" altLang="en-US" sz="1800" b="1">
                <a:solidFill>
                  <a:srgbClr val="FF3300"/>
                </a:solidFill>
                <a:ea typeface="ＭＳ Ｐゴシック" pitchFamily="50" charset="-128"/>
              </a:rPr>
              <a:t>目的</a:t>
            </a:r>
            <a:r>
              <a:rPr lang="ja-JP" altLang="en-US" sz="1800" b="1">
                <a:solidFill>
                  <a:schemeClr val="bg2"/>
                </a:solidFill>
                <a:ea typeface="ＭＳ Ｐゴシック" pitchFamily="50" charset="-128"/>
              </a:rPr>
              <a:t>を考えて</a:t>
            </a:r>
            <a:r>
              <a:rPr lang="ja-JP" altLang="en-US" sz="1800" b="1">
                <a:solidFill>
                  <a:srgbClr val="FF3300"/>
                </a:solidFill>
                <a:ea typeface="ＭＳ Ｐゴシック" pitchFamily="50" charset="-128"/>
              </a:rPr>
              <a:t>データ</a:t>
            </a:r>
            <a:r>
              <a:rPr lang="ja-JP" altLang="en-US" sz="1800" b="1">
                <a:solidFill>
                  <a:schemeClr val="bg2"/>
                </a:solidFill>
                <a:ea typeface="ＭＳ Ｐゴシック" pitchFamily="50" charset="-128"/>
              </a:rPr>
              <a:t>を集める</a:t>
            </a:r>
          </a:p>
          <a:p>
            <a:pPr>
              <a:lnSpc>
                <a:spcPct val="125000"/>
              </a:lnSpc>
            </a:pPr>
            <a:r>
              <a:rPr lang="ja-JP" altLang="en-US" sz="1800" b="1">
                <a:solidFill>
                  <a:schemeClr val="bg2"/>
                </a:solidFill>
                <a:ea typeface="ＭＳ Ｐゴシック" pitchFamily="50" charset="-128"/>
              </a:rPr>
              <a:t>②データの</a:t>
            </a:r>
            <a:r>
              <a:rPr lang="ja-JP" altLang="en-US" sz="1800" b="1">
                <a:solidFill>
                  <a:srgbClr val="FF3300"/>
                </a:solidFill>
                <a:ea typeface="ＭＳ Ｐゴシック" pitchFamily="50" charset="-128"/>
              </a:rPr>
              <a:t>素性を明確</a:t>
            </a:r>
            <a:r>
              <a:rPr lang="ja-JP" altLang="en-US" sz="1800" b="1">
                <a:solidFill>
                  <a:schemeClr val="bg2"/>
                </a:solidFill>
                <a:ea typeface="ＭＳ Ｐゴシック" pitchFamily="50" charset="-128"/>
              </a:rPr>
              <a:t>にする（どこで、いつ、誰が、どんな方法でを記載）</a:t>
            </a:r>
          </a:p>
          <a:p>
            <a:pPr>
              <a:lnSpc>
                <a:spcPct val="125000"/>
              </a:lnSpc>
            </a:pPr>
            <a:r>
              <a:rPr lang="ja-JP" altLang="en-US" sz="1800" b="1">
                <a:solidFill>
                  <a:schemeClr val="bg2"/>
                </a:solidFill>
                <a:ea typeface="ＭＳ Ｐゴシック" pitchFamily="50" charset="-128"/>
              </a:rPr>
              <a:t>③データの</a:t>
            </a:r>
            <a:r>
              <a:rPr lang="ja-JP" altLang="en-US" sz="1800" b="1">
                <a:solidFill>
                  <a:srgbClr val="FF3300"/>
                </a:solidFill>
                <a:ea typeface="ＭＳ Ｐゴシック" pitchFamily="50" charset="-128"/>
              </a:rPr>
              <a:t>とり方の基準</a:t>
            </a:r>
            <a:r>
              <a:rPr lang="ja-JP" altLang="en-US" sz="1800" b="1">
                <a:solidFill>
                  <a:schemeClr val="bg2"/>
                </a:solidFill>
                <a:ea typeface="ＭＳ Ｐゴシック" pitchFamily="50" charset="-128"/>
              </a:rPr>
              <a:t>を決めておく</a:t>
            </a:r>
          </a:p>
          <a:p>
            <a:pPr>
              <a:lnSpc>
                <a:spcPct val="125000"/>
              </a:lnSpc>
            </a:pPr>
            <a:r>
              <a:rPr lang="ja-JP" altLang="en-US" sz="1800" b="1">
                <a:solidFill>
                  <a:schemeClr val="bg2"/>
                </a:solidFill>
                <a:ea typeface="ＭＳ Ｐゴシック" pitchFamily="50" charset="-128"/>
              </a:rPr>
              <a:t>④データの</a:t>
            </a:r>
            <a:r>
              <a:rPr lang="ja-JP" altLang="en-US" sz="1800" b="1">
                <a:solidFill>
                  <a:srgbClr val="FF3300"/>
                </a:solidFill>
                <a:ea typeface="ＭＳ Ｐゴシック" pitchFamily="50" charset="-128"/>
              </a:rPr>
              <a:t>記録用紙を標準化</a:t>
            </a:r>
            <a:r>
              <a:rPr lang="ja-JP" altLang="en-US" sz="1800" b="1">
                <a:solidFill>
                  <a:schemeClr val="bg2"/>
                </a:solidFill>
                <a:ea typeface="ＭＳ Ｐゴシック" pitchFamily="50" charset="-128"/>
              </a:rPr>
              <a:t>し、抜け洩れのないようにする</a:t>
            </a:r>
          </a:p>
          <a:p>
            <a:pPr>
              <a:lnSpc>
                <a:spcPct val="125000"/>
              </a:lnSpc>
            </a:pPr>
            <a:r>
              <a:rPr lang="ja-JP" altLang="en-US" sz="1800" b="1">
                <a:solidFill>
                  <a:schemeClr val="bg2"/>
                </a:solidFill>
                <a:ea typeface="ＭＳ Ｐゴシック" pitchFamily="50" charset="-128"/>
              </a:rPr>
              <a:t>⑤必要な場合、</a:t>
            </a:r>
            <a:r>
              <a:rPr lang="ja-JP" altLang="en-US" sz="1800" b="1">
                <a:solidFill>
                  <a:srgbClr val="FF3300"/>
                </a:solidFill>
                <a:ea typeface="ＭＳ Ｐゴシック" pitchFamily="50" charset="-128"/>
              </a:rPr>
              <a:t>適切な計測機器</a:t>
            </a:r>
            <a:r>
              <a:rPr lang="ja-JP" altLang="en-US" sz="1800" b="1">
                <a:solidFill>
                  <a:schemeClr val="bg2"/>
                </a:solidFill>
                <a:ea typeface="ＭＳ Ｐゴシック" pitchFamily="50" charset="-128"/>
              </a:rPr>
              <a:t>を使用する</a:t>
            </a:r>
          </a:p>
        </p:txBody>
      </p:sp>
      <p:sp>
        <p:nvSpPr>
          <p:cNvPr id="84406" name="Text Box 438"/>
          <p:cNvSpPr txBox="1">
            <a:spLocks noChangeArrowheads="1"/>
          </p:cNvSpPr>
          <p:nvPr/>
        </p:nvSpPr>
        <p:spPr bwMode="auto">
          <a:xfrm>
            <a:off x="274638" y="766763"/>
            <a:ext cx="2800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000" b="1">
                <a:solidFill>
                  <a:schemeClr val="bg1"/>
                </a:solidFill>
                <a:ea typeface="HGP創英角ﾎﾟｯﾌﾟ体" pitchFamily="50" charset="-128"/>
              </a:rPr>
              <a:t>■</a:t>
            </a:r>
            <a:r>
              <a:rPr lang="ja-JP" altLang="en-US" sz="2000" b="1">
                <a:solidFill>
                  <a:schemeClr val="bg1"/>
                </a:solidFill>
                <a:ea typeface="HGP創英角ﾎﾟｯﾌﾟ体" pitchFamily="50" charset="-128"/>
              </a:rPr>
              <a:t>データを正しくとる</a:t>
            </a:r>
            <a:endParaRPr lang="ja-JP" altLang="en-US" sz="2000">
              <a:solidFill>
                <a:schemeClr val="bg1"/>
              </a:solidFill>
              <a:ea typeface="HGP創英角ﾎﾟｯﾌﾟ体" pitchFamily="50" charset="-128"/>
            </a:endParaRPr>
          </a:p>
        </p:txBody>
      </p:sp>
      <p:sp>
        <p:nvSpPr>
          <p:cNvPr id="84407" name="Text Box 439"/>
          <p:cNvSpPr txBox="1">
            <a:spLocks noChangeArrowheads="1"/>
          </p:cNvSpPr>
          <p:nvPr/>
        </p:nvSpPr>
        <p:spPr bwMode="auto">
          <a:xfrm>
            <a:off x="312738" y="4352925"/>
            <a:ext cx="2989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000" b="1">
                <a:solidFill>
                  <a:schemeClr val="bg1"/>
                </a:solidFill>
                <a:ea typeface="HGP創英角ﾎﾟｯﾌﾟ体" pitchFamily="50" charset="-128"/>
              </a:rPr>
              <a:t>■</a:t>
            </a:r>
            <a:r>
              <a:rPr lang="ja-JP" altLang="en-US" sz="2000" b="1">
                <a:solidFill>
                  <a:schemeClr val="bg1"/>
                </a:solidFill>
                <a:ea typeface="HGP創英角ﾎﾟｯﾌﾟ体" pitchFamily="50" charset="-128"/>
              </a:rPr>
              <a:t>仕事を科学的に行う</a:t>
            </a:r>
            <a:endParaRPr lang="ja-JP" altLang="en-US" sz="2000">
              <a:solidFill>
                <a:schemeClr val="bg1"/>
              </a:solidFill>
              <a:ea typeface="HGP創英角ﾎﾟｯﾌﾟ体" pitchFamily="50" charset="-128"/>
            </a:endParaRPr>
          </a:p>
        </p:txBody>
      </p:sp>
      <p:sp>
        <p:nvSpPr>
          <p:cNvPr id="84408" name="Text Box 440"/>
          <p:cNvSpPr txBox="1">
            <a:spLocks noChangeArrowheads="1"/>
          </p:cNvSpPr>
          <p:nvPr/>
        </p:nvSpPr>
        <p:spPr bwMode="auto">
          <a:xfrm>
            <a:off x="342900" y="4659313"/>
            <a:ext cx="8559800"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25000"/>
              </a:lnSpc>
            </a:pPr>
            <a:r>
              <a:rPr lang="ja-JP" altLang="en-US" sz="1800" b="1">
                <a:solidFill>
                  <a:schemeClr val="bg2"/>
                </a:solidFill>
                <a:ea typeface="ＭＳ Ｐゴシック" pitchFamily="50" charset="-128"/>
              </a:rPr>
              <a:t>・ＱＣツールを活用することで</a:t>
            </a:r>
            <a:r>
              <a:rPr lang="ja-JP" altLang="en-US" sz="1800" b="1">
                <a:solidFill>
                  <a:srgbClr val="FF3300"/>
                </a:solidFill>
                <a:ea typeface="ＭＳ Ｐゴシック" pitchFamily="50" charset="-128"/>
              </a:rPr>
              <a:t>仕事を科学的に行う</a:t>
            </a:r>
            <a:r>
              <a:rPr lang="ja-JP" altLang="en-US" sz="1800" b="1">
                <a:solidFill>
                  <a:schemeClr val="bg2"/>
                </a:solidFill>
                <a:ea typeface="ＭＳ Ｐゴシック" pitchFamily="50" charset="-128"/>
              </a:rPr>
              <a:t>ことができる。そのためには、</a:t>
            </a:r>
            <a:br>
              <a:rPr lang="ja-JP" altLang="en-US" sz="1800" b="1">
                <a:solidFill>
                  <a:schemeClr val="bg2"/>
                </a:solidFill>
                <a:ea typeface="ＭＳ Ｐゴシック" pitchFamily="50" charset="-128"/>
              </a:rPr>
            </a:br>
            <a:r>
              <a:rPr lang="ja-JP" altLang="en-US" sz="1800" b="1">
                <a:solidFill>
                  <a:schemeClr val="bg2"/>
                </a:solidFill>
                <a:ea typeface="ＭＳ Ｐゴシック" pitchFamily="50" charset="-128"/>
              </a:rPr>
              <a:t>　まず</a:t>
            </a:r>
            <a:r>
              <a:rPr lang="ja-JP" altLang="en-US" sz="1800" b="1">
                <a:solidFill>
                  <a:srgbClr val="FF3300"/>
                </a:solidFill>
                <a:ea typeface="ＭＳ Ｐゴシック" pitchFamily="50" charset="-128"/>
              </a:rPr>
              <a:t>ＱＣ７つ道具を全員が使えるよう</a:t>
            </a:r>
            <a:r>
              <a:rPr lang="ja-JP" altLang="en-US" sz="1800" b="1">
                <a:solidFill>
                  <a:schemeClr val="bg2"/>
                </a:solidFill>
                <a:ea typeface="ＭＳ Ｐゴシック" pitchFamily="50" charset="-128"/>
              </a:rPr>
              <a:t>になることが必要である。</a:t>
            </a:r>
          </a:p>
          <a:p>
            <a:pPr>
              <a:lnSpc>
                <a:spcPct val="125000"/>
              </a:lnSpc>
            </a:pPr>
            <a:r>
              <a:rPr lang="ja-JP" altLang="en-US" sz="1800" b="1">
                <a:solidFill>
                  <a:schemeClr val="bg2"/>
                </a:solidFill>
                <a:ea typeface="ＭＳ Ｐゴシック" pitchFamily="50" charset="-128"/>
              </a:rPr>
              <a:t>・ＱＣ７つ道具の各ツールを効率的に作成するためには、エクセルの分析ツールや</a:t>
            </a:r>
            <a:br>
              <a:rPr lang="ja-JP" altLang="en-US" sz="1800" b="1">
                <a:solidFill>
                  <a:schemeClr val="bg2"/>
                </a:solidFill>
                <a:ea typeface="ＭＳ Ｐゴシック" pitchFamily="50" charset="-128"/>
              </a:rPr>
            </a:br>
            <a:r>
              <a:rPr lang="ja-JP" altLang="en-US" sz="1800" b="1">
                <a:solidFill>
                  <a:schemeClr val="bg2"/>
                </a:solidFill>
                <a:ea typeface="ＭＳ Ｐゴシック" pitchFamily="50" charset="-128"/>
              </a:rPr>
              <a:t>　市販の専用データ解析ソフト（例：日科技連のＪＵＳＥ</a:t>
            </a:r>
            <a:r>
              <a:rPr lang="en-US" altLang="ja-JP" sz="1800" b="1">
                <a:solidFill>
                  <a:schemeClr val="bg2"/>
                </a:solidFill>
                <a:ea typeface="ＭＳ Ｐゴシック" pitchFamily="50" charset="-128"/>
              </a:rPr>
              <a:t>-</a:t>
            </a:r>
            <a:r>
              <a:rPr lang="ja-JP" altLang="en-US" sz="1800" b="1">
                <a:solidFill>
                  <a:schemeClr val="bg2"/>
                </a:solidFill>
                <a:ea typeface="ＭＳ Ｐゴシック" pitchFamily="50" charset="-128"/>
              </a:rPr>
              <a:t>ＱＣＡＳなど）を活用すること</a:t>
            </a:r>
            <a:br>
              <a:rPr lang="ja-JP" altLang="en-US" sz="1800" b="1">
                <a:solidFill>
                  <a:schemeClr val="bg2"/>
                </a:solidFill>
                <a:ea typeface="ＭＳ Ｐゴシック" pitchFamily="50" charset="-128"/>
              </a:rPr>
            </a:br>
            <a:r>
              <a:rPr lang="ja-JP" altLang="en-US" sz="1800" b="1">
                <a:solidFill>
                  <a:schemeClr val="bg2"/>
                </a:solidFill>
                <a:ea typeface="ＭＳ Ｐゴシック" pitchFamily="50" charset="-128"/>
              </a:rPr>
              <a:t>　も有効である。</a:t>
            </a:r>
          </a:p>
        </p:txBody>
      </p:sp>
      <p:sp>
        <p:nvSpPr>
          <p:cNvPr id="84409" name="Text Box 441"/>
          <p:cNvSpPr txBox="1">
            <a:spLocks noChangeArrowheads="1"/>
          </p:cNvSpPr>
          <p:nvPr/>
        </p:nvSpPr>
        <p:spPr bwMode="auto">
          <a:xfrm>
            <a:off x="381000" y="2936875"/>
            <a:ext cx="8837613"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5000"/>
              </a:lnSpc>
              <a:spcAft>
                <a:spcPct val="25000"/>
              </a:spcAft>
            </a:pPr>
            <a:r>
              <a:rPr lang="ja-JP" altLang="en-US" sz="1800" b="1">
                <a:solidFill>
                  <a:schemeClr val="bg2"/>
                </a:solidFill>
                <a:ea typeface="ＭＳ Ｐゴシック" pitchFamily="50" charset="-128"/>
              </a:rPr>
              <a:t>・もう一つ重要なことは、</a:t>
            </a:r>
            <a:r>
              <a:rPr lang="ja-JP" altLang="en-US" sz="1800" b="1">
                <a:solidFill>
                  <a:srgbClr val="FF3300"/>
                </a:solidFill>
                <a:ea typeface="ＭＳ Ｐゴシック" pitchFamily="50" charset="-128"/>
              </a:rPr>
              <a:t>データを層別</a:t>
            </a:r>
            <a:r>
              <a:rPr lang="ja-JP" altLang="en-US" sz="1800" b="1">
                <a:solidFill>
                  <a:schemeClr val="bg2"/>
                </a:solidFill>
                <a:ea typeface="ＭＳ Ｐゴシック" pitchFamily="50" charset="-128"/>
              </a:rPr>
              <a:t>に分けて収集し活用することである。</a:t>
            </a:r>
          </a:p>
          <a:p>
            <a:pPr>
              <a:lnSpc>
                <a:spcPct val="125000"/>
              </a:lnSpc>
            </a:pPr>
            <a:r>
              <a:rPr lang="ja-JP" altLang="en-US" sz="1800" b="1">
                <a:solidFill>
                  <a:schemeClr val="bg2"/>
                </a:solidFill>
                <a:ea typeface="ＭＳ Ｐゴシック" pitchFamily="50" charset="-128"/>
              </a:rPr>
              <a:t>　　①データを機械別、原料別、人別、作業方法別など</a:t>
            </a:r>
            <a:r>
              <a:rPr lang="ja-JP" altLang="en-US" sz="1800" b="1">
                <a:solidFill>
                  <a:srgbClr val="FF3300"/>
                </a:solidFill>
                <a:ea typeface="ＭＳ Ｐゴシック" pitchFamily="50" charset="-128"/>
              </a:rPr>
              <a:t>同じ特徴のグループ（層）に分ける。</a:t>
            </a:r>
          </a:p>
          <a:p>
            <a:pPr>
              <a:lnSpc>
                <a:spcPct val="125000"/>
              </a:lnSpc>
            </a:pPr>
            <a:r>
              <a:rPr lang="ja-JP" altLang="en-US" sz="1800" b="1">
                <a:solidFill>
                  <a:schemeClr val="bg2"/>
                </a:solidFill>
                <a:ea typeface="ＭＳ Ｐゴシック" pitchFamily="50" charset="-128"/>
              </a:rPr>
              <a:t>　　②グループ間でデータを比較して</a:t>
            </a:r>
            <a:r>
              <a:rPr lang="ja-JP" altLang="en-US" sz="1800" b="1">
                <a:solidFill>
                  <a:srgbClr val="FF3300"/>
                </a:solidFill>
                <a:ea typeface="ＭＳ Ｐゴシック" pitchFamily="50" charset="-128"/>
              </a:rPr>
              <a:t>共通点や違い、くせなどを探す</a:t>
            </a:r>
            <a:r>
              <a:rPr lang="ja-JP" altLang="en-US" sz="1800" b="1">
                <a:solidFill>
                  <a:schemeClr val="bg2"/>
                </a:solidFill>
                <a:ea typeface="ＭＳ Ｐゴシック" pitchFamily="50" charset="-128"/>
              </a:rPr>
              <a:t>ことにも使える。</a:t>
            </a:r>
          </a:p>
        </p:txBody>
      </p:sp>
      <p:sp>
        <p:nvSpPr>
          <p:cNvPr id="84851" name="AutoShape 883"/>
          <p:cNvSpPr>
            <a:spLocks noChangeArrowheads="1"/>
          </p:cNvSpPr>
          <p:nvPr/>
        </p:nvSpPr>
        <p:spPr bwMode="auto">
          <a:xfrm>
            <a:off x="723900" y="114300"/>
            <a:ext cx="3162300" cy="533400"/>
          </a:xfrm>
          <a:prstGeom prst="roundRect">
            <a:avLst>
              <a:gd name="adj" fmla="val 16667"/>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4852" name="Text Box 884"/>
          <p:cNvSpPr txBox="1">
            <a:spLocks noChangeArrowheads="1"/>
          </p:cNvSpPr>
          <p:nvPr/>
        </p:nvSpPr>
        <p:spPr bwMode="auto">
          <a:xfrm>
            <a:off x="322263" y="142875"/>
            <a:ext cx="3898900" cy="261938"/>
          </a:xfrm>
          <a:prstGeom prst="rect">
            <a:avLst/>
          </a:prstGeom>
          <a:noFill/>
          <a:ln>
            <a:noFill/>
          </a:ln>
          <a:effectLst/>
          <a:extLst>
            <a:ext uri="{909E8E84-426E-40DD-AFC4-6F175D3DCCD1}">
              <a14:hiddenFill xmlns:a14="http://schemas.microsoft.com/office/drawing/2010/main">
                <a:solidFill>
                  <a:srgbClr val="B1B1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ja-JP" altLang="en-US" sz="2400" b="1">
                <a:solidFill>
                  <a:schemeClr val="bg2"/>
                </a:solidFill>
                <a:latin typeface="HGS創英角ﾎﾟｯﾌﾟ体" pitchFamily="50" charset="-128"/>
                <a:ea typeface="HGS創英角ﾎﾟｯﾌﾟ体" pitchFamily="50" charset="-128"/>
              </a:rPr>
              <a:t>ＱＣツールの活用</a:t>
            </a:r>
          </a:p>
        </p:txBody>
      </p:sp>
      <p:sp>
        <p:nvSpPr>
          <p:cNvPr id="84853" name="Text Box 88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P14</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920" name="Text Box 32"/>
          <p:cNvSpPr txBox="1">
            <a:spLocks noChangeArrowheads="1"/>
          </p:cNvSpPr>
          <p:nvPr/>
        </p:nvSpPr>
        <p:spPr bwMode="auto">
          <a:xfrm>
            <a:off x="563563" y="258763"/>
            <a:ext cx="5302250" cy="70167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latin typeface="HGSｺﾞｼｯｸE" pitchFamily="50" charset="-128"/>
                <a:ea typeface="HGS創英角ﾎﾟｯﾌﾟ体" pitchFamily="50" charset="-128"/>
              </a:rPr>
              <a:t>手順１</a:t>
            </a:r>
            <a:r>
              <a:rPr lang="ja-JP" altLang="en-US" sz="2400">
                <a:solidFill>
                  <a:schemeClr val="hlink"/>
                </a:solidFill>
                <a:latin typeface="HGSｺﾞｼｯｸE" pitchFamily="50" charset="-128"/>
                <a:ea typeface="HGS創英角ﾎﾟｯﾌﾟ体" pitchFamily="50" charset="-128"/>
              </a:rPr>
              <a:t>　</a:t>
            </a:r>
            <a:r>
              <a:rPr lang="ja-JP" altLang="en-US" sz="4000">
                <a:solidFill>
                  <a:schemeClr val="bg2"/>
                </a:solidFill>
                <a:latin typeface="HGP創英角ﾎﾟｯﾌﾟ体" pitchFamily="50" charset="-128"/>
                <a:ea typeface="HGS創英角ﾎﾟｯﾌﾟ体" pitchFamily="50" charset="-128"/>
              </a:rPr>
              <a:t>テーマ</a:t>
            </a:r>
            <a:r>
              <a:rPr lang="ja-JP" altLang="en-US" sz="3600">
                <a:solidFill>
                  <a:schemeClr val="bg2"/>
                </a:solidFill>
                <a:latin typeface="HGP創英角ﾎﾟｯﾌﾟ体" pitchFamily="50" charset="-128"/>
                <a:ea typeface="HGS創英角ﾎﾟｯﾌﾟ体" pitchFamily="50" charset="-128"/>
              </a:rPr>
              <a:t>の</a:t>
            </a:r>
            <a:r>
              <a:rPr lang="ja-JP" altLang="en-US" sz="4000">
                <a:solidFill>
                  <a:schemeClr val="bg2"/>
                </a:solidFill>
                <a:latin typeface="HGS創英角ﾎﾟｯﾌﾟ体" pitchFamily="50" charset="-128"/>
                <a:ea typeface="HGS創英角ﾎﾟｯﾌﾟ体" pitchFamily="50" charset="-128"/>
              </a:rPr>
              <a:t>選定</a:t>
            </a:r>
          </a:p>
        </p:txBody>
      </p:sp>
      <p:grpSp>
        <p:nvGrpSpPr>
          <p:cNvPr id="165949" name="Group 61"/>
          <p:cNvGrpSpPr>
            <a:grpSpLocks/>
          </p:cNvGrpSpPr>
          <p:nvPr/>
        </p:nvGrpSpPr>
        <p:grpSpPr bwMode="auto">
          <a:xfrm>
            <a:off x="885825" y="1422400"/>
            <a:ext cx="7735888" cy="1579563"/>
            <a:chOff x="523" y="899"/>
            <a:chExt cx="4732" cy="1137"/>
          </a:xfrm>
        </p:grpSpPr>
        <p:sp>
          <p:nvSpPr>
            <p:cNvPr id="165911" name="Rectangle 23"/>
            <p:cNvSpPr>
              <a:spLocks noChangeArrowheads="1"/>
            </p:cNvSpPr>
            <p:nvPr/>
          </p:nvSpPr>
          <p:spPr bwMode="auto">
            <a:xfrm>
              <a:off x="523" y="1000"/>
              <a:ext cx="2967"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a:solidFill>
                    <a:schemeClr val="bg1"/>
                  </a:solidFill>
                  <a:latin typeface="HG創英角ﾎﾟｯﾌﾟ体" pitchFamily="49" charset="-128"/>
                  <a:ea typeface="HG創英角ﾎﾟｯﾌﾟ体" pitchFamily="49" charset="-128"/>
                </a:rPr>
                <a:t>１</a:t>
              </a:r>
              <a:r>
                <a:rPr lang="en-US" altLang="ja-JP" sz="2400">
                  <a:solidFill>
                    <a:schemeClr val="bg1"/>
                  </a:solidFill>
                  <a:latin typeface="HG創英角ﾎﾟｯﾌﾟ体" pitchFamily="49" charset="-128"/>
                  <a:ea typeface="HG創英角ﾎﾟｯﾌﾟ体" pitchFamily="49" charset="-128"/>
                </a:rPr>
                <a:t>.</a:t>
              </a:r>
              <a:r>
                <a:rPr lang="ja-JP" altLang="en-US" sz="2400">
                  <a:solidFill>
                    <a:schemeClr val="bg1"/>
                  </a:solidFill>
                  <a:latin typeface="HG創英角ﾎﾟｯﾌﾟ体" pitchFamily="49" charset="-128"/>
                  <a:ea typeface="HG創英角ﾎﾟｯﾌﾟ体" pitchFamily="49" charset="-128"/>
                </a:rPr>
                <a:t>職場に与えられている</a:t>
              </a:r>
            </a:p>
            <a:p>
              <a:r>
                <a:rPr lang="ja-JP" altLang="en-US" sz="2400">
                  <a:solidFill>
                    <a:schemeClr val="bg1"/>
                  </a:solidFill>
                  <a:latin typeface="HG創英角ﾎﾟｯﾌﾟ体" pitchFamily="49" charset="-128"/>
                  <a:ea typeface="HG創英角ﾎﾟｯﾌﾟ体" pitchFamily="49" charset="-128"/>
                </a:rPr>
                <a:t>　　</a:t>
              </a:r>
              <a:r>
                <a:rPr lang="ja-JP" altLang="en-US" sz="2400">
                  <a:solidFill>
                    <a:schemeClr val="hlink"/>
                  </a:solidFill>
                  <a:latin typeface="HG創英角ﾎﾟｯﾌﾟ体" pitchFamily="49" charset="-128"/>
                  <a:ea typeface="HG創英角ﾎﾟｯﾌﾟ体" pitchFamily="49" charset="-128"/>
                </a:rPr>
                <a:t>上司の方針</a:t>
              </a:r>
              <a:r>
                <a:rPr lang="ja-JP" altLang="en-US" sz="2400">
                  <a:solidFill>
                    <a:schemeClr val="bg1"/>
                  </a:solidFill>
                  <a:latin typeface="HG創英角ﾎﾟｯﾌﾟ体" pitchFamily="49" charset="-128"/>
                  <a:ea typeface="HG創英角ﾎﾟｯﾌﾟ体" pitchFamily="49" charset="-128"/>
                </a:rPr>
                <a:t>・</a:t>
              </a:r>
              <a:r>
                <a:rPr lang="ja-JP" altLang="en-US" sz="2400">
                  <a:solidFill>
                    <a:schemeClr val="hlink"/>
                  </a:solidFill>
                  <a:latin typeface="HG創英角ﾎﾟｯﾌﾟ体" pitchFamily="49" charset="-128"/>
                  <a:ea typeface="HG創英角ﾎﾟｯﾌﾟ体" pitchFamily="49" charset="-128"/>
                </a:rPr>
                <a:t>目標</a:t>
              </a:r>
              <a:r>
                <a:rPr lang="ja-JP" altLang="en-US" sz="2400">
                  <a:solidFill>
                    <a:schemeClr val="bg1"/>
                  </a:solidFill>
                  <a:latin typeface="HG創英角ﾎﾟｯﾌﾟ体" pitchFamily="49" charset="-128"/>
                  <a:ea typeface="HG創英角ﾎﾟｯﾌﾟ体" pitchFamily="49" charset="-128"/>
                </a:rPr>
                <a:t>を確認する</a:t>
              </a:r>
            </a:p>
          </p:txBody>
        </p:sp>
        <p:grpSp>
          <p:nvGrpSpPr>
            <p:cNvPr id="165938" name="Group 50"/>
            <p:cNvGrpSpPr>
              <a:grpSpLocks/>
            </p:cNvGrpSpPr>
            <p:nvPr/>
          </p:nvGrpSpPr>
          <p:grpSpPr bwMode="auto">
            <a:xfrm>
              <a:off x="3646" y="899"/>
              <a:ext cx="1609" cy="1137"/>
              <a:chOff x="2094" y="1389"/>
              <a:chExt cx="1590" cy="933"/>
            </a:xfrm>
          </p:grpSpPr>
          <p:pic>
            <p:nvPicPr>
              <p:cNvPr id="165933" name="Picture 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4" y="1392"/>
                <a:ext cx="1590" cy="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5934" name="Text Box 46"/>
              <p:cNvSpPr txBox="1">
                <a:spLocks noChangeArrowheads="1"/>
              </p:cNvSpPr>
              <p:nvPr/>
            </p:nvSpPr>
            <p:spPr bwMode="auto">
              <a:xfrm>
                <a:off x="2170" y="1389"/>
                <a:ext cx="880"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方針</a:t>
                </a:r>
              </a:p>
            </p:txBody>
          </p:sp>
          <p:sp>
            <p:nvSpPr>
              <p:cNvPr id="165935" name="Text Box 47"/>
              <p:cNvSpPr txBox="1">
                <a:spLocks noChangeArrowheads="1"/>
              </p:cNvSpPr>
              <p:nvPr/>
            </p:nvSpPr>
            <p:spPr bwMode="auto">
              <a:xfrm>
                <a:off x="2334" y="1610"/>
                <a:ext cx="880" cy="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目標</a:t>
                </a:r>
              </a:p>
            </p:txBody>
          </p:sp>
        </p:grpSp>
      </p:grpSp>
      <p:sp>
        <p:nvSpPr>
          <p:cNvPr id="165893" name="Rectangle 5"/>
          <p:cNvSpPr>
            <a:spLocks noChangeArrowheads="1"/>
          </p:cNvSpPr>
          <p:nvPr/>
        </p:nvSpPr>
        <p:spPr bwMode="auto">
          <a:xfrm>
            <a:off x="1525588" y="4625975"/>
            <a:ext cx="137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日常の問題</a:t>
            </a:r>
            <a:endParaRPr lang="ja-JP" altLang="en-US" sz="4000"/>
          </a:p>
        </p:txBody>
      </p:sp>
      <p:sp>
        <p:nvSpPr>
          <p:cNvPr id="165894" name="Rectangle 6"/>
          <p:cNvSpPr>
            <a:spLocks noChangeArrowheads="1"/>
          </p:cNvSpPr>
          <p:nvPr/>
        </p:nvSpPr>
        <p:spPr bwMode="auto">
          <a:xfrm>
            <a:off x="1509713" y="3940175"/>
            <a:ext cx="2743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日頃からの問題点の蓄積</a:t>
            </a:r>
            <a:endParaRPr lang="ja-JP" altLang="en-US" sz="4000"/>
          </a:p>
        </p:txBody>
      </p:sp>
      <p:sp>
        <p:nvSpPr>
          <p:cNvPr id="165895" name="Rectangle 7"/>
          <p:cNvSpPr>
            <a:spLocks noChangeArrowheads="1"/>
          </p:cNvSpPr>
          <p:nvPr/>
        </p:nvSpPr>
        <p:spPr bwMode="auto">
          <a:xfrm>
            <a:off x="1524000" y="4311650"/>
            <a:ext cx="2514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前回の反省、やり残し</a:t>
            </a:r>
            <a:endParaRPr lang="ja-JP" altLang="en-US" sz="4000"/>
          </a:p>
        </p:txBody>
      </p:sp>
      <p:sp>
        <p:nvSpPr>
          <p:cNvPr id="165896" name="Rectangle 8"/>
          <p:cNvSpPr>
            <a:spLocks noChangeArrowheads="1"/>
          </p:cNvSpPr>
          <p:nvPr/>
        </p:nvSpPr>
        <p:spPr bwMode="auto">
          <a:xfrm>
            <a:off x="1512888" y="3595688"/>
            <a:ext cx="32051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hlink"/>
                </a:solidFill>
                <a:latin typeface="HG創英角ﾎﾟｯﾌﾟ体" pitchFamily="49" charset="-128"/>
                <a:ea typeface="HG創英角ﾎﾟｯﾌﾟ体" pitchFamily="49" charset="-128"/>
              </a:rPr>
              <a:t>Ｑ、Ｃ、Ｄ、Ｓ、Ｍ、Ｅ</a:t>
            </a:r>
          </a:p>
        </p:txBody>
      </p:sp>
      <p:sp>
        <p:nvSpPr>
          <p:cNvPr id="165897" name="Rectangle 9"/>
          <p:cNvSpPr>
            <a:spLocks noChangeArrowheads="1"/>
          </p:cNvSpPr>
          <p:nvPr/>
        </p:nvSpPr>
        <p:spPr bwMode="auto">
          <a:xfrm>
            <a:off x="984250" y="3271838"/>
            <a:ext cx="3886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chemeClr val="bg1"/>
                </a:solidFill>
                <a:latin typeface="HG創英角ﾎﾟｯﾌﾟ体" pitchFamily="49" charset="-128"/>
                <a:ea typeface="HG創英角ﾎﾟｯﾌﾟ体" pitchFamily="49" charset="-128"/>
              </a:rPr>
              <a:t>【</a:t>
            </a:r>
            <a:r>
              <a:rPr lang="ja-JP" altLang="en-US" sz="1800">
                <a:solidFill>
                  <a:schemeClr val="bg1"/>
                </a:solidFill>
                <a:latin typeface="HG創英角ﾎﾟｯﾌﾟ体" pitchFamily="49" charset="-128"/>
                <a:ea typeface="HG創英角ﾎﾟｯﾌﾟ体" pitchFamily="49" charset="-128"/>
              </a:rPr>
              <a:t>ﾌﾞﾚｰﾝｽﾄｰﾐﾝｸﾞ、ﾃｰﾏﾊﾞﾝｸ、ﾁｪｯｸｼｰﾄ</a:t>
            </a:r>
            <a:r>
              <a:rPr lang="en-US" altLang="ja-JP" sz="1800">
                <a:solidFill>
                  <a:schemeClr val="bg1"/>
                </a:solidFill>
                <a:latin typeface="HG創英角ﾎﾟｯﾌﾟ体" pitchFamily="49" charset="-128"/>
                <a:ea typeface="HG創英角ﾎﾟｯﾌﾟ体" pitchFamily="49" charset="-128"/>
              </a:rPr>
              <a:t>】</a:t>
            </a:r>
            <a:endParaRPr lang="en-US" altLang="ja-JP" sz="4000">
              <a:solidFill>
                <a:schemeClr val="bg1"/>
              </a:solidFill>
            </a:endParaRPr>
          </a:p>
        </p:txBody>
      </p:sp>
      <p:sp>
        <p:nvSpPr>
          <p:cNvPr id="165924" name="Rectangle 36"/>
          <p:cNvSpPr>
            <a:spLocks noChangeArrowheads="1"/>
          </p:cNvSpPr>
          <p:nvPr/>
        </p:nvSpPr>
        <p:spPr bwMode="auto">
          <a:xfrm>
            <a:off x="836613" y="2836863"/>
            <a:ext cx="2967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a:solidFill>
                  <a:schemeClr val="bg1"/>
                </a:solidFill>
                <a:latin typeface="HG創英角ﾎﾟｯﾌﾟ体" pitchFamily="49" charset="-128"/>
                <a:ea typeface="HG創英角ﾎﾟｯﾌﾟ体" pitchFamily="49" charset="-128"/>
              </a:rPr>
              <a:t>２．問題を摘出する</a:t>
            </a:r>
          </a:p>
        </p:txBody>
      </p:sp>
      <p:grpSp>
        <p:nvGrpSpPr>
          <p:cNvPr id="165943" name="Group 55"/>
          <p:cNvGrpSpPr>
            <a:grpSpLocks/>
          </p:cNvGrpSpPr>
          <p:nvPr/>
        </p:nvGrpSpPr>
        <p:grpSpPr bwMode="auto">
          <a:xfrm>
            <a:off x="5746750" y="3543300"/>
            <a:ext cx="2743200" cy="1793875"/>
            <a:chOff x="3598" y="2728"/>
            <a:chExt cx="1747" cy="1276"/>
          </a:xfrm>
        </p:grpSpPr>
        <p:pic>
          <p:nvPicPr>
            <p:cNvPr id="165931" name="Picture 43" descr="23_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8" y="2728"/>
              <a:ext cx="1747" cy="1276"/>
            </a:xfrm>
            <a:prstGeom prst="rect">
              <a:avLst/>
            </a:prstGeom>
            <a:noFill/>
            <a:extLst>
              <a:ext uri="{909E8E84-426E-40DD-AFC4-6F175D3DCCD1}">
                <a14:hiddenFill xmlns:a14="http://schemas.microsoft.com/office/drawing/2010/main">
                  <a:solidFill>
                    <a:srgbClr val="FFFFFF"/>
                  </a:solidFill>
                </a14:hiddenFill>
              </a:ext>
            </a:extLst>
          </p:spPr>
        </p:pic>
        <p:sp>
          <p:nvSpPr>
            <p:cNvPr id="165942" name="Text Box 54"/>
            <p:cNvSpPr txBox="1">
              <a:spLocks noChangeArrowheads="1"/>
            </p:cNvSpPr>
            <p:nvPr/>
          </p:nvSpPr>
          <p:spPr bwMode="auto">
            <a:xfrm>
              <a:off x="4190" y="2858"/>
              <a:ext cx="99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bg2"/>
                  </a:solidFill>
                  <a:ea typeface="HGS創英角ﾎﾟｯﾌﾟ体" pitchFamily="50" charset="-128"/>
                </a:rPr>
                <a:t>問題　問題</a:t>
              </a:r>
            </a:p>
            <a:p>
              <a:pPr>
                <a:spcBef>
                  <a:spcPct val="50000"/>
                </a:spcBef>
              </a:pPr>
              <a:r>
                <a:rPr lang="ja-JP" altLang="en-US" sz="1600">
                  <a:solidFill>
                    <a:schemeClr val="bg2"/>
                  </a:solidFill>
                  <a:ea typeface="HGS創英角ﾎﾟｯﾌﾟ体" pitchFamily="50" charset="-128"/>
                </a:rPr>
                <a:t>問題</a:t>
              </a:r>
            </a:p>
          </p:txBody>
        </p:sp>
      </p:grpSp>
      <p:sp>
        <p:nvSpPr>
          <p:cNvPr id="165946" name="Rectangle 58"/>
          <p:cNvSpPr>
            <a:spLocks noChangeArrowheads="1"/>
          </p:cNvSpPr>
          <p:nvPr/>
        </p:nvSpPr>
        <p:spPr bwMode="auto">
          <a:xfrm>
            <a:off x="877888" y="5262563"/>
            <a:ext cx="259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400">
                <a:solidFill>
                  <a:schemeClr val="bg1"/>
                </a:solidFill>
                <a:latin typeface="HG創英角ﾎﾟｯﾌﾟ体" pitchFamily="49" charset="-128"/>
                <a:ea typeface="HG創英角ﾎﾟｯﾌﾟ体" pitchFamily="49" charset="-128"/>
              </a:rPr>
              <a:t>３</a:t>
            </a:r>
            <a:r>
              <a:rPr lang="en-US" altLang="ja-JP" sz="2400">
                <a:solidFill>
                  <a:schemeClr val="bg1"/>
                </a:solidFill>
                <a:latin typeface="HG創英角ﾎﾟｯﾌﾟ体" pitchFamily="49" charset="-128"/>
                <a:ea typeface="HG創英角ﾎﾟｯﾌﾟ体" pitchFamily="49" charset="-128"/>
              </a:rPr>
              <a:t>.</a:t>
            </a:r>
            <a:r>
              <a:rPr lang="ja-JP" altLang="en-US" sz="2400">
                <a:solidFill>
                  <a:schemeClr val="bg1"/>
                </a:solidFill>
                <a:latin typeface="HG創英角ﾎﾟｯﾌﾟ体" pitchFamily="49" charset="-128"/>
                <a:ea typeface="HG創英角ﾎﾟｯﾌﾟ体" pitchFamily="49" charset="-128"/>
              </a:rPr>
              <a:t>問題を整理する</a:t>
            </a:r>
            <a:endParaRPr lang="ja-JP" altLang="en-US" sz="2400">
              <a:solidFill>
                <a:schemeClr val="bg1"/>
              </a:solidFill>
            </a:endParaRPr>
          </a:p>
        </p:txBody>
      </p:sp>
      <p:sp>
        <p:nvSpPr>
          <p:cNvPr id="165947" name="Rectangle 59"/>
          <p:cNvSpPr>
            <a:spLocks noChangeArrowheads="1"/>
          </p:cNvSpPr>
          <p:nvPr/>
        </p:nvSpPr>
        <p:spPr bwMode="auto">
          <a:xfrm>
            <a:off x="1308100" y="5694363"/>
            <a:ext cx="5257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すぐ対策が取れるもの　（改善提案・創意工夫）</a:t>
            </a:r>
            <a:endParaRPr lang="ja-JP" altLang="en-US" sz="4000"/>
          </a:p>
        </p:txBody>
      </p:sp>
      <p:sp>
        <p:nvSpPr>
          <p:cNvPr id="165948" name="Rectangle 60"/>
          <p:cNvSpPr>
            <a:spLocks noChangeArrowheads="1"/>
          </p:cNvSpPr>
          <p:nvPr/>
        </p:nvSpPr>
        <p:spPr bwMode="auto">
          <a:xfrm>
            <a:off x="1308100" y="6149975"/>
            <a:ext cx="5257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サークルの手におえないもの　　（職制に依頼）</a:t>
            </a:r>
            <a:endParaRPr lang="ja-JP" altLang="en-US" sz="4000"/>
          </a:p>
        </p:txBody>
      </p:sp>
      <p:sp>
        <p:nvSpPr>
          <p:cNvPr id="165952" name="Text Box 64"/>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65949"/>
                                        </p:tgtEl>
                                        <p:attrNameLst>
                                          <p:attrName>style.visibility</p:attrName>
                                        </p:attrNameLst>
                                      </p:cBhvr>
                                      <p:to>
                                        <p:strVal val="visible"/>
                                      </p:to>
                                    </p:set>
                                    <p:anim calcmode="lin" valueType="num">
                                      <p:cBhvr additive="base">
                                        <p:cTn id="7" dur="500" fill="hold"/>
                                        <p:tgtEl>
                                          <p:spTgt spid="165949"/>
                                        </p:tgtEl>
                                        <p:attrNameLst>
                                          <p:attrName>ppt_x</p:attrName>
                                        </p:attrNameLst>
                                      </p:cBhvr>
                                      <p:tavLst>
                                        <p:tav tm="0">
                                          <p:val>
                                            <p:strVal val="1+#ppt_w/2"/>
                                          </p:val>
                                        </p:tav>
                                        <p:tav tm="100000">
                                          <p:val>
                                            <p:strVal val="#ppt_x"/>
                                          </p:val>
                                        </p:tav>
                                      </p:tavLst>
                                    </p:anim>
                                    <p:anim calcmode="lin" valueType="num">
                                      <p:cBhvr additive="base">
                                        <p:cTn id="8" dur="500" fill="hold"/>
                                        <p:tgtEl>
                                          <p:spTgt spid="1659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5924"/>
                                        </p:tgtEl>
                                        <p:attrNameLst>
                                          <p:attrName>style.visibility</p:attrName>
                                        </p:attrNameLst>
                                      </p:cBhvr>
                                      <p:to>
                                        <p:strVal val="visible"/>
                                      </p:to>
                                    </p:set>
                                    <p:anim calcmode="lin" valueType="num">
                                      <p:cBhvr additive="base">
                                        <p:cTn id="13" dur="500" fill="hold"/>
                                        <p:tgtEl>
                                          <p:spTgt spid="165924"/>
                                        </p:tgtEl>
                                        <p:attrNameLst>
                                          <p:attrName>ppt_x</p:attrName>
                                        </p:attrNameLst>
                                      </p:cBhvr>
                                      <p:tavLst>
                                        <p:tav tm="0">
                                          <p:val>
                                            <p:strVal val="1+#ppt_w/2"/>
                                          </p:val>
                                        </p:tav>
                                        <p:tav tm="100000">
                                          <p:val>
                                            <p:strVal val="#ppt_x"/>
                                          </p:val>
                                        </p:tav>
                                      </p:tavLst>
                                    </p:anim>
                                    <p:anim calcmode="lin" valueType="num">
                                      <p:cBhvr additive="base">
                                        <p:cTn id="14" dur="500" fill="hold"/>
                                        <p:tgtEl>
                                          <p:spTgt spid="16592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65943"/>
                                        </p:tgtEl>
                                        <p:attrNameLst>
                                          <p:attrName>style.visibility</p:attrName>
                                        </p:attrNameLst>
                                      </p:cBhvr>
                                      <p:to>
                                        <p:strVal val="visible"/>
                                      </p:to>
                                    </p:set>
                                    <p:anim calcmode="lin" valueType="num">
                                      <p:cBhvr additive="base">
                                        <p:cTn id="17" dur="500" fill="hold"/>
                                        <p:tgtEl>
                                          <p:spTgt spid="165943"/>
                                        </p:tgtEl>
                                        <p:attrNameLst>
                                          <p:attrName>ppt_x</p:attrName>
                                        </p:attrNameLst>
                                      </p:cBhvr>
                                      <p:tavLst>
                                        <p:tav tm="0">
                                          <p:val>
                                            <p:strVal val="1+#ppt_w/2"/>
                                          </p:val>
                                        </p:tav>
                                        <p:tav tm="100000">
                                          <p:val>
                                            <p:strVal val="#ppt_x"/>
                                          </p:val>
                                        </p:tav>
                                      </p:tavLst>
                                    </p:anim>
                                    <p:anim calcmode="lin" valueType="num">
                                      <p:cBhvr additive="base">
                                        <p:cTn id="18" dur="500" fill="hold"/>
                                        <p:tgtEl>
                                          <p:spTgt spid="165943"/>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65897"/>
                                        </p:tgtEl>
                                        <p:attrNameLst>
                                          <p:attrName>style.visibility</p:attrName>
                                        </p:attrNameLst>
                                      </p:cBhvr>
                                      <p:to>
                                        <p:strVal val="visible"/>
                                      </p:to>
                                    </p:set>
                                    <p:animEffect transition="in" filter="blinds(horizontal)">
                                      <p:cBhvr>
                                        <p:cTn id="23" dur="500"/>
                                        <p:tgtEl>
                                          <p:spTgt spid="16589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65896"/>
                                        </p:tgtEl>
                                        <p:attrNameLst>
                                          <p:attrName>style.visibility</p:attrName>
                                        </p:attrNameLst>
                                      </p:cBhvr>
                                      <p:to>
                                        <p:strVal val="visible"/>
                                      </p:to>
                                    </p:set>
                                    <p:animEffect transition="in" filter="blinds(horizontal)">
                                      <p:cBhvr>
                                        <p:cTn id="28" dur="500"/>
                                        <p:tgtEl>
                                          <p:spTgt spid="16589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65894"/>
                                        </p:tgtEl>
                                        <p:attrNameLst>
                                          <p:attrName>style.visibility</p:attrName>
                                        </p:attrNameLst>
                                      </p:cBhvr>
                                      <p:to>
                                        <p:strVal val="visible"/>
                                      </p:to>
                                    </p:set>
                                    <p:animEffect transition="in" filter="blinds(horizontal)">
                                      <p:cBhvr>
                                        <p:cTn id="33" dur="500"/>
                                        <p:tgtEl>
                                          <p:spTgt spid="165894"/>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65895"/>
                                        </p:tgtEl>
                                        <p:attrNameLst>
                                          <p:attrName>style.visibility</p:attrName>
                                        </p:attrNameLst>
                                      </p:cBhvr>
                                      <p:to>
                                        <p:strVal val="visible"/>
                                      </p:to>
                                    </p:set>
                                    <p:animEffect transition="in" filter="blinds(horizontal)">
                                      <p:cBhvr>
                                        <p:cTn id="38" dur="500"/>
                                        <p:tgtEl>
                                          <p:spTgt spid="165895"/>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65893"/>
                                        </p:tgtEl>
                                        <p:attrNameLst>
                                          <p:attrName>style.visibility</p:attrName>
                                        </p:attrNameLst>
                                      </p:cBhvr>
                                      <p:to>
                                        <p:strVal val="visible"/>
                                      </p:to>
                                    </p:set>
                                    <p:animEffect transition="in" filter="blinds(horizontal)">
                                      <p:cBhvr>
                                        <p:cTn id="43" dur="500"/>
                                        <p:tgtEl>
                                          <p:spTgt spid="165893"/>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65946"/>
                                        </p:tgtEl>
                                        <p:attrNameLst>
                                          <p:attrName>style.visibility</p:attrName>
                                        </p:attrNameLst>
                                      </p:cBhvr>
                                      <p:to>
                                        <p:strVal val="visible"/>
                                      </p:to>
                                    </p:set>
                                    <p:animEffect transition="in" filter="blinds(horizontal)">
                                      <p:cBhvr>
                                        <p:cTn id="48" dur="500"/>
                                        <p:tgtEl>
                                          <p:spTgt spid="165946"/>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65947"/>
                                        </p:tgtEl>
                                        <p:attrNameLst>
                                          <p:attrName>style.visibility</p:attrName>
                                        </p:attrNameLst>
                                      </p:cBhvr>
                                      <p:to>
                                        <p:strVal val="visible"/>
                                      </p:to>
                                    </p:set>
                                    <p:anim calcmode="lin" valueType="num">
                                      <p:cBhvr additive="base">
                                        <p:cTn id="53" dur="500" fill="hold"/>
                                        <p:tgtEl>
                                          <p:spTgt spid="165947"/>
                                        </p:tgtEl>
                                        <p:attrNameLst>
                                          <p:attrName>ppt_x</p:attrName>
                                        </p:attrNameLst>
                                      </p:cBhvr>
                                      <p:tavLst>
                                        <p:tav tm="0">
                                          <p:val>
                                            <p:strVal val="1+#ppt_w/2"/>
                                          </p:val>
                                        </p:tav>
                                        <p:tav tm="100000">
                                          <p:val>
                                            <p:strVal val="#ppt_x"/>
                                          </p:val>
                                        </p:tav>
                                      </p:tavLst>
                                    </p:anim>
                                    <p:anim calcmode="lin" valueType="num">
                                      <p:cBhvr additive="base">
                                        <p:cTn id="54" dur="500" fill="hold"/>
                                        <p:tgtEl>
                                          <p:spTgt spid="165947"/>
                                        </p:tgtEl>
                                        <p:attrNameLst>
                                          <p:attrName>ppt_y</p:attrName>
                                        </p:attrNameLst>
                                      </p:cBhvr>
                                      <p:tavLst>
                                        <p:tav tm="0">
                                          <p:val>
                                            <p:strVal val="#ppt_y"/>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165948"/>
                                        </p:tgtEl>
                                        <p:attrNameLst>
                                          <p:attrName>style.visibility</p:attrName>
                                        </p:attrNameLst>
                                      </p:cBhvr>
                                      <p:to>
                                        <p:strVal val="visible"/>
                                      </p:to>
                                    </p:set>
                                    <p:anim calcmode="lin" valueType="num">
                                      <p:cBhvr additive="base">
                                        <p:cTn id="59" dur="500" fill="hold"/>
                                        <p:tgtEl>
                                          <p:spTgt spid="165948"/>
                                        </p:tgtEl>
                                        <p:attrNameLst>
                                          <p:attrName>ppt_x</p:attrName>
                                        </p:attrNameLst>
                                      </p:cBhvr>
                                      <p:tavLst>
                                        <p:tav tm="0">
                                          <p:val>
                                            <p:strVal val="1+#ppt_w/2"/>
                                          </p:val>
                                        </p:tav>
                                        <p:tav tm="100000">
                                          <p:val>
                                            <p:strVal val="#ppt_x"/>
                                          </p:val>
                                        </p:tav>
                                      </p:tavLst>
                                    </p:anim>
                                    <p:anim calcmode="lin" valueType="num">
                                      <p:cBhvr additive="base">
                                        <p:cTn id="60" dur="500" fill="hold"/>
                                        <p:tgtEl>
                                          <p:spTgt spid="1659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3" grpId="0"/>
      <p:bldP spid="165894" grpId="0"/>
      <p:bldP spid="165895" grpId="0"/>
      <p:bldP spid="165896" grpId="0"/>
      <p:bldP spid="165897" grpId="0"/>
      <p:bldP spid="165924" grpId="0"/>
      <p:bldP spid="165946" grpId="0"/>
      <p:bldP spid="165947" grpId="0"/>
      <p:bldP spid="1659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9" name="Rectangle 7"/>
          <p:cNvSpPr>
            <a:spLocks noChangeArrowheads="1"/>
          </p:cNvSpPr>
          <p:nvPr/>
        </p:nvSpPr>
        <p:spPr bwMode="auto">
          <a:xfrm>
            <a:off x="587375" y="317500"/>
            <a:ext cx="64404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a:solidFill>
                  <a:schemeClr val="bg1"/>
                </a:solidFill>
                <a:latin typeface="HG創英角ﾎﾟｯﾌﾟ体" pitchFamily="49" charset="-128"/>
                <a:ea typeface="HG創英角ﾎﾟｯﾌﾟ体" pitchFamily="49" charset="-128"/>
              </a:rPr>
              <a:t>４、問題を評価し絞り込む</a:t>
            </a:r>
          </a:p>
        </p:txBody>
      </p:sp>
      <p:grpSp>
        <p:nvGrpSpPr>
          <p:cNvPr id="167109" name="Group 197"/>
          <p:cNvGrpSpPr>
            <a:grpSpLocks/>
          </p:cNvGrpSpPr>
          <p:nvPr/>
        </p:nvGrpSpPr>
        <p:grpSpPr bwMode="auto">
          <a:xfrm>
            <a:off x="588963" y="528638"/>
            <a:ext cx="7950200" cy="3275012"/>
            <a:chOff x="371" y="333"/>
            <a:chExt cx="5008" cy="2063"/>
          </a:xfrm>
        </p:grpSpPr>
        <p:sp>
          <p:nvSpPr>
            <p:cNvPr id="167108" name="Rectangle 196"/>
            <p:cNvSpPr>
              <a:spLocks noChangeArrowheads="1"/>
            </p:cNvSpPr>
            <p:nvPr/>
          </p:nvSpPr>
          <p:spPr bwMode="auto">
            <a:xfrm>
              <a:off x="371" y="556"/>
              <a:ext cx="5008" cy="183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018" name="Line 106"/>
            <p:cNvSpPr>
              <a:spLocks noChangeShapeType="1"/>
            </p:cNvSpPr>
            <p:nvPr/>
          </p:nvSpPr>
          <p:spPr bwMode="auto">
            <a:xfrm>
              <a:off x="379" y="571"/>
              <a:ext cx="0" cy="182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19" name="Line 107"/>
            <p:cNvSpPr>
              <a:spLocks noChangeShapeType="1"/>
            </p:cNvSpPr>
            <p:nvPr/>
          </p:nvSpPr>
          <p:spPr bwMode="auto">
            <a:xfrm>
              <a:off x="2031" y="761"/>
              <a:ext cx="2959"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0" name="Line 108"/>
            <p:cNvSpPr>
              <a:spLocks noChangeShapeType="1"/>
            </p:cNvSpPr>
            <p:nvPr/>
          </p:nvSpPr>
          <p:spPr bwMode="auto">
            <a:xfrm>
              <a:off x="376" y="2384"/>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1" name="Line 109"/>
            <p:cNvSpPr>
              <a:spLocks noChangeShapeType="1"/>
            </p:cNvSpPr>
            <p:nvPr/>
          </p:nvSpPr>
          <p:spPr bwMode="auto">
            <a:xfrm>
              <a:off x="5342" y="567"/>
              <a:ext cx="0" cy="18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2" name="Line 110"/>
            <p:cNvSpPr>
              <a:spLocks noChangeShapeType="1"/>
            </p:cNvSpPr>
            <p:nvPr/>
          </p:nvSpPr>
          <p:spPr bwMode="auto">
            <a:xfrm>
              <a:off x="376" y="1670"/>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3" name="Line 111"/>
            <p:cNvSpPr>
              <a:spLocks noChangeShapeType="1"/>
            </p:cNvSpPr>
            <p:nvPr/>
          </p:nvSpPr>
          <p:spPr bwMode="auto">
            <a:xfrm>
              <a:off x="382" y="1832"/>
              <a:ext cx="4969"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4" name="Line 112"/>
            <p:cNvSpPr>
              <a:spLocks noChangeShapeType="1"/>
            </p:cNvSpPr>
            <p:nvPr/>
          </p:nvSpPr>
          <p:spPr bwMode="auto">
            <a:xfrm>
              <a:off x="379" y="2015"/>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5" name="Line 113"/>
            <p:cNvSpPr>
              <a:spLocks noChangeShapeType="1"/>
            </p:cNvSpPr>
            <p:nvPr/>
          </p:nvSpPr>
          <p:spPr bwMode="auto">
            <a:xfrm>
              <a:off x="376" y="2188"/>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6" name="Line 114"/>
            <p:cNvSpPr>
              <a:spLocks noChangeShapeType="1"/>
            </p:cNvSpPr>
            <p:nvPr/>
          </p:nvSpPr>
          <p:spPr bwMode="auto">
            <a:xfrm>
              <a:off x="4980" y="582"/>
              <a:ext cx="0" cy="180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7" name="Line 115"/>
            <p:cNvSpPr>
              <a:spLocks noChangeShapeType="1"/>
            </p:cNvSpPr>
            <p:nvPr/>
          </p:nvSpPr>
          <p:spPr bwMode="auto">
            <a:xfrm>
              <a:off x="376" y="582"/>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8" name="Line 116"/>
            <p:cNvSpPr>
              <a:spLocks noChangeShapeType="1"/>
            </p:cNvSpPr>
            <p:nvPr/>
          </p:nvSpPr>
          <p:spPr bwMode="auto">
            <a:xfrm>
              <a:off x="4624" y="761"/>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29" name="Line 117"/>
            <p:cNvSpPr>
              <a:spLocks noChangeShapeType="1"/>
            </p:cNvSpPr>
            <p:nvPr/>
          </p:nvSpPr>
          <p:spPr bwMode="auto">
            <a:xfrm>
              <a:off x="3516"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0" name="Line 118"/>
            <p:cNvSpPr>
              <a:spLocks noChangeShapeType="1"/>
            </p:cNvSpPr>
            <p:nvPr/>
          </p:nvSpPr>
          <p:spPr bwMode="auto">
            <a:xfrm>
              <a:off x="3894" y="585"/>
              <a:ext cx="0" cy="181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1" name="Line 119"/>
            <p:cNvSpPr>
              <a:spLocks noChangeShapeType="1"/>
            </p:cNvSpPr>
            <p:nvPr/>
          </p:nvSpPr>
          <p:spPr bwMode="auto">
            <a:xfrm>
              <a:off x="3149" y="772"/>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2" name="Line 120"/>
            <p:cNvSpPr>
              <a:spLocks noChangeShapeType="1"/>
            </p:cNvSpPr>
            <p:nvPr/>
          </p:nvSpPr>
          <p:spPr bwMode="auto">
            <a:xfrm>
              <a:off x="4259"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3" name="Line 121"/>
            <p:cNvSpPr>
              <a:spLocks noChangeShapeType="1"/>
            </p:cNvSpPr>
            <p:nvPr/>
          </p:nvSpPr>
          <p:spPr bwMode="auto">
            <a:xfrm>
              <a:off x="2771" y="765"/>
              <a:ext cx="0" cy="162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4" name="Line 122"/>
            <p:cNvSpPr>
              <a:spLocks noChangeShapeType="1"/>
            </p:cNvSpPr>
            <p:nvPr/>
          </p:nvSpPr>
          <p:spPr bwMode="auto">
            <a:xfrm>
              <a:off x="2403"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5" name="Line 123"/>
            <p:cNvSpPr>
              <a:spLocks noChangeShapeType="1"/>
            </p:cNvSpPr>
            <p:nvPr/>
          </p:nvSpPr>
          <p:spPr bwMode="auto">
            <a:xfrm>
              <a:off x="2019" y="585"/>
              <a:ext cx="0" cy="180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6" name="Line 124"/>
            <p:cNvSpPr>
              <a:spLocks noChangeShapeType="1"/>
            </p:cNvSpPr>
            <p:nvPr/>
          </p:nvSpPr>
          <p:spPr bwMode="auto">
            <a:xfrm rot="60118">
              <a:off x="378" y="603"/>
              <a:ext cx="1652" cy="1036"/>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037" name="Text Box 125"/>
            <p:cNvSpPr txBox="1">
              <a:spLocks noChangeArrowheads="1"/>
            </p:cNvSpPr>
            <p:nvPr/>
          </p:nvSpPr>
          <p:spPr bwMode="auto">
            <a:xfrm>
              <a:off x="1188" y="852"/>
              <a:ext cx="95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chemeClr val="bg2"/>
                  </a:solidFill>
                </a:rPr>
                <a:t>評価項目</a:t>
              </a:r>
            </a:p>
          </p:txBody>
        </p:sp>
        <p:sp>
          <p:nvSpPr>
            <p:cNvPr id="167038" name="Text Box 126"/>
            <p:cNvSpPr txBox="1">
              <a:spLocks noChangeArrowheads="1"/>
            </p:cNvSpPr>
            <p:nvPr/>
          </p:nvSpPr>
          <p:spPr bwMode="auto">
            <a:xfrm>
              <a:off x="426" y="1125"/>
              <a:ext cx="9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chemeClr val="bg2"/>
                  </a:solidFill>
                </a:rPr>
                <a:t>候補テーマ</a:t>
              </a:r>
            </a:p>
          </p:txBody>
        </p:sp>
        <p:sp>
          <p:nvSpPr>
            <p:cNvPr id="167039" name="Text Box 127"/>
            <p:cNvSpPr txBox="1">
              <a:spLocks noChangeArrowheads="1"/>
            </p:cNvSpPr>
            <p:nvPr/>
          </p:nvSpPr>
          <p:spPr bwMode="auto">
            <a:xfrm>
              <a:off x="2381" y="582"/>
              <a:ext cx="12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2"/>
                  </a:solidFill>
                </a:rPr>
                <a:t>必 要 性</a:t>
              </a:r>
            </a:p>
          </p:txBody>
        </p:sp>
        <p:sp>
          <p:nvSpPr>
            <p:cNvPr id="167040" name="Text Box 128"/>
            <p:cNvSpPr txBox="1">
              <a:spLocks noChangeArrowheads="1"/>
            </p:cNvSpPr>
            <p:nvPr/>
          </p:nvSpPr>
          <p:spPr bwMode="auto">
            <a:xfrm>
              <a:off x="3852" y="589"/>
              <a:ext cx="12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2"/>
                  </a:solidFill>
                </a:rPr>
                <a:t>サークルの実力</a:t>
              </a:r>
            </a:p>
          </p:txBody>
        </p:sp>
        <p:sp>
          <p:nvSpPr>
            <p:cNvPr id="167041" name="Text Box 129"/>
            <p:cNvSpPr txBox="1">
              <a:spLocks noChangeArrowheads="1"/>
            </p:cNvSpPr>
            <p:nvPr/>
          </p:nvSpPr>
          <p:spPr bwMode="auto">
            <a:xfrm>
              <a:off x="5068" y="719"/>
              <a:ext cx="250" cy="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総合評価</a:t>
              </a:r>
            </a:p>
          </p:txBody>
        </p:sp>
        <p:sp>
          <p:nvSpPr>
            <p:cNvPr id="167042" name="Text Box 130"/>
            <p:cNvSpPr txBox="1">
              <a:spLocks noChangeArrowheads="1"/>
            </p:cNvSpPr>
            <p:nvPr/>
          </p:nvSpPr>
          <p:spPr bwMode="auto">
            <a:xfrm>
              <a:off x="4711" y="772"/>
              <a:ext cx="250" cy="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実力発揮</a:t>
              </a:r>
            </a:p>
          </p:txBody>
        </p:sp>
        <p:sp>
          <p:nvSpPr>
            <p:cNvPr id="167043" name="Text Box 131"/>
            <p:cNvSpPr txBox="1">
              <a:spLocks noChangeArrowheads="1"/>
            </p:cNvSpPr>
            <p:nvPr/>
          </p:nvSpPr>
          <p:spPr bwMode="auto">
            <a:xfrm>
              <a:off x="4354" y="752"/>
              <a:ext cx="250" cy="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活動期間</a:t>
              </a:r>
            </a:p>
          </p:txBody>
        </p:sp>
        <p:sp>
          <p:nvSpPr>
            <p:cNvPr id="167044" name="Text Box 132"/>
            <p:cNvSpPr txBox="1">
              <a:spLocks noChangeArrowheads="1"/>
            </p:cNvSpPr>
            <p:nvPr/>
          </p:nvSpPr>
          <p:spPr bwMode="auto">
            <a:xfrm>
              <a:off x="3977" y="772"/>
              <a:ext cx="250" cy="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全員参加</a:t>
              </a:r>
            </a:p>
          </p:txBody>
        </p:sp>
        <p:sp>
          <p:nvSpPr>
            <p:cNvPr id="167045" name="Text Box 133"/>
            <p:cNvSpPr txBox="1">
              <a:spLocks noChangeArrowheads="1"/>
            </p:cNvSpPr>
            <p:nvPr/>
          </p:nvSpPr>
          <p:spPr bwMode="auto">
            <a:xfrm>
              <a:off x="3619" y="782"/>
              <a:ext cx="250" cy="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上司方針</a:t>
              </a:r>
            </a:p>
          </p:txBody>
        </p:sp>
        <p:sp>
          <p:nvSpPr>
            <p:cNvPr id="167046" name="Text Box 134"/>
            <p:cNvSpPr txBox="1">
              <a:spLocks noChangeArrowheads="1"/>
            </p:cNvSpPr>
            <p:nvPr/>
          </p:nvSpPr>
          <p:spPr bwMode="auto">
            <a:xfrm>
              <a:off x="3252" y="752"/>
              <a:ext cx="250" cy="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将来の見込み</a:t>
              </a:r>
            </a:p>
          </p:txBody>
        </p:sp>
        <p:sp>
          <p:nvSpPr>
            <p:cNvPr id="167047" name="Text Box 135"/>
            <p:cNvSpPr txBox="1">
              <a:spLocks noChangeArrowheads="1"/>
            </p:cNvSpPr>
            <p:nvPr/>
          </p:nvSpPr>
          <p:spPr bwMode="auto">
            <a:xfrm>
              <a:off x="2865" y="783"/>
              <a:ext cx="250" cy="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困り具合</a:t>
              </a:r>
            </a:p>
          </p:txBody>
        </p:sp>
        <p:sp>
          <p:nvSpPr>
            <p:cNvPr id="167048" name="Text Box 136"/>
            <p:cNvSpPr txBox="1">
              <a:spLocks noChangeArrowheads="1"/>
            </p:cNvSpPr>
            <p:nvPr/>
          </p:nvSpPr>
          <p:spPr bwMode="auto">
            <a:xfrm>
              <a:off x="2488" y="720"/>
              <a:ext cx="250" cy="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緊急性</a:t>
              </a:r>
            </a:p>
          </p:txBody>
        </p:sp>
        <p:sp>
          <p:nvSpPr>
            <p:cNvPr id="167049" name="Text Box 137"/>
            <p:cNvSpPr txBox="1">
              <a:spLocks noChangeArrowheads="1"/>
            </p:cNvSpPr>
            <p:nvPr/>
          </p:nvSpPr>
          <p:spPr bwMode="auto">
            <a:xfrm>
              <a:off x="2121" y="721"/>
              <a:ext cx="250" cy="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期待効 果</a:t>
              </a:r>
            </a:p>
          </p:txBody>
        </p:sp>
        <p:sp>
          <p:nvSpPr>
            <p:cNvPr id="167050" name="Text Box 138"/>
            <p:cNvSpPr txBox="1">
              <a:spLocks noChangeArrowheads="1"/>
            </p:cNvSpPr>
            <p:nvPr/>
          </p:nvSpPr>
          <p:spPr bwMode="auto">
            <a:xfrm>
              <a:off x="398" y="1657"/>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2"/>
                  </a:solidFill>
                </a:rPr>
                <a:t>１</a:t>
              </a:r>
            </a:p>
          </p:txBody>
        </p:sp>
        <p:sp>
          <p:nvSpPr>
            <p:cNvPr id="167052" name="Text Box 140"/>
            <p:cNvSpPr txBox="1">
              <a:spLocks noChangeArrowheads="1"/>
            </p:cNvSpPr>
            <p:nvPr/>
          </p:nvSpPr>
          <p:spPr bwMode="auto">
            <a:xfrm>
              <a:off x="398" y="1846"/>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2"/>
                  </a:solidFill>
                </a:rPr>
                <a:t>２ </a:t>
              </a:r>
            </a:p>
          </p:txBody>
        </p:sp>
        <p:sp>
          <p:nvSpPr>
            <p:cNvPr id="167053" name="Text Box 141"/>
            <p:cNvSpPr txBox="1">
              <a:spLocks noChangeArrowheads="1"/>
            </p:cNvSpPr>
            <p:nvPr/>
          </p:nvSpPr>
          <p:spPr bwMode="auto">
            <a:xfrm>
              <a:off x="398" y="2019"/>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2"/>
                  </a:solidFill>
                </a:rPr>
                <a:t>３</a:t>
              </a:r>
            </a:p>
          </p:txBody>
        </p:sp>
        <p:sp>
          <p:nvSpPr>
            <p:cNvPr id="167054" name="Text Box 142"/>
            <p:cNvSpPr txBox="1">
              <a:spLocks noChangeArrowheads="1"/>
            </p:cNvSpPr>
            <p:nvPr/>
          </p:nvSpPr>
          <p:spPr bwMode="auto">
            <a:xfrm>
              <a:off x="398" y="2204"/>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solidFill>
                    <a:schemeClr val="bg2"/>
                  </a:solidFill>
                </a:rPr>
                <a:t>4</a:t>
              </a:r>
            </a:p>
          </p:txBody>
        </p:sp>
        <p:sp>
          <p:nvSpPr>
            <p:cNvPr id="167055" name="Text Box 143"/>
            <p:cNvSpPr txBox="1">
              <a:spLocks noChangeArrowheads="1"/>
            </p:cNvSpPr>
            <p:nvPr/>
          </p:nvSpPr>
          <p:spPr bwMode="auto">
            <a:xfrm>
              <a:off x="610" y="1667"/>
              <a:ext cx="13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solidFill>
                    <a:schemeClr val="bg2"/>
                  </a:solidFill>
                </a:rPr>
                <a:t>A</a:t>
              </a:r>
              <a:r>
                <a:rPr lang="ja-JP" altLang="en-US" sz="1200">
                  <a:solidFill>
                    <a:schemeClr val="bg2"/>
                  </a:solidFill>
                </a:rPr>
                <a:t>さんに仕事が集中する</a:t>
              </a:r>
            </a:p>
          </p:txBody>
        </p:sp>
        <p:sp>
          <p:nvSpPr>
            <p:cNvPr id="167056" name="Text Box 144"/>
            <p:cNvSpPr txBox="1">
              <a:spLocks noChangeArrowheads="1"/>
            </p:cNvSpPr>
            <p:nvPr/>
          </p:nvSpPr>
          <p:spPr bwMode="auto">
            <a:xfrm>
              <a:off x="557" y="1849"/>
              <a:ext cx="156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hlink"/>
                  </a:solidFill>
                </a:rPr>
                <a:t>組み立て不良件数が多い</a:t>
              </a:r>
            </a:p>
          </p:txBody>
        </p:sp>
        <p:sp>
          <p:nvSpPr>
            <p:cNvPr id="167057" name="Text Box 145"/>
            <p:cNvSpPr txBox="1">
              <a:spLocks noChangeArrowheads="1"/>
            </p:cNvSpPr>
            <p:nvPr/>
          </p:nvSpPr>
          <p:spPr bwMode="auto">
            <a:xfrm>
              <a:off x="563" y="2012"/>
              <a:ext cx="13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2"/>
                  </a:solidFill>
                </a:rPr>
                <a:t>複写紙の使用量が多い</a:t>
              </a:r>
            </a:p>
          </p:txBody>
        </p:sp>
        <p:sp>
          <p:nvSpPr>
            <p:cNvPr id="167058" name="Text Box 146"/>
            <p:cNvSpPr txBox="1">
              <a:spLocks noChangeArrowheads="1"/>
            </p:cNvSpPr>
            <p:nvPr/>
          </p:nvSpPr>
          <p:spPr bwMode="auto">
            <a:xfrm>
              <a:off x="500" y="2205"/>
              <a:ext cx="13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2"/>
                  </a:solidFill>
                </a:rPr>
                <a:t>伝票記入ミスが多い</a:t>
              </a:r>
            </a:p>
          </p:txBody>
        </p:sp>
        <p:sp>
          <p:nvSpPr>
            <p:cNvPr id="167059" name="Text Box 147"/>
            <p:cNvSpPr txBox="1">
              <a:spLocks noChangeArrowheads="1"/>
            </p:cNvSpPr>
            <p:nvPr/>
          </p:nvSpPr>
          <p:spPr bwMode="auto">
            <a:xfrm>
              <a:off x="2079" y="1813"/>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60" name="Text Box 148"/>
            <p:cNvSpPr txBox="1">
              <a:spLocks noChangeArrowheads="1"/>
            </p:cNvSpPr>
            <p:nvPr/>
          </p:nvSpPr>
          <p:spPr bwMode="auto">
            <a:xfrm>
              <a:off x="2077" y="163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1" name="Text Box 149"/>
            <p:cNvSpPr txBox="1">
              <a:spLocks noChangeArrowheads="1"/>
            </p:cNvSpPr>
            <p:nvPr/>
          </p:nvSpPr>
          <p:spPr bwMode="auto">
            <a:xfrm>
              <a:off x="3215" y="1636"/>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2" name="Text Box 150"/>
            <p:cNvSpPr txBox="1">
              <a:spLocks noChangeArrowheads="1"/>
            </p:cNvSpPr>
            <p:nvPr/>
          </p:nvSpPr>
          <p:spPr bwMode="auto">
            <a:xfrm>
              <a:off x="2457" y="163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3" name="Text Box 151"/>
            <p:cNvSpPr txBox="1">
              <a:spLocks noChangeArrowheads="1"/>
            </p:cNvSpPr>
            <p:nvPr/>
          </p:nvSpPr>
          <p:spPr bwMode="auto">
            <a:xfrm>
              <a:off x="2838" y="164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4" name="Text Box 152"/>
            <p:cNvSpPr txBox="1">
              <a:spLocks noChangeArrowheads="1"/>
            </p:cNvSpPr>
            <p:nvPr/>
          </p:nvSpPr>
          <p:spPr bwMode="auto">
            <a:xfrm>
              <a:off x="3587" y="163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5" name="Text Box 153"/>
            <p:cNvSpPr txBox="1">
              <a:spLocks noChangeArrowheads="1"/>
            </p:cNvSpPr>
            <p:nvPr/>
          </p:nvSpPr>
          <p:spPr bwMode="auto">
            <a:xfrm>
              <a:off x="3581" y="199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6" name="Text Box 154"/>
            <p:cNvSpPr txBox="1">
              <a:spLocks noChangeArrowheads="1"/>
            </p:cNvSpPr>
            <p:nvPr/>
          </p:nvSpPr>
          <p:spPr bwMode="auto">
            <a:xfrm>
              <a:off x="3588" y="1817"/>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67" name="Text Box 155"/>
            <p:cNvSpPr txBox="1">
              <a:spLocks noChangeArrowheads="1"/>
            </p:cNvSpPr>
            <p:nvPr/>
          </p:nvSpPr>
          <p:spPr bwMode="auto">
            <a:xfrm>
              <a:off x="2083" y="216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8" name="Text Box 156"/>
            <p:cNvSpPr txBox="1">
              <a:spLocks noChangeArrowheads="1"/>
            </p:cNvSpPr>
            <p:nvPr/>
          </p:nvSpPr>
          <p:spPr bwMode="auto">
            <a:xfrm>
              <a:off x="3587" y="218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69" name="Text Box 157"/>
            <p:cNvSpPr txBox="1">
              <a:spLocks noChangeArrowheads="1"/>
            </p:cNvSpPr>
            <p:nvPr/>
          </p:nvSpPr>
          <p:spPr bwMode="auto">
            <a:xfrm>
              <a:off x="4680" y="199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0" name="Text Box 158"/>
            <p:cNvSpPr txBox="1">
              <a:spLocks noChangeArrowheads="1"/>
            </p:cNvSpPr>
            <p:nvPr/>
          </p:nvSpPr>
          <p:spPr bwMode="auto">
            <a:xfrm>
              <a:off x="4681" y="2178"/>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1" name="Text Box 159"/>
            <p:cNvSpPr txBox="1">
              <a:spLocks noChangeArrowheads="1"/>
            </p:cNvSpPr>
            <p:nvPr/>
          </p:nvSpPr>
          <p:spPr bwMode="auto">
            <a:xfrm>
              <a:off x="2466" y="2170"/>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2" name="Text Box 160"/>
            <p:cNvSpPr txBox="1">
              <a:spLocks noChangeArrowheads="1"/>
            </p:cNvSpPr>
            <p:nvPr/>
          </p:nvSpPr>
          <p:spPr bwMode="auto">
            <a:xfrm>
              <a:off x="2833" y="216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3" name="Text Box 161"/>
            <p:cNvSpPr txBox="1">
              <a:spLocks noChangeArrowheads="1"/>
            </p:cNvSpPr>
            <p:nvPr/>
          </p:nvSpPr>
          <p:spPr bwMode="auto">
            <a:xfrm>
              <a:off x="3215" y="2173"/>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4" name="Text Box 162"/>
            <p:cNvSpPr txBox="1">
              <a:spLocks noChangeArrowheads="1"/>
            </p:cNvSpPr>
            <p:nvPr/>
          </p:nvSpPr>
          <p:spPr bwMode="auto">
            <a:xfrm>
              <a:off x="2463" y="199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5" name="Text Box 163"/>
            <p:cNvSpPr txBox="1">
              <a:spLocks noChangeArrowheads="1"/>
            </p:cNvSpPr>
            <p:nvPr/>
          </p:nvSpPr>
          <p:spPr bwMode="auto">
            <a:xfrm>
              <a:off x="2830" y="1990"/>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6" name="Text Box 164"/>
            <p:cNvSpPr txBox="1">
              <a:spLocks noChangeArrowheads="1"/>
            </p:cNvSpPr>
            <p:nvPr/>
          </p:nvSpPr>
          <p:spPr bwMode="auto">
            <a:xfrm>
              <a:off x="2076" y="1997"/>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77" name="Text Box 165"/>
            <p:cNvSpPr txBox="1">
              <a:spLocks noChangeArrowheads="1"/>
            </p:cNvSpPr>
            <p:nvPr/>
          </p:nvSpPr>
          <p:spPr bwMode="auto">
            <a:xfrm>
              <a:off x="2454" y="1811"/>
              <a:ext cx="23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78" name="Text Box 166"/>
            <p:cNvSpPr txBox="1">
              <a:spLocks noChangeArrowheads="1"/>
            </p:cNvSpPr>
            <p:nvPr/>
          </p:nvSpPr>
          <p:spPr bwMode="auto">
            <a:xfrm>
              <a:off x="2828" y="1814"/>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79" name="Text Box 167"/>
            <p:cNvSpPr txBox="1">
              <a:spLocks noChangeArrowheads="1"/>
            </p:cNvSpPr>
            <p:nvPr/>
          </p:nvSpPr>
          <p:spPr bwMode="auto">
            <a:xfrm>
              <a:off x="3217" y="1811"/>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80" name="Text Box 168"/>
            <p:cNvSpPr txBox="1">
              <a:spLocks noChangeArrowheads="1"/>
            </p:cNvSpPr>
            <p:nvPr/>
          </p:nvSpPr>
          <p:spPr bwMode="auto">
            <a:xfrm>
              <a:off x="4675" y="1635"/>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81" name="Text Box 169"/>
            <p:cNvSpPr txBox="1">
              <a:spLocks noChangeArrowheads="1"/>
            </p:cNvSpPr>
            <p:nvPr/>
          </p:nvSpPr>
          <p:spPr bwMode="auto">
            <a:xfrm>
              <a:off x="4674" y="181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82" name="Text Box 170"/>
            <p:cNvSpPr txBox="1">
              <a:spLocks noChangeArrowheads="1"/>
            </p:cNvSpPr>
            <p:nvPr/>
          </p:nvSpPr>
          <p:spPr bwMode="auto">
            <a:xfrm>
              <a:off x="3209" y="199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83" name="Text Box 171"/>
            <p:cNvSpPr txBox="1">
              <a:spLocks noChangeArrowheads="1"/>
            </p:cNvSpPr>
            <p:nvPr/>
          </p:nvSpPr>
          <p:spPr bwMode="auto">
            <a:xfrm>
              <a:off x="4324" y="2183"/>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84" name="Text Box 172"/>
            <p:cNvSpPr txBox="1">
              <a:spLocks noChangeArrowheads="1"/>
            </p:cNvSpPr>
            <p:nvPr/>
          </p:nvSpPr>
          <p:spPr bwMode="auto">
            <a:xfrm>
              <a:off x="4320" y="198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85" name="Text Box 173"/>
            <p:cNvSpPr txBox="1">
              <a:spLocks noChangeArrowheads="1"/>
            </p:cNvSpPr>
            <p:nvPr/>
          </p:nvSpPr>
          <p:spPr bwMode="auto">
            <a:xfrm>
              <a:off x="3956" y="1813"/>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86" name="Text Box 174"/>
            <p:cNvSpPr txBox="1">
              <a:spLocks noChangeArrowheads="1"/>
            </p:cNvSpPr>
            <p:nvPr/>
          </p:nvSpPr>
          <p:spPr bwMode="auto">
            <a:xfrm>
              <a:off x="4324" y="1638"/>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87" name="Text Box 175"/>
            <p:cNvSpPr txBox="1">
              <a:spLocks noChangeArrowheads="1"/>
            </p:cNvSpPr>
            <p:nvPr/>
          </p:nvSpPr>
          <p:spPr bwMode="auto">
            <a:xfrm>
              <a:off x="4321" y="1821"/>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hlink"/>
                  </a:solidFill>
                </a:rPr>
                <a:t>◎</a:t>
              </a:r>
            </a:p>
          </p:txBody>
        </p:sp>
        <p:sp>
          <p:nvSpPr>
            <p:cNvPr id="167088" name="Text Box 176"/>
            <p:cNvSpPr txBox="1">
              <a:spLocks noChangeArrowheads="1"/>
            </p:cNvSpPr>
            <p:nvPr/>
          </p:nvSpPr>
          <p:spPr bwMode="auto">
            <a:xfrm>
              <a:off x="3951" y="1636"/>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89" name="Text Box 177"/>
            <p:cNvSpPr txBox="1">
              <a:spLocks noChangeArrowheads="1"/>
            </p:cNvSpPr>
            <p:nvPr/>
          </p:nvSpPr>
          <p:spPr bwMode="auto">
            <a:xfrm>
              <a:off x="3951" y="199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90" name="Text Box 178"/>
            <p:cNvSpPr txBox="1">
              <a:spLocks noChangeArrowheads="1"/>
            </p:cNvSpPr>
            <p:nvPr/>
          </p:nvSpPr>
          <p:spPr bwMode="auto">
            <a:xfrm>
              <a:off x="3957" y="2182"/>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chemeClr val="bg2"/>
                  </a:solidFill>
                </a:rPr>
                <a:t>◎</a:t>
              </a:r>
            </a:p>
          </p:txBody>
        </p:sp>
        <p:sp>
          <p:nvSpPr>
            <p:cNvPr id="167091" name="Text Box 179"/>
            <p:cNvSpPr txBox="1">
              <a:spLocks noChangeArrowheads="1"/>
            </p:cNvSpPr>
            <p:nvPr/>
          </p:nvSpPr>
          <p:spPr bwMode="auto">
            <a:xfrm>
              <a:off x="5018" y="1986"/>
              <a:ext cx="3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chemeClr val="bg2"/>
                  </a:solidFill>
                </a:rPr>
                <a:t>２２</a:t>
              </a:r>
            </a:p>
          </p:txBody>
        </p:sp>
        <p:sp>
          <p:nvSpPr>
            <p:cNvPr id="167092" name="Text Box 180"/>
            <p:cNvSpPr txBox="1">
              <a:spLocks noChangeArrowheads="1"/>
            </p:cNvSpPr>
            <p:nvPr/>
          </p:nvSpPr>
          <p:spPr bwMode="auto">
            <a:xfrm>
              <a:off x="5000" y="2175"/>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chemeClr val="bg2"/>
                  </a:solidFill>
                </a:rPr>
                <a:t>２３</a:t>
              </a:r>
            </a:p>
          </p:txBody>
        </p:sp>
        <p:sp>
          <p:nvSpPr>
            <p:cNvPr id="167093" name="Text Box 181"/>
            <p:cNvSpPr txBox="1">
              <a:spLocks noChangeArrowheads="1"/>
            </p:cNvSpPr>
            <p:nvPr/>
          </p:nvSpPr>
          <p:spPr bwMode="auto">
            <a:xfrm>
              <a:off x="5003" y="1623"/>
              <a:ext cx="3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chemeClr val="bg2"/>
                  </a:solidFill>
                </a:rPr>
                <a:t>２８</a:t>
              </a:r>
            </a:p>
          </p:txBody>
        </p:sp>
        <p:sp>
          <p:nvSpPr>
            <p:cNvPr id="167094" name="Text Box 182"/>
            <p:cNvSpPr txBox="1">
              <a:spLocks noChangeArrowheads="1"/>
            </p:cNvSpPr>
            <p:nvPr/>
          </p:nvSpPr>
          <p:spPr bwMode="auto">
            <a:xfrm>
              <a:off x="5002" y="1807"/>
              <a:ext cx="3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chemeClr val="hlink"/>
                  </a:solidFill>
                </a:rPr>
                <a:t>３８</a:t>
              </a:r>
            </a:p>
          </p:txBody>
        </p:sp>
        <p:sp>
          <p:nvSpPr>
            <p:cNvPr id="167096" name="Text Box 184"/>
            <p:cNvSpPr txBox="1">
              <a:spLocks noChangeArrowheads="1"/>
            </p:cNvSpPr>
            <p:nvPr/>
          </p:nvSpPr>
          <p:spPr bwMode="auto">
            <a:xfrm>
              <a:off x="3138" y="333"/>
              <a:ext cx="2093" cy="212"/>
            </a:xfrm>
            <a:prstGeom prst="rect">
              <a:avLst/>
            </a:prstGeom>
            <a:solidFill>
              <a:schemeClr val="tx1"/>
            </a:solidFill>
            <a:ln>
              <a:noFill/>
            </a:ln>
            <a:effectLst/>
            <a:extLs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solidFill>
                    <a:schemeClr val="bg2"/>
                  </a:solidFill>
                </a:rPr>
                <a:t>◎</a:t>
              </a:r>
              <a:r>
                <a:rPr lang="ja-JP" altLang="en-US" sz="1600">
                  <a:solidFill>
                    <a:schemeClr val="bg2"/>
                  </a:solidFill>
                </a:rPr>
                <a:t>：５点   ○：３点   △：１点   </a:t>
              </a:r>
              <a:r>
                <a:rPr lang="en-US" altLang="ja-JP" sz="1600">
                  <a:solidFill>
                    <a:schemeClr val="bg2"/>
                  </a:solidFill>
                </a:rPr>
                <a:t>×</a:t>
              </a:r>
              <a:r>
                <a:rPr lang="ja-JP" altLang="en-US" sz="1600">
                  <a:solidFill>
                    <a:schemeClr val="bg2"/>
                  </a:solidFill>
                </a:rPr>
                <a:t>：０点</a:t>
              </a:r>
            </a:p>
          </p:txBody>
        </p:sp>
        <p:sp>
          <p:nvSpPr>
            <p:cNvPr id="167097" name="Text Box 185"/>
            <p:cNvSpPr txBox="1">
              <a:spLocks noChangeArrowheads="1"/>
            </p:cNvSpPr>
            <p:nvPr/>
          </p:nvSpPr>
          <p:spPr bwMode="auto">
            <a:xfrm>
              <a:off x="643" y="1398"/>
              <a:ext cx="9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（問題・課題）</a:t>
              </a:r>
            </a:p>
          </p:txBody>
        </p:sp>
      </p:grpSp>
      <p:grpSp>
        <p:nvGrpSpPr>
          <p:cNvPr id="167105" name="Group 193"/>
          <p:cNvGrpSpPr>
            <a:grpSpLocks/>
          </p:cNvGrpSpPr>
          <p:nvPr/>
        </p:nvGrpSpPr>
        <p:grpSpPr bwMode="auto">
          <a:xfrm>
            <a:off x="1374775" y="3840163"/>
            <a:ext cx="5180013" cy="696912"/>
            <a:chOff x="866" y="2419"/>
            <a:chExt cx="3263" cy="439"/>
          </a:xfrm>
        </p:grpSpPr>
        <p:sp>
          <p:nvSpPr>
            <p:cNvPr id="167095" name="Text Box 183"/>
            <p:cNvSpPr txBox="1">
              <a:spLocks noChangeArrowheads="1"/>
            </p:cNvSpPr>
            <p:nvPr/>
          </p:nvSpPr>
          <p:spPr bwMode="auto">
            <a:xfrm>
              <a:off x="870" y="2627"/>
              <a:ext cx="275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a:solidFill>
                    <a:srgbClr val="000000"/>
                  </a:solidFill>
                  <a:latin typeface="HG創英角ﾎﾟｯﾌﾟ体" pitchFamily="49" charset="-128"/>
                  <a:ea typeface="HG創英角ﾎﾟｯﾌﾟ体" pitchFamily="49" charset="-128"/>
                </a:rPr>
                <a:t>◇</a:t>
              </a:r>
              <a:r>
                <a:rPr lang="ja-JP" altLang="en-US" sz="1800" b="1">
                  <a:solidFill>
                    <a:schemeClr val="bg2"/>
                  </a:solidFill>
                  <a:ea typeface="HG創英角ﾎﾟｯﾌﾟ体" pitchFamily="49" charset="-128"/>
                </a:rPr>
                <a:t>テーマを優先順位で評価して決める</a:t>
              </a:r>
            </a:p>
          </p:txBody>
        </p:sp>
        <p:sp>
          <p:nvSpPr>
            <p:cNvPr id="167098" name="Text Box 186"/>
            <p:cNvSpPr txBox="1">
              <a:spLocks noChangeArrowheads="1"/>
            </p:cNvSpPr>
            <p:nvPr/>
          </p:nvSpPr>
          <p:spPr bwMode="auto">
            <a:xfrm>
              <a:off x="866" y="2419"/>
              <a:ext cx="32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bg2"/>
                  </a:solidFill>
                  <a:ea typeface="HG創英角ﾎﾟｯﾌﾟ体" pitchFamily="49" charset="-128"/>
                </a:rPr>
                <a:t>出来るだけ</a:t>
              </a:r>
              <a:r>
                <a:rPr lang="ja-JP" altLang="en-US" sz="1800">
                  <a:solidFill>
                    <a:schemeClr val="hlink"/>
                  </a:solidFill>
                  <a:ea typeface="HG創英角ﾎﾟｯﾌﾟ体" pitchFamily="49" charset="-128"/>
                </a:rPr>
                <a:t>具体的</a:t>
              </a:r>
              <a:r>
                <a:rPr lang="ja-JP" altLang="en-US" sz="1800">
                  <a:solidFill>
                    <a:schemeClr val="bg2"/>
                  </a:solidFill>
                  <a:ea typeface="HG創英角ﾎﾟｯﾌﾟ体" pitchFamily="49" charset="-128"/>
                </a:rPr>
                <a:t>に</a:t>
              </a:r>
              <a:r>
                <a:rPr lang="ja-JP" altLang="en-US" sz="1800">
                  <a:solidFill>
                    <a:schemeClr val="hlink"/>
                  </a:solidFill>
                  <a:ea typeface="HG創英角ﾎﾟｯﾌﾟ体" pitchFamily="49" charset="-128"/>
                </a:rPr>
                <a:t>定量的</a:t>
              </a:r>
              <a:r>
                <a:rPr lang="ja-JP" altLang="en-US" sz="1800">
                  <a:solidFill>
                    <a:schemeClr val="bg2"/>
                  </a:solidFill>
                  <a:ea typeface="HG創英角ﾎﾟｯﾌﾟ体" pitchFamily="49" charset="-128"/>
                </a:rPr>
                <a:t>に判断する</a:t>
              </a:r>
              <a:r>
                <a:rPr lang="ja-JP" altLang="en-US" sz="1800">
                  <a:solidFill>
                    <a:schemeClr val="bg1"/>
                  </a:solidFill>
                  <a:ea typeface="HG創英角ﾎﾟｯﾌﾟ体" pitchFamily="49" charset="-128"/>
                </a:rPr>
                <a:t>。</a:t>
              </a:r>
            </a:p>
          </p:txBody>
        </p:sp>
      </p:grpSp>
      <p:sp>
        <p:nvSpPr>
          <p:cNvPr id="166920" name="Rectangle 8"/>
          <p:cNvSpPr>
            <a:spLocks noChangeArrowheads="1"/>
          </p:cNvSpPr>
          <p:nvPr/>
        </p:nvSpPr>
        <p:spPr bwMode="auto">
          <a:xfrm>
            <a:off x="611188" y="4632325"/>
            <a:ext cx="6823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a:solidFill>
                  <a:schemeClr val="bg1"/>
                </a:solidFill>
                <a:latin typeface="HG創英角ﾎﾟｯﾌﾟ体" pitchFamily="49" charset="-128"/>
                <a:ea typeface="HG創英角ﾎﾟｯﾌﾟ体" pitchFamily="49" charset="-128"/>
              </a:rPr>
              <a:t>５、取り組む必要性を明確にする</a:t>
            </a:r>
          </a:p>
        </p:txBody>
      </p:sp>
      <p:grpSp>
        <p:nvGrpSpPr>
          <p:cNvPr id="167110" name="Group 198"/>
          <p:cNvGrpSpPr>
            <a:grpSpLocks/>
          </p:cNvGrpSpPr>
          <p:nvPr/>
        </p:nvGrpSpPr>
        <p:grpSpPr bwMode="auto">
          <a:xfrm>
            <a:off x="703263" y="5062538"/>
            <a:ext cx="2727325" cy="1530350"/>
            <a:chOff x="443" y="3189"/>
            <a:chExt cx="1718" cy="964"/>
          </a:xfrm>
        </p:grpSpPr>
        <p:pic>
          <p:nvPicPr>
            <p:cNvPr id="166931" name="Picture 19" descr="0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 y="3189"/>
              <a:ext cx="1174" cy="714"/>
            </a:xfrm>
            <a:prstGeom prst="rect">
              <a:avLst/>
            </a:prstGeom>
            <a:noFill/>
            <a:extLst>
              <a:ext uri="{909E8E84-426E-40DD-AFC4-6F175D3DCCD1}">
                <a14:hiddenFill xmlns:a14="http://schemas.microsoft.com/office/drawing/2010/main">
                  <a:solidFill>
                    <a:srgbClr val="FFFFFF"/>
                  </a:solidFill>
                </a14:hiddenFill>
              </a:ext>
            </a:extLst>
          </p:spPr>
        </p:pic>
        <p:sp>
          <p:nvSpPr>
            <p:cNvPr id="167099" name="Rectangle 187"/>
            <p:cNvSpPr>
              <a:spLocks noChangeArrowheads="1"/>
            </p:cNvSpPr>
            <p:nvPr/>
          </p:nvSpPr>
          <p:spPr bwMode="auto">
            <a:xfrm>
              <a:off x="443" y="3980"/>
              <a:ext cx="158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困り具合を明確にする</a:t>
              </a:r>
              <a:endParaRPr lang="ja-JP" altLang="en-US" sz="4000"/>
            </a:p>
          </p:txBody>
        </p:sp>
      </p:grpSp>
      <p:grpSp>
        <p:nvGrpSpPr>
          <p:cNvPr id="167111" name="Group 199"/>
          <p:cNvGrpSpPr>
            <a:grpSpLocks/>
          </p:cNvGrpSpPr>
          <p:nvPr/>
        </p:nvGrpSpPr>
        <p:grpSpPr bwMode="auto">
          <a:xfrm>
            <a:off x="3387725" y="4978400"/>
            <a:ext cx="2743200" cy="1635125"/>
            <a:chOff x="2134" y="3136"/>
            <a:chExt cx="1728" cy="1030"/>
          </a:xfrm>
        </p:grpSpPr>
        <p:pic>
          <p:nvPicPr>
            <p:cNvPr id="166933" name="Picture 21" descr="0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2" y="3136"/>
              <a:ext cx="880" cy="819"/>
            </a:xfrm>
            <a:prstGeom prst="rect">
              <a:avLst/>
            </a:prstGeom>
            <a:noFill/>
            <a:extLst>
              <a:ext uri="{909E8E84-426E-40DD-AFC4-6F175D3DCCD1}">
                <a14:hiddenFill xmlns:a14="http://schemas.microsoft.com/office/drawing/2010/main">
                  <a:solidFill>
                    <a:srgbClr val="FFFFFF"/>
                  </a:solidFill>
                </a14:hiddenFill>
              </a:ext>
            </a:extLst>
          </p:spPr>
        </p:pic>
        <p:sp>
          <p:nvSpPr>
            <p:cNvPr id="167100" name="Rectangle 188"/>
            <p:cNvSpPr>
              <a:spLocks noChangeArrowheads="1"/>
            </p:cNvSpPr>
            <p:nvPr/>
          </p:nvSpPr>
          <p:spPr bwMode="auto">
            <a:xfrm>
              <a:off x="2134" y="3993"/>
              <a:ext cx="172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改善の狙いを明確にする</a:t>
              </a:r>
              <a:endParaRPr lang="ja-JP" altLang="en-US" sz="4000"/>
            </a:p>
          </p:txBody>
        </p:sp>
      </p:grpSp>
      <p:grpSp>
        <p:nvGrpSpPr>
          <p:cNvPr id="167112" name="Group 200"/>
          <p:cNvGrpSpPr>
            <a:grpSpLocks/>
          </p:cNvGrpSpPr>
          <p:nvPr/>
        </p:nvGrpSpPr>
        <p:grpSpPr bwMode="auto">
          <a:xfrm>
            <a:off x="6229350" y="4929188"/>
            <a:ext cx="2060575" cy="1700212"/>
            <a:chOff x="3924" y="3105"/>
            <a:chExt cx="1298" cy="1071"/>
          </a:xfrm>
        </p:grpSpPr>
        <p:pic>
          <p:nvPicPr>
            <p:cNvPr id="166935" name="Picture 23" descr="0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 y="3105"/>
              <a:ext cx="918" cy="794"/>
            </a:xfrm>
            <a:prstGeom prst="rect">
              <a:avLst/>
            </a:prstGeom>
            <a:noFill/>
            <a:extLst>
              <a:ext uri="{909E8E84-426E-40DD-AFC4-6F175D3DCCD1}">
                <a14:hiddenFill xmlns:a14="http://schemas.microsoft.com/office/drawing/2010/main">
                  <a:solidFill>
                    <a:srgbClr val="FFFFFF"/>
                  </a:solidFill>
                </a14:hiddenFill>
              </a:ext>
            </a:extLst>
          </p:spPr>
        </p:pic>
        <p:sp>
          <p:nvSpPr>
            <p:cNvPr id="167103" name="Rectangle 191"/>
            <p:cNvSpPr>
              <a:spLocks noChangeArrowheads="1"/>
            </p:cNvSpPr>
            <p:nvPr/>
          </p:nvSpPr>
          <p:spPr bwMode="auto">
            <a:xfrm>
              <a:off x="4070" y="4003"/>
              <a:ext cx="11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全員で確認する</a:t>
              </a:r>
              <a:endParaRPr lang="ja-JP" altLang="en-US" sz="4000"/>
            </a:p>
          </p:txBody>
        </p:sp>
      </p:grpSp>
      <p:sp>
        <p:nvSpPr>
          <p:cNvPr id="167107" name="Text Box 19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7109"/>
                                        </p:tgtEl>
                                        <p:attrNameLst>
                                          <p:attrName>style.visibility</p:attrName>
                                        </p:attrNameLst>
                                      </p:cBhvr>
                                      <p:to>
                                        <p:strVal val="visible"/>
                                      </p:to>
                                    </p:set>
                                    <p:animEffect transition="in" filter="blinds(horizontal)">
                                      <p:cBhvr>
                                        <p:cTn id="7" dur="500"/>
                                        <p:tgtEl>
                                          <p:spTgt spid="1671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167105"/>
                                        </p:tgtEl>
                                        <p:attrNameLst>
                                          <p:attrName>style.visibility</p:attrName>
                                        </p:attrNameLst>
                                      </p:cBhvr>
                                      <p:to>
                                        <p:strVal val="visible"/>
                                      </p:to>
                                    </p:set>
                                    <p:anim calcmode="lin" valueType="num">
                                      <p:cBhvr additive="base">
                                        <p:cTn id="12" dur="500" fill="hold"/>
                                        <p:tgtEl>
                                          <p:spTgt spid="167105"/>
                                        </p:tgtEl>
                                        <p:attrNameLst>
                                          <p:attrName>ppt_x</p:attrName>
                                        </p:attrNameLst>
                                      </p:cBhvr>
                                      <p:tavLst>
                                        <p:tav tm="0">
                                          <p:val>
                                            <p:strVal val="1+#ppt_w/2"/>
                                          </p:val>
                                        </p:tav>
                                        <p:tav tm="100000">
                                          <p:val>
                                            <p:strVal val="#ppt_x"/>
                                          </p:val>
                                        </p:tav>
                                      </p:tavLst>
                                    </p:anim>
                                    <p:anim calcmode="lin" valueType="num">
                                      <p:cBhvr additive="base">
                                        <p:cTn id="13" dur="500" fill="hold"/>
                                        <p:tgtEl>
                                          <p:spTgt spid="16710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5" fill="hold" grpId="0" nodeType="clickEffect">
                                  <p:stCondLst>
                                    <p:cond delay="0"/>
                                  </p:stCondLst>
                                  <p:childTnLst>
                                    <p:set>
                                      <p:cBhvr>
                                        <p:cTn id="17" dur="1" fill="hold">
                                          <p:stCondLst>
                                            <p:cond delay="0"/>
                                          </p:stCondLst>
                                        </p:cTn>
                                        <p:tgtEl>
                                          <p:spTgt spid="166920"/>
                                        </p:tgtEl>
                                        <p:attrNameLst>
                                          <p:attrName>style.visibility</p:attrName>
                                        </p:attrNameLst>
                                      </p:cBhvr>
                                      <p:to>
                                        <p:strVal val="visible"/>
                                      </p:to>
                                    </p:set>
                                    <p:animEffect transition="in" filter="blinds(vertical)">
                                      <p:cBhvr>
                                        <p:cTn id="18" dur="500"/>
                                        <p:tgtEl>
                                          <p:spTgt spid="16692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67110"/>
                                        </p:tgtEl>
                                        <p:attrNameLst>
                                          <p:attrName>style.visibility</p:attrName>
                                        </p:attrNameLst>
                                      </p:cBhvr>
                                      <p:to>
                                        <p:strVal val="visible"/>
                                      </p:to>
                                    </p:set>
                                    <p:animEffect transition="in" filter="blinds(horizontal)">
                                      <p:cBhvr>
                                        <p:cTn id="23" dur="500"/>
                                        <p:tgtEl>
                                          <p:spTgt spid="16711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167111"/>
                                        </p:tgtEl>
                                        <p:attrNameLst>
                                          <p:attrName>style.visibility</p:attrName>
                                        </p:attrNameLst>
                                      </p:cBhvr>
                                      <p:to>
                                        <p:strVal val="visible"/>
                                      </p:to>
                                    </p:set>
                                    <p:animEffect transition="in" filter="blinds(horizontal)">
                                      <p:cBhvr>
                                        <p:cTn id="28" dur="500"/>
                                        <p:tgtEl>
                                          <p:spTgt spid="16711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167112"/>
                                        </p:tgtEl>
                                        <p:attrNameLst>
                                          <p:attrName>style.visibility</p:attrName>
                                        </p:attrNameLst>
                                      </p:cBhvr>
                                      <p:to>
                                        <p:strVal val="visible"/>
                                      </p:to>
                                    </p:set>
                                    <p:animEffect transition="in" filter="blinds(horizontal)">
                                      <p:cBhvr>
                                        <p:cTn id="33" dur="500"/>
                                        <p:tgtEl>
                                          <p:spTgt spid="167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2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Grp="1" noChangeArrowheads="1"/>
          </p:cNvSpPr>
          <p:nvPr>
            <p:ph type="subTitle" idx="1"/>
          </p:nvPr>
        </p:nvSpPr>
        <p:spPr>
          <a:xfrm>
            <a:off x="549275" y="1157288"/>
            <a:ext cx="8143875" cy="1109662"/>
          </a:xfrm>
        </p:spPr>
        <p:txBody>
          <a:bodyPr/>
          <a:lstStyle/>
          <a:p>
            <a:pPr algn="l"/>
            <a:r>
              <a:rPr lang="ja-JP" altLang="en-US" sz="2400">
                <a:solidFill>
                  <a:schemeClr val="bg1"/>
                </a:solidFill>
                <a:ea typeface="HG創英角ﾎﾟｯﾌﾟ体" pitchFamily="49" charset="-128"/>
              </a:rPr>
              <a:t>　 </a:t>
            </a:r>
            <a:r>
              <a:rPr lang="ja-JP" altLang="en-US" sz="1800">
                <a:solidFill>
                  <a:srgbClr val="000000"/>
                </a:solidFill>
                <a:latin typeface="HG創英角ﾎﾟｯﾌﾟ体" pitchFamily="49" charset="-128"/>
                <a:ea typeface="HG創英角ﾎﾟｯﾌﾟ体" pitchFamily="49" charset="-128"/>
              </a:rPr>
              <a:t>◇</a:t>
            </a:r>
            <a:r>
              <a:rPr lang="ja-JP" altLang="en-US" sz="2400">
                <a:solidFill>
                  <a:srgbClr val="000000"/>
                </a:solidFill>
                <a:ea typeface="HG創英角ﾎﾟｯﾌﾟ体" pitchFamily="49" charset="-128"/>
              </a:rPr>
              <a:t>テーマ名は</a:t>
            </a:r>
          </a:p>
          <a:p>
            <a:pPr algn="l"/>
            <a:r>
              <a:rPr lang="ja-JP" altLang="en-US">
                <a:solidFill>
                  <a:schemeClr val="bg1"/>
                </a:solidFill>
                <a:ea typeface="HG創英角ﾎﾟｯﾌﾟ体" pitchFamily="49" charset="-128"/>
              </a:rPr>
              <a:t>　</a:t>
            </a:r>
            <a:r>
              <a:rPr lang="en-US" altLang="ja-JP">
                <a:solidFill>
                  <a:schemeClr val="bg1"/>
                </a:solidFill>
                <a:ea typeface="HG創英角ﾎﾟｯﾌﾟ体" pitchFamily="49" charset="-128"/>
              </a:rPr>
              <a:t>『</a:t>
            </a:r>
            <a:r>
              <a:rPr lang="en-US" altLang="ja-JP">
                <a:solidFill>
                  <a:schemeClr val="hlink"/>
                </a:solidFill>
                <a:ea typeface="HG創英角ﾎﾟｯﾌﾟ体" pitchFamily="49" charset="-128"/>
              </a:rPr>
              <a:t>○○</a:t>
            </a:r>
            <a:r>
              <a:rPr lang="ja-JP" altLang="en-US">
                <a:solidFill>
                  <a:schemeClr val="bg1"/>
                </a:solidFill>
                <a:ea typeface="HG創英角ﾎﾟｯﾌﾟ体" pitchFamily="49" charset="-128"/>
              </a:rPr>
              <a:t>における</a:t>
            </a:r>
            <a:r>
              <a:rPr lang="ja-JP" altLang="en-US">
                <a:solidFill>
                  <a:schemeClr val="hlink"/>
                </a:solidFill>
                <a:ea typeface="HG創英角ﾎﾟｯﾌﾟ体" pitchFamily="49" charset="-128"/>
              </a:rPr>
              <a:t>△△</a:t>
            </a:r>
            <a:r>
              <a:rPr lang="ja-JP" altLang="en-US">
                <a:solidFill>
                  <a:schemeClr val="bg1"/>
                </a:solidFill>
                <a:ea typeface="HG創英角ﾎﾟｯﾌﾟ体" pitchFamily="49" charset="-128"/>
              </a:rPr>
              <a:t>の</a:t>
            </a:r>
            <a:r>
              <a:rPr lang="en-US" altLang="ja-JP">
                <a:solidFill>
                  <a:schemeClr val="hlink"/>
                </a:solidFill>
                <a:ea typeface="HG創英角ﾎﾟｯﾌﾟ体" pitchFamily="49" charset="-128"/>
              </a:rPr>
              <a:t>××</a:t>
            </a:r>
            <a:r>
              <a:rPr lang="en-US" altLang="ja-JP">
                <a:solidFill>
                  <a:schemeClr val="bg1"/>
                </a:solidFill>
                <a:ea typeface="HG創英角ﾎﾟｯﾌﾟ体" pitchFamily="49" charset="-128"/>
              </a:rPr>
              <a:t>』</a:t>
            </a:r>
            <a:r>
              <a:rPr lang="ja-JP" altLang="en-US" sz="2000">
                <a:solidFill>
                  <a:srgbClr val="000000"/>
                </a:solidFill>
                <a:ea typeface="HG創英角ﾎﾟｯﾌﾟ体" pitchFamily="49" charset="-128"/>
              </a:rPr>
              <a:t>の形とする</a:t>
            </a:r>
          </a:p>
        </p:txBody>
      </p:sp>
      <p:grpSp>
        <p:nvGrpSpPr>
          <p:cNvPr id="24665" name="Group 89"/>
          <p:cNvGrpSpPr>
            <a:grpSpLocks/>
          </p:cNvGrpSpPr>
          <p:nvPr/>
        </p:nvGrpSpPr>
        <p:grpSpPr bwMode="auto">
          <a:xfrm>
            <a:off x="965200" y="2363788"/>
            <a:ext cx="6010275" cy="457200"/>
            <a:chOff x="608" y="1489"/>
            <a:chExt cx="3786" cy="288"/>
          </a:xfrm>
        </p:grpSpPr>
        <p:sp>
          <p:nvSpPr>
            <p:cNvPr id="24639" name="Text Box 63"/>
            <p:cNvSpPr txBox="1">
              <a:spLocks noChangeArrowheads="1"/>
            </p:cNvSpPr>
            <p:nvPr/>
          </p:nvSpPr>
          <p:spPr bwMode="auto">
            <a:xfrm>
              <a:off x="608" y="1489"/>
              <a:ext cx="37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400" b="1">
                  <a:solidFill>
                    <a:schemeClr val="bg2"/>
                  </a:solidFill>
                  <a:latin typeface="ＭＳ Ｐゴシック" pitchFamily="50" charset="-128"/>
                  <a:ea typeface="ＭＳ Ｐゴシック" pitchFamily="50" charset="-128"/>
                </a:rPr>
                <a:t>「</a:t>
              </a:r>
              <a:r>
                <a:rPr lang="ja-JP" altLang="en-US" sz="2400" b="1">
                  <a:solidFill>
                    <a:schemeClr val="hlink"/>
                  </a:solidFill>
                  <a:latin typeface="ＭＳ Ｐゴシック" pitchFamily="50" charset="-128"/>
                  <a:ea typeface="ＭＳ Ｐゴシック" pitchFamily="50" charset="-128"/>
                </a:rPr>
                <a:t>ＡＢライン</a:t>
              </a:r>
              <a:r>
                <a:rPr lang="ja-JP" altLang="en-US" sz="2400" b="1">
                  <a:solidFill>
                    <a:srgbClr val="000000"/>
                  </a:solidFill>
                  <a:latin typeface="ＭＳ Ｐゴシック" pitchFamily="50" charset="-128"/>
                  <a:ea typeface="ＭＳ Ｐゴシック" pitchFamily="50" charset="-128"/>
                </a:rPr>
                <a:t>における</a:t>
              </a:r>
              <a:r>
                <a:rPr lang="ja-JP" altLang="en-US" sz="2400" b="1">
                  <a:solidFill>
                    <a:schemeClr val="hlink"/>
                  </a:solidFill>
                  <a:latin typeface="ＭＳ Ｐゴシック" pitchFamily="50" charset="-128"/>
                  <a:ea typeface="ＭＳ Ｐゴシック" pitchFamily="50" charset="-128"/>
                </a:rPr>
                <a:t>組立不良</a:t>
              </a:r>
              <a:r>
                <a:rPr lang="ja-JP" altLang="en-US" sz="2400" b="1">
                  <a:solidFill>
                    <a:srgbClr val="FF3300"/>
                  </a:solidFill>
                  <a:latin typeface="ＭＳ Ｐゴシック" pitchFamily="50" charset="-128"/>
                  <a:ea typeface="ＭＳ Ｐゴシック" pitchFamily="50" charset="-128"/>
                </a:rPr>
                <a:t>件数</a:t>
              </a:r>
              <a:r>
                <a:rPr lang="ja-JP" altLang="en-US" sz="2400" b="1">
                  <a:solidFill>
                    <a:srgbClr val="000000"/>
                  </a:solidFill>
                  <a:latin typeface="ＭＳ Ｐゴシック" pitchFamily="50" charset="-128"/>
                  <a:ea typeface="ＭＳ Ｐゴシック" pitchFamily="50" charset="-128"/>
                </a:rPr>
                <a:t>の</a:t>
              </a:r>
              <a:r>
                <a:rPr lang="ja-JP" altLang="en-US" sz="2400" b="1">
                  <a:solidFill>
                    <a:schemeClr val="hlink"/>
                  </a:solidFill>
                  <a:latin typeface="ＭＳ Ｐゴシック" pitchFamily="50" charset="-128"/>
                  <a:ea typeface="ＭＳ Ｐゴシック" pitchFamily="50" charset="-128"/>
                </a:rPr>
                <a:t>削減</a:t>
              </a:r>
              <a:r>
                <a:rPr lang="ja-JP" altLang="en-US" sz="2400" b="1">
                  <a:solidFill>
                    <a:schemeClr val="bg2"/>
                  </a:solidFill>
                  <a:latin typeface="ＭＳ Ｐゴシック" pitchFamily="50" charset="-128"/>
                  <a:ea typeface="ＭＳ Ｐゴシック" pitchFamily="50" charset="-128"/>
                </a:rPr>
                <a:t>」　　</a:t>
              </a:r>
            </a:p>
          </p:txBody>
        </p:sp>
        <p:sp>
          <p:nvSpPr>
            <p:cNvPr id="24640" name="Line 64"/>
            <p:cNvSpPr>
              <a:spLocks noChangeShapeType="1"/>
            </p:cNvSpPr>
            <p:nvPr/>
          </p:nvSpPr>
          <p:spPr bwMode="auto">
            <a:xfrm>
              <a:off x="684" y="1773"/>
              <a:ext cx="963"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41" name="Line 65"/>
            <p:cNvSpPr>
              <a:spLocks noChangeShapeType="1"/>
            </p:cNvSpPr>
            <p:nvPr/>
          </p:nvSpPr>
          <p:spPr bwMode="auto">
            <a:xfrm flipV="1">
              <a:off x="2210" y="1776"/>
              <a:ext cx="123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42" name="Line 66"/>
            <p:cNvSpPr>
              <a:spLocks noChangeShapeType="1"/>
            </p:cNvSpPr>
            <p:nvPr/>
          </p:nvSpPr>
          <p:spPr bwMode="auto">
            <a:xfrm>
              <a:off x="3600" y="1764"/>
              <a:ext cx="387"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4651" name="Text Box 75"/>
          <p:cNvSpPr txBox="1">
            <a:spLocks noChangeArrowheads="1"/>
          </p:cNvSpPr>
          <p:nvPr/>
        </p:nvSpPr>
        <p:spPr bwMode="auto">
          <a:xfrm>
            <a:off x="2355850" y="5659438"/>
            <a:ext cx="577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000">
                <a:solidFill>
                  <a:srgbClr val="CC0099"/>
                </a:solidFill>
                <a:latin typeface="HGSｺﾞｼｯｸE" pitchFamily="50" charset="-128"/>
                <a:ea typeface="HGSｺﾞｼｯｸE" pitchFamily="50" charset="-128"/>
              </a:rPr>
              <a:t>◆</a:t>
            </a:r>
            <a:r>
              <a:rPr lang="ja-JP" altLang="en-US" sz="2000">
                <a:solidFill>
                  <a:srgbClr val="FF3300"/>
                </a:solidFill>
                <a:latin typeface="HGSｺﾞｼｯｸE" pitchFamily="50" charset="-128"/>
                <a:ea typeface="HGSｺﾞｼｯｸE" pitchFamily="50" charset="-128"/>
              </a:rPr>
              <a:t>手段</a:t>
            </a:r>
            <a:r>
              <a:rPr lang="ja-JP" altLang="en-US" sz="2000">
                <a:solidFill>
                  <a:srgbClr val="000000"/>
                </a:solidFill>
                <a:latin typeface="HGSｺﾞｼｯｸE" pitchFamily="50" charset="-128"/>
                <a:ea typeface="HGSｺﾞｼｯｸE" pitchFamily="50" charset="-128"/>
              </a:rPr>
              <a:t>を限定すると対策の方向を誤る危険がある</a:t>
            </a:r>
          </a:p>
        </p:txBody>
      </p:sp>
      <p:sp>
        <p:nvSpPr>
          <p:cNvPr id="24578" name="Rectangle 2"/>
          <p:cNvSpPr>
            <a:spLocks noGrp="1" noChangeArrowheads="1"/>
          </p:cNvSpPr>
          <p:nvPr>
            <p:ph type="ctrTitle"/>
          </p:nvPr>
        </p:nvSpPr>
        <p:spPr>
          <a:xfrm>
            <a:off x="427038" y="447675"/>
            <a:ext cx="4081462" cy="469900"/>
          </a:xfrm>
          <a:ln/>
          <a:extLst>
            <a:ext uri="{91240B29-F687-4F45-9708-019B960494DF}">
              <a14:hiddenLine xmlns:a14="http://schemas.microsoft.com/office/drawing/2010/main" w="9525">
                <a:solidFill>
                  <a:schemeClr val="bg1"/>
                </a:solidFill>
                <a:miter lim="800000"/>
                <a:headEnd/>
                <a:tailEnd/>
              </a14:hiddenLine>
            </a:ext>
          </a:extLst>
        </p:spPr>
        <p:txBody>
          <a:bodyPr/>
          <a:lstStyle/>
          <a:p>
            <a:r>
              <a:rPr lang="ja-JP" altLang="en-US" sz="2800">
                <a:solidFill>
                  <a:schemeClr val="bg1"/>
                </a:solidFill>
                <a:ea typeface="HG創英角ﾎﾟｯﾌﾟ体" pitchFamily="49" charset="-128"/>
              </a:rPr>
              <a:t>６．テーマ</a:t>
            </a:r>
            <a:r>
              <a:rPr lang="ja-JP" altLang="en-US" sz="2400">
                <a:solidFill>
                  <a:schemeClr val="bg1"/>
                </a:solidFill>
                <a:ea typeface="HG創英角ﾎﾟｯﾌﾟ体" pitchFamily="49" charset="-128"/>
              </a:rPr>
              <a:t>を</a:t>
            </a:r>
            <a:r>
              <a:rPr lang="ja-JP" altLang="en-US" sz="2800">
                <a:solidFill>
                  <a:schemeClr val="bg1"/>
                </a:solidFill>
                <a:ea typeface="HG創英角ﾎﾟｯﾌﾟ体" pitchFamily="49" charset="-128"/>
              </a:rPr>
              <a:t>決定する</a:t>
            </a:r>
          </a:p>
        </p:txBody>
      </p:sp>
      <p:grpSp>
        <p:nvGrpSpPr>
          <p:cNvPr id="24666" name="Group 90"/>
          <p:cNvGrpSpPr>
            <a:grpSpLocks/>
          </p:cNvGrpSpPr>
          <p:nvPr/>
        </p:nvGrpSpPr>
        <p:grpSpPr bwMode="auto">
          <a:xfrm>
            <a:off x="804863" y="2070100"/>
            <a:ext cx="8037512" cy="2249488"/>
            <a:chOff x="507" y="1304"/>
            <a:chExt cx="5063" cy="1417"/>
          </a:xfrm>
        </p:grpSpPr>
        <p:sp>
          <p:nvSpPr>
            <p:cNvPr id="24643" name="AutoShape 67"/>
            <p:cNvSpPr>
              <a:spLocks noChangeArrowheads="1"/>
            </p:cNvSpPr>
            <p:nvPr/>
          </p:nvSpPr>
          <p:spPr bwMode="auto">
            <a:xfrm>
              <a:off x="1074" y="1809"/>
              <a:ext cx="279" cy="198"/>
            </a:xfrm>
            <a:prstGeom prst="upArrow">
              <a:avLst>
                <a:gd name="adj1" fmla="val 50000"/>
                <a:gd name="adj2" fmla="val 25000"/>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24644" name="AutoShape 68"/>
            <p:cNvSpPr>
              <a:spLocks noChangeArrowheads="1"/>
            </p:cNvSpPr>
            <p:nvPr/>
          </p:nvSpPr>
          <p:spPr bwMode="auto">
            <a:xfrm>
              <a:off x="2772" y="1791"/>
              <a:ext cx="279" cy="585"/>
            </a:xfrm>
            <a:prstGeom prst="upArrow">
              <a:avLst>
                <a:gd name="adj1" fmla="val 50000"/>
                <a:gd name="adj2" fmla="val 52419"/>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24645" name="AutoShape 69"/>
            <p:cNvSpPr>
              <a:spLocks noChangeArrowheads="1"/>
            </p:cNvSpPr>
            <p:nvPr/>
          </p:nvSpPr>
          <p:spPr bwMode="auto">
            <a:xfrm>
              <a:off x="3627" y="1800"/>
              <a:ext cx="279" cy="198"/>
            </a:xfrm>
            <a:prstGeom prst="upArrow">
              <a:avLst>
                <a:gd name="adj1" fmla="val 50000"/>
                <a:gd name="adj2" fmla="val 25000"/>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24646" name="Text Box 70"/>
            <p:cNvSpPr txBox="1">
              <a:spLocks noChangeArrowheads="1"/>
            </p:cNvSpPr>
            <p:nvPr/>
          </p:nvSpPr>
          <p:spPr bwMode="auto">
            <a:xfrm>
              <a:off x="507" y="2070"/>
              <a:ext cx="176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400">
                  <a:solidFill>
                    <a:srgbClr val="CC0099"/>
                  </a:solidFill>
                  <a:latin typeface="HGｺﾞｼｯｸE" pitchFamily="49" charset="-128"/>
                  <a:ea typeface="HGｺﾞｼｯｸE" pitchFamily="49" charset="-128"/>
                </a:rPr>
                <a:t>どの範囲</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対象）</a:t>
              </a:r>
              <a:r>
                <a:rPr lang="ja-JP" altLang="en-US" sz="2400">
                  <a:solidFill>
                    <a:srgbClr val="CC0099"/>
                  </a:solidFill>
                  <a:latin typeface="HGｺﾞｼｯｸE" pitchFamily="49" charset="-128"/>
                  <a:ea typeface="HGｺﾞｼｯｸE" pitchFamily="49" charset="-128"/>
                </a:rPr>
                <a:t>の</a:t>
              </a:r>
            </a:p>
          </p:txBody>
        </p:sp>
        <p:sp>
          <p:nvSpPr>
            <p:cNvPr id="24647" name="Text Box 71"/>
            <p:cNvSpPr txBox="1">
              <a:spLocks noChangeArrowheads="1"/>
            </p:cNvSpPr>
            <p:nvPr/>
          </p:nvSpPr>
          <p:spPr bwMode="auto">
            <a:xfrm>
              <a:off x="3105" y="2052"/>
              <a:ext cx="185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400">
                  <a:solidFill>
                    <a:srgbClr val="CC0099"/>
                  </a:solidFill>
                  <a:latin typeface="HGｺﾞｼｯｸE" pitchFamily="49" charset="-128"/>
                  <a:ea typeface="HGｺﾞｼｯｸE" pitchFamily="49" charset="-128"/>
                </a:rPr>
                <a:t>どうしたい</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ﾚﾍﾞﾙ）</a:t>
              </a:r>
            </a:p>
          </p:txBody>
        </p:sp>
        <p:sp>
          <p:nvSpPr>
            <p:cNvPr id="24648" name="Text Box 72"/>
            <p:cNvSpPr txBox="1">
              <a:spLocks noChangeArrowheads="1"/>
            </p:cNvSpPr>
            <p:nvPr/>
          </p:nvSpPr>
          <p:spPr bwMode="auto">
            <a:xfrm>
              <a:off x="1971" y="2421"/>
              <a:ext cx="176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400">
                  <a:solidFill>
                    <a:srgbClr val="CC0099"/>
                  </a:solidFill>
                  <a:latin typeface="HGｺﾞｼｯｸE" pitchFamily="49" charset="-128"/>
                  <a:ea typeface="HGｺﾞｼｯｸE" pitchFamily="49" charset="-128"/>
                </a:rPr>
                <a:t>何</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管理特性）</a:t>
              </a:r>
              <a:r>
                <a:rPr lang="ja-JP" altLang="en-US" sz="2400">
                  <a:solidFill>
                    <a:srgbClr val="CC0099"/>
                  </a:solidFill>
                  <a:latin typeface="HGｺﾞｼｯｸE" pitchFamily="49" charset="-128"/>
                  <a:ea typeface="HGｺﾞｼｯｸE" pitchFamily="49" charset="-128"/>
                </a:rPr>
                <a:t>を</a:t>
              </a:r>
            </a:p>
          </p:txBody>
        </p:sp>
        <p:sp>
          <p:nvSpPr>
            <p:cNvPr id="24660" name="Text Box 84"/>
            <p:cNvSpPr txBox="1">
              <a:spLocks noChangeArrowheads="1"/>
            </p:cNvSpPr>
            <p:nvPr/>
          </p:nvSpPr>
          <p:spPr bwMode="auto">
            <a:xfrm>
              <a:off x="4948" y="1304"/>
              <a:ext cx="622"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6000" b="1">
                  <a:solidFill>
                    <a:schemeClr val="hlink"/>
                  </a:solidFill>
                </a:rPr>
                <a:t>○</a:t>
              </a:r>
            </a:p>
          </p:txBody>
        </p:sp>
      </p:grpSp>
      <p:grpSp>
        <p:nvGrpSpPr>
          <p:cNvPr id="24663" name="Group 87"/>
          <p:cNvGrpSpPr>
            <a:grpSpLocks/>
          </p:cNvGrpSpPr>
          <p:nvPr/>
        </p:nvGrpSpPr>
        <p:grpSpPr bwMode="auto">
          <a:xfrm>
            <a:off x="904875" y="4503738"/>
            <a:ext cx="7988300" cy="1130300"/>
            <a:chOff x="570" y="2837"/>
            <a:chExt cx="5032" cy="712"/>
          </a:xfrm>
        </p:grpSpPr>
        <p:sp>
          <p:nvSpPr>
            <p:cNvPr id="24638" name="Rectangle 62"/>
            <p:cNvSpPr>
              <a:spLocks noChangeArrowheads="1"/>
            </p:cNvSpPr>
            <p:nvPr/>
          </p:nvSpPr>
          <p:spPr bwMode="auto">
            <a:xfrm>
              <a:off x="570" y="2837"/>
              <a:ext cx="2332" cy="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altLang="ja-JP" sz="1800">
                  <a:solidFill>
                    <a:srgbClr val="000000"/>
                  </a:solidFill>
                  <a:latin typeface="HG創英角ﾎﾟｯﾌﾟ体" pitchFamily="49" charset="-128"/>
                  <a:ea typeface="HG創英角ﾎﾟｯﾌﾟ体" pitchFamily="49" charset="-128"/>
                </a:rPr>
                <a:t>◇</a:t>
              </a:r>
              <a:r>
                <a:rPr lang="ja-JP" altLang="en-US" sz="2000">
                  <a:solidFill>
                    <a:schemeClr val="bg2"/>
                  </a:solidFill>
                  <a:ea typeface="HG創英角ﾎﾟｯﾌﾟ体" pitchFamily="49" charset="-128"/>
                </a:rPr>
                <a:t>テーマ名に</a:t>
              </a:r>
              <a:r>
                <a:rPr lang="ja-JP" altLang="en-US" sz="2000">
                  <a:solidFill>
                    <a:schemeClr val="hlink"/>
                  </a:solidFill>
                  <a:ea typeface="HG創英角ﾎﾟｯﾌﾟ体" pitchFamily="49" charset="-128"/>
                </a:rPr>
                <a:t>手段は入れない</a:t>
              </a:r>
            </a:p>
          </p:txBody>
        </p:sp>
        <p:sp>
          <p:nvSpPr>
            <p:cNvPr id="24650" name="Text Box 74"/>
            <p:cNvSpPr txBox="1">
              <a:spLocks noChangeArrowheads="1"/>
            </p:cNvSpPr>
            <p:nvPr/>
          </p:nvSpPr>
          <p:spPr bwMode="auto">
            <a:xfrm>
              <a:off x="599" y="3124"/>
              <a:ext cx="453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400" b="1">
                  <a:solidFill>
                    <a:schemeClr val="bg2"/>
                  </a:solidFill>
                  <a:latin typeface="ＭＳ Ｐゴシック" pitchFamily="50" charset="-128"/>
                  <a:ea typeface="ＭＳ Ｐゴシック" pitchFamily="50" charset="-128"/>
                </a:rPr>
                <a:t>　「ＡＢラインの</a:t>
              </a:r>
              <a:r>
                <a:rPr lang="ja-JP" altLang="en-US" sz="2400" b="1" u="sng">
                  <a:solidFill>
                    <a:schemeClr val="hlink"/>
                  </a:solidFill>
                  <a:latin typeface="ＭＳ Ｐゴシック" pitchFamily="50" charset="-128"/>
                  <a:ea typeface="ＭＳ Ｐゴシック" pitchFamily="50" charset="-128"/>
                </a:rPr>
                <a:t>治具改善</a:t>
              </a:r>
              <a:r>
                <a:rPr lang="ja-JP" altLang="en-US" sz="2400" b="1">
                  <a:solidFill>
                    <a:schemeClr val="bg2"/>
                  </a:solidFill>
                  <a:latin typeface="ＭＳ Ｐゴシック" pitchFamily="50" charset="-128"/>
                  <a:ea typeface="ＭＳ Ｐゴシック" pitchFamily="50" charset="-128"/>
                </a:rPr>
                <a:t>による組み立て不良の低減」　</a:t>
              </a:r>
            </a:p>
          </p:txBody>
        </p:sp>
        <p:sp>
          <p:nvSpPr>
            <p:cNvPr id="24661" name="Text Box 85"/>
            <p:cNvSpPr txBox="1">
              <a:spLocks noChangeArrowheads="1"/>
            </p:cNvSpPr>
            <p:nvPr/>
          </p:nvSpPr>
          <p:spPr bwMode="auto">
            <a:xfrm>
              <a:off x="4955" y="2915"/>
              <a:ext cx="647"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6000" b="1">
                  <a:solidFill>
                    <a:schemeClr val="hlink"/>
                  </a:solidFill>
                </a:rPr>
                <a:t>×</a:t>
              </a:r>
            </a:p>
          </p:txBody>
        </p:sp>
      </p:grpSp>
      <p:sp>
        <p:nvSpPr>
          <p:cNvPr id="24667" name="Text Box 9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P17</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linds(horizontal)">
                                      <p:cBhvr>
                                        <p:cTn id="12" dur="500"/>
                                        <p:tgtEl>
                                          <p:spTgt spid="245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nodeType="clickEffect">
                                  <p:stCondLst>
                                    <p:cond delay="0"/>
                                  </p:stCondLst>
                                  <p:childTnLst>
                                    <p:set>
                                      <p:cBhvr>
                                        <p:cTn id="16" dur="1" fill="hold">
                                          <p:stCondLst>
                                            <p:cond delay="0"/>
                                          </p:stCondLst>
                                        </p:cTn>
                                        <p:tgtEl>
                                          <p:spTgt spid="24665"/>
                                        </p:tgtEl>
                                        <p:attrNameLst>
                                          <p:attrName>style.visibility</p:attrName>
                                        </p:attrNameLst>
                                      </p:cBhvr>
                                      <p:to>
                                        <p:strVal val="visible"/>
                                      </p:to>
                                    </p:set>
                                    <p:animEffect transition="in" filter="blinds(vertical)">
                                      <p:cBhvr>
                                        <p:cTn id="17" dur="500"/>
                                        <p:tgtEl>
                                          <p:spTgt spid="2466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nodeType="clickEffect">
                                  <p:stCondLst>
                                    <p:cond delay="0"/>
                                  </p:stCondLst>
                                  <p:childTnLst>
                                    <p:set>
                                      <p:cBhvr>
                                        <p:cTn id="21" dur="1" fill="hold">
                                          <p:stCondLst>
                                            <p:cond delay="0"/>
                                          </p:stCondLst>
                                        </p:cTn>
                                        <p:tgtEl>
                                          <p:spTgt spid="24666"/>
                                        </p:tgtEl>
                                        <p:attrNameLst>
                                          <p:attrName>style.visibility</p:attrName>
                                        </p:attrNameLst>
                                      </p:cBhvr>
                                      <p:to>
                                        <p:strVal val="visible"/>
                                      </p:to>
                                    </p:set>
                                    <p:animEffect transition="in" filter="blinds(vertical)">
                                      <p:cBhvr>
                                        <p:cTn id="22" dur="500"/>
                                        <p:tgtEl>
                                          <p:spTgt spid="2466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nodeType="clickEffect">
                                  <p:stCondLst>
                                    <p:cond delay="0"/>
                                  </p:stCondLst>
                                  <p:childTnLst>
                                    <p:set>
                                      <p:cBhvr>
                                        <p:cTn id="26" dur="1" fill="hold">
                                          <p:stCondLst>
                                            <p:cond delay="0"/>
                                          </p:stCondLst>
                                        </p:cTn>
                                        <p:tgtEl>
                                          <p:spTgt spid="24663"/>
                                        </p:tgtEl>
                                        <p:attrNameLst>
                                          <p:attrName>style.visibility</p:attrName>
                                        </p:attrNameLst>
                                      </p:cBhvr>
                                      <p:to>
                                        <p:strVal val="visible"/>
                                      </p:to>
                                    </p:set>
                                    <p:anim calcmode="lin" valueType="num">
                                      <p:cBhvr additive="base">
                                        <p:cTn id="27" dur="500" fill="hold"/>
                                        <p:tgtEl>
                                          <p:spTgt spid="24663"/>
                                        </p:tgtEl>
                                        <p:attrNameLst>
                                          <p:attrName>ppt_x</p:attrName>
                                        </p:attrNameLst>
                                      </p:cBhvr>
                                      <p:tavLst>
                                        <p:tav tm="0">
                                          <p:val>
                                            <p:strVal val="1+#ppt_w/2"/>
                                          </p:val>
                                        </p:tav>
                                        <p:tav tm="100000">
                                          <p:val>
                                            <p:strVal val="#ppt_x"/>
                                          </p:val>
                                        </p:tav>
                                      </p:tavLst>
                                    </p:anim>
                                    <p:anim calcmode="lin" valueType="num">
                                      <p:cBhvr additive="base">
                                        <p:cTn id="28" dur="500" fill="hold"/>
                                        <p:tgtEl>
                                          <p:spTgt spid="2466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24651"/>
                                        </p:tgtEl>
                                        <p:attrNameLst>
                                          <p:attrName>style.visibility</p:attrName>
                                        </p:attrNameLst>
                                      </p:cBhvr>
                                      <p:to>
                                        <p:strVal val="visible"/>
                                      </p:to>
                                    </p:set>
                                    <p:anim calcmode="lin" valueType="num">
                                      <p:cBhvr additive="base">
                                        <p:cTn id="33" dur="500" fill="hold"/>
                                        <p:tgtEl>
                                          <p:spTgt spid="24651"/>
                                        </p:tgtEl>
                                        <p:attrNameLst>
                                          <p:attrName>ppt_x</p:attrName>
                                        </p:attrNameLst>
                                      </p:cBhvr>
                                      <p:tavLst>
                                        <p:tav tm="0">
                                          <p:val>
                                            <p:strVal val="1+#ppt_w/2"/>
                                          </p:val>
                                        </p:tav>
                                        <p:tav tm="100000">
                                          <p:val>
                                            <p:strVal val="#ppt_x"/>
                                          </p:val>
                                        </p:tav>
                                      </p:tavLst>
                                    </p:anim>
                                    <p:anim calcmode="lin" valueType="num">
                                      <p:cBhvr additive="base">
                                        <p:cTn id="34" dur="500" fill="hold"/>
                                        <p:tgtEl>
                                          <p:spTgt spid="246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P spid="24651"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AutoShape 4"/>
          <p:cNvSpPr>
            <a:spLocks noChangeArrowheads="1"/>
          </p:cNvSpPr>
          <p:nvPr/>
        </p:nvSpPr>
        <p:spPr bwMode="auto">
          <a:xfrm>
            <a:off x="652463" y="327025"/>
            <a:ext cx="7586662" cy="93186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3061" name="Rectangle 5"/>
          <p:cNvSpPr>
            <a:spLocks noChangeArrowheads="1"/>
          </p:cNvSpPr>
          <p:nvPr/>
        </p:nvSpPr>
        <p:spPr bwMode="auto">
          <a:xfrm>
            <a:off x="1563688" y="344488"/>
            <a:ext cx="6529387"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400">
                <a:solidFill>
                  <a:schemeClr val="tx2"/>
                </a:solidFill>
                <a:latin typeface="Times New Roman" pitchFamily="18" charset="0"/>
                <a:ea typeface="ＭＳ Ｐゴシック" pitchFamily="50" charset="-128"/>
              </a:defRPr>
            </a:lvl1pPr>
            <a:lvl2pPr algn="ctr">
              <a:defRPr kumimoji="1" sz="4400">
                <a:solidFill>
                  <a:schemeClr val="tx2"/>
                </a:solidFill>
                <a:latin typeface="Times New Roman" pitchFamily="18" charset="0"/>
                <a:ea typeface="ＭＳ Ｐゴシック" pitchFamily="50" charset="-128"/>
              </a:defRPr>
            </a:lvl2pPr>
            <a:lvl3pPr algn="ctr">
              <a:defRPr kumimoji="1" sz="4400">
                <a:solidFill>
                  <a:schemeClr val="tx2"/>
                </a:solidFill>
                <a:latin typeface="Times New Roman" pitchFamily="18" charset="0"/>
                <a:ea typeface="ＭＳ Ｐゴシック" pitchFamily="50" charset="-128"/>
              </a:defRPr>
            </a:lvl3pPr>
            <a:lvl4pPr algn="ctr">
              <a:defRPr kumimoji="1" sz="4400">
                <a:solidFill>
                  <a:schemeClr val="tx2"/>
                </a:solidFill>
                <a:latin typeface="Times New Roman" pitchFamily="18" charset="0"/>
                <a:ea typeface="ＭＳ Ｐゴシック" pitchFamily="50" charset="-128"/>
              </a:defRPr>
            </a:lvl4pPr>
            <a:lvl5pPr algn="ct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a:solidFill>
                  <a:schemeClr val="bg2"/>
                </a:solidFill>
                <a:ea typeface="HGS創英角ﾎﾟｯﾌﾟ体" pitchFamily="50" charset="-128"/>
              </a:rPr>
              <a:t>現状</a:t>
            </a:r>
            <a:r>
              <a:rPr lang="ja-JP" altLang="en-US" sz="4000">
                <a:solidFill>
                  <a:schemeClr val="bg2"/>
                </a:solidFill>
                <a:ea typeface="HGS創英角ﾎﾟｯﾌﾟ体" pitchFamily="50" charset="-128"/>
              </a:rPr>
              <a:t>の</a:t>
            </a:r>
            <a:r>
              <a:rPr lang="ja-JP" altLang="en-US">
                <a:solidFill>
                  <a:schemeClr val="bg2"/>
                </a:solidFill>
                <a:ea typeface="HGS創英角ﾎﾟｯﾌﾟ体" pitchFamily="50" charset="-128"/>
              </a:rPr>
              <a:t>把握</a:t>
            </a:r>
            <a:r>
              <a:rPr lang="ja-JP" altLang="en-US" sz="4000">
                <a:solidFill>
                  <a:schemeClr val="bg2"/>
                </a:solidFill>
                <a:ea typeface="HGS創英角ﾎﾟｯﾌﾟ体" pitchFamily="50" charset="-128"/>
              </a:rPr>
              <a:t>と</a:t>
            </a:r>
            <a:r>
              <a:rPr lang="ja-JP" altLang="en-US">
                <a:solidFill>
                  <a:schemeClr val="bg2"/>
                </a:solidFill>
                <a:ea typeface="HGS創英角ﾎﾟｯﾌﾟ体" pitchFamily="50" charset="-128"/>
              </a:rPr>
              <a:t>目標</a:t>
            </a:r>
            <a:r>
              <a:rPr lang="ja-JP" altLang="en-US" sz="4000">
                <a:solidFill>
                  <a:schemeClr val="bg2"/>
                </a:solidFill>
                <a:ea typeface="HGS創英角ﾎﾟｯﾌﾟ体" pitchFamily="50" charset="-128"/>
              </a:rPr>
              <a:t>の</a:t>
            </a:r>
            <a:r>
              <a:rPr lang="ja-JP" altLang="en-US">
                <a:solidFill>
                  <a:schemeClr val="bg2"/>
                </a:solidFill>
                <a:ea typeface="HGS創英角ﾎﾟｯﾌﾟ体" pitchFamily="50" charset="-128"/>
              </a:rPr>
              <a:t>設定</a:t>
            </a:r>
          </a:p>
        </p:txBody>
      </p:sp>
      <p:sp>
        <p:nvSpPr>
          <p:cNvPr id="173063" name="Text Box 7"/>
          <p:cNvSpPr txBox="1">
            <a:spLocks noChangeArrowheads="1"/>
          </p:cNvSpPr>
          <p:nvPr/>
        </p:nvSpPr>
        <p:spPr bwMode="auto">
          <a:xfrm>
            <a:off x="593725" y="381000"/>
            <a:ext cx="1552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latin typeface="HGSｺﾞｼｯｸE" pitchFamily="50" charset="-128"/>
                <a:ea typeface="HGSｺﾞｼｯｸE" pitchFamily="50" charset="-128"/>
              </a:rPr>
              <a:t>手順２</a:t>
            </a:r>
            <a:r>
              <a:rPr lang="ja-JP" altLang="en-US" sz="2400">
                <a:solidFill>
                  <a:schemeClr val="hlink"/>
                </a:solidFill>
                <a:latin typeface="HGSｺﾞｼｯｸE" pitchFamily="50" charset="-128"/>
                <a:ea typeface="HGSｺﾞｼｯｸE" pitchFamily="50" charset="-128"/>
              </a:rPr>
              <a:t>　</a:t>
            </a:r>
          </a:p>
        </p:txBody>
      </p:sp>
      <p:sp>
        <p:nvSpPr>
          <p:cNvPr id="173065" name="Text Box 9"/>
          <p:cNvSpPr txBox="1">
            <a:spLocks noChangeArrowheads="1"/>
          </p:cNvSpPr>
          <p:nvPr/>
        </p:nvSpPr>
        <p:spPr bwMode="auto">
          <a:xfrm>
            <a:off x="298450" y="2801938"/>
            <a:ext cx="81740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ea typeface="HGS創英角ﾎﾟｯﾌﾟ体" pitchFamily="50" charset="-128"/>
              </a:rPr>
              <a:t>１．攻撃対象（管理特性）を決め明確に定義する</a:t>
            </a:r>
            <a:endParaRPr lang="ja-JP" altLang="en-US" sz="2400">
              <a:solidFill>
                <a:schemeClr val="bg1"/>
              </a:solidFill>
              <a:ea typeface="HGS創英角ﾎﾟｯﾌﾟ体" pitchFamily="50" charset="-128"/>
            </a:endParaRPr>
          </a:p>
        </p:txBody>
      </p:sp>
      <p:sp>
        <p:nvSpPr>
          <p:cNvPr id="173077" name="Oval 21"/>
          <p:cNvSpPr>
            <a:spLocks noChangeArrowheads="1"/>
          </p:cNvSpPr>
          <p:nvPr/>
        </p:nvSpPr>
        <p:spPr bwMode="auto">
          <a:xfrm>
            <a:off x="981075" y="3509963"/>
            <a:ext cx="2871788" cy="2236787"/>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3071" name="Text Box 15"/>
          <p:cNvSpPr txBox="1">
            <a:spLocks noChangeArrowheads="1"/>
          </p:cNvSpPr>
          <p:nvPr/>
        </p:nvSpPr>
        <p:spPr bwMode="auto">
          <a:xfrm>
            <a:off x="1612900" y="3751263"/>
            <a:ext cx="1865313" cy="579437"/>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HGS創英角ﾎﾟｯﾌﾟ体" pitchFamily="50" charset="-128"/>
              </a:rPr>
              <a:t>異常件数</a:t>
            </a:r>
          </a:p>
        </p:txBody>
      </p:sp>
      <p:sp>
        <p:nvSpPr>
          <p:cNvPr id="173072" name="Text Box 16"/>
          <p:cNvSpPr txBox="1">
            <a:spLocks noChangeArrowheads="1"/>
          </p:cNvSpPr>
          <p:nvPr/>
        </p:nvSpPr>
        <p:spPr bwMode="auto">
          <a:xfrm>
            <a:off x="1533525" y="4348163"/>
            <a:ext cx="1684338" cy="579437"/>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HGS創英角ﾎﾟｯﾌﾟ体" pitchFamily="50" charset="-128"/>
              </a:rPr>
              <a:t>不良率</a:t>
            </a:r>
          </a:p>
        </p:txBody>
      </p:sp>
      <p:sp>
        <p:nvSpPr>
          <p:cNvPr id="173073" name="Text Box 17"/>
          <p:cNvSpPr txBox="1">
            <a:spLocks noChangeArrowheads="1"/>
          </p:cNvSpPr>
          <p:nvPr/>
        </p:nvSpPr>
        <p:spPr bwMode="auto">
          <a:xfrm>
            <a:off x="1793875" y="4894263"/>
            <a:ext cx="1593850" cy="579437"/>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HGS創英角ﾎﾟｯﾌﾟ体" pitchFamily="50" charset="-128"/>
              </a:rPr>
              <a:t>精度</a:t>
            </a:r>
          </a:p>
        </p:txBody>
      </p:sp>
      <p:sp>
        <p:nvSpPr>
          <p:cNvPr id="173084" name="Text Box 28"/>
          <p:cNvSpPr txBox="1">
            <a:spLocks noChangeArrowheads="1"/>
          </p:cNvSpPr>
          <p:nvPr/>
        </p:nvSpPr>
        <p:spPr bwMode="auto">
          <a:xfrm>
            <a:off x="1265238" y="5394325"/>
            <a:ext cx="25193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4000">
                <a:solidFill>
                  <a:schemeClr val="accent1"/>
                </a:solidFill>
                <a:ea typeface="HGS創英角ﾎﾟｯﾌﾟ体" pitchFamily="50" charset="-128"/>
              </a:rPr>
              <a:t>攻撃対象</a:t>
            </a:r>
          </a:p>
        </p:txBody>
      </p:sp>
      <p:sp>
        <p:nvSpPr>
          <p:cNvPr id="173075" name="Text Box 19"/>
          <p:cNvSpPr txBox="1">
            <a:spLocks noChangeArrowheads="1"/>
          </p:cNvSpPr>
          <p:nvPr/>
        </p:nvSpPr>
        <p:spPr bwMode="auto">
          <a:xfrm>
            <a:off x="4335463" y="4059238"/>
            <a:ext cx="30972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2"/>
                </a:solidFill>
                <a:ea typeface="HGS創英角ﾎﾟｯﾌﾟ体" pitchFamily="50" charset="-128"/>
              </a:rPr>
              <a:t>・カウント方法</a:t>
            </a:r>
          </a:p>
        </p:txBody>
      </p:sp>
      <p:grpSp>
        <p:nvGrpSpPr>
          <p:cNvPr id="173100" name="Group 44"/>
          <p:cNvGrpSpPr>
            <a:grpSpLocks/>
          </p:cNvGrpSpPr>
          <p:nvPr/>
        </p:nvGrpSpPr>
        <p:grpSpPr bwMode="auto">
          <a:xfrm>
            <a:off x="4332288" y="4568825"/>
            <a:ext cx="3657600" cy="1925638"/>
            <a:chOff x="2729" y="2878"/>
            <a:chExt cx="2304" cy="1213"/>
          </a:xfrm>
        </p:grpSpPr>
        <p:sp>
          <p:nvSpPr>
            <p:cNvPr id="173076" name="Text Box 20"/>
            <p:cNvSpPr txBox="1">
              <a:spLocks noChangeArrowheads="1"/>
            </p:cNvSpPr>
            <p:nvPr/>
          </p:nvSpPr>
          <p:spPr bwMode="auto">
            <a:xfrm>
              <a:off x="2729" y="2878"/>
              <a:ext cx="2304"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2"/>
                  </a:solidFill>
                  <a:ea typeface="HGS創英角ﾎﾟｯﾌﾟ体" pitchFamily="50" charset="-128"/>
                </a:rPr>
                <a:t>・管理期間の単位</a:t>
              </a:r>
            </a:p>
          </p:txBody>
        </p:sp>
        <p:sp>
          <p:nvSpPr>
            <p:cNvPr id="173080" name="Text Box 24"/>
            <p:cNvSpPr txBox="1">
              <a:spLocks noChangeArrowheads="1"/>
            </p:cNvSpPr>
            <p:nvPr/>
          </p:nvSpPr>
          <p:spPr bwMode="auto">
            <a:xfrm>
              <a:off x="3277" y="3553"/>
              <a:ext cx="16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ea typeface="HGS創英角ﾎﾟｯﾌﾟ体" pitchFamily="50" charset="-128"/>
                </a:rPr>
                <a:t>月あたり？</a:t>
              </a:r>
            </a:p>
          </p:txBody>
        </p:sp>
        <p:sp>
          <p:nvSpPr>
            <p:cNvPr id="173081" name="Text Box 25"/>
            <p:cNvSpPr txBox="1">
              <a:spLocks noChangeArrowheads="1"/>
            </p:cNvSpPr>
            <p:nvPr/>
          </p:nvSpPr>
          <p:spPr bwMode="auto">
            <a:xfrm>
              <a:off x="3257" y="3273"/>
              <a:ext cx="16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ea typeface="HGS創英角ﾎﾟｯﾌﾟ体" pitchFamily="50" charset="-128"/>
                </a:rPr>
                <a:t>日あたり？</a:t>
              </a:r>
            </a:p>
          </p:txBody>
        </p:sp>
        <p:sp>
          <p:nvSpPr>
            <p:cNvPr id="173082" name="Text Box 26"/>
            <p:cNvSpPr txBox="1">
              <a:spLocks noChangeArrowheads="1"/>
            </p:cNvSpPr>
            <p:nvPr/>
          </p:nvSpPr>
          <p:spPr bwMode="auto">
            <a:xfrm>
              <a:off x="3281" y="3803"/>
              <a:ext cx="16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ea typeface="HGS創英角ﾎﾟｯﾌﾟ体" pitchFamily="50" charset="-128"/>
                </a:rPr>
                <a:t>ロットあたり？</a:t>
              </a:r>
            </a:p>
          </p:txBody>
        </p:sp>
      </p:grpSp>
      <p:grpSp>
        <p:nvGrpSpPr>
          <p:cNvPr id="173099" name="Group 43"/>
          <p:cNvGrpSpPr>
            <a:grpSpLocks/>
          </p:cNvGrpSpPr>
          <p:nvPr/>
        </p:nvGrpSpPr>
        <p:grpSpPr bwMode="auto">
          <a:xfrm>
            <a:off x="3433763" y="3529013"/>
            <a:ext cx="2795587" cy="2914650"/>
            <a:chOff x="2163" y="2223"/>
            <a:chExt cx="1761" cy="1836"/>
          </a:xfrm>
        </p:grpSpPr>
        <p:sp>
          <p:nvSpPr>
            <p:cNvPr id="173074" name="Text Box 18"/>
            <p:cNvSpPr txBox="1">
              <a:spLocks noChangeArrowheads="1"/>
            </p:cNvSpPr>
            <p:nvPr/>
          </p:nvSpPr>
          <p:spPr bwMode="auto">
            <a:xfrm>
              <a:off x="2736" y="2223"/>
              <a:ext cx="118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2"/>
                  </a:solidFill>
                  <a:ea typeface="HGS創英角ﾎﾟｯﾌﾟ体" pitchFamily="50" charset="-128"/>
                </a:rPr>
                <a:t>・内容</a:t>
              </a:r>
            </a:p>
          </p:txBody>
        </p:sp>
        <p:sp>
          <p:nvSpPr>
            <p:cNvPr id="173083" name="AutoShape 27"/>
            <p:cNvSpPr>
              <a:spLocks noChangeArrowheads="1"/>
            </p:cNvSpPr>
            <p:nvPr/>
          </p:nvSpPr>
          <p:spPr bwMode="auto">
            <a:xfrm>
              <a:off x="2309" y="2336"/>
              <a:ext cx="292" cy="812"/>
            </a:xfrm>
            <a:prstGeom prst="right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173086" name="Picture 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3" y="3390"/>
              <a:ext cx="820" cy="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73097" name="Group 41"/>
          <p:cNvGrpSpPr>
            <a:grpSpLocks/>
          </p:cNvGrpSpPr>
          <p:nvPr/>
        </p:nvGrpSpPr>
        <p:grpSpPr bwMode="auto">
          <a:xfrm>
            <a:off x="631825" y="1473200"/>
            <a:ext cx="4708525" cy="698500"/>
            <a:chOff x="538" y="829"/>
            <a:chExt cx="2966" cy="440"/>
          </a:xfrm>
        </p:grpSpPr>
        <p:sp>
          <p:nvSpPr>
            <p:cNvPr id="173087" name="Rectangle 31"/>
            <p:cNvSpPr>
              <a:spLocks noChangeArrowheads="1"/>
            </p:cNvSpPr>
            <p:nvPr/>
          </p:nvSpPr>
          <p:spPr bwMode="auto">
            <a:xfrm>
              <a:off x="538" y="829"/>
              <a:ext cx="29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chemeClr val="bg2"/>
                  </a:solidFill>
                  <a:latin typeface="HG創英角ﾎﾟｯﾌﾟ体" pitchFamily="49" charset="-128"/>
                  <a:ea typeface="HG創英角ﾎﾟｯﾌﾟ体" pitchFamily="49" charset="-128"/>
                </a:rPr>
                <a:t>◇</a:t>
              </a:r>
              <a:r>
                <a:rPr lang="ja-JP" altLang="en-US" sz="1800">
                  <a:solidFill>
                    <a:schemeClr val="bg2"/>
                  </a:solidFill>
                  <a:latin typeface="HG創英角ﾎﾟｯﾌﾟ体" pitchFamily="49" charset="-128"/>
                  <a:ea typeface="HG創英角ﾎﾟｯﾌﾟ体" pitchFamily="49" charset="-128"/>
                </a:rPr>
                <a:t>管理特性に関する悪さ加減を正確に把握</a:t>
              </a:r>
              <a:endParaRPr lang="ja-JP" altLang="en-US" sz="2400">
                <a:solidFill>
                  <a:schemeClr val="bg2"/>
                </a:solidFill>
                <a:ea typeface="HGSｺﾞｼｯｸE" pitchFamily="50" charset="-128"/>
              </a:endParaRPr>
            </a:p>
          </p:txBody>
        </p:sp>
        <p:sp>
          <p:nvSpPr>
            <p:cNvPr id="173090" name="Rectangle 34"/>
            <p:cNvSpPr>
              <a:spLocks noChangeArrowheads="1"/>
            </p:cNvSpPr>
            <p:nvPr/>
          </p:nvSpPr>
          <p:spPr bwMode="auto">
            <a:xfrm>
              <a:off x="567" y="1038"/>
              <a:ext cx="293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chemeClr val="bg2"/>
                  </a:solidFill>
                  <a:latin typeface="HG創英角ﾎﾟｯﾌﾟ体" pitchFamily="49" charset="-128"/>
                  <a:ea typeface="HG創英角ﾎﾟｯﾌﾟ体" pitchFamily="49" charset="-128"/>
                </a:rPr>
                <a:t>◇</a:t>
              </a:r>
              <a:r>
                <a:rPr lang="ja-JP" altLang="en-US" sz="1800">
                  <a:solidFill>
                    <a:schemeClr val="bg2"/>
                  </a:solidFill>
                  <a:latin typeface="HG創英角ﾎﾟｯﾌﾟ体" pitchFamily="49" charset="-128"/>
                  <a:ea typeface="HG創英角ﾎﾟｯﾌﾟ体" pitchFamily="49" charset="-128"/>
                </a:rPr>
                <a:t>要因解析の手掛かりをつかむ</a:t>
              </a:r>
              <a:endParaRPr lang="ja-JP" altLang="en-US" sz="2400">
                <a:solidFill>
                  <a:schemeClr val="bg2"/>
                </a:solidFill>
                <a:ea typeface="HGSｺﾞｼｯｸE" pitchFamily="50" charset="-128"/>
              </a:endParaRPr>
            </a:p>
          </p:txBody>
        </p:sp>
      </p:grpSp>
      <p:sp>
        <p:nvSpPr>
          <p:cNvPr id="173091" name="Text Box 35"/>
          <p:cNvSpPr txBox="1">
            <a:spLocks noChangeArrowheads="1"/>
          </p:cNvSpPr>
          <p:nvPr/>
        </p:nvSpPr>
        <p:spPr bwMode="auto">
          <a:xfrm>
            <a:off x="5135563" y="1395413"/>
            <a:ext cx="3930650" cy="955675"/>
          </a:xfrm>
          <a:prstGeom prst="rect">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latin typeface="HGPｺﾞｼｯｸE" pitchFamily="50" charset="-128"/>
                <a:ea typeface="HGPｺﾞｼｯｸE" pitchFamily="50" charset="-128"/>
              </a:rPr>
              <a:t>よく使われる手法</a:t>
            </a:r>
          </a:p>
          <a:p>
            <a:pPr>
              <a:spcBef>
                <a:spcPct val="50000"/>
              </a:spcBef>
            </a:pPr>
            <a:r>
              <a:rPr lang="ja-JP" altLang="en-US" sz="1400">
                <a:latin typeface="HGPｺﾞｼｯｸE" pitchFamily="50" charset="-128"/>
                <a:ea typeface="HGPｺﾞｼｯｸE" pitchFamily="50" charset="-128"/>
              </a:rPr>
              <a:t>    ▼管理図       ▼グラフ         ▼パレート図</a:t>
            </a:r>
          </a:p>
          <a:p>
            <a:pPr>
              <a:spcBef>
                <a:spcPct val="50000"/>
              </a:spcBef>
            </a:pPr>
            <a:r>
              <a:rPr lang="ja-JP" altLang="en-US" sz="1400">
                <a:latin typeface="HGPｺﾞｼｯｸE" pitchFamily="50" charset="-128"/>
                <a:ea typeface="HGPｺﾞｼｯｸE" pitchFamily="50" charset="-128"/>
              </a:rPr>
              <a:t>    ▼マトリックス図法　　 ▼層別　など</a:t>
            </a:r>
          </a:p>
        </p:txBody>
      </p:sp>
      <p:sp>
        <p:nvSpPr>
          <p:cNvPr id="173093" name="Text Box 37"/>
          <p:cNvSpPr txBox="1">
            <a:spLocks noChangeArrowheads="1"/>
          </p:cNvSpPr>
          <p:nvPr/>
        </p:nvSpPr>
        <p:spPr bwMode="auto">
          <a:xfrm>
            <a:off x="842963" y="2319338"/>
            <a:ext cx="747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hlink"/>
                </a:solidFill>
                <a:ea typeface="HGS創英角ﾎﾟｯﾌﾟ体" pitchFamily="50" charset="-128"/>
              </a:rPr>
              <a:t>３現主義</a:t>
            </a:r>
            <a:r>
              <a:rPr lang="ja-JP" altLang="en-US" sz="2400">
                <a:solidFill>
                  <a:schemeClr val="hlink"/>
                </a:solidFill>
                <a:ea typeface="HGS創英角ﾎﾟｯﾌﾟ体" pitchFamily="50" charset="-128"/>
              </a:rPr>
              <a:t>　現場　現物　現実　</a:t>
            </a:r>
            <a:r>
              <a:rPr lang="ja-JP" altLang="en-US" sz="2000">
                <a:solidFill>
                  <a:schemeClr val="hlink"/>
                </a:solidFill>
                <a:ea typeface="HGS創英角ﾎﾟｯﾌﾟ体" pitchFamily="50" charset="-128"/>
              </a:rPr>
              <a:t>（原理　原則）</a:t>
            </a:r>
            <a:r>
              <a:rPr lang="ja-JP" altLang="en-US" sz="1800">
                <a:solidFill>
                  <a:schemeClr val="hlink"/>
                </a:solidFill>
                <a:ea typeface="HGS創英角ﾎﾟｯﾌﾟ体" pitchFamily="50" charset="-128"/>
              </a:rPr>
              <a:t>５ゲン主義</a:t>
            </a:r>
          </a:p>
        </p:txBody>
      </p:sp>
      <p:sp>
        <p:nvSpPr>
          <p:cNvPr id="173098" name="Text Box 4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73097"/>
                                        </p:tgtEl>
                                        <p:attrNameLst>
                                          <p:attrName>style.visibility</p:attrName>
                                        </p:attrNameLst>
                                      </p:cBhvr>
                                      <p:to>
                                        <p:strVal val="visible"/>
                                      </p:to>
                                    </p:set>
                                    <p:anim calcmode="lin" valueType="num">
                                      <p:cBhvr additive="base">
                                        <p:cTn id="7" dur="500" fill="hold"/>
                                        <p:tgtEl>
                                          <p:spTgt spid="173097"/>
                                        </p:tgtEl>
                                        <p:attrNameLst>
                                          <p:attrName>ppt_x</p:attrName>
                                        </p:attrNameLst>
                                      </p:cBhvr>
                                      <p:tavLst>
                                        <p:tav tm="0">
                                          <p:val>
                                            <p:strVal val="0-#ppt_w/2"/>
                                          </p:val>
                                        </p:tav>
                                        <p:tav tm="100000">
                                          <p:val>
                                            <p:strVal val="#ppt_x"/>
                                          </p:val>
                                        </p:tav>
                                      </p:tavLst>
                                    </p:anim>
                                    <p:anim calcmode="lin" valueType="num">
                                      <p:cBhvr additive="base">
                                        <p:cTn id="8" dur="500" fill="hold"/>
                                        <p:tgtEl>
                                          <p:spTgt spid="17309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73093"/>
                                        </p:tgtEl>
                                        <p:attrNameLst>
                                          <p:attrName>style.visibility</p:attrName>
                                        </p:attrNameLst>
                                      </p:cBhvr>
                                      <p:to>
                                        <p:strVal val="visible"/>
                                      </p:to>
                                    </p:set>
                                    <p:animEffect transition="in" filter="blinds(horizontal)">
                                      <p:cBhvr>
                                        <p:cTn id="13" dur="500"/>
                                        <p:tgtEl>
                                          <p:spTgt spid="17309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73065"/>
                                        </p:tgtEl>
                                        <p:attrNameLst>
                                          <p:attrName>style.visibility</p:attrName>
                                        </p:attrNameLst>
                                      </p:cBhvr>
                                      <p:to>
                                        <p:strVal val="visible"/>
                                      </p:to>
                                    </p:set>
                                    <p:animEffect transition="in" filter="blinds(horizontal)">
                                      <p:cBhvr>
                                        <p:cTn id="18" dur="500"/>
                                        <p:tgtEl>
                                          <p:spTgt spid="17306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73099"/>
                                        </p:tgtEl>
                                        <p:attrNameLst>
                                          <p:attrName>style.visibility</p:attrName>
                                        </p:attrNameLst>
                                      </p:cBhvr>
                                      <p:to>
                                        <p:strVal val="visible"/>
                                      </p:to>
                                    </p:set>
                                    <p:animEffect transition="in" filter="blinds(horizontal)">
                                      <p:cBhvr>
                                        <p:cTn id="23" dur="500"/>
                                        <p:tgtEl>
                                          <p:spTgt spid="17309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73075"/>
                                        </p:tgtEl>
                                        <p:attrNameLst>
                                          <p:attrName>style.visibility</p:attrName>
                                        </p:attrNameLst>
                                      </p:cBhvr>
                                      <p:to>
                                        <p:strVal val="visible"/>
                                      </p:to>
                                    </p:set>
                                    <p:animEffect transition="in" filter="blinds(horizontal)">
                                      <p:cBhvr>
                                        <p:cTn id="28" dur="500"/>
                                        <p:tgtEl>
                                          <p:spTgt spid="17307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173100"/>
                                        </p:tgtEl>
                                        <p:attrNameLst>
                                          <p:attrName>style.visibility</p:attrName>
                                        </p:attrNameLst>
                                      </p:cBhvr>
                                      <p:to>
                                        <p:strVal val="visible"/>
                                      </p:to>
                                    </p:set>
                                    <p:animEffect transition="in" filter="blinds(horizontal)">
                                      <p:cBhvr>
                                        <p:cTn id="33" dur="500"/>
                                        <p:tgtEl>
                                          <p:spTgt spid="173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5" grpId="0" autoUpdateAnimBg="0"/>
      <p:bldP spid="173075" grpId="0"/>
      <p:bldP spid="17309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92" name="Rectangle 292"/>
          <p:cNvSpPr>
            <a:spLocks noChangeArrowheads="1"/>
          </p:cNvSpPr>
          <p:nvPr/>
        </p:nvSpPr>
        <p:spPr bwMode="auto">
          <a:xfrm>
            <a:off x="2728913" y="1008063"/>
            <a:ext cx="6197600" cy="3733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02" name="Rectangle 2"/>
          <p:cNvSpPr>
            <a:spLocks noGrp="1" noChangeArrowheads="1"/>
          </p:cNvSpPr>
          <p:nvPr>
            <p:ph type="ctrTitle"/>
          </p:nvPr>
        </p:nvSpPr>
        <p:spPr>
          <a:xfrm>
            <a:off x="1744663" y="182563"/>
            <a:ext cx="4643437" cy="800100"/>
          </a:xfrm>
        </p:spPr>
        <p:txBody>
          <a:bodyPr/>
          <a:lstStyle/>
          <a:p>
            <a:r>
              <a:rPr lang="ja-JP" altLang="en-US">
                <a:solidFill>
                  <a:schemeClr val="bg2"/>
                </a:solidFill>
                <a:latin typeface="HGS創英角ﾎﾟｯﾌﾟ体" pitchFamily="50" charset="-128"/>
                <a:ea typeface="HGS創英角ﾎﾟｯﾌﾟ体" pitchFamily="50" charset="-128"/>
              </a:rPr>
              <a:t>職場</a:t>
            </a:r>
            <a:r>
              <a:rPr lang="ja-JP" altLang="en-US" sz="3600">
                <a:solidFill>
                  <a:schemeClr val="bg2"/>
                </a:solidFill>
                <a:latin typeface="HGS創英角ﾎﾟｯﾌﾟ体" pitchFamily="50" charset="-128"/>
                <a:ea typeface="HGS創英角ﾎﾟｯﾌﾟ体" pitchFamily="50" charset="-128"/>
              </a:rPr>
              <a:t>の</a:t>
            </a:r>
            <a:r>
              <a:rPr lang="ja-JP" altLang="en-US">
                <a:solidFill>
                  <a:schemeClr val="bg2"/>
                </a:solidFill>
                <a:latin typeface="HGS創英角ﾎﾟｯﾌﾟ体" pitchFamily="50" charset="-128"/>
                <a:ea typeface="HGS創英角ﾎﾟｯﾌﾟ体" pitchFamily="50" charset="-128"/>
              </a:rPr>
              <a:t>５大任務</a:t>
            </a:r>
          </a:p>
        </p:txBody>
      </p:sp>
      <p:sp>
        <p:nvSpPr>
          <p:cNvPr id="25833" name="Rectangle 233"/>
          <p:cNvSpPr>
            <a:spLocks noChangeArrowheads="1"/>
          </p:cNvSpPr>
          <p:nvPr/>
        </p:nvSpPr>
        <p:spPr bwMode="auto">
          <a:xfrm>
            <a:off x="4776788" y="1557338"/>
            <a:ext cx="1230312"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700" b="1">
                <a:solidFill>
                  <a:schemeClr val="bg1"/>
                </a:solidFill>
                <a:latin typeface="ＭＳ Ｐゴシック" pitchFamily="50" charset="-128"/>
                <a:ea typeface="ＭＳ Ｐゴシック" pitchFamily="50" charset="-128"/>
              </a:rPr>
              <a:t>製造部門</a:t>
            </a:r>
            <a:endParaRPr lang="ja-JP" altLang="en-US" sz="4000">
              <a:solidFill>
                <a:schemeClr val="bg1"/>
              </a:solidFill>
            </a:endParaRPr>
          </a:p>
        </p:txBody>
      </p:sp>
      <p:sp>
        <p:nvSpPr>
          <p:cNvPr id="25834" name="Rectangle 234"/>
          <p:cNvSpPr>
            <a:spLocks noChangeArrowheads="1"/>
          </p:cNvSpPr>
          <p:nvPr/>
        </p:nvSpPr>
        <p:spPr bwMode="auto">
          <a:xfrm>
            <a:off x="6370638" y="1557338"/>
            <a:ext cx="25288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700" b="1">
                <a:solidFill>
                  <a:schemeClr val="bg1"/>
                </a:solidFill>
                <a:latin typeface="ＭＳ Ｐゴシック" pitchFamily="50" charset="-128"/>
                <a:ea typeface="ＭＳ Ｐゴシック" pitchFamily="50" charset="-128"/>
              </a:rPr>
              <a:t>事務・販売・サービス部門</a:t>
            </a:r>
            <a:endParaRPr lang="ja-JP" altLang="en-US" sz="4000">
              <a:solidFill>
                <a:schemeClr val="bg1"/>
              </a:solidFill>
            </a:endParaRPr>
          </a:p>
        </p:txBody>
      </p:sp>
      <p:sp>
        <p:nvSpPr>
          <p:cNvPr id="25852" name="Rectangle 252"/>
          <p:cNvSpPr>
            <a:spLocks noChangeArrowheads="1"/>
          </p:cNvSpPr>
          <p:nvPr/>
        </p:nvSpPr>
        <p:spPr bwMode="auto">
          <a:xfrm>
            <a:off x="5018088" y="1130300"/>
            <a:ext cx="257492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200">
                <a:solidFill>
                  <a:schemeClr val="bg1"/>
                </a:solidFill>
                <a:latin typeface="HGSｺﾞｼｯｸE" pitchFamily="50" charset="-128"/>
                <a:ea typeface="HGSｺﾞｼｯｸE" pitchFamily="50" charset="-128"/>
              </a:rPr>
              <a:t>職場</a:t>
            </a:r>
            <a:r>
              <a:rPr lang="ja-JP" altLang="en-US" sz="1800">
                <a:solidFill>
                  <a:schemeClr val="bg1"/>
                </a:solidFill>
                <a:latin typeface="HGSｺﾞｼｯｸE" pitchFamily="50" charset="-128"/>
                <a:ea typeface="HGSｺﾞｼｯｸE" pitchFamily="50" charset="-128"/>
              </a:rPr>
              <a:t>の</a:t>
            </a:r>
            <a:r>
              <a:rPr lang="ja-JP" altLang="en-US" sz="2200">
                <a:solidFill>
                  <a:schemeClr val="bg1"/>
                </a:solidFill>
                <a:latin typeface="HGSｺﾞｼｯｸE" pitchFamily="50" charset="-128"/>
                <a:ea typeface="HGSｺﾞｼｯｸE" pitchFamily="50" charset="-128"/>
              </a:rPr>
              <a:t>５大任務</a:t>
            </a:r>
            <a:endParaRPr lang="ja-JP" altLang="en-US" sz="4000">
              <a:solidFill>
                <a:schemeClr val="bg1"/>
              </a:solidFill>
            </a:endParaRPr>
          </a:p>
        </p:txBody>
      </p:sp>
      <p:sp>
        <p:nvSpPr>
          <p:cNvPr id="25858" name="Rectangle 258"/>
          <p:cNvSpPr>
            <a:spLocks noChangeArrowheads="1"/>
          </p:cNvSpPr>
          <p:nvPr/>
        </p:nvSpPr>
        <p:spPr bwMode="auto">
          <a:xfrm>
            <a:off x="2792413" y="1009650"/>
            <a:ext cx="20637" cy="37560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59" name="Rectangle 259"/>
          <p:cNvSpPr>
            <a:spLocks noChangeArrowheads="1"/>
          </p:cNvSpPr>
          <p:nvPr/>
        </p:nvSpPr>
        <p:spPr bwMode="auto">
          <a:xfrm>
            <a:off x="8896350" y="1035050"/>
            <a:ext cx="46038" cy="37115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60" name="Line 260"/>
          <p:cNvSpPr>
            <a:spLocks noChangeShapeType="1"/>
          </p:cNvSpPr>
          <p:nvPr/>
        </p:nvSpPr>
        <p:spPr bwMode="auto">
          <a:xfrm>
            <a:off x="4011613" y="1531938"/>
            <a:ext cx="1587" cy="3205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1" name="Rectangle 261"/>
          <p:cNvSpPr>
            <a:spLocks noChangeArrowheads="1"/>
          </p:cNvSpPr>
          <p:nvPr/>
        </p:nvSpPr>
        <p:spPr bwMode="auto">
          <a:xfrm>
            <a:off x="4011613" y="1531938"/>
            <a:ext cx="9525" cy="32051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62" name="Line 262"/>
          <p:cNvSpPr>
            <a:spLocks noChangeShapeType="1"/>
          </p:cNvSpPr>
          <p:nvPr/>
        </p:nvSpPr>
        <p:spPr bwMode="auto">
          <a:xfrm>
            <a:off x="6338888" y="1531938"/>
            <a:ext cx="1587" cy="3205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3" name="Rectangle 263"/>
          <p:cNvSpPr>
            <a:spLocks noChangeArrowheads="1"/>
          </p:cNvSpPr>
          <p:nvPr/>
        </p:nvSpPr>
        <p:spPr bwMode="auto">
          <a:xfrm>
            <a:off x="6338888" y="1531938"/>
            <a:ext cx="9525" cy="32051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64" name="Rectangle 264"/>
          <p:cNvSpPr>
            <a:spLocks noChangeArrowheads="1"/>
          </p:cNvSpPr>
          <p:nvPr/>
        </p:nvSpPr>
        <p:spPr bwMode="auto">
          <a:xfrm>
            <a:off x="2813050" y="1009650"/>
            <a:ext cx="6103938" cy="25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65" name="Line 265"/>
          <p:cNvSpPr>
            <a:spLocks noChangeShapeType="1"/>
          </p:cNvSpPr>
          <p:nvPr/>
        </p:nvSpPr>
        <p:spPr bwMode="auto">
          <a:xfrm>
            <a:off x="2813050" y="1516063"/>
            <a:ext cx="608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7" name="Line 267"/>
          <p:cNvSpPr>
            <a:spLocks noChangeShapeType="1"/>
          </p:cNvSpPr>
          <p:nvPr/>
        </p:nvSpPr>
        <p:spPr bwMode="auto">
          <a:xfrm>
            <a:off x="2813050" y="1811338"/>
            <a:ext cx="608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68" name="Rectangle 268"/>
          <p:cNvSpPr>
            <a:spLocks noChangeArrowheads="1"/>
          </p:cNvSpPr>
          <p:nvPr/>
        </p:nvSpPr>
        <p:spPr bwMode="auto">
          <a:xfrm>
            <a:off x="2813050" y="1811338"/>
            <a:ext cx="6083300" cy="12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69" name="Line 269"/>
          <p:cNvSpPr>
            <a:spLocks noChangeShapeType="1"/>
          </p:cNvSpPr>
          <p:nvPr/>
        </p:nvSpPr>
        <p:spPr bwMode="auto">
          <a:xfrm>
            <a:off x="2813050" y="2398713"/>
            <a:ext cx="608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0" name="Rectangle 270"/>
          <p:cNvSpPr>
            <a:spLocks noChangeArrowheads="1"/>
          </p:cNvSpPr>
          <p:nvPr/>
        </p:nvSpPr>
        <p:spPr bwMode="auto">
          <a:xfrm>
            <a:off x="2813050" y="2398713"/>
            <a:ext cx="6083300" cy="142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71" name="Line 271"/>
          <p:cNvSpPr>
            <a:spLocks noChangeShapeType="1"/>
          </p:cNvSpPr>
          <p:nvPr/>
        </p:nvSpPr>
        <p:spPr bwMode="auto">
          <a:xfrm>
            <a:off x="2813050" y="2987675"/>
            <a:ext cx="60833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2" name="Rectangle 272"/>
          <p:cNvSpPr>
            <a:spLocks noChangeArrowheads="1"/>
          </p:cNvSpPr>
          <p:nvPr/>
        </p:nvSpPr>
        <p:spPr bwMode="auto">
          <a:xfrm>
            <a:off x="2813050" y="2987675"/>
            <a:ext cx="6083300" cy="12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73" name="Line 273"/>
          <p:cNvSpPr>
            <a:spLocks noChangeShapeType="1"/>
          </p:cNvSpPr>
          <p:nvPr/>
        </p:nvSpPr>
        <p:spPr bwMode="auto">
          <a:xfrm>
            <a:off x="2813050" y="3575050"/>
            <a:ext cx="60833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74" name="Rectangle 274"/>
          <p:cNvSpPr>
            <a:spLocks noChangeArrowheads="1"/>
          </p:cNvSpPr>
          <p:nvPr/>
        </p:nvSpPr>
        <p:spPr bwMode="auto">
          <a:xfrm>
            <a:off x="2813050" y="3575050"/>
            <a:ext cx="6083300" cy="142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76" name="Rectangle 276"/>
          <p:cNvSpPr>
            <a:spLocks noChangeArrowheads="1"/>
          </p:cNvSpPr>
          <p:nvPr/>
        </p:nvSpPr>
        <p:spPr bwMode="auto">
          <a:xfrm>
            <a:off x="2813050" y="4164013"/>
            <a:ext cx="6083300" cy="12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77" name="Rectangle 277"/>
          <p:cNvSpPr>
            <a:spLocks noChangeArrowheads="1"/>
          </p:cNvSpPr>
          <p:nvPr/>
        </p:nvSpPr>
        <p:spPr bwMode="auto">
          <a:xfrm>
            <a:off x="2813050" y="4737100"/>
            <a:ext cx="6103938" cy="285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878" name="Line 278"/>
          <p:cNvSpPr>
            <a:spLocks noChangeShapeType="1"/>
          </p:cNvSpPr>
          <p:nvPr/>
        </p:nvSpPr>
        <p:spPr bwMode="auto">
          <a:xfrm>
            <a:off x="2813050" y="1516063"/>
            <a:ext cx="1198563" cy="295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5880" name="Text Box 280"/>
          <p:cNvSpPr txBox="1">
            <a:spLocks noChangeArrowheads="1"/>
          </p:cNvSpPr>
          <p:nvPr/>
        </p:nvSpPr>
        <p:spPr bwMode="auto">
          <a:xfrm>
            <a:off x="577850" y="542925"/>
            <a:ext cx="184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ja-JP" altLang="ja-JP" sz="4000"/>
          </a:p>
        </p:txBody>
      </p:sp>
      <p:grpSp>
        <p:nvGrpSpPr>
          <p:cNvPr id="25909" name="Group 309"/>
          <p:cNvGrpSpPr>
            <a:grpSpLocks/>
          </p:cNvGrpSpPr>
          <p:nvPr/>
        </p:nvGrpSpPr>
        <p:grpSpPr bwMode="auto">
          <a:xfrm>
            <a:off x="334963" y="1003300"/>
            <a:ext cx="7653337" cy="1709738"/>
            <a:chOff x="211" y="632"/>
            <a:chExt cx="4821" cy="1077"/>
          </a:xfrm>
        </p:grpSpPr>
        <p:sp>
          <p:nvSpPr>
            <p:cNvPr id="25835" name="Rectangle 235"/>
            <p:cNvSpPr>
              <a:spLocks noChangeArrowheads="1"/>
            </p:cNvSpPr>
            <p:nvPr/>
          </p:nvSpPr>
          <p:spPr bwMode="auto">
            <a:xfrm>
              <a:off x="4018" y="1166"/>
              <a:ext cx="101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誤りのない仕事を</a:t>
              </a:r>
              <a:endParaRPr lang="ja-JP" altLang="en-US" sz="4000"/>
            </a:p>
          </p:txBody>
        </p:sp>
        <p:sp>
          <p:nvSpPr>
            <p:cNvPr id="25836" name="Rectangle 236"/>
            <p:cNvSpPr>
              <a:spLocks noChangeArrowheads="1"/>
            </p:cNvSpPr>
            <p:nvPr/>
          </p:nvSpPr>
          <p:spPr bwMode="auto">
            <a:xfrm>
              <a:off x="4018" y="1352"/>
              <a:ext cx="70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正しく進める</a:t>
              </a:r>
              <a:endParaRPr lang="ja-JP" altLang="en-US" sz="4000"/>
            </a:p>
          </p:txBody>
        </p:sp>
        <p:sp>
          <p:nvSpPr>
            <p:cNvPr id="25853" name="Rectangle 253"/>
            <p:cNvSpPr>
              <a:spLocks noChangeArrowheads="1"/>
            </p:cNvSpPr>
            <p:nvPr/>
          </p:nvSpPr>
          <p:spPr bwMode="auto">
            <a:xfrm>
              <a:off x="1791" y="1258"/>
              <a:ext cx="40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chemeClr val="bg1"/>
                  </a:solidFill>
                  <a:latin typeface="ＭＳ Ｐゴシック" pitchFamily="50" charset="-128"/>
                  <a:ea typeface="ＭＳ Ｐゴシック" pitchFamily="50" charset="-128"/>
                </a:rPr>
                <a:t>Ｑ</a:t>
              </a:r>
              <a:r>
                <a:rPr lang="ja-JP" altLang="en-US" sz="1700" b="1">
                  <a:solidFill>
                    <a:srgbClr val="000000"/>
                  </a:solidFill>
                  <a:latin typeface="ＭＳ Ｐゴシック" pitchFamily="50" charset="-128"/>
                  <a:ea typeface="ＭＳ Ｐゴシック" pitchFamily="50" charset="-128"/>
                </a:rPr>
                <a:t>：質　</a:t>
              </a:r>
              <a:endParaRPr lang="ja-JP" altLang="en-US" sz="4000"/>
            </a:p>
          </p:txBody>
        </p:sp>
        <p:sp>
          <p:nvSpPr>
            <p:cNvPr id="25854" name="Rectangle 254"/>
            <p:cNvSpPr>
              <a:spLocks noChangeArrowheads="1"/>
            </p:cNvSpPr>
            <p:nvPr/>
          </p:nvSpPr>
          <p:spPr bwMode="auto">
            <a:xfrm>
              <a:off x="2552" y="1258"/>
              <a:ext cx="138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品質を維持、向上させる</a:t>
              </a:r>
              <a:endParaRPr lang="ja-JP" altLang="en-US" sz="4000"/>
            </a:p>
          </p:txBody>
        </p:sp>
        <p:grpSp>
          <p:nvGrpSpPr>
            <p:cNvPr id="25904" name="Group 304"/>
            <p:cNvGrpSpPr>
              <a:grpSpLocks/>
            </p:cNvGrpSpPr>
            <p:nvPr/>
          </p:nvGrpSpPr>
          <p:grpSpPr bwMode="auto">
            <a:xfrm>
              <a:off x="211" y="632"/>
              <a:ext cx="1317" cy="1077"/>
              <a:chOff x="211" y="632"/>
              <a:chExt cx="1317" cy="1077"/>
            </a:xfrm>
          </p:grpSpPr>
          <p:pic>
            <p:nvPicPr>
              <p:cNvPr id="2560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 y="654"/>
                <a:ext cx="726" cy="812"/>
              </a:xfrm>
              <a:prstGeom prst="rect">
                <a:avLst/>
              </a:prstGeom>
              <a:noFill/>
              <a:extLst>
                <a:ext uri="{909E8E84-426E-40DD-AFC4-6F175D3DCCD1}">
                  <a14:hiddenFill xmlns:a14="http://schemas.microsoft.com/office/drawing/2010/main">
                    <a:solidFill>
                      <a:srgbClr val="FFFFFF"/>
                    </a:solidFill>
                  </a14:hiddenFill>
                </a:ext>
              </a:extLst>
            </p:spPr>
          </p:pic>
          <p:sp>
            <p:nvSpPr>
              <p:cNvPr id="25607" name="WordArt 7"/>
              <p:cNvSpPr>
                <a:spLocks noChangeArrowheads="1" noChangeShapeType="1" noTextEdit="1"/>
              </p:cNvSpPr>
              <p:nvPr/>
            </p:nvSpPr>
            <p:spPr bwMode="auto">
              <a:xfrm>
                <a:off x="318" y="710"/>
                <a:ext cx="237" cy="267"/>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Ｑ</a:t>
                </a:r>
              </a:p>
            </p:txBody>
          </p:sp>
          <p:sp>
            <p:nvSpPr>
              <p:cNvPr id="25608" name="AutoShape 8"/>
              <p:cNvSpPr>
                <a:spLocks noChangeArrowheads="1"/>
              </p:cNvSpPr>
              <p:nvPr/>
            </p:nvSpPr>
            <p:spPr bwMode="auto">
              <a:xfrm>
                <a:off x="600" y="632"/>
                <a:ext cx="928" cy="840"/>
              </a:xfrm>
              <a:prstGeom prst="roundRect">
                <a:avLst>
                  <a:gd name="adj" fmla="val 16667"/>
                </a:avLst>
              </a:prstGeom>
              <a:noFill/>
              <a:ln w="28575">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5881" name="Text Box 281"/>
              <p:cNvSpPr txBox="1">
                <a:spLocks noChangeArrowheads="1"/>
              </p:cNvSpPr>
              <p:nvPr/>
            </p:nvSpPr>
            <p:spPr bwMode="auto">
              <a:xfrm>
                <a:off x="211" y="1382"/>
                <a:ext cx="80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800">
                    <a:solidFill>
                      <a:schemeClr val="bg2"/>
                    </a:solidFill>
                  </a:rPr>
                  <a:t>quality</a:t>
                </a:r>
              </a:p>
            </p:txBody>
          </p:sp>
        </p:grpSp>
      </p:grpSp>
      <p:grpSp>
        <p:nvGrpSpPr>
          <p:cNvPr id="25910" name="Group 310"/>
          <p:cNvGrpSpPr>
            <a:grpSpLocks/>
          </p:cNvGrpSpPr>
          <p:nvPr/>
        </p:nvGrpSpPr>
        <p:grpSpPr bwMode="auto">
          <a:xfrm>
            <a:off x="546100" y="2439988"/>
            <a:ext cx="7466013" cy="2192337"/>
            <a:chOff x="344" y="1537"/>
            <a:chExt cx="4703" cy="1381"/>
          </a:xfrm>
        </p:grpSpPr>
        <p:sp>
          <p:nvSpPr>
            <p:cNvPr id="25837" name="Rectangle 237"/>
            <p:cNvSpPr>
              <a:spLocks noChangeArrowheads="1"/>
            </p:cNvSpPr>
            <p:nvPr/>
          </p:nvSpPr>
          <p:spPr bwMode="auto">
            <a:xfrm>
              <a:off x="2552" y="1537"/>
              <a:ext cx="990"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生産量を確保し、</a:t>
              </a:r>
              <a:endParaRPr lang="ja-JP" altLang="en-US" sz="4000"/>
            </a:p>
          </p:txBody>
        </p:sp>
        <p:sp>
          <p:nvSpPr>
            <p:cNvPr id="25838" name="Rectangle 238"/>
            <p:cNvSpPr>
              <a:spLocks noChangeArrowheads="1"/>
            </p:cNvSpPr>
            <p:nvPr/>
          </p:nvSpPr>
          <p:spPr bwMode="auto">
            <a:xfrm>
              <a:off x="4018" y="1537"/>
              <a:ext cx="102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決められた仕事を</a:t>
              </a:r>
              <a:endParaRPr lang="ja-JP" altLang="en-US" sz="4000"/>
            </a:p>
          </p:txBody>
        </p:sp>
        <p:sp>
          <p:nvSpPr>
            <p:cNvPr id="25839" name="Rectangle 239"/>
            <p:cNvSpPr>
              <a:spLocks noChangeArrowheads="1"/>
            </p:cNvSpPr>
            <p:nvPr/>
          </p:nvSpPr>
          <p:spPr bwMode="auto">
            <a:xfrm>
              <a:off x="2552" y="1721"/>
              <a:ext cx="64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納期を守る</a:t>
              </a:r>
              <a:endParaRPr lang="ja-JP" altLang="en-US" sz="4000"/>
            </a:p>
          </p:txBody>
        </p:sp>
        <p:sp>
          <p:nvSpPr>
            <p:cNvPr id="25840" name="Rectangle 240"/>
            <p:cNvSpPr>
              <a:spLocks noChangeArrowheads="1"/>
            </p:cNvSpPr>
            <p:nvPr/>
          </p:nvSpPr>
          <p:spPr bwMode="auto">
            <a:xfrm>
              <a:off x="4018" y="1721"/>
              <a:ext cx="89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納期までにする</a:t>
              </a:r>
              <a:endParaRPr lang="ja-JP" altLang="en-US" sz="4000"/>
            </a:p>
          </p:txBody>
        </p:sp>
        <p:sp>
          <p:nvSpPr>
            <p:cNvPr id="25855" name="Rectangle 255"/>
            <p:cNvSpPr>
              <a:spLocks noChangeArrowheads="1"/>
            </p:cNvSpPr>
            <p:nvPr/>
          </p:nvSpPr>
          <p:spPr bwMode="auto">
            <a:xfrm>
              <a:off x="1791" y="1629"/>
              <a:ext cx="66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chemeClr val="bg1"/>
                  </a:solidFill>
                  <a:latin typeface="ＭＳ Ｐゴシック" pitchFamily="50" charset="-128"/>
                  <a:ea typeface="ＭＳ Ｐゴシック" pitchFamily="50" charset="-128"/>
                </a:rPr>
                <a:t>Ｄ</a:t>
              </a:r>
              <a:r>
                <a:rPr lang="ja-JP" altLang="en-US" sz="1700" b="1">
                  <a:solidFill>
                    <a:srgbClr val="000000"/>
                  </a:solidFill>
                  <a:latin typeface="ＭＳ Ｐゴシック" pitchFamily="50" charset="-128"/>
                  <a:ea typeface="ＭＳ Ｐゴシック" pitchFamily="50" charset="-128"/>
                </a:rPr>
                <a:t>：量、納期</a:t>
              </a:r>
              <a:endParaRPr lang="ja-JP" altLang="en-US" sz="4000"/>
            </a:p>
          </p:txBody>
        </p:sp>
        <p:grpSp>
          <p:nvGrpSpPr>
            <p:cNvPr id="25905" name="Group 305"/>
            <p:cNvGrpSpPr>
              <a:grpSpLocks/>
            </p:cNvGrpSpPr>
            <p:nvPr/>
          </p:nvGrpSpPr>
          <p:grpSpPr bwMode="auto">
            <a:xfrm>
              <a:off x="344" y="1759"/>
              <a:ext cx="1279" cy="1159"/>
              <a:chOff x="344" y="1759"/>
              <a:chExt cx="1279" cy="1159"/>
            </a:xfrm>
          </p:grpSpPr>
          <p:sp>
            <p:nvSpPr>
              <p:cNvPr id="25611" name="WordArt 11"/>
              <p:cNvSpPr>
                <a:spLocks noChangeArrowheads="1" noChangeShapeType="1" noTextEdit="1"/>
              </p:cNvSpPr>
              <p:nvPr/>
            </p:nvSpPr>
            <p:spPr bwMode="auto">
              <a:xfrm>
                <a:off x="1362" y="1759"/>
                <a:ext cx="213" cy="283"/>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Ｄ</a:t>
                </a:r>
              </a:p>
            </p:txBody>
          </p:sp>
          <p:sp>
            <p:nvSpPr>
              <p:cNvPr id="25612" name="Oval 12"/>
              <p:cNvSpPr>
                <a:spLocks noChangeArrowheads="1"/>
              </p:cNvSpPr>
              <p:nvPr/>
            </p:nvSpPr>
            <p:spPr bwMode="auto">
              <a:xfrm>
                <a:off x="344" y="1777"/>
                <a:ext cx="1058" cy="884"/>
              </a:xfrm>
              <a:prstGeom prst="ellipse">
                <a:avLst/>
              </a:prstGeom>
              <a:noFill/>
              <a:ln w="28575">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pic>
            <p:nvPicPr>
              <p:cNvPr id="2561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 y="1889"/>
                <a:ext cx="828" cy="743"/>
              </a:xfrm>
              <a:prstGeom prst="rect">
                <a:avLst/>
              </a:prstGeom>
              <a:noFill/>
              <a:extLst>
                <a:ext uri="{909E8E84-426E-40DD-AFC4-6F175D3DCCD1}">
                  <a14:hiddenFill xmlns:a14="http://schemas.microsoft.com/office/drawing/2010/main">
                    <a:solidFill>
                      <a:srgbClr val="FFFFFF"/>
                    </a:solidFill>
                  </a14:hiddenFill>
                </a:ext>
              </a:extLst>
            </p:spPr>
          </p:pic>
          <p:sp>
            <p:nvSpPr>
              <p:cNvPr id="25882" name="Text Box 282"/>
              <p:cNvSpPr txBox="1">
                <a:spLocks noChangeArrowheads="1"/>
              </p:cNvSpPr>
              <p:nvPr/>
            </p:nvSpPr>
            <p:spPr bwMode="auto">
              <a:xfrm>
                <a:off x="759" y="2591"/>
                <a:ext cx="86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800">
                    <a:solidFill>
                      <a:schemeClr val="bg2"/>
                    </a:solidFill>
                  </a:rPr>
                  <a:t>delivery</a:t>
                </a:r>
              </a:p>
            </p:txBody>
          </p:sp>
        </p:grpSp>
      </p:grpSp>
      <p:grpSp>
        <p:nvGrpSpPr>
          <p:cNvPr id="25911" name="Group 311"/>
          <p:cNvGrpSpPr>
            <a:grpSpLocks/>
          </p:cNvGrpSpPr>
          <p:nvPr/>
        </p:nvGrpSpPr>
        <p:grpSpPr bwMode="auto">
          <a:xfrm>
            <a:off x="376238" y="3175000"/>
            <a:ext cx="7242175" cy="3424238"/>
            <a:chOff x="237" y="2000"/>
            <a:chExt cx="4562" cy="2157"/>
          </a:xfrm>
        </p:grpSpPr>
        <p:sp>
          <p:nvSpPr>
            <p:cNvPr id="25849" name="Rectangle 249"/>
            <p:cNvSpPr>
              <a:spLocks noChangeArrowheads="1"/>
            </p:cNvSpPr>
            <p:nvPr/>
          </p:nvSpPr>
          <p:spPr bwMode="auto">
            <a:xfrm>
              <a:off x="4018" y="2000"/>
              <a:ext cx="78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無駄なく、安く</a:t>
              </a:r>
              <a:endParaRPr lang="ja-JP" altLang="en-US" sz="4000"/>
            </a:p>
          </p:txBody>
        </p:sp>
        <p:sp>
          <p:nvSpPr>
            <p:cNvPr id="25856" name="Rectangle 256"/>
            <p:cNvSpPr>
              <a:spLocks noChangeArrowheads="1"/>
            </p:cNvSpPr>
            <p:nvPr/>
          </p:nvSpPr>
          <p:spPr bwMode="auto">
            <a:xfrm>
              <a:off x="1791" y="2000"/>
              <a:ext cx="48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chemeClr val="bg1"/>
                  </a:solidFill>
                  <a:latin typeface="ＭＳ Ｐゴシック" pitchFamily="50" charset="-128"/>
                  <a:ea typeface="ＭＳ Ｐゴシック" pitchFamily="50" charset="-128"/>
                </a:rPr>
                <a:t>Ｃ</a:t>
              </a:r>
              <a:r>
                <a:rPr lang="ja-JP" altLang="en-US" sz="1700" b="1">
                  <a:solidFill>
                    <a:srgbClr val="000000"/>
                  </a:solidFill>
                  <a:latin typeface="ＭＳ Ｐゴシック" pitchFamily="50" charset="-128"/>
                  <a:ea typeface="ＭＳ Ｐゴシック" pitchFamily="50" charset="-128"/>
                </a:rPr>
                <a:t>：コスト</a:t>
              </a:r>
              <a:endParaRPr lang="ja-JP" altLang="en-US" sz="4000"/>
            </a:p>
          </p:txBody>
        </p:sp>
        <p:sp>
          <p:nvSpPr>
            <p:cNvPr id="25857" name="Rectangle 257"/>
            <p:cNvSpPr>
              <a:spLocks noChangeArrowheads="1"/>
            </p:cNvSpPr>
            <p:nvPr/>
          </p:nvSpPr>
          <p:spPr bwMode="auto">
            <a:xfrm>
              <a:off x="2552" y="2000"/>
              <a:ext cx="9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原価を低減する</a:t>
              </a:r>
              <a:endParaRPr lang="ja-JP" altLang="en-US" sz="4000"/>
            </a:p>
          </p:txBody>
        </p:sp>
        <p:grpSp>
          <p:nvGrpSpPr>
            <p:cNvPr id="25906" name="Group 306"/>
            <p:cNvGrpSpPr>
              <a:grpSpLocks/>
            </p:cNvGrpSpPr>
            <p:nvPr/>
          </p:nvGrpSpPr>
          <p:grpSpPr bwMode="auto">
            <a:xfrm>
              <a:off x="237" y="2987"/>
              <a:ext cx="1712" cy="1170"/>
              <a:chOff x="237" y="2987"/>
              <a:chExt cx="1712" cy="1170"/>
            </a:xfrm>
          </p:grpSpPr>
          <p:sp>
            <p:nvSpPr>
              <p:cNvPr id="25617" name="AutoShape 17"/>
              <p:cNvSpPr>
                <a:spLocks noChangeArrowheads="1"/>
              </p:cNvSpPr>
              <p:nvPr/>
            </p:nvSpPr>
            <p:spPr bwMode="auto">
              <a:xfrm>
                <a:off x="493" y="2987"/>
                <a:ext cx="1456" cy="912"/>
              </a:xfrm>
              <a:prstGeom prst="pentagon">
                <a:avLst/>
              </a:prstGeom>
              <a:noFill/>
              <a:ln w="38100">
                <a:pattFill prst="trellis">
                  <a:fgClr>
                    <a:srgbClr val="000000"/>
                  </a:fgClr>
                  <a:bgClr>
                    <a:srgbClr val="FFFFFF"/>
                  </a:bgClr>
                </a:patt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5831" name="WordArt 231"/>
              <p:cNvSpPr>
                <a:spLocks noChangeArrowheads="1" noChangeShapeType="1" noTextEdit="1"/>
              </p:cNvSpPr>
              <p:nvPr/>
            </p:nvSpPr>
            <p:spPr bwMode="auto">
              <a:xfrm>
                <a:off x="237" y="3000"/>
                <a:ext cx="259" cy="240"/>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Ｃ</a:t>
                </a:r>
              </a:p>
            </p:txBody>
          </p:sp>
          <p:pic>
            <p:nvPicPr>
              <p:cNvPr id="25615"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 y="3086"/>
                <a:ext cx="1077" cy="731"/>
              </a:xfrm>
              <a:prstGeom prst="rect">
                <a:avLst/>
              </a:prstGeom>
              <a:noFill/>
              <a:extLst>
                <a:ext uri="{909E8E84-426E-40DD-AFC4-6F175D3DCCD1}">
                  <a14:hiddenFill xmlns:a14="http://schemas.microsoft.com/office/drawing/2010/main">
                    <a:solidFill>
                      <a:srgbClr val="FFFFFF"/>
                    </a:solidFill>
                  </a14:hiddenFill>
                </a:ext>
              </a:extLst>
            </p:spPr>
          </p:pic>
          <p:sp>
            <p:nvSpPr>
              <p:cNvPr id="25883" name="Text Box 283"/>
              <p:cNvSpPr txBox="1">
                <a:spLocks noChangeArrowheads="1"/>
              </p:cNvSpPr>
              <p:nvPr/>
            </p:nvSpPr>
            <p:spPr bwMode="auto">
              <a:xfrm>
                <a:off x="434" y="3792"/>
                <a:ext cx="537"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chemeClr val="bg2"/>
                    </a:solidFill>
                  </a:rPr>
                  <a:t>cost</a:t>
                </a:r>
              </a:p>
            </p:txBody>
          </p:sp>
        </p:grpSp>
      </p:grpSp>
      <p:sp>
        <p:nvSpPr>
          <p:cNvPr id="25875" name="Line 275"/>
          <p:cNvSpPr>
            <a:spLocks noChangeShapeType="1"/>
          </p:cNvSpPr>
          <p:nvPr/>
        </p:nvSpPr>
        <p:spPr bwMode="auto">
          <a:xfrm>
            <a:off x="2813050" y="4164013"/>
            <a:ext cx="608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5912" name="Group 312"/>
          <p:cNvGrpSpPr>
            <a:grpSpLocks/>
          </p:cNvGrpSpPr>
          <p:nvPr/>
        </p:nvGrpSpPr>
        <p:grpSpPr bwMode="auto">
          <a:xfrm>
            <a:off x="2852738" y="3614738"/>
            <a:ext cx="5089525" cy="3006725"/>
            <a:chOff x="1791" y="2277"/>
            <a:chExt cx="3206" cy="1894"/>
          </a:xfrm>
        </p:grpSpPr>
        <p:sp>
          <p:nvSpPr>
            <p:cNvPr id="25841" name="Rectangle 241"/>
            <p:cNvSpPr>
              <a:spLocks noChangeArrowheads="1"/>
            </p:cNvSpPr>
            <p:nvPr/>
          </p:nvSpPr>
          <p:spPr bwMode="auto">
            <a:xfrm>
              <a:off x="2552" y="2277"/>
              <a:ext cx="9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安全を確保する</a:t>
              </a:r>
              <a:endParaRPr lang="ja-JP" altLang="en-US" sz="4000"/>
            </a:p>
          </p:txBody>
        </p:sp>
        <p:sp>
          <p:nvSpPr>
            <p:cNvPr id="25842" name="Rectangle 242"/>
            <p:cNvSpPr>
              <a:spLocks noChangeArrowheads="1"/>
            </p:cNvSpPr>
            <p:nvPr/>
          </p:nvSpPr>
          <p:spPr bwMode="auto">
            <a:xfrm>
              <a:off x="4018" y="2277"/>
              <a:ext cx="97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ケガ、病気、事故</a:t>
              </a:r>
              <a:endParaRPr lang="ja-JP" altLang="en-US" sz="4000"/>
            </a:p>
          </p:txBody>
        </p:sp>
        <p:sp>
          <p:nvSpPr>
            <p:cNvPr id="25843" name="Rectangle 243"/>
            <p:cNvSpPr>
              <a:spLocks noChangeArrowheads="1"/>
            </p:cNvSpPr>
            <p:nvPr/>
          </p:nvSpPr>
          <p:spPr bwMode="auto">
            <a:xfrm>
              <a:off x="2552" y="2463"/>
              <a:ext cx="74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物を壊さない</a:t>
              </a:r>
              <a:endParaRPr lang="ja-JP" altLang="en-US" sz="4000"/>
            </a:p>
          </p:txBody>
        </p:sp>
        <p:sp>
          <p:nvSpPr>
            <p:cNvPr id="25844" name="Rectangle 244"/>
            <p:cNvSpPr>
              <a:spLocks noChangeArrowheads="1"/>
            </p:cNvSpPr>
            <p:nvPr/>
          </p:nvSpPr>
          <p:spPr bwMode="auto">
            <a:xfrm>
              <a:off x="4018" y="2463"/>
              <a:ext cx="97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のないようにする</a:t>
              </a:r>
              <a:endParaRPr lang="ja-JP" altLang="en-US" sz="4000"/>
            </a:p>
          </p:txBody>
        </p:sp>
        <p:sp>
          <p:nvSpPr>
            <p:cNvPr id="25850" name="Rectangle 250"/>
            <p:cNvSpPr>
              <a:spLocks noChangeArrowheads="1"/>
            </p:cNvSpPr>
            <p:nvPr/>
          </p:nvSpPr>
          <p:spPr bwMode="auto">
            <a:xfrm>
              <a:off x="1791" y="2370"/>
              <a:ext cx="53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chemeClr val="bg1"/>
                  </a:solidFill>
                  <a:latin typeface="ＭＳ Ｐゴシック" pitchFamily="50" charset="-128"/>
                  <a:ea typeface="ＭＳ Ｐゴシック" pitchFamily="50" charset="-128"/>
                </a:rPr>
                <a:t>Ｓ</a:t>
              </a:r>
              <a:r>
                <a:rPr lang="ja-JP" altLang="en-US" sz="1700" b="1">
                  <a:solidFill>
                    <a:srgbClr val="000000"/>
                  </a:solidFill>
                  <a:latin typeface="ＭＳ Ｐゴシック" pitchFamily="50" charset="-128"/>
                  <a:ea typeface="ＭＳ Ｐゴシック" pitchFamily="50" charset="-128"/>
                </a:rPr>
                <a:t>：安全　</a:t>
              </a:r>
              <a:endParaRPr lang="ja-JP" altLang="en-US" sz="4000"/>
            </a:p>
          </p:txBody>
        </p:sp>
        <p:grpSp>
          <p:nvGrpSpPr>
            <p:cNvPr id="25907" name="Group 307"/>
            <p:cNvGrpSpPr>
              <a:grpSpLocks/>
            </p:cNvGrpSpPr>
            <p:nvPr/>
          </p:nvGrpSpPr>
          <p:grpSpPr bwMode="auto">
            <a:xfrm>
              <a:off x="2171" y="3111"/>
              <a:ext cx="1538" cy="1060"/>
              <a:chOff x="2171" y="3111"/>
              <a:chExt cx="1538" cy="1060"/>
            </a:xfrm>
          </p:grpSpPr>
          <p:sp>
            <p:nvSpPr>
              <p:cNvPr id="25616" name="AutoShape 16"/>
              <p:cNvSpPr>
                <a:spLocks noChangeArrowheads="1"/>
              </p:cNvSpPr>
              <p:nvPr/>
            </p:nvSpPr>
            <p:spPr bwMode="auto">
              <a:xfrm>
                <a:off x="2708" y="3111"/>
                <a:ext cx="1001" cy="1060"/>
              </a:xfrm>
              <a:prstGeom prst="hexagon">
                <a:avLst>
                  <a:gd name="adj" fmla="val 25000"/>
                  <a:gd name="vf" fmla="val 115470"/>
                </a:avLst>
              </a:prstGeom>
              <a:noFill/>
              <a:ln w="38100">
                <a:pattFill prst="trellis">
                  <a:fgClr>
                    <a:srgbClr val="000000"/>
                  </a:fgClr>
                  <a:bgClr>
                    <a:srgbClr val="FFFFFF"/>
                  </a:bgClr>
                </a:patt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5830" name="WordArt 230"/>
              <p:cNvSpPr>
                <a:spLocks noChangeArrowheads="1" noChangeShapeType="1" noTextEdit="1"/>
              </p:cNvSpPr>
              <p:nvPr/>
            </p:nvSpPr>
            <p:spPr bwMode="auto">
              <a:xfrm>
                <a:off x="2451" y="3145"/>
                <a:ext cx="288" cy="288"/>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Ｓ</a:t>
                </a:r>
              </a:p>
            </p:txBody>
          </p:sp>
          <p:pic>
            <p:nvPicPr>
              <p:cNvPr id="25614"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4" y="3224"/>
                <a:ext cx="662" cy="842"/>
              </a:xfrm>
              <a:prstGeom prst="rect">
                <a:avLst/>
              </a:prstGeom>
              <a:noFill/>
              <a:extLst>
                <a:ext uri="{909E8E84-426E-40DD-AFC4-6F175D3DCCD1}">
                  <a14:hiddenFill xmlns:a14="http://schemas.microsoft.com/office/drawing/2010/main">
                    <a:solidFill>
                      <a:srgbClr val="FFFFFF"/>
                    </a:solidFill>
                  </a14:hiddenFill>
                </a:ext>
              </a:extLst>
            </p:spPr>
          </p:pic>
          <p:sp>
            <p:nvSpPr>
              <p:cNvPr id="25884" name="Text Box 284"/>
              <p:cNvSpPr txBox="1">
                <a:spLocks noChangeArrowheads="1"/>
              </p:cNvSpPr>
              <p:nvPr/>
            </p:nvSpPr>
            <p:spPr bwMode="auto">
              <a:xfrm>
                <a:off x="2171" y="3782"/>
                <a:ext cx="68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800">
                    <a:solidFill>
                      <a:schemeClr val="bg2"/>
                    </a:solidFill>
                  </a:rPr>
                  <a:t>safety</a:t>
                </a:r>
              </a:p>
            </p:txBody>
          </p:sp>
        </p:grpSp>
      </p:grpSp>
      <p:grpSp>
        <p:nvGrpSpPr>
          <p:cNvPr id="25913" name="Group 313"/>
          <p:cNvGrpSpPr>
            <a:grpSpLocks/>
          </p:cNvGrpSpPr>
          <p:nvPr/>
        </p:nvGrpSpPr>
        <p:grpSpPr bwMode="auto">
          <a:xfrm>
            <a:off x="2843213" y="4203700"/>
            <a:ext cx="6007100" cy="2425700"/>
            <a:chOff x="1791" y="2648"/>
            <a:chExt cx="3784" cy="1528"/>
          </a:xfrm>
        </p:grpSpPr>
        <p:sp>
          <p:nvSpPr>
            <p:cNvPr id="25845" name="Rectangle 245"/>
            <p:cNvSpPr>
              <a:spLocks noChangeArrowheads="1"/>
            </p:cNvSpPr>
            <p:nvPr/>
          </p:nvSpPr>
          <p:spPr bwMode="auto">
            <a:xfrm>
              <a:off x="2552" y="2648"/>
              <a:ext cx="110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人間関係を良くして</a:t>
              </a:r>
              <a:endParaRPr lang="ja-JP" altLang="en-US" sz="4000"/>
            </a:p>
          </p:txBody>
        </p:sp>
        <p:sp>
          <p:nvSpPr>
            <p:cNvPr id="25846" name="Rectangle 246"/>
            <p:cNvSpPr>
              <a:spLocks noChangeArrowheads="1"/>
            </p:cNvSpPr>
            <p:nvPr/>
          </p:nvSpPr>
          <p:spPr bwMode="auto">
            <a:xfrm>
              <a:off x="4018" y="2648"/>
              <a:ext cx="103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皆がやる気を持ち</a:t>
              </a:r>
              <a:endParaRPr lang="ja-JP" altLang="en-US" sz="4000"/>
            </a:p>
          </p:txBody>
        </p:sp>
        <p:sp>
          <p:nvSpPr>
            <p:cNvPr id="25847" name="Rectangle 247"/>
            <p:cNvSpPr>
              <a:spLocks noChangeArrowheads="1"/>
            </p:cNvSpPr>
            <p:nvPr/>
          </p:nvSpPr>
          <p:spPr bwMode="auto">
            <a:xfrm>
              <a:off x="2552" y="2834"/>
              <a:ext cx="90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良い環境を作る</a:t>
              </a:r>
              <a:endParaRPr lang="ja-JP" altLang="en-US" sz="4000"/>
            </a:p>
          </p:txBody>
        </p:sp>
        <p:sp>
          <p:nvSpPr>
            <p:cNvPr id="25848" name="Rectangle 248"/>
            <p:cNvSpPr>
              <a:spLocks noChangeArrowheads="1"/>
            </p:cNvSpPr>
            <p:nvPr/>
          </p:nvSpPr>
          <p:spPr bwMode="auto">
            <a:xfrm>
              <a:off x="4018" y="2834"/>
              <a:ext cx="77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rgbClr val="000000"/>
                  </a:solidFill>
                  <a:latin typeface="ＭＳ Ｐゴシック" pitchFamily="50" charset="-128"/>
                  <a:ea typeface="ＭＳ Ｐゴシック" pitchFamily="50" charset="-128"/>
                </a:rPr>
                <a:t>力を合わせる</a:t>
              </a:r>
              <a:endParaRPr lang="ja-JP" altLang="en-US" sz="4000"/>
            </a:p>
          </p:txBody>
        </p:sp>
        <p:sp>
          <p:nvSpPr>
            <p:cNvPr id="25851" name="Rectangle 251"/>
            <p:cNvSpPr>
              <a:spLocks noChangeArrowheads="1"/>
            </p:cNvSpPr>
            <p:nvPr/>
          </p:nvSpPr>
          <p:spPr bwMode="auto">
            <a:xfrm>
              <a:off x="1791" y="2732"/>
              <a:ext cx="69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700" b="1">
                  <a:solidFill>
                    <a:schemeClr val="bg1"/>
                  </a:solidFill>
                  <a:latin typeface="ＭＳ Ｐゴシック" pitchFamily="50" charset="-128"/>
                  <a:ea typeface="ＭＳ Ｐゴシック" pitchFamily="50" charset="-128"/>
                </a:rPr>
                <a:t>Ｍ</a:t>
              </a:r>
              <a:r>
                <a:rPr lang="ja-JP" altLang="en-US" sz="1700" b="1">
                  <a:solidFill>
                    <a:srgbClr val="000000"/>
                  </a:solidFill>
                  <a:latin typeface="ＭＳ Ｐゴシック" pitchFamily="50" charset="-128"/>
                  <a:ea typeface="ＭＳ Ｐゴシック" pitchFamily="50" charset="-128"/>
                </a:rPr>
                <a:t>：モラール</a:t>
              </a:r>
              <a:endParaRPr lang="ja-JP" altLang="en-US" sz="4000"/>
            </a:p>
          </p:txBody>
        </p:sp>
        <p:grpSp>
          <p:nvGrpSpPr>
            <p:cNvPr id="25908" name="Group 308"/>
            <p:cNvGrpSpPr>
              <a:grpSpLocks/>
            </p:cNvGrpSpPr>
            <p:nvPr/>
          </p:nvGrpSpPr>
          <p:grpSpPr bwMode="auto">
            <a:xfrm>
              <a:off x="3995" y="3090"/>
              <a:ext cx="1580" cy="1086"/>
              <a:chOff x="3995" y="3090"/>
              <a:chExt cx="1580" cy="1086"/>
            </a:xfrm>
          </p:grpSpPr>
          <p:sp>
            <p:nvSpPr>
              <p:cNvPr id="25620" name="Freeform 20"/>
              <p:cNvSpPr>
                <a:spLocks/>
              </p:cNvSpPr>
              <p:nvPr/>
            </p:nvSpPr>
            <p:spPr bwMode="auto">
              <a:xfrm>
                <a:off x="5327" y="3191"/>
                <a:ext cx="79" cy="69"/>
              </a:xfrm>
              <a:custGeom>
                <a:avLst/>
                <a:gdLst>
                  <a:gd name="T0" fmla="*/ 98 w 576"/>
                  <a:gd name="T1" fmla="*/ 545 h 545"/>
                  <a:gd name="T2" fmla="*/ 196 w 576"/>
                  <a:gd name="T3" fmla="*/ 459 h 545"/>
                  <a:gd name="T4" fmla="*/ 220 w 576"/>
                  <a:gd name="T5" fmla="*/ 458 h 545"/>
                  <a:gd name="T6" fmla="*/ 276 w 576"/>
                  <a:gd name="T7" fmla="*/ 446 h 545"/>
                  <a:gd name="T8" fmla="*/ 307 w 576"/>
                  <a:gd name="T9" fmla="*/ 434 h 545"/>
                  <a:gd name="T10" fmla="*/ 340 w 576"/>
                  <a:gd name="T11" fmla="*/ 415 h 545"/>
                  <a:gd name="T12" fmla="*/ 369 w 576"/>
                  <a:gd name="T13" fmla="*/ 388 h 545"/>
                  <a:gd name="T14" fmla="*/ 391 w 576"/>
                  <a:gd name="T15" fmla="*/ 351 h 545"/>
                  <a:gd name="T16" fmla="*/ 478 w 576"/>
                  <a:gd name="T17" fmla="*/ 277 h 545"/>
                  <a:gd name="T18" fmla="*/ 532 w 576"/>
                  <a:gd name="T19" fmla="*/ 220 h 545"/>
                  <a:gd name="T20" fmla="*/ 549 w 576"/>
                  <a:gd name="T21" fmla="*/ 200 h 545"/>
                  <a:gd name="T22" fmla="*/ 555 w 576"/>
                  <a:gd name="T23" fmla="*/ 194 h 545"/>
                  <a:gd name="T24" fmla="*/ 556 w 576"/>
                  <a:gd name="T25" fmla="*/ 192 h 545"/>
                  <a:gd name="T26" fmla="*/ 548 w 576"/>
                  <a:gd name="T27" fmla="*/ 179 h 545"/>
                  <a:gd name="T28" fmla="*/ 536 w 576"/>
                  <a:gd name="T29" fmla="*/ 169 h 545"/>
                  <a:gd name="T30" fmla="*/ 522 w 576"/>
                  <a:gd name="T31" fmla="*/ 167 h 545"/>
                  <a:gd name="T32" fmla="*/ 503 w 576"/>
                  <a:gd name="T33" fmla="*/ 169 h 545"/>
                  <a:gd name="T34" fmla="*/ 542 w 576"/>
                  <a:gd name="T35" fmla="*/ 136 h 545"/>
                  <a:gd name="T36" fmla="*/ 567 w 576"/>
                  <a:gd name="T37" fmla="*/ 109 h 545"/>
                  <a:gd name="T38" fmla="*/ 574 w 576"/>
                  <a:gd name="T39" fmla="*/ 97 h 545"/>
                  <a:gd name="T40" fmla="*/ 576 w 576"/>
                  <a:gd name="T41" fmla="*/ 94 h 545"/>
                  <a:gd name="T42" fmla="*/ 576 w 576"/>
                  <a:gd name="T43" fmla="*/ 93 h 545"/>
                  <a:gd name="T44" fmla="*/ 573 w 576"/>
                  <a:gd name="T45" fmla="*/ 83 h 545"/>
                  <a:gd name="T46" fmla="*/ 566 w 576"/>
                  <a:gd name="T47" fmla="*/ 75 h 545"/>
                  <a:gd name="T48" fmla="*/ 556 w 576"/>
                  <a:gd name="T49" fmla="*/ 72 h 545"/>
                  <a:gd name="T50" fmla="*/ 528 w 576"/>
                  <a:gd name="T51" fmla="*/ 75 h 545"/>
                  <a:gd name="T52" fmla="*/ 492 w 576"/>
                  <a:gd name="T53" fmla="*/ 87 h 545"/>
                  <a:gd name="T54" fmla="*/ 505 w 576"/>
                  <a:gd name="T55" fmla="*/ 68 h 545"/>
                  <a:gd name="T56" fmla="*/ 510 w 576"/>
                  <a:gd name="T57" fmla="*/ 49 h 545"/>
                  <a:gd name="T58" fmla="*/ 511 w 576"/>
                  <a:gd name="T59" fmla="*/ 42 h 545"/>
                  <a:gd name="T60" fmla="*/ 502 w 576"/>
                  <a:gd name="T61" fmla="*/ 32 h 545"/>
                  <a:gd name="T62" fmla="*/ 491 w 576"/>
                  <a:gd name="T63" fmla="*/ 26 h 545"/>
                  <a:gd name="T64" fmla="*/ 479 w 576"/>
                  <a:gd name="T65" fmla="*/ 24 h 545"/>
                  <a:gd name="T66" fmla="*/ 454 w 576"/>
                  <a:gd name="T67" fmla="*/ 31 h 545"/>
                  <a:gd name="T68" fmla="*/ 435 w 576"/>
                  <a:gd name="T69" fmla="*/ 41 h 545"/>
                  <a:gd name="T70" fmla="*/ 427 w 576"/>
                  <a:gd name="T71" fmla="*/ 47 h 545"/>
                  <a:gd name="T72" fmla="*/ 439 w 576"/>
                  <a:gd name="T73" fmla="*/ 33 h 545"/>
                  <a:gd name="T74" fmla="*/ 444 w 576"/>
                  <a:gd name="T75" fmla="*/ 20 h 545"/>
                  <a:gd name="T76" fmla="*/ 445 w 576"/>
                  <a:gd name="T77" fmla="*/ 13 h 545"/>
                  <a:gd name="T78" fmla="*/ 445 w 576"/>
                  <a:gd name="T79" fmla="*/ 11 h 545"/>
                  <a:gd name="T80" fmla="*/ 441 w 576"/>
                  <a:gd name="T81" fmla="*/ 4 h 545"/>
                  <a:gd name="T82" fmla="*/ 436 w 576"/>
                  <a:gd name="T83" fmla="*/ 1 h 545"/>
                  <a:gd name="T84" fmla="*/ 429 w 576"/>
                  <a:gd name="T85" fmla="*/ 0 h 545"/>
                  <a:gd name="T86" fmla="*/ 406 w 576"/>
                  <a:gd name="T87" fmla="*/ 5 h 545"/>
                  <a:gd name="T88" fmla="*/ 343 w 576"/>
                  <a:gd name="T89" fmla="*/ 33 h 545"/>
                  <a:gd name="T90" fmla="*/ 216 w 576"/>
                  <a:gd name="T91" fmla="*/ 102 h 545"/>
                  <a:gd name="T92" fmla="*/ 193 w 576"/>
                  <a:gd name="T93" fmla="*/ 124 h 545"/>
                  <a:gd name="T94" fmla="*/ 162 w 576"/>
                  <a:gd name="T95" fmla="*/ 162 h 545"/>
                  <a:gd name="T96" fmla="*/ 90 w 576"/>
                  <a:gd name="T97" fmla="*/ 266 h 545"/>
                  <a:gd name="T98" fmla="*/ 0 w 576"/>
                  <a:gd name="T99" fmla="*/ 409 h 545"/>
                  <a:gd name="T100" fmla="*/ 98 w 576"/>
                  <a:gd name="T101" fmla="*/ 545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6" h="545">
                    <a:moveTo>
                      <a:pt x="98" y="545"/>
                    </a:moveTo>
                    <a:lnTo>
                      <a:pt x="196" y="459"/>
                    </a:lnTo>
                    <a:lnTo>
                      <a:pt x="220" y="458"/>
                    </a:lnTo>
                    <a:lnTo>
                      <a:pt x="276" y="446"/>
                    </a:lnTo>
                    <a:lnTo>
                      <a:pt x="307" y="434"/>
                    </a:lnTo>
                    <a:lnTo>
                      <a:pt x="340" y="415"/>
                    </a:lnTo>
                    <a:lnTo>
                      <a:pt x="369" y="388"/>
                    </a:lnTo>
                    <a:lnTo>
                      <a:pt x="391" y="351"/>
                    </a:lnTo>
                    <a:lnTo>
                      <a:pt x="478" y="277"/>
                    </a:lnTo>
                    <a:lnTo>
                      <a:pt x="532" y="220"/>
                    </a:lnTo>
                    <a:lnTo>
                      <a:pt x="549" y="200"/>
                    </a:lnTo>
                    <a:lnTo>
                      <a:pt x="555" y="194"/>
                    </a:lnTo>
                    <a:lnTo>
                      <a:pt x="556" y="192"/>
                    </a:lnTo>
                    <a:lnTo>
                      <a:pt x="548" y="179"/>
                    </a:lnTo>
                    <a:lnTo>
                      <a:pt x="536" y="169"/>
                    </a:lnTo>
                    <a:lnTo>
                      <a:pt x="522" y="167"/>
                    </a:lnTo>
                    <a:lnTo>
                      <a:pt x="503" y="169"/>
                    </a:lnTo>
                    <a:lnTo>
                      <a:pt x="542" y="136"/>
                    </a:lnTo>
                    <a:lnTo>
                      <a:pt x="567" y="109"/>
                    </a:lnTo>
                    <a:lnTo>
                      <a:pt x="574" y="97"/>
                    </a:lnTo>
                    <a:lnTo>
                      <a:pt x="576" y="94"/>
                    </a:lnTo>
                    <a:lnTo>
                      <a:pt x="576" y="93"/>
                    </a:lnTo>
                    <a:lnTo>
                      <a:pt x="573" y="83"/>
                    </a:lnTo>
                    <a:lnTo>
                      <a:pt x="566" y="75"/>
                    </a:lnTo>
                    <a:lnTo>
                      <a:pt x="556" y="72"/>
                    </a:lnTo>
                    <a:lnTo>
                      <a:pt x="528" y="75"/>
                    </a:lnTo>
                    <a:lnTo>
                      <a:pt x="492" y="87"/>
                    </a:lnTo>
                    <a:lnTo>
                      <a:pt x="505" y="68"/>
                    </a:lnTo>
                    <a:lnTo>
                      <a:pt x="510" y="49"/>
                    </a:lnTo>
                    <a:lnTo>
                      <a:pt x="511" y="42"/>
                    </a:lnTo>
                    <a:lnTo>
                      <a:pt x="502" y="32"/>
                    </a:lnTo>
                    <a:lnTo>
                      <a:pt x="491" y="26"/>
                    </a:lnTo>
                    <a:lnTo>
                      <a:pt x="479" y="24"/>
                    </a:lnTo>
                    <a:lnTo>
                      <a:pt x="454" y="31"/>
                    </a:lnTo>
                    <a:lnTo>
                      <a:pt x="435" y="41"/>
                    </a:lnTo>
                    <a:lnTo>
                      <a:pt x="427" y="47"/>
                    </a:lnTo>
                    <a:lnTo>
                      <a:pt x="439" y="33"/>
                    </a:lnTo>
                    <a:lnTo>
                      <a:pt x="444" y="20"/>
                    </a:lnTo>
                    <a:lnTo>
                      <a:pt x="445" y="13"/>
                    </a:lnTo>
                    <a:lnTo>
                      <a:pt x="445" y="11"/>
                    </a:lnTo>
                    <a:lnTo>
                      <a:pt x="441" y="4"/>
                    </a:lnTo>
                    <a:lnTo>
                      <a:pt x="436" y="1"/>
                    </a:lnTo>
                    <a:lnTo>
                      <a:pt x="429" y="0"/>
                    </a:lnTo>
                    <a:lnTo>
                      <a:pt x="406" y="5"/>
                    </a:lnTo>
                    <a:lnTo>
                      <a:pt x="343" y="33"/>
                    </a:lnTo>
                    <a:lnTo>
                      <a:pt x="216" y="102"/>
                    </a:lnTo>
                    <a:lnTo>
                      <a:pt x="193" y="124"/>
                    </a:lnTo>
                    <a:lnTo>
                      <a:pt x="162" y="162"/>
                    </a:lnTo>
                    <a:lnTo>
                      <a:pt x="90" y="266"/>
                    </a:lnTo>
                    <a:lnTo>
                      <a:pt x="0" y="409"/>
                    </a:lnTo>
                    <a:lnTo>
                      <a:pt x="98" y="545"/>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21" name="Freeform 21"/>
              <p:cNvSpPr>
                <a:spLocks/>
              </p:cNvSpPr>
              <p:nvPr/>
            </p:nvSpPr>
            <p:spPr bwMode="auto">
              <a:xfrm>
                <a:off x="5327" y="3191"/>
                <a:ext cx="84" cy="74"/>
              </a:xfrm>
              <a:custGeom>
                <a:avLst/>
                <a:gdLst>
                  <a:gd name="T0" fmla="*/ 3 w 593"/>
                  <a:gd name="T1" fmla="*/ 422 h 564"/>
                  <a:gd name="T2" fmla="*/ 208 w 593"/>
                  <a:gd name="T3" fmla="*/ 474 h 564"/>
                  <a:gd name="T4" fmla="*/ 287 w 593"/>
                  <a:gd name="T5" fmla="*/ 461 h 564"/>
                  <a:gd name="T6" fmla="*/ 354 w 593"/>
                  <a:gd name="T7" fmla="*/ 429 h 564"/>
                  <a:gd name="T8" fmla="*/ 406 w 593"/>
                  <a:gd name="T9" fmla="*/ 364 h 564"/>
                  <a:gd name="T10" fmla="*/ 547 w 593"/>
                  <a:gd name="T11" fmla="*/ 233 h 564"/>
                  <a:gd name="T12" fmla="*/ 570 w 593"/>
                  <a:gd name="T13" fmla="*/ 206 h 564"/>
                  <a:gd name="T14" fmla="*/ 564 w 593"/>
                  <a:gd name="T15" fmla="*/ 182 h 564"/>
                  <a:gd name="T16" fmla="*/ 531 w 593"/>
                  <a:gd name="T17" fmla="*/ 167 h 564"/>
                  <a:gd name="T18" fmla="*/ 507 w 593"/>
                  <a:gd name="T19" fmla="*/ 171 h 564"/>
                  <a:gd name="T20" fmla="*/ 556 w 593"/>
                  <a:gd name="T21" fmla="*/ 149 h 564"/>
                  <a:gd name="T22" fmla="*/ 589 w 593"/>
                  <a:gd name="T23" fmla="*/ 109 h 564"/>
                  <a:gd name="T24" fmla="*/ 593 w 593"/>
                  <a:gd name="T25" fmla="*/ 100 h 564"/>
                  <a:gd name="T26" fmla="*/ 579 w 593"/>
                  <a:gd name="T27" fmla="*/ 76 h 564"/>
                  <a:gd name="T28" fmla="*/ 535 w 593"/>
                  <a:gd name="T29" fmla="*/ 76 h 564"/>
                  <a:gd name="T30" fmla="*/ 522 w 593"/>
                  <a:gd name="T31" fmla="*/ 79 h 564"/>
                  <a:gd name="T32" fmla="*/ 528 w 593"/>
                  <a:gd name="T33" fmla="*/ 48 h 564"/>
                  <a:gd name="T34" fmla="*/ 503 w 593"/>
                  <a:gd name="T35" fmla="*/ 27 h 564"/>
                  <a:gd name="T36" fmla="*/ 460 w 593"/>
                  <a:gd name="T37" fmla="*/ 32 h 564"/>
                  <a:gd name="T38" fmla="*/ 431 w 593"/>
                  <a:gd name="T39" fmla="*/ 49 h 564"/>
                  <a:gd name="T40" fmla="*/ 442 w 593"/>
                  <a:gd name="T41" fmla="*/ 60 h 564"/>
                  <a:gd name="T42" fmla="*/ 460 w 593"/>
                  <a:gd name="T43" fmla="*/ 30 h 564"/>
                  <a:gd name="T44" fmla="*/ 462 w 593"/>
                  <a:gd name="T45" fmla="*/ 17 h 564"/>
                  <a:gd name="T46" fmla="*/ 448 w 593"/>
                  <a:gd name="T47" fmla="*/ 2 h 564"/>
                  <a:gd name="T48" fmla="*/ 413 w 593"/>
                  <a:gd name="T49" fmla="*/ 6 h 564"/>
                  <a:gd name="T50" fmla="*/ 221 w 593"/>
                  <a:gd name="T51" fmla="*/ 104 h 564"/>
                  <a:gd name="T52" fmla="*/ 165 w 593"/>
                  <a:gd name="T53" fmla="*/ 165 h 564"/>
                  <a:gd name="T54" fmla="*/ 0 w 593"/>
                  <a:gd name="T55" fmla="*/ 417 h 564"/>
                  <a:gd name="T56" fmla="*/ 210 w 593"/>
                  <a:gd name="T57" fmla="*/ 473 h 564"/>
                  <a:gd name="T58" fmla="*/ 108 w 593"/>
                  <a:gd name="T59" fmla="*/ 541 h 564"/>
                  <a:gd name="T60" fmla="*/ 105 w 593"/>
                  <a:gd name="T61" fmla="*/ 278 h 564"/>
                  <a:gd name="T62" fmla="*/ 208 w 593"/>
                  <a:gd name="T63" fmla="*/ 137 h 564"/>
                  <a:gd name="T64" fmla="*/ 355 w 593"/>
                  <a:gd name="T65" fmla="*/ 48 h 564"/>
                  <a:gd name="T66" fmla="*/ 438 w 593"/>
                  <a:gd name="T67" fmla="*/ 16 h 564"/>
                  <a:gd name="T68" fmla="*/ 444 w 593"/>
                  <a:gd name="T69" fmla="*/ 17 h 564"/>
                  <a:gd name="T70" fmla="*/ 461 w 593"/>
                  <a:gd name="T71" fmla="*/ 15 h 564"/>
                  <a:gd name="T72" fmla="*/ 446 w 593"/>
                  <a:gd name="T73" fmla="*/ 20 h 564"/>
                  <a:gd name="T74" fmla="*/ 441 w 593"/>
                  <a:gd name="T75" fmla="*/ 37 h 564"/>
                  <a:gd name="T76" fmla="*/ 441 w 593"/>
                  <a:gd name="T77" fmla="*/ 61 h 564"/>
                  <a:gd name="T78" fmla="*/ 466 w 593"/>
                  <a:gd name="T79" fmla="*/ 46 h 564"/>
                  <a:gd name="T80" fmla="*/ 497 w 593"/>
                  <a:gd name="T81" fmla="*/ 41 h 564"/>
                  <a:gd name="T82" fmla="*/ 511 w 593"/>
                  <a:gd name="T83" fmla="*/ 52 h 564"/>
                  <a:gd name="T84" fmla="*/ 507 w 593"/>
                  <a:gd name="T85" fmla="*/ 73 h 564"/>
                  <a:gd name="T86" fmla="*/ 539 w 593"/>
                  <a:gd name="T87" fmla="*/ 90 h 564"/>
                  <a:gd name="T88" fmla="*/ 571 w 593"/>
                  <a:gd name="T89" fmla="*/ 90 h 564"/>
                  <a:gd name="T90" fmla="*/ 578 w 593"/>
                  <a:gd name="T91" fmla="*/ 103 h 564"/>
                  <a:gd name="T92" fmla="*/ 577 w 593"/>
                  <a:gd name="T93" fmla="*/ 101 h 564"/>
                  <a:gd name="T94" fmla="*/ 591 w 593"/>
                  <a:gd name="T95" fmla="*/ 106 h 564"/>
                  <a:gd name="T96" fmla="*/ 577 w 593"/>
                  <a:gd name="T97" fmla="*/ 101 h 564"/>
                  <a:gd name="T98" fmla="*/ 546 w 593"/>
                  <a:gd name="T99" fmla="*/ 139 h 564"/>
                  <a:gd name="T100" fmla="*/ 531 w 593"/>
                  <a:gd name="T101" fmla="*/ 183 h 564"/>
                  <a:gd name="T102" fmla="*/ 551 w 593"/>
                  <a:gd name="T103" fmla="*/ 192 h 564"/>
                  <a:gd name="T104" fmla="*/ 572 w 593"/>
                  <a:gd name="T105" fmla="*/ 195 h 564"/>
                  <a:gd name="T106" fmla="*/ 557 w 593"/>
                  <a:gd name="T107" fmla="*/ 197 h 564"/>
                  <a:gd name="T108" fmla="*/ 535 w 593"/>
                  <a:gd name="T109" fmla="*/ 223 h 564"/>
                  <a:gd name="T110" fmla="*/ 394 w 593"/>
                  <a:gd name="T111" fmla="*/ 354 h 564"/>
                  <a:gd name="T112" fmla="*/ 344 w 593"/>
                  <a:gd name="T113" fmla="*/ 416 h 564"/>
                  <a:gd name="T114" fmla="*/ 283 w 593"/>
                  <a:gd name="T115" fmla="*/ 447 h 564"/>
                  <a:gd name="T116" fmla="*/ 202 w 593"/>
                  <a:gd name="T117" fmla="*/ 459 h 564"/>
                  <a:gd name="T118" fmla="*/ 15 w 593"/>
                  <a:gd name="T119" fmla="*/ 413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3" h="564">
                    <a:moveTo>
                      <a:pt x="15" y="413"/>
                    </a:moveTo>
                    <a:lnTo>
                      <a:pt x="3" y="422"/>
                    </a:lnTo>
                    <a:lnTo>
                      <a:pt x="106" y="564"/>
                    </a:lnTo>
                    <a:lnTo>
                      <a:pt x="208" y="474"/>
                    </a:lnTo>
                    <a:lnTo>
                      <a:pt x="230" y="474"/>
                    </a:lnTo>
                    <a:lnTo>
                      <a:pt x="287" y="461"/>
                    </a:lnTo>
                    <a:lnTo>
                      <a:pt x="319" y="449"/>
                    </a:lnTo>
                    <a:lnTo>
                      <a:pt x="354" y="429"/>
                    </a:lnTo>
                    <a:lnTo>
                      <a:pt x="384" y="401"/>
                    </a:lnTo>
                    <a:lnTo>
                      <a:pt x="406" y="364"/>
                    </a:lnTo>
                    <a:lnTo>
                      <a:pt x="492" y="292"/>
                    </a:lnTo>
                    <a:lnTo>
                      <a:pt x="547" y="233"/>
                    </a:lnTo>
                    <a:lnTo>
                      <a:pt x="565" y="213"/>
                    </a:lnTo>
                    <a:lnTo>
                      <a:pt x="570" y="206"/>
                    </a:lnTo>
                    <a:lnTo>
                      <a:pt x="574" y="200"/>
                    </a:lnTo>
                    <a:lnTo>
                      <a:pt x="564" y="182"/>
                    </a:lnTo>
                    <a:lnTo>
                      <a:pt x="548" y="170"/>
                    </a:lnTo>
                    <a:lnTo>
                      <a:pt x="531" y="167"/>
                    </a:lnTo>
                    <a:lnTo>
                      <a:pt x="511" y="169"/>
                    </a:lnTo>
                    <a:lnTo>
                      <a:pt x="507" y="171"/>
                    </a:lnTo>
                    <a:lnTo>
                      <a:pt x="518" y="183"/>
                    </a:lnTo>
                    <a:lnTo>
                      <a:pt x="556" y="149"/>
                    </a:lnTo>
                    <a:lnTo>
                      <a:pt x="582" y="122"/>
                    </a:lnTo>
                    <a:lnTo>
                      <a:pt x="589" y="109"/>
                    </a:lnTo>
                    <a:lnTo>
                      <a:pt x="593" y="104"/>
                    </a:lnTo>
                    <a:lnTo>
                      <a:pt x="593" y="100"/>
                    </a:lnTo>
                    <a:lnTo>
                      <a:pt x="589" y="87"/>
                    </a:lnTo>
                    <a:lnTo>
                      <a:pt x="579" y="76"/>
                    </a:lnTo>
                    <a:lnTo>
                      <a:pt x="566" y="72"/>
                    </a:lnTo>
                    <a:lnTo>
                      <a:pt x="535" y="76"/>
                    </a:lnTo>
                    <a:lnTo>
                      <a:pt x="521" y="80"/>
                    </a:lnTo>
                    <a:lnTo>
                      <a:pt x="522" y="79"/>
                    </a:lnTo>
                    <a:lnTo>
                      <a:pt x="526" y="58"/>
                    </a:lnTo>
                    <a:lnTo>
                      <a:pt x="528" y="48"/>
                    </a:lnTo>
                    <a:lnTo>
                      <a:pt x="517" y="34"/>
                    </a:lnTo>
                    <a:lnTo>
                      <a:pt x="503" y="27"/>
                    </a:lnTo>
                    <a:lnTo>
                      <a:pt x="488" y="23"/>
                    </a:lnTo>
                    <a:lnTo>
                      <a:pt x="460" y="32"/>
                    </a:lnTo>
                    <a:lnTo>
                      <a:pt x="440" y="43"/>
                    </a:lnTo>
                    <a:lnTo>
                      <a:pt x="431" y="49"/>
                    </a:lnTo>
                    <a:lnTo>
                      <a:pt x="441" y="61"/>
                    </a:lnTo>
                    <a:lnTo>
                      <a:pt x="442" y="60"/>
                    </a:lnTo>
                    <a:lnTo>
                      <a:pt x="455" y="45"/>
                    </a:lnTo>
                    <a:lnTo>
                      <a:pt x="460" y="30"/>
                    </a:lnTo>
                    <a:lnTo>
                      <a:pt x="462" y="22"/>
                    </a:lnTo>
                    <a:lnTo>
                      <a:pt x="462" y="17"/>
                    </a:lnTo>
                    <a:lnTo>
                      <a:pt x="456" y="7"/>
                    </a:lnTo>
                    <a:lnTo>
                      <a:pt x="448" y="2"/>
                    </a:lnTo>
                    <a:lnTo>
                      <a:pt x="438" y="0"/>
                    </a:lnTo>
                    <a:lnTo>
                      <a:pt x="413" y="6"/>
                    </a:lnTo>
                    <a:lnTo>
                      <a:pt x="349" y="34"/>
                    </a:lnTo>
                    <a:lnTo>
                      <a:pt x="221" y="104"/>
                    </a:lnTo>
                    <a:lnTo>
                      <a:pt x="196" y="127"/>
                    </a:lnTo>
                    <a:lnTo>
                      <a:pt x="165" y="165"/>
                    </a:lnTo>
                    <a:lnTo>
                      <a:pt x="93" y="270"/>
                    </a:lnTo>
                    <a:lnTo>
                      <a:pt x="0" y="417"/>
                    </a:lnTo>
                    <a:lnTo>
                      <a:pt x="106" y="564"/>
                    </a:lnTo>
                    <a:lnTo>
                      <a:pt x="210" y="473"/>
                    </a:lnTo>
                    <a:lnTo>
                      <a:pt x="200" y="460"/>
                    </a:lnTo>
                    <a:lnTo>
                      <a:pt x="108" y="541"/>
                    </a:lnTo>
                    <a:lnTo>
                      <a:pt x="18" y="417"/>
                    </a:lnTo>
                    <a:lnTo>
                      <a:pt x="105" y="278"/>
                    </a:lnTo>
                    <a:lnTo>
                      <a:pt x="177" y="175"/>
                    </a:lnTo>
                    <a:lnTo>
                      <a:pt x="208" y="137"/>
                    </a:lnTo>
                    <a:lnTo>
                      <a:pt x="230" y="117"/>
                    </a:lnTo>
                    <a:lnTo>
                      <a:pt x="355" y="48"/>
                    </a:lnTo>
                    <a:lnTo>
                      <a:pt x="417" y="20"/>
                    </a:lnTo>
                    <a:lnTo>
                      <a:pt x="438" y="16"/>
                    </a:lnTo>
                    <a:lnTo>
                      <a:pt x="442" y="16"/>
                    </a:lnTo>
                    <a:lnTo>
                      <a:pt x="444" y="17"/>
                    </a:lnTo>
                    <a:lnTo>
                      <a:pt x="447" y="23"/>
                    </a:lnTo>
                    <a:lnTo>
                      <a:pt x="461" y="15"/>
                    </a:lnTo>
                    <a:lnTo>
                      <a:pt x="446" y="19"/>
                    </a:lnTo>
                    <a:lnTo>
                      <a:pt x="446" y="20"/>
                    </a:lnTo>
                    <a:lnTo>
                      <a:pt x="446" y="26"/>
                    </a:lnTo>
                    <a:lnTo>
                      <a:pt x="441" y="37"/>
                    </a:lnTo>
                    <a:lnTo>
                      <a:pt x="430" y="50"/>
                    </a:lnTo>
                    <a:lnTo>
                      <a:pt x="441" y="61"/>
                    </a:lnTo>
                    <a:lnTo>
                      <a:pt x="448" y="55"/>
                    </a:lnTo>
                    <a:lnTo>
                      <a:pt x="466" y="46"/>
                    </a:lnTo>
                    <a:lnTo>
                      <a:pt x="488" y="40"/>
                    </a:lnTo>
                    <a:lnTo>
                      <a:pt x="497" y="41"/>
                    </a:lnTo>
                    <a:lnTo>
                      <a:pt x="506" y="46"/>
                    </a:lnTo>
                    <a:lnTo>
                      <a:pt x="511" y="52"/>
                    </a:lnTo>
                    <a:lnTo>
                      <a:pt x="511" y="56"/>
                    </a:lnTo>
                    <a:lnTo>
                      <a:pt x="507" y="73"/>
                    </a:lnTo>
                    <a:lnTo>
                      <a:pt x="482" y="110"/>
                    </a:lnTo>
                    <a:lnTo>
                      <a:pt x="539" y="90"/>
                    </a:lnTo>
                    <a:lnTo>
                      <a:pt x="564" y="88"/>
                    </a:lnTo>
                    <a:lnTo>
                      <a:pt x="571" y="90"/>
                    </a:lnTo>
                    <a:lnTo>
                      <a:pt x="575" y="95"/>
                    </a:lnTo>
                    <a:lnTo>
                      <a:pt x="578" y="103"/>
                    </a:lnTo>
                    <a:lnTo>
                      <a:pt x="592" y="99"/>
                    </a:lnTo>
                    <a:lnTo>
                      <a:pt x="577" y="101"/>
                    </a:lnTo>
                    <a:lnTo>
                      <a:pt x="577" y="102"/>
                    </a:lnTo>
                    <a:lnTo>
                      <a:pt x="591" y="106"/>
                    </a:lnTo>
                    <a:lnTo>
                      <a:pt x="579" y="98"/>
                    </a:lnTo>
                    <a:lnTo>
                      <a:pt x="577" y="101"/>
                    </a:lnTo>
                    <a:lnTo>
                      <a:pt x="570" y="112"/>
                    </a:lnTo>
                    <a:lnTo>
                      <a:pt x="546" y="139"/>
                    </a:lnTo>
                    <a:lnTo>
                      <a:pt x="507" y="171"/>
                    </a:lnTo>
                    <a:lnTo>
                      <a:pt x="531" y="183"/>
                    </a:lnTo>
                    <a:lnTo>
                      <a:pt x="542" y="184"/>
                    </a:lnTo>
                    <a:lnTo>
                      <a:pt x="551" y="192"/>
                    </a:lnTo>
                    <a:lnTo>
                      <a:pt x="557" y="204"/>
                    </a:lnTo>
                    <a:lnTo>
                      <a:pt x="572" y="195"/>
                    </a:lnTo>
                    <a:lnTo>
                      <a:pt x="557" y="196"/>
                    </a:lnTo>
                    <a:lnTo>
                      <a:pt x="557" y="197"/>
                    </a:lnTo>
                    <a:lnTo>
                      <a:pt x="552" y="203"/>
                    </a:lnTo>
                    <a:lnTo>
                      <a:pt x="535" y="223"/>
                    </a:lnTo>
                    <a:lnTo>
                      <a:pt x="482" y="279"/>
                    </a:lnTo>
                    <a:lnTo>
                      <a:pt x="394" y="354"/>
                    </a:lnTo>
                    <a:lnTo>
                      <a:pt x="372" y="391"/>
                    </a:lnTo>
                    <a:lnTo>
                      <a:pt x="344" y="416"/>
                    </a:lnTo>
                    <a:lnTo>
                      <a:pt x="313" y="435"/>
                    </a:lnTo>
                    <a:lnTo>
                      <a:pt x="283" y="447"/>
                    </a:lnTo>
                    <a:lnTo>
                      <a:pt x="228" y="457"/>
                    </a:lnTo>
                    <a:lnTo>
                      <a:pt x="202" y="459"/>
                    </a:lnTo>
                    <a:lnTo>
                      <a:pt x="108" y="541"/>
                    </a:lnTo>
                    <a:lnTo>
                      <a:pt x="15" y="413"/>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622" name="Freeform 22"/>
              <p:cNvSpPr>
                <a:spLocks/>
              </p:cNvSpPr>
              <p:nvPr/>
            </p:nvSpPr>
            <p:spPr bwMode="auto">
              <a:xfrm>
                <a:off x="5374" y="3212"/>
                <a:ext cx="27" cy="16"/>
              </a:xfrm>
              <a:custGeom>
                <a:avLst/>
                <a:gdLst>
                  <a:gd name="T0" fmla="*/ 161 w 161"/>
                  <a:gd name="T1" fmla="*/ 12 h 126"/>
                  <a:gd name="T2" fmla="*/ 150 w 161"/>
                  <a:gd name="T3" fmla="*/ 0 h 126"/>
                  <a:gd name="T4" fmla="*/ 0 w 161"/>
                  <a:gd name="T5" fmla="*/ 113 h 126"/>
                  <a:gd name="T6" fmla="*/ 10 w 161"/>
                  <a:gd name="T7" fmla="*/ 126 h 126"/>
                  <a:gd name="T8" fmla="*/ 161 w 161"/>
                  <a:gd name="T9" fmla="*/ 12 h 126"/>
                </a:gdLst>
                <a:ahLst/>
                <a:cxnLst>
                  <a:cxn ang="0">
                    <a:pos x="T0" y="T1"/>
                  </a:cxn>
                  <a:cxn ang="0">
                    <a:pos x="T2" y="T3"/>
                  </a:cxn>
                  <a:cxn ang="0">
                    <a:pos x="T4" y="T5"/>
                  </a:cxn>
                  <a:cxn ang="0">
                    <a:pos x="T6" y="T7"/>
                  </a:cxn>
                  <a:cxn ang="0">
                    <a:pos x="T8" y="T9"/>
                  </a:cxn>
                </a:cxnLst>
                <a:rect l="0" t="0" r="r" b="b"/>
                <a:pathLst>
                  <a:path w="161" h="126">
                    <a:moveTo>
                      <a:pt x="161" y="12"/>
                    </a:moveTo>
                    <a:lnTo>
                      <a:pt x="150" y="0"/>
                    </a:lnTo>
                    <a:lnTo>
                      <a:pt x="0" y="113"/>
                    </a:lnTo>
                    <a:lnTo>
                      <a:pt x="10" y="126"/>
                    </a:lnTo>
                    <a:lnTo>
                      <a:pt x="161"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23" name="Freeform 23"/>
              <p:cNvSpPr>
                <a:spLocks/>
              </p:cNvSpPr>
              <p:nvPr/>
            </p:nvSpPr>
            <p:spPr bwMode="auto">
              <a:xfrm>
                <a:off x="5369" y="3201"/>
                <a:ext cx="26" cy="16"/>
              </a:xfrm>
              <a:custGeom>
                <a:avLst/>
                <a:gdLst>
                  <a:gd name="T0" fmla="*/ 179 w 179"/>
                  <a:gd name="T1" fmla="*/ 12 h 134"/>
                  <a:gd name="T2" fmla="*/ 171 w 179"/>
                  <a:gd name="T3" fmla="*/ 0 h 134"/>
                  <a:gd name="T4" fmla="*/ 0 w 179"/>
                  <a:gd name="T5" fmla="*/ 122 h 134"/>
                  <a:gd name="T6" fmla="*/ 8 w 179"/>
                  <a:gd name="T7" fmla="*/ 134 h 134"/>
                  <a:gd name="T8" fmla="*/ 179 w 179"/>
                  <a:gd name="T9" fmla="*/ 12 h 134"/>
                </a:gdLst>
                <a:ahLst/>
                <a:cxnLst>
                  <a:cxn ang="0">
                    <a:pos x="T0" y="T1"/>
                  </a:cxn>
                  <a:cxn ang="0">
                    <a:pos x="T2" y="T3"/>
                  </a:cxn>
                  <a:cxn ang="0">
                    <a:pos x="T4" y="T5"/>
                  </a:cxn>
                  <a:cxn ang="0">
                    <a:pos x="T6" y="T7"/>
                  </a:cxn>
                  <a:cxn ang="0">
                    <a:pos x="T8" y="T9"/>
                  </a:cxn>
                </a:cxnLst>
                <a:rect l="0" t="0" r="r" b="b"/>
                <a:pathLst>
                  <a:path w="179" h="134">
                    <a:moveTo>
                      <a:pt x="179" y="12"/>
                    </a:moveTo>
                    <a:lnTo>
                      <a:pt x="171" y="0"/>
                    </a:lnTo>
                    <a:lnTo>
                      <a:pt x="0" y="122"/>
                    </a:lnTo>
                    <a:lnTo>
                      <a:pt x="8" y="134"/>
                    </a:lnTo>
                    <a:lnTo>
                      <a:pt x="179"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24" name="Freeform 24"/>
              <p:cNvSpPr>
                <a:spLocks/>
              </p:cNvSpPr>
              <p:nvPr/>
            </p:nvSpPr>
            <p:spPr bwMode="auto">
              <a:xfrm>
                <a:off x="5364" y="3196"/>
                <a:ext cx="21" cy="16"/>
              </a:xfrm>
              <a:custGeom>
                <a:avLst/>
                <a:gdLst>
                  <a:gd name="T0" fmla="*/ 148 w 148"/>
                  <a:gd name="T1" fmla="*/ 12 h 110"/>
                  <a:gd name="T2" fmla="*/ 140 w 148"/>
                  <a:gd name="T3" fmla="*/ 0 h 110"/>
                  <a:gd name="T4" fmla="*/ 0 w 148"/>
                  <a:gd name="T5" fmla="*/ 97 h 110"/>
                  <a:gd name="T6" fmla="*/ 8 w 148"/>
                  <a:gd name="T7" fmla="*/ 110 h 110"/>
                  <a:gd name="T8" fmla="*/ 148 w 148"/>
                  <a:gd name="T9" fmla="*/ 12 h 110"/>
                </a:gdLst>
                <a:ahLst/>
                <a:cxnLst>
                  <a:cxn ang="0">
                    <a:pos x="T0" y="T1"/>
                  </a:cxn>
                  <a:cxn ang="0">
                    <a:pos x="T2" y="T3"/>
                  </a:cxn>
                  <a:cxn ang="0">
                    <a:pos x="T4" y="T5"/>
                  </a:cxn>
                  <a:cxn ang="0">
                    <a:pos x="T6" y="T7"/>
                  </a:cxn>
                  <a:cxn ang="0">
                    <a:pos x="T8" y="T9"/>
                  </a:cxn>
                </a:cxnLst>
                <a:rect l="0" t="0" r="r" b="b"/>
                <a:pathLst>
                  <a:path w="148" h="110">
                    <a:moveTo>
                      <a:pt x="148" y="12"/>
                    </a:moveTo>
                    <a:lnTo>
                      <a:pt x="140" y="0"/>
                    </a:lnTo>
                    <a:lnTo>
                      <a:pt x="0" y="97"/>
                    </a:lnTo>
                    <a:lnTo>
                      <a:pt x="8" y="110"/>
                    </a:lnTo>
                    <a:lnTo>
                      <a:pt x="148"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25" name="Freeform 25"/>
              <p:cNvSpPr>
                <a:spLocks/>
              </p:cNvSpPr>
              <p:nvPr/>
            </p:nvSpPr>
            <p:spPr bwMode="auto">
              <a:xfrm>
                <a:off x="5353" y="3371"/>
                <a:ext cx="27" cy="21"/>
              </a:xfrm>
              <a:custGeom>
                <a:avLst/>
                <a:gdLst>
                  <a:gd name="T0" fmla="*/ 22 w 182"/>
                  <a:gd name="T1" fmla="*/ 183 h 195"/>
                  <a:gd name="T2" fmla="*/ 35 w 182"/>
                  <a:gd name="T3" fmla="*/ 191 h 195"/>
                  <a:gd name="T4" fmla="*/ 49 w 182"/>
                  <a:gd name="T5" fmla="*/ 195 h 195"/>
                  <a:gd name="T6" fmla="*/ 66 w 182"/>
                  <a:gd name="T7" fmla="*/ 195 h 195"/>
                  <a:gd name="T8" fmla="*/ 83 w 182"/>
                  <a:gd name="T9" fmla="*/ 192 h 195"/>
                  <a:gd name="T10" fmla="*/ 119 w 182"/>
                  <a:gd name="T11" fmla="*/ 175 h 195"/>
                  <a:gd name="T12" fmla="*/ 150 w 182"/>
                  <a:gd name="T13" fmla="*/ 146 h 195"/>
                  <a:gd name="T14" fmla="*/ 173 w 182"/>
                  <a:gd name="T15" fmla="*/ 109 h 195"/>
                  <a:gd name="T16" fmla="*/ 179 w 182"/>
                  <a:gd name="T17" fmla="*/ 90 h 195"/>
                  <a:gd name="T18" fmla="*/ 182 w 182"/>
                  <a:gd name="T19" fmla="*/ 72 h 195"/>
                  <a:gd name="T20" fmla="*/ 182 w 182"/>
                  <a:gd name="T21" fmla="*/ 54 h 195"/>
                  <a:gd name="T22" fmla="*/ 179 w 182"/>
                  <a:gd name="T23" fmla="*/ 38 h 195"/>
                  <a:gd name="T24" fmla="*/ 172 w 182"/>
                  <a:gd name="T25" fmla="*/ 24 h 195"/>
                  <a:gd name="T26" fmla="*/ 162 w 182"/>
                  <a:gd name="T27" fmla="*/ 13 h 195"/>
                  <a:gd name="T28" fmla="*/ 148 w 182"/>
                  <a:gd name="T29" fmla="*/ 4 h 195"/>
                  <a:gd name="T30" fmla="*/ 133 w 182"/>
                  <a:gd name="T31" fmla="*/ 0 h 195"/>
                  <a:gd name="T32" fmla="*/ 117 w 182"/>
                  <a:gd name="T33" fmla="*/ 0 h 195"/>
                  <a:gd name="T34" fmla="*/ 99 w 182"/>
                  <a:gd name="T35" fmla="*/ 3 h 195"/>
                  <a:gd name="T36" fmla="*/ 82 w 182"/>
                  <a:gd name="T37" fmla="*/ 11 h 195"/>
                  <a:gd name="T38" fmla="*/ 65 w 182"/>
                  <a:gd name="T39" fmla="*/ 20 h 195"/>
                  <a:gd name="T40" fmla="*/ 48 w 182"/>
                  <a:gd name="T41" fmla="*/ 33 h 195"/>
                  <a:gd name="T42" fmla="*/ 33 w 182"/>
                  <a:gd name="T43" fmla="*/ 49 h 195"/>
                  <a:gd name="T44" fmla="*/ 20 w 182"/>
                  <a:gd name="T45" fmla="*/ 68 h 195"/>
                  <a:gd name="T46" fmla="*/ 11 w 182"/>
                  <a:gd name="T47" fmla="*/ 86 h 195"/>
                  <a:gd name="T48" fmla="*/ 0 w 182"/>
                  <a:gd name="T49" fmla="*/ 124 h 195"/>
                  <a:gd name="T50" fmla="*/ 4 w 182"/>
                  <a:gd name="T51" fmla="*/ 157 h 195"/>
                  <a:gd name="T52" fmla="*/ 12 w 182"/>
                  <a:gd name="T53" fmla="*/ 171 h 195"/>
                  <a:gd name="T54" fmla="*/ 22 w 182"/>
                  <a:gd name="T55" fmla="*/ 18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2" h="195">
                    <a:moveTo>
                      <a:pt x="22" y="183"/>
                    </a:moveTo>
                    <a:lnTo>
                      <a:pt x="35" y="191"/>
                    </a:lnTo>
                    <a:lnTo>
                      <a:pt x="49" y="195"/>
                    </a:lnTo>
                    <a:lnTo>
                      <a:pt x="66" y="195"/>
                    </a:lnTo>
                    <a:lnTo>
                      <a:pt x="83" y="192"/>
                    </a:lnTo>
                    <a:lnTo>
                      <a:pt x="119" y="175"/>
                    </a:lnTo>
                    <a:lnTo>
                      <a:pt x="150" y="146"/>
                    </a:lnTo>
                    <a:lnTo>
                      <a:pt x="173" y="109"/>
                    </a:lnTo>
                    <a:lnTo>
                      <a:pt x="179" y="90"/>
                    </a:lnTo>
                    <a:lnTo>
                      <a:pt x="182" y="72"/>
                    </a:lnTo>
                    <a:lnTo>
                      <a:pt x="182" y="54"/>
                    </a:lnTo>
                    <a:lnTo>
                      <a:pt x="179" y="38"/>
                    </a:lnTo>
                    <a:lnTo>
                      <a:pt x="172" y="24"/>
                    </a:lnTo>
                    <a:lnTo>
                      <a:pt x="162" y="13"/>
                    </a:lnTo>
                    <a:lnTo>
                      <a:pt x="148" y="4"/>
                    </a:lnTo>
                    <a:lnTo>
                      <a:pt x="133" y="0"/>
                    </a:lnTo>
                    <a:lnTo>
                      <a:pt x="117" y="0"/>
                    </a:lnTo>
                    <a:lnTo>
                      <a:pt x="99" y="3"/>
                    </a:lnTo>
                    <a:lnTo>
                      <a:pt x="82" y="11"/>
                    </a:lnTo>
                    <a:lnTo>
                      <a:pt x="65" y="20"/>
                    </a:lnTo>
                    <a:lnTo>
                      <a:pt x="48" y="33"/>
                    </a:lnTo>
                    <a:lnTo>
                      <a:pt x="33" y="49"/>
                    </a:lnTo>
                    <a:lnTo>
                      <a:pt x="20" y="68"/>
                    </a:lnTo>
                    <a:lnTo>
                      <a:pt x="11" y="86"/>
                    </a:lnTo>
                    <a:lnTo>
                      <a:pt x="0" y="124"/>
                    </a:lnTo>
                    <a:lnTo>
                      <a:pt x="4" y="157"/>
                    </a:lnTo>
                    <a:lnTo>
                      <a:pt x="12" y="171"/>
                    </a:lnTo>
                    <a:lnTo>
                      <a:pt x="22" y="183"/>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26" name="Freeform 26"/>
              <p:cNvSpPr>
                <a:spLocks/>
              </p:cNvSpPr>
              <p:nvPr/>
            </p:nvSpPr>
            <p:spPr bwMode="auto">
              <a:xfrm>
                <a:off x="5353" y="3366"/>
                <a:ext cx="32" cy="26"/>
              </a:xfrm>
              <a:custGeom>
                <a:avLst/>
                <a:gdLst>
                  <a:gd name="T0" fmla="*/ 26 w 198"/>
                  <a:gd name="T1" fmla="*/ 174 h 211"/>
                  <a:gd name="T2" fmla="*/ 13 w 198"/>
                  <a:gd name="T3" fmla="*/ 184 h 211"/>
                  <a:gd name="T4" fmla="*/ 25 w 198"/>
                  <a:gd name="T5" fmla="*/ 197 h 211"/>
                  <a:gd name="T6" fmla="*/ 40 w 198"/>
                  <a:gd name="T7" fmla="*/ 206 h 211"/>
                  <a:gd name="T8" fmla="*/ 56 w 198"/>
                  <a:gd name="T9" fmla="*/ 211 h 211"/>
                  <a:gd name="T10" fmla="*/ 75 w 198"/>
                  <a:gd name="T11" fmla="*/ 211 h 211"/>
                  <a:gd name="T12" fmla="*/ 93 w 198"/>
                  <a:gd name="T13" fmla="*/ 207 h 211"/>
                  <a:gd name="T14" fmla="*/ 131 w 198"/>
                  <a:gd name="T15" fmla="*/ 189 h 211"/>
                  <a:gd name="T16" fmla="*/ 165 w 198"/>
                  <a:gd name="T17" fmla="*/ 159 h 211"/>
                  <a:gd name="T18" fmla="*/ 188 w 198"/>
                  <a:gd name="T19" fmla="*/ 120 h 211"/>
                  <a:gd name="T20" fmla="*/ 194 w 198"/>
                  <a:gd name="T21" fmla="*/ 100 h 211"/>
                  <a:gd name="T22" fmla="*/ 198 w 198"/>
                  <a:gd name="T23" fmla="*/ 81 h 211"/>
                  <a:gd name="T24" fmla="*/ 198 w 198"/>
                  <a:gd name="T25" fmla="*/ 61 h 211"/>
                  <a:gd name="T26" fmla="*/ 194 w 198"/>
                  <a:gd name="T27" fmla="*/ 44 h 211"/>
                  <a:gd name="T28" fmla="*/ 186 w 198"/>
                  <a:gd name="T29" fmla="*/ 28 h 211"/>
                  <a:gd name="T30" fmla="*/ 175 w 198"/>
                  <a:gd name="T31" fmla="*/ 15 h 211"/>
                  <a:gd name="T32" fmla="*/ 160 w 198"/>
                  <a:gd name="T33" fmla="*/ 5 h 211"/>
                  <a:gd name="T34" fmla="*/ 142 w 198"/>
                  <a:gd name="T35" fmla="*/ 0 h 211"/>
                  <a:gd name="T36" fmla="*/ 124 w 198"/>
                  <a:gd name="T37" fmla="*/ 0 h 211"/>
                  <a:gd name="T38" fmla="*/ 105 w 198"/>
                  <a:gd name="T39" fmla="*/ 4 h 211"/>
                  <a:gd name="T40" fmla="*/ 87 w 198"/>
                  <a:gd name="T41" fmla="*/ 11 h 211"/>
                  <a:gd name="T42" fmla="*/ 69 w 198"/>
                  <a:gd name="T43" fmla="*/ 22 h 211"/>
                  <a:gd name="T44" fmla="*/ 51 w 198"/>
                  <a:gd name="T45" fmla="*/ 35 h 211"/>
                  <a:gd name="T46" fmla="*/ 35 w 198"/>
                  <a:gd name="T47" fmla="*/ 52 h 211"/>
                  <a:gd name="T48" fmla="*/ 21 w 198"/>
                  <a:gd name="T49" fmla="*/ 72 h 211"/>
                  <a:gd name="T50" fmla="*/ 11 w 198"/>
                  <a:gd name="T51" fmla="*/ 91 h 211"/>
                  <a:gd name="T52" fmla="*/ 0 w 198"/>
                  <a:gd name="T53" fmla="*/ 131 h 211"/>
                  <a:gd name="T54" fmla="*/ 5 w 198"/>
                  <a:gd name="T55" fmla="*/ 167 h 211"/>
                  <a:gd name="T56" fmla="*/ 13 w 198"/>
                  <a:gd name="T57" fmla="*/ 183 h 211"/>
                  <a:gd name="T58" fmla="*/ 25 w 198"/>
                  <a:gd name="T59" fmla="*/ 197 h 211"/>
                  <a:gd name="T60" fmla="*/ 39 w 198"/>
                  <a:gd name="T61" fmla="*/ 205 h 211"/>
                  <a:gd name="T62" fmla="*/ 47 w 198"/>
                  <a:gd name="T63" fmla="*/ 193 h 211"/>
                  <a:gd name="T64" fmla="*/ 35 w 198"/>
                  <a:gd name="T65" fmla="*/ 184 h 211"/>
                  <a:gd name="T66" fmla="*/ 26 w 198"/>
                  <a:gd name="T67" fmla="*/ 175 h 211"/>
                  <a:gd name="T68" fmla="*/ 20 w 198"/>
                  <a:gd name="T69" fmla="*/ 163 h 211"/>
                  <a:gd name="T70" fmla="*/ 17 w 198"/>
                  <a:gd name="T71" fmla="*/ 133 h 211"/>
                  <a:gd name="T72" fmla="*/ 26 w 198"/>
                  <a:gd name="T73" fmla="*/ 97 h 211"/>
                  <a:gd name="T74" fmla="*/ 35 w 198"/>
                  <a:gd name="T75" fmla="*/ 80 h 211"/>
                  <a:gd name="T76" fmla="*/ 47 w 198"/>
                  <a:gd name="T77" fmla="*/ 63 h 211"/>
                  <a:gd name="T78" fmla="*/ 61 w 198"/>
                  <a:gd name="T79" fmla="*/ 47 h 211"/>
                  <a:gd name="T80" fmla="*/ 77 w 198"/>
                  <a:gd name="T81" fmla="*/ 34 h 211"/>
                  <a:gd name="T82" fmla="*/ 93 w 198"/>
                  <a:gd name="T83" fmla="*/ 26 h 211"/>
                  <a:gd name="T84" fmla="*/ 109 w 198"/>
                  <a:gd name="T85" fmla="*/ 19 h 211"/>
                  <a:gd name="T86" fmla="*/ 126 w 198"/>
                  <a:gd name="T87" fmla="*/ 17 h 211"/>
                  <a:gd name="T88" fmla="*/ 140 w 198"/>
                  <a:gd name="T89" fmla="*/ 17 h 211"/>
                  <a:gd name="T90" fmla="*/ 153 w 198"/>
                  <a:gd name="T91" fmla="*/ 20 h 211"/>
                  <a:gd name="T92" fmla="*/ 165 w 198"/>
                  <a:gd name="T93" fmla="*/ 27 h 211"/>
                  <a:gd name="T94" fmla="*/ 174 w 198"/>
                  <a:gd name="T95" fmla="*/ 36 h 211"/>
                  <a:gd name="T96" fmla="*/ 180 w 198"/>
                  <a:gd name="T97" fmla="*/ 48 h 211"/>
                  <a:gd name="T98" fmla="*/ 182 w 198"/>
                  <a:gd name="T99" fmla="*/ 63 h 211"/>
                  <a:gd name="T100" fmla="*/ 182 w 198"/>
                  <a:gd name="T101" fmla="*/ 79 h 211"/>
                  <a:gd name="T102" fmla="*/ 180 w 198"/>
                  <a:gd name="T103" fmla="*/ 96 h 211"/>
                  <a:gd name="T104" fmla="*/ 174 w 198"/>
                  <a:gd name="T105" fmla="*/ 114 h 211"/>
                  <a:gd name="T106" fmla="*/ 152 w 198"/>
                  <a:gd name="T107" fmla="*/ 149 h 211"/>
                  <a:gd name="T108" fmla="*/ 123 w 198"/>
                  <a:gd name="T109" fmla="*/ 177 h 211"/>
                  <a:gd name="T110" fmla="*/ 89 w 198"/>
                  <a:gd name="T111" fmla="*/ 193 h 211"/>
                  <a:gd name="T112" fmla="*/ 73 w 198"/>
                  <a:gd name="T113" fmla="*/ 195 h 211"/>
                  <a:gd name="T114" fmla="*/ 58 w 198"/>
                  <a:gd name="T115" fmla="*/ 195 h 211"/>
                  <a:gd name="T116" fmla="*/ 46 w 198"/>
                  <a:gd name="T117" fmla="*/ 192 h 211"/>
                  <a:gd name="T118" fmla="*/ 35 w 198"/>
                  <a:gd name="T119" fmla="*/ 184 h 211"/>
                  <a:gd name="T120" fmla="*/ 26 w 198"/>
                  <a:gd name="T121" fmla="*/ 174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8" h="211">
                    <a:moveTo>
                      <a:pt x="26" y="174"/>
                    </a:moveTo>
                    <a:lnTo>
                      <a:pt x="13" y="184"/>
                    </a:lnTo>
                    <a:lnTo>
                      <a:pt x="25" y="197"/>
                    </a:lnTo>
                    <a:lnTo>
                      <a:pt x="40" y="206"/>
                    </a:lnTo>
                    <a:lnTo>
                      <a:pt x="56" y="211"/>
                    </a:lnTo>
                    <a:lnTo>
                      <a:pt x="75" y="211"/>
                    </a:lnTo>
                    <a:lnTo>
                      <a:pt x="93" y="207"/>
                    </a:lnTo>
                    <a:lnTo>
                      <a:pt x="131" y="189"/>
                    </a:lnTo>
                    <a:lnTo>
                      <a:pt x="165" y="159"/>
                    </a:lnTo>
                    <a:lnTo>
                      <a:pt x="188" y="120"/>
                    </a:lnTo>
                    <a:lnTo>
                      <a:pt x="194" y="100"/>
                    </a:lnTo>
                    <a:lnTo>
                      <a:pt x="198" y="81"/>
                    </a:lnTo>
                    <a:lnTo>
                      <a:pt x="198" y="61"/>
                    </a:lnTo>
                    <a:lnTo>
                      <a:pt x="194" y="44"/>
                    </a:lnTo>
                    <a:lnTo>
                      <a:pt x="186" y="28"/>
                    </a:lnTo>
                    <a:lnTo>
                      <a:pt x="175" y="15"/>
                    </a:lnTo>
                    <a:lnTo>
                      <a:pt x="160" y="5"/>
                    </a:lnTo>
                    <a:lnTo>
                      <a:pt x="142" y="0"/>
                    </a:lnTo>
                    <a:lnTo>
                      <a:pt x="124" y="0"/>
                    </a:lnTo>
                    <a:lnTo>
                      <a:pt x="105" y="4"/>
                    </a:lnTo>
                    <a:lnTo>
                      <a:pt x="87" y="11"/>
                    </a:lnTo>
                    <a:lnTo>
                      <a:pt x="69" y="22"/>
                    </a:lnTo>
                    <a:lnTo>
                      <a:pt x="51" y="35"/>
                    </a:lnTo>
                    <a:lnTo>
                      <a:pt x="35" y="52"/>
                    </a:lnTo>
                    <a:lnTo>
                      <a:pt x="21" y="72"/>
                    </a:lnTo>
                    <a:lnTo>
                      <a:pt x="11" y="91"/>
                    </a:lnTo>
                    <a:lnTo>
                      <a:pt x="0" y="131"/>
                    </a:lnTo>
                    <a:lnTo>
                      <a:pt x="5" y="167"/>
                    </a:lnTo>
                    <a:lnTo>
                      <a:pt x="13" y="183"/>
                    </a:lnTo>
                    <a:lnTo>
                      <a:pt x="25" y="197"/>
                    </a:lnTo>
                    <a:lnTo>
                      <a:pt x="39" y="205"/>
                    </a:lnTo>
                    <a:lnTo>
                      <a:pt x="47" y="193"/>
                    </a:lnTo>
                    <a:lnTo>
                      <a:pt x="35" y="184"/>
                    </a:lnTo>
                    <a:lnTo>
                      <a:pt x="26" y="175"/>
                    </a:lnTo>
                    <a:lnTo>
                      <a:pt x="20" y="163"/>
                    </a:lnTo>
                    <a:lnTo>
                      <a:pt x="17" y="133"/>
                    </a:lnTo>
                    <a:lnTo>
                      <a:pt x="26" y="97"/>
                    </a:lnTo>
                    <a:lnTo>
                      <a:pt x="35" y="80"/>
                    </a:lnTo>
                    <a:lnTo>
                      <a:pt x="47" y="63"/>
                    </a:lnTo>
                    <a:lnTo>
                      <a:pt x="61" y="47"/>
                    </a:lnTo>
                    <a:lnTo>
                      <a:pt x="77" y="34"/>
                    </a:lnTo>
                    <a:lnTo>
                      <a:pt x="93" y="26"/>
                    </a:lnTo>
                    <a:lnTo>
                      <a:pt x="109" y="19"/>
                    </a:lnTo>
                    <a:lnTo>
                      <a:pt x="126" y="17"/>
                    </a:lnTo>
                    <a:lnTo>
                      <a:pt x="140" y="17"/>
                    </a:lnTo>
                    <a:lnTo>
                      <a:pt x="153" y="20"/>
                    </a:lnTo>
                    <a:lnTo>
                      <a:pt x="165" y="27"/>
                    </a:lnTo>
                    <a:lnTo>
                      <a:pt x="174" y="36"/>
                    </a:lnTo>
                    <a:lnTo>
                      <a:pt x="180" y="48"/>
                    </a:lnTo>
                    <a:lnTo>
                      <a:pt x="182" y="63"/>
                    </a:lnTo>
                    <a:lnTo>
                      <a:pt x="182" y="79"/>
                    </a:lnTo>
                    <a:lnTo>
                      <a:pt x="180" y="96"/>
                    </a:lnTo>
                    <a:lnTo>
                      <a:pt x="174" y="114"/>
                    </a:lnTo>
                    <a:lnTo>
                      <a:pt x="152" y="149"/>
                    </a:lnTo>
                    <a:lnTo>
                      <a:pt x="123" y="177"/>
                    </a:lnTo>
                    <a:lnTo>
                      <a:pt x="89" y="193"/>
                    </a:lnTo>
                    <a:lnTo>
                      <a:pt x="73" y="195"/>
                    </a:lnTo>
                    <a:lnTo>
                      <a:pt x="58" y="195"/>
                    </a:lnTo>
                    <a:lnTo>
                      <a:pt x="46" y="192"/>
                    </a:lnTo>
                    <a:lnTo>
                      <a:pt x="35" y="184"/>
                    </a:lnTo>
                    <a:lnTo>
                      <a:pt x="26" y="174"/>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627" name="Freeform 27"/>
              <p:cNvSpPr>
                <a:spLocks/>
              </p:cNvSpPr>
              <p:nvPr/>
            </p:nvSpPr>
            <p:spPr bwMode="auto">
              <a:xfrm>
                <a:off x="5247" y="3376"/>
                <a:ext cx="64" cy="48"/>
              </a:xfrm>
              <a:custGeom>
                <a:avLst/>
                <a:gdLst>
                  <a:gd name="T0" fmla="*/ 147 w 454"/>
                  <a:gd name="T1" fmla="*/ 0 h 366"/>
                  <a:gd name="T2" fmla="*/ 454 w 454"/>
                  <a:gd name="T3" fmla="*/ 172 h 366"/>
                  <a:gd name="T4" fmla="*/ 393 w 454"/>
                  <a:gd name="T5" fmla="*/ 319 h 366"/>
                  <a:gd name="T6" fmla="*/ 375 w 454"/>
                  <a:gd name="T7" fmla="*/ 330 h 366"/>
                  <a:gd name="T8" fmla="*/ 327 w 454"/>
                  <a:gd name="T9" fmla="*/ 352 h 366"/>
                  <a:gd name="T10" fmla="*/ 292 w 454"/>
                  <a:gd name="T11" fmla="*/ 360 h 366"/>
                  <a:gd name="T12" fmla="*/ 253 w 454"/>
                  <a:gd name="T13" fmla="*/ 366 h 366"/>
                  <a:gd name="T14" fmla="*/ 209 w 454"/>
                  <a:gd name="T15" fmla="*/ 365 h 366"/>
                  <a:gd name="T16" fmla="*/ 160 w 454"/>
                  <a:gd name="T17" fmla="*/ 356 h 366"/>
                  <a:gd name="T18" fmla="*/ 135 w 454"/>
                  <a:gd name="T19" fmla="*/ 348 h 366"/>
                  <a:gd name="T20" fmla="*/ 114 w 454"/>
                  <a:gd name="T21" fmla="*/ 335 h 366"/>
                  <a:gd name="T22" fmla="*/ 78 w 454"/>
                  <a:gd name="T23" fmla="*/ 304 h 366"/>
                  <a:gd name="T24" fmla="*/ 50 w 454"/>
                  <a:gd name="T25" fmla="*/ 266 h 366"/>
                  <a:gd name="T26" fmla="*/ 30 w 454"/>
                  <a:gd name="T27" fmla="*/ 226 h 366"/>
                  <a:gd name="T28" fmla="*/ 16 w 454"/>
                  <a:gd name="T29" fmla="*/ 187 h 366"/>
                  <a:gd name="T30" fmla="*/ 6 w 454"/>
                  <a:gd name="T31" fmla="*/ 154 h 366"/>
                  <a:gd name="T32" fmla="*/ 0 w 454"/>
                  <a:gd name="T33" fmla="*/ 123 h 366"/>
                  <a:gd name="T34" fmla="*/ 147 w 454"/>
                  <a:gd name="T35"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4" h="366">
                    <a:moveTo>
                      <a:pt x="147" y="0"/>
                    </a:moveTo>
                    <a:lnTo>
                      <a:pt x="454" y="172"/>
                    </a:lnTo>
                    <a:lnTo>
                      <a:pt x="393" y="319"/>
                    </a:lnTo>
                    <a:lnTo>
                      <a:pt x="375" y="330"/>
                    </a:lnTo>
                    <a:lnTo>
                      <a:pt x="327" y="352"/>
                    </a:lnTo>
                    <a:lnTo>
                      <a:pt x="292" y="360"/>
                    </a:lnTo>
                    <a:lnTo>
                      <a:pt x="253" y="366"/>
                    </a:lnTo>
                    <a:lnTo>
                      <a:pt x="209" y="365"/>
                    </a:lnTo>
                    <a:lnTo>
                      <a:pt x="160" y="356"/>
                    </a:lnTo>
                    <a:lnTo>
                      <a:pt x="135" y="348"/>
                    </a:lnTo>
                    <a:lnTo>
                      <a:pt x="114" y="335"/>
                    </a:lnTo>
                    <a:lnTo>
                      <a:pt x="78" y="304"/>
                    </a:lnTo>
                    <a:lnTo>
                      <a:pt x="50" y="266"/>
                    </a:lnTo>
                    <a:lnTo>
                      <a:pt x="30" y="226"/>
                    </a:lnTo>
                    <a:lnTo>
                      <a:pt x="16" y="187"/>
                    </a:lnTo>
                    <a:lnTo>
                      <a:pt x="6" y="154"/>
                    </a:lnTo>
                    <a:lnTo>
                      <a:pt x="0" y="123"/>
                    </a:lnTo>
                    <a:lnTo>
                      <a:pt x="147"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28" name="Freeform 28"/>
              <p:cNvSpPr>
                <a:spLocks/>
              </p:cNvSpPr>
              <p:nvPr/>
            </p:nvSpPr>
            <p:spPr bwMode="auto">
              <a:xfrm>
                <a:off x="5242" y="3376"/>
                <a:ext cx="69" cy="48"/>
              </a:xfrm>
              <a:custGeom>
                <a:avLst/>
                <a:gdLst>
                  <a:gd name="T0" fmla="*/ 3 w 472"/>
                  <a:gd name="T1" fmla="*/ 125 h 383"/>
                  <a:gd name="T2" fmla="*/ 13 w 472"/>
                  <a:gd name="T3" fmla="*/ 138 h 383"/>
                  <a:gd name="T4" fmla="*/ 156 w 472"/>
                  <a:gd name="T5" fmla="*/ 18 h 383"/>
                  <a:gd name="T6" fmla="*/ 452 w 472"/>
                  <a:gd name="T7" fmla="*/ 184 h 383"/>
                  <a:gd name="T8" fmla="*/ 394 w 472"/>
                  <a:gd name="T9" fmla="*/ 323 h 383"/>
                  <a:gd name="T10" fmla="*/ 379 w 472"/>
                  <a:gd name="T11" fmla="*/ 332 h 383"/>
                  <a:gd name="T12" fmla="*/ 333 w 472"/>
                  <a:gd name="T13" fmla="*/ 354 h 383"/>
                  <a:gd name="T14" fmla="*/ 299 w 472"/>
                  <a:gd name="T15" fmla="*/ 362 h 383"/>
                  <a:gd name="T16" fmla="*/ 261 w 472"/>
                  <a:gd name="T17" fmla="*/ 367 h 383"/>
                  <a:gd name="T18" fmla="*/ 218 w 472"/>
                  <a:gd name="T19" fmla="*/ 366 h 383"/>
                  <a:gd name="T20" fmla="*/ 170 w 472"/>
                  <a:gd name="T21" fmla="*/ 358 h 383"/>
                  <a:gd name="T22" fmla="*/ 146 w 472"/>
                  <a:gd name="T23" fmla="*/ 349 h 383"/>
                  <a:gd name="T24" fmla="*/ 126 w 472"/>
                  <a:gd name="T25" fmla="*/ 338 h 383"/>
                  <a:gd name="T26" fmla="*/ 92 w 472"/>
                  <a:gd name="T27" fmla="*/ 308 h 383"/>
                  <a:gd name="T28" fmla="*/ 64 w 472"/>
                  <a:gd name="T29" fmla="*/ 271 h 383"/>
                  <a:gd name="T30" fmla="*/ 45 w 472"/>
                  <a:gd name="T31" fmla="*/ 232 h 383"/>
                  <a:gd name="T32" fmla="*/ 31 w 472"/>
                  <a:gd name="T33" fmla="*/ 194 h 383"/>
                  <a:gd name="T34" fmla="*/ 22 w 472"/>
                  <a:gd name="T35" fmla="*/ 161 h 383"/>
                  <a:gd name="T36" fmla="*/ 16 w 472"/>
                  <a:gd name="T37" fmla="*/ 135 h 383"/>
                  <a:gd name="T38" fmla="*/ 156 w 472"/>
                  <a:gd name="T39" fmla="*/ 18 h 383"/>
                  <a:gd name="T40" fmla="*/ 458 w 472"/>
                  <a:gd name="T41" fmla="*/ 188 h 383"/>
                  <a:gd name="T42" fmla="*/ 466 w 472"/>
                  <a:gd name="T43" fmla="*/ 173 h 383"/>
                  <a:gd name="T44" fmla="*/ 154 w 472"/>
                  <a:gd name="T45" fmla="*/ 0 h 383"/>
                  <a:gd name="T46" fmla="*/ 0 w 472"/>
                  <a:gd name="T47" fmla="*/ 128 h 383"/>
                  <a:gd name="T48" fmla="*/ 7 w 472"/>
                  <a:gd name="T49" fmla="*/ 165 h 383"/>
                  <a:gd name="T50" fmla="*/ 16 w 472"/>
                  <a:gd name="T51" fmla="*/ 198 h 383"/>
                  <a:gd name="T52" fmla="*/ 31 w 472"/>
                  <a:gd name="T53" fmla="*/ 238 h 383"/>
                  <a:gd name="T54" fmla="*/ 52 w 472"/>
                  <a:gd name="T55" fmla="*/ 279 h 383"/>
                  <a:gd name="T56" fmla="*/ 80 w 472"/>
                  <a:gd name="T57" fmla="*/ 318 h 383"/>
                  <a:gd name="T58" fmla="*/ 118 w 472"/>
                  <a:gd name="T59" fmla="*/ 351 h 383"/>
                  <a:gd name="T60" fmla="*/ 140 w 472"/>
                  <a:gd name="T61" fmla="*/ 364 h 383"/>
                  <a:gd name="T62" fmla="*/ 166 w 472"/>
                  <a:gd name="T63" fmla="*/ 372 h 383"/>
                  <a:gd name="T64" fmla="*/ 216 w 472"/>
                  <a:gd name="T65" fmla="*/ 382 h 383"/>
                  <a:gd name="T66" fmla="*/ 261 w 472"/>
                  <a:gd name="T67" fmla="*/ 383 h 383"/>
                  <a:gd name="T68" fmla="*/ 301 w 472"/>
                  <a:gd name="T69" fmla="*/ 376 h 383"/>
                  <a:gd name="T70" fmla="*/ 337 w 472"/>
                  <a:gd name="T71" fmla="*/ 368 h 383"/>
                  <a:gd name="T72" fmla="*/ 387 w 472"/>
                  <a:gd name="T73" fmla="*/ 346 h 383"/>
                  <a:gd name="T74" fmla="*/ 407 w 472"/>
                  <a:gd name="T75" fmla="*/ 333 h 383"/>
                  <a:gd name="T76" fmla="*/ 472 w 472"/>
                  <a:gd name="T77" fmla="*/ 178 h 383"/>
                  <a:gd name="T78" fmla="*/ 154 w 472"/>
                  <a:gd name="T79" fmla="*/ 0 h 383"/>
                  <a:gd name="T80" fmla="*/ 3 w 472"/>
                  <a:gd name="T81" fmla="*/ 12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2" h="383">
                    <a:moveTo>
                      <a:pt x="3" y="125"/>
                    </a:moveTo>
                    <a:lnTo>
                      <a:pt x="13" y="138"/>
                    </a:lnTo>
                    <a:lnTo>
                      <a:pt x="156" y="18"/>
                    </a:lnTo>
                    <a:lnTo>
                      <a:pt x="452" y="184"/>
                    </a:lnTo>
                    <a:lnTo>
                      <a:pt x="394" y="323"/>
                    </a:lnTo>
                    <a:lnTo>
                      <a:pt x="379" y="332"/>
                    </a:lnTo>
                    <a:lnTo>
                      <a:pt x="333" y="354"/>
                    </a:lnTo>
                    <a:lnTo>
                      <a:pt x="299" y="362"/>
                    </a:lnTo>
                    <a:lnTo>
                      <a:pt x="261" y="367"/>
                    </a:lnTo>
                    <a:lnTo>
                      <a:pt x="218" y="366"/>
                    </a:lnTo>
                    <a:lnTo>
                      <a:pt x="170" y="358"/>
                    </a:lnTo>
                    <a:lnTo>
                      <a:pt x="146" y="349"/>
                    </a:lnTo>
                    <a:lnTo>
                      <a:pt x="126" y="338"/>
                    </a:lnTo>
                    <a:lnTo>
                      <a:pt x="92" y="308"/>
                    </a:lnTo>
                    <a:lnTo>
                      <a:pt x="64" y="271"/>
                    </a:lnTo>
                    <a:lnTo>
                      <a:pt x="45" y="232"/>
                    </a:lnTo>
                    <a:lnTo>
                      <a:pt x="31" y="194"/>
                    </a:lnTo>
                    <a:lnTo>
                      <a:pt x="22" y="161"/>
                    </a:lnTo>
                    <a:lnTo>
                      <a:pt x="16" y="135"/>
                    </a:lnTo>
                    <a:lnTo>
                      <a:pt x="156" y="18"/>
                    </a:lnTo>
                    <a:lnTo>
                      <a:pt x="458" y="188"/>
                    </a:lnTo>
                    <a:lnTo>
                      <a:pt x="466" y="173"/>
                    </a:lnTo>
                    <a:lnTo>
                      <a:pt x="154" y="0"/>
                    </a:lnTo>
                    <a:lnTo>
                      <a:pt x="0" y="128"/>
                    </a:lnTo>
                    <a:lnTo>
                      <a:pt x="7" y="165"/>
                    </a:lnTo>
                    <a:lnTo>
                      <a:pt x="16" y="198"/>
                    </a:lnTo>
                    <a:lnTo>
                      <a:pt x="31" y="238"/>
                    </a:lnTo>
                    <a:lnTo>
                      <a:pt x="52" y="279"/>
                    </a:lnTo>
                    <a:lnTo>
                      <a:pt x="80" y="318"/>
                    </a:lnTo>
                    <a:lnTo>
                      <a:pt x="118" y="351"/>
                    </a:lnTo>
                    <a:lnTo>
                      <a:pt x="140" y="364"/>
                    </a:lnTo>
                    <a:lnTo>
                      <a:pt x="166" y="372"/>
                    </a:lnTo>
                    <a:lnTo>
                      <a:pt x="216" y="382"/>
                    </a:lnTo>
                    <a:lnTo>
                      <a:pt x="261" y="383"/>
                    </a:lnTo>
                    <a:lnTo>
                      <a:pt x="301" y="376"/>
                    </a:lnTo>
                    <a:lnTo>
                      <a:pt x="337" y="368"/>
                    </a:lnTo>
                    <a:lnTo>
                      <a:pt x="387" y="346"/>
                    </a:lnTo>
                    <a:lnTo>
                      <a:pt x="407" y="333"/>
                    </a:lnTo>
                    <a:lnTo>
                      <a:pt x="472" y="178"/>
                    </a:lnTo>
                    <a:lnTo>
                      <a:pt x="154" y="0"/>
                    </a:lnTo>
                    <a:lnTo>
                      <a:pt x="3" y="125"/>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29" name="Freeform 29"/>
              <p:cNvSpPr>
                <a:spLocks/>
              </p:cNvSpPr>
              <p:nvPr/>
            </p:nvSpPr>
            <p:spPr bwMode="auto">
              <a:xfrm>
                <a:off x="5163" y="3313"/>
                <a:ext cx="26" cy="31"/>
              </a:xfrm>
              <a:custGeom>
                <a:avLst/>
                <a:gdLst>
                  <a:gd name="T0" fmla="*/ 23 w 202"/>
                  <a:gd name="T1" fmla="*/ 202 h 216"/>
                  <a:gd name="T2" fmla="*/ 38 w 202"/>
                  <a:gd name="T3" fmla="*/ 212 h 216"/>
                  <a:gd name="T4" fmla="*/ 55 w 202"/>
                  <a:gd name="T5" fmla="*/ 216 h 216"/>
                  <a:gd name="T6" fmla="*/ 92 w 202"/>
                  <a:gd name="T7" fmla="*/ 213 h 216"/>
                  <a:gd name="T8" fmla="*/ 131 w 202"/>
                  <a:gd name="T9" fmla="*/ 194 h 216"/>
                  <a:gd name="T10" fmla="*/ 166 w 202"/>
                  <a:gd name="T11" fmla="*/ 162 h 216"/>
                  <a:gd name="T12" fmla="*/ 192 w 202"/>
                  <a:gd name="T13" fmla="*/ 121 h 216"/>
                  <a:gd name="T14" fmla="*/ 198 w 202"/>
                  <a:gd name="T15" fmla="*/ 99 h 216"/>
                  <a:gd name="T16" fmla="*/ 202 w 202"/>
                  <a:gd name="T17" fmla="*/ 79 h 216"/>
                  <a:gd name="T18" fmla="*/ 202 w 202"/>
                  <a:gd name="T19" fmla="*/ 59 h 216"/>
                  <a:gd name="T20" fmla="*/ 198 w 202"/>
                  <a:gd name="T21" fmla="*/ 42 h 216"/>
                  <a:gd name="T22" fmla="*/ 190 w 202"/>
                  <a:gd name="T23" fmla="*/ 25 h 216"/>
                  <a:gd name="T24" fmla="*/ 179 w 202"/>
                  <a:gd name="T25" fmla="*/ 13 h 216"/>
                  <a:gd name="T26" fmla="*/ 164 w 202"/>
                  <a:gd name="T27" fmla="*/ 4 h 216"/>
                  <a:gd name="T28" fmla="*/ 147 w 202"/>
                  <a:gd name="T29" fmla="*/ 0 h 216"/>
                  <a:gd name="T30" fmla="*/ 129 w 202"/>
                  <a:gd name="T31" fmla="*/ 0 h 216"/>
                  <a:gd name="T32" fmla="*/ 110 w 202"/>
                  <a:gd name="T33" fmla="*/ 3 h 216"/>
                  <a:gd name="T34" fmla="*/ 91 w 202"/>
                  <a:gd name="T35" fmla="*/ 11 h 216"/>
                  <a:gd name="T36" fmla="*/ 71 w 202"/>
                  <a:gd name="T37" fmla="*/ 22 h 216"/>
                  <a:gd name="T38" fmla="*/ 53 w 202"/>
                  <a:gd name="T39" fmla="*/ 37 h 216"/>
                  <a:gd name="T40" fmla="*/ 36 w 202"/>
                  <a:gd name="T41" fmla="*/ 55 h 216"/>
                  <a:gd name="T42" fmla="*/ 21 w 202"/>
                  <a:gd name="T43" fmla="*/ 76 h 216"/>
                  <a:gd name="T44" fmla="*/ 10 w 202"/>
                  <a:gd name="T45" fmla="*/ 96 h 216"/>
                  <a:gd name="T46" fmla="*/ 4 w 202"/>
                  <a:gd name="T47" fmla="*/ 118 h 216"/>
                  <a:gd name="T48" fmla="*/ 0 w 202"/>
                  <a:gd name="T49" fmla="*/ 138 h 216"/>
                  <a:gd name="T50" fmla="*/ 0 w 202"/>
                  <a:gd name="T51" fmla="*/ 157 h 216"/>
                  <a:gd name="T52" fmla="*/ 4 w 202"/>
                  <a:gd name="T53" fmla="*/ 175 h 216"/>
                  <a:gd name="T54" fmla="*/ 12 w 202"/>
                  <a:gd name="T55" fmla="*/ 190 h 216"/>
                  <a:gd name="T56" fmla="*/ 23 w 202"/>
                  <a:gd name="T57" fmla="*/ 20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2" h="216">
                    <a:moveTo>
                      <a:pt x="23" y="202"/>
                    </a:moveTo>
                    <a:lnTo>
                      <a:pt x="38" y="212"/>
                    </a:lnTo>
                    <a:lnTo>
                      <a:pt x="55" y="216"/>
                    </a:lnTo>
                    <a:lnTo>
                      <a:pt x="92" y="213"/>
                    </a:lnTo>
                    <a:lnTo>
                      <a:pt x="131" y="194"/>
                    </a:lnTo>
                    <a:lnTo>
                      <a:pt x="166" y="162"/>
                    </a:lnTo>
                    <a:lnTo>
                      <a:pt x="192" y="121"/>
                    </a:lnTo>
                    <a:lnTo>
                      <a:pt x="198" y="99"/>
                    </a:lnTo>
                    <a:lnTo>
                      <a:pt x="202" y="79"/>
                    </a:lnTo>
                    <a:lnTo>
                      <a:pt x="202" y="59"/>
                    </a:lnTo>
                    <a:lnTo>
                      <a:pt x="198" y="42"/>
                    </a:lnTo>
                    <a:lnTo>
                      <a:pt x="190" y="25"/>
                    </a:lnTo>
                    <a:lnTo>
                      <a:pt x="179" y="13"/>
                    </a:lnTo>
                    <a:lnTo>
                      <a:pt x="164" y="4"/>
                    </a:lnTo>
                    <a:lnTo>
                      <a:pt x="147" y="0"/>
                    </a:lnTo>
                    <a:lnTo>
                      <a:pt x="129" y="0"/>
                    </a:lnTo>
                    <a:lnTo>
                      <a:pt x="110" y="3"/>
                    </a:lnTo>
                    <a:lnTo>
                      <a:pt x="91" y="11"/>
                    </a:lnTo>
                    <a:lnTo>
                      <a:pt x="71" y="22"/>
                    </a:lnTo>
                    <a:lnTo>
                      <a:pt x="53" y="37"/>
                    </a:lnTo>
                    <a:lnTo>
                      <a:pt x="36" y="55"/>
                    </a:lnTo>
                    <a:lnTo>
                      <a:pt x="21" y="76"/>
                    </a:lnTo>
                    <a:lnTo>
                      <a:pt x="10" y="96"/>
                    </a:lnTo>
                    <a:lnTo>
                      <a:pt x="4" y="118"/>
                    </a:lnTo>
                    <a:lnTo>
                      <a:pt x="0" y="138"/>
                    </a:lnTo>
                    <a:lnTo>
                      <a:pt x="0" y="157"/>
                    </a:lnTo>
                    <a:lnTo>
                      <a:pt x="4" y="175"/>
                    </a:lnTo>
                    <a:lnTo>
                      <a:pt x="12" y="190"/>
                    </a:lnTo>
                    <a:lnTo>
                      <a:pt x="23" y="202"/>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30" name="Freeform 30"/>
              <p:cNvSpPr>
                <a:spLocks/>
              </p:cNvSpPr>
              <p:nvPr/>
            </p:nvSpPr>
            <p:spPr bwMode="auto">
              <a:xfrm>
                <a:off x="5158" y="3313"/>
                <a:ext cx="31" cy="31"/>
              </a:xfrm>
              <a:custGeom>
                <a:avLst/>
                <a:gdLst>
                  <a:gd name="T0" fmla="*/ 26 w 218"/>
                  <a:gd name="T1" fmla="*/ 193 h 232"/>
                  <a:gd name="T2" fmla="*/ 14 w 218"/>
                  <a:gd name="T3" fmla="*/ 203 h 232"/>
                  <a:gd name="T4" fmla="*/ 26 w 218"/>
                  <a:gd name="T5" fmla="*/ 217 h 232"/>
                  <a:gd name="T6" fmla="*/ 43 w 218"/>
                  <a:gd name="T7" fmla="*/ 227 h 232"/>
                  <a:gd name="T8" fmla="*/ 62 w 218"/>
                  <a:gd name="T9" fmla="*/ 232 h 232"/>
                  <a:gd name="T10" fmla="*/ 102 w 218"/>
                  <a:gd name="T11" fmla="*/ 228 h 232"/>
                  <a:gd name="T12" fmla="*/ 143 w 218"/>
                  <a:gd name="T13" fmla="*/ 208 h 232"/>
                  <a:gd name="T14" fmla="*/ 181 w 218"/>
                  <a:gd name="T15" fmla="*/ 175 h 232"/>
                  <a:gd name="T16" fmla="*/ 207 w 218"/>
                  <a:gd name="T17" fmla="*/ 132 h 232"/>
                  <a:gd name="T18" fmla="*/ 213 w 218"/>
                  <a:gd name="T19" fmla="*/ 109 h 232"/>
                  <a:gd name="T20" fmla="*/ 218 w 218"/>
                  <a:gd name="T21" fmla="*/ 88 h 232"/>
                  <a:gd name="T22" fmla="*/ 218 w 218"/>
                  <a:gd name="T23" fmla="*/ 66 h 232"/>
                  <a:gd name="T24" fmla="*/ 213 w 218"/>
                  <a:gd name="T25" fmla="*/ 47 h 232"/>
                  <a:gd name="T26" fmla="*/ 204 w 218"/>
                  <a:gd name="T27" fmla="*/ 29 h 232"/>
                  <a:gd name="T28" fmla="*/ 192 w 218"/>
                  <a:gd name="T29" fmla="*/ 15 h 232"/>
                  <a:gd name="T30" fmla="*/ 175 w 218"/>
                  <a:gd name="T31" fmla="*/ 5 h 232"/>
                  <a:gd name="T32" fmla="*/ 156 w 218"/>
                  <a:gd name="T33" fmla="*/ 0 h 232"/>
                  <a:gd name="T34" fmla="*/ 136 w 218"/>
                  <a:gd name="T35" fmla="*/ 0 h 232"/>
                  <a:gd name="T36" fmla="*/ 116 w 218"/>
                  <a:gd name="T37" fmla="*/ 4 h 232"/>
                  <a:gd name="T38" fmla="*/ 96 w 218"/>
                  <a:gd name="T39" fmla="*/ 12 h 232"/>
                  <a:gd name="T40" fmla="*/ 75 w 218"/>
                  <a:gd name="T41" fmla="*/ 24 h 232"/>
                  <a:gd name="T42" fmla="*/ 56 w 218"/>
                  <a:gd name="T43" fmla="*/ 39 h 232"/>
                  <a:gd name="T44" fmla="*/ 38 w 218"/>
                  <a:gd name="T45" fmla="*/ 58 h 232"/>
                  <a:gd name="T46" fmla="*/ 23 w 218"/>
                  <a:gd name="T47" fmla="*/ 79 h 232"/>
                  <a:gd name="T48" fmla="*/ 11 w 218"/>
                  <a:gd name="T49" fmla="*/ 101 h 232"/>
                  <a:gd name="T50" fmla="*/ 5 w 218"/>
                  <a:gd name="T51" fmla="*/ 123 h 232"/>
                  <a:gd name="T52" fmla="*/ 0 w 218"/>
                  <a:gd name="T53" fmla="*/ 145 h 232"/>
                  <a:gd name="T54" fmla="*/ 0 w 218"/>
                  <a:gd name="T55" fmla="*/ 166 h 232"/>
                  <a:gd name="T56" fmla="*/ 5 w 218"/>
                  <a:gd name="T57" fmla="*/ 186 h 232"/>
                  <a:gd name="T58" fmla="*/ 14 w 218"/>
                  <a:gd name="T59" fmla="*/ 202 h 232"/>
                  <a:gd name="T60" fmla="*/ 26 w 218"/>
                  <a:gd name="T61" fmla="*/ 217 h 232"/>
                  <a:gd name="T62" fmla="*/ 42 w 218"/>
                  <a:gd name="T63" fmla="*/ 226 h 232"/>
                  <a:gd name="T64" fmla="*/ 50 w 218"/>
                  <a:gd name="T65" fmla="*/ 214 h 232"/>
                  <a:gd name="T66" fmla="*/ 37 w 218"/>
                  <a:gd name="T67" fmla="*/ 204 h 232"/>
                  <a:gd name="T68" fmla="*/ 26 w 218"/>
                  <a:gd name="T69" fmla="*/ 194 h 232"/>
                  <a:gd name="T70" fmla="*/ 19 w 218"/>
                  <a:gd name="T71" fmla="*/ 180 h 232"/>
                  <a:gd name="T72" fmla="*/ 16 w 218"/>
                  <a:gd name="T73" fmla="*/ 164 h 232"/>
                  <a:gd name="T74" fmla="*/ 16 w 218"/>
                  <a:gd name="T75" fmla="*/ 147 h 232"/>
                  <a:gd name="T76" fmla="*/ 19 w 218"/>
                  <a:gd name="T77" fmla="*/ 128 h 232"/>
                  <a:gd name="T78" fmla="*/ 25 w 218"/>
                  <a:gd name="T79" fmla="*/ 107 h 232"/>
                  <a:gd name="T80" fmla="*/ 35 w 218"/>
                  <a:gd name="T81" fmla="*/ 88 h 232"/>
                  <a:gd name="T82" fmla="*/ 50 w 218"/>
                  <a:gd name="T83" fmla="*/ 68 h 232"/>
                  <a:gd name="T84" fmla="*/ 66 w 218"/>
                  <a:gd name="T85" fmla="*/ 51 h 232"/>
                  <a:gd name="T86" fmla="*/ 83 w 218"/>
                  <a:gd name="T87" fmla="*/ 37 h 232"/>
                  <a:gd name="T88" fmla="*/ 102 w 218"/>
                  <a:gd name="T89" fmla="*/ 26 h 232"/>
                  <a:gd name="T90" fmla="*/ 120 w 218"/>
                  <a:gd name="T91" fmla="*/ 18 h 232"/>
                  <a:gd name="T92" fmla="*/ 138 w 218"/>
                  <a:gd name="T93" fmla="*/ 16 h 232"/>
                  <a:gd name="T94" fmla="*/ 154 w 218"/>
                  <a:gd name="T95" fmla="*/ 16 h 232"/>
                  <a:gd name="T96" fmla="*/ 169 w 218"/>
                  <a:gd name="T97" fmla="*/ 19 h 232"/>
                  <a:gd name="T98" fmla="*/ 182 w 218"/>
                  <a:gd name="T99" fmla="*/ 27 h 232"/>
                  <a:gd name="T100" fmla="*/ 192 w 218"/>
                  <a:gd name="T101" fmla="*/ 38 h 232"/>
                  <a:gd name="T102" fmla="*/ 199 w 218"/>
                  <a:gd name="T103" fmla="*/ 53 h 232"/>
                  <a:gd name="T104" fmla="*/ 202 w 218"/>
                  <a:gd name="T105" fmla="*/ 68 h 232"/>
                  <a:gd name="T106" fmla="*/ 202 w 218"/>
                  <a:gd name="T107" fmla="*/ 86 h 232"/>
                  <a:gd name="T108" fmla="*/ 199 w 218"/>
                  <a:gd name="T109" fmla="*/ 105 h 232"/>
                  <a:gd name="T110" fmla="*/ 193 w 218"/>
                  <a:gd name="T111" fmla="*/ 126 h 232"/>
                  <a:gd name="T112" fmla="*/ 168 w 218"/>
                  <a:gd name="T113" fmla="*/ 164 h 232"/>
                  <a:gd name="T114" fmla="*/ 135 w 218"/>
                  <a:gd name="T115" fmla="*/ 196 h 232"/>
                  <a:gd name="T116" fmla="*/ 98 w 218"/>
                  <a:gd name="T117" fmla="*/ 214 h 232"/>
                  <a:gd name="T118" fmla="*/ 64 w 218"/>
                  <a:gd name="T119" fmla="*/ 216 h 232"/>
                  <a:gd name="T120" fmla="*/ 49 w 218"/>
                  <a:gd name="T121" fmla="*/ 213 h 232"/>
                  <a:gd name="T122" fmla="*/ 37 w 218"/>
                  <a:gd name="T123" fmla="*/ 204 h 232"/>
                  <a:gd name="T124" fmla="*/ 26 w 218"/>
                  <a:gd name="T125" fmla="*/ 19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232">
                    <a:moveTo>
                      <a:pt x="26" y="193"/>
                    </a:moveTo>
                    <a:lnTo>
                      <a:pt x="14" y="203"/>
                    </a:lnTo>
                    <a:lnTo>
                      <a:pt x="26" y="217"/>
                    </a:lnTo>
                    <a:lnTo>
                      <a:pt x="43" y="227"/>
                    </a:lnTo>
                    <a:lnTo>
                      <a:pt x="62" y="232"/>
                    </a:lnTo>
                    <a:lnTo>
                      <a:pt x="102" y="228"/>
                    </a:lnTo>
                    <a:lnTo>
                      <a:pt x="143" y="208"/>
                    </a:lnTo>
                    <a:lnTo>
                      <a:pt x="181" y="175"/>
                    </a:lnTo>
                    <a:lnTo>
                      <a:pt x="207" y="132"/>
                    </a:lnTo>
                    <a:lnTo>
                      <a:pt x="213" y="109"/>
                    </a:lnTo>
                    <a:lnTo>
                      <a:pt x="218" y="88"/>
                    </a:lnTo>
                    <a:lnTo>
                      <a:pt x="218" y="66"/>
                    </a:lnTo>
                    <a:lnTo>
                      <a:pt x="213" y="47"/>
                    </a:lnTo>
                    <a:lnTo>
                      <a:pt x="204" y="29"/>
                    </a:lnTo>
                    <a:lnTo>
                      <a:pt x="192" y="15"/>
                    </a:lnTo>
                    <a:lnTo>
                      <a:pt x="175" y="5"/>
                    </a:lnTo>
                    <a:lnTo>
                      <a:pt x="156" y="0"/>
                    </a:lnTo>
                    <a:lnTo>
                      <a:pt x="136" y="0"/>
                    </a:lnTo>
                    <a:lnTo>
                      <a:pt x="116" y="4"/>
                    </a:lnTo>
                    <a:lnTo>
                      <a:pt x="96" y="12"/>
                    </a:lnTo>
                    <a:lnTo>
                      <a:pt x="75" y="24"/>
                    </a:lnTo>
                    <a:lnTo>
                      <a:pt x="56" y="39"/>
                    </a:lnTo>
                    <a:lnTo>
                      <a:pt x="38" y="58"/>
                    </a:lnTo>
                    <a:lnTo>
                      <a:pt x="23" y="79"/>
                    </a:lnTo>
                    <a:lnTo>
                      <a:pt x="11" y="101"/>
                    </a:lnTo>
                    <a:lnTo>
                      <a:pt x="5" y="123"/>
                    </a:lnTo>
                    <a:lnTo>
                      <a:pt x="0" y="145"/>
                    </a:lnTo>
                    <a:lnTo>
                      <a:pt x="0" y="166"/>
                    </a:lnTo>
                    <a:lnTo>
                      <a:pt x="5" y="186"/>
                    </a:lnTo>
                    <a:lnTo>
                      <a:pt x="14" y="202"/>
                    </a:lnTo>
                    <a:lnTo>
                      <a:pt x="26" y="217"/>
                    </a:lnTo>
                    <a:lnTo>
                      <a:pt x="42" y="226"/>
                    </a:lnTo>
                    <a:lnTo>
                      <a:pt x="50" y="214"/>
                    </a:lnTo>
                    <a:lnTo>
                      <a:pt x="37" y="204"/>
                    </a:lnTo>
                    <a:lnTo>
                      <a:pt x="26" y="194"/>
                    </a:lnTo>
                    <a:lnTo>
                      <a:pt x="19" y="180"/>
                    </a:lnTo>
                    <a:lnTo>
                      <a:pt x="16" y="164"/>
                    </a:lnTo>
                    <a:lnTo>
                      <a:pt x="16" y="147"/>
                    </a:lnTo>
                    <a:lnTo>
                      <a:pt x="19" y="128"/>
                    </a:lnTo>
                    <a:lnTo>
                      <a:pt x="25" y="107"/>
                    </a:lnTo>
                    <a:lnTo>
                      <a:pt x="35" y="88"/>
                    </a:lnTo>
                    <a:lnTo>
                      <a:pt x="50" y="68"/>
                    </a:lnTo>
                    <a:lnTo>
                      <a:pt x="66" y="51"/>
                    </a:lnTo>
                    <a:lnTo>
                      <a:pt x="83" y="37"/>
                    </a:lnTo>
                    <a:lnTo>
                      <a:pt x="102" y="26"/>
                    </a:lnTo>
                    <a:lnTo>
                      <a:pt x="120" y="18"/>
                    </a:lnTo>
                    <a:lnTo>
                      <a:pt x="138" y="16"/>
                    </a:lnTo>
                    <a:lnTo>
                      <a:pt x="154" y="16"/>
                    </a:lnTo>
                    <a:lnTo>
                      <a:pt x="169" y="19"/>
                    </a:lnTo>
                    <a:lnTo>
                      <a:pt x="182" y="27"/>
                    </a:lnTo>
                    <a:lnTo>
                      <a:pt x="192" y="38"/>
                    </a:lnTo>
                    <a:lnTo>
                      <a:pt x="199" y="53"/>
                    </a:lnTo>
                    <a:lnTo>
                      <a:pt x="202" y="68"/>
                    </a:lnTo>
                    <a:lnTo>
                      <a:pt x="202" y="86"/>
                    </a:lnTo>
                    <a:lnTo>
                      <a:pt x="199" y="105"/>
                    </a:lnTo>
                    <a:lnTo>
                      <a:pt x="193" y="126"/>
                    </a:lnTo>
                    <a:lnTo>
                      <a:pt x="168" y="164"/>
                    </a:lnTo>
                    <a:lnTo>
                      <a:pt x="135" y="196"/>
                    </a:lnTo>
                    <a:lnTo>
                      <a:pt x="98" y="214"/>
                    </a:lnTo>
                    <a:lnTo>
                      <a:pt x="64" y="216"/>
                    </a:lnTo>
                    <a:lnTo>
                      <a:pt x="49" y="213"/>
                    </a:lnTo>
                    <a:lnTo>
                      <a:pt x="37" y="204"/>
                    </a:lnTo>
                    <a:lnTo>
                      <a:pt x="26" y="193"/>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631" name="Freeform 31"/>
              <p:cNvSpPr>
                <a:spLocks/>
              </p:cNvSpPr>
              <p:nvPr/>
            </p:nvSpPr>
            <p:spPr bwMode="auto">
              <a:xfrm>
                <a:off x="5041" y="3323"/>
                <a:ext cx="69" cy="53"/>
              </a:xfrm>
              <a:custGeom>
                <a:avLst/>
                <a:gdLst>
                  <a:gd name="T0" fmla="*/ 164 w 504"/>
                  <a:gd name="T1" fmla="*/ 0 h 408"/>
                  <a:gd name="T2" fmla="*/ 504 w 504"/>
                  <a:gd name="T3" fmla="*/ 192 h 408"/>
                  <a:gd name="T4" fmla="*/ 435 w 504"/>
                  <a:gd name="T5" fmla="*/ 355 h 408"/>
                  <a:gd name="T6" fmla="*/ 416 w 504"/>
                  <a:gd name="T7" fmla="*/ 368 h 408"/>
                  <a:gd name="T8" fmla="*/ 363 w 504"/>
                  <a:gd name="T9" fmla="*/ 391 h 408"/>
                  <a:gd name="T10" fmla="*/ 325 w 504"/>
                  <a:gd name="T11" fmla="*/ 402 h 408"/>
                  <a:gd name="T12" fmla="*/ 281 w 504"/>
                  <a:gd name="T13" fmla="*/ 408 h 408"/>
                  <a:gd name="T14" fmla="*/ 231 w 504"/>
                  <a:gd name="T15" fmla="*/ 407 h 408"/>
                  <a:gd name="T16" fmla="*/ 177 w 504"/>
                  <a:gd name="T17" fmla="*/ 396 h 408"/>
                  <a:gd name="T18" fmla="*/ 150 w 504"/>
                  <a:gd name="T19" fmla="*/ 387 h 408"/>
                  <a:gd name="T20" fmla="*/ 126 w 504"/>
                  <a:gd name="T21" fmla="*/ 374 h 408"/>
                  <a:gd name="T22" fmla="*/ 86 w 504"/>
                  <a:gd name="T23" fmla="*/ 338 h 408"/>
                  <a:gd name="T24" fmla="*/ 55 w 504"/>
                  <a:gd name="T25" fmla="*/ 296 h 408"/>
                  <a:gd name="T26" fmla="*/ 32 w 504"/>
                  <a:gd name="T27" fmla="*/ 251 h 408"/>
                  <a:gd name="T28" fmla="*/ 16 w 504"/>
                  <a:gd name="T29" fmla="*/ 208 h 408"/>
                  <a:gd name="T30" fmla="*/ 6 w 504"/>
                  <a:gd name="T31" fmla="*/ 171 h 408"/>
                  <a:gd name="T32" fmla="*/ 0 w 504"/>
                  <a:gd name="T33" fmla="*/ 136 h 408"/>
                  <a:gd name="T34" fmla="*/ 164 w 504"/>
                  <a:gd name="T35"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4" h="408">
                    <a:moveTo>
                      <a:pt x="164" y="0"/>
                    </a:moveTo>
                    <a:lnTo>
                      <a:pt x="504" y="192"/>
                    </a:lnTo>
                    <a:lnTo>
                      <a:pt x="435" y="355"/>
                    </a:lnTo>
                    <a:lnTo>
                      <a:pt x="416" y="368"/>
                    </a:lnTo>
                    <a:lnTo>
                      <a:pt x="363" y="391"/>
                    </a:lnTo>
                    <a:lnTo>
                      <a:pt x="325" y="402"/>
                    </a:lnTo>
                    <a:lnTo>
                      <a:pt x="281" y="408"/>
                    </a:lnTo>
                    <a:lnTo>
                      <a:pt x="231" y="407"/>
                    </a:lnTo>
                    <a:lnTo>
                      <a:pt x="177" y="396"/>
                    </a:lnTo>
                    <a:lnTo>
                      <a:pt x="150" y="387"/>
                    </a:lnTo>
                    <a:lnTo>
                      <a:pt x="126" y="374"/>
                    </a:lnTo>
                    <a:lnTo>
                      <a:pt x="86" y="338"/>
                    </a:lnTo>
                    <a:lnTo>
                      <a:pt x="55" y="296"/>
                    </a:lnTo>
                    <a:lnTo>
                      <a:pt x="32" y="251"/>
                    </a:lnTo>
                    <a:lnTo>
                      <a:pt x="16" y="208"/>
                    </a:lnTo>
                    <a:lnTo>
                      <a:pt x="6" y="171"/>
                    </a:lnTo>
                    <a:lnTo>
                      <a:pt x="0" y="136"/>
                    </a:lnTo>
                    <a:lnTo>
                      <a:pt x="164"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32" name="Freeform 32"/>
              <p:cNvSpPr>
                <a:spLocks/>
              </p:cNvSpPr>
              <p:nvPr/>
            </p:nvSpPr>
            <p:spPr bwMode="auto">
              <a:xfrm>
                <a:off x="5036" y="3323"/>
                <a:ext cx="74" cy="53"/>
              </a:xfrm>
              <a:custGeom>
                <a:avLst/>
                <a:gdLst>
                  <a:gd name="T0" fmla="*/ 3 w 522"/>
                  <a:gd name="T1" fmla="*/ 139 h 425"/>
                  <a:gd name="T2" fmla="*/ 13 w 522"/>
                  <a:gd name="T3" fmla="*/ 152 h 425"/>
                  <a:gd name="T4" fmla="*/ 173 w 522"/>
                  <a:gd name="T5" fmla="*/ 19 h 425"/>
                  <a:gd name="T6" fmla="*/ 501 w 522"/>
                  <a:gd name="T7" fmla="*/ 204 h 425"/>
                  <a:gd name="T8" fmla="*/ 437 w 522"/>
                  <a:gd name="T9" fmla="*/ 359 h 425"/>
                  <a:gd name="T10" fmla="*/ 420 w 522"/>
                  <a:gd name="T11" fmla="*/ 370 h 425"/>
                  <a:gd name="T12" fmla="*/ 368 w 522"/>
                  <a:gd name="T13" fmla="*/ 393 h 425"/>
                  <a:gd name="T14" fmla="*/ 331 w 522"/>
                  <a:gd name="T15" fmla="*/ 403 h 425"/>
                  <a:gd name="T16" fmla="*/ 289 w 522"/>
                  <a:gd name="T17" fmla="*/ 408 h 425"/>
                  <a:gd name="T18" fmla="*/ 240 w 522"/>
                  <a:gd name="T19" fmla="*/ 407 h 425"/>
                  <a:gd name="T20" fmla="*/ 187 w 522"/>
                  <a:gd name="T21" fmla="*/ 398 h 425"/>
                  <a:gd name="T22" fmla="*/ 161 w 522"/>
                  <a:gd name="T23" fmla="*/ 389 h 425"/>
                  <a:gd name="T24" fmla="*/ 138 w 522"/>
                  <a:gd name="T25" fmla="*/ 377 h 425"/>
                  <a:gd name="T26" fmla="*/ 100 w 522"/>
                  <a:gd name="T27" fmla="*/ 342 h 425"/>
                  <a:gd name="T28" fmla="*/ 69 w 522"/>
                  <a:gd name="T29" fmla="*/ 301 h 425"/>
                  <a:gd name="T30" fmla="*/ 47 w 522"/>
                  <a:gd name="T31" fmla="*/ 257 h 425"/>
                  <a:gd name="T32" fmla="*/ 32 w 522"/>
                  <a:gd name="T33" fmla="*/ 215 h 425"/>
                  <a:gd name="T34" fmla="*/ 21 w 522"/>
                  <a:gd name="T35" fmla="*/ 178 h 425"/>
                  <a:gd name="T36" fmla="*/ 16 w 522"/>
                  <a:gd name="T37" fmla="*/ 149 h 425"/>
                  <a:gd name="T38" fmla="*/ 173 w 522"/>
                  <a:gd name="T39" fmla="*/ 19 h 425"/>
                  <a:gd name="T40" fmla="*/ 508 w 522"/>
                  <a:gd name="T41" fmla="*/ 208 h 425"/>
                  <a:gd name="T42" fmla="*/ 516 w 522"/>
                  <a:gd name="T43" fmla="*/ 194 h 425"/>
                  <a:gd name="T44" fmla="*/ 170 w 522"/>
                  <a:gd name="T45" fmla="*/ 0 h 425"/>
                  <a:gd name="T46" fmla="*/ 0 w 522"/>
                  <a:gd name="T47" fmla="*/ 142 h 425"/>
                  <a:gd name="T48" fmla="*/ 7 w 522"/>
                  <a:gd name="T49" fmla="*/ 182 h 425"/>
                  <a:gd name="T50" fmla="*/ 17 w 522"/>
                  <a:gd name="T51" fmla="*/ 219 h 425"/>
                  <a:gd name="T52" fmla="*/ 33 w 522"/>
                  <a:gd name="T53" fmla="*/ 263 h 425"/>
                  <a:gd name="T54" fmla="*/ 57 w 522"/>
                  <a:gd name="T55" fmla="*/ 309 h 425"/>
                  <a:gd name="T56" fmla="*/ 88 w 522"/>
                  <a:gd name="T57" fmla="*/ 352 h 425"/>
                  <a:gd name="T58" fmla="*/ 130 w 522"/>
                  <a:gd name="T59" fmla="*/ 389 h 425"/>
                  <a:gd name="T60" fmla="*/ 155 w 522"/>
                  <a:gd name="T61" fmla="*/ 403 h 425"/>
                  <a:gd name="T62" fmla="*/ 183 w 522"/>
                  <a:gd name="T63" fmla="*/ 413 h 425"/>
                  <a:gd name="T64" fmla="*/ 238 w 522"/>
                  <a:gd name="T65" fmla="*/ 424 h 425"/>
                  <a:gd name="T66" fmla="*/ 289 w 522"/>
                  <a:gd name="T67" fmla="*/ 425 h 425"/>
                  <a:gd name="T68" fmla="*/ 335 w 522"/>
                  <a:gd name="T69" fmla="*/ 418 h 425"/>
                  <a:gd name="T70" fmla="*/ 374 w 522"/>
                  <a:gd name="T71" fmla="*/ 407 h 425"/>
                  <a:gd name="T72" fmla="*/ 428 w 522"/>
                  <a:gd name="T73" fmla="*/ 384 h 425"/>
                  <a:gd name="T74" fmla="*/ 449 w 522"/>
                  <a:gd name="T75" fmla="*/ 370 h 425"/>
                  <a:gd name="T76" fmla="*/ 522 w 522"/>
                  <a:gd name="T77" fmla="*/ 198 h 425"/>
                  <a:gd name="T78" fmla="*/ 170 w 522"/>
                  <a:gd name="T79" fmla="*/ 0 h 425"/>
                  <a:gd name="T80" fmla="*/ 3 w 522"/>
                  <a:gd name="T81" fmla="*/ 139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2" h="425">
                    <a:moveTo>
                      <a:pt x="3" y="139"/>
                    </a:moveTo>
                    <a:lnTo>
                      <a:pt x="13" y="152"/>
                    </a:lnTo>
                    <a:lnTo>
                      <a:pt x="173" y="19"/>
                    </a:lnTo>
                    <a:lnTo>
                      <a:pt x="501" y="204"/>
                    </a:lnTo>
                    <a:lnTo>
                      <a:pt x="437" y="359"/>
                    </a:lnTo>
                    <a:lnTo>
                      <a:pt x="420" y="370"/>
                    </a:lnTo>
                    <a:lnTo>
                      <a:pt x="368" y="393"/>
                    </a:lnTo>
                    <a:lnTo>
                      <a:pt x="331" y="403"/>
                    </a:lnTo>
                    <a:lnTo>
                      <a:pt x="289" y="408"/>
                    </a:lnTo>
                    <a:lnTo>
                      <a:pt x="240" y="407"/>
                    </a:lnTo>
                    <a:lnTo>
                      <a:pt x="187" y="398"/>
                    </a:lnTo>
                    <a:lnTo>
                      <a:pt x="161" y="389"/>
                    </a:lnTo>
                    <a:lnTo>
                      <a:pt x="138" y="377"/>
                    </a:lnTo>
                    <a:lnTo>
                      <a:pt x="100" y="342"/>
                    </a:lnTo>
                    <a:lnTo>
                      <a:pt x="69" y="301"/>
                    </a:lnTo>
                    <a:lnTo>
                      <a:pt x="47" y="257"/>
                    </a:lnTo>
                    <a:lnTo>
                      <a:pt x="32" y="215"/>
                    </a:lnTo>
                    <a:lnTo>
                      <a:pt x="21" y="178"/>
                    </a:lnTo>
                    <a:lnTo>
                      <a:pt x="16" y="149"/>
                    </a:lnTo>
                    <a:lnTo>
                      <a:pt x="173" y="19"/>
                    </a:lnTo>
                    <a:lnTo>
                      <a:pt x="508" y="208"/>
                    </a:lnTo>
                    <a:lnTo>
                      <a:pt x="516" y="194"/>
                    </a:lnTo>
                    <a:lnTo>
                      <a:pt x="170" y="0"/>
                    </a:lnTo>
                    <a:lnTo>
                      <a:pt x="0" y="142"/>
                    </a:lnTo>
                    <a:lnTo>
                      <a:pt x="7" y="182"/>
                    </a:lnTo>
                    <a:lnTo>
                      <a:pt x="17" y="219"/>
                    </a:lnTo>
                    <a:lnTo>
                      <a:pt x="33" y="263"/>
                    </a:lnTo>
                    <a:lnTo>
                      <a:pt x="57" y="309"/>
                    </a:lnTo>
                    <a:lnTo>
                      <a:pt x="88" y="352"/>
                    </a:lnTo>
                    <a:lnTo>
                      <a:pt x="130" y="389"/>
                    </a:lnTo>
                    <a:lnTo>
                      <a:pt x="155" y="403"/>
                    </a:lnTo>
                    <a:lnTo>
                      <a:pt x="183" y="413"/>
                    </a:lnTo>
                    <a:lnTo>
                      <a:pt x="238" y="424"/>
                    </a:lnTo>
                    <a:lnTo>
                      <a:pt x="289" y="425"/>
                    </a:lnTo>
                    <a:lnTo>
                      <a:pt x="335" y="418"/>
                    </a:lnTo>
                    <a:lnTo>
                      <a:pt x="374" y="407"/>
                    </a:lnTo>
                    <a:lnTo>
                      <a:pt x="428" y="384"/>
                    </a:lnTo>
                    <a:lnTo>
                      <a:pt x="449" y="370"/>
                    </a:lnTo>
                    <a:lnTo>
                      <a:pt x="522" y="198"/>
                    </a:lnTo>
                    <a:lnTo>
                      <a:pt x="170" y="0"/>
                    </a:lnTo>
                    <a:lnTo>
                      <a:pt x="3" y="139"/>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33" name="Rectangle 33"/>
              <p:cNvSpPr>
                <a:spLocks noChangeArrowheads="1"/>
              </p:cNvSpPr>
              <p:nvPr/>
            </p:nvSpPr>
            <p:spPr bwMode="auto">
              <a:xfrm>
                <a:off x="4687" y="3779"/>
                <a:ext cx="53" cy="37"/>
              </a:xfrm>
              <a:prstGeom prst="rect">
                <a:avLst/>
              </a:prstGeom>
              <a:solidFill>
                <a:srgbClr val="FF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634" name="Freeform 34"/>
              <p:cNvSpPr>
                <a:spLocks/>
              </p:cNvSpPr>
              <p:nvPr/>
            </p:nvSpPr>
            <p:spPr bwMode="auto">
              <a:xfrm>
                <a:off x="4682" y="3779"/>
                <a:ext cx="58" cy="42"/>
              </a:xfrm>
              <a:custGeom>
                <a:avLst/>
                <a:gdLst>
                  <a:gd name="T0" fmla="*/ 8 w 389"/>
                  <a:gd name="T1" fmla="*/ 292 h 308"/>
                  <a:gd name="T2" fmla="*/ 0 w 389"/>
                  <a:gd name="T3" fmla="*/ 300 h 308"/>
                  <a:gd name="T4" fmla="*/ 8 w 389"/>
                  <a:gd name="T5" fmla="*/ 308 h 308"/>
                  <a:gd name="T6" fmla="*/ 381 w 389"/>
                  <a:gd name="T7" fmla="*/ 308 h 308"/>
                  <a:gd name="T8" fmla="*/ 389 w 389"/>
                  <a:gd name="T9" fmla="*/ 300 h 308"/>
                  <a:gd name="T10" fmla="*/ 389 w 389"/>
                  <a:gd name="T11" fmla="*/ 8 h 308"/>
                  <a:gd name="T12" fmla="*/ 381 w 389"/>
                  <a:gd name="T13" fmla="*/ 0 h 308"/>
                  <a:gd name="T14" fmla="*/ 8 w 389"/>
                  <a:gd name="T15" fmla="*/ 0 h 308"/>
                  <a:gd name="T16" fmla="*/ 0 w 389"/>
                  <a:gd name="T17" fmla="*/ 8 h 308"/>
                  <a:gd name="T18" fmla="*/ 0 w 389"/>
                  <a:gd name="T19" fmla="*/ 300 h 308"/>
                  <a:gd name="T20" fmla="*/ 8 w 389"/>
                  <a:gd name="T21" fmla="*/ 308 h 308"/>
                  <a:gd name="T22" fmla="*/ 381 w 389"/>
                  <a:gd name="T23" fmla="*/ 308 h 308"/>
                  <a:gd name="T24" fmla="*/ 389 w 389"/>
                  <a:gd name="T25" fmla="*/ 300 h 308"/>
                  <a:gd name="T26" fmla="*/ 389 w 389"/>
                  <a:gd name="T27" fmla="*/ 8 h 308"/>
                  <a:gd name="T28" fmla="*/ 381 w 389"/>
                  <a:gd name="T29" fmla="*/ 0 h 308"/>
                  <a:gd name="T30" fmla="*/ 373 w 389"/>
                  <a:gd name="T31" fmla="*/ 8 h 308"/>
                  <a:gd name="T32" fmla="*/ 373 w 389"/>
                  <a:gd name="T33" fmla="*/ 292 h 308"/>
                  <a:gd name="T34" fmla="*/ 17 w 389"/>
                  <a:gd name="T35" fmla="*/ 292 h 308"/>
                  <a:gd name="T36" fmla="*/ 17 w 389"/>
                  <a:gd name="T37" fmla="*/ 16 h 308"/>
                  <a:gd name="T38" fmla="*/ 373 w 389"/>
                  <a:gd name="T39" fmla="*/ 16 h 308"/>
                  <a:gd name="T40" fmla="*/ 373 w 389"/>
                  <a:gd name="T41" fmla="*/ 292 h 308"/>
                  <a:gd name="T42" fmla="*/ 8 w 389"/>
                  <a:gd name="T43" fmla="*/ 292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9" h="308">
                    <a:moveTo>
                      <a:pt x="8" y="292"/>
                    </a:moveTo>
                    <a:lnTo>
                      <a:pt x="0" y="300"/>
                    </a:lnTo>
                    <a:lnTo>
                      <a:pt x="8" y="308"/>
                    </a:lnTo>
                    <a:lnTo>
                      <a:pt x="381" y="308"/>
                    </a:lnTo>
                    <a:lnTo>
                      <a:pt x="389" y="300"/>
                    </a:lnTo>
                    <a:lnTo>
                      <a:pt x="389" y="8"/>
                    </a:lnTo>
                    <a:lnTo>
                      <a:pt x="381" y="0"/>
                    </a:lnTo>
                    <a:lnTo>
                      <a:pt x="8" y="0"/>
                    </a:lnTo>
                    <a:lnTo>
                      <a:pt x="0" y="8"/>
                    </a:lnTo>
                    <a:lnTo>
                      <a:pt x="0" y="300"/>
                    </a:lnTo>
                    <a:lnTo>
                      <a:pt x="8" y="308"/>
                    </a:lnTo>
                    <a:lnTo>
                      <a:pt x="381" y="308"/>
                    </a:lnTo>
                    <a:lnTo>
                      <a:pt x="389" y="300"/>
                    </a:lnTo>
                    <a:lnTo>
                      <a:pt x="389" y="8"/>
                    </a:lnTo>
                    <a:lnTo>
                      <a:pt x="381" y="0"/>
                    </a:lnTo>
                    <a:lnTo>
                      <a:pt x="373" y="8"/>
                    </a:lnTo>
                    <a:lnTo>
                      <a:pt x="373" y="292"/>
                    </a:lnTo>
                    <a:lnTo>
                      <a:pt x="17" y="292"/>
                    </a:lnTo>
                    <a:lnTo>
                      <a:pt x="17" y="16"/>
                    </a:lnTo>
                    <a:lnTo>
                      <a:pt x="373" y="16"/>
                    </a:lnTo>
                    <a:lnTo>
                      <a:pt x="373" y="292"/>
                    </a:lnTo>
                    <a:lnTo>
                      <a:pt x="8" y="29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35" name="Freeform 35"/>
              <p:cNvSpPr>
                <a:spLocks/>
              </p:cNvSpPr>
              <p:nvPr/>
            </p:nvSpPr>
            <p:spPr bwMode="auto">
              <a:xfrm>
                <a:off x="4624" y="3795"/>
                <a:ext cx="127" cy="48"/>
              </a:xfrm>
              <a:custGeom>
                <a:avLst/>
                <a:gdLst>
                  <a:gd name="T0" fmla="*/ 845 w 887"/>
                  <a:gd name="T1" fmla="*/ 21 h 370"/>
                  <a:gd name="T2" fmla="*/ 856 w 887"/>
                  <a:gd name="T3" fmla="*/ 66 h 370"/>
                  <a:gd name="T4" fmla="*/ 877 w 887"/>
                  <a:gd name="T5" fmla="*/ 167 h 370"/>
                  <a:gd name="T6" fmla="*/ 885 w 887"/>
                  <a:gd name="T7" fmla="*/ 224 h 370"/>
                  <a:gd name="T8" fmla="*/ 887 w 887"/>
                  <a:gd name="T9" fmla="*/ 274 h 370"/>
                  <a:gd name="T10" fmla="*/ 883 w 887"/>
                  <a:gd name="T11" fmla="*/ 313 h 370"/>
                  <a:gd name="T12" fmla="*/ 877 w 887"/>
                  <a:gd name="T13" fmla="*/ 326 h 370"/>
                  <a:gd name="T14" fmla="*/ 868 w 887"/>
                  <a:gd name="T15" fmla="*/ 334 h 370"/>
                  <a:gd name="T16" fmla="*/ 811 w 887"/>
                  <a:gd name="T17" fmla="*/ 345 h 370"/>
                  <a:gd name="T18" fmla="*/ 733 w 887"/>
                  <a:gd name="T19" fmla="*/ 353 h 370"/>
                  <a:gd name="T20" fmla="*/ 699 w 887"/>
                  <a:gd name="T21" fmla="*/ 346 h 370"/>
                  <a:gd name="T22" fmla="*/ 654 w 887"/>
                  <a:gd name="T23" fmla="*/ 335 h 370"/>
                  <a:gd name="T24" fmla="*/ 625 w 887"/>
                  <a:gd name="T25" fmla="*/ 331 h 370"/>
                  <a:gd name="T26" fmla="*/ 591 w 887"/>
                  <a:gd name="T27" fmla="*/ 333 h 370"/>
                  <a:gd name="T28" fmla="*/ 551 w 887"/>
                  <a:gd name="T29" fmla="*/ 341 h 370"/>
                  <a:gd name="T30" fmla="*/ 503 w 887"/>
                  <a:gd name="T31" fmla="*/ 359 h 370"/>
                  <a:gd name="T32" fmla="*/ 469 w 887"/>
                  <a:gd name="T33" fmla="*/ 365 h 370"/>
                  <a:gd name="T34" fmla="*/ 406 w 887"/>
                  <a:gd name="T35" fmla="*/ 369 h 370"/>
                  <a:gd name="T36" fmla="*/ 324 w 887"/>
                  <a:gd name="T37" fmla="*/ 370 h 370"/>
                  <a:gd name="T38" fmla="*/ 235 w 887"/>
                  <a:gd name="T39" fmla="*/ 366 h 370"/>
                  <a:gd name="T40" fmla="*/ 147 w 887"/>
                  <a:gd name="T41" fmla="*/ 355 h 370"/>
                  <a:gd name="T42" fmla="*/ 73 w 887"/>
                  <a:gd name="T43" fmla="*/ 336 h 370"/>
                  <a:gd name="T44" fmla="*/ 43 w 887"/>
                  <a:gd name="T45" fmla="*/ 324 h 370"/>
                  <a:gd name="T46" fmla="*/ 20 w 887"/>
                  <a:gd name="T47" fmla="*/ 309 h 370"/>
                  <a:gd name="T48" fmla="*/ 5 w 887"/>
                  <a:gd name="T49" fmla="*/ 292 h 370"/>
                  <a:gd name="T50" fmla="*/ 1 w 887"/>
                  <a:gd name="T51" fmla="*/ 282 h 370"/>
                  <a:gd name="T52" fmla="*/ 0 w 887"/>
                  <a:gd name="T53" fmla="*/ 272 h 370"/>
                  <a:gd name="T54" fmla="*/ 3 w 887"/>
                  <a:gd name="T55" fmla="*/ 238 h 370"/>
                  <a:gd name="T56" fmla="*/ 10 w 887"/>
                  <a:gd name="T57" fmla="*/ 209 h 370"/>
                  <a:gd name="T58" fmla="*/ 23 w 887"/>
                  <a:gd name="T59" fmla="*/ 187 h 370"/>
                  <a:gd name="T60" fmla="*/ 39 w 887"/>
                  <a:gd name="T61" fmla="*/ 168 h 370"/>
                  <a:gd name="T62" fmla="*/ 58 w 887"/>
                  <a:gd name="T63" fmla="*/ 154 h 370"/>
                  <a:gd name="T64" fmla="*/ 80 w 887"/>
                  <a:gd name="T65" fmla="*/ 143 h 370"/>
                  <a:gd name="T66" fmla="*/ 130 w 887"/>
                  <a:gd name="T67" fmla="*/ 130 h 370"/>
                  <a:gd name="T68" fmla="*/ 183 w 887"/>
                  <a:gd name="T69" fmla="*/ 124 h 370"/>
                  <a:gd name="T70" fmla="*/ 235 w 887"/>
                  <a:gd name="T71" fmla="*/ 121 h 370"/>
                  <a:gd name="T72" fmla="*/ 281 w 887"/>
                  <a:gd name="T73" fmla="*/ 118 h 370"/>
                  <a:gd name="T74" fmla="*/ 317 w 887"/>
                  <a:gd name="T75" fmla="*/ 108 h 370"/>
                  <a:gd name="T76" fmla="*/ 421 w 887"/>
                  <a:gd name="T77" fmla="*/ 54 h 370"/>
                  <a:gd name="T78" fmla="*/ 464 w 887"/>
                  <a:gd name="T79" fmla="*/ 73 h 370"/>
                  <a:gd name="T80" fmla="*/ 492 w 887"/>
                  <a:gd name="T81" fmla="*/ 90 h 370"/>
                  <a:gd name="T82" fmla="*/ 500 w 887"/>
                  <a:gd name="T83" fmla="*/ 97 h 370"/>
                  <a:gd name="T84" fmla="*/ 503 w 887"/>
                  <a:gd name="T85" fmla="*/ 99 h 370"/>
                  <a:gd name="T86" fmla="*/ 501 w 887"/>
                  <a:gd name="T87" fmla="*/ 105 h 370"/>
                  <a:gd name="T88" fmla="*/ 482 w 887"/>
                  <a:gd name="T89" fmla="*/ 139 h 370"/>
                  <a:gd name="T90" fmla="*/ 507 w 887"/>
                  <a:gd name="T91" fmla="*/ 145 h 370"/>
                  <a:gd name="T92" fmla="*/ 564 w 887"/>
                  <a:gd name="T93" fmla="*/ 156 h 370"/>
                  <a:gd name="T94" fmla="*/ 598 w 887"/>
                  <a:gd name="T95" fmla="*/ 160 h 370"/>
                  <a:gd name="T96" fmla="*/ 632 w 887"/>
                  <a:gd name="T97" fmla="*/ 161 h 370"/>
                  <a:gd name="T98" fmla="*/ 664 w 887"/>
                  <a:gd name="T99" fmla="*/ 159 h 370"/>
                  <a:gd name="T100" fmla="*/ 690 w 887"/>
                  <a:gd name="T101" fmla="*/ 151 h 370"/>
                  <a:gd name="T102" fmla="*/ 708 w 887"/>
                  <a:gd name="T103" fmla="*/ 138 h 370"/>
                  <a:gd name="T104" fmla="*/ 719 w 887"/>
                  <a:gd name="T105" fmla="*/ 119 h 370"/>
                  <a:gd name="T106" fmla="*/ 725 w 887"/>
                  <a:gd name="T107" fmla="*/ 98 h 370"/>
                  <a:gd name="T108" fmla="*/ 730 w 887"/>
                  <a:gd name="T109" fmla="*/ 74 h 370"/>
                  <a:gd name="T110" fmla="*/ 734 w 887"/>
                  <a:gd name="T111" fmla="*/ 52 h 370"/>
                  <a:gd name="T112" fmla="*/ 739 w 887"/>
                  <a:gd name="T113" fmla="*/ 30 h 370"/>
                  <a:gd name="T114" fmla="*/ 747 w 887"/>
                  <a:gd name="T115" fmla="*/ 14 h 370"/>
                  <a:gd name="T116" fmla="*/ 761 w 887"/>
                  <a:gd name="T117" fmla="*/ 2 h 370"/>
                  <a:gd name="T118" fmla="*/ 787 w 887"/>
                  <a:gd name="T119" fmla="*/ 0 h 370"/>
                  <a:gd name="T120" fmla="*/ 814 w 887"/>
                  <a:gd name="T121" fmla="*/ 8 h 370"/>
                  <a:gd name="T122" fmla="*/ 845 w 887"/>
                  <a:gd name="T123" fmla="*/ 21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7" h="370">
                    <a:moveTo>
                      <a:pt x="845" y="21"/>
                    </a:moveTo>
                    <a:lnTo>
                      <a:pt x="856" y="66"/>
                    </a:lnTo>
                    <a:lnTo>
                      <a:pt x="877" y="167"/>
                    </a:lnTo>
                    <a:lnTo>
                      <a:pt x="885" y="224"/>
                    </a:lnTo>
                    <a:lnTo>
                      <a:pt x="887" y="274"/>
                    </a:lnTo>
                    <a:lnTo>
                      <a:pt x="883" y="313"/>
                    </a:lnTo>
                    <a:lnTo>
                      <a:pt x="877" y="326"/>
                    </a:lnTo>
                    <a:lnTo>
                      <a:pt x="868" y="334"/>
                    </a:lnTo>
                    <a:lnTo>
                      <a:pt x="811" y="345"/>
                    </a:lnTo>
                    <a:lnTo>
                      <a:pt x="733" y="353"/>
                    </a:lnTo>
                    <a:lnTo>
                      <a:pt x="699" y="346"/>
                    </a:lnTo>
                    <a:lnTo>
                      <a:pt x="654" y="335"/>
                    </a:lnTo>
                    <a:lnTo>
                      <a:pt x="625" y="331"/>
                    </a:lnTo>
                    <a:lnTo>
                      <a:pt x="591" y="333"/>
                    </a:lnTo>
                    <a:lnTo>
                      <a:pt x="551" y="341"/>
                    </a:lnTo>
                    <a:lnTo>
                      <a:pt x="503" y="359"/>
                    </a:lnTo>
                    <a:lnTo>
                      <a:pt x="469" y="365"/>
                    </a:lnTo>
                    <a:lnTo>
                      <a:pt x="406" y="369"/>
                    </a:lnTo>
                    <a:lnTo>
                      <a:pt x="324" y="370"/>
                    </a:lnTo>
                    <a:lnTo>
                      <a:pt x="235" y="366"/>
                    </a:lnTo>
                    <a:lnTo>
                      <a:pt x="147" y="355"/>
                    </a:lnTo>
                    <a:lnTo>
                      <a:pt x="73" y="336"/>
                    </a:lnTo>
                    <a:lnTo>
                      <a:pt x="43" y="324"/>
                    </a:lnTo>
                    <a:lnTo>
                      <a:pt x="20" y="309"/>
                    </a:lnTo>
                    <a:lnTo>
                      <a:pt x="5" y="292"/>
                    </a:lnTo>
                    <a:lnTo>
                      <a:pt x="1" y="282"/>
                    </a:lnTo>
                    <a:lnTo>
                      <a:pt x="0" y="272"/>
                    </a:lnTo>
                    <a:lnTo>
                      <a:pt x="3" y="238"/>
                    </a:lnTo>
                    <a:lnTo>
                      <a:pt x="10" y="209"/>
                    </a:lnTo>
                    <a:lnTo>
                      <a:pt x="23" y="187"/>
                    </a:lnTo>
                    <a:lnTo>
                      <a:pt x="39" y="168"/>
                    </a:lnTo>
                    <a:lnTo>
                      <a:pt x="58" y="154"/>
                    </a:lnTo>
                    <a:lnTo>
                      <a:pt x="80" y="143"/>
                    </a:lnTo>
                    <a:lnTo>
                      <a:pt x="130" y="130"/>
                    </a:lnTo>
                    <a:lnTo>
                      <a:pt x="183" y="124"/>
                    </a:lnTo>
                    <a:lnTo>
                      <a:pt x="235" y="121"/>
                    </a:lnTo>
                    <a:lnTo>
                      <a:pt x="281" y="118"/>
                    </a:lnTo>
                    <a:lnTo>
                      <a:pt x="317" y="108"/>
                    </a:lnTo>
                    <a:lnTo>
                      <a:pt x="421" y="54"/>
                    </a:lnTo>
                    <a:lnTo>
                      <a:pt x="464" y="73"/>
                    </a:lnTo>
                    <a:lnTo>
                      <a:pt x="492" y="90"/>
                    </a:lnTo>
                    <a:lnTo>
                      <a:pt x="500" y="97"/>
                    </a:lnTo>
                    <a:lnTo>
                      <a:pt x="503" y="99"/>
                    </a:lnTo>
                    <a:lnTo>
                      <a:pt x="501" y="105"/>
                    </a:lnTo>
                    <a:lnTo>
                      <a:pt x="482" y="139"/>
                    </a:lnTo>
                    <a:lnTo>
                      <a:pt x="507" y="145"/>
                    </a:lnTo>
                    <a:lnTo>
                      <a:pt x="564" y="156"/>
                    </a:lnTo>
                    <a:lnTo>
                      <a:pt x="598" y="160"/>
                    </a:lnTo>
                    <a:lnTo>
                      <a:pt x="632" y="161"/>
                    </a:lnTo>
                    <a:lnTo>
                      <a:pt x="664" y="159"/>
                    </a:lnTo>
                    <a:lnTo>
                      <a:pt x="690" y="151"/>
                    </a:lnTo>
                    <a:lnTo>
                      <a:pt x="708" y="138"/>
                    </a:lnTo>
                    <a:lnTo>
                      <a:pt x="719" y="119"/>
                    </a:lnTo>
                    <a:lnTo>
                      <a:pt x="725" y="98"/>
                    </a:lnTo>
                    <a:lnTo>
                      <a:pt x="730" y="74"/>
                    </a:lnTo>
                    <a:lnTo>
                      <a:pt x="734" y="52"/>
                    </a:lnTo>
                    <a:lnTo>
                      <a:pt x="739" y="30"/>
                    </a:lnTo>
                    <a:lnTo>
                      <a:pt x="747" y="14"/>
                    </a:lnTo>
                    <a:lnTo>
                      <a:pt x="761" y="2"/>
                    </a:lnTo>
                    <a:lnTo>
                      <a:pt x="787" y="0"/>
                    </a:lnTo>
                    <a:lnTo>
                      <a:pt x="814" y="8"/>
                    </a:lnTo>
                    <a:lnTo>
                      <a:pt x="845" y="21"/>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36" name="Freeform 36"/>
              <p:cNvSpPr>
                <a:spLocks/>
              </p:cNvSpPr>
              <p:nvPr/>
            </p:nvSpPr>
            <p:spPr bwMode="auto">
              <a:xfrm>
                <a:off x="4619" y="3795"/>
                <a:ext cx="132" cy="48"/>
              </a:xfrm>
              <a:custGeom>
                <a:avLst/>
                <a:gdLst>
                  <a:gd name="T0" fmla="*/ 847 w 903"/>
                  <a:gd name="T1" fmla="*/ 34 h 386"/>
                  <a:gd name="T2" fmla="*/ 887 w 903"/>
                  <a:gd name="T3" fmla="*/ 282 h 386"/>
                  <a:gd name="T4" fmla="*/ 818 w 903"/>
                  <a:gd name="T5" fmla="*/ 345 h 386"/>
                  <a:gd name="T6" fmla="*/ 663 w 903"/>
                  <a:gd name="T7" fmla="*/ 335 h 386"/>
                  <a:gd name="T8" fmla="*/ 597 w 903"/>
                  <a:gd name="T9" fmla="*/ 334 h 386"/>
                  <a:gd name="T10" fmla="*/ 476 w 903"/>
                  <a:gd name="T11" fmla="*/ 365 h 386"/>
                  <a:gd name="T12" fmla="*/ 156 w 903"/>
                  <a:gd name="T13" fmla="*/ 355 h 386"/>
                  <a:gd name="T14" fmla="*/ 21 w 903"/>
                  <a:gd name="T15" fmla="*/ 296 h 386"/>
                  <a:gd name="T16" fmla="*/ 26 w 903"/>
                  <a:gd name="T17" fmla="*/ 220 h 386"/>
                  <a:gd name="T18" fmla="*/ 91 w 903"/>
                  <a:gd name="T19" fmla="*/ 158 h 386"/>
                  <a:gd name="T20" fmla="*/ 244 w 903"/>
                  <a:gd name="T21" fmla="*/ 137 h 386"/>
                  <a:gd name="T22" fmla="*/ 329 w 903"/>
                  <a:gd name="T23" fmla="*/ 123 h 386"/>
                  <a:gd name="T24" fmla="*/ 503 w 903"/>
                  <a:gd name="T25" fmla="*/ 111 h 386"/>
                  <a:gd name="T26" fmla="*/ 504 w 903"/>
                  <a:gd name="T27" fmla="*/ 105 h 386"/>
                  <a:gd name="T28" fmla="*/ 513 w 903"/>
                  <a:gd name="T29" fmla="*/ 160 h 386"/>
                  <a:gd name="T30" fmla="*/ 605 w 903"/>
                  <a:gd name="T31" fmla="*/ 176 h 386"/>
                  <a:gd name="T32" fmla="*/ 672 w 903"/>
                  <a:gd name="T33" fmla="*/ 175 h 386"/>
                  <a:gd name="T34" fmla="*/ 720 w 903"/>
                  <a:gd name="T35" fmla="*/ 152 h 386"/>
                  <a:gd name="T36" fmla="*/ 741 w 903"/>
                  <a:gd name="T37" fmla="*/ 108 h 386"/>
                  <a:gd name="T38" fmla="*/ 749 w 903"/>
                  <a:gd name="T39" fmla="*/ 61 h 386"/>
                  <a:gd name="T40" fmla="*/ 794 w 903"/>
                  <a:gd name="T41" fmla="*/ 17 h 386"/>
                  <a:gd name="T42" fmla="*/ 866 w 903"/>
                  <a:gd name="T43" fmla="*/ 81 h 386"/>
                  <a:gd name="T44" fmla="*/ 825 w 903"/>
                  <a:gd name="T45" fmla="*/ 8 h 386"/>
                  <a:gd name="T46" fmla="*/ 768 w 903"/>
                  <a:gd name="T47" fmla="*/ 2 h 386"/>
                  <a:gd name="T48" fmla="*/ 740 w 903"/>
                  <a:gd name="T49" fmla="*/ 35 h 386"/>
                  <a:gd name="T50" fmla="*/ 731 w 903"/>
                  <a:gd name="T51" fmla="*/ 81 h 386"/>
                  <a:gd name="T52" fmla="*/ 695 w 903"/>
                  <a:gd name="T53" fmla="*/ 152 h 386"/>
                  <a:gd name="T54" fmla="*/ 573 w 903"/>
                  <a:gd name="T55" fmla="*/ 156 h 386"/>
                  <a:gd name="T56" fmla="*/ 516 w 903"/>
                  <a:gd name="T57" fmla="*/ 115 h 386"/>
                  <a:gd name="T58" fmla="*/ 505 w 903"/>
                  <a:gd name="T59" fmla="*/ 92 h 386"/>
                  <a:gd name="T60" fmla="*/ 432 w 903"/>
                  <a:gd name="T61" fmla="*/ 54 h 386"/>
                  <a:gd name="T62" fmla="*/ 242 w 903"/>
                  <a:gd name="T63" fmla="*/ 121 h 386"/>
                  <a:gd name="T64" fmla="*/ 137 w 903"/>
                  <a:gd name="T65" fmla="*/ 130 h 386"/>
                  <a:gd name="T66" fmla="*/ 62 w 903"/>
                  <a:gd name="T67" fmla="*/ 155 h 386"/>
                  <a:gd name="T68" fmla="*/ 25 w 903"/>
                  <a:gd name="T69" fmla="*/ 190 h 386"/>
                  <a:gd name="T70" fmla="*/ 4 w 903"/>
                  <a:gd name="T71" fmla="*/ 244 h 386"/>
                  <a:gd name="T72" fmla="*/ 1 w 903"/>
                  <a:gd name="T73" fmla="*/ 291 h 386"/>
                  <a:gd name="T74" fmla="*/ 22 w 903"/>
                  <a:gd name="T75" fmla="*/ 323 h 386"/>
                  <a:gd name="T76" fmla="*/ 78 w 903"/>
                  <a:gd name="T77" fmla="*/ 351 h 386"/>
                  <a:gd name="T78" fmla="*/ 242 w 903"/>
                  <a:gd name="T79" fmla="*/ 382 h 386"/>
                  <a:gd name="T80" fmla="*/ 414 w 903"/>
                  <a:gd name="T81" fmla="*/ 385 h 386"/>
                  <a:gd name="T82" fmla="*/ 512 w 903"/>
                  <a:gd name="T83" fmla="*/ 374 h 386"/>
                  <a:gd name="T84" fmla="*/ 633 w 903"/>
                  <a:gd name="T85" fmla="*/ 347 h 386"/>
                  <a:gd name="T86" fmla="*/ 738 w 903"/>
                  <a:gd name="T87" fmla="*/ 369 h 386"/>
                  <a:gd name="T88" fmla="*/ 877 w 903"/>
                  <a:gd name="T89" fmla="*/ 349 h 386"/>
                  <a:gd name="T90" fmla="*/ 898 w 903"/>
                  <a:gd name="T91" fmla="*/ 324 h 386"/>
                  <a:gd name="T92" fmla="*/ 901 w 903"/>
                  <a:gd name="T93" fmla="*/ 232 h 386"/>
                  <a:gd name="T94" fmla="*/ 871 w 903"/>
                  <a:gd name="T95" fmla="*/ 72 h 386"/>
                  <a:gd name="T96" fmla="*/ 825 w 903"/>
                  <a:gd name="T97" fmla="*/ 8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03" h="386">
                    <a:moveTo>
                      <a:pt x="825" y="8"/>
                    </a:moveTo>
                    <a:lnTo>
                      <a:pt x="815" y="13"/>
                    </a:lnTo>
                    <a:lnTo>
                      <a:pt x="819" y="23"/>
                    </a:lnTo>
                    <a:lnTo>
                      <a:pt x="847" y="34"/>
                    </a:lnTo>
                    <a:lnTo>
                      <a:pt x="857" y="76"/>
                    </a:lnTo>
                    <a:lnTo>
                      <a:pt x="877" y="176"/>
                    </a:lnTo>
                    <a:lnTo>
                      <a:pt x="885" y="233"/>
                    </a:lnTo>
                    <a:lnTo>
                      <a:pt x="887" y="282"/>
                    </a:lnTo>
                    <a:lnTo>
                      <a:pt x="884" y="319"/>
                    </a:lnTo>
                    <a:lnTo>
                      <a:pt x="878" y="330"/>
                    </a:lnTo>
                    <a:lnTo>
                      <a:pt x="872" y="335"/>
                    </a:lnTo>
                    <a:lnTo>
                      <a:pt x="818" y="345"/>
                    </a:lnTo>
                    <a:lnTo>
                      <a:pt x="741" y="353"/>
                    </a:lnTo>
                    <a:lnTo>
                      <a:pt x="709" y="347"/>
                    </a:lnTo>
                    <a:lnTo>
                      <a:pt x="664" y="336"/>
                    </a:lnTo>
                    <a:lnTo>
                      <a:pt x="663" y="335"/>
                    </a:lnTo>
                    <a:lnTo>
                      <a:pt x="634" y="331"/>
                    </a:lnTo>
                    <a:lnTo>
                      <a:pt x="633" y="331"/>
                    </a:lnTo>
                    <a:lnTo>
                      <a:pt x="599" y="333"/>
                    </a:lnTo>
                    <a:lnTo>
                      <a:pt x="597" y="334"/>
                    </a:lnTo>
                    <a:lnTo>
                      <a:pt x="557" y="342"/>
                    </a:lnTo>
                    <a:lnTo>
                      <a:pt x="556" y="342"/>
                    </a:lnTo>
                    <a:lnTo>
                      <a:pt x="509" y="359"/>
                    </a:lnTo>
                    <a:lnTo>
                      <a:pt x="476" y="365"/>
                    </a:lnTo>
                    <a:lnTo>
                      <a:pt x="414" y="369"/>
                    </a:lnTo>
                    <a:lnTo>
                      <a:pt x="332" y="370"/>
                    </a:lnTo>
                    <a:lnTo>
                      <a:pt x="244" y="366"/>
                    </a:lnTo>
                    <a:lnTo>
                      <a:pt x="156" y="355"/>
                    </a:lnTo>
                    <a:lnTo>
                      <a:pt x="83" y="337"/>
                    </a:lnTo>
                    <a:lnTo>
                      <a:pt x="54" y="325"/>
                    </a:lnTo>
                    <a:lnTo>
                      <a:pt x="33" y="311"/>
                    </a:lnTo>
                    <a:lnTo>
                      <a:pt x="21" y="296"/>
                    </a:lnTo>
                    <a:lnTo>
                      <a:pt x="16" y="288"/>
                    </a:lnTo>
                    <a:lnTo>
                      <a:pt x="16" y="280"/>
                    </a:lnTo>
                    <a:lnTo>
                      <a:pt x="20" y="247"/>
                    </a:lnTo>
                    <a:lnTo>
                      <a:pt x="26" y="220"/>
                    </a:lnTo>
                    <a:lnTo>
                      <a:pt x="37" y="199"/>
                    </a:lnTo>
                    <a:lnTo>
                      <a:pt x="52" y="182"/>
                    </a:lnTo>
                    <a:lnTo>
                      <a:pt x="71" y="168"/>
                    </a:lnTo>
                    <a:lnTo>
                      <a:pt x="91" y="158"/>
                    </a:lnTo>
                    <a:lnTo>
                      <a:pt x="139" y="146"/>
                    </a:lnTo>
                    <a:lnTo>
                      <a:pt x="192" y="140"/>
                    </a:lnTo>
                    <a:lnTo>
                      <a:pt x="243" y="137"/>
                    </a:lnTo>
                    <a:lnTo>
                      <a:pt x="244" y="137"/>
                    </a:lnTo>
                    <a:lnTo>
                      <a:pt x="290" y="134"/>
                    </a:lnTo>
                    <a:lnTo>
                      <a:pt x="291" y="133"/>
                    </a:lnTo>
                    <a:lnTo>
                      <a:pt x="327" y="123"/>
                    </a:lnTo>
                    <a:lnTo>
                      <a:pt x="329" y="123"/>
                    </a:lnTo>
                    <a:lnTo>
                      <a:pt x="429" y="70"/>
                    </a:lnTo>
                    <a:lnTo>
                      <a:pt x="468" y="88"/>
                    </a:lnTo>
                    <a:lnTo>
                      <a:pt x="495" y="105"/>
                    </a:lnTo>
                    <a:lnTo>
                      <a:pt x="503" y="111"/>
                    </a:lnTo>
                    <a:lnTo>
                      <a:pt x="504" y="111"/>
                    </a:lnTo>
                    <a:lnTo>
                      <a:pt x="507" y="113"/>
                    </a:lnTo>
                    <a:lnTo>
                      <a:pt x="518" y="109"/>
                    </a:lnTo>
                    <a:lnTo>
                      <a:pt x="504" y="105"/>
                    </a:lnTo>
                    <a:lnTo>
                      <a:pt x="502" y="110"/>
                    </a:lnTo>
                    <a:lnTo>
                      <a:pt x="483" y="142"/>
                    </a:lnTo>
                    <a:lnTo>
                      <a:pt x="488" y="154"/>
                    </a:lnTo>
                    <a:lnTo>
                      <a:pt x="513" y="160"/>
                    </a:lnTo>
                    <a:lnTo>
                      <a:pt x="514" y="160"/>
                    </a:lnTo>
                    <a:lnTo>
                      <a:pt x="571" y="171"/>
                    </a:lnTo>
                    <a:lnTo>
                      <a:pt x="571" y="172"/>
                    </a:lnTo>
                    <a:lnTo>
                      <a:pt x="605" y="176"/>
                    </a:lnTo>
                    <a:lnTo>
                      <a:pt x="606" y="176"/>
                    </a:lnTo>
                    <a:lnTo>
                      <a:pt x="640" y="177"/>
                    </a:lnTo>
                    <a:lnTo>
                      <a:pt x="640" y="177"/>
                    </a:lnTo>
                    <a:lnTo>
                      <a:pt x="672" y="175"/>
                    </a:lnTo>
                    <a:lnTo>
                      <a:pt x="674" y="174"/>
                    </a:lnTo>
                    <a:lnTo>
                      <a:pt x="700" y="166"/>
                    </a:lnTo>
                    <a:lnTo>
                      <a:pt x="702" y="165"/>
                    </a:lnTo>
                    <a:lnTo>
                      <a:pt x="720" y="152"/>
                    </a:lnTo>
                    <a:lnTo>
                      <a:pt x="722" y="150"/>
                    </a:lnTo>
                    <a:lnTo>
                      <a:pt x="733" y="131"/>
                    </a:lnTo>
                    <a:lnTo>
                      <a:pt x="734" y="129"/>
                    </a:lnTo>
                    <a:lnTo>
                      <a:pt x="741" y="108"/>
                    </a:lnTo>
                    <a:lnTo>
                      <a:pt x="741" y="108"/>
                    </a:lnTo>
                    <a:lnTo>
                      <a:pt x="746" y="84"/>
                    </a:lnTo>
                    <a:lnTo>
                      <a:pt x="747" y="83"/>
                    </a:lnTo>
                    <a:lnTo>
                      <a:pt x="749" y="61"/>
                    </a:lnTo>
                    <a:lnTo>
                      <a:pt x="754" y="41"/>
                    </a:lnTo>
                    <a:lnTo>
                      <a:pt x="761" y="27"/>
                    </a:lnTo>
                    <a:lnTo>
                      <a:pt x="772" y="18"/>
                    </a:lnTo>
                    <a:lnTo>
                      <a:pt x="794" y="17"/>
                    </a:lnTo>
                    <a:lnTo>
                      <a:pt x="820" y="23"/>
                    </a:lnTo>
                    <a:lnTo>
                      <a:pt x="847" y="34"/>
                    </a:lnTo>
                    <a:lnTo>
                      <a:pt x="857" y="76"/>
                    </a:lnTo>
                    <a:lnTo>
                      <a:pt x="866" y="81"/>
                    </a:lnTo>
                    <a:lnTo>
                      <a:pt x="871" y="72"/>
                    </a:lnTo>
                    <a:lnTo>
                      <a:pt x="860" y="27"/>
                    </a:lnTo>
                    <a:lnTo>
                      <a:pt x="856" y="22"/>
                    </a:lnTo>
                    <a:lnTo>
                      <a:pt x="825" y="8"/>
                    </a:lnTo>
                    <a:lnTo>
                      <a:pt x="824" y="8"/>
                    </a:lnTo>
                    <a:lnTo>
                      <a:pt x="797" y="1"/>
                    </a:lnTo>
                    <a:lnTo>
                      <a:pt x="794" y="0"/>
                    </a:lnTo>
                    <a:lnTo>
                      <a:pt x="768" y="2"/>
                    </a:lnTo>
                    <a:lnTo>
                      <a:pt x="764" y="4"/>
                    </a:lnTo>
                    <a:lnTo>
                      <a:pt x="750" y="16"/>
                    </a:lnTo>
                    <a:lnTo>
                      <a:pt x="748" y="19"/>
                    </a:lnTo>
                    <a:lnTo>
                      <a:pt x="740" y="35"/>
                    </a:lnTo>
                    <a:lnTo>
                      <a:pt x="740" y="36"/>
                    </a:lnTo>
                    <a:lnTo>
                      <a:pt x="734" y="58"/>
                    </a:lnTo>
                    <a:lnTo>
                      <a:pt x="733" y="59"/>
                    </a:lnTo>
                    <a:lnTo>
                      <a:pt x="731" y="81"/>
                    </a:lnTo>
                    <a:lnTo>
                      <a:pt x="726" y="104"/>
                    </a:lnTo>
                    <a:lnTo>
                      <a:pt x="720" y="124"/>
                    </a:lnTo>
                    <a:lnTo>
                      <a:pt x="710" y="140"/>
                    </a:lnTo>
                    <a:lnTo>
                      <a:pt x="695" y="152"/>
                    </a:lnTo>
                    <a:lnTo>
                      <a:pt x="671" y="159"/>
                    </a:lnTo>
                    <a:lnTo>
                      <a:pt x="640" y="161"/>
                    </a:lnTo>
                    <a:lnTo>
                      <a:pt x="607" y="160"/>
                    </a:lnTo>
                    <a:lnTo>
                      <a:pt x="573" y="156"/>
                    </a:lnTo>
                    <a:lnTo>
                      <a:pt x="517" y="146"/>
                    </a:lnTo>
                    <a:lnTo>
                      <a:pt x="502" y="141"/>
                    </a:lnTo>
                    <a:lnTo>
                      <a:pt x="516" y="117"/>
                    </a:lnTo>
                    <a:lnTo>
                      <a:pt x="516" y="115"/>
                    </a:lnTo>
                    <a:lnTo>
                      <a:pt x="518" y="109"/>
                    </a:lnTo>
                    <a:lnTo>
                      <a:pt x="515" y="101"/>
                    </a:lnTo>
                    <a:lnTo>
                      <a:pt x="512" y="98"/>
                    </a:lnTo>
                    <a:lnTo>
                      <a:pt x="505" y="92"/>
                    </a:lnTo>
                    <a:lnTo>
                      <a:pt x="504" y="92"/>
                    </a:lnTo>
                    <a:lnTo>
                      <a:pt x="476" y="75"/>
                    </a:lnTo>
                    <a:lnTo>
                      <a:pt x="475" y="74"/>
                    </a:lnTo>
                    <a:lnTo>
                      <a:pt x="432" y="54"/>
                    </a:lnTo>
                    <a:lnTo>
                      <a:pt x="425" y="54"/>
                    </a:lnTo>
                    <a:lnTo>
                      <a:pt x="322" y="109"/>
                    </a:lnTo>
                    <a:lnTo>
                      <a:pt x="288" y="118"/>
                    </a:lnTo>
                    <a:lnTo>
                      <a:pt x="242" y="121"/>
                    </a:lnTo>
                    <a:lnTo>
                      <a:pt x="243" y="121"/>
                    </a:lnTo>
                    <a:lnTo>
                      <a:pt x="191" y="124"/>
                    </a:lnTo>
                    <a:lnTo>
                      <a:pt x="190" y="124"/>
                    </a:lnTo>
                    <a:lnTo>
                      <a:pt x="137" y="130"/>
                    </a:lnTo>
                    <a:lnTo>
                      <a:pt x="136" y="131"/>
                    </a:lnTo>
                    <a:lnTo>
                      <a:pt x="86" y="144"/>
                    </a:lnTo>
                    <a:lnTo>
                      <a:pt x="84" y="144"/>
                    </a:lnTo>
                    <a:lnTo>
                      <a:pt x="62" y="155"/>
                    </a:lnTo>
                    <a:lnTo>
                      <a:pt x="61" y="156"/>
                    </a:lnTo>
                    <a:lnTo>
                      <a:pt x="42" y="170"/>
                    </a:lnTo>
                    <a:lnTo>
                      <a:pt x="41" y="171"/>
                    </a:lnTo>
                    <a:lnTo>
                      <a:pt x="25" y="190"/>
                    </a:lnTo>
                    <a:lnTo>
                      <a:pt x="24" y="191"/>
                    </a:lnTo>
                    <a:lnTo>
                      <a:pt x="11" y="213"/>
                    </a:lnTo>
                    <a:lnTo>
                      <a:pt x="11" y="215"/>
                    </a:lnTo>
                    <a:lnTo>
                      <a:pt x="4" y="244"/>
                    </a:lnTo>
                    <a:lnTo>
                      <a:pt x="3" y="245"/>
                    </a:lnTo>
                    <a:lnTo>
                      <a:pt x="0" y="279"/>
                    </a:lnTo>
                    <a:lnTo>
                      <a:pt x="0" y="281"/>
                    </a:lnTo>
                    <a:lnTo>
                      <a:pt x="1" y="291"/>
                    </a:lnTo>
                    <a:lnTo>
                      <a:pt x="2" y="293"/>
                    </a:lnTo>
                    <a:lnTo>
                      <a:pt x="6" y="303"/>
                    </a:lnTo>
                    <a:lnTo>
                      <a:pt x="7" y="305"/>
                    </a:lnTo>
                    <a:lnTo>
                      <a:pt x="22" y="323"/>
                    </a:lnTo>
                    <a:lnTo>
                      <a:pt x="24" y="324"/>
                    </a:lnTo>
                    <a:lnTo>
                      <a:pt x="47" y="338"/>
                    </a:lnTo>
                    <a:lnTo>
                      <a:pt x="48" y="339"/>
                    </a:lnTo>
                    <a:lnTo>
                      <a:pt x="78" y="351"/>
                    </a:lnTo>
                    <a:lnTo>
                      <a:pt x="79" y="351"/>
                    </a:lnTo>
                    <a:lnTo>
                      <a:pt x="153" y="370"/>
                    </a:lnTo>
                    <a:lnTo>
                      <a:pt x="154" y="371"/>
                    </a:lnTo>
                    <a:lnTo>
                      <a:pt x="242" y="382"/>
                    </a:lnTo>
                    <a:lnTo>
                      <a:pt x="243" y="382"/>
                    </a:lnTo>
                    <a:lnTo>
                      <a:pt x="332" y="386"/>
                    </a:lnTo>
                    <a:lnTo>
                      <a:pt x="332" y="386"/>
                    </a:lnTo>
                    <a:lnTo>
                      <a:pt x="414" y="385"/>
                    </a:lnTo>
                    <a:lnTo>
                      <a:pt x="414" y="385"/>
                    </a:lnTo>
                    <a:lnTo>
                      <a:pt x="477" y="381"/>
                    </a:lnTo>
                    <a:lnTo>
                      <a:pt x="478" y="380"/>
                    </a:lnTo>
                    <a:lnTo>
                      <a:pt x="512" y="374"/>
                    </a:lnTo>
                    <a:lnTo>
                      <a:pt x="514" y="374"/>
                    </a:lnTo>
                    <a:lnTo>
                      <a:pt x="561" y="356"/>
                    </a:lnTo>
                    <a:lnTo>
                      <a:pt x="600" y="349"/>
                    </a:lnTo>
                    <a:lnTo>
                      <a:pt x="633" y="347"/>
                    </a:lnTo>
                    <a:lnTo>
                      <a:pt x="661" y="350"/>
                    </a:lnTo>
                    <a:lnTo>
                      <a:pt x="705" y="361"/>
                    </a:lnTo>
                    <a:lnTo>
                      <a:pt x="705" y="361"/>
                    </a:lnTo>
                    <a:lnTo>
                      <a:pt x="738" y="369"/>
                    </a:lnTo>
                    <a:lnTo>
                      <a:pt x="742" y="370"/>
                    </a:lnTo>
                    <a:lnTo>
                      <a:pt x="820" y="361"/>
                    </a:lnTo>
                    <a:lnTo>
                      <a:pt x="820" y="360"/>
                    </a:lnTo>
                    <a:lnTo>
                      <a:pt x="877" y="349"/>
                    </a:lnTo>
                    <a:lnTo>
                      <a:pt x="881" y="347"/>
                    </a:lnTo>
                    <a:lnTo>
                      <a:pt x="890" y="339"/>
                    </a:lnTo>
                    <a:lnTo>
                      <a:pt x="892" y="337"/>
                    </a:lnTo>
                    <a:lnTo>
                      <a:pt x="898" y="324"/>
                    </a:lnTo>
                    <a:lnTo>
                      <a:pt x="899" y="322"/>
                    </a:lnTo>
                    <a:lnTo>
                      <a:pt x="903" y="283"/>
                    </a:lnTo>
                    <a:lnTo>
                      <a:pt x="903" y="282"/>
                    </a:lnTo>
                    <a:lnTo>
                      <a:pt x="901" y="232"/>
                    </a:lnTo>
                    <a:lnTo>
                      <a:pt x="901" y="231"/>
                    </a:lnTo>
                    <a:lnTo>
                      <a:pt x="893" y="174"/>
                    </a:lnTo>
                    <a:lnTo>
                      <a:pt x="892" y="173"/>
                    </a:lnTo>
                    <a:lnTo>
                      <a:pt x="871" y="72"/>
                    </a:lnTo>
                    <a:lnTo>
                      <a:pt x="871" y="72"/>
                    </a:lnTo>
                    <a:lnTo>
                      <a:pt x="860" y="27"/>
                    </a:lnTo>
                    <a:lnTo>
                      <a:pt x="856" y="22"/>
                    </a:lnTo>
                    <a:lnTo>
                      <a:pt x="825"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37" name="Freeform 37"/>
              <p:cNvSpPr>
                <a:spLocks/>
              </p:cNvSpPr>
              <p:nvPr/>
            </p:nvSpPr>
            <p:spPr bwMode="auto">
              <a:xfrm>
                <a:off x="4624" y="3821"/>
                <a:ext cx="127" cy="22"/>
              </a:xfrm>
              <a:custGeom>
                <a:avLst/>
                <a:gdLst>
                  <a:gd name="T0" fmla="*/ 868 w 885"/>
                  <a:gd name="T1" fmla="*/ 39 h 152"/>
                  <a:gd name="T2" fmla="*/ 811 w 885"/>
                  <a:gd name="T3" fmla="*/ 51 h 152"/>
                  <a:gd name="T4" fmla="*/ 733 w 885"/>
                  <a:gd name="T5" fmla="*/ 59 h 152"/>
                  <a:gd name="T6" fmla="*/ 699 w 885"/>
                  <a:gd name="T7" fmla="*/ 52 h 152"/>
                  <a:gd name="T8" fmla="*/ 654 w 885"/>
                  <a:gd name="T9" fmla="*/ 40 h 152"/>
                  <a:gd name="T10" fmla="*/ 625 w 885"/>
                  <a:gd name="T11" fmla="*/ 36 h 152"/>
                  <a:gd name="T12" fmla="*/ 591 w 885"/>
                  <a:gd name="T13" fmla="*/ 38 h 152"/>
                  <a:gd name="T14" fmla="*/ 551 w 885"/>
                  <a:gd name="T15" fmla="*/ 46 h 152"/>
                  <a:gd name="T16" fmla="*/ 503 w 885"/>
                  <a:gd name="T17" fmla="*/ 64 h 152"/>
                  <a:gd name="T18" fmla="*/ 472 w 885"/>
                  <a:gd name="T19" fmla="*/ 70 h 152"/>
                  <a:gd name="T20" fmla="*/ 417 w 885"/>
                  <a:gd name="T21" fmla="*/ 74 h 152"/>
                  <a:gd name="T22" fmla="*/ 343 w 885"/>
                  <a:gd name="T23" fmla="*/ 75 h 152"/>
                  <a:gd name="T24" fmla="*/ 262 w 885"/>
                  <a:gd name="T25" fmla="*/ 72 h 152"/>
                  <a:gd name="T26" fmla="*/ 179 w 885"/>
                  <a:gd name="T27" fmla="*/ 65 h 152"/>
                  <a:gd name="T28" fmla="*/ 104 w 885"/>
                  <a:gd name="T29" fmla="*/ 51 h 152"/>
                  <a:gd name="T30" fmla="*/ 44 w 885"/>
                  <a:gd name="T31" fmla="*/ 30 h 152"/>
                  <a:gd name="T32" fmla="*/ 23 w 885"/>
                  <a:gd name="T33" fmla="*/ 16 h 152"/>
                  <a:gd name="T34" fmla="*/ 16 w 885"/>
                  <a:gd name="T35" fmla="*/ 11 h 152"/>
                  <a:gd name="T36" fmla="*/ 7 w 885"/>
                  <a:gd name="T37" fmla="*/ 0 h 152"/>
                  <a:gd name="T38" fmla="*/ 2 w 885"/>
                  <a:gd name="T39" fmla="*/ 25 h 152"/>
                  <a:gd name="T40" fmla="*/ 0 w 885"/>
                  <a:gd name="T41" fmla="*/ 54 h 152"/>
                  <a:gd name="T42" fmla="*/ 1 w 885"/>
                  <a:gd name="T43" fmla="*/ 64 h 152"/>
                  <a:gd name="T44" fmla="*/ 5 w 885"/>
                  <a:gd name="T45" fmla="*/ 74 h 152"/>
                  <a:gd name="T46" fmla="*/ 20 w 885"/>
                  <a:gd name="T47" fmla="*/ 91 h 152"/>
                  <a:gd name="T48" fmla="*/ 43 w 885"/>
                  <a:gd name="T49" fmla="*/ 106 h 152"/>
                  <a:gd name="T50" fmla="*/ 73 w 885"/>
                  <a:gd name="T51" fmla="*/ 118 h 152"/>
                  <a:gd name="T52" fmla="*/ 147 w 885"/>
                  <a:gd name="T53" fmla="*/ 137 h 152"/>
                  <a:gd name="T54" fmla="*/ 235 w 885"/>
                  <a:gd name="T55" fmla="*/ 148 h 152"/>
                  <a:gd name="T56" fmla="*/ 324 w 885"/>
                  <a:gd name="T57" fmla="*/ 152 h 152"/>
                  <a:gd name="T58" fmla="*/ 406 w 885"/>
                  <a:gd name="T59" fmla="*/ 151 h 152"/>
                  <a:gd name="T60" fmla="*/ 469 w 885"/>
                  <a:gd name="T61" fmla="*/ 147 h 152"/>
                  <a:gd name="T62" fmla="*/ 503 w 885"/>
                  <a:gd name="T63" fmla="*/ 141 h 152"/>
                  <a:gd name="T64" fmla="*/ 551 w 885"/>
                  <a:gd name="T65" fmla="*/ 123 h 152"/>
                  <a:gd name="T66" fmla="*/ 591 w 885"/>
                  <a:gd name="T67" fmla="*/ 115 h 152"/>
                  <a:gd name="T68" fmla="*/ 625 w 885"/>
                  <a:gd name="T69" fmla="*/ 113 h 152"/>
                  <a:gd name="T70" fmla="*/ 654 w 885"/>
                  <a:gd name="T71" fmla="*/ 117 h 152"/>
                  <a:gd name="T72" fmla="*/ 699 w 885"/>
                  <a:gd name="T73" fmla="*/ 128 h 152"/>
                  <a:gd name="T74" fmla="*/ 733 w 885"/>
                  <a:gd name="T75" fmla="*/ 135 h 152"/>
                  <a:gd name="T76" fmla="*/ 811 w 885"/>
                  <a:gd name="T77" fmla="*/ 127 h 152"/>
                  <a:gd name="T78" fmla="*/ 868 w 885"/>
                  <a:gd name="T79" fmla="*/ 116 h 152"/>
                  <a:gd name="T80" fmla="*/ 880 w 885"/>
                  <a:gd name="T81" fmla="*/ 103 h 152"/>
                  <a:gd name="T82" fmla="*/ 885 w 885"/>
                  <a:gd name="T83" fmla="*/ 79 h 152"/>
                  <a:gd name="T84" fmla="*/ 885 w 885"/>
                  <a:gd name="T85" fmla="*/ 9 h 152"/>
                  <a:gd name="T86" fmla="*/ 879 w 885"/>
                  <a:gd name="T87" fmla="*/ 28 h 152"/>
                  <a:gd name="T88" fmla="*/ 868 w 885"/>
                  <a:gd name="T89" fmla="*/ 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5" h="152">
                    <a:moveTo>
                      <a:pt x="868" y="39"/>
                    </a:moveTo>
                    <a:lnTo>
                      <a:pt x="811" y="51"/>
                    </a:lnTo>
                    <a:lnTo>
                      <a:pt x="733" y="59"/>
                    </a:lnTo>
                    <a:lnTo>
                      <a:pt x="699" y="52"/>
                    </a:lnTo>
                    <a:lnTo>
                      <a:pt x="654" y="40"/>
                    </a:lnTo>
                    <a:lnTo>
                      <a:pt x="625" y="36"/>
                    </a:lnTo>
                    <a:lnTo>
                      <a:pt x="591" y="38"/>
                    </a:lnTo>
                    <a:lnTo>
                      <a:pt x="551" y="46"/>
                    </a:lnTo>
                    <a:lnTo>
                      <a:pt x="503" y="64"/>
                    </a:lnTo>
                    <a:lnTo>
                      <a:pt x="472" y="70"/>
                    </a:lnTo>
                    <a:lnTo>
                      <a:pt x="417" y="74"/>
                    </a:lnTo>
                    <a:lnTo>
                      <a:pt x="343" y="75"/>
                    </a:lnTo>
                    <a:lnTo>
                      <a:pt x="262" y="72"/>
                    </a:lnTo>
                    <a:lnTo>
                      <a:pt x="179" y="65"/>
                    </a:lnTo>
                    <a:lnTo>
                      <a:pt x="104" y="51"/>
                    </a:lnTo>
                    <a:lnTo>
                      <a:pt x="44" y="30"/>
                    </a:lnTo>
                    <a:lnTo>
                      <a:pt x="23" y="16"/>
                    </a:lnTo>
                    <a:lnTo>
                      <a:pt x="16" y="11"/>
                    </a:lnTo>
                    <a:lnTo>
                      <a:pt x="7" y="0"/>
                    </a:lnTo>
                    <a:lnTo>
                      <a:pt x="2" y="25"/>
                    </a:lnTo>
                    <a:lnTo>
                      <a:pt x="0" y="54"/>
                    </a:lnTo>
                    <a:lnTo>
                      <a:pt x="1" y="64"/>
                    </a:lnTo>
                    <a:lnTo>
                      <a:pt x="5" y="74"/>
                    </a:lnTo>
                    <a:lnTo>
                      <a:pt x="20" y="91"/>
                    </a:lnTo>
                    <a:lnTo>
                      <a:pt x="43" y="106"/>
                    </a:lnTo>
                    <a:lnTo>
                      <a:pt x="73" y="118"/>
                    </a:lnTo>
                    <a:lnTo>
                      <a:pt x="147" y="137"/>
                    </a:lnTo>
                    <a:lnTo>
                      <a:pt x="235" y="148"/>
                    </a:lnTo>
                    <a:lnTo>
                      <a:pt x="324" y="152"/>
                    </a:lnTo>
                    <a:lnTo>
                      <a:pt x="406" y="151"/>
                    </a:lnTo>
                    <a:lnTo>
                      <a:pt x="469" y="147"/>
                    </a:lnTo>
                    <a:lnTo>
                      <a:pt x="503" y="141"/>
                    </a:lnTo>
                    <a:lnTo>
                      <a:pt x="551" y="123"/>
                    </a:lnTo>
                    <a:lnTo>
                      <a:pt x="591" y="115"/>
                    </a:lnTo>
                    <a:lnTo>
                      <a:pt x="625" y="113"/>
                    </a:lnTo>
                    <a:lnTo>
                      <a:pt x="654" y="117"/>
                    </a:lnTo>
                    <a:lnTo>
                      <a:pt x="699" y="128"/>
                    </a:lnTo>
                    <a:lnTo>
                      <a:pt x="733" y="135"/>
                    </a:lnTo>
                    <a:lnTo>
                      <a:pt x="811" y="127"/>
                    </a:lnTo>
                    <a:lnTo>
                      <a:pt x="868" y="116"/>
                    </a:lnTo>
                    <a:lnTo>
                      <a:pt x="880" y="103"/>
                    </a:lnTo>
                    <a:lnTo>
                      <a:pt x="885" y="79"/>
                    </a:lnTo>
                    <a:lnTo>
                      <a:pt x="885" y="9"/>
                    </a:lnTo>
                    <a:lnTo>
                      <a:pt x="879" y="28"/>
                    </a:lnTo>
                    <a:lnTo>
                      <a:pt x="86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38" name="Freeform 38"/>
              <p:cNvSpPr>
                <a:spLocks/>
              </p:cNvSpPr>
              <p:nvPr/>
            </p:nvSpPr>
            <p:spPr bwMode="auto">
              <a:xfrm>
                <a:off x="4619" y="3821"/>
                <a:ext cx="132" cy="22"/>
              </a:xfrm>
              <a:custGeom>
                <a:avLst/>
                <a:gdLst>
                  <a:gd name="T0" fmla="*/ 880 w 901"/>
                  <a:gd name="T1" fmla="*/ 28 h 165"/>
                  <a:gd name="T2" fmla="*/ 741 w 901"/>
                  <a:gd name="T3" fmla="*/ 56 h 165"/>
                  <a:gd name="T4" fmla="*/ 663 w 901"/>
                  <a:gd name="T5" fmla="*/ 37 h 165"/>
                  <a:gd name="T6" fmla="*/ 599 w 901"/>
                  <a:gd name="T7" fmla="*/ 35 h 165"/>
                  <a:gd name="T8" fmla="*/ 556 w 901"/>
                  <a:gd name="T9" fmla="*/ 44 h 165"/>
                  <a:gd name="T10" fmla="*/ 425 w 901"/>
                  <a:gd name="T11" fmla="*/ 71 h 165"/>
                  <a:gd name="T12" fmla="*/ 188 w 901"/>
                  <a:gd name="T13" fmla="*/ 62 h 165"/>
                  <a:gd name="T14" fmla="*/ 35 w 901"/>
                  <a:gd name="T15" fmla="*/ 15 h 165"/>
                  <a:gd name="T16" fmla="*/ 8 w 901"/>
                  <a:gd name="T17" fmla="*/ 3 h 165"/>
                  <a:gd name="T18" fmla="*/ 0 w 901"/>
                  <a:gd name="T19" fmla="*/ 58 h 165"/>
                  <a:gd name="T20" fmla="*/ 2 w 901"/>
                  <a:gd name="T21" fmla="*/ 72 h 165"/>
                  <a:gd name="T22" fmla="*/ 22 w 901"/>
                  <a:gd name="T23" fmla="*/ 102 h 165"/>
                  <a:gd name="T24" fmla="*/ 48 w 901"/>
                  <a:gd name="T25" fmla="*/ 118 h 165"/>
                  <a:gd name="T26" fmla="*/ 153 w 901"/>
                  <a:gd name="T27" fmla="*/ 149 h 165"/>
                  <a:gd name="T28" fmla="*/ 243 w 901"/>
                  <a:gd name="T29" fmla="*/ 161 h 165"/>
                  <a:gd name="T30" fmla="*/ 414 w 901"/>
                  <a:gd name="T31" fmla="*/ 164 h 165"/>
                  <a:gd name="T32" fmla="*/ 478 w 901"/>
                  <a:gd name="T33" fmla="*/ 159 h 165"/>
                  <a:gd name="T34" fmla="*/ 561 w 901"/>
                  <a:gd name="T35" fmla="*/ 135 h 165"/>
                  <a:gd name="T36" fmla="*/ 661 w 901"/>
                  <a:gd name="T37" fmla="*/ 129 h 165"/>
                  <a:gd name="T38" fmla="*/ 738 w 901"/>
                  <a:gd name="T39" fmla="*/ 148 h 165"/>
                  <a:gd name="T40" fmla="*/ 820 w 901"/>
                  <a:gd name="T41" fmla="*/ 139 h 165"/>
                  <a:gd name="T42" fmla="*/ 894 w 901"/>
                  <a:gd name="T43" fmla="*/ 113 h 165"/>
                  <a:gd name="T44" fmla="*/ 901 w 901"/>
                  <a:gd name="T45" fmla="*/ 84 h 165"/>
                  <a:gd name="T46" fmla="*/ 879 w 901"/>
                  <a:gd name="T47" fmla="*/ 29 h 165"/>
                  <a:gd name="T48" fmla="*/ 811 w 901"/>
                  <a:gd name="T49" fmla="*/ 57 h 165"/>
                  <a:gd name="T50" fmla="*/ 882 w 901"/>
                  <a:gd name="T51" fmla="*/ 49 h 165"/>
                  <a:gd name="T52" fmla="*/ 900 w 901"/>
                  <a:gd name="T53" fmla="*/ 16 h 165"/>
                  <a:gd name="T54" fmla="*/ 885 w 901"/>
                  <a:gd name="T55" fmla="*/ 83 h 165"/>
                  <a:gd name="T56" fmla="*/ 818 w 901"/>
                  <a:gd name="T57" fmla="*/ 124 h 165"/>
                  <a:gd name="T58" fmla="*/ 664 w 901"/>
                  <a:gd name="T59" fmla="*/ 115 h 165"/>
                  <a:gd name="T60" fmla="*/ 633 w 901"/>
                  <a:gd name="T61" fmla="*/ 110 h 165"/>
                  <a:gd name="T62" fmla="*/ 557 w 901"/>
                  <a:gd name="T63" fmla="*/ 121 h 165"/>
                  <a:gd name="T64" fmla="*/ 476 w 901"/>
                  <a:gd name="T65" fmla="*/ 144 h 165"/>
                  <a:gd name="T66" fmla="*/ 244 w 901"/>
                  <a:gd name="T67" fmla="*/ 145 h 165"/>
                  <a:gd name="T68" fmla="*/ 54 w 901"/>
                  <a:gd name="T69" fmla="*/ 104 h 165"/>
                  <a:gd name="T70" fmla="*/ 16 w 901"/>
                  <a:gd name="T71" fmla="*/ 67 h 165"/>
                  <a:gd name="T72" fmla="*/ 23 w 901"/>
                  <a:gd name="T73" fmla="*/ 7 h 165"/>
                  <a:gd name="T74" fmla="*/ 17 w 901"/>
                  <a:gd name="T75" fmla="*/ 21 h 165"/>
                  <a:gd name="T76" fmla="*/ 27 w 901"/>
                  <a:gd name="T77" fmla="*/ 27 h 165"/>
                  <a:gd name="T78" fmla="*/ 110 w 901"/>
                  <a:gd name="T79" fmla="*/ 63 h 165"/>
                  <a:gd name="T80" fmla="*/ 186 w 901"/>
                  <a:gd name="T81" fmla="*/ 78 h 165"/>
                  <a:gd name="T82" fmla="*/ 351 w 901"/>
                  <a:gd name="T83" fmla="*/ 88 h 165"/>
                  <a:gd name="T84" fmla="*/ 426 w 901"/>
                  <a:gd name="T85" fmla="*/ 87 h 165"/>
                  <a:gd name="T86" fmla="*/ 512 w 901"/>
                  <a:gd name="T87" fmla="*/ 76 h 165"/>
                  <a:gd name="T88" fmla="*/ 600 w 901"/>
                  <a:gd name="T89" fmla="*/ 51 h 165"/>
                  <a:gd name="T90" fmla="*/ 705 w 901"/>
                  <a:gd name="T91" fmla="*/ 64 h 165"/>
                  <a:gd name="T92" fmla="*/ 742 w 901"/>
                  <a:gd name="T93" fmla="*/ 72 h 165"/>
                  <a:gd name="T94" fmla="*/ 877 w 901"/>
                  <a:gd name="T95" fmla="*/ 5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1" h="165">
                    <a:moveTo>
                      <a:pt x="893" y="38"/>
                    </a:moveTo>
                    <a:lnTo>
                      <a:pt x="892" y="27"/>
                    </a:lnTo>
                    <a:lnTo>
                      <a:pt x="880" y="28"/>
                    </a:lnTo>
                    <a:lnTo>
                      <a:pt x="872" y="37"/>
                    </a:lnTo>
                    <a:lnTo>
                      <a:pt x="818" y="47"/>
                    </a:lnTo>
                    <a:lnTo>
                      <a:pt x="741" y="56"/>
                    </a:lnTo>
                    <a:lnTo>
                      <a:pt x="709" y="49"/>
                    </a:lnTo>
                    <a:lnTo>
                      <a:pt x="664" y="38"/>
                    </a:lnTo>
                    <a:lnTo>
                      <a:pt x="663" y="37"/>
                    </a:lnTo>
                    <a:lnTo>
                      <a:pt x="634" y="33"/>
                    </a:lnTo>
                    <a:lnTo>
                      <a:pt x="633" y="33"/>
                    </a:lnTo>
                    <a:lnTo>
                      <a:pt x="599" y="35"/>
                    </a:lnTo>
                    <a:lnTo>
                      <a:pt x="597" y="36"/>
                    </a:lnTo>
                    <a:lnTo>
                      <a:pt x="557" y="44"/>
                    </a:lnTo>
                    <a:lnTo>
                      <a:pt x="556" y="44"/>
                    </a:lnTo>
                    <a:lnTo>
                      <a:pt x="509" y="62"/>
                    </a:lnTo>
                    <a:lnTo>
                      <a:pt x="479" y="67"/>
                    </a:lnTo>
                    <a:lnTo>
                      <a:pt x="425" y="71"/>
                    </a:lnTo>
                    <a:lnTo>
                      <a:pt x="351" y="72"/>
                    </a:lnTo>
                    <a:lnTo>
                      <a:pt x="270" y="69"/>
                    </a:lnTo>
                    <a:lnTo>
                      <a:pt x="188" y="62"/>
                    </a:lnTo>
                    <a:lnTo>
                      <a:pt x="114" y="48"/>
                    </a:lnTo>
                    <a:lnTo>
                      <a:pt x="55" y="28"/>
                    </a:lnTo>
                    <a:lnTo>
                      <a:pt x="35" y="15"/>
                    </a:lnTo>
                    <a:lnTo>
                      <a:pt x="29" y="10"/>
                    </a:lnTo>
                    <a:lnTo>
                      <a:pt x="22" y="0"/>
                    </a:lnTo>
                    <a:lnTo>
                      <a:pt x="8" y="3"/>
                    </a:lnTo>
                    <a:lnTo>
                      <a:pt x="3" y="28"/>
                    </a:lnTo>
                    <a:lnTo>
                      <a:pt x="2" y="29"/>
                    </a:lnTo>
                    <a:lnTo>
                      <a:pt x="0" y="58"/>
                    </a:lnTo>
                    <a:lnTo>
                      <a:pt x="0" y="60"/>
                    </a:lnTo>
                    <a:lnTo>
                      <a:pt x="1" y="70"/>
                    </a:lnTo>
                    <a:lnTo>
                      <a:pt x="2" y="72"/>
                    </a:lnTo>
                    <a:lnTo>
                      <a:pt x="6" y="82"/>
                    </a:lnTo>
                    <a:lnTo>
                      <a:pt x="7" y="84"/>
                    </a:lnTo>
                    <a:lnTo>
                      <a:pt x="22" y="102"/>
                    </a:lnTo>
                    <a:lnTo>
                      <a:pt x="24" y="103"/>
                    </a:lnTo>
                    <a:lnTo>
                      <a:pt x="47" y="117"/>
                    </a:lnTo>
                    <a:lnTo>
                      <a:pt x="48" y="118"/>
                    </a:lnTo>
                    <a:lnTo>
                      <a:pt x="78" y="130"/>
                    </a:lnTo>
                    <a:lnTo>
                      <a:pt x="79" y="130"/>
                    </a:lnTo>
                    <a:lnTo>
                      <a:pt x="153" y="149"/>
                    </a:lnTo>
                    <a:lnTo>
                      <a:pt x="154" y="150"/>
                    </a:lnTo>
                    <a:lnTo>
                      <a:pt x="242" y="161"/>
                    </a:lnTo>
                    <a:lnTo>
                      <a:pt x="243" y="161"/>
                    </a:lnTo>
                    <a:lnTo>
                      <a:pt x="332" y="165"/>
                    </a:lnTo>
                    <a:lnTo>
                      <a:pt x="332" y="165"/>
                    </a:lnTo>
                    <a:lnTo>
                      <a:pt x="414" y="164"/>
                    </a:lnTo>
                    <a:lnTo>
                      <a:pt x="414" y="164"/>
                    </a:lnTo>
                    <a:lnTo>
                      <a:pt x="477" y="160"/>
                    </a:lnTo>
                    <a:lnTo>
                      <a:pt x="478" y="159"/>
                    </a:lnTo>
                    <a:lnTo>
                      <a:pt x="512" y="153"/>
                    </a:lnTo>
                    <a:lnTo>
                      <a:pt x="514" y="153"/>
                    </a:lnTo>
                    <a:lnTo>
                      <a:pt x="561" y="135"/>
                    </a:lnTo>
                    <a:lnTo>
                      <a:pt x="600" y="128"/>
                    </a:lnTo>
                    <a:lnTo>
                      <a:pt x="633" y="126"/>
                    </a:lnTo>
                    <a:lnTo>
                      <a:pt x="661" y="129"/>
                    </a:lnTo>
                    <a:lnTo>
                      <a:pt x="705" y="140"/>
                    </a:lnTo>
                    <a:lnTo>
                      <a:pt x="705" y="140"/>
                    </a:lnTo>
                    <a:lnTo>
                      <a:pt x="738" y="148"/>
                    </a:lnTo>
                    <a:lnTo>
                      <a:pt x="742" y="149"/>
                    </a:lnTo>
                    <a:lnTo>
                      <a:pt x="820" y="140"/>
                    </a:lnTo>
                    <a:lnTo>
                      <a:pt x="820" y="139"/>
                    </a:lnTo>
                    <a:lnTo>
                      <a:pt x="877" y="128"/>
                    </a:lnTo>
                    <a:lnTo>
                      <a:pt x="882" y="126"/>
                    </a:lnTo>
                    <a:lnTo>
                      <a:pt x="894" y="113"/>
                    </a:lnTo>
                    <a:lnTo>
                      <a:pt x="895" y="110"/>
                    </a:lnTo>
                    <a:lnTo>
                      <a:pt x="900" y="86"/>
                    </a:lnTo>
                    <a:lnTo>
                      <a:pt x="901" y="84"/>
                    </a:lnTo>
                    <a:lnTo>
                      <a:pt x="901" y="14"/>
                    </a:lnTo>
                    <a:lnTo>
                      <a:pt x="886" y="12"/>
                    </a:lnTo>
                    <a:lnTo>
                      <a:pt x="879" y="29"/>
                    </a:lnTo>
                    <a:lnTo>
                      <a:pt x="872" y="37"/>
                    </a:lnTo>
                    <a:lnTo>
                      <a:pt x="818" y="48"/>
                    </a:lnTo>
                    <a:lnTo>
                      <a:pt x="811" y="57"/>
                    </a:lnTo>
                    <a:lnTo>
                      <a:pt x="820" y="63"/>
                    </a:lnTo>
                    <a:lnTo>
                      <a:pt x="877" y="51"/>
                    </a:lnTo>
                    <a:lnTo>
                      <a:pt x="882" y="49"/>
                    </a:lnTo>
                    <a:lnTo>
                      <a:pt x="893" y="38"/>
                    </a:lnTo>
                    <a:lnTo>
                      <a:pt x="894" y="35"/>
                    </a:lnTo>
                    <a:lnTo>
                      <a:pt x="900" y="16"/>
                    </a:lnTo>
                    <a:lnTo>
                      <a:pt x="901" y="14"/>
                    </a:lnTo>
                    <a:lnTo>
                      <a:pt x="885" y="14"/>
                    </a:lnTo>
                    <a:lnTo>
                      <a:pt x="885" y="83"/>
                    </a:lnTo>
                    <a:lnTo>
                      <a:pt x="880" y="105"/>
                    </a:lnTo>
                    <a:lnTo>
                      <a:pt x="872" y="114"/>
                    </a:lnTo>
                    <a:lnTo>
                      <a:pt x="818" y="124"/>
                    </a:lnTo>
                    <a:lnTo>
                      <a:pt x="741" y="132"/>
                    </a:lnTo>
                    <a:lnTo>
                      <a:pt x="709" y="126"/>
                    </a:lnTo>
                    <a:lnTo>
                      <a:pt x="664" y="115"/>
                    </a:lnTo>
                    <a:lnTo>
                      <a:pt x="663" y="114"/>
                    </a:lnTo>
                    <a:lnTo>
                      <a:pt x="634" y="110"/>
                    </a:lnTo>
                    <a:lnTo>
                      <a:pt x="633" y="110"/>
                    </a:lnTo>
                    <a:lnTo>
                      <a:pt x="599" y="112"/>
                    </a:lnTo>
                    <a:lnTo>
                      <a:pt x="597" y="113"/>
                    </a:lnTo>
                    <a:lnTo>
                      <a:pt x="557" y="121"/>
                    </a:lnTo>
                    <a:lnTo>
                      <a:pt x="556" y="121"/>
                    </a:lnTo>
                    <a:lnTo>
                      <a:pt x="509" y="138"/>
                    </a:lnTo>
                    <a:lnTo>
                      <a:pt x="476" y="144"/>
                    </a:lnTo>
                    <a:lnTo>
                      <a:pt x="414" y="148"/>
                    </a:lnTo>
                    <a:lnTo>
                      <a:pt x="332" y="149"/>
                    </a:lnTo>
                    <a:lnTo>
                      <a:pt x="244" y="145"/>
                    </a:lnTo>
                    <a:lnTo>
                      <a:pt x="156" y="134"/>
                    </a:lnTo>
                    <a:lnTo>
                      <a:pt x="83" y="116"/>
                    </a:lnTo>
                    <a:lnTo>
                      <a:pt x="54" y="104"/>
                    </a:lnTo>
                    <a:lnTo>
                      <a:pt x="33" y="90"/>
                    </a:lnTo>
                    <a:lnTo>
                      <a:pt x="21" y="75"/>
                    </a:lnTo>
                    <a:lnTo>
                      <a:pt x="16" y="67"/>
                    </a:lnTo>
                    <a:lnTo>
                      <a:pt x="16" y="59"/>
                    </a:lnTo>
                    <a:lnTo>
                      <a:pt x="18" y="31"/>
                    </a:lnTo>
                    <a:lnTo>
                      <a:pt x="23" y="7"/>
                    </a:lnTo>
                    <a:lnTo>
                      <a:pt x="8" y="3"/>
                    </a:lnTo>
                    <a:lnTo>
                      <a:pt x="9" y="11"/>
                    </a:lnTo>
                    <a:lnTo>
                      <a:pt x="17" y="21"/>
                    </a:lnTo>
                    <a:lnTo>
                      <a:pt x="20" y="22"/>
                    </a:lnTo>
                    <a:lnTo>
                      <a:pt x="27" y="27"/>
                    </a:lnTo>
                    <a:lnTo>
                      <a:pt x="27" y="27"/>
                    </a:lnTo>
                    <a:lnTo>
                      <a:pt x="48" y="41"/>
                    </a:lnTo>
                    <a:lnTo>
                      <a:pt x="50" y="42"/>
                    </a:lnTo>
                    <a:lnTo>
                      <a:pt x="110" y="63"/>
                    </a:lnTo>
                    <a:lnTo>
                      <a:pt x="111" y="63"/>
                    </a:lnTo>
                    <a:lnTo>
                      <a:pt x="186" y="77"/>
                    </a:lnTo>
                    <a:lnTo>
                      <a:pt x="186" y="78"/>
                    </a:lnTo>
                    <a:lnTo>
                      <a:pt x="269" y="85"/>
                    </a:lnTo>
                    <a:lnTo>
                      <a:pt x="270" y="85"/>
                    </a:lnTo>
                    <a:lnTo>
                      <a:pt x="351" y="88"/>
                    </a:lnTo>
                    <a:lnTo>
                      <a:pt x="351" y="88"/>
                    </a:lnTo>
                    <a:lnTo>
                      <a:pt x="425" y="87"/>
                    </a:lnTo>
                    <a:lnTo>
                      <a:pt x="426" y="87"/>
                    </a:lnTo>
                    <a:lnTo>
                      <a:pt x="481" y="83"/>
                    </a:lnTo>
                    <a:lnTo>
                      <a:pt x="481" y="82"/>
                    </a:lnTo>
                    <a:lnTo>
                      <a:pt x="512" y="76"/>
                    </a:lnTo>
                    <a:lnTo>
                      <a:pt x="514" y="76"/>
                    </a:lnTo>
                    <a:lnTo>
                      <a:pt x="561" y="59"/>
                    </a:lnTo>
                    <a:lnTo>
                      <a:pt x="600" y="51"/>
                    </a:lnTo>
                    <a:lnTo>
                      <a:pt x="633" y="49"/>
                    </a:lnTo>
                    <a:lnTo>
                      <a:pt x="661" y="52"/>
                    </a:lnTo>
                    <a:lnTo>
                      <a:pt x="705" y="64"/>
                    </a:lnTo>
                    <a:lnTo>
                      <a:pt x="705" y="64"/>
                    </a:lnTo>
                    <a:lnTo>
                      <a:pt x="738" y="71"/>
                    </a:lnTo>
                    <a:lnTo>
                      <a:pt x="742" y="72"/>
                    </a:lnTo>
                    <a:lnTo>
                      <a:pt x="820" y="64"/>
                    </a:lnTo>
                    <a:lnTo>
                      <a:pt x="820" y="63"/>
                    </a:lnTo>
                    <a:lnTo>
                      <a:pt x="877" y="51"/>
                    </a:lnTo>
                    <a:lnTo>
                      <a:pt x="882" y="49"/>
                    </a:lnTo>
                    <a:lnTo>
                      <a:pt x="893" y="3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39" name="Rectangle 39"/>
              <p:cNvSpPr>
                <a:spLocks noChangeArrowheads="1"/>
              </p:cNvSpPr>
              <p:nvPr/>
            </p:nvSpPr>
            <p:spPr bwMode="auto">
              <a:xfrm>
                <a:off x="4814" y="3779"/>
                <a:ext cx="53" cy="37"/>
              </a:xfrm>
              <a:prstGeom prst="rect">
                <a:avLst/>
              </a:prstGeom>
              <a:solidFill>
                <a:srgbClr val="FF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640" name="Freeform 40"/>
              <p:cNvSpPr>
                <a:spLocks/>
              </p:cNvSpPr>
              <p:nvPr/>
            </p:nvSpPr>
            <p:spPr bwMode="auto">
              <a:xfrm>
                <a:off x="4814" y="3779"/>
                <a:ext cx="53" cy="42"/>
              </a:xfrm>
              <a:custGeom>
                <a:avLst/>
                <a:gdLst>
                  <a:gd name="T0" fmla="*/ 381 w 389"/>
                  <a:gd name="T1" fmla="*/ 308 h 308"/>
                  <a:gd name="T2" fmla="*/ 389 w 389"/>
                  <a:gd name="T3" fmla="*/ 300 h 308"/>
                  <a:gd name="T4" fmla="*/ 381 w 389"/>
                  <a:gd name="T5" fmla="*/ 292 h 308"/>
                  <a:gd name="T6" fmla="*/ 17 w 389"/>
                  <a:gd name="T7" fmla="*/ 292 h 308"/>
                  <a:gd name="T8" fmla="*/ 17 w 389"/>
                  <a:gd name="T9" fmla="*/ 16 h 308"/>
                  <a:gd name="T10" fmla="*/ 373 w 389"/>
                  <a:gd name="T11" fmla="*/ 16 h 308"/>
                  <a:gd name="T12" fmla="*/ 373 w 389"/>
                  <a:gd name="T13" fmla="*/ 292 h 308"/>
                  <a:gd name="T14" fmla="*/ 17 w 389"/>
                  <a:gd name="T15" fmla="*/ 292 h 308"/>
                  <a:gd name="T16" fmla="*/ 17 w 389"/>
                  <a:gd name="T17" fmla="*/ 8 h 308"/>
                  <a:gd name="T18" fmla="*/ 8 w 389"/>
                  <a:gd name="T19" fmla="*/ 0 h 308"/>
                  <a:gd name="T20" fmla="*/ 0 w 389"/>
                  <a:gd name="T21" fmla="*/ 8 h 308"/>
                  <a:gd name="T22" fmla="*/ 0 w 389"/>
                  <a:gd name="T23" fmla="*/ 300 h 308"/>
                  <a:gd name="T24" fmla="*/ 8 w 389"/>
                  <a:gd name="T25" fmla="*/ 308 h 308"/>
                  <a:gd name="T26" fmla="*/ 381 w 389"/>
                  <a:gd name="T27" fmla="*/ 308 h 308"/>
                  <a:gd name="T28" fmla="*/ 389 w 389"/>
                  <a:gd name="T29" fmla="*/ 300 h 308"/>
                  <a:gd name="T30" fmla="*/ 389 w 389"/>
                  <a:gd name="T31" fmla="*/ 8 h 308"/>
                  <a:gd name="T32" fmla="*/ 381 w 389"/>
                  <a:gd name="T33" fmla="*/ 0 h 308"/>
                  <a:gd name="T34" fmla="*/ 8 w 389"/>
                  <a:gd name="T35" fmla="*/ 0 h 308"/>
                  <a:gd name="T36" fmla="*/ 0 w 389"/>
                  <a:gd name="T37" fmla="*/ 8 h 308"/>
                  <a:gd name="T38" fmla="*/ 0 w 389"/>
                  <a:gd name="T39" fmla="*/ 300 h 308"/>
                  <a:gd name="T40" fmla="*/ 8 w 389"/>
                  <a:gd name="T41" fmla="*/ 308 h 308"/>
                  <a:gd name="T42" fmla="*/ 381 w 389"/>
                  <a:gd name="T43"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9" h="308">
                    <a:moveTo>
                      <a:pt x="381" y="308"/>
                    </a:moveTo>
                    <a:lnTo>
                      <a:pt x="389" y="300"/>
                    </a:lnTo>
                    <a:lnTo>
                      <a:pt x="381" y="292"/>
                    </a:lnTo>
                    <a:lnTo>
                      <a:pt x="17" y="292"/>
                    </a:lnTo>
                    <a:lnTo>
                      <a:pt x="17" y="16"/>
                    </a:lnTo>
                    <a:lnTo>
                      <a:pt x="373" y="16"/>
                    </a:lnTo>
                    <a:lnTo>
                      <a:pt x="373" y="292"/>
                    </a:lnTo>
                    <a:lnTo>
                      <a:pt x="17" y="292"/>
                    </a:lnTo>
                    <a:lnTo>
                      <a:pt x="17" y="8"/>
                    </a:lnTo>
                    <a:lnTo>
                      <a:pt x="8" y="0"/>
                    </a:lnTo>
                    <a:lnTo>
                      <a:pt x="0" y="8"/>
                    </a:lnTo>
                    <a:lnTo>
                      <a:pt x="0" y="300"/>
                    </a:lnTo>
                    <a:lnTo>
                      <a:pt x="8" y="308"/>
                    </a:lnTo>
                    <a:lnTo>
                      <a:pt x="381" y="308"/>
                    </a:lnTo>
                    <a:lnTo>
                      <a:pt x="389" y="300"/>
                    </a:lnTo>
                    <a:lnTo>
                      <a:pt x="389" y="8"/>
                    </a:lnTo>
                    <a:lnTo>
                      <a:pt x="381" y="0"/>
                    </a:lnTo>
                    <a:lnTo>
                      <a:pt x="8" y="0"/>
                    </a:lnTo>
                    <a:lnTo>
                      <a:pt x="0" y="8"/>
                    </a:lnTo>
                    <a:lnTo>
                      <a:pt x="0" y="300"/>
                    </a:lnTo>
                    <a:lnTo>
                      <a:pt x="8" y="308"/>
                    </a:lnTo>
                    <a:lnTo>
                      <a:pt x="381" y="30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41" name="Freeform 41"/>
              <p:cNvSpPr>
                <a:spLocks/>
              </p:cNvSpPr>
              <p:nvPr/>
            </p:nvSpPr>
            <p:spPr bwMode="auto">
              <a:xfrm>
                <a:off x="4804" y="3795"/>
                <a:ext cx="126" cy="48"/>
              </a:xfrm>
              <a:custGeom>
                <a:avLst/>
                <a:gdLst>
                  <a:gd name="T0" fmla="*/ 42 w 886"/>
                  <a:gd name="T1" fmla="*/ 21 h 370"/>
                  <a:gd name="T2" fmla="*/ 30 w 886"/>
                  <a:gd name="T3" fmla="*/ 66 h 370"/>
                  <a:gd name="T4" fmla="*/ 10 w 886"/>
                  <a:gd name="T5" fmla="*/ 167 h 370"/>
                  <a:gd name="T6" fmla="*/ 3 w 886"/>
                  <a:gd name="T7" fmla="*/ 224 h 370"/>
                  <a:gd name="T8" fmla="*/ 0 w 886"/>
                  <a:gd name="T9" fmla="*/ 274 h 370"/>
                  <a:gd name="T10" fmla="*/ 5 w 886"/>
                  <a:gd name="T11" fmla="*/ 313 h 370"/>
                  <a:gd name="T12" fmla="*/ 11 w 886"/>
                  <a:gd name="T13" fmla="*/ 326 h 370"/>
                  <a:gd name="T14" fmla="*/ 19 w 886"/>
                  <a:gd name="T15" fmla="*/ 334 h 370"/>
                  <a:gd name="T16" fmla="*/ 76 w 886"/>
                  <a:gd name="T17" fmla="*/ 345 h 370"/>
                  <a:gd name="T18" fmla="*/ 154 w 886"/>
                  <a:gd name="T19" fmla="*/ 353 h 370"/>
                  <a:gd name="T20" fmla="*/ 188 w 886"/>
                  <a:gd name="T21" fmla="*/ 346 h 370"/>
                  <a:gd name="T22" fmla="*/ 233 w 886"/>
                  <a:gd name="T23" fmla="*/ 335 h 370"/>
                  <a:gd name="T24" fmla="*/ 261 w 886"/>
                  <a:gd name="T25" fmla="*/ 331 h 370"/>
                  <a:gd name="T26" fmla="*/ 296 w 886"/>
                  <a:gd name="T27" fmla="*/ 333 h 370"/>
                  <a:gd name="T28" fmla="*/ 336 w 886"/>
                  <a:gd name="T29" fmla="*/ 341 h 370"/>
                  <a:gd name="T30" fmla="*/ 384 w 886"/>
                  <a:gd name="T31" fmla="*/ 359 h 370"/>
                  <a:gd name="T32" fmla="*/ 419 w 886"/>
                  <a:gd name="T33" fmla="*/ 365 h 370"/>
                  <a:gd name="T34" fmla="*/ 481 w 886"/>
                  <a:gd name="T35" fmla="*/ 369 h 370"/>
                  <a:gd name="T36" fmla="*/ 563 w 886"/>
                  <a:gd name="T37" fmla="*/ 370 h 370"/>
                  <a:gd name="T38" fmla="*/ 652 w 886"/>
                  <a:gd name="T39" fmla="*/ 366 h 370"/>
                  <a:gd name="T40" fmla="*/ 739 w 886"/>
                  <a:gd name="T41" fmla="*/ 355 h 370"/>
                  <a:gd name="T42" fmla="*/ 814 w 886"/>
                  <a:gd name="T43" fmla="*/ 336 h 370"/>
                  <a:gd name="T44" fmla="*/ 843 w 886"/>
                  <a:gd name="T45" fmla="*/ 324 h 370"/>
                  <a:gd name="T46" fmla="*/ 867 w 886"/>
                  <a:gd name="T47" fmla="*/ 309 h 370"/>
                  <a:gd name="T48" fmla="*/ 881 w 886"/>
                  <a:gd name="T49" fmla="*/ 292 h 370"/>
                  <a:gd name="T50" fmla="*/ 886 w 886"/>
                  <a:gd name="T51" fmla="*/ 272 h 370"/>
                  <a:gd name="T52" fmla="*/ 883 w 886"/>
                  <a:gd name="T53" fmla="*/ 238 h 370"/>
                  <a:gd name="T54" fmla="*/ 876 w 886"/>
                  <a:gd name="T55" fmla="*/ 209 h 370"/>
                  <a:gd name="T56" fmla="*/ 864 w 886"/>
                  <a:gd name="T57" fmla="*/ 187 h 370"/>
                  <a:gd name="T58" fmla="*/ 847 w 886"/>
                  <a:gd name="T59" fmla="*/ 168 h 370"/>
                  <a:gd name="T60" fmla="*/ 828 w 886"/>
                  <a:gd name="T61" fmla="*/ 154 h 370"/>
                  <a:gd name="T62" fmla="*/ 807 w 886"/>
                  <a:gd name="T63" fmla="*/ 143 h 370"/>
                  <a:gd name="T64" fmla="*/ 758 w 886"/>
                  <a:gd name="T65" fmla="*/ 130 h 370"/>
                  <a:gd name="T66" fmla="*/ 703 w 886"/>
                  <a:gd name="T67" fmla="*/ 124 h 370"/>
                  <a:gd name="T68" fmla="*/ 652 w 886"/>
                  <a:gd name="T69" fmla="*/ 121 h 370"/>
                  <a:gd name="T70" fmla="*/ 605 w 886"/>
                  <a:gd name="T71" fmla="*/ 118 h 370"/>
                  <a:gd name="T72" fmla="*/ 570 w 886"/>
                  <a:gd name="T73" fmla="*/ 108 h 370"/>
                  <a:gd name="T74" fmla="*/ 465 w 886"/>
                  <a:gd name="T75" fmla="*/ 54 h 370"/>
                  <a:gd name="T76" fmla="*/ 423 w 886"/>
                  <a:gd name="T77" fmla="*/ 73 h 370"/>
                  <a:gd name="T78" fmla="*/ 395 w 886"/>
                  <a:gd name="T79" fmla="*/ 90 h 370"/>
                  <a:gd name="T80" fmla="*/ 387 w 886"/>
                  <a:gd name="T81" fmla="*/ 97 h 370"/>
                  <a:gd name="T82" fmla="*/ 384 w 886"/>
                  <a:gd name="T83" fmla="*/ 99 h 370"/>
                  <a:gd name="T84" fmla="*/ 386 w 886"/>
                  <a:gd name="T85" fmla="*/ 105 h 370"/>
                  <a:gd name="T86" fmla="*/ 404 w 886"/>
                  <a:gd name="T87" fmla="*/ 139 h 370"/>
                  <a:gd name="T88" fmla="*/ 380 w 886"/>
                  <a:gd name="T89" fmla="*/ 145 h 370"/>
                  <a:gd name="T90" fmla="*/ 323 w 886"/>
                  <a:gd name="T91" fmla="*/ 156 h 370"/>
                  <a:gd name="T92" fmla="*/ 289 w 886"/>
                  <a:gd name="T93" fmla="*/ 160 h 370"/>
                  <a:gd name="T94" fmla="*/ 254 w 886"/>
                  <a:gd name="T95" fmla="*/ 161 h 370"/>
                  <a:gd name="T96" fmla="*/ 222 w 886"/>
                  <a:gd name="T97" fmla="*/ 159 h 370"/>
                  <a:gd name="T98" fmla="*/ 197 w 886"/>
                  <a:gd name="T99" fmla="*/ 151 h 370"/>
                  <a:gd name="T100" fmla="*/ 179 w 886"/>
                  <a:gd name="T101" fmla="*/ 138 h 370"/>
                  <a:gd name="T102" fmla="*/ 167 w 886"/>
                  <a:gd name="T103" fmla="*/ 119 h 370"/>
                  <a:gd name="T104" fmla="*/ 161 w 886"/>
                  <a:gd name="T105" fmla="*/ 98 h 370"/>
                  <a:gd name="T106" fmla="*/ 157 w 886"/>
                  <a:gd name="T107" fmla="*/ 74 h 370"/>
                  <a:gd name="T108" fmla="*/ 153 w 886"/>
                  <a:gd name="T109" fmla="*/ 52 h 370"/>
                  <a:gd name="T110" fmla="*/ 148 w 886"/>
                  <a:gd name="T111" fmla="*/ 30 h 370"/>
                  <a:gd name="T112" fmla="*/ 140 w 886"/>
                  <a:gd name="T113" fmla="*/ 14 h 370"/>
                  <a:gd name="T114" fmla="*/ 125 w 886"/>
                  <a:gd name="T115" fmla="*/ 2 h 370"/>
                  <a:gd name="T116" fmla="*/ 100 w 886"/>
                  <a:gd name="T117" fmla="*/ 0 h 370"/>
                  <a:gd name="T118" fmla="*/ 73 w 886"/>
                  <a:gd name="T119" fmla="*/ 8 h 370"/>
                  <a:gd name="T120" fmla="*/ 42 w 886"/>
                  <a:gd name="T121" fmla="*/ 21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6" h="370">
                    <a:moveTo>
                      <a:pt x="42" y="21"/>
                    </a:moveTo>
                    <a:lnTo>
                      <a:pt x="30" y="66"/>
                    </a:lnTo>
                    <a:lnTo>
                      <a:pt x="10" y="167"/>
                    </a:lnTo>
                    <a:lnTo>
                      <a:pt x="3" y="224"/>
                    </a:lnTo>
                    <a:lnTo>
                      <a:pt x="0" y="274"/>
                    </a:lnTo>
                    <a:lnTo>
                      <a:pt x="5" y="313"/>
                    </a:lnTo>
                    <a:lnTo>
                      <a:pt x="11" y="326"/>
                    </a:lnTo>
                    <a:lnTo>
                      <a:pt x="19" y="334"/>
                    </a:lnTo>
                    <a:lnTo>
                      <a:pt x="76" y="345"/>
                    </a:lnTo>
                    <a:lnTo>
                      <a:pt x="154" y="353"/>
                    </a:lnTo>
                    <a:lnTo>
                      <a:pt x="188" y="346"/>
                    </a:lnTo>
                    <a:lnTo>
                      <a:pt x="233" y="335"/>
                    </a:lnTo>
                    <a:lnTo>
                      <a:pt x="261" y="331"/>
                    </a:lnTo>
                    <a:lnTo>
                      <a:pt x="296" y="333"/>
                    </a:lnTo>
                    <a:lnTo>
                      <a:pt x="336" y="341"/>
                    </a:lnTo>
                    <a:lnTo>
                      <a:pt x="384" y="359"/>
                    </a:lnTo>
                    <a:lnTo>
                      <a:pt x="419" y="365"/>
                    </a:lnTo>
                    <a:lnTo>
                      <a:pt x="481" y="369"/>
                    </a:lnTo>
                    <a:lnTo>
                      <a:pt x="563" y="370"/>
                    </a:lnTo>
                    <a:lnTo>
                      <a:pt x="652" y="366"/>
                    </a:lnTo>
                    <a:lnTo>
                      <a:pt x="739" y="355"/>
                    </a:lnTo>
                    <a:lnTo>
                      <a:pt x="814" y="336"/>
                    </a:lnTo>
                    <a:lnTo>
                      <a:pt x="843" y="324"/>
                    </a:lnTo>
                    <a:lnTo>
                      <a:pt x="867" y="309"/>
                    </a:lnTo>
                    <a:lnTo>
                      <a:pt x="881" y="292"/>
                    </a:lnTo>
                    <a:lnTo>
                      <a:pt x="886" y="272"/>
                    </a:lnTo>
                    <a:lnTo>
                      <a:pt x="883" y="238"/>
                    </a:lnTo>
                    <a:lnTo>
                      <a:pt x="876" y="209"/>
                    </a:lnTo>
                    <a:lnTo>
                      <a:pt x="864" y="187"/>
                    </a:lnTo>
                    <a:lnTo>
                      <a:pt x="847" y="168"/>
                    </a:lnTo>
                    <a:lnTo>
                      <a:pt x="828" y="154"/>
                    </a:lnTo>
                    <a:lnTo>
                      <a:pt x="807" y="143"/>
                    </a:lnTo>
                    <a:lnTo>
                      <a:pt x="758" y="130"/>
                    </a:lnTo>
                    <a:lnTo>
                      <a:pt x="703" y="124"/>
                    </a:lnTo>
                    <a:lnTo>
                      <a:pt x="652" y="121"/>
                    </a:lnTo>
                    <a:lnTo>
                      <a:pt x="605" y="118"/>
                    </a:lnTo>
                    <a:lnTo>
                      <a:pt x="570" y="108"/>
                    </a:lnTo>
                    <a:lnTo>
                      <a:pt x="465" y="54"/>
                    </a:lnTo>
                    <a:lnTo>
                      <a:pt x="423" y="73"/>
                    </a:lnTo>
                    <a:lnTo>
                      <a:pt x="395" y="90"/>
                    </a:lnTo>
                    <a:lnTo>
                      <a:pt x="387" y="97"/>
                    </a:lnTo>
                    <a:lnTo>
                      <a:pt x="384" y="99"/>
                    </a:lnTo>
                    <a:lnTo>
                      <a:pt x="386" y="105"/>
                    </a:lnTo>
                    <a:lnTo>
                      <a:pt x="404" y="139"/>
                    </a:lnTo>
                    <a:lnTo>
                      <a:pt x="380" y="145"/>
                    </a:lnTo>
                    <a:lnTo>
                      <a:pt x="323" y="156"/>
                    </a:lnTo>
                    <a:lnTo>
                      <a:pt x="289" y="160"/>
                    </a:lnTo>
                    <a:lnTo>
                      <a:pt x="254" y="161"/>
                    </a:lnTo>
                    <a:lnTo>
                      <a:pt x="222" y="159"/>
                    </a:lnTo>
                    <a:lnTo>
                      <a:pt x="197" y="151"/>
                    </a:lnTo>
                    <a:lnTo>
                      <a:pt x="179" y="138"/>
                    </a:lnTo>
                    <a:lnTo>
                      <a:pt x="167" y="119"/>
                    </a:lnTo>
                    <a:lnTo>
                      <a:pt x="161" y="98"/>
                    </a:lnTo>
                    <a:lnTo>
                      <a:pt x="157" y="74"/>
                    </a:lnTo>
                    <a:lnTo>
                      <a:pt x="153" y="52"/>
                    </a:lnTo>
                    <a:lnTo>
                      <a:pt x="148" y="30"/>
                    </a:lnTo>
                    <a:lnTo>
                      <a:pt x="140" y="14"/>
                    </a:lnTo>
                    <a:lnTo>
                      <a:pt x="125" y="2"/>
                    </a:lnTo>
                    <a:lnTo>
                      <a:pt x="100" y="0"/>
                    </a:lnTo>
                    <a:lnTo>
                      <a:pt x="73" y="8"/>
                    </a:lnTo>
                    <a:lnTo>
                      <a:pt x="42" y="21"/>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42" name="Freeform 42"/>
              <p:cNvSpPr>
                <a:spLocks/>
              </p:cNvSpPr>
              <p:nvPr/>
            </p:nvSpPr>
            <p:spPr bwMode="auto">
              <a:xfrm>
                <a:off x="4804" y="3795"/>
                <a:ext cx="126" cy="48"/>
              </a:xfrm>
              <a:custGeom>
                <a:avLst/>
                <a:gdLst>
                  <a:gd name="T0" fmla="*/ 47 w 902"/>
                  <a:gd name="T1" fmla="*/ 22 h 386"/>
                  <a:gd name="T2" fmla="*/ 11 w 902"/>
                  <a:gd name="T3" fmla="*/ 173 h 386"/>
                  <a:gd name="T4" fmla="*/ 0 w 902"/>
                  <a:gd name="T5" fmla="*/ 282 h 386"/>
                  <a:gd name="T6" fmla="*/ 12 w 902"/>
                  <a:gd name="T7" fmla="*/ 337 h 386"/>
                  <a:gd name="T8" fmla="*/ 83 w 902"/>
                  <a:gd name="T9" fmla="*/ 360 h 386"/>
                  <a:gd name="T10" fmla="*/ 198 w 902"/>
                  <a:gd name="T11" fmla="*/ 361 h 386"/>
                  <a:gd name="T12" fmla="*/ 303 w 902"/>
                  <a:gd name="T13" fmla="*/ 349 h 386"/>
                  <a:gd name="T14" fmla="*/ 425 w 902"/>
                  <a:gd name="T15" fmla="*/ 380 h 386"/>
                  <a:gd name="T16" fmla="*/ 571 w 902"/>
                  <a:gd name="T17" fmla="*/ 386 h 386"/>
                  <a:gd name="T18" fmla="*/ 748 w 902"/>
                  <a:gd name="T19" fmla="*/ 371 h 386"/>
                  <a:gd name="T20" fmla="*/ 854 w 902"/>
                  <a:gd name="T21" fmla="*/ 339 h 386"/>
                  <a:gd name="T22" fmla="*/ 895 w 902"/>
                  <a:gd name="T23" fmla="*/ 305 h 386"/>
                  <a:gd name="T24" fmla="*/ 899 w 902"/>
                  <a:gd name="T25" fmla="*/ 245 h 386"/>
                  <a:gd name="T26" fmla="*/ 879 w 902"/>
                  <a:gd name="T27" fmla="*/ 191 h 386"/>
                  <a:gd name="T28" fmla="*/ 841 w 902"/>
                  <a:gd name="T29" fmla="*/ 156 h 386"/>
                  <a:gd name="T30" fmla="*/ 768 w 902"/>
                  <a:gd name="T31" fmla="*/ 131 h 386"/>
                  <a:gd name="T32" fmla="*/ 660 w 902"/>
                  <a:gd name="T33" fmla="*/ 121 h 386"/>
                  <a:gd name="T34" fmla="*/ 478 w 902"/>
                  <a:gd name="T35" fmla="*/ 54 h 386"/>
                  <a:gd name="T36" fmla="*/ 399 w 902"/>
                  <a:gd name="T37" fmla="*/ 92 h 386"/>
                  <a:gd name="T38" fmla="*/ 385 w 902"/>
                  <a:gd name="T39" fmla="*/ 109 h 386"/>
                  <a:gd name="T40" fmla="*/ 386 w 902"/>
                  <a:gd name="T41" fmla="*/ 146 h 386"/>
                  <a:gd name="T42" fmla="*/ 231 w 902"/>
                  <a:gd name="T43" fmla="*/ 159 h 386"/>
                  <a:gd name="T44" fmla="*/ 176 w 902"/>
                  <a:gd name="T45" fmla="*/ 104 h 386"/>
                  <a:gd name="T46" fmla="*/ 168 w 902"/>
                  <a:gd name="T47" fmla="*/ 58 h 386"/>
                  <a:gd name="T48" fmla="*/ 153 w 902"/>
                  <a:gd name="T49" fmla="*/ 16 h 386"/>
                  <a:gd name="T50" fmla="*/ 106 w 902"/>
                  <a:gd name="T51" fmla="*/ 1 h 386"/>
                  <a:gd name="T52" fmla="*/ 43 w 902"/>
                  <a:gd name="T53" fmla="*/ 27 h 386"/>
                  <a:gd name="T54" fmla="*/ 56 w 902"/>
                  <a:gd name="T55" fmla="*/ 35 h 386"/>
                  <a:gd name="T56" fmla="*/ 142 w 902"/>
                  <a:gd name="T57" fmla="*/ 27 h 386"/>
                  <a:gd name="T58" fmla="*/ 158 w 902"/>
                  <a:gd name="T59" fmla="*/ 83 h 386"/>
                  <a:gd name="T60" fmla="*/ 169 w 902"/>
                  <a:gd name="T61" fmla="*/ 131 h 386"/>
                  <a:gd name="T62" fmla="*/ 203 w 902"/>
                  <a:gd name="T63" fmla="*/ 166 h 386"/>
                  <a:gd name="T64" fmla="*/ 262 w 902"/>
                  <a:gd name="T65" fmla="*/ 177 h 386"/>
                  <a:gd name="T66" fmla="*/ 332 w 902"/>
                  <a:gd name="T67" fmla="*/ 171 h 386"/>
                  <a:gd name="T68" fmla="*/ 419 w 902"/>
                  <a:gd name="T69" fmla="*/ 142 h 386"/>
                  <a:gd name="T70" fmla="*/ 396 w 902"/>
                  <a:gd name="T71" fmla="*/ 113 h 386"/>
                  <a:gd name="T72" fmla="*/ 435 w 902"/>
                  <a:gd name="T73" fmla="*/ 88 h 386"/>
                  <a:gd name="T74" fmla="*/ 611 w 902"/>
                  <a:gd name="T75" fmla="*/ 133 h 386"/>
                  <a:gd name="T76" fmla="*/ 710 w 902"/>
                  <a:gd name="T77" fmla="*/ 140 h 386"/>
                  <a:gd name="T78" fmla="*/ 850 w 902"/>
                  <a:gd name="T79" fmla="*/ 182 h 386"/>
                  <a:gd name="T80" fmla="*/ 886 w 902"/>
                  <a:gd name="T81" fmla="*/ 279 h 386"/>
                  <a:gd name="T82" fmla="*/ 820 w 902"/>
                  <a:gd name="T83" fmla="*/ 337 h 386"/>
                  <a:gd name="T84" fmla="*/ 489 w 902"/>
                  <a:gd name="T85" fmla="*/ 369 h 386"/>
                  <a:gd name="T86" fmla="*/ 346 w 902"/>
                  <a:gd name="T87" fmla="*/ 342 h 386"/>
                  <a:gd name="T88" fmla="*/ 268 w 902"/>
                  <a:gd name="T89" fmla="*/ 331 h 386"/>
                  <a:gd name="T90" fmla="*/ 162 w 902"/>
                  <a:gd name="T91" fmla="*/ 353 h 386"/>
                  <a:gd name="T92" fmla="*/ 20 w 902"/>
                  <a:gd name="T93" fmla="*/ 319 h 386"/>
                  <a:gd name="T94" fmla="*/ 46 w 902"/>
                  <a:gd name="T95" fmla="*/ 76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2" h="386">
                    <a:moveTo>
                      <a:pt x="84" y="23"/>
                    </a:moveTo>
                    <a:lnTo>
                      <a:pt x="88" y="13"/>
                    </a:lnTo>
                    <a:lnTo>
                      <a:pt x="78" y="8"/>
                    </a:lnTo>
                    <a:lnTo>
                      <a:pt x="47" y="22"/>
                    </a:lnTo>
                    <a:lnTo>
                      <a:pt x="43" y="27"/>
                    </a:lnTo>
                    <a:lnTo>
                      <a:pt x="31" y="72"/>
                    </a:lnTo>
                    <a:lnTo>
                      <a:pt x="31" y="72"/>
                    </a:lnTo>
                    <a:lnTo>
                      <a:pt x="11" y="173"/>
                    </a:lnTo>
                    <a:lnTo>
                      <a:pt x="10" y="174"/>
                    </a:lnTo>
                    <a:lnTo>
                      <a:pt x="3" y="231"/>
                    </a:lnTo>
                    <a:lnTo>
                      <a:pt x="3" y="232"/>
                    </a:lnTo>
                    <a:lnTo>
                      <a:pt x="0" y="282"/>
                    </a:lnTo>
                    <a:lnTo>
                      <a:pt x="0" y="283"/>
                    </a:lnTo>
                    <a:lnTo>
                      <a:pt x="5" y="322"/>
                    </a:lnTo>
                    <a:lnTo>
                      <a:pt x="6" y="324"/>
                    </a:lnTo>
                    <a:lnTo>
                      <a:pt x="12" y="337"/>
                    </a:lnTo>
                    <a:lnTo>
                      <a:pt x="14" y="339"/>
                    </a:lnTo>
                    <a:lnTo>
                      <a:pt x="22" y="347"/>
                    </a:lnTo>
                    <a:lnTo>
                      <a:pt x="26" y="349"/>
                    </a:lnTo>
                    <a:lnTo>
                      <a:pt x="83" y="360"/>
                    </a:lnTo>
                    <a:lnTo>
                      <a:pt x="83" y="361"/>
                    </a:lnTo>
                    <a:lnTo>
                      <a:pt x="161" y="370"/>
                    </a:lnTo>
                    <a:lnTo>
                      <a:pt x="164" y="369"/>
                    </a:lnTo>
                    <a:lnTo>
                      <a:pt x="198" y="361"/>
                    </a:lnTo>
                    <a:lnTo>
                      <a:pt x="198" y="361"/>
                    </a:lnTo>
                    <a:lnTo>
                      <a:pt x="242" y="350"/>
                    </a:lnTo>
                    <a:lnTo>
                      <a:pt x="269" y="347"/>
                    </a:lnTo>
                    <a:lnTo>
                      <a:pt x="303" y="349"/>
                    </a:lnTo>
                    <a:lnTo>
                      <a:pt x="342" y="356"/>
                    </a:lnTo>
                    <a:lnTo>
                      <a:pt x="389" y="374"/>
                    </a:lnTo>
                    <a:lnTo>
                      <a:pt x="391" y="374"/>
                    </a:lnTo>
                    <a:lnTo>
                      <a:pt x="425" y="380"/>
                    </a:lnTo>
                    <a:lnTo>
                      <a:pt x="427" y="381"/>
                    </a:lnTo>
                    <a:lnTo>
                      <a:pt x="489" y="385"/>
                    </a:lnTo>
                    <a:lnTo>
                      <a:pt x="489" y="385"/>
                    </a:lnTo>
                    <a:lnTo>
                      <a:pt x="571" y="386"/>
                    </a:lnTo>
                    <a:lnTo>
                      <a:pt x="571" y="386"/>
                    </a:lnTo>
                    <a:lnTo>
                      <a:pt x="660" y="382"/>
                    </a:lnTo>
                    <a:lnTo>
                      <a:pt x="661" y="382"/>
                    </a:lnTo>
                    <a:lnTo>
                      <a:pt x="748" y="371"/>
                    </a:lnTo>
                    <a:lnTo>
                      <a:pt x="749" y="370"/>
                    </a:lnTo>
                    <a:lnTo>
                      <a:pt x="824" y="351"/>
                    </a:lnTo>
                    <a:lnTo>
                      <a:pt x="825" y="351"/>
                    </a:lnTo>
                    <a:lnTo>
                      <a:pt x="854" y="339"/>
                    </a:lnTo>
                    <a:lnTo>
                      <a:pt x="855" y="338"/>
                    </a:lnTo>
                    <a:lnTo>
                      <a:pt x="879" y="324"/>
                    </a:lnTo>
                    <a:lnTo>
                      <a:pt x="881" y="323"/>
                    </a:lnTo>
                    <a:lnTo>
                      <a:pt x="895" y="305"/>
                    </a:lnTo>
                    <a:lnTo>
                      <a:pt x="896" y="302"/>
                    </a:lnTo>
                    <a:lnTo>
                      <a:pt x="901" y="282"/>
                    </a:lnTo>
                    <a:lnTo>
                      <a:pt x="902" y="279"/>
                    </a:lnTo>
                    <a:lnTo>
                      <a:pt x="899" y="245"/>
                    </a:lnTo>
                    <a:lnTo>
                      <a:pt x="898" y="244"/>
                    </a:lnTo>
                    <a:lnTo>
                      <a:pt x="891" y="215"/>
                    </a:lnTo>
                    <a:lnTo>
                      <a:pt x="891" y="213"/>
                    </a:lnTo>
                    <a:lnTo>
                      <a:pt x="879" y="191"/>
                    </a:lnTo>
                    <a:lnTo>
                      <a:pt x="878" y="190"/>
                    </a:lnTo>
                    <a:lnTo>
                      <a:pt x="862" y="171"/>
                    </a:lnTo>
                    <a:lnTo>
                      <a:pt x="861" y="170"/>
                    </a:lnTo>
                    <a:lnTo>
                      <a:pt x="841" y="156"/>
                    </a:lnTo>
                    <a:lnTo>
                      <a:pt x="840" y="155"/>
                    </a:lnTo>
                    <a:lnTo>
                      <a:pt x="819" y="144"/>
                    </a:lnTo>
                    <a:lnTo>
                      <a:pt x="817" y="144"/>
                    </a:lnTo>
                    <a:lnTo>
                      <a:pt x="768" y="131"/>
                    </a:lnTo>
                    <a:lnTo>
                      <a:pt x="767" y="130"/>
                    </a:lnTo>
                    <a:lnTo>
                      <a:pt x="712" y="124"/>
                    </a:lnTo>
                    <a:lnTo>
                      <a:pt x="711" y="124"/>
                    </a:lnTo>
                    <a:lnTo>
                      <a:pt x="660" y="121"/>
                    </a:lnTo>
                    <a:lnTo>
                      <a:pt x="660" y="121"/>
                    </a:lnTo>
                    <a:lnTo>
                      <a:pt x="614" y="118"/>
                    </a:lnTo>
                    <a:lnTo>
                      <a:pt x="581" y="109"/>
                    </a:lnTo>
                    <a:lnTo>
                      <a:pt x="478" y="54"/>
                    </a:lnTo>
                    <a:lnTo>
                      <a:pt x="470" y="54"/>
                    </a:lnTo>
                    <a:lnTo>
                      <a:pt x="428" y="74"/>
                    </a:lnTo>
                    <a:lnTo>
                      <a:pt x="427" y="75"/>
                    </a:lnTo>
                    <a:lnTo>
                      <a:pt x="399" y="92"/>
                    </a:lnTo>
                    <a:lnTo>
                      <a:pt x="398" y="92"/>
                    </a:lnTo>
                    <a:lnTo>
                      <a:pt x="391" y="98"/>
                    </a:lnTo>
                    <a:lnTo>
                      <a:pt x="388" y="101"/>
                    </a:lnTo>
                    <a:lnTo>
                      <a:pt x="385" y="109"/>
                    </a:lnTo>
                    <a:lnTo>
                      <a:pt x="387" y="115"/>
                    </a:lnTo>
                    <a:lnTo>
                      <a:pt x="387" y="117"/>
                    </a:lnTo>
                    <a:lnTo>
                      <a:pt x="401" y="141"/>
                    </a:lnTo>
                    <a:lnTo>
                      <a:pt x="386" y="146"/>
                    </a:lnTo>
                    <a:lnTo>
                      <a:pt x="329" y="156"/>
                    </a:lnTo>
                    <a:lnTo>
                      <a:pt x="296" y="160"/>
                    </a:lnTo>
                    <a:lnTo>
                      <a:pt x="262" y="161"/>
                    </a:lnTo>
                    <a:lnTo>
                      <a:pt x="231" y="159"/>
                    </a:lnTo>
                    <a:lnTo>
                      <a:pt x="208" y="152"/>
                    </a:lnTo>
                    <a:lnTo>
                      <a:pt x="193" y="140"/>
                    </a:lnTo>
                    <a:lnTo>
                      <a:pt x="182" y="124"/>
                    </a:lnTo>
                    <a:lnTo>
                      <a:pt x="176" y="104"/>
                    </a:lnTo>
                    <a:lnTo>
                      <a:pt x="172" y="81"/>
                    </a:lnTo>
                    <a:lnTo>
                      <a:pt x="172" y="81"/>
                    </a:lnTo>
                    <a:lnTo>
                      <a:pt x="168" y="59"/>
                    </a:lnTo>
                    <a:lnTo>
                      <a:pt x="168" y="58"/>
                    </a:lnTo>
                    <a:lnTo>
                      <a:pt x="163" y="36"/>
                    </a:lnTo>
                    <a:lnTo>
                      <a:pt x="163" y="35"/>
                    </a:lnTo>
                    <a:lnTo>
                      <a:pt x="155" y="19"/>
                    </a:lnTo>
                    <a:lnTo>
                      <a:pt x="153" y="16"/>
                    </a:lnTo>
                    <a:lnTo>
                      <a:pt x="139" y="4"/>
                    </a:lnTo>
                    <a:lnTo>
                      <a:pt x="134" y="2"/>
                    </a:lnTo>
                    <a:lnTo>
                      <a:pt x="109" y="0"/>
                    </a:lnTo>
                    <a:lnTo>
                      <a:pt x="106" y="1"/>
                    </a:lnTo>
                    <a:lnTo>
                      <a:pt x="79" y="8"/>
                    </a:lnTo>
                    <a:lnTo>
                      <a:pt x="78" y="8"/>
                    </a:lnTo>
                    <a:lnTo>
                      <a:pt x="47" y="22"/>
                    </a:lnTo>
                    <a:lnTo>
                      <a:pt x="43" y="27"/>
                    </a:lnTo>
                    <a:lnTo>
                      <a:pt x="31" y="72"/>
                    </a:lnTo>
                    <a:lnTo>
                      <a:pt x="36" y="81"/>
                    </a:lnTo>
                    <a:lnTo>
                      <a:pt x="46" y="76"/>
                    </a:lnTo>
                    <a:lnTo>
                      <a:pt x="56" y="35"/>
                    </a:lnTo>
                    <a:lnTo>
                      <a:pt x="83" y="23"/>
                    </a:lnTo>
                    <a:lnTo>
                      <a:pt x="109" y="17"/>
                    </a:lnTo>
                    <a:lnTo>
                      <a:pt x="130" y="18"/>
                    </a:lnTo>
                    <a:lnTo>
                      <a:pt x="142" y="27"/>
                    </a:lnTo>
                    <a:lnTo>
                      <a:pt x="149" y="41"/>
                    </a:lnTo>
                    <a:lnTo>
                      <a:pt x="154" y="62"/>
                    </a:lnTo>
                    <a:lnTo>
                      <a:pt x="158" y="83"/>
                    </a:lnTo>
                    <a:lnTo>
                      <a:pt x="158" y="83"/>
                    </a:lnTo>
                    <a:lnTo>
                      <a:pt x="162" y="107"/>
                    </a:lnTo>
                    <a:lnTo>
                      <a:pt x="162" y="108"/>
                    </a:lnTo>
                    <a:lnTo>
                      <a:pt x="168" y="129"/>
                    </a:lnTo>
                    <a:lnTo>
                      <a:pt x="169" y="131"/>
                    </a:lnTo>
                    <a:lnTo>
                      <a:pt x="180" y="150"/>
                    </a:lnTo>
                    <a:lnTo>
                      <a:pt x="182" y="152"/>
                    </a:lnTo>
                    <a:lnTo>
                      <a:pt x="201" y="165"/>
                    </a:lnTo>
                    <a:lnTo>
                      <a:pt x="203" y="166"/>
                    </a:lnTo>
                    <a:lnTo>
                      <a:pt x="228" y="174"/>
                    </a:lnTo>
                    <a:lnTo>
                      <a:pt x="230" y="175"/>
                    </a:lnTo>
                    <a:lnTo>
                      <a:pt x="262" y="177"/>
                    </a:lnTo>
                    <a:lnTo>
                      <a:pt x="262" y="177"/>
                    </a:lnTo>
                    <a:lnTo>
                      <a:pt x="297" y="176"/>
                    </a:lnTo>
                    <a:lnTo>
                      <a:pt x="298" y="176"/>
                    </a:lnTo>
                    <a:lnTo>
                      <a:pt x="332" y="172"/>
                    </a:lnTo>
                    <a:lnTo>
                      <a:pt x="332" y="171"/>
                    </a:lnTo>
                    <a:lnTo>
                      <a:pt x="389" y="160"/>
                    </a:lnTo>
                    <a:lnTo>
                      <a:pt x="390" y="160"/>
                    </a:lnTo>
                    <a:lnTo>
                      <a:pt x="414" y="154"/>
                    </a:lnTo>
                    <a:lnTo>
                      <a:pt x="419" y="142"/>
                    </a:lnTo>
                    <a:lnTo>
                      <a:pt x="401" y="110"/>
                    </a:lnTo>
                    <a:lnTo>
                      <a:pt x="399" y="105"/>
                    </a:lnTo>
                    <a:lnTo>
                      <a:pt x="385" y="109"/>
                    </a:lnTo>
                    <a:lnTo>
                      <a:pt x="396" y="113"/>
                    </a:lnTo>
                    <a:lnTo>
                      <a:pt x="399" y="111"/>
                    </a:lnTo>
                    <a:lnTo>
                      <a:pt x="400" y="111"/>
                    </a:lnTo>
                    <a:lnTo>
                      <a:pt x="407" y="105"/>
                    </a:lnTo>
                    <a:lnTo>
                      <a:pt x="435" y="88"/>
                    </a:lnTo>
                    <a:lnTo>
                      <a:pt x="473" y="70"/>
                    </a:lnTo>
                    <a:lnTo>
                      <a:pt x="574" y="123"/>
                    </a:lnTo>
                    <a:lnTo>
                      <a:pt x="576" y="123"/>
                    </a:lnTo>
                    <a:lnTo>
                      <a:pt x="611" y="133"/>
                    </a:lnTo>
                    <a:lnTo>
                      <a:pt x="613" y="134"/>
                    </a:lnTo>
                    <a:lnTo>
                      <a:pt x="660" y="137"/>
                    </a:lnTo>
                    <a:lnTo>
                      <a:pt x="660" y="137"/>
                    </a:lnTo>
                    <a:lnTo>
                      <a:pt x="710" y="140"/>
                    </a:lnTo>
                    <a:lnTo>
                      <a:pt x="765" y="146"/>
                    </a:lnTo>
                    <a:lnTo>
                      <a:pt x="812" y="158"/>
                    </a:lnTo>
                    <a:lnTo>
                      <a:pt x="832" y="168"/>
                    </a:lnTo>
                    <a:lnTo>
                      <a:pt x="850" y="182"/>
                    </a:lnTo>
                    <a:lnTo>
                      <a:pt x="866" y="199"/>
                    </a:lnTo>
                    <a:lnTo>
                      <a:pt x="877" y="220"/>
                    </a:lnTo>
                    <a:lnTo>
                      <a:pt x="883" y="247"/>
                    </a:lnTo>
                    <a:lnTo>
                      <a:pt x="886" y="279"/>
                    </a:lnTo>
                    <a:lnTo>
                      <a:pt x="882" y="296"/>
                    </a:lnTo>
                    <a:lnTo>
                      <a:pt x="870" y="311"/>
                    </a:lnTo>
                    <a:lnTo>
                      <a:pt x="848" y="325"/>
                    </a:lnTo>
                    <a:lnTo>
                      <a:pt x="820" y="337"/>
                    </a:lnTo>
                    <a:lnTo>
                      <a:pt x="746" y="355"/>
                    </a:lnTo>
                    <a:lnTo>
                      <a:pt x="659" y="366"/>
                    </a:lnTo>
                    <a:lnTo>
                      <a:pt x="571" y="370"/>
                    </a:lnTo>
                    <a:lnTo>
                      <a:pt x="489" y="369"/>
                    </a:lnTo>
                    <a:lnTo>
                      <a:pt x="428" y="365"/>
                    </a:lnTo>
                    <a:lnTo>
                      <a:pt x="394" y="359"/>
                    </a:lnTo>
                    <a:lnTo>
                      <a:pt x="347" y="342"/>
                    </a:lnTo>
                    <a:lnTo>
                      <a:pt x="346" y="342"/>
                    </a:lnTo>
                    <a:lnTo>
                      <a:pt x="306" y="334"/>
                    </a:lnTo>
                    <a:lnTo>
                      <a:pt x="304" y="333"/>
                    </a:lnTo>
                    <a:lnTo>
                      <a:pt x="269" y="331"/>
                    </a:lnTo>
                    <a:lnTo>
                      <a:pt x="268" y="331"/>
                    </a:lnTo>
                    <a:lnTo>
                      <a:pt x="240" y="335"/>
                    </a:lnTo>
                    <a:lnTo>
                      <a:pt x="239" y="336"/>
                    </a:lnTo>
                    <a:lnTo>
                      <a:pt x="194" y="347"/>
                    </a:lnTo>
                    <a:lnTo>
                      <a:pt x="162" y="353"/>
                    </a:lnTo>
                    <a:lnTo>
                      <a:pt x="85" y="345"/>
                    </a:lnTo>
                    <a:lnTo>
                      <a:pt x="31" y="335"/>
                    </a:lnTo>
                    <a:lnTo>
                      <a:pt x="25" y="330"/>
                    </a:lnTo>
                    <a:lnTo>
                      <a:pt x="20" y="319"/>
                    </a:lnTo>
                    <a:lnTo>
                      <a:pt x="16" y="282"/>
                    </a:lnTo>
                    <a:lnTo>
                      <a:pt x="19" y="233"/>
                    </a:lnTo>
                    <a:lnTo>
                      <a:pt x="26" y="176"/>
                    </a:lnTo>
                    <a:lnTo>
                      <a:pt x="46" y="76"/>
                    </a:lnTo>
                    <a:lnTo>
                      <a:pt x="56" y="35"/>
                    </a:lnTo>
                    <a:lnTo>
                      <a:pt x="84" y="2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43" name="Freeform 43"/>
              <p:cNvSpPr>
                <a:spLocks/>
              </p:cNvSpPr>
              <p:nvPr/>
            </p:nvSpPr>
            <p:spPr bwMode="auto">
              <a:xfrm>
                <a:off x="4804" y="3821"/>
                <a:ext cx="126" cy="22"/>
              </a:xfrm>
              <a:custGeom>
                <a:avLst/>
                <a:gdLst>
                  <a:gd name="T0" fmla="*/ 18 w 885"/>
                  <a:gd name="T1" fmla="*/ 39 h 152"/>
                  <a:gd name="T2" fmla="*/ 75 w 885"/>
                  <a:gd name="T3" fmla="*/ 51 h 152"/>
                  <a:gd name="T4" fmla="*/ 153 w 885"/>
                  <a:gd name="T5" fmla="*/ 59 h 152"/>
                  <a:gd name="T6" fmla="*/ 187 w 885"/>
                  <a:gd name="T7" fmla="*/ 52 h 152"/>
                  <a:gd name="T8" fmla="*/ 232 w 885"/>
                  <a:gd name="T9" fmla="*/ 40 h 152"/>
                  <a:gd name="T10" fmla="*/ 260 w 885"/>
                  <a:gd name="T11" fmla="*/ 36 h 152"/>
                  <a:gd name="T12" fmla="*/ 295 w 885"/>
                  <a:gd name="T13" fmla="*/ 38 h 152"/>
                  <a:gd name="T14" fmla="*/ 335 w 885"/>
                  <a:gd name="T15" fmla="*/ 46 h 152"/>
                  <a:gd name="T16" fmla="*/ 383 w 885"/>
                  <a:gd name="T17" fmla="*/ 64 h 152"/>
                  <a:gd name="T18" fmla="*/ 413 w 885"/>
                  <a:gd name="T19" fmla="*/ 70 h 152"/>
                  <a:gd name="T20" fmla="*/ 470 w 885"/>
                  <a:gd name="T21" fmla="*/ 74 h 152"/>
                  <a:gd name="T22" fmla="*/ 542 w 885"/>
                  <a:gd name="T23" fmla="*/ 75 h 152"/>
                  <a:gd name="T24" fmla="*/ 624 w 885"/>
                  <a:gd name="T25" fmla="*/ 72 h 152"/>
                  <a:gd name="T26" fmla="*/ 707 w 885"/>
                  <a:gd name="T27" fmla="*/ 65 h 152"/>
                  <a:gd name="T28" fmla="*/ 782 w 885"/>
                  <a:gd name="T29" fmla="*/ 51 h 152"/>
                  <a:gd name="T30" fmla="*/ 841 w 885"/>
                  <a:gd name="T31" fmla="*/ 30 h 152"/>
                  <a:gd name="T32" fmla="*/ 864 w 885"/>
                  <a:gd name="T33" fmla="*/ 16 h 152"/>
                  <a:gd name="T34" fmla="*/ 878 w 885"/>
                  <a:gd name="T35" fmla="*/ 0 h 152"/>
                  <a:gd name="T36" fmla="*/ 883 w 885"/>
                  <a:gd name="T37" fmla="*/ 25 h 152"/>
                  <a:gd name="T38" fmla="*/ 885 w 885"/>
                  <a:gd name="T39" fmla="*/ 54 h 152"/>
                  <a:gd name="T40" fmla="*/ 880 w 885"/>
                  <a:gd name="T41" fmla="*/ 74 h 152"/>
                  <a:gd name="T42" fmla="*/ 866 w 885"/>
                  <a:gd name="T43" fmla="*/ 91 h 152"/>
                  <a:gd name="T44" fmla="*/ 842 w 885"/>
                  <a:gd name="T45" fmla="*/ 106 h 152"/>
                  <a:gd name="T46" fmla="*/ 813 w 885"/>
                  <a:gd name="T47" fmla="*/ 118 h 152"/>
                  <a:gd name="T48" fmla="*/ 738 w 885"/>
                  <a:gd name="T49" fmla="*/ 137 h 152"/>
                  <a:gd name="T50" fmla="*/ 651 w 885"/>
                  <a:gd name="T51" fmla="*/ 148 h 152"/>
                  <a:gd name="T52" fmla="*/ 562 w 885"/>
                  <a:gd name="T53" fmla="*/ 152 h 152"/>
                  <a:gd name="T54" fmla="*/ 480 w 885"/>
                  <a:gd name="T55" fmla="*/ 151 h 152"/>
                  <a:gd name="T56" fmla="*/ 418 w 885"/>
                  <a:gd name="T57" fmla="*/ 147 h 152"/>
                  <a:gd name="T58" fmla="*/ 383 w 885"/>
                  <a:gd name="T59" fmla="*/ 141 h 152"/>
                  <a:gd name="T60" fmla="*/ 335 w 885"/>
                  <a:gd name="T61" fmla="*/ 123 h 152"/>
                  <a:gd name="T62" fmla="*/ 295 w 885"/>
                  <a:gd name="T63" fmla="*/ 115 h 152"/>
                  <a:gd name="T64" fmla="*/ 260 w 885"/>
                  <a:gd name="T65" fmla="*/ 113 h 152"/>
                  <a:gd name="T66" fmla="*/ 232 w 885"/>
                  <a:gd name="T67" fmla="*/ 117 h 152"/>
                  <a:gd name="T68" fmla="*/ 187 w 885"/>
                  <a:gd name="T69" fmla="*/ 128 h 152"/>
                  <a:gd name="T70" fmla="*/ 153 w 885"/>
                  <a:gd name="T71" fmla="*/ 135 h 152"/>
                  <a:gd name="T72" fmla="*/ 75 w 885"/>
                  <a:gd name="T73" fmla="*/ 127 h 152"/>
                  <a:gd name="T74" fmla="*/ 18 w 885"/>
                  <a:gd name="T75" fmla="*/ 116 h 152"/>
                  <a:gd name="T76" fmla="*/ 7 w 885"/>
                  <a:gd name="T77" fmla="*/ 103 h 152"/>
                  <a:gd name="T78" fmla="*/ 1 w 885"/>
                  <a:gd name="T79" fmla="*/ 79 h 152"/>
                  <a:gd name="T80" fmla="*/ 0 w 885"/>
                  <a:gd name="T81" fmla="*/ 46 h 152"/>
                  <a:gd name="T82" fmla="*/ 2 w 885"/>
                  <a:gd name="T83" fmla="*/ 9 h 152"/>
                  <a:gd name="T84" fmla="*/ 7 w 885"/>
                  <a:gd name="T85" fmla="*/ 28 h 152"/>
                  <a:gd name="T86" fmla="*/ 18 w 885"/>
                  <a:gd name="T87" fmla="*/ 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5" h="152">
                    <a:moveTo>
                      <a:pt x="18" y="39"/>
                    </a:moveTo>
                    <a:lnTo>
                      <a:pt x="75" y="51"/>
                    </a:lnTo>
                    <a:lnTo>
                      <a:pt x="153" y="59"/>
                    </a:lnTo>
                    <a:lnTo>
                      <a:pt x="187" y="52"/>
                    </a:lnTo>
                    <a:lnTo>
                      <a:pt x="232" y="40"/>
                    </a:lnTo>
                    <a:lnTo>
                      <a:pt x="260" y="36"/>
                    </a:lnTo>
                    <a:lnTo>
                      <a:pt x="295" y="38"/>
                    </a:lnTo>
                    <a:lnTo>
                      <a:pt x="335" y="46"/>
                    </a:lnTo>
                    <a:lnTo>
                      <a:pt x="383" y="64"/>
                    </a:lnTo>
                    <a:lnTo>
                      <a:pt x="413" y="70"/>
                    </a:lnTo>
                    <a:lnTo>
                      <a:pt x="470" y="74"/>
                    </a:lnTo>
                    <a:lnTo>
                      <a:pt x="542" y="75"/>
                    </a:lnTo>
                    <a:lnTo>
                      <a:pt x="624" y="72"/>
                    </a:lnTo>
                    <a:lnTo>
                      <a:pt x="707" y="65"/>
                    </a:lnTo>
                    <a:lnTo>
                      <a:pt x="782" y="51"/>
                    </a:lnTo>
                    <a:lnTo>
                      <a:pt x="841" y="30"/>
                    </a:lnTo>
                    <a:lnTo>
                      <a:pt x="864" y="16"/>
                    </a:lnTo>
                    <a:lnTo>
                      <a:pt x="878" y="0"/>
                    </a:lnTo>
                    <a:lnTo>
                      <a:pt x="883" y="25"/>
                    </a:lnTo>
                    <a:lnTo>
                      <a:pt x="885" y="54"/>
                    </a:lnTo>
                    <a:lnTo>
                      <a:pt x="880" y="74"/>
                    </a:lnTo>
                    <a:lnTo>
                      <a:pt x="866" y="91"/>
                    </a:lnTo>
                    <a:lnTo>
                      <a:pt x="842" y="106"/>
                    </a:lnTo>
                    <a:lnTo>
                      <a:pt x="813" y="118"/>
                    </a:lnTo>
                    <a:lnTo>
                      <a:pt x="738" y="137"/>
                    </a:lnTo>
                    <a:lnTo>
                      <a:pt x="651" y="148"/>
                    </a:lnTo>
                    <a:lnTo>
                      <a:pt x="562" y="152"/>
                    </a:lnTo>
                    <a:lnTo>
                      <a:pt x="480" y="151"/>
                    </a:lnTo>
                    <a:lnTo>
                      <a:pt x="418" y="147"/>
                    </a:lnTo>
                    <a:lnTo>
                      <a:pt x="383" y="141"/>
                    </a:lnTo>
                    <a:lnTo>
                      <a:pt x="335" y="123"/>
                    </a:lnTo>
                    <a:lnTo>
                      <a:pt x="295" y="115"/>
                    </a:lnTo>
                    <a:lnTo>
                      <a:pt x="260" y="113"/>
                    </a:lnTo>
                    <a:lnTo>
                      <a:pt x="232" y="117"/>
                    </a:lnTo>
                    <a:lnTo>
                      <a:pt x="187" y="128"/>
                    </a:lnTo>
                    <a:lnTo>
                      <a:pt x="153" y="135"/>
                    </a:lnTo>
                    <a:lnTo>
                      <a:pt x="75" y="127"/>
                    </a:lnTo>
                    <a:lnTo>
                      <a:pt x="18" y="116"/>
                    </a:lnTo>
                    <a:lnTo>
                      <a:pt x="7" y="103"/>
                    </a:lnTo>
                    <a:lnTo>
                      <a:pt x="1" y="79"/>
                    </a:lnTo>
                    <a:lnTo>
                      <a:pt x="0" y="46"/>
                    </a:lnTo>
                    <a:lnTo>
                      <a:pt x="2" y="9"/>
                    </a:lnTo>
                    <a:lnTo>
                      <a:pt x="7" y="28"/>
                    </a:lnTo>
                    <a:lnTo>
                      <a:pt x="1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44" name="Freeform 44"/>
              <p:cNvSpPr>
                <a:spLocks/>
              </p:cNvSpPr>
              <p:nvPr/>
            </p:nvSpPr>
            <p:spPr bwMode="auto">
              <a:xfrm>
                <a:off x="4804" y="3821"/>
                <a:ext cx="126" cy="22"/>
              </a:xfrm>
              <a:custGeom>
                <a:avLst/>
                <a:gdLst>
                  <a:gd name="T0" fmla="*/ 10 w 901"/>
                  <a:gd name="T1" fmla="*/ 40 h 167"/>
                  <a:gd name="T2" fmla="*/ 82 w 901"/>
                  <a:gd name="T3" fmla="*/ 65 h 167"/>
                  <a:gd name="T4" fmla="*/ 163 w 901"/>
                  <a:gd name="T5" fmla="*/ 73 h 167"/>
                  <a:gd name="T6" fmla="*/ 241 w 901"/>
                  <a:gd name="T7" fmla="*/ 54 h 167"/>
                  <a:gd name="T8" fmla="*/ 341 w 901"/>
                  <a:gd name="T9" fmla="*/ 61 h 167"/>
                  <a:gd name="T10" fmla="*/ 420 w 901"/>
                  <a:gd name="T11" fmla="*/ 84 h 167"/>
                  <a:gd name="T12" fmla="*/ 478 w 901"/>
                  <a:gd name="T13" fmla="*/ 89 h 167"/>
                  <a:gd name="T14" fmla="*/ 632 w 901"/>
                  <a:gd name="T15" fmla="*/ 87 h 167"/>
                  <a:gd name="T16" fmla="*/ 716 w 901"/>
                  <a:gd name="T17" fmla="*/ 79 h 167"/>
                  <a:gd name="T18" fmla="*/ 851 w 901"/>
                  <a:gd name="T19" fmla="*/ 44 h 167"/>
                  <a:gd name="T20" fmla="*/ 878 w 901"/>
                  <a:gd name="T21" fmla="*/ 28 h 167"/>
                  <a:gd name="T22" fmla="*/ 885 w 901"/>
                  <a:gd name="T23" fmla="*/ 60 h 167"/>
                  <a:gd name="T24" fmla="*/ 847 w 901"/>
                  <a:gd name="T25" fmla="*/ 106 h 167"/>
                  <a:gd name="T26" fmla="*/ 658 w 901"/>
                  <a:gd name="T27" fmla="*/ 147 h 167"/>
                  <a:gd name="T28" fmla="*/ 427 w 901"/>
                  <a:gd name="T29" fmla="*/ 146 h 167"/>
                  <a:gd name="T30" fmla="*/ 345 w 901"/>
                  <a:gd name="T31" fmla="*/ 123 h 167"/>
                  <a:gd name="T32" fmla="*/ 268 w 901"/>
                  <a:gd name="T33" fmla="*/ 112 h 167"/>
                  <a:gd name="T34" fmla="*/ 238 w 901"/>
                  <a:gd name="T35" fmla="*/ 117 h 167"/>
                  <a:gd name="T36" fmla="*/ 84 w 901"/>
                  <a:gd name="T37" fmla="*/ 126 h 167"/>
                  <a:gd name="T38" fmla="*/ 17 w 901"/>
                  <a:gd name="T39" fmla="*/ 85 h 167"/>
                  <a:gd name="T40" fmla="*/ 2 w 901"/>
                  <a:gd name="T41" fmla="*/ 16 h 167"/>
                  <a:gd name="T42" fmla="*/ 10 w 901"/>
                  <a:gd name="T43" fmla="*/ 40 h 167"/>
                  <a:gd name="T44" fmla="*/ 82 w 901"/>
                  <a:gd name="T45" fmla="*/ 65 h 167"/>
                  <a:gd name="T46" fmla="*/ 30 w 901"/>
                  <a:gd name="T47" fmla="*/ 39 h 167"/>
                  <a:gd name="T48" fmla="*/ 9 w 901"/>
                  <a:gd name="T49" fmla="*/ 7 h 167"/>
                  <a:gd name="T50" fmla="*/ 0 w 901"/>
                  <a:gd name="T51" fmla="*/ 53 h 167"/>
                  <a:gd name="T52" fmla="*/ 8 w 901"/>
                  <a:gd name="T53" fmla="*/ 112 h 167"/>
                  <a:gd name="T54" fmla="*/ 25 w 901"/>
                  <a:gd name="T55" fmla="*/ 130 h 167"/>
                  <a:gd name="T56" fmla="*/ 160 w 901"/>
                  <a:gd name="T57" fmla="*/ 151 h 167"/>
                  <a:gd name="T58" fmla="*/ 197 w 901"/>
                  <a:gd name="T59" fmla="*/ 142 h 167"/>
                  <a:gd name="T60" fmla="*/ 302 w 901"/>
                  <a:gd name="T61" fmla="*/ 130 h 167"/>
                  <a:gd name="T62" fmla="*/ 390 w 901"/>
                  <a:gd name="T63" fmla="*/ 155 h 167"/>
                  <a:gd name="T64" fmla="*/ 488 w 901"/>
                  <a:gd name="T65" fmla="*/ 166 h 167"/>
                  <a:gd name="T66" fmla="*/ 570 w 901"/>
                  <a:gd name="T67" fmla="*/ 167 h 167"/>
                  <a:gd name="T68" fmla="*/ 747 w 901"/>
                  <a:gd name="T69" fmla="*/ 152 h 167"/>
                  <a:gd name="T70" fmla="*/ 824 w 901"/>
                  <a:gd name="T71" fmla="*/ 132 h 167"/>
                  <a:gd name="T72" fmla="*/ 878 w 901"/>
                  <a:gd name="T73" fmla="*/ 105 h 167"/>
                  <a:gd name="T74" fmla="*/ 895 w 901"/>
                  <a:gd name="T75" fmla="*/ 83 h 167"/>
                  <a:gd name="T76" fmla="*/ 899 w 901"/>
                  <a:gd name="T77" fmla="*/ 31 h 167"/>
                  <a:gd name="T78" fmla="*/ 888 w 901"/>
                  <a:gd name="T79" fmla="*/ 0 h 167"/>
                  <a:gd name="T80" fmla="*/ 846 w 901"/>
                  <a:gd name="T81" fmla="*/ 30 h 167"/>
                  <a:gd name="T82" fmla="*/ 632 w 901"/>
                  <a:gd name="T83" fmla="*/ 71 h 167"/>
                  <a:gd name="T84" fmla="*/ 422 w 901"/>
                  <a:gd name="T85" fmla="*/ 69 h 167"/>
                  <a:gd name="T86" fmla="*/ 345 w 901"/>
                  <a:gd name="T87" fmla="*/ 46 h 167"/>
                  <a:gd name="T88" fmla="*/ 268 w 901"/>
                  <a:gd name="T89" fmla="*/ 35 h 167"/>
                  <a:gd name="T90" fmla="*/ 238 w 901"/>
                  <a:gd name="T91" fmla="*/ 40 h 167"/>
                  <a:gd name="T92" fmla="*/ 84 w 901"/>
                  <a:gd name="T93" fmla="*/ 4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01" h="167">
                    <a:moveTo>
                      <a:pt x="20" y="30"/>
                    </a:moveTo>
                    <a:lnTo>
                      <a:pt x="10" y="30"/>
                    </a:lnTo>
                    <a:lnTo>
                      <a:pt x="10" y="40"/>
                    </a:lnTo>
                    <a:lnTo>
                      <a:pt x="21" y="51"/>
                    </a:lnTo>
                    <a:lnTo>
                      <a:pt x="25" y="53"/>
                    </a:lnTo>
                    <a:lnTo>
                      <a:pt x="82" y="65"/>
                    </a:lnTo>
                    <a:lnTo>
                      <a:pt x="82" y="66"/>
                    </a:lnTo>
                    <a:lnTo>
                      <a:pt x="160" y="74"/>
                    </a:lnTo>
                    <a:lnTo>
                      <a:pt x="163" y="73"/>
                    </a:lnTo>
                    <a:lnTo>
                      <a:pt x="197" y="66"/>
                    </a:lnTo>
                    <a:lnTo>
                      <a:pt x="197" y="66"/>
                    </a:lnTo>
                    <a:lnTo>
                      <a:pt x="241" y="54"/>
                    </a:lnTo>
                    <a:lnTo>
                      <a:pt x="268" y="51"/>
                    </a:lnTo>
                    <a:lnTo>
                      <a:pt x="302" y="53"/>
                    </a:lnTo>
                    <a:lnTo>
                      <a:pt x="341" y="61"/>
                    </a:lnTo>
                    <a:lnTo>
                      <a:pt x="388" y="78"/>
                    </a:lnTo>
                    <a:lnTo>
                      <a:pt x="390" y="78"/>
                    </a:lnTo>
                    <a:lnTo>
                      <a:pt x="420" y="84"/>
                    </a:lnTo>
                    <a:lnTo>
                      <a:pt x="420" y="85"/>
                    </a:lnTo>
                    <a:lnTo>
                      <a:pt x="477" y="89"/>
                    </a:lnTo>
                    <a:lnTo>
                      <a:pt x="478" y="89"/>
                    </a:lnTo>
                    <a:lnTo>
                      <a:pt x="550" y="90"/>
                    </a:lnTo>
                    <a:lnTo>
                      <a:pt x="550" y="90"/>
                    </a:lnTo>
                    <a:lnTo>
                      <a:pt x="632" y="87"/>
                    </a:lnTo>
                    <a:lnTo>
                      <a:pt x="633" y="87"/>
                    </a:lnTo>
                    <a:lnTo>
                      <a:pt x="716" y="80"/>
                    </a:lnTo>
                    <a:lnTo>
                      <a:pt x="716" y="79"/>
                    </a:lnTo>
                    <a:lnTo>
                      <a:pt x="791" y="65"/>
                    </a:lnTo>
                    <a:lnTo>
                      <a:pt x="792" y="65"/>
                    </a:lnTo>
                    <a:lnTo>
                      <a:pt x="851" y="44"/>
                    </a:lnTo>
                    <a:lnTo>
                      <a:pt x="853" y="43"/>
                    </a:lnTo>
                    <a:lnTo>
                      <a:pt x="876" y="29"/>
                    </a:lnTo>
                    <a:lnTo>
                      <a:pt x="878" y="28"/>
                    </a:lnTo>
                    <a:lnTo>
                      <a:pt x="882" y="24"/>
                    </a:lnTo>
                    <a:lnTo>
                      <a:pt x="883" y="33"/>
                    </a:lnTo>
                    <a:lnTo>
                      <a:pt x="885" y="60"/>
                    </a:lnTo>
                    <a:lnTo>
                      <a:pt x="881" y="77"/>
                    </a:lnTo>
                    <a:lnTo>
                      <a:pt x="869" y="92"/>
                    </a:lnTo>
                    <a:lnTo>
                      <a:pt x="847" y="106"/>
                    </a:lnTo>
                    <a:lnTo>
                      <a:pt x="819" y="118"/>
                    </a:lnTo>
                    <a:lnTo>
                      <a:pt x="745" y="136"/>
                    </a:lnTo>
                    <a:lnTo>
                      <a:pt x="658" y="147"/>
                    </a:lnTo>
                    <a:lnTo>
                      <a:pt x="570" y="151"/>
                    </a:lnTo>
                    <a:lnTo>
                      <a:pt x="488" y="150"/>
                    </a:lnTo>
                    <a:lnTo>
                      <a:pt x="427" y="146"/>
                    </a:lnTo>
                    <a:lnTo>
                      <a:pt x="393" y="140"/>
                    </a:lnTo>
                    <a:lnTo>
                      <a:pt x="346" y="123"/>
                    </a:lnTo>
                    <a:lnTo>
                      <a:pt x="345" y="123"/>
                    </a:lnTo>
                    <a:lnTo>
                      <a:pt x="305" y="115"/>
                    </a:lnTo>
                    <a:lnTo>
                      <a:pt x="303" y="114"/>
                    </a:lnTo>
                    <a:lnTo>
                      <a:pt x="268" y="112"/>
                    </a:lnTo>
                    <a:lnTo>
                      <a:pt x="267" y="112"/>
                    </a:lnTo>
                    <a:lnTo>
                      <a:pt x="239" y="116"/>
                    </a:lnTo>
                    <a:lnTo>
                      <a:pt x="238" y="117"/>
                    </a:lnTo>
                    <a:lnTo>
                      <a:pt x="193" y="128"/>
                    </a:lnTo>
                    <a:lnTo>
                      <a:pt x="161" y="134"/>
                    </a:lnTo>
                    <a:lnTo>
                      <a:pt x="84" y="126"/>
                    </a:lnTo>
                    <a:lnTo>
                      <a:pt x="30" y="116"/>
                    </a:lnTo>
                    <a:lnTo>
                      <a:pt x="22" y="106"/>
                    </a:lnTo>
                    <a:lnTo>
                      <a:pt x="17" y="85"/>
                    </a:lnTo>
                    <a:lnTo>
                      <a:pt x="16" y="53"/>
                    </a:lnTo>
                    <a:lnTo>
                      <a:pt x="18" y="16"/>
                    </a:lnTo>
                    <a:lnTo>
                      <a:pt x="2" y="16"/>
                    </a:lnTo>
                    <a:lnTo>
                      <a:pt x="3" y="18"/>
                    </a:lnTo>
                    <a:lnTo>
                      <a:pt x="8" y="37"/>
                    </a:lnTo>
                    <a:lnTo>
                      <a:pt x="10" y="40"/>
                    </a:lnTo>
                    <a:lnTo>
                      <a:pt x="21" y="51"/>
                    </a:lnTo>
                    <a:lnTo>
                      <a:pt x="25" y="53"/>
                    </a:lnTo>
                    <a:lnTo>
                      <a:pt x="82" y="65"/>
                    </a:lnTo>
                    <a:lnTo>
                      <a:pt x="92" y="59"/>
                    </a:lnTo>
                    <a:lnTo>
                      <a:pt x="84" y="50"/>
                    </a:lnTo>
                    <a:lnTo>
                      <a:pt x="30" y="39"/>
                    </a:lnTo>
                    <a:lnTo>
                      <a:pt x="22" y="31"/>
                    </a:lnTo>
                    <a:lnTo>
                      <a:pt x="17" y="14"/>
                    </a:lnTo>
                    <a:lnTo>
                      <a:pt x="9" y="7"/>
                    </a:lnTo>
                    <a:lnTo>
                      <a:pt x="2" y="16"/>
                    </a:lnTo>
                    <a:lnTo>
                      <a:pt x="0" y="53"/>
                    </a:lnTo>
                    <a:lnTo>
                      <a:pt x="0" y="53"/>
                    </a:lnTo>
                    <a:lnTo>
                      <a:pt x="1" y="86"/>
                    </a:lnTo>
                    <a:lnTo>
                      <a:pt x="2" y="88"/>
                    </a:lnTo>
                    <a:lnTo>
                      <a:pt x="8" y="112"/>
                    </a:lnTo>
                    <a:lnTo>
                      <a:pt x="9" y="115"/>
                    </a:lnTo>
                    <a:lnTo>
                      <a:pt x="20" y="128"/>
                    </a:lnTo>
                    <a:lnTo>
                      <a:pt x="25" y="130"/>
                    </a:lnTo>
                    <a:lnTo>
                      <a:pt x="82" y="141"/>
                    </a:lnTo>
                    <a:lnTo>
                      <a:pt x="82" y="142"/>
                    </a:lnTo>
                    <a:lnTo>
                      <a:pt x="160" y="151"/>
                    </a:lnTo>
                    <a:lnTo>
                      <a:pt x="163" y="150"/>
                    </a:lnTo>
                    <a:lnTo>
                      <a:pt x="197" y="142"/>
                    </a:lnTo>
                    <a:lnTo>
                      <a:pt x="197" y="142"/>
                    </a:lnTo>
                    <a:lnTo>
                      <a:pt x="241" y="131"/>
                    </a:lnTo>
                    <a:lnTo>
                      <a:pt x="268" y="128"/>
                    </a:lnTo>
                    <a:lnTo>
                      <a:pt x="302" y="130"/>
                    </a:lnTo>
                    <a:lnTo>
                      <a:pt x="341" y="137"/>
                    </a:lnTo>
                    <a:lnTo>
                      <a:pt x="388" y="155"/>
                    </a:lnTo>
                    <a:lnTo>
                      <a:pt x="390" y="155"/>
                    </a:lnTo>
                    <a:lnTo>
                      <a:pt x="424" y="161"/>
                    </a:lnTo>
                    <a:lnTo>
                      <a:pt x="426" y="162"/>
                    </a:lnTo>
                    <a:lnTo>
                      <a:pt x="488" y="166"/>
                    </a:lnTo>
                    <a:lnTo>
                      <a:pt x="488" y="166"/>
                    </a:lnTo>
                    <a:lnTo>
                      <a:pt x="570" y="167"/>
                    </a:lnTo>
                    <a:lnTo>
                      <a:pt x="570" y="167"/>
                    </a:lnTo>
                    <a:lnTo>
                      <a:pt x="659" y="163"/>
                    </a:lnTo>
                    <a:lnTo>
                      <a:pt x="660" y="163"/>
                    </a:lnTo>
                    <a:lnTo>
                      <a:pt x="747" y="152"/>
                    </a:lnTo>
                    <a:lnTo>
                      <a:pt x="748" y="151"/>
                    </a:lnTo>
                    <a:lnTo>
                      <a:pt x="823" y="132"/>
                    </a:lnTo>
                    <a:lnTo>
                      <a:pt x="824" y="132"/>
                    </a:lnTo>
                    <a:lnTo>
                      <a:pt x="853" y="120"/>
                    </a:lnTo>
                    <a:lnTo>
                      <a:pt x="854" y="119"/>
                    </a:lnTo>
                    <a:lnTo>
                      <a:pt x="878" y="105"/>
                    </a:lnTo>
                    <a:lnTo>
                      <a:pt x="880" y="104"/>
                    </a:lnTo>
                    <a:lnTo>
                      <a:pt x="894" y="86"/>
                    </a:lnTo>
                    <a:lnTo>
                      <a:pt x="895" y="83"/>
                    </a:lnTo>
                    <a:lnTo>
                      <a:pt x="900" y="63"/>
                    </a:lnTo>
                    <a:lnTo>
                      <a:pt x="901" y="60"/>
                    </a:lnTo>
                    <a:lnTo>
                      <a:pt x="899" y="31"/>
                    </a:lnTo>
                    <a:lnTo>
                      <a:pt x="898" y="30"/>
                    </a:lnTo>
                    <a:lnTo>
                      <a:pt x="893" y="5"/>
                    </a:lnTo>
                    <a:lnTo>
                      <a:pt x="888" y="0"/>
                    </a:lnTo>
                    <a:lnTo>
                      <a:pt x="880" y="2"/>
                    </a:lnTo>
                    <a:lnTo>
                      <a:pt x="867" y="17"/>
                    </a:lnTo>
                    <a:lnTo>
                      <a:pt x="846" y="30"/>
                    </a:lnTo>
                    <a:lnTo>
                      <a:pt x="788" y="50"/>
                    </a:lnTo>
                    <a:lnTo>
                      <a:pt x="714" y="64"/>
                    </a:lnTo>
                    <a:lnTo>
                      <a:pt x="632" y="71"/>
                    </a:lnTo>
                    <a:lnTo>
                      <a:pt x="550" y="74"/>
                    </a:lnTo>
                    <a:lnTo>
                      <a:pt x="478" y="73"/>
                    </a:lnTo>
                    <a:lnTo>
                      <a:pt x="422" y="69"/>
                    </a:lnTo>
                    <a:lnTo>
                      <a:pt x="393" y="64"/>
                    </a:lnTo>
                    <a:lnTo>
                      <a:pt x="346" y="46"/>
                    </a:lnTo>
                    <a:lnTo>
                      <a:pt x="345" y="46"/>
                    </a:lnTo>
                    <a:lnTo>
                      <a:pt x="305" y="38"/>
                    </a:lnTo>
                    <a:lnTo>
                      <a:pt x="303" y="37"/>
                    </a:lnTo>
                    <a:lnTo>
                      <a:pt x="268" y="35"/>
                    </a:lnTo>
                    <a:lnTo>
                      <a:pt x="267" y="35"/>
                    </a:lnTo>
                    <a:lnTo>
                      <a:pt x="239" y="39"/>
                    </a:lnTo>
                    <a:lnTo>
                      <a:pt x="238" y="40"/>
                    </a:lnTo>
                    <a:lnTo>
                      <a:pt x="193" y="51"/>
                    </a:lnTo>
                    <a:lnTo>
                      <a:pt x="161" y="58"/>
                    </a:lnTo>
                    <a:lnTo>
                      <a:pt x="84" y="49"/>
                    </a:lnTo>
                    <a:lnTo>
                      <a:pt x="30" y="39"/>
                    </a:lnTo>
                    <a:lnTo>
                      <a:pt x="20" y="3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45" name="Freeform 45"/>
              <p:cNvSpPr>
                <a:spLocks/>
              </p:cNvSpPr>
              <p:nvPr/>
            </p:nvSpPr>
            <p:spPr bwMode="auto">
              <a:xfrm>
                <a:off x="4878" y="3806"/>
                <a:ext cx="10" cy="10"/>
              </a:xfrm>
              <a:custGeom>
                <a:avLst/>
                <a:gdLst>
                  <a:gd name="T0" fmla="*/ 69 w 70"/>
                  <a:gd name="T1" fmla="*/ 12 h 87"/>
                  <a:gd name="T2" fmla="*/ 70 w 70"/>
                  <a:gd name="T3" fmla="*/ 1 h 87"/>
                  <a:gd name="T4" fmla="*/ 59 w 70"/>
                  <a:gd name="T5" fmla="*/ 0 h 87"/>
                  <a:gd name="T6" fmla="*/ 28 w 70"/>
                  <a:gd name="T7" fmla="*/ 26 h 87"/>
                  <a:gd name="T8" fmla="*/ 27 w 70"/>
                  <a:gd name="T9" fmla="*/ 27 h 87"/>
                  <a:gd name="T10" fmla="*/ 8 w 70"/>
                  <a:gd name="T11" fmla="*/ 51 h 87"/>
                  <a:gd name="T12" fmla="*/ 7 w 70"/>
                  <a:gd name="T13" fmla="*/ 52 h 87"/>
                  <a:gd name="T14" fmla="*/ 1 w 70"/>
                  <a:gd name="T15" fmla="*/ 62 h 87"/>
                  <a:gd name="T16" fmla="*/ 1 w 70"/>
                  <a:gd name="T17" fmla="*/ 63 h 87"/>
                  <a:gd name="T18" fmla="*/ 0 w 70"/>
                  <a:gd name="T19" fmla="*/ 65 h 87"/>
                  <a:gd name="T20" fmla="*/ 0 w 70"/>
                  <a:gd name="T21" fmla="*/ 70 h 87"/>
                  <a:gd name="T22" fmla="*/ 3 w 70"/>
                  <a:gd name="T23" fmla="*/ 81 h 87"/>
                  <a:gd name="T24" fmla="*/ 12 w 70"/>
                  <a:gd name="T25" fmla="*/ 87 h 87"/>
                  <a:gd name="T26" fmla="*/ 17 w 70"/>
                  <a:gd name="T27" fmla="*/ 77 h 87"/>
                  <a:gd name="T28" fmla="*/ 14 w 70"/>
                  <a:gd name="T29" fmla="*/ 66 h 87"/>
                  <a:gd name="T30" fmla="*/ 0 w 70"/>
                  <a:gd name="T31" fmla="*/ 70 h 87"/>
                  <a:gd name="T32" fmla="*/ 14 w 70"/>
                  <a:gd name="T33" fmla="*/ 71 h 87"/>
                  <a:gd name="T34" fmla="*/ 15 w 70"/>
                  <a:gd name="T35" fmla="*/ 70 h 87"/>
                  <a:gd name="T36" fmla="*/ 20 w 70"/>
                  <a:gd name="T37" fmla="*/ 60 h 87"/>
                  <a:gd name="T38" fmla="*/ 39 w 70"/>
                  <a:gd name="T39" fmla="*/ 37 h 87"/>
                  <a:gd name="T40" fmla="*/ 69 w 70"/>
                  <a:gd name="T41" fmla="*/ 1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87">
                    <a:moveTo>
                      <a:pt x="69" y="12"/>
                    </a:moveTo>
                    <a:lnTo>
                      <a:pt x="70" y="1"/>
                    </a:lnTo>
                    <a:lnTo>
                      <a:pt x="59" y="0"/>
                    </a:lnTo>
                    <a:lnTo>
                      <a:pt x="28" y="26"/>
                    </a:lnTo>
                    <a:lnTo>
                      <a:pt x="27" y="27"/>
                    </a:lnTo>
                    <a:lnTo>
                      <a:pt x="8" y="51"/>
                    </a:lnTo>
                    <a:lnTo>
                      <a:pt x="7" y="52"/>
                    </a:lnTo>
                    <a:lnTo>
                      <a:pt x="1" y="62"/>
                    </a:lnTo>
                    <a:lnTo>
                      <a:pt x="1" y="63"/>
                    </a:lnTo>
                    <a:lnTo>
                      <a:pt x="0" y="65"/>
                    </a:lnTo>
                    <a:lnTo>
                      <a:pt x="0" y="70"/>
                    </a:lnTo>
                    <a:lnTo>
                      <a:pt x="3" y="81"/>
                    </a:lnTo>
                    <a:lnTo>
                      <a:pt x="12" y="87"/>
                    </a:lnTo>
                    <a:lnTo>
                      <a:pt x="17" y="77"/>
                    </a:lnTo>
                    <a:lnTo>
                      <a:pt x="14" y="66"/>
                    </a:lnTo>
                    <a:lnTo>
                      <a:pt x="0" y="70"/>
                    </a:lnTo>
                    <a:lnTo>
                      <a:pt x="14" y="71"/>
                    </a:lnTo>
                    <a:lnTo>
                      <a:pt x="15" y="70"/>
                    </a:lnTo>
                    <a:lnTo>
                      <a:pt x="20" y="60"/>
                    </a:lnTo>
                    <a:lnTo>
                      <a:pt x="39" y="37"/>
                    </a:lnTo>
                    <a:lnTo>
                      <a:pt x="69"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646" name="Freeform 46"/>
              <p:cNvSpPr>
                <a:spLocks/>
              </p:cNvSpPr>
              <p:nvPr/>
            </p:nvSpPr>
            <p:spPr bwMode="auto">
              <a:xfrm>
                <a:off x="4888" y="3806"/>
                <a:ext cx="5" cy="10"/>
              </a:xfrm>
              <a:custGeom>
                <a:avLst/>
                <a:gdLst>
                  <a:gd name="T0" fmla="*/ 68 w 69"/>
                  <a:gd name="T1" fmla="*/ 12 h 87"/>
                  <a:gd name="T2" fmla="*/ 69 w 69"/>
                  <a:gd name="T3" fmla="*/ 1 h 87"/>
                  <a:gd name="T4" fmla="*/ 58 w 69"/>
                  <a:gd name="T5" fmla="*/ 0 h 87"/>
                  <a:gd name="T6" fmla="*/ 27 w 69"/>
                  <a:gd name="T7" fmla="*/ 26 h 87"/>
                  <a:gd name="T8" fmla="*/ 26 w 69"/>
                  <a:gd name="T9" fmla="*/ 27 h 87"/>
                  <a:gd name="T10" fmla="*/ 8 w 69"/>
                  <a:gd name="T11" fmla="*/ 51 h 87"/>
                  <a:gd name="T12" fmla="*/ 7 w 69"/>
                  <a:gd name="T13" fmla="*/ 52 h 87"/>
                  <a:gd name="T14" fmla="*/ 1 w 69"/>
                  <a:gd name="T15" fmla="*/ 62 h 87"/>
                  <a:gd name="T16" fmla="*/ 1 w 69"/>
                  <a:gd name="T17" fmla="*/ 63 h 87"/>
                  <a:gd name="T18" fmla="*/ 0 w 69"/>
                  <a:gd name="T19" fmla="*/ 65 h 87"/>
                  <a:gd name="T20" fmla="*/ 0 w 69"/>
                  <a:gd name="T21" fmla="*/ 70 h 87"/>
                  <a:gd name="T22" fmla="*/ 3 w 69"/>
                  <a:gd name="T23" fmla="*/ 82 h 87"/>
                  <a:gd name="T24" fmla="*/ 12 w 69"/>
                  <a:gd name="T25" fmla="*/ 87 h 87"/>
                  <a:gd name="T26" fmla="*/ 17 w 69"/>
                  <a:gd name="T27" fmla="*/ 78 h 87"/>
                  <a:gd name="T28" fmla="*/ 14 w 69"/>
                  <a:gd name="T29" fmla="*/ 66 h 87"/>
                  <a:gd name="T30" fmla="*/ 0 w 69"/>
                  <a:gd name="T31" fmla="*/ 70 h 87"/>
                  <a:gd name="T32" fmla="*/ 14 w 69"/>
                  <a:gd name="T33" fmla="*/ 72 h 87"/>
                  <a:gd name="T34" fmla="*/ 15 w 69"/>
                  <a:gd name="T35" fmla="*/ 70 h 87"/>
                  <a:gd name="T36" fmla="*/ 20 w 69"/>
                  <a:gd name="T37" fmla="*/ 60 h 87"/>
                  <a:gd name="T38" fmla="*/ 39 w 69"/>
                  <a:gd name="T39" fmla="*/ 38 h 87"/>
                  <a:gd name="T40" fmla="*/ 68 w 69"/>
                  <a:gd name="T41" fmla="*/ 1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87">
                    <a:moveTo>
                      <a:pt x="68" y="12"/>
                    </a:moveTo>
                    <a:lnTo>
                      <a:pt x="69" y="1"/>
                    </a:lnTo>
                    <a:lnTo>
                      <a:pt x="58" y="0"/>
                    </a:lnTo>
                    <a:lnTo>
                      <a:pt x="27" y="26"/>
                    </a:lnTo>
                    <a:lnTo>
                      <a:pt x="26" y="27"/>
                    </a:lnTo>
                    <a:lnTo>
                      <a:pt x="8" y="51"/>
                    </a:lnTo>
                    <a:lnTo>
                      <a:pt x="7" y="52"/>
                    </a:lnTo>
                    <a:lnTo>
                      <a:pt x="1" y="62"/>
                    </a:lnTo>
                    <a:lnTo>
                      <a:pt x="1" y="63"/>
                    </a:lnTo>
                    <a:lnTo>
                      <a:pt x="0" y="65"/>
                    </a:lnTo>
                    <a:lnTo>
                      <a:pt x="0" y="70"/>
                    </a:lnTo>
                    <a:lnTo>
                      <a:pt x="3" y="82"/>
                    </a:lnTo>
                    <a:lnTo>
                      <a:pt x="12" y="87"/>
                    </a:lnTo>
                    <a:lnTo>
                      <a:pt x="17" y="78"/>
                    </a:lnTo>
                    <a:lnTo>
                      <a:pt x="14" y="66"/>
                    </a:lnTo>
                    <a:lnTo>
                      <a:pt x="0" y="70"/>
                    </a:lnTo>
                    <a:lnTo>
                      <a:pt x="14" y="72"/>
                    </a:lnTo>
                    <a:lnTo>
                      <a:pt x="15" y="70"/>
                    </a:lnTo>
                    <a:lnTo>
                      <a:pt x="20" y="60"/>
                    </a:lnTo>
                    <a:lnTo>
                      <a:pt x="39" y="38"/>
                    </a:lnTo>
                    <a:lnTo>
                      <a:pt x="68"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647" name="Freeform 47"/>
              <p:cNvSpPr>
                <a:spLocks/>
              </p:cNvSpPr>
              <p:nvPr/>
            </p:nvSpPr>
            <p:spPr bwMode="auto">
              <a:xfrm>
                <a:off x="4671" y="3514"/>
                <a:ext cx="212" cy="292"/>
              </a:xfrm>
              <a:custGeom>
                <a:avLst/>
                <a:gdLst>
                  <a:gd name="T0" fmla="*/ 255 w 1510"/>
                  <a:gd name="T1" fmla="*/ 0 h 2243"/>
                  <a:gd name="T2" fmla="*/ 68 w 1510"/>
                  <a:gd name="T3" fmla="*/ 1081 h 2243"/>
                  <a:gd name="T4" fmla="*/ 53 w 1510"/>
                  <a:gd name="T5" fmla="*/ 1192 h 2243"/>
                  <a:gd name="T6" fmla="*/ 40 w 1510"/>
                  <a:gd name="T7" fmla="*/ 1349 h 2243"/>
                  <a:gd name="T8" fmla="*/ 19 w 1510"/>
                  <a:gd name="T9" fmla="*/ 1729 h 2243"/>
                  <a:gd name="T10" fmla="*/ 5 w 1510"/>
                  <a:gd name="T11" fmla="*/ 2069 h 2243"/>
                  <a:gd name="T12" fmla="*/ 0 w 1510"/>
                  <a:gd name="T13" fmla="*/ 2215 h 2243"/>
                  <a:gd name="T14" fmla="*/ 553 w 1510"/>
                  <a:gd name="T15" fmla="*/ 2215 h 2243"/>
                  <a:gd name="T16" fmla="*/ 592 w 1510"/>
                  <a:gd name="T17" fmla="*/ 1351 h 2243"/>
                  <a:gd name="T18" fmla="*/ 598 w 1510"/>
                  <a:gd name="T19" fmla="*/ 1293 h 2243"/>
                  <a:gd name="T20" fmla="*/ 606 w 1510"/>
                  <a:gd name="T21" fmla="*/ 1229 h 2243"/>
                  <a:gd name="T22" fmla="*/ 618 w 1510"/>
                  <a:gd name="T23" fmla="*/ 1162 h 2243"/>
                  <a:gd name="T24" fmla="*/ 632 w 1510"/>
                  <a:gd name="T25" fmla="*/ 1092 h 2243"/>
                  <a:gd name="T26" fmla="*/ 667 w 1510"/>
                  <a:gd name="T27" fmla="*/ 951 h 2243"/>
                  <a:gd name="T28" fmla="*/ 706 w 1510"/>
                  <a:gd name="T29" fmla="*/ 814 h 2243"/>
                  <a:gd name="T30" fmla="*/ 777 w 1510"/>
                  <a:gd name="T31" fmla="*/ 591 h 2243"/>
                  <a:gd name="T32" fmla="*/ 809 w 1510"/>
                  <a:gd name="T33" fmla="*/ 500 h 2243"/>
                  <a:gd name="T34" fmla="*/ 832 w 1510"/>
                  <a:gd name="T35" fmla="*/ 598 h 2243"/>
                  <a:gd name="T36" fmla="*/ 884 w 1510"/>
                  <a:gd name="T37" fmla="*/ 826 h 2243"/>
                  <a:gd name="T38" fmla="*/ 934 w 1510"/>
                  <a:gd name="T39" fmla="*/ 1087 h 2243"/>
                  <a:gd name="T40" fmla="*/ 951 w 1510"/>
                  <a:gd name="T41" fmla="*/ 1200 h 2243"/>
                  <a:gd name="T42" fmla="*/ 955 w 1510"/>
                  <a:gd name="T43" fmla="*/ 1238 h 2243"/>
                  <a:gd name="T44" fmla="*/ 957 w 1510"/>
                  <a:gd name="T45" fmla="*/ 1284 h 2243"/>
                  <a:gd name="T46" fmla="*/ 951 w 1510"/>
                  <a:gd name="T47" fmla="*/ 1829 h 2243"/>
                  <a:gd name="T48" fmla="*/ 944 w 1510"/>
                  <a:gd name="T49" fmla="*/ 2243 h 2243"/>
                  <a:gd name="T50" fmla="*/ 1510 w 1510"/>
                  <a:gd name="T51" fmla="*/ 2243 h 2243"/>
                  <a:gd name="T52" fmla="*/ 1501 w 1510"/>
                  <a:gd name="T53" fmla="*/ 1873 h 2243"/>
                  <a:gd name="T54" fmla="*/ 1493 w 1510"/>
                  <a:gd name="T55" fmla="*/ 1564 h 2243"/>
                  <a:gd name="T56" fmla="*/ 1483 w 1510"/>
                  <a:gd name="T57" fmla="*/ 1310 h 2243"/>
                  <a:gd name="T58" fmla="*/ 1463 w 1510"/>
                  <a:gd name="T59" fmla="*/ 1009 h 2243"/>
                  <a:gd name="T60" fmla="*/ 1430 w 1510"/>
                  <a:gd name="T61" fmla="*/ 599 h 2243"/>
                  <a:gd name="T62" fmla="*/ 1388 w 1510"/>
                  <a:gd name="T63" fmla="*/ 81 h 2243"/>
                  <a:gd name="T64" fmla="*/ 255 w 1510"/>
                  <a:gd name="T65" fmla="*/ 0 h 2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10" h="2243">
                    <a:moveTo>
                      <a:pt x="255" y="0"/>
                    </a:moveTo>
                    <a:lnTo>
                      <a:pt x="68" y="1081"/>
                    </a:lnTo>
                    <a:lnTo>
                      <a:pt x="53" y="1192"/>
                    </a:lnTo>
                    <a:lnTo>
                      <a:pt x="40" y="1349"/>
                    </a:lnTo>
                    <a:lnTo>
                      <a:pt x="19" y="1729"/>
                    </a:lnTo>
                    <a:lnTo>
                      <a:pt x="5" y="2069"/>
                    </a:lnTo>
                    <a:lnTo>
                      <a:pt x="0" y="2215"/>
                    </a:lnTo>
                    <a:lnTo>
                      <a:pt x="553" y="2215"/>
                    </a:lnTo>
                    <a:lnTo>
                      <a:pt x="592" y="1351"/>
                    </a:lnTo>
                    <a:lnTo>
                      <a:pt x="598" y="1293"/>
                    </a:lnTo>
                    <a:lnTo>
                      <a:pt x="606" y="1229"/>
                    </a:lnTo>
                    <a:lnTo>
                      <a:pt x="618" y="1162"/>
                    </a:lnTo>
                    <a:lnTo>
                      <a:pt x="632" y="1092"/>
                    </a:lnTo>
                    <a:lnTo>
                      <a:pt x="667" y="951"/>
                    </a:lnTo>
                    <a:lnTo>
                      <a:pt x="706" y="814"/>
                    </a:lnTo>
                    <a:lnTo>
                      <a:pt x="777" y="591"/>
                    </a:lnTo>
                    <a:lnTo>
                      <a:pt x="809" y="500"/>
                    </a:lnTo>
                    <a:lnTo>
                      <a:pt x="832" y="598"/>
                    </a:lnTo>
                    <a:lnTo>
                      <a:pt x="884" y="826"/>
                    </a:lnTo>
                    <a:lnTo>
                      <a:pt x="934" y="1087"/>
                    </a:lnTo>
                    <a:lnTo>
                      <a:pt x="951" y="1200"/>
                    </a:lnTo>
                    <a:lnTo>
                      <a:pt x="955" y="1238"/>
                    </a:lnTo>
                    <a:lnTo>
                      <a:pt x="957" y="1284"/>
                    </a:lnTo>
                    <a:lnTo>
                      <a:pt x="951" y="1829"/>
                    </a:lnTo>
                    <a:lnTo>
                      <a:pt x="944" y="2243"/>
                    </a:lnTo>
                    <a:lnTo>
                      <a:pt x="1510" y="2243"/>
                    </a:lnTo>
                    <a:lnTo>
                      <a:pt x="1501" y="1873"/>
                    </a:lnTo>
                    <a:lnTo>
                      <a:pt x="1493" y="1564"/>
                    </a:lnTo>
                    <a:lnTo>
                      <a:pt x="1483" y="1310"/>
                    </a:lnTo>
                    <a:lnTo>
                      <a:pt x="1463" y="1009"/>
                    </a:lnTo>
                    <a:lnTo>
                      <a:pt x="1430" y="599"/>
                    </a:lnTo>
                    <a:lnTo>
                      <a:pt x="1388" y="81"/>
                    </a:lnTo>
                    <a:lnTo>
                      <a:pt x="255"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48" name="Freeform 48"/>
              <p:cNvSpPr>
                <a:spLocks/>
              </p:cNvSpPr>
              <p:nvPr/>
            </p:nvSpPr>
            <p:spPr bwMode="auto">
              <a:xfrm>
                <a:off x="4666" y="3514"/>
                <a:ext cx="222" cy="292"/>
              </a:xfrm>
              <a:custGeom>
                <a:avLst/>
                <a:gdLst>
                  <a:gd name="T0" fmla="*/ 1397 w 1526"/>
                  <a:gd name="T1" fmla="*/ 81 h 2259"/>
                  <a:gd name="T2" fmla="*/ 67 w 1526"/>
                  <a:gd name="T3" fmla="*/ 1088 h 2259"/>
                  <a:gd name="T4" fmla="*/ 40 w 1526"/>
                  <a:gd name="T5" fmla="*/ 1356 h 2259"/>
                  <a:gd name="T6" fmla="*/ 5 w 1526"/>
                  <a:gd name="T7" fmla="*/ 2077 h 2259"/>
                  <a:gd name="T8" fmla="*/ 568 w 1526"/>
                  <a:gd name="T9" fmla="*/ 2231 h 2259"/>
                  <a:gd name="T10" fmla="*/ 614 w 1526"/>
                  <a:gd name="T11" fmla="*/ 1302 h 2259"/>
                  <a:gd name="T12" fmla="*/ 633 w 1526"/>
                  <a:gd name="T13" fmla="*/ 1171 h 2259"/>
                  <a:gd name="T14" fmla="*/ 682 w 1526"/>
                  <a:gd name="T15" fmla="*/ 961 h 2259"/>
                  <a:gd name="T16" fmla="*/ 792 w 1526"/>
                  <a:gd name="T17" fmla="*/ 601 h 2259"/>
                  <a:gd name="T18" fmla="*/ 833 w 1526"/>
                  <a:gd name="T19" fmla="*/ 608 h 2259"/>
                  <a:gd name="T20" fmla="*/ 934 w 1526"/>
                  <a:gd name="T21" fmla="*/ 1096 h 2259"/>
                  <a:gd name="T22" fmla="*/ 955 w 1526"/>
                  <a:gd name="T23" fmla="*/ 1247 h 2259"/>
                  <a:gd name="T24" fmla="*/ 951 w 1526"/>
                  <a:gd name="T25" fmla="*/ 1837 h 2259"/>
                  <a:gd name="T26" fmla="*/ 1526 w 1526"/>
                  <a:gd name="T27" fmla="*/ 2259 h 2259"/>
                  <a:gd name="T28" fmla="*/ 1509 w 1526"/>
                  <a:gd name="T29" fmla="*/ 1572 h 2259"/>
                  <a:gd name="T30" fmla="*/ 1479 w 1526"/>
                  <a:gd name="T31" fmla="*/ 1016 h 2259"/>
                  <a:gd name="T32" fmla="*/ 1403 w 1526"/>
                  <a:gd name="T33" fmla="*/ 82 h 2259"/>
                  <a:gd name="T34" fmla="*/ 68 w 1526"/>
                  <a:gd name="T35" fmla="*/ 1088 h 2259"/>
                  <a:gd name="T36" fmla="*/ 270 w 1526"/>
                  <a:gd name="T37" fmla="*/ 17 h 2259"/>
                  <a:gd name="T38" fmla="*/ 1430 w 1526"/>
                  <a:gd name="T39" fmla="*/ 607 h 2259"/>
                  <a:gd name="T40" fmla="*/ 1483 w 1526"/>
                  <a:gd name="T41" fmla="*/ 1318 h 2259"/>
                  <a:gd name="T42" fmla="*/ 1501 w 1526"/>
                  <a:gd name="T43" fmla="*/ 1881 h 2259"/>
                  <a:gd name="T44" fmla="*/ 960 w 1526"/>
                  <a:gd name="T45" fmla="*/ 2242 h 2259"/>
                  <a:gd name="T46" fmla="*/ 973 w 1526"/>
                  <a:gd name="T47" fmla="*/ 1292 h 2259"/>
                  <a:gd name="T48" fmla="*/ 967 w 1526"/>
                  <a:gd name="T49" fmla="*/ 1207 h 2259"/>
                  <a:gd name="T50" fmla="*/ 899 w 1526"/>
                  <a:gd name="T51" fmla="*/ 832 h 2259"/>
                  <a:gd name="T52" fmla="*/ 818 w 1526"/>
                  <a:gd name="T53" fmla="*/ 480 h 2259"/>
                  <a:gd name="T54" fmla="*/ 707 w 1526"/>
                  <a:gd name="T55" fmla="*/ 820 h 2259"/>
                  <a:gd name="T56" fmla="*/ 633 w 1526"/>
                  <a:gd name="T57" fmla="*/ 1098 h 2259"/>
                  <a:gd name="T58" fmla="*/ 606 w 1526"/>
                  <a:gd name="T59" fmla="*/ 1236 h 2259"/>
                  <a:gd name="T60" fmla="*/ 592 w 1526"/>
                  <a:gd name="T61" fmla="*/ 1358 h 2259"/>
                  <a:gd name="T62" fmla="*/ 16 w 1526"/>
                  <a:gd name="T63" fmla="*/ 2215 h 2259"/>
                  <a:gd name="T64" fmla="*/ 35 w 1526"/>
                  <a:gd name="T65" fmla="*/ 1737 h 2259"/>
                  <a:gd name="T66" fmla="*/ 69 w 1526"/>
                  <a:gd name="T67" fmla="*/ 1201 h 2259"/>
                  <a:gd name="T68" fmla="*/ 270 w 1526"/>
                  <a:gd name="T69" fmla="*/ 17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6" h="2259">
                    <a:moveTo>
                      <a:pt x="1395" y="97"/>
                    </a:moveTo>
                    <a:lnTo>
                      <a:pt x="1397" y="81"/>
                    </a:lnTo>
                    <a:lnTo>
                      <a:pt x="257" y="0"/>
                    </a:lnTo>
                    <a:lnTo>
                      <a:pt x="67" y="1088"/>
                    </a:lnTo>
                    <a:lnTo>
                      <a:pt x="53" y="1198"/>
                    </a:lnTo>
                    <a:lnTo>
                      <a:pt x="40" y="1356"/>
                    </a:lnTo>
                    <a:lnTo>
                      <a:pt x="18" y="1737"/>
                    </a:lnTo>
                    <a:lnTo>
                      <a:pt x="5" y="2077"/>
                    </a:lnTo>
                    <a:lnTo>
                      <a:pt x="0" y="2231"/>
                    </a:lnTo>
                    <a:lnTo>
                      <a:pt x="568" y="2231"/>
                    </a:lnTo>
                    <a:lnTo>
                      <a:pt x="609" y="1360"/>
                    </a:lnTo>
                    <a:lnTo>
                      <a:pt x="614" y="1302"/>
                    </a:lnTo>
                    <a:lnTo>
                      <a:pt x="622" y="1238"/>
                    </a:lnTo>
                    <a:lnTo>
                      <a:pt x="633" y="1171"/>
                    </a:lnTo>
                    <a:lnTo>
                      <a:pt x="647" y="1102"/>
                    </a:lnTo>
                    <a:lnTo>
                      <a:pt x="682" y="961"/>
                    </a:lnTo>
                    <a:lnTo>
                      <a:pt x="721" y="824"/>
                    </a:lnTo>
                    <a:lnTo>
                      <a:pt x="792" y="601"/>
                    </a:lnTo>
                    <a:lnTo>
                      <a:pt x="816" y="535"/>
                    </a:lnTo>
                    <a:lnTo>
                      <a:pt x="833" y="608"/>
                    </a:lnTo>
                    <a:lnTo>
                      <a:pt x="884" y="836"/>
                    </a:lnTo>
                    <a:lnTo>
                      <a:pt x="934" y="1096"/>
                    </a:lnTo>
                    <a:lnTo>
                      <a:pt x="951" y="1209"/>
                    </a:lnTo>
                    <a:lnTo>
                      <a:pt x="955" y="1247"/>
                    </a:lnTo>
                    <a:lnTo>
                      <a:pt x="957" y="1292"/>
                    </a:lnTo>
                    <a:lnTo>
                      <a:pt x="951" y="1837"/>
                    </a:lnTo>
                    <a:lnTo>
                      <a:pt x="944" y="2259"/>
                    </a:lnTo>
                    <a:lnTo>
                      <a:pt x="1526" y="2259"/>
                    </a:lnTo>
                    <a:lnTo>
                      <a:pt x="1518" y="1881"/>
                    </a:lnTo>
                    <a:lnTo>
                      <a:pt x="1509" y="1572"/>
                    </a:lnTo>
                    <a:lnTo>
                      <a:pt x="1499" y="1318"/>
                    </a:lnTo>
                    <a:lnTo>
                      <a:pt x="1479" y="1016"/>
                    </a:lnTo>
                    <a:lnTo>
                      <a:pt x="1446" y="607"/>
                    </a:lnTo>
                    <a:lnTo>
                      <a:pt x="1403" y="82"/>
                    </a:lnTo>
                    <a:lnTo>
                      <a:pt x="257" y="0"/>
                    </a:lnTo>
                    <a:lnTo>
                      <a:pt x="68" y="1088"/>
                    </a:lnTo>
                    <a:lnTo>
                      <a:pt x="83" y="1090"/>
                    </a:lnTo>
                    <a:lnTo>
                      <a:pt x="270" y="17"/>
                    </a:lnTo>
                    <a:lnTo>
                      <a:pt x="1389" y="96"/>
                    </a:lnTo>
                    <a:lnTo>
                      <a:pt x="1430" y="607"/>
                    </a:lnTo>
                    <a:lnTo>
                      <a:pt x="1462" y="1018"/>
                    </a:lnTo>
                    <a:lnTo>
                      <a:pt x="1483" y="1318"/>
                    </a:lnTo>
                    <a:lnTo>
                      <a:pt x="1493" y="1572"/>
                    </a:lnTo>
                    <a:lnTo>
                      <a:pt x="1501" y="1881"/>
                    </a:lnTo>
                    <a:lnTo>
                      <a:pt x="1509" y="2242"/>
                    </a:lnTo>
                    <a:lnTo>
                      <a:pt x="960" y="2242"/>
                    </a:lnTo>
                    <a:lnTo>
                      <a:pt x="967" y="1837"/>
                    </a:lnTo>
                    <a:lnTo>
                      <a:pt x="973" y="1292"/>
                    </a:lnTo>
                    <a:lnTo>
                      <a:pt x="971" y="1245"/>
                    </a:lnTo>
                    <a:lnTo>
                      <a:pt x="967" y="1207"/>
                    </a:lnTo>
                    <a:lnTo>
                      <a:pt x="949" y="1094"/>
                    </a:lnTo>
                    <a:lnTo>
                      <a:pt x="899" y="832"/>
                    </a:lnTo>
                    <a:lnTo>
                      <a:pt x="848" y="604"/>
                    </a:lnTo>
                    <a:lnTo>
                      <a:pt x="818" y="480"/>
                    </a:lnTo>
                    <a:lnTo>
                      <a:pt x="778" y="597"/>
                    </a:lnTo>
                    <a:lnTo>
                      <a:pt x="707" y="820"/>
                    </a:lnTo>
                    <a:lnTo>
                      <a:pt x="668" y="957"/>
                    </a:lnTo>
                    <a:lnTo>
                      <a:pt x="633" y="1098"/>
                    </a:lnTo>
                    <a:lnTo>
                      <a:pt x="619" y="1169"/>
                    </a:lnTo>
                    <a:lnTo>
                      <a:pt x="606" y="1236"/>
                    </a:lnTo>
                    <a:lnTo>
                      <a:pt x="597" y="1300"/>
                    </a:lnTo>
                    <a:lnTo>
                      <a:pt x="592" y="1358"/>
                    </a:lnTo>
                    <a:lnTo>
                      <a:pt x="553" y="2215"/>
                    </a:lnTo>
                    <a:lnTo>
                      <a:pt x="16" y="2215"/>
                    </a:lnTo>
                    <a:lnTo>
                      <a:pt x="21" y="2077"/>
                    </a:lnTo>
                    <a:lnTo>
                      <a:pt x="35" y="1737"/>
                    </a:lnTo>
                    <a:lnTo>
                      <a:pt x="56" y="1358"/>
                    </a:lnTo>
                    <a:lnTo>
                      <a:pt x="69" y="1201"/>
                    </a:lnTo>
                    <a:lnTo>
                      <a:pt x="84" y="1090"/>
                    </a:lnTo>
                    <a:lnTo>
                      <a:pt x="270" y="17"/>
                    </a:lnTo>
                    <a:lnTo>
                      <a:pt x="1395" y="9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49" name="Freeform 49"/>
              <p:cNvSpPr>
                <a:spLocks/>
              </p:cNvSpPr>
              <p:nvPr/>
            </p:nvSpPr>
            <p:spPr bwMode="auto">
              <a:xfrm>
                <a:off x="4867" y="3138"/>
                <a:ext cx="95" cy="79"/>
              </a:xfrm>
              <a:custGeom>
                <a:avLst/>
                <a:gdLst>
                  <a:gd name="T0" fmla="*/ 109 w 641"/>
                  <a:gd name="T1" fmla="*/ 600 h 600"/>
                  <a:gd name="T2" fmla="*/ 216 w 641"/>
                  <a:gd name="T3" fmla="*/ 505 h 600"/>
                  <a:gd name="T4" fmla="*/ 244 w 641"/>
                  <a:gd name="T5" fmla="*/ 503 h 600"/>
                  <a:gd name="T6" fmla="*/ 275 w 641"/>
                  <a:gd name="T7" fmla="*/ 498 h 600"/>
                  <a:gd name="T8" fmla="*/ 312 w 641"/>
                  <a:gd name="T9" fmla="*/ 489 h 600"/>
                  <a:gd name="T10" fmla="*/ 351 w 641"/>
                  <a:gd name="T11" fmla="*/ 472 h 600"/>
                  <a:gd name="T12" fmla="*/ 386 w 641"/>
                  <a:gd name="T13" fmla="*/ 450 h 600"/>
                  <a:gd name="T14" fmla="*/ 418 w 641"/>
                  <a:gd name="T15" fmla="*/ 418 h 600"/>
                  <a:gd name="T16" fmla="*/ 430 w 641"/>
                  <a:gd name="T17" fmla="*/ 399 h 600"/>
                  <a:gd name="T18" fmla="*/ 440 w 641"/>
                  <a:gd name="T19" fmla="*/ 376 h 600"/>
                  <a:gd name="T20" fmla="*/ 536 w 641"/>
                  <a:gd name="T21" fmla="*/ 304 h 600"/>
                  <a:gd name="T22" fmla="*/ 600 w 641"/>
                  <a:gd name="T23" fmla="*/ 250 h 600"/>
                  <a:gd name="T24" fmla="*/ 621 w 641"/>
                  <a:gd name="T25" fmla="*/ 232 h 600"/>
                  <a:gd name="T26" fmla="*/ 627 w 641"/>
                  <a:gd name="T27" fmla="*/ 227 h 600"/>
                  <a:gd name="T28" fmla="*/ 628 w 641"/>
                  <a:gd name="T29" fmla="*/ 226 h 600"/>
                  <a:gd name="T30" fmla="*/ 627 w 641"/>
                  <a:gd name="T31" fmla="*/ 220 h 600"/>
                  <a:gd name="T32" fmla="*/ 620 w 641"/>
                  <a:gd name="T33" fmla="*/ 207 h 600"/>
                  <a:gd name="T34" fmla="*/ 611 w 641"/>
                  <a:gd name="T35" fmla="*/ 200 h 600"/>
                  <a:gd name="T36" fmla="*/ 589 w 641"/>
                  <a:gd name="T37" fmla="*/ 196 h 600"/>
                  <a:gd name="T38" fmla="*/ 568 w 641"/>
                  <a:gd name="T39" fmla="*/ 199 h 600"/>
                  <a:gd name="T40" fmla="*/ 559 w 641"/>
                  <a:gd name="T41" fmla="*/ 202 h 600"/>
                  <a:gd name="T42" fmla="*/ 603 w 641"/>
                  <a:gd name="T43" fmla="*/ 167 h 600"/>
                  <a:gd name="T44" fmla="*/ 631 w 641"/>
                  <a:gd name="T45" fmla="*/ 136 h 600"/>
                  <a:gd name="T46" fmla="*/ 639 w 641"/>
                  <a:gd name="T47" fmla="*/ 124 h 600"/>
                  <a:gd name="T48" fmla="*/ 641 w 641"/>
                  <a:gd name="T49" fmla="*/ 120 h 600"/>
                  <a:gd name="T50" fmla="*/ 638 w 641"/>
                  <a:gd name="T51" fmla="*/ 108 h 600"/>
                  <a:gd name="T52" fmla="*/ 631 w 641"/>
                  <a:gd name="T53" fmla="*/ 99 h 600"/>
                  <a:gd name="T54" fmla="*/ 619 w 641"/>
                  <a:gd name="T55" fmla="*/ 95 h 600"/>
                  <a:gd name="T56" fmla="*/ 591 w 641"/>
                  <a:gd name="T57" fmla="*/ 95 h 600"/>
                  <a:gd name="T58" fmla="*/ 552 w 641"/>
                  <a:gd name="T59" fmla="*/ 103 h 600"/>
                  <a:gd name="T60" fmla="*/ 566 w 641"/>
                  <a:gd name="T61" fmla="*/ 79 h 600"/>
                  <a:gd name="T62" fmla="*/ 570 w 641"/>
                  <a:gd name="T63" fmla="*/ 57 h 600"/>
                  <a:gd name="T64" fmla="*/ 570 w 641"/>
                  <a:gd name="T65" fmla="*/ 49 h 600"/>
                  <a:gd name="T66" fmla="*/ 570 w 641"/>
                  <a:gd name="T67" fmla="*/ 47 h 600"/>
                  <a:gd name="T68" fmla="*/ 562 w 641"/>
                  <a:gd name="T69" fmla="*/ 38 h 600"/>
                  <a:gd name="T70" fmla="*/ 552 w 641"/>
                  <a:gd name="T71" fmla="*/ 32 h 600"/>
                  <a:gd name="T72" fmla="*/ 538 w 641"/>
                  <a:gd name="T73" fmla="*/ 30 h 600"/>
                  <a:gd name="T74" fmla="*/ 508 w 641"/>
                  <a:gd name="T75" fmla="*/ 38 h 600"/>
                  <a:gd name="T76" fmla="*/ 471 w 641"/>
                  <a:gd name="T77" fmla="*/ 53 h 600"/>
                  <a:gd name="T78" fmla="*/ 487 w 641"/>
                  <a:gd name="T79" fmla="*/ 44 h 600"/>
                  <a:gd name="T80" fmla="*/ 492 w 641"/>
                  <a:gd name="T81" fmla="*/ 29 h 600"/>
                  <a:gd name="T82" fmla="*/ 493 w 641"/>
                  <a:gd name="T83" fmla="*/ 22 h 600"/>
                  <a:gd name="T84" fmla="*/ 485 w 641"/>
                  <a:gd name="T85" fmla="*/ 6 h 600"/>
                  <a:gd name="T86" fmla="*/ 481 w 641"/>
                  <a:gd name="T87" fmla="*/ 2 h 600"/>
                  <a:gd name="T88" fmla="*/ 474 w 641"/>
                  <a:gd name="T89" fmla="*/ 0 h 600"/>
                  <a:gd name="T90" fmla="*/ 452 w 641"/>
                  <a:gd name="T91" fmla="*/ 2 h 600"/>
                  <a:gd name="T92" fmla="*/ 386 w 641"/>
                  <a:gd name="T93" fmla="*/ 22 h 600"/>
                  <a:gd name="T94" fmla="*/ 312 w 641"/>
                  <a:gd name="T95" fmla="*/ 55 h 600"/>
                  <a:gd name="T96" fmla="*/ 251 w 641"/>
                  <a:gd name="T97" fmla="*/ 89 h 600"/>
                  <a:gd name="T98" fmla="*/ 226 w 641"/>
                  <a:gd name="T99" fmla="*/ 113 h 600"/>
                  <a:gd name="T100" fmla="*/ 190 w 641"/>
                  <a:gd name="T101" fmla="*/ 158 h 600"/>
                  <a:gd name="T102" fmla="*/ 108 w 641"/>
                  <a:gd name="T103" fmla="*/ 281 h 600"/>
                  <a:gd name="T104" fmla="*/ 0 w 641"/>
                  <a:gd name="T105" fmla="*/ 451 h 600"/>
                  <a:gd name="T106" fmla="*/ 109 w 641"/>
                  <a:gd name="T107" fmla="*/ 6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1" h="600">
                    <a:moveTo>
                      <a:pt x="109" y="600"/>
                    </a:moveTo>
                    <a:lnTo>
                      <a:pt x="216" y="505"/>
                    </a:lnTo>
                    <a:lnTo>
                      <a:pt x="244" y="503"/>
                    </a:lnTo>
                    <a:lnTo>
                      <a:pt x="275" y="498"/>
                    </a:lnTo>
                    <a:lnTo>
                      <a:pt x="312" y="489"/>
                    </a:lnTo>
                    <a:lnTo>
                      <a:pt x="351" y="472"/>
                    </a:lnTo>
                    <a:lnTo>
                      <a:pt x="386" y="450"/>
                    </a:lnTo>
                    <a:lnTo>
                      <a:pt x="418" y="418"/>
                    </a:lnTo>
                    <a:lnTo>
                      <a:pt x="430" y="399"/>
                    </a:lnTo>
                    <a:lnTo>
                      <a:pt x="440" y="376"/>
                    </a:lnTo>
                    <a:lnTo>
                      <a:pt x="536" y="304"/>
                    </a:lnTo>
                    <a:lnTo>
                      <a:pt x="600" y="250"/>
                    </a:lnTo>
                    <a:lnTo>
                      <a:pt x="621" y="232"/>
                    </a:lnTo>
                    <a:lnTo>
                      <a:pt x="627" y="227"/>
                    </a:lnTo>
                    <a:lnTo>
                      <a:pt x="628" y="226"/>
                    </a:lnTo>
                    <a:lnTo>
                      <a:pt x="627" y="220"/>
                    </a:lnTo>
                    <a:lnTo>
                      <a:pt x="620" y="207"/>
                    </a:lnTo>
                    <a:lnTo>
                      <a:pt x="611" y="200"/>
                    </a:lnTo>
                    <a:lnTo>
                      <a:pt x="589" y="196"/>
                    </a:lnTo>
                    <a:lnTo>
                      <a:pt x="568" y="199"/>
                    </a:lnTo>
                    <a:lnTo>
                      <a:pt x="559" y="202"/>
                    </a:lnTo>
                    <a:lnTo>
                      <a:pt x="603" y="167"/>
                    </a:lnTo>
                    <a:lnTo>
                      <a:pt x="631" y="136"/>
                    </a:lnTo>
                    <a:lnTo>
                      <a:pt x="639" y="124"/>
                    </a:lnTo>
                    <a:lnTo>
                      <a:pt x="641" y="120"/>
                    </a:lnTo>
                    <a:lnTo>
                      <a:pt x="638" y="108"/>
                    </a:lnTo>
                    <a:lnTo>
                      <a:pt x="631" y="99"/>
                    </a:lnTo>
                    <a:lnTo>
                      <a:pt x="619" y="95"/>
                    </a:lnTo>
                    <a:lnTo>
                      <a:pt x="591" y="95"/>
                    </a:lnTo>
                    <a:lnTo>
                      <a:pt x="552" y="103"/>
                    </a:lnTo>
                    <a:lnTo>
                      <a:pt x="566" y="79"/>
                    </a:lnTo>
                    <a:lnTo>
                      <a:pt x="570" y="57"/>
                    </a:lnTo>
                    <a:lnTo>
                      <a:pt x="570" y="49"/>
                    </a:lnTo>
                    <a:lnTo>
                      <a:pt x="570" y="47"/>
                    </a:lnTo>
                    <a:lnTo>
                      <a:pt x="562" y="38"/>
                    </a:lnTo>
                    <a:lnTo>
                      <a:pt x="552" y="32"/>
                    </a:lnTo>
                    <a:lnTo>
                      <a:pt x="538" y="30"/>
                    </a:lnTo>
                    <a:lnTo>
                      <a:pt x="508" y="38"/>
                    </a:lnTo>
                    <a:lnTo>
                      <a:pt x="471" y="53"/>
                    </a:lnTo>
                    <a:lnTo>
                      <a:pt x="487" y="44"/>
                    </a:lnTo>
                    <a:lnTo>
                      <a:pt x="492" y="29"/>
                    </a:lnTo>
                    <a:lnTo>
                      <a:pt x="493" y="22"/>
                    </a:lnTo>
                    <a:lnTo>
                      <a:pt x="485" y="6"/>
                    </a:lnTo>
                    <a:lnTo>
                      <a:pt x="481" y="2"/>
                    </a:lnTo>
                    <a:lnTo>
                      <a:pt x="474" y="0"/>
                    </a:lnTo>
                    <a:lnTo>
                      <a:pt x="452" y="2"/>
                    </a:lnTo>
                    <a:lnTo>
                      <a:pt x="386" y="22"/>
                    </a:lnTo>
                    <a:lnTo>
                      <a:pt x="312" y="55"/>
                    </a:lnTo>
                    <a:lnTo>
                      <a:pt x="251" y="89"/>
                    </a:lnTo>
                    <a:lnTo>
                      <a:pt x="226" y="113"/>
                    </a:lnTo>
                    <a:lnTo>
                      <a:pt x="190" y="158"/>
                    </a:lnTo>
                    <a:lnTo>
                      <a:pt x="108" y="281"/>
                    </a:lnTo>
                    <a:lnTo>
                      <a:pt x="0" y="451"/>
                    </a:lnTo>
                    <a:lnTo>
                      <a:pt x="109" y="60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50" name="Freeform 50"/>
              <p:cNvSpPr>
                <a:spLocks/>
              </p:cNvSpPr>
              <p:nvPr/>
            </p:nvSpPr>
            <p:spPr bwMode="auto">
              <a:xfrm>
                <a:off x="4867" y="3138"/>
                <a:ext cx="95" cy="79"/>
              </a:xfrm>
              <a:custGeom>
                <a:avLst/>
                <a:gdLst>
                  <a:gd name="T0" fmla="*/ 3 w 658"/>
                  <a:gd name="T1" fmla="*/ 463 h 620"/>
                  <a:gd name="T2" fmla="*/ 228 w 658"/>
                  <a:gd name="T3" fmla="*/ 520 h 620"/>
                  <a:gd name="T4" fmla="*/ 286 w 658"/>
                  <a:gd name="T5" fmla="*/ 513 h 620"/>
                  <a:gd name="T6" fmla="*/ 364 w 658"/>
                  <a:gd name="T7" fmla="*/ 488 h 620"/>
                  <a:gd name="T8" fmla="*/ 433 w 658"/>
                  <a:gd name="T9" fmla="*/ 431 h 620"/>
                  <a:gd name="T10" fmla="*/ 455 w 658"/>
                  <a:gd name="T11" fmla="*/ 389 h 620"/>
                  <a:gd name="T12" fmla="*/ 614 w 658"/>
                  <a:gd name="T13" fmla="*/ 265 h 620"/>
                  <a:gd name="T14" fmla="*/ 642 w 658"/>
                  <a:gd name="T15" fmla="*/ 241 h 620"/>
                  <a:gd name="T16" fmla="*/ 644 w 658"/>
                  <a:gd name="T17" fmla="*/ 225 h 620"/>
                  <a:gd name="T18" fmla="*/ 623 w 658"/>
                  <a:gd name="T19" fmla="*/ 201 h 620"/>
                  <a:gd name="T20" fmla="*/ 575 w 658"/>
                  <a:gd name="T21" fmla="*/ 200 h 620"/>
                  <a:gd name="T22" fmla="*/ 563 w 658"/>
                  <a:gd name="T23" fmla="*/ 204 h 620"/>
                  <a:gd name="T24" fmla="*/ 617 w 658"/>
                  <a:gd name="T25" fmla="*/ 181 h 620"/>
                  <a:gd name="T26" fmla="*/ 654 w 658"/>
                  <a:gd name="T27" fmla="*/ 136 h 620"/>
                  <a:gd name="T28" fmla="*/ 658 w 658"/>
                  <a:gd name="T29" fmla="*/ 129 h 620"/>
                  <a:gd name="T30" fmla="*/ 645 w 658"/>
                  <a:gd name="T31" fmla="*/ 101 h 620"/>
                  <a:gd name="T32" fmla="*/ 599 w 658"/>
                  <a:gd name="T33" fmla="*/ 95 h 620"/>
                  <a:gd name="T34" fmla="*/ 582 w 658"/>
                  <a:gd name="T35" fmla="*/ 90 h 620"/>
                  <a:gd name="T36" fmla="*/ 587 w 658"/>
                  <a:gd name="T37" fmla="*/ 57 h 620"/>
                  <a:gd name="T38" fmla="*/ 587 w 658"/>
                  <a:gd name="T39" fmla="*/ 52 h 620"/>
                  <a:gd name="T40" fmla="*/ 563 w 658"/>
                  <a:gd name="T41" fmla="*/ 33 h 620"/>
                  <a:gd name="T42" fmla="*/ 515 w 658"/>
                  <a:gd name="T43" fmla="*/ 38 h 620"/>
                  <a:gd name="T44" fmla="*/ 483 w 658"/>
                  <a:gd name="T45" fmla="*/ 68 h 620"/>
                  <a:gd name="T46" fmla="*/ 502 w 658"/>
                  <a:gd name="T47" fmla="*/ 57 h 620"/>
                  <a:gd name="T48" fmla="*/ 510 w 658"/>
                  <a:gd name="T49" fmla="*/ 29 h 620"/>
                  <a:gd name="T50" fmla="*/ 494 w 658"/>
                  <a:gd name="T51" fmla="*/ 3 h 620"/>
                  <a:gd name="T52" fmla="*/ 460 w 658"/>
                  <a:gd name="T53" fmla="*/ 3 h 620"/>
                  <a:gd name="T54" fmla="*/ 318 w 658"/>
                  <a:gd name="T55" fmla="*/ 56 h 620"/>
                  <a:gd name="T56" fmla="*/ 229 w 658"/>
                  <a:gd name="T57" fmla="*/ 116 h 620"/>
                  <a:gd name="T58" fmla="*/ 110 w 658"/>
                  <a:gd name="T59" fmla="*/ 285 h 620"/>
                  <a:gd name="T60" fmla="*/ 117 w 658"/>
                  <a:gd name="T61" fmla="*/ 620 h 620"/>
                  <a:gd name="T62" fmla="*/ 220 w 658"/>
                  <a:gd name="T63" fmla="*/ 507 h 620"/>
                  <a:gd name="T64" fmla="*/ 19 w 658"/>
                  <a:gd name="T65" fmla="*/ 459 h 620"/>
                  <a:gd name="T66" fmla="*/ 205 w 658"/>
                  <a:gd name="T67" fmla="*/ 170 h 620"/>
                  <a:gd name="T68" fmla="*/ 265 w 658"/>
                  <a:gd name="T69" fmla="*/ 103 h 620"/>
                  <a:gd name="T70" fmla="*/ 398 w 658"/>
                  <a:gd name="T71" fmla="*/ 37 h 620"/>
                  <a:gd name="T72" fmla="*/ 482 w 658"/>
                  <a:gd name="T73" fmla="*/ 16 h 620"/>
                  <a:gd name="T74" fmla="*/ 488 w 658"/>
                  <a:gd name="T75" fmla="*/ 18 h 620"/>
                  <a:gd name="T76" fmla="*/ 493 w 658"/>
                  <a:gd name="T77" fmla="*/ 35 h 620"/>
                  <a:gd name="T78" fmla="*/ 476 w 658"/>
                  <a:gd name="T79" fmla="*/ 54 h 620"/>
                  <a:gd name="T80" fmla="*/ 519 w 658"/>
                  <a:gd name="T81" fmla="*/ 53 h 620"/>
                  <a:gd name="T82" fmla="*/ 559 w 658"/>
                  <a:gd name="T83" fmla="*/ 48 h 620"/>
                  <a:gd name="T84" fmla="*/ 573 w 658"/>
                  <a:gd name="T85" fmla="*/ 60 h 620"/>
                  <a:gd name="T86" fmla="*/ 571 w 658"/>
                  <a:gd name="T87" fmla="*/ 55 h 620"/>
                  <a:gd name="T88" fmla="*/ 571 w 658"/>
                  <a:gd name="T89" fmla="*/ 64 h 620"/>
                  <a:gd name="T90" fmla="*/ 546 w 658"/>
                  <a:gd name="T91" fmla="*/ 122 h 620"/>
                  <a:gd name="T92" fmla="*/ 627 w 658"/>
                  <a:gd name="T93" fmla="*/ 111 h 620"/>
                  <a:gd name="T94" fmla="*/ 640 w 658"/>
                  <a:gd name="T95" fmla="*/ 119 h 620"/>
                  <a:gd name="T96" fmla="*/ 633 w 658"/>
                  <a:gd name="T97" fmla="*/ 139 h 620"/>
                  <a:gd name="T98" fmla="*/ 607 w 658"/>
                  <a:gd name="T99" fmla="*/ 168 h 620"/>
                  <a:gd name="T100" fmla="*/ 570 w 658"/>
                  <a:gd name="T101" fmla="*/ 217 h 620"/>
                  <a:gd name="T102" fmla="*/ 598 w 658"/>
                  <a:gd name="T103" fmla="*/ 212 h 620"/>
                  <a:gd name="T104" fmla="*/ 623 w 658"/>
                  <a:gd name="T105" fmla="*/ 221 h 620"/>
                  <a:gd name="T106" fmla="*/ 630 w 658"/>
                  <a:gd name="T107" fmla="*/ 235 h 620"/>
                  <a:gd name="T108" fmla="*/ 632 w 658"/>
                  <a:gd name="T109" fmla="*/ 229 h 620"/>
                  <a:gd name="T110" fmla="*/ 625 w 658"/>
                  <a:gd name="T111" fmla="*/ 234 h 620"/>
                  <a:gd name="T112" fmla="*/ 539 w 658"/>
                  <a:gd name="T113" fmla="*/ 306 h 620"/>
                  <a:gd name="T114" fmla="*/ 432 w 658"/>
                  <a:gd name="T115" fmla="*/ 404 h 620"/>
                  <a:gd name="T116" fmla="*/ 390 w 658"/>
                  <a:gd name="T117" fmla="*/ 452 h 620"/>
                  <a:gd name="T118" fmla="*/ 319 w 658"/>
                  <a:gd name="T119" fmla="*/ 490 h 620"/>
                  <a:gd name="T120" fmla="*/ 252 w 658"/>
                  <a:gd name="T121" fmla="*/ 503 h 620"/>
                  <a:gd name="T122" fmla="*/ 119 w 658"/>
                  <a:gd name="T123" fmla="*/ 597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8" h="620">
                    <a:moveTo>
                      <a:pt x="16" y="455"/>
                    </a:moveTo>
                    <a:lnTo>
                      <a:pt x="3" y="463"/>
                    </a:lnTo>
                    <a:lnTo>
                      <a:pt x="117" y="620"/>
                    </a:lnTo>
                    <a:lnTo>
                      <a:pt x="228" y="520"/>
                    </a:lnTo>
                    <a:lnTo>
                      <a:pt x="254" y="519"/>
                    </a:lnTo>
                    <a:lnTo>
                      <a:pt x="286" y="513"/>
                    </a:lnTo>
                    <a:lnTo>
                      <a:pt x="323" y="504"/>
                    </a:lnTo>
                    <a:lnTo>
                      <a:pt x="364" y="488"/>
                    </a:lnTo>
                    <a:lnTo>
                      <a:pt x="401" y="464"/>
                    </a:lnTo>
                    <a:lnTo>
                      <a:pt x="433" y="431"/>
                    </a:lnTo>
                    <a:lnTo>
                      <a:pt x="446" y="410"/>
                    </a:lnTo>
                    <a:lnTo>
                      <a:pt x="455" y="389"/>
                    </a:lnTo>
                    <a:lnTo>
                      <a:pt x="550" y="318"/>
                    </a:lnTo>
                    <a:lnTo>
                      <a:pt x="614" y="265"/>
                    </a:lnTo>
                    <a:lnTo>
                      <a:pt x="635" y="246"/>
                    </a:lnTo>
                    <a:lnTo>
                      <a:pt x="642" y="241"/>
                    </a:lnTo>
                    <a:lnTo>
                      <a:pt x="646" y="237"/>
                    </a:lnTo>
                    <a:lnTo>
                      <a:pt x="644" y="225"/>
                    </a:lnTo>
                    <a:lnTo>
                      <a:pt x="635" y="210"/>
                    </a:lnTo>
                    <a:lnTo>
                      <a:pt x="623" y="201"/>
                    </a:lnTo>
                    <a:lnTo>
                      <a:pt x="598" y="196"/>
                    </a:lnTo>
                    <a:lnTo>
                      <a:pt x="575" y="200"/>
                    </a:lnTo>
                    <a:lnTo>
                      <a:pt x="566" y="203"/>
                    </a:lnTo>
                    <a:lnTo>
                      <a:pt x="563" y="204"/>
                    </a:lnTo>
                    <a:lnTo>
                      <a:pt x="573" y="216"/>
                    </a:lnTo>
                    <a:lnTo>
                      <a:pt x="617" y="181"/>
                    </a:lnTo>
                    <a:lnTo>
                      <a:pt x="646" y="149"/>
                    </a:lnTo>
                    <a:lnTo>
                      <a:pt x="654" y="136"/>
                    </a:lnTo>
                    <a:lnTo>
                      <a:pt x="654" y="136"/>
                    </a:lnTo>
                    <a:lnTo>
                      <a:pt x="658" y="129"/>
                    </a:lnTo>
                    <a:lnTo>
                      <a:pt x="654" y="113"/>
                    </a:lnTo>
                    <a:lnTo>
                      <a:pt x="645" y="101"/>
                    </a:lnTo>
                    <a:lnTo>
                      <a:pt x="629" y="95"/>
                    </a:lnTo>
                    <a:lnTo>
                      <a:pt x="599" y="95"/>
                    </a:lnTo>
                    <a:lnTo>
                      <a:pt x="576" y="100"/>
                    </a:lnTo>
                    <a:lnTo>
                      <a:pt x="582" y="90"/>
                    </a:lnTo>
                    <a:lnTo>
                      <a:pt x="587" y="66"/>
                    </a:lnTo>
                    <a:lnTo>
                      <a:pt x="587" y="57"/>
                    </a:lnTo>
                    <a:lnTo>
                      <a:pt x="587" y="57"/>
                    </a:lnTo>
                    <a:lnTo>
                      <a:pt x="587" y="52"/>
                    </a:lnTo>
                    <a:lnTo>
                      <a:pt x="576" y="39"/>
                    </a:lnTo>
                    <a:lnTo>
                      <a:pt x="563" y="33"/>
                    </a:lnTo>
                    <a:lnTo>
                      <a:pt x="547" y="30"/>
                    </a:lnTo>
                    <a:lnTo>
                      <a:pt x="515" y="38"/>
                    </a:lnTo>
                    <a:lnTo>
                      <a:pt x="477" y="54"/>
                    </a:lnTo>
                    <a:lnTo>
                      <a:pt x="483" y="68"/>
                    </a:lnTo>
                    <a:lnTo>
                      <a:pt x="484" y="68"/>
                    </a:lnTo>
                    <a:lnTo>
                      <a:pt x="502" y="57"/>
                    </a:lnTo>
                    <a:lnTo>
                      <a:pt x="508" y="39"/>
                    </a:lnTo>
                    <a:lnTo>
                      <a:pt x="510" y="29"/>
                    </a:lnTo>
                    <a:lnTo>
                      <a:pt x="501" y="10"/>
                    </a:lnTo>
                    <a:lnTo>
                      <a:pt x="494" y="3"/>
                    </a:lnTo>
                    <a:lnTo>
                      <a:pt x="484" y="0"/>
                    </a:lnTo>
                    <a:lnTo>
                      <a:pt x="460" y="3"/>
                    </a:lnTo>
                    <a:lnTo>
                      <a:pt x="392" y="23"/>
                    </a:lnTo>
                    <a:lnTo>
                      <a:pt x="318" y="56"/>
                    </a:lnTo>
                    <a:lnTo>
                      <a:pt x="254" y="91"/>
                    </a:lnTo>
                    <a:lnTo>
                      <a:pt x="229" y="116"/>
                    </a:lnTo>
                    <a:lnTo>
                      <a:pt x="193" y="161"/>
                    </a:lnTo>
                    <a:lnTo>
                      <a:pt x="110" y="285"/>
                    </a:lnTo>
                    <a:lnTo>
                      <a:pt x="0" y="459"/>
                    </a:lnTo>
                    <a:lnTo>
                      <a:pt x="117" y="620"/>
                    </a:lnTo>
                    <a:lnTo>
                      <a:pt x="230" y="519"/>
                    </a:lnTo>
                    <a:lnTo>
                      <a:pt x="220" y="507"/>
                    </a:lnTo>
                    <a:lnTo>
                      <a:pt x="119" y="597"/>
                    </a:lnTo>
                    <a:lnTo>
                      <a:pt x="19" y="459"/>
                    </a:lnTo>
                    <a:lnTo>
                      <a:pt x="123" y="293"/>
                    </a:lnTo>
                    <a:lnTo>
                      <a:pt x="205" y="170"/>
                    </a:lnTo>
                    <a:lnTo>
                      <a:pt x="241" y="126"/>
                    </a:lnTo>
                    <a:lnTo>
                      <a:pt x="265" y="103"/>
                    </a:lnTo>
                    <a:lnTo>
                      <a:pt x="324" y="70"/>
                    </a:lnTo>
                    <a:lnTo>
                      <a:pt x="398" y="37"/>
                    </a:lnTo>
                    <a:lnTo>
                      <a:pt x="462" y="17"/>
                    </a:lnTo>
                    <a:lnTo>
                      <a:pt x="482" y="16"/>
                    </a:lnTo>
                    <a:lnTo>
                      <a:pt x="486" y="17"/>
                    </a:lnTo>
                    <a:lnTo>
                      <a:pt x="488" y="18"/>
                    </a:lnTo>
                    <a:lnTo>
                      <a:pt x="493" y="31"/>
                    </a:lnTo>
                    <a:lnTo>
                      <a:pt x="493" y="35"/>
                    </a:lnTo>
                    <a:lnTo>
                      <a:pt x="489" y="47"/>
                    </a:lnTo>
                    <a:lnTo>
                      <a:pt x="476" y="54"/>
                    </a:lnTo>
                    <a:lnTo>
                      <a:pt x="483" y="68"/>
                    </a:lnTo>
                    <a:lnTo>
                      <a:pt x="519" y="53"/>
                    </a:lnTo>
                    <a:lnTo>
                      <a:pt x="547" y="47"/>
                    </a:lnTo>
                    <a:lnTo>
                      <a:pt x="559" y="48"/>
                    </a:lnTo>
                    <a:lnTo>
                      <a:pt x="566" y="52"/>
                    </a:lnTo>
                    <a:lnTo>
                      <a:pt x="573" y="60"/>
                    </a:lnTo>
                    <a:lnTo>
                      <a:pt x="585" y="50"/>
                    </a:lnTo>
                    <a:lnTo>
                      <a:pt x="571" y="55"/>
                    </a:lnTo>
                    <a:lnTo>
                      <a:pt x="571" y="64"/>
                    </a:lnTo>
                    <a:lnTo>
                      <a:pt x="571" y="64"/>
                    </a:lnTo>
                    <a:lnTo>
                      <a:pt x="568" y="83"/>
                    </a:lnTo>
                    <a:lnTo>
                      <a:pt x="546" y="122"/>
                    </a:lnTo>
                    <a:lnTo>
                      <a:pt x="601" y="111"/>
                    </a:lnTo>
                    <a:lnTo>
                      <a:pt x="627" y="111"/>
                    </a:lnTo>
                    <a:lnTo>
                      <a:pt x="634" y="113"/>
                    </a:lnTo>
                    <a:lnTo>
                      <a:pt x="640" y="119"/>
                    </a:lnTo>
                    <a:lnTo>
                      <a:pt x="642" y="127"/>
                    </a:lnTo>
                    <a:lnTo>
                      <a:pt x="633" y="139"/>
                    </a:lnTo>
                    <a:lnTo>
                      <a:pt x="633" y="139"/>
                    </a:lnTo>
                    <a:lnTo>
                      <a:pt x="607" y="168"/>
                    </a:lnTo>
                    <a:lnTo>
                      <a:pt x="563" y="204"/>
                    </a:lnTo>
                    <a:lnTo>
                      <a:pt x="570" y="217"/>
                    </a:lnTo>
                    <a:lnTo>
                      <a:pt x="579" y="214"/>
                    </a:lnTo>
                    <a:lnTo>
                      <a:pt x="598" y="212"/>
                    </a:lnTo>
                    <a:lnTo>
                      <a:pt x="617" y="215"/>
                    </a:lnTo>
                    <a:lnTo>
                      <a:pt x="623" y="221"/>
                    </a:lnTo>
                    <a:lnTo>
                      <a:pt x="629" y="231"/>
                    </a:lnTo>
                    <a:lnTo>
                      <a:pt x="630" y="235"/>
                    </a:lnTo>
                    <a:lnTo>
                      <a:pt x="645" y="233"/>
                    </a:lnTo>
                    <a:lnTo>
                      <a:pt x="632" y="229"/>
                    </a:lnTo>
                    <a:lnTo>
                      <a:pt x="631" y="229"/>
                    </a:lnTo>
                    <a:lnTo>
                      <a:pt x="625" y="234"/>
                    </a:lnTo>
                    <a:lnTo>
                      <a:pt x="604" y="252"/>
                    </a:lnTo>
                    <a:lnTo>
                      <a:pt x="539" y="306"/>
                    </a:lnTo>
                    <a:lnTo>
                      <a:pt x="442" y="379"/>
                    </a:lnTo>
                    <a:lnTo>
                      <a:pt x="432" y="404"/>
                    </a:lnTo>
                    <a:lnTo>
                      <a:pt x="421" y="421"/>
                    </a:lnTo>
                    <a:lnTo>
                      <a:pt x="390" y="452"/>
                    </a:lnTo>
                    <a:lnTo>
                      <a:pt x="356" y="473"/>
                    </a:lnTo>
                    <a:lnTo>
                      <a:pt x="319" y="490"/>
                    </a:lnTo>
                    <a:lnTo>
                      <a:pt x="282" y="499"/>
                    </a:lnTo>
                    <a:lnTo>
                      <a:pt x="252" y="503"/>
                    </a:lnTo>
                    <a:lnTo>
                      <a:pt x="222" y="506"/>
                    </a:lnTo>
                    <a:lnTo>
                      <a:pt x="119" y="597"/>
                    </a:lnTo>
                    <a:lnTo>
                      <a:pt x="16" y="455"/>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651" name="Freeform 51"/>
              <p:cNvSpPr>
                <a:spLocks/>
              </p:cNvSpPr>
              <p:nvPr/>
            </p:nvSpPr>
            <p:spPr bwMode="auto">
              <a:xfrm>
                <a:off x="4925" y="3164"/>
                <a:ext cx="27" cy="16"/>
              </a:xfrm>
              <a:custGeom>
                <a:avLst/>
                <a:gdLst>
                  <a:gd name="T0" fmla="*/ 169 w 169"/>
                  <a:gd name="T1" fmla="*/ 12 h 124"/>
                  <a:gd name="T2" fmla="*/ 161 w 169"/>
                  <a:gd name="T3" fmla="*/ 0 h 124"/>
                  <a:gd name="T4" fmla="*/ 0 w 169"/>
                  <a:gd name="T5" fmla="*/ 112 h 124"/>
                  <a:gd name="T6" fmla="*/ 8 w 169"/>
                  <a:gd name="T7" fmla="*/ 124 h 124"/>
                  <a:gd name="T8" fmla="*/ 169 w 169"/>
                  <a:gd name="T9" fmla="*/ 12 h 124"/>
                </a:gdLst>
                <a:ahLst/>
                <a:cxnLst>
                  <a:cxn ang="0">
                    <a:pos x="T0" y="T1"/>
                  </a:cxn>
                  <a:cxn ang="0">
                    <a:pos x="T2" y="T3"/>
                  </a:cxn>
                  <a:cxn ang="0">
                    <a:pos x="T4" y="T5"/>
                  </a:cxn>
                  <a:cxn ang="0">
                    <a:pos x="T6" y="T7"/>
                  </a:cxn>
                  <a:cxn ang="0">
                    <a:pos x="T8" y="T9"/>
                  </a:cxn>
                </a:cxnLst>
                <a:rect l="0" t="0" r="r" b="b"/>
                <a:pathLst>
                  <a:path w="169" h="124">
                    <a:moveTo>
                      <a:pt x="169" y="12"/>
                    </a:moveTo>
                    <a:lnTo>
                      <a:pt x="161" y="0"/>
                    </a:lnTo>
                    <a:lnTo>
                      <a:pt x="0" y="112"/>
                    </a:lnTo>
                    <a:lnTo>
                      <a:pt x="8" y="124"/>
                    </a:lnTo>
                    <a:lnTo>
                      <a:pt x="169"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52" name="Freeform 52"/>
              <p:cNvSpPr>
                <a:spLocks/>
              </p:cNvSpPr>
              <p:nvPr/>
            </p:nvSpPr>
            <p:spPr bwMode="auto">
              <a:xfrm>
                <a:off x="4920" y="3148"/>
                <a:ext cx="26" cy="22"/>
              </a:xfrm>
              <a:custGeom>
                <a:avLst/>
                <a:gdLst>
                  <a:gd name="T0" fmla="*/ 195 w 195"/>
                  <a:gd name="T1" fmla="*/ 12 h 149"/>
                  <a:gd name="T2" fmla="*/ 187 w 195"/>
                  <a:gd name="T3" fmla="*/ 0 h 149"/>
                  <a:gd name="T4" fmla="*/ 0 w 195"/>
                  <a:gd name="T5" fmla="*/ 137 h 149"/>
                  <a:gd name="T6" fmla="*/ 8 w 195"/>
                  <a:gd name="T7" fmla="*/ 149 h 149"/>
                  <a:gd name="T8" fmla="*/ 195 w 195"/>
                  <a:gd name="T9" fmla="*/ 12 h 149"/>
                </a:gdLst>
                <a:ahLst/>
                <a:cxnLst>
                  <a:cxn ang="0">
                    <a:pos x="T0" y="T1"/>
                  </a:cxn>
                  <a:cxn ang="0">
                    <a:pos x="T2" y="T3"/>
                  </a:cxn>
                  <a:cxn ang="0">
                    <a:pos x="T4" y="T5"/>
                  </a:cxn>
                  <a:cxn ang="0">
                    <a:pos x="T6" y="T7"/>
                  </a:cxn>
                  <a:cxn ang="0">
                    <a:pos x="T8" y="T9"/>
                  </a:cxn>
                </a:cxnLst>
                <a:rect l="0" t="0" r="r" b="b"/>
                <a:pathLst>
                  <a:path w="195" h="149">
                    <a:moveTo>
                      <a:pt x="195" y="12"/>
                    </a:moveTo>
                    <a:lnTo>
                      <a:pt x="187" y="0"/>
                    </a:lnTo>
                    <a:lnTo>
                      <a:pt x="0" y="137"/>
                    </a:lnTo>
                    <a:lnTo>
                      <a:pt x="8" y="149"/>
                    </a:lnTo>
                    <a:lnTo>
                      <a:pt x="195"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53" name="Freeform 53"/>
              <p:cNvSpPr>
                <a:spLocks/>
              </p:cNvSpPr>
              <p:nvPr/>
            </p:nvSpPr>
            <p:spPr bwMode="auto">
              <a:xfrm>
                <a:off x="4909" y="3143"/>
                <a:ext cx="27" cy="21"/>
              </a:xfrm>
              <a:custGeom>
                <a:avLst/>
                <a:gdLst>
                  <a:gd name="T0" fmla="*/ 180 w 180"/>
                  <a:gd name="T1" fmla="*/ 12 h 134"/>
                  <a:gd name="T2" fmla="*/ 172 w 180"/>
                  <a:gd name="T3" fmla="*/ 0 h 134"/>
                  <a:gd name="T4" fmla="*/ 0 w 180"/>
                  <a:gd name="T5" fmla="*/ 122 h 134"/>
                  <a:gd name="T6" fmla="*/ 8 w 180"/>
                  <a:gd name="T7" fmla="*/ 134 h 134"/>
                  <a:gd name="T8" fmla="*/ 180 w 180"/>
                  <a:gd name="T9" fmla="*/ 12 h 134"/>
                </a:gdLst>
                <a:ahLst/>
                <a:cxnLst>
                  <a:cxn ang="0">
                    <a:pos x="T0" y="T1"/>
                  </a:cxn>
                  <a:cxn ang="0">
                    <a:pos x="T2" y="T3"/>
                  </a:cxn>
                  <a:cxn ang="0">
                    <a:pos x="T4" y="T5"/>
                  </a:cxn>
                  <a:cxn ang="0">
                    <a:pos x="T6" y="T7"/>
                  </a:cxn>
                  <a:cxn ang="0">
                    <a:pos x="T8" y="T9"/>
                  </a:cxn>
                </a:cxnLst>
                <a:rect l="0" t="0" r="r" b="b"/>
                <a:pathLst>
                  <a:path w="180" h="134">
                    <a:moveTo>
                      <a:pt x="180" y="12"/>
                    </a:moveTo>
                    <a:lnTo>
                      <a:pt x="172" y="0"/>
                    </a:lnTo>
                    <a:lnTo>
                      <a:pt x="0" y="122"/>
                    </a:lnTo>
                    <a:lnTo>
                      <a:pt x="8" y="134"/>
                    </a:lnTo>
                    <a:lnTo>
                      <a:pt x="180"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654" name="Freeform 54"/>
              <p:cNvSpPr>
                <a:spLocks/>
              </p:cNvSpPr>
              <p:nvPr/>
            </p:nvSpPr>
            <p:spPr bwMode="auto">
              <a:xfrm>
                <a:off x="5263" y="3281"/>
                <a:ext cx="127" cy="122"/>
              </a:xfrm>
              <a:custGeom>
                <a:avLst/>
                <a:gdLst>
                  <a:gd name="T0" fmla="*/ 139 w 913"/>
                  <a:gd name="T1" fmla="*/ 939 h 980"/>
                  <a:gd name="T2" fmla="*/ 210 w 913"/>
                  <a:gd name="T3" fmla="*/ 969 h 980"/>
                  <a:gd name="T4" fmla="*/ 289 w 913"/>
                  <a:gd name="T5" fmla="*/ 980 h 980"/>
                  <a:gd name="T6" fmla="*/ 372 w 913"/>
                  <a:gd name="T7" fmla="*/ 973 h 980"/>
                  <a:gd name="T8" fmla="*/ 460 w 913"/>
                  <a:gd name="T9" fmla="*/ 947 h 980"/>
                  <a:gd name="T10" fmla="*/ 547 w 913"/>
                  <a:gd name="T11" fmla="*/ 905 h 980"/>
                  <a:gd name="T12" fmla="*/ 632 w 913"/>
                  <a:gd name="T13" fmla="*/ 847 h 980"/>
                  <a:gd name="T14" fmla="*/ 713 w 913"/>
                  <a:gd name="T15" fmla="*/ 773 h 980"/>
                  <a:gd name="T16" fmla="*/ 814 w 913"/>
                  <a:gd name="T17" fmla="*/ 640 h 980"/>
                  <a:gd name="T18" fmla="*/ 863 w 913"/>
                  <a:gd name="T19" fmla="*/ 546 h 980"/>
                  <a:gd name="T20" fmla="*/ 894 w 913"/>
                  <a:gd name="T21" fmla="*/ 452 h 980"/>
                  <a:gd name="T22" fmla="*/ 911 w 913"/>
                  <a:gd name="T23" fmla="*/ 360 h 980"/>
                  <a:gd name="T24" fmla="*/ 910 w 913"/>
                  <a:gd name="T25" fmla="*/ 272 h 980"/>
                  <a:gd name="T26" fmla="*/ 892 w 913"/>
                  <a:gd name="T27" fmla="*/ 191 h 980"/>
                  <a:gd name="T28" fmla="*/ 858 w 913"/>
                  <a:gd name="T29" fmla="*/ 121 h 980"/>
                  <a:gd name="T30" fmla="*/ 805 w 913"/>
                  <a:gd name="T31" fmla="*/ 64 h 980"/>
                  <a:gd name="T32" fmla="*/ 739 w 913"/>
                  <a:gd name="T33" fmla="*/ 24 h 980"/>
                  <a:gd name="T34" fmla="*/ 665 w 913"/>
                  <a:gd name="T35" fmla="*/ 4 h 980"/>
                  <a:gd name="T36" fmla="*/ 582 w 913"/>
                  <a:gd name="T37" fmla="*/ 1 h 980"/>
                  <a:gd name="T38" fmla="*/ 496 w 913"/>
                  <a:gd name="T39" fmla="*/ 19 h 980"/>
                  <a:gd name="T40" fmla="*/ 408 w 913"/>
                  <a:gd name="T41" fmla="*/ 52 h 980"/>
                  <a:gd name="T42" fmla="*/ 322 w 913"/>
                  <a:gd name="T43" fmla="*/ 102 h 980"/>
                  <a:gd name="T44" fmla="*/ 240 w 913"/>
                  <a:gd name="T45" fmla="*/ 168 h 980"/>
                  <a:gd name="T46" fmla="*/ 163 w 913"/>
                  <a:gd name="T47" fmla="*/ 249 h 980"/>
                  <a:gd name="T48" fmla="*/ 99 w 913"/>
                  <a:gd name="T49" fmla="*/ 340 h 980"/>
                  <a:gd name="T50" fmla="*/ 50 w 913"/>
                  <a:gd name="T51" fmla="*/ 434 h 980"/>
                  <a:gd name="T52" fmla="*/ 18 w 913"/>
                  <a:gd name="T53" fmla="*/ 529 h 980"/>
                  <a:gd name="T54" fmla="*/ 2 w 913"/>
                  <a:gd name="T55" fmla="*/ 622 h 980"/>
                  <a:gd name="T56" fmla="*/ 3 w 913"/>
                  <a:gd name="T57" fmla="*/ 709 h 980"/>
                  <a:gd name="T58" fmla="*/ 20 w 913"/>
                  <a:gd name="T59" fmla="*/ 789 h 980"/>
                  <a:gd name="T60" fmla="*/ 55 w 913"/>
                  <a:gd name="T61" fmla="*/ 859 h 980"/>
                  <a:gd name="T62" fmla="*/ 107 w 913"/>
                  <a:gd name="T63" fmla="*/ 916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3" h="980">
                    <a:moveTo>
                      <a:pt x="107" y="916"/>
                    </a:moveTo>
                    <a:lnTo>
                      <a:pt x="139" y="939"/>
                    </a:lnTo>
                    <a:lnTo>
                      <a:pt x="173" y="956"/>
                    </a:lnTo>
                    <a:lnTo>
                      <a:pt x="210" y="969"/>
                    </a:lnTo>
                    <a:lnTo>
                      <a:pt x="248" y="977"/>
                    </a:lnTo>
                    <a:lnTo>
                      <a:pt x="289" y="980"/>
                    </a:lnTo>
                    <a:lnTo>
                      <a:pt x="331" y="979"/>
                    </a:lnTo>
                    <a:lnTo>
                      <a:pt x="372" y="973"/>
                    </a:lnTo>
                    <a:lnTo>
                      <a:pt x="416" y="962"/>
                    </a:lnTo>
                    <a:lnTo>
                      <a:pt x="460" y="947"/>
                    </a:lnTo>
                    <a:lnTo>
                      <a:pt x="504" y="929"/>
                    </a:lnTo>
                    <a:lnTo>
                      <a:pt x="547" y="905"/>
                    </a:lnTo>
                    <a:lnTo>
                      <a:pt x="590" y="878"/>
                    </a:lnTo>
                    <a:lnTo>
                      <a:pt x="632" y="847"/>
                    </a:lnTo>
                    <a:lnTo>
                      <a:pt x="673" y="812"/>
                    </a:lnTo>
                    <a:lnTo>
                      <a:pt x="713" y="773"/>
                    </a:lnTo>
                    <a:lnTo>
                      <a:pt x="749" y="731"/>
                    </a:lnTo>
                    <a:lnTo>
                      <a:pt x="814" y="640"/>
                    </a:lnTo>
                    <a:lnTo>
                      <a:pt x="840" y="594"/>
                    </a:lnTo>
                    <a:lnTo>
                      <a:pt x="863" y="546"/>
                    </a:lnTo>
                    <a:lnTo>
                      <a:pt x="881" y="499"/>
                    </a:lnTo>
                    <a:lnTo>
                      <a:pt x="894" y="452"/>
                    </a:lnTo>
                    <a:lnTo>
                      <a:pt x="905" y="405"/>
                    </a:lnTo>
                    <a:lnTo>
                      <a:pt x="911" y="360"/>
                    </a:lnTo>
                    <a:lnTo>
                      <a:pt x="913" y="315"/>
                    </a:lnTo>
                    <a:lnTo>
                      <a:pt x="910" y="272"/>
                    </a:lnTo>
                    <a:lnTo>
                      <a:pt x="904" y="231"/>
                    </a:lnTo>
                    <a:lnTo>
                      <a:pt x="892" y="191"/>
                    </a:lnTo>
                    <a:lnTo>
                      <a:pt x="877" y="155"/>
                    </a:lnTo>
                    <a:lnTo>
                      <a:pt x="858" y="121"/>
                    </a:lnTo>
                    <a:lnTo>
                      <a:pt x="834" y="91"/>
                    </a:lnTo>
                    <a:lnTo>
                      <a:pt x="805" y="64"/>
                    </a:lnTo>
                    <a:lnTo>
                      <a:pt x="774" y="41"/>
                    </a:lnTo>
                    <a:lnTo>
                      <a:pt x="739" y="24"/>
                    </a:lnTo>
                    <a:lnTo>
                      <a:pt x="702" y="12"/>
                    </a:lnTo>
                    <a:lnTo>
                      <a:pt x="665" y="4"/>
                    </a:lnTo>
                    <a:lnTo>
                      <a:pt x="624" y="0"/>
                    </a:lnTo>
                    <a:lnTo>
                      <a:pt x="582" y="1"/>
                    </a:lnTo>
                    <a:lnTo>
                      <a:pt x="540" y="8"/>
                    </a:lnTo>
                    <a:lnTo>
                      <a:pt x="496" y="19"/>
                    </a:lnTo>
                    <a:lnTo>
                      <a:pt x="452" y="33"/>
                    </a:lnTo>
                    <a:lnTo>
                      <a:pt x="408" y="52"/>
                    </a:lnTo>
                    <a:lnTo>
                      <a:pt x="365" y="75"/>
                    </a:lnTo>
                    <a:lnTo>
                      <a:pt x="322" y="102"/>
                    </a:lnTo>
                    <a:lnTo>
                      <a:pt x="281" y="133"/>
                    </a:lnTo>
                    <a:lnTo>
                      <a:pt x="240" y="168"/>
                    </a:lnTo>
                    <a:lnTo>
                      <a:pt x="200" y="207"/>
                    </a:lnTo>
                    <a:lnTo>
                      <a:pt x="163" y="249"/>
                    </a:lnTo>
                    <a:lnTo>
                      <a:pt x="128" y="294"/>
                    </a:lnTo>
                    <a:lnTo>
                      <a:pt x="99" y="340"/>
                    </a:lnTo>
                    <a:lnTo>
                      <a:pt x="72" y="386"/>
                    </a:lnTo>
                    <a:lnTo>
                      <a:pt x="50" y="434"/>
                    </a:lnTo>
                    <a:lnTo>
                      <a:pt x="31" y="481"/>
                    </a:lnTo>
                    <a:lnTo>
                      <a:pt x="18" y="529"/>
                    </a:lnTo>
                    <a:lnTo>
                      <a:pt x="8" y="576"/>
                    </a:lnTo>
                    <a:lnTo>
                      <a:pt x="2" y="622"/>
                    </a:lnTo>
                    <a:lnTo>
                      <a:pt x="0" y="666"/>
                    </a:lnTo>
                    <a:lnTo>
                      <a:pt x="3" y="709"/>
                    </a:lnTo>
                    <a:lnTo>
                      <a:pt x="9" y="751"/>
                    </a:lnTo>
                    <a:lnTo>
                      <a:pt x="20" y="789"/>
                    </a:lnTo>
                    <a:lnTo>
                      <a:pt x="35" y="825"/>
                    </a:lnTo>
                    <a:lnTo>
                      <a:pt x="55" y="859"/>
                    </a:lnTo>
                    <a:lnTo>
                      <a:pt x="78" y="890"/>
                    </a:lnTo>
                    <a:lnTo>
                      <a:pt x="107" y="916"/>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55" name="Freeform 55"/>
              <p:cNvSpPr>
                <a:spLocks/>
              </p:cNvSpPr>
              <p:nvPr/>
            </p:nvSpPr>
            <p:spPr bwMode="auto">
              <a:xfrm>
                <a:off x="5263" y="3276"/>
                <a:ext cx="132" cy="132"/>
              </a:xfrm>
              <a:custGeom>
                <a:avLst/>
                <a:gdLst>
                  <a:gd name="T0" fmla="*/ 110 w 929"/>
                  <a:gd name="T1" fmla="*/ 931 h 996"/>
                  <a:gd name="T2" fmla="*/ 216 w 929"/>
                  <a:gd name="T3" fmla="*/ 984 h 996"/>
                  <a:gd name="T4" fmla="*/ 340 w 929"/>
                  <a:gd name="T5" fmla="*/ 995 h 996"/>
                  <a:gd name="T6" fmla="*/ 471 w 929"/>
                  <a:gd name="T7" fmla="*/ 962 h 996"/>
                  <a:gd name="T8" fmla="*/ 602 w 929"/>
                  <a:gd name="T9" fmla="*/ 893 h 996"/>
                  <a:gd name="T10" fmla="*/ 727 w 929"/>
                  <a:gd name="T11" fmla="*/ 786 h 996"/>
                  <a:gd name="T12" fmla="*/ 855 w 929"/>
                  <a:gd name="T13" fmla="*/ 606 h 996"/>
                  <a:gd name="T14" fmla="*/ 909 w 929"/>
                  <a:gd name="T15" fmla="*/ 462 h 996"/>
                  <a:gd name="T16" fmla="*/ 929 w 929"/>
                  <a:gd name="T17" fmla="*/ 323 h 996"/>
                  <a:gd name="T18" fmla="*/ 907 w 929"/>
                  <a:gd name="T19" fmla="*/ 196 h 996"/>
                  <a:gd name="T20" fmla="*/ 848 w 929"/>
                  <a:gd name="T21" fmla="*/ 93 h 996"/>
                  <a:gd name="T22" fmla="*/ 750 w 929"/>
                  <a:gd name="T23" fmla="*/ 25 h 996"/>
                  <a:gd name="T24" fmla="*/ 632 w 929"/>
                  <a:gd name="T25" fmla="*/ 0 h 996"/>
                  <a:gd name="T26" fmla="*/ 502 w 929"/>
                  <a:gd name="T27" fmla="*/ 20 h 996"/>
                  <a:gd name="T28" fmla="*/ 369 w 929"/>
                  <a:gd name="T29" fmla="*/ 76 h 996"/>
                  <a:gd name="T30" fmla="*/ 243 w 929"/>
                  <a:gd name="T31" fmla="*/ 170 h 996"/>
                  <a:gd name="T32" fmla="*/ 130 w 929"/>
                  <a:gd name="T33" fmla="*/ 298 h 996"/>
                  <a:gd name="T34" fmla="*/ 51 w 929"/>
                  <a:gd name="T35" fmla="*/ 439 h 996"/>
                  <a:gd name="T36" fmla="*/ 9 w 929"/>
                  <a:gd name="T37" fmla="*/ 583 h 996"/>
                  <a:gd name="T38" fmla="*/ 3 w 929"/>
                  <a:gd name="T39" fmla="*/ 718 h 996"/>
                  <a:gd name="T40" fmla="*/ 36 w 929"/>
                  <a:gd name="T41" fmla="*/ 836 h 996"/>
                  <a:gd name="T42" fmla="*/ 110 w 929"/>
                  <a:gd name="T43" fmla="*/ 931 h 996"/>
                  <a:gd name="T44" fmla="*/ 120 w 929"/>
                  <a:gd name="T45" fmla="*/ 918 h 996"/>
                  <a:gd name="T46" fmla="*/ 51 w 929"/>
                  <a:gd name="T47" fmla="*/ 830 h 996"/>
                  <a:gd name="T48" fmla="*/ 19 w 929"/>
                  <a:gd name="T49" fmla="*/ 716 h 996"/>
                  <a:gd name="T50" fmla="*/ 23 w 929"/>
                  <a:gd name="T51" fmla="*/ 585 h 996"/>
                  <a:gd name="T52" fmla="*/ 65 w 929"/>
                  <a:gd name="T53" fmla="*/ 445 h 996"/>
                  <a:gd name="T54" fmla="*/ 142 w 929"/>
                  <a:gd name="T55" fmla="*/ 306 h 996"/>
                  <a:gd name="T56" fmla="*/ 253 w 929"/>
                  <a:gd name="T57" fmla="*/ 182 h 996"/>
                  <a:gd name="T58" fmla="*/ 377 w 929"/>
                  <a:gd name="T59" fmla="*/ 90 h 996"/>
                  <a:gd name="T60" fmla="*/ 506 w 929"/>
                  <a:gd name="T61" fmla="*/ 34 h 996"/>
                  <a:gd name="T62" fmla="*/ 632 w 929"/>
                  <a:gd name="T63" fmla="*/ 17 h 996"/>
                  <a:gd name="T64" fmla="*/ 744 w 929"/>
                  <a:gd name="T65" fmla="*/ 39 h 996"/>
                  <a:gd name="T66" fmla="*/ 836 w 929"/>
                  <a:gd name="T67" fmla="*/ 104 h 996"/>
                  <a:gd name="T68" fmla="*/ 893 w 929"/>
                  <a:gd name="T69" fmla="*/ 202 h 996"/>
                  <a:gd name="T70" fmla="*/ 913 w 929"/>
                  <a:gd name="T71" fmla="*/ 323 h 996"/>
                  <a:gd name="T72" fmla="*/ 895 w 929"/>
                  <a:gd name="T73" fmla="*/ 458 h 996"/>
                  <a:gd name="T74" fmla="*/ 841 w 929"/>
                  <a:gd name="T75" fmla="*/ 598 h 996"/>
                  <a:gd name="T76" fmla="*/ 714 w 929"/>
                  <a:gd name="T77" fmla="*/ 776 h 996"/>
                  <a:gd name="T78" fmla="*/ 594 w 929"/>
                  <a:gd name="T79" fmla="*/ 880 h 996"/>
                  <a:gd name="T80" fmla="*/ 465 w 929"/>
                  <a:gd name="T81" fmla="*/ 948 h 996"/>
                  <a:gd name="T82" fmla="*/ 338 w 929"/>
                  <a:gd name="T83" fmla="*/ 979 h 996"/>
                  <a:gd name="T84" fmla="*/ 220 w 929"/>
                  <a:gd name="T85" fmla="*/ 969 h 996"/>
                  <a:gd name="T86" fmla="*/ 120 w 929"/>
                  <a:gd name="T87" fmla="*/ 918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9" h="996">
                    <a:moveTo>
                      <a:pt x="91" y="892"/>
                    </a:moveTo>
                    <a:lnTo>
                      <a:pt x="81" y="904"/>
                    </a:lnTo>
                    <a:lnTo>
                      <a:pt x="110" y="931"/>
                    </a:lnTo>
                    <a:lnTo>
                      <a:pt x="142" y="954"/>
                    </a:lnTo>
                    <a:lnTo>
                      <a:pt x="178" y="971"/>
                    </a:lnTo>
                    <a:lnTo>
                      <a:pt x="216" y="984"/>
                    </a:lnTo>
                    <a:lnTo>
                      <a:pt x="255" y="993"/>
                    </a:lnTo>
                    <a:lnTo>
                      <a:pt x="297" y="996"/>
                    </a:lnTo>
                    <a:lnTo>
                      <a:pt x="340" y="995"/>
                    </a:lnTo>
                    <a:lnTo>
                      <a:pt x="381" y="988"/>
                    </a:lnTo>
                    <a:lnTo>
                      <a:pt x="426" y="978"/>
                    </a:lnTo>
                    <a:lnTo>
                      <a:pt x="471" y="962"/>
                    </a:lnTo>
                    <a:lnTo>
                      <a:pt x="515" y="944"/>
                    </a:lnTo>
                    <a:lnTo>
                      <a:pt x="559" y="920"/>
                    </a:lnTo>
                    <a:lnTo>
                      <a:pt x="602" y="893"/>
                    </a:lnTo>
                    <a:lnTo>
                      <a:pt x="645" y="861"/>
                    </a:lnTo>
                    <a:lnTo>
                      <a:pt x="686" y="826"/>
                    </a:lnTo>
                    <a:lnTo>
                      <a:pt x="727" y="786"/>
                    </a:lnTo>
                    <a:lnTo>
                      <a:pt x="763" y="744"/>
                    </a:lnTo>
                    <a:lnTo>
                      <a:pt x="828" y="652"/>
                    </a:lnTo>
                    <a:lnTo>
                      <a:pt x="855" y="606"/>
                    </a:lnTo>
                    <a:lnTo>
                      <a:pt x="878" y="557"/>
                    </a:lnTo>
                    <a:lnTo>
                      <a:pt x="896" y="509"/>
                    </a:lnTo>
                    <a:lnTo>
                      <a:pt x="909" y="462"/>
                    </a:lnTo>
                    <a:lnTo>
                      <a:pt x="920" y="414"/>
                    </a:lnTo>
                    <a:lnTo>
                      <a:pt x="927" y="369"/>
                    </a:lnTo>
                    <a:lnTo>
                      <a:pt x="929" y="323"/>
                    </a:lnTo>
                    <a:lnTo>
                      <a:pt x="926" y="279"/>
                    </a:lnTo>
                    <a:lnTo>
                      <a:pt x="919" y="237"/>
                    </a:lnTo>
                    <a:lnTo>
                      <a:pt x="907" y="196"/>
                    </a:lnTo>
                    <a:lnTo>
                      <a:pt x="892" y="160"/>
                    </a:lnTo>
                    <a:lnTo>
                      <a:pt x="872" y="125"/>
                    </a:lnTo>
                    <a:lnTo>
                      <a:pt x="848" y="93"/>
                    </a:lnTo>
                    <a:lnTo>
                      <a:pt x="819" y="66"/>
                    </a:lnTo>
                    <a:lnTo>
                      <a:pt x="786" y="42"/>
                    </a:lnTo>
                    <a:lnTo>
                      <a:pt x="750" y="25"/>
                    </a:lnTo>
                    <a:lnTo>
                      <a:pt x="712" y="13"/>
                    </a:lnTo>
                    <a:lnTo>
                      <a:pt x="674" y="3"/>
                    </a:lnTo>
                    <a:lnTo>
                      <a:pt x="632" y="0"/>
                    </a:lnTo>
                    <a:lnTo>
                      <a:pt x="589" y="1"/>
                    </a:lnTo>
                    <a:lnTo>
                      <a:pt x="547" y="8"/>
                    </a:lnTo>
                    <a:lnTo>
                      <a:pt x="502" y="20"/>
                    </a:lnTo>
                    <a:lnTo>
                      <a:pt x="457" y="34"/>
                    </a:lnTo>
                    <a:lnTo>
                      <a:pt x="413" y="52"/>
                    </a:lnTo>
                    <a:lnTo>
                      <a:pt x="369" y="76"/>
                    </a:lnTo>
                    <a:lnTo>
                      <a:pt x="326" y="104"/>
                    </a:lnTo>
                    <a:lnTo>
                      <a:pt x="283" y="135"/>
                    </a:lnTo>
                    <a:lnTo>
                      <a:pt x="243" y="170"/>
                    </a:lnTo>
                    <a:lnTo>
                      <a:pt x="202" y="210"/>
                    </a:lnTo>
                    <a:lnTo>
                      <a:pt x="165" y="252"/>
                    </a:lnTo>
                    <a:lnTo>
                      <a:pt x="130" y="298"/>
                    </a:lnTo>
                    <a:lnTo>
                      <a:pt x="101" y="344"/>
                    </a:lnTo>
                    <a:lnTo>
                      <a:pt x="73" y="390"/>
                    </a:lnTo>
                    <a:lnTo>
                      <a:pt x="51" y="439"/>
                    </a:lnTo>
                    <a:lnTo>
                      <a:pt x="32" y="487"/>
                    </a:lnTo>
                    <a:lnTo>
                      <a:pt x="19" y="534"/>
                    </a:lnTo>
                    <a:lnTo>
                      <a:pt x="9" y="583"/>
                    </a:lnTo>
                    <a:lnTo>
                      <a:pt x="2" y="629"/>
                    </a:lnTo>
                    <a:lnTo>
                      <a:pt x="0" y="674"/>
                    </a:lnTo>
                    <a:lnTo>
                      <a:pt x="3" y="718"/>
                    </a:lnTo>
                    <a:lnTo>
                      <a:pt x="10" y="761"/>
                    </a:lnTo>
                    <a:lnTo>
                      <a:pt x="21" y="801"/>
                    </a:lnTo>
                    <a:lnTo>
                      <a:pt x="36" y="836"/>
                    </a:lnTo>
                    <a:lnTo>
                      <a:pt x="57" y="871"/>
                    </a:lnTo>
                    <a:lnTo>
                      <a:pt x="80" y="903"/>
                    </a:lnTo>
                    <a:lnTo>
                      <a:pt x="110" y="931"/>
                    </a:lnTo>
                    <a:lnTo>
                      <a:pt x="142" y="953"/>
                    </a:lnTo>
                    <a:lnTo>
                      <a:pt x="151" y="941"/>
                    </a:lnTo>
                    <a:lnTo>
                      <a:pt x="120" y="918"/>
                    </a:lnTo>
                    <a:lnTo>
                      <a:pt x="92" y="893"/>
                    </a:lnTo>
                    <a:lnTo>
                      <a:pt x="69" y="863"/>
                    </a:lnTo>
                    <a:lnTo>
                      <a:pt x="51" y="830"/>
                    </a:lnTo>
                    <a:lnTo>
                      <a:pt x="35" y="794"/>
                    </a:lnTo>
                    <a:lnTo>
                      <a:pt x="24" y="757"/>
                    </a:lnTo>
                    <a:lnTo>
                      <a:pt x="19" y="716"/>
                    </a:lnTo>
                    <a:lnTo>
                      <a:pt x="16" y="674"/>
                    </a:lnTo>
                    <a:lnTo>
                      <a:pt x="18" y="631"/>
                    </a:lnTo>
                    <a:lnTo>
                      <a:pt x="23" y="585"/>
                    </a:lnTo>
                    <a:lnTo>
                      <a:pt x="33" y="539"/>
                    </a:lnTo>
                    <a:lnTo>
                      <a:pt x="46" y="491"/>
                    </a:lnTo>
                    <a:lnTo>
                      <a:pt x="65" y="445"/>
                    </a:lnTo>
                    <a:lnTo>
                      <a:pt x="87" y="398"/>
                    </a:lnTo>
                    <a:lnTo>
                      <a:pt x="113" y="352"/>
                    </a:lnTo>
                    <a:lnTo>
                      <a:pt x="142" y="306"/>
                    </a:lnTo>
                    <a:lnTo>
                      <a:pt x="177" y="262"/>
                    </a:lnTo>
                    <a:lnTo>
                      <a:pt x="214" y="220"/>
                    </a:lnTo>
                    <a:lnTo>
                      <a:pt x="253" y="182"/>
                    </a:lnTo>
                    <a:lnTo>
                      <a:pt x="294" y="148"/>
                    </a:lnTo>
                    <a:lnTo>
                      <a:pt x="335" y="116"/>
                    </a:lnTo>
                    <a:lnTo>
                      <a:pt x="377" y="90"/>
                    </a:lnTo>
                    <a:lnTo>
                      <a:pt x="419" y="67"/>
                    </a:lnTo>
                    <a:lnTo>
                      <a:pt x="463" y="48"/>
                    </a:lnTo>
                    <a:lnTo>
                      <a:pt x="506" y="34"/>
                    </a:lnTo>
                    <a:lnTo>
                      <a:pt x="549" y="23"/>
                    </a:lnTo>
                    <a:lnTo>
                      <a:pt x="591" y="18"/>
                    </a:lnTo>
                    <a:lnTo>
                      <a:pt x="632" y="17"/>
                    </a:lnTo>
                    <a:lnTo>
                      <a:pt x="672" y="20"/>
                    </a:lnTo>
                    <a:lnTo>
                      <a:pt x="708" y="27"/>
                    </a:lnTo>
                    <a:lnTo>
                      <a:pt x="744" y="39"/>
                    </a:lnTo>
                    <a:lnTo>
                      <a:pt x="778" y="57"/>
                    </a:lnTo>
                    <a:lnTo>
                      <a:pt x="808" y="78"/>
                    </a:lnTo>
                    <a:lnTo>
                      <a:pt x="836" y="104"/>
                    </a:lnTo>
                    <a:lnTo>
                      <a:pt x="859" y="133"/>
                    </a:lnTo>
                    <a:lnTo>
                      <a:pt x="878" y="166"/>
                    </a:lnTo>
                    <a:lnTo>
                      <a:pt x="893" y="202"/>
                    </a:lnTo>
                    <a:lnTo>
                      <a:pt x="904" y="241"/>
                    </a:lnTo>
                    <a:lnTo>
                      <a:pt x="909" y="281"/>
                    </a:lnTo>
                    <a:lnTo>
                      <a:pt x="913" y="323"/>
                    </a:lnTo>
                    <a:lnTo>
                      <a:pt x="911" y="367"/>
                    </a:lnTo>
                    <a:lnTo>
                      <a:pt x="905" y="412"/>
                    </a:lnTo>
                    <a:lnTo>
                      <a:pt x="895" y="458"/>
                    </a:lnTo>
                    <a:lnTo>
                      <a:pt x="882" y="505"/>
                    </a:lnTo>
                    <a:lnTo>
                      <a:pt x="864" y="551"/>
                    </a:lnTo>
                    <a:lnTo>
                      <a:pt x="841" y="598"/>
                    </a:lnTo>
                    <a:lnTo>
                      <a:pt x="816" y="644"/>
                    </a:lnTo>
                    <a:lnTo>
                      <a:pt x="751" y="734"/>
                    </a:lnTo>
                    <a:lnTo>
                      <a:pt x="714" y="776"/>
                    </a:lnTo>
                    <a:lnTo>
                      <a:pt x="676" y="814"/>
                    </a:lnTo>
                    <a:lnTo>
                      <a:pt x="635" y="849"/>
                    </a:lnTo>
                    <a:lnTo>
                      <a:pt x="594" y="880"/>
                    </a:lnTo>
                    <a:lnTo>
                      <a:pt x="551" y="906"/>
                    </a:lnTo>
                    <a:lnTo>
                      <a:pt x="509" y="929"/>
                    </a:lnTo>
                    <a:lnTo>
                      <a:pt x="465" y="948"/>
                    </a:lnTo>
                    <a:lnTo>
                      <a:pt x="422" y="963"/>
                    </a:lnTo>
                    <a:lnTo>
                      <a:pt x="379" y="973"/>
                    </a:lnTo>
                    <a:lnTo>
                      <a:pt x="338" y="979"/>
                    </a:lnTo>
                    <a:lnTo>
                      <a:pt x="297" y="980"/>
                    </a:lnTo>
                    <a:lnTo>
                      <a:pt x="257" y="977"/>
                    </a:lnTo>
                    <a:lnTo>
                      <a:pt x="220" y="969"/>
                    </a:lnTo>
                    <a:lnTo>
                      <a:pt x="184" y="957"/>
                    </a:lnTo>
                    <a:lnTo>
                      <a:pt x="151" y="940"/>
                    </a:lnTo>
                    <a:lnTo>
                      <a:pt x="120" y="918"/>
                    </a:lnTo>
                    <a:lnTo>
                      <a:pt x="91" y="89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656" name="Freeform 56"/>
              <p:cNvSpPr>
                <a:spLocks/>
              </p:cNvSpPr>
              <p:nvPr/>
            </p:nvSpPr>
            <p:spPr bwMode="auto">
              <a:xfrm>
                <a:off x="5364" y="3329"/>
                <a:ext cx="21" cy="42"/>
              </a:xfrm>
              <a:custGeom>
                <a:avLst/>
                <a:gdLst>
                  <a:gd name="T0" fmla="*/ 0 w 183"/>
                  <a:gd name="T1" fmla="*/ 0 h 347"/>
                  <a:gd name="T2" fmla="*/ 183 w 183"/>
                  <a:gd name="T3" fmla="*/ 129 h 347"/>
                  <a:gd name="T4" fmla="*/ 139 w 183"/>
                  <a:gd name="T5" fmla="*/ 221 h 347"/>
                  <a:gd name="T6" fmla="*/ 97 w 183"/>
                  <a:gd name="T7" fmla="*/ 294 h 347"/>
                  <a:gd name="T8" fmla="*/ 81 w 183"/>
                  <a:gd name="T9" fmla="*/ 321 h 347"/>
                  <a:gd name="T10" fmla="*/ 76 w 183"/>
                  <a:gd name="T11" fmla="*/ 329 h 347"/>
                  <a:gd name="T12" fmla="*/ 55 w 183"/>
                  <a:gd name="T13" fmla="*/ 347 h 347"/>
                  <a:gd name="T14" fmla="*/ 60 w 183"/>
                  <a:gd name="T15" fmla="*/ 322 h 347"/>
                  <a:gd name="T16" fmla="*/ 63 w 183"/>
                  <a:gd name="T17" fmla="*/ 291 h 347"/>
                  <a:gd name="T18" fmla="*/ 63 w 183"/>
                  <a:gd name="T19" fmla="*/ 250 h 347"/>
                  <a:gd name="T20" fmla="*/ 59 w 183"/>
                  <a:gd name="T21" fmla="*/ 199 h 347"/>
                  <a:gd name="T22" fmla="*/ 49 w 183"/>
                  <a:gd name="T23" fmla="*/ 140 h 347"/>
                  <a:gd name="T24" fmla="*/ 30 w 183"/>
                  <a:gd name="T25" fmla="*/ 73 h 347"/>
                  <a:gd name="T26" fmla="*/ 0 w 183"/>
                  <a:gd name="T27"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3" h="347">
                    <a:moveTo>
                      <a:pt x="0" y="0"/>
                    </a:moveTo>
                    <a:lnTo>
                      <a:pt x="183" y="129"/>
                    </a:lnTo>
                    <a:lnTo>
                      <a:pt x="139" y="221"/>
                    </a:lnTo>
                    <a:lnTo>
                      <a:pt x="97" y="294"/>
                    </a:lnTo>
                    <a:lnTo>
                      <a:pt x="81" y="321"/>
                    </a:lnTo>
                    <a:lnTo>
                      <a:pt x="76" y="329"/>
                    </a:lnTo>
                    <a:lnTo>
                      <a:pt x="55" y="347"/>
                    </a:lnTo>
                    <a:lnTo>
                      <a:pt x="60" y="322"/>
                    </a:lnTo>
                    <a:lnTo>
                      <a:pt x="63" y="291"/>
                    </a:lnTo>
                    <a:lnTo>
                      <a:pt x="63" y="250"/>
                    </a:lnTo>
                    <a:lnTo>
                      <a:pt x="59" y="199"/>
                    </a:lnTo>
                    <a:lnTo>
                      <a:pt x="49" y="140"/>
                    </a:lnTo>
                    <a:lnTo>
                      <a:pt x="30" y="7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57" name="Freeform 57"/>
              <p:cNvSpPr>
                <a:spLocks/>
              </p:cNvSpPr>
              <p:nvPr/>
            </p:nvSpPr>
            <p:spPr bwMode="auto">
              <a:xfrm>
                <a:off x="5358" y="3329"/>
                <a:ext cx="32" cy="47"/>
              </a:xfrm>
              <a:custGeom>
                <a:avLst/>
                <a:gdLst>
                  <a:gd name="T0" fmla="*/ 30 w 197"/>
                  <a:gd name="T1" fmla="*/ 82 h 360"/>
                  <a:gd name="T2" fmla="*/ 40 w 197"/>
                  <a:gd name="T3" fmla="*/ 86 h 360"/>
                  <a:gd name="T4" fmla="*/ 44 w 197"/>
                  <a:gd name="T5" fmla="*/ 76 h 360"/>
                  <a:gd name="T6" fmla="*/ 25 w 197"/>
                  <a:gd name="T7" fmla="*/ 28 h 360"/>
                  <a:gd name="T8" fmla="*/ 180 w 197"/>
                  <a:gd name="T9" fmla="*/ 138 h 360"/>
                  <a:gd name="T10" fmla="*/ 139 w 197"/>
                  <a:gd name="T11" fmla="*/ 223 h 360"/>
                  <a:gd name="T12" fmla="*/ 97 w 197"/>
                  <a:gd name="T13" fmla="*/ 296 h 360"/>
                  <a:gd name="T14" fmla="*/ 82 w 197"/>
                  <a:gd name="T15" fmla="*/ 322 h 360"/>
                  <a:gd name="T16" fmla="*/ 82 w 197"/>
                  <a:gd name="T17" fmla="*/ 322 h 360"/>
                  <a:gd name="T18" fmla="*/ 77 w 197"/>
                  <a:gd name="T19" fmla="*/ 330 h 360"/>
                  <a:gd name="T20" fmla="*/ 75 w 197"/>
                  <a:gd name="T21" fmla="*/ 332 h 360"/>
                  <a:gd name="T22" fmla="*/ 75 w 197"/>
                  <a:gd name="T23" fmla="*/ 329 h 360"/>
                  <a:gd name="T24" fmla="*/ 76 w 197"/>
                  <a:gd name="T25" fmla="*/ 329 h 360"/>
                  <a:gd name="T26" fmla="*/ 79 w 197"/>
                  <a:gd name="T27" fmla="*/ 298 h 360"/>
                  <a:gd name="T28" fmla="*/ 79 w 197"/>
                  <a:gd name="T29" fmla="*/ 297 h 360"/>
                  <a:gd name="T30" fmla="*/ 79 w 197"/>
                  <a:gd name="T31" fmla="*/ 256 h 360"/>
                  <a:gd name="T32" fmla="*/ 79 w 197"/>
                  <a:gd name="T33" fmla="*/ 255 h 360"/>
                  <a:gd name="T34" fmla="*/ 75 w 197"/>
                  <a:gd name="T35" fmla="*/ 204 h 360"/>
                  <a:gd name="T36" fmla="*/ 74 w 197"/>
                  <a:gd name="T37" fmla="*/ 204 h 360"/>
                  <a:gd name="T38" fmla="*/ 63 w 197"/>
                  <a:gd name="T39" fmla="*/ 145 h 360"/>
                  <a:gd name="T40" fmla="*/ 63 w 197"/>
                  <a:gd name="T41" fmla="*/ 144 h 360"/>
                  <a:gd name="T42" fmla="*/ 44 w 197"/>
                  <a:gd name="T43" fmla="*/ 77 h 360"/>
                  <a:gd name="T44" fmla="*/ 44 w 197"/>
                  <a:gd name="T45" fmla="*/ 76 h 360"/>
                  <a:gd name="T46" fmla="*/ 25 w 197"/>
                  <a:gd name="T47" fmla="*/ 28 h 360"/>
                  <a:gd name="T48" fmla="*/ 186 w 197"/>
                  <a:gd name="T49" fmla="*/ 141 h 360"/>
                  <a:gd name="T50" fmla="*/ 196 w 197"/>
                  <a:gd name="T51" fmla="*/ 139 h 360"/>
                  <a:gd name="T52" fmla="*/ 194 w 197"/>
                  <a:gd name="T53" fmla="*/ 129 h 360"/>
                  <a:gd name="T54" fmla="*/ 11 w 197"/>
                  <a:gd name="T55" fmla="*/ 0 h 360"/>
                  <a:gd name="T56" fmla="*/ 0 w 197"/>
                  <a:gd name="T57" fmla="*/ 9 h 360"/>
                  <a:gd name="T58" fmla="*/ 30 w 197"/>
                  <a:gd name="T59" fmla="*/ 81 h 360"/>
                  <a:gd name="T60" fmla="*/ 49 w 197"/>
                  <a:gd name="T61" fmla="*/ 148 h 360"/>
                  <a:gd name="T62" fmla="*/ 58 w 197"/>
                  <a:gd name="T63" fmla="*/ 206 h 360"/>
                  <a:gd name="T64" fmla="*/ 62 w 197"/>
                  <a:gd name="T65" fmla="*/ 256 h 360"/>
                  <a:gd name="T66" fmla="*/ 62 w 197"/>
                  <a:gd name="T67" fmla="*/ 297 h 360"/>
                  <a:gd name="T68" fmla="*/ 59 w 197"/>
                  <a:gd name="T69" fmla="*/ 327 h 360"/>
                  <a:gd name="T70" fmla="*/ 55 w 197"/>
                  <a:gd name="T71" fmla="*/ 352 h 360"/>
                  <a:gd name="T72" fmla="*/ 58 w 197"/>
                  <a:gd name="T73" fmla="*/ 360 h 360"/>
                  <a:gd name="T74" fmla="*/ 67 w 197"/>
                  <a:gd name="T75" fmla="*/ 359 h 360"/>
                  <a:gd name="T76" fmla="*/ 88 w 197"/>
                  <a:gd name="T77" fmla="*/ 341 h 360"/>
                  <a:gd name="T78" fmla="*/ 89 w 197"/>
                  <a:gd name="T79" fmla="*/ 339 h 360"/>
                  <a:gd name="T80" fmla="*/ 94 w 197"/>
                  <a:gd name="T81" fmla="*/ 331 h 360"/>
                  <a:gd name="T82" fmla="*/ 94 w 197"/>
                  <a:gd name="T83" fmla="*/ 331 h 360"/>
                  <a:gd name="T84" fmla="*/ 110 w 197"/>
                  <a:gd name="T85" fmla="*/ 304 h 360"/>
                  <a:gd name="T86" fmla="*/ 111 w 197"/>
                  <a:gd name="T87" fmla="*/ 304 h 360"/>
                  <a:gd name="T88" fmla="*/ 153 w 197"/>
                  <a:gd name="T89" fmla="*/ 231 h 360"/>
                  <a:gd name="T90" fmla="*/ 153 w 197"/>
                  <a:gd name="T91" fmla="*/ 230 h 360"/>
                  <a:gd name="T92" fmla="*/ 197 w 197"/>
                  <a:gd name="T93" fmla="*/ 138 h 360"/>
                  <a:gd name="T94" fmla="*/ 194 w 197"/>
                  <a:gd name="T95" fmla="*/ 129 h 360"/>
                  <a:gd name="T96" fmla="*/ 11 w 197"/>
                  <a:gd name="T97" fmla="*/ 0 h 360"/>
                  <a:gd name="T98" fmla="*/ 2 w 197"/>
                  <a:gd name="T99" fmla="*/ 0 h 360"/>
                  <a:gd name="T100" fmla="*/ 0 w 197"/>
                  <a:gd name="T101" fmla="*/ 9 h 360"/>
                  <a:gd name="T102" fmla="*/ 30 w 197"/>
                  <a:gd name="T103" fmla="*/ 8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7" h="360">
                    <a:moveTo>
                      <a:pt x="30" y="82"/>
                    </a:moveTo>
                    <a:lnTo>
                      <a:pt x="40" y="86"/>
                    </a:lnTo>
                    <a:lnTo>
                      <a:pt x="44" y="76"/>
                    </a:lnTo>
                    <a:lnTo>
                      <a:pt x="25" y="28"/>
                    </a:lnTo>
                    <a:lnTo>
                      <a:pt x="180" y="138"/>
                    </a:lnTo>
                    <a:lnTo>
                      <a:pt x="139" y="223"/>
                    </a:lnTo>
                    <a:lnTo>
                      <a:pt x="97" y="296"/>
                    </a:lnTo>
                    <a:lnTo>
                      <a:pt x="82" y="322"/>
                    </a:lnTo>
                    <a:lnTo>
                      <a:pt x="82" y="322"/>
                    </a:lnTo>
                    <a:lnTo>
                      <a:pt x="77" y="330"/>
                    </a:lnTo>
                    <a:lnTo>
                      <a:pt x="75" y="332"/>
                    </a:lnTo>
                    <a:lnTo>
                      <a:pt x="75" y="329"/>
                    </a:lnTo>
                    <a:lnTo>
                      <a:pt x="76" y="329"/>
                    </a:lnTo>
                    <a:lnTo>
                      <a:pt x="79" y="298"/>
                    </a:lnTo>
                    <a:lnTo>
                      <a:pt x="79" y="297"/>
                    </a:lnTo>
                    <a:lnTo>
                      <a:pt x="79" y="256"/>
                    </a:lnTo>
                    <a:lnTo>
                      <a:pt x="79" y="255"/>
                    </a:lnTo>
                    <a:lnTo>
                      <a:pt x="75" y="204"/>
                    </a:lnTo>
                    <a:lnTo>
                      <a:pt x="74" y="204"/>
                    </a:lnTo>
                    <a:lnTo>
                      <a:pt x="63" y="145"/>
                    </a:lnTo>
                    <a:lnTo>
                      <a:pt x="63" y="144"/>
                    </a:lnTo>
                    <a:lnTo>
                      <a:pt x="44" y="77"/>
                    </a:lnTo>
                    <a:lnTo>
                      <a:pt x="44" y="76"/>
                    </a:lnTo>
                    <a:lnTo>
                      <a:pt x="25" y="28"/>
                    </a:lnTo>
                    <a:lnTo>
                      <a:pt x="186" y="141"/>
                    </a:lnTo>
                    <a:lnTo>
                      <a:pt x="196" y="139"/>
                    </a:lnTo>
                    <a:lnTo>
                      <a:pt x="194" y="129"/>
                    </a:lnTo>
                    <a:lnTo>
                      <a:pt x="11" y="0"/>
                    </a:lnTo>
                    <a:lnTo>
                      <a:pt x="0" y="9"/>
                    </a:lnTo>
                    <a:lnTo>
                      <a:pt x="30" y="81"/>
                    </a:lnTo>
                    <a:lnTo>
                      <a:pt x="49" y="148"/>
                    </a:lnTo>
                    <a:lnTo>
                      <a:pt x="58" y="206"/>
                    </a:lnTo>
                    <a:lnTo>
                      <a:pt x="62" y="256"/>
                    </a:lnTo>
                    <a:lnTo>
                      <a:pt x="62" y="297"/>
                    </a:lnTo>
                    <a:lnTo>
                      <a:pt x="59" y="327"/>
                    </a:lnTo>
                    <a:lnTo>
                      <a:pt x="55" y="352"/>
                    </a:lnTo>
                    <a:lnTo>
                      <a:pt x="58" y="360"/>
                    </a:lnTo>
                    <a:lnTo>
                      <a:pt x="67" y="359"/>
                    </a:lnTo>
                    <a:lnTo>
                      <a:pt x="88" y="341"/>
                    </a:lnTo>
                    <a:lnTo>
                      <a:pt x="89" y="339"/>
                    </a:lnTo>
                    <a:lnTo>
                      <a:pt x="94" y="331"/>
                    </a:lnTo>
                    <a:lnTo>
                      <a:pt x="94" y="331"/>
                    </a:lnTo>
                    <a:lnTo>
                      <a:pt x="110" y="304"/>
                    </a:lnTo>
                    <a:lnTo>
                      <a:pt x="111" y="304"/>
                    </a:lnTo>
                    <a:lnTo>
                      <a:pt x="153" y="231"/>
                    </a:lnTo>
                    <a:lnTo>
                      <a:pt x="153" y="230"/>
                    </a:lnTo>
                    <a:lnTo>
                      <a:pt x="197" y="138"/>
                    </a:lnTo>
                    <a:lnTo>
                      <a:pt x="194" y="129"/>
                    </a:lnTo>
                    <a:lnTo>
                      <a:pt x="11" y="0"/>
                    </a:lnTo>
                    <a:lnTo>
                      <a:pt x="2" y="0"/>
                    </a:lnTo>
                    <a:lnTo>
                      <a:pt x="0" y="9"/>
                    </a:lnTo>
                    <a:lnTo>
                      <a:pt x="30" y="8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58" name="Freeform 58"/>
              <p:cNvSpPr>
                <a:spLocks/>
              </p:cNvSpPr>
              <p:nvPr/>
            </p:nvSpPr>
            <p:spPr bwMode="auto">
              <a:xfrm>
                <a:off x="5300" y="3291"/>
                <a:ext cx="106" cy="80"/>
              </a:xfrm>
              <a:custGeom>
                <a:avLst/>
                <a:gdLst>
                  <a:gd name="T0" fmla="*/ 0 w 748"/>
                  <a:gd name="T1" fmla="*/ 0 h 599"/>
                  <a:gd name="T2" fmla="*/ 92 w 748"/>
                  <a:gd name="T3" fmla="*/ 97 h 599"/>
                  <a:gd name="T4" fmla="*/ 189 w 748"/>
                  <a:gd name="T5" fmla="*/ 195 h 599"/>
                  <a:gd name="T6" fmla="*/ 303 w 748"/>
                  <a:gd name="T7" fmla="*/ 308 h 599"/>
                  <a:gd name="T8" fmla="*/ 425 w 748"/>
                  <a:gd name="T9" fmla="*/ 419 h 599"/>
                  <a:gd name="T10" fmla="*/ 484 w 748"/>
                  <a:gd name="T11" fmla="*/ 469 h 599"/>
                  <a:gd name="T12" fmla="*/ 540 w 748"/>
                  <a:gd name="T13" fmla="*/ 514 h 599"/>
                  <a:gd name="T14" fmla="*/ 592 w 748"/>
                  <a:gd name="T15" fmla="*/ 552 h 599"/>
                  <a:gd name="T16" fmla="*/ 639 w 748"/>
                  <a:gd name="T17" fmla="*/ 580 h 599"/>
                  <a:gd name="T18" fmla="*/ 678 w 748"/>
                  <a:gd name="T19" fmla="*/ 596 h 599"/>
                  <a:gd name="T20" fmla="*/ 694 w 748"/>
                  <a:gd name="T21" fmla="*/ 599 h 599"/>
                  <a:gd name="T22" fmla="*/ 708 w 748"/>
                  <a:gd name="T23" fmla="*/ 599 h 599"/>
                  <a:gd name="T24" fmla="*/ 728 w 748"/>
                  <a:gd name="T25" fmla="*/ 592 h 599"/>
                  <a:gd name="T26" fmla="*/ 742 w 748"/>
                  <a:gd name="T27" fmla="*/ 581 h 599"/>
                  <a:gd name="T28" fmla="*/ 748 w 748"/>
                  <a:gd name="T29" fmla="*/ 565 h 599"/>
                  <a:gd name="T30" fmla="*/ 747 w 748"/>
                  <a:gd name="T31" fmla="*/ 544 h 599"/>
                  <a:gd name="T32" fmla="*/ 741 w 748"/>
                  <a:gd name="T33" fmla="*/ 522 h 599"/>
                  <a:gd name="T34" fmla="*/ 729 w 748"/>
                  <a:gd name="T35" fmla="*/ 497 h 599"/>
                  <a:gd name="T36" fmla="*/ 697 w 748"/>
                  <a:gd name="T37" fmla="*/ 443 h 599"/>
                  <a:gd name="T38" fmla="*/ 654 w 748"/>
                  <a:gd name="T39" fmla="*/ 389 h 599"/>
                  <a:gd name="T40" fmla="*/ 609 w 748"/>
                  <a:gd name="T41" fmla="*/ 339 h 599"/>
                  <a:gd name="T42" fmla="*/ 568 w 748"/>
                  <a:gd name="T43" fmla="*/ 302 h 599"/>
                  <a:gd name="T44" fmla="*/ 536 w 748"/>
                  <a:gd name="T45" fmla="*/ 279 h 599"/>
                  <a:gd name="T46" fmla="*/ 0 w 748"/>
                  <a:gd name="T47"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8" h="599">
                    <a:moveTo>
                      <a:pt x="0" y="0"/>
                    </a:moveTo>
                    <a:lnTo>
                      <a:pt x="92" y="97"/>
                    </a:lnTo>
                    <a:lnTo>
                      <a:pt x="189" y="195"/>
                    </a:lnTo>
                    <a:lnTo>
                      <a:pt x="303" y="308"/>
                    </a:lnTo>
                    <a:lnTo>
                      <a:pt x="425" y="419"/>
                    </a:lnTo>
                    <a:lnTo>
                      <a:pt x="484" y="469"/>
                    </a:lnTo>
                    <a:lnTo>
                      <a:pt x="540" y="514"/>
                    </a:lnTo>
                    <a:lnTo>
                      <a:pt x="592" y="552"/>
                    </a:lnTo>
                    <a:lnTo>
                      <a:pt x="639" y="580"/>
                    </a:lnTo>
                    <a:lnTo>
                      <a:pt x="678" y="596"/>
                    </a:lnTo>
                    <a:lnTo>
                      <a:pt x="694" y="599"/>
                    </a:lnTo>
                    <a:lnTo>
                      <a:pt x="708" y="599"/>
                    </a:lnTo>
                    <a:lnTo>
                      <a:pt x="728" y="592"/>
                    </a:lnTo>
                    <a:lnTo>
                      <a:pt x="742" y="581"/>
                    </a:lnTo>
                    <a:lnTo>
                      <a:pt x="748" y="565"/>
                    </a:lnTo>
                    <a:lnTo>
                      <a:pt x="747" y="544"/>
                    </a:lnTo>
                    <a:lnTo>
                      <a:pt x="741" y="522"/>
                    </a:lnTo>
                    <a:lnTo>
                      <a:pt x="729" y="497"/>
                    </a:lnTo>
                    <a:lnTo>
                      <a:pt x="697" y="443"/>
                    </a:lnTo>
                    <a:lnTo>
                      <a:pt x="654" y="389"/>
                    </a:lnTo>
                    <a:lnTo>
                      <a:pt x="609" y="339"/>
                    </a:lnTo>
                    <a:lnTo>
                      <a:pt x="568" y="302"/>
                    </a:lnTo>
                    <a:lnTo>
                      <a:pt x="536" y="279"/>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59" name="Freeform 59"/>
              <p:cNvSpPr>
                <a:spLocks/>
              </p:cNvSpPr>
              <p:nvPr/>
            </p:nvSpPr>
            <p:spPr bwMode="auto">
              <a:xfrm>
                <a:off x="5300" y="3291"/>
                <a:ext cx="106" cy="80"/>
              </a:xfrm>
              <a:custGeom>
                <a:avLst/>
                <a:gdLst>
                  <a:gd name="T0" fmla="*/ 538 w 762"/>
                  <a:gd name="T1" fmla="*/ 293 h 615"/>
                  <a:gd name="T2" fmla="*/ 546 w 762"/>
                  <a:gd name="T3" fmla="*/ 279 h 615"/>
                  <a:gd name="T4" fmla="*/ 10 w 762"/>
                  <a:gd name="T5" fmla="*/ 0 h 615"/>
                  <a:gd name="T6" fmla="*/ 0 w 762"/>
                  <a:gd name="T7" fmla="*/ 12 h 615"/>
                  <a:gd name="T8" fmla="*/ 93 w 762"/>
                  <a:gd name="T9" fmla="*/ 109 h 615"/>
                  <a:gd name="T10" fmla="*/ 190 w 762"/>
                  <a:gd name="T11" fmla="*/ 207 h 615"/>
                  <a:gd name="T12" fmla="*/ 304 w 762"/>
                  <a:gd name="T13" fmla="*/ 321 h 615"/>
                  <a:gd name="T14" fmla="*/ 426 w 762"/>
                  <a:gd name="T15" fmla="*/ 432 h 615"/>
                  <a:gd name="T16" fmla="*/ 485 w 762"/>
                  <a:gd name="T17" fmla="*/ 483 h 615"/>
                  <a:gd name="T18" fmla="*/ 541 w 762"/>
                  <a:gd name="T19" fmla="*/ 528 h 615"/>
                  <a:gd name="T20" fmla="*/ 594 w 762"/>
                  <a:gd name="T21" fmla="*/ 565 h 615"/>
                  <a:gd name="T22" fmla="*/ 642 w 762"/>
                  <a:gd name="T23" fmla="*/ 594 h 615"/>
                  <a:gd name="T24" fmla="*/ 682 w 762"/>
                  <a:gd name="T25" fmla="*/ 611 h 615"/>
                  <a:gd name="T26" fmla="*/ 699 w 762"/>
                  <a:gd name="T27" fmla="*/ 615 h 615"/>
                  <a:gd name="T28" fmla="*/ 715 w 762"/>
                  <a:gd name="T29" fmla="*/ 615 h 615"/>
                  <a:gd name="T30" fmla="*/ 738 w 762"/>
                  <a:gd name="T31" fmla="*/ 606 h 615"/>
                  <a:gd name="T32" fmla="*/ 754 w 762"/>
                  <a:gd name="T33" fmla="*/ 593 h 615"/>
                  <a:gd name="T34" fmla="*/ 762 w 762"/>
                  <a:gd name="T35" fmla="*/ 573 h 615"/>
                  <a:gd name="T36" fmla="*/ 761 w 762"/>
                  <a:gd name="T37" fmla="*/ 550 h 615"/>
                  <a:gd name="T38" fmla="*/ 754 w 762"/>
                  <a:gd name="T39" fmla="*/ 526 h 615"/>
                  <a:gd name="T40" fmla="*/ 742 w 762"/>
                  <a:gd name="T41" fmla="*/ 500 h 615"/>
                  <a:gd name="T42" fmla="*/ 709 w 762"/>
                  <a:gd name="T43" fmla="*/ 446 h 615"/>
                  <a:gd name="T44" fmla="*/ 666 w 762"/>
                  <a:gd name="T45" fmla="*/ 390 h 615"/>
                  <a:gd name="T46" fmla="*/ 620 w 762"/>
                  <a:gd name="T47" fmla="*/ 341 h 615"/>
                  <a:gd name="T48" fmla="*/ 579 w 762"/>
                  <a:gd name="T49" fmla="*/ 302 h 615"/>
                  <a:gd name="T50" fmla="*/ 546 w 762"/>
                  <a:gd name="T51" fmla="*/ 279 h 615"/>
                  <a:gd name="T52" fmla="*/ 10 w 762"/>
                  <a:gd name="T53" fmla="*/ 0 h 615"/>
                  <a:gd name="T54" fmla="*/ 0 w 762"/>
                  <a:gd name="T55" fmla="*/ 12 h 615"/>
                  <a:gd name="T56" fmla="*/ 92 w 762"/>
                  <a:gd name="T57" fmla="*/ 109 h 615"/>
                  <a:gd name="T58" fmla="*/ 104 w 762"/>
                  <a:gd name="T59" fmla="*/ 99 h 615"/>
                  <a:gd name="T60" fmla="*/ 44 w 762"/>
                  <a:gd name="T61" fmla="*/ 35 h 615"/>
                  <a:gd name="T62" fmla="*/ 538 w 762"/>
                  <a:gd name="T63" fmla="*/ 293 h 615"/>
                  <a:gd name="T64" fmla="*/ 569 w 762"/>
                  <a:gd name="T65" fmla="*/ 315 h 615"/>
                  <a:gd name="T66" fmla="*/ 610 w 762"/>
                  <a:gd name="T67" fmla="*/ 352 h 615"/>
                  <a:gd name="T68" fmla="*/ 654 w 762"/>
                  <a:gd name="T69" fmla="*/ 401 h 615"/>
                  <a:gd name="T70" fmla="*/ 697 w 762"/>
                  <a:gd name="T71" fmla="*/ 454 h 615"/>
                  <a:gd name="T72" fmla="*/ 728 w 762"/>
                  <a:gd name="T73" fmla="*/ 508 h 615"/>
                  <a:gd name="T74" fmla="*/ 739 w 762"/>
                  <a:gd name="T75" fmla="*/ 532 h 615"/>
                  <a:gd name="T76" fmla="*/ 745 w 762"/>
                  <a:gd name="T77" fmla="*/ 552 h 615"/>
                  <a:gd name="T78" fmla="*/ 746 w 762"/>
                  <a:gd name="T79" fmla="*/ 571 h 615"/>
                  <a:gd name="T80" fmla="*/ 741 w 762"/>
                  <a:gd name="T81" fmla="*/ 583 h 615"/>
                  <a:gd name="T82" fmla="*/ 730 w 762"/>
                  <a:gd name="T83" fmla="*/ 592 h 615"/>
                  <a:gd name="T84" fmla="*/ 713 w 762"/>
                  <a:gd name="T85" fmla="*/ 598 h 615"/>
                  <a:gd name="T86" fmla="*/ 701 w 762"/>
                  <a:gd name="T87" fmla="*/ 598 h 615"/>
                  <a:gd name="T88" fmla="*/ 686 w 762"/>
                  <a:gd name="T89" fmla="*/ 596 h 615"/>
                  <a:gd name="T90" fmla="*/ 649 w 762"/>
                  <a:gd name="T91" fmla="*/ 580 h 615"/>
                  <a:gd name="T92" fmla="*/ 603 w 762"/>
                  <a:gd name="T93" fmla="*/ 553 h 615"/>
                  <a:gd name="T94" fmla="*/ 552 w 762"/>
                  <a:gd name="T95" fmla="*/ 515 h 615"/>
                  <a:gd name="T96" fmla="*/ 495 w 762"/>
                  <a:gd name="T97" fmla="*/ 470 h 615"/>
                  <a:gd name="T98" fmla="*/ 436 w 762"/>
                  <a:gd name="T99" fmla="*/ 420 h 615"/>
                  <a:gd name="T100" fmla="*/ 315 w 762"/>
                  <a:gd name="T101" fmla="*/ 309 h 615"/>
                  <a:gd name="T102" fmla="*/ 200 w 762"/>
                  <a:gd name="T103" fmla="*/ 197 h 615"/>
                  <a:gd name="T104" fmla="*/ 103 w 762"/>
                  <a:gd name="T105" fmla="*/ 99 h 615"/>
                  <a:gd name="T106" fmla="*/ 44 w 762"/>
                  <a:gd name="T107" fmla="*/ 35 h 615"/>
                  <a:gd name="T108" fmla="*/ 538 w 762"/>
                  <a:gd name="T109" fmla="*/ 293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2" h="615">
                    <a:moveTo>
                      <a:pt x="538" y="293"/>
                    </a:moveTo>
                    <a:lnTo>
                      <a:pt x="546" y="279"/>
                    </a:lnTo>
                    <a:lnTo>
                      <a:pt x="10" y="0"/>
                    </a:lnTo>
                    <a:lnTo>
                      <a:pt x="0" y="12"/>
                    </a:lnTo>
                    <a:lnTo>
                      <a:pt x="93" y="109"/>
                    </a:lnTo>
                    <a:lnTo>
                      <a:pt x="190" y="207"/>
                    </a:lnTo>
                    <a:lnTo>
                      <a:pt x="304" y="321"/>
                    </a:lnTo>
                    <a:lnTo>
                      <a:pt x="426" y="432"/>
                    </a:lnTo>
                    <a:lnTo>
                      <a:pt x="485" y="483"/>
                    </a:lnTo>
                    <a:lnTo>
                      <a:pt x="541" y="528"/>
                    </a:lnTo>
                    <a:lnTo>
                      <a:pt x="594" y="565"/>
                    </a:lnTo>
                    <a:lnTo>
                      <a:pt x="642" y="594"/>
                    </a:lnTo>
                    <a:lnTo>
                      <a:pt x="682" y="611"/>
                    </a:lnTo>
                    <a:lnTo>
                      <a:pt x="699" y="615"/>
                    </a:lnTo>
                    <a:lnTo>
                      <a:pt x="715" y="615"/>
                    </a:lnTo>
                    <a:lnTo>
                      <a:pt x="738" y="606"/>
                    </a:lnTo>
                    <a:lnTo>
                      <a:pt x="754" y="593"/>
                    </a:lnTo>
                    <a:lnTo>
                      <a:pt x="762" y="573"/>
                    </a:lnTo>
                    <a:lnTo>
                      <a:pt x="761" y="550"/>
                    </a:lnTo>
                    <a:lnTo>
                      <a:pt x="754" y="526"/>
                    </a:lnTo>
                    <a:lnTo>
                      <a:pt x="742" y="500"/>
                    </a:lnTo>
                    <a:lnTo>
                      <a:pt x="709" y="446"/>
                    </a:lnTo>
                    <a:lnTo>
                      <a:pt x="666" y="390"/>
                    </a:lnTo>
                    <a:lnTo>
                      <a:pt x="620" y="341"/>
                    </a:lnTo>
                    <a:lnTo>
                      <a:pt x="579" y="302"/>
                    </a:lnTo>
                    <a:lnTo>
                      <a:pt x="546" y="279"/>
                    </a:lnTo>
                    <a:lnTo>
                      <a:pt x="10" y="0"/>
                    </a:lnTo>
                    <a:lnTo>
                      <a:pt x="0" y="12"/>
                    </a:lnTo>
                    <a:lnTo>
                      <a:pt x="92" y="109"/>
                    </a:lnTo>
                    <a:lnTo>
                      <a:pt x="104" y="99"/>
                    </a:lnTo>
                    <a:lnTo>
                      <a:pt x="44" y="35"/>
                    </a:lnTo>
                    <a:lnTo>
                      <a:pt x="538" y="293"/>
                    </a:lnTo>
                    <a:lnTo>
                      <a:pt x="569" y="315"/>
                    </a:lnTo>
                    <a:lnTo>
                      <a:pt x="610" y="352"/>
                    </a:lnTo>
                    <a:lnTo>
                      <a:pt x="654" y="401"/>
                    </a:lnTo>
                    <a:lnTo>
                      <a:pt x="697" y="454"/>
                    </a:lnTo>
                    <a:lnTo>
                      <a:pt x="728" y="508"/>
                    </a:lnTo>
                    <a:lnTo>
                      <a:pt x="739" y="532"/>
                    </a:lnTo>
                    <a:lnTo>
                      <a:pt x="745" y="552"/>
                    </a:lnTo>
                    <a:lnTo>
                      <a:pt x="746" y="571"/>
                    </a:lnTo>
                    <a:lnTo>
                      <a:pt x="741" y="583"/>
                    </a:lnTo>
                    <a:lnTo>
                      <a:pt x="730" y="592"/>
                    </a:lnTo>
                    <a:lnTo>
                      <a:pt x="713" y="598"/>
                    </a:lnTo>
                    <a:lnTo>
                      <a:pt x="701" y="598"/>
                    </a:lnTo>
                    <a:lnTo>
                      <a:pt x="686" y="596"/>
                    </a:lnTo>
                    <a:lnTo>
                      <a:pt x="649" y="580"/>
                    </a:lnTo>
                    <a:lnTo>
                      <a:pt x="603" y="553"/>
                    </a:lnTo>
                    <a:lnTo>
                      <a:pt x="552" y="515"/>
                    </a:lnTo>
                    <a:lnTo>
                      <a:pt x="495" y="470"/>
                    </a:lnTo>
                    <a:lnTo>
                      <a:pt x="436" y="420"/>
                    </a:lnTo>
                    <a:lnTo>
                      <a:pt x="315" y="309"/>
                    </a:lnTo>
                    <a:lnTo>
                      <a:pt x="200" y="197"/>
                    </a:lnTo>
                    <a:lnTo>
                      <a:pt x="103" y="99"/>
                    </a:lnTo>
                    <a:lnTo>
                      <a:pt x="44" y="35"/>
                    </a:lnTo>
                    <a:lnTo>
                      <a:pt x="538" y="29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60" name="Rectangle 60"/>
              <p:cNvSpPr>
                <a:spLocks noChangeArrowheads="1"/>
              </p:cNvSpPr>
              <p:nvPr/>
            </p:nvSpPr>
            <p:spPr bwMode="auto">
              <a:xfrm>
                <a:off x="5142" y="3784"/>
                <a:ext cx="47" cy="32"/>
              </a:xfrm>
              <a:prstGeom prst="rect">
                <a:avLst/>
              </a:prstGeom>
              <a:solidFill>
                <a:srgbClr val="E0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661" name="Freeform 61"/>
              <p:cNvSpPr>
                <a:spLocks/>
              </p:cNvSpPr>
              <p:nvPr/>
            </p:nvSpPr>
            <p:spPr bwMode="auto">
              <a:xfrm>
                <a:off x="5142" y="3784"/>
                <a:ext cx="47" cy="37"/>
              </a:xfrm>
              <a:custGeom>
                <a:avLst/>
                <a:gdLst>
                  <a:gd name="T0" fmla="*/ 8 w 352"/>
                  <a:gd name="T1" fmla="*/ 263 h 279"/>
                  <a:gd name="T2" fmla="*/ 0 w 352"/>
                  <a:gd name="T3" fmla="*/ 271 h 279"/>
                  <a:gd name="T4" fmla="*/ 8 w 352"/>
                  <a:gd name="T5" fmla="*/ 279 h 279"/>
                  <a:gd name="T6" fmla="*/ 344 w 352"/>
                  <a:gd name="T7" fmla="*/ 279 h 279"/>
                  <a:gd name="T8" fmla="*/ 352 w 352"/>
                  <a:gd name="T9" fmla="*/ 271 h 279"/>
                  <a:gd name="T10" fmla="*/ 352 w 352"/>
                  <a:gd name="T11" fmla="*/ 8 h 279"/>
                  <a:gd name="T12" fmla="*/ 344 w 352"/>
                  <a:gd name="T13" fmla="*/ 0 h 279"/>
                  <a:gd name="T14" fmla="*/ 8 w 352"/>
                  <a:gd name="T15" fmla="*/ 0 h 279"/>
                  <a:gd name="T16" fmla="*/ 0 w 352"/>
                  <a:gd name="T17" fmla="*/ 8 h 279"/>
                  <a:gd name="T18" fmla="*/ 0 w 352"/>
                  <a:gd name="T19" fmla="*/ 271 h 279"/>
                  <a:gd name="T20" fmla="*/ 8 w 352"/>
                  <a:gd name="T21" fmla="*/ 279 h 279"/>
                  <a:gd name="T22" fmla="*/ 344 w 352"/>
                  <a:gd name="T23" fmla="*/ 279 h 279"/>
                  <a:gd name="T24" fmla="*/ 352 w 352"/>
                  <a:gd name="T25" fmla="*/ 271 h 279"/>
                  <a:gd name="T26" fmla="*/ 352 w 352"/>
                  <a:gd name="T27" fmla="*/ 8 h 279"/>
                  <a:gd name="T28" fmla="*/ 344 w 352"/>
                  <a:gd name="T29" fmla="*/ 0 h 279"/>
                  <a:gd name="T30" fmla="*/ 336 w 352"/>
                  <a:gd name="T31" fmla="*/ 8 h 279"/>
                  <a:gd name="T32" fmla="*/ 336 w 352"/>
                  <a:gd name="T33" fmla="*/ 263 h 279"/>
                  <a:gd name="T34" fmla="*/ 16 w 352"/>
                  <a:gd name="T35" fmla="*/ 263 h 279"/>
                  <a:gd name="T36" fmla="*/ 16 w 352"/>
                  <a:gd name="T37" fmla="*/ 16 h 279"/>
                  <a:gd name="T38" fmla="*/ 336 w 352"/>
                  <a:gd name="T39" fmla="*/ 16 h 279"/>
                  <a:gd name="T40" fmla="*/ 336 w 352"/>
                  <a:gd name="T41" fmla="*/ 263 h 279"/>
                  <a:gd name="T42" fmla="*/ 8 w 352"/>
                  <a:gd name="T43" fmla="*/ 26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2" h="279">
                    <a:moveTo>
                      <a:pt x="8" y="263"/>
                    </a:moveTo>
                    <a:lnTo>
                      <a:pt x="0" y="271"/>
                    </a:lnTo>
                    <a:lnTo>
                      <a:pt x="8" y="279"/>
                    </a:lnTo>
                    <a:lnTo>
                      <a:pt x="344" y="279"/>
                    </a:lnTo>
                    <a:lnTo>
                      <a:pt x="352" y="271"/>
                    </a:lnTo>
                    <a:lnTo>
                      <a:pt x="352" y="8"/>
                    </a:lnTo>
                    <a:lnTo>
                      <a:pt x="344" y="0"/>
                    </a:lnTo>
                    <a:lnTo>
                      <a:pt x="8" y="0"/>
                    </a:lnTo>
                    <a:lnTo>
                      <a:pt x="0" y="8"/>
                    </a:lnTo>
                    <a:lnTo>
                      <a:pt x="0" y="271"/>
                    </a:lnTo>
                    <a:lnTo>
                      <a:pt x="8" y="279"/>
                    </a:lnTo>
                    <a:lnTo>
                      <a:pt x="344" y="279"/>
                    </a:lnTo>
                    <a:lnTo>
                      <a:pt x="352" y="271"/>
                    </a:lnTo>
                    <a:lnTo>
                      <a:pt x="352" y="8"/>
                    </a:lnTo>
                    <a:lnTo>
                      <a:pt x="344" y="0"/>
                    </a:lnTo>
                    <a:lnTo>
                      <a:pt x="336" y="8"/>
                    </a:lnTo>
                    <a:lnTo>
                      <a:pt x="336" y="263"/>
                    </a:lnTo>
                    <a:lnTo>
                      <a:pt x="16" y="263"/>
                    </a:lnTo>
                    <a:lnTo>
                      <a:pt x="16" y="16"/>
                    </a:lnTo>
                    <a:lnTo>
                      <a:pt x="336" y="16"/>
                    </a:lnTo>
                    <a:lnTo>
                      <a:pt x="336" y="263"/>
                    </a:lnTo>
                    <a:lnTo>
                      <a:pt x="8" y="26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62" name="Freeform 62"/>
              <p:cNvSpPr>
                <a:spLocks/>
              </p:cNvSpPr>
              <p:nvPr/>
            </p:nvSpPr>
            <p:spPr bwMode="auto">
              <a:xfrm>
                <a:off x="5084" y="3795"/>
                <a:ext cx="116" cy="42"/>
              </a:xfrm>
              <a:custGeom>
                <a:avLst/>
                <a:gdLst>
                  <a:gd name="T0" fmla="*/ 763 w 801"/>
                  <a:gd name="T1" fmla="*/ 18 h 334"/>
                  <a:gd name="T2" fmla="*/ 773 w 801"/>
                  <a:gd name="T3" fmla="*/ 59 h 334"/>
                  <a:gd name="T4" fmla="*/ 791 w 801"/>
                  <a:gd name="T5" fmla="*/ 151 h 334"/>
                  <a:gd name="T6" fmla="*/ 797 w 801"/>
                  <a:gd name="T7" fmla="*/ 202 h 334"/>
                  <a:gd name="T8" fmla="*/ 801 w 801"/>
                  <a:gd name="T9" fmla="*/ 248 h 334"/>
                  <a:gd name="T10" fmla="*/ 796 w 801"/>
                  <a:gd name="T11" fmla="*/ 282 h 334"/>
                  <a:gd name="T12" fmla="*/ 791 w 801"/>
                  <a:gd name="T13" fmla="*/ 295 h 334"/>
                  <a:gd name="T14" fmla="*/ 783 w 801"/>
                  <a:gd name="T15" fmla="*/ 302 h 334"/>
                  <a:gd name="T16" fmla="*/ 731 w 801"/>
                  <a:gd name="T17" fmla="*/ 312 h 334"/>
                  <a:gd name="T18" fmla="*/ 661 w 801"/>
                  <a:gd name="T19" fmla="*/ 319 h 334"/>
                  <a:gd name="T20" fmla="*/ 630 w 801"/>
                  <a:gd name="T21" fmla="*/ 313 h 334"/>
                  <a:gd name="T22" fmla="*/ 590 w 801"/>
                  <a:gd name="T23" fmla="*/ 302 h 334"/>
                  <a:gd name="T24" fmla="*/ 564 w 801"/>
                  <a:gd name="T25" fmla="*/ 299 h 334"/>
                  <a:gd name="T26" fmla="*/ 533 w 801"/>
                  <a:gd name="T27" fmla="*/ 301 h 334"/>
                  <a:gd name="T28" fmla="*/ 496 w 801"/>
                  <a:gd name="T29" fmla="*/ 308 h 334"/>
                  <a:gd name="T30" fmla="*/ 453 w 801"/>
                  <a:gd name="T31" fmla="*/ 323 h 334"/>
                  <a:gd name="T32" fmla="*/ 423 w 801"/>
                  <a:gd name="T33" fmla="*/ 329 h 334"/>
                  <a:gd name="T34" fmla="*/ 365 w 801"/>
                  <a:gd name="T35" fmla="*/ 332 h 334"/>
                  <a:gd name="T36" fmla="*/ 292 w 801"/>
                  <a:gd name="T37" fmla="*/ 334 h 334"/>
                  <a:gd name="T38" fmla="*/ 211 w 801"/>
                  <a:gd name="T39" fmla="*/ 329 h 334"/>
                  <a:gd name="T40" fmla="*/ 133 w 801"/>
                  <a:gd name="T41" fmla="*/ 320 h 334"/>
                  <a:gd name="T42" fmla="*/ 65 w 801"/>
                  <a:gd name="T43" fmla="*/ 303 h 334"/>
                  <a:gd name="T44" fmla="*/ 39 w 801"/>
                  <a:gd name="T45" fmla="*/ 292 h 334"/>
                  <a:gd name="T46" fmla="*/ 17 w 801"/>
                  <a:gd name="T47" fmla="*/ 278 h 334"/>
                  <a:gd name="T48" fmla="*/ 5 w 801"/>
                  <a:gd name="T49" fmla="*/ 263 h 334"/>
                  <a:gd name="T50" fmla="*/ 0 w 801"/>
                  <a:gd name="T51" fmla="*/ 244 h 334"/>
                  <a:gd name="T52" fmla="*/ 2 w 801"/>
                  <a:gd name="T53" fmla="*/ 214 h 334"/>
                  <a:gd name="T54" fmla="*/ 9 w 801"/>
                  <a:gd name="T55" fmla="*/ 189 h 334"/>
                  <a:gd name="T56" fmla="*/ 20 w 801"/>
                  <a:gd name="T57" fmla="*/ 168 h 334"/>
                  <a:gd name="T58" fmla="*/ 35 w 801"/>
                  <a:gd name="T59" fmla="*/ 151 h 334"/>
                  <a:gd name="T60" fmla="*/ 52 w 801"/>
                  <a:gd name="T61" fmla="*/ 139 h 334"/>
                  <a:gd name="T62" fmla="*/ 71 w 801"/>
                  <a:gd name="T63" fmla="*/ 129 h 334"/>
                  <a:gd name="T64" fmla="*/ 116 w 801"/>
                  <a:gd name="T65" fmla="*/ 118 h 334"/>
                  <a:gd name="T66" fmla="*/ 164 w 801"/>
                  <a:gd name="T67" fmla="*/ 112 h 334"/>
                  <a:gd name="T68" fmla="*/ 211 w 801"/>
                  <a:gd name="T69" fmla="*/ 110 h 334"/>
                  <a:gd name="T70" fmla="*/ 253 w 801"/>
                  <a:gd name="T71" fmla="*/ 106 h 334"/>
                  <a:gd name="T72" fmla="*/ 286 w 801"/>
                  <a:gd name="T73" fmla="*/ 97 h 334"/>
                  <a:gd name="T74" fmla="*/ 380 w 801"/>
                  <a:gd name="T75" fmla="*/ 48 h 334"/>
                  <a:gd name="T76" fmla="*/ 419 w 801"/>
                  <a:gd name="T77" fmla="*/ 66 h 334"/>
                  <a:gd name="T78" fmla="*/ 443 w 801"/>
                  <a:gd name="T79" fmla="*/ 82 h 334"/>
                  <a:gd name="T80" fmla="*/ 451 w 801"/>
                  <a:gd name="T81" fmla="*/ 88 h 334"/>
                  <a:gd name="T82" fmla="*/ 453 w 801"/>
                  <a:gd name="T83" fmla="*/ 89 h 334"/>
                  <a:gd name="T84" fmla="*/ 451 w 801"/>
                  <a:gd name="T85" fmla="*/ 95 h 334"/>
                  <a:gd name="T86" fmla="*/ 435 w 801"/>
                  <a:gd name="T87" fmla="*/ 125 h 334"/>
                  <a:gd name="T88" fmla="*/ 456 w 801"/>
                  <a:gd name="T89" fmla="*/ 130 h 334"/>
                  <a:gd name="T90" fmla="*/ 508 w 801"/>
                  <a:gd name="T91" fmla="*/ 140 h 334"/>
                  <a:gd name="T92" fmla="*/ 570 w 801"/>
                  <a:gd name="T93" fmla="*/ 145 h 334"/>
                  <a:gd name="T94" fmla="*/ 598 w 801"/>
                  <a:gd name="T95" fmla="*/ 143 h 334"/>
                  <a:gd name="T96" fmla="*/ 609 w 801"/>
                  <a:gd name="T97" fmla="*/ 141 h 334"/>
                  <a:gd name="T98" fmla="*/ 622 w 801"/>
                  <a:gd name="T99" fmla="*/ 136 h 334"/>
                  <a:gd name="T100" fmla="*/ 638 w 801"/>
                  <a:gd name="T101" fmla="*/ 124 h 334"/>
                  <a:gd name="T102" fmla="*/ 648 w 801"/>
                  <a:gd name="T103" fmla="*/ 107 h 334"/>
                  <a:gd name="T104" fmla="*/ 659 w 801"/>
                  <a:gd name="T105" fmla="*/ 67 h 334"/>
                  <a:gd name="T106" fmla="*/ 667 w 801"/>
                  <a:gd name="T107" fmla="*/ 28 h 334"/>
                  <a:gd name="T108" fmla="*/ 674 w 801"/>
                  <a:gd name="T109" fmla="*/ 12 h 334"/>
                  <a:gd name="T110" fmla="*/ 677 w 801"/>
                  <a:gd name="T111" fmla="*/ 7 h 334"/>
                  <a:gd name="T112" fmla="*/ 686 w 801"/>
                  <a:gd name="T113" fmla="*/ 2 h 334"/>
                  <a:gd name="T114" fmla="*/ 710 w 801"/>
                  <a:gd name="T115" fmla="*/ 0 h 334"/>
                  <a:gd name="T116" fmla="*/ 734 w 801"/>
                  <a:gd name="T117" fmla="*/ 6 h 334"/>
                  <a:gd name="T118" fmla="*/ 763 w 801"/>
                  <a:gd name="T119" fmla="*/ 18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1" h="334">
                    <a:moveTo>
                      <a:pt x="763" y="18"/>
                    </a:moveTo>
                    <a:lnTo>
                      <a:pt x="773" y="59"/>
                    </a:lnTo>
                    <a:lnTo>
                      <a:pt x="791" y="151"/>
                    </a:lnTo>
                    <a:lnTo>
                      <a:pt x="797" y="202"/>
                    </a:lnTo>
                    <a:lnTo>
                      <a:pt x="801" y="248"/>
                    </a:lnTo>
                    <a:lnTo>
                      <a:pt x="796" y="282"/>
                    </a:lnTo>
                    <a:lnTo>
                      <a:pt x="791" y="295"/>
                    </a:lnTo>
                    <a:lnTo>
                      <a:pt x="783" y="302"/>
                    </a:lnTo>
                    <a:lnTo>
                      <a:pt x="731" y="312"/>
                    </a:lnTo>
                    <a:lnTo>
                      <a:pt x="661" y="319"/>
                    </a:lnTo>
                    <a:lnTo>
                      <a:pt x="630" y="313"/>
                    </a:lnTo>
                    <a:lnTo>
                      <a:pt x="590" y="302"/>
                    </a:lnTo>
                    <a:lnTo>
                      <a:pt x="564" y="299"/>
                    </a:lnTo>
                    <a:lnTo>
                      <a:pt x="533" y="301"/>
                    </a:lnTo>
                    <a:lnTo>
                      <a:pt x="496" y="308"/>
                    </a:lnTo>
                    <a:lnTo>
                      <a:pt x="453" y="323"/>
                    </a:lnTo>
                    <a:lnTo>
                      <a:pt x="423" y="329"/>
                    </a:lnTo>
                    <a:lnTo>
                      <a:pt x="365" y="332"/>
                    </a:lnTo>
                    <a:lnTo>
                      <a:pt x="292" y="334"/>
                    </a:lnTo>
                    <a:lnTo>
                      <a:pt x="211" y="329"/>
                    </a:lnTo>
                    <a:lnTo>
                      <a:pt x="133" y="320"/>
                    </a:lnTo>
                    <a:lnTo>
                      <a:pt x="65" y="303"/>
                    </a:lnTo>
                    <a:lnTo>
                      <a:pt x="39" y="292"/>
                    </a:lnTo>
                    <a:lnTo>
                      <a:pt x="17" y="278"/>
                    </a:lnTo>
                    <a:lnTo>
                      <a:pt x="5" y="263"/>
                    </a:lnTo>
                    <a:lnTo>
                      <a:pt x="0" y="244"/>
                    </a:lnTo>
                    <a:lnTo>
                      <a:pt x="2" y="214"/>
                    </a:lnTo>
                    <a:lnTo>
                      <a:pt x="9" y="189"/>
                    </a:lnTo>
                    <a:lnTo>
                      <a:pt x="20" y="168"/>
                    </a:lnTo>
                    <a:lnTo>
                      <a:pt x="35" y="151"/>
                    </a:lnTo>
                    <a:lnTo>
                      <a:pt x="52" y="139"/>
                    </a:lnTo>
                    <a:lnTo>
                      <a:pt x="71" y="129"/>
                    </a:lnTo>
                    <a:lnTo>
                      <a:pt x="116" y="118"/>
                    </a:lnTo>
                    <a:lnTo>
                      <a:pt x="164" y="112"/>
                    </a:lnTo>
                    <a:lnTo>
                      <a:pt x="211" y="110"/>
                    </a:lnTo>
                    <a:lnTo>
                      <a:pt x="253" y="106"/>
                    </a:lnTo>
                    <a:lnTo>
                      <a:pt x="286" y="97"/>
                    </a:lnTo>
                    <a:lnTo>
                      <a:pt x="380" y="48"/>
                    </a:lnTo>
                    <a:lnTo>
                      <a:pt x="419" y="66"/>
                    </a:lnTo>
                    <a:lnTo>
                      <a:pt x="443" y="82"/>
                    </a:lnTo>
                    <a:lnTo>
                      <a:pt x="451" y="88"/>
                    </a:lnTo>
                    <a:lnTo>
                      <a:pt x="453" y="89"/>
                    </a:lnTo>
                    <a:lnTo>
                      <a:pt x="451" y="95"/>
                    </a:lnTo>
                    <a:lnTo>
                      <a:pt x="435" y="125"/>
                    </a:lnTo>
                    <a:lnTo>
                      <a:pt x="456" y="130"/>
                    </a:lnTo>
                    <a:lnTo>
                      <a:pt x="508" y="140"/>
                    </a:lnTo>
                    <a:lnTo>
                      <a:pt x="570" y="145"/>
                    </a:lnTo>
                    <a:lnTo>
                      <a:pt x="598" y="143"/>
                    </a:lnTo>
                    <a:lnTo>
                      <a:pt x="609" y="141"/>
                    </a:lnTo>
                    <a:lnTo>
                      <a:pt x="622" y="136"/>
                    </a:lnTo>
                    <a:lnTo>
                      <a:pt x="638" y="124"/>
                    </a:lnTo>
                    <a:lnTo>
                      <a:pt x="648" y="107"/>
                    </a:lnTo>
                    <a:lnTo>
                      <a:pt x="659" y="67"/>
                    </a:lnTo>
                    <a:lnTo>
                      <a:pt x="667" y="28"/>
                    </a:lnTo>
                    <a:lnTo>
                      <a:pt x="674" y="12"/>
                    </a:lnTo>
                    <a:lnTo>
                      <a:pt x="677" y="7"/>
                    </a:lnTo>
                    <a:lnTo>
                      <a:pt x="686" y="2"/>
                    </a:lnTo>
                    <a:lnTo>
                      <a:pt x="710" y="0"/>
                    </a:lnTo>
                    <a:lnTo>
                      <a:pt x="734" y="6"/>
                    </a:lnTo>
                    <a:lnTo>
                      <a:pt x="763" y="18"/>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63" name="Freeform 63"/>
              <p:cNvSpPr>
                <a:spLocks/>
              </p:cNvSpPr>
              <p:nvPr/>
            </p:nvSpPr>
            <p:spPr bwMode="auto">
              <a:xfrm>
                <a:off x="5084" y="3795"/>
                <a:ext cx="116" cy="48"/>
              </a:xfrm>
              <a:custGeom>
                <a:avLst/>
                <a:gdLst>
                  <a:gd name="T0" fmla="*/ 739 w 817"/>
                  <a:gd name="T1" fmla="*/ 21 h 350"/>
                  <a:gd name="T2" fmla="*/ 791 w 817"/>
                  <a:gd name="T3" fmla="*/ 160 h 350"/>
                  <a:gd name="T4" fmla="*/ 797 w 817"/>
                  <a:gd name="T5" fmla="*/ 288 h 350"/>
                  <a:gd name="T6" fmla="*/ 738 w 817"/>
                  <a:gd name="T7" fmla="*/ 312 h 350"/>
                  <a:gd name="T8" fmla="*/ 600 w 817"/>
                  <a:gd name="T9" fmla="*/ 303 h 350"/>
                  <a:gd name="T10" fmla="*/ 571 w 817"/>
                  <a:gd name="T11" fmla="*/ 299 h 350"/>
                  <a:gd name="T12" fmla="*/ 503 w 817"/>
                  <a:gd name="T13" fmla="*/ 309 h 350"/>
                  <a:gd name="T14" fmla="*/ 430 w 817"/>
                  <a:gd name="T15" fmla="*/ 329 h 350"/>
                  <a:gd name="T16" fmla="*/ 220 w 817"/>
                  <a:gd name="T17" fmla="*/ 329 h 350"/>
                  <a:gd name="T18" fmla="*/ 50 w 817"/>
                  <a:gd name="T19" fmla="*/ 292 h 350"/>
                  <a:gd name="T20" fmla="*/ 16 w 817"/>
                  <a:gd name="T21" fmla="*/ 251 h 350"/>
                  <a:gd name="T22" fmla="*/ 34 w 817"/>
                  <a:gd name="T23" fmla="*/ 180 h 350"/>
                  <a:gd name="T24" fmla="*/ 82 w 817"/>
                  <a:gd name="T25" fmla="*/ 144 h 350"/>
                  <a:gd name="T26" fmla="*/ 219 w 817"/>
                  <a:gd name="T27" fmla="*/ 127 h 350"/>
                  <a:gd name="T28" fmla="*/ 263 w 817"/>
                  <a:gd name="T29" fmla="*/ 121 h 350"/>
                  <a:gd name="T30" fmla="*/ 388 w 817"/>
                  <a:gd name="T31" fmla="*/ 64 h 350"/>
                  <a:gd name="T32" fmla="*/ 454 w 817"/>
                  <a:gd name="T33" fmla="*/ 102 h 350"/>
                  <a:gd name="T34" fmla="*/ 464 w 817"/>
                  <a:gd name="T35" fmla="*/ 90 h 350"/>
                  <a:gd name="T36" fmla="*/ 436 w 817"/>
                  <a:gd name="T37" fmla="*/ 129 h 350"/>
                  <a:gd name="T38" fmla="*/ 463 w 817"/>
                  <a:gd name="T39" fmla="*/ 145 h 350"/>
                  <a:gd name="T40" fmla="*/ 577 w 817"/>
                  <a:gd name="T41" fmla="*/ 161 h 350"/>
                  <a:gd name="T42" fmla="*/ 607 w 817"/>
                  <a:gd name="T43" fmla="*/ 158 h 350"/>
                  <a:gd name="T44" fmla="*/ 633 w 817"/>
                  <a:gd name="T45" fmla="*/ 151 h 350"/>
                  <a:gd name="T46" fmla="*/ 652 w 817"/>
                  <a:gd name="T47" fmla="*/ 136 h 350"/>
                  <a:gd name="T48" fmla="*/ 674 w 817"/>
                  <a:gd name="T49" fmla="*/ 77 h 350"/>
                  <a:gd name="T50" fmla="*/ 689 w 817"/>
                  <a:gd name="T51" fmla="*/ 24 h 350"/>
                  <a:gd name="T52" fmla="*/ 717 w 817"/>
                  <a:gd name="T53" fmla="*/ 16 h 350"/>
                  <a:gd name="T54" fmla="*/ 774 w 817"/>
                  <a:gd name="T55" fmla="*/ 69 h 350"/>
                  <a:gd name="T56" fmla="*/ 778 w 817"/>
                  <a:gd name="T57" fmla="*/ 24 h 350"/>
                  <a:gd name="T58" fmla="*/ 744 w 817"/>
                  <a:gd name="T59" fmla="*/ 7 h 350"/>
                  <a:gd name="T60" fmla="*/ 693 w 817"/>
                  <a:gd name="T61" fmla="*/ 2 h 350"/>
                  <a:gd name="T62" fmla="*/ 678 w 817"/>
                  <a:gd name="T63" fmla="*/ 11 h 350"/>
                  <a:gd name="T64" fmla="*/ 668 w 817"/>
                  <a:gd name="T65" fmla="*/ 32 h 350"/>
                  <a:gd name="T66" fmla="*/ 649 w 817"/>
                  <a:gd name="T67" fmla="*/ 112 h 350"/>
                  <a:gd name="T68" fmla="*/ 615 w 817"/>
                  <a:gd name="T69" fmla="*/ 142 h 350"/>
                  <a:gd name="T70" fmla="*/ 517 w 817"/>
                  <a:gd name="T71" fmla="*/ 140 h 350"/>
                  <a:gd name="T72" fmla="*/ 466 w 817"/>
                  <a:gd name="T73" fmla="*/ 107 h 350"/>
                  <a:gd name="T74" fmla="*/ 464 w 817"/>
                  <a:gd name="T75" fmla="*/ 90 h 350"/>
                  <a:gd name="T76" fmla="*/ 455 w 817"/>
                  <a:gd name="T77" fmla="*/ 84 h 350"/>
                  <a:gd name="T78" fmla="*/ 391 w 817"/>
                  <a:gd name="T79" fmla="*/ 49 h 350"/>
                  <a:gd name="T80" fmla="*/ 260 w 817"/>
                  <a:gd name="T81" fmla="*/ 107 h 350"/>
                  <a:gd name="T82" fmla="*/ 171 w 817"/>
                  <a:gd name="T83" fmla="*/ 112 h 350"/>
                  <a:gd name="T84" fmla="*/ 77 w 817"/>
                  <a:gd name="T85" fmla="*/ 130 h 350"/>
                  <a:gd name="T86" fmla="*/ 56 w 817"/>
                  <a:gd name="T87" fmla="*/ 141 h 350"/>
                  <a:gd name="T88" fmla="*/ 22 w 817"/>
                  <a:gd name="T89" fmla="*/ 171 h 350"/>
                  <a:gd name="T90" fmla="*/ 10 w 817"/>
                  <a:gd name="T91" fmla="*/ 195 h 350"/>
                  <a:gd name="T92" fmla="*/ 0 w 817"/>
                  <a:gd name="T93" fmla="*/ 251 h 350"/>
                  <a:gd name="T94" fmla="*/ 7 w 817"/>
                  <a:gd name="T95" fmla="*/ 276 h 350"/>
                  <a:gd name="T96" fmla="*/ 43 w 817"/>
                  <a:gd name="T97" fmla="*/ 306 h 350"/>
                  <a:gd name="T98" fmla="*/ 71 w 817"/>
                  <a:gd name="T99" fmla="*/ 318 h 350"/>
                  <a:gd name="T100" fmla="*/ 218 w 817"/>
                  <a:gd name="T101" fmla="*/ 346 h 350"/>
                  <a:gd name="T102" fmla="*/ 300 w 817"/>
                  <a:gd name="T103" fmla="*/ 350 h 350"/>
                  <a:gd name="T104" fmla="*/ 431 w 817"/>
                  <a:gd name="T105" fmla="*/ 346 h 350"/>
                  <a:gd name="T106" fmla="*/ 464 w 817"/>
                  <a:gd name="T107" fmla="*/ 338 h 350"/>
                  <a:gd name="T108" fmla="*/ 572 w 817"/>
                  <a:gd name="T109" fmla="*/ 315 h 350"/>
                  <a:gd name="T110" fmla="*/ 637 w 817"/>
                  <a:gd name="T111" fmla="*/ 328 h 350"/>
                  <a:gd name="T112" fmla="*/ 740 w 817"/>
                  <a:gd name="T113" fmla="*/ 328 h 350"/>
                  <a:gd name="T114" fmla="*/ 796 w 817"/>
                  <a:gd name="T115" fmla="*/ 316 h 350"/>
                  <a:gd name="T116" fmla="*/ 812 w 817"/>
                  <a:gd name="T117" fmla="*/ 293 h 350"/>
                  <a:gd name="T118" fmla="*/ 817 w 817"/>
                  <a:gd name="T119" fmla="*/ 255 h 350"/>
                  <a:gd name="T120" fmla="*/ 808 w 817"/>
                  <a:gd name="T121" fmla="*/ 158 h 350"/>
                  <a:gd name="T122" fmla="*/ 788 w 817"/>
                  <a:gd name="T123" fmla="*/ 65 h 350"/>
                  <a:gd name="T124" fmla="*/ 745 w 817"/>
                  <a:gd name="T125" fmla="*/ 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7" h="350">
                    <a:moveTo>
                      <a:pt x="745" y="7"/>
                    </a:moveTo>
                    <a:lnTo>
                      <a:pt x="735" y="11"/>
                    </a:lnTo>
                    <a:lnTo>
                      <a:pt x="739" y="21"/>
                    </a:lnTo>
                    <a:lnTo>
                      <a:pt x="765" y="31"/>
                    </a:lnTo>
                    <a:lnTo>
                      <a:pt x="774" y="69"/>
                    </a:lnTo>
                    <a:lnTo>
                      <a:pt x="791" y="160"/>
                    </a:lnTo>
                    <a:lnTo>
                      <a:pt x="797" y="211"/>
                    </a:lnTo>
                    <a:lnTo>
                      <a:pt x="800" y="256"/>
                    </a:lnTo>
                    <a:lnTo>
                      <a:pt x="797" y="288"/>
                    </a:lnTo>
                    <a:lnTo>
                      <a:pt x="793" y="298"/>
                    </a:lnTo>
                    <a:lnTo>
                      <a:pt x="788" y="303"/>
                    </a:lnTo>
                    <a:lnTo>
                      <a:pt x="738" y="312"/>
                    </a:lnTo>
                    <a:lnTo>
                      <a:pt x="669" y="319"/>
                    </a:lnTo>
                    <a:lnTo>
                      <a:pt x="640" y="314"/>
                    </a:lnTo>
                    <a:lnTo>
                      <a:pt x="600" y="303"/>
                    </a:lnTo>
                    <a:lnTo>
                      <a:pt x="599" y="302"/>
                    </a:lnTo>
                    <a:lnTo>
                      <a:pt x="573" y="299"/>
                    </a:lnTo>
                    <a:lnTo>
                      <a:pt x="571" y="299"/>
                    </a:lnTo>
                    <a:lnTo>
                      <a:pt x="540" y="301"/>
                    </a:lnTo>
                    <a:lnTo>
                      <a:pt x="540" y="302"/>
                    </a:lnTo>
                    <a:lnTo>
                      <a:pt x="503" y="309"/>
                    </a:lnTo>
                    <a:lnTo>
                      <a:pt x="501" y="309"/>
                    </a:lnTo>
                    <a:lnTo>
                      <a:pt x="459" y="324"/>
                    </a:lnTo>
                    <a:lnTo>
                      <a:pt x="430" y="329"/>
                    </a:lnTo>
                    <a:lnTo>
                      <a:pt x="373" y="332"/>
                    </a:lnTo>
                    <a:lnTo>
                      <a:pt x="300" y="333"/>
                    </a:lnTo>
                    <a:lnTo>
                      <a:pt x="220" y="329"/>
                    </a:lnTo>
                    <a:lnTo>
                      <a:pt x="142" y="321"/>
                    </a:lnTo>
                    <a:lnTo>
                      <a:pt x="75" y="304"/>
                    </a:lnTo>
                    <a:lnTo>
                      <a:pt x="50" y="292"/>
                    </a:lnTo>
                    <a:lnTo>
                      <a:pt x="30" y="280"/>
                    </a:lnTo>
                    <a:lnTo>
                      <a:pt x="20" y="267"/>
                    </a:lnTo>
                    <a:lnTo>
                      <a:pt x="16" y="251"/>
                    </a:lnTo>
                    <a:lnTo>
                      <a:pt x="18" y="223"/>
                    </a:lnTo>
                    <a:lnTo>
                      <a:pt x="24" y="200"/>
                    </a:lnTo>
                    <a:lnTo>
                      <a:pt x="34" y="180"/>
                    </a:lnTo>
                    <a:lnTo>
                      <a:pt x="48" y="166"/>
                    </a:lnTo>
                    <a:lnTo>
                      <a:pt x="64" y="153"/>
                    </a:lnTo>
                    <a:lnTo>
                      <a:pt x="82" y="144"/>
                    </a:lnTo>
                    <a:lnTo>
                      <a:pt x="125" y="134"/>
                    </a:lnTo>
                    <a:lnTo>
                      <a:pt x="173" y="129"/>
                    </a:lnTo>
                    <a:lnTo>
                      <a:pt x="219" y="127"/>
                    </a:lnTo>
                    <a:lnTo>
                      <a:pt x="220" y="127"/>
                    </a:lnTo>
                    <a:lnTo>
                      <a:pt x="262" y="123"/>
                    </a:lnTo>
                    <a:lnTo>
                      <a:pt x="263" y="121"/>
                    </a:lnTo>
                    <a:lnTo>
                      <a:pt x="296" y="112"/>
                    </a:lnTo>
                    <a:lnTo>
                      <a:pt x="298" y="112"/>
                    </a:lnTo>
                    <a:lnTo>
                      <a:pt x="388" y="64"/>
                    </a:lnTo>
                    <a:lnTo>
                      <a:pt x="423" y="82"/>
                    </a:lnTo>
                    <a:lnTo>
                      <a:pt x="447" y="96"/>
                    </a:lnTo>
                    <a:lnTo>
                      <a:pt x="454" y="102"/>
                    </a:lnTo>
                    <a:lnTo>
                      <a:pt x="456" y="103"/>
                    </a:lnTo>
                    <a:lnTo>
                      <a:pt x="458" y="104"/>
                    </a:lnTo>
                    <a:lnTo>
                      <a:pt x="464" y="90"/>
                    </a:lnTo>
                    <a:lnTo>
                      <a:pt x="454" y="95"/>
                    </a:lnTo>
                    <a:lnTo>
                      <a:pt x="452" y="100"/>
                    </a:lnTo>
                    <a:lnTo>
                      <a:pt x="436" y="129"/>
                    </a:lnTo>
                    <a:lnTo>
                      <a:pt x="441" y="140"/>
                    </a:lnTo>
                    <a:lnTo>
                      <a:pt x="462" y="145"/>
                    </a:lnTo>
                    <a:lnTo>
                      <a:pt x="463" y="145"/>
                    </a:lnTo>
                    <a:lnTo>
                      <a:pt x="515" y="155"/>
                    </a:lnTo>
                    <a:lnTo>
                      <a:pt x="515" y="156"/>
                    </a:lnTo>
                    <a:lnTo>
                      <a:pt x="577" y="161"/>
                    </a:lnTo>
                    <a:lnTo>
                      <a:pt x="579" y="161"/>
                    </a:lnTo>
                    <a:lnTo>
                      <a:pt x="607" y="159"/>
                    </a:lnTo>
                    <a:lnTo>
                      <a:pt x="607" y="158"/>
                    </a:lnTo>
                    <a:lnTo>
                      <a:pt x="618" y="156"/>
                    </a:lnTo>
                    <a:lnTo>
                      <a:pt x="620" y="156"/>
                    </a:lnTo>
                    <a:lnTo>
                      <a:pt x="633" y="151"/>
                    </a:lnTo>
                    <a:lnTo>
                      <a:pt x="635" y="150"/>
                    </a:lnTo>
                    <a:lnTo>
                      <a:pt x="651" y="138"/>
                    </a:lnTo>
                    <a:lnTo>
                      <a:pt x="652" y="136"/>
                    </a:lnTo>
                    <a:lnTo>
                      <a:pt x="663" y="119"/>
                    </a:lnTo>
                    <a:lnTo>
                      <a:pt x="664" y="117"/>
                    </a:lnTo>
                    <a:lnTo>
                      <a:pt x="674" y="77"/>
                    </a:lnTo>
                    <a:lnTo>
                      <a:pt x="674" y="77"/>
                    </a:lnTo>
                    <a:lnTo>
                      <a:pt x="682" y="38"/>
                    </a:lnTo>
                    <a:lnTo>
                      <a:pt x="689" y="24"/>
                    </a:lnTo>
                    <a:lnTo>
                      <a:pt x="690" y="21"/>
                    </a:lnTo>
                    <a:lnTo>
                      <a:pt x="696" y="17"/>
                    </a:lnTo>
                    <a:lnTo>
                      <a:pt x="717" y="16"/>
                    </a:lnTo>
                    <a:lnTo>
                      <a:pt x="740" y="21"/>
                    </a:lnTo>
                    <a:lnTo>
                      <a:pt x="765" y="31"/>
                    </a:lnTo>
                    <a:lnTo>
                      <a:pt x="774" y="69"/>
                    </a:lnTo>
                    <a:lnTo>
                      <a:pt x="783" y="74"/>
                    </a:lnTo>
                    <a:lnTo>
                      <a:pt x="788" y="65"/>
                    </a:lnTo>
                    <a:lnTo>
                      <a:pt x="778" y="24"/>
                    </a:lnTo>
                    <a:lnTo>
                      <a:pt x="774" y="19"/>
                    </a:lnTo>
                    <a:lnTo>
                      <a:pt x="745" y="7"/>
                    </a:lnTo>
                    <a:lnTo>
                      <a:pt x="744" y="7"/>
                    </a:lnTo>
                    <a:lnTo>
                      <a:pt x="720" y="1"/>
                    </a:lnTo>
                    <a:lnTo>
                      <a:pt x="717" y="0"/>
                    </a:lnTo>
                    <a:lnTo>
                      <a:pt x="693" y="2"/>
                    </a:lnTo>
                    <a:lnTo>
                      <a:pt x="690" y="3"/>
                    </a:lnTo>
                    <a:lnTo>
                      <a:pt x="681" y="8"/>
                    </a:lnTo>
                    <a:lnTo>
                      <a:pt x="678" y="11"/>
                    </a:lnTo>
                    <a:lnTo>
                      <a:pt x="675" y="16"/>
                    </a:lnTo>
                    <a:lnTo>
                      <a:pt x="675" y="17"/>
                    </a:lnTo>
                    <a:lnTo>
                      <a:pt x="668" y="32"/>
                    </a:lnTo>
                    <a:lnTo>
                      <a:pt x="668" y="33"/>
                    </a:lnTo>
                    <a:lnTo>
                      <a:pt x="659" y="73"/>
                    </a:lnTo>
                    <a:lnTo>
                      <a:pt x="649" y="112"/>
                    </a:lnTo>
                    <a:lnTo>
                      <a:pt x="640" y="127"/>
                    </a:lnTo>
                    <a:lnTo>
                      <a:pt x="626" y="137"/>
                    </a:lnTo>
                    <a:lnTo>
                      <a:pt x="615" y="142"/>
                    </a:lnTo>
                    <a:lnTo>
                      <a:pt x="605" y="143"/>
                    </a:lnTo>
                    <a:lnTo>
                      <a:pt x="578" y="145"/>
                    </a:lnTo>
                    <a:lnTo>
                      <a:pt x="517" y="140"/>
                    </a:lnTo>
                    <a:lnTo>
                      <a:pt x="466" y="131"/>
                    </a:lnTo>
                    <a:lnTo>
                      <a:pt x="454" y="128"/>
                    </a:lnTo>
                    <a:lnTo>
                      <a:pt x="466" y="107"/>
                    </a:lnTo>
                    <a:lnTo>
                      <a:pt x="466" y="105"/>
                    </a:lnTo>
                    <a:lnTo>
                      <a:pt x="468" y="99"/>
                    </a:lnTo>
                    <a:lnTo>
                      <a:pt x="464" y="90"/>
                    </a:lnTo>
                    <a:lnTo>
                      <a:pt x="463" y="90"/>
                    </a:lnTo>
                    <a:lnTo>
                      <a:pt x="456" y="84"/>
                    </a:lnTo>
                    <a:lnTo>
                      <a:pt x="455" y="84"/>
                    </a:lnTo>
                    <a:lnTo>
                      <a:pt x="431" y="68"/>
                    </a:lnTo>
                    <a:lnTo>
                      <a:pt x="430" y="67"/>
                    </a:lnTo>
                    <a:lnTo>
                      <a:pt x="391" y="49"/>
                    </a:lnTo>
                    <a:lnTo>
                      <a:pt x="384" y="49"/>
                    </a:lnTo>
                    <a:lnTo>
                      <a:pt x="291" y="98"/>
                    </a:lnTo>
                    <a:lnTo>
                      <a:pt x="260" y="107"/>
                    </a:lnTo>
                    <a:lnTo>
                      <a:pt x="218" y="110"/>
                    </a:lnTo>
                    <a:lnTo>
                      <a:pt x="172" y="112"/>
                    </a:lnTo>
                    <a:lnTo>
                      <a:pt x="171" y="112"/>
                    </a:lnTo>
                    <a:lnTo>
                      <a:pt x="123" y="117"/>
                    </a:lnTo>
                    <a:lnTo>
                      <a:pt x="122" y="118"/>
                    </a:lnTo>
                    <a:lnTo>
                      <a:pt x="77" y="130"/>
                    </a:lnTo>
                    <a:lnTo>
                      <a:pt x="75" y="130"/>
                    </a:lnTo>
                    <a:lnTo>
                      <a:pt x="56" y="140"/>
                    </a:lnTo>
                    <a:lnTo>
                      <a:pt x="56" y="141"/>
                    </a:lnTo>
                    <a:lnTo>
                      <a:pt x="39" y="153"/>
                    </a:lnTo>
                    <a:lnTo>
                      <a:pt x="36" y="154"/>
                    </a:lnTo>
                    <a:lnTo>
                      <a:pt x="22" y="171"/>
                    </a:lnTo>
                    <a:lnTo>
                      <a:pt x="21" y="172"/>
                    </a:lnTo>
                    <a:lnTo>
                      <a:pt x="10" y="193"/>
                    </a:lnTo>
                    <a:lnTo>
                      <a:pt x="10" y="195"/>
                    </a:lnTo>
                    <a:lnTo>
                      <a:pt x="3" y="220"/>
                    </a:lnTo>
                    <a:lnTo>
                      <a:pt x="2" y="221"/>
                    </a:lnTo>
                    <a:lnTo>
                      <a:pt x="0" y="251"/>
                    </a:lnTo>
                    <a:lnTo>
                      <a:pt x="1" y="255"/>
                    </a:lnTo>
                    <a:lnTo>
                      <a:pt x="6" y="273"/>
                    </a:lnTo>
                    <a:lnTo>
                      <a:pt x="7" y="276"/>
                    </a:lnTo>
                    <a:lnTo>
                      <a:pt x="19" y="291"/>
                    </a:lnTo>
                    <a:lnTo>
                      <a:pt x="21" y="292"/>
                    </a:lnTo>
                    <a:lnTo>
                      <a:pt x="43" y="306"/>
                    </a:lnTo>
                    <a:lnTo>
                      <a:pt x="44" y="307"/>
                    </a:lnTo>
                    <a:lnTo>
                      <a:pt x="70" y="318"/>
                    </a:lnTo>
                    <a:lnTo>
                      <a:pt x="71" y="318"/>
                    </a:lnTo>
                    <a:lnTo>
                      <a:pt x="139" y="335"/>
                    </a:lnTo>
                    <a:lnTo>
                      <a:pt x="140" y="336"/>
                    </a:lnTo>
                    <a:lnTo>
                      <a:pt x="218" y="346"/>
                    </a:lnTo>
                    <a:lnTo>
                      <a:pt x="219" y="346"/>
                    </a:lnTo>
                    <a:lnTo>
                      <a:pt x="300" y="350"/>
                    </a:lnTo>
                    <a:lnTo>
                      <a:pt x="300" y="350"/>
                    </a:lnTo>
                    <a:lnTo>
                      <a:pt x="373" y="349"/>
                    </a:lnTo>
                    <a:lnTo>
                      <a:pt x="373" y="349"/>
                    </a:lnTo>
                    <a:lnTo>
                      <a:pt x="431" y="346"/>
                    </a:lnTo>
                    <a:lnTo>
                      <a:pt x="432" y="345"/>
                    </a:lnTo>
                    <a:lnTo>
                      <a:pt x="462" y="338"/>
                    </a:lnTo>
                    <a:lnTo>
                      <a:pt x="464" y="338"/>
                    </a:lnTo>
                    <a:lnTo>
                      <a:pt x="506" y="323"/>
                    </a:lnTo>
                    <a:lnTo>
                      <a:pt x="542" y="317"/>
                    </a:lnTo>
                    <a:lnTo>
                      <a:pt x="572" y="315"/>
                    </a:lnTo>
                    <a:lnTo>
                      <a:pt x="597" y="317"/>
                    </a:lnTo>
                    <a:lnTo>
                      <a:pt x="636" y="328"/>
                    </a:lnTo>
                    <a:lnTo>
                      <a:pt x="637" y="328"/>
                    </a:lnTo>
                    <a:lnTo>
                      <a:pt x="668" y="334"/>
                    </a:lnTo>
                    <a:lnTo>
                      <a:pt x="670" y="335"/>
                    </a:lnTo>
                    <a:lnTo>
                      <a:pt x="740" y="328"/>
                    </a:lnTo>
                    <a:lnTo>
                      <a:pt x="740" y="327"/>
                    </a:lnTo>
                    <a:lnTo>
                      <a:pt x="792" y="317"/>
                    </a:lnTo>
                    <a:lnTo>
                      <a:pt x="796" y="316"/>
                    </a:lnTo>
                    <a:lnTo>
                      <a:pt x="804" y="309"/>
                    </a:lnTo>
                    <a:lnTo>
                      <a:pt x="807" y="306"/>
                    </a:lnTo>
                    <a:lnTo>
                      <a:pt x="812" y="293"/>
                    </a:lnTo>
                    <a:lnTo>
                      <a:pt x="813" y="291"/>
                    </a:lnTo>
                    <a:lnTo>
                      <a:pt x="817" y="257"/>
                    </a:lnTo>
                    <a:lnTo>
                      <a:pt x="817" y="255"/>
                    </a:lnTo>
                    <a:lnTo>
                      <a:pt x="814" y="208"/>
                    </a:lnTo>
                    <a:lnTo>
                      <a:pt x="814" y="208"/>
                    </a:lnTo>
                    <a:lnTo>
                      <a:pt x="808" y="158"/>
                    </a:lnTo>
                    <a:lnTo>
                      <a:pt x="807" y="158"/>
                    </a:lnTo>
                    <a:lnTo>
                      <a:pt x="788" y="66"/>
                    </a:lnTo>
                    <a:lnTo>
                      <a:pt x="788" y="65"/>
                    </a:lnTo>
                    <a:lnTo>
                      <a:pt x="778" y="24"/>
                    </a:lnTo>
                    <a:lnTo>
                      <a:pt x="774" y="19"/>
                    </a:lnTo>
                    <a:lnTo>
                      <a:pt x="745" y="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64" name="Freeform 64"/>
              <p:cNvSpPr>
                <a:spLocks/>
              </p:cNvSpPr>
              <p:nvPr/>
            </p:nvSpPr>
            <p:spPr bwMode="auto">
              <a:xfrm>
                <a:off x="5084" y="3821"/>
                <a:ext cx="116" cy="16"/>
              </a:xfrm>
              <a:custGeom>
                <a:avLst/>
                <a:gdLst>
                  <a:gd name="T0" fmla="*/ 783 w 800"/>
                  <a:gd name="T1" fmla="*/ 36 h 138"/>
                  <a:gd name="T2" fmla="*/ 731 w 800"/>
                  <a:gd name="T3" fmla="*/ 46 h 138"/>
                  <a:gd name="T4" fmla="*/ 661 w 800"/>
                  <a:gd name="T5" fmla="*/ 54 h 138"/>
                  <a:gd name="T6" fmla="*/ 630 w 800"/>
                  <a:gd name="T7" fmla="*/ 47 h 138"/>
                  <a:gd name="T8" fmla="*/ 590 w 800"/>
                  <a:gd name="T9" fmla="*/ 37 h 138"/>
                  <a:gd name="T10" fmla="*/ 564 w 800"/>
                  <a:gd name="T11" fmla="*/ 34 h 138"/>
                  <a:gd name="T12" fmla="*/ 533 w 800"/>
                  <a:gd name="T13" fmla="*/ 35 h 138"/>
                  <a:gd name="T14" fmla="*/ 496 w 800"/>
                  <a:gd name="T15" fmla="*/ 42 h 138"/>
                  <a:gd name="T16" fmla="*/ 453 w 800"/>
                  <a:gd name="T17" fmla="*/ 58 h 138"/>
                  <a:gd name="T18" fmla="*/ 426 w 800"/>
                  <a:gd name="T19" fmla="*/ 63 h 138"/>
                  <a:gd name="T20" fmla="*/ 376 w 800"/>
                  <a:gd name="T21" fmla="*/ 67 h 138"/>
                  <a:gd name="T22" fmla="*/ 309 w 800"/>
                  <a:gd name="T23" fmla="*/ 68 h 138"/>
                  <a:gd name="T24" fmla="*/ 236 w 800"/>
                  <a:gd name="T25" fmla="*/ 66 h 138"/>
                  <a:gd name="T26" fmla="*/ 161 w 800"/>
                  <a:gd name="T27" fmla="*/ 59 h 138"/>
                  <a:gd name="T28" fmla="*/ 94 w 800"/>
                  <a:gd name="T29" fmla="*/ 46 h 138"/>
                  <a:gd name="T30" fmla="*/ 40 w 800"/>
                  <a:gd name="T31" fmla="*/ 27 h 138"/>
                  <a:gd name="T32" fmla="*/ 20 w 800"/>
                  <a:gd name="T33" fmla="*/ 15 h 138"/>
                  <a:gd name="T34" fmla="*/ 14 w 800"/>
                  <a:gd name="T35" fmla="*/ 10 h 138"/>
                  <a:gd name="T36" fmla="*/ 7 w 800"/>
                  <a:gd name="T37" fmla="*/ 0 h 138"/>
                  <a:gd name="T38" fmla="*/ 2 w 800"/>
                  <a:gd name="T39" fmla="*/ 23 h 138"/>
                  <a:gd name="T40" fmla="*/ 0 w 800"/>
                  <a:gd name="T41" fmla="*/ 48 h 138"/>
                  <a:gd name="T42" fmla="*/ 5 w 800"/>
                  <a:gd name="T43" fmla="*/ 67 h 138"/>
                  <a:gd name="T44" fmla="*/ 17 w 800"/>
                  <a:gd name="T45" fmla="*/ 82 h 138"/>
                  <a:gd name="T46" fmla="*/ 39 w 800"/>
                  <a:gd name="T47" fmla="*/ 96 h 138"/>
                  <a:gd name="T48" fmla="*/ 65 w 800"/>
                  <a:gd name="T49" fmla="*/ 107 h 138"/>
                  <a:gd name="T50" fmla="*/ 133 w 800"/>
                  <a:gd name="T51" fmla="*/ 124 h 138"/>
                  <a:gd name="T52" fmla="*/ 211 w 800"/>
                  <a:gd name="T53" fmla="*/ 133 h 138"/>
                  <a:gd name="T54" fmla="*/ 292 w 800"/>
                  <a:gd name="T55" fmla="*/ 138 h 138"/>
                  <a:gd name="T56" fmla="*/ 365 w 800"/>
                  <a:gd name="T57" fmla="*/ 136 h 138"/>
                  <a:gd name="T58" fmla="*/ 423 w 800"/>
                  <a:gd name="T59" fmla="*/ 133 h 138"/>
                  <a:gd name="T60" fmla="*/ 453 w 800"/>
                  <a:gd name="T61" fmla="*/ 127 h 138"/>
                  <a:gd name="T62" fmla="*/ 496 w 800"/>
                  <a:gd name="T63" fmla="*/ 112 h 138"/>
                  <a:gd name="T64" fmla="*/ 533 w 800"/>
                  <a:gd name="T65" fmla="*/ 105 h 138"/>
                  <a:gd name="T66" fmla="*/ 564 w 800"/>
                  <a:gd name="T67" fmla="*/ 103 h 138"/>
                  <a:gd name="T68" fmla="*/ 590 w 800"/>
                  <a:gd name="T69" fmla="*/ 106 h 138"/>
                  <a:gd name="T70" fmla="*/ 630 w 800"/>
                  <a:gd name="T71" fmla="*/ 117 h 138"/>
                  <a:gd name="T72" fmla="*/ 661 w 800"/>
                  <a:gd name="T73" fmla="*/ 123 h 138"/>
                  <a:gd name="T74" fmla="*/ 731 w 800"/>
                  <a:gd name="T75" fmla="*/ 116 h 138"/>
                  <a:gd name="T76" fmla="*/ 783 w 800"/>
                  <a:gd name="T77" fmla="*/ 106 h 138"/>
                  <a:gd name="T78" fmla="*/ 793 w 800"/>
                  <a:gd name="T79" fmla="*/ 94 h 138"/>
                  <a:gd name="T80" fmla="*/ 799 w 800"/>
                  <a:gd name="T81" fmla="*/ 72 h 138"/>
                  <a:gd name="T82" fmla="*/ 800 w 800"/>
                  <a:gd name="T83" fmla="*/ 42 h 138"/>
                  <a:gd name="T84" fmla="*/ 797 w 800"/>
                  <a:gd name="T85" fmla="*/ 9 h 138"/>
                  <a:gd name="T86" fmla="*/ 792 w 800"/>
                  <a:gd name="T87" fmla="*/ 26 h 138"/>
                  <a:gd name="T88" fmla="*/ 783 w 800"/>
                  <a:gd name="T89" fmla="*/ 3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138">
                    <a:moveTo>
                      <a:pt x="783" y="36"/>
                    </a:moveTo>
                    <a:lnTo>
                      <a:pt x="731" y="46"/>
                    </a:lnTo>
                    <a:lnTo>
                      <a:pt x="661" y="54"/>
                    </a:lnTo>
                    <a:lnTo>
                      <a:pt x="630" y="47"/>
                    </a:lnTo>
                    <a:lnTo>
                      <a:pt x="590" y="37"/>
                    </a:lnTo>
                    <a:lnTo>
                      <a:pt x="564" y="34"/>
                    </a:lnTo>
                    <a:lnTo>
                      <a:pt x="533" y="35"/>
                    </a:lnTo>
                    <a:lnTo>
                      <a:pt x="496" y="42"/>
                    </a:lnTo>
                    <a:lnTo>
                      <a:pt x="453" y="58"/>
                    </a:lnTo>
                    <a:lnTo>
                      <a:pt x="426" y="63"/>
                    </a:lnTo>
                    <a:lnTo>
                      <a:pt x="376" y="67"/>
                    </a:lnTo>
                    <a:lnTo>
                      <a:pt x="309" y="68"/>
                    </a:lnTo>
                    <a:lnTo>
                      <a:pt x="236" y="66"/>
                    </a:lnTo>
                    <a:lnTo>
                      <a:pt x="161" y="59"/>
                    </a:lnTo>
                    <a:lnTo>
                      <a:pt x="94" y="46"/>
                    </a:lnTo>
                    <a:lnTo>
                      <a:pt x="40" y="27"/>
                    </a:lnTo>
                    <a:lnTo>
                      <a:pt x="20" y="15"/>
                    </a:lnTo>
                    <a:lnTo>
                      <a:pt x="14" y="10"/>
                    </a:lnTo>
                    <a:lnTo>
                      <a:pt x="7" y="0"/>
                    </a:lnTo>
                    <a:lnTo>
                      <a:pt x="2" y="23"/>
                    </a:lnTo>
                    <a:lnTo>
                      <a:pt x="0" y="48"/>
                    </a:lnTo>
                    <a:lnTo>
                      <a:pt x="5" y="67"/>
                    </a:lnTo>
                    <a:lnTo>
                      <a:pt x="17" y="82"/>
                    </a:lnTo>
                    <a:lnTo>
                      <a:pt x="39" y="96"/>
                    </a:lnTo>
                    <a:lnTo>
                      <a:pt x="65" y="107"/>
                    </a:lnTo>
                    <a:lnTo>
                      <a:pt x="133" y="124"/>
                    </a:lnTo>
                    <a:lnTo>
                      <a:pt x="211" y="133"/>
                    </a:lnTo>
                    <a:lnTo>
                      <a:pt x="292" y="138"/>
                    </a:lnTo>
                    <a:lnTo>
                      <a:pt x="365" y="136"/>
                    </a:lnTo>
                    <a:lnTo>
                      <a:pt x="423" y="133"/>
                    </a:lnTo>
                    <a:lnTo>
                      <a:pt x="453" y="127"/>
                    </a:lnTo>
                    <a:lnTo>
                      <a:pt x="496" y="112"/>
                    </a:lnTo>
                    <a:lnTo>
                      <a:pt x="533" y="105"/>
                    </a:lnTo>
                    <a:lnTo>
                      <a:pt x="564" y="103"/>
                    </a:lnTo>
                    <a:lnTo>
                      <a:pt x="590" y="106"/>
                    </a:lnTo>
                    <a:lnTo>
                      <a:pt x="630" y="117"/>
                    </a:lnTo>
                    <a:lnTo>
                      <a:pt x="661" y="123"/>
                    </a:lnTo>
                    <a:lnTo>
                      <a:pt x="731" y="116"/>
                    </a:lnTo>
                    <a:lnTo>
                      <a:pt x="783" y="106"/>
                    </a:lnTo>
                    <a:lnTo>
                      <a:pt x="793" y="94"/>
                    </a:lnTo>
                    <a:lnTo>
                      <a:pt x="799" y="72"/>
                    </a:lnTo>
                    <a:lnTo>
                      <a:pt x="800" y="42"/>
                    </a:lnTo>
                    <a:lnTo>
                      <a:pt x="797" y="9"/>
                    </a:lnTo>
                    <a:lnTo>
                      <a:pt x="792" y="26"/>
                    </a:lnTo>
                    <a:lnTo>
                      <a:pt x="783"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65" name="Freeform 65"/>
              <p:cNvSpPr>
                <a:spLocks/>
              </p:cNvSpPr>
              <p:nvPr/>
            </p:nvSpPr>
            <p:spPr bwMode="auto">
              <a:xfrm>
                <a:off x="5084" y="3821"/>
                <a:ext cx="116" cy="22"/>
              </a:xfrm>
              <a:custGeom>
                <a:avLst/>
                <a:gdLst>
                  <a:gd name="T0" fmla="*/ 794 w 816"/>
                  <a:gd name="T1" fmla="*/ 26 h 151"/>
                  <a:gd name="T2" fmla="*/ 669 w 816"/>
                  <a:gd name="T3" fmla="*/ 50 h 151"/>
                  <a:gd name="T4" fmla="*/ 599 w 816"/>
                  <a:gd name="T5" fmla="*/ 34 h 151"/>
                  <a:gd name="T6" fmla="*/ 541 w 816"/>
                  <a:gd name="T7" fmla="*/ 32 h 151"/>
                  <a:gd name="T8" fmla="*/ 501 w 816"/>
                  <a:gd name="T9" fmla="*/ 40 h 151"/>
                  <a:gd name="T10" fmla="*/ 384 w 816"/>
                  <a:gd name="T11" fmla="*/ 64 h 151"/>
                  <a:gd name="T12" fmla="*/ 170 w 816"/>
                  <a:gd name="T13" fmla="*/ 56 h 151"/>
                  <a:gd name="T14" fmla="*/ 32 w 816"/>
                  <a:gd name="T15" fmla="*/ 14 h 151"/>
                  <a:gd name="T16" fmla="*/ 8 w 816"/>
                  <a:gd name="T17" fmla="*/ 3 h 151"/>
                  <a:gd name="T18" fmla="*/ 0 w 816"/>
                  <a:gd name="T19" fmla="*/ 52 h 151"/>
                  <a:gd name="T20" fmla="*/ 7 w 816"/>
                  <a:gd name="T21" fmla="*/ 77 h 151"/>
                  <a:gd name="T22" fmla="*/ 43 w 816"/>
                  <a:gd name="T23" fmla="*/ 107 h 151"/>
                  <a:gd name="T24" fmla="*/ 71 w 816"/>
                  <a:gd name="T25" fmla="*/ 119 h 151"/>
                  <a:gd name="T26" fmla="*/ 218 w 816"/>
                  <a:gd name="T27" fmla="*/ 147 h 151"/>
                  <a:gd name="T28" fmla="*/ 300 w 816"/>
                  <a:gd name="T29" fmla="*/ 151 h 151"/>
                  <a:gd name="T30" fmla="*/ 431 w 816"/>
                  <a:gd name="T31" fmla="*/ 147 h 151"/>
                  <a:gd name="T32" fmla="*/ 464 w 816"/>
                  <a:gd name="T33" fmla="*/ 139 h 151"/>
                  <a:gd name="T34" fmla="*/ 572 w 816"/>
                  <a:gd name="T35" fmla="*/ 116 h 151"/>
                  <a:gd name="T36" fmla="*/ 637 w 816"/>
                  <a:gd name="T37" fmla="*/ 129 h 151"/>
                  <a:gd name="T38" fmla="*/ 740 w 816"/>
                  <a:gd name="T39" fmla="*/ 129 h 151"/>
                  <a:gd name="T40" fmla="*/ 797 w 816"/>
                  <a:gd name="T41" fmla="*/ 116 h 151"/>
                  <a:gd name="T42" fmla="*/ 814 w 816"/>
                  <a:gd name="T43" fmla="*/ 79 h 151"/>
                  <a:gd name="T44" fmla="*/ 816 w 816"/>
                  <a:gd name="T45" fmla="*/ 47 h 151"/>
                  <a:gd name="T46" fmla="*/ 793 w 816"/>
                  <a:gd name="T47" fmla="*/ 27 h 151"/>
                  <a:gd name="T48" fmla="*/ 731 w 816"/>
                  <a:gd name="T49" fmla="*/ 52 h 151"/>
                  <a:gd name="T50" fmla="*/ 797 w 816"/>
                  <a:gd name="T51" fmla="*/ 46 h 151"/>
                  <a:gd name="T52" fmla="*/ 813 w 816"/>
                  <a:gd name="T53" fmla="*/ 16 h 151"/>
                  <a:gd name="T54" fmla="*/ 799 w 816"/>
                  <a:gd name="T55" fmla="*/ 47 h 151"/>
                  <a:gd name="T56" fmla="*/ 787 w 816"/>
                  <a:gd name="T57" fmla="*/ 104 h 151"/>
                  <a:gd name="T58" fmla="*/ 640 w 816"/>
                  <a:gd name="T59" fmla="*/ 115 h 151"/>
                  <a:gd name="T60" fmla="*/ 573 w 816"/>
                  <a:gd name="T61" fmla="*/ 100 h 151"/>
                  <a:gd name="T62" fmla="*/ 540 w 816"/>
                  <a:gd name="T63" fmla="*/ 103 h 151"/>
                  <a:gd name="T64" fmla="*/ 459 w 816"/>
                  <a:gd name="T65" fmla="*/ 125 h 151"/>
                  <a:gd name="T66" fmla="*/ 300 w 816"/>
                  <a:gd name="T67" fmla="*/ 134 h 151"/>
                  <a:gd name="T68" fmla="*/ 75 w 816"/>
                  <a:gd name="T69" fmla="*/ 105 h 151"/>
                  <a:gd name="T70" fmla="*/ 20 w 816"/>
                  <a:gd name="T71" fmla="*/ 68 h 151"/>
                  <a:gd name="T72" fmla="*/ 22 w 816"/>
                  <a:gd name="T73" fmla="*/ 7 h 151"/>
                  <a:gd name="T74" fmla="*/ 16 w 816"/>
                  <a:gd name="T75" fmla="*/ 20 h 151"/>
                  <a:gd name="T76" fmla="*/ 24 w 816"/>
                  <a:gd name="T77" fmla="*/ 26 h 151"/>
                  <a:gd name="T78" fmla="*/ 99 w 816"/>
                  <a:gd name="T79" fmla="*/ 59 h 151"/>
                  <a:gd name="T80" fmla="*/ 168 w 816"/>
                  <a:gd name="T81" fmla="*/ 72 h 151"/>
                  <a:gd name="T82" fmla="*/ 317 w 816"/>
                  <a:gd name="T83" fmla="*/ 81 h 151"/>
                  <a:gd name="T84" fmla="*/ 385 w 816"/>
                  <a:gd name="T85" fmla="*/ 80 h 151"/>
                  <a:gd name="T86" fmla="*/ 462 w 816"/>
                  <a:gd name="T87" fmla="*/ 70 h 151"/>
                  <a:gd name="T88" fmla="*/ 542 w 816"/>
                  <a:gd name="T89" fmla="*/ 48 h 151"/>
                  <a:gd name="T90" fmla="*/ 636 w 816"/>
                  <a:gd name="T91" fmla="*/ 60 h 151"/>
                  <a:gd name="T92" fmla="*/ 670 w 816"/>
                  <a:gd name="T93" fmla="*/ 67 h 151"/>
                  <a:gd name="T94" fmla="*/ 792 w 816"/>
                  <a:gd name="T95" fmla="*/ 4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16" h="151">
                    <a:moveTo>
                      <a:pt x="807" y="36"/>
                    </a:moveTo>
                    <a:lnTo>
                      <a:pt x="805" y="25"/>
                    </a:lnTo>
                    <a:lnTo>
                      <a:pt x="794" y="26"/>
                    </a:lnTo>
                    <a:lnTo>
                      <a:pt x="787" y="34"/>
                    </a:lnTo>
                    <a:lnTo>
                      <a:pt x="738" y="43"/>
                    </a:lnTo>
                    <a:lnTo>
                      <a:pt x="669" y="50"/>
                    </a:lnTo>
                    <a:lnTo>
                      <a:pt x="640" y="45"/>
                    </a:lnTo>
                    <a:lnTo>
                      <a:pt x="600" y="35"/>
                    </a:lnTo>
                    <a:lnTo>
                      <a:pt x="599" y="34"/>
                    </a:lnTo>
                    <a:lnTo>
                      <a:pt x="573" y="31"/>
                    </a:lnTo>
                    <a:lnTo>
                      <a:pt x="572" y="31"/>
                    </a:lnTo>
                    <a:lnTo>
                      <a:pt x="541" y="32"/>
                    </a:lnTo>
                    <a:lnTo>
                      <a:pt x="540" y="33"/>
                    </a:lnTo>
                    <a:lnTo>
                      <a:pt x="503" y="40"/>
                    </a:lnTo>
                    <a:lnTo>
                      <a:pt x="501" y="40"/>
                    </a:lnTo>
                    <a:lnTo>
                      <a:pt x="459" y="56"/>
                    </a:lnTo>
                    <a:lnTo>
                      <a:pt x="433" y="60"/>
                    </a:lnTo>
                    <a:lnTo>
                      <a:pt x="384" y="64"/>
                    </a:lnTo>
                    <a:lnTo>
                      <a:pt x="317" y="65"/>
                    </a:lnTo>
                    <a:lnTo>
                      <a:pt x="244" y="63"/>
                    </a:lnTo>
                    <a:lnTo>
                      <a:pt x="170" y="56"/>
                    </a:lnTo>
                    <a:lnTo>
                      <a:pt x="104" y="44"/>
                    </a:lnTo>
                    <a:lnTo>
                      <a:pt x="51" y="25"/>
                    </a:lnTo>
                    <a:lnTo>
                      <a:pt x="32" y="14"/>
                    </a:lnTo>
                    <a:lnTo>
                      <a:pt x="27" y="9"/>
                    </a:lnTo>
                    <a:lnTo>
                      <a:pt x="21" y="0"/>
                    </a:lnTo>
                    <a:lnTo>
                      <a:pt x="8" y="3"/>
                    </a:lnTo>
                    <a:lnTo>
                      <a:pt x="3" y="26"/>
                    </a:lnTo>
                    <a:lnTo>
                      <a:pt x="2" y="27"/>
                    </a:lnTo>
                    <a:lnTo>
                      <a:pt x="0" y="52"/>
                    </a:lnTo>
                    <a:lnTo>
                      <a:pt x="1" y="56"/>
                    </a:lnTo>
                    <a:lnTo>
                      <a:pt x="6" y="74"/>
                    </a:lnTo>
                    <a:lnTo>
                      <a:pt x="7" y="77"/>
                    </a:lnTo>
                    <a:lnTo>
                      <a:pt x="19" y="92"/>
                    </a:lnTo>
                    <a:lnTo>
                      <a:pt x="21" y="93"/>
                    </a:lnTo>
                    <a:lnTo>
                      <a:pt x="43" y="107"/>
                    </a:lnTo>
                    <a:lnTo>
                      <a:pt x="44" y="108"/>
                    </a:lnTo>
                    <a:lnTo>
                      <a:pt x="70" y="119"/>
                    </a:lnTo>
                    <a:lnTo>
                      <a:pt x="71" y="119"/>
                    </a:lnTo>
                    <a:lnTo>
                      <a:pt x="139" y="136"/>
                    </a:lnTo>
                    <a:lnTo>
                      <a:pt x="140" y="137"/>
                    </a:lnTo>
                    <a:lnTo>
                      <a:pt x="218" y="147"/>
                    </a:lnTo>
                    <a:lnTo>
                      <a:pt x="219" y="147"/>
                    </a:lnTo>
                    <a:lnTo>
                      <a:pt x="300" y="151"/>
                    </a:lnTo>
                    <a:lnTo>
                      <a:pt x="300" y="151"/>
                    </a:lnTo>
                    <a:lnTo>
                      <a:pt x="373" y="150"/>
                    </a:lnTo>
                    <a:lnTo>
                      <a:pt x="373" y="150"/>
                    </a:lnTo>
                    <a:lnTo>
                      <a:pt x="431" y="147"/>
                    </a:lnTo>
                    <a:lnTo>
                      <a:pt x="432" y="146"/>
                    </a:lnTo>
                    <a:lnTo>
                      <a:pt x="462" y="139"/>
                    </a:lnTo>
                    <a:lnTo>
                      <a:pt x="464" y="139"/>
                    </a:lnTo>
                    <a:lnTo>
                      <a:pt x="506" y="124"/>
                    </a:lnTo>
                    <a:lnTo>
                      <a:pt x="542" y="118"/>
                    </a:lnTo>
                    <a:lnTo>
                      <a:pt x="572" y="116"/>
                    </a:lnTo>
                    <a:lnTo>
                      <a:pt x="597" y="118"/>
                    </a:lnTo>
                    <a:lnTo>
                      <a:pt x="636" y="129"/>
                    </a:lnTo>
                    <a:lnTo>
                      <a:pt x="637" y="129"/>
                    </a:lnTo>
                    <a:lnTo>
                      <a:pt x="668" y="135"/>
                    </a:lnTo>
                    <a:lnTo>
                      <a:pt x="670" y="136"/>
                    </a:lnTo>
                    <a:lnTo>
                      <a:pt x="740" y="129"/>
                    </a:lnTo>
                    <a:lnTo>
                      <a:pt x="740" y="128"/>
                    </a:lnTo>
                    <a:lnTo>
                      <a:pt x="792" y="118"/>
                    </a:lnTo>
                    <a:lnTo>
                      <a:pt x="797" y="116"/>
                    </a:lnTo>
                    <a:lnTo>
                      <a:pt x="808" y="104"/>
                    </a:lnTo>
                    <a:lnTo>
                      <a:pt x="809" y="101"/>
                    </a:lnTo>
                    <a:lnTo>
                      <a:pt x="814" y="79"/>
                    </a:lnTo>
                    <a:lnTo>
                      <a:pt x="815" y="77"/>
                    </a:lnTo>
                    <a:lnTo>
                      <a:pt x="816" y="47"/>
                    </a:lnTo>
                    <a:lnTo>
                      <a:pt x="816" y="47"/>
                    </a:lnTo>
                    <a:lnTo>
                      <a:pt x="814" y="14"/>
                    </a:lnTo>
                    <a:lnTo>
                      <a:pt x="798" y="12"/>
                    </a:lnTo>
                    <a:lnTo>
                      <a:pt x="793" y="27"/>
                    </a:lnTo>
                    <a:lnTo>
                      <a:pt x="787" y="34"/>
                    </a:lnTo>
                    <a:lnTo>
                      <a:pt x="738" y="44"/>
                    </a:lnTo>
                    <a:lnTo>
                      <a:pt x="731" y="52"/>
                    </a:lnTo>
                    <a:lnTo>
                      <a:pt x="740" y="59"/>
                    </a:lnTo>
                    <a:lnTo>
                      <a:pt x="792" y="48"/>
                    </a:lnTo>
                    <a:lnTo>
                      <a:pt x="797" y="46"/>
                    </a:lnTo>
                    <a:lnTo>
                      <a:pt x="807" y="36"/>
                    </a:lnTo>
                    <a:lnTo>
                      <a:pt x="808" y="33"/>
                    </a:lnTo>
                    <a:lnTo>
                      <a:pt x="813" y="16"/>
                    </a:lnTo>
                    <a:lnTo>
                      <a:pt x="814" y="14"/>
                    </a:lnTo>
                    <a:lnTo>
                      <a:pt x="797" y="14"/>
                    </a:lnTo>
                    <a:lnTo>
                      <a:pt x="799" y="47"/>
                    </a:lnTo>
                    <a:lnTo>
                      <a:pt x="798" y="76"/>
                    </a:lnTo>
                    <a:lnTo>
                      <a:pt x="794" y="95"/>
                    </a:lnTo>
                    <a:lnTo>
                      <a:pt x="787" y="104"/>
                    </a:lnTo>
                    <a:lnTo>
                      <a:pt x="738" y="113"/>
                    </a:lnTo>
                    <a:lnTo>
                      <a:pt x="669" y="120"/>
                    </a:lnTo>
                    <a:lnTo>
                      <a:pt x="640" y="115"/>
                    </a:lnTo>
                    <a:lnTo>
                      <a:pt x="600" y="104"/>
                    </a:lnTo>
                    <a:lnTo>
                      <a:pt x="599" y="103"/>
                    </a:lnTo>
                    <a:lnTo>
                      <a:pt x="573" y="100"/>
                    </a:lnTo>
                    <a:lnTo>
                      <a:pt x="571" y="100"/>
                    </a:lnTo>
                    <a:lnTo>
                      <a:pt x="540" y="102"/>
                    </a:lnTo>
                    <a:lnTo>
                      <a:pt x="540" y="103"/>
                    </a:lnTo>
                    <a:lnTo>
                      <a:pt x="503" y="110"/>
                    </a:lnTo>
                    <a:lnTo>
                      <a:pt x="501" y="110"/>
                    </a:lnTo>
                    <a:lnTo>
                      <a:pt x="459" y="125"/>
                    </a:lnTo>
                    <a:lnTo>
                      <a:pt x="430" y="130"/>
                    </a:lnTo>
                    <a:lnTo>
                      <a:pt x="373" y="133"/>
                    </a:lnTo>
                    <a:lnTo>
                      <a:pt x="300" y="134"/>
                    </a:lnTo>
                    <a:lnTo>
                      <a:pt x="220" y="130"/>
                    </a:lnTo>
                    <a:lnTo>
                      <a:pt x="142" y="122"/>
                    </a:lnTo>
                    <a:lnTo>
                      <a:pt x="75" y="105"/>
                    </a:lnTo>
                    <a:lnTo>
                      <a:pt x="50" y="93"/>
                    </a:lnTo>
                    <a:lnTo>
                      <a:pt x="30" y="81"/>
                    </a:lnTo>
                    <a:lnTo>
                      <a:pt x="20" y="68"/>
                    </a:lnTo>
                    <a:lnTo>
                      <a:pt x="16" y="52"/>
                    </a:lnTo>
                    <a:lnTo>
                      <a:pt x="18" y="29"/>
                    </a:lnTo>
                    <a:lnTo>
                      <a:pt x="22" y="7"/>
                    </a:lnTo>
                    <a:lnTo>
                      <a:pt x="8" y="3"/>
                    </a:lnTo>
                    <a:lnTo>
                      <a:pt x="9" y="11"/>
                    </a:lnTo>
                    <a:lnTo>
                      <a:pt x="16" y="20"/>
                    </a:lnTo>
                    <a:lnTo>
                      <a:pt x="17" y="21"/>
                    </a:lnTo>
                    <a:lnTo>
                      <a:pt x="23" y="26"/>
                    </a:lnTo>
                    <a:lnTo>
                      <a:pt x="24" y="26"/>
                    </a:lnTo>
                    <a:lnTo>
                      <a:pt x="44" y="38"/>
                    </a:lnTo>
                    <a:lnTo>
                      <a:pt x="45" y="39"/>
                    </a:lnTo>
                    <a:lnTo>
                      <a:pt x="99" y="59"/>
                    </a:lnTo>
                    <a:lnTo>
                      <a:pt x="101" y="59"/>
                    </a:lnTo>
                    <a:lnTo>
                      <a:pt x="168" y="71"/>
                    </a:lnTo>
                    <a:lnTo>
                      <a:pt x="168" y="72"/>
                    </a:lnTo>
                    <a:lnTo>
                      <a:pt x="243" y="79"/>
                    </a:lnTo>
                    <a:lnTo>
                      <a:pt x="244" y="79"/>
                    </a:lnTo>
                    <a:lnTo>
                      <a:pt x="317" y="81"/>
                    </a:lnTo>
                    <a:lnTo>
                      <a:pt x="317" y="81"/>
                    </a:lnTo>
                    <a:lnTo>
                      <a:pt x="384" y="80"/>
                    </a:lnTo>
                    <a:lnTo>
                      <a:pt x="385" y="80"/>
                    </a:lnTo>
                    <a:lnTo>
                      <a:pt x="435" y="76"/>
                    </a:lnTo>
                    <a:lnTo>
                      <a:pt x="435" y="75"/>
                    </a:lnTo>
                    <a:lnTo>
                      <a:pt x="462" y="70"/>
                    </a:lnTo>
                    <a:lnTo>
                      <a:pt x="464" y="70"/>
                    </a:lnTo>
                    <a:lnTo>
                      <a:pt x="506" y="55"/>
                    </a:lnTo>
                    <a:lnTo>
                      <a:pt x="542" y="48"/>
                    </a:lnTo>
                    <a:lnTo>
                      <a:pt x="572" y="47"/>
                    </a:lnTo>
                    <a:lnTo>
                      <a:pt x="597" y="49"/>
                    </a:lnTo>
                    <a:lnTo>
                      <a:pt x="636" y="60"/>
                    </a:lnTo>
                    <a:lnTo>
                      <a:pt x="637" y="60"/>
                    </a:lnTo>
                    <a:lnTo>
                      <a:pt x="668" y="66"/>
                    </a:lnTo>
                    <a:lnTo>
                      <a:pt x="670" y="67"/>
                    </a:lnTo>
                    <a:lnTo>
                      <a:pt x="740" y="60"/>
                    </a:lnTo>
                    <a:lnTo>
                      <a:pt x="740" y="59"/>
                    </a:lnTo>
                    <a:lnTo>
                      <a:pt x="792" y="48"/>
                    </a:lnTo>
                    <a:lnTo>
                      <a:pt x="797" y="46"/>
                    </a:lnTo>
                    <a:lnTo>
                      <a:pt x="807" y="36"/>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66" name="Rectangle 66"/>
              <p:cNvSpPr>
                <a:spLocks noChangeArrowheads="1"/>
              </p:cNvSpPr>
              <p:nvPr/>
            </p:nvSpPr>
            <p:spPr bwMode="auto">
              <a:xfrm>
                <a:off x="5258" y="3784"/>
                <a:ext cx="48" cy="32"/>
              </a:xfrm>
              <a:prstGeom prst="rect">
                <a:avLst/>
              </a:prstGeom>
              <a:solidFill>
                <a:srgbClr val="E0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667" name="Freeform 67"/>
              <p:cNvSpPr>
                <a:spLocks/>
              </p:cNvSpPr>
              <p:nvPr/>
            </p:nvSpPr>
            <p:spPr bwMode="auto">
              <a:xfrm>
                <a:off x="5253" y="3784"/>
                <a:ext cx="53" cy="37"/>
              </a:xfrm>
              <a:custGeom>
                <a:avLst/>
                <a:gdLst>
                  <a:gd name="T0" fmla="*/ 344 w 352"/>
                  <a:gd name="T1" fmla="*/ 280 h 280"/>
                  <a:gd name="T2" fmla="*/ 352 w 352"/>
                  <a:gd name="T3" fmla="*/ 272 h 280"/>
                  <a:gd name="T4" fmla="*/ 344 w 352"/>
                  <a:gd name="T5" fmla="*/ 264 h 280"/>
                  <a:gd name="T6" fmla="*/ 16 w 352"/>
                  <a:gd name="T7" fmla="*/ 264 h 280"/>
                  <a:gd name="T8" fmla="*/ 16 w 352"/>
                  <a:gd name="T9" fmla="*/ 16 h 280"/>
                  <a:gd name="T10" fmla="*/ 336 w 352"/>
                  <a:gd name="T11" fmla="*/ 16 h 280"/>
                  <a:gd name="T12" fmla="*/ 336 w 352"/>
                  <a:gd name="T13" fmla="*/ 264 h 280"/>
                  <a:gd name="T14" fmla="*/ 16 w 352"/>
                  <a:gd name="T15" fmla="*/ 264 h 280"/>
                  <a:gd name="T16" fmla="*/ 16 w 352"/>
                  <a:gd name="T17" fmla="*/ 8 h 280"/>
                  <a:gd name="T18" fmla="*/ 8 w 352"/>
                  <a:gd name="T19" fmla="*/ 0 h 280"/>
                  <a:gd name="T20" fmla="*/ 0 w 352"/>
                  <a:gd name="T21" fmla="*/ 8 h 280"/>
                  <a:gd name="T22" fmla="*/ 0 w 352"/>
                  <a:gd name="T23" fmla="*/ 272 h 280"/>
                  <a:gd name="T24" fmla="*/ 8 w 352"/>
                  <a:gd name="T25" fmla="*/ 280 h 280"/>
                  <a:gd name="T26" fmla="*/ 344 w 352"/>
                  <a:gd name="T27" fmla="*/ 280 h 280"/>
                  <a:gd name="T28" fmla="*/ 352 w 352"/>
                  <a:gd name="T29" fmla="*/ 272 h 280"/>
                  <a:gd name="T30" fmla="*/ 352 w 352"/>
                  <a:gd name="T31" fmla="*/ 8 h 280"/>
                  <a:gd name="T32" fmla="*/ 344 w 352"/>
                  <a:gd name="T33" fmla="*/ 0 h 280"/>
                  <a:gd name="T34" fmla="*/ 8 w 352"/>
                  <a:gd name="T35" fmla="*/ 0 h 280"/>
                  <a:gd name="T36" fmla="*/ 0 w 352"/>
                  <a:gd name="T37" fmla="*/ 8 h 280"/>
                  <a:gd name="T38" fmla="*/ 0 w 352"/>
                  <a:gd name="T39" fmla="*/ 272 h 280"/>
                  <a:gd name="T40" fmla="*/ 8 w 352"/>
                  <a:gd name="T41" fmla="*/ 280 h 280"/>
                  <a:gd name="T42" fmla="*/ 344 w 352"/>
                  <a:gd name="T43" fmla="*/ 28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2" h="280">
                    <a:moveTo>
                      <a:pt x="344" y="280"/>
                    </a:moveTo>
                    <a:lnTo>
                      <a:pt x="352" y="272"/>
                    </a:lnTo>
                    <a:lnTo>
                      <a:pt x="344" y="264"/>
                    </a:lnTo>
                    <a:lnTo>
                      <a:pt x="16" y="264"/>
                    </a:lnTo>
                    <a:lnTo>
                      <a:pt x="16" y="16"/>
                    </a:lnTo>
                    <a:lnTo>
                      <a:pt x="336" y="16"/>
                    </a:lnTo>
                    <a:lnTo>
                      <a:pt x="336" y="264"/>
                    </a:lnTo>
                    <a:lnTo>
                      <a:pt x="16" y="264"/>
                    </a:lnTo>
                    <a:lnTo>
                      <a:pt x="16" y="8"/>
                    </a:lnTo>
                    <a:lnTo>
                      <a:pt x="8" y="0"/>
                    </a:lnTo>
                    <a:lnTo>
                      <a:pt x="0" y="8"/>
                    </a:lnTo>
                    <a:lnTo>
                      <a:pt x="0" y="272"/>
                    </a:lnTo>
                    <a:lnTo>
                      <a:pt x="8" y="280"/>
                    </a:lnTo>
                    <a:lnTo>
                      <a:pt x="344" y="280"/>
                    </a:lnTo>
                    <a:lnTo>
                      <a:pt x="352" y="272"/>
                    </a:lnTo>
                    <a:lnTo>
                      <a:pt x="352" y="8"/>
                    </a:lnTo>
                    <a:lnTo>
                      <a:pt x="344" y="0"/>
                    </a:lnTo>
                    <a:lnTo>
                      <a:pt x="8" y="0"/>
                    </a:lnTo>
                    <a:lnTo>
                      <a:pt x="0" y="8"/>
                    </a:lnTo>
                    <a:lnTo>
                      <a:pt x="0" y="272"/>
                    </a:lnTo>
                    <a:lnTo>
                      <a:pt x="8" y="280"/>
                    </a:lnTo>
                    <a:lnTo>
                      <a:pt x="344" y="28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68" name="Freeform 68"/>
              <p:cNvSpPr>
                <a:spLocks/>
              </p:cNvSpPr>
              <p:nvPr/>
            </p:nvSpPr>
            <p:spPr bwMode="auto">
              <a:xfrm>
                <a:off x="5247" y="3795"/>
                <a:ext cx="111" cy="42"/>
              </a:xfrm>
              <a:custGeom>
                <a:avLst/>
                <a:gdLst>
                  <a:gd name="T0" fmla="*/ 38 w 801"/>
                  <a:gd name="T1" fmla="*/ 18 h 333"/>
                  <a:gd name="T2" fmla="*/ 28 w 801"/>
                  <a:gd name="T3" fmla="*/ 59 h 333"/>
                  <a:gd name="T4" fmla="*/ 9 w 801"/>
                  <a:gd name="T5" fmla="*/ 151 h 333"/>
                  <a:gd name="T6" fmla="*/ 3 w 801"/>
                  <a:gd name="T7" fmla="*/ 201 h 333"/>
                  <a:gd name="T8" fmla="*/ 0 w 801"/>
                  <a:gd name="T9" fmla="*/ 248 h 333"/>
                  <a:gd name="T10" fmla="*/ 4 w 801"/>
                  <a:gd name="T11" fmla="*/ 282 h 333"/>
                  <a:gd name="T12" fmla="*/ 9 w 801"/>
                  <a:gd name="T13" fmla="*/ 295 h 333"/>
                  <a:gd name="T14" fmla="*/ 18 w 801"/>
                  <a:gd name="T15" fmla="*/ 302 h 333"/>
                  <a:gd name="T16" fmla="*/ 70 w 801"/>
                  <a:gd name="T17" fmla="*/ 312 h 333"/>
                  <a:gd name="T18" fmla="*/ 140 w 801"/>
                  <a:gd name="T19" fmla="*/ 319 h 333"/>
                  <a:gd name="T20" fmla="*/ 171 w 801"/>
                  <a:gd name="T21" fmla="*/ 313 h 333"/>
                  <a:gd name="T22" fmla="*/ 211 w 801"/>
                  <a:gd name="T23" fmla="*/ 302 h 333"/>
                  <a:gd name="T24" fmla="*/ 237 w 801"/>
                  <a:gd name="T25" fmla="*/ 299 h 333"/>
                  <a:gd name="T26" fmla="*/ 268 w 801"/>
                  <a:gd name="T27" fmla="*/ 301 h 333"/>
                  <a:gd name="T28" fmla="*/ 305 w 801"/>
                  <a:gd name="T29" fmla="*/ 308 h 333"/>
                  <a:gd name="T30" fmla="*/ 348 w 801"/>
                  <a:gd name="T31" fmla="*/ 323 h 333"/>
                  <a:gd name="T32" fmla="*/ 378 w 801"/>
                  <a:gd name="T33" fmla="*/ 329 h 333"/>
                  <a:gd name="T34" fmla="*/ 435 w 801"/>
                  <a:gd name="T35" fmla="*/ 332 h 333"/>
                  <a:gd name="T36" fmla="*/ 509 w 801"/>
                  <a:gd name="T37" fmla="*/ 333 h 333"/>
                  <a:gd name="T38" fmla="*/ 590 w 801"/>
                  <a:gd name="T39" fmla="*/ 329 h 333"/>
                  <a:gd name="T40" fmla="*/ 668 w 801"/>
                  <a:gd name="T41" fmla="*/ 320 h 333"/>
                  <a:gd name="T42" fmla="*/ 736 w 801"/>
                  <a:gd name="T43" fmla="*/ 303 h 333"/>
                  <a:gd name="T44" fmla="*/ 762 w 801"/>
                  <a:gd name="T45" fmla="*/ 292 h 333"/>
                  <a:gd name="T46" fmla="*/ 784 w 801"/>
                  <a:gd name="T47" fmla="*/ 278 h 333"/>
                  <a:gd name="T48" fmla="*/ 796 w 801"/>
                  <a:gd name="T49" fmla="*/ 263 h 333"/>
                  <a:gd name="T50" fmla="*/ 801 w 801"/>
                  <a:gd name="T51" fmla="*/ 244 h 333"/>
                  <a:gd name="T52" fmla="*/ 799 w 801"/>
                  <a:gd name="T53" fmla="*/ 214 h 333"/>
                  <a:gd name="T54" fmla="*/ 792 w 801"/>
                  <a:gd name="T55" fmla="*/ 189 h 333"/>
                  <a:gd name="T56" fmla="*/ 781 w 801"/>
                  <a:gd name="T57" fmla="*/ 168 h 333"/>
                  <a:gd name="T58" fmla="*/ 766 w 801"/>
                  <a:gd name="T59" fmla="*/ 151 h 333"/>
                  <a:gd name="T60" fmla="*/ 749 w 801"/>
                  <a:gd name="T61" fmla="*/ 139 h 333"/>
                  <a:gd name="T62" fmla="*/ 729 w 801"/>
                  <a:gd name="T63" fmla="*/ 129 h 333"/>
                  <a:gd name="T64" fmla="*/ 685 w 801"/>
                  <a:gd name="T65" fmla="*/ 118 h 333"/>
                  <a:gd name="T66" fmla="*/ 637 w 801"/>
                  <a:gd name="T67" fmla="*/ 112 h 333"/>
                  <a:gd name="T68" fmla="*/ 590 w 801"/>
                  <a:gd name="T69" fmla="*/ 110 h 333"/>
                  <a:gd name="T70" fmla="*/ 548 w 801"/>
                  <a:gd name="T71" fmla="*/ 106 h 333"/>
                  <a:gd name="T72" fmla="*/ 515 w 801"/>
                  <a:gd name="T73" fmla="*/ 97 h 333"/>
                  <a:gd name="T74" fmla="*/ 421 w 801"/>
                  <a:gd name="T75" fmla="*/ 48 h 333"/>
                  <a:gd name="T76" fmla="*/ 382 w 801"/>
                  <a:gd name="T77" fmla="*/ 66 h 333"/>
                  <a:gd name="T78" fmla="*/ 358 w 801"/>
                  <a:gd name="T79" fmla="*/ 82 h 333"/>
                  <a:gd name="T80" fmla="*/ 350 w 801"/>
                  <a:gd name="T81" fmla="*/ 88 h 333"/>
                  <a:gd name="T82" fmla="*/ 348 w 801"/>
                  <a:gd name="T83" fmla="*/ 89 h 333"/>
                  <a:gd name="T84" fmla="*/ 350 w 801"/>
                  <a:gd name="T85" fmla="*/ 95 h 333"/>
                  <a:gd name="T86" fmla="*/ 366 w 801"/>
                  <a:gd name="T87" fmla="*/ 125 h 333"/>
                  <a:gd name="T88" fmla="*/ 344 w 801"/>
                  <a:gd name="T89" fmla="*/ 130 h 333"/>
                  <a:gd name="T90" fmla="*/ 292 w 801"/>
                  <a:gd name="T91" fmla="*/ 140 h 333"/>
                  <a:gd name="T92" fmla="*/ 231 w 801"/>
                  <a:gd name="T93" fmla="*/ 145 h 333"/>
                  <a:gd name="T94" fmla="*/ 202 w 801"/>
                  <a:gd name="T95" fmla="*/ 143 h 333"/>
                  <a:gd name="T96" fmla="*/ 192 w 801"/>
                  <a:gd name="T97" fmla="*/ 141 h 333"/>
                  <a:gd name="T98" fmla="*/ 179 w 801"/>
                  <a:gd name="T99" fmla="*/ 136 h 333"/>
                  <a:gd name="T100" fmla="*/ 163 w 801"/>
                  <a:gd name="T101" fmla="*/ 124 h 333"/>
                  <a:gd name="T102" fmla="*/ 152 w 801"/>
                  <a:gd name="T103" fmla="*/ 107 h 333"/>
                  <a:gd name="T104" fmla="*/ 146 w 801"/>
                  <a:gd name="T105" fmla="*/ 88 h 333"/>
                  <a:gd name="T106" fmla="*/ 142 w 801"/>
                  <a:gd name="T107" fmla="*/ 67 h 333"/>
                  <a:gd name="T108" fmla="*/ 134 w 801"/>
                  <a:gd name="T109" fmla="*/ 29 h 333"/>
                  <a:gd name="T110" fmla="*/ 127 w 801"/>
                  <a:gd name="T111" fmla="*/ 13 h 333"/>
                  <a:gd name="T112" fmla="*/ 124 w 801"/>
                  <a:gd name="T113" fmla="*/ 8 h 333"/>
                  <a:gd name="T114" fmla="*/ 115 w 801"/>
                  <a:gd name="T115" fmla="*/ 3 h 333"/>
                  <a:gd name="T116" fmla="*/ 91 w 801"/>
                  <a:gd name="T117" fmla="*/ 0 h 333"/>
                  <a:gd name="T118" fmla="*/ 67 w 801"/>
                  <a:gd name="T119" fmla="*/ 6 h 333"/>
                  <a:gd name="T120" fmla="*/ 38 w 801"/>
                  <a:gd name="T121" fmla="*/ 18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1" h="333">
                    <a:moveTo>
                      <a:pt x="38" y="18"/>
                    </a:moveTo>
                    <a:lnTo>
                      <a:pt x="28" y="59"/>
                    </a:lnTo>
                    <a:lnTo>
                      <a:pt x="9" y="151"/>
                    </a:lnTo>
                    <a:lnTo>
                      <a:pt x="3" y="201"/>
                    </a:lnTo>
                    <a:lnTo>
                      <a:pt x="0" y="248"/>
                    </a:lnTo>
                    <a:lnTo>
                      <a:pt x="4" y="282"/>
                    </a:lnTo>
                    <a:lnTo>
                      <a:pt x="9" y="295"/>
                    </a:lnTo>
                    <a:lnTo>
                      <a:pt x="18" y="302"/>
                    </a:lnTo>
                    <a:lnTo>
                      <a:pt x="70" y="312"/>
                    </a:lnTo>
                    <a:lnTo>
                      <a:pt x="140" y="319"/>
                    </a:lnTo>
                    <a:lnTo>
                      <a:pt x="171" y="313"/>
                    </a:lnTo>
                    <a:lnTo>
                      <a:pt x="211" y="302"/>
                    </a:lnTo>
                    <a:lnTo>
                      <a:pt x="237" y="299"/>
                    </a:lnTo>
                    <a:lnTo>
                      <a:pt x="268" y="301"/>
                    </a:lnTo>
                    <a:lnTo>
                      <a:pt x="305" y="308"/>
                    </a:lnTo>
                    <a:lnTo>
                      <a:pt x="348" y="323"/>
                    </a:lnTo>
                    <a:lnTo>
                      <a:pt x="378" y="329"/>
                    </a:lnTo>
                    <a:lnTo>
                      <a:pt x="435" y="332"/>
                    </a:lnTo>
                    <a:lnTo>
                      <a:pt x="509" y="333"/>
                    </a:lnTo>
                    <a:lnTo>
                      <a:pt x="590" y="329"/>
                    </a:lnTo>
                    <a:lnTo>
                      <a:pt x="668" y="320"/>
                    </a:lnTo>
                    <a:lnTo>
                      <a:pt x="736" y="303"/>
                    </a:lnTo>
                    <a:lnTo>
                      <a:pt x="762" y="292"/>
                    </a:lnTo>
                    <a:lnTo>
                      <a:pt x="784" y="278"/>
                    </a:lnTo>
                    <a:lnTo>
                      <a:pt x="796" y="263"/>
                    </a:lnTo>
                    <a:lnTo>
                      <a:pt x="801" y="244"/>
                    </a:lnTo>
                    <a:lnTo>
                      <a:pt x="799" y="214"/>
                    </a:lnTo>
                    <a:lnTo>
                      <a:pt x="792" y="189"/>
                    </a:lnTo>
                    <a:lnTo>
                      <a:pt x="781" y="168"/>
                    </a:lnTo>
                    <a:lnTo>
                      <a:pt x="766" y="151"/>
                    </a:lnTo>
                    <a:lnTo>
                      <a:pt x="749" y="139"/>
                    </a:lnTo>
                    <a:lnTo>
                      <a:pt x="729" y="129"/>
                    </a:lnTo>
                    <a:lnTo>
                      <a:pt x="685" y="118"/>
                    </a:lnTo>
                    <a:lnTo>
                      <a:pt x="637" y="112"/>
                    </a:lnTo>
                    <a:lnTo>
                      <a:pt x="590" y="110"/>
                    </a:lnTo>
                    <a:lnTo>
                      <a:pt x="548" y="106"/>
                    </a:lnTo>
                    <a:lnTo>
                      <a:pt x="515" y="97"/>
                    </a:lnTo>
                    <a:lnTo>
                      <a:pt x="421" y="48"/>
                    </a:lnTo>
                    <a:lnTo>
                      <a:pt x="382" y="66"/>
                    </a:lnTo>
                    <a:lnTo>
                      <a:pt x="358" y="82"/>
                    </a:lnTo>
                    <a:lnTo>
                      <a:pt x="350" y="88"/>
                    </a:lnTo>
                    <a:lnTo>
                      <a:pt x="348" y="89"/>
                    </a:lnTo>
                    <a:lnTo>
                      <a:pt x="350" y="95"/>
                    </a:lnTo>
                    <a:lnTo>
                      <a:pt x="366" y="125"/>
                    </a:lnTo>
                    <a:lnTo>
                      <a:pt x="344" y="130"/>
                    </a:lnTo>
                    <a:lnTo>
                      <a:pt x="292" y="140"/>
                    </a:lnTo>
                    <a:lnTo>
                      <a:pt x="231" y="145"/>
                    </a:lnTo>
                    <a:lnTo>
                      <a:pt x="202" y="143"/>
                    </a:lnTo>
                    <a:lnTo>
                      <a:pt x="192" y="141"/>
                    </a:lnTo>
                    <a:lnTo>
                      <a:pt x="179" y="136"/>
                    </a:lnTo>
                    <a:lnTo>
                      <a:pt x="163" y="124"/>
                    </a:lnTo>
                    <a:lnTo>
                      <a:pt x="152" y="107"/>
                    </a:lnTo>
                    <a:lnTo>
                      <a:pt x="146" y="88"/>
                    </a:lnTo>
                    <a:lnTo>
                      <a:pt x="142" y="67"/>
                    </a:lnTo>
                    <a:lnTo>
                      <a:pt x="134" y="29"/>
                    </a:lnTo>
                    <a:lnTo>
                      <a:pt x="127" y="13"/>
                    </a:lnTo>
                    <a:lnTo>
                      <a:pt x="124" y="8"/>
                    </a:lnTo>
                    <a:lnTo>
                      <a:pt x="115" y="3"/>
                    </a:lnTo>
                    <a:lnTo>
                      <a:pt x="91" y="0"/>
                    </a:lnTo>
                    <a:lnTo>
                      <a:pt x="67" y="6"/>
                    </a:lnTo>
                    <a:lnTo>
                      <a:pt x="38" y="18"/>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69" name="Freeform 69"/>
              <p:cNvSpPr>
                <a:spLocks/>
              </p:cNvSpPr>
              <p:nvPr/>
            </p:nvSpPr>
            <p:spPr bwMode="auto">
              <a:xfrm>
                <a:off x="5242" y="3795"/>
                <a:ext cx="122" cy="48"/>
              </a:xfrm>
              <a:custGeom>
                <a:avLst/>
                <a:gdLst>
                  <a:gd name="T0" fmla="*/ 43 w 817"/>
                  <a:gd name="T1" fmla="*/ 19 h 350"/>
                  <a:gd name="T2" fmla="*/ 10 w 817"/>
                  <a:gd name="T3" fmla="*/ 158 h 350"/>
                  <a:gd name="T4" fmla="*/ 0 w 817"/>
                  <a:gd name="T5" fmla="*/ 254 h 350"/>
                  <a:gd name="T6" fmla="*/ 10 w 817"/>
                  <a:gd name="T7" fmla="*/ 306 h 350"/>
                  <a:gd name="T8" fmla="*/ 77 w 817"/>
                  <a:gd name="T9" fmla="*/ 327 h 350"/>
                  <a:gd name="T10" fmla="*/ 180 w 817"/>
                  <a:gd name="T11" fmla="*/ 328 h 350"/>
                  <a:gd name="T12" fmla="*/ 275 w 817"/>
                  <a:gd name="T13" fmla="*/ 317 h 350"/>
                  <a:gd name="T14" fmla="*/ 385 w 817"/>
                  <a:gd name="T15" fmla="*/ 345 h 350"/>
                  <a:gd name="T16" fmla="*/ 517 w 817"/>
                  <a:gd name="T17" fmla="*/ 350 h 350"/>
                  <a:gd name="T18" fmla="*/ 677 w 817"/>
                  <a:gd name="T19" fmla="*/ 336 h 350"/>
                  <a:gd name="T20" fmla="*/ 773 w 817"/>
                  <a:gd name="T21" fmla="*/ 307 h 350"/>
                  <a:gd name="T22" fmla="*/ 810 w 817"/>
                  <a:gd name="T23" fmla="*/ 276 h 350"/>
                  <a:gd name="T24" fmla="*/ 815 w 817"/>
                  <a:gd name="T25" fmla="*/ 221 h 350"/>
                  <a:gd name="T26" fmla="*/ 796 w 817"/>
                  <a:gd name="T27" fmla="*/ 172 h 350"/>
                  <a:gd name="T28" fmla="*/ 761 w 817"/>
                  <a:gd name="T29" fmla="*/ 141 h 350"/>
                  <a:gd name="T30" fmla="*/ 695 w 817"/>
                  <a:gd name="T31" fmla="*/ 118 h 350"/>
                  <a:gd name="T32" fmla="*/ 599 w 817"/>
                  <a:gd name="T33" fmla="*/ 110 h 350"/>
                  <a:gd name="T34" fmla="*/ 426 w 817"/>
                  <a:gd name="T35" fmla="*/ 49 h 350"/>
                  <a:gd name="T36" fmla="*/ 361 w 817"/>
                  <a:gd name="T37" fmla="*/ 84 h 350"/>
                  <a:gd name="T38" fmla="*/ 350 w 817"/>
                  <a:gd name="T39" fmla="*/ 105 h 350"/>
                  <a:gd name="T40" fmla="*/ 299 w 817"/>
                  <a:gd name="T41" fmla="*/ 140 h 350"/>
                  <a:gd name="T42" fmla="*/ 191 w 817"/>
                  <a:gd name="T43" fmla="*/ 137 h 350"/>
                  <a:gd name="T44" fmla="*/ 157 w 817"/>
                  <a:gd name="T45" fmla="*/ 74 h 350"/>
                  <a:gd name="T46" fmla="*/ 142 w 817"/>
                  <a:gd name="T47" fmla="*/ 18 h 350"/>
                  <a:gd name="T48" fmla="*/ 127 w 817"/>
                  <a:gd name="T49" fmla="*/ 4 h 350"/>
                  <a:gd name="T50" fmla="*/ 73 w 817"/>
                  <a:gd name="T51" fmla="*/ 7 h 350"/>
                  <a:gd name="T52" fmla="*/ 29 w 817"/>
                  <a:gd name="T53" fmla="*/ 65 h 350"/>
                  <a:gd name="T54" fmla="*/ 77 w 817"/>
                  <a:gd name="T55" fmla="*/ 21 h 350"/>
                  <a:gd name="T56" fmla="*/ 128 w 817"/>
                  <a:gd name="T57" fmla="*/ 25 h 350"/>
                  <a:gd name="T58" fmla="*/ 147 w 817"/>
                  <a:gd name="T59" fmla="*/ 98 h 350"/>
                  <a:gd name="T60" fmla="*/ 166 w 817"/>
                  <a:gd name="T61" fmla="*/ 138 h 350"/>
                  <a:gd name="T62" fmla="*/ 199 w 817"/>
                  <a:gd name="T63" fmla="*/ 156 h 350"/>
                  <a:gd name="T64" fmla="*/ 240 w 817"/>
                  <a:gd name="T65" fmla="*/ 161 h 350"/>
                  <a:gd name="T66" fmla="*/ 355 w 817"/>
                  <a:gd name="T67" fmla="*/ 145 h 350"/>
                  <a:gd name="T68" fmla="*/ 363 w 817"/>
                  <a:gd name="T69" fmla="*/ 95 h 350"/>
                  <a:gd name="T70" fmla="*/ 363 w 817"/>
                  <a:gd name="T71" fmla="*/ 102 h 350"/>
                  <a:gd name="T72" fmla="*/ 519 w 817"/>
                  <a:gd name="T73" fmla="*/ 112 h 350"/>
                  <a:gd name="T74" fmla="*/ 597 w 817"/>
                  <a:gd name="T75" fmla="*/ 127 h 350"/>
                  <a:gd name="T76" fmla="*/ 734 w 817"/>
                  <a:gd name="T77" fmla="*/ 144 h 350"/>
                  <a:gd name="T78" fmla="*/ 793 w 817"/>
                  <a:gd name="T79" fmla="*/ 200 h 350"/>
                  <a:gd name="T80" fmla="*/ 787 w 817"/>
                  <a:gd name="T81" fmla="*/ 280 h 350"/>
                  <a:gd name="T82" fmla="*/ 597 w 817"/>
                  <a:gd name="T83" fmla="*/ 329 h 350"/>
                  <a:gd name="T84" fmla="*/ 358 w 817"/>
                  <a:gd name="T85" fmla="*/ 324 h 350"/>
                  <a:gd name="T86" fmla="*/ 277 w 817"/>
                  <a:gd name="T87" fmla="*/ 301 h 350"/>
                  <a:gd name="T88" fmla="*/ 217 w 817"/>
                  <a:gd name="T89" fmla="*/ 303 h 350"/>
                  <a:gd name="T90" fmla="*/ 29 w 817"/>
                  <a:gd name="T91" fmla="*/ 303 h 350"/>
                  <a:gd name="T92" fmla="*/ 20 w 817"/>
                  <a:gd name="T93" fmla="*/ 210 h 350"/>
                  <a:gd name="T94" fmla="*/ 78 w 817"/>
                  <a:gd name="T95" fmla="*/ 21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17" h="350">
                    <a:moveTo>
                      <a:pt x="78" y="21"/>
                    </a:moveTo>
                    <a:lnTo>
                      <a:pt x="82" y="11"/>
                    </a:lnTo>
                    <a:lnTo>
                      <a:pt x="72" y="7"/>
                    </a:lnTo>
                    <a:lnTo>
                      <a:pt x="43" y="19"/>
                    </a:lnTo>
                    <a:lnTo>
                      <a:pt x="39" y="24"/>
                    </a:lnTo>
                    <a:lnTo>
                      <a:pt x="29" y="65"/>
                    </a:lnTo>
                    <a:lnTo>
                      <a:pt x="29" y="66"/>
                    </a:lnTo>
                    <a:lnTo>
                      <a:pt x="10" y="158"/>
                    </a:lnTo>
                    <a:lnTo>
                      <a:pt x="9" y="158"/>
                    </a:lnTo>
                    <a:lnTo>
                      <a:pt x="3" y="208"/>
                    </a:lnTo>
                    <a:lnTo>
                      <a:pt x="3" y="208"/>
                    </a:lnTo>
                    <a:lnTo>
                      <a:pt x="0" y="254"/>
                    </a:lnTo>
                    <a:lnTo>
                      <a:pt x="0" y="257"/>
                    </a:lnTo>
                    <a:lnTo>
                      <a:pt x="4" y="291"/>
                    </a:lnTo>
                    <a:lnTo>
                      <a:pt x="5" y="293"/>
                    </a:lnTo>
                    <a:lnTo>
                      <a:pt x="10" y="306"/>
                    </a:lnTo>
                    <a:lnTo>
                      <a:pt x="12" y="309"/>
                    </a:lnTo>
                    <a:lnTo>
                      <a:pt x="21" y="316"/>
                    </a:lnTo>
                    <a:lnTo>
                      <a:pt x="25" y="317"/>
                    </a:lnTo>
                    <a:lnTo>
                      <a:pt x="77" y="327"/>
                    </a:lnTo>
                    <a:lnTo>
                      <a:pt x="77" y="328"/>
                    </a:lnTo>
                    <a:lnTo>
                      <a:pt x="147" y="335"/>
                    </a:lnTo>
                    <a:lnTo>
                      <a:pt x="149" y="334"/>
                    </a:lnTo>
                    <a:lnTo>
                      <a:pt x="180" y="328"/>
                    </a:lnTo>
                    <a:lnTo>
                      <a:pt x="181" y="328"/>
                    </a:lnTo>
                    <a:lnTo>
                      <a:pt x="220" y="317"/>
                    </a:lnTo>
                    <a:lnTo>
                      <a:pt x="245" y="315"/>
                    </a:lnTo>
                    <a:lnTo>
                      <a:pt x="275" y="317"/>
                    </a:lnTo>
                    <a:lnTo>
                      <a:pt x="311" y="323"/>
                    </a:lnTo>
                    <a:lnTo>
                      <a:pt x="352" y="338"/>
                    </a:lnTo>
                    <a:lnTo>
                      <a:pt x="355" y="338"/>
                    </a:lnTo>
                    <a:lnTo>
                      <a:pt x="385" y="345"/>
                    </a:lnTo>
                    <a:lnTo>
                      <a:pt x="386" y="346"/>
                    </a:lnTo>
                    <a:lnTo>
                      <a:pt x="443" y="349"/>
                    </a:lnTo>
                    <a:lnTo>
                      <a:pt x="443" y="349"/>
                    </a:lnTo>
                    <a:lnTo>
                      <a:pt x="517" y="350"/>
                    </a:lnTo>
                    <a:lnTo>
                      <a:pt x="517" y="350"/>
                    </a:lnTo>
                    <a:lnTo>
                      <a:pt x="598" y="346"/>
                    </a:lnTo>
                    <a:lnTo>
                      <a:pt x="599" y="346"/>
                    </a:lnTo>
                    <a:lnTo>
                      <a:pt x="677" y="336"/>
                    </a:lnTo>
                    <a:lnTo>
                      <a:pt x="678" y="335"/>
                    </a:lnTo>
                    <a:lnTo>
                      <a:pt x="746" y="318"/>
                    </a:lnTo>
                    <a:lnTo>
                      <a:pt x="747" y="318"/>
                    </a:lnTo>
                    <a:lnTo>
                      <a:pt x="773" y="307"/>
                    </a:lnTo>
                    <a:lnTo>
                      <a:pt x="774" y="306"/>
                    </a:lnTo>
                    <a:lnTo>
                      <a:pt x="796" y="292"/>
                    </a:lnTo>
                    <a:lnTo>
                      <a:pt x="798" y="291"/>
                    </a:lnTo>
                    <a:lnTo>
                      <a:pt x="810" y="276"/>
                    </a:lnTo>
                    <a:lnTo>
                      <a:pt x="811" y="273"/>
                    </a:lnTo>
                    <a:lnTo>
                      <a:pt x="816" y="254"/>
                    </a:lnTo>
                    <a:lnTo>
                      <a:pt x="817" y="251"/>
                    </a:lnTo>
                    <a:lnTo>
                      <a:pt x="815" y="221"/>
                    </a:lnTo>
                    <a:lnTo>
                      <a:pt x="814" y="220"/>
                    </a:lnTo>
                    <a:lnTo>
                      <a:pt x="807" y="195"/>
                    </a:lnTo>
                    <a:lnTo>
                      <a:pt x="807" y="193"/>
                    </a:lnTo>
                    <a:lnTo>
                      <a:pt x="796" y="172"/>
                    </a:lnTo>
                    <a:lnTo>
                      <a:pt x="795" y="171"/>
                    </a:lnTo>
                    <a:lnTo>
                      <a:pt x="780" y="154"/>
                    </a:lnTo>
                    <a:lnTo>
                      <a:pt x="778" y="153"/>
                    </a:lnTo>
                    <a:lnTo>
                      <a:pt x="761" y="141"/>
                    </a:lnTo>
                    <a:lnTo>
                      <a:pt x="761" y="140"/>
                    </a:lnTo>
                    <a:lnTo>
                      <a:pt x="742" y="130"/>
                    </a:lnTo>
                    <a:lnTo>
                      <a:pt x="740" y="130"/>
                    </a:lnTo>
                    <a:lnTo>
                      <a:pt x="695" y="118"/>
                    </a:lnTo>
                    <a:lnTo>
                      <a:pt x="694" y="117"/>
                    </a:lnTo>
                    <a:lnTo>
                      <a:pt x="646" y="112"/>
                    </a:lnTo>
                    <a:lnTo>
                      <a:pt x="645" y="112"/>
                    </a:lnTo>
                    <a:lnTo>
                      <a:pt x="599" y="110"/>
                    </a:lnTo>
                    <a:lnTo>
                      <a:pt x="557" y="107"/>
                    </a:lnTo>
                    <a:lnTo>
                      <a:pt x="526" y="98"/>
                    </a:lnTo>
                    <a:lnTo>
                      <a:pt x="433" y="49"/>
                    </a:lnTo>
                    <a:lnTo>
                      <a:pt x="426" y="49"/>
                    </a:lnTo>
                    <a:lnTo>
                      <a:pt x="387" y="67"/>
                    </a:lnTo>
                    <a:lnTo>
                      <a:pt x="386" y="68"/>
                    </a:lnTo>
                    <a:lnTo>
                      <a:pt x="362" y="84"/>
                    </a:lnTo>
                    <a:lnTo>
                      <a:pt x="361" y="84"/>
                    </a:lnTo>
                    <a:lnTo>
                      <a:pt x="353" y="90"/>
                    </a:lnTo>
                    <a:lnTo>
                      <a:pt x="352" y="90"/>
                    </a:lnTo>
                    <a:lnTo>
                      <a:pt x="348" y="99"/>
                    </a:lnTo>
                    <a:lnTo>
                      <a:pt x="350" y="105"/>
                    </a:lnTo>
                    <a:lnTo>
                      <a:pt x="350" y="107"/>
                    </a:lnTo>
                    <a:lnTo>
                      <a:pt x="363" y="128"/>
                    </a:lnTo>
                    <a:lnTo>
                      <a:pt x="350" y="131"/>
                    </a:lnTo>
                    <a:lnTo>
                      <a:pt x="299" y="140"/>
                    </a:lnTo>
                    <a:lnTo>
                      <a:pt x="239" y="145"/>
                    </a:lnTo>
                    <a:lnTo>
                      <a:pt x="212" y="143"/>
                    </a:lnTo>
                    <a:lnTo>
                      <a:pt x="202" y="142"/>
                    </a:lnTo>
                    <a:lnTo>
                      <a:pt x="191" y="137"/>
                    </a:lnTo>
                    <a:lnTo>
                      <a:pt x="177" y="127"/>
                    </a:lnTo>
                    <a:lnTo>
                      <a:pt x="168" y="112"/>
                    </a:lnTo>
                    <a:lnTo>
                      <a:pt x="161" y="94"/>
                    </a:lnTo>
                    <a:lnTo>
                      <a:pt x="157" y="74"/>
                    </a:lnTo>
                    <a:lnTo>
                      <a:pt x="157" y="73"/>
                    </a:lnTo>
                    <a:lnTo>
                      <a:pt x="149" y="34"/>
                    </a:lnTo>
                    <a:lnTo>
                      <a:pt x="149" y="33"/>
                    </a:lnTo>
                    <a:lnTo>
                      <a:pt x="142" y="18"/>
                    </a:lnTo>
                    <a:lnTo>
                      <a:pt x="142" y="17"/>
                    </a:lnTo>
                    <a:lnTo>
                      <a:pt x="139" y="12"/>
                    </a:lnTo>
                    <a:lnTo>
                      <a:pt x="136" y="9"/>
                    </a:lnTo>
                    <a:lnTo>
                      <a:pt x="127" y="4"/>
                    </a:lnTo>
                    <a:lnTo>
                      <a:pt x="124" y="3"/>
                    </a:lnTo>
                    <a:lnTo>
                      <a:pt x="100" y="0"/>
                    </a:lnTo>
                    <a:lnTo>
                      <a:pt x="97" y="1"/>
                    </a:lnTo>
                    <a:lnTo>
                      <a:pt x="73" y="7"/>
                    </a:lnTo>
                    <a:lnTo>
                      <a:pt x="72" y="7"/>
                    </a:lnTo>
                    <a:lnTo>
                      <a:pt x="43" y="19"/>
                    </a:lnTo>
                    <a:lnTo>
                      <a:pt x="39" y="24"/>
                    </a:lnTo>
                    <a:lnTo>
                      <a:pt x="29" y="65"/>
                    </a:lnTo>
                    <a:lnTo>
                      <a:pt x="34" y="74"/>
                    </a:lnTo>
                    <a:lnTo>
                      <a:pt x="43" y="69"/>
                    </a:lnTo>
                    <a:lnTo>
                      <a:pt x="52" y="31"/>
                    </a:lnTo>
                    <a:lnTo>
                      <a:pt x="77" y="21"/>
                    </a:lnTo>
                    <a:lnTo>
                      <a:pt x="99" y="16"/>
                    </a:lnTo>
                    <a:lnTo>
                      <a:pt x="121" y="18"/>
                    </a:lnTo>
                    <a:lnTo>
                      <a:pt x="127" y="22"/>
                    </a:lnTo>
                    <a:lnTo>
                      <a:pt x="128" y="25"/>
                    </a:lnTo>
                    <a:lnTo>
                      <a:pt x="135" y="39"/>
                    </a:lnTo>
                    <a:lnTo>
                      <a:pt x="143" y="77"/>
                    </a:lnTo>
                    <a:lnTo>
                      <a:pt x="147" y="97"/>
                    </a:lnTo>
                    <a:lnTo>
                      <a:pt x="147" y="98"/>
                    </a:lnTo>
                    <a:lnTo>
                      <a:pt x="153" y="117"/>
                    </a:lnTo>
                    <a:lnTo>
                      <a:pt x="154" y="119"/>
                    </a:lnTo>
                    <a:lnTo>
                      <a:pt x="165" y="136"/>
                    </a:lnTo>
                    <a:lnTo>
                      <a:pt x="166" y="138"/>
                    </a:lnTo>
                    <a:lnTo>
                      <a:pt x="182" y="150"/>
                    </a:lnTo>
                    <a:lnTo>
                      <a:pt x="184" y="151"/>
                    </a:lnTo>
                    <a:lnTo>
                      <a:pt x="197" y="156"/>
                    </a:lnTo>
                    <a:lnTo>
                      <a:pt x="199" y="156"/>
                    </a:lnTo>
                    <a:lnTo>
                      <a:pt x="209" y="158"/>
                    </a:lnTo>
                    <a:lnTo>
                      <a:pt x="209" y="159"/>
                    </a:lnTo>
                    <a:lnTo>
                      <a:pt x="238" y="161"/>
                    </a:lnTo>
                    <a:lnTo>
                      <a:pt x="240" y="161"/>
                    </a:lnTo>
                    <a:lnTo>
                      <a:pt x="301" y="156"/>
                    </a:lnTo>
                    <a:lnTo>
                      <a:pt x="301" y="155"/>
                    </a:lnTo>
                    <a:lnTo>
                      <a:pt x="353" y="145"/>
                    </a:lnTo>
                    <a:lnTo>
                      <a:pt x="355" y="145"/>
                    </a:lnTo>
                    <a:lnTo>
                      <a:pt x="376" y="140"/>
                    </a:lnTo>
                    <a:lnTo>
                      <a:pt x="381" y="129"/>
                    </a:lnTo>
                    <a:lnTo>
                      <a:pt x="365" y="100"/>
                    </a:lnTo>
                    <a:lnTo>
                      <a:pt x="363" y="95"/>
                    </a:lnTo>
                    <a:lnTo>
                      <a:pt x="352" y="90"/>
                    </a:lnTo>
                    <a:lnTo>
                      <a:pt x="359" y="104"/>
                    </a:lnTo>
                    <a:lnTo>
                      <a:pt x="361" y="103"/>
                    </a:lnTo>
                    <a:lnTo>
                      <a:pt x="363" y="102"/>
                    </a:lnTo>
                    <a:lnTo>
                      <a:pt x="370" y="96"/>
                    </a:lnTo>
                    <a:lnTo>
                      <a:pt x="394" y="82"/>
                    </a:lnTo>
                    <a:lnTo>
                      <a:pt x="429" y="64"/>
                    </a:lnTo>
                    <a:lnTo>
                      <a:pt x="519" y="112"/>
                    </a:lnTo>
                    <a:lnTo>
                      <a:pt x="521" y="112"/>
                    </a:lnTo>
                    <a:lnTo>
                      <a:pt x="554" y="121"/>
                    </a:lnTo>
                    <a:lnTo>
                      <a:pt x="555" y="122"/>
                    </a:lnTo>
                    <a:lnTo>
                      <a:pt x="597" y="127"/>
                    </a:lnTo>
                    <a:lnTo>
                      <a:pt x="598" y="127"/>
                    </a:lnTo>
                    <a:lnTo>
                      <a:pt x="644" y="129"/>
                    </a:lnTo>
                    <a:lnTo>
                      <a:pt x="692" y="134"/>
                    </a:lnTo>
                    <a:lnTo>
                      <a:pt x="734" y="144"/>
                    </a:lnTo>
                    <a:lnTo>
                      <a:pt x="753" y="153"/>
                    </a:lnTo>
                    <a:lnTo>
                      <a:pt x="769" y="165"/>
                    </a:lnTo>
                    <a:lnTo>
                      <a:pt x="782" y="180"/>
                    </a:lnTo>
                    <a:lnTo>
                      <a:pt x="793" y="200"/>
                    </a:lnTo>
                    <a:lnTo>
                      <a:pt x="799" y="223"/>
                    </a:lnTo>
                    <a:lnTo>
                      <a:pt x="801" y="251"/>
                    </a:lnTo>
                    <a:lnTo>
                      <a:pt x="797" y="267"/>
                    </a:lnTo>
                    <a:lnTo>
                      <a:pt x="787" y="280"/>
                    </a:lnTo>
                    <a:lnTo>
                      <a:pt x="767" y="292"/>
                    </a:lnTo>
                    <a:lnTo>
                      <a:pt x="742" y="304"/>
                    </a:lnTo>
                    <a:lnTo>
                      <a:pt x="675" y="321"/>
                    </a:lnTo>
                    <a:lnTo>
                      <a:pt x="597" y="329"/>
                    </a:lnTo>
                    <a:lnTo>
                      <a:pt x="517" y="333"/>
                    </a:lnTo>
                    <a:lnTo>
                      <a:pt x="443" y="332"/>
                    </a:lnTo>
                    <a:lnTo>
                      <a:pt x="387" y="329"/>
                    </a:lnTo>
                    <a:lnTo>
                      <a:pt x="358" y="324"/>
                    </a:lnTo>
                    <a:lnTo>
                      <a:pt x="316" y="309"/>
                    </a:lnTo>
                    <a:lnTo>
                      <a:pt x="314" y="309"/>
                    </a:lnTo>
                    <a:lnTo>
                      <a:pt x="277" y="302"/>
                    </a:lnTo>
                    <a:lnTo>
                      <a:pt x="277" y="301"/>
                    </a:lnTo>
                    <a:lnTo>
                      <a:pt x="246" y="298"/>
                    </a:lnTo>
                    <a:lnTo>
                      <a:pt x="244" y="298"/>
                    </a:lnTo>
                    <a:lnTo>
                      <a:pt x="218" y="302"/>
                    </a:lnTo>
                    <a:lnTo>
                      <a:pt x="217" y="303"/>
                    </a:lnTo>
                    <a:lnTo>
                      <a:pt x="177" y="314"/>
                    </a:lnTo>
                    <a:lnTo>
                      <a:pt x="148" y="319"/>
                    </a:lnTo>
                    <a:lnTo>
                      <a:pt x="79" y="312"/>
                    </a:lnTo>
                    <a:lnTo>
                      <a:pt x="29" y="303"/>
                    </a:lnTo>
                    <a:lnTo>
                      <a:pt x="24" y="297"/>
                    </a:lnTo>
                    <a:lnTo>
                      <a:pt x="20" y="288"/>
                    </a:lnTo>
                    <a:lnTo>
                      <a:pt x="16" y="256"/>
                    </a:lnTo>
                    <a:lnTo>
                      <a:pt x="20" y="210"/>
                    </a:lnTo>
                    <a:lnTo>
                      <a:pt x="26" y="160"/>
                    </a:lnTo>
                    <a:lnTo>
                      <a:pt x="43" y="69"/>
                    </a:lnTo>
                    <a:lnTo>
                      <a:pt x="52" y="31"/>
                    </a:lnTo>
                    <a:lnTo>
                      <a:pt x="78" y="2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70" name="Freeform 70"/>
              <p:cNvSpPr>
                <a:spLocks/>
              </p:cNvSpPr>
              <p:nvPr/>
            </p:nvSpPr>
            <p:spPr bwMode="auto">
              <a:xfrm>
                <a:off x="5247" y="3821"/>
                <a:ext cx="111" cy="16"/>
              </a:xfrm>
              <a:custGeom>
                <a:avLst/>
                <a:gdLst>
                  <a:gd name="T0" fmla="*/ 17 w 800"/>
                  <a:gd name="T1" fmla="*/ 35 h 136"/>
                  <a:gd name="T2" fmla="*/ 69 w 800"/>
                  <a:gd name="T3" fmla="*/ 45 h 136"/>
                  <a:gd name="T4" fmla="*/ 139 w 800"/>
                  <a:gd name="T5" fmla="*/ 53 h 136"/>
                  <a:gd name="T6" fmla="*/ 170 w 800"/>
                  <a:gd name="T7" fmla="*/ 46 h 136"/>
                  <a:gd name="T8" fmla="*/ 210 w 800"/>
                  <a:gd name="T9" fmla="*/ 36 h 136"/>
                  <a:gd name="T10" fmla="*/ 236 w 800"/>
                  <a:gd name="T11" fmla="*/ 33 h 136"/>
                  <a:gd name="T12" fmla="*/ 267 w 800"/>
                  <a:gd name="T13" fmla="*/ 34 h 136"/>
                  <a:gd name="T14" fmla="*/ 304 w 800"/>
                  <a:gd name="T15" fmla="*/ 41 h 136"/>
                  <a:gd name="T16" fmla="*/ 347 w 800"/>
                  <a:gd name="T17" fmla="*/ 57 h 136"/>
                  <a:gd name="T18" fmla="*/ 374 w 800"/>
                  <a:gd name="T19" fmla="*/ 62 h 136"/>
                  <a:gd name="T20" fmla="*/ 424 w 800"/>
                  <a:gd name="T21" fmla="*/ 66 h 136"/>
                  <a:gd name="T22" fmla="*/ 491 w 800"/>
                  <a:gd name="T23" fmla="*/ 67 h 136"/>
                  <a:gd name="T24" fmla="*/ 564 w 800"/>
                  <a:gd name="T25" fmla="*/ 65 h 136"/>
                  <a:gd name="T26" fmla="*/ 639 w 800"/>
                  <a:gd name="T27" fmla="*/ 58 h 136"/>
                  <a:gd name="T28" fmla="*/ 707 w 800"/>
                  <a:gd name="T29" fmla="*/ 45 h 136"/>
                  <a:gd name="T30" fmla="*/ 736 w 800"/>
                  <a:gd name="T31" fmla="*/ 37 h 136"/>
                  <a:gd name="T32" fmla="*/ 761 w 800"/>
                  <a:gd name="T33" fmla="*/ 27 h 136"/>
                  <a:gd name="T34" fmla="*/ 781 w 800"/>
                  <a:gd name="T35" fmla="*/ 15 h 136"/>
                  <a:gd name="T36" fmla="*/ 794 w 800"/>
                  <a:gd name="T37" fmla="*/ 0 h 136"/>
                  <a:gd name="T38" fmla="*/ 799 w 800"/>
                  <a:gd name="T39" fmla="*/ 22 h 136"/>
                  <a:gd name="T40" fmla="*/ 800 w 800"/>
                  <a:gd name="T41" fmla="*/ 47 h 136"/>
                  <a:gd name="T42" fmla="*/ 795 w 800"/>
                  <a:gd name="T43" fmla="*/ 66 h 136"/>
                  <a:gd name="T44" fmla="*/ 783 w 800"/>
                  <a:gd name="T45" fmla="*/ 81 h 136"/>
                  <a:gd name="T46" fmla="*/ 761 w 800"/>
                  <a:gd name="T47" fmla="*/ 95 h 136"/>
                  <a:gd name="T48" fmla="*/ 735 w 800"/>
                  <a:gd name="T49" fmla="*/ 106 h 136"/>
                  <a:gd name="T50" fmla="*/ 667 w 800"/>
                  <a:gd name="T51" fmla="*/ 123 h 136"/>
                  <a:gd name="T52" fmla="*/ 589 w 800"/>
                  <a:gd name="T53" fmla="*/ 132 h 136"/>
                  <a:gd name="T54" fmla="*/ 508 w 800"/>
                  <a:gd name="T55" fmla="*/ 136 h 136"/>
                  <a:gd name="T56" fmla="*/ 434 w 800"/>
                  <a:gd name="T57" fmla="*/ 135 h 136"/>
                  <a:gd name="T58" fmla="*/ 377 w 800"/>
                  <a:gd name="T59" fmla="*/ 132 h 136"/>
                  <a:gd name="T60" fmla="*/ 347 w 800"/>
                  <a:gd name="T61" fmla="*/ 126 h 136"/>
                  <a:gd name="T62" fmla="*/ 304 w 800"/>
                  <a:gd name="T63" fmla="*/ 111 h 136"/>
                  <a:gd name="T64" fmla="*/ 267 w 800"/>
                  <a:gd name="T65" fmla="*/ 104 h 136"/>
                  <a:gd name="T66" fmla="*/ 236 w 800"/>
                  <a:gd name="T67" fmla="*/ 102 h 136"/>
                  <a:gd name="T68" fmla="*/ 210 w 800"/>
                  <a:gd name="T69" fmla="*/ 105 h 136"/>
                  <a:gd name="T70" fmla="*/ 170 w 800"/>
                  <a:gd name="T71" fmla="*/ 116 h 136"/>
                  <a:gd name="T72" fmla="*/ 139 w 800"/>
                  <a:gd name="T73" fmla="*/ 122 h 136"/>
                  <a:gd name="T74" fmla="*/ 69 w 800"/>
                  <a:gd name="T75" fmla="*/ 115 h 136"/>
                  <a:gd name="T76" fmla="*/ 17 w 800"/>
                  <a:gd name="T77" fmla="*/ 105 h 136"/>
                  <a:gd name="T78" fmla="*/ 7 w 800"/>
                  <a:gd name="T79" fmla="*/ 92 h 136"/>
                  <a:gd name="T80" fmla="*/ 2 w 800"/>
                  <a:gd name="T81" fmla="*/ 71 h 136"/>
                  <a:gd name="T82" fmla="*/ 0 w 800"/>
                  <a:gd name="T83" fmla="*/ 41 h 136"/>
                  <a:gd name="T84" fmla="*/ 2 w 800"/>
                  <a:gd name="T85" fmla="*/ 8 h 136"/>
                  <a:gd name="T86" fmla="*/ 7 w 800"/>
                  <a:gd name="T87" fmla="*/ 25 h 136"/>
                  <a:gd name="T88" fmla="*/ 17 w 800"/>
                  <a:gd name="T89" fmla="*/ 3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136">
                    <a:moveTo>
                      <a:pt x="17" y="35"/>
                    </a:moveTo>
                    <a:lnTo>
                      <a:pt x="69" y="45"/>
                    </a:lnTo>
                    <a:lnTo>
                      <a:pt x="139" y="53"/>
                    </a:lnTo>
                    <a:lnTo>
                      <a:pt x="170" y="46"/>
                    </a:lnTo>
                    <a:lnTo>
                      <a:pt x="210" y="36"/>
                    </a:lnTo>
                    <a:lnTo>
                      <a:pt x="236" y="33"/>
                    </a:lnTo>
                    <a:lnTo>
                      <a:pt x="267" y="34"/>
                    </a:lnTo>
                    <a:lnTo>
                      <a:pt x="304" y="41"/>
                    </a:lnTo>
                    <a:lnTo>
                      <a:pt x="347" y="57"/>
                    </a:lnTo>
                    <a:lnTo>
                      <a:pt x="374" y="62"/>
                    </a:lnTo>
                    <a:lnTo>
                      <a:pt x="424" y="66"/>
                    </a:lnTo>
                    <a:lnTo>
                      <a:pt x="491" y="67"/>
                    </a:lnTo>
                    <a:lnTo>
                      <a:pt x="564" y="65"/>
                    </a:lnTo>
                    <a:lnTo>
                      <a:pt x="639" y="58"/>
                    </a:lnTo>
                    <a:lnTo>
                      <a:pt x="707" y="45"/>
                    </a:lnTo>
                    <a:lnTo>
                      <a:pt x="736" y="37"/>
                    </a:lnTo>
                    <a:lnTo>
                      <a:pt x="761" y="27"/>
                    </a:lnTo>
                    <a:lnTo>
                      <a:pt x="781" y="15"/>
                    </a:lnTo>
                    <a:lnTo>
                      <a:pt x="794" y="0"/>
                    </a:lnTo>
                    <a:lnTo>
                      <a:pt x="799" y="22"/>
                    </a:lnTo>
                    <a:lnTo>
                      <a:pt x="800" y="47"/>
                    </a:lnTo>
                    <a:lnTo>
                      <a:pt x="795" y="66"/>
                    </a:lnTo>
                    <a:lnTo>
                      <a:pt x="783" y="81"/>
                    </a:lnTo>
                    <a:lnTo>
                      <a:pt x="761" y="95"/>
                    </a:lnTo>
                    <a:lnTo>
                      <a:pt x="735" y="106"/>
                    </a:lnTo>
                    <a:lnTo>
                      <a:pt x="667" y="123"/>
                    </a:lnTo>
                    <a:lnTo>
                      <a:pt x="589" y="132"/>
                    </a:lnTo>
                    <a:lnTo>
                      <a:pt x="508" y="136"/>
                    </a:lnTo>
                    <a:lnTo>
                      <a:pt x="434" y="135"/>
                    </a:lnTo>
                    <a:lnTo>
                      <a:pt x="377" y="132"/>
                    </a:lnTo>
                    <a:lnTo>
                      <a:pt x="347" y="126"/>
                    </a:lnTo>
                    <a:lnTo>
                      <a:pt x="304" y="111"/>
                    </a:lnTo>
                    <a:lnTo>
                      <a:pt x="267" y="104"/>
                    </a:lnTo>
                    <a:lnTo>
                      <a:pt x="236" y="102"/>
                    </a:lnTo>
                    <a:lnTo>
                      <a:pt x="210" y="105"/>
                    </a:lnTo>
                    <a:lnTo>
                      <a:pt x="170" y="116"/>
                    </a:lnTo>
                    <a:lnTo>
                      <a:pt x="139" y="122"/>
                    </a:lnTo>
                    <a:lnTo>
                      <a:pt x="69" y="115"/>
                    </a:lnTo>
                    <a:lnTo>
                      <a:pt x="17" y="105"/>
                    </a:lnTo>
                    <a:lnTo>
                      <a:pt x="7" y="92"/>
                    </a:lnTo>
                    <a:lnTo>
                      <a:pt x="2" y="71"/>
                    </a:lnTo>
                    <a:lnTo>
                      <a:pt x="0" y="41"/>
                    </a:lnTo>
                    <a:lnTo>
                      <a:pt x="2" y="8"/>
                    </a:lnTo>
                    <a:lnTo>
                      <a:pt x="7" y="25"/>
                    </a:lnTo>
                    <a:lnTo>
                      <a:pt x="17"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71" name="Freeform 71"/>
              <p:cNvSpPr>
                <a:spLocks/>
              </p:cNvSpPr>
              <p:nvPr/>
            </p:nvSpPr>
            <p:spPr bwMode="auto">
              <a:xfrm>
                <a:off x="5242" y="3821"/>
                <a:ext cx="122" cy="22"/>
              </a:xfrm>
              <a:custGeom>
                <a:avLst/>
                <a:gdLst>
                  <a:gd name="T0" fmla="*/ 9 w 816"/>
                  <a:gd name="T1" fmla="*/ 37 h 152"/>
                  <a:gd name="T2" fmla="*/ 76 w 816"/>
                  <a:gd name="T3" fmla="*/ 60 h 152"/>
                  <a:gd name="T4" fmla="*/ 148 w 816"/>
                  <a:gd name="T5" fmla="*/ 67 h 152"/>
                  <a:gd name="T6" fmla="*/ 219 w 816"/>
                  <a:gd name="T7" fmla="*/ 50 h 152"/>
                  <a:gd name="T8" fmla="*/ 310 w 816"/>
                  <a:gd name="T9" fmla="*/ 55 h 152"/>
                  <a:gd name="T10" fmla="*/ 381 w 816"/>
                  <a:gd name="T11" fmla="*/ 76 h 152"/>
                  <a:gd name="T12" fmla="*/ 432 w 816"/>
                  <a:gd name="T13" fmla="*/ 81 h 152"/>
                  <a:gd name="T14" fmla="*/ 572 w 816"/>
                  <a:gd name="T15" fmla="*/ 80 h 152"/>
                  <a:gd name="T16" fmla="*/ 648 w 816"/>
                  <a:gd name="T17" fmla="*/ 72 h 152"/>
                  <a:gd name="T18" fmla="*/ 746 w 816"/>
                  <a:gd name="T19" fmla="*/ 51 h 152"/>
                  <a:gd name="T20" fmla="*/ 773 w 816"/>
                  <a:gd name="T21" fmla="*/ 40 h 152"/>
                  <a:gd name="T22" fmla="*/ 798 w 816"/>
                  <a:gd name="T23" fmla="*/ 24 h 152"/>
                  <a:gd name="T24" fmla="*/ 796 w 816"/>
                  <a:gd name="T25" fmla="*/ 69 h 152"/>
                  <a:gd name="T26" fmla="*/ 741 w 816"/>
                  <a:gd name="T27" fmla="*/ 106 h 152"/>
                  <a:gd name="T28" fmla="*/ 516 w 816"/>
                  <a:gd name="T29" fmla="*/ 135 h 152"/>
                  <a:gd name="T30" fmla="*/ 357 w 816"/>
                  <a:gd name="T31" fmla="*/ 126 h 152"/>
                  <a:gd name="T32" fmla="*/ 276 w 816"/>
                  <a:gd name="T33" fmla="*/ 104 h 152"/>
                  <a:gd name="T34" fmla="*/ 243 w 816"/>
                  <a:gd name="T35" fmla="*/ 100 h 152"/>
                  <a:gd name="T36" fmla="*/ 176 w 816"/>
                  <a:gd name="T37" fmla="*/ 116 h 152"/>
                  <a:gd name="T38" fmla="*/ 29 w 816"/>
                  <a:gd name="T39" fmla="*/ 105 h 152"/>
                  <a:gd name="T40" fmla="*/ 16 w 816"/>
                  <a:gd name="T41" fmla="*/ 48 h 152"/>
                  <a:gd name="T42" fmla="*/ 3 w 816"/>
                  <a:gd name="T43" fmla="*/ 17 h 152"/>
                  <a:gd name="T44" fmla="*/ 19 w 816"/>
                  <a:gd name="T45" fmla="*/ 47 h 152"/>
                  <a:gd name="T46" fmla="*/ 85 w 816"/>
                  <a:gd name="T47" fmla="*/ 53 h 152"/>
                  <a:gd name="T48" fmla="*/ 23 w 816"/>
                  <a:gd name="T49" fmla="*/ 28 h 152"/>
                  <a:gd name="T50" fmla="*/ 2 w 816"/>
                  <a:gd name="T51" fmla="*/ 15 h 152"/>
                  <a:gd name="T52" fmla="*/ 2 w 816"/>
                  <a:gd name="T53" fmla="*/ 79 h 152"/>
                  <a:gd name="T54" fmla="*/ 9 w 816"/>
                  <a:gd name="T55" fmla="*/ 105 h 152"/>
                  <a:gd name="T56" fmla="*/ 76 w 816"/>
                  <a:gd name="T57" fmla="*/ 129 h 152"/>
                  <a:gd name="T58" fmla="*/ 148 w 816"/>
                  <a:gd name="T59" fmla="*/ 136 h 152"/>
                  <a:gd name="T60" fmla="*/ 219 w 816"/>
                  <a:gd name="T61" fmla="*/ 119 h 152"/>
                  <a:gd name="T62" fmla="*/ 310 w 816"/>
                  <a:gd name="T63" fmla="*/ 125 h 152"/>
                  <a:gd name="T64" fmla="*/ 384 w 816"/>
                  <a:gd name="T65" fmla="*/ 147 h 152"/>
                  <a:gd name="T66" fmla="*/ 442 w 816"/>
                  <a:gd name="T67" fmla="*/ 151 h 152"/>
                  <a:gd name="T68" fmla="*/ 597 w 816"/>
                  <a:gd name="T69" fmla="*/ 148 h 152"/>
                  <a:gd name="T70" fmla="*/ 677 w 816"/>
                  <a:gd name="T71" fmla="*/ 137 h 152"/>
                  <a:gd name="T72" fmla="*/ 772 w 816"/>
                  <a:gd name="T73" fmla="*/ 109 h 152"/>
                  <a:gd name="T74" fmla="*/ 797 w 816"/>
                  <a:gd name="T75" fmla="*/ 93 h 152"/>
                  <a:gd name="T76" fmla="*/ 815 w 816"/>
                  <a:gd name="T77" fmla="*/ 56 h 152"/>
                  <a:gd name="T78" fmla="*/ 814 w 816"/>
                  <a:gd name="T79" fmla="*/ 27 h 152"/>
                  <a:gd name="T80" fmla="*/ 796 w 816"/>
                  <a:gd name="T81" fmla="*/ 2 h 152"/>
                  <a:gd name="T82" fmla="*/ 742 w 816"/>
                  <a:gd name="T83" fmla="*/ 37 h 152"/>
                  <a:gd name="T84" fmla="*/ 572 w 816"/>
                  <a:gd name="T85" fmla="*/ 64 h 152"/>
                  <a:gd name="T86" fmla="*/ 383 w 816"/>
                  <a:gd name="T87" fmla="*/ 61 h 152"/>
                  <a:gd name="T88" fmla="*/ 313 w 816"/>
                  <a:gd name="T89" fmla="*/ 41 h 152"/>
                  <a:gd name="T90" fmla="*/ 244 w 816"/>
                  <a:gd name="T91" fmla="*/ 32 h 152"/>
                  <a:gd name="T92" fmla="*/ 216 w 816"/>
                  <a:gd name="T93" fmla="*/ 36 h 152"/>
                  <a:gd name="T94" fmla="*/ 78 w 816"/>
                  <a:gd name="T95" fmla="*/ 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16" h="152">
                    <a:moveTo>
                      <a:pt x="22" y="27"/>
                    </a:moveTo>
                    <a:lnTo>
                      <a:pt x="10" y="26"/>
                    </a:lnTo>
                    <a:lnTo>
                      <a:pt x="9" y="37"/>
                    </a:lnTo>
                    <a:lnTo>
                      <a:pt x="19" y="47"/>
                    </a:lnTo>
                    <a:lnTo>
                      <a:pt x="24" y="49"/>
                    </a:lnTo>
                    <a:lnTo>
                      <a:pt x="76" y="60"/>
                    </a:lnTo>
                    <a:lnTo>
                      <a:pt x="76" y="61"/>
                    </a:lnTo>
                    <a:lnTo>
                      <a:pt x="146" y="68"/>
                    </a:lnTo>
                    <a:lnTo>
                      <a:pt x="148" y="67"/>
                    </a:lnTo>
                    <a:lnTo>
                      <a:pt x="179" y="61"/>
                    </a:lnTo>
                    <a:lnTo>
                      <a:pt x="180" y="61"/>
                    </a:lnTo>
                    <a:lnTo>
                      <a:pt x="219" y="50"/>
                    </a:lnTo>
                    <a:lnTo>
                      <a:pt x="244" y="48"/>
                    </a:lnTo>
                    <a:lnTo>
                      <a:pt x="274" y="49"/>
                    </a:lnTo>
                    <a:lnTo>
                      <a:pt x="310" y="55"/>
                    </a:lnTo>
                    <a:lnTo>
                      <a:pt x="351" y="71"/>
                    </a:lnTo>
                    <a:lnTo>
                      <a:pt x="354" y="71"/>
                    </a:lnTo>
                    <a:lnTo>
                      <a:pt x="381" y="76"/>
                    </a:lnTo>
                    <a:lnTo>
                      <a:pt x="381" y="77"/>
                    </a:lnTo>
                    <a:lnTo>
                      <a:pt x="431" y="81"/>
                    </a:lnTo>
                    <a:lnTo>
                      <a:pt x="432" y="81"/>
                    </a:lnTo>
                    <a:lnTo>
                      <a:pt x="499" y="82"/>
                    </a:lnTo>
                    <a:lnTo>
                      <a:pt x="499" y="82"/>
                    </a:lnTo>
                    <a:lnTo>
                      <a:pt x="572" y="80"/>
                    </a:lnTo>
                    <a:lnTo>
                      <a:pt x="573" y="80"/>
                    </a:lnTo>
                    <a:lnTo>
                      <a:pt x="648" y="73"/>
                    </a:lnTo>
                    <a:lnTo>
                      <a:pt x="648" y="72"/>
                    </a:lnTo>
                    <a:lnTo>
                      <a:pt x="716" y="60"/>
                    </a:lnTo>
                    <a:lnTo>
                      <a:pt x="717" y="60"/>
                    </a:lnTo>
                    <a:lnTo>
                      <a:pt x="746" y="51"/>
                    </a:lnTo>
                    <a:lnTo>
                      <a:pt x="747" y="51"/>
                    </a:lnTo>
                    <a:lnTo>
                      <a:pt x="772" y="41"/>
                    </a:lnTo>
                    <a:lnTo>
                      <a:pt x="773" y="40"/>
                    </a:lnTo>
                    <a:lnTo>
                      <a:pt x="793" y="28"/>
                    </a:lnTo>
                    <a:lnTo>
                      <a:pt x="795" y="27"/>
                    </a:lnTo>
                    <a:lnTo>
                      <a:pt x="798" y="24"/>
                    </a:lnTo>
                    <a:lnTo>
                      <a:pt x="799" y="30"/>
                    </a:lnTo>
                    <a:lnTo>
                      <a:pt x="800" y="53"/>
                    </a:lnTo>
                    <a:lnTo>
                      <a:pt x="796" y="69"/>
                    </a:lnTo>
                    <a:lnTo>
                      <a:pt x="786" y="82"/>
                    </a:lnTo>
                    <a:lnTo>
                      <a:pt x="766" y="94"/>
                    </a:lnTo>
                    <a:lnTo>
                      <a:pt x="741" y="106"/>
                    </a:lnTo>
                    <a:lnTo>
                      <a:pt x="674" y="123"/>
                    </a:lnTo>
                    <a:lnTo>
                      <a:pt x="596" y="131"/>
                    </a:lnTo>
                    <a:lnTo>
                      <a:pt x="516" y="135"/>
                    </a:lnTo>
                    <a:lnTo>
                      <a:pt x="442" y="134"/>
                    </a:lnTo>
                    <a:lnTo>
                      <a:pt x="386" y="131"/>
                    </a:lnTo>
                    <a:lnTo>
                      <a:pt x="357" y="126"/>
                    </a:lnTo>
                    <a:lnTo>
                      <a:pt x="315" y="111"/>
                    </a:lnTo>
                    <a:lnTo>
                      <a:pt x="313" y="111"/>
                    </a:lnTo>
                    <a:lnTo>
                      <a:pt x="276" y="104"/>
                    </a:lnTo>
                    <a:lnTo>
                      <a:pt x="276" y="103"/>
                    </a:lnTo>
                    <a:lnTo>
                      <a:pt x="245" y="100"/>
                    </a:lnTo>
                    <a:lnTo>
                      <a:pt x="243" y="100"/>
                    </a:lnTo>
                    <a:lnTo>
                      <a:pt x="217" y="104"/>
                    </a:lnTo>
                    <a:lnTo>
                      <a:pt x="216" y="105"/>
                    </a:lnTo>
                    <a:lnTo>
                      <a:pt x="176" y="116"/>
                    </a:lnTo>
                    <a:lnTo>
                      <a:pt x="147" y="121"/>
                    </a:lnTo>
                    <a:lnTo>
                      <a:pt x="78" y="114"/>
                    </a:lnTo>
                    <a:lnTo>
                      <a:pt x="29" y="105"/>
                    </a:lnTo>
                    <a:lnTo>
                      <a:pt x="23" y="96"/>
                    </a:lnTo>
                    <a:lnTo>
                      <a:pt x="19" y="77"/>
                    </a:lnTo>
                    <a:lnTo>
                      <a:pt x="16" y="48"/>
                    </a:lnTo>
                    <a:lnTo>
                      <a:pt x="19" y="15"/>
                    </a:lnTo>
                    <a:lnTo>
                      <a:pt x="2" y="15"/>
                    </a:lnTo>
                    <a:lnTo>
                      <a:pt x="3" y="17"/>
                    </a:lnTo>
                    <a:lnTo>
                      <a:pt x="8" y="34"/>
                    </a:lnTo>
                    <a:lnTo>
                      <a:pt x="9" y="37"/>
                    </a:lnTo>
                    <a:lnTo>
                      <a:pt x="19" y="47"/>
                    </a:lnTo>
                    <a:lnTo>
                      <a:pt x="24" y="49"/>
                    </a:lnTo>
                    <a:lnTo>
                      <a:pt x="76" y="60"/>
                    </a:lnTo>
                    <a:lnTo>
                      <a:pt x="85" y="53"/>
                    </a:lnTo>
                    <a:lnTo>
                      <a:pt x="78" y="45"/>
                    </a:lnTo>
                    <a:lnTo>
                      <a:pt x="29" y="35"/>
                    </a:lnTo>
                    <a:lnTo>
                      <a:pt x="23" y="28"/>
                    </a:lnTo>
                    <a:lnTo>
                      <a:pt x="17" y="12"/>
                    </a:lnTo>
                    <a:lnTo>
                      <a:pt x="9" y="6"/>
                    </a:lnTo>
                    <a:lnTo>
                      <a:pt x="2" y="15"/>
                    </a:lnTo>
                    <a:lnTo>
                      <a:pt x="0" y="48"/>
                    </a:lnTo>
                    <a:lnTo>
                      <a:pt x="0" y="49"/>
                    </a:lnTo>
                    <a:lnTo>
                      <a:pt x="2" y="79"/>
                    </a:lnTo>
                    <a:lnTo>
                      <a:pt x="3" y="80"/>
                    </a:lnTo>
                    <a:lnTo>
                      <a:pt x="8" y="102"/>
                    </a:lnTo>
                    <a:lnTo>
                      <a:pt x="9" y="105"/>
                    </a:lnTo>
                    <a:lnTo>
                      <a:pt x="19" y="117"/>
                    </a:lnTo>
                    <a:lnTo>
                      <a:pt x="24" y="119"/>
                    </a:lnTo>
                    <a:lnTo>
                      <a:pt x="76" y="129"/>
                    </a:lnTo>
                    <a:lnTo>
                      <a:pt x="76" y="130"/>
                    </a:lnTo>
                    <a:lnTo>
                      <a:pt x="146" y="137"/>
                    </a:lnTo>
                    <a:lnTo>
                      <a:pt x="148" y="136"/>
                    </a:lnTo>
                    <a:lnTo>
                      <a:pt x="179" y="130"/>
                    </a:lnTo>
                    <a:lnTo>
                      <a:pt x="180" y="130"/>
                    </a:lnTo>
                    <a:lnTo>
                      <a:pt x="219" y="119"/>
                    </a:lnTo>
                    <a:lnTo>
                      <a:pt x="244" y="117"/>
                    </a:lnTo>
                    <a:lnTo>
                      <a:pt x="274" y="119"/>
                    </a:lnTo>
                    <a:lnTo>
                      <a:pt x="310" y="125"/>
                    </a:lnTo>
                    <a:lnTo>
                      <a:pt x="351" y="140"/>
                    </a:lnTo>
                    <a:lnTo>
                      <a:pt x="354" y="140"/>
                    </a:lnTo>
                    <a:lnTo>
                      <a:pt x="384" y="147"/>
                    </a:lnTo>
                    <a:lnTo>
                      <a:pt x="385" y="148"/>
                    </a:lnTo>
                    <a:lnTo>
                      <a:pt x="442" y="151"/>
                    </a:lnTo>
                    <a:lnTo>
                      <a:pt x="442" y="151"/>
                    </a:lnTo>
                    <a:lnTo>
                      <a:pt x="516" y="152"/>
                    </a:lnTo>
                    <a:lnTo>
                      <a:pt x="516" y="152"/>
                    </a:lnTo>
                    <a:lnTo>
                      <a:pt x="597" y="148"/>
                    </a:lnTo>
                    <a:lnTo>
                      <a:pt x="598" y="148"/>
                    </a:lnTo>
                    <a:lnTo>
                      <a:pt x="676" y="138"/>
                    </a:lnTo>
                    <a:lnTo>
                      <a:pt x="677" y="137"/>
                    </a:lnTo>
                    <a:lnTo>
                      <a:pt x="745" y="120"/>
                    </a:lnTo>
                    <a:lnTo>
                      <a:pt x="746" y="120"/>
                    </a:lnTo>
                    <a:lnTo>
                      <a:pt x="772" y="109"/>
                    </a:lnTo>
                    <a:lnTo>
                      <a:pt x="773" y="108"/>
                    </a:lnTo>
                    <a:lnTo>
                      <a:pt x="795" y="94"/>
                    </a:lnTo>
                    <a:lnTo>
                      <a:pt x="797" y="93"/>
                    </a:lnTo>
                    <a:lnTo>
                      <a:pt x="809" y="78"/>
                    </a:lnTo>
                    <a:lnTo>
                      <a:pt x="810" y="75"/>
                    </a:lnTo>
                    <a:lnTo>
                      <a:pt x="815" y="56"/>
                    </a:lnTo>
                    <a:lnTo>
                      <a:pt x="816" y="54"/>
                    </a:lnTo>
                    <a:lnTo>
                      <a:pt x="815" y="29"/>
                    </a:lnTo>
                    <a:lnTo>
                      <a:pt x="814" y="27"/>
                    </a:lnTo>
                    <a:lnTo>
                      <a:pt x="809" y="5"/>
                    </a:lnTo>
                    <a:lnTo>
                      <a:pt x="804" y="0"/>
                    </a:lnTo>
                    <a:lnTo>
                      <a:pt x="796" y="2"/>
                    </a:lnTo>
                    <a:lnTo>
                      <a:pt x="783" y="16"/>
                    </a:lnTo>
                    <a:lnTo>
                      <a:pt x="766" y="27"/>
                    </a:lnTo>
                    <a:lnTo>
                      <a:pt x="742" y="37"/>
                    </a:lnTo>
                    <a:lnTo>
                      <a:pt x="713" y="45"/>
                    </a:lnTo>
                    <a:lnTo>
                      <a:pt x="646" y="56"/>
                    </a:lnTo>
                    <a:lnTo>
                      <a:pt x="572" y="64"/>
                    </a:lnTo>
                    <a:lnTo>
                      <a:pt x="499" y="66"/>
                    </a:lnTo>
                    <a:lnTo>
                      <a:pt x="432" y="65"/>
                    </a:lnTo>
                    <a:lnTo>
                      <a:pt x="383" y="61"/>
                    </a:lnTo>
                    <a:lnTo>
                      <a:pt x="357" y="56"/>
                    </a:lnTo>
                    <a:lnTo>
                      <a:pt x="315" y="41"/>
                    </a:lnTo>
                    <a:lnTo>
                      <a:pt x="313" y="41"/>
                    </a:lnTo>
                    <a:lnTo>
                      <a:pt x="276" y="34"/>
                    </a:lnTo>
                    <a:lnTo>
                      <a:pt x="275" y="33"/>
                    </a:lnTo>
                    <a:lnTo>
                      <a:pt x="244" y="32"/>
                    </a:lnTo>
                    <a:lnTo>
                      <a:pt x="243" y="32"/>
                    </a:lnTo>
                    <a:lnTo>
                      <a:pt x="217" y="35"/>
                    </a:lnTo>
                    <a:lnTo>
                      <a:pt x="216" y="36"/>
                    </a:lnTo>
                    <a:lnTo>
                      <a:pt x="176" y="46"/>
                    </a:lnTo>
                    <a:lnTo>
                      <a:pt x="147" y="51"/>
                    </a:lnTo>
                    <a:lnTo>
                      <a:pt x="78" y="44"/>
                    </a:lnTo>
                    <a:lnTo>
                      <a:pt x="29" y="35"/>
                    </a:lnTo>
                    <a:lnTo>
                      <a:pt x="22" y="2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72" name="Freeform 72"/>
              <p:cNvSpPr>
                <a:spLocks/>
              </p:cNvSpPr>
              <p:nvPr/>
            </p:nvSpPr>
            <p:spPr bwMode="auto">
              <a:xfrm>
                <a:off x="5311" y="3806"/>
                <a:ext cx="10" cy="10"/>
              </a:xfrm>
              <a:custGeom>
                <a:avLst/>
                <a:gdLst>
                  <a:gd name="T0" fmla="*/ 63 w 64"/>
                  <a:gd name="T1" fmla="*/ 12 h 80"/>
                  <a:gd name="T2" fmla="*/ 64 w 64"/>
                  <a:gd name="T3" fmla="*/ 1 h 80"/>
                  <a:gd name="T4" fmla="*/ 53 w 64"/>
                  <a:gd name="T5" fmla="*/ 0 h 80"/>
                  <a:gd name="T6" fmla="*/ 26 w 64"/>
                  <a:gd name="T7" fmla="*/ 24 h 80"/>
                  <a:gd name="T8" fmla="*/ 25 w 64"/>
                  <a:gd name="T9" fmla="*/ 25 h 80"/>
                  <a:gd name="T10" fmla="*/ 8 w 64"/>
                  <a:gd name="T11" fmla="*/ 47 h 80"/>
                  <a:gd name="T12" fmla="*/ 8 w 64"/>
                  <a:gd name="T13" fmla="*/ 48 h 80"/>
                  <a:gd name="T14" fmla="*/ 3 w 64"/>
                  <a:gd name="T15" fmla="*/ 56 h 80"/>
                  <a:gd name="T16" fmla="*/ 1 w 64"/>
                  <a:gd name="T17" fmla="*/ 59 h 80"/>
                  <a:gd name="T18" fmla="*/ 0 w 64"/>
                  <a:gd name="T19" fmla="*/ 65 h 80"/>
                  <a:gd name="T20" fmla="*/ 3 w 64"/>
                  <a:gd name="T21" fmla="*/ 74 h 80"/>
                  <a:gd name="T22" fmla="*/ 12 w 64"/>
                  <a:gd name="T23" fmla="*/ 80 h 80"/>
                  <a:gd name="T24" fmla="*/ 18 w 64"/>
                  <a:gd name="T25" fmla="*/ 70 h 80"/>
                  <a:gd name="T26" fmla="*/ 14 w 64"/>
                  <a:gd name="T27" fmla="*/ 61 h 80"/>
                  <a:gd name="T28" fmla="*/ 0 w 64"/>
                  <a:gd name="T29" fmla="*/ 65 h 80"/>
                  <a:gd name="T30" fmla="*/ 13 w 64"/>
                  <a:gd name="T31" fmla="*/ 67 h 80"/>
                  <a:gd name="T32" fmla="*/ 15 w 64"/>
                  <a:gd name="T33" fmla="*/ 64 h 80"/>
                  <a:gd name="T34" fmla="*/ 15 w 64"/>
                  <a:gd name="T35" fmla="*/ 64 h 80"/>
                  <a:gd name="T36" fmla="*/ 21 w 64"/>
                  <a:gd name="T37" fmla="*/ 56 h 80"/>
                  <a:gd name="T38" fmla="*/ 37 w 64"/>
                  <a:gd name="T39" fmla="*/ 36 h 80"/>
                  <a:gd name="T40" fmla="*/ 63 w 64"/>
                  <a:gd name="T41" fmla="*/ 1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80">
                    <a:moveTo>
                      <a:pt x="63" y="12"/>
                    </a:moveTo>
                    <a:lnTo>
                      <a:pt x="64" y="1"/>
                    </a:lnTo>
                    <a:lnTo>
                      <a:pt x="53" y="0"/>
                    </a:lnTo>
                    <a:lnTo>
                      <a:pt x="26" y="24"/>
                    </a:lnTo>
                    <a:lnTo>
                      <a:pt x="25" y="25"/>
                    </a:lnTo>
                    <a:lnTo>
                      <a:pt x="8" y="47"/>
                    </a:lnTo>
                    <a:lnTo>
                      <a:pt x="8" y="48"/>
                    </a:lnTo>
                    <a:lnTo>
                      <a:pt x="3" y="56"/>
                    </a:lnTo>
                    <a:lnTo>
                      <a:pt x="1" y="59"/>
                    </a:lnTo>
                    <a:lnTo>
                      <a:pt x="0" y="65"/>
                    </a:lnTo>
                    <a:lnTo>
                      <a:pt x="3" y="74"/>
                    </a:lnTo>
                    <a:lnTo>
                      <a:pt x="12" y="80"/>
                    </a:lnTo>
                    <a:lnTo>
                      <a:pt x="18" y="70"/>
                    </a:lnTo>
                    <a:lnTo>
                      <a:pt x="14" y="61"/>
                    </a:lnTo>
                    <a:lnTo>
                      <a:pt x="0" y="65"/>
                    </a:lnTo>
                    <a:lnTo>
                      <a:pt x="13" y="67"/>
                    </a:lnTo>
                    <a:lnTo>
                      <a:pt x="15" y="64"/>
                    </a:lnTo>
                    <a:lnTo>
                      <a:pt x="15" y="64"/>
                    </a:lnTo>
                    <a:lnTo>
                      <a:pt x="21" y="56"/>
                    </a:lnTo>
                    <a:lnTo>
                      <a:pt x="37" y="36"/>
                    </a:lnTo>
                    <a:lnTo>
                      <a:pt x="63"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73" name="Freeform 73"/>
              <p:cNvSpPr>
                <a:spLocks/>
              </p:cNvSpPr>
              <p:nvPr/>
            </p:nvSpPr>
            <p:spPr bwMode="auto">
              <a:xfrm>
                <a:off x="5321" y="3811"/>
                <a:ext cx="6" cy="5"/>
              </a:xfrm>
              <a:custGeom>
                <a:avLst/>
                <a:gdLst>
                  <a:gd name="T0" fmla="*/ 63 w 64"/>
                  <a:gd name="T1" fmla="*/ 12 h 80"/>
                  <a:gd name="T2" fmla="*/ 64 w 64"/>
                  <a:gd name="T3" fmla="*/ 1 h 80"/>
                  <a:gd name="T4" fmla="*/ 53 w 64"/>
                  <a:gd name="T5" fmla="*/ 0 h 80"/>
                  <a:gd name="T6" fmla="*/ 26 w 64"/>
                  <a:gd name="T7" fmla="*/ 24 h 80"/>
                  <a:gd name="T8" fmla="*/ 25 w 64"/>
                  <a:gd name="T9" fmla="*/ 25 h 80"/>
                  <a:gd name="T10" fmla="*/ 8 w 64"/>
                  <a:gd name="T11" fmla="*/ 46 h 80"/>
                  <a:gd name="T12" fmla="*/ 7 w 64"/>
                  <a:gd name="T13" fmla="*/ 47 h 80"/>
                  <a:gd name="T14" fmla="*/ 3 w 64"/>
                  <a:gd name="T15" fmla="*/ 55 h 80"/>
                  <a:gd name="T16" fmla="*/ 2 w 64"/>
                  <a:gd name="T17" fmla="*/ 57 h 80"/>
                  <a:gd name="T18" fmla="*/ 0 w 64"/>
                  <a:gd name="T19" fmla="*/ 65 h 80"/>
                  <a:gd name="T20" fmla="*/ 3 w 64"/>
                  <a:gd name="T21" fmla="*/ 75 h 80"/>
                  <a:gd name="T22" fmla="*/ 12 w 64"/>
                  <a:gd name="T23" fmla="*/ 80 h 80"/>
                  <a:gd name="T24" fmla="*/ 17 w 64"/>
                  <a:gd name="T25" fmla="*/ 71 h 80"/>
                  <a:gd name="T26" fmla="*/ 14 w 64"/>
                  <a:gd name="T27" fmla="*/ 60 h 80"/>
                  <a:gd name="T28" fmla="*/ 0 w 64"/>
                  <a:gd name="T29" fmla="*/ 65 h 80"/>
                  <a:gd name="T30" fmla="*/ 12 w 64"/>
                  <a:gd name="T31" fmla="*/ 68 h 80"/>
                  <a:gd name="T32" fmla="*/ 14 w 64"/>
                  <a:gd name="T33" fmla="*/ 66 h 80"/>
                  <a:gd name="T34" fmla="*/ 16 w 64"/>
                  <a:gd name="T35" fmla="*/ 65 h 80"/>
                  <a:gd name="T36" fmla="*/ 20 w 64"/>
                  <a:gd name="T37" fmla="*/ 55 h 80"/>
                  <a:gd name="T38" fmla="*/ 37 w 64"/>
                  <a:gd name="T39" fmla="*/ 35 h 80"/>
                  <a:gd name="T40" fmla="*/ 63 w 64"/>
                  <a:gd name="T41" fmla="*/ 1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80">
                    <a:moveTo>
                      <a:pt x="63" y="12"/>
                    </a:moveTo>
                    <a:lnTo>
                      <a:pt x="64" y="1"/>
                    </a:lnTo>
                    <a:lnTo>
                      <a:pt x="53" y="0"/>
                    </a:lnTo>
                    <a:lnTo>
                      <a:pt x="26" y="24"/>
                    </a:lnTo>
                    <a:lnTo>
                      <a:pt x="25" y="25"/>
                    </a:lnTo>
                    <a:lnTo>
                      <a:pt x="8" y="46"/>
                    </a:lnTo>
                    <a:lnTo>
                      <a:pt x="7" y="47"/>
                    </a:lnTo>
                    <a:lnTo>
                      <a:pt x="3" y="55"/>
                    </a:lnTo>
                    <a:lnTo>
                      <a:pt x="2" y="57"/>
                    </a:lnTo>
                    <a:lnTo>
                      <a:pt x="0" y="65"/>
                    </a:lnTo>
                    <a:lnTo>
                      <a:pt x="3" y="75"/>
                    </a:lnTo>
                    <a:lnTo>
                      <a:pt x="12" y="80"/>
                    </a:lnTo>
                    <a:lnTo>
                      <a:pt x="17" y="71"/>
                    </a:lnTo>
                    <a:lnTo>
                      <a:pt x="14" y="60"/>
                    </a:lnTo>
                    <a:lnTo>
                      <a:pt x="0" y="65"/>
                    </a:lnTo>
                    <a:lnTo>
                      <a:pt x="12" y="68"/>
                    </a:lnTo>
                    <a:lnTo>
                      <a:pt x="14" y="66"/>
                    </a:lnTo>
                    <a:lnTo>
                      <a:pt x="16" y="65"/>
                    </a:lnTo>
                    <a:lnTo>
                      <a:pt x="20" y="55"/>
                    </a:lnTo>
                    <a:lnTo>
                      <a:pt x="37" y="35"/>
                    </a:lnTo>
                    <a:lnTo>
                      <a:pt x="63"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74" name="Freeform 74"/>
              <p:cNvSpPr>
                <a:spLocks/>
              </p:cNvSpPr>
              <p:nvPr/>
            </p:nvSpPr>
            <p:spPr bwMode="auto">
              <a:xfrm>
                <a:off x="5126" y="3546"/>
                <a:ext cx="195" cy="260"/>
              </a:xfrm>
              <a:custGeom>
                <a:avLst/>
                <a:gdLst>
                  <a:gd name="T0" fmla="*/ 233 w 1372"/>
                  <a:gd name="T1" fmla="*/ 0 h 2039"/>
                  <a:gd name="T2" fmla="*/ 161 w 1372"/>
                  <a:gd name="T3" fmla="*/ 418 h 2039"/>
                  <a:gd name="T4" fmla="*/ 61 w 1372"/>
                  <a:gd name="T5" fmla="*/ 983 h 2039"/>
                  <a:gd name="T6" fmla="*/ 48 w 1372"/>
                  <a:gd name="T7" fmla="*/ 1083 h 2039"/>
                  <a:gd name="T8" fmla="*/ 35 w 1372"/>
                  <a:gd name="T9" fmla="*/ 1227 h 2039"/>
                  <a:gd name="T10" fmla="*/ 17 w 1372"/>
                  <a:gd name="T11" fmla="*/ 1572 h 2039"/>
                  <a:gd name="T12" fmla="*/ 0 w 1372"/>
                  <a:gd name="T13" fmla="*/ 2014 h 2039"/>
                  <a:gd name="T14" fmla="*/ 502 w 1372"/>
                  <a:gd name="T15" fmla="*/ 2014 h 2039"/>
                  <a:gd name="T16" fmla="*/ 539 w 1372"/>
                  <a:gd name="T17" fmla="*/ 1228 h 2039"/>
                  <a:gd name="T18" fmla="*/ 543 w 1372"/>
                  <a:gd name="T19" fmla="*/ 1175 h 2039"/>
                  <a:gd name="T20" fmla="*/ 551 w 1372"/>
                  <a:gd name="T21" fmla="*/ 1118 h 2039"/>
                  <a:gd name="T22" fmla="*/ 575 w 1372"/>
                  <a:gd name="T23" fmla="*/ 994 h 2039"/>
                  <a:gd name="T24" fmla="*/ 606 w 1372"/>
                  <a:gd name="T25" fmla="*/ 865 h 2039"/>
                  <a:gd name="T26" fmla="*/ 642 w 1372"/>
                  <a:gd name="T27" fmla="*/ 740 h 2039"/>
                  <a:gd name="T28" fmla="*/ 706 w 1372"/>
                  <a:gd name="T29" fmla="*/ 538 h 2039"/>
                  <a:gd name="T30" fmla="*/ 735 w 1372"/>
                  <a:gd name="T31" fmla="*/ 455 h 2039"/>
                  <a:gd name="T32" fmla="*/ 802 w 1372"/>
                  <a:gd name="T33" fmla="*/ 752 h 2039"/>
                  <a:gd name="T34" fmla="*/ 848 w 1372"/>
                  <a:gd name="T35" fmla="*/ 988 h 2039"/>
                  <a:gd name="T36" fmla="*/ 864 w 1372"/>
                  <a:gd name="T37" fmla="*/ 1076 h 2039"/>
                  <a:gd name="T38" fmla="*/ 869 w 1372"/>
                  <a:gd name="T39" fmla="*/ 1101 h 2039"/>
                  <a:gd name="T40" fmla="*/ 870 w 1372"/>
                  <a:gd name="T41" fmla="*/ 1108 h 2039"/>
                  <a:gd name="T42" fmla="*/ 870 w 1372"/>
                  <a:gd name="T43" fmla="*/ 1167 h 2039"/>
                  <a:gd name="T44" fmla="*/ 864 w 1372"/>
                  <a:gd name="T45" fmla="*/ 1663 h 2039"/>
                  <a:gd name="T46" fmla="*/ 858 w 1372"/>
                  <a:gd name="T47" fmla="*/ 2039 h 2039"/>
                  <a:gd name="T48" fmla="*/ 1372 w 1372"/>
                  <a:gd name="T49" fmla="*/ 2039 h 2039"/>
                  <a:gd name="T50" fmla="*/ 1365 w 1372"/>
                  <a:gd name="T51" fmla="*/ 1703 h 2039"/>
                  <a:gd name="T52" fmla="*/ 1357 w 1372"/>
                  <a:gd name="T53" fmla="*/ 1423 h 2039"/>
                  <a:gd name="T54" fmla="*/ 1348 w 1372"/>
                  <a:gd name="T55" fmla="*/ 1192 h 2039"/>
                  <a:gd name="T56" fmla="*/ 1329 w 1372"/>
                  <a:gd name="T57" fmla="*/ 918 h 2039"/>
                  <a:gd name="T58" fmla="*/ 1301 w 1372"/>
                  <a:gd name="T59" fmla="*/ 546 h 2039"/>
                  <a:gd name="T60" fmla="*/ 1262 w 1372"/>
                  <a:gd name="T61" fmla="*/ 74 h 2039"/>
                  <a:gd name="T62" fmla="*/ 233 w 1372"/>
                  <a:gd name="T63" fmla="*/ 0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72" h="2039">
                    <a:moveTo>
                      <a:pt x="233" y="0"/>
                    </a:moveTo>
                    <a:lnTo>
                      <a:pt x="161" y="418"/>
                    </a:lnTo>
                    <a:lnTo>
                      <a:pt x="61" y="983"/>
                    </a:lnTo>
                    <a:lnTo>
                      <a:pt x="48" y="1083"/>
                    </a:lnTo>
                    <a:lnTo>
                      <a:pt x="35" y="1227"/>
                    </a:lnTo>
                    <a:lnTo>
                      <a:pt x="17" y="1572"/>
                    </a:lnTo>
                    <a:lnTo>
                      <a:pt x="0" y="2014"/>
                    </a:lnTo>
                    <a:lnTo>
                      <a:pt x="502" y="2014"/>
                    </a:lnTo>
                    <a:lnTo>
                      <a:pt x="539" y="1228"/>
                    </a:lnTo>
                    <a:lnTo>
                      <a:pt x="543" y="1175"/>
                    </a:lnTo>
                    <a:lnTo>
                      <a:pt x="551" y="1118"/>
                    </a:lnTo>
                    <a:lnTo>
                      <a:pt x="575" y="994"/>
                    </a:lnTo>
                    <a:lnTo>
                      <a:pt x="606" y="865"/>
                    </a:lnTo>
                    <a:lnTo>
                      <a:pt x="642" y="740"/>
                    </a:lnTo>
                    <a:lnTo>
                      <a:pt x="706" y="538"/>
                    </a:lnTo>
                    <a:lnTo>
                      <a:pt x="735" y="455"/>
                    </a:lnTo>
                    <a:lnTo>
                      <a:pt x="802" y="752"/>
                    </a:lnTo>
                    <a:lnTo>
                      <a:pt x="848" y="988"/>
                    </a:lnTo>
                    <a:lnTo>
                      <a:pt x="864" y="1076"/>
                    </a:lnTo>
                    <a:lnTo>
                      <a:pt x="869" y="1101"/>
                    </a:lnTo>
                    <a:lnTo>
                      <a:pt x="870" y="1108"/>
                    </a:lnTo>
                    <a:lnTo>
                      <a:pt x="870" y="1167"/>
                    </a:lnTo>
                    <a:lnTo>
                      <a:pt x="864" y="1663"/>
                    </a:lnTo>
                    <a:lnTo>
                      <a:pt x="858" y="2039"/>
                    </a:lnTo>
                    <a:lnTo>
                      <a:pt x="1372" y="2039"/>
                    </a:lnTo>
                    <a:lnTo>
                      <a:pt x="1365" y="1703"/>
                    </a:lnTo>
                    <a:lnTo>
                      <a:pt x="1357" y="1423"/>
                    </a:lnTo>
                    <a:lnTo>
                      <a:pt x="1348" y="1192"/>
                    </a:lnTo>
                    <a:lnTo>
                      <a:pt x="1329" y="918"/>
                    </a:lnTo>
                    <a:lnTo>
                      <a:pt x="1301" y="546"/>
                    </a:lnTo>
                    <a:lnTo>
                      <a:pt x="1262" y="74"/>
                    </a:lnTo>
                    <a:lnTo>
                      <a:pt x="233"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75" name="Freeform 75"/>
              <p:cNvSpPr>
                <a:spLocks/>
              </p:cNvSpPr>
              <p:nvPr/>
            </p:nvSpPr>
            <p:spPr bwMode="auto">
              <a:xfrm>
                <a:off x="5126" y="3546"/>
                <a:ext cx="195" cy="265"/>
              </a:xfrm>
              <a:custGeom>
                <a:avLst/>
                <a:gdLst>
                  <a:gd name="T0" fmla="*/ 1271 w 1388"/>
                  <a:gd name="T1" fmla="*/ 74 h 2055"/>
                  <a:gd name="T2" fmla="*/ 162 w 1388"/>
                  <a:gd name="T3" fmla="*/ 425 h 2055"/>
                  <a:gd name="T4" fmla="*/ 48 w 1388"/>
                  <a:gd name="T5" fmla="*/ 1090 h 2055"/>
                  <a:gd name="T6" fmla="*/ 17 w 1388"/>
                  <a:gd name="T7" fmla="*/ 1580 h 2055"/>
                  <a:gd name="T8" fmla="*/ 517 w 1388"/>
                  <a:gd name="T9" fmla="*/ 2031 h 2055"/>
                  <a:gd name="T10" fmla="*/ 559 w 1388"/>
                  <a:gd name="T11" fmla="*/ 1184 h 2055"/>
                  <a:gd name="T12" fmla="*/ 590 w 1388"/>
                  <a:gd name="T13" fmla="*/ 1004 h 2055"/>
                  <a:gd name="T14" fmla="*/ 657 w 1388"/>
                  <a:gd name="T15" fmla="*/ 750 h 2055"/>
                  <a:gd name="T16" fmla="*/ 741 w 1388"/>
                  <a:gd name="T17" fmla="*/ 491 h 2055"/>
                  <a:gd name="T18" fmla="*/ 849 w 1388"/>
                  <a:gd name="T19" fmla="*/ 997 h 2055"/>
                  <a:gd name="T20" fmla="*/ 870 w 1388"/>
                  <a:gd name="T21" fmla="*/ 1110 h 2055"/>
                  <a:gd name="T22" fmla="*/ 870 w 1388"/>
                  <a:gd name="T23" fmla="*/ 1175 h 2055"/>
                  <a:gd name="T24" fmla="*/ 857 w 1388"/>
                  <a:gd name="T25" fmla="*/ 2055 h 2055"/>
                  <a:gd name="T26" fmla="*/ 1381 w 1388"/>
                  <a:gd name="T27" fmla="*/ 1711 h 2055"/>
                  <a:gd name="T28" fmla="*/ 1364 w 1388"/>
                  <a:gd name="T29" fmla="*/ 1200 h 2055"/>
                  <a:gd name="T30" fmla="*/ 1317 w 1388"/>
                  <a:gd name="T31" fmla="*/ 553 h 2055"/>
                  <a:gd name="T32" fmla="*/ 234 w 1388"/>
                  <a:gd name="T33" fmla="*/ 0 h 2055"/>
                  <a:gd name="T34" fmla="*/ 176 w 1388"/>
                  <a:gd name="T35" fmla="*/ 427 h 2055"/>
                  <a:gd name="T36" fmla="*/ 1263 w 1388"/>
                  <a:gd name="T37" fmla="*/ 89 h 2055"/>
                  <a:gd name="T38" fmla="*/ 1329 w 1388"/>
                  <a:gd name="T39" fmla="*/ 927 h 2055"/>
                  <a:gd name="T40" fmla="*/ 1357 w 1388"/>
                  <a:gd name="T41" fmla="*/ 1431 h 2055"/>
                  <a:gd name="T42" fmla="*/ 1372 w 1388"/>
                  <a:gd name="T43" fmla="*/ 2039 h 2055"/>
                  <a:gd name="T44" fmla="*/ 880 w 1388"/>
                  <a:gd name="T45" fmla="*/ 1671 h 2055"/>
                  <a:gd name="T46" fmla="*/ 886 w 1388"/>
                  <a:gd name="T47" fmla="*/ 1115 h 2055"/>
                  <a:gd name="T48" fmla="*/ 879 w 1388"/>
                  <a:gd name="T49" fmla="*/ 1083 h 2055"/>
                  <a:gd name="T50" fmla="*/ 818 w 1388"/>
                  <a:gd name="T51" fmla="*/ 758 h 2055"/>
                  <a:gd name="T52" fmla="*/ 707 w 1388"/>
                  <a:gd name="T53" fmla="*/ 544 h 2055"/>
                  <a:gd name="T54" fmla="*/ 607 w 1388"/>
                  <a:gd name="T55" fmla="*/ 871 h 2055"/>
                  <a:gd name="T56" fmla="*/ 552 w 1388"/>
                  <a:gd name="T57" fmla="*/ 1125 h 2055"/>
                  <a:gd name="T58" fmla="*/ 539 w 1388"/>
                  <a:gd name="T59" fmla="*/ 1236 h 2055"/>
                  <a:gd name="T60" fmla="*/ 16 w 1388"/>
                  <a:gd name="T61" fmla="*/ 2014 h 2055"/>
                  <a:gd name="T62" fmla="*/ 52 w 1388"/>
                  <a:gd name="T63" fmla="*/ 1236 h 2055"/>
                  <a:gd name="T64" fmla="*/ 77 w 1388"/>
                  <a:gd name="T65" fmla="*/ 992 h 2055"/>
                  <a:gd name="T66" fmla="*/ 247 w 1388"/>
                  <a:gd name="T67" fmla="*/ 17 h 2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8" h="2055">
                    <a:moveTo>
                      <a:pt x="1269" y="90"/>
                    </a:moveTo>
                    <a:lnTo>
                      <a:pt x="1271" y="74"/>
                    </a:lnTo>
                    <a:lnTo>
                      <a:pt x="234" y="0"/>
                    </a:lnTo>
                    <a:lnTo>
                      <a:pt x="162" y="425"/>
                    </a:lnTo>
                    <a:lnTo>
                      <a:pt x="61" y="990"/>
                    </a:lnTo>
                    <a:lnTo>
                      <a:pt x="48" y="1090"/>
                    </a:lnTo>
                    <a:lnTo>
                      <a:pt x="35" y="1234"/>
                    </a:lnTo>
                    <a:lnTo>
                      <a:pt x="17" y="1580"/>
                    </a:lnTo>
                    <a:lnTo>
                      <a:pt x="0" y="2031"/>
                    </a:lnTo>
                    <a:lnTo>
                      <a:pt x="517" y="2031"/>
                    </a:lnTo>
                    <a:lnTo>
                      <a:pt x="555" y="1236"/>
                    </a:lnTo>
                    <a:lnTo>
                      <a:pt x="559" y="1184"/>
                    </a:lnTo>
                    <a:lnTo>
                      <a:pt x="566" y="1127"/>
                    </a:lnTo>
                    <a:lnTo>
                      <a:pt x="590" y="1004"/>
                    </a:lnTo>
                    <a:lnTo>
                      <a:pt x="621" y="875"/>
                    </a:lnTo>
                    <a:lnTo>
                      <a:pt x="657" y="750"/>
                    </a:lnTo>
                    <a:lnTo>
                      <a:pt x="722" y="548"/>
                    </a:lnTo>
                    <a:lnTo>
                      <a:pt x="741" y="491"/>
                    </a:lnTo>
                    <a:lnTo>
                      <a:pt x="803" y="762"/>
                    </a:lnTo>
                    <a:lnTo>
                      <a:pt x="849" y="997"/>
                    </a:lnTo>
                    <a:lnTo>
                      <a:pt x="865" y="1085"/>
                    </a:lnTo>
                    <a:lnTo>
                      <a:pt x="870" y="1110"/>
                    </a:lnTo>
                    <a:lnTo>
                      <a:pt x="870" y="1117"/>
                    </a:lnTo>
                    <a:lnTo>
                      <a:pt x="870" y="1175"/>
                    </a:lnTo>
                    <a:lnTo>
                      <a:pt x="864" y="1671"/>
                    </a:lnTo>
                    <a:lnTo>
                      <a:pt x="857" y="2055"/>
                    </a:lnTo>
                    <a:lnTo>
                      <a:pt x="1388" y="2055"/>
                    </a:lnTo>
                    <a:lnTo>
                      <a:pt x="1381" y="1711"/>
                    </a:lnTo>
                    <a:lnTo>
                      <a:pt x="1373" y="1431"/>
                    </a:lnTo>
                    <a:lnTo>
                      <a:pt x="1364" y="1200"/>
                    </a:lnTo>
                    <a:lnTo>
                      <a:pt x="1346" y="925"/>
                    </a:lnTo>
                    <a:lnTo>
                      <a:pt x="1317" y="553"/>
                    </a:lnTo>
                    <a:lnTo>
                      <a:pt x="1277" y="75"/>
                    </a:lnTo>
                    <a:lnTo>
                      <a:pt x="234" y="0"/>
                    </a:lnTo>
                    <a:lnTo>
                      <a:pt x="162" y="425"/>
                    </a:lnTo>
                    <a:lnTo>
                      <a:pt x="176" y="427"/>
                    </a:lnTo>
                    <a:lnTo>
                      <a:pt x="247" y="17"/>
                    </a:lnTo>
                    <a:lnTo>
                      <a:pt x="1263" y="89"/>
                    </a:lnTo>
                    <a:lnTo>
                      <a:pt x="1301" y="555"/>
                    </a:lnTo>
                    <a:lnTo>
                      <a:pt x="1329" y="927"/>
                    </a:lnTo>
                    <a:lnTo>
                      <a:pt x="1348" y="1200"/>
                    </a:lnTo>
                    <a:lnTo>
                      <a:pt x="1357" y="1431"/>
                    </a:lnTo>
                    <a:lnTo>
                      <a:pt x="1365" y="1711"/>
                    </a:lnTo>
                    <a:lnTo>
                      <a:pt x="1372" y="2039"/>
                    </a:lnTo>
                    <a:lnTo>
                      <a:pt x="874" y="2039"/>
                    </a:lnTo>
                    <a:lnTo>
                      <a:pt x="880" y="1671"/>
                    </a:lnTo>
                    <a:lnTo>
                      <a:pt x="886" y="1175"/>
                    </a:lnTo>
                    <a:lnTo>
                      <a:pt x="886" y="1115"/>
                    </a:lnTo>
                    <a:lnTo>
                      <a:pt x="884" y="1108"/>
                    </a:lnTo>
                    <a:lnTo>
                      <a:pt x="879" y="1083"/>
                    </a:lnTo>
                    <a:lnTo>
                      <a:pt x="864" y="995"/>
                    </a:lnTo>
                    <a:lnTo>
                      <a:pt x="818" y="758"/>
                    </a:lnTo>
                    <a:lnTo>
                      <a:pt x="745" y="434"/>
                    </a:lnTo>
                    <a:lnTo>
                      <a:pt x="707" y="544"/>
                    </a:lnTo>
                    <a:lnTo>
                      <a:pt x="643" y="746"/>
                    </a:lnTo>
                    <a:lnTo>
                      <a:pt x="607" y="871"/>
                    </a:lnTo>
                    <a:lnTo>
                      <a:pt x="576" y="1000"/>
                    </a:lnTo>
                    <a:lnTo>
                      <a:pt x="552" y="1125"/>
                    </a:lnTo>
                    <a:lnTo>
                      <a:pt x="543" y="1182"/>
                    </a:lnTo>
                    <a:lnTo>
                      <a:pt x="539" y="1236"/>
                    </a:lnTo>
                    <a:lnTo>
                      <a:pt x="503" y="2014"/>
                    </a:lnTo>
                    <a:lnTo>
                      <a:pt x="16" y="2014"/>
                    </a:lnTo>
                    <a:lnTo>
                      <a:pt x="33" y="1580"/>
                    </a:lnTo>
                    <a:lnTo>
                      <a:pt x="52" y="1236"/>
                    </a:lnTo>
                    <a:lnTo>
                      <a:pt x="64" y="1092"/>
                    </a:lnTo>
                    <a:lnTo>
                      <a:pt x="77" y="992"/>
                    </a:lnTo>
                    <a:lnTo>
                      <a:pt x="176" y="427"/>
                    </a:lnTo>
                    <a:lnTo>
                      <a:pt x="247" y="17"/>
                    </a:lnTo>
                    <a:lnTo>
                      <a:pt x="1269" y="9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76" name="Freeform 76"/>
              <p:cNvSpPr>
                <a:spLocks/>
              </p:cNvSpPr>
              <p:nvPr/>
            </p:nvSpPr>
            <p:spPr bwMode="auto">
              <a:xfrm>
                <a:off x="5300" y="3270"/>
                <a:ext cx="106" cy="74"/>
              </a:xfrm>
              <a:custGeom>
                <a:avLst/>
                <a:gdLst>
                  <a:gd name="T0" fmla="*/ 0 w 763"/>
                  <a:gd name="T1" fmla="*/ 172 h 591"/>
                  <a:gd name="T2" fmla="*/ 126 w 763"/>
                  <a:gd name="T3" fmla="*/ 272 h 591"/>
                  <a:gd name="T4" fmla="*/ 236 w 763"/>
                  <a:gd name="T5" fmla="*/ 357 h 591"/>
                  <a:gd name="T6" fmla="*/ 279 w 763"/>
                  <a:gd name="T7" fmla="*/ 389 h 591"/>
                  <a:gd name="T8" fmla="*/ 338 w 763"/>
                  <a:gd name="T9" fmla="*/ 430 h 591"/>
                  <a:gd name="T10" fmla="*/ 435 w 763"/>
                  <a:gd name="T11" fmla="*/ 487 h 591"/>
                  <a:gd name="T12" fmla="*/ 535 w 763"/>
                  <a:gd name="T13" fmla="*/ 539 h 591"/>
                  <a:gd name="T14" fmla="*/ 646 w 763"/>
                  <a:gd name="T15" fmla="*/ 591 h 591"/>
                  <a:gd name="T16" fmla="*/ 668 w 763"/>
                  <a:gd name="T17" fmla="*/ 558 h 591"/>
                  <a:gd name="T18" fmla="*/ 714 w 763"/>
                  <a:gd name="T19" fmla="*/ 477 h 591"/>
                  <a:gd name="T20" fmla="*/ 736 w 763"/>
                  <a:gd name="T21" fmla="*/ 429 h 591"/>
                  <a:gd name="T22" fmla="*/ 754 w 763"/>
                  <a:gd name="T23" fmla="*/ 380 h 591"/>
                  <a:gd name="T24" fmla="*/ 763 w 763"/>
                  <a:gd name="T25" fmla="*/ 336 h 591"/>
                  <a:gd name="T26" fmla="*/ 763 w 763"/>
                  <a:gd name="T27" fmla="*/ 317 h 591"/>
                  <a:gd name="T28" fmla="*/ 759 w 763"/>
                  <a:gd name="T29" fmla="*/ 300 h 591"/>
                  <a:gd name="T30" fmla="*/ 750 w 763"/>
                  <a:gd name="T31" fmla="*/ 282 h 591"/>
                  <a:gd name="T32" fmla="*/ 734 w 763"/>
                  <a:gd name="T33" fmla="*/ 262 h 591"/>
                  <a:gd name="T34" fmla="*/ 686 w 763"/>
                  <a:gd name="T35" fmla="*/ 214 h 591"/>
                  <a:gd name="T36" fmla="*/ 622 w 763"/>
                  <a:gd name="T37" fmla="*/ 160 h 591"/>
                  <a:gd name="T38" fmla="*/ 549 w 763"/>
                  <a:gd name="T39" fmla="*/ 107 h 591"/>
                  <a:gd name="T40" fmla="*/ 470 w 763"/>
                  <a:gd name="T41" fmla="*/ 60 h 591"/>
                  <a:gd name="T42" fmla="*/ 430 w 763"/>
                  <a:gd name="T43" fmla="*/ 41 h 591"/>
                  <a:gd name="T44" fmla="*/ 392 w 763"/>
                  <a:gd name="T45" fmla="*/ 23 h 591"/>
                  <a:gd name="T46" fmla="*/ 357 w 763"/>
                  <a:gd name="T47" fmla="*/ 11 h 591"/>
                  <a:gd name="T48" fmla="*/ 324 w 763"/>
                  <a:gd name="T49" fmla="*/ 3 h 591"/>
                  <a:gd name="T50" fmla="*/ 294 w 763"/>
                  <a:gd name="T51" fmla="*/ 0 h 591"/>
                  <a:gd name="T52" fmla="*/ 270 w 763"/>
                  <a:gd name="T53" fmla="*/ 3 h 591"/>
                  <a:gd name="T54" fmla="*/ 224 w 763"/>
                  <a:gd name="T55" fmla="*/ 20 h 591"/>
                  <a:gd name="T56" fmla="*/ 177 w 763"/>
                  <a:gd name="T57" fmla="*/ 44 h 591"/>
                  <a:gd name="T58" fmla="*/ 90 w 763"/>
                  <a:gd name="T59" fmla="*/ 100 h 591"/>
                  <a:gd name="T60" fmla="*/ 26 w 763"/>
                  <a:gd name="T61" fmla="*/ 150 h 591"/>
                  <a:gd name="T62" fmla="*/ 0 w 763"/>
                  <a:gd name="T63" fmla="*/ 17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3" h="591">
                    <a:moveTo>
                      <a:pt x="0" y="172"/>
                    </a:moveTo>
                    <a:lnTo>
                      <a:pt x="126" y="272"/>
                    </a:lnTo>
                    <a:lnTo>
                      <a:pt x="236" y="357"/>
                    </a:lnTo>
                    <a:lnTo>
                      <a:pt x="279" y="389"/>
                    </a:lnTo>
                    <a:lnTo>
                      <a:pt x="338" y="430"/>
                    </a:lnTo>
                    <a:lnTo>
                      <a:pt x="435" y="487"/>
                    </a:lnTo>
                    <a:lnTo>
                      <a:pt x="535" y="539"/>
                    </a:lnTo>
                    <a:lnTo>
                      <a:pt x="646" y="591"/>
                    </a:lnTo>
                    <a:lnTo>
                      <a:pt x="668" y="558"/>
                    </a:lnTo>
                    <a:lnTo>
                      <a:pt x="714" y="477"/>
                    </a:lnTo>
                    <a:lnTo>
                      <a:pt x="736" y="429"/>
                    </a:lnTo>
                    <a:lnTo>
                      <a:pt x="754" y="380"/>
                    </a:lnTo>
                    <a:lnTo>
                      <a:pt x="763" y="336"/>
                    </a:lnTo>
                    <a:lnTo>
                      <a:pt x="763" y="317"/>
                    </a:lnTo>
                    <a:lnTo>
                      <a:pt x="759" y="300"/>
                    </a:lnTo>
                    <a:lnTo>
                      <a:pt x="750" y="282"/>
                    </a:lnTo>
                    <a:lnTo>
                      <a:pt x="734" y="262"/>
                    </a:lnTo>
                    <a:lnTo>
                      <a:pt x="686" y="214"/>
                    </a:lnTo>
                    <a:lnTo>
                      <a:pt x="622" y="160"/>
                    </a:lnTo>
                    <a:lnTo>
                      <a:pt x="549" y="107"/>
                    </a:lnTo>
                    <a:lnTo>
                      <a:pt x="470" y="60"/>
                    </a:lnTo>
                    <a:lnTo>
                      <a:pt x="430" y="41"/>
                    </a:lnTo>
                    <a:lnTo>
                      <a:pt x="392" y="23"/>
                    </a:lnTo>
                    <a:lnTo>
                      <a:pt x="357" y="11"/>
                    </a:lnTo>
                    <a:lnTo>
                      <a:pt x="324" y="3"/>
                    </a:lnTo>
                    <a:lnTo>
                      <a:pt x="294" y="0"/>
                    </a:lnTo>
                    <a:lnTo>
                      <a:pt x="270" y="3"/>
                    </a:lnTo>
                    <a:lnTo>
                      <a:pt x="224" y="20"/>
                    </a:lnTo>
                    <a:lnTo>
                      <a:pt x="177" y="44"/>
                    </a:lnTo>
                    <a:lnTo>
                      <a:pt x="90" y="100"/>
                    </a:lnTo>
                    <a:lnTo>
                      <a:pt x="26" y="150"/>
                    </a:lnTo>
                    <a:lnTo>
                      <a:pt x="0" y="172"/>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77" name="Freeform 77"/>
              <p:cNvSpPr>
                <a:spLocks/>
              </p:cNvSpPr>
              <p:nvPr/>
            </p:nvSpPr>
            <p:spPr bwMode="auto">
              <a:xfrm>
                <a:off x="5300" y="3270"/>
                <a:ext cx="111" cy="74"/>
              </a:xfrm>
              <a:custGeom>
                <a:avLst/>
                <a:gdLst>
                  <a:gd name="T0" fmla="*/ 33 w 783"/>
                  <a:gd name="T1" fmla="*/ 152 h 610"/>
                  <a:gd name="T2" fmla="*/ 133 w 783"/>
                  <a:gd name="T3" fmla="*/ 286 h 610"/>
                  <a:gd name="T4" fmla="*/ 287 w 783"/>
                  <a:gd name="T5" fmla="*/ 403 h 610"/>
                  <a:gd name="T6" fmla="*/ 443 w 783"/>
                  <a:gd name="T7" fmla="*/ 502 h 610"/>
                  <a:gd name="T8" fmla="*/ 661 w 783"/>
                  <a:gd name="T9" fmla="*/ 610 h 610"/>
                  <a:gd name="T10" fmla="*/ 733 w 783"/>
                  <a:gd name="T11" fmla="*/ 488 h 610"/>
                  <a:gd name="T12" fmla="*/ 773 w 783"/>
                  <a:gd name="T13" fmla="*/ 391 h 610"/>
                  <a:gd name="T14" fmla="*/ 783 w 783"/>
                  <a:gd name="T15" fmla="*/ 324 h 610"/>
                  <a:gd name="T16" fmla="*/ 768 w 783"/>
                  <a:gd name="T17" fmla="*/ 286 h 610"/>
                  <a:gd name="T18" fmla="*/ 704 w 783"/>
                  <a:gd name="T19" fmla="*/ 216 h 610"/>
                  <a:gd name="T20" fmla="*/ 565 w 783"/>
                  <a:gd name="T21" fmla="*/ 109 h 610"/>
                  <a:gd name="T22" fmla="*/ 445 w 783"/>
                  <a:gd name="T23" fmla="*/ 42 h 610"/>
                  <a:gd name="T24" fmla="*/ 371 w 783"/>
                  <a:gd name="T25" fmla="*/ 12 h 610"/>
                  <a:gd name="T26" fmla="*/ 306 w 783"/>
                  <a:gd name="T27" fmla="*/ 0 h 610"/>
                  <a:gd name="T28" fmla="*/ 233 w 783"/>
                  <a:gd name="T29" fmla="*/ 21 h 610"/>
                  <a:gd name="T30" fmla="*/ 98 w 783"/>
                  <a:gd name="T31" fmla="*/ 102 h 610"/>
                  <a:gd name="T32" fmla="*/ 0 w 783"/>
                  <a:gd name="T33" fmla="*/ 180 h 610"/>
                  <a:gd name="T34" fmla="*/ 143 w 783"/>
                  <a:gd name="T35" fmla="*/ 274 h 610"/>
                  <a:gd name="T36" fmla="*/ 43 w 783"/>
                  <a:gd name="T37" fmla="*/ 164 h 610"/>
                  <a:gd name="T38" fmla="*/ 193 w 783"/>
                  <a:gd name="T39" fmla="*/ 59 h 610"/>
                  <a:gd name="T40" fmla="*/ 284 w 783"/>
                  <a:gd name="T41" fmla="*/ 18 h 610"/>
                  <a:gd name="T42" fmla="*/ 335 w 783"/>
                  <a:gd name="T43" fmla="*/ 19 h 610"/>
                  <a:gd name="T44" fmla="*/ 401 w 783"/>
                  <a:gd name="T45" fmla="*/ 38 h 610"/>
                  <a:gd name="T46" fmla="*/ 478 w 783"/>
                  <a:gd name="T47" fmla="*/ 75 h 610"/>
                  <a:gd name="T48" fmla="*/ 629 w 783"/>
                  <a:gd name="T49" fmla="*/ 175 h 610"/>
                  <a:gd name="T50" fmla="*/ 740 w 783"/>
                  <a:gd name="T51" fmla="*/ 275 h 610"/>
                  <a:gd name="T52" fmla="*/ 764 w 783"/>
                  <a:gd name="T53" fmla="*/ 311 h 610"/>
                  <a:gd name="T54" fmla="*/ 767 w 783"/>
                  <a:gd name="T55" fmla="*/ 343 h 610"/>
                  <a:gd name="T56" fmla="*/ 741 w 783"/>
                  <a:gd name="T57" fmla="*/ 434 h 610"/>
                  <a:gd name="T58" fmla="*/ 674 w 783"/>
                  <a:gd name="T59" fmla="*/ 561 h 610"/>
                  <a:gd name="T60" fmla="*/ 550 w 783"/>
                  <a:gd name="T61" fmla="*/ 540 h 610"/>
                  <a:gd name="T62" fmla="*/ 354 w 783"/>
                  <a:gd name="T63" fmla="*/ 431 h 610"/>
                  <a:gd name="T64" fmla="*/ 253 w 783"/>
                  <a:gd name="T65" fmla="*/ 359 h 610"/>
                  <a:gd name="T66" fmla="*/ 24 w 783"/>
                  <a:gd name="T67" fmla="*/ 18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83" h="610">
                    <a:moveTo>
                      <a:pt x="43" y="164"/>
                    </a:moveTo>
                    <a:lnTo>
                      <a:pt x="33" y="152"/>
                    </a:lnTo>
                    <a:lnTo>
                      <a:pt x="0" y="180"/>
                    </a:lnTo>
                    <a:lnTo>
                      <a:pt x="133" y="286"/>
                    </a:lnTo>
                    <a:lnTo>
                      <a:pt x="243" y="371"/>
                    </a:lnTo>
                    <a:lnTo>
                      <a:pt x="287" y="403"/>
                    </a:lnTo>
                    <a:lnTo>
                      <a:pt x="346" y="444"/>
                    </a:lnTo>
                    <a:lnTo>
                      <a:pt x="443" y="502"/>
                    </a:lnTo>
                    <a:lnTo>
                      <a:pt x="544" y="554"/>
                    </a:lnTo>
                    <a:lnTo>
                      <a:pt x="661" y="610"/>
                    </a:lnTo>
                    <a:lnTo>
                      <a:pt x="686" y="570"/>
                    </a:lnTo>
                    <a:lnTo>
                      <a:pt x="733" y="488"/>
                    </a:lnTo>
                    <a:lnTo>
                      <a:pt x="756" y="440"/>
                    </a:lnTo>
                    <a:lnTo>
                      <a:pt x="773" y="391"/>
                    </a:lnTo>
                    <a:lnTo>
                      <a:pt x="783" y="345"/>
                    </a:lnTo>
                    <a:lnTo>
                      <a:pt x="783" y="324"/>
                    </a:lnTo>
                    <a:lnTo>
                      <a:pt x="778" y="305"/>
                    </a:lnTo>
                    <a:lnTo>
                      <a:pt x="768" y="286"/>
                    </a:lnTo>
                    <a:lnTo>
                      <a:pt x="753" y="265"/>
                    </a:lnTo>
                    <a:lnTo>
                      <a:pt x="704" y="216"/>
                    </a:lnTo>
                    <a:lnTo>
                      <a:pt x="639" y="162"/>
                    </a:lnTo>
                    <a:lnTo>
                      <a:pt x="565" y="109"/>
                    </a:lnTo>
                    <a:lnTo>
                      <a:pt x="486" y="61"/>
                    </a:lnTo>
                    <a:lnTo>
                      <a:pt x="445" y="42"/>
                    </a:lnTo>
                    <a:lnTo>
                      <a:pt x="407" y="24"/>
                    </a:lnTo>
                    <a:lnTo>
                      <a:pt x="371" y="12"/>
                    </a:lnTo>
                    <a:lnTo>
                      <a:pt x="337" y="3"/>
                    </a:lnTo>
                    <a:lnTo>
                      <a:pt x="306" y="0"/>
                    </a:lnTo>
                    <a:lnTo>
                      <a:pt x="280" y="4"/>
                    </a:lnTo>
                    <a:lnTo>
                      <a:pt x="233" y="21"/>
                    </a:lnTo>
                    <a:lnTo>
                      <a:pt x="185" y="45"/>
                    </a:lnTo>
                    <a:lnTo>
                      <a:pt x="98" y="102"/>
                    </a:lnTo>
                    <a:lnTo>
                      <a:pt x="33" y="152"/>
                    </a:lnTo>
                    <a:lnTo>
                      <a:pt x="0" y="180"/>
                    </a:lnTo>
                    <a:lnTo>
                      <a:pt x="133" y="286"/>
                    </a:lnTo>
                    <a:lnTo>
                      <a:pt x="143" y="274"/>
                    </a:lnTo>
                    <a:lnTo>
                      <a:pt x="24" y="180"/>
                    </a:lnTo>
                    <a:lnTo>
                      <a:pt x="43" y="164"/>
                    </a:lnTo>
                    <a:lnTo>
                      <a:pt x="106" y="114"/>
                    </a:lnTo>
                    <a:lnTo>
                      <a:pt x="193" y="59"/>
                    </a:lnTo>
                    <a:lnTo>
                      <a:pt x="239" y="35"/>
                    </a:lnTo>
                    <a:lnTo>
                      <a:pt x="284" y="18"/>
                    </a:lnTo>
                    <a:lnTo>
                      <a:pt x="306" y="16"/>
                    </a:lnTo>
                    <a:lnTo>
                      <a:pt x="335" y="19"/>
                    </a:lnTo>
                    <a:lnTo>
                      <a:pt x="367" y="26"/>
                    </a:lnTo>
                    <a:lnTo>
                      <a:pt x="401" y="38"/>
                    </a:lnTo>
                    <a:lnTo>
                      <a:pt x="439" y="56"/>
                    </a:lnTo>
                    <a:lnTo>
                      <a:pt x="478" y="75"/>
                    </a:lnTo>
                    <a:lnTo>
                      <a:pt x="556" y="121"/>
                    </a:lnTo>
                    <a:lnTo>
                      <a:pt x="629" y="175"/>
                    </a:lnTo>
                    <a:lnTo>
                      <a:pt x="693" y="228"/>
                    </a:lnTo>
                    <a:lnTo>
                      <a:pt x="740" y="275"/>
                    </a:lnTo>
                    <a:lnTo>
                      <a:pt x="756" y="294"/>
                    </a:lnTo>
                    <a:lnTo>
                      <a:pt x="764" y="311"/>
                    </a:lnTo>
                    <a:lnTo>
                      <a:pt x="767" y="326"/>
                    </a:lnTo>
                    <a:lnTo>
                      <a:pt x="767" y="343"/>
                    </a:lnTo>
                    <a:lnTo>
                      <a:pt x="759" y="386"/>
                    </a:lnTo>
                    <a:lnTo>
                      <a:pt x="741" y="434"/>
                    </a:lnTo>
                    <a:lnTo>
                      <a:pt x="719" y="482"/>
                    </a:lnTo>
                    <a:lnTo>
                      <a:pt x="674" y="561"/>
                    </a:lnTo>
                    <a:lnTo>
                      <a:pt x="655" y="589"/>
                    </a:lnTo>
                    <a:lnTo>
                      <a:pt x="550" y="540"/>
                    </a:lnTo>
                    <a:lnTo>
                      <a:pt x="451" y="488"/>
                    </a:lnTo>
                    <a:lnTo>
                      <a:pt x="354" y="431"/>
                    </a:lnTo>
                    <a:lnTo>
                      <a:pt x="295" y="391"/>
                    </a:lnTo>
                    <a:lnTo>
                      <a:pt x="253" y="359"/>
                    </a:lnTo>
                    <a:lnTo>
                      <a:pt x="143" y="274"/>
                    </a:lnTo>
                    <a:lnTo>
                      <a:pt x="24" y="180"/>
                    </a:lnTo>
                    <a:lnTo>
                      <a:pt x="43" y="16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78" name="Freeform 78"/>
              <p:cNvSpPr>
                <a:spLocks/>
              </p:cNvSpPr>
              <p:nvPr/>
            </p:nvSpPr>
            <p:spPr bwMode="auto">
              <a:xfrm>
                <a:off x="5152" y="3223"/>
                <a:ext cx="243" cy="355"/>
              </a:xfrm>
              <a:custGeom>
                <a:avLst/>
                <a:gdLst>
                  <a:gd name="T0" fmla="*/ 1410 w 1696"/>
                  <a:gd name="T1" fmla="*/ 182 h 2724"/>
                  <a:gd name="T2" fmla="*/ 1327 w 1696"/>
                  <a:gd name="T3" fmla="*/ 77 h 2724"/>
                  <a:gd name="T4" fmla="*/ 1296 w 1696"/>
                  <a:gd name="T5" fmla="*/ 0 h 2724"/>
                  <a:gd name="T6" fmla="*/ 1161 w 1696"/>
                  <a:gd name="T7" fmla="*/ 99 h 2724"/>
                  <a:gd name="T8" fmla="*/ 928 w 1696"/>
                  <a:gd name="T9" fmla="*/ 297 h 2724"/>
                  <a:gd name="T10" fmla="*/ 740 w 1696"/>
                  <a:gd name="T11" fmla="*/ 482 h 2724"/>
                  <a:gd name="T12" fmla="*/ 544 w 1696"/>
                  <a:gd name="T13" fmla="*/ 706 h 2724"/>
                  <a:gd name="T14" fmla="*/ 357 w 1696"/>
                  <a:gd name="T15" fmla="*/ 967 h 2724"/>
                  <a:gd name="T16" fmla="*/ 193 w 1696"/>
                  <a:gd name="T17" fmla="*/ 1263 h 2724"/>
                  <a:gd name="T18" fmla="*/ 126 w 1696"/>
                  <a:gd name="T19" fmla="*/ 1422 h 2724"/>
                  <a:gd name="T20" fmla="*/ 60 w 1696"/>
                  <a:gd name="T21" fmla="*/ 1636 h 2724"/>
                  <a:gd name="T22" fmla="*/ 20 w 1696"/>
                  <a:gd name="T23" fmla="*/ 1841 h 2724"/>
                  <a:gd name="T24" fmla="*/ 3 w 1696"/>
                  <a:gd name="T25" fmla="*/ 2030 h 2724"/>
                  <a:gd name="T26" fmla="*/ 0 w 1696"/>
                  <a:gd name="T27" fmla="*/ 2198 h 2724"/>
                  <a:gd name="T28" fmla="*/ 23 w 1696"/>
                  <a:gd name="T29" fmla="*/ 2447 h 2724"/>
                  <a:gd name="T30" fmla="*/ 40 w 1696"/>
                  <a:gd name="T31" fmla="*/ 2540 h 2724"/>
                  <a:gd name="T32" fmla="*/ 229 w 1696"/>
                  <a:gd name="T33" fmla="*/ 2628 h 2724"/>
                  <a:gd name="T34" fmla="*/ 397 w 1696"/>
                  <a:gd name="T35" fmla="*/ 2690 h 2724"/>
                  <a:gd name="T36" fmla="*/ 555 w 1696"/>
                  <a:gd name="T37" fmla="*/ 2724 h 2724"/>
                  <a:gd name="T38" fmla="*/ 720 w 1696"/>
                  <a:gd name="T39" fmla="*/ 2714 h 2724"/>
                  <a:gd name="T40" fmla="*/ 906 w 1696"/>
                  <a:gd name="T41" fmla="*/ 2680 h 2724"/>
                  <a:gd name="T42" fmla="*/ 1119 w 1696"/>
                  <a:gd name="T43" fmla="*/ 2626 h 2724"/>
                  <a:gd name="T44" fmla="*/ 1376 w 1696"/>
                  <a:gd name="T45" fmla="*/ 2159 h 2724"/>
                  <a:gd name="T46" fmla="*/ 1425 w 1696"/>
                  <a:gd name="T47" fmla="*/ 2626 h 2724"/>
                  <a:gd name="T48" fmla="*/ 1551 w 1696"/>
                  <a:gd name="T49" fmla="*/ 2466 h 2724"/>
                  <a:gd name="T50" fmla="*/ 1676 w 1696"/>
                  <a:gd name="T51" fmla="*/ 2278 h 2724"/>
                  <a:gd name="T52" fmla="*/ 1690 w 1696"/>
                  <a:gd name="T53" fmla="*/ 2252 h 2724"/>
                  <a:gd name="T54" fmla="*/ 1696 w 1696"/>
                  <a:gd name="T55" fmla="*/ 2209 h 2724"/>
                  <a:gd name="T56" fmla="*/ 1678 w 1696"/>
                  <a:gd name="T57" fmla="*/ 2137 h 2724"/>
                  <a:gd name="T58" fmla="*/ 1616 w 1696"/>
                  <a:gd name="T59" fmla="*/ 1984 h 2724"/>
                  <a:gd name="T60" fmla="*/ 1496 w 1696"/>
                  <a:gd name="T61" fmla="*/ 1753 h 2724"/>
                  <a:gd name="T62" fmla="*/ 1380 w 1696"/>
                  <a:gd name="T63" fmla="*/ 1569 h 2724"/>
                  <a:gd name="T64" fmla="*/ 1294 w 1696"/>
                  <a:gd name="T65" fmla="*/ 1488 h 2724"/>
                  <a:gd name="T66" fmla="*/ 1205 w 1696"/>
                  <a:gd name="T67" fmla="*/ 1445 h 2724"/>
                  <a:gd name="T68" fmla="*/ 1101 w 1696"/>
                  <a:gd name="T69" fmla="*/ 1421 h 2724"/>
                  <a:gd name="T70" fmla="*/ 894 w 1696"/>
                  <a:gd name="T71" fmla="*/ 1529 h 2724"/>
                  <a:gd name="T72" fmla="*/ 760 w 1696"/>
                  <a:gd name="T73" fmla="*/ 1091 h 2724"/>
                  <a:gd name="T74" fmla="*/ 872 w 1696"/>
                  <a:gd name="T75" fmla="*/ 867 h 2724"/>
                  <a:gd name="T76" fmla="*/ 910 w 1696"/>
                  <a:gd name="T77" fmla="*/ 808 h 2724"/>
                  <a:gd name="T78" fmla="*/ 1027 w 1696"/>
                  <a:gd name="T79" fmla="*/ 677 h 2724"/>
                  <a:gd name="T80" fmla="*/ 1456 w 1696"/>
                  <a:gd name="T81" fmla="*/ 233 h 2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96" h="2724">
                    <a:moveTo>
                      <a:pt x="1456" y="233"/>
                    </a:moveTo>
                    <a:lnTo>
                      <a:pt x="1410" y="182"/>
                    </a:lnTo>
                    <a:lnTo>
                      <a:pt x="1344" y="106"/>
                    </a:lnTo>
                    <a:lnTo>
                      <a:pt x="1327" y="77"/>
                    </a:lnTo>
                    <a:lnTo>
                      <a:pt x="1312" y="41"/>
                    </a:lnTo>
                    <a:lnTo>
                      <a:pt x="1296" y="0"/>
                    </a:lnTo>
                    <a:lnTo>
                      <a:pt x="1260" y="25"/>
                    </a:lnTo>
                    <a:lnTo>
                      <a:pt x="1161" y="99"/>
                    </a:lnTo>
                    <a:lnTo>
                      <a:pt x="1014" y="220"/>
                    </a:lnTo>
                    <a:lnTo>
                      <a:pt x="928" y="297"/>
                    </a:lnTo>
                    <a:lnTo>
                      <a:pt x="836" y="385"/>
                    </a:lnTo>
                    <a:lnTo>
                      <a:pt x="740" y="482"/>
                    </a:lnTo>
                    <a:lnTo>
                      <a:pt x="642" y="589"/>
                    </a:lnTo>
                    <a:lnTo>
                      <a:pt x="544" y="706"/>
                    </a:lnTo>
                    <a:lnTo>
                      <a:pt x="449" y="832"/>
                    </a:lnTo>
                    <a:lnTo>
                      <a:pt x="357" y="967"/>
                    </a:lnTo>
                    <a:lnTo>
                      <a:pt x="271" y="1111"/>
                    </a:lnTo>
                    <a:lnTo>
                      <a:pt x="193" y="1263"/>
                    </a:lnTo>
                    <a:lnTo>
                      <a:pt x="159" y="1341"/>
                    </a:lnTo>
                    <a:lnTo>
                      <a:pt x="126" y="1422"/>
                    </a:lnTo>
                    <a:lnTo>
                      <a:pt x="89" y="1530"/>
                    </a:lnTo>
                    <a:lnTo>
                      <a:pt x="60" y="1636"/>
                    </a:lnTo>
                    <a:lnTo>
                      <a:pt x="36" y="1741"/>
                    </a:lnTo>
                    <a:lnTo>
                      <a:pt x="20" y="1841"/>
                    </a:lnTo>
                    <a:lnTo>
                      <a:pt x="9" y="1938"/>
                    </a:lnTo>
                    <a:lnTo>
                      <a:pt x="3" y="2030"/>
                    </a:lnTo>
                    <a:lnTo>
                      <a:pt x="0" y="2117"/>
                    </a:lnTo>
                    <a:lnTo>
                      <a:pt x="0" y="2198"/>
                    </a:lnTo>
                    <a:lnTo>
                      <a:pt x="10" y="2338"/>
                    </a:lnTo>
                    <a:lnTo>
                      <a:pt x="23" y="2447"/>
                    </a:lnTo>
                    <a:lnTo>
                      <a:pt x="35" y="2515"/>
                    </a:lnTo>
                    <a:lnTo>
                      <a:pt x="40" y="2540"/>
                    </a:lnTo>
                    <a:lnTo>
                      <a:pt x="94" y="2566"/>
                    </a:lnTo>
                    <a:lnTo>
                      <a:pt x="229" y="2628"/>
                    </a:lnTo>
                    <a:lnTo>
                      <a:pt x="311" y="2661"/>
                    </a:lnTo>
                    <a:lnTo>
                      <a:pt x="397" y="2690"/>
                    </a:lnTo>
                    <a:lnTo>
                      <a:pt x="480" y="2713"/>
                    </a:lnTo>
                    <a:lnTo>
                      <a:pt x="555" y="2724"/>
                    </a:lnTo>
                    <a:lnTo>
                      <a:pt x="632" y="2723"/>
                    </a:lnTo>
                    <a:lnTo>
                      <a:pt x="720" y="2714"/>
                    </a:lnTo>
                    <a:lnTo>
                      <a:pt x="814" y="2698"/>
                    </a:lnTo>
                    <a:lnTo>
                      <a:pt x="906" y="2680"/>
                    </a:lnTo>
                    <a:lnTo>
                      <a:pt x="1056" y="2643"/>
                    </a:lnTo>
                    <a:lnTo>
                      <a:pt x="1119" y="2626"/>
                    </a:lnTo>
                    <a:lnTo>
                      <a:pt x="1192" y="1938"/>
                    </a:lnTo>
                    <a:lnTo>
                      <a:pt x="1376" y="2159"/>
                    </a:lnTo>
                    <a:lnTo>
                      <a:pt x="1205" y="2466"/>
                    </a:lnTo>
                    <a:lnTo>
                      <a:pt x="1425" y="2626"/>
                    </a:lnTo>
                    <a:lnTo>
                      <a:pt x="1464" y="2579"/>
                    </a:lnTo>
                    <a:lnTo>
                      <a:pt x="1551" y="2466"/>
                    </a:lnTo>
                    <a:lnTo>
                      <a:pt x="1643" y="2336"/>
                    </a:lnTo>
                    <a:lnTo>
                      <a:pt x="1676" y="2278"/>
                    </a:lnTo>
                    <a:lnTo>
                      <a:pt x="1687" y="2258"/>
                    </a:lnTo>
                    <a:lnTo>
                      <a:pt x="1690" y="2252"/>
                    </a:lnTo>
                    <a:lnTo>
                      <a:pt x="1695" y="2233"/>
                    </a:lnTo>
                    <a:lnTo>
                      <a:pt x="1696" y="2209"/>
                    </a:lnTo>
                    <a:lnTo>
                      <a:pt x="1690" y="2177"/>
                    </a:lnTo>
                    <a:lnTo>
                      <a:pt x="1678" y="2137"/>
                    </a:lnTo>
                    <a:lnTo>
                      <a:pt x="1662" y="2091"/>
                    </a:lnTo>
                    <a:lnTo>
                      <a:pt x="1616" y="1984"/>
                    </a:lnTo>
                    <a:lnTo>
                      <a:pt x="1559" y="1867"/>
                    </a:lnTo>
                    <a:lnTo>
                      <a:pt x="1496" y="1753"/>
                    </a:lnTo>
                    <a:lnTo>
                      <a:pt x="1434" y="1650"/>
                    </a:lnTo>
                    <a:lnTo>
                      <a:pt x="1380" y="1569"/>
                    </a:lnTo>
                    <a:lnTo>
                      <a:pt x="1339" y="1521"/>
                    </a:lnTo>
                    <a:lnTo>
                      <a:pt x="1294" y="1488"/>
                    </a:lnTo>
                    <a:lnTo>
                      <a:pt x="1248" y="1463"/>
                    </a:lnTo>
                    <a:lnTo>
                      <a:pt x="1205" y="1445"/>
                    </a:lnTo>
                    <a:lnTo>
                      <a:pt x="1164" y="1433"/>
                    </a:lnTo>
                    <a:lnTo>
                      <a:pt x="1101" y="1421"/>
                    </a:lnTo>
                    <a:lnTo>
                      <a:pt x="1077" y="1419"/>
                    </a:lnTo>
                    <a:lnTo>
                      <a:pt x="894" y="1529"/>
                    </a:lnTo>
                    <a:lnTo>
                      <a:pt x="665" y="1300"/>
                    </a:lnTo>
                    <a:lnTo>
                      <a:pt x="760" y="1091"/>
                    </a:lnTo>
                    <a:lnTo>
                      <a:pt x="841" y="927"/>
                    </a:lnTo>
                    <a:lnTo>
                      <a:pt x="872" y="867"/>
                    </a:lnTo>
                    <a:lnTo>
                      <a:pt x="881" y="849"/>
                    </a:lnTo>
                    <a:lnTo>
                      <a:pt x="910" y="808"/>
                    </a:lnTo>
                    <a:lnTo>
                      <a:pt x="955" y="755"/>
                    </a:lnTo>
                    <a:lnTo>
                      <a:pt x="1027" y="677"/>
                    </a:lnTo>
                    <a:lnTo>
                      <a:pt x="1211" y="484"/>
                    </a:lnTo>
                    <a:lnTo>
                      <a:pt x="1456" y="233"/>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25679" name="Freeform 79"/>
              <p:cNvSpPr>
                <a:spLocks/>
              </p:cNvSpPr>
              <p:nvPr/>
            </p:nvSpPr>
            <p:spPr bwMode="auto">
              <a:xfrm>
                <a:off x="5152" y="3223"/>
                <a:ext cx="243" cy="355"/>
              </a:xfrm>
              <a:custGeom>
                <a:avLst/>
                <a:gdLst>
                  <a:gd name="T0" fmla="*/ 1474 w 1712"/>
                  <a:gd name="T1" fmla="*/ 245 h 2744"/>
                  <a:gd name="T2" fmla="*/ 1342 w 1712"/>
                  <a:gd name="T3" fmla="*/ 86 h 2744"/>
                  <a:gd name="T4" fmla="*/ 1264 w 1712"/>
                  <a:gd name="T5" fmla="*/ 31 h 2744"/>
                  <a:gd name="T6" fmla="*/ 931 w 1712"/>
                  <a:gd name="T7" fmla="*/ 302 h 2744"/>
                  <a:gd name="T8" fmla="*/ 644 w 1712"/>
                  <a:gd name="T9" fmla="*/ 596 h 2744"/>
                  <a:gd name="T10" fmla="*/ 359 w 1712"/>
                  <a:gd name="T11" fmla="*/ 975 h 2744"/>
                  <a:gd name="T12" fmla="*/ 160 w 1712"/>
                  <a:gd name="T13" fmla="*/ 1350 h 2744"/>
                  <a:gd name="T14" fmla="*/ 61 w 1712"/>
                  <a:gd name="T15" fmla="*/ 1646 h 2744"/>
                  <a:gd name="T16" fmla="*/ 8 w 1712"/>
                  <a:gd name="T17" fmla="*/ 1949 h 2744"/>
                  <a:gd name="T18" fmla="*/ 0 w 1712"/>
                  <a:gd name="T19" fmla="*/ 2210 h 2744"/>
                  <a:gd name="T20" fmla="*/ 36 w 1712"/>
                  <a:gd name="T21" fmla="*/ 2528 h 2744"/>
                  <a:gd name="T22" fmla="*/ 234 w 1712"/>
                  <a:gd name="T23" fmla="*/ 2647 h 2744"/>
                  <a:gd name="T24" fmla="*/ 486 w 1712"/>
                  <a:gd name="T25" fmla="*/ 2732 h 2744"/>
                  <a:gd name="T26" fmla="*/ 729 w 1712"/>
                  <a:gd name="T27" fmla="*/ 2734 h 2744"/>
                  <a:gd name="T28" fmla="*/ 1067 w 1712"/>
                  <a:gd name="T29" fmla="*/ 2662 h 2744"/>
                  <a:gd name="T30" fmla="*/ 1375 w 1712"/>
                  <a:gd name="T31" fmla="*/ 2172 h 2744"/>
                  <a:gd name="T32" fmla="*/ 1478 w 1712"/>
                  <a:gd name="T33" fmla="*/ 2596 h 2744"/>
                  <a:gd name="T34" fmla="*/ 1692 w 1712"/>
                  <a:gd name="T35" fmla="*/ 2294 h 2744"/>
                  <a:gd name="T36" fmla="*/ 1711 w 1712"/>
                  <a:gd name="T37" fmla="*/ 2246 h 2744"/>
                  <a:gd name="T38" fmla="*/ 1694 w 1712"/>
                  <a:gd name="T39" fmla="*/ 2147 h 2744"/>
                  <a:gd name="T40" fmla="*/ 1574 w 1712"/>
                  <a:gd name="T41" fmla="*/ 1875 h 2744"/>
                  <a:gd name="T42" fmla="*/ 1394 w 1712"/>
                  <a:gd name="T43" fmla="*/ 1576 h 2744"/>
                  <a:gd name="T44" fmla="*/ 1260 w 1712"/>
                  <a:gd name="T45" fmla="*/ 1468 h 2744"/>
                  <a:gd name="T46" fmla="*/ 1110 w 1712"/>
                  <a:gd name="T47" fmla="*/ 1425 h 2744"/>
                  <a:gd name="T48" fmla="*/ 683 w 1712"/>
                  <a:gd name="T49" fmla="*/ 1309 h 2744"/>
                  <a:gd name="T50" fmla="*/ 887 w 1712"/>
                  <a:gd name="T51" fmla="*/ 882 h 2744"/>
                  <a:gd name="T52" fmla="*/ 970 w 1712"/>
                  <a:gd name="T53" fmla="*/ 772 h 2744"/>
                  <a:gd name="T54" fmla="*/ 1474 w 1712"/>
                  <a:gd name="T55" fmla="*/ 245 h 2744"/>
                  <a:gd name="T56" fmla="*/ 1454 w 1712"/>
                  <a:gd name="T57" fmla="*/ 245 h 2744"/>
                  <a:gd name="T58" fmla="*/ 957 w 1712"/>
                  <a:gd name="T59" fmla="*/ 762 h 2744"/>
                  <a:gd name="T60" fmla="*/ 872 w 1712"/>
                  <a:gd name="T61" fmla="*/ 876 h 2744"/>
                  <a:gd name="T62" fmla="*/ 664 w 1712"/>
                  <a:gd name="T63" fmla="*/ 1314 h 2744"/>
                  <a:gd name="T64" fmla="*/ 1108 w 1712"/>
                  <a:gd name="T65" fmla="*/ 1441 h 2744"/>
                  <a:gd name="T66" fmla="*/ 1253 w 1712"/>
                  <a:gd name="T67" fmla="*/ 1482 h 2744"/>
                  <a:gd name="T68" fmla="*/ 1382 w 1712"/>
                  <a:gd name="T69" fmla="*/ 1586 h 2744"/>
                  <a:gd name="T70" fmla="*/ 1560 w 1712"/>
                  <a:gd name="T71" fmla="*/ 1884 h 2744"/>
                  <a:gd name="T72" fmla="*/ 1679 w 1712"/>
                  <a:gd name="T73" fmla="*/ 2151 h 2744"/>
                  <a:gd name="T74" fmla="*/ 1695 w 1712"/>
                  <a:gd name="T75" fmla="*/ 2244 h 2744"/>
                  <a:gd name="T76" fmla="*/ 1677 w 1712"/>
                  <a:gd name="T77" fmla="*/ 2286 h 2744"/>
                  <a:gd name="T78" fmla="*/ 1466 w 1712"/>
                  <a:gd name="T79" fmla="*/ 2586 h 2744"/>
                  <a:gd name="T80" fmla="*/ 1393 w 1712"/>
                  <a:gd name="T81" fmla="*/ 2170 h 2744"/>
                  <a:gd name="T82" fmla="*/ 1062 w 1712"/>
                  <a:gd name="T83" fmla="*/ 2648 h 2744"/>
                  <a:gd name="T84" fmla="*/ 727 w 1712"/>
                  <a:gd name="T85" fmla="*/ 2718 h 2744"/>
                  <a:gd name="T86" fmla="*/ 491 w 1712"/>
                  <a:gd name="T87" fmla="*/ 2718 h 2744"/>
                  <a:gd name="T88" fmla="*/ 240 w 1712"/>
                  <a:gd name="T89" fmla="*/ 2633 h 2744"/>
                  <a:gd name="T90" fmla="*/ 50 w 1712"/>
                  <a:gd name="T91" fmla="*/ 2526 h 2744"/>
                  <a:gd name="T92" fmla="*/ 17 w 1712"/>
                  <a:gd name="T93" fmla="*/ 2210 h 2744"/>
                  <a:gd name="T94" fmla="*/ 25 w 1712"/>
                  <a:gd name="T95" fmla="*/ 1951 h 2744"/>
                  <a:gd name="T96" fmla="*/ 75 w 1712"/>
                  <a:gd name="T97" fmla="*/ 1650 h 2744"/>
                  <a:gd name="T98" fmla="*/ 174 w 1712"/>
                  <a:gd name="T99" fmla="*/ 1357 h 2744"/>
                  <a:gd name="T100" fmla="*/ 371 w 1712"/>
                  <a:gd name="T101" fmla="*/ 983 h 2744"/>
                  <a:gd name="T102" fmla="*/ 656 w 1712"/>
                  <a:gd name="T103" fmla="*/ 606 h 2744"/>
                  <a:gd name="T104" fmla="*/ 941 w 1712"/>
                  <a:gd name="T105" fmla="*/ 315 h 2744"/>
                  <a:gd name="T106" fmla="*/ 1272 w 1712"/>
                  <a:gd name="T107" fmla="*/ 44 h 2744"/>
                  <a:gd name="T108" fmla="*/ 1328 w 1712"/>
                  <a:gd name="T109" fmla="*/ 92 h 2744"/>
                  <a:gd name="T110" fmla="*/ 1454 w 1712"/>
                  <a:gd name="T111" fmla="*/ 245 h 2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2" h="2744">
                    <a:moveTo>
                      <a:pt x="1214" y="491"/>
                    </a:moveTo>
                    <a:lnTo>
                      <a:pt x="1224" y="501"/>
                    </a:lnTo>
                    <a:lnTo>
                      <a:pt x="1474" y="245"/>
                    </a:lnTo>
                    <a:lnTo>
                      <a:pt x="1424" y="189"/>
                    </a:lnTo>
                    <a:lnTo>
                      <a:pt x="1359" y="114"/>
                    </a:lnTo>
                    <a:lnTo>
                      <a:pt x="1342" y="86"/>
                    </a:lnTo>
                    <a:lnTo>
                      <a:pt x="1327" y="50"/>
                    </a:lnTo>
                    <a:lnTo>
                      <a:pt x="1309" y="0"/>
                    </a:lnTo>
                    <a:lnTo>
                      <a:pt x="1264" y="31"/>
                    </a:lnTo>
                    <a:lnTo>
                      <a:pt x="1164" y="105"/>
                    </a:lnTo>
                    <a:lnTo>
                      <a:pt x="1016" y="226"/>
                    </a:lnTo>
                    <a:lnTo>
                      <a:pt x="931" y="302"/>
                    </a:lnTo>
                    <a:lnTo>
                      <a:pt x="839" y="392"/>
                    </a:lnTo>
                    <a:lnTo>
                      <a:pt x="742" y="489"/>
                    </a:lnTo>
                    <a:lnTo>
                      <a:pt x="644" y="596"/>
                    </a:lnTo>
                    <a:lnTo>
                      <a:pt x="546" y="713"/>
                    </a:lnTo>
                    <a:lnTo>
                      <a:pt x="451" y="840"/>
                    </a:lnTo>
                    <a:lnTo>
                      <a:pt x="359" y="975"/>
                    </a:lnTo>
                    <a:lnTo>
                      <a:pt x="272" y="1119"/>
                    </a:lnTo>
                    <a:lnTo>
                      <a:pt x="194" y="1272"/>
                    </a:lnTo>
                    <a:lnTo>
                      <a:pt x="160" y="1350"/>
                    </a:lnTo>
                    <a:lnTo>
                      <a:pt x="127" y="1431"/>
                    </a:lnTo>
                    <a:lnTo>
                      <a:pt x="90" y="1540"/>
                    </a:lnTo>
                    <a:lnTo>
                      <a:pt x="61" y="1646"/>
                    </a:lnTo>
                    <a:lnTo>
                      <a:pt x="37" y="1752"/>
                    </a:lnTo>
                    <a:lnTo>
                      <a:pt x="20" y="1852"/>
                    </a:lnTo>
                    <a:lnTo>
                      <a:pt x="8" y="1949"/>
                    </a:lnTo>
                    <a:lnTo>
                      <a:pt x="2" y="2042"/>
                    </a:lnTo>
                    <a:lnTo>
                      <a:pt x="0" y="2129"/>
                    </a:lnTo>
                    <a:lnTo>
                      <a:pt x="0" y="2210"/>
                    </a:lnTo>
                    <a:lnTo>
                      <a:pt x="9" y="2351"/>
                    </a:lnTo>
                    <a:lnTo>
                      <a:pt x="23" y="2460"/>
                    </a:lnTo>
                    <a:lnTo>
                      <a:pt x="36" y="2528"/>
                    </a:lnTo>
                    <a:lnTo>
                      <a:pt x="41" y="2557"/>
                    </a:lnTo>
                    <a:lnTo>
                      <a:pt x="99" y="2586"/>
                    </a:lnTo>
                    <a:lnTo>
                      <a:pt x="234" y="2647"/>
                    </a:lnTo>
                    <a:lnTo>
                      <a:pt x="316" y="2680"/>
                    </a:lnTo>
                    <a:lnTo>
                      <a:pt x="403" y="2709"/>
                    </a:lnTo>
                    <a:lnTo>
                      <a:pt x="486" y="2732"/>
                    </a:lnTo>
                    <a:lnTo>
                      <a:pt x="562" y="2744"/>
                    </a:lnTo>
                    <a:lnTo>
                      <a:pt x="640" y="2743"/>
                    </a:lnTo>
                    <a:lnTo>
                      <a:pt x="729" y="2734"/>
                    </a:lnTo>
                    <a:lnTo>
                      <a:pt x="823" y="2718"/>
                    </a:lnTo>
                    <a:lnTo>
                      <a:pt x="916" y="2699"/>
                    </a:lnTo>
                    <a:lnTo>
                      <a:pt x="1067" y="2662"/>
                    </a:lnTo>
                    <a:lnTo>
                      <a:pt x="1134" y="2644"/>
                    </a:lnTo>
                    <a:lnTo>
                      <a:pt x="1206" y="1970"/>
                    </a:lnTo>
                    <a:lnTo>
                      <a:pt x="1375" y="2172"/>
                    </a:lnTo>
                    <a:lnTo>
                      <a:pt x="1202" y="2480"/>
                    </a:lnTo>
                    <a:lnTo>
                      <a:pt x="1434" y="2648"/>
                    </a:lnTo>
                    <a:lnTo>
                      <a:pt x="1478" y="2596"/>
                    </a:lnTo>
                    <a:lnTo>
                      <a:pt x="1565" y="2483"/>
                    </a:lnTo>
                    <a:lnTo>
                      <a:pt x="1657" y="2352"/>
                    </a:lnTo>
                    <a:lnTo>
                      <a:pt x="1692" y="2294"/>
                    </a:lnTo>
                    <a:lnTo>
                      <a:pt x="1702" y="2273"/>
                    </a:lnTo>
                    <a:lnTo>
                      <a:pt x="1705" y="2267"/>
                    </a:lnTo>
                    <a:lnTo>
                      <a:pt x="1711" y="2246"/>
                    </a:lnTo>
                    <a:lnTo>
                      <a:pt x="1712" y="2220"/>
                    </a:lnTo>
                    <a:lnTo>
                      <a:pt x="1705" y="2186"/>
                    </a:lnTo>
                    <a:lnTo>
                      <a:pt x="1694" y="2147"/>
                    </a:lnTo>
                    <a:lnTo>
                      <a:pt x="1677" y="2100"/>
                    </a:lnTo>
                    <a:lnTo>
                      <a:pt x="1631" y="1993"/>
                    </a:lnTo>
                    <a:lnTo>
                      <a:pt x="1574" y="1875"/>
                    </a:lnTo>
                    <a:lnTo>
                      <a:pt x="1511" y="1761"/>
                    </a:lnTo>
                    <a:lnTo>
                      <a:pt x="1448" y="1657"/>
                    </a:lnTo>
                    <a:lnTo>
                      <a:pt x="1394" y="1576"/>
                    </a:lnTo>
                    <a:lnTo>
                      <a:pt x="1352" y="1526"/>
                    </a:lnTo>
                    <a:lnTo>
                      <a:pt x="1307" y="1494"/>
                    </a:lnTo>
                    <a:lnTo>
                      <a:pt x="1260" y="1468"/>
                    </a:lnTo>
                    <a:lnTo>
                      <a:pt x="1216" y="1450"/>
                    </a:lnTo>
                    <a:lnTo>
                      <a:pt x="1174" y="1437"/>
                    </a:lnTo>
                    <a:lnTo>
                      <a:pt x="1110" y="1425"/>
                    </a:lnTo>
                    <a:lnTo>
                      <a:pt x="1083" y="1423"/>
                    </a:lnTo>
                    <a:lnTo>
                      <a:pt x="903" y="1531"/>
                    </a:lnTo>
                    <a:lnTo>
                      <a:pt x="683" y="1309"/>
                    </a:lnTo>
                    <a:lnTo>
                      <a:pt x="775" y="1106"/>
                    </a:lnTo>
                    <a:lnTo>
                      <a:pt x="856" y="942"/>
                    </a:lnTo>
                    <a:lnTo>
                      <a:pt x="887" y="882"/>
                    </a:lnTo>
                    <a:lnTo>
                      <a:pt x="895" y="865"/>
                    </a:lnTo>
                    <a:lnTo>
                      <a:pt x="925" y="825"/>
                    </a:lnTo>
                    <a:lnTo>
                      <a:pt x="970" y="772"/>
                    </a:lnTo>
                    <a:lnTo>
                      <a:pt x="1041" y="694"/>
                    </a:lnTo>
                    <a:lnTo>
                      <a:pt x="1224" y="501"/>
                    </a:lnTo>
                    <a:lnTo>
                      <a:pt x="1474" y="245"/>
                    </a:lnTo>
                    <a:lnTo>
                      <a:pt x="1424" y="189"/>
                    </a:lnTo>
                    <a:lnTo>
                      <a:pt x="1412" y="199"/>
                    </a:lnTo>
                    <a:lnTo>
                      <a:pt x="1454" y="245"/>
                    </a:lnTo>
                    <a:lnTo>
                      <a:pt x="1214" y="491"/>
                    </a:lnTo>
                    <a:lnTo>
                      <a:pt x="1029" y="684"/>
                    </a:lnTo>
                    <a:lnTo>
                      <a:pt x="957" y="762"/>
                    </a:lnTo>
                    <a:lnTo>
                      <a:pt x="912" y="815"/>
                    </a:lnTo>
                    <a:lnTo>
                      <a:pt x="883" y="857"/>
                    </a:lnTo>
                    <a:lnTo>
                      <a:pt x="872" y="876"/>
                    </a:lnTo>
                    <a:lnTo>
                      <a:pt x="842" y="936"/>
                    </a:lnTo>
                    <a:lnTo>
                      <a:pt x="761" y="1100"/>
                    </a:lnTo>
                    <a:lnTo>
                      <a:pt x="664" y="1314"/>
                    </a:lnTo>
                    <a:lnTo>
                      <a:pt x="901" y="1551"/>
                    </a:lnTo>
                    <a:lnTo>
                      <a:pt x="1087" y="1439"/>
                    </a:lnTo>
                    <a:lnTo>
                      <a:pt x="1108" y="1441"/>
                    </a:lnTo>
                    <a:lnTo>
                      <a:pt x="1170" y="1452"/>
                    </a:lnTo>
                    <a:lnTo>
                      <a:pt x="1210" y="1464"/>
                    </a:lnTo>
                    <a:lnTo>
                      <a:pt x="1253" y="1482"/>
                    </a:lnTo>
                    <a:lnTo>
                      <a:pt x="1298" y="1506"/>
                    </a:lnTo>
                    <a:lnTo>
                      <a:pt x="1342" y="1539"/>
                    </a:lnTo>
                    <a:lnTo>
                      <a:pt x="1382" y="1586"/>
                    </a:lnTo>
                    <a:lnTo>
                      <a:pt x="1436" y="1666"/>
                    </a:lnTo>
                    <a:lnTo>
                      <a:pt x="1496" y="1769"/>
                    </a:lnTo>
                    <a:lnTo>
                      <a:pt x="1560" y="1884"/>
                    </a:lnTo>
                    <a:lnTo>
                      <a:pt x="1617" y="1999"/>
                    </a:lnTo>
                    <a:lnTo>
                      <a:pt x="1663" y="2106"/>
                    </a:lnTo>
                    <a:lnTo>
                      <a:pt x="1679" y="2151"/>
                    </a:lnTo>
                    <a:lnTo>
                      <a:pt x="1691" y="2191"/>
                    </a:lnTo>
                    <a:lnTo>
                      <a:pt x="1696" y="2222"/>
                    </a:lnTo>
                    <a:lnTo>
                      <a:pt x="1695" y="2244"/>
                    </a:lnTo>
                    <a:lnTo>
                      <a:pt x="1691" y="2261"/>
                    </a:lnTo>
                    <a:lnTo>
                      <a:pt x="1687" y="2267"/>
                    </a:lnTo>
                    <a:lnTo>
                      <a:pt x="1677" y="2286"/>
                    </a:lnTo>
                    <a:lnTo>
                      <a:pt x="1645" y="2344"/>
                    </a:lnTo>
                    <a:lnTo>
                      <a:pt x="1553" y="2473"/>
                    </a:lnTo>
                    <a:lnTo>
                      <a:pt x="1466" y="2586"/>
                    </a:lnTo>
                    <a:lnTo>
                      <a:pt x="1432" y="2628"/>
                    </a:lnTo>
                    <a:lnTo>
                      <a:pt x="1223" y="2476"/>
                    </a:lnTo>
                    <a:lnTo>
                      <a:pt x="1393" y="2170"/>
                    </a:lnTo>
                    <a:lnTo>
                      <a:pt x="1194" y="1931"/>
                    </a:lnTo>
                    <a:lnTo>
                      <a:pt x="1120" y="2632"/>
                    </a:lnTo>
                    <a:lnTo>
                      <a:pt x="1062" y="2648"/>
                    </a:lnTo>
                    <a:lnTo>
                      <a:pt x="912" y="2685"/>
                    </a:lnTo>
                    <a:lnTo>
                      <a:pt x="821" y="2703"/>
                    </a:lnTo>
                    <a:lnTo>
                      <a:pt x="727" y="2718"/>
                    </a:lnTo>
                    <a:lnTo>
                      <a:pt x="640" y="2727"/>
                    </a:lnTo>
                    <a:lnTo>
                      <a:pt x="564" y="2728"/>
                    </a:lnTo>
                    <a:lnTo>
                      <a:pt x="491" y="2718"/>
                    </a:lnTo>
                    <a:lnTo>
                      <a:pt x="407" y="2695"/>
                    </a:lnTo>
                    <a:lnTo>
                      <a:pt x="322" y="2665"/>
                    </a:lnTo>
                    <a:lnTo>
                      <a:pt x="240" y="2633"/>
                    </a:lnTo>
                    <a:lnTo>
                      <a:pt x="105" y="2571"/>
                    </a:lnTo>
                    <a:lnTo>
                      <a:pt x="55" y="2547"/>
                    </a:lnTo>
                    <a:lnTo>
                      <a:pt x="50" y="2526"/>
                    </a:lnTo>
                    <a:lnTo>
                      <a:pt x="39" y="2458"/>
                    </a:lnTo>
                    <a:lnTo>
                      <a:pt x="26" y="2349"/>
                    </a:lnTo>
                    <a:lnTo>
                      <a:pt x="17" y="2210"/>
                    </a:lnTo>
                    <a:lnTo>
                      <a:pt x="17" y="2129"/>
                    </a:lnTo>
                    <a:lnTo>
                      <a:pt x="19" y="2042"/>
                    </a:lnTo>
                    <a:lnTo>
                      <a:pt x="25" y="1951"/>
                    </a:lnTo>
                    <a:lnTo>
                      <a:pt x="36" y="1854"/>
                    </a:lnTo>
                    <a:lnTo>
                      <a:pt x="51" y="1754"/>
                    </a:lnTo>
                    <a:lnTo>
                      <a:pt x="75" y="1650"/>
                    </a:lnTo>
                    <a:lnTo>
                      <a:pt x="104" y="1544"/>
                    </a:lnTo>
                    <a:lnTo>
                      <a:pt x="141" y="1437"/>
                    </a:lnTo>
                    <a:lnTo>
                      <a:pt x="174" y="1357"/>
                    </a:lnTo>
                    <a:lnTo>
                      <a:pt x="209" y="1278"/>
                    </a:lnTo>
                    <a:lnTo>
                      <a:pt x="286" y="1127"/>
                    </a:lnTo>
                    <a:lnTo>
                      <a:pt x="371" y="983"/>
                    </a:lnTo>
                    <a:lnTo>
                      <a:pt x="463" y="848"/>
                    </a:lnTo>
                    <a:lnTo>
                      <a:pt x="558" y="723"/>
                    </a:lnTo>
                    <a:lnTo>
                      <a:pt x="656" y="606"/>
                    </a:lnTo>
                    <a:lnTo>
                      <a:pt x="754" y="499"/>
                    </a:lnTo>
                    <a:lnTo>
                      <a:pt x="849" y="402"/>
                    </a:lnTo>
                    <a:lnTo>
                      <a:pt x="941" y="315"/>
                    </a:lnTo>
                    <a:lnTo>
                      <a:pt x="1027" y="238"/>
                    </a:lnTo>
                    <a:lnTo>
                      <a:pt x="1174" y="117"/>
                    </a:lnTo>
                    <a:lnTo>
                      <a:pt x="1272" y="44"/>
                    </a:lnTo>
                    <a:lnTo>
                      <a:pt x="1300" y="24"/>
                    </a:lnTo>
                    <a:lnTo>
                      <a:pt x="1313" y="56"/>
                    </a:lnTo>
                    <a:lnTo>
                      <a:pt x="1328" y="92"/>
                    </a:lnTo>
                    <a:lnTo>
                      <a:pt x="1346" y="122"/>
                    </a:lnTo>
                    <a:lnTo>
                      <a:pt x="1412" y="199"/>
                    </a:lnTo>
                    <a:lnTo>
                      <a:pt x="1454" y="245"/>
                    </a:lnTo>
                    <a:lnTo>
                      <a:pt x="1214" y="491"/>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80" name="Freeform 80"/>
              <p:cNvSpPr>
                <a:spLocks/>
              </p:cNvSpPr>
              <p:nvPr/>
            </p:nvSpPr>
            <p:spPr bwMode="auto">
              <a:xfrm>
                <a:off x="5232" y="3360"/>
                <a:ext cx="37" cy="75"/>
              </a:xfrm>
              <a:custGeom>
                <a:avLst/>
                <a:gdLst>
                  <a:gd name="T0" fmla="*/ 193 w 255"/>
                  <a:gd name="T1" fmla="*/ 8 h 545"/>
                  <a:gd name="T2" fmla="*/ 191 w 255"/>
                  <a:gd name="T3" fmla="*/ 21 h 545"/>
                  <a:gd name="T4" fmla="*/ 188 w 255"/>
                  <a:gd name="T5" fmla="*/ 56 h 545"/>
                  <a:gd name="T6" fmla="*/ 193 w 255"/>
                  <a:gd name="T7" fmla="*/ 105 h 545"/>
                  <a:gd name="T8" fmla="*/ 200 w 255"/>
                  <a:gd name="T9" fmla="*/ 133 h 545"/>
                  <a:gd name="T10" fmla="*/ 211 w 255"/>
                  <a:gd name="T11" fmla="*/ 163 h 545"/>
                  <a:gd name="T12" fmla="*/ 203 w 255"/>
                  <a:gd name="T13" fmla="*/ 181 h 545"/>
                  <a:gd name="T14" fmla="*/ 197 w 255"/>
                  <a:gd name="T15" fmla="*/ 203 h 545"/>
                  <a:gd name="T16" fmla="*/ 192 w 255"/>
                  <a:gd name="T17" fmla="*/ 231 h 545"/>
                  <a:gd name="T18" fmla="*/ 193 w 255"/>
                  <a:gd name="T19" fmla="*/ 263 h 545"/>
                  <a:gd name="T20" fmla="*/ 203 w 255"/>
                  <a:gd name="T21" fmla="*/ 301 h 545"/>
                  <a:gd name="T22" fmla="*/ 222 w 255"/>
                  <a:gd name="T23" fmla="*/ 342 h 545"/>
                  <a:gd name="T24" fmla="*/ 236 w 255"/>
                  <a:gd name="T25" fmla="*/ 364 h 545"/>
                  <a:gd name="T26" fmla="*/ 255 w 255"/>
                  <a:gd name="T27" fmla="*/ 385 h 545"/>
                  <a:gd name="T28" fmla="*/ 0 w 255"/>
                  <a:gd name="T29" fmla="*/ 545 h 545"/>
                  <a:gd name="T30" fmla="*/ 1 w 255"/>
                  <a:gd name="T31" fmla="*/ 492 h 545"/>
                  <a:gd name="T32" fmla="*/ 6 w 255"/>
                  <a:gd name="T33" fmla="*/ 435 h 545"/>
                  <a:gd name="T34" fmla="*/ 13 w 255"/>
                  <a:gd name="T35" fmla="*/ 366 h 545"/>
                  <a:gd name="T36" fmla="*/ 24 w 255"/>
                  <a:gd name="T37" fmla="*/ 291 h 545"/>
                  <a:gd name="T38" fmla="*/ 40 w 255"/>
                  <a:gd name="T39" fmla="*/ 216 h 545"/>
                  <a:gd name="T40" fmla="*/ 64 w 255"/>
                  <a:gd name="T41" fmla="*/ 147 h 545"/>
                  <a:gd name="T42" fmla="*/ 79 w 255"/>
                  <a:gd name="T43" fmla="*/ 117 h 545"/>
                  <a:gd name="T44" fmla="*/ 95 w 255"/>
                  <a:gd name="T45" fmla="*/ 90 h 545"/>
                  <a:gd name="T46" fmla="*/ 127 w 255"/>
                  <a:gd name="T47" fmla="*/ 49 h 545"/>
                  <a:gd name="T48" fmla="*/ 151 w 255"/>
                  <a:gd name="T49" fmla="*/ 23 h 545"/>
                  <a:gd name="T50" fmla="*/ 168 w 255"/>
                  <a:gd name="T51" fmla="*/ 7 h 545"/>
                  <a:gd name="T52" fmla="*/ 180 w 255"/>
                  <a:gd name="T53" fmla="*/ 1 h 545"/>
                  <a:gd name="T54" fmla="*/ 187 w 255"/>
                  <a:gd name="T55" fmla="*/ 0 h 545"/>
                  <a:gd name="T56" fmla="*/ 191 w 255"/>
                  <a:gd name="T57" fmla="*/ 3 h 545"/>
                  <a:gd name="T58" fmla="*/ 193 w 255"/>
                  <a:gd name="T59" fmla="*/ 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5" h="545">
                    <a:moveTo>
                      <a:pt x="193" y="8"/>
                    </a:moveTo>
                    <a:lnTo>
                      <a:pt x="191" y="21"/>
                    </a:lnTo>
                    <a:lnTo>
                      <a:pt x="188" y="56"/>
                    </a:lnTo>
                    <a:lnTo>
                      <a:pt x="193" y="105"/>
                    </a:lnTo>
                    <a:lnTo>
                      <a:pt x="200" y="133"/>
                    </a:lnTo>
                    <a:lnTo>
                      <a:pt x="211" y="163"/>
                    </a:lnTo>
                    <a:lnTo>
                      <a:pt x="203" y="181"/>
                    </a:lnTo>
                    <a:lnTo>
                      <a:pt x="197" y="203"/>
                    </a:lnTo>
                    <a:lnTo>
                      <a:pt x="192" y="231"/>
                    </a:lnTo>
                    <a:lnTo>
                      <a:pt x="193" y="263"/>
                    </a:lnTo>
                    <a:lnTo>
                      <a:pt x="203" y="301"/>
                    </a:lnTo>
                    <a:lnTo>
                      <a:pt x="222" y="342"/>
                    </a:lnTo>
                    <a:lnTo>
                      <a:pt x="236" y="364"/>
                    </a:lnTo>
                    <a:lnTo>
                      <a:pt x="255" y="385"/>
                    </a:lnTo>
                    <a:lnTo>
                      <a:pt x="0" y="545"/>
                    </a:lnTo>
                    <a:lnTo>
                      <a:pt x="1" y="492"/>
                    </a:lnTo>
                    <a:lnTo>
                      <a:pt x="6" y="435"/>
                    </a:lnTo>
                    <a:lnTo>
                      <a:pt x="13" y="366"/>
                    </a:lnTo>
                    <a:lnTo>
                      <a:pt x="24" y="291"/>
                    </a:lnTo>
                    <a:lnTo>
                      <a:pt x="40" y="216"/>
                    </a:lnTo>
                    <a:lnTo>
                      <a:pt x="64" y="147"/>
                    </a:lnTo>
                    <a:lnTo>
                      <a:pt x="79" y="117"/>
                    </a:lnTo>
                    <a:lnTo>
                      <a:pt x="95" y="90"/>
                    </a:lnTo>
                    <a:lnTo>
                      <a:pt x="127" y="49"/>
                    </a:lnTo>
                    <a:lnTo>
                      <a:pt x="151" y="23"/>
                    </a:lnTo>
                    <a:lnTo>
                      <a:pt x="168" y="7"/>
                    </a:lnTo>
                    <a:lnTo>
                      <a:pt x="180" y="1"/>
                    </a:lnTo>
                    <a:lnTo>
                      <a:pt x="187" y="0"/>
                    </a:lnTo>
                    <a:lnTo>
                      <a:pt x="191" y="3"/>
                    </a:lnTo>
                    <a:lnTo>
                      <a:pt x="193" y="8"/>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81" name="Freeform 81"/>
              <p:cNvSpPr>
                <a:spLocks/>
              </p:cNvSpPr>
              <p:nvPr/>
            </p:nvSpPr>
            <p:spPr bwMode="auto">
              <a:xfrm>
                <a:off x="5232" y="3360"/>
                <a:ext cx="42" cy="75"/>
              </a:xfrm>
              <a:custGeom>
                <a:avLst/>
                <a:gdLst>
                  <a:gd name="T0" fmla="*/ 192 w 275"/>
                  <a:gd name="T1" fmla="*/ 14 h 567"/>
                  <a:gd name="T2" fmla="*/ 191 w 275"/>
                  <a:gd name="T3" fmla="*/ 28 h 567"/>
                  <a:gd name="T4" fmla="*/ 193 w 275"/>
                  <a:gd name="T5" fmla="*/ 114 h 567"/>
                  <a:gd name="T6" fmla="*/ 211 w 275"/>
                  <a:gd name="T7" fmla="*/ 171 h 567"/>
                  <a:gd name="T8" fmla="*/ 197 w 275"/>
                  <a:gd name="T9" fmla="*/ 209 h 567"/>
                  <a:gd name="T10" fmla="*/ 193 w 275"/>
                  <a:gd name="T11" fmla="*/ 272 h 567"/>
                  <a:gd name="T12" fmla="*/ 223 w 275"/>
                  <a:gd name="T13" fmla="*/ 354 h 567"/>
                  <a:gd name="T14" fmla="*/ 251 w 275"/>
                  <a:gd name="T15" fmla="*/ 391 h 567"/>
                  <a:gd name="T16" fmla="*/ 18 w 275"/>
                  <a:gd name="T17" fmla="*/ 500 h 567"/>
                  <a:gd name="T18" fmla="*/ 29 w 275"/>
                  <a:gd name="T19" fmla="*/ 375 h 567"/>
                  <a:gd name="T20" fmla="*/ 55 w 275"/>
                  <a:gd name="T21" fmla="*/ 226 h 567"/>
                  <a:gd name="T22" fmla="*/ 94 w 275"/>
                  <a:gd name="T23" fmla="*/ 129 h 567"/>
                  <a:gd name="T24" fmla="*/ 141 w 275"/>
                  <a:gd name="T25" fmla="*/ 63 h 567"/>
                  <a:gd name="T26" fmla="*/ 180 w 275"/>
                  <a:gd name="T27" fmla="*/ 22 h 567"/>
                  <a:gd name="T28" fmla="*/ 193 w 275"/>
                  <a:gd name="T29" fmla="*/ 16 h 567"/>
                  <a:gd name="T30" fmla="*/ 193 w 275"/>
                  <a:gd name="T31" fmla="*/ 18 h 567"/>
                  <a:gd name="T32" fmla="*/ 207 w 275"/>
                  <a:gd name="T33" fmla="*/ 30 h 567"/>
                  <a:gd name="T34" fmla="*/ 206 w 275"/>
                  <a:gd name="T35" fmla="*/ 6 h 567"/>
                  <a:gd name="T36" fmla="*/ 186 w 275"/>
                  <a:gd name="T37" fmla="*/ 2 h 567"/>
                  <a:gd name="T38" fmla="*/ 153 w 275"/>
                  <a:gd name="T39" fmla="*/ 26 h 567"/>
                  <a:gd name="T40" fmla="*/ 97 w 275"/>
                  <a:gd name="T41" fmla="*/ 94 h 567"/>
                  <a:gd name="T42" fmla="*/ 65 w 275"/>
                  <a:gd name="T43" fmla="*/ 152 h 567"/>
                  <a:gd name="T44" fmla="*/ 25 w 275"/>
                  <a:gd name="T45" fmla="*/ 298 h 567"/>
                  <a:gd name="T46" fmla="*/ 5 w 275"/>
                  <a:gd name="T47" fmla="*/ 442 h 567"/>
                  <a:gd name="T48" fmla="*/ 0 w 275"/>
                  <a:gd name="T49" fmla="*/ 567 h 567"/>
                  <a:gd name="T50" fmla="*/ 251 w 275"/>
                  <a:gd name="T51" fmla="*/ 366 h 567"/>
                  <a:gd name="T52" fmla="*/ 218 w 275"/>
                  <a:gd name="T53" fmla="*/ 306 h 567"/>
                  <a:gd name="T54" fmla="*/ 209 w 275"/>
                  <a:gd name="T55" fmla="*/ 239 h 567"/>
                  <a:gd name="T56" fmla="*/ 218 w 275"/>
                  <a:gd name="T57" fmla="*/ 193 h 567"/>
                  <a:gd name="T58" fmla="*/ 215 w 275"/>
                  <a:gd name="T59" fmla="*/ 139 h 567"/>
                  <a:gd name="T60" fmla="*/ 205 w 275"/>
                  <a:gd name="T61" fmla="*/ 64 h 567"/>
                  <a:gd name="T62" fmla="*/ 210 w 275"/>
                  <a:gd name="T63" fmla="*/ 15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567">
                    <a:moveTo>
                      <a:pt x="207" y="8"/>
                    </a:moveTo>
                    <a:lnTo>
                      <a:pt x="192" y="14"/>
                    </a:lnTo>
                    <a:lnTo>
                      <a:pt x="193" y="18"/>
                    </a:lnTo>
                    <a:lnTo>
                      <a:pt x="191" y="28"/>
                    </a:lnTo>
                    <a:lnTo>
                      <a:pt x="188" y="64"/>
                    </a:lnTo>
                    <a:lnTo>
                      <a:pt x="193" y="114"/>
                    </a:lnTo>
                    <a:lnTo>
                      <a:pt x="200" y="143"/>
                    </a:lnTo>
                    <a:lnTo>
                      <a:pt x="211" y="171"/>
                    </a:lnTo>
                    <a:lnTo>
                      <a:pt x="204" y="186"/>
                    </a:lnTo>
                    <a:lnTo>
                      <a:pt x="197" y="209"/>
                    </a:lnTo>
                    <a:lnTo>
                      <a:pt x="192" y="239"/>
                    </a:lnTo>
                    <a:lnTo>
                      <a:pt x="193" y="272"/>
                    </a:lnTo>
                    <a:lnTo>
                      <a:pt x="204" y="312"/>
                    </a:lnTo>
                    <a:lnTo>
                      <a:pt x="223" y="354"/>
                    </a:lnTo>
                    <a:lnTo>
                      <a:pt x="238" y="377"/>
                    </a:lnTo>
                    <a:lnTo>
                      <a:pt x="251" y="391"/>
                    </a:lnTo>
                    <a:lnTo>
                      <a:pt x="17" y="538"/>
                    </a:lnTo>
                    <a:lnTo>
                      <a:pt x="18" y="500"/>
                    </a:lnTo>
                    <a:lnTo>
                      <a:pt x="22" y="444"/>
                    </a:lnTo>
                    <a:lnTo>
                      <a:pt x="29" y="375"/>
                    </a:lnTo>
                    <a:lnTo>
                      <a:pt x="39" y="300"/>
                    </a:lnTo>
                    <a:lnTo>
                      <a:pt x="55" y="226"/>
                    </a:lnTo>
                    <a:lnTo>
                      <a:pt x="79" y="158"/>
                    </a:lnTo>
                    <a:lnTo>
                      <a:pt x="94" y="129"/>
                    </a:lnTo>
                    <a:lnTo>
                      <a:pt x="110" y="102"/>
                    </a:lnTo>
                    <a:lnTo>
                      <a:pt x="141" y="63"/>
                    </a:lnTo>
                    <a:lnTo>
                      <a:pt x="164" y="36"/>
                    </a:lnTo>
                    <a:lnTo>
                      <a:pt x="180" y="22"/>
                    </a:lnTo>
                    <a:lnTo>
                      <a:pt x="190" y="16"/>
                    </a:lnTo>
                    <a:lnTo>
                      <a:pt x="193" y="16"/>
                    </a:lnTo>
                    <a:lnTo>
                      <a:pt x="193" y="16"/>
                    </a:lnTo>
                    <a:lnTo>
                      <a:pt x="193" y="18"/>
                    </a:lnTo>
                    <a:lnTo>
                      <a:pt x="192" y="28"/>
                    </a:lnTo>
                    <a:lnTo>
                      <a:pt x="207" y="30"/>
                    </a:lnTo>
                    <a:lnTo>
                      <a:pt x="210" y="15"/>
                    </a:lnTo>
                    <a:lnTo>
                      <a:pt x="206" y="6"/>
                    </a:lnTo>
                    <a:lnTo>
                      <a:pt x="197" y="0"/>
                    </a:lnTo>
                    <a:lnTo>
                      <a:pt x="186" y="2"/>
                    </a:lnTo>
                    <a:lnTo>
                      <a:pt x="172" y="9"/>
                    </a:lnTo>
                    <a:lnTo>
                      <a:pt x="153" y="26"/>
                    </a:lnTo>
                    <a:lnTo>
                      <a:pt x="129" y="52"/>
                    </a:lnTo>
                    <a:lnTo>
                      <a:pt x="97" y="94"/>
                    </a:lnTo>
                    <a:lnTo>
                      <a:pt x="80" y="121"/>
                    </a:lnTo>
                    <a:lnTo>
                      <a:pt x="65" y="152"/>
                    </a:lnTo>
                    <a:lnTo>
                      <a:pt x="41" y="222"/>
                    </a:lnTo>
                    <a:lnTo>
                      <a:pt x="25" y="298"/>
                    </a:lnTo>
                    <a:lnTo>
                      <a:pt x="13" y="373"/>
                    </a:lnTo>
                    <a:lnTo>
                      <a:pt x="5" y="442"/>
                    </a:lnTo>
                    <a:lnTo>
                      <a:pt x="1" y="500"/>
                    </a:lnTo>
                    <a:lnTo>
                      <a:pt x="0" y="567"/>
                    </a:lnTo>
                    <a:lnTo>
                      <a:pt x="275" y="395"/>
                    </a:lnTo>
                    <a:lnTo>
                      <a:pt x="251" y="366"/>
                    </a:lnTo>
                    <a:lnTo>
                      <a:pt x="237" y="346"/>
                    </a:lnTo>
                    <a:lnTo>
                      <a:pt x="218" y="306"/>
                    </a:lnTo>
                    <a:lnTo>
                      <a:pt x="210" y="270"/>
                    </a:lnTo>
                    <a:lnTo>
                      <a:pt x="209" y="239"/>
                    </a:lnTo>
                    <a:lnTo>
                      <a:pt x="212" y="213"/>
                    </a:lnTo>
                    <a:lnTo>
                      <a:pt x="218" y="193"/>
                    </a:lnTo>
                    <a:lnTo>
                      <a:pt x="227" y="171"/>
                    </a:lnTo>
                    <a:lnTo>
                      <a:pt x="215" y="139"/>
                    </a:lnTo>
                    <a:lnTo>
                      <a:pt x="210" y="112"/>
                    </a:lnTo>
                    <a:lnTo>
                      <a:pt x="205" y="64"/>
                    </a:lnTo>
                    <a:lnTo>
                      <a:pt x="208" y="30"/>
                    </a:lnTo>
                    <a:lnTo>
                      <a:pt x="210" y="15"/>
                    </a:lnTo>
                    <a:lnTo>
                      <a:pt x="207" y="8"/>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82" name="Freeform 82"/>
              <p:cNvSpPr>
                <a:spLocks/>
              </p:cNvSpPr>
              <p:nvPr/>
            </p:nvSpPr>
            <p:spPr bwMode="auto">
              <a:xfrm>
                <a:off x="5269" y="3408"/>
                <a:ext cx="42" cy="37"/>
              </a:xfrm>
              <a:custGeom>
                <a:avLst/>
                <a:gdLst>
                  <a:gd name="T0" fmla="*/ 0 w 272"/>
                  <a:gd name="T1" fmla="*/ 45 h 312"/>
                  <a:gd name="T2" fmla="*/ 76 w 272"/>
                  <a:gd name="T3" fmla="*/ 312 h 312"/>
                  <a:gd name="T4" fmla="*/ 151 w 272"/>
                  <a:gd name="T5" fmla="*/ 211 h 312"/>
                  <a:gd name="T6" fmla="*/ 245 w 272"/>
                  <a:gd name="T7" fmla="*/ 76 h 312"/>
                  <a:gd name="T8" fmla="*/ 267 w 272"/>
                  <a:gd name="T9" fmla="*/ 26 h 312"/>
                  <a:gd name="T10" fmla="*/ 272 w 272"/>
                  <a:gd name="T11" fmla="*/ 7 h 312"/>
                  <a:gd name="T12" fmla="*/ 242 w 272"/>
                  <a:gd name="T13" fmla="*/ 7 h 312"/>
                  <a:gd name="T14" fmla="*/ 210 w 272"/>
                  <a:gd name="T15" fmla="*/ 5 h 312"/>
                  <a:gd name="T16" fmla="*/ 171 w 272"/>
                  <a:gd name="T17" fmla="*/ 0 h 312"/>
                  <a:gd name="T18" fmla="*/ 148 w 272"/>
                  <a:gd name="T19" fmla="*/ 14 h 312"/>
                  <a:gd name="T20" fmla="*/ 100 w 272"/>
                  <a:gd name="T21" fmla="*/ 36 h 312"/>
                  <a:gd name="T22" fmla="*/ 67 w 272"/>
                  <a:gd name="T23" fmla="*/ 43 h 312"/>
                  <a:gd name="T24" fmla="*/ 34 w 272"/>
                  <a:gd name="T25" fmla="*/ 45 h 312"/>
                  <a:gd name="T26" fmla="*/ 0 w 272"/>
                  <a:gd name="T27" fmla="*/ 4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2" h="312">
                    <a:moveTo>
                      <a:pt x="0" y="45"/>
                    </a:moveTo>
                    <a:lnTo>
                      <a:pt x="76" y="312"/>
                    </a:lnTo>
                    <a:lnTo>
                      <a:pt x="151" y="211"/>
                    </a:lnTo>
                    <a:lnTo>
                      <a:pt x="245" y="76"/>
                    </a:lnTo>
                    <a:lnTo>
                      <a:pt x="267" y="26"/>
                    </a:lnTo>
                    <a:lnTo>
                      <a:pt x="272" y="7"/>
                    </a:lnTo>
                    <a:lnTo>
                      <a:pt x="242" y="7"/>
                    </a:lnTo>
                    <a:lnTo>
                      <a:pt x="210" y="5"/>
                    </a:lnTo>
                    <a:lnTo>
                      <a:pt x="171" y="0"/>
                    </a:lnTo>
                    <a:lnTo>
                      <a:pt x="148" y="14"/>
                    </a:lnTo>
                    <a:lnTo>
                      <a:pt x="100" y="36"/>
                    </a:lnTo>
                    <a:lnTo>
                      <a:pt x="67" y="43"/>
                    </a:lnTo>
                    <a:lnTo>
                      <a:pt x="34" y="45"/>
                    </a:lnTo>
                    <a:lnTo>
                      <a:pt x="0" y="45"/>
                    </a:lnTo>
                    <a:close/>
                  </a:path>
                </a:pathLst>
              </a:custGeom>
              <a:solidFill>
                <a:srgbClr val="C0E0E0"/>
              </a:solidFill>
              <a:ln w="9525" cap="flat" cmpd="sng">
                <a:solidFill>
                  <a:srgbClr val="000000"/>
                </a:solidFill>
                <a:prstDash val="solid"/>
                <a:round/>
                <a:headEnd/>
                <a:tailEnd/>
              </a:ln>
            </p:spPr>
            <p:txBody>
              <a:bodyPr/>
              <a:lstStyle/>
              <a:p>
                <a:endParaRPr lang="ja-JP" altLang="en-US"/>
              </a:p>
            </p:txBody>
          </p:sp>
          <p:sp>
            <p:nvSpPr>
              <p:cNvPr id="25683" name="Freeform 83"/>
              <p:cNvSpPr>
                <a:spLocks/>
              </p:cNvSpPr>
              <p:nvPr/>
            </p:nvSpPr>
            <p:spPr bwMode="auto">
              <a:xfrm>
                <a:off x="5269" y="3403"/>
                <a:ext cx="42" cy="47"/>
              </a:xfrm>
              <a:custGeom>
                <a:avLst/>
                <a:gdLst>
                  <a:gd name="T0" fmla="*/ 44 w 293"/>
                  <a:gd name="T1" fmla="*/ 61 h 338"/>
                  <a:gd name="T2" fmla="*/ 44 w 293"/>
                  <a:gd name="T3" fmla="*/ 45 h 338"/>
                  <a:gd name="T4" fmla="*/ 0 w 293"/>
                  <a:gd name="T5" fmla="*/ 45 h 338"/>
                  <a:gd name="T6" fmla="*/ 83 w 293"/>
                  <a:gd name="T7" fmla="*/ 338 h 338"/>
                  <a:gd name="T8" fmla="*/ 167 w 293"/>
                  <a:gd name="T9" fmla="*/ 223 h 338"/>
                  <a:gd name="T10" fmla="*/ 262 w 293"/>
                  <a:gd name="T11" fmla="*/ 88 h 338"/>
                  <a:gd name="T12" fmla="*/ 285 w 293"/>
                  <a:gd name="T13" fmla="*/ 37 h 338"/>
                  <a:gd name="T14" fmla="*/ 293 w 293"/>
                  <a:gd name="T15" fmla="*/ 7 h 338"/>
                  <a:gd name="T16" fmla="*/ 252 w 293"/>
                  <a:gd name="T17" fmla="*/ 7 h 338"/>
                  <a:gd name="T18" fmla="*/ 221 w 293"/>
                  <a:gd name="T19" fmla="*/ 5 h 338"/>
                  <a:gd name="T20" fmla="*/ 179 w 293"/>
                  <a:gd name="T21" fmla="*/ 0 h 338"/>
                  <a:gd name="T22" fmla="*/ 154 w 293"/>
                  <a:gd name="T23" fmla="*/ 15 h 338"/>
                  <a:gd name="T24" fmla="*/ 108 w 293"/>
                  <a:gd name="T25" fmla="*/ 37 h 338"/>
                  <a:gd name="T26" fmla="*/ 76 w 293"/>
                  <a:gd name="T27" fmla="*/ 43 h 338"/>
                  <a:gd name="T28" fmla="*/ 44 w 293"/>
                  <a:gd name="T29" fmla="*/ 45 h 338"/>
                  <a:gd name="T30" fmla="*/ 0 w 293"/>
                  <a:gd name="T31" fmla="*/ 45 h 338"/>
                  <a:gd name="T32" fmla="*/ 79 w 293"/>
                  <a:gd name="T33" fmla="*/ 322 h 338"/>
                  <a:gd name="T34" fmla="*/ 94 w 293"/>
                  <a:gd name="T35" fmla="*/ 318 h 338"/>
                  <a:gd name="T36" fmla="*/ 20 w 293"/>
                  <a:gd name="T37" fmla="*/ 61 h 338"/>
                  <a:gd name="T38" fmla="*/ 44 w 293"/>
                  <a:gd name="T39" fmla="*/ 61 h 338"/>
                  <a:gd name="T40" fmla="*/ 78 w 293"/>
                  <a:gd name="T41" fmla="*/ 59 h 338"/>
                  <a:gd name="T42" fmla="*/ 112 w 293"/>
                  <a:gd name="T43" fmla="*/ 51 h 338"/>
                  <a:gd name="T44" fmla="*/ 162 w 293"/>
                  <a:gd name="T45" fmla="*/ 30 h 338"/>
                  <a:gd name="T46" fmla="*/ 183 w 293"/>
                  <a:gd name="T47" fmla="*/ 16 h 338"/>
                  <a:gd name="T48" fmla="*/ 219 w 293"/>
                  <a:gd name="T49" fmla="*/ 21 h 338"/>
                  <a:gd name="T50" fmla="*/ 252 w 293"/>
                  <a:gd name="T51" fmla="*/ 23 h 338"/>
                  <a:gd name="T52" fmla="*/ 272 w 293"/>
                  <a:gd name="T53" fmla="*/ 23 h 338"/>
                  <a:gd name="T54" fmla="*/ 270 w 293"/>
                  <a:gd name="T55" fmla="*/ 31 h 338"/>
                  <a:gd name="T56" fmla="*/ 248 w 293"/>
                  <a:gd name="T57" fmla="*/ 80 h 338"/>
                  <a:gd name="T58" fmla="*/ 155 w 293"/>
                  <a:gd name="T59" fmla="*/ 215 h 338"/>
                  <a:gd name="T60" fmla="*/ 89 w 293"/>
                  <a:gd name="T61" fmla="*/ 303 h 338"/>
                  <a:gd name="T62" fmla="*/ 20 w 293"/>
                  <a:gd name="T63" fmla="*/ 61 h 338"/>
                  <a:gd name="T64" fmla="*/ 44 w 293"/>
                  <a:gd name="T65" fmla="*/ 6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3" h="338">
                    <a:moveTo>
                      <a:pt x="44" y="61"/>
                    </a:moveTo>
                    <a:lnTo>
                      <a:pt x="44" y="45"/>
                    </a:lnTo>
                    <a:lnTo>
                      <a:pt x="0" y="45"/>
                    </a:lnTo>
                    <a:lnTo>
                      <a:pt x="83" y="338"/>
                    </a:lnTo>
                    <a:lnTo>
                      <a:pt x="167" y="223"/>
                    </a:lnTo>
                    <a:lnTo>
                      <a:pt x="262" y="88"/>
                    </a:lnTo>
                    <a:lnTo>
                      <a:pt x="285" y="37"/>
                    </a:lnTo>
                    <a:lnTo>
                      <a:pt x="293" y="7"/>
                    </a:lnTo>
                    <a:lnTo>
                      <a:pt x="252" y="7"/>
                    </a:lnTo>
                    <a:lnTo>
                      <a:pt x="221" y="5"/>
                    </a:lnTo>
                    <a:lnTo>
                      <a:pt x="179" y="0"/>
                    </a:lnTo>
                    <a:lnTo>
                      <a:pt x="154" y="15"/>
                    </a:lnTo>
                    <a:lnTo>
                      <a:pt x="108" y="37"/>
                    </a:lnTo>
                    <a:lnTo>
                      <a:pt x="76" y="43"/>
                    </a:lnTo>
                    <a:lnTo>
                      <a:pt x="44" y="45"/>
                    </a:lnTo>
                    <a:lnTo>
                      <a:pt x="0" y="45"/>
                    </a:lnTo>
                    <a:lnTo>
                      <a:pt x="79" y="322"/>
                    </a:lnTo>
                    <a:lnTo>
                      <a:pt x="94" y="318"/>
                    </a:lnTo>
                    <a:lnTo>
                      <a:pt x="20" y="61"/>
                    </a:lnTo>
                    <a:lnTo>
                      <a:pt x="44" y="61"/>
                    </a:lnTo>
                    <a:lnTo>
                      <a:pt x="78" y="59"/>
                    </a:lnTo>
                    <a:lnTo>
                      <a:pt x="112" y="51"/>
                    </a:lnTo>
                    <a:lnTo>
                      <a:pt x="162" y="30"/>
                    </a:lnTo>
                    <a:lnTo>
                      <a:pt x="183" y="16"/>
                    </a:lnTo>
                    <a:lnTo>
                      <a:pt x="219" y="21"/>
                    </a:lnTo>
                    <a:lnTo>
                      <a:pt x="252" y="23"/>
                    </a:lnTo>
                    <a:lnTo>
                      <a:pt x="272" y="23"/>
                    </a:lnTo>
                    <a:lnTo>
                      <a:pt x="270" y="31"/>
                    </a:lnTo>
                    <a:lnTo>
                      <a:pt x="248" y="80"/>
                    </a:lnTo>
                    <a:lnTo>
                      <a:pt x="155" y="215"/>
                    </a:lnTo>
                    <a:lnTo>
                      <a:pt x="89" y="303"/>
                    </a:lnTo>
                    <a:lnTo>
                      <a:pt x="20" y="61"/>
                    </a:lnTo>
                    <a:lnTo>
                      <a:pt x="44" y="61"/>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84" name="Freeform 84"/>
              <p:cNvSpPr>
                <a:spLocks/>
              </p:cNvSpPr>
              <p:nvPr/>
            </p:nvSpPr>
            <p:spPr bwMode="auto">
              <a:xfrm>
                <a:off x="5263" y="3466"/>
                <a:ext cx="53" cy="43"/>
              </a:xfrm>
              <a:custGeom>
                <a:avLst/>
                <a:gdLst>
                  <a:gd name="T0" fmla="*/ 296 w 343"/>
                  <a:gd name="T1" fmla="*/ 318 h 342"/>
                  <a:gd name="T2" fmla="*/ 301 w 343"/>
                  <a:gd name="T3" fmla="*/ 332 h 342"/>
                  <a:gd name="T4" fmla="*/ 324 w 343"/>
                  <a:gd name="T5" fmla="*/ 326 h 342"/>
                  <a:gd name="T6" fmla="*/ 332 w 343"/>
                  <a:gd name="T7" fmla="*/ 317 h 342"/>
                  <a:gd name="T8" fmla="*/ 336 w 343"/>
                  <a:gd name="T9" fmla="*/ 302 h 342"/>
                  <a:gd name="T10" fmla="*/ 342 w 343"/>
                  <a:gd name="T11" fmla="*/ 263 h 342"/>
                  <a:gd name="T12" fmla="*/ 343 w 343"/>
                  <a:gd name="T13" fmla="*/ 212 h 342"/>
                  <a:gd name="T14" fmla="*/ 340 w 343"/>
                  <a:gd name="T15" fmla="*/ 156 h 342"/>
                  <a:gd name="T16" fmla="*/ 327 w 343"/>
                  <a:gd name="T17" fmla="*/ 0 h 342"/>
                  <a:gd name="T18" fmla="*/ 12 w 343"/>
                  <a:gd name="T19" fmla="*/ 0 h 342"/>
                  <a:gd name="T20" fmla="*/ 1 w 343"/>
                  <a:gd name="T21" fmla="*/ 156 h 342"/>
                  <a:gd name="T22" fmla="*/ 0 w 343"/>
                  <a:gd name="T23" fmla="*/ 261 h 342"/>
                  <a:gd name="T24" fmla="*/ 1 w 343"/>
                  <a:gd name="T25" fmla="*/ 297 h 342"/>
                  <a:gd name="T26" fmla="*/ 1 w 343"/>
                  <a:gd name="T27" fmla="*/ 307 h 342"/>
                  <a:gd name="T28" fmla="*/ 1 w 343"/>
                  <a:gd name="T29" fmla="*/ 307 h 342"/>
                  <a:gd name="T30" fmla="*/ 1 w 343"/>
                  <a:gd name="T31" fmla="*/ 314 h 342"/>
                  <a:gd name="T32" fmla="*/ 16 w 343"/>
                  <a:gd name="T33" fmla="*/ 326 h 342"/>
                  <a:gd name="T34" fmla="*/ 37 w 343"/>
                  <a:gd name="T35" fmla="*/ 333 h 342"/>
                  <a:gd name="T36" fmla="*/ 73 w 343"/>
                  <a:gd name="T37" fmla="*/ 338 h 342"/>
                  <a:gd name="T38" fmla="*/ 168 w 343"/>
                  <a:gd name="T39" fmla="*/ 342 h 342"/>
                  <a:gd name="T40" fmla="*/ 264 w 343"/>
                  <a:gd name="T41" fmla="*/ 338 h 342"/>
                  <a:gd name="T42" fmla="*/ 301 w 343"/>
                  <a:gd name="T43" fmla="*/ 332 h 342"/>
                  <a:gd name="T44" fmla="*/ 324 w 343"/>
                  <a:gd name="T45" fmla="*/ 326 h 342"/>
                  <a:gd name="T46" fmla="*/ 331 w 343"/>
                  <a:gd name="T47" fmla="*/ 318 h 342"/>
                  <a:gd name="T48" fmla="*/ 319 w 343"/>
                  <a:gd name="T49" fmla="*/ 307 h 342"/>
                  <a:gd name="T50" fmla="*/ 316 w 343"/>
                  <a:gd name="T51" fmla="*/ 311 h 342"/>
                  <a:gd name="T52" fmla="*/ 296 w 343"/>
                  <a:gd name="T53" fmla="*/ 318 h 342"/>
                  <a:gd name="T54" fmla="*/ 262 w 343"/>
                  <a:gd name="T55" fmla="*/ 322 h 342"/>
                  <a:gd name="T56" fmla="*/ 168 w 343"/>
                  <a:gd name="T57" fmla="*/ 326 h 342"/>
                  <a:gd name="T58" fmla="*/ 75 w 343"/>
                  <a:gd name="T59" fmla="*/ 322 h 342"/>
                  <a:gd name="T60" fmla="*/ 41 w 343"/>
                  <a:gd name="T61" fmla="*/ 319 h 342"/>
                  <a:gd name="T62" fmla="*/ 24 w 343"/>
                  <a:gd name="T63" fmla="*/ 311 h 342"/>
                  <a:gd name="T64" fmla="*/ 15 w 343"/>
                  <a:gd name="T65" fmla="*/ 304 h 342"/>
                  <a:gd name="T66" fmla="*/ 4 w 343"/>
                  <a:gd name="T67" fmla="*/ 317 h 342"/>
                  <a:gd name="T68" fmla="*/ 18 w 343"/>
                  <a:gd name="T69" fmla="*/ 310 h 342"/>
                  <a:gd name="T70" fmla="*/ 18 w 343"/>
                  <a:gd name="T71" fmla="*/ 307 h 342"/>
                  <a:gd name="T72" fmla="*/ 18 w 343"/>
                  <a:gd name="T73" fmla="*/ 307 h 342"/>
                  <a:gd name="T74" fmla="*/ 18 w 343"/>
                  <a:gd name="T75" fmla="*/ 297 h 342"/>
                  <a:gd name="T76" fmla="*/ 17 w 343"/>
                  <a:gd name="T77" fmla="*/ 261 h 342"/>
                  <a:gd name="T78" fmla="*/ 18 w 343"/>
                  <a:gd name="T79" fmla="*/ 156 h 342"/>
                  <a:gd name="T80" fmla="*/ 27 w 343"/>
                  <a:gd name="T81" fmla="*/ 17 h 342"/>
                  <a:gd name="T82" fmla="*/ 313 w 343"/>
                  <a:gd name="T83" fmla="*/ 17 h 342"/>
                  <a:gd name="T84" fmla="*/ 324 w 343"/>
                  <a:gd name="T85" fmla="*/ 158 h 342"/>
                  <a:gd name="T86" fmla="*/ 327 w 343"/>
                  <a:gd name="T87" fmla="*/ 212 h 342"/>
                  <a:gd name="T88" fmla="*/ 326 w 343"/>
                  <a:gd name="T89" fmla="*/ 261 h 342"/>
                  <a:gd name="T90" fmla="*/ 322 w 343"/>
                  <a:gd name="T91" fmla="*/ 298 h 342"/>
                  <a:gd name="T92" fmla="*/ 318 w 343"/>
                  <a:gd name="T93" fmla="*/ 308 h 342"/>
                  <a:gd name="T94" fmla="*/ 316 w 343"/>
                  <a:gd name="T95" fmla="*/ 311 h 342"/>
                  <a:gd name="T96" fmla="*/ 296 w 343"/>
                  <a:gd name="T97" fmla="*/ 318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3" h="342">
                    <a:moveTo>
                      <a:pt x="296" y="318"/>
                    </a:moveTo>
                    <a:lnTo>
                      <a:pt x="301" y="332"/>
                    </a:lnTo>
                    <a:lnTo>
                      <a:pt x="324" y="326"/>
                    </a:lnTo>
                    <a:lnTo>
                      <a:pt x="332" y="317"/>
                    </a:lnTo>
                    <a:lnTo>
                      <a:pt x="336" y="302"/>
                    </a:lnTo>
                    <a:lnTo>
                      <a:pt x="342" y="263"/>
                    </a:lnTo>
                    <a:lnTo>
                      <a:pt x="343" y="212"/>
                    </a:lnTo>
                    <a:lnTo>
                      <a:pt x="340" y="156"/>
                    </a:lnTo>
                    <a:lnTo>
                      <a:pt x="327" y="0"/>
                    </a:lnTo>
                    <a:lnTo>
                      <a:pt x="12" y="0"/>
                    </a:lnTo>
                    <a:lnTo>
                      <a:pt x="1" y="156"/>
                    </a:lnTo>
                    <a:lnTo>
                      <a:pt x="0" y="261"/>
                    </a:lnTo>
                    <a:lnTo>
                      <a:pt x="1" y="297"/>
                    </a:lnTo>
                    <a:lnTo>
                      <a:pt x="1" y="307"/>
                    </a:lnTo>
                    <a:lnTo>
                      <a:pt x="1" y="307"/>
                    </a:lnTo>
                    <a:lnTo>
                      <a:pt x="1" y="314"/>
                    </a:lnTo>
                    <a:lnTo>
                      <a:pt x="16" y="326"/>
                    </a:lnTo>
                    <a:lnTo>
                      <a:pt x="37" y="333"/>
                    </a:lnTo>
                    <a:lnTo>
                      <a:pt x="73" y="338"/>
                    </a:lnTo>
                    <a:lnTo>
                      <a:pt x="168" y="342"/>
                    </a:lnTo>
                    <a:lnTo>
                      <a:pt x="264" y="338"/>
                    </a:lnTo>
                    <a:lnTo>
                      <a:pt x="301" y="332"/>
                    </a:lnTo>
                    <a:lnTo>
                      <a:pt x="324" y="326"/>
                    </a:lnTo>
                    <a:lnTo>
                      <a:pt x="331" y="318"/>
                    </a:lnTo>
                    <a:lnTo>
                      <a:pt x="319" y="307"/>
                    </a:lnTo>
                    <a:lnTo>
                      <a:pt x="316" y="311"/>
                    </a:lnTo>
                    <a:lnTo>
                      <a:pt x="296" y="318"/>
                    </a:lnTo>
                    <a:lnTo>
                      <a:pt x="262" y="322"/>
                    </a:lnTo>
                    <a:lnTo>
                      <a:pt x="168" y="326"/>
                    </a:lnTo>
                    <a:lnTo>
                      <a:pt x="75" y="322"/>
                    </a:lnTo>
                    <a:lnTo>
                      <a:pt x="41" y="319"/>
                    </a:lnTo>
                    <a:lnTo>
                      <a:pt x="24" y="311"/>
                    </a:lnTo>
                    <a:lnTo>
                      <a:pt x="15" y="304"/>
                    </a:lnTo>
                    <a:lnTo>
                      <a:pt x="4" y="317"/>
                    </a:lnTo>
                    <a:lnTo>
                      <a:pt x="18" y="310"/>
                    </a:lnTo>
                    <a:lnTo>
                      <a:pt x="18" y="307"/>
                    </a:lnTo>
                    <a:lnTo>
                      <a:pt x="18" y="307"/>
                    </a:lnTo>
                    <a:lnTo>
                      <a:pt x="18" y="297"/>
                    </a:lnTo>
                    <a:lnTo>
                      <a:pt x="17" y="261"/>
                    </a:lnTo>
                    <a:lnTo>
                      <a:pt x="18" y="156"/>
                    </a:lnTo>
                    <a:lnTo>
                      <a:pt x="27" y="17"/>
                    </a:lnTo>
                    <a:lnTo>
                      <a:pt x="313" y="17"/>
                    </a:lnTo>
                    <a:lnTo>
                      <a:pt x="324" y="158"/>
                    </a:lnTo>
                    <a:lnTo>
                      <a:pt x="327" y="212"/>
                    </a:lnTo>
                    <a:lnTo>
                      <a:pt x="326" y="261"/>
                    </a:lnTo>
                    <a:lnTo>
                      <a:pt x="322" y="298"/>
                    </a:lnTo>
                    <a:lnTo>
                      <a:pt x="318" y="308"/>
                    </a:lnTo>
                    <a:lnTo>
                      <a:pt x="316" y="311"/>
                    </a:lnTo>
                    <a:lnTo>
                      <a:pt x="296" y="318"/>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85" name="Freeform 85"/>
              <p:cNvSpPr>
                <a:spLocks/>
              </p:cNvSpPr>
              <p:nvPr/>
            </p:nvSpPr>
            <p:spPr bwMode="auto">
              <a:xfrm>
                <a:off x="5284" y="3466"/>
                <a:ext cx="11" cy="37"/>
              </a:xfrm>
              <a:custGeom>
                <a:avLst/>
                <a:gdLst>
                  <a:gd name="T0" fmla="*/ 23 w 44"/>
                  <a:gd name="T1" fmla="*/ 300 h 300"/>
                  <a:gd name="T2" fmla="*/ 34 w 44"/>
                  <a:gd name="T3" fmla="*/ 261 h 300"/>
                  <a:gd name="T4" fmla="*/ 41 w 44"/>
                  <a:gd name="T5" fmla="*/ 215 h 300"/>
                  <a:gd name="T6" fmla="*/ 43 w 44"/>
                  <a:gd name="T7" fmla="*/ 195 h 300"/>
                  <a:gd name="T8" fmla="*/ 44 w 44"/>
                  <a:gd name="T9" fmla="*/ 156 h 300"/>
                  <a:gd name="T10" fmla="*/ 41 w 44"/>
                  <a:gd name="T11" fmla="*/ 96 h 300"/>
                  <a:gd name="T12" fmla="*/ 34 w 44"/>
                  <a:gd name="T13" fmla="*/ 46 h 300"/>
                  <a:gd name="T14" fmla="*/ 23 w 44"/>
                  <a:gd name="T15" fmla="*/ 0 h 300"/>
                  <a:gd name="T16" fmla="*/ 11 w 44"/>
                  <a:gd name="T17" fmla="*/ 46 h 300"/>
                  <a:gd name="T18" fmla="*/ 3 w 44"/>
                  <a:gd name="T19" fmla="*/ 96 h 300"/>
                  <a:gd name="T20" fmla="*/ 1 w 44"/>
                  <a:gd name="T21" fmla="*/ 116 h 300"/>
                  <a:gd name="T22" fmla="*/ 0 w 44"/>
                  <a:gd name="T23" fmla="*/ 156 h 300"/>
                  <a:gd name="T24" fmla="*/ 3 w 44"/>
                  <a:gd name="T25" fmla="*/ 215 h 300"/>
                  <a:gd name="T26" fmla="*/ 11 w 44"/>
                  <a:gd name="T27" fmla="*/ 261 h 300"/>
                  <a:gd name="T28" fmla="*/ 23 w 44"/>
                  <a:gd name="T29" fmla="*/ 30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300">
                    <a:moveTo>
                      <a:pt x="23" y="300"/>
                    </a:moveTo>
                    <a:lnTo>
                      <a:pt x="34" y="261"/>
                    </a:lnTo>
                    <a:lnTo>
                      <a:pt x="41" y="215"/>
                    </a:lnTo>
                    <a:lnTo>
                      <a:pt x="43" y="195"/>
                    </a:lnTo>
                    <a:lnTo>
                      <a:pt x="44" y="156"/>
                    </a:lnTo>
                    <a:lnTo>
                      <a:pt x="41" y="96"/>
                    </a:lnTo>
                    <a:lnTo>
                      <a:pt x="34" y="46"/>
                    </a:lnTo>
                    <a:lnTo>
                      <a:pt x="23" y="0"/>
                    </a:lnTo>
                    <a:lnTo>
                      <a:pt x="11" y="46"/>
                    </a:lnTo>
                    <a:lnTo>
                      <a:pt x="3" y="96"/>
                    </a:lnTo>
                    <a:lnTo>
                      <a:pt x="1" y="116"/>
                    </a:lnTo>
                    <a:lnTo>
                      <a:pt x="0" y="156"/>
                    </a:lnTo>
                    <a:lnTo>
                      <a:pt x="3" y="215"/>
                    </a:lnTo>
                    <a:lnTo>
                      <a:pt x="11" y="261"/>
                    </a:lnTo>
                    <a:lnTo>
                      <a:pt x="23" y="30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86" name="Freeform 86"/>
              <p:cNvSpPr>
                <a:spLocks/>
              </p:cNvSpPr>
              <p:nvPr/>
            </p:nvSpPr>
            <p:spPr bwMode="auto">
              <a:xfrm>
                <a:off x="5284" y="3466"/>
                <a:ext cx="11" cy="43"/>
              </a:xfrm>
              <a:custGeom>
                <a:avLst/>
                <a:gdLst>
                  <a:gd name="T0" fmla="*/ 27 w 60"/>
                  <a:gd name="T1" fmla="*/ 261 h 329"/>
                  <a:gd name="T2" fmla="*/ 12 w 60"/>
                  <a:gd name="T3" fmla="*/ 265 h 329"/>
                  <a:gd name="T4" fmla="*/ 31 w 60"/>
                  <a:gd name="T5" fmla="*/ 329 h 329"/>
                  <a:gd name="T6" fmla="*/ 49 w 60"/>
                  <a:gd name="T7" fmla="*/ 265 h 329"/>
                  <a:gd name="T8" fmla="*/ 57 w 60"/>
                  <a:gd name="T9" fmla="*/ 218 h 329"/>
                  <a:gd name="T10" fmla="*/ 59 w 60"/>
                  <a:gd name="T11" fmla="*/ 197 h 329"/>
                  <a:gd name="T12" fmla="*/ 60 w 60"/>
                  <a:gd name="T13" fmla="*/ 158 h 329"/>
                  <a:gd name="T14" fmla="*/ 57 w 60"/>
                  <a:gd name="T15" fmla="*/ 97 h 329"/>
                  <a:gd name="T16" fmla="*/ 49 w 60"/>
                  <a:gd name="T17" fmla="*/ 47 h 329"/>
                  <a:gd name="T18" fmla="*/ 38 w 60"/>
                  <a:gd name="T19" fmla="*/ 0 h 329"/>
                  <a:gd name="T20" fmla="*/ 24 w 60"/>
                  <a:gd name="T21" fmla="*/ 0 h 329"/>
                  <a:gd name="T22" fmla="*/ 12 w 60"/>
                  <a:gd name="T23" fmla="*/ 46 h 329"/>
                  <a:gd name="T24" fmla="*/ 3 w 60"/>
                  <a:gd name="T25" fmla="*/ 97 h 329"/>
                  <a:gd name="T26" fmla="*/ 1 w 60"/>
                  <a:gd name="T27" fmla="*/ 118 h 329"/>
                  <a:gd name="T28" fmla="*/ 0 w 60"/>
                  <a:gd name="T29" fmla="*/ 158 h 329"/>
                  <a:gd name="T30" fmla="*/ 3 w 60"/>
                  <a:gd name="T31" fmla="*/ 218 h 329"/>
                  <a:gd name="T32" fmla="*/ 12 w 60"/>
                  <a:gd name="T33" fmla="*/ 265 h 329"/>
                  <a:gd name="T34" fmla="*/ 31 w 60"/>
                  <a:gd name="T35" fmla="*/ 329 h 329"/>
                  <a:gd name="T36" fmla="*/ 49 w 60"/>
                  <a:gd name="T37" fmla="*/ 265 h 329"/>
                  <a:gd name="T38" fmla="*/ 35 w 60"/>
                  <a:gd name="T39" fmla="*/ 261 h 329"/>
                  <a:gd name="T40" fmla="*/ 31 w 60"/>
                  <a:gd name="T41" fmla="*/ 274 h 329"/>
                  <a:gd name="T42" fmla="*/ 27 w 60"/>
                  <a:gd name="T43" fmla="*/ 261 h 329"/>
                  <a:gd name="T44" fmla="*/ 19 w 60"/>
                  <a:gd name="T45" fmla="*/ 216 h 329"/>
                  <a:gd name="T46" fmla="*/ 16 w 60"/>
                  <a:gd name="T47" fmla="*/ 158 h 329"/>
                  <a:gd name="T48" fmla="*/ 17 w 60"/>
                  <a:gd name="T49" fmla="*/ 118 h 329"/>
                  <a:gd name="T50" fmla="*/ 19 w 60"/>
                  <a:gd name="T51" fmla="*/ 99 h 329"/>
                  <a:gd name="T52" fmla="*/ 27 w 60"/>
                  <a:gd name="T53" fmla="*/ 50 h 329"/>
                  <a:gd name="T54" fmla="*/ 31 w 60"/>
                  <a:gd name="T55" fmla="*/ 35 h 329"/>
                  <a:gd name="T56" fmla="*/ 35 w 60"/>
                  <a:gd name="T57" fmla="*/ 49 h 329"/>
                  <a:gd name="T58" fmla="*/ 41 w 60"/>
                  <a:gd name="T59" fmla="*/ 99 h 329"/>
                  <a:gd name="T60" fmla="*/ 44 w 60"/>
                  <a:gd name="T61" fmla="*/ 158 h 329"/>
                  <a:gd name="T62" fmla="*/ 43 w 60"/>
                  <a:gd name="T63" fmla="*/ 196 h 329"/>
                  <a:gd name="T64" fmla="*/ 41 w 60"/>
                  <a:gd name="T65" fmla="*/ 216 h 329"/>
                  <a:gd name="T66" fmla="*/ 35 w 60"/>
                  <a:gd name="T67" fmla="*/ 261 h 329"/>
                  <a:gd name="T68" fmla="*/ 31 w 60"/>
                  <a:gd name="T69" fmla="*/ 274 h 329"/>
                  <a:gd name="T70" fmla="*/ 27 w 60"/>
                  <a:gd name="T71" fmla="*/ 26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329">
                    <a:moveTo>
                      <a:pt x="27" y="261"/>
                    </a:moveTo>
                    <a:lnTo>
                      <a:pt x="12" y="265"/>
                    </a:lnTo>
                    <a:lnTo>
                      <a:pt x="31" y="329"/>
                    </a:lnTo>
                    <a:lnTo>
                      <a:pt x="49" y="265"/>
                    </a:lnTo>
                    <a:lnTo>
                      <a:pt x="57" y="218"/>
                    </a:lnTo>
                    <a:lnTo>
                      <a:pt x="59" y="197"/>
                    </a:lnTo>
                    <a:lnTo>
                      <a:pt x="60" y="158"/>
                    </a:lnTo>
                    <a:lnTo>
                      <a:pt x="57" y="97"/>
                    </a:lnTo>
                    <a:lnTo>
                      <a:pt x="49" y="47"/>
                    </a:lnTo>
                    <a:lnTo>
                      <a:pt x="38" y="0"/>
                    </a:lnTo>
                    <a:lnTo>
                      <a:pt x="24" y="0"/>
                    </a:lnTo>
                    <a:lnTo>
                      <a:pt x="12" y="46"/>
                    </a:lnTo>
                    <a:lnTo>
                      <a:pt x="3" y="97"/>
                    </a:lnTo>
                    <a:lnTo>
                      <a:pt x="1" y="118"/>
                    </a:lnTo>
                    <a:lnTo>
                      <a:pt x="0" y="158"/>
                    </a:lnTo>
                    <a:lnTo>
                      <a:pt x="3" y="218"/>
                    </a:lnTo>
                    <a:lnTo>
                      <a:pt x="12" y="265"/>
                    </a:lnTo>
                    <a:lnTo>
                      <a:pt x="31" y="329"/>
                    </a:lnTo>
                    <a:lnTo>
                      <a:pt x="49" y="265"/>
                    </a:lnTo>
                    <a:lnTo>
                      <a:pt x="35" y="261"/>
                    </a:lnTo>
                    <a:lnTo>
                      <a:pt x="31" y="274"/>
                    </a:lnTo>
                    <a:lnTo>
                      <a:pt x="27" y="261"/>
                    </a:lnTo>
                    <a:lnTo>
                      <a:pt x="19" y="216"/>
                    </a:lnTo>
                    <a:lnTo>
                      <a:pt x="16" y="158"/>
                    </a:lnTo>
                    <a:lnTo>
                      <a:pt x="17" y="118"/>
                    </a:lnTo>
                    <a:lnTo>
                      <a:pt x="19" y="99"/>
                    </a:lnTo>
                    <a:lnTo>
                      <a:pt x="27" y="50"/>
                    </a:lnTo>
                    <a:lnTo>
                      <a:pt x="31" y="35"/>
                    </a:lnTo>
                    <a:lnTo>
                      <a:pt x="35" y="49"/>
                    </a:lnTo>
                    <a:lnTo>
                      <a:pt x="41" y="99"/>
                    </a:lnTo>
                    <a:lnTo>
                      <a:pt x="44" y="158"/>
                    </a:lnTo>
                    <a:lnTo>
                      <a:pt x="43" y="196"/>
                    </a:lnTo>
                    <a:lnTo>
                      <a:pt x="41" y="216"/>
                    </a:lnTo>
                    <a:lnTo>
                      <a:pt x="35" y="261"/>
                    </a:lnTo>
                    <a:lnTo>
                      <a:pt x="31" y="274"/>
                    </a:lnTo>
                    <a:lnTo>
                      <a:pt x="27" y="261"/>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87" name="Freeform 87"/>
              <p:cNvSpPr>
                <a:spLocks/>
              </p:cNvSpPr>
              <p:nvPr/>
            </p:nvSpPr>
            <p:spPr bwMode="auto">
              <a:xfrm>
                <a:off x="5189" y="3435"/>
                <a:ext cx="48" cy="63"/>
              </a:xfrm>
              <a:custGeom>
                <a:avLst/>
                <a:gdLst>
                  <a:gd name="T0" fmla="*/ 214 w 322"/>
                  <a:gd name="T1" fmla="*/ 477 h 493"/>
                  <a:gd name="T2" fmla="*/ 214 w 322"/>
                  <a:gd name="T3" fmla="*/ 493 h 493"/>
                  <a:gd name="T4" fmla="*/ 227 w 322"/>
                  <a:gd name="T5" fmla="*/ 493 h 493"/>
                  <a:gd name="T6" fmla="*/ 242 w 322"/>
                  <a:gd name="T7" fmla="*/ 474 h 493"/>
                  <a:gd name="T8" fmla="*/ 256 w 322"/>
                  <a:gd name="T9" fmla="*/ 435 h 493"/>
                  <a:gd name="T10" fmla="*/ 286 w 322"/>
                  <a:gd name="T11" fmla="*/ 325 h 493"/>
                  <a:gd name="T12" fmla="*/ 322 w 322"/>
                  <a:gd name="T13" fmla="*/ 158 h 493"/>
                  <a:gd name="T14" fmla="*/ 68 w 322"/>
                  <a:gd name="T15" fmla="*/ 0 h 493"/>
                  <a:gd name="T16" fmla="*/ 31 w 322"/>
                  <a:gd name="T17" fmla="*/ 173 h 493"/>
                  <a:gd name="T18" fmla="*/ 9 w 322"/>
                  <a:gd name="T19" fmla="*/ 293 h 493"/>
                  <a:gd name="T20" fmla="*/ 2 w 322"/>
                  <a:gd name="T21" fmla="*/ 334 h 493"/>
                  <a:gd name="T22" fmla="*/ 0 w 322"/>
                  <a:gd name="T23" fmla="*/ 346 h 493"/>
                  <a:gd name="T24" fmla="*/ 0 w 322"/>
                  <a:gd name="T25" fmla="*/ 352 h 493"/>
                  <a:gd name="T26" fmla="*/ 7 w 322"/>
                  <a:gd name="T27" fmla="*/ 369 h 493"/>
                  <a:gd name="T28" fmla="*/ 22 w 322"/>
                  <a:gd name="T29" fmla="*/ 386 h 493"/>
                  <a:gd name="T30" fmla="*/ 45 w 322"/>
                  <a:gd name="T31" fmla="*/ 407 h 493"/>
                  <a:gd name="T32" fmla="*/ 110 w 322"/>
                  <a:gd name="T33" fmla="*/ 447 h 493"/>
                  <a:gd name="T34" fmla="*/ 177 w 322"/>
                  <a:gd name="T35" fmla="*/ 480 h 493"/>
                  <a:gd name="T36" fmla="*/ 203 w 322"/>
                  <a:gd name="T37" fmla="*/ 490 h 493"/>
                  <a:gd name="T38" fmla="*/ 213 w 322"/>
                  <a:gd name="T39" fmla="*/ 493 h 493"/>
                  <a:gd name="T40" fmla="*/ 227 w 322"/>
                  <a:gd name="T41" fmla="*/ 493 h 493"/>
                  <a:gd name="T42" fmla="*/ 241 w 322"/>
                  <a:gd name="T43" fmla="*/ 475 h 493"/>
                  <a:gd name="T44" fmla="*/ 229 w 322"/>
                  <a:gd name="T45" fmla="*/ 465 h 493"/>
                  <a:gd name="T46" fmla="*/ 219 w 322"/>
                  <a:gd name="T47" fmla="*/ 477 h 493"/>
                  <a:gd name="T48" fmla="*/ 215 w 322"/>
                  <a:gd name="T49" fmla="*/ 477 h 493"/>
                  <a:gd name="T50" fmla="*/ 207 w 322"/>
                  <a:gd name="T51" fmla="*/ 476 h 493"/>
                  <a:gd name="T52" fmla="*/ 183 w 322"/>
                  <a:gd name="T53" fmla="*/ 466 h 493"/>
                  <a:gd name="T54" fmla="*/ 118 w 322"/>
                  <a:gd name="T55" fmla="*/ 433 h 493"/>
                  <a:gd name="T56" fmla="*/ 55 w 322"/>
                  <a:gd name="T57" fmla="*/ 394 h 493"/>
                  <a:gd name="T58" fmla="*/ 33 w 322"/>
                  <a:gd name="T59" fmla="*/ 376 h 493"/>
                  <a:gd name="T60" fmla="*/ 21 w 322"/>
                  <a:gd name="T61" fmla="*/ 360 h 493"/>
                  <a:gd name="T62" fmla="*/ 16 w 322"/>
                  <a:gd name="T63" fmla="*/ 348 h 493"/>
                  <a:gd name="T64" fmla="*/ 16 w 322"/>
                  <a:gd name="T65" fmla="*/ 348 h 493"/>
                  <a:gd name="T66" fmla="*/ 18 w 322"/>
                  <a:gd name="T67" fmla="*/ 336 h 493"/>
                  <a:gd name="T68" fmla="*/ 23 w 322"/>
                  <a:gd name="T69" fmla="*/ 295 h 493"/>
                  <a:gd name="T70" fmla="*/ 45 w 322"/>
                  <a:gd name="T71" fmla="*/ 175 h 493"/>
                  <a:gd name="T72" fmla="*/ 79 w 322"/>
                  <a:gd name="T73" fmla="*/ 25 h 493"/>
                  <a:gd name="T74" fmla="*/ 303 w 322"/>
                  <a:gd name="T75" fmla="*/ 166 h 493"/>
                  <a:gd name="T76" fmla="*/ 272 w 322"/>
                  <a:gd name="T77" fmla="*/ 321 h 493"/>
                  <a:gd name="T78" fmla="*/ 242 w 322"/>
                  <a:gd name="T79" fmla="*/ 431 h 493"/>
                  <a:gd name="T80" fmla="*/ 228 w 322"/>
                  <a:gd name="T81" fmla="*/ 466 h 493"/>
                  <a:gd name="T82" fmla="*/ 219 w 322"/>
                  <a:gd name="T83" fmla="*/ 477 h 493"/>
                  <a:gd name="T84" fmla="*/ 214 w 322"/>
                  <a:gd name="T85" fmla="*/ 477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2" h="493">
                    <a:moveTo>
                      <a:pt x="214" y="477"/>
                    </a:moveTo>
                    <a:lnTo>
                      <a:pt x="214" y="493"/>
                    </a:lnTo>
                    <a:lnTo>
                      <a:pt x="227" y="493"/>
                    </a:lnTo>
                    <a:lnTo>
                      <a:pt x="242" y="474"/>
                    </a:lnTo>
                    <a:lnTo>
                      <a:pt x="256" y="435"/>
                    </a:lnTo>
                    <a:lnTo>
                      <a:pt x="286" y="325"/>
                    </a:lnTo>
                    <a:lnTo>
                      <a:pt x="322" y="158"/>
                    </a:lnTo>
                    <a:lnTo>
                      <a:pt x="68" y="0"/>
                    </a:lnTo>
                    <a:lnTo>
                      <a:pt x="31" y="173"/>
                    </a:lnTo>
                    <a:lnTo>
                      <a:pt x="9" y="293"/>
                    </a:lnTo>
                    <a:lnTo>
                      <a:pt x="2" y="334"/>
                    </a:lnTo>
                    <a:lnTo>
                      <a:pt x="0" y="346"/>
                    </a:lnTo>
                    <a:lnTo>
                      <a:pt x="0" y="352"/>
                    </a:lnTo>
                    <a:lnTo>
                      <a:pt x="7" y="369"/>
                    </a:lnTo>
                    <a:lnTo>
                      <a:pt x="22" y="386"/>
                    </a:lnTo>
                    <a:lnTo>
                      <a:pt x="45" y="407"/>
                    </a:lnTo>
                    <a:lnTo>
                      <a:pt x="110" y="447"/>
                    </a:lnTo>
                    <a:lnTo>
                      <a:pt x="177" y="480"/>
                    </a:lnTo>
                    <a:lnTo>
                      <a:pt x="203" y="490"/>
                    </a:lnTo>
                    <a:lnTo>
                      <a:pt x="213" y="493"/>
                    </a:lnTo>
                    <a:lnTo>
                      <a:pt x="227" y="493"/>
                    </a:lnTo>
                    <a:lnTo>
                      <a:pt x="241" y="475"/>
                    </a:lnTo>
                    <a:lnTo>
                      <a:pt x="229" y="465"/>
                    </a:lnTo>
                    <a:lnTo>
                      <a:pt x="219" y="477"/>
                    </a:lnTo>
                    <a:lnTo>
                      <a:pt x="215" y="477"/>
                    </a:lnTo>
                    <a:lnTo>
                      <a:pt x="207" y="476"/>
                    </a:lnTo>
                    <a:lnTo>
                      <a:pt x="183" y="466"/>
                    </a:lnTo>
                    <a:lnTo>
                      <a:pt x="118" y="433"/>
                    </a:lnTo>
                    <a:lnTo>
                      <a:pt x="55" y="394"/>
                    </a:lnTo>
                    <a:lnTo>
                      <a:pt x="33" y="376"/>
                    </a:lnTo>
                    <a:lnTo>
                      <a:pt x="21" y="360"/>
                    </a:lnTo>
                    <a:lnTo>
                      <a:pt x="16" y="348"/>
                    </a:lnTo>
                    <a:lnTo>
                      <a:pt x="16" y="348"/>
                    </a:lnTo>
                    <a:lnTo>
                      <a:pt x="18" y="336"/>
                    </a:lnTo>
                    <a:lnTo>
                      <a:pt x="23" y="295"/>
                    </a:lnTo>
                    <a:lnTo>
                      <a:pt x="45" y="175"/>
                    </a:lnTo>
                    <a:lnTo>
                      <a:pt x="79" y="25"/>
                    </a:lnTo>
                    <a:lnTo>
                      <a:pt x="303" y="166"/>
                    </a:lnTo>
                    <a:lnTo>
                      <a:pt x="272" y="321"/>
                    </a:lnTo>
                    <a:lnTo>
                      <a:pt x="242" y="431"/>
                    </a:lnTo>
                    <a:lnTo>
                      <a:pt x="228" y="466"/>
                    </a:lnTo>
                    <a:lnTo>
                      <a:pt x="219" y="477"/>
                    </a:lnTo>
                    <a:lnTo>
                      <a:pt x="214" y="47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88" name="Freeform 88"/>
              <p:cNvSpPr>
                <a:spLocks/>
              </p:cNvSpPr>
              <p:nvPr/>
            </p:nvSpPr>
            <p:spPr bwMode="auto">
              <a:xfrm>
                <a:off x="5205" y="3450"/>
                <a:ext cx="11" cy="43"/>
              </a:xfrm>
              <a:custGeom>
                <a:avLst/>
                <a:gdLst>
                  <a:gd name="T0" fmla="*/ 1 w 57"/>
                  <a:gd name="T1" fmla="*/ 339 h 339"/>
                  <a:gd name="T2" fmla="*/ 17 w 57"/>
                  <a:gd name="T3" fmla="*/ 300 h 339"/>
                  <a:gd name="T4" fmla="*/ 31 w 57"/>
                  <a:gd name="T5" fmla="*/ 252 h 339"/>
                  <a:gd name="T6" fmla="*/ 36 w 57"/>
                  <a:gd name="T7" fmla="*/ 232 h 339"/>
                  <a:gd name="T8" fmla="*/ 45 w 57"/>
                  <a:gd name="T9" fmla="*/ 188 h 339"/>
                  <a:gd name="T10" fmla="*/ 54 w 57"/>
                  <a:gd name="T11" fmla="*/ 117 h 339"/>
                  <a:gd name="T12" fmla="*/ 57 w 57"/>
                  <a:gd name="T13" fmla="*/ 57 h 339"/>
                  <a:gd name="T14" fmla="*/ 57 w 57"/>
                  <a:gd name="T15" fmla="*/ 0 h 339"/>
                  <a:gd name="T16" fmla="*/ 41 w 57"/>
                  <a:gd name="T17" fmla="*/ 46 h 339"/>
                  <a:gd name="T18" fmla="*/ 25 w 57"/>
                  <a:gd name="T19" fmla="*/ 99 h 339"/>
                  <a:gd name="T20" fmla="*/ 11 w 57"/>
                  <a:gd name="T21" fmla="*/ 165 h 339"/>
                  <a:gd name="T22" fmla="*/ 3 w 57"/>
                  <a:gd name="T23" fmla="*/ 234 h 339"/>
                  <a:gd name="T24" fmla="*/ 0 w 57"/>
                  <a:gd name="T25" fmla="*/ 289 h 339"/>
                  <a:gd name="T26" fmla="*/ 1 w 57"/>
                  <a:gd name="T27"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339">
                    <a:moveTo>
                      <a:pt x="1" y="339"/>
                    </a:moveTo>
                    <a:lnTo>
                      <a:pt x="17" y="300"/>
                    </a:lnTo>
                    <a:lnTo>
                      <a:pt x="31" y="252"/>
                    </a:lnTo>
                    <a:lnTo>
                      <a:pt x="36" y="232"/>
                    </a:lnTo>
                    <a:lnTo>
                      <a:pt x="45" y="188"/>
                    </a:lnTo>
                    <a:lnTo>
                      <a:pt x="54" y="117"/>
                    </a:lnTo>
                    <a:lnTo>
                      <a:pt x="57" y="57"/>
                    </a:lnTo>
                    <a:lnTo>
                      <a:pt x="57" y="0"/>
                    </a:lnTo>
                    <a:lnTo>
                      <a:pt x="41" y="46"/>
                    </a:lnTo>
                    <a:lnTo>
                      <a:pt x="25" y="99"/>
                    </a:lnTo>
                    <a:lnTo>
                      <a:pt x="11" y="165"/>
                    </a:lnTo>
                    <a:lnTo>
                      <a:pt x="3" y="234"/>
                    </a:lnTo>
                    <a:lnTo>
                      <a:pt x="0" y="289"/>
                    </a:lnTo>
                    <a:lnTo>
                      <a:pt x="1" y="339"/>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89" name="Freeform 89"/>
              <p:cNvSpPr>
                <a:spLocks/>
              </p:cNvSpPr>
              <p:nvPr/>
            </p:nvSpPr>
            <p:spPr bwMode="auto">
              <a:xfrm>
                <a:off x="5205" y="3450"/>
                <a:ext cx="11" cy="43"/>
              </a:xfrm>
              <a:custGeom>
                <a:avLst/>
                <a:gdLst>
                  <a:gd name="T0" fmla="*/ 16 w 73"/>
                  <a:gd name="T1" fmla="*/ 293 h 346"/>
                  <a:gd name="T2" fmla="*/ 0 w 73"/>
                  <a:gd name="T3" fmla="*/ 293 h 346"/>
                  <a:gd name="T4" fmla="*/ 1 w 73"/>
                  <a:gd name="T5" fmla="*/ 343 h 346"/>
                  <a:gd name="T6" fmla="*/ 16 w 73"/>
                  <a:gd name="T7" fmla="*/ 346 h 346"/>
                  <a:gd name="T8" fmla="*/ 32 w 73"/>
                  <a:gd name="T9" fmla="*/ 307 h 346"/>
                  <a:gd name="T10" fmla="*/ 47 w 73"/>
                  <a:gd name="T11" fmla="*/ 258 h 346"/>
                  <a:gd name="T12" fmla="*/ 52 w 73"/>
                  <a:gd name="T13" fmla="*/ 238 h 346"/>
                  <a:gd name="T14" fmla="*/ 61 w 73"/>
                  <a:gd name="T15" fmla="*/ 193 h 346"/>
                  <a:gd name="T16" fmla="*/ 70 w 73"/>
                  <a:gd name="T17" fmla="*/ 122 h 346"/>
                  <a:gd name="T18" fmla="*/ 73 w 73"/>
                  <a:gd name="T19" fmla="*/ 61 h 346"/>
                  <a:gd name="T20" fmla="*/ 73 w 73"/>
                  <a:gd name="T21" fmla="*/ 4 h 346"/>
                  <a:gd name="T22" fmla="*/ 58 w 73"/>
                  <a:gd name="T23" fmla="*/ 0 h 346"/>
                  <a:gd name="T24" fmla="*/ 41 w 73"/>
                  <a:gd name="T25" fmla="*/ 48 h 346"/>
                  <a:gd name="T26" fmla="*/ 26 w 73"/>
                  <a:gd name="T27" fmla="*/ 101 h 346"/>
                  <a:gd name="T28" fmla="*/ 11 w 73"/>
                  <a:gd name="T29" fmla="*/ 168 h 346"/>
                  <a:gd name="T30" fmla="*/ 3 w 73"/>
                  <a:gd name="T31" fmla="*/ 237 h 346"/>
                  <a:gd name="T32" fmla="*/ 0 w 73"/>
                  <a:gd name="T33" fmla="*/ 293 h 346"/>
                  <a:gd name="T34" fmla="*/ 1 w 73"/>
                  <a:gd name="T35" fmla="*/ 343 h 346"/>
                  <a:gd name="T36" fmla="*/ 16 w 73"/>
                  <a:gd name="T37" fmla="*/ 346 h 346"/>
                  <a:gd name="T38" fmla="*/ 32 w 73"/>
                  <a:gd name="T39" fmla="*/ 307 h 346"/>
                  <a:gd name="T40" fmla="*/ 18 w 73"/>
                  <a:gd name="T41" fmla="*/ 301 h 346"/>
                  <a:gd name="T42" fmla="*/ 16 w 73"/>
                  <a:gd name="T43" fmla="*/ 306 h 346"/>
                  <a:gd name="T44" fmla="*/ 16 w 73"/>
                  <a:gd name="T45" fmla="*/ 293 h 346"/>
                  <a:gd name="T46" fmla="*/ 19 w 73"/>
                  <a:gd name="T47" fmla="*/ 239 h 346"/>
                  <a:gd name="T48" fmla="*/ 27 w 73"/>
                  <a:gd name="T49" fmla="*/ 170 h 346"/>
                  <a:gd name="T50" fmla="*/ 40 w 73"/>
                  <a:gd name="T51" fmla="*/ 105 h 346"/>
                  <a:gd name="T52" fmla="*/ 56 w 73"/>
                  <a:gd name="T53" fmla="*/ 52 h 346"/>
                  <a:gd name="T54" fmla="*/ 57 w 73"/>
                  <a:gd name="T55" fmla="*/ 49 h 346"/>
                  <a:gd name="T56" fmla="*/ 57 w 73"/>
                  <a:gd name="T57" fmla="*/ 61 h 346"/>
                  <a:gd name="T58" fmla="*/ 54 w 73"/>
                  <a:gd name="T59" fmla="*/ 120 h 346"/>
                  <a:gd name="T60" fmla="*/ 44 w 73"/>
                  <a:gd name="T61" fmla="*/ 191 h 346"/>
                  <a:gd name="T62" fmla="*/ 37 w 73"/>
                  <a:gd name="T63" fmla="*/ 234 h 346"/>
                  <a:gd name="T64" fmla="*/ 32 w 73"/>
                  <a:gd name="T65" fmla="*/ 254 h 346"/>
                  <a:gd name="T66" fmla="*/ 18 w 73"/>
                  <a:gd name="T67" fmla="*/ 301 h 346"/>
                  <a:gd name="T68" fmla="*/ 16 w 73"/>
                  <a:gd name="T69" fmla="*/ 306 h 346"/>
                  <a:gd name="T70" fmla="*/ 16 w 73"/>
                  <a:gd name="T71" fmla="*/ 293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 h="346">
                    <a:moveTo>
                      <a:pt x="16" y="293"/>
                    </a:moveTo>
                    <a:lnTo>
                      <a:pt x="0" y="293"/>
                    </a:lnTo>
                    <a:lnTo>
                      <a:pt x="1" y="343"/>
                    </a:lnTo>
                    <a:lnTo>
                      <a:pt x="16" y="346"/>
                    </a:lnTo>
                    <a:lnTo>
                      <a:pt x="32" y="307"/>
                    </a:lnTo>
                    <a:lnTo>
                      <a:pt x="47" y="258"/>
                    </a:lnTo>
                    <a:lnTo>
                      <a:pt x="52" y="238"/>
                    </a:lnTo>
                    <a:lnTo>
                      <a:pt x="61" y="193"/>
                    </a:lnTo>
                    <a:lnTo>
                      <a:pt x="70" y="122"/>
                    </a:lnTo>
                    <a:lnTo>
                      <a:pt x="73" y="61"/>
                    </a:lnTo>
                    <a:lnTo>
                      <a:pt x="73" y="4"/>
                    </a:lnTo>
                    <a:lnTo>
                      <a:pt x="58" y="0"/>
                    </a:lnTo>
                    <a:lnTo>
                      <a:pt x="41" y="48"/>
                    </a:lnTo>
                    <a:lnTo>
                      <a:pt x="26" y="101"/>
                    </a:lnTo>
                    <a:lnTo>
                      <a:pt x="11" y="168"/>
                    </a:lnTo>
                    <a:lnTo>
                      <a:pt x="3" y="237"/>
                    </a:lnTo>
                    <a:lnTo>
                      <a:pt x="0" y="293"/>
                    </a:lnTo>
                    <a:lnTo>
                      <a:pt x="1" y="343"/>
                    </a:lnTo>
                    <a:lnTo>
                      <a:pt x="16" y="346"/>
                    </a:lnTo>
                    <a:lnTo>
                      <a:pt x="32" y="307"/>
                    </a:lnTo>
                    <a:lnTo>
                      <a:pt x="18" y="301"/>
                    </a:lnTo>
                    <a:lnTo>
                      <a:pt x="16" y="306"/>
                    </a:lnTo>
                    <a:lnTo>
                      <a:pt x="16" y="293"/>
                    </a:lnTo>
                    <a:lnTo>
                      <a:pt x="19" y="239"/>
                    </a:lnTo>
                    <a:lnTo>
                      <a:pt x="27" y="170"/>
                    </a:lnTo>
                    <a:lnTo>
                      <a:pt x="40" y="105"/>
                    </a:lnTo>
                    <a:lnTo>
                      <a:pt x="56" y="52"/>
                    </a:lnTo>
                    <a:lnTo>
                      <a:pt x="57" y="49"/>
                    </a:lnTo>
                    <a:lnTo>
                      <a:pt x="57" y="61"/>
                    </a:lnTo>
                    <a:lnTo>
                      <a:pt x="54" y="120"/>
                    </a:lnTo>
                    <a:lnTo>
                      <a:pt x="44" y="191"/>
                    </a:lnTo>
                    <a:lnTo>
                      <a:pt x="37" y="234"/>
                    </a:lnTo>
                    <a:lnTo>
                      <a:pt x="32" y="254"/>
                    </a:lnTo>
                    <a:lnTo>
                      <a:pt x="18" y="301"/>
                    </a:lnTo>
                    <a:lnTo>
                      <a:pt x="16" y="306"/>
                    </a:lnTo>
                    <a:lnTo>
                      <a:pt x="16" y="29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90" name="Freeform 90"/>
              <p:cNvSpPr>
                <a:spLocks/>
              </p:cNvSpPr>
              <p:nvPr/>
            </p:nvSpPr>
            <p:spPr bwMode="auto">
              <a:xfrm>
                <a:off x="5284" y="3541"/>
                <a:ext cx="69" cy="53"/>
              </a:xfrm>
              <a:custGeom>
                <a:avLst/>
                <a:gdLst>
                  <a:gd name="T0" fmla="*/ 204 w 461"/>
                  <a:gd name="T1" fmla="*/ 0 h 423"/>
                  <a:gd name="T2" fmla="*/ 192 w 461"/>
                  <a:gd name="T3" fmla="*/ 80 h 423"/>
                  <a:gd name="T4" fmla="*/ 159 w 461"/>
                  <a:gd name="T5" fmla="*/ 96 h 423"/>
                  <a:gd name="T6" fmla="*/ 88 w 461"/>
                  <a:gd name="T7" fmla="*/ 134 h 423"/>
                  <a:gd name="T8" fmla="*/ 52 w 461"/>
                  <a:gd name="T9" fmla="*/ 156 h 423"/>
                  <a:gd name="T10" fmla="*/ 21 w 461"/>
                  <a:gd name="T11" fmla="*/ 179 h 423"/>
                  <a:gd name="T12" fmla="*/ 3 w 461"/>
                  <a:gd name="T13" fmla="*/ 199 h 423"/>
                  <a:gd name="T14" fmla="*/ 0 w 461"/>
                  <a:gd name="T15" fmla="*/ 208 h 423"/>
                  <a:gd name="T16" fmla="*/ 2 w 461"/>
                  <a:gd name="T17" fmla="*/ 217 h 423"/>
                  <a:gd name="T18" fmla="*/ 6 w 461"/>
                  <a:gd name="T19" fmla="*/ 221 h 423"/>
                  <a:gd name="T20" fmla="*/ 14 w 461"/>
                  <a:gd name="T21" fmla="*/ 222 h 423"/>
                  <a:gd name="T22" fmla="*/ 38 w 461"/>
                  <a:gd name="T23" fmla="*/ 219 h 423"/>
                  <a:gd name="T24" fmla="*/ 101 w 461"/>
                  <a:gd name="T25" fmla="*/ 199 h 423"/>
                  <a:gd name="T26" fmla="*/ 190 w 461"/>
                  <a:gd name="T27" fmla="*/ 163 h 423"/>
                  <a:gd name="T28" fmla="*/ 160 w 461"/>
                  <a:gd name="T29" fmla="*/ 178 h 423"/>
                  <a:gd name="T30" fmla="*/ 95 w 461"/>
                  <a:gd name="T31" fmla="*/ 212 h 423"/>
                  <a:gd name="T32" fmla="*/ 62 w 461"/>
                  <a:gd name="T33" fmla="*/ 234 h 423"/>
                  <a:gd name="T34" fmla="*/ 35 w 461"/>
                  <a:gd name="T35" fmla="*/ 255 h 423"/>
                  <a:gd name="T36" fmla="*/ 17 w 461"/>
                  <a:gd name="T37" fmla="*/ 275 h 423"/>
                  <a:gd name="T38" fmla="*/ 14 w 461"/>
                  <a:gd name="T39" fmla="*/ 284 h 423"/>
                  <a:gd name="T40" fmla="*/ 15 w 461"/>
                  <a:gd name="T41" fmla="*/ 292 h 423"/>
                  <a:gd name="T42" fmla="*/ 20 w 461"/>
                  <a:gd name="T43" fmla="*/ 297 h 423"/>
                  <a:gd name="T44" fmla="*/ 30 w 461"/>
                  <a:gd name="T45" fmla="*/ 298 h 423"/>
                  <a:gd name="T46" fmla="*/ 58 w 461"/>
                  <a:gd name="T47" fmla="*/ 295 h 423"/>
                  <a:gd name="T48" fmla="*/ 138 w 461"/>
                  <a:gd name="T49" fmla="*/ 271 h 423"/>
                  <a:gd name="T50" fmla="*/ 247 w 461"/>
                  <a:gd name="T51" fmla="*/ 224 h 423"/>
                  <a:gd name="T52" fmla="*/ 215 w 461"/>
                  <a:gd name="T53" fmla="*/ 241 h 423"/>
                  <a:gd name="T54" fmla="*/ 145 w 461"/>
                  <a:gd name="T55" fmla="*/ 282 h 423"/>
                  <a:gd name="T56" fmla="*/ 77 w 461"/>
                  <a:gd name="T57" fmla="*/ 328 h 423"/>
                  <a:gd name="T58" fmla="*/ 56 w 461"/>
                  <a:gd name="T59" fmla="*/ 348 h 423"/>
                  <a:gd name="T60" fmla="*/ 51 w 461"/>
                  <a:gd name="T61" fmla="*/ 355 h 423"/>
                  <a:gd name="T62" fmla="*/ 50 w 461"/>
                  <a:gd name="T63" fmla="*/ 356 h 423"/>
                  <a:gd name="T64" fmla="*/ 52 w 461"/>
                  <a:gd name="T65" fmla="*/ 362 h 423"/>
                  <a:gd name="T66" fmla="*/ 59 w 461"/>
                  <a:gd name="T67" fmla="*/ 370 h 423"/>
                  <a:gd name="T68" fmla="*/ 69 w 461"/>
                  <a:gd name="T69" fmla="*/ 374 h 423"/>
                  <a:gd name="T70" fmla="*/ 101 w 461"/>
                  <a:gd name="T71" fmla="*/ 373 h 423"/>
                  <a:gd name="T72" fmla="*/ 141 w 461"/>
                  <a:gd name="T73" fmla="*/ 362 h 423"/>
                  <a:gd name="T74" fmla="*/ 184 w 461"/>
                  <a:gd name="T75" fmla="*/ 344 h 423"/>
                  <a:gd name="T76" fmla="*/ 261 w 461"/>
                  <a:gd name="T77" fmla="*/ 305 h 423"/>
                  <a:gd name="T78" fmla="*/ 296 w 461"/>
                  <a:gd name="T79" fmla="*/ 285 h 423"/>
                  <a:gd name="T80" fmla="*/ 220 w 461"/>
                  <a:gd name="T81" fmla="*/ 340 h 423"/>
                  <a:gd name="T82" fmla="*/ 169 w 461"/>
                  <a:gd name="T83" fmla="*/ 382 h 423"/>
                  <a:gd name="T84" fmla="*/ 152 w 461"/>
                  <a:gd name="T85" fmla="*/ 398 h 423"/>
                  <a:gd name="T86" fmla="*/ 147 w 461"/>
                  <a:gd name="T87" fmla="*/ 402 h 423"/>
                  <a:gd name="T88" fmla="*/ 146 w 461"/>
                  <a:gd name="T89" fmla="*/ 403 h 423"/>
                  <a:gd name="T90" fmla="*/ 149 w 461"/>
                  <a:gd name="T91" fmla="*/ 410 h 423"/>
                  <a:gd name="T92" fmla="*/ 156 w 461"/>
                  <a:gd name="T93" fmla="*/ 419 h 423"/>
                  <a:gd name="T94" fmla="*/ 168 w 461"/>
                  <a:gd name="T95" fmla="*/ 423 h 423"/>
                  <a:gd name="T96" fmla="*/ 183 w 461"/>
                  <a:gd name="T97" fmla="*/ 422 h 423"/>
                  <a:gd name="T98" fmla="*/ 200 w 461"/>
                  <a:gd name="T99" fmla="*/ 418 h 423"/>
                  <a:gd name="T100" fmla="*/ 242 w 461"/>
                  <a:gd name="T101" fmla="*/ 398 h 423"/>
                  <a:gd name="T102" fmla="*/ 288 w 461"/>
                  <a:gd name="T103" fmla="*/ 369 h 423"/>
                  <a:gd name="T104" fmla="*/ 335 w 461"/>
                  <a:gd name="T105" fmla="*/ 334 h 423"/>
                  <a:gd name="T106" fmla="*/ 377 w 461"/>
                  <a:gd name="T107" fmla="*/ 298 h 423"/>
                  <a:gd name="T108" fmla="*/ 429 w 461"/>
                  <a:gd name="T109" fmla="*/ 244 h 423"/>
                  <a:gd name="T110" fmla="*/ 445 w 461"/>
                  <a:gd name="T111" fmla="*/ 213 h 423"/>
                  <a:gd name="T112" fmla="*/ 461 w 461"/>
                  <a:gd name="T113" fmla="*/ 176 h 423"/>
                  <a:gd name="T114" fmla="*/ 430 w 461"/>
                  <a:gd name="T115" fmla="*/ 148 h 423"/>
                  <a:gd name="T116" fmla="*/ 357 w 461"/>
                  <a:gd name="T117" fmla="*/ 88 h 423"/>
                  <a:gd name="T118" fmla="*/ 273 w 461"/>
                  <a:gd name="T119" fmla="*/ 27 h 423"/>
                  <a:gd name="T120" fmla="*/ 234 w 461"/>
                  <a:gd name="T121" fmla="*/ 7 h 423"/>
                  <a:gd name="T122" fmla="*/ 222 w 461"/>
                  <a:gd name="T123" fmla="*/ 2 h 423"/>
                  <a:gd name="T124" fmla="*/ 204 w 461"/>
                  <a:gd name="T12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1" h="423">
                    <a:moveTo>
                      <a:pt x="204" y="0"/>
                    </a:moveTo>
                    <a:lnTo>
                      <a:pt x="192" y="80"/>
                    </a:lnTo>
                    <a:lnTo>
                      <a:pt x="159" y="96"/>
                    </a:lnTo>
                    <a:lnTo>
                      <a:pt x="88" y="134"/>
                    </a:lnTo>
                    <a:lnTo>
                      <a:pt x="52" y="156"/>
                    </a:lnTo>
                    <a:lnTo>
                      <a:pt x="21" y="179"/>
                    </a:lnTo>
                    <a:lnTo>
                      <a:pt x="3" y="199"/>
                    </a:lnTo>
                    <a:lnTo>
                      <a:pt x="0" y="208"/>
                    </a:lnTo>
                    <a:lnTo>
                      <a:pt x="2" y="217"/>
                    </a:lnTo>
                    <a:lnTo>
                      <a:pt x="6" y="221"/>
                    </a:lnTo>
                    <a:lnTo>
                      <a:pt x="14" y="222"/>
                    </a:lnTo>
                    <a:lnTo>
                      <a:pt x="38" y="219"/>
                    </a:lnTo>
                    <a:lnTo>
                      <a:pt x="101" y="199"/>
                    </a:lnTo>
                    <a:lnTo>
                      <a:pt x="190" y="163"/>
                    </a:lnTo>
                    <a:lnTo>
                      <a:pt x="160" y="178"/>
                    </a:lnTo>
                    <a:lnTo>
                      <a:pt x="95" y="212"/>
                    </a:lnTo>
                    <a:lnTo>
                      <a:pt x="62" y="234"/>
                    </a:lnTo>
                    <a:lnTo>
                      <a:pt x="35" y="255"/>
                    </a:lnTo>
                    <a:lnTo>
                      <a:pt x="17" y="275"/>
                    </a:lnTo>
                    <a:lnTo>
                      <a:pt x="14" y="284"/>
                    </a:lnTo>
                    <a:lnTo>
                      <a:pt x="15" y="292"/>
                    </a:lnTo>
                    <a:lnTo>
                      <a:pt x="20" y="297"/>
                    </a:lnTo>
                    <a:lnTo>
                      <a:pt x="30" y="298"/>
                    </a:lnTo>
                    <a:lnTo>
                      <a:pt x="58" y="295"/>
                    </a:lnTo>
                    <a:lnTo>
                      <a:pt x="138" y="271"/>
                    </a:lnTo>
                    <a:lnTo>
                      <a:pt x="247" y="224"/>
                    </a:lnTo>
                    <a:lnTo>
                      <a:pt x="215" y="241"/>
                    </a:lnTo>
                    <a:lnTo>
                      <a:pt x="145" y="282"/>
                    </a:lnTo>
                    <a:lnTo>
                      <a:pt x="77" y="328"/>
                    </a:lnTo>
                    <a:lnTo>
                      <a:pt x="56" y="348"/>
                    </a:lnTo>
                    <a:lnTo>
                      <a:pt x="51" y="355"/>
                    </a:lnTo>
                    <a:lnTo>
                      <a:pt x="50" y="356"/>
                    </a:lnTo>
                    <a:lnTo>
                      <a:pt x="52" y="362"/>
                    </a:lnTo>
                    <a:lnTo>
                      <a:pt x="59" y="370"/>
                    </a:lnTo>
                    <a:lnTo>
                      <a:pt x="69" y="374"/>
                    </a:lnTo>
                    <a:lnTo>
                      <a:pt x="101" y="373"/>
                    </a:lnTo>
                    <a:lnTo>
                      <a:pt x="141" y="362"/>
                    </a:lnTo>
                    <a:lnTo>
                      <a:pt x="184" y="344"/>
                    </a:lnTo>
                    <a:lnTo>
                      <a:pt x="261" y="305"/>
                    </a:lnTo>
                    <a:lnTo>
                      <a:pt x="296" y="285"/>
                    </a:lnTo>
                    <a:lnTo>
                      <a:pt x="220" y="340"/>
                    </a:lnTo>
                    <a:lnTo>
                      <a:pt x="169" y="382"/>
                    </a:lnTo>
                    <a:lnTo>
                      <a:pt x="152" y="398"/>
                    </a:lnTo>
                    <a:lnTo>
                      <a:pt x="147" y="402"/>
                    </a:lnTo>
                    <a:lnTo>
                      <a:pt x="146" y="403"/>
                    </a:lnTo>
                    <a:lnTo>
                      <a:pt x="149" y="410"/>
                    </a:lnTo>
                    <a:lnTo>
                      <a:pt x="156" y="419"/>
                    </a:lnTo>
                    <a:lnTo>
                      <a:pt x="168" y="423"/>
                    </a:lnTo>
                    <a:lnTo>
                      <a:pt x="183" y="422"/>
                    </a:lnTo>
                    <a:lnTo>
                      <a:pt x="200" y="418"/>
                    </a:lnTo>
                    <a:lnTo>
                      <a:pt x="242" y="398"/>
                    </a:lnTo>
                    <a:lnTo>
                      <a:pt x="288" y="369"/>
                    </a:lnTo>
                    <a:lnTo>
                      <a:pt x="335" y="334"/>
                    </a:lnTo>
                    <a:lnTo>
                      <a:pt x="377" y="298"/>
                    </a:lnTo>
                    <a:lnTo>
                      <a:pt x="429" y="244"/>
                    </a:lnTo>
                    <a:lnTo>
                      <a:pt x="445" y="213"/>
                    </a:lnTo>
                    <a:lnTo>
                      <a:pt x="461" y="176"/>
                    </a:lnTo>
                    <a:lnTo>
                      <a:pt x="430" y="148"/>
                    </a:lnTo>
                    <a:lnTo>
                      <a:pt x="357" y="88"/>
                    </a:lnTo>
                    <a:lnTo>
                      <a:pt x="273" y="27"/>
                    </a:lnTo>
                    <a:lnTo>
                      <a:pt x="234" y="7"/>
                    </a:lnTo>
                    <a:lnTo>
                      <a:pt x="222" y="2"/>
                    </a:lnTo>
                    <a:lnTo>
                      <a:pt x="204"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691" name="Freeform 91"/>
              <p:cNvSpPr>
                <a:spLocks/>
              </p:cNvSpPr>
              <p:nvPr/>
            </p:nvSpPr>
            <p:spPr bwMode="auto">
              <a:xfrm>
                <a:off x="5284" y="3541"/>
                <a:ext cx="69" cy="53"/>
              </a:xfrm>
              <a:custGeom>
                <a:avLst/>
                <a:gdLst>
                  <a:gd name="T0" fmla="*/ 206 w 478"/>
                  <a:gd name="T1" fmla="*/ 0 h 440"/>
                  <a:gd name="T2" fmla="*/ 92 w 478"/>
                  <a:gd name="T3" fmla="*/ 135 h 440"/>
                  <a:gd name="T4" fmla="*/ 4 w 478"/>
                  <a:gd name="T5" fmla="*/ 204 h 440"/>
                  <a:gd name="T6" fmla="*/ 10 w 478"/>
                  <a:gd name="T7" fmla="*/ 237 h 440"/>
                  <a:gd name="T8" fmla="*/ 112 w 478"/>
                  <a:gd name="T9" fmla="*/ 215 h 440"/>
                  <a:gd name="T10" fmla="*/ 195 w 478"/>
                  <a:gd name="T11" fmla="*/ 165 h 440"/>
                  <a:gd name="T12" fmla="*/ 66 w 478"/>
                  <a:gd name="T13" fmla="*/ 237 h 440"/>
                  <a:gd name="T14" fmla="*/ 14 w 478"/>
                  <a:gd name="T15" fmla="*/ 292 h 440"/>
                  <a:gd name="T16" fmla="*/ 38 w 478"/>
                  <a:gd name="T17" fmla="*/ 316 h 440"/>
                  <a:gd name="T18" fmla="*/ 258 w 478"/>
                  <a:gd name="T19" fmla="*/ 240 h 440"/>
                  <a:gd name="T20" fmla="*/ 218 w 478"/>
                  <a:gd name="T21" fmla="*/ 243 h 440"/>
                  <a:gd name="T22" fmla="*/ 58 w 478"/>
                  <a:gd name="T23" fmla="*/ 351 h 440"/>
                  <a:gd name="T24" fmla="*/ 53 w 478"/>
                  <a:gd name="T25" fmla="*/ 375 h 440"/>
                  <a:gd name="T26" fmla="*/ 110 w 478"/>
                  <a:gd name="T27" fmla="*/ 390 h 440"/>
                  <a:gd name="T28" fmla="*/ 274 w 478"/>
                  <a:gd name="T29" fmla="*/ 321 h 440"/>
                  <a:gd name="T30" fmla="*/ 300 w 478"/>
                  <a:gd name="T31" fmla="*/ 288 h 440"/>
                  <a:gd name="T32" fmla="*/ 155 w 478"/>
                  <a:gd name="T33" fmla="*/ 401 h 440"/>
                  <a:gd name="T34" fmla="*/ 150 w 478"/>
                  <a:gd name="T35" fmla="*/ 423 h 440"/>
                  <a:gd name="T36" fmla="*/ 192 w 478"/>
                  <a:gd name="T37" fmla="*/ 439 h 440"/>
                  <a:gd name="T38" fmla="*/ 300 w 478"/>
                  <a:gd name="T39" fmla="*/ 384 h 440"/>
                  <a:gd name="T40" fmla="*/ 443 w 478"/>
                  <a:gd name="T41" fmla="*/ 258 h 440"/>
                  <a:gd name="T42" fmla="*/ 443 w 478"/>
                  <a:gd name="T43" fmla="*/ 151 h 440"/>
                  <a:gd name="T44" fmla="*/ 245 w 478"/>
                  <a:gd name="T45" fmla="*/ 9 h 440"/>
                  <a:gd name="T46" fmla="*/ 192 w 478"/>
                  <a:gd name="T47" fmla="*/ 88 h 440"/>
                  <a:gd name="T48" fmla="*/ 228 w 478"/>
                  <a:gd name="T49" fmla="*/ 18 h 440"/>
                  <a:gd name="T50" fmla="*/ 360 w 478"/>
                  <a:gd name="T51" fmla="*/ 103 h 440"/>
                  <a:gd name="T52" fmla="*/ 446 w 478"/>
                  <a:gd name="T53" fmla="*/ 219 h 440"/>
                  <a:gd name="T54" fmla="*/ 338 w 478"/>
                  <a:gd name="T55" fmla="*/ 337 h 440"/>
                  <a:gd name="T56" fmla="*/ 205 w 478"/>
                  <a:gd name="T57" fmla="*/ 420 h 440"/>
                  <a:gd name="T58" fmla="*/ 169 w 478"/>
                  <a:gd name="T59" fmla="*/ 422 h 440"/>
                  <a:gd name="T60" fmla="*/ 147 w 478"/>
                  <a:gd name="T61" fmla="*/ 415 h 440"/>
                  <a:gd name="T62" fmla="*/ 165 w 478"/>
                  <a:gd name="T63" fmla="*/ 413 h 440"/>
                  <a:gd name="T64" fmla="*/ 308 w 478"/>
                  <a:gd name="T65" fmla="*/ 300 h 440"/>
                  <a:gd name="T66" fmla="*/ 189 w 478"/>
                  <a:gd name="T67" fmla="*/ 346 h 440"/>
                  <a:gd name="T68" fmla="*/ 79 w 478"/>
                  <a:gd name="T69" fmla="*/ 375 h 440"/>
                  <a:gd name="T70" fmla="*/ 65 w 478"/>
                  <a:gd name="T71" fmla="*/ 363 h 440"/>
                  <a:gd name="T72" fmla="*/ 65 w 478"/>
                  <a:gd name="T73" fmla="*/ 369 h 440"/>
                  <a:gd name="T74" fmla="*/ 157 w 478"/>
                  <a:gd name="T75" fmla="*/ 297 h 440"/>
                  <a:gd name="T76" fmla="*/ 252 w 478"/>
                  <a:gd name="T77" fmla="*/ 226 h 440"/>
                  <a:gd name="T78" fmla="*/ 38 w 478"/>
                  <a:gd name="T79" fmla="*/ 299 h 440"/>
                  <a:gd name="T80" fmla="*/ 31 w 478"/>
                  <a:gd name="T81" fmla="*/ 294 h 440"/>
                  <a:gd name="T82" fmla="*/ 74 w 478"/>
                  <a:gd name="T83" fmla="*/ 249 h 440"/>
                  <a:gd name="T84" fmla="*/ 201 w 478"/>
                  <a:gd name="T85" fmla="*/ 179 h 440"/>
                  <a:gd name="T86" fmla="*/ 44 w 478"/>
                  <a:gd name="T87" fmla="*/ 220 h 440"/>
                  <a:gd name="T88" fmla="*/ 17 w 478"/>
                  <a:gd name="T89" fmla="*/ 221 h 440"/>
                  <a:gd name="T90" fmla="*/ 35 w 478"/>
                  <a:gd name="T91" fmla="*/ 194 h 440"/>
                  <a:gd name="T92" fmla="*/ 170 w 478"/>
                  <a:gd name="T93" fmla="*/ 112 h 440"/>
                  <a:gd name="T94" fmla="*/ 229 w 478"/>
                  <a:gd name="T95" fmla="*/ 1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8" h="440">
                    <a:moveTo>
                      <a:pt x="229" y="19"/>
                    </a:moveTo>
                    <a:lnTo>
                      <a:pt x="231" y="2"/>
                    </a:lnTo>
                    <a:lnTo>
                      <a:pt x="206" y="0"/>
                    </a:lnTo>
                    <a:lnTo>
                      <a:pt x="193" y="84"/>
                    </a:lnTo>
                    <a:lnTo>
                      <a:pt x="164" y="98"/>
                    </a:lnTo>
                    <a:lnTo>
                      <a:pt x="92" y="135"/>
                    </a:lnTo>
                    <a:lnTo>
                      <a:pt x="56" y="159"/>
                    </a:lnTo>
                    <a:lnTo>
                      <a:pt x="24" y="182"/>
                    </a:lnTo>
                    <a:lnTo>
                      <a:pt x="4" y="204"/>
                    </a:lnTo>
                    <a:lnTo>
                      <a:pt x="0" y="217"/>
                    </a:lnTo>
                    <a:lnTo>
                      <a:pt x="3" y="230"/>
                    </a:lnTo>
                    <a:lnTo>
                      <a:pt x="10" y="237"/>
                    </a:lnTo>
                    <a:lnTo>
                      <a:pt x="22" y="239"/>
                    </a:lnTo>
                    <a:lnTo>
                      <a:pt x="48" y="235"/>
                    </a:lnTo>
                    <a:lnTo>
                      <a:pt x="112" y="215"/>
                    </a:lnTo>
                    <a:lnTo>
                      <a:pt x="201" y="179"/>
                    </a:lnTo>
                    <a:lnTo>
                      <a:pt x="195" y="165"/>
                    </a:lnTo>
                    <a:lnTo>
                      <a:pt x="195" y="165"/>
                    </a:lnTo>
                    <a:lnTo>
                      <a:pt x="165" y="179"/>
                    </a:lnTo>
                    <a:lnTo>
                      <a:pt x="99" y="214"/>
                    </a:lnTo>
                    <a:lnTo>
                      <a:pt x="66" y="237"/>
                    </a:lnTo>
                    <a:lnTo>
                      <a:pt x="38" y="258"/>
                    </a:lnTo>
                    <a:lnTo>
                      <a:pt x="18" y="280"/>
                    </a:lnTo>
                    <a:lnTo>
                      <a:pt x="14" y="292"/>
                    </a:lnTo>
                    <a:lnTo>
                      <a:pt x="16" y="305"/>
                    </a:lnTo>
                    <a:lnTo>
                      <a:pt x="25" y="314"/>
                    </a:lnTo>
                    <a:lnTo>
                      <a:pt x="38" y="316"/>
                    </a:lnTo>
                    <a:lnTo>
                      <a:pt x="68" y="311"/>
                    </a:lnTo>
                    <a:lnTo>
                      <a:pt x="149" y="287"/>
                    </a:lnTo>
                    <a:lnTo>
                      <a:pt x="258" y="240"/>
                    </a:lnTo>
                    <a:lnTo>
                      <a:pt x="252" y="226"/>
                    </a:lnTo>
                    <a:lnTo>
                      <a:pt x="251" y="226"/>
                    </a:lnTo>
                    <a:lnTo>
                      <a:pt x="218" y="243"/>
                    </a:lnTo>
                    <a:lnTo>
                      <a:pt x="149" y="285"/>
                    </a:lnTo>
                    <a:lnTo>
                      <a:pt x="80" y="331"/>
                    </a:lnTo>
                    <a:lnTo>
                      <a:pt x="58" y="351"/>
                    </a:lnTo>
                    <a:lnTo>
                      <a:pt x="53" y="359"/>
                    </a:lnTo>
                    <a:lnTo>
                      <a:pt x="49" y="363"/>
                    </a:lnTo>
                    <a:lnTo>
                      <a:pt x="53" y="375"/>
                    </a:lnTo>
                    <a:lnTo>
                      <a:pt x="62" y="385"/>
                    </a:lnTo>
                    <a:lnTo>
                      <a:pt x="76" y="391"/>
                    </a:lnTo>
                    <a:lnTo>
                      <a:pt x="110" y="390"/>
                    </a:lnTo>
                    <a:lnTo>
                      <a:pt x="151" y="378"/>
                    </a:lnTo>
                    <a:lnTo>
                      <a:pt x="195" y="361"/>
                    </a:lnTo>
                    <a:lnTo>
                      <a:pt x="274" y="321"/>
                    </a:lnTo>
                    <a:lnTo>
                      <a:pt x="308" y="301"/>
                    </a:lnTo>
                    <a:lnTo>
                      <a:pt x="300" y="287"/>
                    </a:lnTo>
                    <a:lnTo>
                      <a:pt x="300" y="288"/>
                    </a:lnTo>
                    <a:lnTo>
                      <a:pt x="223" y="343"/>
                    </a:lnTo>
                    <a:lnTo>
                      <a:pt x="171" y="385"/>
                    </a:lnTo>
                    <a:lnTo>
                      <a:pt x="155" y="401"/>
                    </a:lnTo>
                    <a:lnTo>
                      <a:pt x="150" y="405"/>
                    </a:lnTo>
                    <a:lnTo>
                      <a:pt x="145" y="410"/>
                    </a:lnTo>
                    <a:lnTo>
                      <a:pt x="150" y="423"/>
                    </a:lnTo>
                    <a:lnTo>
                      <a:pt x="159" y="434"/>
                    </a:lnTo>
                    <a:lnTo>
                      <a:pt x="175" y="440"/>
                    </a:lnTo>
                    <a:lnTo>
                      <a:pt x="192" y="439"/>
                    </a:lnTo>
                    <a:lnTo>
                      <a:pt x="211" y="434"/>
                    </a:lnTo>
                    <a:lnTo>
                      <a:pt x="254" y="414"/>
                    </a:lnTo>
                    <a:lnTo>
                      <a:pt x="300" y="384"/>
                    </a:lnTo>
                    <a:lnTo>
                      <a:pt x="348" y="349"/>
                    </a:lnTo>
                    <a:lnTo>
                      <a:pt x="390" y="314"/>
                    </a:lnTo>
                    <a:lnTo>
                      <a:pt x="443" y="258"/>
                    </a:lnTo>
                    <a:lnTo>
                      <a:pt x="460" y="226"/>
                    </a:lnTo>
                    <a:lnTo>
                      <a:pt x="478" y="183"/>
                    </a:lnTo>
                    <a:lnTo>
                      <a:pt x="443" y="151"/>
                    </a:lnTo>
                    <a:lnTo>
                      <a:pt x="371" y="90"/>
                    </a:lnTo>
                    <a:lnTo>
                      <a:pt x="285" y="30"/>
                    </a:lnTo>
                    <a:lnTo>
                      <a:pt x="245" y="9"/>
                    </a:lnTo>
                    <a:lnTo>
                      <a:pt x="232" y="3"/>
                    </a:lnTo>
                    <a:lnTo>
                      <a:pt x="206" y="0"/>
                    </a:lnTo>
                    <a:lnTo>
                      <a:pt x="192" y="88"/>
                    </a:lnTo>
                    <a:lnTo>
                      <a:pt x="208" y="90"/>
                    </a:lnTo>
                    <a:lnTo>
                      <a:pt x="218" y="17"/>
                    </a:lnTo>
                    <a:lnTo>
                      <a:pt x="228" y="18"/>
                    </a:lnTo>
                    <a:lnTo>
                      <a:pt x="239" y="23"/>
                    </a:lnTo>
                    <a:lnTo>
                      <a:pt x="277" y="42"/>
                    </a:lnTo>
                    <a:lnTo>
                      <a:pt x="360" y="103"/>
                    </a:lnTo>
                    <a:lnTo>
                      <a:pt x="433" y="163"/>
                    </a:lnTo>
                    <a:lnTo>
                      <a:pt x="459" y="187"/>
                    </a:lnTo>
                    <a:lnTo>
                      <a:pt x="446" y="219"/>
                    </a:lnTo>
                    <a:lnTo>
                      <a:pt x="431" y="248"/>
                    </a:lnTo>
                    <a:lnTo>
                      <a:pt x="380" y="301"/>
                    </a:lnTo>
                    <a:lnTo>
                      <a:pt x="338" y="337"/>
                    </a:lnTo>
                    <a:lnTo>
                      <a:pt x="292" y="372"/>
                    </a:lnTo>
                    <a:lnTo>
                      <a:pt x="246" y="399"/>
                    </a:lnTo>
                    <a:lnTo>
                      <a:pt x="205" y="420"/>
                    </a:lnTo>
                    <a:lnTo>
                      <a:pt x="190" y="423"/>
                    </a:lnTo>
                    <a:lnTo>
                      <a:pt x="177" y="424"/>
                    </a:lnTo>
                    <a:lnTo>
                      <a:pt x="169" y="422"/>
                    </a:lnTo>
                    <a:lnTo>
                      <a:pt x="164" y="415"/>
                    </a:lnTo>
                    <a:lnTo>
                      <a:pt x="161" y="409"/>
                    </a:lnTo>
                    <a:lnTo>
                      <a:pt x="147" y="415"/>
                    </a:lnTo>
                    <a:lnTo>
                      <a:pt x="159" y="417"/>
                    </a:lnTo>
                    <a:lnTo>
                      <a:pt x="160" y="417"/>
                    </a:lnTo>
                    <a:lnTo>
                      <a:pt x="165" y="413"/>
                    </a:lnTo>
                    <a:lnTo>
                      <a:pt x="182" y="397"/>
                    </a:lnTo>
                    <a:lnTo>
                      <a:pt x="233" y="355"/>
                    </a:lnTo>
                    <a:lnTo>
                      <a:pt x="308" y="300"/>
                    </a:lnTo>
                    <a:lnTo>
                      <a:pt x="300" y="287"/>
                    </a:lnTo>
                    <a:lnTo>
                      <a:pt x="265" y="306"/>
                    </a:lnTo>
                    <a:lnTo>
                      <a:pt x="189" y="346"/>
                    </a:lnTo>
                    <a:lnTo>
                      <a:pt x="147" y="364"/>
                    </a:lnTo>
                    <a:lnTo>
                      <a:pt x="108" y="374"/>
                    </a:lnTo>
                    <a:lnTo>
                      <a:pt x="79" y="375"/>
                    </a:lnTo>
                    <a:lnTo>
                      <a:pt x="72" y="373"/>
                    </a:lnTo>
                    <a:lnTo>
                      <a:pt x="67" y="367"/>
                    </a:lnTo>
                    <a:lnTo>
                      <a:pt x="65" y="363"/>
                    </a:lnTo>
                    <a:lnTo>
                      <a:pt x="51" y="367"/>
                    </a:lnTo>
                    <a:lnTo>
                      <a:pt x="63" y="370"/>
                    </a:lnTo>
                    <a:lnTo>
                      <a:pt x="65" y="369"/>
                    </a:lnTo>
                    <a:lnTo>
                      <a:pt x="70" y="362"/>
                    </a:lnTo>
                    <a:lnTo>
                      <a:pt x="90" y="343"/>
                    </a:lnTo>
                    <a:lnTo>
                      <a:pt x="157" y="297"/>
                    </a:lnTo>
                    <a:lnTo>
                      <a:pt x="227" y="257"/>
                    </a:lnTo>
                    <a:lnTo>
                      <a:pt x="259" y="240"/>
                    </a:lnTo>
                    <a:lnTo>
                      <a:pt x="252" y="226"/>
                    </a:lnTo>
                    <a:lnTo>
                      <a:pt x="143" y="273"/>
                    </a:lnTo>
                    <a:lnTo>
                      <a:pt x="64" y="297"/>
                    </a:lnTo>
                    <a:lnTo>
                      <a:pt x="38" y="299"/>
                    </a:lnTo>
                    <a:lnTo>
                      <a:pt x="32" y="299"/>
                    </a:lnTo>
                    <a:lnTo>
                      <a:pt x="31" y="297"/>
                    </a:lnTo>
                    <a:lnTo>
                      <a:pt x="31" y="294"/>
                    </a:lnTo>
                    <a:lnTo>
                      <a:pt x="33" y="288"/>
                    </a:lnTo>
                    <a:lnTo>
                      <a:pt x="48" y="271"/>
                    </a:lnTo>
                    <a:lnTo>
                      <a:pt x="74" y="249"/>
                    </a:lnTo>
                    <a:lnTo>
                      <a:pt x="107" y="229"/>
                    </a:lnTo>
                    <a:lnTo>
                      <a:pt x="171" y="194"/>
                    </a:lnTo>
                    <a:lnTo>
                      <a:pt x="201" y="179"/>
                    </a:lnTo>
                    <a:lnTo>
                      <a:pt x="195" y="165"/>
                    </a:lnTo>
                    <a:lnTo>
                      <a:pt x="106" y="201"/>
                    </a:lnTo>
                    <a:lnTo>
                      <a:pt x="44" y="220"/>
                    </a:lnTo>
                    <a:lnTo>
                      <a:pt x="22" y="222"/>
                    </a:lnTo>
                    <a:lnTo>
                      <a:pt x="18" y="222"/>
                    </a:lnTo>
                    <a:lnTo>
                      <a:pt x="17" y="221"/>
                    </a:lnTo>
                    <a:lnTo>
                      <a:pt x="16" y="217"/>
                    </a:lnTo>
                    <a:lnTo>
                      <a:pt x="18" y="212"/>
                    </a:lnTo>
                    <a:lnTo>
                      <a:pt x="35" y="194"/>
                    </a:lnTo>
                    <a:lnTo>
                      <a:pt x="64" y="171"/>
                    </a:lnTo>
                    <a:lnTo>
                      <a:pt x="100" y="150"/>
                    </a:lnTo>
                    <a:lnTo>
                      <a:pt x="170" y="112"/>
                    </a:lnTo>
                    <a:lnTo>
                      <a:pt x="207" y="95"/>
                    </a:lnTo>
                    <a:lnTo>
                      <a:pt x="218" y="17"/>
                    </a:lnTo>
                    <a:lnTo>
                      <a:pt x="229" y="19"/>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692" name="Freeform 92"/>
              <p:cNvSpPr>
                <a:spLocks/>
              </p:cNvSpPr>
              <p:nvPr/>
            </p:nvSpPr>
            <p:spPr bwMode="auto">
              <a:xfrm>
                <a:off x="5311" y="3238"/>
                <a:ext cx="26" cy="32"/>
              </a:xfrm>
              <a:custGeom>
                <a:avLst/>
                <a:gdLst>
                  <a:gd name="T0" fmla="*/ 14 w 193"/>
                  <a:gd name="T1" fmla="*/ 0 h 245"/>
                  <a:gd name="T2" fmla="*/ 0 w 193"/>
                  <a:gd name="T3" fmla="*/ 6 h 245"/>
                  <a:gd name="T4" fmla="*/ 16 w 193"/>
                  <a:gd name="T5" fmla="*/ 49 h 245"/>
                  <a:gd name="T6" fmla="*/ 36 w 193"/>
                  <a:gd name="T7" fmla="*/ 91 h 245"/>
                  <a:gd name="T8" fmla="*/ 45 w 193"/>
                  <a:gd name="T9" fmla="*/ 108 h 245"/>
                  <a:gd name="T10" fmla="*/ 63 w 193"/>
                  <a:gd name="T11" fmla="*/ 136 h 245"/>
                  <a:gd name="T12" fmla="*/ 99 w 193"/>
                  <a:gd name="T13" fmla="*/ 176 h 245"/>
                  <a:gd name="T14" fmla="*/ 138 w 193"/>
                  <a:gd name="T15" fmla="*/ 212 h 245"/>
                  <a:gd name="T16" fmla="*/ 183 w 193"/>
                  <a:gd name="T17" fmla="*/ 245 h 245"/>
                  <a:gd name="T18" fmla="*/ 193 w 193"/>
                  <a:gd name="T19" fmla="*/ 233 h 245"/>
                  <a:gd name="T20" fmla="*/ 148 w 193"/>
                  <a:gd name="T21" fmla="*/ 199 h 245"/>
                  <a:gd name="T22" fmla="*/ 109 w 193"/>
                  <a:gd name="T23" fmla="*/ 165 h 245"/>
                  <a:gd name="T24" fmla="*/ 76 w 193"/>
                  <a:gd name="T25" fmla="*/ 126 h 245"/>
                  <a:gd name="T26" fmla="*/ 59 w 193"/>
                  <a:gd name="T27" fmla="*/ 100 h 245"/>
                  <a:gd name="T28" fmla="*/ 50 w 193"/>
                  <a:gd name="T29" fmla="*/ 85 h 245"/>
                  <a:gd name="T30" fmla="*/ 31 w 193"/>
                  <a:gd name="T31" fmla="*/ 43 h 245"/>
                  <a:gd name="T32" fmla="*/ 14 w 193"/>
                  <a:gd name="T33"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3" h="245">
                    <a:moveTo>
                      <a:pt x="14" y="0"/>
                    </a:moveTo>
                    <a:lnTo>
                      <a:pt x="0" y="6"/>
                    </a:lnTo>
                    <a:lnTo>
                      <a:pt x="16" y="49"/>
                    </a:lnTo>
                    <a:lnTo>
                      <a:pt x="36" y="91"/>
                    </a:lnTo>
                    <a:lnTo>
                      <a:pt x="45" y="108"/>
                    </a:lnTo>
                    <a:lnTo>
                      <a:pt x="63" y="136"/>
                    </a:lnTo>
                    <a:lnTo>
                      <a:pt x="99" y="176"/>
                    </a:lnTo>
                    <a:lnTo>
                      <a:pt x="138" y="212"/>
                    </a:lnTo>
                    <a:lnTo>
                      <a:pt x="183" y="245"/>
                    </a:lnTo>
                    <a:lnTo>
                      <a:pt x="193" y="233"/>
                    </a:lnTo>
                    <a:lnTo>
                      <a:pt x="148" y="199"/>
                    </a:lnTo>
                    <a:lnTo>
                      <a:pt x="109" y="165"/>
                    </a:lnTo>
                    <a:lnTo>
                      <a:pt x="76" y="126"/>
                    </a:lnTo>
                    <a:lnTo>
                      <a:pt x="59" y="100"/>
                    </a:lnTo>
                    <a:lnTo>
                      <a:pt x="50" y="85"/>
                    </a:lnTo>
                    <a:lnTo>
                      <a:pt x="31" y="43"/>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93" name="Freeform 93"/>
              <p:cNvSpPr>
                <a:spLocks/>
              </p:cNvSpPr>
              <p:nvPr/>
            </p:nvSpPr>
            <p:spPr bwMode="auto">
              <a:xfrm>
                <a:off x="5343" y="3498"/>
                <a:ext cx="21" cy="16"/>
              </a:xfrm>
              <a:custGeom>
                <a:avLst/>
                <a:gdLst>
                  <a:gd name="T0" fmla="*/ 130 w 132"/>
                  <a:gd name="T1" fmla="*/ 20 h 103"/>
                  <a:gd name="T2" fmla="*/ 132 w 132"/>
                  <a:gd name="T3" fmla="*/ 5 h 103"/>
                  <a:gd name="T4" fmla="*/ 121 w 132"/>
                  <a:gd name="T5" fmla="*/ 2 h 103"/>
                  <a:gd name="T6" fmla="*/ 94 w 132"/>
                  <a:gd name="T7" fmla="*/ 0 h 103"/>
                  <a:gd name="T8" fmla="*/ 56 w 132"/>
                  <a:gd name="T9" fmla="*/ 8 h 103"/>
                  <a:gd name="T10" fmla="*/ 38 w 132"/>
                  <a:gd name="T11" fmla="*/ 18 h 103"/>
                  <a:gd name="T12" fmla="*/ 0 w 132"/>
                  <a:gd name="T13" fmla="*/ 50 h 103"/>
                  <a:gd name="T14" fmla="*/ 37 w 132"/>
                  <a:gd name="T15" fmla="*/ 43 h 103"/>
                  <a:gd name="T16" fmla="*/ 61 w 132"/>
                  <a:gd name="T17" fmla="*/ 45 h 103"/>
                  <a:gd name="T18" fmla="*/ 74 w 132"/>
                  <a:gd name="T19" fmla="*/ 51 h 103"/>
                  <a:gd name="T20" fmla="*/ 89 w 132"/>
                  <a:gd name="T21" fmla="*/ 62 h 103"/>
                  <a:gd name="T22" fmla="*/ 105 w 132"/>
                  <a:gd name="T23" fmla="*/ 78 h 103"/>
                  <a:gd name="T24" fmla="*/ 118 w 132"/>
                  <a:gd name="T25" fmla="*/ 103 h 103"/>
                  <a:gd name="T26" fmla="*/ 132 w 132"/>
                  <a:gd name="T27" fmla="*/ 94 h 103"/>
                  <a:gd name="T28" fmla="*/ 117 w 132"/>
                  <a:gd name="T29" fmla="*/ 68 h 103"/>
                  <a:gd name="T30" fmla="*/ 100 w 132"/>
                  <a:gd name="T31" fmla="*/ 49 h 103"/>
                  <a:gd name="T32" fmla="*/ 82 w 132"/>
                  <a:gd name="T33" fmla="*/ 37 h 103"/>
                  <a:gd name="T34" fmla="*/ 65 w 132"/>
                  <a:gd name="T35" fmla="*/ 31 h 103"/>
                  <a:gd name="T36" fmla="*/ 37 w 132"/>
                  <a:gd name="T37" fmla="*/ 27 h 103"/>
                  <a:gd name="T38" fmla="*/ 26 w 132"/>
                  <a:gd name="T39" fmla="*/ 30 h 103"/>
                  <a:gd name="T40" fmla="*/ 22 w 132"/>
                  <a:gd name="T41" fmla="*/ 31 h 103"/>
                  <a:gd name="T42" fmla="*/ 32 w 132"/>
                  <a:gd name="T43" fmla="*/ 43 h 103"/>
                  <a:gd name="T44" fmla="*/ 47 w 132"/>
                  <a:gd name="T45" fmla="*/ 30 h 103"/>
                  <a:gd name="T46" fmla="*/ 62 w 132"/>
                  <a:gd name="T47" fmla="*/ 23 h 103"/>
                  <a:gd name="T48" fmla="*/ 94 w 132"/>
                  <a:gd name="T49" fmla="*/ 17 h 103"/>
                  <a:gd name="T50" fmla="*/ 119 w 132"/>
                  <a:gd name="T51" fmla="*/ 19 h 103"/>
                  <a:gd name="T52" fmla="*/ 130 w 132"/>
                  <a:gd name="T53" fmla="*/ 2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103">
                    <a:moveTo>
                      <a:pt x="130" y="20"/>
                    </a:moveTo>
                    <a:lnTo>
                      <a:pt x="132" y="5"/>
                    </a:lnTo>
                    <a:lnTo>
                      <a:pt x="121" y="2"/>
                    </a:lnTo>
                    <a:lnTo>
                      <a:pt x="94" y="0"/>
                    </a:lnTo>
                    <a:lnTo>
                      <a:pt x="56" y="8"/>
                    </a:lnTo>
                    <a:lnTo>
                      <a:pt x="38" y="18"/>
                    </a:lnTo>
                    <a:lnTo>
                      <a:pt x="0" y="50"/>
                    </a:lnTo>
                    <a:lnTo>
                      <a:pt x="37" y="43"/>
                    </a:lnTo>
                    <a:lnTo>
                      <a:pt x="61" y="45"/>
                    </a:lnTo>
                    <a:lnTo>
                      <a:pt x="74" y="51"/>
                    </a:lnTo>
                    <a:lnTo>
                      <a:pt x="89" y="62"/>
                    </a:lnTo>
                    <a:lnTo>
                      <a:pt x="105" y="78"/>
                    </a:lnTo>
                    <a:lnTo>
                      <a:pt x="118" y="103"/>
                    </a:lnTo>
                    <a:lnTo>
                      <a:pt x="132" y="94"/>
                    </a:lnTo>
                    <a:lnTo>
                      <a:pt x="117" y="68"/>
                    </a:lnTo>
                    <a:lnTo>
                      <a:pt x="100" y="49"/>
                    </a:lnTo>
                    <a:lnTo>
                      <a:pt x="82" y="37"/>
                    </a:lnTo>
                    <a:lnTo>
                      <a:pt x="65" y="31"/>
                    </a:lnTo>
                    <a:lnTo>
                      <a:pt x="37" y="27"/>
                    </a:lnTo>
                    <a:lnTo>
                      <a:pt x="26" y="30"/>
                    </a:lnTo>
                    <a:lnTo>
                      <a:pt x="22" y="31"/>
                    </a:lnTo>
                    <a:lnTo>
                      <a:pt x="32" y="43"/>
                    </a:lnTo>
                    <a:lnTo>
                      <a:pt x="47" y="30"/>
                    </a:lnTo>
                    <a:lnTo>
                      <a:pt x="62" y="23"/>
                    </a:lnTo>
                    <a:lnTo>
                      <a:pt x="94" y="17"/>
                    </a:lnTo>
                    <a:lnTo>
                      <a:pt x="119" y="19"/>
                    </a:lnTo>
                    <a:lnTo>
                      <a:pt x="130"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694" name="Freeform 94"/>
              <p:cNvSpPr>
                <a:spLocks/>
              </p:cNvSpPr>
              <p:nvPr/>
            </p:nvSpPr>
            <p:spPr bwMode="auto">
              <a:xfrm>
                <a:off x="5242" y="3424"/>
                <a:ext cx="32" cy="138"/>
              </a:xfrm>
              <a:custGeom>
                <a:avLst/>
                <a:gdLst>
                  <a:gd name="T0" fmla="*/ 224 w 224"/>
                  <a:gd name="T1" fmla="*/ 4 h 1078"/>
                  <a:gd name="T2" fmla="*/ 210 w 224"/>
                  <a:gd name="T3" fmla="*/ 0 h 1078"/>
                  <a:gd name="T4" fmla="*/ 152 w 224"/>
                  <a:gd name="T5" fmla="*/ 182 h 1078"/>
                  <a:gd name="T6" fmla="*/ 108 w 224"/>
                  <a:gd name="T7" fmla="*/ 328 h 1078"/>
                  <a:gd name="T8" fmla="*/ 92 w 224"/>
                  <a:gd name="T9" fmla="*/ 381 h 1078"/>
                  <a:gd name="T10" fmla="*/ 79 w 224"/>
                  <a:gd name="T11" fmla="*/ 435 h 1078"/>
                  <a:gd name="T12" fmla="*/ 58 w 224"/>
                  <a:gd name="T13" fmla="*/ 574 h 1078"/>
                  <a:gd name="T14" fmla="*/ 32 w 224"/>
                  <a:gd name="T15" fmla="*/ 790 h 1078"/>
                  <a:gd name="T16" fmla="*/ 0 w 224"/>
                  <a:gd name="T17" fmla="*/ 1076 h 1078"/>
                  <a:gd name="T18" fmla="*/ 16 w 224"/>
                  <a:gd name="T19" fmla="*/ 1078 h 1078"/>
                  <a:gd name="T20" fmla="*/ 49 w 224"/>
                  <a:gd name="T21" fmla="*/ 792 h 1078"/>
                  <a:gd name="T22" fmla="*/ 74 w 224"/>
                  <a:gd name="T23" fmla="*/ 576 h 1078"/>
                  <a:gd name="T24" fmla="*/ 94 w 224"/>
                  <a:gd name="T25" fmla="*/ 437 h 1078"/>
                  <a:gd name="T26" fmla="*/ 106 w 224"/>
                  <a:gd name="T27" fmla="*/ 385 h 1078"/>
                  <a:gd name="T28" fmla="*/ 122 w 224"/>
                  <a:gd name="T29" fmla="*/ 332 h 1078"/>
                  <a:gd name="T30" fmla="*/ 166 w 224"/>
                  <a:gd name="T31" fmla="*/ 186 h 1078"/>
                  <a:gd name="T32" fmla="*/ 224 w 224"/>
                  <a:gd name="T33" fmla="*/ 4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4" h="1078">
                    <a:moveTo>
                      <a:pt x="224" y="4"/>
                    </a:moveTo>
                    <a:lnTo>
                      <a:pt x="210" y="0"/>
                    </a:lnTo>
                    <a:lnTo>
                      <a:pt x="152" y="182"/>
                    </a:lnTo>
                    <a:lnTo>
                      <a:pt x="108" y="328"/>
                    </a:lnTo>
                    <a:lnTo>
                      <a:pt x="92" y="381"/>
                    </a:lnTo>
                    <a:lnTo>
                      <a:pt x="79" y="435"/>
                    </a:lnTo>
                    <a:lnTo>
                      <a:pt x="58" y="574"/>
                    </a:lnTo>
                    <a:lnTo>
                      <a:pt x="32" y="790"/>
                    </a:lnTo>
                    <a:lnTo>
                      <a:pt x="0" y="1076"/>
                    </a:lnTo>
                    <a:lnTo>
                      <a:pt x="16" y="1078"/>
                    </a:lnTo>
                    <a:lnTo>
                      <a:pt x="49" y="792"/>
                    </a:lnTo>
                    <a:lnTo>
                      <a:pt x="74" y="576"/>
                    </a:lnTo>
                    <a:lnTo>
                      <a:pt x="94" y="437"/>
                    </a:lnTo>
                    <a:lnTo>
                      <a:pt x="106" y="385"/>
                    </a:lnTo>
                    <a:lnTo>
                      <a:pt x="122" y="332"/>
                    </a:lnTo>
                    <a:lnTo>
                      <a:pt x="166" y="186"/>
                    </a:lnTo>
                    <a:lnTo>
                      <a:pt x="224"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95" name="Freeform 95"/>
              <p:cNvSpPr>
                <a:spLocks/>
              </p:cNvSpPr>
              <p:nvPr/>
            </p:nvSpPr>
            <p:spPr bwMode="auto">
              <a:xfrm>
                <a:off x="5232" y="3419"/>
                <a:ext cx="31" cy="143"/>
              </a:xfrm>
              <a:custGeom>
                <a:avLst/>
                <a:gdLst>
                  <a:gd name="T0" fmla="*/ 224 w 224"/>
                  <a:gd name="T1" fmla="*/ 4 h 1137"/>
                  <a:gd name="T2" fmla="*/ 209 w 224"/>
                  <a:gd name="T3" fmla="*/ 0 h 1137"/>
                  <a:gd name="T4" fmla="*/ 163 w 224"/>
                  <a:gd name="T5" fmla="*/ 172 h 1137"/>
                  <a:gd name="T6" fmla="*/ 123 w 224"/>
                  <a:gd name="T7" fmla="*/ 327 h 1137"/>
                  <a:gd name="T8" fmla="*/ 90 w 224"/>
                  <a:gd name="T9" fmla="*/ 478 h 1137"/>
                  <a:gd name="T10" fmla="*/ 59 w 224"/>
                  <a:gd name="T11" fmla="*/ 656 h 1137"/>
                  <a:gd name="T12" fmla="*/ 31 w 224"/>
                  <a:gd name="T13" fmla="*/ 873 h 1137"/>
                  <a:gd name="T14" fmla="*/ 0 w 224"/>
                  <a:gd name="T15" fmla="*/ 1135 h 1137"/>
                  <a:gd name="T16" fmla="*/ 16 w 224"/>
                  <a:gd name="T17" fmla="*/ 1137 h 1137"/>
                  <a:gd name="T18" fmla="*/ 47 w 224"/>
                  <a:gd name="T19" fmla="*/ 875 h 1137"/>
                  <a:gd name="T20" fmla="*/ 75 w 224"/>
                  <a:gd name="T21" fmla="*/ 658 h 1137"/>
                  <a:gd name="T22" fmla="*/ 104 w 224"/>
                  <a:gd name="T23" fmla="*/ 480 h 1137"/>
                  <a:gd name="T24" fmla="*/ 138 w 224"/>
                  <a:gd name="T25" fmla="*/ 332 h 1137"/>
                  <a:gd name="T26" fmla="*/ 178 w 224"/>
                  <a:gd name="T27" fmla="*/ 176 h 1137"/>
                  <a:gd name="T28" fmla="*/ 224 w 224"/>
                  <a:gd name="T29" fmla="*/ 4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137">
                    <a:moveTo>
                      <a:pt x="224" y="4"/>
                    </a:moveTo>
                    <a:lnTo>
                      <a:pt x="209" y="0"/>
                    </a:lnTo>
                    <a:lnTo>
                      <a:pt x="163" y="172"/>
                    </a:lnTo>
                    <a:lnTo>
                      <a:pt x="123" y="327"/>
                    </a:lnTo>
                    <a:lnTo>
                      <a:pt x="90" y="478"/>
                    </a:lnTo>
                    <a:lnTo>
                      <a:pt x="59" y="656"/>
                    </a:lnTo>
                    <a:lnTo>
                      <a:pt x="31" y="873"/>
                    </a:lnTo>
                    <a:lnTo>
                      <a:pt x="0" y="1135"/>
                    </a:lnTo>
                    <a:lnTo>
                      <a:pt x="16" y="1137"/>
                    </a:lnTo>
                    <a:lnTo>
                      <a:pt x="47" y="875"/>
                    </a:lnTo>
                    <a:lnTo>
                      <a:pt x="75" y="658"/>
                    </a:lnTo>
                    <a:lnTo>
                      <a:pt x="104" y="480"/>
                    </a:lnTo>
                    <a:lnTo>
                      <a:pt x="138" y="332"/>
                    </a:lnTo>
                    <a:lnTo>
                      <a:pt x="178" y="176"/>
                    </a:lnTo>
                    <a:lnTo>
                      <a:pt x="224"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96" name="Freeform 96"/>
              <p:cNvSpPr>
                <a:spLocks/>
              </p:cNvSpPr>
              <p:nvPr/>
            </p:nvSpPr>
            <p:spPr bwMode="auto">
              <a:xfrm>
                <a:off x="5152" y="3535"/>
                <a:ext cx="159" cy="32"/>
              </a:xfrm>
              <a:custGeom>
                <a:avLst/>
                <a:gdLst>
                  <a:gd name="T0" fmla="*/ 6 w 1114"/>
                  <a:gd name="T1" fmla="*/ 0 h 224"/>
                  <a:gd name="T2" fmla="*/ 0 w 1114"/>
                  <a:gd name="T3" fmla="*/ 14 h 224"/>
                  <a:gd name="T4" fmla="*/ 246 w 1114"/>
                  <a:gd name="T5" fmla="*/ 119 h 224"/>
                  <a:gd name="T6" fmla="*/ 432 w 1114"/>
                  <a:gd name="T7" fmla="*/ 190 h 224"/>
                  <a:gd name="T8" fmla="*/ 497 w 1114"/>
                  <a:gd name="T9" fmla="*/ 214 h 224"/>
                  <a:gd name="T10" fmla="*/ 518 w 1114"/>
                  <a:gd name="T11" fmla="*/ 221 h 224"/>
                  <a:gd name="T12" fmla="*/ 523 w 1114"/>
                  <a:gd name="T13" fmla="*/ 223 h 224"/>
                  <a:gd name="T14" fmla="*/ 554 w 1114"/>
                  <a:gd name="T15" fmla="*/ 224 h 224"/>
                  <a:gd name="T16" fmla="*/ 602 w 1114"/>
                  <a:gd name="T17" fmla="*/ 217 h 224"/>
                  <a:gd name="T18" fmla="*/ 677 w 1114"/>
                  <a:gd name="T19" fmla="*/ 201 h 224"/>
                  <a:gd name="T20" fmla="*/ 865 w 1114"/>
                  <a:gd name="T21" fmla="*/ 153 h 224"/>
                  <a:gd name="T22" fmla="*/ 1114 w 1114"/>
                  <a:gd name="T23" fmla="*/ 82 h 224"/>
                  <a:gd name="T24" fmla="*/ 1110 w 1114"/>
                  <a:gd name="T25" fmla="*/ 68 h 224"/>
                  <a:gd name="T26" fmla="*/ 861 w 1114"/>
                  <a:gd name="T27" fmla="*/ 138 h 224"/>
                  <a:gd name="T28" fmla="*/ 673 w 1114"/>
                  <a:gd name="T29" fmla="*/ 186 h 224"/>
                  <a:gd name="T30" fmla="*/ 600 w 1114"/>
                  <a:gd name="T31" fmla="*/ 203 h 224"/>
                  <a:gd name="T32" fmla="*/ 554 w 1114"/>
                  <a:gd name="T33" fmla="*/ 208 h 224"/>
                  <a:gd name="T34" fmla="*/ 525 w 1114"/>
                  <a:gd name="T35" fmla="*/ 207 h 224"/>
                  <a:gd name="T36" fmla="*/ 522 w 1114"/>
                  <a:gd name="T37" fmla="*/ 207 h 224"/>
                  <a:gd name="T38" fmla="*/ 503 w 1114"/>
                  <a:gd name="T39" fmla="*/ 200 h 224"/>
                  <a:gd name="T40" fmla="*/ 438 w 1114"/>
                  <a:gd name="T41" fmla="*/ 176 h 224"/>
                  <a:gd name="T42" fmla="*/ 252 w 1114"/>
                  <a:gd name="T43" fmla="*/ 105 h 224"/>
                  <a:gd name="T44" fmla="*/ 6 w 1114"/>
                  <a:gd name="T45"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14" h="224">
                    <a:moveTo>
                      <a:pt x="6" y="0"/>
                    </a:moveTo>
                    <a:lnTo>
                      <a:pt x="0" y="14"/>
                    </a:lnTo>
                    <a:lnTo>
                      <a:pt x="246" y="119"/>
                    </a:lnTo>
                    <a:lnTo>
                      <a:pt x="432" y="190"/>
                    </a:lnTo>
                    <a:lnTo>
                      <a:pt x="497" y="214"/>
                    </a:lnTo>
                    <a:lnTo>
                      <a:pt x="518" y="221"/>
                    </a:lnTo>
                    <a:lnTo>
                      <a:pt x="523" y="223"/>
                    </a:lnTo>
                    <a:lnTo>
                      <a:pt x="554" y="224"/>
                    </a:lnTo>
                    <a:lnTo>
                      <a:pt x="602" y="217"/>
                    </a:lnTo>
                    <a:lnTo>
                      <a:pt x="677" y="201"/>
                    </a:lnTo>
                    <a:lnTo>
                      <a:pt x="865" y="153"/>
                    </a:lnTo>
                    <a:lnTo>
                      <a:pt x="1114" y="82"/>
                    </a:lnTo>
                    <a:lnTo>
                      <a:pt x="1110" y="68"/>
                    </a:lnTo>
                    <a:lnTo>
                      <a:pt x="861" y="138"/>
                    </a:lnTo>
                    <a:lnTo>
                      <a:pt x="673" y="186"/>
                    </a:lnTo>
                    <a:lnTo>
                      <a:pt x="600" y="203"/>
                    </a:lnTo>
                    <a:lnTo>
                      <a:pt x="554" y="208"/>
                    </a:lnTo>
                    <a:lnTo>
                      <a:pt x="525" y="207"/>
                    </a:lnTo>
                    <a:lnTo>
                      <a:pt x="522" y="207"/>
                    </a:lnTo>
                    <a:lnTo>
                      <a:pt x="503" y="200"/>
                    </a:lnTo>
                    <a:lnTo>
                      <a:pt x="438" y="176"/>
                    </a:lnTo>
                    <a:lnTo>
                      <a:pt x="252" y="105"/>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697" name="Freeform 97"/>
              <p:cNvSpPr>
                <a:spLocks/>
              </p:cNvSpPr>
              <p:nvPr/>
            </p:nvSpPr>
            <p:spPr bwMode="auto">
              <a:xfrm>
                <a:off x="5300" y="3313"/>
                <a:ext cx="27" cy="26"/>
              </a:xfrm>
              <a:custGeom>
                <a:avLst/>
                <a:gdLst>
                  <a:gd name="T0" fmla="*/ 19 w 162"/>
                  <a:gd name="T1" fmla="*/ 0 h 199"/>
                  <a:gd name="T2" fmla="*/ 7 w 162"/>
                  <a:gd name="T3" fmla="*/ 6 h 199"/>
                  <a:gd name="T4" fmla="*/ 0 w 162"/>
                  <a:gd name="T5" fmla="*/ 19 h 199"/>
                  <a:gd name="T6" fmla="*/ 7 w 162"/>
                  <a:gd name="T7" fmla="*/ 31 h 199"/>
                  <a:gd name="T8" fmla="*/ 19 w 162"/>
                  <a:gd name="T9" fmla="*/ 37 h 199"/>
                  <a:gd name="T10" fmla="*/ 37 w 162"/>
                  <a:gd name="T11" fmla="*/ 37 h 199"/>
                  <a:gd name="T12" fmla="*/ 56 w 162"/>
                  <a:gd name="T13" fmla="*/ 44 h 199"/>
                  <a:gd name="T14" fmla="*/ 76 w 162"/>
                  <a:gd name="T15" fmla="*/ 59 h 199"/>
                  <a:gd name="T16" fmla="*/ 95 w 162"/>
                  <a:gd name="T17" fmla="*/ 79 h 199"/>
                  <a:gd name="T18" fmla="*/ 113 w 162"/>
                  <a:gd name="T19" fmla="*/ 104 h 199"/>
                  <a:gd name="T20" fmla="*/ 123 w 162"/>
                  <a:gd name="T21" fmla="*/ 128 h 199"/>
                  <a:gd name="T22" fmla="*/ 126 w 162"/>
                  <a:gd name="T23" fmla="*/ 152 h 199"/>
                  <a:gd name="T24" fmla="*/ 121 w 162"/>
                  <a:gd name="T25" fmla="*/ 177 h 199"/>
                  <a:gd name="T26" fmla="*/ 123 w 162"/>
                  <a:gd name="T27" fmla="*/ 191 h 199"/>
                  <a:gd name="T28" fmla="*/ 134 w 162"/>
                  <a:gd name="T29" fmla="*/ 199 h 199"/>
                  <a:gd name="T30" fmla="*/ 148 w 162"/>
                  <a:gd name="T31" fmla="*/ 197 h 199"/>
                  <a:gd name="T32" fmla="*/ 156 w 162"/>
                  <a:gd name="T33" fmla="*/ 185 h 199"/>
                  <a:gd name="T34" fmla="*/ 162 w 162"/>
                  <a:gd name="T35" fmla="*/ 157 h 199"/>
                  <a:gd name="T36" fmla="*/ 162 w 162"/>
                  <a:gd name="T37" fmla="*/ 151 h 199"/>
                  <a:gd name="T38" fmla="*/ 158 w 162"/>
                  <a:gd name="T39" fmla="*/ 121 h 199"/>
                  <a:gd name="T40" fmla="*/ 157 w 162"/>
                  <a:gd name="T41" fmla="*/ 116 h 199"/>
                  <a:gd name="T42" fmla="*/ 144 w 162"/>
                  <a:gd name="T43" fmla="*/ 87 h 199"/>
                  <a:gd name="T44" fmla="*/ 142 w 162"/>
                  <a:gd name="T45" fmla="*/ 84 h 199"/>
                  <a:gd name="T46" fmla="*/ 124 w 162"/>
                  <a:gd name="T47" fmla="*/ 58 h 199"/>
                  <a:gd name="T48" fmla="*/ 123 w 162"/>
                  <a:gd name="T49" fmla="*/ 55 h 199"/>
                  <a:gd name="T50" fmla="*/ 102 w 162"/>
                  <a:gd name="T51" fmla="*/ 33 h 199"/>
                  <a:gd name="T52" fmla="*/ 98 w 162"/>
                  <a:gd name="T53" fmla="*/ 31 h 199"/>
                  <a:gd name="T54" fmla="*/ 74 w 162"/>
                  <a:gd name="T55" fmla="*/ 13 h 199"/>
                  <a:gd name="T56" fmla="*/ 70 w 162"/>
                  <a:gd name="T57" fmla="*/ 11 h 199"/>
                  <a:gd name="T58" fmla="*/ 46 w 162"/>
                  <a:gd name="T59" fmla="*/ 2 h 199"/>
                  <a:gd name="T60" fmla="*/ 40 w 162"/>
                  <a:gd name="T61" fmla="*/ 0 h 199"/>
                  <a:gd name="T62" fmla="*/ 19 w 162"/>
                  <a:gd name="T63"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 h="199">
                    <a:moveTo>
                      <a:pt x="19" y="0"/>
                    </a:moveTo>
                    <a:lnTo>
                      <a:pt x="7" y="6"/>
                    </a:lnTo>
                    <a:lnTo>
                      <a:pt x="0" y="19"/>
                    </a:lnTo>
                    <a:lnTo>
                      <a:pt x="7" y="31"/>
                    </a:lnTo>
                    <a:lnTo>
                      <a:pt x="19" y="37"/>
                    </a:lnTo>
                    <a:lnTo>
                      <a:pt x="37" y="37"/>
                    </a:lnTo>
                    <a:lnTo>
                      <a:pt x="56" y="44"/>
                    </a:lnTo>
                    <a:lnTo>
                      <a:pt x="76" y="59"/>
                    </a:lnTo>
                    <a:lnTo>
                      <a:pt x="95" y="79"/>
                    </a:lnTo>
                    <a:lnTo>
                      <a:pt x="113" y="104"/>
                    </a:lnTo>
                    <a:lnTo>
                      <a:pt x="123" y="128"/>
                    </a:lnTo>
                    <a:lnTo>
                      <a:pt x="126" y="152"/>
                    </a:lnTo>
                    <a:lnTo>
                      <a:pt x="121" y="177"/>
                    </a:lnTo>
                    <a:lnTo>
                      <a:pt x="123" y="191"/>
                    </a:lnTo>
                    <a:lnTo>
                      <a:pt x="134" y="199"/>
                    </a:lnTo>
                    <a:lnTo>
                      <a:pt x="148" y="197"/>
                    </a:lnTo>
                    <a:lnTo>
                      <a:pt x="156" y="185"/>
                    </a:lnTo>
                    <a:lnTo>
                      <a:pt x="162" y="157"/>
                    </a:lnTo>
                    <a:lnTo>
                      <a:pt x="162" y="151"/>
                    </a:lnTo>
                    <a:lnTo>
                      <a:pt x="158" y="121"/>
                    </a:lnTo>
                    <a:lnTo>
                      <a:pt x="157" y="116"/>
                    </a:lnTo>
                    <a:lnTo>
                      <a:pt x="144" y="87"/>
                    </a:lnTo>
                    <a:lnTo>
                      <a:pt x="142" y="84"/>
                    </a:lnTo>
                    <a:lnTo>
                      <a:pt x="124" y="58"/>
                    </a:lnTo>
                    <a:lnTo>
                      <a:pt x="123" y="55"/>
                    </a:lnTo>
                    <a:lnTo>
                      <a:pt x="102" y="33"/>
                    </a:lnTo>
                    <a:lnTo>
                      <a:pt x="98" y="31"/>
                    </a:lnTo>
                    <a:lnTo>
                      <a:pt x="74" y="13"/>
                    </a:lnTo>
                    <a:lnTo>
                      <a:pt x="70" y="11"/>
                    </a:lnTo>
                    <a:lnTo>
                      <a:pt x="46" y="2"/>
                    </a:lnTo>
                    <a:lnTo>
                      <a:pt x="40" y="0"/>
                    </a:lnTo>
                    <a:lnTo>
                      <a:pt x="19" y="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98" name="Freeform 98"/>
              <p:cNvSpPr>
                <a:spLocks/>
              </p:cNvSpPr>
              <p:nvPr/>
            </p:nvSpPr>
            <p:spPr bwMode="auto">
              <a:xfrm>
                <a:off x="5337" y="3344"/>
                <a:ext cx="27" cy="16"/>
              </a:xfrm>
              <a:custGeom>
                <a:avLst/>
                <a:gdLst>
                  <a:gd name="T0" fmla="*/ 9 w 216"/>
                  <a:gd name="T1" fmla="*/ 14 h 137"/>
                  <a:gd name="T2" fmla="*/ 0 w 216"/>
                  <a:gd name="T3" fmla="*/ 24 h 137"/>
                  <a:gd name="T4" fmla="*/ 1 w 216"/>
                  <a:gd name="T5" fmla="*/ 39 h 137"/>
                  <a:gd name="T6" fmla="*/ 12 w 216"/>
                  <a:gd name="T7" fmla="*/ 48 h 137"/>
                  <a:gd name="T8" fmla="*/ 26 w 216"/>
                  <a:gd name="T9" fmla="*/ 47 h 137"/>
                  <a:gd name="T10" fmla="*/ 42 w 216"/>
                  <a:gd name="T11" fmla="*/ 38 h 137"/>
                  <a:gd name="T12" fmla="*/ 62 w 216"/>
                  <a:gd name="T13" fmla="*/ 37 h 137"/>
                  <a:gd name="T14" fmla="*/ 87 w 216"/>
                  <a:gd name="T15" fmla="*/ 40 h 137"/>
                  <a:gd name="T16" fmla="*/ 114 w 216"/>
                  <a:gd name="T17" fmla="*/ 48 h 137"/>
                  <a:gd name="T18" fmla="*/ 139 w 216"/>
                  <a:gd name="T19" fmla="*/ 62 h 137"/>
                  <a:gd name="T20" fmla="*/ 160 w 216"/>
                  <a:gd name="T21" fmla="*/ 80 h 137"/>
                  <a:gd name="T22" fmla="*/ 174 w 216"/>
                  <a:gd name="T23" fmla="*/ 99 h 137"/>
                  <a:gd name="T24" fmla="*/ 181 w 216"/>
                  <a:gd name="T25" fmla="*/ 125 h 137"/>
                  <a:gd name="T26" fmla="*/ 190 w 216"/>
                  <a:gd name="T27" fmla="*/ 135 h 137"/>
                  <a:gd name="T28" fmla="*/ 204 w 216"/>
                  <a:gd name="T29" fmla="*/ 137 h 137"/>
                  <a:gd name="T30" fmla="*/ 214 w 216"/>
                  <a:gd name="T31" fmla="*/ 128 h 137"/>
                  <a:gd name="T32" fmla="*/ 216 w 216"/>
                  <a:gd name="T33" fmla="*/ 115 h 137"/>
                  <a:gd name="T34" fmla="*/ 208 w 216"/>
                  <a:gd name="T35" fmla="*/ 86 h 137"/>
                  <a:gd name="T36" fmla="*/ 205 w 216"/>
                  <a:gd name="T37" fmla="*/ 81 h 137"/>
                  <a:gd name="T38" fmla="*/ 187 w 216"/>
                  <a:gd name="T39" fmla="*/ 57 h 137"/>
                  <a:gd name="T40" fmla="*/ 185 w 216"/>
                  <a:gd name="T41" fmla="*/ 54 h 137"/>
                  <a:gd name="T42" fmla="*/ 162 w 216"/>
                  <a:gd name="T43" fmla="*/ 34 h 137"/>
                  <a:gd name="T44" fmla="*/ 158 w 216"/>
                  <a:gd name="T45" fmla="*/ 31 h 137"/>
                  <a:gd name="T46" fmla="*/ 129 w 216"/>
                  <a:gd name="T47" fmla="*/ 15 h 137"/>
                  <a:gd name="T48" fmla="*/ 126 w 216"/>
                  <a:gd name="T49" fmla="*/ 14 h 137"/>
                  <a:gd name="T50" fmla="*/ 96 w 216"/>
                  <a:gd name="T51" fmla="*/ 5 h 137"/>
                  <a:gd name="T52" fmla="*/ 93 w 216"/>
                  <a:gd name="T53" fmla="*/ 5 h 137"/>
                  <a:gd name="T54" fmla="*/ 65 w 216"/>
                  <a:gd name="T55" fmla="*/ 1 h 137"/>
                  <a:gd name="T56" fmla="*/ 62 w 216"/>
                  <a:gd name="T57" fmla="*/ 0 h 137"/>
                  <a:gd name="T58" fmla="*/ 36 w 216"/>
                  <a:gd name="T59" fmla="*/ 2 h 137"/>
                  <a:gd name="T60" fmla="*/ 29 w 216"/>
                  <a:gd name="T61" fmla="*/ 4 h 137"/>
                  <a:gd name="T62" fmla="*/ 9 w 216"/>
                  <a:gd name="T63"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137">
                    <a:moveTo>
                      <a:pt x="9" y="14"/>
                    </a:moveTo>
                    <a:lnTo>
                      <a:pt x="0" y="24"/>
                    </a:lnTo>
                    <a:lnTo>
                      <a:pt x="1" y="39"/>
                    </a:lnTo>
                    <a:lnTo>
                      <a:pt x="12" y="48"/>
                    </a:lnTo>
                    <a:lnTo>
                      <a:pt x="26" y="47"/>
                    </a:lnTo>
                    <a:lnTo>
                      <a:pt x="42" y="38"/>
                    </a:lnTo>
                    <a:lnTo>
                      <a:pt x="62" y="37"/>
                    </a:lnTo>
                    <a:lnTo>
                      <a:pt x="87" y="40"/>
                    </a:lnTo>
                    <a:lnTo>
                      <a:pt x="114" y="48"/>
                    </a:lnTo>
                    <a:lnTo>
                      <a:pt x="139" y="62"/>
                    </a:lnTo>
                    <a:lnTo>
                      <a:pt x="160" y="80"/>
                    </a:lnTo>
                    <a:lnTo>
                      <a:pt x="174" y="99"/>
                    </a:lnTo>
                    <a:lnTo>
                      <a:pt x="181" y="125"/>
                    </a:lnTo>
                    <a:lnTo>
                      <a:pt x="190" y="135"/>
                    </a:lnTo>
                    <a:lnTo>
                      <a:pt x="204" y="137"/>
                    </a:lnTo>
                    <a:lnTo>
                      <a:pt x="214" y="128"/>
                    </a:lnTo>
                    <a:lnTo>
                      <a:pt x="216" y="115"/>
                    </a:lnTo>
                    <a:lnTo>
                      <a:pt x="208" y="86"/>
                    </a:lnTo>
                    <a:lnTo>
                      <a:pt x="205" y="81"/>
                    </a:lnTo>
                    <a:lnTo>
                      <a:pt x="187" y="57"/>
                    </a:lnTo>
                    <a:lnTo>
                      <a:pt x="185" y="54"/>
                    </a:lnTo>
                    <a:lnTo>
                      <a:pt x="162" y="34"/>
                    </a:lnTo>
                    <a:lnTo>
                      <a:pt x="158" y="31"/>
                    </a:lnTo>
                    <a:lnTo>
                      <a:pt x="129" y="15"/>
                    </a:lnTo>
                    <a:lnTo>
                      <a:pt x="126" y="14"/>
                    </a:lnTo>
                    <a:lnTo>
                      <a:pt x="96" y="5"/>
                    </a:lnTo>
                    <a:lnTo>
                      <a:pt x="93" y="5"/>
                    </a:lnTo>
                    <a:lnTo>
                      <a:pt x="65" y="1"/>
                    </a:lnTo>
                    <a:lnTo>
                      <a:pt x="62" y="0"/>
                    </a:lnTo>
                    <a:lnTo>
                      <a:pt x="36" y="2"/>
                    </a:lnTo>
                    <a:lnTo>
                      <a:pt x="29" y="4"/>
                    </a:lnTo>
                    <a:lnTo>
                      <a:pt x="9" y="14"/>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699" name="Freeform 99"/>
              <p:cNvSpPr>
                <a:spLocks/>
              </p:cNvSpPr>
              <p:nvPr/>
            </p:nvSpPr>
            <p:spPr bwMode="auto">
              <a:xfrm>
                <a:off x="5284" y="3323"/>
                <a:ext cx="27" cy="16"/>
              </a:xfrm>
              <a:custGeom>
                <a:avLst/>
                <a:gdLst>
                  <a:gd name="T0" fmla="*/ 3 w 176"/>
                  <a:gd name="T1" fmla="*/ 20 h 135"/>
                  <a:gd name="T2" fmla="*/ 0 w 176"/>
                  <a:gd name="T3" fmla="*/ 31 h 135"/>
                  <a:gd name="T4" fmla="*/ 11 w 176"/>
                  <a:gd name="T5" fmla="*/ 34 h 135"/>
                  <a:gd name="T6" fmla="*/ 30 w 176"/>
                  <a:gd name="T7" fmla="*/ 23 h 135"/>
                  <a:gd name="T8" fmla="*/ 53 w 176"/>
                  <a:gd name="T9" fmla="*/ 17 h 135"/>
                  <a:gd name="T10" fmla="*/ 80 w 176"/>
                  <a:gd name="T11" fmla="*/ 16 h 135"/>
                  <a:gd name="T12" fmla="*/ 107 w 176"/>
                  <a:gd name="T13" fmla="*/ 21 h 135"/>
                  <a:gd name="T14" fmla="*/ 131 w 176"/>
                  <a:gd name="T15" fmla="*/ 33 h 135"/>
                  <a:gd name="T16" fmla="*/ 150 w 176"/>
                  <a:gd name="T17" fmla="*/ 54 h 135"/>
                  <a:gd name="T18" fmla="*/ 156 w 176"/>
                  <a:gd name="T19" fmla="*/ 67 h 135"/>
                  <a:gd name="T20" fmla="*/ 160 w 176"/>
                  <a:gd name="T21" fmla="*/ 83 h 135"/>
                  <a:gd name="T22" fmla="*/ 160 w 176"/>
                  <a:gd name="T23" fmla="*/ 126 h 135"/>
                  <a:gd name="T24" fmla="*/ 168 w 176"/>
                  <a:gd name="T25" fmla="*/ 135 h 135"/>
                  <a:gd name="T26" fmla="*/ 176 w 176"/>
                  <a:gd name="T27" fmla="*/ 126 h 135"/>
                  <a:gd name="T28" fmla="*/ 176 w 176"/>
                  <a:gd name="T29" fmla="*/ 82 h 135"/>
                  <a:gd name="T30" fmla="*/ 175 w 176"/>
                  <a:gd name="T31" fmla="*/ 80 h 135"/>
                  <a:gd name="T32" fmla="*/ 171 w 176"/>
                  <a:gd name="T33" fmla="*/ 62 h 135"/>
                  <a:gd name="T34" fmla="*/ 171 w 176"/>
                  <a:gd name="T35" fmla="*/ 61 h 135"/>
                  <a:gd name="T36" fmla="*/ 164 w 176"/>
                  <a:gd name="T37" fmla="*/ 47 h 135"/>
                  <a:gd name="T38" fmla="*/ 163 w 176"/>
                  <a:gd name="T39" fmla="*/ 45 h 135"/>
                  <a:gd name="T40" fmla="*/ 142 w 176"/>
                  <a:gd name="T41" fmla="*/ 22 h 135"/>
                  <a:gd name="T42" fmla="*/ 140 w 176"/>
                  <a:gd name="T43" fmla="*/ 20 h 135"/>
                  <a:gd name="T44" fmla="*/ 115 w 176"/>
                  <a:gd name="T45" fmla="*/ 7 h 135"/>
                  <a:gd name="T46" fmla="*/ 113 w 176"/>
                  <a:gd name="T47" fmla="*/ 7 h 135"/>
                  <a:gd name="T48" fmla="*/ 83 w 176"/>
                  <a:gd name="T49" fmla="*/ 1 h 135"/>
                  <a:gd name="T50" fmla="*/ 81 w 176"/>
                  <a:gd name="T51" fmla="*/ 0 h 135"/>
                  <a:gd name="T52" fmla="*/ 52 w 176"/>
                  <a:gd name="T53" fmla="*/ 1 h 135"/>
                  <a:gd name="T54" fmla="*/ 50 w 176"/>
                  <a:gd name="T55" fmla="*/ 2 h 135"/>
                  <a:gd name="T56" fmla="*/ 25 w 176"/>
                  <a:gd name="T57" fmla="*/ 9 h 135"/>
                  <a:gd name="T58" fmla="*/ 23 w 176"/>
                  <a:gd name="T59" fmla="*/ 9 h 135"/>
                  <a:gd name="T60" fmla="*/ 3 w 176"/>
                  <a:gd name="T61" fmla="*/ 2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6" h="135">
                    <a:moveTo>
                      <a:pt x="3" y="20"/>
                    </a:moveTo>
                    <a:lnTo>
                      <a:pt x="0" y="31"/>
                    </a:lnTo>
                    <a:lnTo>
                      <a:pt x="11" y="34"/>
                    </a:lnTo>
                    <a:lnTo>
                      <a:pt x="30" y="23"/>
                    </a:lnTo>
                    <a:lnTo>
                      <a:pt x="53" y="17"/>
                    </a:lnTo>
                    <a:lnTo>
                      <a:pt x="80" y="16"/>
                    </a:lnTo>
                    <a:lnTo>
                      <a:pt x="107" y="21"/>
                    </a:lnTo>
                    <a:lnTo>
                      <a:pt x="131" y="33"/>
                    </a:lnTo>
                    <a:lnTo>
                      <a:pt x="150" y="54"/>
                    </a:lnTo>
                    <a:lnTo>
                      <a:pt x="156" y="67"/>
                    </a:lnTo>
                    <a:lnTo>
                      <a:pt x="160" y="83"/>
                    </a:lnTo>
                    <a:lnTo>
                      <a:pt x="160" y="126"/>
                    </a:lnTo>
                    <a:lnTo>
                      <a:pt x="168" y="135"/>
                    </a:lnTo>
                    <a:lnTo>
                      <a:pt x="176" y="126"/>
                    </a:lnTo>
                    <a:lnTo>
                      <a:pt x="176" y="82"/>
                    </a:lnTo>
                    <a:lnTo>
                      <a:pt x="175" y="80"/>
                    </a:lnTo>
                    <a:lnTo>
                      <a:pt x="171" y="62"/>
                    </a:lnTo>
                    <a:lnTo>
                      <a:pt x="171" y="61"/>
                    </a:lnTo>
                    <a:lnTo>
                      <a:pt x="164" y="47"/>
                    </a:lnTo>
                    <a:lnTo>
                      <a:pt x="163" y="45"/>
                    </a:lnTo>
                    <a:lnTo>
                      <a:pt x="142" y="22"/>
                    </a:lnTo>
                    <a:lnTo>
                      <a:pt x="140" y="20"/>
                    </a:lnTo>
                    <a:lnTo>
                      <a:pt x="115" y="7"/>
                    </a:lnTo>
                    <a:lnTo>
                      <a:pt x="113" y="7"/>
                    </a:lnTo>
                    <a:lnTo>
                      <a:pt x="83" y="1"/>
                    </a:lnTo>
                    <a:lnTo>
                      <a:pt x="81" y="0"/>
                    </a:lnTo>
                    <a:lnTo>
                      <a:pt x="52" y="1"/>
                    </a:lnTo>
                    <a:lnTo>
                      <a:pt x="50" y="2"/>
                    </a:lnTo>
                    <a:lnTo>
                      <a:pt x="25" y="9"/>
                    </a:lnTo>
                    <a:lnTo>
                      <a:pt x="23" y="9"/>
                    </a:lnTo>
                    <a:lnTo>
                      <a:pt x="3" y="2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00" name="Freeform 100"/>
              <p:cNvSpPr>
                <a:spLocks/>
              </p:cNvSpPr>
              <p:nvPr/>
            </p:nvSpPr>
            <p:spPr bwMode="auto">
              <a:xfrm>
                <a:off x="5295" y="3329"/>
                <a:ext cx="16" cy="15"/>
              </a:xfrm>
              <a:custGeom>
                <a:avLst/>
                <a:gdLst>
                  <a:gd name="T0" fmla="*/ 59 w 119"/>
                  <a:gd name="T1" fmla="*/ 0 h 141"/>
                  <a:gd name="T2" fmla="*/ 42 w 119"/>
                  <a:gd name="T3" fmla="*/ 3 h 141"/>
                  <a:gd name="T4" fmla="*/ 27 w 119"/>
                  <a:gd name="T5" fmla="*/ 10 h 141"/>
                  <a:gd name="T6" fmla="*/ 15 w 119"/>
                  <a:gd name="T7" fmla="*/ 23 h 141"/>
                  <a:gd name="T8" fmla="*/ 6 w 119"/>
                  <a:gd name="T9" fmla="*/ 39 h 141"/>
                  <a:gd name="T10" fmla="*/ 59 w 119"/>
                  <a:gd name="T11" fmla="*/ 71 h 141"/>
                  <a:gd name="T12" fmla="*/ 0 w 119"/>
                  <a:gd name="T13" fmla="*/ 78 h 141"/>
                  <a:gd name="T14" fmla="*/ 6 w 119"/>
                  <a:gd name="T15" fmla="*/ 103 h 141"/>
                  <a:gd name="T16" fmla="*/ 19 w 119"/>
                  <a:gd name="T17" fmla="*/ 123 h 141"/>
                  <a:gd name="T18" fmla="*/ 37 w 119"/>
                  <a:gd name="T19" fmla="*/ 136 h 141"/>
                  <a:gd name="T20" fmla="*/ 59 w 119"/>
                  <a:gd name="T21" fmla="*/ 141 h 141"/>
                  <a:gd name="T22" fmla="*/ 82 w 119"/>
                  <a:gd name="T23" fmla="*/ 136 h 141"/>
                  <a:gd name="T24" fmla="*/ 102 w 119"/>
                  <a:gd name="T25" fmla="*/ 121 h 141"/>
                  <a:gd name="T26" fmla="*/ 114 w 119"/>
                  <a:gd name="T27" fmla="*/ 98 h 141"/>
                  <a:gd name="T28" fmla="*/ 119 w 119"/>
                  <a:gd name="T29" fmla="*/ 71 h 141"/>
                  <a:gd name="T30" fmla="*/ 114 w 119"/>
                  <a:gd name="T31" fmla="*/ 43 h 141"/>
                  <a:gd name="T32" fmla="*/ 102 w 119"/>
                  <a:gd name="T33" fmla="*/ 21 h 141"/>
                  <a:gd name="T34" fmla="*/ 82 w 119"/>
                  <a:gd name="T35" fmla="*/ 5 h 141"/>
                  <a:gd name="T36" fmla="*/ 71 w 119"/>
                  <a:gd name="T37" fmla="*/ 1 h 141"/>
                  <a:gd name="T38" fmla="*/ 59 w 119"/>
                  <a:gd name="T3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141">
                    <a:moveTo>
                      <a:pt x="59" y="0"/>
                    </a:moveTo>
                    <a:lnTo>
                      <a:pt x="42" y="3"/>
                    </a:lnTo>
                    <a:lnTo>
                      <a:pt x="27" y="10"/>
                    </a:lnTo>
                    <a:lnTo>
                      <a:pt x="15" y="23"/>
                    </a:lnTo>
                    <a:lnTo>
                      <a:pt x="6" y="39"/>
                    </a:lnTo>
                    <a:lnTo>
                      <a:pt x="59" y="71"/>
                    </a:lnTo>
                    <a:lnTo>
                      <a:pt x="0" y="78"/>
                    </a:lnTo>
                    <a:lnTo>
                      <a:pt x="6" y="103"/>
                    </a:lnTo>
                    <a:lnTo>
                      <a:pt x="19" y="123"/>
                    </a:lnTo>
                    <a:lnTo>
                      <a:pt x="37" y="136"/>
                    </a:lnTo>
                    <a:lnTo>
                      <a:pt x="59" y="141"/>
                    </a:lnTo>
                    <a:lnTo>
                      <a:pt x="82" y="136"/>
                    </a:lnTo>
                    <a:lnTo>
                      <a:pt x="102" y="121"/>
                    </a:lnTo>
                    <a:lnTo>
                      <a:pt x="114" y="98"/>
                    </a:lnTo>
                    <a:lnTo>
                      <a:pt x="119" y="71"/>
                    </a:lnTo>
                    <a:lnTo>
                      <a:pt x="114" y="43"/>
                    </a:lnTo>
                    <a:lnTo>
                      <a:pt x="102" y="21"/>
                    </a:lnTo>
                    <a:lnTo>
                      <a:pt x="82" y="5"/>
                    </a:lnTo>
                    <a:lnTo>
                      <a:pt x="71" y="1"/>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01" name="Freeform 101"/>
              <p:cNvSpPr>
                <a:spLocks/>
              </p:cNvSpPr>
              <p:nvPr/>
            </p:nvSpPr>
            <p:spPr bwMode="auto">
              <a:xfrm>
                <a:off x="5327" y="3355"/>
                <a:ext cx="26" cy="16"/>
              </a:xfrm>
              <a:custGeom>
                <a:avLst/>
                <a:gdLst>
                  <a:gd name="T0" fmla="*/ 3 w 176"/>
                  <a:gd name="T1" fmla="*/ 20 h 135"/>
                  <a:gd name="T2" fmla="*/ 0 w 176"/>
                  <a:gd name="T3" fmla="*/ 32 h 135"/>
                  <a:gd name="T4" fmla="*/ 12 w 176"/>
                  <a:gd name="T5" fmla="*/ 35 h 135"/>
                  <a:gd name="T6" fmla="*/ 30 w 176"/>
                  <a:gd name="T7" fmla="*/ 23 h 135"/>
                  <a:gd name="T8" fmla="*/ 53 w 176"/>
                  <a:gd name="T9" fmla="*/ 17 h 135"/>
                  <a:gd name="T10" fmla="*/ 80 w 176"/>
                  <a:gd name="T11" fmla="*/ 16 h 135"/>
                  <a:gd name="T12" fmla="*/ 108 w 176"/>
                  <a:gd name="T13" fmla="*/ 21 h 135"/>
                  <a:gd name="T14" fmla="*/ 131 w 176"/>
                  <a:gd name="T15" fmla="*/ 34 h 135"/>
                  <a:gd name="T16" fmla="*/ 150 w 176"/>
                  <a:gd name="T17" fmla="*/ 54 h 135"/>
                  <a:gd name="T18" fmla="*/ 157 w 176"/>
                  <a:gd name="T19" fmla="*/ 67 h 135"/>
                  <a:gd name="T20" fmla="*/ 160 w 176"/>
                  <a:gd name="T21" fmla="*/ 84 h 135"/>
                  <a:gd name="T22" fmla="*/ 160 w 176"/>
                  <a:gd name="T23" fmla="*/ 127 h 135"/>
                  <a:gd name="T24" fmla="*/ 168 w 176"/>
                  <a:gd name="T25" fmla="*/ 135 h 135"/>
                  <a:gd name="T26" fmla="*/ 176 w 176"/>
                  <a:gd name="T27" fmla="*/ 127 h 135"/>
                  <a:gd name="T28" fmla="*/ 176 w 176"/>
                  <a:gd name="T29" fmla="*/ 83 h 135"/>
                  <a:gd name="T30" fmla="*/ 175 w 176"/>
                  <a:gd name="T31" fmla="*/ 81 h 135"/>
                  <a:gd name="T32" fmla="*/ 171 w 176"/>
                  <a:gd name="T33" fmla="*/ 62 h 135"/>
                  <a:gd name="T34" fmla="*/ 171 w 176"/>
                  <a:gd name="T35" fmla="*/ 61 h 135"/>
                  <a:gd name="T36" fmla="*/ 164 w 176"/>
                  <a:gd name="T37" fmla="*/ 47 h 135"/>
                  <a:gd name="T38" fmla="*/ 163 w 176"/>
                  <a:gd name="T39" fmla="*/ 45 h 135"/>
                  <a:gd name="T40" fmla="*/ 142 w 176"/>
                  <a:gd name="T41" fmla="*/ 22 h 135"/>
                  <a:gd name="T42" fmla="*/ 140 w 176"/>
                  <a:gd name="T43" fmla="*/ 20 h 135"/>
                  <a:gd name="T44" fmla="*/ 115 w 176"/>
                  <a:gd name="T45" fmla="*/ 7 h 135"/>
                  <a:gd name="T46" fmla="*/ 113 w 176"/>
                  <a:gd name="T47" fmla="*/ 7 h 135"/>
                  <a:gd name="T48" fmla="*/ 83 w 176"/>
                  <a:gd name="T49" fmla="*/ 1 h 135"/>
                  <a:gd name="T50" fmla="*/ 81 w 176"/>
                  <a:gd name="T51" fmla="*/ 0 h 135"/>
                  <a:gd name="T52" fmla="*/ 52 w 176"/>
                  <a:gd name="T53" fmla="*/ 1 h 135"/>
                  <a:gd name="T54" fmla="*/ 50 w 176"/>
                  <a:gd name="T55" fmla="*/ 2 h 135"/>
                  <a:gd name="T56" fmla="*/ 25 w 176"/>
                  <a:gd name="T57" fmla="*/ 9 h 135"/>
                  <a:gd name="T58" fmla="*/ 23 w 176"/>
                  <a:gd name="T59" fmla="*/ 9 h 135"/>
                  <a:gd name="T60" fmla="*/ 3 w 176"/>
                  <a:gd name="T61" fmla="*/ 2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6" h="135">
                    <a:moveTo>
                      <a:pt x="3" y="20"/>
                    </a:moveTo>
                    <a:lnTo>
                      <a:pt x="0" y="32"/>
                    </a:lnTo>
                    <a:lnTo>
                      <a:pt x="12" y="35"/>
                    </a:lnTo>
                    <a:lnTo>
                      <a:pt x="30" y="23"/>
                    </a:lnTo>
                    <a:lnTo>
                      <a:pt x="53" y="17"/>
                    </a:lnTo>
                    <a:lnTo>
                      <a:pt x="80" y="16"/>
                    </a:lnTo>
                    <a:lnTo>
                      <a:pt x="108" y="21"/>
                    </a:lnTo>
                    <a:lnTo>
                      <a:pt x="131" y="34"/>
                    </a:lnTo>
                    <a:lnTo>
                      <a:pt x="150" y="54"/>
                    </a:lnTo>
                    <a:lnTo>
                      <a:pt x="157" y="67"/>
                    </a:lnTo>
                    <a:lnTo>
                      <a:pt x="160" y="84"/>
                    </a:lnTo>
                    <a:lnTo>
                      <a:pt x="160" y="127"/>
                    </a:lnTo>
                    <a:lnTo>
                      <a:pt x="168" y="135"/>
                    </a:lnTo>
                    <a:lnTo>
                      <a:pt x="176" y="127"/>
                    </a:lnTo>
                    <a:lnTo>
                      <a:pt x="176" y="83"/>
                    </a:lnTo>
                    <a:lnTo>
                      <a:pt x="175" y="81"/>
                    </a:lnTo>
                    <a:lnTo>
                      <a:pt x="171" y="62"/>
                    </a:lnTo>
                    <a:lnTo>
                      <a:pt x="171" y="61"/>
                    </a:lnTo>
                    <a:lnTo>
                      <a:pt x="164" y="47"/>
                    </a:lnTo>
                    <a:lnTo>
                      <a:pt x="163" y="45"/>
                    </a:lnTo>
                    <a:lnTo>
                      <a:pt x="142" y="22"/>
                    </a:lnTo>
                    <a:lnTo>
                      <a:pt x="140" y="20"/>
                    </a:lnTo>
                    <a:lnTo>
                      <a:pt x="115" y="7"/>
                    </a:lnTo>
                    <a:lnTo>
                      <a:pt x="113" y="7"/>
                    </a:lnTo>
                    <a:lnTo>
                      <a:pt x="83" y="1"/>
                    </a:lnTo>
                    <a:lnTo>
                      <a:pt x="81" y="0"/>
                    </a:lnTo>
                    <a:lnTo>
                      <a:pt x="52" y="1"/>
                    </a:lnTo>
                    <a:lnTo>
                      <a:pt x="50" y="2"/>
                    </a:lnTo>
                    <a:lnTo>
                      <a:pt x="25" y="9"/>
                    </a:lnTo>
                    <a:lnTo>
                      <a:pt x="23" y="9"/>
                    </a:lnTo>
                    <a:lnTo>
                      <a:pt x="3" y="2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02" name="Freeform 102"/>
              <p:cNvSpPr>
                <a:spLocks/>
              </p:cNvSpPr>
              <p:nvPr/>
            </p:nvSpPr>
            <p:spPr bwMode="auto">
              <a:xfrm>
                <a:off x="5337" y="3360"/>
                <a:ext cx="16" cy="16"/>
              </a:xfrm>
              <a:custGeom>
                <a:avLst/>
                <a:gdLst>
                  <a:gd name="T0" fmla="*/ 59 w 119"/>
                  <a:gd name="T1" fmla="*/ 0 h 141"/>
                  <a:gd name="T2" fmla="*/ 43 w 119"/>
                  <a:gd name="T3" fmla="*/ 3 h 141"/>
                  <a:gd name="T4" fmla="*/ 27 w 119"/>
                  <a:gd name="T5" fmla="*/ 11 h 141"/>
                  <a:gd name="T6" fmla="*/ 15 w 119"/>
                  <a:gd name="T7" fmla="*/ 23 h 141"/>
                  <a:gd name="T8" fmla="*/ 6 w 119"/>
                  <a:gd name="T9" fmla="*/ 38 h 141"/>
                  <a:gd name="T10" fmla="*/ 59 w 119"/>
                  <a:gd name="T11" fmla="*/ 70 h 141"/>
                  <a:gd name="T12" fmla="*/ 0 w 119"/>
                  <a:gd name="T13" fmla="*/ 77 h 141"/>
                  <a:gd name="T14" fmla="*/ 6 w 119"/>
                  <a:gd name="T15" fmla="*/ 102 h 141"/>
                  <a:gd name="T16" fmla="*/ 19 w 119"/>
                  <a:gd name="T17" fmla="*/ 122 h 141"/>
                  <a:gd name="T18" fmla="*/ 37 w 119"/>
                  <a:gd name="T19" fmla="*/ 136 h 141"/>
                  <a:gd name="T20" fmla="*/ 59 w 119"/>
                  <a:gd name="T21" fmla="*/ 141 h 141"/>
                  <a:gd name="T22" fmla="*/ 82 w 119"/>
                  <a:gd name="T23" fmla="*/ 136 h 141"/>
                  <a:gd name="T24" fmla="*/ 102 w 119"/>
                  <a:gd name="T25" fmla="*/ 120 h 141"/>
                  <a:gd name="T26" fmla="*/ 114 w 119"/>
                  <a:gd name="T27" fmla="*/ 98 h 141"/>
                  <a:gd name="T28" fmla="*/ 119 w 119"/>
                  <a:gd name="T29" fmla="*/ 70 h 141"/>
                  <a:gd name="T30" fmla="*/ 114 w 119"/>
                  <a:gd name="T31" fmla="*/ 42 h 141"/>
                  <a:gd name="T32" fmla="*/ 102 w 119"/>
                  <a:gd name="T33" fmla="*/ 20 h 141"/>
                  <a:gd name="T34" fmla="*/ 82 w 119"/>
                  <a:gd name="T35" fmla="*/ 5 h 141"/>
                  <a:gd name="T36" fmla="*/ 71 w 119"/>
                  <a:gd name="T37" fmla="*/ 1 h 141"/>
                  <a:gd name="T38" fmla="*/ 59 w 119"/>
                  <a:gd name="T3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141">
                    <a:moveTo>
                      <a:pt x="59" y="0"/>
                    </a:moveTo>
                    <a:lnTo>
                      <a:pt x="43" y="3"/>
                    </a:lnTo>
                    <a:lnTo>
                      <a:pt x="27" y="11"/>
                    </a:lnTo>
                    <a:lnTo>
                      <a:pt x="15" y="23"/>
                    </a:lnTo>
                    <a:lnTo>
                      <a:pt x="6" y="38"/>
                    </a:lnTo>
                    <a:lnTo>
                      <a:pt x="59" y="70"/>
                    </a:lnTo>
                    <a:lnTo>
                      <a:pt x="0" y="77"/>
                    </a:lnTo>
                    <a:lnTo>
                      <a:pt x="6" y="102"/>
                    </a:lnTo>
                    <a:lnTo>
                      <a:pt x="19" y="122"/>
                    </a:lnTo>
                    <a:lnTo>
                      <a:pt x="37" y="136"/>
                    </a:lnTo>
                    <a:lnTo>
                      <a:pt x="59" y="141"/>
                    </a:lnTo>
                    <a:lnTo>
                      <a:pt x="82" y="136"/>
                    </a:lnTo>
                    <a:lnTo>
                      <a:pt x="102" y="120"/>
                    </a:lnTo>
                    <a:lnTo>
                      <a:pt x="114" y="98"/>
                    </a:lnTo>
                    <a:lnTo>
                      <a:pt x="119" y="70"/>
                    </a:lnTo>
                    <a:lnTo>
                      <a:pt x="114" y="42"/>
                    </a:lnTo>
                    <a:lnTo>
                      <a:pt x="102" y="20"/>
                    </a:lnTo>
                    <a:lnTo>
                      <a:pt x="82" y="5"/>
                    </a:lnTo>
                    <a:lnTo>
                      <a:pt x="71" y="1"/>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03" name="Freeform 103"/>
              <p:cNvSpPr>
                <a:spLocks/>
              </p:cNvSpPr>
              <p:nvPr/>
            </p:nvSpPr>
            <p:spPr bwMode="auto">
              <a:xfrm>
                <a:off x="5306" y="3366"/>
                <a:ext cx="10" cy="5"/>
              </a:xfrm>
              <a:custGeom>
                <a:avLst/>
                <a:gdLst>
                  <a:gd name="T0" fmla="*/ 72 w 72"/>
                  <a:gd name="T1" fmla="*/ 0 h 61"/>
                  <a:gd name="T2" fmla="*/ 69 w 72"/>
                  <a:gd name="T3" fmla="*/ 29 h 61"/>
                  <a:gd name="T4" fmla="*/ 63 w 72"/>
                  <a:gd name="T5" fmla="*/ 49 h 61"/>
                  <a:gd name="T6" fmla="*/ 60 w 72"/>
                  <a:gd name="T7" fmla="*/ 56 h 61"/>
                  <a:gd name="T8" fmla="*/ 59 w 72"/>
                  <a:gd name="T9" fmla="*/ 58 h 61"/>
                  <a:gd name="T10" fmla="*/ 50 w 72"/>
                  <a:gd name="T11" fmla="*/ 61 h 61"/>
                  <a:gd name="T12" fmla="*/ 33 w 72"/>
                  <a:gd name="T13" fmla="*/ 60 h 61"/>
                  <a:gd name="T14" fmla="*/ 17 w 72"/>
                  <a:gd name="T15" fmla="*/ 54 h 61"/>
                  <a:gd name="T16" fmla="*/ 0 w 72"/>
                  <a:gd name="T17" fmla="*/ 44 h 61"/>
                  <a:gd name="T18" fmla="*/ 6 w 72"/>
                  <a:gd name="T19" fmla="*/ 44 h 61"/>
                  <a:gd name="T20" fmla="*/ 24 w 72"/>
                  <a:gd name="T21" fmla="*/ 41 h 61"/>
                  <a:gd name="T22" fmla="*/ 47 w 72"/>
                  <a:gd name="T23" fmla="*/ 28 h 61"/>
                  <a:gd name="T24" fmla="*/ 60 w 72"/>
                  <a:gd name="T25" fmla="*/ 16 h 61"/>
                  <a:gd name="T26" fmla="*/ 72 w 72"/>
                  <a:gd name="T2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61">
                    <a:moveTo>
                      <a:pt x="72" y="0"/>
                    </a:moveTo>
                    <a:lnTo>
                      <a:pt x="69" y="29"/>
                    </a:lnTo>
                    <a:lnTo>
                      <a:pt x="63" y="49"/>
                    </a:lnTo>
                    <a:lnTo>
                      <a:pt x="60" y="56"/>
                    </a:lnTo>
                    <a:lnTo>
                      <a:pt x="59" y="58"/>
                    </a:lnTo>
                    <a:lnTo>
                      <a:pt x="50" y="61"/>
                    </a:lnTo>
                    <a:lnTo>
                      <a:pt x="33" y="60"/>
                    </a:lnTo>
                    <a:lnTo>
                      <a:pt x="17" y="54"/>
                    </a:lnTo>
                    <a:lnTo>
                      <a:pt x="0" y="44"/>
                    </a:lnTo>
                    <a:lnTo>
                      <a:pt x="6" y="44"/>
                    </a:lnTo>
                    <a:lnTo>
                      <a:pt x="24" y="41"/>
                    </a:lnTo>
                    <a:lnTo>
                      <a:pt x="47" y="28"/>
                    </a:lnTo>
                    <a:lnTo>
                      <a:pt x="60" y="16"/>
                    </a:lnTo>
                    <a:lnTo>
                      <a:pt x="72"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04" name="Freeform 104"/>
              <p:cNvSpPr>
                <a:spLocks/>
              </p:cNvSpPr>
              <p:nvPr/>
            </p:nvSpPr>
            <p:spPr bwMode="auto">
              <a:xfrm>
                <a:off x="5284" y="3371"/>
                <a:ext cx="22" cy="21"/>
              </a:xfrm>
              <a:custGeom>
                <a:avLst/>
                <a:gdLst>
                  <a:gd name="T0" fmla="*/ 149 w 149"/>
                  <a:gd name="T1" fmla="*/ 114 h 159"/>
                  <a:gd name="T2" fmla="*/ 133 w 149"/>
                  <a:gd name="T3" fmla="*/ 125 h 159"/>
                  <a:gd name="T4" fmla="*/ 97 w 149"/>
                  <a:gd name="T5" fmla="*/ 145 h 159"/>
                  <a:gd name="T6" fmla="*/ 75 w 149"/>
                  <a:gd name="T7" fmla="*/ 154 h 159"/>
                  <a:gd name="T8" fmla="*/ 53 w 149"/>
                  <a:gd name="T9" fmla="*/ 159 h 159"/>
                  <a:gd name="T10" fmla="*/ 31 w 149"/>
                  <a:gd name="T11" fmla="*/ 159 h 159"/>
                  <a:gd name="T12" fmla="*/ 14 w 149"/>
                  <a:gd name="T13" fmla="*/ 151 h 159"/>
                  <a:gd name="T14" fmla="*/ 3 w 149"/>
                  <a:gd name="T15" fmla="*/ 136 h 159"/>
                  <a:gd name="T16" fmla="*/ 0 w 149"/>
                  <a:gd name="T17" fmla="*/ 114 h 159"/>
                  <a:gd name="T18" fmla="*/ 2 w 149"/>
                  <a:gd name="T19" fmla="*/ 90 h 159"/>
                  <a:gd name="T20" fmla="*/ 8 w 149"/>
                  <a:gd name="T21" fmla="*/ 63 h 159"/>
                  <a:gd name="T22" fmla="*/ 24 w 149"/>
                  <a:gd name="T23" fmla="*/ 19 h 159"/>
                  <a:gd name="T24" fmla="*/ 32 w 149"/>
                  <a:gd name="T25" fmla="*/ 0 h 159"/>
                  <a:gd name="T26" fmla="*/ 44 w 149"/>
                  <a:gd name="T27" fmla="*/ 34 h 159"/>
                  <a:gd name="T28" fmla="*/ 55 w 149"/>
                  <a:gd name="T29" fmla="*/ 60 h 159"/>
                  <a:gd name="T30" fmla="*/ 59 w 149"/>
                  <a:gd name="T31" fmla="*/ 69 h 159"/>
                  <a:gd name="T32" fmla="*/ 67 w 149"/>
                  <a:gd name="T33" fmla="*/ 78 h 159"/>
                  <a:gd name="T34" fmla="*/ 114 w 149"/>
                  <a:gd name="T35" fmla="*/ 101 h 159"/>
                  <a:gd name="T36" fmla="*/ 149 w 149"/>
                  <a:gd name="T37" fmla="*/ 11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 h="159">
                    <a:moveTo>
                      <a:pt x="149" y="114"/>
                    </a:moveTo>
                    <a:lnTo>
                      <a:pt x="133" y="125"/>
                    </a:lnTo>
                    <a:lnTo>
                      <a:pt x="97" y="145"/>
                    </a:lnTo>
                    <a:lnTo>
                      <a:pt x="75" y="154"/>
                    </a:lnTo>
                    <a:lnTo>
                      <a:pt x="53" y="159"/>
                    </a:lnTo>
                    <a:lnTo>
                      <a:pt x="31" y="159"/>
                    </a:lnTo>
                    <a:lnTo>
                      <a:pt x="14" y="151"/>
                    </a:lnTo>
                    <a:lnTo>
                      <a:pt x="3" y="136"/>
                    </a:lnTo>
                    <a:lnTo>
                      <a:pt x="0" y="114"/>
                    </a:lnTo>
                    <a:lnTo>
                      <a:pt x="2" y="90"/>
                    </a:lnTo>
                    <a:lnTo>
                      <a:pt x="8" y="63"/>
                    </a:lnTo>
                    <a:lnTo>
                      <a:pt x="24" y="19"/>
                    </a:lnTo>
                    <a:lnTo>
                      <a:pt x="32" y="0"/>
                    </a:lnTo>
                    <a:lnTo>
                      <a:pt x="44" y="34"/>
                    </a:lnTo>
                    <a:lnTo>
                      <a:pt x="55" y="60"/>
                    </a:lnTo>
                    <a:lnTo>
                      <a:pt x="59" y="69"/>
                    </a:lnTo>
                    <a:lnTo>
                      <a:pt x="67" y="78"/>
                    </a:lnTo>
                    <a:lnTo>
                      <a:pt x="114" y="101"/>
                    </a:lnTo>
                    <a:lnTo>
                      <a:pt x="149" y="114"/>
                    </a:lnTo>
                    <a:close/>
                  </a:path>
                </a:pathLst>
              </a:custGeom>
              <a:solidFill>
                <a:srgbClr val="FF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05" name="Freeform 105"/>
              <p:cNvSpPr>
                <a:spLocks/>
              </p:cNvSpPr>
              <p:nvPr/>
            </p:nvSpPr>
            <p:spPr bwMode="auto">
              <a:xfrm>
                <a:off x="5279" y="3371"/>
                <a:ext cx="27" cy="21"/>
              </a:xfrm>
              <a:custGeom>
                <a:avLst/>
                <a:gdLst>
                  <a:gd name="T0" fmla="*/ 118 w 158"/>
                  <a:gd name="T1" fmla="*/ 106 h 169"/>
                  <a:gd name="T2" fmla="*/ 116 w 158"/>
                  <a:gd name="T3" fmla="*/ 110 h 169"/>
                  <a:gd name="T4" fmla="*/ 146 w 158"/>
                  <a:gd name="T5" fmla="*/ 122 h 169"/>
                  <a:gd name="T6" fmla="*/ 135 w 158"/>
                  <a:gd name="T7" fmla="*/ 130 h 169"/>
                  <a:gd name="T8" fmla="*/ 99 w 158"/>
                  <a:gd name="T9" fmla="*/ 150 h 169"/>
                  <a:gd name="T10" fmla="*/ 77 w 158"/>
                  <a:gd name="T11" fmla="*/ 159 h 169"/>
                  <a:gd name="T12" fmla="*/ 56 w 158"/>
                  <a:gd name="T13" fmla="*/ 163 h 169"/>
                  <a:gd name="T14" fmla="*/ 35 w 158"/>
                  <a:gd name="T15" fmla="*/ 163 h 169"/>
                  <a:gd name="T16" fmla="*/ 19 w 158"/>
                  <a:gd name="T17" fmla="*/ 156 h 169"/>
                  <a:gd name="T18" fmla="*/ 8 w 158"/>
                  <a:gd name="T19" fmla="*/ 142 h 169"/>
                  <a:gd name="T20" fmla="*/ 6 w 158"/>
                  <a:gd name="T21" fmla="*/ 121 h 169"/>
                  <a:gd name="T22" fmla="*/ 8 w 158"/>
                  <a:gd name="T23" fmla="*/ 97 h 169"/>
                  <a:gd name="T24" fmla="*/ 13 w 158"/>
                  <a:gd name="T25" fmla="*/ 71 h 169"/>
                  <a:gd name="T26" fmla="*/ 29 w 158"/>
                  <a:gd name="T27" fmla="*/ 27 h 169"/>
                  <a:gd name="T28" fmla="*/ 35 w 158"/>
                  <a:gd name="T29" fmla="*/ 14 h 169"/>
                  <a:gd name="T30" fmla="*/ 44 w 158"/>
                  <a:gd name="T31" fmla="*/ 42 h 169"/>
                  <a:gd name="T32" fmla="*/ 56 w 158"/>
                  <a:gd name="T33" fmla="*/ 68 h 169"/>
                  <a:gd name="T34" fmla="*/ 60 w 158"/>
                  <a:gd name="T35" fmla="*/ 77 h 169"/>
                  <a:gd name="T36" fmla="*/ 68 w 158"/>
                  <a:gd name="T37" fmla="*/ 87 h 169"/>
                  <a:gd name="T38" fmla="*/ 116 w 158"/>
                  <a:gd name="T39" fmla="*/ 110 h 169"/>
                  <a:gd name="T40" fmla="*/ 146 w 158"/>
                  <a:gd name="T41" fmla="*/ 122 h 169"/>
                  <a:gd name="T42" fmla="*/ 135 w 158"/>
                  <a:gd name="T43" fmla="*/ 130 h 169"/>
                  <a:gd name="T44" fmla="*/ 137 w 158"/>
                  <a:gd name="T45" fmla="*/ 134 h 169"/>
                  <a:gd name="T46" fmla="*/ 158 w 158"/>
                  <a:gd name="T47" fmla="*/ 120 h 169"/>
                  <a:gd name="T48" fmla="*/ 118 w 158"/>
                  <a:gd name="T49" fmla="*/ 106 h 169"/>
                  <a:gd name="T50" fmla="*/ 72 w 158"/>
                  <a:gd name="T51" fmla="*/ 83 h 169"/>
                  <a:gd name="T52" fmla="*/ 64 w 158"/>
                  <a:gd name="T53" fmla="*/ 75 h 169"/>
                  <a:gd name="T54" fmla="*/ 60 w 158"/>
                  <a:gd name="T55" fmla="*/ 66 h 169"/>
                  <a:gd name="T56" fmla="*/ 49 w 158"/>
                  <a:gd name="T57" fmla="*/ 40 h 169"/>
                  <a:gd name="T58" fmla="*/ 35 w 158"/>
                  <a:gd name="T59" fmla="*/ 0 h 169"/>
                  <a:gd name="T60" fmla="*/ 25 w 158"/>
                  <a:gd name="T61" fmla="*/ 25 h 169"/>
                  <a:gd name="T62" fmla="*/ 9 w 158"/>
                  <a:gd name="T63" fmla="*/ 69 h 169"/>
                  <a:gd name="T64" fmla="*/ 2 w 158"/>
                  <a:gd name="T65" fmla="*/ 97 h 169"/>
                  <a:gd name="T66" fmla="*/ 0 w 158"/>
                  <a:gd name="T67" fmla="*/ 121 h 169"/>
                  <a:gd name="T68" fmla="*/ 4 w 158"/>
                  <a:gd name="T69" fmla="*/ 144 h 169"/>
                  <a:gd name="T70" fmla="*/ 15 w 158"/>
                  <a:gd name="T71" fmla="*/ 160 h 169"/>
                  <a:gd name="T72" fmla="*/ 33 w 158"/>
                  <a:gd name="T73" fmla="*/ 169 h 169"/>
                  <a:gd name="T74" fmla="*/ 56 w 158"/>
                  <a:gd name="T75" fmla="*/ 169 h 169"/>
                  <a:gd name="T76" fmla="*/ 79 w 158"/>
                  <a:gd name="T77" fmla="*/ 163 h 169"/>
                  <a:gd name="T78" fmla="*/ 101 w 158"/>
                  <a:gd name="T79" fmla="*/ 154 h 169"/>
                  <a:gd name="T80" fmla="*/ 137 w 158"/>
                  <a:gd name="T81" fmla="*/ 134 h 169"/>
                  <a:gd name="T82" fmla="*/ 158 w 158"/>
                  <a:gd name="T83" fmla="*/ 120 h 169"/>
                  <a:gd name="T84" fmla="*/ 118 w 158"/>
                  <a:gd name="T85" fmla="*/ 10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169">
                    <a:moveTo>
                      <a:pt x="118" y="106"/>
                    </a:moveTo>
                    <a:lnTo>
                      <a:pt x="116" y="110"/>
                    </a:lnTo>
                    <a:lnTo>
                      <a:pt x="146" y="122"/>
                    </a:lnTo>
                    <a:lnTo>
                      <a:pt x="135" y="130"/>
                    </a:lnTo>
                    <a:lnTo>
                      <a:pt x="99" y="150"/>
                    </a:lnTo>
                    <a:lnTo>
                      <a:pt x="77" y="159"/>
                    </a:lnTo>
                    <a:lnTo>
                      <a:pt x="56" y="163"/>
                    </a:lnTo>
                    <a:lnTo>
                      <a:pt x="35" y="163"/>
                    </a:lnTo>
                    <a:lnTo>
                      <a:pt x="19" y="156"/>
                    </a:lnTo>
                    <a:lnTo>
                      <a:pt x="8" y="142"/>
                    </a:lnTo>
                    <a:lnTo>
                      <a:pt x="6" y="121"/>
                    </a:lnTo>
                    <a:lnTo>
                      <a:pt x="8" y="97"/>
                    </a:lnTo>
                    <a:lnTo>
                      <a:pt x="13" y="71"/>
                    </a:lnTo>
                    <a:lnTo>
                      <a:pt x="29" y="27"/>
                    </a:lnTo>
                    <a:lnTo>
                      <a:pt x="35" y="14"/>
                    </a:lnTo>
                    <a:lnTo>
                      <a:pt x="44" y="42"/>
                    </a:lnTo>
                    <a:lnTo>
                      <a:pt x="56" y="68"/>
                    </a:lnTo>
                    <a:lnTo>
                      <a:pt x="60" y="77"/>
                    </a:lnTo>
                    <a:lnTo>
                      <a:pt x="68" y="87"/>
                    </a:lnTo>
                    <a:lnTo>
                      <a:pt x="116" y="110"/>
                    </a:lnTo>
                    <a:lnTo>
                      <a:pt x="146" y="122"/>
                    </a:lnTo>
                    <a:lnTo>
                      <a:pt x="135" y="130"/>
                    </a:lnTo>
                    <a:lnTo>
                      <a:pt x="137" y="134"/>
                    </a:lnTo>
                    <a:lnTo>
                      <a:pt x="158" y="120"/>
                    </a:lnTo>
                    <a:lnTo>
                      <a:pt x="118" y="106"/>
                    </a:lnTo>
                    <a:lnTo>
                      <a:pt x="72" y="83"/>
                    </a:lnTo>
                    <a:lnTo>
                      <a:pt x="64" y="75"/>
                    </a:lnTo>
                    <a:lnTo>
                      <a:pt x="60" y="66"/>
                    </a:lnTo>
                    <a:lnTo>
                      <a:pt x="49" y="40"/>
                    </a:lnTo>
                    <a:lnTo>
                      <a:pt x="35" y="0"/>
                    </a:lnTo>
                    <a:lnTo>
                      <a:pt x="25" y="25"/>
                    </a:lnTo>
                    <a:lnTo>
                      <a:pt x="9" y="69"/>
                    </a:lnTo>
                    <a:lnTo>
                      <a:pt x="2" y="97"/>
                    </a:lnTo>
                    <a:lnTo>
                      <a:pt x="0" y="121"/>
                    </a:lnTo>
                    <a:lnTo>
                      <a:pt x="4" y="144"/>
                    </a:lnTo>
                    <a:lnTo>
                      <a:pt x="15" y="160"/>
                    </a:lnTo>
                    <a:lnTo>
                      <a:pt x="33" y="169"/>
                    </a:lnTo>
                    <a:lnTo>
                      <a:pt x="56" y="169"/>
                    </a:lnTo>
                    <a:lnTo>
                      <a:pt x="79" y="163"/>
                    </a:lnTo>
                    <a:lnTo>
                      <a:pt x="101" y="154"/>
                    </a:lnTo>
                    <a:lnTo>
                      <a:pt x="137" y="134"/>
                    </a:lnTo>
                    <a:lnTo>
                      <a:pt x="158" y="120"/>
                    </a:lnTo>
                    <a:lnTo>
                      <a:pt x="118" y="106"/>
                    </a:lnTo>
                    <a:close/>
                  </a:path>
                </a:pathLst>
              </a:custGeom>
              <a:solidFill>
                <a:srgbClr val="FF0000"/>
              </a:solidFill>
              <a:ln w="0">
                <a:solidFill>
                  <a:srgbClr val="FF0000"/>
                </a:solidFill>
                <a:prstDash val="solid"/>
                <a:round/>
                <a:headEnd/>
                <a:tailEnd/>
              </a:ln>
            </p:spPr>
            <p:txBody>
              <a:bodyPr/>
              <a:lstStyle/>
              <a:p>
                <a:endParaRPr lang="ja-JP" altLang="en-US"/>
              </a:p>
            </p:txBody>
          </p:sp>
          <p:sp>
            <p:nvSpPr>
              <p:cNvPr id="25706" name="Freeform 106"/>
              <p:cNvSpPr>
                <a:spLocks/>
              </p:cNvSpPr>
              <p:nvPr/>
            </p:nvSpPr>
            <p:spPr bwMode="auto">
              <a:xfrm>
                <a:off x="4915" y="3323"/>
                <a:ext cx="31" cy="21"/>
              </a:xfrm>
              <a:custGeom>
                <a:avLst/>
                <a:gdLst>
                  <a:gd name="T0" fmla="*/ 8 w 225"/>
                  <a:gd name="T1" fmla="*/ 157 h 189"/>
                  <a:gd name="T2" fmla="*/ 19 w 225"/>
                  <a:gd name="T3" fmla="*/ 170 h 189"/>
                  <a:gd name="T4" fmla="*/ 33 w 225"/>
                  <a:gd name="T5" fmla="*/ 180 h 189"/>
                  <a:gd name="T6" fmla="*/ 50 w 225"/>
                  <a:gd name="T7" fmla="*/ 186 h 189"/>
                  <a:gd name="T8" fmla="*/ 69 w 225"/>
                  <a:gd name="T9" fmla="*/ 189 h 189"/>
                  <a:gd name="T10" fmla="*/ 89 w 225"/>
                  <a:gd name="T11" fmla="*/ 189 h 189"/>
                  <a:gd name="T12" fmla="*/ 112 w 225"/>
                  <a:gd name="T13" fmla="*/ 185 h 189"/>
                  <a:gd name="T14" fmla="*/ 133 w 225"/>
                  <a:gd name="T15" fmla="*/ 178 h 189"/>
                  <a:gd name="T16" fmla="*/ 156 w 225"/>
                  <a:gd name="T17" fmla="*/ 167 h 189"/>
                  <a:gd name="T18" fmla="*/ 192 w 225"/>
                  <a:gd name="T19" fmla="*/ 137 h 189"/>
                  <a:gd name="T20" fmla="*/ 207 w 225"/>
                  <a:gd name="T21" fmla="*/ 120 h 189"/>
                  <a:gd name="T22" fmla="*/ 217 w 225"/>
                  <a:gd name="T23" fmla="*/ 102 h 189"/>
                  <a:gd name="T24" fmla="*/ 223 w 225"/>
                  <a:gd name="T25" fmla="*/ 84 h 189"/>
                  <a:gd name="T26" fmla="*/ 225 w 225"/>
                  <a:gd name="T27" fmla="*/ 65 h 189"/>
                  <a:gd name="T28" fmla="*/ 223 w 225"/>
                  <a:gd name="T29" fmla="*/ 48 h 189"/>
                  <a:gd name="T30" fmla="*/ 217 w 225"/>
                  <a:gd name="T31" fmla="*/ 33 h 189"/>
                  <a:gd name="T32" fmla="*/ 207 w 225"/>
                  <a:gd name="T33" fmla="*/ 19 h 189"/>
                  <a:gd name="T34" fmla="*/ 192 w 225"/>
                  <a:gd name="T35" fmla="*/ 9 h 189"/>
                  <a:gd name="T36" fmla="*/ 175 w 225"/>
                  <a:gd name="T37" fmla="*/ 3 h 189"/>
                  <a:gd name="T38" fmla="*/ 156 w 225"/>
                  <a:gd name="T39" fmla="*/ 0 h 189"/>
                  <a:gd name="T40" fmla="*/ 135 w 225"/>
                  <a:gd name="T41" fmla="*/ 0 h 189"/>
                  <a:gd name="T42" fmla="*/ 114 w 225"/>
                  <a:gd name="T43" fmla="*/ 4 h 189"/>
                  <a:gd name="T44" fmla="*/ 91 w 225"/>
                  <a:gd name="T45" fmla="*/ 11 h 189"/>
                  <a:gd name="T46" fmla="*/ 70 w 225"/>
                  <a:gd name="T47" fmla="*/ 22 h 189"/>
                  <a:gd name="T48" fmla="*/ 49 w 225"/>
                  <a:gd name="T49" fmla="*/ 37 h 189"/>
                  <a:gd name="T50" fmla="*/ 33 w 225"/>
                  <a:gd name="T51" fmla="*/ 52 h 189"/>
                  <a:gd name="T52" fmla="*/ 19 w 225"/>
                  <a:gd name="T53" fmla="*/ 70 h 189"/>
                  <a:gd name="T54" fmla="*/ 8 w 225"/>
                  <a:gd name="T55" fmla="*/ 88 h 189"/>
                  <a:gd name="T56" fmla="*/ 2 w 225"/>
                  <a:gd name="T57" fmla="*/ 105 h 189"/>
                  <a:gd name="T58" fmla="*/ 0 w 225"/>
                  <a:gd name="T59" fmla="*/ 124 h 189"/>
                  <a:gd name="T60" fmla="*/ 2 w 225"/>
                  <a:gd name="T61" fmla="*/ 141 h 189"/>
                  <a:gd name="T62" fmla="*/ 8 w 225"/>
                  <a:gd name="T63" fmla="*/ 15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5" h="189">
                    <a:moveTo>
                      <a:pt x="8" y="157"/>
                    </a:moveTo>
                    <a:lnTo>
                      <a:pt x="19" y="170"/>
                    </a:lnTo>
                    <a:lnTo>
                      <a:pt x="33" y="180"/>
                    </a:lnTo>
                    <a:lnTo>
                      <a:pt x="50" y="186"/>
                    </a:lnTo>
                    <a:lnTo>
                      <a:pt x="69" y="189"/>
                    </a:lnTo>
                    <a:lnTo>
                      <a:pt x="89" y="189"/>
                    </a:lnTo>
                    <a:lnTo>
                      <a:pt x="112" y="185"/>
                    </a:lnTo>
                    <a:lnTo>
                      <a:pt x="133" y="178"/>
                    </a:lnTo>
                    <a:lnTo>
                      <a:pt x="156" y="167"/>
                    </a:lnTo>
                    <a:lnTo>
                      <a:pt x="192" y="137"/>
                    </a:lnTo>
                    <a:lnTo>
                      <a:pt x="207" y="120"/>
                    </a:lnTo>
                    <a:lnTo>
                      <a:pt x="217" y="102"/>
                    </a:lnTo>
                    <a:lnTo>
                      <a:pt x="223" y="84"/>
                    </a:lnTo>
                    <a:lnTo>
                      <a:pt x="225" y="65"/>
                    </a:lnTo>
                    <a:lnTo>
                      <a:pt x="223" y="48"/>
                    </a:lnTo>
                    <a:lnTo>
                      <a:pt x="217" y="33"/>
                    </a:lnTo>
                    <a:lnTo>
                      <a:pt x="207" y="19"/>
                    </a:lnTo>
                    <a:lnTo>
                      <a:pt x="192" y="9"/>
                    </a:lnTo>
                    <a:lnTo>
                      <a:pt x="175" y="3"/>
                    </a:lnTo>
                    <a:lnTo>
                      <a:pt x="156" y="0"/>
                    </a:lnTo>
                    <a:lnTo>
                      <a:pt x="135" y="0"/>
                    </a:lnTo>
                    <a:lnTo>
                      <a:pt x="114" y="4"/>
                    </a:lnTo>
                    <a:lnTo>
                      <a:pt x="91" y="11"/>
                    </a:lnTo>
                    <a:lnTo>
                      <a:pt x="70" y="22"/>
                    </a:lnTo>
                    <a:lnTo>
                      <a:pt x="49" y="37"/>
                    </a:lnTo>
                    <a:lnTo>
                      <a:pt x="33" y="52"/>
                    </a:lnTo>
                    <a:lnTo>
                      <a:pt x="19" y="70"/>
                    </a:lnTo>
                    <a:lnTo>
                      <a:pt x="8" y="88"/>
                    </a:lnTo>
                    <a:lnTo>
                      <a:pt x="2" y="105"/>
                    </a:lnTo>
                    <a:lnTo>
                      <a:pt x="0" y="124"/>
                    </a:lnTo>
                    <a:lnTo>
                      <a:pt x="2" y="141"/>
                    </a:lnTo>
                    <a:lnTo>
                      <a:pt x="8" y="15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07" name="Freeform 107"/>
              <p:cNvSpPr>
                <a:spLocks/>
              </p:cNvSpPr>
              <p:nvPr/>
            </p:nvSpPr>
            <p:spPr bwMode="auto">
              <a:xfrm>
                <a:off x="4915" y="3318"/>
                <a:ext cx="37" cy="26"/>
              </a:xfrm>
              <a:custGeom>
                <a:avLst/>
                <a:gdLst>
                  <a:gd name="T0" fmla="*/ 3 w 241"/>
                  <a:gd name="T1" fmla="*/ 152 h 205"/>
                  <a:gd name="T2" fmla="*/ 22 w 241"/>
                  <a:gd name="T3" fmla="*/ 184 h 205"/>
                  <a:gd name="T4" fmla="*/ 56 w 241"/>
                  <a:gd name="T5" fmla="*/ 201 h 205"/>
                  <a:gd name="T6" fmla="*/ 98 w 241"/>
                  <a:gd name="T7" fmla="*/ 205 h 205"/>
                  <a:gd name="T8" fmla="*/ 144 w 241"/>
                  <a:gd name="T9" fmla="*/ 193 h 205"/>
                  <a:gd name="T10" fmla="*/ 205 w 241"/>
                  <a:gd name="T11" fmla="*/ 150 h 205"/>
                  <a:gd name="T12" fmla="*/ 232 w 241"/>
                  <a:gd name="T13" fmla="*/ 113 h 205"/>
                  <a:gd name="T14" fmla="*/ 241 w 241"/>
                  <a:gd name="T15" fmla="*/ 73 h 205"/>
                  <a:gd name="T16" fmla="*/ 232 w 241"/>
                  <a:gd name="T17" fmla="*/ 37 h 205"/>
                  <a:gd name="T18" fmla="*/ 204 w 241"/>
                  <a:gd name="T19" fmla="*/ 10 h 205"/>
                  <a:gd name="T20" fmla="*/ 165 w 241"/>
                  <a:gd name="T21" fmla="*/ 0 h 205"/>
                  <a:gd name="T22" fmla="*/ 120 w 241"/>
                  <a:gd name="T23" fmla="*/ 5 h 205"/>
                  <a:gd name="T24" fmla="*/ 74 w 241"/>
                  <a:gd name="T25" fmla="*/ 23 h 205"/>
                  <a:gd name="T26" fmla="*/ 35 w 241"/>
                  <a:gd name="T27" fmla="*/ 55 h 205"/>
                  <a:gd name="T28" fmla="*/ 9 w 241"/>
                  <a:gd name="T29" fmla="*/ 93 h 205"/>
                  <a:gd name="T30" fmla="*/ 0 w 241"/>
                  <a:gd name="T31" fmla="*/ 132 h 205"/>
                  <a:gd name="T32" fmla="*/ 9 w 241"/>
                  <a:gd name="T33" fmla="*/ 169 h 205"/>
                  <a:gd name="T34" fmla="*/ 33 w 241"/>
                  <a:gd name="T35" fmla="*/ 173 h 205"/>
                  <a:gd name="T36" fmla="*/ 17 w 241"/>
                  <a:gd name="T37" fmla="*/ 147 h 205"/>
                  <a:gd name="T38" fmla="*/ 17 w 241"/>
                  <a:gd name="T39" fmla="*/ 115 h 205"/>
                  <a:gd name="T40" fmla="*/ 33 w 241"/>
                  <a:gd name="T41" fmla="*/ 82 h 205"/>
                  <a:gd name="T42" fmla="*/ 62 w 241"/>
                  <a:gd name="T43" fmla="*/ 51 h 205"/>
                  <a:gd name="T44" fmla="*/ 102 w 241"/>
                  <a:gd name="T45" fmla="*/ 26 h 205"/>
                  <a:gd name="T46" fmla="*/ 144 w 241"/>
                  <a:gd name="T47" fmla="*/ 16 h 205"/>
                  <a:gd name="T48" fmla="*/ 181 w 241"/>
                  <a:gd name="T49" fmla="*/ 18 h 205"/>
                  <a:gd name="T50" fmla="*/ 209 w 241"/>
                  <a:gd name="T51" fmla="*/ 34 h 205"/>
                  <a:gd name="T52" fmla="*/ 224 w 241"/>
                  <a:gd name="T53" fmla="*/ 58 h 205"/>
                  <a:gd name="T54" fmla="*/ 224 w 241"/>
                  <a:gd name="T55" fmla="*/ 90 h 205"/>
                  <a:gd name="T56" fmla="*/ 208 w 241"/>
                  <a:gd name="T57" fmla="*/ 124 h 205"/>
                  <a:gd name="T58" fmla="*/ 159 w 241"/>
                  <a:gd name="T59" fmla="*/ 169 h 205"/>
                  <a:gd name="T60" fmla="*/ 118 w 241"/>
                  <a:gd name="T61" fmla="*/ 186 h 205"/>
                  <a:gd name="T62" fmla="*/ 78 w 241"/>
                  <a:gd name="T63" fmla="*/ 189 h 205"/>
                  <a:gd name="T64" fmla="*/ 45 w 241"/>
                  <a:gd name="T65" fmla="*/ 181 h 205"/>
                  <a:gd name="T66" fmla="*/ 24 w 241"/>
                  <a:gd name="T67" fmla="*/ 16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1" h="205">
                    <a:moveTo>
                      <a:pt x="17" y="146"/>
                    </a:moveTo>
                    <a:lnTo>
                      <a:pt x="3" y="152"/>
                    </a:lnTo>
                    <a:lnTo>
                      <a:pt x="9" y="169"/>
                    </a:lnTo>
                    <a:lnTo>
                      <a:pt x="22" y="184"/>
                    </a:lnTo>
                    <a:lnTo>
                      <a:pt x="37" y="195"/>
                    </a:lnTo>
                    <a:lnTo>
                      <a:pt x="56" y="201"/>
                    </a:lnTo>
                    <a:lnTo>
                      <a:pt x="76" y="205"/>
                    </a:lnTo>
                    <a:lnTo>
                      <a:pt x="98" y="205"/>
                    </a:lnTo>
                    <a:lnTo>
                      <a:pt x="122" y="200"/>
                    </a:lnTo>
                    <a:lnTo>
                      <a:pt x="144" y="193"/>
                    </a:lnTo>
                    <a:lnTo>
                      <a:pt x="168" y="181"/>
                    </a:lnTo>
                    <a:lnTo>
                      <a:pt x="205" y="150"/>
                    </a:lnTo>
                    <a:lnTo>
                      <a:pt x="221" y="132"/>
                    </a:lnTo>
                    <a:lnTo>
                      <a:pt x="232" y="113"/>
                    </a:lnTo>
                    <a:lnTo>
                      <a:pt x="238" y="94"/>
                    </a:lnTo>
                    <a:lnTo>
                      <a:pt x="241" y="73"/>
                    </a:lnTo>
                    <a:lnTo>
                      <a:pt x="238" y="54"/>
                    </a:lnTo>
                    <a:lnTo>
                      <a:pt x="232" y="37"/>
                    </a:lnTo>
                    <a:lnTo>
                      <a:pt x="220" y="21"/>
                    </a:lnTo>
                    <a:lnTo>
                      <a:pt x="204" y="10"/>
                    </a:lnTo>
                    <a:lnTo>
                      <a:pt x="185" y="4"/>
                    </a:lnTo>
                    <a:lnTo>
                      <a:pt x="165" y="0"/>
                    </a:lnTo>
                    <a:lnTo>
                      <a:pt x="142" y="0"/>
                    </a:lnTo>
                    <a:lnTo>
                      <a:pt x="120" y="5"/>
                    </a:lnTo>
                    <a:lnTo>
                      <a:pt x="96" y="12"/>
                    </a:lnTo>
                    <a:lnTo>
                      <a:pt x="74" y="23"/>
                    </a:lnTo>
                    <a:lnTo>
                      <a:pt x="52" y="39"/>
                    </a:lnTo>
                    <a:lnTo>
                      <a:pt x="35" y="55"/>
                    </a:lnTo>
                    <a:lnTo>
                      <a:pt x="21" y="73"/>
                    </a:lnTo>
                    <a:lnTo>
                      <a:pt x="9" y="93"/>
                    </a:lnTo>
                    <a:lnTo>
                      <a:pt x="3" y="111"/>
                    </a:lnTo>
                    <a:lnTo>
                      <a:pt x="0" y="132"/>
                    </a:lnTo>
                    <a:lnTo>
                      <a:pt x="3" y="151"/>
                    </a:lnTo>
                    <a:lnTo>
                      <a:pt x="9" y="169"/>
                    </a:lnTo>
                    <a:lnTo>
                      <a:pt x="21" y="183"/>
                    </a:lnTo>
                    <a:lnTo>
                      <a:pt x="33" y="173"/>
                    </a:lnTo>
                    <a:lnTo>
                      <a:pt x="24" y="160"/>
                    </a:lnTo>
                    <a:lnTo>
                      <a:pt x="17" y="147"/>
                    </a:lnTo>
                    <a:lnTo>
                      <a:pt x="16" y="132"/>
                    </a:lnTo>
                    <a:lnTo>
                      <a:pt x="17" y="115"/>
                    </a:lnTo>
                    <a:lnTo>
                      <a:pt x="24" y="99"/>
                    </a:lnTo>
                    <a:lnTo>
                      <a:pt x="33" y="82"/>
                    </a:lnTo>
                    <a:lnTo>
                      <a:pt x="47" y="65"/>
                    </a:lnTo>
                    <a:lnTo>
                      <a:pt x="62" y="51"/>
                    </a:lnTo>
                    <a:lnTo>
                      <a:pt x="82" y="38"/>
                    </a:lnTo>
                    <a:lnTo>
                      <a:pt x="102" y="26"/>
                    </a:lnTo>
                    <a:lnTo>
                      <a:pt x="124" y="19"/>
                    </a:lnTo>
                    <a:lnTo>
                      <a:pt x="144" y="16"/>
                    </a:lnTo>
                    <a:lnTo>
                      <a:pt x="162" y="16"/>
                    </a:lnTo>
                    <a:lnTo>
                      <a:pt x="181" y="18"/>
                    </a:lnTo>
                    <a:lnTo>
                      <a:pt x="196" y="24"/>
                    </a:lnTo>
                    <a:lnTo>
                      <a:pt x="209" y="34"/>
                    </a:lnTo>
                    <a:lnTo>
                      <a:pt x="218" y="45"/>
                    </a:lnTo>
                    <a:lnTo>
                      <a:pt x="224" y="58"/>
                    </a:lnTo>
                    <a:lnTo>
                      <a:pt x="225" y="73"/>
                    </a:lnTo>
                    <a:lnTo>
                      <a:pt x="224" y="90"/>
                    </a:lnTo>
                    <a:lnTo>
                      <a:pt x="218" y="107"/>
                    </a:lnTo>
                    <a:lnTo>
                      <a:pt x="208" y="124"/>
                    </a:lnTo>
                    <a:lnTo>
                      <a:pt x="195" y="140"/>
                    </a:lnTo>
                    <a:lnTo>
                      <a:pt x="159" y="169"/>
                    </a:lnTo>
                    <a:lnTo>
                      <a:pt x="138" y="179"/>
                    </a:lnTo>
                    <a:lnTo>
                      <a:pt x="118" y="186"/>
                    </a:lnTo>
                    <a:lnTo>
                      <a:pt x="96" y="189"/>
                    </a:lnTo>
                    <a:lnTo>
                      <a:pt x="78" y="189"/>
                    </a:lnTo>
                    <a:lnTo>
                      <a:pt x="60" y="187"/>
                    </a:lnTo>
                    <a:lnTo>
                      <a:pt x="45" y="181"/>
                    </a:lnTo>
                    <a:lnTo>
                      <a:pt x="32" y="172"/>
                    </a:lnTo>
                    <a:lnTo>
                      <a:pt x="24" y="160"/>
                    </a:lnTo>
                    <a:lnTo>
                      <a:pt x="17" y="146"/>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708" name="Freeform 108"/>
              <p:cNvSpPr>
                <a:spLocks/>
              </p:cNvSpPr>
              <p:nvPr/>
            </p:nvSpPr>
            <p:spPr bwMode="auto">
              <a:xfrm>
                <a:off x="4804" y="3329"/>
                <a:ext cx="68" cy="53"/>
              </a:xfrm>
              <a:custGeom>
                <a:avLst/>
                <a:gdLst>
                  <a:gd name="T0" fmla="*/ 162 w 499"/>
                  <a:gd name="T1" fmla="*/ 0 h 403"/>
                  <a:gd name="T2" fmla="*/ 499 w 499"/>
                  <a:gd name="T3" fmla="*/ 189 h 403"/>
                  <a:gd name="T4" fmla="*/ 432 w 499"/>
                  <a:gd name="T5" fmla="*/ 352 h 403"/>
                  <a:gd name="T6" fmla="*/ 412 w 499"/>
                  <a:gd name="T7" fmla="*/ 364 h 403"/>
                  <a:gd name="T8" fmla="*/ 390 w 499"/>
                  <a:gd name="T9" fmla="*/ 375 h 403"/>
                  <a:gd name="T10" fmla="*/ 359 w 499"/>
                  <a:gd name="T11" fmla="*/ 387 h 403"/>
                  <a:gd name="T12" fmla="*/ 321 w 499"/>
                  <a:gd name="T13" fmla="*/ 397 h 403"/>
                  <a:gd name="T14" fmla="*/ 277 w 499"/>
                  <a:gd name="T15" fmla="*/ 403 h 403"/>
                  <a:gd name="T16" fmla="*/ 228 w 499"/>
                  <a:gd name="T17" fmla="*/ 402 h 403"/>
                  <a:gd name="T18" fmla="*/ 175 w 499"/>
                  <a:gd name="T19" fmla="*/ 392 h 403"/>
                  <a:gd name="T20" fmla="*/ 149 w 499"/>
                  <a:gd name="T21" fmla="*/ 382 h 403"/>
                  <a:gd name="T22" fmla="*/ 125 w 499"/>
                  <a:gd name="T23" fmla="*/ 369 h 403"/>
                  <a:gd name="T24" fmla="*/ 85 w 499"/>
                  <a:gd name="T25" fmla="*/ 334 h 403"/>
                  <a:gd name="T26" fmla="*/ 55 w 499"/>
                  <a:gd name="T27" fmla="*/ 292 h 403"/>
                  <a:gd name="T28" fmla="*/ 32 w 499"/>
                  <a:gd name="T29" fmla="*/ 248 h 403"/>
                  <a:gd name="T30" fmla="*/ 16 w 499"/>
                  <a:gd name="T31" fmla="*/ 205 h 403"/>
                  <a:gd name="T32" fmla="*/ 6 w 499"/>
                  <a:gd name="T33" fmla="*/ 169 h 403"/>
                  <a:gd name="T34" fmla="*/ 0 w 499"/>
                  <a:gd name="T35" fmla="*/ 135 h 403"/>
                  <a:gd name="T36" fmla="*/ 162 w 499"/>
                  <a:gd name="T3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9" h="403">
                    <a:moveTo>
                      <a:pt x="162" y="0"/>
                    </a:moveTo>
                    <a:lnTo>
                      <a:pt x="499" y="189"/>
                    </a:lnTo>
                    <a:lnTo>
                      <a:pt x="432" y="352"/>
                    </a:lnTo>
                    <a:lnTo>
                      <a:pt x="412" y="364"/>
                    </a:lnTo>
                    <a:lnTo>
                      <a:pt x="390" y="375"/>
                    </a:lnTo>
                    <a:lnTo>
                      <a:pt x="359" y="387"/>
                    </a:lnTo>
                    <a:lnTo>
                      <a:pt x="321" y="397"/>
                    </a:lnTo>
                    <a:lnTo>
                      <a:pt x="277" y="403"/>
                    </a:lnTo>
                    <a:lnTo>
                      <a:pt x="228" y="402"/>
                    </a:lnTo>
                    <a:lnTo>
                      <a:pt x="175" y="392"/>
                    </a:lnTo>
                    <a:lnTo>
                      <a:pt x="149" y="382"/>
                    </a:lnTo>
                    <a:lnTo>
                      <a:pt x="125" y="369"/>
                    </a:lnTo>
                    <a:lnTo>
                      <a:pt x="85" y="334"/>
                    </a:lnTo>
                    <a:lnTo>
                      <a:pt x="55" y="292"/>
                    </a:lnTo>
                    <a:lnTo>
                      <a:pt x="32" y="248"/>
                    </a:lnTo>
                    <a:lnTo>
                      <a:pt x="16" y="205"/>
                    </a:lnTo>
                    <a:lnTo>
                      <a:pt x="6" y="169"/>
                    </a:lnTo>
                    <a:lnTo>
                      <a:pt x="0" y="135"/>
                    </a:lnTo>
                    <a:lnTo>
                      <a:pt x="162"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09" name="Freeform 109"/>
              <p:cNvSpPr>
                <a:spLocks/>
              </p:cNvSpPr>
              <p:nvPr/>
            </p:nvSpPr>
            <p:spPr bwMode="auto">
              <a:xfrm>
                <a:off x="4798" y="3329"/>
                <a:ext cx="74" cy="53"/>
              </a:xfrm>
              <a:custGeom>
                <a:avLst/>
                <a:gdLst>
                  <a:gd name="T0" fmla="*/ 3 w 518"/>
                  <a:gd name="T1" fmla="*/ 139 h 421"/>
                  <a:gd name="T2" fmla="*/ 14 w 518"/>
                  <a:gd name="T3" fmla="*/ 151 h 421"/>
                  <a:gd name="T4" fmla="*/ 172 w 518"/>
                  <a:gd name="T5" fmla="*/ 19 h 421"/>
                  <a:gd name="T6" fmla="*/ 498 w 518"/>
                  <a:gd name="T7" fmla="*/ 202 h 421"/>
                  <a:gd name="T8" fmla="*/ 434 w 518"/>
                  <a:gd name="T9" fmla="*/ 357 h 421"/>
                  <a:gd name="T10" fmla="*/ 417 w 518"/>
                  <a:gd name="T11" fmla="*/ 367 h 421"/>
                  <a:gd name="T12" fmla="*/ 396 w 518"/>
                  <a:gd name="T13" fmla="*/ 378 h 421"/>
                  <a:gd name="T14" fmla="*/ 366 w 518"/>
                  <a:gd name="T15" fmla="*/ 390 h 421"/>
                  <a:gd name="T16" fmla="*/ 329 w 518"/>
                  <a:gd name="T17" fmla="*/ 400 h 421"/>
                  <a:gd name="T18" fmla="*/ 286 w 518"/>
                  <a:gd name="T19" fmla="*/ 405 h 421"/>
                  <a:gd name="T20" fmla="*/ 238 w 518"/>
                  <a:gd name="T21" fmla="*/ 404 h 421"/>
                  <a:gd name="T22" fmla="*/ 186 w 518"/>
                  <a:gd name="T23" fmla="*/ 394 h 421"/>
                  <a:gd name="T24" fmla="*/ 161 w 518"/>
                  <a:gd name="T25" fmla="*/ 385 h 421"/>
                  <a:gd name="T26" fmla="*/ 138 w 518"/>
                  <a:gd name="T27" fmla="*/ 373 h 421"/>
                  <a:gd name="T28" fmla="*/ 100 w 518"/>
                  <a:gd name="T29" fmla="*/ 339 h 421"/>
                  <a:gd name="T30" fmla="*/ 70 w 518"/>
                  <a:gd name="T31" fmla="*/ 298 h 421"/>
                  <a:gd name="T32" fmla="*/ 48 w 518"/>
                  <a:gd name="T33" fmla="*/ 255 h 421"/>
                  <a:gd name="T34" fmla="*/ 32 w 518"/>
                  <a:gd name="T35" fmla="*/ 213 h 421"/>
                  <a:gd name="T36" fmla="*/ 22 w 518"/>
                  <a:gd name="T37" fmla="*/ 177 h 421"/>
                  <a:gd name="T38" fmla="*/ 17 w 518"/>
                  <a:gd name="T39" fmla="*/ 148 h 421"/>
                  <a:gd name="T40" fmla="*/ 172 w 518"/>
                  <a:gd name="T41" fmla="*/ 19 h 421"/>
                  <a:gd name="T42" fmla="*/ 504 w 518"/>
                  <a:gd name="T43" fmla="*/ 206 h 421"/>
                  <a:gd name="T44" fmla="*/ 512 w 518"/>
                  <a:gd name="T45" fmla="*/ 192 h 421"/>
                  <a:gd name="T46" fmla="*/ 170 w 518"/>
                  <a:gd name="T47" fmla="*/ 0 h 421"/>
                  <a:gd name="T48" fmla="*/ 0 w 518"/>
                  <a:gd name="T49" fmla="*/ 142 h 421"/>
                  <a:gd name="T50" fmla="*/ 7 w 518"/>
                  <a:gd name="T51" fmla="*/ 182 h 421"/>
                  <a:gd name="T52" fmla="*/ 18 w 518"/>
                  <a:gd name="T53" fmla="*/ 217 h 421"/>
                  <a:gd name="T54" fmla="*/ 34 w 518"/>
                  <a:gd name="T55" fmla="*/ 261 h 421"/>
                  <a:gd name="T56" fmla="*/ 58 w 518"/>
                  <a:gd name="T57" fmla="*/ 306 h 421"/>
                  <a:gd name="T58" fmla="*/ 88 w 518"/>
                  <a:gd name="T59" fmla="*/ 349 h 421"/>
                  <a:gd name="T60" fmla="*/ 130 w 518"/>
                  <a:gd name="T61" fmla="*/ 385 h 421"/>
                  <a:gd name="T62" fmla="*/ 155 w 518"/>
                  <a:gd name="T63" fmla="*/ 400 h 421"/>
                  <a:gd name="T64" fmla="*/ 182 w 518"/>
                  <a:gd name="T65" fmla="*/ 409 h 421"/>
                  <a:gd name="T66" fmla="*/ 236 w 518"/>
                  <a:gd name="T67" fmla="*/ 420 h 421"/>
                  <a:gd name="T68" fmla="*/ 286 w 518"/>
                  <a:gd name="T69" fmla="*/ 421 h 421"/>
                  <a:gd name="T70" fmla="*/ 331 w 518"/>
                  <a:gd name="T71" fmla="*/ 414 h 421"/>
                  <a:gd name="T72" fmla="*/ 370 w 518"/>
                  <a:gd name="T73" fmla="*/ 405 h 421"/>
                  <a:gd name="T74" fmla="*/ 402 w 518"/>
                  <a:gd name="T75" fmla="*/ 392 h 421"/>
                  <a:gd name="T76" fmla="*/ 425 w 518"/>
                  <a:gd name="T77" fmla="*/ 381 h 421"/>
                  <a:gd name="T78" fmla="*/ 447 w 518"/>
                  <a:gd name="T79" fmla="*/ 367 h 421"/>
                  <a:gd name="T80" fmla="*/ 518 w 518"/>
                  <a:gd name="T81" fmla="*/ 196 h 421"/>
                  <a:gd name="T82" fmla="*/ 170 w 518"/>
                  <a:gd name="T83" fmla="*/ 0 h 421"/>
                  <a:gd name="T84" fmla="*/ 3 w 518"/>
                  <a:gd name="T85" fmla="*/ 1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8" h="421">
                    <a:moveTo>
                      <a:pt x="3" y="139"/>
                    </a:moveTo>
                    <a:lnTo>
                      <a:pt x="14" y="151"/>
                    </a:lnTo>
                    <a:lnTo>
                      <a:pt x="172" y="19"/>
                    </a:lnTo>
                    <a:lnTo>
                      <a:pt x="498" y="202"/>
                    </a:lnTo>
                    <a:lnTo>
                      <a:pt x="434" y="357"/>
                    </a:lnTo>
                    <a:lnTo>
                      <a:pt x="417" y="367"/>
                    </a:lnTo>
                    <a:lnTo>
                      <a:pt x="396" y="378"/>
                    </a:lnTo>
                    <a:lnTo>
                      <a:pt x="366" y="390"/>
                    </a:lnTo>
                    <a:lnTo>
                      <a:pt x="329" y="400"/>
                    </a:lnTo>
                    <a:lnTo>
                      <a:pt x="286" y="405"/>
                    </a:lnTo>
                    <a:lnTo>
                      <a:pt x="238" y="404"/>
                    </a:lnTo>
                    <a:lnTo>
                      <a:pt x="186" y="394"/>
                    </a:lnTo>
                    <a:lnTo>
                      <a:pt x="161" y="385"/>
                    </a:lnTo>
                    <a:lnTo>
                      <a:pt x="138" y="373"/>
                    </a:lnTo>
                    <a:lnTo>
                      <a:pt x="100" y="339"/>
                    </a:lnTo>
                    <a:lnTo>
                      <a:pt x="70" y="298"/>
                    </a:lnTo>
                    <a:lnTo>
                      <a:pt x="48" y="255"/>
                    </a:lnTo>
                    <a:lnTo>
                      <a:pt x="32" y="213"/>
                    </a:lnTo>
                    <a:lnTo>
                      <a:pt x="22" y="177"/>
                    </a:lnTo>
                    <a:lnTo>
                      <a:pt x="17" y="148"/>
                    </a:lnTo>
                    <a:lnTo>
                      <a:pt x="172" y="19"/>
                    </a:lnTo>
                    <a:lnTo>
                      <a:pt x="504" y="206"/>
                    </a:lnTo>
                    <a:lnTo>
                      <a:pt x="512" y="192"/>
                    </a:lnTo>
                    <a:lnTo>
                      <a:pt x="170" y="0"/>
                    </a:lnTo>
                    <a:lnTo>
                      <a:pt x="0" y="142"/>
                    </a:lnTo>
                    <a:lnTo>
                      <a:pt x="7" y="182"/>
                    </a:lnTo>
                    <a:lnTo>
                      <a:pt x="18" y="217"/>
                    </a:lnTo>
                    <a:lnTo>
                      <a:pt x="34" y="261"/>
                    </a:lnTo>
                    <a:lnTo>
                      <a:pt x="58" y="306"/>
                    </a:lnTo>
                    <a:lnTo>
                      <a:pt x="88" y="349"/>
                    </a:lnTo>
                    <a:lnTo>
                      <a:pt x="130" y="385"/>
                    </a:lnTo>
                    <a:lnTo>
                      <a:pt x="155" y="400"/>
                    </a:lnTo>
                    <a:lnTo>
                      <a:pt x="182" y="409"/>
                    </a:lnTo>
                    <a:lnTo>
                      <a:pt x="236" y="420"/>
                    </a:lnTo>
                    <a:lnTo>
                      <a:pt x="286" y="421"/>
                    </a:lnTo>
                    <a:lnTo>
                      <a:pt x="331" y="414"/>
                    </a:lnTo>
                    <a:lnTo>
                      <a:pt x="370" y="405"/>
                    </a:lnTo>
                    <a:lnTo>
                      <a:pt x="402" y="392"/>
                    </a:lnTo>
                    <a:lnTo>
                      <a:pt x="425" y="381"/>
                    </a:lnTo>
                    <a:lnTo>
                      <a:pt x="447" y="367"/>
                    </a:lnTo>
                    <a:lnTo>
                      <a:pt x="518" y="196"/>
                    </a:lnTo>
                    <a:lnTo>
                      <a:pt x="170" y="0"/>
                    </a:lnTo>
                    <a:lnTo>
                      <a:pt x="3" y="139"/>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710" name="Freeform 110"/>
              <p:cNvSpPr>
                <a:spLocks/>
              </p:cNvSpPr>
              <p:nvPr/>
            </p:nvSpPr>
            <p:spPr bwMode="auto">
              <a:xfrm>
                <a:off x="4819" y="3223"/>
                <a:ext cx="148" cy="137"/>
              </a:xfrm>
              <a:custGeom>
                <a:avLst/>
                <a:gdLst>
                  <a:gd name="T0" fmla="*/ 118 w 1027"/>
                  <a:gd name="T1" fmla="*/ 1008 h 1065"/>
                  <a:gd name="T2" fmla="*/ 151 w 1027"/>
                  <a:gd name="T3" fmla="*/ 1031 h 1065"/>
                  <a:gd name="T4" fmla="*/ 187 w 1027"/>
                  <a:gd name="T5" fmla="*/ 1049 h 1065"/>
                  <a:gd name="T6" fmla="*/ 225 w 1027"/>
                  <a:gd name="T7" fmla="*/ 1060 h 1065"/>
                  <a:gd name="T8" fmla="*/ 263 w 1027"/>
                  <a:gd name="T9" fmla="*/ 1065 h 1065"/>
                  <a:gd name="T10" fmla="*/ 302 w 1027"/>
                  <a:gd name="T11" fmla="*/ 1064 h 1065"/>
                  <a:gd name="T12" fmla="*/ 344 w 1027"/>
                  <a:gd name="T13" fmla="*/ 1058 h 1065"/>
                  <a:gd name="T14" fmla="*/ 387 w 1027"/>
                  <a:gd name="T15" fmla="*/ 1048 h 1065"/>
                  <a:gd name="T16" fmla="*/ 431 w 1027"/>
                  <a:gd name="T17" fmla="*/ 1032 h 1065"/>
                  <a:gd name="T18" fmla="*/ 522 w 1027"/>
                  <a:gd name="T19" fmla="*/ 991 h 1065"/>
                  <a:gd name="T20" fmla="*/ 619 w 1027"/>
                  <a:gd name="T21" fmla="*/ 937 h 1065"/>
                  <a:gd name="T22" fmla="*/ 719 w 1027"/>
                  <a:gd name="T23" fmla="*/ 874 h 1065"/>
                  <a:gd name="T24" fmla="*/ 824 w 1027"/>
                  <a:gd name="T25" fmla="*/ 804 h 1065"/>
                  <a:gd name="T26" fmla="*/ 872 w 1027"/>
                  <a:gd name="T27" fmla="*/ 767 h 1065"/>
                  <a:gd name="T28" fmla="*/ 914 w 1027"/>
                  <a:gd name="T29" fmla="*/ 725 h 1065"/>
                  <a:gd name="T30" fmla="*/ 949 w 1027"/>
                  <a:gd name="T31" fmla="*/ 680 h 1065"/>
                  <a:gd name="T32" fmla="*/ 976 w 1027"/>
                  <a:gd name="T33" fmla="*/ 631 h 1065"/>
                  <a:gd name="T34" fmla="*/ 998 w 1027"/>
                  <a:gd name="T35" fmla="*/ 581 h 1065"/>
                  <a:gd name="T36" fmla="*/ 1013 w 1027"/>
                  <a:gd name="T37" fmla="*/ 529 h 1065"/>
                  <a:gd name="T38" fmla="*/ 1022 w 1027"/>
                  <a:gd name="T39" fmla="*/ 475 h 1065"/>
                  <a:gd name="T40" fmla="*/ 1027 w 1027"/>
                  <a:gd name="T41" fmla="*/ 422 h 1065"/>
                  <a:gd name="T42" fmla="*/ 1024 w 1027"/>
                  <a:gd name="T43" fmla="*/ 369 h 1065"/>
                  <a:gd name="T44" fmla="*/ 1018 w 1027"/>
                  <a:gd name="T45" fmla="*/ 318 h 1065"/>
                  <a:gd name="T46" fmla="*/ 1007 w 1027"/>
                  <a:gd name="T47" fmla="*/ 268 h 1065"/>
                  <a:gd name="T48" fmla="*/ 991 w 1027"/>
                  <a:gd name="T49" fmla="*/ 221 h 1065"/>
                  <a:gd name="T50" fmla="*/ 970 w 1027"/>
                  <a:gd name="T51" fmla="*/ 177 h 1065"/>
                  <a:gd name="T52" fmla="*/ 946 w 1027"/>
                  <a:gd name="T53" fmla="*/ 136 h 1065"/>
                  <a:gd name="T54" fmla="*/ 918 w 1027"/>
                  <a:gd name="T55" fmla="*/ 101 h 1065"/>
                  <a:gd name="T56" fmla="*/ 887 w 1027"/>
                  <a:gd name="T57" fmla="*/ 70 h 1065"/>
                  <a:gd name="T58" fmla="*/ 852 w 1027"/>
                  <a:gd name="T59" fmla="*/ 46 h 1065"/>
                  <a:gd name="T60" fmla="*/ 814 w 1027"/>
                  <a:gd name="T61" fmla="*/ 26 h 1065"/>
                  <a:gd name="T62" fmla="*/ 773 w 1027"/>
                  <a:gd name="T63" fmla="*/ 12 h 1065"/>
                  <a:gd name="T64" fmla="*/ 731 w 1027"/>
                  <a:gd name="T65" fmla="*/ 4 h 1065"/>
                  <a:gd name="T66" fmla="*/ 686 w 1027"/>
                  <a:gd name="T67" fmla="*/ 0 h 1065"/>
                  <a:gd name="T68" fmla="*/ 640 w 1027"/>
                  <a:gd name="T69" fmla="*/ 2 h 1065"/>
                  <a:gd name="T70" fmla="*/ 593 w 1027"/>
                  <a:gd name="T71" fmla="*/ 8 h 1065"/>
                  <a:gd name="T72" fmla="*/ 547 w 1027"/>
                  <a:gd name="T73" fmla="*/ 19 h 1065"/>
                  <a:gd name="T74" fmla="*/ 499 w 1027"/>
                  <a:gd name="T75" fmla="*/ 35 h 1065"/>
                  <a:gd name="T76" fmla="*/ 449 w 1027"/>
                  <a:gd name="T77" fmla="*/ 56 h 1065"/>
                  <a:gd name="T78" fmla="*/ 403 w 1027"/>
                  <a:gd name="T79" fmla="*/ 81 h 1065"/>
                  <a:gd name="T80" fmla="*/ 355 w 1027"/>
                  <a:gd name="T81" fmla="*/ 111 h 1065"/>
                  <a:gd name="T82" fmla="*/ 309 w 1027"/>
                  <a:gd name="T83" fmla="*/ 145 h 1065"/>
                  <a:gd name="T84" fmla="*/ 264 w 1027"/>
                  <a:gd name="T85" fmla="*/ 184 h 1065"/>
                  <a:gd name="T86" fmla="*/ 221 w 1027"/>
                  <a:gd name="T87" fmla="*/ 227 h 1065"/>
                  <a:gd name="T88" fmla="*/ 180 w 1027"/>
                  <a:gd name="T89" fmla="*/ 273 h 1065"/>
                  <a:gd name="T90" fmla="*/ 142 w 1027"/>
                  <a:gd name="T91" fmla="*/ 322 h 1065"/>
                  <a:gd name="T92" fmla="*/ 109 w 1027"/>
                  <a:gd name="T93" fmla="*/ 373 h 1065"/>
                  <a:gd name="T94" fmla="*/ 80 w 1027"/>
                  <a:gd name="T95" fmla="*/ 424 h 1065"/>
                  <a:gd name="T96" fmla="*/ 55 w 1027"/>
                  <a:gd name="T97" fmla="*/ 476 h 1065"/>
                  <a:gd name="T98" fmla="*/ 36 w 1027"/>
                  <a:gd name="T99" fmla="*/ 529 h 1065"/>
                  <a:gd name="T100" fmla="*/ 20 w 1027"/>
                  <a:gd name="T101" fmla="*/ 581 h 1065"/>
                  <a:gd name="T102" fmla="*/ 9 w 1027"/>
                  <a:gd name="T103" fmla="*/ 632 h 1065"/>
                  <a:gd name="T104" fmla="*/ 2 w 1027"/>
                  <a:gd name="T105" fmla="*/ 682 h 1065"/>
                  <a:gd name="T106" fmla="*/ 0 w 1027"/>
                  <a:gd name="T107" fmla="*/ 731 h 1065"/>
                  <a:gd name="T108" fmla="*/ 3 w 1027"/>
                  <a:gd name="T109" fmla="*/ 779 h 1065"/>
                  <a:gd name="T110" fmla="*/ 10 w 1027"/>
                  <a:gd name="T111" fmla="*/ 824 h 1065"/>
                  <a:gd name="T112" fmla="*/ 23 w 1027"/>
                  <a:gd name="T113" fmla="*/ 867 h 1065"/>
                  <a:gd name="T114" fmla="*/ 39 w 1027"/>
                  <a:gd name="T115" fmla="*/ 907 h 1065"/>
                  <a:gd name="T116" fmla="*/ 60 w 1027"/>
                  <a:gd name="T117" fmla="*/ 944 h 1065"/>
                  <a:gd name="T118" fmla="*/ 87 w 1027"/>
                  <a:gd name="T119" fmla="*/ 978 h 1065"/>
                  <a:gd name="T120" fmla="*/ 118 w 1027"/>
                  <a:gd name="T121" fmla="*/ 1008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7" h="1065">
                    <a:moveTo>
                      <a:pt x="118" y="1008"/>
                    </a:moveTo>
                    <a:lnTo>
                      <a:pt x="151" y="1031"/>
                    </a:lnTo>
                    <a:lnTo>
                      <a:pt x="187" y="1049"/>
                    </a:lnTo>
                    <a:lnTo>
                      <a:pt x="225" y="1060"/>
                    </a:lnTo>
                    <a:lnTo>
                      <a:pt x="263" y="1065"/>
                    </a:lnTo>
                    <a:lnTo>
                      <a:pt x="302" y="1064"/>
                    </a:lnTo>
                    <a:lnTo>
                      <a:pt x="344" y="1058"/>
                    </a:lnTo>
                    <a:lnTo>
                      <a:pt x="387" y="1048"/>
                    </a:lnTo>
                    <a:lnTo>
                      <a:pt x="431" y="1032"/>
                    </a:lnTo>
                    <a:lnTo>
                      <a:pt x="522" y="991"/>
                    </a:lnTo>
                    <a:lnTo>
                      <a:pt x="619" y="937"/>
                    </a:lnTo>
                    <a:lnTo>
                      <a:pt x="719" y="874"/>
                    </a:lnTo>
                    <a:lnTo>
                      <a:pt x="824" y="804"/>
                    </a:lnTo>
                    <a:lnTo>
                      <a:pt x="872" y="767"/>
                    </a:lnTo>
                    <a:lnTo>
                      <a:pt x="914" y="725"/>
                    </a:lnTo>
                    <a:lnTo>
                      <a:pt x="949" y="680"/>
                    </a:lnTo>
                    <a:lnTo>
                      <a:pt x="976" y="631"/>
                    </a:lnTo>
                    <a:lnTo>
                      <a:pt x="998" y="581"/>
                    </a:lnTo>
                    <a:lnTo>
                      <a:pt x="1013" y="529"/>
                    </a:lnTo>
                    <a:lnTo>
                      <a:pt x="1022" y="475"/>
                    </a:lnTo>
                    <a:lnTo>
                      <a:pt x="1027" y="422"/>
                    </a:lnTo>
                    <a:lnTo>
                      <a:pt x="1024" y="369"/>
                    </a:lnTo>
                    <a:lnTo>
                      <a:pt x="1018" y="318"/>
                    </a:lnTo>
                    <a:lnTo>
                      <a:pt x="1007" y="268"/>
                    </a:lnTo>
                    <a:lnTo>
                      <a:pt x="991" y="221"/>
                    </a:lnTo>
                    <a:lnTo>
                      <a:pt x="970" y="177"/>
                    </a:lnTo>
                    <a:lnTo>
                      <a:pt x="946" y="136"/>
                    </a:lnTo>
                    <a:lnTo>
                      <a:pt x="918" y="101"/>
                    </a:lnTo>
                    <a:lnTo>
                      <a:pt x="887" y="70"/>
                    </a:lnTo>
                    <a:lnTo>
                      <a:pt x="852" y="46"/>
                    </a:lnTo>
                    <a:lnTo>
                      <a:pt x="814" y="26"/>
                    </a:lnTo>
                    <a:lnTo>
                      <a:pt x="773" y="12"/>
                    </a:lnTo>
                    <a:lnTo>
                      <a:pt x="731" y="4"/>
                    </a:lnTo>
                    <a:lnTo>
                      <a:pt x="686" y="0"/>
                    </a:lnTo>
                    <a:lnTo>
                      <a:pt x="640" y="2"/>
                    </a:lnTo>
                    <a:lnTo>
                      <a:pt x="593" y="8"/>
                    </a:lnTo>
                    <a:lnTo>
                      <a:pt x="547" y="19"/>
                    </a:lnTo>
                    <a:lnTo>
                      <a:pt x="499" y="35"/>
                    </a:lnTo>
                    <a:lnTo>
                      <a:pt x="449" y="56"/>
                    </a:lnTo>
                    <a:lnTo>
                      <a:pt x="403" y="81"/>
                    </a:lnTo>
                    <a:lnTo>
                      <a:pt x="355" y="111"/>
                    </a:lnTo>
                    <a:lnTo>
                      <a:pt x="309" y="145"/>
                    </a:lnTo>
                    <a:lnTo>
                      <a:pt x="264" y="184"/>
                    </a:lnTo>
                    <a:lnTo>
                      <a:pt x="221" y="227"/>
                    </a:lnTo>
                    <a:lnTo>
                      <a:pt x="180" y="273"/>
                    </a:lnTo>
                    <a:lnTo>
                      <a:pt x="142" y="322"/>
                    </a:lnTo>
                    <a:lnTo>
                      <a:pt x="109" y="373"/>
                    </a:lnTo>
                    <a:lnTo>
                      <a:pt x="80" y="424"/>
                    </a:lnTo>
                    <a:lnTo>
                      <a:pt x="55" y="476"/>
                    </a:lnTo>
                    <a:lnTo>
                      <a:pt x="36" y="529"/>
                    </a:lnTo>
                    <a:lnTo>
                      <a:pt x="20" y="581"/>
                    </a:lnTo>
                    <a:lnTo>
                      <a:pt x="9" y="632"/>
                    </a:lnTo>
                    <a:lnTo>
                      <a:pt x="2" y="682"/>
                    </a:lnTo>
                    <a:lnTo>
                      <a:pt x="0" y="731"/>
                    </a:lnTo>
                    <a:lnTo>
                      <a:pt x="3" y="779"/>
                    </a:lnTo>
                    <a:lnTo>
                      <a:pt x="10" y="824"/>
                    </a:lnTo>
                    <a:lnTo>
                      <a:pt x="23" y="867"/>
                    </a:lnTo>
                    <a:lnTo>
                      <a:pt x="39" y="907"/>
                    </a:lnTo>
                    <a:lnTo>
                      <a:pt x="60" y="944"/>
                    </a:lnTo>
                    <a:lnTo>
                      <a:pt x="87" y="978"/>
                    </a:lnTo>
                    <a:lnTo>
                      <a:pt x="118" y="1008"/>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11" name="Freeform 111"/>
              <p:cNvSpPr>
                <a:spLocks/>
              </p:cNvSpPr>
              <p:nvPr/>
            </p:nvSpPr>
            <p:spPr bwMode="auto">
              <a:xfrm>
                <a:off x="4819" y="3223"/>
                <a:ext cx="148" cy="137"/>
              </a:xfrm>
              <a:custGeom>
                <a:avLst/>
                <a:gdLst>
                  <a:gd name="T0" fmla="*/ 90 w 1043"/>
                  <a:gd name="T1" fmla="*/ 992 h 1082"/>
                  <a:gd name="T2" fmla="*/ 155 w 1043"/>
                  <a:gd name="T3" fmla="*/ 1047 h 1082"/>
                  <a:gd name="T4" fmla="*/ 231 w 1043"/>
                  <a:gd name="T5" fmla="*/ 1076 h 1082"/>
                  <a:gd name="T6" fmla="*/ 311 w 1043"/>
                  <a:gd name="T7" fmla="*/ 1081 h 1082"/>
                  <a:gd name="T8" fmla="*/ 397 w 1043"/>
                  <a:gd name="T9" fmla="*/ 1064 h 1082"/>
                  <a:gd name="T10" fmla="*/ 533 w 1043"/>
                  <a:gd name="T11" fmla="*/ 1007 h 1082"/>
                  <a:gd name="T12" fmla="*/ 731 w 1043"/>
                  <a:gd name="T13" fmla="*/ 889 h 1082"/>
                  <a:gd name="T14" fmla="*/ 885 w 1043"/>
                  <a:gd name="T15" fmla="*/ 782 h 1082"/>
                  <a:gd name="T16" fmla="*/ 963 w 1043"/>
                  <a:gd name="T17" fmla="*/ 693 h 1082"/>
                  <a:gd name="T18" fmla="*/ 1013 w 1043"/>
                  <a:gd name="T19" fmla="*/ 593 h 1082"/>
                  <a:gd name="T20" fmla="*/ 1039 w 1043"/>
                  <a:gd name="T21" fmla="*/ 485 h 1082"/>
                  <a:gd name="T22" fmla="*/ 1041 w 1043"/>
                  <a:gd name="T23" fmla="*/ 377 h 1082"/>
                  <a:gd name="T24" fmla="*/ 1022 w 1043"/>
                  <a:gd name="T25" fmla="*/ 275 h 1082"/>
                  <a:gd name="T26" fmla="*/ 985 w 1043"/>
                  <a:gd name="T27" fmla="*/ 182 h 1082"/>
                  <a:gd name="T28" fmla="*/ 932 w 1043"/>
                  <a:gd name="T29" fmla="*/ 105 h 1082"/>
                  <a:gd name="T30" fmla="*/ 864 w 1043"/>
                  <a:gd name="T31" fmla="*/ 47 h 1082"/>
                  <a:gd name="T32" fmla="*/ 783 w 1043"/>
                  <a:gd name="T33" fmla="*/ 14 h 1082"/>
                  <a:gd name="T34" fmla="*/ 694 w 1043"/>
                  <a:gd name="T35" fmla="*/ 0 h 1082"/>
                  <a:gd name="T36" fmla="*/ 600 w 1043"/>
                  <a:gd name="T37" fmla="*/ 10 h 1082"/>
                  <a:gd name="T38" fmla="*/ 503 w 1043"/>
                  <a:gd name="T39" fmla="*/ 37 h 1082"/>
                  <a:gd name="T40" fmla="*/ 406 w 1043"/>
                  <a:gd name="T41" fmla="*/ 83 h 1082"/>
                  <a:gd name="T42" fmla="*/ 311 w 1043"/>
                  <a:gd name="T43" fmla="*/ 148 h 1082"/>
                  <a:gd name="T44" fmla="*/ 223 w 1043"/>
                  <a:gd name="T45" fmla="*/ 231 h 1082"/>
                  <a:gd name="T46" fmla="*/ 144 w 1043"/>
                  <a:gd name="T47" fmla="*/ 327 h 1082"/>
                  <a:gd name="T48" fmla="*/ 81 w 1043"/>
                  <a:gd name="T49" fmla="*/ 429 h 1082"/>
                  <a:gd name="T50" fmla="*/ 37 w 1043"/>
                  <a:gd name="T51" fmla="*/ 536 h 1082"/>
                  <a:gd name="T52" fmla="*/ 10 w 1043"/>
                  <a:gd name="T53" fmla="*/ 640 h 1082"/>
                  <a:gd name="T54" fmla="*/ 0 w 1043"/>
                  <a:gd name="T55" fmla="*/ 740 h 1082"/>
                  <a:gd name="T56" fmla="*/ 11 w 1043"/>
                  <a:gd name="T57" fmla="*/ 835 h 1082"/>
                  <a:gd name="T58" fmla="*/ 40 w 1043"/>
                  <a:gd name="T59" fmla="*/ 919 h 1082"/>
                  <a:gd name="T60" fmla="*/ 89 w 1043"/>
                  <a:gd name="T61" fmla="*/ 992 h 1082"/>
                  <a:gd name="T62" fmla="*/ 155 w 1043"/>
                  <a:gd name="T63" fmla="*/ 1046 h 1082"/>
                  <a:gd name="T64" fmla="*/ 131 w 1043"/>
                  <a:gd name="T65" fmla="*/ 1010 h 1082"/>
                  <a:gd name="T66" fmla="*/ 75 w 1043"/>
                  <a:gd name="T67" fmla="*/ 949 h 1082"/>
                  <a:gd name="T68" fmla="*/ 38 w 1043"/>
                  <a:gd name="T69" fmla="*/ 874 h 1082"/>
                  <a:gd name="T70" fmla="*/ 19 w 1043"/>
                  <a:gd name="T71" fmla="*/ 787 h 1082"/>
                  <a:gd name="T72" fmla="*/ 18 w 1043"/>
                  <a:gd name="T73" fmla="*/ 692 h 1082"/>
                  <a:gd name="T74" fmla="*/ 35 w 1043"/>
                  <a:gd name="T75" fmla="*/ 592 h 1082"/>
                  <a:gd name="T76" fmla="*/ 70 w 1043"/>
                  <a:gd name="T77" fmla="*/ 489 h 1082"/>
                  <a:gd name="T78" fmla="*/ 124 w 1043"/>
                  <a:gd name="T79" fmla="*/ 386 h 1082"/>
                  <a:gd name="T80" fmla="*/ 194 w 1043"/>
                  <a:gd name="T81" fmla="*/ 287 h 1082"/>
                  <a:gd name="T82" fmla="*/ 277 w 1043"/>
                  <a:gd name="T83" fmla="*/ 199 h 1082"/>
                  <a:gd name="T84" fmla="*/ 367 w 1043"/>
                  <a:gd name="T85" fmla="*/ 126 h 1082"/>
                  <a:gd name="T86" fmla="*/ 461 w 1043"/>
                  <a:gd name="T87" fmla="*/ 72 h 1082"/>
                  <a:gd name="T88" fmla="*/ 557 w 1043"/>
                  <a:gd name="T89" fmla="*/ 35 h 1082"/>
                  <a:gd name="T90" fmla="*/ 649 w 1043"/>
                  <a:gd name="T91" fmla="*/ 19 h 1082"/>
                  <a:gd name="T92" fmla="*/ 738 w 1043"/>
                  <a:gd name="T93" fmla="*/ 21 h 1082"/>
                  <a:gd name="T94" fmla="*/ 819 w 1043"/>
                  <a:gd name="T95" fmla="*/ 42 h 1082"/>
                  <a:gd name="T96" fmla="*/ 889 w 1043"/>
                  <a:gd name="T97" fmla="*/ 85 h 1082"/>
                  <a:gd name="T98" fmla="*/ 948 w 1043"/>
                  <a:gd name="T99" fmla="*/ 149 h 1082"/>
                  <a:gd name="T100" fmla="*/ 992 w 1043"/>
                  <a:gd name="T101" fmla="*/ 233 h 1082"/>
                  <a:gd name="T102" fmla="*/ 1019 w 1043"/>
                  <a:gd name="T103" fmla="*/ 328 h 1082"/>
                  <a:gd name="T104" fmla="*/ 1026 w 1043"/>
                  <a:gd name="T105" fmla="*/ 431 h 1082"/>
                  <a:gd name="T106" fmla="*/ 1014 w 1043"/>
                  <a:gd name="T107" fmla="*/ 536 h 1082"/>
                  <a:gd name="T108" fmla="*/ 977 w 1043"/>
                  <a:gd name="T109" fmla="*/ 637 h 1082"/>
                  <a:gd name="T110" fmla="*/ 916 w 1043"/>
                  <a:gd name="T111" fmla="*/ 729 h 1082"/>
                  <a:gd name="T112" fmla="*/ 828 w 1043"/>
                  <a:gd name="T113" fmla="*/ 807 h 1082"/>
                  <a:gd name="T114" fmla="*/ 623 w 1043"/>
                  <a:gd name="T115" fmla="*/ 939 h 1082"/>
                  <a:gd name="T116" fmla="*/ 436 w 1043"/>
                  <a:gd name="T117" fmla="*/ 1034 h 1082"/>
                  <a:gd name="T118" fmla="*/ 351 w 1043"/>
                  <a:gd name="T119" fmla="*/ 1060 h 1082"/>
                  <a:gd name="T120" fmla="*/ 271 w 1043"/>
                  <a:gd name="T121" fmla="*/ 1066 h 1082"/>
                  <a:gd name="T122" fmla="*/ 198 w 1043"/>
                  <a:gd name="T123" fmla="*/ 1050 h 1082"/>
                  <a:gd name="T124" fmla="*/ 131 w 1043"/>
                  <a:gd name="T125" fmla="*/ 101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43" h="1082">
                    <a:moveTo>
                      <a:pt x="100" y="982"/>
                    </a:moveTo>
                    <a:lnTo>
                      <a:pt x="90" y="992"/>
                    </a:lnTo>
                    <a:lnTo>
                      <a:pt x="120" y="1023"/>
                    </a:lnTo>
                    <a:lnTo>
                      <a:pt x="155" y="1047"/>
                    </a:lnTo>
                    <a:lnTo>
                      <a:pt x="192" y="1065"/>
                    </a:lnTo>
                    <a:lnTo>
                      <a:pt x="231" y="1076"/>
                    </a:lnTo>
                    <a:lnTo>
                      <a:pt x="271" y="1082"/>
                    </a:lnTo>
                    <a:lnTo>
                      <a:pt x="311" y="1081"/>
                    </a:lnTo>
                    <a:lnTo>
                      <a:pt x="353" y="1074"/>
                    </a:lnTo>
                    <a:lnTo>
                      <a:pt x="397" y="1064"/>
                    </a:lnTo>
                    <a:lnTo>
                      <a:pt x="442" y="1048"/>
                    </a:lnTo>
                    <a:lnTo>
                      <a:pt x="533" y="1007"/>
                    </a:lnTo>
                    <a:lnTo>
                      <a:pt x="631" y="953"/>
                    </a:lnTo>
                    <a:lnTo>
                      <a:pt x="731" y="889"/>
                    </a:lnTo>
                    <a:lnTo>
                      <a:pt x="836" y="819"/>
                    </a:lnTo>
                    <a:lnTo>
                      <a:pt x="885" y="782"/>
                    </a:lnTo>
                    <a:lnTo>
                      <a:pt x="928" y="739"/>
                    </a:lnTo>
                    <a:lnTo>
                      <a:pt x="963" y="693"/>
                    </a:lnTo>
                    <a:lnTo>
                      <a:pt x="992" y="643"/>
                    </a:lnTo>
                    <a:lnTo>
                      <a:pt x="1013" y="593"/>
                    </a:lnTo>
                    <a:lnTo>
                      <a:pt x="1028" y="540"/>
                    </a:lnTo>
                    <a:lnTo>
                      <a:pt x="1039" y="485"/>
                    </a:lnTo>
                    <a:lnTo>
                      <a:pt x="1043" y="431"/>
                    </a:lnTo>
                    <a:lnTo>
                      <a:pt x="1041" y="377"/>
                    </a:lnTo>
                    <a:lnTo>
                      <a:pt x="1033" y="326"/>
                    </a:lnTo>
                    <a:lnTo>
                      <a:pt x="1022" y="275"/>
                    </a:lnTo>
                    <a:lnTo>
                      <a:pt x="1006" y="227"/>
                    </a:lnTo>
                    <a:lnTo>
                      <a:pt x="985" y="182"/>
                    </a:lnTo>
                    <a:lnTo>
                      <a:pt x="960" y="141"/>
                    </a:lnTo>
                    <a:lnTo>
                      <a:pt x="932" y="105"/>
                    </a:lnTo>
                    <a:lnTo>
                      <a:pt x="900" y="73"/>
                    </a:lnTo>
                    <a:lnTo>
                      <a:pt x="864" y="47"/>
                    </a:lnTo>
                    <a:lnTo>
                      <a:pt x="825" y="28"/>
                    </a:lnTo>
                    <a:lnTo>
                      <a:pt x="783" y="14"/>
                    </a:lnTo>
                    <a:lnTo>
                      <a:pt x="740" y="5"/>
                    </a:lnTo>
                    <a:lnTo>
                      <a:pt x="694" y="0"/>
                    </a:lnTo>
                    <a:lnTo>
                      <a:pt x="647" y="2"/>
                    </a:lnTo>
                    <a:lnTo>
                      <a:pt x="600" y="10"/>
                    </a:lnTo>
                    <a:lnTo>
                      <a:pt x="552" y="21"/>
                    </a:lnTo>
                    <a:lnTo>
                      <a:pt x="503" y="37"/>
                    </a:lnTo>
                    <a:lnTo>
                      <a:pt x="454" y="58"/>
                    </a:lnTo>
                    <a:lnTo>
                      <a:pt x="406" y="83"/>
                    </a:lnTo>
                    <a:lnTo>
                      <a:pt x="358" y="114"/>
                    </a:lnTo>
                    <a:lnTo>
                      <a:pt x="311" y="148"/>
                    </a:lnTo>
                    <a:lnTo>
                      <a:pt x="267" y="187"/>
                    </a:lnTo>
                    <a:lnTo>
                      <a:pt x="223" y="231"/>
                    </a:lnTo>
                    <a:lnTo>
                      <a:pt x="182" y="277"/>
                    </a:lnTo>
                    <a:lnTo>
                      <a:pt x="144" y="327"/>
                    </a:lnTo>
                    <a:lnTo>
                      <a:pt x="111" y="378"/>
                    </a:lnTo>
                    <a:lnTo>
                      <a:pt x="81" y="429"/>
                    </a:lnTo>
                    <a:lnTo>
                      <a:pt x="56" y="482"/>
                    </a:lnTo>
                    <a:lnTo>
                      <a:pt x="37" y="536"/>
                    </a:lnTo>
                    <a:lnTo>
                      <a:pt x="20" y="588"/>
                    </a:lnTo>
                    <a:lnTo>
                      <a:pt x="10" y="640"/>
                    </a:lnTo>
                    <a:lnTo>
                      <a:pt x="2" y="690"/>
                    </a:lnTo>
                    <a:lnTo>
                      <a:pt x="0" y="740"/>
                    </a:lnTo>
                    <a:lnTo>
                      <a:pt x="3" y="789"/>
                    </a:lnTo>
                    <a:lnTo>
                      <a:pt x="11" y="835"/>
                    </a:lnTo>
                    <a:lnTo>
                      <a:pt x="23" y="878"/>
                    </a:lnTo>
                    <a:lnTo>
                      <a:pt x="40" y="919"/>
                    </a:lnTo>
                    <a:lnTo>
                      <a:pt x="62" y="957"/>
                    </a:lnTo>
                    <a:lnTo>
                      <a:pt x="89" y="992"/>
                    </a:lnTo>
                    <a:lnTo>
                      <a:pt x="120" y="1023"/>
                    </a:lnTo>
                    <a:lnTo>
                      <a:pt x="155" y="1046"/>
                    </a:lnTo>
                    <a:lnTo>
                      <a:pt x="163" y="1034"/>
                    </a:lnTo>
                    <a:lnTo>
                      <a:pt x="131" y="1010"/>
                    </a:lnTo>
                    <a:lnTo>
                      <a:pt x="101" y="982"/>
                    </a:lnTo>
                    <a:lnTo>
                      <a:pt x="75" y="949"/>
                    </a:lnTo>
                    <a:lnTo>
                      <a:pt x="54" y="913"/>
                    </a:lnTo>
                    <a:lnTo>
                      <a:pt x="38" y="874"/>
                    </a:lnTo>
                    <a:lnTo>
                      <a:pt x="25" y="831"/>
                    </a:lnTo>
                    <a:lnTo>
                      <a:pt x="19" y="787"/>
                    </a:lnTo>
                    <a:lnTo>
                      <a:pt x="16" y="740"/>
                    </a:lnTo>
                    <a:lnTo>
                      <a:pt x="18" y="692"/>
                    </a:lnTo>
                    <a:lnTo>
                      <a:pt x="24" y="642"/>
                    </a:lnTo>
                    <a:lnTo>
                      <a:pt x="35" y="592"/>
                    </a:lnTo>
                    <a:lnTo>
                      <a:pt x="51" y="540"/>
                    </a:lnTo>
                    <a:lnTo>
                      <a:pt x="70" y="489"/>
                    </a:lnTo>
                    <a:lnTo>
                      <a:pt x="95" y="437"/>
                    </a:lnTo>
                    <a:lnTo>
                      <a:pt x="124" y="386"/>
                    </a:lnTo>
                    <a:lnTo>
                      <a:pt x="156" y="335"/>
                    </a:lnTo>
                    <a:lnTo>
                      <a:pt x="194" y="287"/>
                    </a:lnTo>
                    <a:lnTo>
                      <a:pt x="235" y="241"/>
                    </a:lnTo>
                    <a:lnTo>
                      <a:pt x="277" y="199"/>
                    </a:lnTo>
                    <a:lnTo>
                      <a:pt x="322" y="160"/>
                    </a:lnTo>
                    <a:lnTo>
                      <a:pt x="367" y="126"/>
                    </a:lnTo>
                    <a:lnTo>
                      <a:pt x="415" y="98"/>
                    </a:lnTo>
                    <a:lnTo>
                      <a:pt x="461" y="72"/>
                    </a:lnTo>
                    <a:lnTo>
                      <a:pt x="510" y="52"/>
                    </a:lnTo>
                    <a:lnTo>
                      <a:pt x="557" y="35"/>
                    </a:lnTo>
                    <a:lnTo>
                      <a:pt x="603" y="24"/>
                    </a:lnTo>
                    <a:lnTo>
                      <a:pt x="649" y="19"/>
                    </a:lnTo>
                    <a:lnTo>
                      <a:pt x="694" y="17"/>
                    </a:lnTo>
                    <a:lnTo>
                      <a:pt x="738" y="21"/>
                    </a:lnTo>
                    <a:lnTo>
                      <a:pt x="779" y="28"/>
                    </a:lnTo>
                    <a:lnTo>
                      <a:pt x="819" y="42"/>
                    </a:lnTo>
                    <a:lnTo>
                      <a:pt x="856" y="62"/>
                    </a:lnTo>
                    <a:lnTo>
                      <a:pt x="889" y="85"/>
                    </a:lnTo>
                    <a:lnTo>
                      <a:pt x="920" y="115"/>
                    </a:lnTo>
                    <a:lnTo>
                      <a:pt x="948" y="149"/>
                    </a:lnTo>
                    <a:lnTo>
                      <a:pt x="971" y="190"/>
                    </a:lnTo>
                    <a:lnTo>
                      <a:pt x="992" y="233"/>
                    </a:lnTo>
                    <a:lnTo>
                      <a:pt x="1008" y="279"/>
                    </a:lnTo>
                    <a:lnTo>
                      <a:pt x="1019" y="328"/>
                    </a:lnTo>
                    <a:lnTo>
                      <a:pt x="1024" y="379"/>
                    </a:lnTo>
                    <a:lnTo>
                      <a:pt x="1026" y="431"/>
                    </a:lnTo>
                    <a:lnTo>
                      <a:pt x="1022" y="483"/>
                    </a:lnTo>
                    <a:lnTo>
                      <a:pt x="1014" y="536"/>
                    </a:lnTo>
                    <a:lnTo>
                      <a:pt x="999" y="587"/>
                    </a:lnTo>
                    <a:lnTo>
                      <a:pt x="977" y="637"/>
                    </a:lnTo>
                    <a:lnTo>
                      <a:pt x="951" y="685"/>
                    </a:lnTo>
                    <a:lnTo>
                      <a:pt x="916" y="729"/>
                    </a:lnTo>
                    <a:lnTo>
                      <a:pt x="875" y="770"/>
                    </a:lnTo>
                    <a:lnTo>
                      <a:pt x="828" y="807"/>
                    </a:lnTo>
                    <a:lnTo>
                      <a:pt x="723" y="876"/>
                    </a:lnTo>
                    <a:lnTo>
                      <a:pt x="623" y="939"/>
                    </a:lnTo>
                    <a:lnTo>
                      <a:pt x="527" y="993"/>
                    </a:lnTo>
                    <a:lnTo>
                      <a:pt x="436" y="1034"/>
                    </a:lnTo>
                    <a:lnTo>
                      <a:pt x="393" y="1049"/>
                    </a:lnTo>
                    <a:lnTo>
                      <a:pt x="351" y="1060"/>
                    </a:lnTo>
                    <a:lnTo>
                      <a:pt x="309" y="1065"/>
                    </a:lnTo>
                    <a:lnTo>
                      <a:pt x="271" y="1066"/>
                    </a:lnTo>
                    <a:lnTo>
                      <a:pt x="235" y="1062"/>
                    </a:lnTo>
                    <a:lnTo>
                      <a:pt x="198" y="1050"/>
                    </a:lnTo>
                    <a:lnTo>
                      <a:pt x="163" y="1033"/>
                    </a:lnTo>
                    <a:lnTo>
                      <a:pt x="131" y="1010"/>
                    </a:lnTo>
                    <a:lnTo>
                      <a:pt x="100" y="98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712" name="Freeform 112"/>
              <p:cNvSpPr>
                <a:spLocks/>
              </p:cNvSpPr>
              <p:nvPr/>
            </p:nvSpPr>
            <p:spPr bwMode="auto">
              <a:xfrm>
                <a:off x="4846" y="3228"/>
                <a:ext cx="37" cy="32"/>
              </a:xfrm>
              <a:custGeom>
                <a:avLst/>
                <a:gdLst>
                  <a:gd name="T0" fmla="*/ 264 w 264"/>
                  <a:gd name="T1" fmla="*/ 178 h 228"/>
                  <a:gd name="T2" fmla="*/ 187 w 264"/>
                  <a:gd name="T3" fmla="*/ 168 h 228"/>
                  <a:gd name="T4" fmla="*/ 128 w 264"/>
                  <a:gd name="T5" fmla="*/ 166 h 228"/>
                  <a:gd name="T6" fmla="*/ 106 w 264"/>
                  <a:gd name="T7" fmla="*/ 167 h 228"/>
                  <a:gd name="T8" fmla="*/ 100 w 264"/>
                  <a:gd name="T9" fmla="*/ 168 h 228"/>
                  <a:gd name="T10" fmla="*/ 88 w 264"/>
                  <a:gd name="T11" fmla="*/ 177 h 228"/>
                  <a:gd name="T12" fmla="*/ 62 w 264"/>
                  <a:gd name="T13" fmla="*/ 196 h 228"/>
                  <a:gd name="T14" fmla="*/ 34 w 264"/>
                  <a:gd name="T15" fmla="*/ 213 h 228"/>
                  <a:gd name="T16" fmla="*/ 0 w 264"/>
                  <a:gd name="T17" fmla="*/ 228 h 228"/>
                  <a:gd name="T18" fmla="*/ 39 w 264"/>
                  <a:gd name="T19" fmla="*/ 178 h 228"/>
                  <a:gd name="T20" fmla="*/ 96 w 264"/>
                  <a:gd name="T21" fmla="*/ 111 h 228"/>
                  <a:gd name="T22" fmla="*/ 128 w 264"/>
                  <a:gd name="T23" fmla="*/ 84 h 228"/>
                  <a:gd name="T24" fmla="*/ 176 w 264"/>
                  <a:gd name="T25" fmla="*/ 47 h 228"/>
                  <a:gd name="T26" fmla="*/ 238 w 264"/>
                  <a:gd name="T27" fmla="*/ 0 h 228"/>
                  <a:gd name="T28" fmla="*/ 264 w 264"/>
                  <a:gd name="T29" fmla="*/ 17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28">
                    <a:moveTo>
                      <a:pt x="264" y="178"/>
                    </a:moveTo>
                    <a:lnTo>
                      <a:pt x="187" y="168"/>
                    </a:lnTo>
                    <a:lnTo>
                      <a:pt x="128" y="166"/>
                    </a:lnTo>
                    <a:lnTo>
                      <a:pt x="106" y="167"/>
                    </a:lnTo>
                    <a:lnTo>
                      <a:pt x="100" y="168"/>
                    </a:lnTo>
                    <a:lnTo>
                      <a:pt x="88" y="177"/>
                    </a:lnTo>
                    <a:lnTo>
                      <a:pt x="62" y="196"/>
                    </a:lnTo>
                    <a:lnTo>
                      <a:pt x="34" y="213"/>
                    </a:lnTo>
                    <a:lnTo>
                      <a:pt x="0" y="228"/>
                    </a:lnTo>
                    <a:lnTo>
                      <a:pt x="39" y="178"/>
                    </a:lnTo>
                    <a:lnTo>
                      <a:pt x="96" y="111"/>
                    </a:lnTo>
                    <a:lnTo>
                      <a:pt x="128" y="84"/>
                    </a:lnTo>
                    <a:lnTo>
                      <a:pt x="176" y="47"/>
                    </a:lnTo>
                    <a:lnTo>
                      <a:pt x="238" y="0"/>
                    </a:lnTo>
                    <a:lnTo>
                      <a:pt x="264" y="1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13" name="Freeform 113"/>
              <p:cNvSpPr>
                <a:spLocks/>
              </p:cNvSpPr>
              <p:nvPr/>
            </p:nvSpPr>
            <p:spPr bwMode="auto">
              <a:xfrm>
                <a:off x="4846" y="3228"/>
                <a:ext cx="37" cy="32"/>
              </a:xfrm>
              <a:custGeom>
                <a:avLst/>
                <a:gdLst>
                  <a:gd name="T0" fmla="*/ 252 w 278"/>
                  <a:gd name="T1" fmla="*/ 7 h 243"/>
                  <a:gd name="T2" fmla="*/ 243 w 278"/>
                  <a:gd name="T3" fmla="*/ 0 h 243"/>
                  <a:gd name="T4" fmla="*/ 236 w 278"/>
                  <a:gd name="T5" fmla="*/ 9 h 243"/>
                  <a:gd name="T6" fmla="*/ 260 w 278"/>
                  <a:gd name="T7" fmla="*/ 177 h 243"/>
                  <a:gd name="T8" fmla="*/ 194 w 278"/>
                  <a:gd name="T9" fmla="*/ 167 h 243"/>
                  <a:gd name="T10" fmla="*/ 193 w 278"/>
                  <a:gd name="T11" fmla="*/ 167 h 243"/>
                  <a:gd name="T12" fmla="*/ 134 w 278"/>
                  <a:gd name="T13" fmla="*/ 165 h 243"/>
                  <a:gd name="T14" fmla="*/ 134 w 278"/>
                  <a:gd name="T15" fmla="*/ 165 h 243"/>
                  <a:gd name="T16" fmla="*/ 112 w 278"/>
                  <a:gd name="T17" fmla="*/ 166 h 243"/>
                  <a:gd name="T18" fmla="*/ 111 w 278"/>
                  <a:gd name="T19" fmla="*/ 167 h 243"/>
                  <a:gd name="T20" fmla="*/ 105 w 278"/>
                  <a:gd name="T21" fmla="*/ 168 h 243"/>
                  <a:gd name="T22" fmla="*/ 101 w 278"/>
                  <a:gd name="T23" fmla="*/ 170 h 243"/>
                  <a:gd name="T24" fmla="*/ 89 w 278"/>
                  <a:gd name="T25" fmla="*/ 179 h 243"/>
                  <a:gd name="T26" fmla="*/ 89 w 278"/>
                  <a:gd name="T27" fmla="*/ 179 h 243"/>
                  <a:gd name="T28" fmla="*/ 64 w 278"/>
                  <a:gd name="T29" fmla="*/ 198 h 243"/>
                  <a:gd name="T30" fmla="*/ 37 w 278"/>
                  <a:gd name="T31" fmla="*/ 214 h 243"/>
                  <a:gd name="T32" fmla="*/ 32 w 278"/>
                  <a:gd name="T33" fmla="*/ 216 h 243"/>
                  <a:gd name="T34" fmla="*/ 51 w 278"/>
                  <a:gd name="T35" fmla="*/ 191 h 243"/>
                  <a:gd name="T36" fmla="*/ 107 w 278"/>
                  <a:gd name="T37" fmla="*/ 124 h 243"/>
                  <a:gd name="T38" fmla="*/ 139 w 278"/>
                  <a:gd name="T39" fmla="*/ 98 h 243"/>
                  <a:gd name="T40" fmla="*/ 187 w 278"/>
                  <a:gd name="T41" fmla="*/ 61 h 243"/>
                  <a:gd name="T42" fmla="*/ 187 w 278"/>
                  <a:gd name="T43" fmla="*/ 61 h 243"/>
                  <a:gd name="T44" fmla="*/ 238 w 278"/>
                  <a:gd name="T45" fmla="*/ 22 h 243"/>
                  <a:gd name="T46" fmla="*/ 260 w 278"/>
                  <a:gd name="T47" fmla="*/ 177 h 243"/>
                  <a:gd name="T48" fmla="*/ 194 w 278"/>
                  <a:gd name="T49" fmla="*/ 167 h 243"/>
                  <a:gd name="T50" fmla="*/ 185 w 278"/>
                  <a:gd name="T51" fmla="*/ 175 h 243"/>
                  <a:gd name="T52" fmla="*/ 192 w 278"/>
                  <a:gd name="T53" fmla="*/ 184 h 243"/>
                  <a:gd name="T54" fmla="*/ 268 w 278"/>
                  <a:gd name="T55" fmla="*/ 194 h 243"/>
                  <a:gd name="T56" fmla="*/ 278 w 278"/>
                  <a:gd name="T57" fmla="*/ 185 h 243"/>
                  <a:gd name="T58" fmla="*/ 252 w 278"/>
                  <a:gd name="T59" fmla="*/ 7 h 243"/>
                  <a:gd name="T60" fmla="*/ 247 w 278"/>
                  <a:gd name="T61" fmla="*/ 1 h 243"/>
                  <a:gd name="T62" fmla="*/ 239 w 278"/>
                  <a:gd name="T63" fmla="*/ 2 h 243"/>
                  <a:gd name="T64" fmla="*/ 177 w 278"/>
                  <a:gd name="T65" fmla="*/ 49 h 243"/>
                  <a:gd name="T66" fmla="*/ 177 w 278"/>
                  <a:gd name="T67" fmla="*/ 49 h 243"/>
                  <a:gd name="T68" fmla="*/ 129 w 278"/>
                  <a:gd name="T69" fmla="*/ 86 h 243"/>
                  <a:gd name="T70" fmla="*/ 129 w 278"/>
                  <a:gd name="T71" fmla="*/ 86 h 243"/>
                  <a:gd name="T72" fmla="*/ 97 w 278"/>
                  <a:gd name="T73" fmla="*/ 113 h 243"/>
                  <a:gd name="T74" fmla="*/ 96 w 278"/>
                  <a:gd name="T75" fmla="*/ 114 h 243"/>
                  <a:gd name="T76" fmla="*/ 39 w 278"/>
                  <a:gd name="T77" fmla="*/ 181 h 243"/>
                  <a:gd name="T78" fmla="*/ 39 w 278"/>
                  <a:gd name="T79" fmla="*/ 181 h 243"/>
                  <a:gd name="T80" fmla="*/ 0 w 278"/>
                  <a:gd name="T81" fmla="*/ 231 h 243"/>
                  <a:gd name="T82" fmla="*/ 0 w 278"/>
                  <a:gd name="T83" fmla="*/ 241 h 243"/>
                  <a:gd name="T84" fmla="*/ 9 w 278"/>
                  <a:gd name="T85" fmla="*/ 243 h 243"/>
                  <a:gd name="T86" fmla="*/ 43 w 278"/>
                  <a:gd name="T87" fmla="*/ 228 h 243"/>
                  <a:gd name="T88" fmla="*/ 44 w 278"/>
                  <a:gd name="T89" fmla="*/ 228 h 243"/>
                  <a:gd name="T90" fmla="*/ 72 w 278"/>
                  <a:gd name="T91" fmla="*/ 211 h 243"/>
                  <a:gd name="T92" fmla="*/ 73 w 278"/>
                  <a:gd name="T93" fmla="*/ 210 h 243"/>
                  <a:gd name="T94" fmla="*/ 99 w 278"/>
                  <a:gd name="T95" fmla="*/ 191 h 243"/>
                  <a:gd name="T96" fmla="*/ 99 w 278"/>
                  <a:gd name="T97" fmla="*/ 191 h 243"/>
                  <a:gd name="T98" fmla="*/ 109 w 278"/>
                  <a:gd name="T99" fmla="*/ 183 h 243"/>
                  <a:gd name="T100" fmla="*/ 113 w 278"/>
                  <a:gd name="T101" fmla="*/ 183 h 243"/>
                  <a:gd name="T102" fmla="*/ 134 w 278"/>
                  <a:gd name="T103" fmla="*/ 182 h 243"/>
                  <a:gd name="T104" fmla="*/ 192 w 278"/>
                  <a:gd name="T105" fmla="*/ 184 h 243"/>
                  <a:gd name="T106" fmla="*/ 268 w 278"/>
                  <a:gd name="T107" fmla="*/ 194 h 243"/>
                  <a:gd name="T108" fmla="*/ 278 w 278"/>
                  <a:gd name="T109" fmla="*/ 185 h 243"/>
                  <a:gd name="T110" fmla="*/ 252 w 278"/>
                  <a:gd name="T111" fmla="*/ 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 h="243">
                    <a:moveTo>
                      <a:pt x="252" y="7"/>
                    </a:moveTo>
                    <a:lnTo>
                      <a:pt x="243" y="0"/>
                    </a:lnTo>
                    <a:lnTo>
                      <a:pt x="236" y="9"/>
                    </a:lnTo>
                    <a:lnTo>
                      <a:pt x="260" y="177"/>
                    </a:lnTo>
                    <a:lnTo>
                      <a:pt x="194" y="167"/>
                    </a:lnTo>
                    <a:lnTo>
                      <a:pt x="193" y="167"/>
                    </a:lnTo>
                    <a:lnTo>
                      <a:pt x="134" y="165"/>
                    </a:lnTo>
                    <a:lnTo>
                      <a:pt x="134" y="165"/>
                    </a:lnTo>
                    <a:lnTo>
                      <a:pt x="112" y="166"/>
                    </a:lnTo>
                    <a:lnTo>
                      <a:pt x="111" y="167"/>
                    </a:lnTo>
                    <a:lnTo>
                      <a:pt x="105" y="168"/>
                    </a:lnTo>
                    <a:lnTo>
                      <a:pt x="101" y="170"/>
                    </a:lnTo>
                    <a:lnTo>
                      <a:pt x="89" y="179"/>
                    </a:lnTo>
                    <a:lnTo>
                      <a:pt x="89" y="179"/>
                    </a:lnTo>
                    <a:lnTo>
                      <a:pt x="64" y="198"/>
                    </a:lnTo>
                    <a:lnTo>
                      <a:pt x="37" y="214"/>
                    </a:lnTo>
                    <a:lnTo>
                      <a:pt x="32" y="216"/>
                    </a:lnTo>
                    <a:lnTo>
                      <a:pt x="51" y="191"/>
                    </a:lnTo>
                    <a:lnTo>
                      <a:pt x="107" y="124"/>
                    </a:lnTo>
                    <a:lnTo>
                      <a:pt x="139" y="98"/>
                    </a:lnTo>
                    <a:lnTo>
                      <a:pt x="187" y="61"/>
                    </a:lnTo>
                    <a:lnTo>
                      <a:pt x="187" y="61"/>
                    </a:lnTo>
                    <a:lnTo>
                      <a:pt x="238" y="22"/>
                    </a:lnTo>
                    <a:lnTo>
                      <a:pt x="260" y="177"/>
                    </a:lnTo>
                    <a:lnTo>
                      <a:pt x="194" y="167"/>
                    </a:lnTo>
                    <a:lnTo>
                      <a:pt x="185" y="175"/>
                    </a:lnTo>
                    <a:lnTo>
                      <a:pt x="192" y="184"/>
                    </a:lnTo>
                    <a:lnTo>
                      <a:pt x="268" y="194"/>
                    </a:lnTo>
                    <a:lnTo>
                      <a:pt x="278" y="185"/>
                    </a:lnTo>
                    <a:lnTo>
                      <a:pt x="252" y="7"/>
                    </a:lnTo>
                    <a:lnTo>
                      <a:pt x="247" y="1"/>
                    </a:lnTo>
                    <a:lnTo>
                      <a:pt x="239" y="2"/>
                    </a:lnTo>
                    <a:lnTo>
                      <a:pt x="177" y="49"/>
                    </a:lnTo>
                    <a:lnTo>
                      <a:pt x="177" y="49"/>
                    </a:lnTo>
                    <a:lnTo>
                      <a:pt x="129" y="86"/>
                    </a:lnTo>
                    <a:lnTo>
                      <a:pt x="129" y="86"/>
                    </a:lnTo>
                    <a:lnTo>
                      <a:pt x="97" y="113"/>
                    </a:lnTo>
                    <a:lnTo>
                      <a:pt x="96" y="114"/>
                    </a:lnTo>
                    <a:lnTo>
                      <a:pt x="39" y="181"/>
                    </a:lnTo>
                    <a:lnTo>
                      <a:pt x="39" y="181"/>
                    </a:lnTo>
                    <a:lnTo>
                      <a:pt x="0" y="231"/>
                    </a:lnTo>
                    <a:lnTo>
                      <a:pt x="0" y="241"/>
                    </a:lnTo>
                    <a:lnTo>
                      <a:pt x="9" y="243"/>
                    </a:lnTo>
                    <a:lnTo>
                      <a:pt x="43" y="228"/>
                    </a:lnTo>
                    <a:lnTo>
                      <a:pt x="44" y="228"/>
                    </a:lnTo>
                    <a:lnTo>
                      <a:pt x="72" y="211"/>
                    </a:lnTo>
                    <a:lnTo>
                      <a:pt x="73" y="210"/>
                    </a:lnTo>
                    <a:lnTo>
                      <a:pt x="99" y="191"/>
                    </a:lnTo>
                    <a:lnTo>
                      <a:pt x="99" y="191"/>
                    </a:lnTo>
                    <a:lnTo>
                      <a:pt x="109" y="183"/>
                    </a:lnTo>
                    <a:lnTo>
                      <a:pt x="113" y="183"/>
                    </a:lnTo>
                    <a:lnTo>
                      <a:pt x="134" y="182"/>
                    </a:lnTo>
                    <a:lnTo>
                      <a:pt x="192" y="184"/>
                    </a:lnTo>
                    <a:lnTo>
                      <a:pt x="268" y="194"/>
                    </a:lnTo>
                    <a:lnTo>
                      <a:pt x="278" y="185"/>
                    </a:lnTo>
                    <a:lnTo>
                      <a:pt x="252" y="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14" name="Freeform 114"/>
              <p:cNvSpPr>
                <a:spLocks/>
              </p:cNvSpPr>
              <p:nvPr/>
            </p:nvSpPr>
            <p:spPr bwMode="auto">
              <a:xfrm>
                <a:off x="4925" y="3302"/>
                <a:ext cx="37" cy="32"/>
              </a:xfrm>
              <a:custGeom>
                <a:avLst/>
                <a:gdLst>
                  <a:gd name="T0" fmla="*/ 77 w 251"/>
                  <a:gd name="T1" fmla="*/ 0 h 271"/>
                  <a:gd name="T2" fmla="*/ 78 w 251"/>
                  <a:gd name="T3" fmla="*/ 78 h 271"/>
                  <a:gd name="T4" fmla="*/ 77 w 251"/>
                  <a:gd name="T5" fmla="*/ 108 h 271"/>
                  <a:gd name="T6" fmla="*/ 73 w 251"/>
                  <a:gd name="T7" fmla="*/ 136 h 271"/>
                  <a:gd name="T8" fmla="*/ 69 w 251"/>
                  <a:gd name="T9" fmla="*/ 157 h 271"/>
                  <a:gd name="T10" fmla="*/ 57 w 251"/>
                  <a:gd name="T11" fmla="*/ 174 h 271"/>
                  <a:gd name="T12" fmla="*/ 35 w 251"/>
                  <a:gd name="T13" fmla="*/ 200 h 271"/>
                  <a:gd name="T14" fmla="*/ 17 w 251"/>
                  <a:gd name="T15" fmla="*/ 233 h 271"/>
                  <a:gd name="T16" fmla="*/ 0 w 251"/>
                  <a:gd name="T17" fmla="*/ 271 h 271"/>
                  <a:gd name="T18" fmla="*/ 57 w 251"/>
                  <a:gd name="T19" fmla="*/ 238 h 271"/>
                  <a:gd name="T20" fmla="*/ 132 w 251"/>
                  <a:gd name="T21" fmla="*/ 189 h 271"/>
                  <a:gd name="T22" fmla="*/ 162 w 251"/>
                  <a:gd name="T23" fmla="*/ 158 h 271"/>
                  <a:gd name="T24" fmla="*/ 201 w 251"/>
                  <a:gd name="T25" fmla="*/ 110 h 271"/>
                  <a:gd name="T26" fmla="*/ 251 w 251"/>
                  <a:gd name="T27" fmla="*/ 46 h 271"/>
                  <a:gd name="T28" fmla="*/ 77 w 251"/>
                  <a:gd name="T2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271">
                    <a:moveTo>
                      <a:pt x="77" y="0"/>
                    </a:moveTo>
                    <a:lnTo>
                      <a:pt x="78" y="78"/>
                    </a:lnTo>
                    <a:lnTo>
                      <a:pt x="77" y="108"/>
                    </a:lnTo>
                    <a:lnTo>
                      <a:pt x="73" y="136"/>
                    </a:lnTo>
                    <a:lnTo>
                      <a:pt x="69" y="157"/>
                    </a:lnTo>
                    <a:lnTo>
                      <a:pt x="57" y="174"/>
                    </a:lnTo>
                    <a:lnTo>
                      <a:pt x="35" y="200"/>
                    </a:lnTo>
                    <a:lnTo>
                      <a:pt x="17" y="233"/>
                    </a:lnTo>
                    <a:lnTo>
                      <a:pt x="0" y="271"/>
                    </a:lnTo>
                    <a:lnTo>
                      <a:pt x="57" y="238"/>
                    </a:lnTo>
                    <a:lnTo>
                      <a:pt x="132" y="189"/>
                    </a:lnTo>
                    <a:lnTo>
                      <a:pt x="162" y="158"/>
                    </a:lnTo>
                    <a:lnTo>
                      <a:pt x="201" y="110"/>
                    </a:lnTo>
                    <a:lnTo>
                      <a:pt x="251" y="46"/>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15" name="Freeform 115"/>
              <p:cNvSpPr>
                <a:spLocks/>
              </p:cNvSpPr>
              <p:nvPr/>
            </p:nvSpPr>
            <p:spPr bwMode="auto">
              <a:xfrm>
                <a:off x="4925" y="3297"/>
                <a:ext cx="37" cy="37"/>
              </a:xfrm>
              <a:custGeom>
                <a:avLst/>
                <a:gdLst>
                  <a:gd name="T0" fmla="*/ 256 w 265"/>
                  <a:gd name="T1" fmla="*/ 60 h 286"/>
                  <a:gd name="T2" fmla="*/ 265 w 265"/>
                  <a:gd name="T3" fmla="*/ 55 h 286"/>
                  <a:gd name="T4" fmla="*/ 260 w 265"/>
                  <a:gd name="T5" fmla="*/ 46 h 286"/>
                  <a:gd name="T6" fmla="*/ 86 w 265"/>
                  <a:gd name="T7" fmla="*/ 0 h 286"/>
                  <a:gd name="T8" fmla="*/ 76 w 265"/>
                  <a:gd name="T9" fmla="*/ 7 h 286"/>
                  <a:gd name="T10" fmla="*/ 77 w 265"/>
                  <a:gd name="T11" fmla="*/ 85 h 286"/>
                  <a:gd name="T12" fmla="*/ 76 w 265"/>
                  <a:gd name="T13" fmla="*/ 114 h 286"/>
                  <a:gd name="T14" fmla="*/ 73 w 265"/>
                  <a:gd name="T15" fmla="*/ 142 h 286"/>
                  <a:gd name="T16" fmla="*/ 69 w 265"/>
                  <a:gd name="T17" fmla="*/ 161 h 286"/>
                  <a:gd name="T18" fmla="*/ 57 w 265"/>
                  <a:gd name="T19" fmla="*/ 176 h 286"/>
                  <a:gd name="T20" fmla="*/ 36 w 265"/>
                  <a:gd name="T21" fmla="*/ 202 h 286"/>
                  <a:gd name="T22" fmla="*/ 35 w 265"/>
                  <a:gd name="T23" fmla="*/ 203 h 286"/>
                  <a:gd name="T24" fmla="*/ 17 w 265"/>
                  <a:gd name="T25" fmla="*/ 235 h 286"/>
                  <a:gd name="T26" fmla="*/ 17 w 265"/>
                  <a:gd name="T27" fmla="*/ 237 h 286"/>
                  <a:gd name="T28" fmla="*/ 0 w 265"/>
                  <a:gd name="T29" fmla="*/ 275 h 286"/>
                  <a:gd name="T30" fmla="*/ 11 w 265"/>
                  <a:gd name="T31" fmla="*/ 286 h 286"/>
                  <a:gd name="T32" fmla="*/ 68 w 265"/>
                  <a:gd name="T33" fmla="*/ 252 h 286"/>
                  <a:gd name="T34" fmla="*/ 68 w 265"/>
                  <a:gd name="T35" fmla="*/ 251 h 286"/>
                  <a:gd name="T36" fmla="*/ 143 w 265"/>
                  <a:gd name="T37" fmla="*/ 202 h 286"/>
                  <a:gd name="T38" fmla="*/ 144 w 265"/>
                  <a:gd name="T39" fmla="*/ 201 h 286"/>
                  <a:gd name="T40" fmla="*/ 174 w 265"/>
                  <a:gd name="T41" fmla="*/ 170 h 286"/>
                  <a:gd name="T42" fmla="*/ 175 w 265"/>
                  <a:gd name="T43" fmla="*/ 170 h 286"/>
                  <a:gd name="T44" fmla="*/ 214 w 265"/>
                  <a:gd name="T45" fmla="*/ 122 h 286"/>
                  <a:gd name="T46" fmla="*/ 214 w 265"/>
                  <a:gd name="T47" fmla="*/ 122 h 286"/>
                  <a:gd name="T48" fmla="*/ 264 w 265"/>
                  <a:gd name="T49" fmla="*/ 58 h 286"/>
                  <a:gd name="T50" fmla="*/ 260 w 265"/>
                  <a:gd name="T51" fmla="*/ 46 h 286"/>
                  <a:gd name="T52" fmla="*/ 86 w 265"/>
                  <a:gd name="T53" fmla="*/ 0 h 286"/>
                  <a:gd name="T54" fmla="*/ 76 w 265"/>
                  <a:gd name="T55" fmla="*/ 7 h 286"/>
                  <a:gd name="T56" fmla="*/ 77 w 265"/>
                  <a:gd name="T57" fmla="*/ 85 h 286"/>
                  <a:gd name="T58" fmla="*/ 85 w 265"/>
                  <a:gd name="T59" fmla="*/ 93 h 286"/>
                  <a:gd name="T60" fmla="*/ 93 w 265"/>
                  <a:gd name="T61" fmla="*/ 85 h 286"/>
                  <a:gd name="T62" fmla="*/ 92 w 265"/>
                  <a:gd name="T63" fmla="*/ 18 h 286"/>
                  <a:gd name="T64" fmla="*/ 244 w 265"/>
                  <a:gd name="T65" fmla="*/ 57 h 286"/>
                  <a:gd name="T66" fmla="*/ 201 w 265"/>
                  <a:gd name="T67" fmla="*/ 112 h 286"/>
                  <a:gd name="T68" fmla="*/ 163 w 265"/>
                  <a:gd name="T69" fmla="*/ 160 h 286"/>
                  <a:gd name="T70" fmla="*/ 134 w 265"/>
                  <a:gd name="T71" fmla="*/ 189 h 286"/>
                  <a:gd name="T72" fmla="*/ 59 w 265"/>
                  <a:gd name="T73" fmla="*/ 239 h 286"/>
                  <a:gd name="T74" fmla="*/ 24 w 265"/>
                  <a:gd name="T75" fmla="*/ 260 h 286"/>
                  <a:gd name="T76" fmla="*/ 31 w 265"/>
                  <a:gd name="T77" fmla="*/ 243 h 286"/>
                  <a:gd name="T78" fmla="*/ 48 w 265"/>
                  <a:gd name="T79" fmla="*/ 211 h 286"/>
                  <a:gd name="T80" fmla="*/ 70 w 265"/>
                  <a:gd name="T81" fmla="*/ 186 h 286"/>
                  <a:gd name="T82" fmla="*/ 70 w 265"/>
                  <a:gd name="T83" fmla="*/ 185 h 286"/>
                  <a:gd name="T84" fmla="*/ 82 w 265"/>
                  <a:gd name="T85" fmla="*/ 168 h 286"/>
                  <a:gd name="T86" fmla="*/ 83 w 265"/>
                  <a:gd name="T87" fmla="*/ 165 h 286"/>
                  <a:gd name="T88" fmla="*/ 87 w 265"/>
                  <a:gd name="T89" fmla="*/ 144 h 286"/>
                  <a:gd name="T90" fmla="*/ 88 w 265"/>
                  <a:gd name="T91" fmla="*/ 144 h 286"/>
                  <a:gd name="T92" fmla="*/ 92 w 265"/>
                  <a:gd name="T93" fmla="*/ 116 h 286"/>
                  <a:gd name="T94" fmla="*/ 92 w 265"/>
                  <a:gd name="T95" fmla="*/ 115 h 286"/>
                  <a:gd name="T96" fmla="*/ 93 w 265"/>
                  <a:gd name="T97" fmla="*/ 85 h 286"/>
                  <a:gd name="T98" fmla="*/ 93 w 265"/>
                  <a:gd name="T99" fmla="*/ 85 h 286"/>
                  <a:gd name="T100" fmla="*/ 92 w 265"/>
                  <a:gd name="T101" fmla="*/ 18 h 286"/>
                  <a:gd name="T102" fmla="*/ 256 w 265"/>
                  <a:gd name="T103" fmla="*/ 6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5" h="286">
                    <a:moveTo>
                      <a:pt x="256" y="60"/>
                    </a:moveTo>
                    <a:lnTo>
                      <a:pt x="265" y="55"/>
                    </a:lnTo>
                    <a:lnTo>
                      <a:pt x="260" y="46"/>
                    </a:lnTo>
                    <a:lnTo>
                      <a:pt x="86" y="0"/>
                    </a:lnTo>
                    <a:lnTo>
                      <a:pt x="76" y="7"/>
                    </a:lnTo>
                    <a:lnTo>
                      <a:pt x="77" y="85"/>
                    </a:lnTo>
                    <a:lnTo>
                      <a:pt x="76" y="114"/>
                    </a:lnTo>
                    <a:lnTo>
                      <a:pt x="73" y="142"/>
                    </a:lnTo>
                    <a:lnTo>
                      <a:pt x="69" y="161"/>
                    </a:lnTo>
                    <a:lnTo>
                      <a:pt x="57" y="176"/>
                    </a:lnTo>
                    <a:lnTo>
                      <a:pt x="36" y="202"/>
                    </a:lnTo>
                    <a:lnTo>
                      <a:pt x="35" y="203"/>
                    </a:lnTo>
                    <a:lnTo>
                      <a:pt x="17" y="235"/>
                    </a:lnTo>
                    <a:lnTo>
                      <a:pt x="17" y="237"/>
                    </a:lnTo>
                    <a:lnTo>
                      <a:pt x="0" y="275"/>
                    </a:lnTo>
                    <a:lnTo>
                      <a:pt x="11" y="286"/>
                    </a:lnTo>
                    <a:lnTo>
                      <a:pt x="68" y="252"/>
                    </a:lnTo>
                    <a:lnTo>
                      <a:pt x="68" y="251"/>
                    </a:lnTo>
                    <a:lnTo>
                      <a:pt x="143" y="202"/>
                    </a:lnTo>
                    <a:lnTo>
                      <a:pt x="144" y="201"/>
                    </a:lnTo>
                    <a:lnTo>
                      <a:pt x="174" y="170"/>
                    </a:lnTo>
                    <a:lnTo>
                      <a:pt x="175" y="170"/>
                    </a:lnTo>
                    <a:lnTo>
                      <a:pt x="214" y="122"/>
                    </a:lnTo>
                    <a:lnTo>
                      <a:pt x="214" y="122"/>
                    </a:lnTo>
                    <a:lnTo>
                      <a:pt x="264" y="58"/>
                    </a:lnTo>
                    <a:lnTo>
                      <a:pt x="260" y="46"/>
                    </a:lnTo>
                    <a:lnTo>
                      <a:pt x="86" y="0"/>
                    </a:lnTo>
                    <a:lnTo>
                      <a:pt x="76" y="7"/>
                    </a:lnTo>
                    <a:lnTo>
                      <a:pt x="77" y="85"/>
                    </a:lnTo>
                    <a:lnTo>
                      <a:pt x="85" y="93"/>
                    </a:lnTo>
                    <a:lnTo>
                      <a:pt x="93" y="85"/>
                    </a:lnTo>
                    <a:lnTo>
                      <a:pt x="92" y="18"/>
                    </a:lnTo>
                    <a:lnTo>
                      <a:pt x="244" y="57"/>
                    </a:lnTo>
                    <a:lnTo>
                      <a:pt x="201" y="112"/>
                    </a:lnTo>
                    <a:lnTo>
                      <a:pt x="163" y="160"/>
                    </a:lnTo>
                    <a:lnTo>
                      <a:pt x="134" y="189"/>
                    </a:lnTo>
                    <a:lnTo>
                      <a:pt x="59" y="239"/>
                    </a:lnTo>
                    <a:lnTo>
                      <a:pt x="24" y="260"/>
                    </a:lnTo>
                    <a:lnTo>
                      <a:pt x="31" y="243"/>
                    </a:lnTo>
                    <a:lnTo>
                      <a:pt x="48" y="211"/>
                    </a:lnTo>
                    <a:lnTo>
                      <a:pt x="70" y="186"/>
                    </a:lnTo>
                    <a:lnTo>
                      <a:pt x="70" y="185"/>
                    </a:lnTo>
                    <a:lnTo>
                      <a:pt x="82" y="168"/>
                    </a:lnTo>
                    <a:lnTo>
                      <a:pt x="83" y="165"/>
                    </a:lnTo>
                    <a:lnTo>
                      <a:pt x="87" y="144"/>
                    </a:lnTo>
                    <a:lnTo>
                      <a:pt x="88" y="144"/>
                    </a:lnTo>
                    <a:lnTo>
                      <a:pt x="92" y="116"/>
                    </a:lnTo>
                    <a:lnTo>
                      <a:pt x="92" y="115"/>
                    </a:lnTo>
                    <a:lnTo>
                      <a:pt x="93" y="85"/>
                    </a:lnTo>
                    <a:lnTo>
                      <a:pt x="93" y="85"/>
                    </a:lnTo>
                    <a:lnTo>
                      <a:pt x="92" y="18"/>
                    </a:lnTo>
                    <a:lnTo>
                      <a:pt x="256" y="6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16" name="Freeform 116"/>
              <p:cNvSpPr>
                <a:spLocks/>
              </p:cNvSpPr>
              <p:nvPr/>
            </p:nvSpPr>
            <p:spPr bwMode="auto">
              <a:xfrm>
                <a:off x="4867" y="3233"/>
                <a:ext cx="111" cy="90"/>
              </a:xfrm>
              <a:custGeom>
                <a:avLst/>
                <a:gdLst>
                  <a:gd name="T0" fmla="*/ 0 w 769"/>
                  <a:gd name="T1" fmla="*/ 0 h 716"/>
                  <a:gd name="T2" fmla="*/ 93 w 769"/>
                  <a:gd name="T3" fmla="*/ 114 h 716"/>
                  <a:gd name="T4" fmla="*/ 191 w 769"/>
                  <a:gd name="T5" fmla="*/ 230 h 716"/>
                  <a:gd name="T6" fmla="*/ 308 w 769"/>
                  <a:gd name="T7" fmla="*/ 363 h 716"/>
                  <a:gd name="T8" fmla="*/ 433 w 769"/>
                  <a:gd name="T9" fmla="*/ 495 h 716"/>
                  <a:gd name="T10" fmla="*/ 552 w 769"/>
                  <a:gd name="T11" fmla="*/ 610 h 716"/>
                  <a:gd name="T12" fmla="*/ 606 w 769"/>
                  <a:gd name="T13" fmla="*/ 655 h 716"/>
                  <a:gd name="T14" fmla="*/ 655 w 769"/>
                  <a:gd name="T15" fmla="*/ 690 h 716"/>
                  <a:gd name="T16" fmla="*/ 696 w 769"/>
                  <a:gd name="T17" fmla="*/ 710 h 716"/>
                  <a:gd name="T18" fmla="*/ 728 w 769"/>
                  <a:gd name="T19" fmla="*/ 716 h 716"/>
                  <a:gd name="T20" fmla="*/ 751 w 769"/>
                  <a:gd name="T21" fmla="*/ 710 h 716"/>
                  <a:gd name="T22" fmla="*/ 764 w 769"/>
                  <a:gd name="T23" fmla="*/ 698 h 716"/>
                  <a:gd name="T24" fmla="*/ 769 w 769"/>
                  <a:gd name="T25" fmla="*/ 681 h 716"/>
                  <a:gd name="T26" fmla="*/ 767 w 769"/>
                  <a:gd name="T27" fmla="*/ 659 h 716"/>
                  <a:gd name="T28" fmla="*/ 759 w 769"/>
                  <a:gd name="T29" fmla="*/ 633 h 716"/>
                  <a:gd name="T30" fmla="*/ 745 w 769"/>
                  <a:gd name="T31" fmla="*/ 606 h 716"/>
                  <a:gd name="T32" fmla="*/ 704 w 769"/>
                  <a:gd name="T33" fmla="*/ 544 h 716"/>
                  <a:gd name="T34" fmla="*/ 653 w 769"/>
                  <a:gd name="T35" fmla="*/ 482 h 716"/>
                  <a:gd name="T36" fmla="*/ 600 w 769"/>
                  <a:gd name="T37" fmla="*/ 425 h 716"/>
                  <a:gd name="T38" fmla="*/ 552 w 769"/>
                  <a:gd name="T39" fmla="*/ 379 h 716"/>
                  <a:gd name="T40" fmla="*/ 517 w 769"/>
                  <a:gd name="T41" fmla="*/ 352 h 716"/>
                  <a:gd name="T42" fmla="*/ 233 w 769"/>
                  <a:gd name="T43" fmla="*/ 161 h 716"/>
                  <a:gd name="T44" fmla="*/ 0 w 769"/>
                  <a:gd name="T45" fmla="*/ 0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69" h="716">
                    <a:moveTo>
                      <a:pt x="0" y="0"/>
                    </a:moveTo>
                    <a:lnTo>
                      <a:pt x="93" y="114"/>
                    </a:lnTo>
                    <a:lnTo>
                      <a:pt x="191" y="230"/>
                    </a:lnTo>
                    <a:lnTo>
                      <a:pt x="308" y="363"/>
                    </a:lnTo>
                    <a:lnTo>
                      <a:pt x="433" y="495"/>
                    </a:lnTo>
                    <a:lnTo>
                      <a:pt x="552" y="610"/>
                    </a:lnTo>
                    <a:lnTo>
                      <a:pt x="606" y="655"/>
                    </a:lnTo>
                    <a:lnTo>
                      <a:pt x="655" y="690"/>
                    </a:lnTo>
                    <a:lnTo>
                      <a:pt x="696" y="710"/>
                    </a:lnTo>
                    <a:lnTo>
                      <a:pt x="728" y="716"/>
                    </a:lnTo>
                    <a:lnTo>
                      <a:pt x="751" y="710"/>
                    </a:lnTo>
                    <a:lnTo>
                      <a:pt x="764" y="698"/>
                    </a:lnTo>
                    <a:lnTo>
                      <a:pt x="769" y="681"/>
                    </a:lnTo>
                    <a:lnTo>
                      <a:pt x="767" y="659"/>
                    </a:lnTo>
                    <a:lnTo>
                      <a:pt x="759" y="633"/>
                    </a:lnTo>
                    <a:lnTo>
                      <a:pt x="745" y="606"/>
                    </a:lnTo>
                    <a:lnTo>
                      <a:pt x="704" y="544"/>
                    </a:lnTo>
                    <a:lnTo>
                      <a:pt x="653" y="482"/>
                    </a:lnTo>
                    <a:lnTo>
                      <a:pt x="600" y="425"/>
                    </a:lnTo>
                    <a:lnTo>
                      <a:pt x="552" y="379"/>
                    </a:lnTo>
                    <a:lnTo>
                      <a:pt x="517" y="352"/>
                    </a:lnTo>
                    <a:lnTo>
                      <a:pt x="233" y="161"/>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17" name="Freeform 117"/>
              <p:cNvSpPr>
                <a:spLocks/>
              </p:cNvSpPr>
              <p:nvPr/>
            </p:nvSpPr>
            <p:spPr bwMode="auto">
              <a:xfrm>
                <a:off x="4867" y="3228"/>
                <a:ext cx="111" cy="95"/>
              </a:xfrm>
              <a:custGeom>
                <a:avLst/>
                <a:gdLst>
                  <a:gd name="T0" fmla="*/ 235 w 783"/>
                  <a:gd name="T1" fmla="*/ 173 h 731"/>
                  <a:gd name="T2" fmla="*/ 243 w 783"/>
                  <a:gd name="T3" fmla="*/ 161 h 731"/>
                  <a:gd name="T4" fmla="*/ 10 w 783"/>
                  <a:gd name="T5" fmla="*/ 0 h 731"/>
                  <a:gd name="T6" fmla="*/ 0 w 783"/>
                  <a:gd name="T7" fmla="*/ 11 h 731"/>
                  <a:gd name="T8" fmla="*/ 93 w 783"/>
                  <a:gd name="T9" fmla="*/ 125 h 731"/>
                  <a:gd name="T10" fmla="*/ 191 w 783"/>
                  <a:gd name="T11" fmla="*/ 241 h 731"/>
                  <a:gd name="T12" fmla="*/ 308 w 783"/>
                  <a:gd name="T13" fmla="*/ 374 h 731"/>
                  <a:gd name="T14" fmla="*/ 434 w 783"/>
                  <a:gd name="T15" fmla="*/ 506 h 731"/>
                  <a:gd name="T16" fmla="*/ 552 w 783"/>
                  <a:gd name="T17" fmla="*/ 622 h 731"/>
                  <a:gd name="T18" fmla="*/ 607 w 783"/>
                  <a:gd name="T19" fmla="*/ 667 h 731"/>
                  <a:gd name="T20" fmla="*/ 657 w 783"/>
                  <a:gd name="T21" fmla="*/ 703 h 731"/>
                  <a:gd name="T22" fmla="*/ 700 w 783"/>
                  <a:gd name="T23" fmla="*/ 723 h 731"/>
                  <a:gd name="T24" fmla="*/ 734 w 783"/>
                  <a:gd name="T25" fmla="*/ 731 h 731"/>
                  <a:gd name="T26" fmla="*/ 761 w 783"/>
                  <a:gd name="T27" fmla="*/ 723 h 731"/>
                  <a:gd name="T28" fmla="*/ 777 w 783"/>
                  <a:gd name="T29" fmla="*/ 708 h 731"/>
                  <a:gd name="T30" fmla="*/ 783 w 783"/>
                  <a:gd name="T31" fmla="*/ 688 h 731"/>
                  <a:gd name="T32" fmla="*/ 780 w 783"/>
                  <a:gd name="T33" fmla="*/ 663 h 731"/>
                  <a:gd name="T34" fmla="*/ 772 w 783"/>
                  <a:gd name="T35" fmla="*/ 636 h 731"/>
                  <a:gd name="T36" fmla="*/ 758 w 783"/>
                  <a:gd name="T37" fmla="*/ 608 h 731"/>
                  <a:gd name="T38" fmla="*/ 716 w 783"/>
                  <a:gd name="T39" fmla="*/ 545 h 731"/>
                  <a:gd name="T40" fmla="*/ 665 w 783"/>
                  <a:gd name="T41" fmla="*/ 483 h 731"/>
                  <a:gd name="T42" fmla="*/ 611 w 783"/>
                  <a:gd name="T43" fmla="*/ 426 h 731"/>
                  <a:gd name="T44" fmla="*/ 563 w 783"/>
                  <a:gd name="T45" fmla="*/ 379 h 731"/>
                  <a:gd name="T46" fmla="*/ 527 w 783"/>
                  <a:gd name="T47" fmla="*/ 352 h 731"/>
                  <a:gd name="T48" fmla="*/ 243 w 783"/>
                  <a:gd name="T49" fmla="*/ 161 h 731"/>
                  <a:gd name="T50" fmla="*/ 10 w 783"/>
                  <a:gd name="T51" fmla="*/ 0 h 731"/>
                  <a:gd name="T52" fmla="*/ 0 w 783"/>
                  <a:gd name="T53" fmla="*/ 11 h 731"/>
                  <a:gd name="T54" fmla="*/ 93 w 783"/>
                  <a:gd name="T55" fmla="*/ 125 h 731"/>
                  <a:gd name="T56" fmla="*/ 105 w 783"/>
                  <a:gd name="T57" fmla="*/ 115 h 731"/>
                  <a:gd name="T58" fmla="*/ 47 w 783"/>
                  <a:gd name="T59" fmla="*/ 44 h 731"/>
                  <a:gd name="T60" fmla="*/ 235 w 783"/>
                  <a:gd name="T61" fmla="*/ 173 h 731"/>
                  <a:gd name="T62" fmla="*/ 519 w 783"/>
                  <a:gd name="T63" fmla="*/ 364 h 731"/>
                  <a:gd name="T64" fmla="*/ 552 w 783"/>
                  <a:gd name="T65" fmla="*/ 391 h 731"/>
                  <a:gd name="T66" fmla="*/ 600 w 783"/>
                  <a:gd name="T67" fmla="*/ 436 h 731"/>
                  <a:gd name="T68" fmla="*/ 653 w 783"/>
                  <a:gd name="T69" fmla="*/ 493 h 731"/>
                  <a:gd name="T70" fmla="*/ 704 w 783"/>
                  <a:gd name="T71" fmla="*/ 556 h 731"/>
                  <a:gd name="T72" fmla="*/ 743 w 783"/>
                  <a:gd name="T73" fmla="*/ 616 h 731"/>
                  <a:gd name="T74" fmla="*/ 758 w 783"/>
                  <a:gd name="T75" fmla="*/ 643 h 731"/>
                  <a:gd name="T76" fmla="*/ 766 w 783"/>
                  <a:gd name="T77" fmla="*/ 667 h 731"/>
                  <a:gd name="T78" fmla="*/ 767 w 783"/>
                  <a:gd name="T79" fmla="*/ 686 h 731"/>
                  <a:gd name="T80" fmla="*/ 763 w 783"/>
                  <a:gd name="T81" fmla="*/ 700 h 731"/>
                  <a:gd name="T82" fmla="*/ 753 w 783"/>
                  <a:gd name="T83" fmla="*/ 709 h 731"/>
                  <a:gd name="T84" fmla="*/ 734 w 783"/>
                  <a:gd name="T85" fmla="*/ 714 h 731"/>
                  <a:gd name="T86" fmla="*/ 704 w 783"/>
                  <a:gd name="T87" fmla="*/ 709 h 731"/>
                  <a:gd name="T88" fmla="*/ 665 w 783"/>
                  <a:gd name="T89" fmla="*/ 689 h 731"/>
                  <a:gd name="T90" fmla="*/ 617 w 783"/>
                  <a:gd name="T91" fmla="*/ 655 h 731"/>
                  <a:gd name="T92" fmla="*/ 563 w 783"/>
                  <a:gd name="T93" fmla="*/ 610 h 731"/>
                  <a:gd name="T94" fmla="*/ 444 w 783"/>
                  <a:gd name="T95" fmla="*/ 496 h 731"/>
                  <a:gd name="T96" fmla="*/ 321 w 783"/>
                  <a:gd name="T97" fmla="*/ 364 h 731"/>
                  <a:gd name="T98" fmla="*/ 203 w 783"/>
                  <a:gd name="T99" fmla="*/ 231 h 731"/>
                  <a:gd name="T100" fmla="*/ 105 w 783"/>
                  <a:gd name="T101" fmla="*/ 115 h 731"/>
                  <a:gd name="T102" fmla="*/ 47 w 783"/>
                  <a:gd name="T103" fmla="*/ 44 h 731"/>
                  <a:gd name="T104" fmla="*/ 235 w 783"/>
                  <a:gd name="T105" fmla="*/ 173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3" h="731">
                    <a:moveTo>
                      <a:pt x="235" y="173"/>
                    </a:moveTo>
                    <a:lnTo>
                      <a:pt x="243" y="161"/>
                    </a:lnTo>
                    <a:lnTo>
                      <a:pt x="10" y="0"/>
                    </a:lnTo>
                    <a:lnTo>
                      <a:pt x="0" y="11"/>
                    </a:lnTo>
                    <a:lnTo>
                      <a:pt x="93" y="125"/>
                    </a:lnTo>
                    <a:lnTo>
                      <a:pt x="191" y="241"/>
                    </a:lnTo>
                    <a:lnTo>
                      <a:pt x="308" y="374"/>
                    </a:lnTo>
                    <a:lnTo>
                      <a:pt x="434" y="506"/>
                    </a:lnTo>
                    <a:lnTo>
                      <a:pt x="552" y="622"/>
                    </a:lnTo>
                    <a:lnTo>
                      <a:pt x="607" y="667"/>
                    </a:lnTo>
                    <a:lnTo>
                      <a:pt x="657" y="703"/>
                    </a:lnTo>
                    <a:lnTo>
                      <a:pt x="700" y="723"/>
                    </a:lnTo>
                    <a:lnTo>
                      <a:pt x="734" y="731"/>
                    </a:lnTo>
                    <a:lnTo>
                      <a:pt x="761" y="723"/>
                    </a:lnTo>
                    <a:lnTo>
                      <a:pt x="777" y="708"/>
                    </a:lnTo>
                    <a:lnTo>
                      <a:pt x="783" y="688"/>
                    </a:lnTo>
                    <a:lnTo>
                      <a:pt x="780" y="663"/>
                    </a:lnTo>
                    <a:lnTo>
                      <a:pt x="772" y="636"/>
                    </a:lnTo>
                    <a:lnTo>
                      <a:pt x="758" y="608"/>
                    </a:lnTo>
                    <a:lnTo>
                      <a:pt x="716" y="545"/>
                    </a:lnTo>
                    <a:lnTo>
                      <a:pt x="665" y="483"/>
                    </a:lnTo>
                    <a:lnTo>
                      <a:pt x="611" y="426"/>
                    </a:lnTo>
                    <a:lnTo>
                      <a:pt x="563" y="379"/>
                    </a:lnTo>
                    <a:lnTo>
                      <a:pt x="527" y="352"/>
                    </a:lnTo>
                    <a:lnTo>
                      <a:pt x="243" y="161"/>
                    </a:lnTo>
                    <a:lnTo>
                      <a:pt x="10" y="0"/>
                    </a:lnTo>
                    <a:lnTo>
                      <a:pt x="0" y="11"/>
                    </a:lnTo>
                    <a:lnTo>
                      <a:pt x="93" y="125"/>
                    </a:lnTo>
                    <a:lnTo>
                      <a:pt x="105" y="115"/>
                    </a:lnTo>
                    <a:lnTo>
                      <a:pt x="47" y="44"/>
                    </a:lnTo>
                    <a:lnTo>
                      <a:pt x="235" y="173"/>
                    </a:lnTo>
                    <a:lnTo>
                      <a:pt x="519" y="364"/>
                    </a:lnTo>
                    <a:lnTo>
                      <a:pt x="552" y="391"/>
                    </a:lnTo>
                    <a:lnTo>
                      <a:pt x="600" y="436"/>
                    </a:lnTo>
                    <a:lnTo>
                      <a:pt x="653" y="493"/>
                    </a:lnTo>
                    <a:lnTo>
                      <a:pt x="704" y="556"/>
                    </a:lnTo>
                    <a:lnTo>
                      <a:pt x="743" y="616"/>
                    </a:lnTo>
                    <a:lnTo>
                      <a:pt x="758" y="643"/>
                    </a:lnTo>
                    <a:lnTo>
                      <a:pt x="766" y="667"/>
                    </a:lnTo>
                    <a:lnTo>
                      <a:pt x="767" y="686"/>
                    </a:lnTo>
                    <a:lnTo>
                      <a:pt x="763" y="700"/>
                    </a:lnTo>
                    <a:lnTo>
                      <a:pt x="753" y="709"/>
                    </a:lnTo>
                    <a:lnTo>
                      <a:pt x="734" y="714"/>
                    </a:lnTo>
                    <a:lnTo>
                      <a:pt x="704" y="709"/>
                    </a:lnTo>
                    <a:lnTo>
                      <a:pt x="665" y="689"/>
                    </a:lnTo>
                    <a:lnTo>
                      <a:pt x="617" y="655"/>
                    </a:lnTo>
                    <a:lnTo>
                      <a:pt x="563" y="610"/>
                    </a:lnTo>
                    <a:lnTo>
                      <a:pt x="444" y="496"/>
                    </a:lnTo>
                    <a:lnTo>
                      <a:pt x="321" y="364"/>
                    </a:lnTo>
                    <a:lnTo>
                      <a:pt x="203" y="231"/>
                    </a:lnTo>
                    <a:lnTo>
                      <a:pt x="105" y="115"/>
                    </a:lnTo>
                    <a:lnTo>
                      <a:pt x="47" y="44"/>
                    </a:lnTo>
                    <a:lnTo>
                      <a:pt x="235" y="17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18" name="Freeform 118"/>
              <p:cNvSpPr>
                <a:spLocks/>
              </p:cNvSpPr>
              <p:nvPr/>
            </p:nvSpPr>
            <p:spPr bwMode="auto">
              <a:xfrm>
                <a:off x="4867" y="3212"/>
                <a:ext cx="116" cy="85"/>
              </a:xfrm>
              <a:custGeom>
                <a:avLst/>
                <a:gdLst>
                  <a:gd name="T0" fmla="*/ 0 w 825"/>
                  <a:gd name="T1" fmla="*/ 163 h 677"/>
                  <a:gd name="T2" fmla="*/ 130 w 825"/>
                  <a:gd name="T3" fmla="*/ 283 h 677"/>
                  <a:gd name="T4" fmla="*/ 245 w 825"/>
                  <a:gd name="T5" fmla="*/ 385 h 677"/>
                  <a:gd name="T6" fmla="*/ 350 w 825"/>
                  <a:gd name="T7" fmla="*/ 474 h 677"/>
                  <a:gd name="T8" fmla="*/ 399 w 825"/>
                  <a:gd name="T9" fmla="*/ 510 h 677"/>
                  <a:gd name="T10" fmla="*/ 452 w 825"/>
                  <a:gd name="T11" fmla="*/ 546 h 677"/>
                  <a:gd name="T12" fmla="*/ 558 w 825"/>
                  <a:gd name="T13" fmla="*/ 611 h 677"/>
                  <a:gd name="T14" fmla="*/ 674 w 825"/>
                  <a:gd name="T15" fmla="*/ 677 h 677"/>
                  <a:gd name="T16" fmla="*/ 701 w 825"/>
                  <a:gd name="T17" fmla="*/ 641 h 677"/>
                  <a:gd name="T18" fmla="*/ 759 w 825"/>
                  <a:gd name="T19" fmla="*/ 557 h 677"/>
                  <a:gd name="T20" fmla="*/ 787 w 825"/>
                  <a:gd name="T21" fmla="*/ 506 h 677"/>
                  <a:gd name="T22" fmla="*/ 811 w 825"/>
                  <a:gd name="T23" fmla="*/ 454 h 677"/>
                  <a:gd name="T24" fmla="*/ 824 w 825"/>
                  <a:gd name="T25" fmla="*/ 406 h 677"/>
                  <a:gd name="T26" fmla="*/ 825 w 825"/>
                  <a:gd name="T27" fmla="*/ 385 h 677"/>
                  <a:gd name="T28" fmla="*/ 822 w 825"/>
                  <a:gd name="T29" fmla="*/ 366 h 677"/>
                  <a:gd name="T30" fmla="*/ 814 w 825"/>
                  <a:gd name="T31" fmla="*/ 346 h 677"/>
                  <a:gd name="T32" fmla="*/ 798 w 825"/>
                  <a:gd name="T33" fmla="*/ 322 h 677"/>
                  <a:gd name="T34" fmla="*/ 750 w 825"/>
                  <a:gd name="T35" fmla="*/ 265 h 677"/>
                  <a:gd name="T36" fmla="*/ 684 w 825"/>
                  <a:gd name="T37" fmla="*/ 202 h 677"/>
                  <a:gd name="T38" fmla="*/ 607 w 825"/>
                  <a:gd name="T39" fmla="*/ 137 h 677"/>
                  <a:gd name="T40" fmla="*/ 525 w 825"/>
                  <a:gd name="T41" fmla="*/ 80 h 677"/>
                  <a:gd name="T42" fmla="*/ 443 w 825"/>
                  <a:gd name="T43" fmla="*/ 33 h 677"/>
                  <a:gd name="T44" fmla="*/ 406 w 825"/>
                  <a:gd name="T45" fmla="*/ 17 h 677"/>
                  <a:gd name="T46" fmla="*/ 370 w 825"/>
                  <a:gd name="T47" fmla="*/ 5 h 677"/>
                  <a:gd name="T48" fmla="*/ 338 w 825"/>
                  <a:gd name="T49" fmla="*/ 0 h 677"/>
                  <a:gd name="T50" fmla="*/ 311 w 825"/>
                  <a:gd name="T51" fmla="*/ 1 h 677"/>
                  <a:gd name="T52" fmla="*/ 258 w 825"/>
                  <a:gd name="T53" fmla="*/ 16 h 677"/>
                  <a:gd name="T54" fmla="*/ 205 w 825"/>
                  <a:gd name="T55" fmla="*/ 38 h 677"/>
                  <a:gd name="T56" fmla="*/ 105 w 825"/>
                  <a:gd name="T57" fmla="*/ 92 h 677"/>
                  <a:gd name="T58" fmla="*/ 30 w 825"/>
                  <a:gd name="T59" fmla="*/ 142 h 677"/>
                  <a:gd name="T60" fmla="*/ 0 w 825"/>
                  <a:gd name="T61" fmla="*/ 163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25" h="677">
                    <a:moveTo>
                      <a:pt x="0" y="163"/>
                    </a:moveTo>
                    <a:lnTo>
                      <a:pt x="130" y="283"/>
                    </a:lnTo>
                    <a:lnTo>
                      <a:pt x="245" y="385"/>
                    </a:lnTo>
                    <a:lnTo>
                      <a:pt x="350" y="474"/>
                    </a:lnTo>
                    <a:lnTo>
                      <a:pt x="399" y="510"/>
                    </a:lnTo>
                    <a:lnTo>
                      <a:pt x="452" y="546"/>
                    </a:lnTo>
                    <a:lnTo>
                      <a:pt x="558" y="611"/>
                    </a:lnTo>
                    <a:lnTo>
                      <a:pt x="674" y="677"/>
                    </a:lnTo>
                    <a:lnTo>
                      <a:pt x="701" y="641"/>
                    </a:lnTo>
                    <a:lnTo>
                      <a:pt x="759" y="557"/>
                    </a:lnTo>
                    <a:lnTo>
                      <a:pt x="787" y="506"/>
                    </a:lnTo>
                    <a:lnTo>
                      <a:pt x="811" y="454"/>
                    </a:lnTo>
                    <a:lnTo>
                      <a:pt x="824" y="406"/>
                    </a:lnTo>
                    <a:lnTo>
                      <a:pt x="825" y="385"/>
                    </a:lnTo>
                    <a:lnTo>
                      <a:pt x="822" y="366"/>
                    </a:lnTo>
                    <a:lnTo>
                      <a:pt x="814" y="346"/>
                    </a:lnTo>
                    <a:lnTo>
                      <a:pt x="798" y="322"/>
                    </a:lnTo>
                    <a:lnTo>
                      <a:pt x="750" y="265"/>
                    </a:lnTo>
                    <a:lnTo>
                      <a:pt x="684" y="202"/>
                    </a:lnTo>
                    <a:lnTo>
                      <a:pt x="607" y="137"/>
                    </a:lnTo>
                    <a:lnTo>
                      <a:pt x="525" y="80"/>
                    </a:lnTo>
                    <a:lnTo>
                      <a:pt x="443" y="33"/>
                    </a:lnTo>
                    <a:lnTo>
                      <a:pt x="406" y="17"/>
                    </a:lnTo>
                    <a:lnTo>
                      <a:pt x="370" y="5"/>
                    </a:lnTo>
                    <a:lnTo>
                      <a:pt x="338" y="0"/>
                    </a:lnTo>
                    <a:lnTo>
                      <a:pt x="311" y="1"/>
                    </a:lnTo>
                    <a:lnTo>
                      <a:pt x="258" y="16"/>
                    </a:lnTo>
                    <a:lnTo>
                      <a:pt x="205" y="38"/>
                    </a:lnTo>
                    <a:lnTo>
                      <a:pt x="105" y="92"/>
                    </a:lnTo>
                    <a:lnTo>
                      <a:pt x="30" y="142"/>
                    </a:lnTo>
                    <a:lnTo>
                      <a:pt x="0" y="163"/>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19" name="Freeform 119"/>
              <p:cNvSpPr>
                <a:spLocks/>
              </p:cNvSpPr>
              <p:nvPr/>
            </p:nvSpPr>
            <p:spPr bwMode="auto">
              <a:xfrm>
                <a:off x="4867" y="3207"/>
                <a:ext cx="122" cy="90"/>
              </a:xfrm>
              <a:custGeom>
                <a:avLst/>
                <a:gdLst>
                  <a:gd name="T0" fmla="*/ 38 w 845"/>
                  <a:gd name="T1" fmla="*/ 143 h 695"/>
                  <a:gd name="T2" fmla="*/ 137 w 845"/>
                  <a:gd name="T3" fmla="*/ 297 h 695"/>
                  <a:gd name="T4" fmla="*/ 357 w 845"/>
                  <a:gd name="T5" fmla="*/ 488 h 695"/>
                  <a:gd name="T6" fmla="*/ 460 w 845"/>
                  <a:gd name="T7" fmla="*/ 560 h 695"/>
                  <a:gd name="T8" fmla="*/ 688 w 845"/>
                  <a:gd name="T9" fmla="*/ 695 h 695"/>
                  <a:gd name="T10" fmla="*/ 777 w 845"/>
                  <a:gd name="T11" fmla="*/ 569 h 695"/>
                  <a:gd name="T12" fmla="*/ 830 w 845"/>
                  <a:gd name="T13" fmla="*/ 465 h 695"/>
                  <a:gd name="T14" fmla="*/ 845 w 845"/>
                  <a:gd name="T15" fmla="*/ 393 h 695"/>
                  <a:gd name="T16" fmla="*/ 833 w 845"/>
                  <a:gd name="T17" fmla="*/ 350 h 695"/>
                  <a:gd name="T18" fmla="*/ 768 w 845"/>
                  <a:gd name="T19" fmla="*/ 268 h 695"/>
                  <a:gd name="T20" fmla="*/ 624 w 845"/>
                  <a:gd name="T21" fmla="*/ 139 h 695"/>
                  <a:gd name="T22" fmla="*/ 458 w 845"/>
                  <a:gd name="T23" fmla="*/ 34 h 695"/>
                  <a:gd name="T24" fmla="*/ 384 w 845"/>
                  <a:gd name="T25" fmla="*/ 6 h 695"/>
                  <a:gd name="T26" fmla="*/ 322 w 845"/>
                  <a:gd name="T27" fmla="*/ 1 h 695"/>
                  <a:gd name="T28" fmla="*/ 214 w 845"/>
                  <a:gd name="T29" fmla="*/ 39 h 695"/>
                  <a:gd name="T30" fmla="*/ 38 w 845"/>
                  <a:gd name="T31" fmla="*/ 143 h 695"/>
                  <a:gd name="T32" fmla="*/ 137 w 845"/>
                  <a:gd name="T33" fmla="*/ 297 h 695"/>
                  <a:gd name="T34" fmla="*/ 24 w 845"/>
                  <a:gd name="T35" fmla="*/ 172 h 695"/>
                  <a:gd name="T36" fmla="*/ 121 w 845"/>
                  <a:gd name="T37" fmla="*/ 108 h 695"/>
                  <a:gd name="T38" fmla="*/ 272 w 845"/>
                  <a:gd name="T39" fmla="*/ 31 h 695"/>
                  <a:gd name="T40" fmla="*/ 350 w 845"/>
                  <a:gd name="T41" fmla="*/ 17 h 695"/>
                  <a:gd name="T42" fmla="*/ 414 w 845"/>
                  <a:gd name="T43" fmla="*/ 32 h 695"/>
                  <a:gd name="T44" fmla="*/ 533 w 845"/>
                  <a:gd name="T45" fmla="*/ 94 h 695"/>
                  <a:gd name="T46" fmla="*/ 691 w 845"/>
                  <a:gd name="T47" fmla="*/ 216 h 695"/>
                  <a:gd name="T48" fmla="*/ 804 w 845"/>
                  <a:gd name="T49" fmla="*/ 335 h 695"/>
                  <a:gd name="T50" fmla="*/ 827 w 845"/>
                  <a:gd name="T51" fmla="*/ 376 h 695"/>
                  <a:gd name="T52" fmla="*/ 828 w 845"/>
                  <a:gd name="T53" fmla="*/ 413 h 695"/>
                  <a:gd name="T54" fmla="*/ 792 w 845"/>
                  <a:gd name="T55" fmla="*/ 511 h 695"/>
                  <a:gd name="T56" fmla="*/ 707 w 845"/>
                  <a:gd name="T57" fmla="*/ 645 h 695"/>
                  <a:gd name="T58" fmla="*/ 574 w 845"/>
                  <a:gd name="T59" fmla="*/ 612 h 695"/>
                  <a:gd name="T60" fmla="*/ 415 w 845"/>
                  <a:gd name="T61" fmla="*/ 512 h 695"/>
                  <a:gd name="T62" fmla="*/ 262 w 845"/>
                  <a:gd name="T63" fmla="*/ 387 h 695"/>
                  <a:gd name="T64" fmla="*/ 24 w 845"/>
                  <a:gd name="T65" fmla="*/ 172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5" h="695">
                    <a:moveTo>
                      <a:pt x="46" y="156"/>
                    </a:moveTo>
                    <a:lnTo>
                      <a:pt x="38" y="143"/>
                    </a:lnTo>
                    <a:lnTo>
                      <a:pt x="0" y="170"/>
                    </a:lnTo>
                    <a:lnTo>
                      <a:pt x="137" y="297"/>
                    </a:lnTo>
                    <a:lnTo>
                      <a:pt x="252" y="399"/>
                    </a:lnTo>
                    <a:lnTo>
                      <a:pt x="357" y="488"/>
                    </a:lnTo>
                    <a:lnTo>
                      <a:pt x="407" y="524"/>
                    </a:lnTo>
                    <a:lnTo>
                      <a:pt x="460" y="560"/>
                    </a:lnTo>
                    <a:lnTo>
                      <a:pt x="566" y="626"/>
                    </a:lnTo>
                    <a:lnTo>
                      <a:pt x="688" y="695"/>
                    </a:lnTo>
                    <a:lnTo>
                      <a:pt x="719" y="653"/>
                    </a:lnTo>
                    <a:lnTo>
                      <a:pt x="777" y="569"/>
                    </a:lnTo>
                    <a:lnTo>
                      <a:pt x="807" y="517"/>
                    </a:lnTo>
                    <a:lnTo>
                      <a:pt x="830" y="465"/>
                    </a:lnTo>
                    <a:lnTo>
                      <a:pt x="844" y="415"/>
                    </a:lnTo>
                    <a:lnTo>
                      <a:pt x="845" y="393"/>
                    </a:lnTo>
                    <a:lnTo>
                      <a:pt x="841" y="372"/>
                    </a:lnTo>
                    <a:lnTo>
                      <a:pt x="833" y="350"/>
                    </a:lnTo>
                    <a:lnTo>
                      <a:pt x="816" y="325"/>
                    </a:lnTo>
                    <a:lnTo>
                      <a:pt x="768" y="268"/>
                    </a:lnTo>
                    <a:lnTo>
                      <a:pt x="701" y="204"/>
                    </a:lnTo>
                    <a:lnTo>
                      <a:pt x="624" y="139"/>
                    </a:lnTo>
                    <a:lnTo>
                      <a:pt x="541" y="82"/>
                    </a:lnTo>
                    <a:lnTo>
                      <a:pt x="458" y="34"/>
                    </a:lnTo>
                    <a:lnTo>
                      <a:pt x="421" y="18"/>
                    </a:lnTo>
                    <a:lnTo>
                      <a:pt x="384" y="6"/>
                    </a:lnTo>
                    <a:lnTo>
                      <a:pt x="350" y="0"/>
                    </a:lnTo>
                    <a:lnTo>
                      <a:pt x="322" y="1"/>
                    </a:lnTo>
                    <a:lnTo>
                      <a:pt x="267" y="17"/>
                    </a:lnTo>
                    <a:lnTo>
                      <a:pt x="214" y="39"/>
                    </a:lnTo>
                    <a:lnTo>
                      <a:pt x="113" y="93"/>
                    </a:lnTo>
                    <a:lnTo>
                      <a:pt x="38" y="143"/>
                    </a:lnTo>
                    <a:lnTo>
                      <a:pt x="0" y="170"/>
                    </a:lnTo>
                    <a:lnTo>
                      <a:pt x="137" y="297"/>
                    </a:lnTo>
                    <a:lnTo>
                      <a:pt x="147" y="285"/>
                    </a:lnTo>
                    <a:lnTo>
                      <a:pt x="24" y="172"/>
                    </a:lnTo>
                    <a:lnTo>
                      <a:pt x="46" y="156"/>
                    </a:lnTo>
                    <a:lnTo>
                      <a:pt x="121" y="108"/>
                    </a:lnTo>
                    <a:lnTo>
                      <a:pt x="220" y="53"/>
                    </a:lnTo>
                    <a:lnTo>
                      <a:pt x="272" y="31"/>
                    </a:lnTo>
                    <a:lnTo>
                      <a:pt x="324" y="18"/>
                    </a:lnTo>
                    <a:lnTo>
                      <a:pt x="350" y="17"/>
                    </a:lnTo>
                    <a:lnTo>
                      <a:pt x="380" y="21"/>
                    </a:lnTo>
                    <a:lnTo>
                      <a:pt x="414" y="32"/>
                    </a:lnTo>
                    <a:lnTo>
                      <a:pt x="452" y="48"/>
                    </a:lnTo>
                    <a:lnTo>
                      <a:pt x="533" y="94"/>
                    </a:lnTo>
                    <a:lnTo>
                      <a:pt x="614" y="152"/>
                    </a:lnTo>
                    <a:lnTo>
                      <a:pt x="691" y="216"/>
                    </a:lnTo>
                    <a:lnTo>
                      <a:pt x="756" y="278"/>
                    </a:lnTo>
                    <a:lnTo>
                      <a:pt x="804" y="335"/>
                    </a:lnTo>
                    <a:lnTo>
                      <a:pt x="819" y="358"/>
                    </a:lnTo>
                    <a:lnTo>
                      <a:pt x="827" y="376"/>
                    </a:lnTo>
                    <a:lnTo>
                      <a:pt x="829" y="393"/>
                    </a:lnTo>
                    <a:lnTo>
                      <a:pt x="828" y="413"/>
                    </a:lnTo>
                    <a:lnTo>
                      <a:pt x="816" y="459"/>
                    </a:lnTo>
                    <a:lnTo>
                      <a:pt x="792" y="511"/>
                    </a:lnTo>
                    <a:lnTo>
                      <a:pt x="765" y="561"/>
                    </a:lnTo>
                    <a:lnTo>
                      <a:pt x="707" y="645"/>
                    </a:lnTo>
                    <a:lnTo>
                      <a:pt x="684" y="675"/>
                    </a:lnTo>
                    <a:lnTo>
                      <a:pt x="574" y="612"/>
                    </a:lnTo>
                    <a:lnTo>
                      <a:pt x="469" y="548"/>
                    </a:lnTo>
                    <a:lnTo>
                      <a:pt x="415" y="512"/>
                    </a:lnTo>
                    <a:lnTo>
                      <a:pt x="367" y="476"/>
                    </a:lnTo>
                    <a:lnTo>
                      <a:pt x="262" y="387"/>
                    </a:lnTo>
                    <a:lnTo>
                      <a:pt x="147" y="285"/>
                    </a:lnTo>
                    <a:lnTo>
                      <a:pt x="24" y="172"/>
                    </a:lnTo>
                    <a:lnTo>
                      <a:pt x="46" y="156"/>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20" name="Freeform 120"/>
              <p:cNvSpPr>
                <a:spLocks/>
              </p:cNvSpPr>
              <p:nvPr/>
            </p:nvSpPr>
            <p:spPr bwMode="auto">
              <a:xfrm>
                <a:off x="4851" y="3254"/>
                <a:ext cx="37" cy="22"/>
              </a:xfrm>
              <a:custGeom>
                <a:avLst/>
                <a:gdLst>
                  <a:gd name="T0" fmla="*/ 9 w 268"/>
                  <a:gd name="T1" fmla="*/ 18 h 165"/>
                  <a:gd name="T2" fmla="*/ 0 w 268"/>
                  <a:gd name="T3" fmla="*/ 29 h 165"/>
                  <a:gd name="T4" fmla="*/ 2 w 268"/>
                  <a:gd name="T5" fmla="*/ 43 h 165"/>
                  <a:gd name="T6" fmla="*/ 14 w 268"/>
                  <a:gd name="T7" fmla="*/ 51 h 165"/>
                  <a:gd name="T8" fmla="*/ 27 w 268"/>
                  <a:gd name="T9" fmla="*/ 49 h 165"/>
                  <a:gd name="T10" fmla="*/ 37 w 268"/>
                  <a:gd name="T11" fmla="*/ 43 h 165"/>
                  <a:gd name="T12" fmla="*/ 46 w 268"/>
                  <a:gd name="T13" fmla="*/ 38 h 165"/>
                  <a:gd name="T14" fmla="*/ 75 w 268"/>
                  <a:gd name="T15" fmla="*/ 35 h 165"/>
                  <a:gd name="T16" fmla="*/ 108 w 268"/>
                  <a:gd name="T17" fmla="*/ 39 h 165"/>
                  <a:gd name="T18" fmla="*/ 143 w 268"/>
                  <a:gd name="T19" fmla="*/ 52 h 165"/>
                  <a:gd name="T20" fmla="*/ 177 w 268"/>
                  <a:gd name="T21" fmla="*/ 70 h 165"/>
                  <a:gd name="T22" fmla="*/ 205 w 268"/>
                  <a:gd name="T23" fmla="*/ 93 h 165"/>
                  <a:gd name="T24" fmla="*/ 224 w 268"/>
                  <a:gd name="T25" fmla="*/ 121 h 165"/>
                  <a:gd name="T26" fmla="*/ 230 w 268"/>
                  <a:gd name="T27" fmla="*/ 135 h 165"/>
                  <a:gd name="T28" fmla="*/ 233 w 268"/>
                  <a:gd name="T29" fmla="*/ 151 h 165"/>
                  <a:gd name="T30" fmla="*/ 240 w 268"/>
                  <a:gd name="T31" fmla="*/ 162 h 165"/>
                  <a:gd name="T32" fmla="*/ 254 w 268"/>
                  <a:gd name="T33" fmla="*/ 165 h 165"/>
                  <a:gd name="T34" fmla="*/ 265 w 268"/>
                  <a:gd name="T35" fmla="*/ 158 h 165"/>
                  <a:gd name="T36" fmla="*/ 268 w 268"/>
                  <a:gd name="T37" fmla="*/ 145 h 165"/>
                  <a:gd name="T38" fmla="*/ 265 w 268"/>
                  <a:gd name="T39" fmla="*/ 126 h 165"/>
                  <a:gd name="T40" fmla="*/ 264 w 268"/>
                  <a:gd name="T41" fmla="*/ 122 h 165"/>
                  <a:gd name="T42" fmla="*/ 257 w 268"/>
                  <a:gd name="T43" fmla="*/ 105 h 165"/>
                  <a:gd name="T44" fmla="*/ 255 w 268"/>
                  <a:gd name="T45" fmla="*/ 102 h 165"/>
                  <a:gd name="T46" fmla="*/ 232 w 268"/>
                  <a:gd name="T47" fmla="*/ 70 h 165"/>
                  <a:gd name="T48" fmla="*/ 229 w 268"/>
                  <a:gd name="T49" fmla="*/ 66 h 165"/>
                  <a:gd name="T50" fmla="*/ 199 w 268"/>
                  <a:gd name="T51" fmla="*/ 41 h 165"/>
                  <a:gd name="T52" fmla="*/ 196 w 268"/>
                  <a:gd name="T53" fmla="*/ 38 h 165"/>
                  <a:gd name="T54" fmla="*/ 159 w 268"/>
                  <a:gd name="T55" fmla="*/ 19 h 165"/>
                  <a:gd name="T56" fmla="*/ 157 w 268"/>
                  <a:gd name="T57" fmla="*/ 18 h 165"/>
                  <a:gd name="T58" fmla="*/ 118 w 268"/>
                  <a:gd name="T59" fmla="*/ 5 h 165"/>
                  <a:gd name="T60" fmla="*/ 114 w 268"/>
                  <a:gd name="T61" fmla="*/ 5 h 165"/>
                  <a:gd name="T62" fmla="*/ 77 w 268"/>
                  <a:gd name="T63" fmla="*/ 0 h 165"/>
                  <a:gd name="T64" fmla="*/ 73 w 268"/>
                  <a:gd name="T65" fmla="*/ 0 h 165"/>
                  <a:gd name="T66" fmla="*/ 40 w 268"/>
                  <a:gd name="T67" fmla="*/ 4 h 165"/>
                  <a:gd name="T68" fmla="*/ 36 w 268"/>
                  <a:gd name="T69" fmla="*/ 5 h 165"/>
                  <a:gd name="T70" fmla="*/ 23 w 268"/>
                  <a:gd name="T71" fmla="*/ 10 h 165"/>
                  <a:gd name="T72" fmla="*/ 20 w 268"/>
                  <a:gd name="T73" fmla="*/ 11 h 165"/>
                  <a:gd name="T74" fmla="*/ 9 w 268"/>
                  <a:gd name="T75" fmla="*/ 1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8" h="165">
                    <a:moveTo>
                      <a:pt x="9" y="18"/>
                    </a:moveTo>
                    <a:lnTo>
                      <a:pt x="0" y="29"/>
                    </a:lnTo>
                    <a:lnTo>
                      <a:pt x="2" y="43"/>
                    </a:lnTo>
                    <a:lnTo>
                      <a:pt x="14" y="51"/>
                    </a:lnTo>
                    <a:lnTo>
                      <a:pt x="27" y="49"/>
                    </a:lnTo>
                    <a:lnTo>
                      <a:pt x="37" y="43"/>
                    </a:lnTo>
                    <a:lnTo>
                      <a:pt x="46" y="38"/>
                    </a:lnTo>
                    <a:lnTo>
                      <a:pt x="75" y="35"/>
                    </a:lnTo>
                    <a:lnTo>
                      <a:pt x="108" y="39"/>
                    </a:lnTo>
                    <a:lnTo>
                      <a:pt x="143" y="52"/>
                    </a:lnTo>
                    <a:lnTo>
                      <a:pt x="177" y="70"/>
                    </a:lnTo>
                    <a:lnTo>
                      <a:pt x="205" y="93"/>
                    </a:lnTo>
                    <a:lnTo>
                      <a:pt x="224" y="121"/>
                    </a:lnTo>
                    <a:lnTo>
                      <a:pt x="230" y="135"/>
                    </a:lnTo>
                    <a:lnTo>
                      <a:pt x="233" y="151"/>
                    </a:lnTo>
                    <a:lnTo>
                      <a:pt x="240" y="162"/>
                    </a:lnTo>
                    <a:lnTo>
                      <a:pt x="254" y="165"/>
                    </a:lnTo>
                    <a:lnTo>
                      <a:pt x="265" y="158"/>
                    </a:lnTo>
                    <a:lnTo>
                      <a:pt x="268" y="145"/>
                    </a:lnTo>
                    <a:lnTo>
                      <a:pt x="265" y="126"/>
                    </a:lnTo>
                    <a:lnTo>
                      <a:pt x="264" y="122"/>
                    </a:lnTo>
                    <a:lnTo>
                      <a:pt x="257" y="105"/>
                    </a:lnTo>
                    <a:lnTo>
                      <a:pt x="255" y="102"/>
                    </a:lnTo>
                    <a:lnTo>
                      <a:pt x="232" y="70"/>
                    </a:lnTo>
                    <a:lnTo>
                      <a:pt x="229" y="66"/>
                    </a:lnTo>
                    <a:lnTo>
                      <a:pt x="199" y="41"/>
                    </a:lnTo>
                    <a:lnTo>
                      <a:pt x="196" y="38"/>
                    </a:lnTo>
                    <a:lnTo>
                      <a:pt x="159" y="19"/>
                    </a:lnTo>
                    <a:lnTo>
                      <a:pt x="157" y="18"/>
                    </a:lnTo>
                    <a:lnTo>
                      <a:pt x="118" y="5"/>
                    </a:lnTo>
                    <a:lnTo>
                      <a:pt x="114" y="5"/>
                    </a:lnTo>
                    <a:lnTo>
                      <a:pt x="77" y="0"/>
                    </a:lnTo>
                    <a:lnTo>
                      <a:pt x="73" y="0"/>
                    </a:lnTo>
                    <a:lnTo>
                      <a:pt x="40" y="4"/>
                    </a:lnTo>
                    <a:lnTo>
                      <a:pt x="36" y="5"/>
                    </a:lnTo>
                    <a:lnTo>
                      <a:pt x="23" y="10"/>
                    </a:lnTo>
                    <a:lnTo>
                      <a:pt x="20" y="11"/>
                    </a:lnTo>
                    <a:lnTo>
                      <a:pt x="9" y="1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21" name="Freeform 121"/>
              <p:cNvSpPr>
                <a:spLocks/>
              </p:cNvSpPr>
              <p:nvPr/>
            </p:nvSpPr>
            <p:spPr bwMode="auto">
              <a:xfrm>
                <a:off x="4703" y="3175"/>
                <a:ext cx="259" cy="376"/>
              </a:xfrm>
              <a:custGeom>
                <a:avLst/>
                <a:gdLst>
                  <a:gd name="T0" fmla="*/ 1249 w 1828"/>
                  <a:gd name="T1" fmla="*/ 0 h 2911"/>
                  <a:gd name="T2" fmla="*/ 1145 w 1828"/>
                  <a:gd name="T3" fmla="*/ 66 h 2911"/>
                  <a:gd name="T4" fmla="*/ 958 w 1828"/>
                  <a:gd name="T5" fmla="*/ 220 h 2911"/>
                  <a:gd name="T6" fmla="*/ 801 w 1828"/>
                  <a:gd name="T7" fmla="*/ 385 h 2911"/>
                  <a:gd name="T8" fmla="*/ 628 w 1828"/>
                  <a:gd name="T9" fmla="*/ 605 h 2911"/>
                  <a:gd name="T10" fmla="*/ 448 w 1828"/>
                  <a:gd name="T11" fmla="*/ 887 h 2911"/>
                  <a:gd name="T12" fmla="*/ 273 w 1828"/>
                  <a:gd name="T13" fmla="*/ 1238 h 2911"/>
                  <a:gd name="T14" fmla="*/ 189 w 1828"/>
                  <a:gd name="T15" fmla="*/ 1441 h 2911"/>
                  <a:gd name="T16" fmla="*/ 111 w 1828"/>
                  <a:gd name="T17" fmla="*/ 1677 h 2911"/>
                  <a:gd name="T18" fmla="*/ 57 w 1828"/>
                  <a:gd name="T19" fmla="*/ 1907 h 2911"/>
                  <a:gd name="T20" fmla="*/ 25 w 1828"/>
                  <a:gd name="T21" fmla="*/ 2120 h 2911"/>
                  <a:gd name="T22" fmla="*/ 0 w 1828"/>
                  <a:gd name="T23" fmla="*/ 2475 h 2911"/>
                  <a:gd name="T24" fmla="*/ 7 w 1828"/>
                  <a:gd name="T25" fmla="*/ 2709 h 2911"/>
                  <a:gd name="T26" fmla="*/ 214 w 1828"/>
                  <a:gd name="T27" fmla="*/ 2805 h 2911"/>
                  <a:gd name="T28" fmla="*/ 400 w 1828"/>
                  <a:gd name="T29" fmla="*/ 2874 h 2911"/>
                  <a:gd name="T30" fmla="*/ 574 w 1828"/>
                  <a:gd name="T31" fmla="*/ 2911 h 2911"/>
                  <a:gd name="T32" fmla="*/ 756 w 1828"/>
                  <a:gd name="T33" fmla="*/ 2900 h 2911"/>
                  <a:gd name="T34" fmla="*/ 960 w 1828"/>
                  <a:gd name="T35" fmla="*/ 2862 h 2911"/>
                  <a:gd name="T36" fmla="*/ 1194 w 1828"/>
                  <a:gd name="T37" fmla="*/ 2803 h 2911"/>
                  <a:gd name="T38" fmla="*/ 1477 w 1828"/>
                  <a:gd name="T39" fmla="*/ 2289 h 2911"/>
                  <a:gd name="T40" fmla="*/ 1542 w 1828"/>
                  <a:gd name="T41" fmla="*/ 2778 h 2911"/>
                  <a:gd name="T42" fmla="*/ 1675 w 1828"/>
                  <a:gd name="T43" fmla="*/ 2615 h 2911"/>
                  <a:gd name="T44" fmla="*/ 1771 w 1828"/>
                  <a:gd name="T45" fmla="*/ 2480 h 2911"/>
                  <a:gd name="T46" fmla="*/ 1827 w 1828"/>
                  <a:gd name="T47" fmla="*/ 2371 h 2911"/>
                  <a:gd name="T48" fmla="*/ 1822 w 1828"/>
                  <a:gd name="T49" fmla="*/ 2310 h 2911"/>
                  <a:gd name="T50" fmla="*/ 1740 w 1828"/>
                  <a:gd name="T51" fmla="*/ 2097 h 2911"/>
                  <a:gd name="T52" fmla="*/ 1609 w 1828"/>
                  <a:gd name="T53" fmla="*/ 1842 h 2911"/>
                  <a:gd name="T54" fmla="*/ 1481 w 1828"/>
                  <a:gd name="T55" fmla="*/ 1639 h 2911"/>
                  <a:gd name="T56" fmla="*/ 1436 w 1828"/>
                  <a:gd name="T57" fmla="*/ 1587 h 2911"/>
                  <a:gd name="T58" fmla="*/ 1349 w 1828"/>
                  <a:gd name="T59" fmla="*/ 1533 h 2911"/>
                  <a:gd name="T60" fmla="*/ 1166 w 1828"/>
                  <a:gd name="T61" fmla="*/ 1468 h 2911"/>
                  <a:gd name="T62" fmla="*/ 1104 w 1828"/>
                  <a:gd name="T63" fmla="*/ 1474 h 2911"/>
                  <a:gd name="T64" fmla="*/ 992 w 1828"/>
                  <a:gd name="T65" fmla="*/ 1517 h 2911"/>
                  <a:gd name="T66" fmla="*/ 908 w 1828"/>
                  <a:gd name="T67" fmla="*/ 1525 h 2911"/>
                  <a:gd name="T68" fmla="*/ 851 w 1828"/>
                  <a:gd name="T69" fmla="*/ 1500 h 2911"/>
                  <a:gd name="T70" fmla="*/ 810 w 1828"/>
                  <a:gd name="T71" fmla="*/ 1443 h 2911"/>
                  <a:gd name="T72" fmla="*/ 794 w 1828"/>
                  <a:gd name="T73" fmla="*/ 1351 h 2911"/>
                  <a:gd name="T74" fmla="*/ 801 w 1828"/>
                  <a:gd name="T75" fmla="*/ 1270 h 2911"/>
                  <a:gd name="T76" fmla="*/ 809 w 1828"/>
                  <a:gd name="T77" fmla="*/ 1190 h 2911"/>
                  <a:gd name="T78" fmla="*/ 830 w 1828"/>
                  <a:gd name="T79" fmla="*/ 1003 h 2911"/>
                  <a:gd name="T80" fmla="*/ 874 w 1828"/>
                  <a:gd name="T81" fmla="*/ 847 h 2911"/>
                  <a:gd name="T82" fmla="*/ 910 w 1828"/>
                  <a:gd name="T83" fmla="*/ 773 h 2911"/>
                  <a:gd name="T84" fmla="*/ 967 w 1828"/>
                  <a:gd name="T85" fmla="*/ 690 h 2911"/>
                  <a:gd name="T86" fmla="*/ 1127 w 1828"/>
                  <a:gd name="T87" fmla="*/ 516 h 2911"/>
                  <a:gd name="T88" fmla="*/ 1361 w 1828"/>
                  <a:gd name="T89" fmla="*/ 308 h 2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28" h="2911">
                    <a:moveTo>
                      <a:pt x="1425" y="257"/>
                    </a:moveTo>
                    <a:lnTo>
                      <a:pt x="1249" y="0"/>
                    </a:lnTo>
                    <a:lnTo>
                      <a:pt x="1221" y="15"/>
                    </a:lnTo>
                    <a:lnTo>
                      <a:pt x="1145" y="66"/>
                    </a:lnTo>
                    <a:lnTo>
                      <a:pt x="1028" y="158"/>
                    </a:lnTo>
                    <a:lnTo>
                      <a:pt x="958" y="220"/>
                    </a:lnTo>
                    <a:lnTo>
                      <a:pt x="882" y="296"/>
                    </a:lnTo>
                    <a:lnTo>
                      <a:pt x="801" y="385"/>
                    </a:lnTo>
                    <a:lnTo>
                      <a:pt x="716" y="487"/>
                    </a:lnTo>
                    <a:lnTo>
                      <a:pt x="628" y="605"/>
                    </a:lnTo>
                    <a:lnTo>
                      <a:pt x="538" y="738"/>
                    </a:lnTo>
                    <a:lnTo>
                      <a:pt x="448" y="887"/>
                    </a:lnTo>
                    <a:lnTo>
                      <a:pt x="360" y="1054"/>
                    </a:lnTo>
                    <a:lnTo>
                      <a:pt x="273" y="1238"/>
                    </a:lnTo>
                    <a:lnTo>
                      <a:pt x="230" y="1338"/>
                    </a:lnTo>
                    <a:lnTo>
                      <a:pt x="189" y="1441"/>
                    </a:lnTo>
                    <a:lnTo>
                      <a:pt x="147" y="1560"/>
                    </a:lnTo>
                    <a:lnTo>
                      <a:pt x="111" y="1677"/>
                    </a:lnTo>
                    <a:lnTo>
                      <a:pt x="82" y="1794"/>
                    </a:lnTo>
                    <a:lnTo>
                      <a:pt x="57" y="1907"/>
                    </a:lnTo>
                    <a:lnTo>
                      <a:pt x="39" y="2016"/>
                    </a:lnTo>
                    <a:lnTo>
                      <a:pt x="25" y="2120"/>
                    </a:lnTo>
                    <a:lnTo>
                      <a:pt x="6" y="2313"/>
                    </a:lnTo>
                    <a:lnTo>
                      <a:pt x="0" y="2475"/>
                    </a:lnTo>
                    <a:lnTo>
                      <a:pt x="1" y="2600"/>
                    </a:lnTo>
                    <a:lnTo>
                      <a:pt x="7" y="2709"/>
                    </a:lnTo>
                    <a:lnTo>
                      <a:pt x="67" y="2739"/>
                    </a:lnTo>
                    <a:lnTo>
                      <a:pt x="214" y="2805"/>
                    </a:lnTo>
                    <a:lnTo>
                      <a:pt x="305" y="2841"/>
                    </a:lnTo>
                    <a:lnTo>
                      <a:pt x="400" y="2874"/>
                    </a:lnTo>
                    <a:lnTo>
                      <a:pt x="491" y="2898"/>
                    </a:lnTo>
                    <a:lnTo>
                      <a:pt x="574" y="2911"/>
                    </a:lnTo>
                    <a:lnTo>
                      <a:pt x="659" y="2910"/>
                    </a:lnTo>
                    <a:lnTo>
                      <a:pt x="756" y="2900"/>
                    </a:lnTo>
                    <a:lnTo>
                      <a:pt x="859" y="2883"/>
                    </a:lnTo>
                    <a:lnTo>
                      <a:pt x="960" y="2862"/>
                    </a:lnTo>
                    <a:lnTo>
                      <a:pt x="1125" y="2821"/>
                    </a:lnTo>
                    <a:lnTo>
                      <a:pt x="1194" y="2803"/>
                    </a:lnTo>
                    <a:lnTo>
                      <a:pt x="1275" y="2047"/>
                    </a:lnTo>
                    <a:lnTo>
                      <a:pt x="1477" y="2289"/>
                    </a:lnTo>
                    <a:lnTo>
                      <a:pt x="1300" y="2603"/>
                    </a:lnTo>
                    <a:lnTo>
                      <a:pt x="1542" y="2778"/>
                    </a:lnTo>
                    <a:lnTo>
                      <a:pt x="1583" y="2730"/>
                    </a:lnTo>
                    <a:lnTo>
                      <a:pt x="1675" y="2615"/>
                    </a:lnTo>
                    <a:lnTo>
                      <a:pt x="1725" y="2547"/>
                    </a:lnTo>
                    <a:lnTo>
                      <a:pt x="1771" y="2480"/>
                    </a:lnTo>
                    <a:lnTo>
                      <a:pt x="1808" y="2419"/>
                    </a:lnTo>
                    <a:lnTo>
                      <a:pt x="1827" y="2371"/>
                    </a:lnTo>
                    <a:lnTo>
                      <a:pt x="1828" y="2346"/>
                    </a:lnTo>
                    <a:lnTo>
                      <a:pt x="1822" y="2310"/>
                    </a:lnTo>
                    <a:lnTo>
                      <a:pt x="1791" y="2215"/>
                    </a:lnTo>
                    <a:lnTo>
                      <a:pt x="1740" y="2097"/>
                    </a:lnTo>
                    <a:lnTo>
                      <a:pt x="1678" y="1969"/>
                    </a:lnTo>
                    <a:lnTo>
                      <a:pt x="1609" y="1842"/>
                    </a:lnTo>
                    <a:lnTo>
                      <a:pt x="1541" y="1728"/>
                    </a:lnTo>
                    <a:lnTo>
                      <a:pt x="1481" y="1639"/>
                    </a:lnTo>
                    <a:lnTo>
                      <a:pt x="1456" y="1608"/>
                    </a:lnTo>
                    <a:lnTo>
                      <a:pt x="1436" y="1587"/>
                    </a:lnTo>
                    <a:lnTo>
                      <a:pt x="1396" y="1559"/>
                    </a:lnTo>
                    <a:lnTo>
                      <a:pt x="1349" y="1533"/>
                    </a:lnTo>
                    <a:lnTo>
                      <a:pt x="1249" y="1492"/>
                    </a:lnTo>
                    <a:lnTo>
                      <a:pt x="1166" y="1468"/>
                    </a:lnTo>
                    <a:lnTo>
                      <a:pt x="1133" y="1458"/>
                    </a:lnTo>
                    <a:lnTo>
                      <a:pt x="1104" y="1474"/>
                    </a:lnTo>
                    <a:lnTo>
                      <a:pt x="1035" y="1503"/>
                    </a:lnTo>
                    <a:lnTo>
                      <a:pt x="992" y="1517"/>
                    </a:lnTo>
                    <a:lnTo>
                      <a:pt x="949" y="1525"/>
                    </a:lnTo>
                    <a:lnTo>
                      <a:pt x="908" y="1525"/>
                    </a:lnTo>
                    <a:lnTo>
                      <a:pt x="872" y="1515"/>
                    </a:lnTo>
                    <a:lnTo>
                      <a:pt x="851" y="1500"/>
                    </a:lnTo>
                    <a:lnTo>
                      <a:pt x="833" y="1484"/>
                    </a:lnTo>
                    <a:lnTo>
                      <a:pt x="810" y="1443"/>
                    </a:lnTo>
                    <a:lnTo>
                      <a:pt x="797" y="1397"/>
                    </a:lnTo>
                    <a:lnTo>
                      <a:pt x="794" y="1351"/>
                    </a:lnTo>
                    <a:lnTo>
                      <a:pt x="796" y="1307"/>
                    </a:lnTo>
                    <a:lnTo>
                      <a:pt x="801" y="1270"/>
                    </a:lnTo>
                    <a:lnTo>
                      <a:pt x="808" y="1236"/>
                    </a:lnTo>
                    <a:lnTo>
                      <a:pt x="809" y="1190"/>
                    </a:lnTo>
                    <a:lnTo>
                      <a:pt x="818" y="1076"/>
                    </a:lnTo>
                    <a:lnTo>
                      <a:pt x="830" y="1003"/>
                    </a:lnTo>
                    <a:lnTo>
                      <a:pt x="849" y="925"/>
                    </a:lnTo>
                    <a:lnTo>
                      <a:pt x="874" y="847"/>
                    </a:lnTo>
                    <a:lnTo>
                      <a:pt x="891" y="809"/>
                    </a:lnTo>
                    <a:lnTo>
                      <a:pt x="910" y="773"/>
                    </a:lnTo>
                    <a:lnTo>
                      <a:pt x="936" y="732"/>
                    </a:lnTo>
                    <a:lnTo>
                      <a:pt x="967" y="690"/>
                    </a:lnTo>
                    <a:lnTo>
                      <a:pt x="1042" y="603"/>
                    </a:lnTo>
                    <a:lnTo>
                      <a:pt x="1127" y="516"/>
                    </a:lnTo>
                    <a:lnTo>
                      <a:pt x="1213" y="435"/>
                    </a:lnTo>
                    <a:lnTo>
                      <a:pt x="1361" y="308"/>
                    </a:lnTo>
                    <a:lnTo>
                      <a:pt x="1425" y="257"/>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25722" name="Freeform 122"/>
              <p:cNvSpPr>
                <a:spLocks/>
              </p:cNvSpPr>
              <p:nvPr/>
            </p:nvSpPr>
            <p:spPr bwMode="auto">
              <a:xfrm>
                <a:off x="4703" y="3175"/>
                <a:ext cx="264" cy="376"/>
              </a:xfrm>
              <a:custGeom>
                <a:avLst/>
                <a:gdLst>
                  <a:gd name="T0" fmla="*/ 1443 w 1844"/>
                  <a:gd name="T1" fmla="*/ 269 h 2930"/>
                  <a:gd name="T2" fmla="*/ 1149 w 1844"/>
                  <a:gd name="T3" fmla="*/ 69 h 2930"/>
                  <a:gd name="T4" fmla="*/ 885 w 1844"/>
                  <a:gd name="T5" fmla="*/ 301 h 2930"/>
                  <a:gd name="T6" fmla="*/ 630 w 1844"/>
                  <a:gd name="T7" fmla="*/ 611 h 2930"/>
                  <a:gd name="T8" fmla="*/ 360 w 1844"/>
                  <a:gd name="T9" fmla="*/ 1061 h 2930"/>
                  <a:gd name="T10" fmla="*/ 190 w 1844"/>
                  <a:gd name="T11" fmla="*/ 1448 h 2930"/>
                  <a:gd name="T12" fmla="*/ 83 w 1844"/>
                  <a:gd name="T13" fmla="*/ 1802 h 2930"/>
                  <a:gd name="T14" fmla="*/ 24 w 1844"/>
                  <a:gd name="T15" fmla="*/ 2129 h 2930"/>
                  <a:gd name="T16" fmla="*/ 1 w 1844"/>
                  <a:gd name="T17" fmla="*/ 2610 h 2930"/>
                  <a:gd name="T18" fmla="*/ 219 w 1844"/>
                  <a:gd name="T19" fmla="*/ 2822 h 2930"/>
                  <a:gd name="T20" fmla="*/ 497 w 1844"/>
                  <a:gd name="T21" fmla="*/ 2915 h 2930"/>
                  <a:gd name="T22" fmla="*/ 765 w 1844"/>
                  <a:gd name="T23" fmla="*/ 2918 h 2930"/>
                  <a:gd name="T24" fmla="*/ 1136 w 1844"/>
                  <a:gd name="T25" fmla="*/ 2839 h 2930"/>
                  <a:gd name="T26" fmla="*/ 1476 w 1844"/>
                  <a:gd name="T27" fmla="*/ 2300 h 2930"/>
                  <a:gd name="T28" fmla="*/ 1597 w 1844"/>
                  <a:gd name="T29" fmla="*/ 2745 h 2930"/>
                  <a:gd name="T30" fmla="*/ 1785 w 1844"/>
                  <a:gd name="T31" fmla="*/ 2494 h 2930"/>
                  <a:gd name="T32" fmla="*/ 1844 w 1844"/>
                  <a:gd name="T33" fmla="*/ 2356 h 2930"/>
                  <a:gd name="T34" fmla="*/ 1755 w 1844"/>
                  <a:gd name="T35" fmla="*/ 2104 h 2930"/>
                  <a:gd name="T36" fmla="*/ 1555 w 1844"/>
                  <a:gd name="T37" fmla="*/ 1734 h 2930"/>
                  <a:gd name="T38" fmla="*/ 1449 w 1844"/>
                  <a:gd name="T39" fmla="*/ 1591 h 2930"/>
                  <a:gd name="T40" fmla="*/ 1260 w 1844"/>
                  <a:gd name="T41" fmla="*/ 1495 h 2930"/>
                  <a:gd name="T42" fmla="*/ 1109 w 1844"/>
                  <a:gd name="T43" fmla="*/ 1476 h 2930"/>
                  <a:gd name="T44" fmla="*/ 956 w 1844"/>
                  <a:gd name="T45" fmla="*/ 1527 h 2930"/>
                  <a:gd name="T46" fmla="*/ 864 w 1844"/>
                  <a:gd name="T47" fmla="*/ 1504 h 2930"/>
                  <a:gd name="T48" fmla="*/ 813 w 1844"/>
                  <a:gd name="T49" fmla="*/ 1406 h 2930"/>
                  <a:gd name="T50" fmla="*/ 816 w 1844"/>
                  <a:gd name="T51" fmla="*/ 1281 h 2930"/>
                  <a:gd name="T52" fmla="*/ 834 w 1844"/>
                  <a:gd name="T53" fmla="*/ 1087 h 2930"/>
                  <a:gd name="T54" fmla="*/ 889 w 1844"/>
                  <a:gd name="T55" fmla="*/ 860 h 2930"/>
                  <a:gd name="T56" fmla="*/ 950 w 1844"/>
                  <a:gd name="T57" fmla="*/ 746 h 2930"/>
                  <a:gd name="T58" fmla="*/ 1140 w 1844"/>
                  <a:gd name="T59" fmla="*/ 531 h 2930"/>
                  <a:gd name="T60" fmla="*/ 1443 w 1844"/>
                  <a:gd name="T61" fmla="*/ 269 h 2930"/>
                  <a:gd name="T62" fmla="*/ 1423 w 1844"/>
                  <a:gd name="T63" fmla="*/ 265 h 2930"/>
                  <a:gd name="T64" fmla="*/ 1129 w 1844"/>
                  <a:gd name="T65" fmla="*/ 521 h 2930"/>
                  <a:gd name="T66" fmla="*/ 937 w 1844"/>
                  <a:gd name="T67" fmla="*/ 738 h 2930"/>
                  <a:gd name="T68" fmla="*/ 875 w 1844"/>
                  <a:gd name="T69" fmla="*/ 854 h 2930"/>
                  <a:gd name="T70" fmla="*/ 818 w 1844"/>
                  <a:gd name="T71" fmla="*/ 1085 h 2930"/>
                  <a:gd name="T72" fmla="*/ 802 w 1844"/>
                  <a:gd name="T73" fmla="*/ 1279 h 2930"/>
                  <a:gd name="T74" fmla="*/ 796 w 1844"/>
                  <a:gd name="T75" fmla="*/ 1408 h 2930"/>
                  <a:gd name="T76" fmla="*/ 854 w 1844"/>
                  <a:gd name="T77" fmla="*/ 1516 h 2930"/>
                  <a:gd name="T78" fmla="*/ 958 w 1844"/>
                  <a:gd name="T79" fmla="*/ 1543 h 2930"/>
                  <a:gd name="T80" fmla="*/ 1115 w 1844"/>
                  <a:gd name="T81" fmla="*/ 1491 h 2930"/>
                  <a:gd name="T82" fmla="*/ 1254 w 1844"/>
                  <a:gd name="T83" fmla="*/ 1509 h 2930"/>
                  <a:gd name="T84" fmla="*/ 1439 w 1844"/>
                  <a:gd name="T85" fmla="*/ 1603 h 2930"/>
                  <a:gd name="T86" fmla="*/ 1543 w 1844"/>
                  <a:gd name="T87" fmla="*/ 1743 h 2930"/>
                  <a:gd name="T88" fmla="*/ 1741 w 1844"/>
                  <a:gd name="T89" fmla="*/ 2110 h 2930"/>
                  <a:gd name="T90" fmla="*/ 1828 w 1844"/>
                  <a:gd name="T91" fmla="*/ 2356 h 2930"/>
                  <a:gd name="T92" fmla="*/ 1773 w 1844"/>
                  <a:gd name="T93" fmla="*/ 2486 h 2930"/>
                  <a:gd name="T94" fmla="*/ 1585 w 1844"/>
                  <a:gd name="T95" fmla="*/ 2735 h 2930"/>
                  <a:gd name="T96" fmla="*/ 1494 w 1844"/>
                  <a:gd name="T97" fmla="*/ 2298 h 2930"/>
                  <a:gd name="T98" fmla="*/ 1131 w 1844"/>
                  <a:gd name="T99" fmla="*/ 2824 h 2930"/>
                  <a:gd name="T100" fmla="*/ 763 w 1844"/>
                  <a:gd name="T101" fmla="*/ 2902 h 2930"/>
                  <a:gd name="T102" fmla="*/ 501 w 1844"/>
                  <a:gd name="T103" fmla="*/ 2901 h 2930"/>
                  <a:gd name="T104" fmla="*/ 226 w 1844"/>
                  <a:gd name="T105" fmla="*/ 2808 h 2930"/>
                  <a:gd name="T106" fmla="*/ 17 w 1844"/>
                  <a:gd name="T107" fmla="*/ 2610 h 2930"/>
                  <a:gd name="T108" fmla="*/ 41 w 1844"/>
                  <a:gd name="T109" fmla="*/ 2131 h 2930"/>
                  <a:gd name="T110" fmla="*/ 97 w 1844"/>
                  <a:gd name="T111" fmla="*/ 1806 h 2930"/>
                  <a:gd name="T112" fmla="*/ 204 w 1844"/>
                  <a:gd name="T113" fmla="*/ 1454 h 2930"/>
                  <a:gd name="T114" fmla="*/ 375 w 1844"/>
                  <a:gd name="T115" fmla="*/ 1067 h 2930"/>
                  <a:gd name="T116" fmla="*/ 642 w 1844"/>
                  <a:gd name="T117" fmla="*/ 619 h 2930"/>
                  <a:gd name="T118" fmla="*/ 896 w 1844"/>
                  <a:gd name="T119" fmla="*/ 311 h 2930"/>
                  <a:gd name="T120" fmla="*/ 1157 w 1844"/>
                  <a:gd name="T121" fmla="*/ 82 h 2930"/>
                  <a:gd name="T122" fmla="*/ 1423 w 1844"/>
                  <a:gd name="T123" fmla="*/ 265 h 2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44" h="2930">
                    <a:moveTo>
                      <a:pt x="1364" y="312"/>
                    </a:moveTo>
                    <a:lnTo>
                      <a:pt x="1375" y="324"/>
                    </a:lnTo>
                    <a:lnTo>
                      <a:pt x="1443" y="269"/>
                    </a:lnTo>
                    <a:lnTo>
                      <a:pt x="1259" y="0"/>
                    </a:lnTo>
                    <a:lnTo>
                      <a:pt x="1225" y="18"/>
                    </a:lnTo>
                    <a:lnTo>
                      <a:pt x="1149" y="69"/>
                    </a:lnTo>
                    <a:lnTo>
                      <a:pt x="1031" y="161"/>
                    </a:lnTo>
                    <a:lnTo>
                      <a:pt x="961" y="224"/>
                    </a:lnTo>
                    <a:lnTo>
                      <a:pt x="885" y="301"/>
                    </a:lnTo>
                    <a:lnTo>
                      <a:pt x="803" y="390"/>
                    </a:lnTo>
                    <a:lnTo>
                      <a:pt x="718" y="492"/>
                    </a:lnTo>
                    <a:lnTo>
                      <a:pt x="630" y="611"/>
                    </a:lnTo>
                    <a:lnTo>
                      <a:pt x="540" y="744"/>
                    </a:lnTo>
                    <a:lnTo>
                      <a:pt x="449" y="893"/>
                    </a:lnTo>
                    <a:lnTo>
                      <a:pt x="360" y="1061"/>
                    </a:lnTo>
                    <a:lnTo>
                      <a:pt x="274" y="1245"/>
                    </a:lnTo>
                    <a:lnTo>
                      <a:pt x="231" y="1344"/>
                    </a:lnTo>
                    <a:lnTo>
                      <a:pt x="190" y="1448"/>
                    </a:lnTo>
                    <a:lnTo>
                      <a:pt x="148" y="1568"/>
                    </a:lnTo>
                    <a:lnTo>
                      <a:pt x="112" y="1685"/>
                    </a:lnTo>
                    <a:lnTo>
                      <a:pt x="83" y="1802"/>
                    </a:lnTo>
                    <a:lnTo>
                      <a:pt x="58" y="1916"/>
                    </a:lnTo>
                    <a:lnTo>
                      <a:pt x="39" y="2025"/>
                    </a:lnTo>
                    <a:lnTo>
                      <a:pt x="24" y="2129"/>
                    </a:lnTo>
                    <a:lnTo>
                      <a:pt x="6" y="2322"/>
                    </a:lnTo>
                    <a:lnTo>
                      <a:pt x="0" y="2485"/>
                    </a:lnTo>
                    <a:lnTo>
                      <a:pt x="1" y="2610"/>
                    </a:lnTo>
                    <a:lnTo>
                      <a:pt x="8" y="2724"/>
                    </a:lnTo>
                    <a:lnTo>
                      <a:pt x="72" y="2756"/>
                    </a:lnTo>
                    <a:lnTo>
                      <a:pt x="219" y="2822"/>
                    </a:lnTo>
                    <a:lnTo>
                      <a:pt x="310" y="2858"/>
                    </a:lnTo>
                    <a:lnTo>
                      <a:pt x="406" y="2891"/>
                    </a:lnTo>
                    <a:lnTo>
                      <a:pt x="497" y="2915"/>
                    </a:lnTo>
                    <a:lnTo>
                      <a:pt x="581" y="2930"/>
                    </a:lnTo>
                    <a:lnTo>
                      <a:pt x="667" y="2929"/>
                    </a:lnTo>
                    <a:lnTo>
                      <a:pt x="765" y="2918"/>
                    </a:lnTo>
                    <a:lnTo>
                      <a:pt x="868" y="2900"/>
                    </a:lnTo>
                    <a:lnTo>
                      <a:pt x="970" y="2880"/>
                    </a:lnTo>
                    <a:lnTo>
                      <a:pt x="1136" y="2839"/>
                    </a:lnTo>
                    <a:lnTo>
                      <a:pt x="1209" y="2819"/>
                    </a:lnTo>
                    <a:lnTo>
                      <a:pt x="1289" y="2076"/>
                    </a:lnTo>
                    <a:lnTo>
                      <a:pt x="1476" y="2300"/>
                    </a:lnTo>
                    <a:lnTo>
                      <a:pt x="1298" y="2616"/>
                    </a:lnTo>
                    <a:lnTo>
                      <a:pt x="1551" y="2799"/>
                    </a:lnTo>
                    <a:lnTo>
                      <a:pt x="1597" y="2745"/>
                    </a:lnTo>
                    <a:lnTo>
                      <a:pt x="1689" y="2630"/>
                    </a:lnTo>
                    <a:lnTo>
                      <a:pt x="1739" y="2561"/>
                    </a:lnTo>
                    <a:lnTo>
                      <a:pt x="1785" y="2494"/>
                    </a:lnTo>
                    <a:lnTo>
                      <a:pt x="1823" y="2432"/>
                    </a:lnTo>
                    <a:lnTo>
                      <a:pt x="1843" y="2383"/>
                    </a:lnTo>
                    <a:lnTo>
                      <a:pt x="1844" y="2356"/>
                    </a:lnTo>
                    <a:lnTo>
                      <a:pt x="1837" y="2318"/>
                    </a:lnTo>
                    <a:lnTo>
                      <a:pt x="1807" y="2222"/>
                    </a:lnTo>
                    <a:lnTo>
                      <a:pt x="1755" y="2104"/>
                    </a:lnTo>
                    <a:lnTo>
                      <a:pt x="1693" y="1975"/>
                    </a:lnTo>
                    <a:lnTo>
                      <a:pt x="1624" y="1848"/>
                    </a:lnTo>
                    <a:lnTo>
                      <a:pt x="1555" y="1734"/>
                    </a:lnTo>
                    <a:lnTo>
                      <a:pt x="1495" y="1645"/>
                    </a:lnTo>
                    <a:lnTo>
                      <a:pt x="1471" y="1613"/>
                    </a:lnTo>
                    <a:lnTo>
                      <a:pt x="1449" y="1591"/>
                    </a:lnTo>
                    <a:lnTo>
                      <a:pt x="1408" y="1562"/>
                    </a:lnTo>
                    <a:lnTo>
                      <a:pt x="1360" y="1536"/>
                    </a:lnTo>
                    <a:lnTo>
                      <a:pt x="1260" y="1495"/>
                    </a:lnTo>
                    <a:lnTo>
                      <a:pt x="1176" y="1470"/>
                    </a:lnTo>
                    <a:lnTo>
                      <a:pt x="1140" y="1460"/>
                    </a:lnTo>
                    <a:lnTo>
                      <a:pt x="1109" y="1476"/>
                    </a:lnTo>
                    <a:lnTo>
                      <a:pt x="1040" y="1506"/>
                    </a:lnTo>
                    <a:lnTo>
                      <a:pt x="998" y="1519"/>
                    </a:lnTo>
                    <a:lnTo>
                      <a:pt x="956" y="1527"/>
                    </a:lnTo>
                    <a:lnTo>
                      <a:pt x="917" y="1527"/>
                    </a:lnTo>
                    <a:lnTo>
                      <a:pt x="883" y="1517"/>
                    </a:lnTo>
                    <a:lnTo>
                      <a:pt x="864" y="1504"/>
                    </a:lnTo>
                    <a:lnTo>
                      <a:pt x="848" y="1489"/>
                    </a:lnTo>
                    <a:lnTo>
                      <a:pt x="825" y="1450"/>
                    </a:lnTo>
                    <a:lnTo>
                      <a:pt x="813" y="1406"/>
                    </a:lnTo>
                    <a:lnTo>
                      <a:pt x="810" y="1361"/>
                    </a:lnTo>
                    <a:lnTo>
                      <a:pt x="812" y="1318"/>
                    </a:lnTo>
                    <a:lnTo>
                      <a:pt x="816" y="1281"/>
                    </a:lnTo>
                    <a:lnTo>
                      <a:pt x="824" y="1247"/>
                    </a:lnTo>
                    <a:lnTo>
                      <a:pt x="825" y="1200"/>
                    </a:lnTo>
                    <a:lnTo>
                      <a:pt x="834" y="1087"/>
                    </a:lnTo>
                    <a:lnTo>
                      <a:pt x="845" y="1015"/>
                    </a:lnTo>
                    <a:lnTo>
                      <a:pt x="864" y="937"/>
                    </a:lnTo>
                    <a:lnTo>
                      <a:pt x="889" y="860"/>
                    </a:lnTo>
                    <a:lnTo>
                      <a:pt x="906" y="823"/>
                    </a:lnTo>
                    <a:lnTo>
                      <a:pt x="925" y="787"/>
                    </a:lnTo>
                    <a:lnTo>
                      <a:pt x="950" y="746"/>
                    </a:lnTo>
                    <a:lnTo>
                      <a:pt x="981" y="705"/>
                    </a:lnTo>
                    <a:lnTo>
                      <a:pt x="1056" y="618"/>
                    </a:lnTo>
                    <a:lnTo>
                      <a:pt x="1140" y="531"/>
                    </a:lnTo>
                    <a:lnTo>
                      <a:pt x="1226" y="451"/>
                    </a:lnTo>
                    <a:lnTo>
                      <a:pt x="1375" y="324"/>
                    </a:lnTo>
                    <a:lnTo>
                      <a:pt x="1443" y="269"/>
                    </a:lnTo>
                    <a:lnTo>
                      <a:pt x="1263" y="6"/>
                    </a:lnTo>
                    <a:lnTo>
                      <a:pt x="1251" y="14"/>
                    </a:lnTo>
                    <a:lnTo>
                      <a:pt x="1423" y="265"/>
                    </a:lnTo>
                    <a:lnTo>
                      <a:pt x="1364" y="312"/>
                    </a:lnTo>
                    <a:lnTo>
                      <a:pt x="1216" y="439"/>
                    </a:lnTo>
                    <a:lnTo>
                      <a:pt x="1129" y="521"/>
                    </a:lnTo>
                    <a:lnTo>
                      <a:pt x="1044" y="608"/>
                    </a:lnTo>
                    <a:lnTo>
                      <a:pt x="969" y="695"/>
                    </a:lnTo>
                    <a:lnTo>
                      <a:pt x="937" y="738"/>
                    </a:lnTo>
                    <a:lnTo>
                      <a:pt x="911" y="779"/>
                    </a:lnTo>
                    <a:lnTo>
                      <a:pt x="891" y="816"/>
                    </a:lnTo>
                    <a:lnTo>
                      <a:pt x="875" y="854"/>
                    </a:lnTo>
                    <a:lnTo>
                      <a:pt x="850" y="933"/>
                    </a:lnTo>
                    <a:lnTo>
                      <a:pt x="831" y="1011"/>
                    </a:lnTo>
                    <a:lnTo>
                      <a:pt x="818" y="1085"/>
                    </a:lnTo>
                    <a:lnTo>
                      <a:pt x="809" y="1200"/>
                    </a:lnTo>
                    <a:lnTo>
                      <a:pt x="808" y="1245"/>
                    </a:lnTo>
                    <a:lnTo>
                      <a:pt x="802" y="1279"/>
                    </a:lnTo>
                    <a:lnTo>
                      <a:pt x="795" y="1316"/>
                    </a:lnTo>
                    <a:lnTo>
                      <a:pt x="793" y="1361"/>
                    </a:lnTo>
                    <a:lnTo>
                      <a:pt x="796" y="1408"/>
                    </a:lnTo>
                    <a:lnTo>
                      <a:pt x="811" y="1456"/>
                    </a:lnTo>
                    <a:lnTo>
                      <a:pt x="835" y="1499"/>
                    </a:lnTo>
                    <a:lnTo>
                      <a:pt x="854" y="1516"/>
                    </a:lnTo>
                    <a:lnTo>
                      <a:pt x="877" y="1532"/>
                    </a:lnTo>
                    <a:lnTo>
                      <a:pt x="915" y="1543"/>
                    </a:lnTo>
                    <a:lnTo>
                      <a:pt x="958" y="1543"/>
                    </a:lnTo>
                    <a:lnTo>
                      <a:pt x="1002" y="1534"/>
                    </a:lnTo>
                    <a:lnTo>
                      <a:pt x="1046" y="1521"/>
                    </a:lnTo>
                    <a:lnTo>
                      <a:pt x="1115" y="1491"/>
                    </a:lnTo>
                    <a:lnTo>
                      <a:pt x="1142" y="1476"/>
                    </a:lnTo>
                    <a:lnTo>
                      <a:pt x="1172" y="1485"/>
                    </a:lnTo>
                    <a:lnTo>
                      <a:pt x="1254" y="1509"/>
                    </a:lnTo>
                    <a:lnTo>
                      <a:pt x="1354" y="1550"/>
                    </a:lnTo>
                    <a:lnTo>
                      <a:pt x="1400" y="1575"/>
                    </a:lnTo>
                    <a:lnTo>
                      <a:pt x="1439" y="1603"/>
                    </a:lnTo>
                    <a:lnTo>
                      <a:pt x="1458" y="1623"/>
                    </a:lnTo>
                    <a:lnTo>
                      <a:pt x="1483" y="1654"/>
                    </a:lnTo>
                    <a:lnTo>
                      <a:pt x="1543" y="1743"/>
                    </a:lnTo>
                    <a:lnTo>
                      <a:pt x="1609" y="1856"/>
                    </a:lnTo>
                    <a:lnTo>
                      <a:pt x="1679" y="1983"/>
                    </a:lnTo>
                    <a:lnTo>
                      <a:pt x="1741" y="2110"/>
                    </a:lnTo>
                    <a:lnTo>
                      <a:pt x="1792" y="2228"/>
                    </a:lnTo>
                    <a:lnTo>
                      <a:pt x="1823" y="2322"/>
                    </a:lnTo>
                    <a:lnTo>
                      <a:pt x="1828" y="2356"/>
                    </a:lnTo>
                    <a:lnTo>
                      <a:pt x="1827" y="2379"/>
                    </a:lnTo>
                    <a:lnTo>
                      <a:pt x="1809" y="2426"/>
                    </a:lnTo>
                    <a:lnTo>
                      <a:pt x="1773" y="2486"/>
                    </a:lnTo>
                    <a:lnTo>
                      <a:pt x="1727" y="2553"/>
                    </a:lnTo>
                    <a:lnTo>
                      <a:pt x="1677" y="2620"/>
                    </a:lnTo>
                    <a:lnTo>
                      <a:pt x="1585" y="2735"/>
                    </a:lnTo>
                    <a:lnTo>
                      <a:pt x="1549" y="2778"/>
                    </a:lnTo>
                    <a:lnTo>
                      <a:pt x="1318" y="2611"/>
                    </a:lnTo>
                    <a:lnTo>
                      <a:pt x="1494" y="2298"/>
                    </a:lnTo>
                    <a:lnTo>
                      <a:pt x="1276" y="2037"/>
                    </a:lnTo>
                    <a:lnTo>
                      <a:pt x="1195" y="2807"/>
                    </a:lnTo>
                    <a:lnTo>
                      <a:pt x="1131" y="2824"/>
                    </a:lnTo>
                    <a:lnTo>
                      <a:pt x="966" y="2865"/>
                    </a:lnTo>
                    <a:lnTo>
                      <a:pt x="866" y="2886"/>
                    </a:lnTo>
                    <a:lnTo>
                      <a:pt x="763" y="2902"/>
                    </a:lnTo>
                    <a:lnTo>
                      <a:pt x="667" y="2912"/>
                    </a:lnTo>
                    <a:lnTo>
                      <a:pt x="583" y="2913"/>
                    </a:lnTo>
                    <a:lnTo>
                      <a:pt x="501" y="2901"/>
                    </a:lnTo>
                    <a:lnTo>
                      <a:pt x="410" y="2876"/>
                    </a:lnTo>
                    <a:lnTo>
                      <a:pt x="316" y="2844"/>
                    </a:lnTo>
                    <a:lnTo>
                      <a:pt x="226" y="2808"/>
                    </a:lnTo>
                    <a:lnTo>
                      <a:pt x="78" y="2741"/>
                    </a:lnTo>
                    <a:lnTo>
                      <a:pt x="22" y="2714"/>
                    </a:lnTo>
                    <a:lnTo>
                      <a:pt x="17" y="2610"/>
                    </a:lnTo>
                    <a:lnTo>
                      <a:pt x="16" y="2485"/>
                    </a:lnTo>
                    <a:lnTo>
                      <a:pt x="22" y="2324"/>
                    </a:lnTo>
                    <a:lnTo>
                      <a:pt x="41" y="2131"/>
                    </a:lnTo>
                    <a:lnTo>
                      <a:pt x="55" y="2027"/>
                    </a:lnTo>
                    <a:lnTo>
                      <a:pt x="72" y="1918"/>
                    </a:lnTo>
                    <a:lnTo>
                      <a:pt x="97" y="1806"/>
                    </a:lnTo>
                    <a:lnTo>
                      <a:pt x="126" y="1689"/>
                    </a:lnTo>
                    <a:lnTo>
                      <a:pt x="162" y="1572"/>
                    </a:lnTo>
                    <a:lnTo>
                      <a:pt x="204" y="1454"/>
                    </a:lnTo>
                    <a:lnTo>
                      <a:pt x="245" y="1351"/>
                    </a:lnTo>
                    <a:lnTo>
                      <a:pt x="288" y="1251"/>
                    </a:lnTo>
                    <a:lnTo>
                      <a:pt x="375" y="1067"/>
                    </a:lnTo>
                    <a:lnTo>
                      <a:pt x="464" y="901"/>
                    </a:lnTo>
                    <a:lnTo>
                      <a:pt x="552" y="752"/>
                    </a:lnTo>
                    <a:lnTo>
                      <a:pt x="642" y="619"/>
                    </a:lnTo>
                    <a:lnTo>
                      <a:pt x="730" y="502"/>
                    </a:lnTo>
                    <a:lnTo>
                      <a:pt x="815" y="400"/>
                    </a:lnTo>
                    <a:lnTo>
                      <a:pt x="896" y="311"/>
                    </a:lnTo>
                    <a:lnTo>
                      <a:pt x="971" y="236"/>
                    </a:lnTo>
                    <a:lnTo>
                      <a:pt x="1042" y="174"/>
                    </a:lnTo>
                    <a:lnTo>
                      <a:pt x="1157" y="82"/>
                    </a:lnTo>
                    <a:lnTo>
                      <a:pt x="1234" y="33"/>
                    </a:lnTo>
                    <a:lnTo>
                      <a:pt x="1255" y="20"/>
                    </a:lnTo>
                    <a:lnTo>
                      <a:pt x="1423" y="265"/>
                    </a:lnTo>
                    <a:lnTo>
                      <a:pt x="1364" y="312"/>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23" name="Freeform 123"/>
              <p:cNvSpPr>
                <a:spLocks/>
              </p:cNvSpPr>
              <p:nvPr/>
            </p:nvSpPr>
            <p:spPr bwMode="auto">
              <a:xfrm>
                <a:off x="4793" y="3313"/>
                <a:ext cx="32" cy="63"/>
              </a:xfrm>
              <a:custGeom>
                <a:avLst/>
                <a:gdLst>
                  <a:gd name="T0" fmla="*/ 174 w 233"/>
                  <a:gd name="T1" fmla="*/ 0 h 483"/>
                  <a:gd name="T2" fmla="*/ 172 w 233"/>
                  <a:gd name="T3" fmla="*/ 18 h 483"/>
                  <a:gd name="T4" fmla="*/ 171 w 233"/>
                  <a:gd name="T5" fmla="*/ 62 h 483"/>
                  <a:gd name="T6" fmla="*/ 173 w 233"/>
                  <a:gd name="T7" fmla="*/ 90 h 483"/>
                  <a:gd name="T8" fmla="*/ 176 w 233"/>
                  <a:gd name="T9" fmla="*/ 120 h 483"/>
                  <a:gd name="T10" fmla="*/ 182 w 233"/>
                  <a:gd name="T11" fmla="*/ 148 h 483"/>
                  <a:gd name="T12" fmla="*/ 192 w 233"/>
                  <a:gd name="T13" fmla="*/ 175 h 483"/>
                  <a:gd name="T14" fmla="*/ 183 w 233"/>
                  <a:gd name="T15" fmla="*/ 194 h 483"/>
                  <a:gd name="T16" fmla="*/ 177 w 233"/>
                  <a:gd name="T17" fmla="*/ 218 h 483"/>
                  <a:gd name="T18" fmla="*/ 172 w 233"/>
                  <a:gd name="T19" fmla="*/ 249 h 483"/>
                  <a:gd name="T20" fmla="*/ 173 w 233"/>
                  <a:gd name="T21" fmla="*/ 285 h 483"/>
                  <a:gd name="T22" fmla="*/ 181 w 233"/>
                  <a:gd name="T23" fmla="*/ 327 h 483"/>
                  <a:gd name="T24" fmla="*/ 201 w 233"/>
                  <a:gd name="T25" fmla="*/ 374 h 483"/>
                  <a:gd name="T26" fmla="*/ 233 w 233"/>
                  <a:gd name="T27" fmla="*/ 424 h 483"/>
                  <a:gd name="T28" fmla="*/ 4 w 233"/>
                  <a:gd name="T29" fmla="*/ 483 h 483"/>
                  <a:gd name="T30" fmla="*/ 1 w 233"/>
                  <a:gd name="T31" fmla="*/ 444 h 483"/>
                  <a:gd name="T32" fmla="*/ 0 w 233"/>
                  <a:gd name="T33" fmla="*/ 401 h 483"/>
                  <a:gd name="T34" fmla="*/ 1 w 233"/>
                  <a:gd name="T35" fmla="*/ 348 h 483"/>
                  <a:gd name="T36" fmla="*/ 9 w 233"/>
                  <a:gd name="T37" fmla="*/ 287 h 483"/>
                  <a:gd name="T38" fmla="*/ 22 w 233"/>
                  <a:gd name="T39" fmla="*/ 224 h 483"/>
                  <a:gd name="T40" fmla="*/ 44 w 233"/>
                  <a:gd name="T41" fmla="*/ 163 h 483"/>
                  <a:gd name="T42" fmla="*/ 60 w 233"/>
                  <a:gd name="T43" fmla="*/ 133 h 483"/>
                  <a:gd name="T44" fmla="*/ 78 w 233"/>
                  <a:gd name="T45" fmla="*/ 105 h 483"/>
                  <a:gd name="T46" fmla="*/ 121 w 233"/>
                  <a:gd name="T47" fmla="*/ 51 h 483"/>
                  <a:gd name="T48" fmla="*/ 150 w 233"/>
                  <a:gd name="T49" fmla="*/ 19 h 483"/>
                  <a:gd name="T50" fmla="*/ 174 w 233"/>
                  <a:gd name="T51"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3" h="483">
                    <a:moveTo>
                      <a:pt x="174" y="0"/>
                    </a:moveTo>
                    <a:lnTo>
                      <a:pt x="172" y="18"/>
                    </a:lnTo>
                    <a:lnTo>
                      <a:pt x="171" y="62"/>
                    </a:lnTo>
                    <a:lnTo>
                      <a:pt x="173" y="90"/>
                    </a:lnTo>
                    <a:lnTo>
                      <a:pt x="176" y="120"/>
                    </a:lnTo>
                    <a:lnTo>
                      <a:pt x="182" y="148"/>
                    </a:lnTo>
                    <a:lnTo>
                      <a:pt x="192" y="175"/>
                    </a:lnTo>
                    <a:lnTo>
                      <a:pt x="183" y="194"/>
                    </a:lnTo>
                    <a:lnTo>
                      <a:pt x="177" y="218"/>
                    </a:lnTo>
                    <a:lnTo>
                      <a:pt x="172" y="249"/>
                    </a:lnTo>
                    <a:lnTo>
                      <a:pt x="173" y="285"/>
                    </a:lnTo>
                    <a:lnTo>
                      <a:pt x="181" y="327"/>
                    </a:lnTo>
                    <a:lnTo>
                      <a:pt x="201" y="374"/>
                    </a:lnTo>
                    <a:lnTo>
                      <a:pt x="233" y="424"/>
                    </a:lnTo>
                    <a:lnTo>
                      <a:pt x="4" y="483"/>
                    </a:lnTo>
                    <a:lnTo>
                      <a:pt x="1" y="444"/>
                    </a:lnTo>
                    <a:lnTo>
                      <a:pt x="0" y="401"/>
                    </a:lnTo>
                    <a:lnTo>
                      <a:pt x="1" y="348"/>
                    </a:lnTo>
                    <a:lnTo>
                      <a:pt x="9" y="287"/>
                    </a:lnTo>
                    <a:lnTo>
                      <a:pt x="22" y="224"/>
                    </a:lnTo>
                    <a:lnTo>
                      <a:pt x="44" y="163"/>
                    </a:lnTo>
                    <a:lnTo>
                      <a:pt x="60" y="133"/>
                    </a:lnTo>
                    <a:lnTo>
                      <a:pt x="78" y="105"/>
                    </a:lnTo>
                    <a:lnTo>
                      <a:pt x="121" y="51"/>
                    </a:lnTo>
                    <a:lnTo>
                      <a:pt x="150" y="19"/>
                    </a:lnTo>
                    <a:lnTo>
                      <a:pt x="17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24" name="Freeform 124"/>
              <p:cNvSpPr>
                <a:spLocks/>
              </p:cNvSpPr>
              <p:nvPr/>
            </p:nvSpPr>
            <p:spPr bwMode="auto">
              <a:xfrm>
                <a:off x="4793" y="3313"/>
                <a:ext cx="37" cy="63"/>
              </a:xfrm>
              <a:custGeom>
                <a:avLst/>
                <a:gdLst>
                  <a:gd name="T0" fmla="*/ 153 w 253"/>
                  <a:gd name="T1" fmla="*/ 32 h 512"/>
                  <a:gd name="T2" fmla="*/ 164 w 253"/>
                  <a:gd name="T3" fmla="*/ 45 h 512"/>
                  <a:gd name="T4" fmla="*/ 187 w 253"/>
                  <a:gd name="T5" fmla="*/ 25 h 512"/>
                  <a:gd name="T6" fmla="*/ 177 w 253"/>
                  <a:gd name="T7" fmla="*/ 13 h 512"/>
                  <a:gd name="T8" fmla="*/ 174 w 253"/>
                  <a:gd name="T9" fmla="*/ 18 h 512"/>
                  <a:gd name="T10" fmla="*/ 172 w 253"/>
                  <a:gd name="T11" fmla="*/ 36 h 512"/>
                  <a:gd name="T12" fmla="*/ 171 w 253"/>
                  <a:gd name="T13" fmla="*/ 81 h 512"/>
                  <a:gd name="T14" fmla="*/ 173 w 253"/>
                  <a:gd name="T15" fmla="*/ 110 h 512"/>
                  <a:gd name="T16" fmla="*/ 176 w 253"/>
                  <a:gd name="T17" fmla="*/ 140 h 512"/>
                  <a:gd name="T18" fmla="*/ 183 w 253"/>
                  <a:gd name="T19" fmla="*/ 169 h 512"/>
                  <a:gd name="T20" fmla="*/ 192 w 253"/>
                  <a:gd name="T21" fmla="*/ 194 h 512"/>
                  <a:gd name="T22" fmla="*/ 184 w 253"/>
                  <a:gd name="T23" fmla="*/ 210 h 512"/>
                  <a:gd name="T24" fmla="*/ 178 w 253"/>
                  <a:gd name="T25" fmla="*/ 235 h 512"/>
                  <a:gd name="T26" fmla="*/ 172 w 253"/>
                  <a:gd name="T27" fmla="*/ 267 h 512"/>
                  <a:gd name="T28" fmla="*/ 173 w 253"/>
                  <a:gd name="T29" fmla="*/ 305 h 512"/>
                  <a:gd name="T30" fmla="*/ 182 w 253"/>
                  <a:gd name="T31" fmla="*/ 348 h 512"/>
                  <a:gd name="T32" fmla="*/ 201 w 253"/>
                  <a:gd name="T33" fmla="*/ 398 h 512"/>
                  <a:gd name="T34" fmla="*/ 229 w 253"/>
                  <a:gd name="T35" fmla="*/ 437 h 512"/>
                  <a:gd name="T36" fmla="*/ 20 w 253"/>
                  <a:gd name="T37" fmla="*/ 492 h 512"/>
                  <a:gd name="T38" fmla="*/ 18 w 253"/>
                  <a:gd name="T39" fmla="*/ 463 h 512"/>
                  <a:gd name="T40" fmla="*/ 17 w 253"/>
                  <a:gd name="T41" fmla="*/ 420 h 512"/>
                  <a:gd name="T42" fmla="*/ 18 w 253"/>
                  <a:gd name="T43" fmla="*/ 368 h 512"/>
                  <a:gd name="T44" fmla="*/ 25 w 253"/>
                  <a:gd name="T45" fmla="*/ 308 h 512"/>
                  <a:gd name="T46" fmla="*/ 37 w 253"/>
                  <a:gd name="T47" fmla="*/ 245 h 512"/>
                  <a:gd name="T48" fmla="*/ 59 w 253"/>
                  <a:gd name="T49" fmla="*/ 185 h 512"/>
                  <a:gd name="T50" fmla="*/ 75 w 253"/>
                  <a:gd name="T51" fmla="*/ 156 h 512"/>
                  <a:gd name="T52" fmla="*/ 92 w 253"/>
                  <a:gd name="T53" fmla="*/ 128 h 512"/>
                  <a:gd name="T54" fmla="*/ 135 w 253"/>
                  <a:gd name="T55" fmla="*/ 75 h 512"/>
                  <a:gd name="T56" fmla="*/ 164 w 253"/>
                  <a:gd name="T57" fmla="*/ 45 h 512"/>
                  <a:gd name="T58" fmla="*/ 187 w 253"/>
                  <a:gd name="T59" fmla="*/ 25 h 512"/>
                  <a:gd name="T60" fmla="*/ 177 w 253"/>
                  <a:gd name="T61" fmla="*/ 13 h 512"/>
                  <a:gd name="T62" fmla="*/ 174 w 253"/>
                  <a:gd name="T63" fmla="*/ 18 h 512"/>
                  <a:gd name="T64" fmla="*/ 172 w 253"/>
                  <a:gd name="T65" fmla="*/ 36 h 512"/>
                  <a:gd name="T66" fmla="*/ 188 w 253"/>
                  <a:gd name="T67" fmla="*/ 38 h 512"/>
                  <a:gd name="T68" fmla="*/ 192 w 253"/>
                  <a:gd name="T69" fmla="*/ 0 h 512"/>
                  <a:gd name="T70" fmla="*/ 153 w 253"/>
                  <a:gd name="T71" fmla="*/ 32 h 512"/>
                  <a:gd name="T72" fmla="*/ 123 w 253"/>
                  <a:gd name="T73" fmla="*/ 65 h 512"/>
                  <a:gd name="T74" fmla="*/ 80 w 253"/>
                  <a:gd name="T75" fmla="*/ 120 h 512"/>
                  <a:gd name="T76" fmla="*/ 60 w 253"/>
                  <a:gd name="T77" fmla="*/ 148 h 512"/>
                  <a:gd name="T78" fmla="*/ 45 w 253"/>
                  <a:gd name="T79" fmla="*/ 179 h 512"/>
                  <a:gd name="T80" fmla="*/ 23 w 253"/>
                  <a:gd name="T81" fmla="*/ 241 h 512"/>
                  <a:gd name="T82" fmla="*/ 8 w 253"/>
                  <a:gd name="T83" fmla="*/ 305 h 512"/>
                  <a:gd name="T84" fmla="*/ 1 w 253"/>
                  <a:gd name="T85" fmla="*/ 366 h 512"/>
                  <a:gd name="T86" fmla="*/ 0 w 253"/>
                  <a:gd name="T87" fmla="*/ 420 h 512"/>
                  <a:gd name="T88" fmla="*/ 1 w 253"/>
                  <a:gd name="T89" fmla="*/ 463 h 512"/>
                  <a:gd name="T90" fmla="*/ 5 w 253"/>
                  <a:gd name="T91" fmla="*/ 512 h 512"/>
                  <a:gd name="T92" fmla="*/ 253 w 253"/>
                  <a:gd name="T93" fmla="*/ 448 h 512"/>
                  <a:gd name="T94" fmla="*/ 216 w 253"/>
                  <a:gd name="T95" fmla="*/ 389 h 512"/>
                  <a:gd name="T96" fmla="*/ 196 w 253"/>
                  <a:gd name="T97" fmla="*/ 344 h 512"/>
                  <a:gd name="T98" fmla="*/ 189 w 253"/>
                  <a:gd name="T99" fmla="*/ 303 h 512"/>
                  <a:gd name="T100" fmla="*/ 188 w 253"/>
                  <a:gd name="T101" fmla="*/ 269 h 512"/>
                  <a:gd name="T102" fmla="*/ 192 w 253"/>
                  <a:gd name="T103" fmla="*/ 239 h 512"/>
                  <a:gd name="T104" fmla="*/ 198 w 253"/>
                  <a:gd name="T105" fmla="*/ 216 h 512"/>
                  <a:gd name="T106" fmla="*/ 209 w 253"/>
                  <a:gd name="T107" fmla="*/ 194 h 512"/>
                  <a:gd name="T108" fmla="*/ 197 w 253"/>
                  <a:gd name="T109" fmla="*/ 165 h 512"/>
                  <a:gd name="T110" fmla="*/ 192 w 253"/>
                  <a:gd name="T111" fmla="*/ 138 h 512"/>
                  <a:gd name="T112" fmla="*/ 189 w 253"/>
                  <a:gd name="T113" fmla="*/ 108 h 512"/>
                  <a:gd name="T114" fmla="*/ 187 w 253"/>
                  <a:gd name="T115" fmla="*/ 81 h 512"/>
                  <a:gd name="T116" fmla="*/ 188 w 253"/>
                  <a:gd name="T117" fmla="*/ 38 h 512"/>
                  <a:gd name="T118" fmla="*/ 192 w 253"/>
                  <a:gd name="T119" fmla="*/ 0 h 512"/>
                  <a:gd name="T120" fmla="*/ 153 w 253"/>
                  <a:gd name="T121" fmla="*/ 3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3" h="512">
                    <a:moveTo>
                      <a:pt x="153" y="32"/>
                    </a:moveTo>
                    <a:lnTo>
                      <a:pt x="164" y="45"/>
                    </a:lnTo>
                    <a:lnTo>
                      <a:pt x="187" y="25"/>
                    </a:lnTo>
                    <a:lnTo>
                      <a:pt x="177" y="13"/>
                    </a:lnTo>
                    <a:lnTo>
                      <a:pt x="174" y="18"/>
                    </a:lnTo>
                    <a:lnTo>
                      <a:pt x="172" y="36"/>
                    </a:lnTo>
                    <a:lnTo>
                      <a:pt x="171" y="81"/>
                    </a:lnTo>
                    <a:lnTo>
                      <a:pt x="173" y="110"/>
                    </a:lnTo>
                    <a:lnTo>
                      <a:pt x="176" y="140"/>
                    </a:lnTo>
                    <a:lnTo>
                      <a:pt x="183" y="169"/>
                    </a:lnTo>
                    <a:lnTo>
                      <a:pt x="192" y="194"/>
                    </a:lnTo>
                    <a:lnTo>
                      <a:pt x="184" y="210"/>
                    </a:lnTo>
                    <a:lnTo>
                      <a:pt x="178" y="235"/>
                    </a:lnTo>
                    <a:lnTo>
                      <a:pt x="172" y="267"/>
                    </a:lnTo>
                    <a:lnTo>
                      <a:pt x="173" y="305"/>
                    </a:lnTo>
                    <a:lnTo>
                      <a:pt x="182" y="348"/>
                    </a:lnTo>
                    <a:lnTo>
                      <a:pt x="201" y="398"/>
                    </a:lnTo>
                    <a:lnTo>
                      <a:pt x="229" y="437"/>
                    </a:lnTo>
                    <a:lnTo>
                      <a:pt x="20" y="492"/>
                    </a:lnTo>
                    <a:lnTo>
                      <a:pt x="18" y="463"/>
                    </a:lnTo>
                    <a:lnTo>
                      <a:pt x="17" y="420"/>
                    </a:lnTo>
                    <a:lnTo>
                      <a:pt x="18" y="368"/>
                    </a:lnTo>
                    <a:lnTo>
                      <a:pt x="25" y="308"/>
                    </a:lnTo>
                    <a:lnTo>
                      <a:pt x="37" y="245"/>
                    </a:lnTo>
                    <a:lnTo>
                      <a:pt x="59" y="185"/>
                    </a:lnTo>
                    <a:lnTo>
                      <a:pt x="75" y="156"/>
                    </a:lnTo>
                    <a:lnTo>
                      <a:pt x="92" y="128"/>
                    </a:lnTo>
                    <a:lnTo>
                      <a:pt x="135" y="75"/>
                    </a:lnTo>
                    <a:lnTo>
                      <a:pt x="164" y="45"/>
                    </a:lnTo>
                    <a:lnTo>
                      <a:pt x="187" y="25"/>
                    </a:lnTo>
                    <a:lnTo>
                      <a:pt x="177" y="13"/>
                    </a:lnTo>
                    <a:lnTo>
                      <a:pt x="174" y="18"/>
                    </a:lnTo>
                    <a:lnTo>
                      <a:pt x="172" y="36"/>
                    </a:lnTo>
                    <a:lnTo>
                      <a:pt x="188" y="38"/>
                    </a:lnTo>
                    <a:lnTo>
                      <a:pt x="192" y="0"/>
                    </a:lnTo>
                    <a:lnTo>
                      <a:pt x="153" y="32"/>
                    </a:lnTo>
                    <a:lnTo>
                      <a:pt x="123" y="65"/>
                    </a:lnTo>
                    <a:lnTo>
                      <a:pt x="80" y="120"/>
                    </a:lnTo>
                    <a:lnTo>
                      <a:pt x="60" y="148"/>
                    </a:lnTo>
                    <a:lnTo>
                      <a:pt x="45" y="179"/>
                    </a:lnTo>
                    <a:lnTo>
                      <a:pt x="23" y="241"/>
                    </a:lnTo>
                    <a:lnTo>
                      <a:pt x="8" y="305"/>
                    </a:lnTo>
                    <a:lnTo>
                      <a:pt x="1" y="366"/>
                    </a:lnTo>
                    <a:lnTo>
                      <a:pt x="0" y="420"/>
                    </a:lnTo>
                    <a:lnTo>
                      <a:pt x="1" y="463"/>
                    </a:lnTo>
                    <a:lnTo>
                      <a:pt x="5" y="512"/>
                    </a:lnTo>
                    <a:lnTo>
                      <a:pt x="253" y="448"/>
                    </a:lnTo>
                    <a:lnTo>
                      <a:pt x="216" y="389"/>
                    </a:lnTo>
                    <a:lnTo>
                      <a:pt x="196" y="344"/>
                    </a:lnTo>
                    <a:lnTo>
                      <a:pt x="189" y="303"/>
                    </a:lnTo>
                    <a:lnTo>
                      <a:pt x="188" y="269"/>
                    </a:lnTo>
                    <a:lnTo>
                      <a:pt x="192" y="239"/>
                    </a:lnTo>
                    <a:lnTo>
                      <a:pt x="198" y="216"/>
                    </a:lnTo>
                    <a:lnTo>
                      <a:pt x="209" y="194"/>
                    </a:lnTo>
                    <a:lnTo>
                      <a:pt x="197" y="165"/>
                    </a:lnTo>
                    <a:lnTo>
                      <a:pt x="192" y="138"/>
                    </a:lnTo>
                    <a:lnTo>
                      <a:pt x="189" y="108"/>
                    </a:lnTo>
                    <a:lnTo>
                      <a:pt x="187" y="81"/>
                    </a:lnTo>
                    <a:lnTo>
                      <a:pt x="188" y="38"/>
                    </a:lnTo>
                    <a:lnTo>
                      <a:pt x="192" y="0"/>
                    </a:lnTo>
                    <a:lnTo>
                      <a:pt x="153" y="32"/>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25" name="Freeform 125"/>
              <p:cNvSpPr>
                <a:spLocks/>
              </p:cNvSpPr>
              <p:nvPr/>
            </p:nvSpPr>
            <p:spPr bwMode="auto">
              <a:xfrm>
                <a:off x="4830" y="3360"/>
                <a:ext cx="42" cy="48"/>
              </a:xfrm>
              <a:custGeom>
                <a:avLst/>
                <a:gdLst>
                  <a:gd name="T0" fmla="*/ 0 w 307"/>
                  <a:gd name="T1" fmla="*/ 68 h 361"/>
                  <a:gd name="T2" fmla="*/ 84 w 307"/>
                  <a:gd name="T3" fmla="*/ 361 h 361"/>
                  <a:gd name="T4" fmla="*/ 171 w 307"/>
                  <a:gd name="T5" fmla="*/ 252 h 361"/>
                  <a:gd name="T6" fmla="*/ 233 w 307"/>
                  <a:gd name="T7" fmla="*/ 165 h 361"/>
                  <a:gd name="T8" fmla="*/ 256 w 307"/>
                  <a:gd name="T9" fmla="*/ 133 h 361"/>
                  <a:gd name="T10" fmla="*/ 262 w 307"/>
                  <a:gd name="T11" fmla="*/ 124 h 361"/>
                  <a:gd name="T12" fmla="*/ 270 w 307"/>
                  <a:gd name="T13" fmla="*/ 101 h 361"/>
                  <a:gd name="T14" fmla="*/ 294 w 307"/>
                  <a:gd name="T15" fmla="*/ 31 h 361"/>
                  <a:gd name="T16" fmla="*/ 307 w 307"/>
                  <a:gd name="T17" fmla="*/ 0 h 361"/>
                  <a:gd name="T18" fmla="*/ 261 w 307"/>
                  <a:gd name="T19" fmla="*/ 7 h 361"/>
                  <a:gd name="T20" fmla="*/ 221 w 307"/>
                  <a:gd name="T21" fmla="*/ 11 h 361"/>
                  <a:gd name="T22" fmla="*/ 207 w 307"/>
                  <a:gd name="T23" fmla="*/ 11 h 361"/>
                  <a:gd name="T24" fmla="*/ 188 w 307"/>
                  <a:gd name="T25" fmla="*/ 9 h 361"/>
                  <a:gd name="T26" fmla="*/ 188 w 307"/>
                  <a:gd name="T27" fmla="*/ 12 h 361"/>
                  <a:gd name="T28" fmla="*/ 185 w 307"/>
                  <a:gd name="T29" fmla="*/ 21 h 361"/>
                  <a:gd name="T30" fmla="*/ 173 w 307"/>
                  <a:gd name="T31" fmla="*/ 33 h 361"/>
                  <a:gd name="T32" fmla="*/ 148 w 307"/>
                  <a:gd name="T33" fmla="*/ 47 h 361"/>
                  <a:gd name="T34" fmla="*/ 107 w 307"/>
                  <a:gd name="T35" fmla="*/ 59 h 361"/>
                  <a:gd name="T36" fmla="*/ 58 w 307"/>
                  <a:gd name="T37" fmla="*/ 66 h 361"/>
                  <a:gd name="T38" fmla="*/ 0 w 307"/>
                  <a:gd name="T39" fmla="*/ 6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7" h="361">
                    <a:moveTo>
                      <a:pt x="0" y="68"/>
                    </a:moveTo>
                    <a:lnTo>
                      <a:pt x="84" y="361"/>
                    </a:lnTo>
                    <a:lnTo>
                      <a:pt x="171" y="252"/>
                    </a:lnTo>
                    <a:lnTo>
                      <a:pt x="233" y="165"/>
                    </a:lnTo>
                    <a:lnTo>
                      <a:pt x="256" y="133"/>
                    </a:lnTo>
                    <a:lnTo>
                      <a:pt x="262" y="124"/>
                    </a:lnTo>
                    <a:lnTo>
                      <a:pt x="270" y="101"/>
                    </a:lnTo>
                    <a:lnTo>
                      <a:pt x="294" y="31"/>
                    </a:lnTo>
                    <a:lnTo>
                      <a:pt x="307" y="0"/>
                    </a:lnTo>
                    <a:lnTo>
                      <a:pt x="261" y="7"/>
                    </a:lnTo>
                    <a:lnTo>
                      <a:pt x="221" y="11"/>
                    </a:lnTo>
                    <a:lnTo>
                      <a:pt x="207" y="11"/>
                    </a:lnTo>
                    <a:lnTo>
                      <a:pt x="188" y="9"/>
                    </a:lnTo>
                    <a:lnTo>
                      <a:pt x="188" y="12"/>
                    </a:lnTo>
                    <a:lnTo>
                      <a:pt x="185" y="21"/>
                    </a:lnTo>
                    <a:lnTo>
                      <a:pt x="173" y="33"/>
                    </a:lnTo>
                    <a:lnTo>
                      <a:pt x="148" y="47"/>
                    </a:lnTo>
                    <a:lnTo>
                      <a:pt x="107" y="59"/>
                    </a:lnTo>
                    <a:lnTo>
                      <a:pt x="58" y="66"/>
                    </a:lnTo>
                    <a:lnTo>
                      <a:pt x="0" y="68"/>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26" name="Freeform 126"/>
              <p:cNvSpPr>
                <a:spLocks/>
              </p:cNvSpPr>
              <p:nvPr/>
            </p:nvSpPr>
            <p:spPr bwMode="auto">
              <a:xfrm>
                <a:off x="4825" y="3360"/>
                <a:ext cx="47" cy="48"/>
              </a:xfrm>
              <a:custGeom>
                <a:avLst/>
                <a:gdLst>
                  <a:gd name="T0" fmla="*/ 68 w 329"/>
                  <a:gd name="T1" fmla="*/ 84 h 388"/>
                  <a:gd name="T2" fmla="*/ 68 w 329"/>
                  <a:gd name="T3" fmla="*/ 67 h 388"/>
                  <a:gd name="T4" fmla="*/ 0 w 329"/>
                  <a:gd name="T5" fmla="*/ 70 h 388"/>
                  <a:gd name="T6" fmla="*/ 91 w 329"/>
                  <a:gd name="T7" fmla="*/ 388 h 388"/>
                  <a:gd name="T8" fmla="*/ 187 w 329"/>
                  <a:gd name="T9" fmla="*/ 267 h 388"/>
                  <a:gd name="T10" fmla="*/ 249 w 329"/>
                  <a:gd name="T11" fmla="*/ 179 h 388"/>
                  <a:gd name="T12" fmla="*/ 272 w 329"/>
                  <a:gd name="T13" fmla="*/ 147 h 388"/>
                  <a:gd name="T14" fmla="*/ 279 w 329"/>
                  <a:gd name="T15" fmla="*/ 137 h 388"/>
                  <a:gd name="T16" fmla="*/ 287 w 329"/>
                  <a:gd name="T17" fmla="*/ 114 h 388"/>
                  <a:gd name="T18" fmla="*/ 312 w 329"/>
                  <a:gd name="T19" fmla="*/ 44 h 388"/>
                  <a:gd name="T20" fmla="*/ 329 w 329"/>
                  <a:gd name="T21" fmla="*/ 0 h 388"/>
                  <a:gd name="T22" fmla="*/ 270 w 329"/>
                  <a:gd name="T23" fmla="*/ 9 h 388"/>
                  <a:gd name="T24" fmla="*/ 231 w 329"/>
                  <a:gd name="T25" fmla="*/ 13 h 388"/>
                  <a:gd name="T26" fmla="*/ 217 w 329"/>
                  <a:gd name="T27" fmla="*/ 13 h 388"/>
                  <a:gd name="T28" fmla="*/ 190 w 329"/>
                  <a:gd name="T29" fmla="*/ 11 h 388"/>
                  <a:gd name="T30" fmla="*/ 190 w 329"/>
                  <a:gd name="T31" fmla="*/ 21 h 388"/>
                  <a:gd name="T32" fmla="*/ 188 w 329"/>
                  <a:gd name="T33" fmla="*/ 26 h 388"/>
                  <a:gd name="T34" fmla="*/ 178 w 329"/>
                  <a:gd name="T35" fmla="*/ 37 h 388"/>
                  <a:gd name="T36" fmla="*/ 155 w 329"/>
                  <a:gd name="T37" fmla="*/ 50 h 388"/>
                  <a:gd name="T38" fmla="*/ 114 w 329"/>
                  <a:gd name="T39" fmla="*/ 62 h 388"/>
                  <a:gd name="T40" fmla="*/ 66 w 329"/>
                  <a:gd name="T41" fmla="*/ 67 h 388"/>
                  <a:gd name="T42" fmla="*/ 0 w 329"/>
                  <a:gd name="T43" fmla="*/ 70 h 388"/>
                  <a:gd name="T44" fmla="*/ 87 w 329"/>
                  <a:gd name="T45" fmla="*/ 373 h 388"/>
                  <a:gd name="T46" fmla="*/ 101 w 329"/>
                  <a:gd name="T47" fmla="*/ 369 h 388"/>
                  <a:gd name="T48" fmla="*/ 21 w 329"/>
                  <a:gd name="T49" fmla="*/ 85 h 388"/>
                  <a:gd name="T50" fmla="*/ 69 w 329"/>
                  <a:gd name="T51" fmla="*/ 84 h 388"/>
                  <a:gd name="T52" fmla="*/ 119 w 329"/>
                  <a:gd name="T53" fmla="*/ 77 h 388"/>
                  <a:gd name="T54" fmla="*/ 161 w 329"/>
                  <a:gd name="T55" fmla="*/ 64 h 388"/>
                  <a:gd name="T56" fmla="*/ 188 w 329"/>
                  <a:gd name="T57" fmla="*/ 49 h 388"/>
                  <a:gd name="T58" fmla="*/ 202 w 329"/>
                  <a:gd name="T59" fmla="*/ 35 h 388"/>
                  <a:gd name="T60" fmla="*/ 206 w 329"/>
                  <a:gd name="T61" fmla="*/ 23 h 388"/>
                  <a:gd name="T62" fmla="*/ 206 w 329"/>
                  <a:gd name="T63" fmla="*/ 19 h 388"/>
                  <a:gd name="T64" fmla="*/ 199 w 329"/>
                  <a:gd name="T65" fmla="*/ 11 h 388"/>
                  <a:gd name="T66" fmla="*/ 197 w 329"/>
                  <a:gd name="T67" fmla="*/ 27 h 388"/>
                  <a:gd name="T68" fmla="*/ 217 w 329"/>
                  <a:gd name="T69" fmla="*/ 30 h 388"/>
                  <a:gd name="T70" fmla="*/ 231 w 329"/>
                  <a:gd name="T71" fmla="*/ 30 h 388"/>
                  <a:gd name="T72" fmla="*/ 272 w 329"/>
                  <a:gd name="T73" fmla="*/ 25 h 388"/>
                  <a:gd name="T74" fmla="*/ 304 w 329"/>
                  <a:gd name="T75" fmla="*/ 20 h 388"/>
                  <a:gd name="T76" fmla="*/ 297 w 329"/>
                  <a:gd name="T77" fmla="*/ 38 h 388"/>
                  <a:gd name="T78" fmla="*/ 273 w 329"/>
                  <a:gd name="T79" fmla="*/ 108 h 388"/>
                  <a:gd name="T80" fmla="*/ 265 w 329"/>
                  <a:gd name="T81" fmla="*/ 131 h 388"/>
                  <a:gd name="T82" fmla="*/ 260 w 329"/>
                  <a:gd name="T83" fmla="*/ 139 h 388"/>
                  <a:gd name="T84" fmla="*/ 237 w 329"/>
                  <a:gd name="T85" fmla="*/ 171 h 388"/>
                  <a:gd name="T86" fmla="*/ 175 w 329"/>
                  <a:gd name="T87" fmla="*/ 257 h 388"/>
                  <a:gd name="T88" fmla="*/ 97 w 329"/>
                  <a:gd name="T89" fmla="*/ 355 h 388"/>
                  <a:gd name="T90" fmla="*/ 21 w 329"/>
                  <a:gd name="T91" fmla="*/ 85 h 388"/>
                  <a:gd name="T92" fmla="*/ 68 w 329"/>
                  <a:gd name="T93" fmla="*/ 84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9" h="388">
                    <a:moveTo>
                      <a:pt x="68" y="84"/>
                    </a:moveTo>
                    <a:lnTo>
                      <a:pt x="68" y="67"/>
                    </a:lnTo>
                    <a:lnTo>
                      <a:pt x="0" y="70"/>
                    </a:lnTo>
                    <a:lnTo>
                      <a:pt x="91" y="388"/>
                    </a:lnTo>
                    <a:lnTo>
                      <a:pt x="187" y="267"/>
                    </a:lnTo>
                    <a:lnTo>
                      <a:pt x="249" y="179"/>
                    </a:lnTo>
                    <a:lnTo>
                      <a:pt x="272" y="147"/>
                    </a:lnTo>
                    <a:lnTo>
                      <a:pt x="279" y="137"/>
                    </a:lnTo>
                    <a:lnTo>
                      <a:pt x="287" y="114"/>
                    </a:lnTo>
                    <a:lnTo>
                      <a:pt x="312" y="44"/>
                    </a:lnTo>
                    <a:lnTo>
                      <a:pt x="329" y="0"/>
                    </a:lnTo>
                    <a:lnTo>
                      <a:pt x="270" y="9"/>
                    </a:lnTo>
                    <a:lnTo>
                      <a:pt x="231" y="13"/>
                    </a:lnTo>
                    <a:lnTo>
                      <a:pt x="217" y="13"/>
                    </a:lnTo>
                    <a:lnTo>
                      <a:pt x="190" y="11"/>
                    </a:lnTo>
                    <a:lnTo>
                      <a:pt x="190" y="21"/>
                    </a:lnTo>
                    <a:lnTo>
                      <a:pt x="188" y="26"/>
                    </a:lnTo>
                    <a:lnTo>
                      <a:pt x="178" y="37"/>
                    </a:lnTo>
                    <a:lnTo>
                      <a:pt x="155" y="50"/>
                    </a:lnTo>
                    <a:lnTo>
                      <a:pt x="114" y="62"/>
                    </a:lnTo>
                    <a:lnTo>
                      <a:pt x="66" y="67"/>
                    </a:lnTo>
                    <a:lnTo>
                      <a:pt x="0" y="70"/>
                    </a:lnTo>
                    <a:lnTo>
                      <a:pt x="87" y="373"/>
                    </a:lnTo>
                    <a:lnTo>
                      <a:pt x="101" y="369"/>
                    </a:lnTo>
                    <a:lnTo>
                      <a:pt x="21" y="85"/>
                    </a:lnTo>
                    <a:lnTo>
                      <a:pt x="69" y="84"/>
                    </a:lnTo>
                    <a:lnTo>
                      <a:pt x="119" y="77"/>
                    </a:lnTo>
                    <a:lnTo>
                      <a:pt x="161" y="64"/>
                    </a:lnTo>
                    <a:lnTo>
                      <a:pt x="188" y="49"/>
                    </a:lnTo>
                    <a:lnTo>
                      <a:pt x="202" y="35"/>
                    </a:lnTo>
                    <a:lnTo>
                      <a:pt x="206" y="23"/>
                    </a:lnTo>
                    <a:lnTo>
                      <a:pt x="206" y="19"/>
                    </a:lnTo>
                    <a:lnTo>
                      <a:pt x="199" y="11"/>
                    </a:lnTo>
                    <a:lnTo>
                      <a:pt x="197" y="27"/>
                    </a:lnTo>
                    <a:lnTo>
                      <a:pt x="217" y="30"/>
                    </a:lnTo>
                    <a:lnTo>
                      <a:pt x="231" y="30"/>
                    </a:lnTo>
                    <a:lnTo>
                      <a:pt x="272" y="25"/>
                    </a:lnTo>
                    <a:lnTo>
                      <a:pt x="304" y="20"/>
                    </a:lnTo>
                    <a:lnTo>
                      <a:pt x="297" y="38"/>
                    </a:lnTo>
                    <a:lnTo>
                      <a:pt x="273" y="108"/>
                    </a:lnTo>
                    <a:lnTo>
                      <a:pt x="265" y="131"/>
                    </a:lnTo>
                    <a:lnTo>
                      <a:pt x="260" y="139"/>
                    </a:lnTo>
                    <a:lnTo>
                      <a:pt x="237" y="171"/>
                    </a:lnTo>
                    <a:lnTo>
                      <a:pt x="175" y="257"/>
                    </a:lnTo>
                    <a:lnTo>
                      <a:pt x="97" y="355"/>
                    </a:lnTo>
                    <a:lnTo>
                      <a:pt x="21" y="85"/>
                    </a:lnTo>
                    <a:lnTo>
                      <a:pt x="68" y="8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27" name="Freeform 127"/>
              <p:cNvSpPr>
                <a:spLocks/>
              </p:cNvSpPr>
              <p:nvPr/>
            </p:nvSpPr>
            <p:spPr bwMode="auto">
              <a:xfrm>
                <a:off x="4825" y="3429"/>
                <a:ext cx="53" cy="48"/>
              </a:xfrm>
              <a:custGeom>
                <a:avLst/>
                <a:gdLst>
                  <a:gd name="T0" fmla="*/ 337 w 376"/>
                  <a:gd name="T1" fmla="*/ 346 h 373"/>
                  <a:gd name="T2" fmla="*/ 343 w 376"/>
                  <a:gd name="T3" fmla="*/ 360 h 373"/>
                  <a:gd name="T4" fmla="*/ 355 w 376"/>
                  <a:gd name="T5" fmla="*/ 355 h 373"/>
                  <a:gd name="T6" fmla="*/ 364 w 376"/>
                  <a:gd name="T7" fmla="*/ 346 h 373"/>
                  <a:gd name="T8" fmla="*/ 369 w 376"/>
                  <a:gd name="T9" fmla="*/ 330 h 373"/>
                  <a:gd name="T10" fmla="*/ 376 w 376"/>
                  <a:gd name="T11" fmla="*/ 287 h 373"/>
                  <a:gd name="T12" fmla="*/ 376 w 376"/>
                  <a:gd name="T13" fmla="*/ 232 h 373"/>
                  <a:gd name="T14" fmla="*/ 374 w 376"/>
                  <a:gd name="T15" fmla="*/ 171 h 373"/>
                  <a:gd name="T16" fmla="*/ 364 w 376"/>
                  <a:gd name="T17" fmla="*/ 57 h 373"/>
                  <a:gd name="T18" fmla="*/ 358 w 376"/>
                  <a:gd name="T19" fmla="*/ 0 h 373"/>
                  <a:gd name="T20" fmla="*/ 14 w 376"/>
                  <a:gd name="T21" fmla="*/ 0 h 373"/>
                  <a:gd name="T22" fmla="*/ 9 w 376"/>
                  <a:gd name="T23" fmla="*/ 57 h 373"/>
                  <a:gd name="T24" fmla="*/ 2 w 376"/>
                  <a:gd name="T25" fmla="*/ 170 h 373"/>
                  <a:gd name="T26" fmla="*/ 0 w 376"/>
                  <a:gd name="T27" fmla="*/ 231 h 373"/>
                  <a:gd name="T28" fmla="*/ 0 w 376"/>
                  <a:gd name="T29" fmla="*/ 285 h 373"/>
                  <a:gd name="T30" fmla="*/ 5 w 376"/>
                  <a:gd name="T31" fmla="*/ 329 h 373"/>
                  <a:gd name="T32" fmla="*/ 9 w 376"/>
                  <a:gd name="T33" fmla="*/ 344 h 373"/>
                  <a:gd name="T34" fmla="*/ 16 w 376"/>
                  <a:gd name="T35" fmla="*/ 355 h 373"/>
                  <a:gd name="T36" fmla="*/ 41 w 376"/>
                  <a:gd name="T37" fmla="*/ 363 h 373"/>
                  <a:gd name="T38" fmla="*/ 79 w 376"/>
                  <a:gd name="T39" fmla="*/ 370 h 373"/>
                  <a:gd name="T40" fmla="*/ 184 w 376"/>
                  <a:gd name="T41" fmla="*/ 373 h 373"/>
                  <a:gd name="T42" fmla="*/ 290 w 376"/>
                  <a:gd name="T43" fmla="*/ 369 h 373"/>
                  <a:gd name="T44" fmla="*/ 329 w 376"/>
                  <a:gd name="T45" fmla="*/ 363 h 373"/>
                  <a:gd name="T46" fmla="*/ 342 w 376"/>
                  <a:gd name="T47" fmla="*/ 360 h 373"/>
                  <a:gd name="T48" fmla="*/ 355 w 376"/>
                  <a:gd name="T49" fmla="*/ 355 h 373"/>
                  <a:gd name="T50" fmla="*/ 363 w 376"/>
                  <a:gd name="T51" fmla="*/ 347 h 373"/>
                  <a:gd name="T52" fmla="*/ 351 w 376"/>
                  <a:gd name="T53" fmla="*/ 336 h 373"/>
                  <a:gd name="T54" fmla="*/ 347 w 376"/>
                  <a:gd name="T55" fmla="*/ 343 h 373"/>
                  <a:gd name="T56" fmla="*/ 338 w 376"/>
                  <a:gd name="T57" fmla="*/ 346 h 373"/>
                  <a:gd name="T58" fmla="*/ 327 w 376"/>
                  <a:gd name="T59" fmla="*/ 349 h 373"/>
                  <a:gd name="T60" fmla="*/ 288 w 376"/>
                  <a:gd name="T61" fmla="*/ 353 h 373"/>
                  <a:gd name="T62" fmla="*/ 184 w 376"/>
                  <a:gd name="T63" fmla="*/ 357 h 373"/>
                  <a:gd name="T64" fmla="*/ 81 w 376"/>
                  <a:gd name="T65" fmla="*/ 354 h 373"/>
                  <a:gd name="T66" fmla="*/ 45 w 376"/>
                  <a:gd name="T67" fmla="*/ 349 h 373"/>
                  <a:gd name="T68" fmla="*/ 26 w 376"/>
                  <a:gd name="T69" fmla="*/ 343 h 373"/>
                  <a:gd name="T70" fmla="*/ 23 w 376"/>
                  <a:gd name="T71" fmla="*/ 337 h 373"/>
                  <a:gd name="T72" fmla="*/ 19 w 376"/>
                  <a:gd name="T73" fmla="*/ 325 h 373"/>
                  <a:gd name="T74" fmla="*/ 16 w 376"/>
                  <a:gd name="T75" fmla="*/ 285 h 373"/>
                  <a:gd name="T76" fmla="*/ 16 w 376"/>
                  <a:gd name="T77" fmla="*/ 231 h 373"/>
                  <a:gd name="T78" fmla="*/ 18 w 376"/>
                  <a:gd name="T79" fmla="*/ 170 h 373"/>
                  <a:gd name="T80" fmla="*/ 25 w 376"/>
                  <a:gd name="T81" fmla="*/ 59 h 373"/>
                  <a:gd name="T82" fmla="*/ 28 w 376"/>
                  <a:gd name="T83" fmla="*/ 16 h 373"/>
                  <a:gd name="T84" fmla="*/ 344 w 376"/>
                  <a:gd name="T85" fmla="*/ 16 h 373"/>
                  <a:gd name="T86" fmla="*/ 348 w 376"/>
                  <a:gd name="T87" fmla="*/ 59 h 373"/>
                  <a:gd name="T88" fmla="*/ 357 w 376"/>
                  <a:gd name="T89" fmla="*/ 171 h 373"/>
                  <a:gd name="T90" fmla="*/ 359 w 376"/>
                  <a:gd name="T91" fmla="*/ 232 h 373"/>
                  <a:gd name="T92" fmla="*/ 359 w 376"/>
                  <a:gd name="T93" fmla="*/ 287 h 373"/>
                  <a:gd name="T94" fmla="*/ 355 w 376"/>
                  <a:gd name="T95" fmla="*/ 326 h 373"/>
                  <a:gd name="T96" fmla="*/ 350 w 376"/>
                  <a:gd name="T97" fmla="*/ 337 h 373"/>
                  <a:gd name="T98" fmla="*/ 347 w 376"/>
                  <a:gd name="T99" fmla="*/ 343 h 373"/>
                  <a:gd name="T100" fmla="*/ 337 w 376"/>
                  <a:gd name="T101" fmla="*/ 34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6" h="373">
                    <a:moveTo>
                      <a:pt x="337" y="346"/>
                    </a:moveTo>
                    <a:lnTo>
                      <a:pt x="343" y="360"/>
                    </a:lnTo>
                    <a:lnTo>
                      <a:pt x="355" y="355"/>
                    </a:lnTo>
                    <a:lnTo>
                      <a:pt x="364" y="346"/>
                    </a:lnTo>
                    <a:lnTo>
                      <a:pt x="369" y="330"/>
                    </a:lnTo>
                    <a:lnTo>
                      <a:pt x="376" y="287"/>
                    </a:lnTo>
                    <a:lnTo>
                      <a:pt x="376" y="232"/>
                    </a:lnTo>
                    <a:lnTo>
                      <a:pt x="374" y="171"/>
                    </a:lnTo>
                    <a:lnTo>
                      <a:pt x="364" y="57"/>
                    </a:lnTo>
                    <a:lnTo>
                      <a:pt x="358" y="0"/>
                    </a:lnTo>
                    <a:lnTo>
                      <a:pt x="14" y="0"/>
                    </a:lnTo>
                    <a:lnTo>
                      <a:pt x="9" y="57"/>
                    </a:lnTo>
                    <a:lnTo>
                      <a:pt x="2" y="170"/>
                    </a:lnTo>
                    <a:lnTo>
                      <a:pt x="0" y="231"/>
                    </a:lnTo>
                    <a:lnTo>
                      <a:pt x="0" y="285"/>
                    </a:lnTo>
                    <a:lnTo>
                      <a:pt x="5" y="329"/>
                    </a:lnTo>
                    <a:lnTo>
                      <a:pt x="9" y="344"/>
                    </a:lnTo>
                    <a:lnTo>
                      <a:pt x="16" y="355"/>
                    </a:lnTo>
                    <a:lnTo>
                      <a:pt x="41" y="363"/>
                    </a:lnTo>
                    <a:lnTo>
                      <a:pt x="79" y="370"/>
                    </a:lnTo>
                    <a:lnTo>
                      <a:pt x="184" y="373"/>
                    </a:lnTo>
                    <a:lnTo>
                      <a:pt x="290" y="369"/>
                    </a:lnTo>
                    <a:lnTo>
                      <a:pt x="329" y="363"/>
                    </a:lnTo>
                    <a:lnTo>
                      <a:pt x="342" y="360"/>
                    </a:lnTo>
                    <a:lnTo>
                      <a:pt x="355" y="355"/>
                    </a:lnTo>
                    <a:lnTo>
                      <a:pt x="363" y="347"/>
                    </a:lnTo>
                    <a:lnTo>
                      <a:pt x="351" y="336"/>
                    </a:lnTo>
                    <a:lnTo>
                      <a:pt x="347" y="343"/>
                    </a:lnTo>
                    <a:lnTo>
                      <a:pt x="338" y="346"/>
                    </a:lnTo>
                    <a:lnTo>
                      <a:pt x="327" y="349"/>
                    </a:lnTo>
                    <a:lnTo>
                      <a:pt x="288" y="353"/>
                    </a:lnTo>
                    <a:lnTo>
                      <a:pt x="184" y="357"/>
                    </a:lnTo>
                    <a:lnTo>
                      <a:pt x="81" y="354"/>
                    </a:lnTo>
                    <a:lnTo>
                      <a:pt x="45" y="349"/>
                    </a:lnTo>
                    <a:lnTo>
                      <a:pt x="26" y="343"/>
                    </a:lnTo>
                    <a:lnTo>
                      <a:pt x="23" y="337"/>
                    </a:lnTo>
                    <a:lnTo>
                      <a:pt x="19" y="325"/>
                    </a:lnTo>
                    <a:lnTo>
                      <a:pt x="16" y="285"/>
                    </a:lnTo>
                    <a:lnTo>
                      <a:pt x="16" y="231"/>
                    </a:lnTo>
                    <a:lnTo>
                      <a:pt x="18" y="170"/>
                    </a:lnTo>
                    <a:lnTo>
                      <a:pt x="25" y="59"/>
                    </a:lnTo>
                    <a:lnTo>
                      <a:pt x="28" y="16"/>
                    </a:lnTo>
                    <a:lnTo>
                      <a:pt x="344" y="16"/>
                    </a:lnTo>
                    <a:lnTo>
                      <a:pt x="348" y="59"/>
                    </a:lnTo>
                    <a:lnTo>
                      <a:pt x="357" y="171"/>
                    </a:lnTo>
                    <a:lnTo>
                      <a:pt x="359" y="232"/>
                    </a:lnTo>
                    <a:lnTo>
                      <a:pt x="359" y="287"/>
                    </a:lnTo>
                    <a:lnTo>
                      <a:pt x="355" y="326"/>
                    </a:lnTo>
                    <a:lnTo>
                      <a:pt x="350" y="337"/>
                    </a:lnTo>
                    <a:lnTo>
                      <a:pt x="347" y="343"/>
                    </a:lnTo>
                    <a:lnTo>
                      <a:pt x="337" y="34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28" name="Freeform 128"/>
              <p:cNvSpPr>
                <a:spLocks/>
              </p:cNvSpPr>
              <p:nvPr/>
            </p:nvSpPr>
            <p:spPr bwMode="auto">
              <a:xfrm>
                <a:off x="4846" y="3429"/>
                <a:ext cx="5" cy="43"/>
              </a:xfrm>
              <a:custGeom>
                <a:avLst/>
                <a:gdLst>
                  <a:gd name="T0" fmla="*/ 24 w 48"/>
                  <a:gd name="T1" fmla="*/ 331 h 331"/>
                  <a:gd name="T2" fmla="*/ 36 w 48"/>
                  <a:gd name="T3" fmla="*/ 287 h 331"/>
                  <a:gd name="T4" fmla="*/ 44 w 48"/>
                  <a:gd name="T5" fmla="*/ 237 h 331"/>
                  <a:gd name="T6" fmla="*/ 47 w 48"/>
                  <a:gd name="T7" fmla="*/ 215 h 331"/>
                  <a:gd name="T8" fmla="*/ 48 w 48"/>
                  <a:gd name="T9" fmla="*/ 209 h 331"/>
                  <a:gd name="T10" fmla="*/ 48 w 48"/>
                  <a:gd name="T11" fmla="*/ 172 h 331"/>
                  <a:gd name="T12" fmla="*/ 44 w 48"/>
                  <a:gd name="T13" fmla="*/ 106 h 331"/>
                  <a:gd name="T14" fmla="*/ 36 w 48"/>
                  <a:gd name="T15" fmla="*/ 51 h 331"/>
                  <a:gd name="T16" fmla="*/ 24 w 48"/>
                  <a:gd name="T17" fmla="*/ 0 h 331"/>
                  <a:gd name="T18" fmla="*/ 12 w 48"/>
                  <a:gd name="T19" fmla="*/ 51 h 331"/>
                  <a:gd name="T20" fmla="*/ 4 w 48"/>
                  <a:gd name="T21" fmla="*/ 106 h 331"/>
                  <a:gd name="T22" fmla="*/ 1 w 48"/>
                  <a:gd name="T23" fmla="*/ 129 h 331"/>
                  <a:gd name="T24" fmla="*/ 0 w 48"/>
                  <a:gd name="T25" fmla="*/ 172 h 331"/>
                  <a:gd name="T26" fmla="*/ 4 w 48"/>
                  <a:gd name="T27" fmla="*/ 237 h 331"/>
                  <a:gd name="T28" fmla="*/ 12 w 48"/>
                  <a:gd name="T29" fmla="*/ 287 h 331"/>
                  <a:gd name="T30" fmla="*/ 24 w 48"/>
                  <a:gd name="T31" fmla="*/ 33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331">
                    <a:moveTo>
                      <a:pt x="24" y="331"/>
                    </a:moveTo>
                    <a:lnTo>
                      <a:pt x="36" y="287"/>
                    </a:lnTo>
                    <a:lnTo>
                      <a:pt x="44" y="237"/>
                    </a:lnTo>
                    <a:lnTo>
                      <a:pt x="47" y="215"/>
                    </a:lnTo>
                    <a:lnTo>
                      <a:pt x="48" y="209"/>
                    </a:lnTo>
                    <a:lnTo>
                      <a:pt x="48" y="172"/>
                    </a:lnTo>
                    <a:lnTo>
                      <a:pt x="44" y="106"/>
                    </a:lnTo>
                    <a:lnTo>
                      <a:pt x="36" y="51"/>
                    </a:lnTo>
                    <a:lnTo>
                      <a:pt x="24" y="0"/>
                    </a:lnTo>
                    <a:lnTo>
                      <a:pt x="12" y="51"/>
                    </a:lnTo>
                    <a:lnTo>
                      <a:pt x="4" y="106"/>
                    </a:lnTo>
                    <a:lnTo>
                      <a:pt x="1" y="129"/>
                    </a:lnTo>
                    <a:lnTo>
                      <a:pt x="0" y="172"/>
                    </a:lnTo>
                    <a:lnTo>
                      <a:pt x="4" y="237"/>
                    </a:lnTo>
                    <a:lnTo>
                      <a:pt x="12" y="287"/>
                    </a:lnTo>
                    <a:lnTo>
                      <a:pt x="24" y="331"/>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29" name="Freeform 129"/>
              <p:cNvSpPr>
                <a:spLocks/>
              </p:cNvSpPr>
              <p:nvPr/>
            </p:nvSpPr>
            <p:spPr bwMode="auto">
              <a:xfrm>
                <a:off x="4846" y="3429"/>
                <a:ext cx="10" cy="48"/>
              </a:xfrm>
              <a:custGeom>
                <a:avLst/>
                <a:gdLst>
                  <a:gd name="T0" fmla="*/ 27 w 64"/>
                  <a:gd name="T1" fmla="*/ 287 h 362"/>
                  <a:gd name="T2" fmla="*/ 13 w 64"/>
                  <a:gd name="T3" fmla="*/ 291 h 362"/>
                  <a:gd name="T4" fmla="*/ 32 w 64"/>
                  <a:gd name="T5" fmla="*/ 362 h 362"/>
                  <a:gd name="T6" fmla="*/ 51 w 64"/>
                  <a:gd name="T7" fmla="*/ 291 h 362"/>
                  <a:gd name="T8" fmla="*/ 60 w 64"/>
                  <a:gd name="T9" fmla="*/ 240 h 362"/>
                  <a:gd name="T10" fmla="*/ 63 w 64"/>
                  <a:gd name="T11" fmla="*/ 218 h 362"/>
                  <a:gd name="T12" fmla="*/ 64 w 64"/>
                  <a:gd name="T13" fmla="*/ 212 h 362"/>
                  <a:gd name="T14" fmla="*/ 64 w 64"/>
                  <a:gd name="T15" fmla="*/ 174 h 362"/>
                  <a:gd name="T16" fmla="*/ 60 w 64"/>
                  <a:gd name="T17" fmla="*/ 107 h 362"/>
                  <a:gd name="T18" fmla="*/ 51 w 64"/>
                  <a:gd name="T19" fmla="*/ 52 h 362"/>
                  <a:gd name="T20" fmla="*/ 39 w 64"/>
                  <a:gd name="T21" fmla="*/ 0 h 362"/>
                  <a:gd name="T22" fmla="*/ 24 w 64"/>
                  <a:gd name="T23" fmla="*/ 0 h 362"/>
                  <a:gd name="T24" fmla="*/ 13 w 64"/>
                  <a:gd name="T25" fmla="*/ 52 h 362"/>
                  <a:gd name="T26" fmla="*/ 4 w 64"/>
                  <a:gd name="T27" fmla="*/ 107 h 362"/>
                  <a:gd name="T28" fmla="*/ 1 w 64"/>
                  <a:gd name="T29" fmla="*/ 130 h 362"/>
                  <a:gd name="T30" fmla="*/ 0 w 64"/>
                  <a:gd name="T31" fmla="*/ 174 h 362"/>
                  <a:gd name="T32" fmla="*/ 4 w 64"/>
                  <a:gd name="T33" fmla="*/ 240 h 362"/>
                  <a:gd name="T34" fmla="*/ 13 w 64"/>
                  <a:gd name="T35" fmla="*/ 291 h 362"/>
                  <a:gd name="T36" fmla="*/ 32 w 64"/>
                  <a:gd name="T37" fmla="*/ 362 h 362"/>
                  <a:gd name="T38" fmla="*/ 51 w 64"/>
                  <a:gd name="T39" fmla="*/ 291 h 362"/>
                  <a:gd name="T40" fmla="*/ 37 w 64"/>
                  <a:gd name="T41" fmla="*/ 287 h 362"/>
                  <a:gd name="T42" fmla="*/ 32 w 64"/>
                  <a:gd name="T43" fmla="*/ 303 h 362"/>
                  <a:gd name="T44" fmla="*/ 27 w 64"/>
                  <a:gd name="T45" fmla="*/ 287 h 362"/>
                  <a:gd name="T46" fmla="*/ 20 w 64"/>
                  <a:gd name="T47" fmla="*/ 238 h 362"/>
                  <a:gd name="T48" fmla="*/ 16 w 64"/>
                  <a:gd name="T49" fmla="*/ 174 h 362"/>
                  <a:gd name="T50" fmla="*/ 17 w 64"/>
                  <a:gd name="T51" fmla="*/ 132 h 362"/>
                  <a:gd name="T52" fmla="*/ 20 w 64"/>
                  <a:gd name="T53" fmla="*/ 109 h 362"/>
                  <a:gd name="T54" fmla="*/ 27 w 64"/>
                  <a:gd name="T55" fmla="*/ 54 h 362"/>
                  <a:gd name="T56" fmla="*/ 32 w 64"/>
                  <a:gd name="T57" fmla="*/ 37 h 362"/>
                  <a:gd name="T58" fmla="*/ 37 w 64"/>
                  <a:gd name="T59" fmla="*/ 54 h 362"/>
                  <a:gd name="T60" fmla="*/ 44 w 64"/>
                  <a:gd name="T61" fmla="*/ 109 h 362"/>
                  <a:gd name="T62" fmla="*/ 48 w 64"/>
                  <a:gd name="T63" fmla="*/ 174 h 362"/>
                  <a:gd name="T64" fmla="*/ 48 w 64"/>
                  <a:gd name="T65" fmla="*/ 210 h 362"/>
                  <a:gd name="T66" fmla="*/ 47 w 64"/>
                  <a:gd name="T67" fmla="*/ 216 h 362"/>
                  <a:gd name="T68" fmla="*/ 44 w 64"/>
                  <a:gd name="T69" fmla="*/ 238 h 362"/>
                  <a:gd name="T70" fmla="*/ 37 w 64"/>
                  <a:gd name="T71" fmla="*/ 287 h 362"/>
                  <a:gd name="T72" fmla="*/ 32 w 64"/>
                  <a:gd name="T73" fmla="*/ 303 h 362"/>
                  <a:gd name="T74" fmla="*/ 27 w 64"/>
                  <a:gd name="T75" fmla="*/ 287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362">
                    <a:moveTo>
                      <a:pt x="27" y="287"/>
                    </a:moveTo>
                    <a:lnTo>
                      <a:pt x="13" y="291"/>
                    </a:lnTo>
                    <a:lnTo>
                      <a:pt x="32" y="362"/>
                    </a:lnTo>
                    <a:lnTo>
                      <a:pt x="51" y="291"/>
                    </a:lnTo>
                    <a:lnTo>
                      <a:pt x="60" y="240"/>
                    </a:lnTo>
                    <a:lnTo>
                      <a:pt x="63" y="218"/>
                    </a:lnTo>
                    <a:lnTo>
                      <a:pt x="64" y="212"/>
                    </a:lnTo>
                    <a:lnTo>
                      <a:pt x="64" y="174"/>
                    </a:lnTo>
                    <a:lnTo>
                      <a:pt x="60" y="107"/>
                    </a:lnTo>
                    <a:lnTo>
                      <a:pt x="51" y="52"/>
                    </a:lnTo>
                    <a:lnTo>
                      <a:pt x="39" y="0"/>
                    </a:lnTo>
                    <a:lnTo>
                      <a:pt x="24" y="0"/>
                    </a:lnTo>
                    <a:lnTo>
                      <a:pt x="13" y="52"/>
                    </a:lnTo>
                    <a:lnTo>
                      <a:pt x="4" y="107"/>
                    </a:lnTo>
                    <a:lnTo>
                      <a:pt x="1" y="130"/>
                    </a:lnTo>
                    <a:lnTo>
                      <a:pt x="0" y="174"/>
                    </a:lnTo>
                    <a:lnTo>
                      <a:pt x="4" y="240"/>
                    </a:lnTo>
                    <a:lnTo>
                      <a:pt x="13" y="291"/>
                    </a:lnTo>
                    <a:lnTo>
                      <a:pt x="32" y="362"/>
                    </a:lnTo>
                    <a:lnTo>
                      <a:pt x="51" y="291"/>
                    </a:lnTo>
                    <a:lnTo>
                      <a:pt x="37" y="287"/>
                    </a:lnTo>
                    <a:lnTo>
                      <a:pt x="32" y="303"/>
                    </a:lnTo>
                    <a:lnTo>
                      <a:pt x="27" y="287"/>
                    </a:lnTo>
                    <a:lnTo>
                      <a:pt x="20" y="238"/>
                    </a:lnTo>
                    <a:lnTo>
                      <a:pt x="16" y="174"/>
                    </a:lnTo>
                    <a:lnTo>
                      <a:pt x="17" y="132"/>
                    </a:lnTo>
                    <a:lnTo>
                      <a:pt x="20" y="109"/>
                    </a:lnTo>
                    <a:lnTo>
                      <a:pt x="27" y="54"/>
                    </a:lnTo>
                    <a:lnTo>
                      <a:pt x="32" y="37"/>
                    </a:lnTo>
                    <a:lnTo>
                      <a:pt x="37" y="54"/>
                    </a:lnTo>
                    <a:lnTo>
                      <a:pt x="44" y="109"/>
                    </a:lnTo>
                    <a:lnTo>
                      <a:pt x="48" y="174"/>
                    </a:lnTo>
                    <a:lnTo>
                      <a:pt x="48" y="210"/>
                    </a:lnTo>
                    <a:lnTo>
                      <a:pt x="47" y="216"/>
                    </a:lnTo>
                    <a:lnTo>
                      <a:pt x="44" y="238"/>
                    </a:lnTo>
                    <a:lnTo>
                      <a:pt x="37" y="287"/>
                    </a:lnTo>
                    <a:lnTo>
                      <a:pt x="32" y="303"/>
                    </a:lnTo>
                    <a:lnTo>
                      <a:pt x="27" y="28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30" name="Freeform 130"/>
              <p:cNvSpPr>
                <a:spLocks/>
              </p:cNvSpPr>
              <p:nvPr/>
            </p:nvSpPr>
            <p:spPr bwMode="auto">
              <a:xfrm>
                <a:off x="4740" y="3397"/>
                <a:ext cx="48" cy="69"/>
              </a:xfrm>
              <a:custGeom>
                <a:avLst/>
                <a:gdLst>
                  <a:gd name="T0" fmla="*/ 234 w 353"/>
                  <a:gd name="T1" fmla="*/ 524 h 541"/>
                  <a:gd name="T2" fmla="*/ 234 w 353"/>
                  <a:gd name="T3" fmla="*/ 541 h 541"/>
                  <a:gd name="T4" fmla="*/ 245 w 353"/>
                  <a:gd name="T5" fmla="*/ 541 h 541"/>
                  <a:gd name="T6" fmla="*/ 257 w 353"/>
                  <a:gd name="T7" fmla="*/ 532 h 541"/>
                  <a:gd name="T8" fmla="*/ 265 w 353"/>
                  <a:gd name="T9" fmla="*/ 519 h 541"/>
                  <a:gd name="T10" fmla="*/ 280 w 353"/>
                  <a:gd name="T11" fmla="*/ 477 h 541"/>
                  <a:gd name="T12" fmla="*/ 313 w 353"/>
                  <a:gd name="T13" fmla="*/ 355 h 541"/>
                  <a:gd name="T14" fmla="*/ 353 w 353"/>
                  <a:gd name="T15" fmla="*/ 173 h 541"/>
                  <a:gd name="T16" fmla="*/ 75 w 353"/>
                  <a:gd name="T17" fmla="*/ 0 h 541"/>
                  <a:gd name="T18" fmla="*/ 33 w 353"/>
                  <a:gd name="T19" fmla="*/ 190 h 541"/>
                  <a:gd name="T20" fmla="*/ 9 w 353"/>
                  <a:gd name="T21" fmla="*/ 321 h 541"/>
                  <a:gd name="T22" fmla="*/ 2 w 353"/>
                  <a:gd name="T23" fmla="*/ 366 h 541"/>
                  <a:gd name="T24" fmla="*/ 0 w 353"/>
                  <a:gd name="T25" fmla="*/ 379 h 541"/>
                  <a:gd name="T26" fmla="*/ 0 w 353"/>
                  <a:gd name="T27" fmla="*/ 385 h 541"/>
                  <a:gd name="T28" fmla="*/ 9 w 353"/>
                  <a:gd name="T29" fmla="*/ 403 h 541"/>
                  <a:gd name="T30" fmla="*/ 25 w 353"/>
                  <a:gd name="T31" fmla="*/ 423 h 541"/>
                  <a:gd name="T32" fmla="*/ 49 w 353"/>
                  <a:gd name="T33" fmla="*/ 444 h 541"/>
                  <a:gd name="T34" fmla="*/ 120 w 353"/>
                  <a:gd name="T35" fmla="*/ 490 h 541"/>
                  <a:gd name="T36" fmla="*/ 193 w 353"/>
                  <a:gd name="T37" fmla="*/ 526 h 541"/>
                  <a:gd name="T38" fmla="*/ 223 w 353"/>
                  <a:gd name="T39" fmla="*/ 536 h 541"/>
                  <a:gd name="T40" fmla="*/ 233 w 353"/>
                  <a:gd name="T41" fmla="*/ 541 h 541"/>
                  <a:gd name="T42" fmla="*/ 245 w 353"/>
                  <a:gd name="T43" fmla="*/ 541 h 541"/>
                  <a:gd name="T44" fmla="*/ 255 w 353"/>
                  <a:gd name="T45" fmla="*/ 533 h 541"/>
                  <a:gd name="T46" fmla="*/ 247 w 353"/>
                  <a:gd name="T47" fmla="*/ 521 h 541"/>
                  <a:gd name="T48" fmla="*/ 241 w 353"/>
                  <a:gd name="T49" fmla="*/ 524 h 541"/>
                  <a:gd name="T50" fmla="*/ 235 w 353"/>
                  <a:gd name="T51" fmla="*/ 524 h 541"/>
                  <a:gd name="T52" fmla="*/ 227 w 353"/>
                  <a:gd name="T53" fmla="*/ 522 h 541"/>
                  <a:gd name="T54" fmla="*/ 200 w 353"/>
                  <a:gd name="T55" fmla="*/ 512 h 541"/>
                  <a:gd name="T56" fmla="*/ 128 w 353"/>
                  <a:gd name="T57" fmla="*/ 476 h 541"/>
                  <a:gd name="T58" fmla="*/ 60 w 353"/>
                  <a:gd name="T59" fmla="*/ 432 h 541"/>
                  <a:gd name="T60" fmla="*/ 35 w 353"/>
                  <a:gd name="T61" fmla="*/ 413 h 541"/>
                  <a:gd name="T62" fmla="*/ 23 w 353"/>
                  <a:gd name="T63" fmla="*/ 395 h 541"/>
                  <a:gd name="T64" fmla="*/ 17 w 353"/>
                  <a:gd name="T65" fmla="*/ 381 h 541"/>
                  <a:gd name="T66" fmla="*/ 17 w 353"/>
                  <a:gd name="T67" fmla="*/ 381 h 541"/>
                  <a:gd name="T68" fmla="*/ 19 w 353"/>
                  <a:gd name="T69" fmla="*/ 368 h 541"/>
                  <a:gd name="T70" fmla="*/ 25 w 353"/>
                  <a:gd name="T71" fmla="*/ 323 h 541"/>
                  <a:gd name="T72" fmla="*/ 47 w 353"/>
                  <a:gd name="T73" fmla="*/ 192 h 541"/>
                  <a:gd name="T74" fmla="*/ 85 w 353"/>
                  <a:gd name="T75" fmla="*/ 25 h 541"/>
                  <a:gd name="T76" fmla="*/ 334 w 353"/>
                  <a:gd name="T77" fmla="*/ 181 h 541"/>
                  <a:gd name="T78" fmla="*/ 299 w 353"/>
                  <a:gd name="T79" fmla="*/ 351 h 541"/>
                  <a:gd name="T80" fmla="*/ 266 w 353"/>
                  <a:gd name="T81" fmla="*/ 473 h 541"/>
                  <a:gd name="T82" fmla="*/ 251 w 353"/>
                  <a:gd name="T83" fmla="*/ 513 h 541"/>
                  <a:gd name="T84" fmla="*/ 244 w 353"/>
                  <a:gd name="T85" fmla="*/ 522 h 541"/>
                  <a:gd name="T86" fmla="*/ 241 w 353"/>
                  <a:gd name="T87" fmla="*/ 524 h 541"/>
                  <a:gd name="T88" fmla="*/ 234 w 353"/>
                  <a:gd name="T89" fmla="*/ 524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3" h="541">
                    <a:moveTo>
                      <a:pt x="234" y="524"/>
                    </a:moveTo>
                    <a:lnTo>
                      <a:pt x="234" y="541"/>
                    </a:lnTo>
                    <a:lnTo>
                      <a:pt x="245" y="541"/>
                    </a:lnTo>
                    <a:lnTo>
                      <a:pt x="257" y="532"/>
                    </a:lnTo>
                    <a:lnTo>
                      <a:pt x="265" y="519"/>
                    </a:lnTo>
                    <a:lnTo>
                      <a:pt x="280" y="477"/>
                    </a:lnTo>
                    <a:lnTo>
                      <a:pt x="313" y="355"/>
                    </a:lnTo>
                    <a:lnTo>
                      <a:pt x="353" y="173"/>
                    </a:lnTo>
                    <a:lnTo>
                      <a:pt x="75" y="0"/>
                    </a:lnTo>
                    <a:lnTo>
                      <a:pt x="33" y="190"/>
                    </a:lnTo>
                    <a:lnTo>
                      <a:pt x="9" y="321"/>
                    </a:lnTo>
                    <a:lnTo>
                      <a:pt x="2" y="366"/>
                    </a:lnTo>
                    <a:lnTo>
                      <a:pt x="0" y="379"/>
                    </a:lnTo>
                    <a:lnTo>
                      <a:pt x="0" y="385"/>
                    </a:lnTo>
                    <a:lnTo>
                      <a:pt x="9" y="403"/>
                    </a:lnTo>
                    <a:lnTo>
                      <a:pt x="25" y="423"/>
                    </a:lnTo>
                    <a:lnTo>
                      <a:pt x="49" y="444"/>
                    </a:lnTo>
                    <a:lnTo>
                      <a:pt x="120" y="490"/>
                    </a:lnTo>
                    <a:lnTo>
                      <a:pt x="193" y="526"/>
                    </a:lnTo>
                    <a:lnTo>
                      <a:pt x="223" y="536"/>
                    </a:lnTo>
                    <a:lnTo>
                      <a:pt x="233" y="541"/>
                    </a:lnTo>
                    <a:lnTo>
                      <a:pt x="245" y="541"/>
                    </a:lnTo>
                    <a:lnTo>
                      <a:pt x="255" y="533"/>
                    </a:lnTo>
                    <a:lnTo>
                      <a:pt x="247" y="521"/>
                    </a:lnTo>
                    <a:lnTo>
                      <a:pt x="241" y="524"/>
                    </a:lnTo>
                    <a:lnTo>
                      <a:pt x="235" y="524"/>
                    </a:lnTo>
                    <a:lnTo>
                      <a:pt x="227" y="522"/>
                    </a:lnTo>
                    <a:lnTo>
                      <a:pt x="200" y="512"/>
                    </a:lnTo>
                    <a:lnTo>
                      <a:pt x="128" y="476"/>
                    </a:lnTo>
                    <a:lnTo>
                      <a:pt x="60" y="432"/>
                    </a:lnTo>
                    <a:lnTo>
                      <a:pt x="35" y="413"/>
                    </a:lnTo>
                    <a:lnTo>
                      <a:pt x="23" y="395"/>
                    </a:lnTo>
                    <a:lnTo>
                      <a:pt x="17" y="381"/>
                    </a:lnTo>
                    <a:lnTo>
                      <a:pt x="17" y="381"/>
                    </a:lnTo>
                    <a:lnTo>
                      <a:pt x="19" y="368"/>
                    </a:lnTo>
                    <a:lnTo>
                      <a:pt x="25" y="323"/>
                    </a:lnTo>
                    <a:lnTo>
                      <a:pt x="47" y="192"/>
                    </a:lnTo>
                    <a:lnTo>
                      <a:pt x="85" y="25"/>
                    </a:lnTo>
                    <a:lnTo>
                      <a:pt x="334" y="181"/>
                    </a:lnTo>
                    <a:lnTo>
                      <a:pt x="299" y="351"/>
                    </a:lnTo>
                    <a:lnTo>
                      <a:pt x="266" y="473"/>
                    </a:lnTo>
                    <a:lnTo>
                      <a:pt x="251" y="513"/>
                    </a:lnTo>
                    <a:lnTo>
                      <a:pt x="244" y="522"/>
                    </a:lnTo>
                    <a:lnTo>
                      <a:pt x="241" y="524"/>
                    </a:lnTo>
                    <a:lnTo>
                      <a:pt x="234" y="52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31" name="Freeform 131"/>
              <p:cNvSpPr>
                <a:spLocks/>
              </p:cNvSpPr>
              <p:nvPr/>
            </p:nvSpPr>
            <p:spPr bwMode="auto">
              <a:xfrm>
                <a:off x="4761" y="3408"/>
                <a:ext cx="6" cy="48"/>
              </a:xfrm>
              <a:custGeom>
                <a:avLst/>
                <a:gdLst>
                  <a:gd name="T0" fmla="*/ 1 w 64"/>
                  <a:gd name="T1" fmla="*/ 374 h 374"/>
                  <a:gd name="T2" fmla="*/ 19 w 64"/>
                  <a:gd name="T3" fmla="*/ 330 h 374"/>
                  <a:gd name="T4" fmla="*/ 34 w 64"/>
                  <a:gd name="T5" fmla="*/ 278 h 374"/>
                  <a:gd name="T6" fmla="*/ 41 w 64"/>
                  <a:gd name="T7" fmla="*/ 255 h 374"/>
                  <a:gd name="T8" fmla="*/ 49 w 64"/>
                  <a:gd name="T9" fmla="*/ 206 h 374"/>
                  <a:gd name="T10" fmla="*/ 60 w 64"/>
                  <a:gd name="T11" fmla="*/ 129 h 374"/>
                  <a:gd name="T12" fmla="*/ 64 w 64"/>
                  <a:gd name="T13" fmla="*/ 63 h 374"/>
                  <a:gd name="T14" fmla="*/ 64 w 64"/>
                  <a:gd name="T15" fmla="*/ 0 h 374"/>
                  <a:gd name="T16" fmla="*/ 44 w 64"/>
                  <a:gd name="T17" fmla="*/ 51 h 374"/>
                  <a:gd name="T18" fmla="*/ 28 w 64"/>
                  <a:gd name="T19" fmla="*/ 109 h 374"/>
                  <a:gd name="T20" fmla="*/ 12 w 64"/>
                  <a:gd name="T21" fmla="*/ 183 h 374"/>
                  <a:gd name="T22" fmla="*/ 2 w 64"/>
                  <a:gd name="T23" fmla="*/ 259 h 374"/>
                  <a:gd name="T24" fmla="*/ 0 w 64"/>
                  <a:gd name="T25" fmla="*/ 319 h 374"/>
                  <a:gd name="T26" fmla="*/ 1 w 64"/>
                  <a:gd name="T27"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374">
                    <a:moveTo>
                      <a:pt x="1" y="374"/>
                    </a:moveTo>
                    <a:lnTo>
                      <a:pt x="19" y="330"/>
                    </a:lnTo>
                    <a:lnTo>
                      <a:pt x="34" y="278"/>
                    </a:lnTo>
                    <a:lnTo>
                      <a:pt x="41" y="255"/>
                    </a:lnTo>
                    <a:lnTo>
                      <a:pt x="49" y="206"/>
                    </a:lnTo>
                    <a:lnTo>
                      <a:pt x="60" y="129"/>
                    </a:lnTo>
                    <a:lnTo>
                      <a:pt x="64" y="63"/>
                    </a:lnTo>
                    <a:lnTo>
                      <a:pt x="64" y="0"/>
                    </a:lnTo>
                    <a:lnTo>
                      <a:pt x="44" y="51"/>
                    </a:lnTo>
                    <a:lnTo>
                      <a:pt x="28" y="109"/>
                    </a:lnTo>
                    <a:lnTo>
                      <a:pt x="12" y="183"/>
                    </a:lnTo>
                    <a:lnTo>
                      <a:pt x="2" y="259"/>
                    </a:lnTo>
                    <a:lnTo>
                      <a:pt x="0" y="319"/>
                    </a:lnTo>
                    <a:lnTo>
                      <a:pt x="1" y="374"/>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32" name="Freeform 132"/>
              <p:cNvSpPr>
                <a:spLocks/>
              </p:cNvSpPr>
              <p:nvPr/>
            </p:nvSpPr>
            <p:spPr bwMode="auto">
              <a:xfrm>
                <a:off x="4756" y="3408"/>
                <a:ext cx="16" cy="53"/>
              </a:xfrm>
              <a:custGeom>
                <a:avLst/>
                <a:gdLst>
                  <a:gd name="T0" fmla="*/ 17 w 80"/>
                  <a:gd name="T1" fmla="*/ 322 h 380"/>
                  <a:gd name="T2" fmla="*/ 0 w 80"/>
                  <a:gd name="T3" fmla="*/ 322 h 380"/>
                  <a:gd name="T4" fmla="*/ 1 w 80"/>
                  <a:gd name="T5" fmla="*/ 377 h 380"/>
                  <a:gd name="T6" fmla="*/ 17 w 80"/>
                  <a:gd name="T7" fmla="*/ 380 h 380"/>
                  <a:gd name="T8" fmla="*/ 34 w 80"/>
                  <a:gd name="T9" fmla="*/ 335 h 380"/>
                  <a:gd name="T10" fmla="*/ 49 w 80"/>
                  <a:gd name="T11" fmla="*/ 283 h 380"/>
                  <a:gd name="T12" fmla="*/ 56 w 80"/>
                  <a:gd name="T13" fmla="*/ 260 h 380"/>
                  <a:gd name="T14" fmla="*/ 66 w 80"/>
                  <a:gd name="T15" fmla="*/ 210 h 380"/>
                  <a:gd name="T16" fmla="*/ 76 w 80"/>
                  <a:gd name="T17" fmla="*/ 133 h 380"/>
                  <a:gd name="T18" fmla="*/ 80 w 80"/>
                  <a:gd name="T19" fmla="*/ 66 h 380"/>
                  <a:gd name="T20" fmla="*/ 80 w 80"/>
                  <a:gd name="T21" fmla="*/ 3 h 380"/>
                  <a:gd name="T22" fmla="*/ 65 w 80"/>
                  <a:gd name="T23" fmla="*/ 0 h 380"/>
                  <a:gd name="T24" fmla="*/ 45 w 80"/>
                  <a:gd name="T25" fmla="*/ 52 h 380"/>
                  <a:gd name="T26" fmla="*/ 29 w 80"/>
                  <a:gd name="T27" fmla="*/ 110 h 380"/>
                  <a:gd name="T28" fmla="*/ 11 w 80"/>
                  <a:gd name="T29" fmla="*/ 185 h 380"/>
                  <a:gd name="T30" fmla="*/ 2 w 80"/>
                  <a:gd name="T31" fmla="*/ 261 h 380"/>
                  <a:gd name="T32" fmla="*/ 0 w 80"/>
                  <a:gd name="T33" fmla="*/ 322 h 380"/>
                  <a:gd name="T34" fmla="*/ 1 w 80"/>
                  <a:gd name="T35" fmla="*/ 377 h 380"/>
                  <a:gd name="T36" fmla="*/ 17 w 80"/>
                  <a:gd name="T37" fmla="*/ 380 h 380"/>
                  <a:gd name="T38" fmla="*/ 34 w 80"/>
                  <a:gd name="T39" fmla="*/ 336 h 380"/>
                  <a:gd name="T40" fmla="*/ 20 w 80"/>
                  <a:gd name="T41" fmla="*/ 330 h 380"/>
                  <a:gd name="T42" fmla="*/ 17 w 80"/>
                  <a:gd name="T43" fmla="*/ 338 h 380"/>
                  <a:gd name="T44" fmla="*/ 17 w 80"/>
                  <a:gd name="T45" fmla="*/ 322 h 380"/>
                  <a:gd name="T46" fmla="*/ 19 w 80"/>
                  <a:gd name="T47" fmla="*/ 263 h 380"/>
                  <a:gd name="T48" fmla="*/ 28 w 80"/>
                  <a:gd name="T49" fmla="*/ 187 h 380"/>
                  <a:gd name="T50" fmla="*/ 43 w 80"/>
                  <a:gd name="T51" fmla="*/ 114 h 380"/>
                  <a:gd name="T52" fmla="*/ 59 w 80"/>
                  <a:gd name="T53" fmla="*/ 56 h 380"/>
                  <a:gd name="T54" fmla="*/ 64 w 80"/>
                  <a:gd name="T55" fmla="*/ 45 h 380"/>
                  <a:gd name="T56" fmla="*/ 64 w 80"/>
                  <a:gd name="T57" fmla="*/ 66 h 380"/>
                  <a:gd name="T58" fmla="*/ 59 w 80"/>
                  <a:gd name="T59" fmla="*/ 131 h 380"/>
                  <a:gd name="T60" fmla="*/ 49 w 80"/>
                  <a:gd name="T61" fmla="*/ 208 h 380"/>
                  <a:gd name="T62" fmla="*/ 42 w 80"/>
                  <a:gd name="T63" fmla="*/ 255 h 380"/>
                  <a:gd name="T64" fmla="*/ 35 w 80"/>
                  <a:gd name="T65" fmla="*/ 279 h 380"/>
                  <a:gd name="T66" fmla="*/ 20 w 80"/>
                  <a:gd name="T67" fmla="*/ 331 h 380"/>
                  <a:gd name="T68" fmla="*/ 17 w 80"/>
                  <a:gd name="T69" fmla="*/ 338 h 380"/>
                  <a:gd name="T70" fmla="*/ 17 w 80"/>
                  <a:gd name="T71" fmla="*/ 322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380">
                    <a:moveTo>
                      <a:pt x="17" y="322"/>
                    </a:moveTo>
                    <a:lnTo>
                      <a:pt x="0" y="322"/>
                    </a:lnTo>
                    <a:lnTo>
                      <a:pt x="1" y="377"/>
                    </a:lnTo>
                    <a:lnTo>
                      <a:pt x="17" y="380"/>
                    </a:lnTo>
                    <a:lnTo>
                      <a:pt x="34" y="335"/>
                    </a:lnTo>
                    <a:lnTo>
                      <a:pt x="49" y="283"/>
                    </a:lnTo>
                    <a:lnTo>
                      <a:pt x="56" y="260"/>
                    </a:lnTo>
                    <a:lnTo>
                      <a:pt x="66" y="210"/>
                    </a:lnTo>
                    <a:lnTo>
                      <a:pt x="76" y="133"/>
                    </a:lnTo>
                    <a:lnTo>
                      <a:pt x="80" y="66"/>
                    </a:lnTo>
                    <a:lnTo>
                      <a:pt x="80" y="3"/>
                    </a:lnTo>
                    <a:lnTo>
                      <a:pt x="65" y="0"/>
                    </a:lnTo>
                    <a:lnTo>
                      <a:pt x="45" y="52"/>
                    </a:lnTo>
                    <a:lnTo>
                      <a:pt x="29" y="110"/>
                    </a:lnTo>
                    <a:lnTo>
                      <a:pt x="11" y="185"/>
                    </a:lnTo>
                    <a:lnTo>
                      <a:pt x="2" y="261"/>
                    </a:lnTo>
                    <a:lnTo>
                      <a:pt x="0" y="322"/>
                    </a:lnTo>
                    <a:lnTo>
                      <a:pt x="1" y="377"/>
                    </a:lnTo>
                    <a:lnTo>
                      <a:pt x="17" y="380"/>
                    </a:lnTo>
                    <a:lnTo>
                      <a:pt x="34" y="336"/>
                    </a:lnTo>
                    <a:lnTo>
                      <a:pt x="20" y="330"/>
                    </a:lnTo>
                    <a:lnTo>
                      <a:pt x="17" y="338"/>
                    </a:lnTo>
                    <a:lnTo>
                      <a:pt x="17" y="322"/>
                    </a:lnTo>
                    <a:lnTo>
                      <a:pt x="19" y="263"/>
                    </a:lnTo>
                    <a:lnTo>
                      <a:pt x="28" y="187"/>
                    </a:lnTo>
                    <a:lnTo>
                      <a:pt x="43" y="114"/>
                    </a:lnTo>
                    <a:lnTo>
                      <a:pt x="59" y="56"/>
                    </a:lnTo>
                    <a:lnTo>
                      <a:pt x="64" y="45"/>
                    </a:lnTo>
                    <a:lnTo>
                      <a:pt x="64" y="66"/>
                    </a:lnTo>
                    <a:lnTo>
                      <a:pt x="59" y="131"/>
                    </a:lnTo>
                    <a:lnTo>
                      <a:pt x="49" y="208"/>
                    </a:lnTo>
                    <a:lnTo>
                      <a:pt x="42" y="255"/>
                    </a:lnTo>
                    <a:lnTo>
                      <a:pt x="35" y="279"/>
                    </a:lnTo>
                    <a:lnTo>
                      <a:pt x="20" y="331"/>
                    </a:lnTo>
                    <a:lnTo>
                      <a:pt x="17" y="338"/>
                    </a:lnTo>
                    <a:lnTo>
                      <a:pt x="17" y="32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33" name="Freeform 133"/>
              <p:cNvSpPr>
                <a:spLocks/>
              </p:cNvSpPr>
              <p:nvPr/>
            </p:nvSpPr>
            <p:spPr bwMode="auto">
              <a:xfrm>
                <a:off x="4846" y="3509"/>
                <a:ext cx="74" cy="63"/>
              </a:xfrm>
              <a:custGeom>
                <a:avLst/>
                <a:gdLst>
                  <a:gd name="T0" fmla="*/ 344 w 527"/>
                  <a:gd name="T1" fmla="*/ 37 h 466"/>
                  <a:gd name="T2" fmla="*/ 276 w 527"/>
                  <a:gd name="T3" fmla="*/ 8 h 466"/>
                  <a:gd name="T4" fmla="*/ 224 w 527"/>
                  <a:gd name="T5" fmla="*/ 0 h 466"/>
                  <a:gd name="T6" fmla="*/ 175 w 527"/>
                  <a:gd name="T7" fmla="*/ 107 h 466"/>
                  <a:gd name="T8" fmla="*/ 58 w 527"/>
                  <a:gd name="T9" fmla="*/ 172 h 466"/>
                  <a:gd name="T10" fmla="*/ 4 w 527"/>
                  <a:gd name="T11" fmla="*/ 220 h 466"/>
                  <a:gd name="T12" fmla="*/ 2 w 527"/>
                  <a:gd name="T13" fmla="*/ 239 h 466"/>
                  <a:gd name="T14" fmla="*/ 16 w 527"/>
                  <a:gd name="T15" fmla="*/ 245 h 466"/>
                  <a:gd name="T16" fmla="*/ 112 w 527"/>
                  <a:gd name="T17" fmla="*/ 220 h 466"/>
                  <a:gd name="T18" fmla="*/ 176 w 527"/>
                  <a:gd name="T19" fmla="*/ 197 h 466"/>
                  <a:gd name="T20" fmla="*/ 68 w 527"/>
                  <a:gd name="T21" fmla="*/ 258 h 466"/>
                  <a:gd name="T22" fmla="*/ 19 w 527"/>
                  <a:gd name="T23" fmla="*/ 303 h 466"/>
                  <a:gd name="T24" fmla="*/ 17 w 527"/>
                  <a:gd name="T25" fmla="*/ 322 h 466"/>
                  <a:gd name="T26" fmla="*/ 33 w 527"/>
                  <a:gd name="T27" fmla="*/ 329 h 466"/>
                  <a:gd name="T28" fmla="*/ 152 w 527"/>
                  <a:gd name="T29" fmla="*/ 297 h 466"/>
                  <a:gd name="T30" fmla="*/ 272 w 527"/>
                  <a:gd name="T31" fmla="*/ 246 h 466"/>
                  <a:gd name="T32" fmla="*/ 86 w 527"/>
                  <a:gd name="T33" fmla="*/ 362 h 466"/>
                  <a:gd name="T34" fmla="*/ 55 w 527"/>
                  <a:gd name="T35" fmla="*/ 385 h 466"/>
                  <a:gd name="T36" fmla="*/ 58 w 527"/>
                  <a:gd name="T37" fmla="*/ 398 h 466"/>
                  <a:gd name="T38" fmla="*/ 77 w 527"/>
                  <a:gd name="T39" fmla="*/ 412 h 466"/>
                  <a:gd name="T40" fmla="*/ 111 w 527"/>
                  <a:gd name="T41" fmla="*/ 411 h 466"/>
                  <a:gd name="T42" fmla="*/ 202 w 527"/>
                  <a:gd name="T43" fmla="*/ 379 h 466"/>
                  <a:gd name="T44" fmla="*/ 326 w 527"/>
                  <a:gd name="T45" fmla="*/ 315 h 466"/>
                  <a:gd name="T46" fmla="*/ 186 w 527"/>
                  <a:gd name="T47" fmla="*/ 421 h 466"/>
                  <a:gd name="T48" fmla="*/ 162 w 527"/>
                  <a:gd name="T49" fmla="*/ 442 h 466"/>
                  <a:gd name="T50" fmla="*/ 164 w 527"/>
                  <a:gd name="T51" fmla="*/ 452 h 466"/>
                  <a:gd name="T52" fmla="*/ 185 w 527"/>
                  <a:gd name="T53" fmla="*/ 466 h 466"/>
                  <a:gd name="T54" fmla="*/ 220 w 527"/>
                  <a:gd name="T55" fmla="*/ 460 h 466"/>
                  <a:gd name="T56" fmla="*/ 317 w 527"/>
                  <a:gd name="T57" fmla="*/ 406 h 466"/>
                  <a:gd name="T58" fmla="*/ 415 w 527"/>
                  <a:gd name="T59" fmla="*/ 329 h 466"/>
                  <a:gd name="T60" fmla="*/ 473 w 527"/>
                  <a:gd name="T61" fmla="*/ 268 h 466"/>
                  <a:gd name="T62" fmla="*/ 527 w 527"/>
                  <a:gd name="T63" fmla="*/ 168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27" h="466">
                    <a:moveTo>
                      <a:pt x="354" y="44"/>
                    </a:moveTo>
                    <a:lnTo>
                      <a:pt x="344" y="37"/>
                    </a:lnTo>
                    <a:lnTo>
                      <a:pt x="317" y="23"/>
                    </a:lnTo>
                    <a:lnTo>
                      <a:pt x="276" y="8"/>
                    </a:lnTo>
                    <a:lnTo>
                      <a:pt x="251" y="2"/>
                    </a:lnTo>
                    <a:lnTo>
                      <a:pt x="224" y="0"/>
                    </a:lnTo>
                    <a:lnTo>
                      <a:pt x="212" y="89"/>
                    </a:lnTo>
                    <a:lnTo>
                      <a:pt x="175" y="107"/>
                    </a:lnTo>
                    <a:lnTo>
                      <a:pt x="98" y="148"/>
                    </a:lnTo>
                    <a:lnTo>
                      <a:pt x="58" y="172"/>
                    </a:lnTo>
                    <a:lnTo>
                      <a:pt x="24" y="197"/>
                    </a:lnTo>
                    <a:lnTo>
                      <a:pt x="4" y="220"/>
                    </a:lnTo>
                    <a:lnTo>
                      <a:pt x="0" y="230"/>
                    </a:lnTo>
                    <a:lnTo>
                      <a:pt x="2" y="239"/>
                    </a:lnTo>
                    <a:lnTo>
                      <a:pt x="7" y="243"/>
                    </a:lnTo>
                    <a:lnTo>
                      <a:pt x="16" y="245"/>
                    </a:lnTo>
                    <a:lnTo>
                      <a:pt x="42" y="242"/>
                    </a:lnTo>
                    <a:lnTo>
                      <a:pt x="112" y="220"/>
                    </a:lnTo>
                    <a:lnTo>
                      <a:pt x="209" y="180"/>
                    </a:lnTo>
                    <a:lnTo>
                      <a:pt x="176" y="197"/>
                    </a:lnTo>
                    <a:lnTo>
                      <a:pt x="105" y="235"/>
                    </a:lnTo>
                    <a:lnTo>
                      <a:pt x="68" y="258"/>
                    </a:lnTo>
                    <a:lnTo>
                      <a:pt x="39" y="282"/>
                    </a:lnTo>
                    <a:lnTo>
                      <a:pt x="19" y="303"/>
                    </a:lnTo>
                    <a:lnTo>
                      <a:pt x="16" y="314"/>
                    </a:lnTo>
                    <a:lnTo>
                      <a:pt x="17" y="322"/>
                    </a:lnTo>
                    <a:lnTo>
                      <a:pt x="23" y="327"/>
                    </a:lnTo>
                    <a:lnTo>
                      <a:pt x="33" y="329"/>
                    </a:lnTo>
                    <a:lnTo>
                      <a:pt x="65" y="325"/>
                    </a:lnTo>
                    <a:lnTo>
                      <a:pt x="152" y="297"/>
                    </a:lnTo>
                    <a:lnTo>
                      <a:pt x="235" y="262"/>
                    </a:lnTo>
                    <a:lnTo>
                      <a:pt x="272" y="246"/>
                    </a:lnTo>
                    <a:lnTo>
                      <a:pt x="160" y="310"/>
                    </a:lnTo>
                    <a:lnTo>
                      <a:pt x="86" y="362"/>
                    </a:lnTo>
                    <a:lnTo>
                      <a:pt x="62" y="380"/>
                    </a:lnTo>
                    <a:lnTo>
                      <a:pt x="55" y="385"/>
                    </a:lnTo>
                    <a:lnTo>
                      <a:pt x="54" y="386"/>
                    </a:lnTo>
                    <a:lnTo>
                      <a:pt x="58" y="398"/>
                    </a:lnTo>
                    <a:lnTo>
                      <a:pt x="65" y="408"/>
                    </a:lnTo>
                    <a:lnTo>
                      <a:pt x="77" y="412"/>
                    </a:lnTo>
                    <a:lnTo>
                      <a:pt x="93" y="413"/>
                    </a:lnTo>
                    <a:lnTo>
                      <a:pt x="111" y="411"/>
                    </a:lnTo>
                    <a:lnTo>
                      <a:pt x="155" y="398"/>
                    </a:lnTo>
                    <a:lnTo>
                      <a:pt x="202" y="379"/>
                    </a:lnTo>
                    <a:lnTo>
                      <a:pt x="288" y="336"/>
                    </a:lnTo>
                    <a:lnTo>
                      <a:pt x="326" y="315"/>
                    </a:lnTo>
                    <a:lnTo>
                      <a:pt x="242" y="375"/>
                    </a:lnTo>
                    <a:lnTo>
                      <a:pt x="186" y="421"/>
                    </a:lnTo>
                    <a:lnTo>
                      <a:pt x="167" y="437"/>
                    </a:lnTo>
                    <a:lnTo>
                      <a:pt x="162" y="442"/>
                    </a:lnTo>
                    <a:lnTo>
                      <a:pt x="161" y="443"/>
                    </a:lnTo>
                    <a:lnTo>
                      <a:pt x="164" y="452"/>
                    </a:lnTo>
                    <a:lnTo>
                      <a:pt x="172" y="462"/>
                    </a:lnTo>
                    <a:lnTo>
                      <a:pt x="185" y="466"/>
                    </a:lnTo>
                    <a:lnTo>
                      <a:pt x="201" y="465"/>
                    </a:lnTo>
                    <a:lnTo>
                      <a:pt x="220" y="460"/>
                    </a:lnTo>
                    <a:lnTo>
                      <a:pt x="266" y="438"/>
                    </a:lnTo>
                    <a:lnTo>
                      <a:pt x="317" y="406"/>
                    </a:lnTo>
                    <a:lnTo>
                      <a:pt x="368" y="368"/>
                    </a:lnTo>
                    <a:lnTo>
                      <a:pt x="415" y="329"/>
                    </a:lnTo>
                    <a:lnTo>
                      <a:pt x="451" y="294"/>
                    </a:lnTo>
                    <a:lnTo>
                      <a:pt x="473" y="268"/>
                    </a:lnTo>
                    <a:lnTo>
                      <a:pt x="512" y="200"/>
                    </a:lnTo>
                    <a:lnTo>
                      <a:pt x="527" y="168"/>
                    </a:lnTo>
                    <a:lnTo>
                      <a:pt x="354" y="44"/>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34" name="Freeform 134"/>
              <p:cNvSpPr>
                <a:spLocks/>
              </p:cNvSpPr>
              <p:nvPr/>
            </p:nvSpPr>
            <p:spPr bwMode="auto">
              <a:xfrm>
                <a:off x="4846" y="3509"/>
                <a:ext cx="74" cy="63"/>
              </a:xfrm>
              <a:custGeom>
                <a:avLst/>
                <a:gdLst>
                  <a:gd name="T0" fmla="*/ 366 w 544"/>
                  <a:gd name="T1" fmla="*/ 46 h 482"/>
                  <a:gd name="T2" fmla="*/ 286 w 544"/>
                  <a:gd name="T3" fmla="*/ 8 h 482"/>
                  <a:gd name="T4" fmla="*/ 213 w 544"/>
                  <a:gd name="T5" fmla="*/ 92 h 482"/>
                  <a:gd name="T6" fmla="*/ 62 w 544"/>
                  <a:gd name="T7" fmla="*/ 174 h 482"/>
                  <a:gd name="T8" fmla="*/ 0 w 544"/>
                  <a:gd name="T9" fmla="*/ 237 h 482"/>
                  <a:gd name="T10" fmla="*/ 24 w 544"/>
                  <a:gd name="T11" fmla="*/ 261 h 482"/>
                  <a:gd name="T12" fmla="*/ 220 w 544"/>
                  <a:gd name="T13" fmla="*/ 196 h 482"/>
                  <a:gd name="T14" fmla="*/ 181 w 544"/>
                  <a:gd name="T15" fmla="*/ 198 h 482"/>
                  <a:gd name="T16" fmla="*/ 41 w 544"/>
                  <a:gd name="T17" fmla="*/ 284 h 482"/>
                  <a:gd name="T18" fmla="*/ 18 w 544"/>
                  <a:gd name="T19" fmla="*/ 334 h 482"/>
                  <a:gd name="T20" fmla="*/ 75 w 544"/>
                  <a:gd name="T21" fmla="*/ 340 h 482"/>
                  <a:gd name="T22" fmla="*/ 284 w 544"/>
                  <a:gd name="T23" fmla="*/ 261 h 482"/>
                  <a:gd name="T24" fmla="*/ 164 w 544"/>
                  <a:gd name="T25" fmla="*/ 312 h 482"/>
                  <a:gd name="T26" fmla="*/ 58 w 544"/>
                  <a:gd name="T27" fmla="*/ 387 h 482"/>
                  <a:gd name="T28" fmla="*/ 68 w 544"/>
                  <a:gd name="T29" fmla="*/ 422 h 482"/>
                  <a:gd name="T30" fmla="*/ 120 w 544"/>
                  <a:gd name="T31" fmla="*/ 426 h 482"/>
                  <a:gd name="T32" fmla="*/ 300 w 544"/>
                  <a:gd name="T33" fmla="*/ 351 h 482"/>
                  <a:gd name="T34" fmla="*/ 329 w 544"/>
                  <a:gd name="T35" fmla="*/ 316 h 482"/>
                  <a:gd name="T36" fmla="*/ 170 w 544"/>
                  <a:gd name="T37" fmla="*/ 439 h 482"/>
                  <a:gd name="T38" fmla="*/ 160 w 544"/>
                  <a:gd name="T39" fmla="*/ 449 h 482"/>
                  <a:gd name="T40" fmla="*/ 192 w 544"/>
                  <a:gd name="T41" fmla="*/ 482 h 482"/>
                  <a:gd name="T42" fmla="*/ 278 w 544"/>
                  <a:gd name="T43" fmla="*/ 454 h 482"/>
                  <a:gd name="T44" fmla="*/ 429 w 544"/>
                  <a:gd name="T45" fmla="*/ 343 h 482"/>
                  <a:gd name="T46" fmla="*/ 528 w 544"/>
                  <a:gd name="T47" fmla="*/ 211 h 482"/>
                  <a:gd name="T48" fmla="*/ 356 w 544"/>
                  <a:gd name="T49" fmla="*/ 39 h 482"/>
                  <a:gd name="T50" fmla="*/ 526 w 544"/>
                  <a:gd name="T51" fmla="*/ 179 h 482"/>
                  <a:gd name="T52" fmla="*/ 453 w 544"/>
                  <a:gd name="T53" fmla="*/ 297 h 482"/>
                  <a:gd name="T54" fmla="*/ 321 w 544"/>
                  <a:gd name="T55" fmla="*/ 407 h 482"/>
                  <a:gd name="T56" fmla="*/ 208 w 544"/>
                  <a:gd name="T57" fmla="*/ 465 h 482"/>
                  <a:gd name="T58" fmla="*/ 179 w 544"/>
                  <a:gd name="T59" fmla="*/ 456 h 482"/>
                  <a:gd name="T60" fmla="*/ 174 w 544"/>
                  <a:gd name="T61" fmla="*/ 457 h 482"/>
                  <a:gd name="T62" fmla="*/ 199 w 544"/>
                  <a:gd name="T63" fmla="*/ 435 h 482"/>
                  <a:gd name="T64" fmla="*/ 329 w 544"/>
                  <a:gd name="T65" fmla="*/ 315 h 482"/>
                  <a:gd name="T66" fmla="*/ 161 w 544"/>
                  <a:gd name="T67" fmla="*/ 399 h 482"/>
                  <a:gd name="T68" fmla="*/ 86 w 544"/>
                  <a:gd name="T69" fmla="*/ 412 h 482"/>
                  <a:gd name="T70" fmla="*/ 69 w 544"/>
                  <a:gd name="T71" fmla="*/ 392 h 482"/>
                  <a:gd name="T72" fmla="*/ 68 w 544"/>
                  <a:gd name="T73" fmla="*/ 399 h 482"/>
                  <a:gd name="T74" fmla="*/ 172 w 544"/>
                  <a:gd name="T75" fmla="*/ 325 h 482"/>
                  <a:gd name="T76" fmla="*/ 240 w 544"/>
                  <a:gd name="T77" fmla="*/ 263 h 482"/>
                  <a:gd name="T78" fmla="*/ 41 w 544"/>
                  <a:gd name="T79" fmla="*/ 329 h 482"/>
                  <a:gd name="T80" fmla="*/ 32 w 544"/>
                  <a:gd name="T81" fmla="*/ 323 h 482"/>
                  <a:gd name="T82" fmla="*/ 80 w 544"/>
                  <a:gd name="T83" fmla="*/ 272 h 482"/>
                  <a:gd name="T84" fmla="*/ 220 w 544"/>
                  <a:gd name="T85" fmla="*/ 196 h 482"/>
                  <a:gd name="T86" fmla="*/ 48 w 544"/>
                  <a:gd name="T87" fmla="*/ 243 h 482"/>
                  <a:gd name="T88" fmla="*/ 17 w 544"/>
                  <a:gd name="T89" fmla="*/ 243 h 482"/>
                  <a:gd name="T90" fmla="*/ 37 w 544"/>
                  <a:gd name="T91" fmla="*/ 211 h 482"/>
                  <a:gd name="T92" fmla="*/ 187 w 544"/>
                  <a:gd name="T93" fmla="*/ 122 h 482"/>
                  <a:gd name="T94" fmla="*/ 258 w 544"/>
                  <a:gd name="T95" fmla="*/ 19 h 482"/>
                  <a:gd name="T96" fmla="*/ 348 w 544"/>
                  <a:gd name="T97" fmla="*/ 51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4" h="482">
                    <a:moveTo>
                      <a:pt x="531" y="182"/>
                    </a:moveTo>
                    <a:lnTo>
                      <a:pt x="539" y="170"/>
                    </a:lnTo>
                    <a:lnTo>
                      <a:pt x="366" y="46"/>
                    </a:lnTo>
                    <a:lnTo>
                      <a:pt x="356" y="39"/>
                    </a:lnTo>
                    <a:lnTo>
                      <a:pt x="328" y="24"/>
                    </a:lnTo>
                    <a:lnTo>
                      <a:pt x="286" y="8"/>
                    </a:lnTo>
                    <a:lnTo>
                      <a:pt x="260" y="2"/>
                    </a:lnTo>
                    <a:lnTo>
                      <a:pt x="225" y="0"/>
                    </a:lnTo>
                    <a:lnTo>
                      <a:pt x="213" y="92"/>
                    </a:lnTo>
                    <a:lnTo>
                      <a:pt x="180" y="108"/>
                    </a:lnTo>
                    <a:lnTo>
                      <a:pt x="102" y="149"/>
                    </a:lnTo>
                    <a:lnTo>
                      <a:pt x="62" y="174"/>
                    </a:lnTo>
                    <a:lnTo>
                      <a:pt x="27" y="199"/>
                    </a:lnTo>
                    <a:lnTo>
                      <a:pt x="6" y="224"/>
                    </a:lnTo>
                    <a:lnTo>
                      <a:pt x="0" y="237"/>
                    </a:lnTo>
                    <a:lnTo>
                      <a:pt x="3" y="251"/>
                    </a:lnTo>
                    <a:lnTo>
                      <a:pt x="12" y="258"/>
                    </a:lnTo>
                    <a:lnTo>
                      <a:pt x="24" y="261"/>
                    </a:lnTo>
                    <a:lnTo>
                      <a:pt x="52" y="257"/>
                    </a:lnTo>
                    <a:lnTo>
                      <a:pt x="123" y="236"/>
                    </a:lnTo>
                    <a:lnTo>
                      <a:pt x="220" y="196"/>
                    </a:lnTo>
                    <a:lnTo>
                      <a:pt x="214" y="181"/>
                    </a:lnTo>
                    <a:lnTo>
                      <a:pt x="214" y="181"/>
                    </a:lnTo>
                    <a:lnTo>
                      <a:pt x="181" y="198"/>
                    </a:lnTo>
                    <a:lnTo>
                      <a:pt x="109" y="236"/>
                    </a:lnTo>
                    <a:lnTo>
                      <a:pt x="72" y="260"/>
                    </a:lnTo>
                    <a:lnTo>
                      <a:pt x="41" y="284"/>
                    </a:lnTo>
                    <a:lnTo>
                      <a:pt x="20" y="307"/>
                    </a:lnTo>
                    <a:lnTo>
                      <a:pt x="16" y="320"/>
                    </a:lnTo>
                    <a:lnTo>
                      <a:pt x="18" y="334"/>
                    </a:lnTo>
                    <a:lnTo>
                      <a:pt x="28" y="342"/>
                    </a:lnTo>
                    <a:lnTo>
                      <a:pt x="41" y="345"/>
                    </a:lnTo>
                    <a:lnTo>
                      <a:pt x="75" y="340"/>
                    </a:lnTo>
                    <a:lnTo>
                      <a:pt x="163" y="312"/>
                    </a:lnTo>
                    <a:lnTo>
                      <a:pt x="246" y="278"/>
                    </a:lnTo>
                    <a:lnTo>
                      <a:pt x="284" y="261"/>
                    </a:lnTo>
                    <a:lnTo>
                      <a:pt x="277" y="247"/>
                    </a:lnTo>
                    <a:lnTo>
                      <a:pt x="276" y="247"/>
                    </a:lnTo>
                    <a:lnTo>
                      <a:pt x="164" y="312"/>
                    </a:lnTo>
                    <a:lnTo>
                      <a:pt x="89" y="363"/>
                    </a:lnTo>
                    <a:lnTo>
                      <a:pt x="65" y="382"/>
                    </a:lnTo>
                    <a:lnTo>
                      <a:pt x="58" y="387"/>
                    </a:lnTo>
                    <a:lnTo>
                      <a:pt x="53" y="392"/>
                    </a:lnTo>
                    <a:lnTo>
                      <a:pt x="59" y="411"/>
                    </a:lnTo>
                    <a:lnTo>
                      <a:pt x="68" y="422"/>
                    </a:lnTo>
                    <a:lnTo>
                      <a:pt x="84" y="428"/>
                    </a:lnTo>
                    <a:lnTo>
                      <a:pt x="101" y="429"/>
                    </a:lnTo>
                    <a:lnTo>
                      <a:pt x="120" y="426"/>
                    </a:lnTo>
                    <a:lnTo>
                      <a:pt x="165" y="414"/>
                    </a:lnTo>
                    <a:lnTo>
                      <a:pt x="213" y="394"/>
                    </a:lnTo>
                    <a:lnTo>
                      <a:pt x="300" y="351"/>
                    </a:lnTo>
                    <a:lnTo>
                      <a:pt x="338" y="330"/>
                    </a:lnTo>
                    <a:lnTo>
                      <a:pt x="329" y="315"/>
                    </a:lnTo>
                    <a:lnTo>
                      <a:pt x="329" y="316"/>
                    </a:lnTo>
                    <a:lnTo>
                      <a:pt x="245" y="377"/>
                    </a:lnTo>
                    <a:lnTo>
                      <a:pt x="189" y="423"/>
                    </a:lnTo>
                    <a:lnTo>
                      <a:pt x="170" y="439"/>
                    </a:lnTo>
                    <a:lnTo>
                      <a:pt x="165" y="445"/>
                    </a:lnTo>
                    <a:lnTo>
                      <a:pt x="165" y="445"/>
                    </a:lnTo>
                    <a:lnTo>
                      <a:pt x="160" y="449"/>
                    </a:lnTo>
                    <a:lnTo>
                      <a:pt x="165" y="464"/>
                    </a:lnTo>
                    <a:lnTo>
                      <a:pt x="175" y="476"/>
                    </a:lnTo>
                    <a:lnTo>
                      <a:pt x="192" y="482"/>
                    </a:lnTo>
                    <a:lnTo>
                      <a:pt x="210" y="481"/>
                    </a:lnTo>
                    <a:lnTo>
                      <a:pt x="231" y="475"/>
                    </a:lnTo>
                    <a:lnTo>
                      <a:pt x="278" y="454"/>
                    </a:lnTo>
                    <a:lnTo>
                      <a:pt x="329" y="420"/>
                    </a:lnTo>
                    <a:lnTo>
                      <a:pt x="382" y="382"/>
                    </a:lnTo>
                    <a:lnTo>
                      <a:pt x="429" y="343"/>
                    </a:lnTo>
                    <a:lnTo>
                      <a:pt x="465" y="307"/>
                    </a:lnTo>
                    <a:lnTo>
                      <a:pt x="487" y="281"/>
                    </a:lnTo>
                    <a:lnTo>
                      <a:pt x="528" y="211"/>
                    </a:lnTo>
                    <a:lnTo>
                      <a:pt x="544" y="173"/>
                    </a:lnTo>
                    <a:lnTo>
                      <a:pt x="366" y="46"/>
                    </a:lnTo>
                    <a:lnTo>
                      <a:pt x="356" y="39"/>
                    </a:lnTo>
                    <a:lnTo>
                      <a:pt x="348" y="51"/>
                    </a:lnTo>
                    <a:lnTo>
                      <a:pt x="358" y="59"/>
                    </a:lnTo>
                    <a:lnTo>
                      <a:pt x="526" y="179"/>
                    </a:lnTo>
                    <a:lnTo>
                      <a:pt x="513" y="205"/>
                    </a:lnTo>
                    <a:lnTo>
                      <a:pt x="475" y="272"/>
                    </a:lnTo>
                    <a:lnTo>
                      <a:pt x="453" y="297"/>
                    </a:lnTo>
                    <a:lnTo>
                      <a:pt x="418" y="331"/>
                    </a:lnTo>
                    <a:lnTo>
                      <a:pt x="371" y="370"/>
                    </a:lnTo>
                    <a:lnTo>
                      <a:pt x="321" y="407"/>
                    </a:lnTo>
                    <a:lnTo>
                      <a:pt x="270" y="439"/>
                    </a:lnTo>
                    <a:lnTo>
                      <a:pt x="225" y="461"/>
                    </a:lnTo>
                    <a:lnTo>
                      <a:pt x="208" y="465"/>
                    </a:lnTo>
                    <a:lnTo>
                      <a:pt x="194" y="466"/>
                    </a:lnTo>
                    <a:lnTo>
                      <a:pt x="185" y="463"/>
                    </a:lnTo>
                    <a:lnTo>
                      <a:pt x="179" y="456"/>
                    </a:lnTo>
                    <a:lnTo>
                      <a:pt x="176" y="448"/>
                    </a:lnTo>
                    <a:lnTo>
                      <a:pt x="162" y="455"/>
                    </a:lnTo>
                    <a:lnTo>
                      <a:pt x="174" y="457"/>
                    </a:lnTo>
                    <a:lnTo>
                      <a:pt x="180" y="451"/>
                    </a:lnTo>
                    <a:lnTo>
                      <a:pt x="180" y="451"/>
                    </a:lnTo>
                    <a:lnTo>
                      <a:pt x="199" y="435"/>
                    </a:lnTo>
                    <a:lnTo>
                      <a:pt x="255" y="389"/>
                    </a:lnTo>
                    <a:lnTo>
                      <a:pt x="338" y="329"/>
                    </a:lnTo>
                    <a:lnTo>
                      <a:pt x="329" y="315"/>
                    </a:lnTo>
                    <a:lnTo>
                      <a:pt x="292" y="337"/>
                    </a:lnTo>
                    <a:lnTo>
                      <a:pt x="207" y="380"/>
                    </a:lnTo>
                    <a:lnTo>
                      <a:pt x="161" y="399"/>
                    </a:lnTo>
                    <a:lnTo>
                      <a:pt x="118" y="412"/>
                    </a:lnTo>
                    <a:lnTo>
                      <a:pt x="101" y="413"/>
                    </a:lnTo>
                    <a:lnTo>
                      <a:pt x="86" y="412"/>
                    </a:lnTo>
                    <a:lnTo>
                      <a:pt x="78" y="410"/>
                    </a:lnTo>
                    <a:lnTo>
                      <a:pt x="73" y="402"/>
                    </a:lnTo>
                    <a:lnTo>
                      <a:pt x="69" y="392"/>
                    </a:lnTo>
                    <a:lnTo>
                      <a:pt x="55" y="396"/>
                    </a:lnTo>
                    <a:lnTo>
                      <a:pt x="67" y="399"/>
                    </a:lnTo>
                    <a:lnTo>
                      <a:pt x="68" y="399"/>
                    </a:lnTo>
                    <a:lnTo>
                      <a:pt x="75" y="394"/>
                    </a:lnTo>
                    <a:lnTo>
                      <a:pt x="98" y="376"/>
                    </a:lnTo>
                    <a:lnTo>
                      <a:pt x="172" y="325"/>
                    </a:lnTo>
                    <a:lnTo>
                      <a:pt x="285" y="261"/>
                    </a:lnTo>
                    <a:lnTo>
                      <a:pt x="277" y="247"/>
                    </a:lnTo>
                    <a:lnTo>
                      <a:pt x="240" y="263"/>
                    </a:lnTo>
                    <a:lnTo>
                      <a:pt x="157" y="298"/>
                    </a:lnTo>
                    <a:lnTo>
                      <a:pt x="71" y="326"/>
                    </a:lnTo>
                    <a:lnTo>
                      <a:pt x="41" y="329"/>
                    </a:lnTo>
                    <a:lnTo>
                      <a:pt x="34" y="328"/>
                    </a:lnTo>
                    <a:lnTo>
                      <a:pt x="32" y="326"/>
                    </a:lnTo>
                    <a:lnTo>
                      <a:pt x="32" y="323"/>
                    </a:lnTo>
                    <a:lnTo>
                      <a:pt x="34" y="315"/>
                    </a:lnTo>
                    <a:lnTo>
                      <a:pt x="52" y="296"/>
                    </a:lnTo>
                    <a:lnTo>
                      <a:pt x="80" y="272"/>
                    </a:lnTo>
                    <a:lnTo>
                      <a:pt x="117" y="250"/>
                    </a:lnTo>
                    <a:lnTo>
                      <a:pt x="188" y="212"/>
                    </a:lnTo>
                    <a:lnTo>
                      <a:pt x="220" y="196"/>
                    </a:lnTo>
                    <a:lnTo>
                      <a:pt x="214" y="181"/>
                    </a:lnTo>
                    <a:lnTo>
                      <a:pt x="117" y="221"/>
                    </a:lnTo>
                    <a:lnTo>
                      <a:pt x="48" y="243"/>
                    </a:lnTo>
                    <a:lnTo>
                      <a:pt x="24" y="245"/>
                    </a:lnTo>
                    <a:lnTo>
                      <a:pt x="18" y="244"/>
                    </a:lnTo>
                    <a:lnTo>
                      <a:pt x="17" y="243"/>
                    </a:lnTo>
                    <a:lnTo>
                      <a:pt x="16" y="239"/>
                    </a:lnTo>
                    <a:lnTo>
                      <a:pt x="18" y="232"/>
                    </a:lnTo>
                    <a:lnTo>
                      <a:pt x="37" y="211"/>
                    </a:lnTo>
                    <a:lnTo>
                      <a:pt x="70" y="186"/>
                    </a:lnTo>
                    <a:lnTo>
                      <a:pt x="110" y="163"/>
                    </a:lnTo>
                    <a:lnTo>
                      <a:pt x="187" y="122"/>
                    </a:lnTo>
                    <a:lnTo>
                      <a:pt x="227" y="103"/>
                    </a:lnTo>
                    <a:lnTo>
                      <a:pt x="240" y="17"/>
                    </a:lnTo>
                    <a:lnTo>
                      <a:pt x="258" y="19"/>
                    </a:lnTo>
                    <a:lnTo>
                      <a:pt x="281" y="23"/>
                    </a:lnTo>
                    <a:lnTo>
                      <a:pt x="322" y="38"/>
                    </a:lnTo>
                    <a:lnTo>
                      <a:pt x="348" y="51"/>
                    </a:lnTo>
                    <a:lnTo>
                      <a:pt x="358" y="59"/>
                    </a:lnTo>
                    <a:lnTo>
                      <a:pt x="531" y="18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735" name="Freeform 135"/>
              <p:cNvSpPr>
                <a:spLocks/>
              </p:cNvSpPr>
              <p:nvPr/>
            </p:nvSpPr>
            <p:spPr bwMode="auto">
              <a:xfrm>
                <a:off x="4904" y="3286"/>
                <a:ext cx="26" cy="32"/>
              </a:xfrm>
              <a:custGeom>
                <a:avLst/>
                <a:gdLst>
                  <a:gd name="T0" fmla="*/ 15 w 199"/>
                  <a:gd name="T1" fmla="*/ 2 h 241"/>
                  <a:gd name="T2" fmla="*/ 3 w 199"/>
                  <a:gd name="T3" fmla="*/ 9 h 241"/>
                  <a:gd name="T4" fmla="*/ 0 w 199"/>
                  <a:gd name="T5" fmla="*/ 22 h 241"/>
                  <a:gd name="T6" fmla="*/ 7 w 199"/>
                  <a:gd name="T7" fmla="*/ 33 h 241"/>
                  <a:gd name="T8" fmla="*/ 21 w 199"/>
                  <a:gd name="T9" fmla="*/ 37 h 241"/>
                  <a:gd name="T10" fmla="*/ 31 w 199"/>
                  <a:gd name="T11" fmla="*/ 36 h 241"/>
                  <a:gd name="T12" fmla="*/ 41 w 199"/>
                  <a:gd name="T13" fmla="*/ 37 h 241"/>
                  <a:gd name="T14" fmla="*/ 68 w 199"/>
                  <a:gd name="T15" fmla="*/ 47 h 241"/>
                  <a:gd name="T16" fmla="*/ 95 w 199"/>
                  <a:gd name="T17" fmla="*/ 65 h 241"/>
                  <a:gd name="T18" fmla="*/ 122 w 199"/>
                  <a:gd name="T19" fmla="*/ 91 h 241"/>
                  <a:gd name="T20" fmla="*/ 144 w 199"/>
                  <a:gd name="T21" fmla="*/ 121 h 241"/>
                  <a:gd name="T22" fmla="*/ 159 w 199"/>
                  <a:gd name="T23" fmla="*/ 154 h 241"/>
                  <a:gd name="T24" fmla="*/ 164 w 199"/>
                  <a:gd name="T25" fmla="*/ 187 h 241"/>
                  <a:gd name="T26" fmla="*/ 159 w 199"/>
                  <a:gd name="T27" fmla="*/ 221 h 241"/>
                  <a:gd name="T28" fmla="*/ 162 w 199"/>
                  <a:gd name="T29" fmla="*/ 234 h 241"/>
                  <a:gd name="T30" fmla="*/ 173 w 199"/>
                  <a:gd name="T31" fmla="*/ 241 h 241"/>
                  <a:gd name="T32" fmla="*/ 186 w 199"/>
                  <a:gd name="T33" fmla="*/ 238 h 241"/>
                  <a:gd name="T34" fmla="*/ 193 w 199"/>
                  <a:gd name="T35" fmla="*/ 227 h 241"/>
                  <a:gd name="T36" fmla="*/ 199 w 199"/>
                  <a:gd name="T37" fmla="*/ 190 h 241"/>
                  <a:gd name="T38" fmla="*/ 199 w 199"/>
                  <a:gd name="T39" fmla="*/ 184 h 241"/>
                  <a:gd name="T40" fmla="*/ 193 w 199"/>
                  <a:gd name="T41" fmla="*/ 146 h 241"/>
                  <a:gd name="T42" fmla="*/ 192 w 199"/>
                  <a:gd name="T43" fmla="*/ 142 h 241"/>
                  <a:gd name="T44" fmla="*/ 176 w 199"/>
                  <a:gd name="T45" fmla="*/ 105 h 241"/>
                  <a:gd name="T46" fmla="*/ 174 w 199"/>
                  <a:gd name="T47" fmla="*/ 102 h 241"/>
                  <a:gd name="T48" fmla="*/ 149 w 199"/>
                  <a:gd name="T49" fmla="*/ 68 h 241"/>
                  <a:gd name="T50" fmla="*/ 147 w 199"/>
                  <a:gd name="T51" fmla="*/ 65 h 241"/>
                  <a:gd name="T52" fmla="*/ 119 w 199"/>
                  <a:gd name="T53" fmla="*/ 38 h 241"/>
                  <a:gd name="T54" fmla="*/ 117 w 199"/>
                  <a:gd name="T55" fmla="*/ 36 h 241"/>
                  <a:gd name="T56" fmla="*/ 86 w 199"/>
                  <a:gd name="T57" fmla="*/ 15 h 241"/>
                  <a:gd name="T58" fmla="*/ 82 w 199"/>
                  <a:gd name="T59" fmla="*/ 13 h 241"/>
                  <a:gd name="T60" fmla="*/ 51 w 199"/>
                  <a:gd name="T61" fmla="*/ 2 h 241"/>
                  <a:gd name="T62" fmla="*/ 47 w 199"/>
                  <a:gd name="T63" fmla="*/ 2 h 241"/>
                  <a:gd name="T64" fmla="*/ 33 w 199"/>
                  <a:gd name="T65" fmla="*/ 0 h 241"/>
                  <a:gd name="T66" fmla="*/ 28 w 199"/>
                  <a:gd name="T67" fmla="*/ 0 h 241"/>
                  <a:gd name="T68" fmla="*/ 15 w 199"/>
                  <a:gd name="T69" fmla="*/ 2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 h="241">
                    <a:moveTo>
                      <a:pt x="15" y="2"/>
                    </a:moveTo>
                    <a:lnTo>
                      <a:pt x="3" y="9"/>
                    </a:lnTo>
                    <a:lnTo>
                      <a:pt x="0" y="22"/>
                    </a:lnTo>
                    <a:lnTo>
                      <a:pt x="7" y="33"/>
                    </a:lnTo>
                    <a:lnTo>
                      <a:pt x="21" y="37"/>
                    </a:lnTo>
                    <a:lnTo>
                      <a:pt x="31" y="36"/>
                    </a:lnTo>
                    <a:lnTo>
                      <a:pt x="41" y="37"/>
                    </a:lnTo>
                    <a:lnTo>
                      <a:pt x="68" y="47"/>
                    </a:lnTo>
                    <a:lnTo>
                      <a:pt x="95" y="65"/>
                    </a:lnTo>
                    <a:lnTo>
                      <a:pt x="122" y="91"/>
                    </a:lnTo>
                    <a:lnTo>
                      <a:pt x="144" y="121"/>
                    </a:lnTo>
                    <a:lnTo>
                      <a:pt x="159" y="154"/>
                    </a:lnTo>
                    <a:lnTo>
                      <a:pt x="164" y="187"/>
                    </a:lnTo>
                    <a:lnTo>
                      <a:pt x="159" y="221"/>
                    </a:lnTo>
                    <a:lnTo>
                      <a:pt x="162" y="234"/>
                    </a:lnTo>
                    <a:lnTo>
                      <a:pt x="173" y="241"/>
                    </a:lnTo>
                    <a:lnTo>
                      <a:pt x="186" y="238"/>
                    </a:lnTo>
                    <a:lnTo>
                      <a:pt x="193" y="227"/>
                    </a:lnTo>
                    <a:lnTo>
                      <a:pt x="199" y="190"/>
                    </a:lnTo>
                    <a:lnTo>
                      <a:pt x="199" y="184"/>
                    </a:lnTo>
                    <a:lnTo>
                      <a:pt x="193" y="146"/>
                    </a:lnTo>
                    <a:lnTo>
                      <a:pt x="192" y="142"/>
                    </a:lnTo>
                    <a:lnTo>
                      <a:pt x="176" y="105"/>
                    </a:lnTo>
                    <a:lnTo>
                      <a:pt x="174" y="102"/>
                    </a:lnTo>
                    <a:lnTo>
                      <a:pt x="149" y="68"/>
                    </a:lnTo>
                    <a:lnTo>
                      <a:pt x="147" y="65"/>
                    </a:lnTo>
                    <a:lnTo>
                      <a:pt x="119" y="38"/>
                    </a:lnTo>
                    <a:lnTo>
                      <a:pt x="117" y="36"/>
                    </a:lnTo>
                    <a:lnTo>
                      <a:pt x="86" y="15"/>
                    </a:lnTo>
                    <a:lnTo>
                      <a:pt x="82" y="13"/>
                    </a:lnTo>
                    <a:lnTo>
                      <a:pt x="51" y="2"/>
                    </a:lnTo>
                    <a:lnTo>
                      <a:pt x="47" y="2"/>
                    </a:lnTo>
                    <a:lnTo>
                      <a:pt x="33" y="0"/>
                    </a:lnTo>
                    <a:lnTo>
                      <a:pt x="28" y="0"/>
                    </a:lnTo>
                    <a:lnTo>
                      <a:pt x="15" y="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36" name="Freeform 136"/>
              <p:cNvSpPr>
                <a:spLocks/>
              </p:cNvSpPr>
              <p:nvPr/>
            </p:nvSpPr>
            <p:spPr bwMode="auto">
              <a:xfrm>
                <a:off x="4846" y="3281"/>
                <a:ext cx="21" cy="16"/>
              </a:xfrm>
              <a:custGeom>
                <a:avLst/>
                <a:gdLst>
                  <a:gd name="T0" fmla="*/ 4 w 155"/>
                  <a:gd name="T1" fmla="*/ 13 h 144"/>
                  <a:gd name="T2" fmla="*/ 0 w 155"/>
                  <a:gd name="T3" fmla="*/ 23 h 144"/>
                  <a:gd name="T4" fmla="*/ 10 w 155"/>
                  <a:gd name="T5" fmla="*/ 27 h 144"/>
                  <a:gd name="T6" fmla="*/ 30 w 155"/>
                  <a:gd name="T7" fmla="*/ 18 h 144"/>
                  <a:gd name="T8" fmla="*/ 51 w 155"/>
                  <a:gd name="T9" fmla="*/ 16 h 144"/>
                  <a:gd name="T10" fmla="*/ 75 w 155"/>
                  <a:gd name="T11" fmla="*/ 18 h 144"/>
                  <a:gd name="T12" fmla="*/ 97 w 155"/>
                  <a:gd name="T13" fmla="*/ 28 h 144"/>
                  <a:gd name="T14" fmla="*/ 116 w 155"/>
                  <a:gd name="T15" fmla="*/ 44 h 144"/>
                  <a:gd name="T16" fmla="*/ 132 w 155"/>
                  <a:gd name="T17" fmla="*/ 66 h 144"/>
                  <a:gd name="T18" fmla="*/ 139 w 155"/>
                  <a:gd name="T19" fmla="*/ 96 h 144"/>
                  <a:gd name="T20" fmla="*/ 137 w 155"/>
                  <a:gd name="T21" fmla="*/ 136 h 144"/>
                  <a:gd name="T22" fmla="*/ 145 w 155"/>
                  <a:gd name="T23" fmla="*/ 144 h 144"/>
                  <a:gd name="T24" fmla="*/ 153 w 155"/>
                  <a:gd name="T25" fmla="*/ 136 h 144"/>
                  <a:gd name="T26" fmla="*/ 155 w 155"/>
                  <a:gd name="T27" fmla="*/ 95 h 144"/>
                  <a:gd name="T28" fmla="*/ 154 w 155"/>
                  <a:gd name="T29" fmla="*/ 93 h 144"/>
                  <a:gd name="T30" fmla="*/ 146 w 155"/>
                  <a:gd name="T31" fmla="*/ 61 h 144"/>
                  <a:gd name="T32" fmla="*/ 145 w 155"/>
                  <a:gd name="T33" fmla="*/ 59 h 144"/>
                  <a:gd name="T34" fmla="*/ 129 w 155"/>
                  <a:gd name="T35" fmla="*/ 34 h 144"/>
                  <a:gd name="T36" fmla="*/ 128 w 155"/>
                  <a:gd name="T37" fmla="*/ 32 h 144"/>
                  <a:gd name="T38" fmla="*/ 106 w 155"/>
                  <a:gd name="T39" fmla="*/ 15 h 144"/>
                  <a:gd name="T40" fmla="*/ 104 w 155"/>
                  <a:gd name="T41" fmla="*/ 14 h 144"/>
                  <a:gd name="T42" fmla="*/ 80 w 155"/>
                  <a:gd name="T43" fmla="*/ 4 h 144"/>
                  <a:gd name="T44" fmla="*/ 78 w 155"/>
                  <a:gd name="T45" fmla="*/ 3 h 144"/>
                  <a:gd name="T46" fmla="*/ 52 w 155"/>
                  <a:gd name="T47" fmla="*/ 0 h 144"/>
                  <a:gd name="T48" fmla="*/ 50 w 155"/>
                  <a:gd name="T49" fmla="*/ 0 h 144"/>
                  <a:gd name="T50" fmla="*/ 27 w 155"/>
                  <a:gd name="T51" fmla="*/ 3 h 144"/>
                  <a:gd name="T52" fmla="*/ 25 w 155"/>
                  <a:gd name="T53" fmla="*/ 4 h 144"/>
                  <a:gd name="T54" fmla="*/ 4 w 155"/>
                  <a:gd name="T55" fmla="*/ 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5" h="144">
                    <a:moveTo>
                      <a:pt x="4" y="13"/>
                    </a:moveTo>
                    <a:lnTo>
                      <a:pt x="0" y="23"/>
                    </a:lnTo>
                    <a:lnTo>
                      <a:pt x="10" y="27"/>
                    </a:lnTo>
                    <a:lnTo>
                      <a:pt x="30" y="18"/>
                    </a:lnTo>
                    <a:lnTo>
                      <a:pt x="51" y="16"/>
                    </a:lnTo>
                    <a:lnTo>
                      <a:pt x="75" y="18"/>
                    </a:lnTo>
                    <a:lnTo>
                      <a:pt x="97" y="28"/>
                    </a:lnTo>
                    <a:lnTo>
                      <a:pt x="116" y="44"/>
                    </a:lnTo>
                    <a:lnTo>
                      <a:pt x="132" y="66"/>
                    </a:lnTo>
                    <a:lnTo>
                      <a:pt x="139" y="96"/>
                    </a:lnTo>
                    <a:lnTo>
                      <a:pt x="137" y="136"/>
                    </a:lnTo>
                    <a:lnTo>
                      <a:pt x="145" y="144"/>
                    </a:lnTo>
                    <a:lnTo>
                      <a:pt x="153" y="136"/>
                    </a:lnTo>
                    <a:lnTo>
                      <a:pt x="155" y="95"/>
                    </a:lnTo>
                    <a:lnTo>
                      <a:pt x="154" y="93"/>
                    </a:lnTo>
                    <a:lnTo>
                      <a:pt x="146" y="61"/>
                    </a:lnTo>
                    <a:lnTo>
                      <a:pt x="145" y="59"/>
                    </a:lnTo>
                    <a:lnTo>
                      <a:pt x="129" y="34"/>
                    </a:lnTo>
                    <a:lnTo>
                      <a:pt x="128" y="32"/>
                    </a:lnTo>
                    <a:lnTo>
                      <a:pt x="106" y="15"/>
                    </a:lnTo>
                    <a:lnTo>
                      <a:pt x="104" y="14"/>
                    </a:lnTo>
                    <a:lnTo>
                      <a:pt x="80" y="4"/>
                    </a:lnTo>
                    <a:lnTo>
                      <a:pt x="78" y="3"/>
                    </a:lnTo>
                    <a:lnTo>
                      <a:pt x="52" y="0"/>
                    </a:lnTo>
                    <a:lnTo>
                      <a:pt x="50" y="0"/>
                    </a:lnTo>
                    <a:lnTo>
                      <a:pt x="27" y="3"/>
                    </a:lnTo>
                    <a:lnTo>
                      <a:pt x="25" y="4"/>
                    </a:lnTo>
                    <a:lnTo>
                      <a:pt x="4" y="1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37" name="Freeform 137"/>
              <p:cNvSpPr>
                <a:spLocks/>
              </p:cNvSpPr>
              <p:nvPr/>
            </p:nvSpPr>
            <p:spPr bwMode="auto">
              <a:xfrm>
                <a:off x="4893" y="3307"/>
                <a:ext cx="22" cy="22"/>
              </a:xfrm>
              <a:custGeom>
                <a:avLst/>
                <a:gdLst>
                  <a:gd name="T0" fmla="*/ 4 w 156"/>
                  <a:gd name="T1" fmla="*/ 12 h 143"/>
                  <a:gd name="T2" fmla="*/ 0 w 156"/>
                  <a:gd name="T3" fmla="*/ 22 h 143"/>
                  <a:gd name="T4" fmla="*/ 10 w 156"/>
                  <a:gd name="T5" fmla="*/ 26 h 143"/>
                  <a:gd name="T6" fmla="*/ 29 w 156"/>
                  <a:gd name="T7" fmla="*/ 17 h 143"/>
                  <a:gd name="T8" fmla="*/ 51 w 156"/>
                  <a:gd name="T9" fmla="*/ 16 h 143"/>
                  <a:gd name="T10" fmla="*/ 75 w 156"/>
                  <a:gd name="T11" fmla="*/ 18 h 143"/>
                  <a:gd name="T12" fmla="*/ 98 w 156"/>
                  <a:gd name="T13" fmla="*/ 28 h 143"/>
                  <a:gd name="T14" fmla="*/ 117 w 156"/>
                  <a:gd name="T15" fmla="*/ 43 h 143"/>
                  <a:gd name="T16" fmla="*/ 132 w 156"/>
                  <a:gd name="T17" fmla="*/ 65 h 143"/>
                  <a:gd name="T18" fmla="*/ 140 w 156"/>
                  <a:gd name="T19" fmla="*/ 96 h 143"/>
                  <a:gd name="T20" fmla="*/ 137 w 156"/>
                  <a:gd name="T21" fmla="*/ 135 h 143"/>
                  <a:gd name="T22" fmla="*/ 146 w 156"/>
                  <a:gd name="T23" fmla="*/ 143 h 143"/>
                  <a:gd name="T24" fmla="*/ 154 w 156"/>
                  <a:gd name="T25" fmla="*/ 135 h 143"/>
                  <a:gd name="T26" fmla="*/ 156 w 156"/>
                  <a:gd name="T27" fmla="*/ 95 h 143"/>
                  <a:gd name="T28" fmla="*/ 155 w 156"/>
                  <a:gd name="T29" fmla="*/ 93 h 143"/>
                  <a:gd name="T30" fmla="*/ 147 w 156"/>
                  <a:gd name="T31" fmla="*/ 60 h 143"/>
                  <a:gd name="T32" fmla="*/ 146 w 156"/>
                  <a:gd name="T33" fmla="*/ 58 h 143"/>
                  <a:gd name="T34" fmla="*/ 129 w 156"/>
                  <a:gd name="T35" fmla="*/ 33 h 143"/>
                  <a:gd name="T36" fmla="*/ 128 w 156"/>
                  <a:gd name="T37" fmla="*/ 31 h 143"/>
                  <a:gd name="T38" fmla="*/ 107 w 156"/>
                  <a:gd name="T39" fmla="*/ 15 h 143"/>
                  <a:gd name="T40" fmla="*/ 105 w 156"/>
                  <a:gd name="T41" fmla="*/ 14 h 143"/>
                  <a:gd name="T42" fmla="*/ 80 w 156"/>
                  <a:gd name="T43" fmla="*/ 4 h 143"/>
                  <a:gd name="T44" fmla="*/ 78 w 156"/>
                  <a:gd name="T45" fmla="*/ 3 h 143"/>
                  <a:gd name="T46" fmla="*/ 52 w 156"/>
                  <a:gd name="T47" fmla="*/ 0 h 143"/>
                  <a:gd name="T48" fmla="*/ 50 w 156"/>
                  <a:gd name="T49" fmla="*/ 0 h 143"/>
                  <a:gd name="T50" fmla="*/ 26 w 156"/>
                  <a:gd name="T51" fmla="*/ 2 h 143"/>
                  <a:gd name="T52" fmla="*/ 24 w 156"/>
                  <a:gd name="T53" fmla="*/ 3 h 143"/>
                  <a:gd name="T54" fmla="*/ 4 w 156"/>
                  <a:gd name="T55" fmla="*/ 1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43">
                    <a:moveTo>
                      <a:pt x="4" y="12"/>
                    </a:moveTo>
                    <a:lnTo>
                      <a:pt x="0" y="22"/>
                    </a:lnTo>
                    <a:lnTo>
                      <a:pt x="10" y="26"/>
                    </a:lnTo>
                    <a:lnTo>
                      <a:pt x="29" y="17"/>
                    </a:lnTo>
                    <a:lnTo>
                      <a:pt x="51" y="16"/>
                    </a:lnTo>
                    <a:lnTo>
                      <a:pt x="75" y="18"/>
                    </a:lnTo>
                    <a:lnTo>
                      <a:pt x="98" y="28"/>
                    </a:lnTo>
                    <a:lnTo>
                      <a:pt x="117" y="43"/>
                    </a:lnTo>
                    <a:lnTo>
                      <a:pt x="132" y="65"/>
                    </a:lnTo>
                    <a:lnTo>
                      <a:pt x="140" y="96"/>
                    </a:lnTo>
                    <a:lnTo>
                      <a:pt x="137" y="135"/>
                    </a:lnTo>
                    <a:lnTo>
                      <a:pt x="146" y="143"/>
                    </a:lnTo>
                    <a:lnTo>
                      <a:pt x="154" y="135"/>
                    </a:lnTo>
                    <a:lnTo>
                      <a:pt x="156" y="95"/>
                    </a:lnTo>
                    <a:lnTo>
                      <a:pt x="155" y="93"/>
                    </a:lnTo>
                    <a:lnTo>
                      <a:pt x="147" y="60"/>
                    </a:lnTo>
                    <a:lnTo>
                      <a:pt x="146" y="58"/>
                    </a:lnTo>
                    <a:lnTo>
                      <a:pt x="129" y="33"/>
                    </a:lnTo>
                    <a:lnTo>
                      <a:pt x="128" y="31"/>
                    </a:lnTo>
                    <a:lnTo>
                      <a:pt x="107" y="15"/>
                    </a:lnTo>
                    <a:lnTo>
                      <a:pt x="105" y="14"/>
                    </a:lnTo>
                    <a:lnTo>
                      <a:pt x="80" y="4"/>
                    </a:lnTo>
                    <a:lnTo>
                      <a:pt x="78" y="3"/>
                    </a:lnTo>
                    <a:lnTo>
                      <a:pt x="52" y="0"/>
                    </a:lnTo>
                    <a:lnTo>
                      <a:pt x="50" y="0"/>
                    </a:lnTo>
                    <a:lnTo>
                      <a:pt x="26" y="2"/>
                    </a:lnTo>
                    <a:lnTo>
                      <a:pt x="24" y="3"/>
                    </a:lnTo>
                    <a:lnTo>
                      <a:pt x="4"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38" name="Freeform 138"/>
              <p:cNvSpPr>
                <a:spLocks/>
              </p:cNvSpPr>
              <p:nvPr/>
            </p:nvSpPr>
            <p:spPr bwMode="auto">
              <a:xfrm>
                <a:off x="4867" y="3313"/>
                <a:ext cx="11" cy="10"/>
              </a:xfrm>
              <a:custGeom>
                <a:avLst/>
                <a:gdLst>
                  <a:gd name="T0" fmla="*/ 87 w 87"/>
                  <a:gd name="T1" fmla="*/ 0 h 74"/>
                  <a:gd name="T2" fmla="*/ 84 w 87"/>
                  <a:gd name="T3" fmla="*/ 35 h 74"/>
                  <a:gd name="T4" fmla="*/ 76 w 87"/>
                  <a:gd name="T5" fmla="*/ 59 h 74"/>
                  <a:gd name="T6" fmla="*/ 71 w 87"/>
                  <a:gd name="T7" fmla="*/ 68 h 74"/>
                  <a:gd name="T8" fmla="*/ 70 w 87"/>
                  <a:gd name="T9" fmla="*/ 70 h 74"/>
                  <a:gd name="T10" fmla="*/ 60 w 87"/>
                  <a:gd name="T11" fmla="*/ 74 h 74"/>
                  <a:gd name="T12" fmla="*/ 40 w 87"/>
                  <a:gd name="T13" fmla="*/ 74 h 74"/>
                  <a:gd name="T14" fmla="*/ 20 w 87"/>
                  <a:gd name="T15" fmla="*/ 66 h 74"/>
                  <a:gd name="T16" fmla="*/ 0 w 87"/>
                  <a:gd name="T17" fmla="*/ 53 h 74"/>
                  <a:gd name="T18" fmla="*/ 8 w 87"/>
                  <a:gd name="T19" fmla="*/ 53 h 74"/>
                  <a:gd name="T20" fmla="*/ 29 w 87"/>
                  <a:gd name="T21" fmla="*/ 49 h 74"/>
                  <a:gd name="T22" fmla="*/ 56 w 87"/>
                  <a:gd name="T23" fmla="*/ 34 h 74"/>
                  <a:gd name="T24" fmla="*/ 87 w 87"/>
                  <a:gd name="T2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74">
                    <a:moveTo>
                      <a:pt x="87" y="0"/>
                    </a:moveTo>
                    <a:lnTo>
                      <a:pt x="84" y="35"/>
                    </a:lnTo>
                    <a:lnTo>
                      <a:pt x="76" y="59"/>
                    </a:lnTo>
                    <a:lnTo>
                      <a:pt x="71" y="68"/>
                    </a:lnTo>
                    <a:lnTo>
                      <a:pt x="70" y="70"/>
                    </a:lnTo>
                    <a:lnTo>
                      <a:pt x="60" y="74"/>
                    </a:lnTo>
                    <a:lnTo>
                      <a:pt x="40" y="74"/>
                    </a:lnTo>
                    <a:lnTo>
                      <a:pt x="20" y="66"/>
                    </a:lnTo>
                    <a:lnTo>
                      <a:pt x="0" y="53"/>
                    </a:lnTo>
                    <a:lnTo>
                      <a:pt x="8" y="53"/>
                    </a:lnTo>
                    <a:lnTo>
                      <a:pt x="29" y="49"/>
                    </a:lnTo>
                    <a:lnTo>
                      <a:pt x="56" y="34"/>
                    </a:lnTo>
                    <a:lnTo>
                      <a:pt x="87"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39" name="Freeform 139"/>
              <p:cNvSpPr>
                <a:spLocks/>
              </p:cNvSpPr>
              <p:nvPr/>
            </p:nvSpPr>
            <p:spPr bwMode="auto">
              <a:xfrm>
                <a:off x="4835" y="3313"/>
                <a:ext cx="37" cy="31"/>
              </a:xfrm>
              <a:custGeom>
                <a:avLst/>
                <a:gdLst>
                  <a:gd name="T0" fmla="*/ 255 w 255"/>
                  <a:gd name="T1" fmla="*/ 226 h 226"/>
                  <a:gd name="T2" fmla="*/ 231 w 255"/>
                  <a:gd name="T3" fmla="*/ 225 h 226"/>
                  <a:gd name="T4" fmla="*/ 173 w 255"/>
                  <a:gd name="T5" fmla="*/ 221 h 226"/>
                  <a:gd name="T6" fmla="*/ 108 w 255"/>
                  <a:gd name="T7" fmla="*/ 208 h 226"/>
                  <a:gd name="T8" fmla="*/ 80 w 255"/>
                  <a:gd name="T9" fmla="*/ 198 h 226"/>
                  <a:gd name="T10" fmla="*/ 71 w 255"/>
                  <a:gd name="T11" fmla="*/ 194 h 226"/>
                  <a:gd name="T12" fmla="*/ 60 w 255"/>
                  <a:gd name="T13" fmla="*/ 185 h 226"/>
                  <a:gd name="T14" fmla="*/ 46 w 255"/>
                  <a:gd name="T15" fmla="*/ 165 h 226"/>
                  <a:gd name="T16" fmla="*/ 33 w 255"/>
                  <a:gd name="T17" fmla="*/ 139 h 226"/>
                  <a:gd name="T18" fmla="*/ 15 w 255"/>
                  <a:gd name="T19" fmla="*/ 77 h 226"/>
                  <a:gd name="T20" fmla="*/ 4 w 255"/>
                  <a:gd name="T21" fmla="*/ 23 h 226"/>
                  <a:gd name="T22" fmla="*/ 0 w 255"/>
                  <a:gd name="T23" fmla="*/ 0 h 226"/>
                  <a:gd name="T24" fmla="*/ 49 w 255"/>
                  <a:gd name="T25" fmla="*/ 66 h 226"/>
                  <a:gd name="T26" fmla="*/ 112 w 255"/>
                  <a:gd name="T27" fmla="*/ 148 h 226"/>
                  <a:gd name="T28" fmla="*/ 143 w 255"/>
                  <a:gd name="T29" fmla="*/ 168 h 226"/>
                  <a:gd name="T30" fmla="*/ 192 w 255"/>
                  <a:gd name="T31" fmla="*/ 195 h 226"/>
                  <a:gd name="T32" fmla="*/ 255 w 255"/>
                  <a:gd name="T33"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226">
                    <a:moveTo>
                      <a:pt x="255" y="226"/>
                    </a:moveTo>
                    <a:lnTo>
                      <a:pt x="231" y="225"/>
                    </a:lnTo>
                    <a:lnTo>
                      <a:pt x="173" y="221"/>
                    </a:lnTo>
                    <a:lnTo>
                      <a:pt x="108" y="208"/>
                    </a:lnTo>
                    <a:lnTo>
                      <a:pt x="80" y="198"/>
                    </a:lnTo>
                    <a:lnTo>
                      <a:pt x="71" y="194"/>
                    </a:lnTo>
                    <a:lnTo>
                      <a:pt x="60" y="185"/>
                    </a:lnTo>
                    <a:lnTo>
                      <a:pt x="46" y="165"/>
                    </a:lnTo>
                    <a:lnTo>
                      <a:pt x="33" y="139"/>
                    </a:lnTo>
                    <a:lnTo>
                      <a:pt x="15" y="77"/>
                    </a:lnTo>
                    <a:lnTo>
                      <a:pt x="4" y="23"/>
                    </a:lnTo>
                    <a:lnTo>
                      <a:pt x="0" y="0"/>
                    </a:lnTo>
                    <a:lnTo>
                      <a:pt x="49" y="66"/>
                    </a:lnTo>
                    <a:lnTo>
                      <a:pt x="112" y="148"/>
                    </a:lnTo>
                    <a:lnTo>
                      <a:pt x="143" y="168"/>
                    </a:lnTo>
                    <a:lnTo>
                      <a:pt x="192" y="195"/>
                    </a:lnTo>
                    <a:lnTo>
                      <a:pt x="255" y="226"/>
                    </a:lnTo>
                    <a:close/>
                  </a:path>
                </a:pathLst>
              </a:custGeom>
              <a:solidFill>
                <a:srgbClr val="FF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40" name="Freeform 140"/>
              <p:cNvSpPr>
                <a:spLocks/>
              </p:cNvSpPr>
              <p:nvPr/>
            </p:nvSpPr>
            <p:spPr bwMode="auto">
              <a:xfrm>
                <a:off x="4835" y="3313"/>
                <a:ext cx="43" cy="31"/>
              </a:xfrm>
              <a:custGeom>
                <a:avLst/>
                <a:gdLst>
                  <a:gd name="T0" fmla="*/ 197 w 271"/>
                  <a:gd name="T1" fmla="*/ 204 h 240"/>
                  <a:gd name="T2" fmla="*/ 195 w 271"/>
                  <a:gd name="T3" fmla="*/ 208 h 240"/>
                  <a:gd name="T4" fmla="*/ 247 w 271"/>
                  <a:gd name="T5" fmla="*/ 234 h 240"/>
                  <a:gd name="T6" fmla="*/ 235 w 271"/>
                  <a:gd name="T7" fmla="*/ 233 h 240"/>
                  <a:gd name="T8" fmla="*/ 177 w 271"/>
                  <a:gd name="T9" fmla="*/ 229 h 240"/>
                  <a:gd name="T10" fmla="*/ 113 w 271"/>
                  <a:gd name="T11" fmla="*/ 216 h 240"/>
                  <a:gd name="T12" fmla="*/ 85 w 271"/>
                  <a:gd name="T13" fmla="*/ 207 h 240"/>
                  <a:gd name="T14" fmla="*/ 76 w 271"/>
                  <a:gd name="T15" fmla="*/ 203 h 240"/>
                  <a:gd name="T16" fmla="*/ 66 w 271"/>
                  <a:gd name="T17" fmla="*/ 194 h 240"/>
                  <a:gd name="T18" fmla="*/ 52 w 271"/>
                  <a:gd name="T19" fmla="*/ 175 h 240"/>
                  <a:gd name="T20" fmla="*/ 39 w 271"/>
                  <a:gd name="T21" fmla="*/ 149 h 240"/>
                  <a:gd name="T22" fmla="*/ 22 w 271"/>
                  <a:gd name="T23" fmla="*/ 87 h 240"/>
                  <a:gd name="T24" fmla="*/ 11 w 271"/>
                  <a:gd name="T25" fmla="*/ 34 h 240"/>
                  <a:gd name="T26" fmla="*/ 8 w 271"/>
                  <a:gd name="T27" fmla="*/ 21 h 240"/>
                  <a:gd name="T28" fmla="*/ 51 w 271"/>
                  <a:gd name="T29" fmla="*/ 79 h 240"/>
                  <a:gd name="T30" fmla="*/ 114 w 271"/>
                  <a:gd name="T31" fmla="*/ 161 h 240"/>
                  <a:gd name="T32" fmla="*/ 146 w 271"/>
                  <a:gd name="T33" fmla="*/ 182 h 240"/>
                  <a:gd name="T34" fmla="*/ 195 w 271"/>
                  <a:gd name="T35" fmla="*/ 208 h 240"/>
                  <a:gd name="T36" fmla="*/ 247 w 271"/>
                  <a:gd name="T37" fmla="*/ 234 h 240"/>
                  <a:gd name="T38" fmla="*/ 235 w 271"/>
                  <a:gd name="T39" fmla="*/ 233 h 240"/>
                  <a:gd name="T40" fmla="*/ 235 w 271"/>
                  <a:gd name="T41" fmla="*/ 239 h 240"/>
                  <a:gd name="T42" fmla="*/ 271 w 271"/>
                  <a:gd name="T43" fmla="*/ 240 h 240"/>
                  <a:gd name="T44" fmla="*/ 197 w 271"/>
                  <a:gd name="T45" fmla="*/ 204 h 240"/>
                  <a:gd name="T46" fmla="*/ 148 w 271"/>
                  <a:gd name="T47" fmla="*/ 177 h 240"/>
                  <a:gd name="T48" fmla="*/ 118 w 271"/>
                  <a:gd name="T49" fmla="*/ 157 h 240"/>
                  <a:gd name="T50" fmla="*/ 55 w 271"/>
                  <a:gd name="T51" fmla="*/ 75 h 240"/>
                  <a:gd name="T52" fmla="*/ 0 w 271"/>
                  <a:gd name="T53" fmla="*/ 0 h 240"/>
                  <a:gd name="T54" fmla="*/ 5 w 271"/>
                  <a:gd name="T55" fmla="*/ 34 h 240"/>
                  <a:gd name="T56" fmla="*/ 16 w 271"/>
                  <a:gd name="T57" fmla="*/ 89 h 240"/>
                  <a:gd name="T58" fmla="*/ 35 w 271"/>
                  <a:gd name="T59" fmla="*/ 151 h 240"/>
                  <a:gd name="T60" fmla="*/ 48 w 271"/>
                  <a:gd name="T61" fmla="*/ 177 h 240"/>
                  <a:gd name="T62" fmla="*/ 62 w 271"/>
                  <a:gd name="T63" fmla="*/ 198 h 240"/>
                  <a:gd name="T64" fmla="*/ 74 w 271"/>
                  <a:gd name="T65" fmla="*/ 207 h 240"/>
                  <a:gd name="T66" fmla="*/ 83 w 271"/>
                  <a:gd name="T67" fmla="*/ 211 h 240"/>
                  <a:gd name="T68" fmla="*/ 111 w 271"/>
                  <a:gd name="T69" fmla="*/ 222 h 240"/>
                  <a:gd name="T70" fmla="*/ 177 w 271"/>
                  <a:gd name="T71" fmla="*/ 235 h 240"/>
                  <a:gd name="T72" fmla="*/ 235 w 271"/>
                  <a:gd name="T73" fmla="*/ 239 h 240"/>
                  <a:gd name="T74" fmla="*/ 271 w 271"/>
                  <a:gd name="T75" fmla="*/ 240 h 240"/>
                  <a:gd name="T76" fmla="*/ 197 w 271"/>
                  <a:gd name="T77" fmla="*/ 20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1" h="240">
                    <a:moveTo>
                      <a:pt x="197" y="204"/>
                    </a:moveTo>
                    <a:lnTo>
                      <a:pt x="195" y="208"/>
                    </a:lnTo>
                    <a:lnTo>
                      <a:pt x="247" y="234"/>
                    </a:lnTo>
                    <a:lnTo>
                      <a:pt x="235" y="233"/>
                    </a:lnTo>
                    <a:lnTo>
                      <a:pt x="177" y="229"/>
                    </a:lnTo>
                    <a:lnTo>
                      <a:pt x="113" y="216"/>
                    </a:lnTo>
                    <a:lnTo>
                      <a:pt x="85" y="207"/>
                    </a:lnTo>
                    <a:lnTo>
                      <a:pt x="76" y="203"/>
                    </a:lnTo>
                    <a:lnTo>
                      <a:pt x="66" y="194"/>
                    </a:lnTo>
                    <a:lnTo>
                      <a:pt x="52" y="175"/>
                    </a:lnTo>
                    <a:lnTo>
                      <a:pt x="39" y="149"/>
                    </a:lnTo>
                    <a:lnTo>
                      <a:pt x="22" y="87"/>
                    </a:lnTo>
                    <a:lnTo>
                      <a:pt x="11" y="34"/>
                    </a:lnTo>
                    <a:lnTo>
                      <a:pt x="8" y="21"/>
                    </a:lnTo>
                    <a:lnTo>
                      <a:pt x="51" y="79"/>
                    </a:lnTo>
                    <a:lnTo>
                      <a:pt x="114" y="161"/>
                    </a:lnTo>
                    <a:lnTo>
                      <a:pt x="146" y="182"/>
                    </a:lnTo>
                    <a:lnTo>
                      <a:pt x="195" y="208"/>
                    </a:lnTo>
                    <a:lnTo>
                      <a:pt x="247" y="234"/>
                    </a:lnTo>
                    <a:lnTo>
                      <a:pt x="235" y="233"/>
                    </a:lnTo>
                    <a:lnTo>
                      <a:pt x="235" y="239"/>
                    </a:lnTo>
                    <a:lnTo>
                      <a:pt x="271" y="240"/>
                    </a:lnTo>
                    <a:lnTo>
                      <a:pt x="197" y="204"/>
                    </a:lnTo>
                    <a:lnTo>
                      <a:pt x="148" y="177"/>
                    </a:lnTo>
                    <a:lnTo>
                      <a:pt x="118" y="157"/>
                    </a:lnTo>
                    <a:lnTo>
                      <a:pt x="55" y="75"/>
                    </a:lnTo>
                    <a:lnTo>
                      <a:pt x="0" y="0"/>
                    </a:lnTo>
                    <a:lnTo>
                      <a:pt x="5" y="34"/>
                    </a:lnTo>
                    <a:lnTo>
                      <a:pt x="16" y="89"/>
                    </a:lnTo>
                    <a:lnTo>
                      <a:pt x="35" y="151"/>
                    </a:lnTo>
                    <a:lnTo>
                      <a:pt x="48" y="177"/>
                    </a:lnTo>
                    <a:lnTo>
                      <a:pt x="62" y="198"/>
                    </a:lnTo>
                    <a:lnTo>
                      <a:pt x="74" y="207"/>
                    </a:lnTo>
                    <a:lnTo>
                      <a:pt x="83" y="211"/>
                    </a:lnTo>
                    <a:lnTo>
                      <a:pt x="111" y="222"/>
                    </a:lnTo>
                    <a:lnTo>
                      <a:pt x="177" y="235"/>
                    </a:lnTo>
                    <a:lnTo>
                      <a:pt x="235" y="239"/>
                    </a:lnTo>
                    <a:lnTo>
                      <a:pt x="271" y="240"/>
                    </a:lnTo>
                    <a:lnTo>
                      <a:pt x="197" y="204"/>
                    </a:lnTo>
                    <a:close/>
                  </a:path>
                </a:pathLst>
              </a:custGeom>
              <a:solidFill>
                <a:srgbClr val="FF0000"/>
              </a:solidFill>
              <a:ln w="0">
                <a:solidFill>
                  <a:srgbClr val="FF0000"/>
                </a:solidFill>
                <a:prstDash val="solid"/>
                <a:round/>
                <a:headEnd/>
                <a:tailEnd/>
              </a:ln>
            </p:spPr>
            <p:txBody>
              <a:bodyPr/>
              <a:lstStyle/>
              <a:p>
                <a:endParaRPr lang="ja-JP" altLang="en-US"/>
              </a:p>
            </p:txBody>
          </p:sp>
          <p:sp>
            <p:nvSpPr>
              <p:cNvPr id="25741" name="Freeform 141"/>
              <p:cNvSpPr>
                <a:spLocks/>
              </p:cNvSpPr>
              <p:nvPr/>
            </p:nvSpPr>
            <p:spPr bwMode="auto">
              <a:xfrm>
                <a:off x="4851" y="3191"/>
                <a:ext cx="32" cy="32"/>
              </a:xfrm>
              <a:custGeom>
                <a:avLst/>
                <a:gdLst>
                  <a:gd name="T0" fmla="*/ 14 w 209"/>
                  <a:gd name="T1" fmla="*/ 0 h 261"/>
                  <a:gd name="T2" fmla="*/ 0 w 209"/>
                  <a:gd name="T3" fmla="*/ 6 h 261"/>
                  <a:gd name="T4" fmla="*/ 29 w 209"/>
                  <a:gd name="T5" fmla="*/ 69 h 261"/>
                  <a:gd name="T6" fmla="*/ 55 w 209"/>
                  <a:gd name="T7" fmla="*/ 119 h 261"/>
                  <a:gd name="T8" fmla="*/ 66 w 209"/>
                  <a:gd name="T9" fmla="*/ 137 h 261"/>
                  <a:gd name="T10" fmla="*/ 84 w 209"/>
                  <a:gd name="T11" fmla="*/ 158 h 261"/>
                  <a:gd name="T12" fmla="*/ 154 w 209"/>
                  <a:gd name="T13" fmla="*/ 222 h 261"/>
                  <a:gd name="T14" fmla="*/ 199 w 209"/>
                  <a:gd name="T15" fmla="*/ 261 h 261"/>
                  <a:gd name="T16" fmla="*/ 209 w 209"/>
                  <a:gd name="T17" fmla="*/ 249 h 261"/>
                  <a:gd name="T18" fmla="*/ 164 w 209"/>
                  <a:gd name="T19" fmla="*/ 210 h 261"/>
                  <a:gd name="T20" fmla="*/ 94 w 209"/>
                  <a:gd name="T21" fmla="*/ 147 h 261"/>
                  <a:gd name="T22" fmla="*/ 79 w 209"/>
                  <a:gd name="T23" fmla="*/ 129 h 261"/>
                  <a:gd name="T24" fmla="*/ 69 w 209"/>
                  <a:gd name="T25" fmla="*/ 110 h 261"/>
                  <a:gd name="T26" fmla="*/ 43 w 209"/>
                  <a:gd name="T27" fmla="*/ 62 h 261"/>
                  <a:gd name="T28" fmla="*/ 14 w 209"/>
                  <a:gd name="T29"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9" h="261">
                    <a:moveTo>
                      <a:pt x="14" y="0"/>
                    </a:moveTo>
                    <a:lnTo>
                      <a:pt x="0" y="6"/>
                    </a:lnTo>
                    <a:lnTo>
                      <a:pt x="29" y="69"/>
                    </a:lnTo>
                    <a:lnTo>
                      <a:pt x="55" y="119"/>
                    </a:lnTo>
                    <a:lnTo>
                      <a:pt x="66" y="137"/>
                    </a:lnTo>
                    <a:lnTo>
                      <a:pt x="84" y="158"/>
                    </a:lnTo>
                    <a:lnTo>
                      <a:pt x="154" y="222"/>
                    </a:lnTo>
                    <a:lnTo>
                      <a:pt x="199" y="261"/>
                    </a:lnTo>
                    <a:lnTo>
                      <a:pt x="209" y="249"/>
                    </a:lnTo>
                    <a:lnTo>
                      <a:pt x="164" y="210"/>
                    </a:lnTo>
                    <a:lnTo>
                      <a:pt x="94" y="147"/>
                    </a:lnTo>
                    <a:lnTo>
                      <a:pt x="79" y="129"/>
                    </a:lnTo>
                    <a:lnTo>
                      <a:pt x="69" y="110"/>
                    </a:lnTo>
                    <a:lnTo>
                      <a:pt x="43" y="62"/>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42" name="Freeform 142"/>
              <p:cNvSpPr>
                <a:spLocks/>
              </p:cNvSpPr>
              <p:nvPr/>
            </p:nvSpPr>
            <p:spPr bwMode="auto">
              <a:xfrm>
                <a:off x="4909" y="3466"/>
                <a:ext cx="21" cy="11"/>
              </a:xfrm>
              <a:custGeom>
                <a:avLst/>
                <a:gdLst>
                  <a:gd name="T0" fmla="*/ 140 w 142"/>
                  <a:gd name="T1" fmla="*/ 20 h 111"/>
                  <a:gd name="T2" fmla="*/ 142 w 142"/>
                  <a:gd name="T3" fmla="*/ 6 h 111"/>
                  <a:gd name="T4" fmla="*/ 130 w 142"/>
                  <a:gd name="T5" fmla="*/ 2 h 111"/>
                  <a:gd name="T6" fmla="*/ 99 w 142"/>
                  <a:gd name="T7" fmla="*/ 0 h 111"/>
                  <a:gd name="T8" fmla="*/ 80 w 142"/>
                  <a:gd name="T9" fmla="*/ 3 h 111"/>
                  <a:gd name="T10" fmla="*/ 58 w 142"/>
                  <a:gd name="T11" fmla="*/ 9 h 111"/>
                  <a:gd name="T12" fmla="*/ 39 w 142"/>
                  <a:gd name="T13" fmla="*/ 19 h 111"/>
                  <a:gd name="T14" fmla="*/ 0 w 142"/>
                  <a:gd name="T15" fmla="*/ 52 h 111"/>
                  <a:gd name="T16" fmla="*/ 38 w 142"/>
                  <a:gd name="T17" fmla="*/ 45 h 111"/>
                  <a:gd name="T18" fmla="*/ 64 w 142"/>
                  <a:gd name="T19" fmla="*/ 47 h 111"/>
                  <a:gd name="T20" fmla="*/ 79 w 142"/>
                  <a:gd name="T21" fmla="*/ 55 h 111"/>
                  <a:gd name="T22" fmla="*/ 96 w 142"/>
                  <a:gd name="T23" fmla="*/ 66 h 111"/>
                  <a:gd name="T24" fmla="*/ 113 w 142"/>
                  <a:gd name="T25" fmla="*/ 84 h 111"/>
                  <a:gd name="T26" fmla="*/ 128 w 142"/>
                  <a:gd name="T27" fmla="*/ 111 h 111"/>
                  <a:gd name="T28" fmla="*/ 142 w 142"/>
                  <a:gd name="T29" fmla="*/ 103 h 111"/>
                  <a:gd name="T30" fmla="*/ 125 w 142"/>
                  <a:gd name="T31" fmla="*/ 74 h 111"/>
                  <a:gd name="T32" fmla="*/ 106 w 142"/>
                  <a:gd name="T33" fmla="*/ 54 h 111"/>
                  <a:gd name="T34" fmla="*/ 87 w 142"/>
                  <a:gd name="T35" fmla="*/ 40 h 111"/>
                  <a:gd name="T36" fmla="*/ 68 w 142"/>
                  <a:gd name="T37" fmla="*/ 33 h 111"/>
                  <a:gd name="T38" fmla="*/ 38 w 142"/>
                  <a:gd name="T39" fmla="*/ 29 h 111"/>
                  <a:gd name="T40" fmla="*/ 26 w 142"/>
                  <a:gd name="T41" fmla="*/ 32 h 111"/>
                  <a:gd name="T42" fmla="*/ 22 w 142"/>
                  <a:gd name="T43" fmla="*/ 33 h 111"/>
                  <a:gd name="T44" fmla="*/ 32 w 142"/>
                  <a:gd name="T45" fmla="*/ 45 h 111"/>
                  <a:gd name="T46" fmla="*/ 47 w 142"/>
                  <a:gd name="T47" fmla="*/ 31 h 111"/>
                  <a:gd name="T48" fmla="*/ 65 w 142"/>
                  <a:gd name="T49" fmla="*/ 23 h 111"/>
                  <a:gd name="T50" fmla="*/ 82 w 142"/>
                  <a:gd name="T51" fmla="*/ 18 h 111"/>
                  <a:gd name="T52" fmla="*/ 99 w 142"/>
                  <a:gd name="T53" fmla="*/ 17 h 111"/>
                  <a:gd name="T54" fmla="*/ 128 w 142"/>
                  <a:gd name="T55" fmla="*/ 19 h 111"/>
                  <a:gd name="T56" fmla="*/ 140 w 142"/>
                  <a:gd name="T57" fmla="*/ 2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 h="111">
                    <a:moveTo>
                      <a:pt x="140" y="20"/>
                    </a:moveTo>
                    <a:lnTo>
                      <a:pt x="142" y="6"/>
                    </a:lnTo>
                    <a:lnTo>
                      <a:pt x="130" y="2"/>
                    </a:lnTo>
                    <a:lnTo>
                      <a:pt x="99" y="0"/>
                    </a:lnTo>
                    <a:lnTo>
                      <a:pt x="80" y="3"/>
                    </a:lnTo>
                    <a:lnTo>
                      <a:pt x="58" y="9"/>
                    </a:lnTo>
                    <a:lnTo>
                      <a:pt x="39" y="19"/>
                    </a:lnTo>
                    <a:lnTo>
                      <a:pt x="0" y="52"/>
                    </a:lnTo>
                    <a:lnTo>
                      <a:pt x="38" y="45"/>
                    </a:lnTo>
                    <a:lnTo>
                      <a:pt x="64" y="47"/>
                    </a:lnTo>
                    <a:lnTo>
                      <a:pt x="79" y="55"/>
                    </a:lnTo>
                    <a:lnTo>
                      <a:pt x="96" y="66"/>
                    </a:lnTo>
                    <a:lnTo>
                      <a:pt x="113" y="84"/>
                    </a:lnTo>
                    <a:lnTo>
                      <a:pt x="128" y="111"/>
                    </a:lnTo>
                    <a:lnTo>
                      <a:pt x="142" y="103"/>
                    </a:lnTo>
                    <a:lnTo>
                      <a:pt x="125" y="74"/>
                    </a:lnTo>
                    <a:lnTo>
                      <a:pt x="106" y="54"/>
                    </a:lnTo>
                    <a:lnTo>
                      <a:pt x="87" y="40"/>
                    </a:lnTo>
                    <a:lnTo>
                      <a:pt x="68" y="33"/>
                    </a:lnTo>
                    <a:lnTo>
                      <a:pt x="38" y="29"/>
                    </a:lnTo>
                    <a:lnTo>
                      <a:pt x="26" y="32"/>
                    </a:lnTo>
                    <a:lnTo>
                      <a:pt x="22" y="33"/>
                    </a:lnTo>
                    <a:lnTo>
                      <a:pt x="32" y="45"/>
                    </a:lnTo>
                    <a:lnTo>
                      <a:pt x="47" y="31"/>
                    </a:lnTo>
                    <a:lnTo>
                      <a:pt x="65" y="23"/>
                    </a:lnTo>
                    <a:lnTo>
                      <a:pt x="82" y="18"/>
                    </a:lnTo>
                    <a:lnTo>
                      <a:pt x="99" y="17"/>
                    </a:lnTo>
                    <a:lnTo>
                      <a:pt x="128" y="19"/>
                    </a:lnTo>
                    <a:lnTo>
                      <a:pt x="140"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43" name="Freeform 143"/>
              <p:cNvSpPr>
                <a:spLocks/>
              </p:cNvSpPr>
              <p:nvPr/>
            </p:nvSpPr>
            <p:spPr bwMode="auto">
              <a:xfrm>
                <a:off x="4798" y="3382"/>
                <a:ext cx="37" cy="153"/>
              </a:xfrm>
              <a:custGeom>
                <a:avLst/>
                <a:gdLst>
                  <a:gd name="T0" fmla="*/ 248 w 248"/>
                  <a:gd name="T1" fmla="*/ 4 h 1181"/>
                  <a:gd name="T2" fmla="*/ 234 w 248"/>
                  <a:gd name="T3" fmla="*/ 0 h 1181"/>
                  <a:gd name="T4" fmla="*/ 169 w 248"/>
                  <a:gd name="T5" fmla="*/ 197 h 1181"/>
                  <a:gd name="T6" fmla="*/ 120 w 248"/>
                  <a:gd name="T7" fmla="*/ 353 h 1181"/>
                  <a:gd name="T8" fmla="*/ 103 w 248"/>
                  <a:gd name="T9" fmla="*/ 410 h 1181"/>
                  <a:gd name="T10" fmla="*/ 89 w 248"/>
                  <a:gd name="T11" fmla="*/ 470 h 1181"/>
                  <a:gd name="T12" fmla="*/ 66 w 248"/>
                  <a:gd name="T13" fmla="*/ 623 h 1181"/>
                  <a:gd name="T14" fmla="*/ 37 w 248"/>
                  <a:gd name="T15" fmla="*/ 863 h 1181"/>
                  <a:gd name="T16" fmla="*/ 0 w 248"/>
                  <a:gd name="T17" fmla="*/ 1179 h 1181"/>
                  <a:gd name="T18" fmla="*/ 16 w 248"/>
                  <a:gd name="T19" fmla="*/ 1181 h 1181"/>
                  <a:gd name="T20" fmla="*/ 53 w 248"/>
                  <a:gd name="T21" fmla="*/ 865 h 1181"/>
                  <a:gd name="T22" fmla="*/ 83 w 248"/>
                  <a:gd name="T23" fmla="*/ 625 h 1181"/>
                  <a:gd name="T24" fmla="*/ 103 w 248"/>
                  <a:gd name="T25" fmla="*/ 472 h 1181"/>
                  <a:gd name="T26" fmla="*/ 117 w 248"/>
                  <a:gd name="T27" fmla="*/ 415 h 1181"/>
                  <a:gd name="T28" fmla="*/ 135 w 248"/>
                  <a:gd name="T29" fmla="*/ 357 h 1181"/>
                  <a:gd name="T30" fmla="*/ 184 w 248"/>
                  <a:gd name="T31" fmla="*/ 201 h 1181"/>
                  <a:gd name="T32" fmla="*/ 248 w 248"/>
                  <a:gd name="T33" fmla="*/ 4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8" h="1181">
                    <a:moveTo>
                      <a:pt x="248" y="4"/>
                    </a:moveTo>
                    <a:lnTo>
                      <a:pt x="234" y="0"/>
                    </a:lnTo>
                    <a:lnTo>
                      <a:pt x="169" y="197"/>
                    </a:lnTo>
                    <a:lnTo>
                      <a:pt x="120" y="353"/>
                    </a:lnTo>
                    <a:lnTo>
                      <a:pt x="103" y="410"/>
                    </a:lnTo>
                    <a:lnTo>
                      <a:pt x="89" y="470"/>
                    </a:lnTo>
                    <a:lnTo>
                      <a:pt x="66" y="623"/>
                    </a:lnTo>
                    <a:lnTo>
                      <a:pt x="37" y="863"/>
                    </a:lnTo>
                    <a:lnTo>
                      <a:pt x="0" y="1179"/>
                    </a:lnTo>
                    <a:lnTo>
                      <a:pt x="16" y="1181"/>
                    </a:lnTo>
                    <a:lnTo>
                      <a:pt x="53" y="865"/>
                    </a:lnTo>
                    <a:lnTo>
                      <a:pt x="83" y="625"/>
                    </a:lnTo>
                    <a:lnTo>
                      <a:pt x="103" y="472"/>
                    </a:lnTo>
                    <a:lnTo>
                      <a:pt x="117" y="415"/>
                    </a:lnTo>
                    <a:lnTo>
                      <a:pt x="135" y="357"/>
                    </a:lnTo>
                    <a:lnTo>
                      <a:pt x="184" y="201"/>
                    </a:lnTo>
                    <a:lnTo>
                      <a:pt x="248"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44" name="Freeform 144"/>
              <p:cNvSpPr>
                <a:spLocks/>
              </p:cNvSpPr>
              <p:nvPr/>
            </p:nvSpPr>
            <p:spPr bwMode="auto">
              <a:xfrm>
                <a:off x="4782" y="3371"/>
                <a:ext cx="37" cy="164"/>
              </a:xfrm>
              <a:custGeom>
                <a:avLst/>
                <a:gdLst>
                  <a:gd name="T0" fmla="*/ 253 w 253"/>
                  <a:gd name="T1" fmla="*/ 4 h 1271"/>
                  <a:gd name="T2" fmla="*/ 239 w 253"/>
                  <a:gd name="T3" fmla="*/ 0 h 1271"/>
                  <a:gd name="T4" fmla="*/ 184 w 253"/>
                  <a:gd name="T5" fmla="*/ 200 h 1271"/>
                  <a:gd name="T6" fmla="*/ 138 w 253"/>
                  <a:gd name="T7" fmla="*/ 379 h 1271"/>
                  <a:gd name="T8" fmla="*/ 120 w 253"/>
                  <a:gd name="T9" fmla="*/ 448 h 1271"/>
                  <a:gd name="T10" fmla="*/ 99 w 253"/>
                  <a:gd name="T11" fmla="*/ 548 h 1271"/>
                  <a:gd name="T12" fmla="*/ 65 w 253"/>
                  <a:gd name="T13" fmla="*/ 743 h 1271"/>
                  <a:gd name="T14" fmla="*/ 34 w 253"/>
                  <a:gd name="T15" fmla="*/ 983 h 1271"/>
                  <a:gd name="T16" fmla="*/ 0 w 253"/>
                  <a:gd name="T17" fmla="*/ 1269 h 1271"/>
                  <a:gd name="T18" fmla="*/ 16 w 253"/>
                  <a:gd name="T19" fmla="*/ 1271 h 1271"/>
                  <a:gd name="T20" fmla="*/ 50 w 253"/>
                  <a:gd name="T21" fmla="*/ 985 h 1271"/>
                  <a:gd name="T22" fmla="*/ 82 w 253"/>
                  <a:gd name="T23" fmla="*/ 745 h 1271"/>
                  <a:gd name="T24" fmla="*/ 113 w 253"/>
                  <a:gd name="T25" fmla="*/ 550 h 1271"/>
                  <a:gd name="T26" fmla="*/ 135 w 253"/>
                  <a:gd name="T27" fmla="*/ 452 h 1271"/>
                  <a:gd name="T28" fmla="*/ 152 w 253"/>
                  <a:gd name="T29" fmla="*/ 383 h 1271"/>
                  <a:gd name="T30" fmla="*/ 198 w 253"/>
                  <a:gd name="T31" fmla="*/ 204 h 1271"/>
                  <a:gd name="T32" fmla="*/ 253 w 253"/>
                  <a:gd name="T33" fmla="*/ 4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3" h="1271">
                    <a:moveTo>
                      <a:pt x="253" y="4"/>
                    </a:moveTo>
                    <a:lnTo>
                      <a:pt x="239" y="0"/>
                    </a:lnTo>
                    <a:lnTo>
                      <a:pt x="184" y="200"/>
                    </a:lnTo>
                    <a:lnTo>
                      <a:pt x="138" y="379"/>
                    </a:lnTo>
                    <a:lnTo>
                      <a:pt x="120" y="448"/>
                    </a:lnTo>
                    <a:lnTo>
                      <a:pt x="99" y="548"/>
                    </a:lnTo>
                    <a:lnTo>
                      <a:pt x="65" y="743"/>
                    </a:lnTo>
                    <a:lnTo>
                      <a:pt x="34" y="983"/>
                    </a:lnTo>
                    <a:lnTo>
                      <a:pt x="0" y="1269"/>
                    </a:lnTo>
                    <a:lnTo>
                      <a:pt x="16" y="1271"/>
                    </a:lnTo>
                    <a:lnTo>
                      <a:pt x="50" y="985"/>
                    </a:lnTo>
                    <a:lnTo>
                      <a:pt x="82" y="745"/>
                    </a:lnTo>
                    <a:lnTo>
                      <a:pt x="113" y="550"/>
                    </a:lnTo>
                    <a:lnTo>
                      <a:pt x="135" y="452"/>
                    </a:lnTo>
                    <a:lnTo>
                      <a:pt x="152" y="383"/>
                    </a:lnTo>
                    <a:lnTo>
                      <a:pt x="198" y="204"/>
                    </a:lnTo>
                    <a:lnTo>
                      <a:pt x="253"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45" name="Freeform 145"/>
              <p:cNvSpPr>
                <a:spLocks/>
              </p:cNvSpPr>
              <p:nvPr/>
            </p:nvSpPr>
            <p:spPr bwMode="auto">
              <a:xfrm>
                <a:off x="4703" y="3509"/>
                <a:ext cx="175" cy="32"/>
              </a:xfrm>
              <a:custGeom>
                <a:avLst/>
                <a:gdLst>
                  <a:gd name="T0" fmla="*/ 6 w 1208"/>
                  <a:gd name="T1" fmla="*/ 0 h 228"/>
                  <a:gd name="T2" fmla="*/ 0 w 1208"/>
                  <a:gd name="T3" fmla="*/ 15 h 228"/>
                  <a:gd name="T4" fmla="*/ 263 w 1208"/>
                  <a:gd name="T5" fmla="*/ 121 h 228"/>
                  <a:gd name="T6" fmla="*/ 461 w 1208"/>
                  <a:gd name="T7" fmla="*/ 194 h 228"/>
                  <a:gd name="T8" fmla="*/ 532 w 1208"/>
                  <a:gd name="T9" fmla="*/ 217 h 228"/>
                  <a:gd name="T10" fmla="*/ 553 w 1208"/>
                  <a:gd name="T11" fmla="*/ 224 h 228"/>
                  <a:gd name="T12" fmla="*/ 559 w 1208"/>
                  <a:gd name="T13" fmla="*/ 226 h 228"/>
                  <a:gd name="T14" fmla="*/ 592 w 1208"/>
                  <a:gd name="T15" fmla="*/ 228 h 228"/>
                  <a:gd name="T16" fmla="*/ 646 w 1208"/>
                  <a:gd name="T17" fmla="*/ 219 h 228"/>
                  <a:gd name="T18" fmla="*/ 727 w 1208"/>
                  <a:gd name="T19" fmla="*/ 202 h 228"/>
                  <a:gd name="T20" fmla="*/ 935 w 1208"/>
                  <a:gd name="T21" fmla="*/ 149 h 228"/>
                  <a:gd name="T22" fmla="*/ 1208 w 1208"/>
                  <a:gd name="T23" fmla="*/ 71 h 228"/>
                  <a:gd name="T24" fmla="*/ 1204 w 1208"/>
                  <a:gd name="T25" fmla="*/ 57 h 228"/>
                  <a:gd name="T26" fmla="*/ 930 w 1208"/>
                  <a:gd name="T27" fmla="*/ 134 h 228"/>
                  <a:gd name="T28" fmla="*/ 723 w 1208"/>
                  <a:gd name="T29" fmla="*/ 188 h 228"/>
                  <a:gd name="T30" fmla="*/ 643 w 1208"/>
                  <a:gd name="T31" fmla="*/ 205 h 228"/>
                  <a:gd name="T32" fmla="*/ 592 w 1208"/>
                  <a:gd name="T33" fmla="*/ 211 h 228"/>
                  <a:gd name="T34" fmla="*/ 561 w 1208"/>
                  <a:gd name="T35" fmla="*/ 210 h 228"/>
                  <a:gd name="T36" fmla="*/ 557 w 1208"/>
                  <a:gd name="T37" fmla="*/ 210 h 228"/>
                  <a:gd name="T38" fmla="*/ 536 w 1208"/>
                  <a:gd name="T39" fmla="*/ 203 h 228"/>
                  <a:gd name="T40" fmla="*/ 467 w 1208"/>
                  <a:gd name="T41" fmla="*/ 179 h 228"/>
                  <a:gd name="T42" fmla="*/ 269 w 1208"/>
                  <a:gd name="T43" fmla="*/ 107 h 228"/>
                  <a:gd name="T44" fmla="*/ 6 w 1208"/>
                  <a:gd name="T4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8" h="228">
                    <a:moveTo>
                      <a:pt x="6" y="0"/>
                    </a:moveTo>
                    <a:lnTo>
                      <a:pt x="0" y="15"/>
                    </a:lnTo>
                    <a:lnTo>
                      <a:pt x="263" y="121"/>
                    </a:lnTo>
                    <a:lnTo>
                      <a:pt x="461" y="194"/>
                    </a:lnTo>
                    <a:lnTo>
                      <a:pt x="532" y="217"/>
                    </a:lnTo>
                    <a:lnTo>
                      <a:pt x="553" y="224"/>
                    </a:lnTo>
                    <a:lnTo>
                      <a:pt x="559" y="226"/>
                    </a:lnTo>
                    <a:lnTo>
                      <a:pt x="592" y="228"/>
                    </a:lnTo>
                    <a:lnTo>
                      <a:pt x="646" y="219"/>
                    </a:lnTo>
                    <a:lnTo>
                      <a:pt x="727" y="202"/>
                    </a:lnTo>
                    <a:lnTo>
                      <a:pt x="935" y="149"/>
                    </a:lnTo>
                    <a:lnTo>
                      <a:pt x="1208" y="71"/>
                    </a:lnTo>
                    <a:lnTo>
                      <a:pt x="1204" y="57"/>
                    </a:lnTo>
                    <a:lnTo>
                      <a:pt x="930" y="134"/>
                    </a:lnTo>
                    <a:lnTo>
                      <a:pt x="723" y="188"/>
                    </a:lnTo>
                    <a:lnTo>
                      <a:pt x="643" y="205"/>
                    </a:lnTo>
                    <a:lnTo>
                      <a:pt x="592" y="211"/>
                    </a:lnTo>
                    <a:lnTo>
                      <a:pt x="561" y="210"/>
                    </a:lnTo>
                    <a:lnTo>
                      <a:pt x="557" y="210"/>
                    </a:lnTo>
                    <a:lnTo>
                      <a:pt x="536" y="203"/>
                    </a:lnTo>
                    <a:lnTo>
                      <a:pt x="467" y="179"/>
                    </a:lnTo>
                    <a:lnTo>
                      <a:pt x="269" y="107"/>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46" name="Freeform 146"/>
              <p:cNvSpPr>
                <a:spLocks/>
              </p:cNvSpPr>
              <p:nvPr/>
            </p:nvSpPr>
            <p:spPr bwMode="auto">
              <a:xfrm>
                <a:off x="5057" y="3212"/>
                <a:ext cx="143" cy="143"/>
              </a:xfrm>
              <a:custGeom>
                <a:avLst/>
                <a:gdLst>
                  <a:gd name="T0" fmla="*/ 155 w 1014"/>
                  <a:gd name="T1" fmla="*/ 1042 h 1088"/>
                  <a:gd name="T2" fmla="*/ 234 w 1014"/>
                  <a:gd name="T3" fmla="*/ 1076 h 1088"/>
                  <a:gd name="T4" fmla="*/ 321 w 1014"/>
                  <a:gd name="T5" fmla="*/ 1088 h 1088"/>
                  <a:gd name="T6" fmla="*/ 415 w 1014"/>
                  <a:gd name="T7" fmla="*/ 1080 h 1088"/>
                  <a:gd name="T8" fmla="*/ 511 w 1014"/>
                  <a:gd name="T9" fmla="*/ 1052 h 1088"/>
                  <a:gd name="T10" fmla="*/ 608 w 1014"/>
                  <a:gd name="T11" fmla="*/ 1006 h 1088"/>
                  <a:gd name="T12" fmla="*/ 703 w 1014"/>
                  <a:gd name="T13" fmla="*/ 942 h 1088"/>
                  <a:gd name="T14" fmla="*/ 791 w 1014"/>
                  <a:gd name="T15" fmla="*/ 860 h 1088"/>
                  <a:gd name="T16" fmla="*/ 871 w 1014"/>
                  <a:gd name="T17" fmla="*/ 763 h 1088"/>
                  <a:gd name="T18" fmla="*/ 934 w 1014"/>
                  <a:gd name="T19" fmla="*/ 659 h 1088"/>
                  <a:gd name="T20" fmla="*/ 979 w 1014"/>
                  <a:gd name="T21" fmla="*/ 554 h 1088"/>
                  <a:gd name="T22" fmla="*/ 1006 w 1014"/>
                  <a:gd name="T23" fmla="*/ 449 h 1088"/>
                  <a:gd name="T24" fmla="*/ 1014 w 1014"/>
                  <a:gd name="T25" fmla="*/ 349 h 1088"/>
                  <a:gd name="T26" fmla="*/ 1004 w 1014"/>
                  <a:gd name="T27" fmla="*/ 255 h 1088"/>
                  <a:gd name="T28" fmla="*/ 975 w 1014"/>
                  <a:gd name="T29" fmla="*/ 171 h 1088"/>
                  <a:gd name="T30" fmla="*/ 927 w 1014"/>
                  <a:gd name="T31" fmla="*/ 100 h 1088"/>
                  <a:gd name="T32" fmla="*/ 860 w 1014"/>
                  <a:gd name="T33" fmla="*/ 46 h 1088"/>
                  <a:gd name="T34" fmla="*/ 781 w 1014"/>
                  <a:gd name="T35" fmla="*/ 12 h 1088"/>
                  <a:gd name="T36" fmla="*/ 693 w 1014"/>
                  <a:gd name="T37" fmla="*/ 0 h 1088"/>
                  <a:gd name="T38" fmla="*/ 599 w 1014"/>
                  <a:gd name="T39" fmla="*/ 8 h 1088"/>
                  <a:gd name="T40" fmla="*/ 503 w 1014"/>
                  <a:gd name="T41" fmla="*/ 36 h 1088"/>
                  <a:gd name="T42" fmla="*/ 406 w 1014"/>
                  <a:gd name="T43" fmla="*/ 83 h 1088"/>
                  <a:gd name="T44" fmla="*/ 311 w 1014"/>
                  <a:gd name="T45" fmla="*/ 148 h 1088"/>
                  <a:gd name="T46" fmla="*/ 223 w 1014"/>
                  <a:gd name="T47" fmla="*/ 229 h 1088"/>
                  <a:gd name="T48" fmla="*/ 144 w 1014"/>
                  <a:gd name="T49" fmla="*/ 327 h 1088"/>
                  <a:gd name="T50" fmla="*/ 80 w 1014"/>
                  <a:gd name="T51" fmla="*/ 429 h 1088"/>
                  <a:gd name="T52" fmla="*/ 35 w 1014"/>
                  <a:gd name="T53" fmla="*/ 534 h 1088"/>
                  <a:gd name="T54" fmla="*/ 9 w 1014"/>
                  <a:gd name="T55" fmla="*/ 639 h 1088"/>
                  <a:gd name="T56" fmla="*/ 0 w 1014"/>
                  <a:gd name="T57" fmla="*/ 739 h 1088"/>
                  <a:gd name="T58" fmla="*/ 10 w 1014"/>
                  <a:gd name="T59" fmla="*/ 833 h 1088"/>
                  <a:gd name="T60" fmla="*/ 40 w 1014"/>
                  <a:gd name="T61" fmla="*/ 917 h 1088"/>
                  <a:gd name="T62" fmla="*/ 88 w 1014"/>
                  <a:gd name="T63" fmla="*/ 988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4" h="1088">
                    <a:moveTo>
                      <a:pt x="119" y="1017"/>
                    </a:moveTo>
                    <a:lnTo>
                      <a:pt x="155" y="1042"/>
                    </a:lnTo>
                    <a:lnTo>
                      <a:pt x="193" y="1061"/>
                    </a:lnTo>
                    <a:lnTo>
                      <a:pt x="234" y="1076"/>
                    </a:lnTo>
                    <a:lnTo>
                      <a:pt x="276" y="1085"/>
                    </a:lnTo>
                    <a:lnTo>
                      <a:pt x="321" y="1088"/>
                    </a:lnTo>
                    <a:lnTo>
                      <a:pt x="367" y="1087"/>
                    </a:lnTo>
                    <a:lnTo>
                      <a:pt x="415" y="1080"/>
                    </a:lnTo>
                    <a:lnTo>
                      <a:pt x="463" y="1069"/>
                    </a:lnTo>
                    <a:lnTo>
                      <a:pt x="511" y="1052"/>
                    </a:lnTo>
                    <a:lnTo>
                      <a:pt x="560" y="1032"/>
                    </a:lnTo>
                    <a:lnTo>
                      <a:pt x="608" y="1006"/>
                    </a:lnTo>
                    <a:lnTo>
                      <a:pt x="656" y="975"/>
                    </a:lnTo>
                    <a:lnTo>
                      <a:pt x="703" y="942"/>
                    </a:lnTo>
                    <a:lnTo>
                      <a:pt x="748" y="903"/>
                    </a:lnTo>
                    <a:lnTo>
                      <a:pt x="791" y="860"/>
                    </a:lnTo>
                    <a:lnTo>
                      <a:pt x="833" y="813"/>
                    </a:lnTo>
                    <a:lnTo>
                      <a:pt x="871" y="763"/>
                    </a:lnTo>
                    <a:lnTo>
                      <a:pt x="905" y="711"/>
                    </a:lnTo>
                    <a:lnTo>
                      <a:pt x="934" y="659"/>
                    </a:lnTo>
                    <a:lnTo>
                      <a:pt x="959" y="607"/>
                    </a:lnTo>
                    <a:lnTo>
                      <a:pt x="979" y="554"/>
                    </a:lnTo>
                    <a:lnTo>
                      <a:pt x="994" y="502"/>
                    </a:lnTo>
                    <a:lnTo>
                      <a:pt x="1006" y="449"/>
                    </a:lnTo>
                    <a:lnTo>
                      <a:pt x="1012" y="399"/>
                    </a:lnTo>
                    <a:lnTo>
                      <a:pt x="1014" y="349"/>
                    </a:lnTo>
                    <a:lnTo>
                      <a:pt x="1011" y="301"/>
                    </a:lnTo>
                    <a:lnTo>
                      <a:pt x="1004" y="255"/>
                    </a:lnTo>
                    <a:lnTo>
                      <a:pt x="991" y="212"/>
                    </a:lnTo>
                    <a:lnTo>
                      <a:pt x="975" y="171"/>
                    </a:lnTo>
                    <a:lnTo>
                      <a:pt x="954" y="134"/>
                    </a:lnTo>
                    <a:lnTo>
                      <a:pt x="927" y="100"/>
                    </a:lnTo>
                    <a:lnTo>
                      <a:pt x="895" y="71"/>
                    </a:lnTo>
                    <a:lnTo>
                      <a:pt x="860" y="46"/>
                    </a:lnTo>
                    <a:lnTo>
                      <a:pt x="822" y="27"/>
                    </a:lnTo>
                    <a:lnTo>
                      <a:pt x="781" y="12"/>
                    </a:lnTo>
                    <a:lnTo>
                      <a:pt x="738" y="3"/>
                    </a:lnTo>
                    <a:lnTo>
                      <a:pt x="693" y="0"/>
                    </a:lnTo>
                    <a:lnTo>
                      <a:pt x="647" y="1"/>
                    </a:lnTo>
                    <a:lnTo>
                      <a:pt x="599" y="8"/>
                    </a:lnTo>
                    <a:lnTo>
                      <a:pt x="551" y="20"/>
                    </a:lnTo>
                    <a:lnTo>
                      <a:pt x="503" y="36"/>
                    </a:lnTo>
                    <a:lnTo>
                      <a:pt x="454" y="57"/>
                    </a:lnTo>
                    <a:lnTo>
                      <a:pt x="406" y="83"/>
                    </a:lnTo>
                    <a:lnTo>
                      <a:pt x="358" y="113"/>
                    </a:lnTo>
                    <a:lnTo>
                      <a:pt x="311" y="148"/>
                    </a:lnTo>
                    <a:lnTo>
                      <a:pt x="266" y="186"/>
                    </a:lnTo>
                    <a:lnTo>
                      <a:pt x="223" y="229"/>
                    </a:lnTo>
                    <a:lnTo>
                      <a:pt x="182" y="276"/>
                    </a:lnTo>
                    <a:lnTo>
                      <a:pt x="144" y="327"/>
                    </a:lnTo>
                    <a:lnTo>
                      <a:pt x="110" y="377"/>
                    </a:lnTo>
                    <a:lnTo>
                      <a:pt x="80" y="429"/>
                    </a:lnTo>
                    <a:lnTo>
                      <a:pt x="56" y="481"/>
                    </a:lnTo>
                    <a:lnTo>
                      <a:pt x="35" y="534"/>
                    </a:lnTo>
                    <a:lnTo>
                      <a:pt x="20" y="587"/>
                    </a:lnTo>
                    <a:lnTo>
                      <a:pt x="9" y="639"/>
                    </a:lnTo>
                    <a:lnTo>
                      <a:pt x="2" y="690"/>
                    </a:lnTo>
                    <a:lnTo>
                      <a:pt x="0" y="739"/>
                    </a:lnTo>
                    <a:lnTo>
                      <a:pt x="3" y="787"/>
                    </a:lnTo>
                    <a:lnTo>
                      <a:pt x="10" y="833"/>
                    </a:lnTo>
                    <a:lnTo>
                      <a:pt x="22" y="876"/>
                    </a:lnTo>
                    <a:lnTo>
                      <a:pt x="40" y="917"/>
                    </a:lnTo>
                    <a:lnTo>
                      <a:pt x="61" y="954"/>
                    </a:lnTo>
                    <a:lnTo>
                      <a:pt x="88" y="988"/>
                    </a:lnTo>
                    <a:lnTo>
                      <a:pt x="119" y="101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47" name="Freeform 147"/>
              <p:cNvSpPr>
                <a:spLocks/>
              </p:cNvSpPr>
              <p:nvPr/>
            </p:nvSpPr>
            <p:spPr bwMode="auto">
              <a:xfrm>
                <a:off x="5057" y="3212"/>
                <a:ext cx="148" cy="143"/>
              </a:xfrm>
              <a:custGeom>
                <a:avLst/>
                <a:gdLst>
                  <a:gd name="T0" fmla="*/ 122 w 1030"/>
                  <a:gd name="T1" fmla="*/ 1032 h 1104"/>
                  <a:gd name="T2" fmla="*/ 240 w 1030"/>
                  <a:gd name="T3" fmla="*/ 1091 h 1104"/>
                  <a:gd name="T4" fmla="*/ 376 w 1030"/>
                  <a:gd name="T5" fmla="*/ 1103 h 1104"/>
                  <a:gd name="T6" fmla="*/ 522 w 1030"/>
                  <a:gd name="T7" fmla="*/ 1067 h 1104"/>
                  <a:gd name="T8" fmla="*/ 668 w 1030"/>
                  <a:gd name="T9" fmla="*/ 990 h 1104"/>
                  <a:gd name="T10" fmla="*/ 805 w 1030"/>
                  <a:gd name="T11" fmla="*/ 873 h 1104"/>
                  <a:gd name="T12" fmla="*/ 919 w 1030"/>
                  <a:gd name="T13" fmla="*/ 724 h 1104"/>
                  <a:gd name="T14" fmla="*/ 994 w 1030"/>
                  <a:gd name="T15" fmla="*/ 564 h 1104"/>
                  <a:gd name="T16" fmla="*/ 1028 w 1030"/>
                  <a:gd name="T17" fmla="*/ 408 h 1104"/>
                  <a:gd name="T18" fmla="*/ 1019 w 1030"/>
                  <a:gd name="T19" fmla="*/ 261 h 1104"/>
                  <a:gd name="T20" fmla="*/ 968 w 1030"/>
                  <a:gd name="T21" fmla="*/ 138 h 1104"/>
                  <a:gd name="T22" fmla="*/ 872 w 1030"/>
                  <a:gd name="T23" fmla="*/ 47 h 1104"/>
                  <a:gd name="T24" fmla="*/ 747 w 1030"/>
                  <a:gd name="T25" fmla="*/ 3 h 1104"/>
                  <a:gd name="T26" fmla="*/ 606 w 1030"/>
                  <a:gd name="T27" fmla="*/ 9 h 1104"/>
                  <a:gd name="T28" fmla="*/ 459 w 1030"/>
                  <a:gd name="T29" fmla="*/ 58 h 1104"/>
                  <a:gd name="T30" fmla="*/ 314 w 1030"/>
                  <a:gd name="T31" fmla="*/ 149 h 1104"/>
                  <a:gd name="T32" fmla="*/ 183 w 1030"/>
                  <a:gd name="T33" fmla="*/ 279 h 1104"/>
                  <a:gd name="T34" fmla="*/ 81 w 1030"/>
                  <a:gd name="T35" fmla="*/ 434 h 1104"/>
                  <a:gd name="T36" fmla="*/ 21 w 1030"/>
                  <a:gd name="T37" fmla="*/ 593 h 1104"/>
                  <a:gd name="T38" fmla="*/ 0 w 1030"/>
                  <a:gd name="T39" fmla="*/ 747 h 1104"/>
                  <a:gd name="T40" fmla="*/ 23 w 1030"/>
                  <a:gd name="T41" fmla="*/ 887 h 1104"/>
                  <a:gd name="T42" fmla="*/ 89 w 1030"/>
                  <a:gd name="T43" fmla="*/ 1001 h 1104"/>
                  <a:gd name="T44" fmla="*/ 167 w 1030"/>
                  <a:gd name="T45" fmla="*/ 1044 h 1104"/>
                  <a:gd name="T46" fmla="*/ 75 w 1030"/>
                  <a:gd name="T47" fmla="*/ 958 h 1104"/>
                  <a:gd name="T48" fmla="*/ 25 w 1030"/>
                  <a:gd name="T49" fmla="*/ 839 h 1104"/>
                  <a:gd name="T50" fmla="*/ 18 w 1030"/>
                  <a:gd name="T51" fmla="*/ 699 h 1104"/>
                  <a:gd name="T52" fmla="*/ 51 w 1030"/>
                  <a:gd name="T53" fmla="*/ 544 h 1104"/>
                  <a:gd name="T54" fmla="*/ 124 w 1030"/>
                  <a:gd name="T55" fmla="*/ 389 h 1104"/>
                  <a:gd name="T56" fmla="*/ 238 w 1030"/>
                  <a:gd name="T57" fmla="*/ 243 h 1104"/>
                  <a:gd name="T58" fmla="*/ 370 w 1030"/>
                  <a:gd name="T59" fmla="*/ 127 h 1104"/>
                  <a:gd name="T60" fmla="*/ 514 w 1030"/>
                  <a:gd name="T61" fmla="*/ 51 h 1104"/>
                  <a:gd name="T62" fmla="*/ 656 w 1030"/>
                  <a:gd name="T63" fmla="*/ 17 h 1104"/>
                  <a:gd name="T64" fmla="*/ 787 w 1030"/>
                  <a:gd name="T65" fmla="*/ 28 h 1104"/>
                  <a:gd name="T66" fmla="*/ 898 w 1030"/>
                  <a:gd name="T67" fmla="*/ 85 h 1104"/>
                  <a:gd name="T68" fmla="*/ 976 w 1030"/>
                  <a:gd name="T69" fmla="*/ 182 h 1104"/>
                  <a:gd name="T70" fmla="*/ 1011 w 1030"/>
                  <a:gd name="T71" fmla="*/ 310 h 1104"/>
                  <a:gd name="T72" fmla="*/ 1006 w 1030"/>
                  <a:gd name="T73" fmla="*/ 456 h 1104"/>
                  <a:gd name="T74" fmla="*/ 960 w 1030"/>
                  <a:gd name="T75" fmla="*/ 612 h 1104"/>
                  <a:gd name="T76" fmla="*/ 873 w 1030"/>
                  <a:gd name="T77" fmla="*/ 766 h 1104"/>
                  <a:gd name="T78" fmla="*/ 751 w 1030"/>
                  <a:gd name="T79" fmla="*/ 905 h 1104"/>
                  <a:gd name="T80" fmla="*/ 612 w 1030"/>
                  <a:gd name="T81" fmla="*/ 1007 h 1104"/>
                  <a:gd name="T82" fmla="*/ 469 w 1030"/>
                  <a:gd name="T83" fmla="*/ 1069 h 1104"/>
                  <a:gd name="T84" fmla="*/ 329 w 1030"/>
                  <a:gd name="T85" fmla="*/ 1088 h 1104"/>
                  <a:gd name="T86" fmla="*/ 204 w 1030"/>
                  <a:gd name="T87" fmla="*/ 1062 h 1104"/>
                  <a:gd name="T88" fmla="*/ 101 w 1030"/>
                  <a:gd name="T89" fmla="*/ 990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30" h="1104">
                    <a:moveTo>
                      <a:pt x="101" y="990"/>
                    </a:moveTo>
                    <a:lnTo>
                      <a:pt x="90" y="1002"/>
                    </a:lnTo>
                    <a:lnTo>
                      <a:pt x="122" y="1032"/>
                    </a:lnTo>
                    <a:lnTo>
                      <a:pt x="159" y="1057"/>
                    </a:lnTo>
                    <a:lnTo>
                      <a:pt x="198" y="1077"/>
                    </a:lnTo>
                    <a:lnTo>
                      <a:pt x="240" y="1091"/>
                    </a:lnTo>
                    <a:lnTo>
                      <a:pt x="283" y="1101"/>
                    </a:lnTo>
                    <a:lnTo>
                      <a:pt x="329" y="1104"/>
                    </a:lnTo>
                    <a:lnTo>
                      <a:pt x="376" y="1103"/>
                    </a:lnTo>
                    <a:lnTo>
                      <a:pt x="424" y="1095"/>
                    </a:lnTo>
                    <a:lnTo>
                      <a:pt x="473" y="1084"/>
                    </a:lnTo>
                    <a:lnTo>
                      <a:pt x="522" y="1067"/>
                    </a:lnTo>
                    <a:lnTo>
                      <a:pt x="571" y="1047"/>
                    </a:lnTo>
                    <a:lnTo>
                      <a:pt x="620" y="1021"/>
                    </a:lnTo>
                    <a:lnTo>
                      <a:pt x="668" y="990"/>
                    </a:lnTo>
                    <a:lnTo>
                      <a:pt x="716" y="956"/>
                    </a:lnTo>
                    <a:lnTo>
                      <a:pt x="761" y="917"/>
                    </a:lnTo>
                    <a:lnTo>
                      <a:pt x="805" y="873"/>
                    </a:lnTo>
                    <a:lnTo>
                      <a:pt x="847" y="826"/>
                    </a:lnTo>
                    <a:lnTo>
                      <a:pt x="885" y="775"/>
                    </a:lnTo>
                    <a:lnTo>
                      <a:pt x="919" y="724"/>
                    </a:lnTo>
                    <a:lnTo>
                      <a:pt x="949" y="671"/>
                    </a:lnTo>
                    <a:lnTo>
                      <a:pt x="974" y="618"/>
                    </a:lnTo>
                    <a:lnTo>
                      <a:pt x="994" y="564"/>
                    </a:lnTo>
                    <a:lnTo>
                      <a:pt x="1010" y="512"/>
                    </a:lnTo>
                    <a:lnTo>
                      <a:pt x="1022" y="458"/>
                    </a:lnTo>
                    <a:lnTo>
                      <a:pt x="1028" y="408"/>
                    </a:lnTo>
                    <a:lnTo>
                      <a:pt x="1030" y="357"/>
                    </a:lnTo>
                    <a:lnTo>
                      <a:pt x="1027" y="308"/>
                    </a:lnTo>
                    <a:lnTo>
                      <a:pt x="1019" y="261"/>
                    </a:lnTo>
                    <a:lnTo>
                      <a:pt x="1007" y="218"/>
                    </a:lnTo>
                    <a:lnTo>
                      <a:pt x="990" y="176"/>
                    </a:lnTo>
                    <a:lnTo>
                      <a:pt x="968" y="138"/>
                    </a:lnTo>
                    <a:lnTo>
                      <a:pt x="941" y="103"/>
                    </a:lnTo>
                    <a:lnTo>
                      <a:pt x="908" y="73"/>
                    </a:lnTo>
                    <a:lnTo>
                      <a:pt x="872" y="47"/>
                    </a:lnTo>
                    <a:lnTo>
                      <a:pt x="833" y="28"/>
                    </a:lnTo>
                    <a:lnTo>
                      <a:pt x="791" y="13"/>
                    </a:lnTo>
                    <a:lnTo>
                      <a:pt x="747" y="3"/>
                    </a:lnTo>
                    <a:lnTo>
                      <a:pt x="701" y="0"/>
                    </a:lnTo>
                    <a:lnTo>
                      <a:pt x="654" y="1"/>
                    </a:lnTo>
                    <a:lnTo>
                      <a:pt x="606" y="9"/>
                    </a:lnTo>
                    <a:lnTo>
                      <a:pt x="557" y="20"/>
                    </a:lnTo>
                    <a:lnTo>
                      <a:pt x="508" y="37"/>
                    </a:lnTo>
                    <a:lnTo>
                      <a:pt x="459" y="58"/>
                    </a:lnTo>
                    <a:lnTo>
                      <a:pt x="410" y="84"/>
                    </a:lnTo>
                    <a:lnTo>
                      <a:pt x="362" y="115"/>
                    </a:lnTo>
                    <a:lnTo>
                      <a:pt x="314" y="149"/>
                    </a:lnTo>
                    <a:lnTo>
                      <a:pt x="269" y="188"/>
                    </a:lnTo>
                    <a:lnTo>
                      <a:pt x="225" y="232"/>
                    </a:lnTo>
                    <a:lnTo>
                      <a:pt x="183" y="279"/>
                    </a:lnTo>
                    <a:lnTo>
                      <a:pt x="146" y="331"/>
                    </a:lnTo>
                    <a:lnTo>
                      <a:pt x="112" y="381"/>
                    </a:lnTo>
                    <a:lnTo>
                      <a:pt x="81" y="434"/>
                    </a:lnTo>
                    <a:lnTo>
                      <a:pt x="57" y="486"/>
                    </a:lnTo>
                    <a:lnTo>
                      <a:pt x="36" y="540"/>
                    </a:lnTo>
                    <a:lnTo>
                      <a:pt x="21" y="593"/>
                    </a:lnTo>
                    <a:lnTo>
                      <a:pt x="10" y="646"/>
                    </a:lnTo>
                    <a:lnTo>
                      <a:pt x="2" y="697"/>
                    </a:lnTo>
                    <a:lnTo>
                      <a:pt x="0" y="747"/>
                    </a:lnTo>
                    <a:lnTo>
                      <a:pt x="3" y="796"/>
                    </a:lnTo>
                    <a:lnTo>
                      <a:pt x="11" y="843"/>
                    </a:lnTo>
                    <a:lnTo>
                      <a:pt x="23" y="887"/>
                    </a:lnTo>
                    <a:lnTo>
                      <a:pt x="40" y="928"/>
                    </a:lnTo>
                    <a:lnTo>
                      <a:pt x="63" y="966"/>
                    </a:lnTo>
                    <a:lnTo>
                      <a:pt x="89" y="1001"/>
                    </a:lnTo>
                    <a:lnTo>
                      <a:pt x="122" y="1032"/>
                    </a:lnTo>
                    <a:lnTo>
                      <a:pt x="159" y="1056"/>
                    </a:lnTo>
                    <a:lnTo>
                      <a:pt x="167" y="1044"/>
                    </a:lnTo>
                    <a:lnTo>
                      <a:pt x="132" y="1019"/>
                    </a:lnTo>
                    <a:lnTo>
                      <a:pt x="102" y="991"/>
                    </a:lnTo>
                    <a:lnTo>
                      <a:pt x="75" y="958"/>
                    </a:lnTo>
                    <a:lnTo>
                      <a:pt x="55" y="922"/>
                    </a:lnTo>
                    <a:lnTo>
                      <a:pt x="37" y="881"/>
                    </a:lnTo>
                    <a:lnTo>
                      <a:pt x="25" y="839"/>
                    </a:lnTo>
                    <a:lnTo>
                      <a:pt x="19" y="794"/>
                    </a:lnTo>
                    <a:lnTo>
                      <a:pt x="16" y="747"/>
                    </a:lnTo>
                    <a:lnTo>
                      <a:pt x="18" y="699"/>
                    </a:lnTo>
                    <a:lnTo>
                      <a:pt x="24" y="648"/>
                    </a:lnTo>
                    <a:lnTo>
                      <a:pt x="35" y="597"/>
                    </a:lnTo>
                    <a:lnTo>
                      <a:pt x="51" y="544"/>
                    </a:lnTo>
                    <a:lnTo>
                      <a:pt x="71" y="492"/>
                    </a:lnTo>
                    <a:lnTo>
                      <a:pt x="96" y="440"/>
                    </a:lnTo>
                    <a:lnTo>
                      <a:pt x="124" y="389"/>
                    </a:lnTo>
                    <a:lnTo>
                      <a:pt x="158" y="339"/>
                    </a:lnTo>
                    <a:lnTo>
                      <a:pt x="196" y="290"/>
                    </a:lnTo>
                    <a:lnTo>
                      <a:pt x="238" y="243"/>
                    </a:lnTo>
                    <a:lnTo>
                      <a:pt x="279" y="201"/>
                    </a:lnTo>
                    <a:lnTo>
                      <a:pt x="324" y="162"/>
                    </a:lnTo>
                    <a:lnTo>
                      <a:pt x="370" y="127"/>
                    </a:lnTo>
                    <a:lnTo>
                      <a:pt x="418" y="98"/>
                    </a:lnTo>
                    <a:lnTo>
                      <a:pt x="465" y="73"/>
                    </a:lnTo>
                    <a:lnTo>
                      <a:pt x="514" y="51"/>
                    </a:lnTo>
                    <a:lnTo>
                      <a:pt x="561" y="35"/>
                    </a:lnTo>
                    <a:lnTo>
                      <a:pt x="608" y="24"/>
                    </a:lnTo>
                    <a:lnTo>
                      <a:pt x="656" y="17"/>
                    </a:lnTo>
                    <a:lnTo>
                      <a:pt x="701" y="16"/>
                    </a:lnTo>
                    <a:lnTo>
                      <a:pt x="745" y="19"/>
                    </a:lnTo>
                    <a:lnTo>
                      <a:pt x="787" y="28"/>
                    </a:lnTo>
                    <a:lnTo>
                      <a:pt x="827" y="42"/>
                    </a:lnTo>
                    <a:lnTo>
                      <a:pt x="864" y="61"/>
                    </a:lnTo>
                    <a:lnTo>
                      <a:pt x="898" y="85"/>
                    </a:lnTo>
                    <a:lnTo>
                      <a:pt x="929" y="114"/>
                    </a:lnTo>
                    <a:lnTo>
                      <a:pt x="955" y="146"/>
                    </a:lnTo>
                    <a:lnTo>
                      <a:pt x="976" y="182"/>
                    </a:lnTo>
                    <a:lnTo>
                      <a:pt x="992" y="222"/>
                    </a:lnTo>
                    <a:lnTo>
                      <a:pt x="1004" y="265"/>
                    </a:lnTo>
                    <a:lnTo>
                      <a:pt x="1011" y="310"/>
                    </a:lnTo>
                    <a:lnTo>
                      <a:pt x="1014" y="357"/>
                    </a:lnTo>
                    <a:lnTo>
                      <a:pt x="1012" y="406"/>
                    </a:lnTo>
                    <a:lnTo>
                      <a:pt x="1006" y="456"/>
                    </a:lnTo>
                    <a:lnTo>
                      <a:pt x="995" y="508"/>
                    </a:lnTo>
                    <a:lnTo>
                      <a:pt x="980" y="560"/>
                    </a:lnTo>
                    <a:lnTo>
                      <a:pt x="960" y="612"/>
                    </a:lnTo>
                    <a:lnTo>
                      <a:pt x="935" y="663"/>
                    </a:lnTo>
                    <a:lnTo>
                      <a:pt x="906" y="715"/>
                    </a:lnTo>
                    <a:lnTo>
                      <a:pt x="873" y="766"/>
                    </a:lnTo>
                    <a:lnTo>
                      <a:pt x="835" y="816"/>
                    </a:lnTo>
                    <a:lnTo>
                      <a:pt x="793" y="863"/>
                    </a:lnTo>
                    <a:lnTo>
                      <a:pt x="751" y="905"/>
                    </a:lnTo>
                    <a:lnTo>
                      <a:pt x="706" y="944"/>
                    </a:lnTo>
                    <a:lnTo>
                      <a:pt x="660" y="977"/>
                    </a:lnTo>
                    <a:lnTo>
                      <a:pt x="612" y="1007"/>
                    </a:lnTo>
                    <a:lnTo>
                      <a:pt x="565" y="1033"/>
                    </a:lnTo>
                    <a:lnTo>
                      <a:pt x="516" y="1053"/>
                    </a:lnTo>
                    <a:lnTo>
                      <a:pt x="469" y="1069"/>
                    </a:lnTo>
                    <a:lnTo>
                      <a:pt x="422" y="1081"/>
                    </a:lnTo>
                    <a:lnTo>
                      <a:pt x="374" y="1087"/>
                    </a:lnTo>
                    <a:lnTo>
                      <a:pt x="329" y="1088"/>
                    </a:lnTo>
                    <a:lnTo>
                      <a:pt x="286" y="1085"/>
                    </a:lnTo>
                    <a:lnTo>
                      <a:pt x="244" y="1077"/>
                    </a:lnTo>
                    <a:lnTo>
                      <a:pt x="204" y="1062"/>
                    </a:lnTo>
                    <a:lnTo>
                      <a:pt x="167" y="1043"/>
                    </a:lnTo>
                    <a:lnTo>
                      <a:pt x="132" y="1019"/>
                    </a:lnTo>
                    <a:lnTo>
                      <a:pt x="101" y="990"/>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748" name="Freeform 148"/>
              <p:cNvSpPr>
                <a:spLocks/>
              </p:cNvSpPr>
              <p:nvPr/>
            </p:nvSpPr>
            <p:spPr bwMode="auto">
              <a:xfrm>
                <a:off x="5168" y="3270"/>
                <a:ext cx="27" cy="48"/>
              </a:xfrm>
              <a:custGeom>
                <a:avLst/>
                <a:gdLst>
                  <a:gd name="T0" fmla="*/ 0 w 206"/>
                  <a:gd name="T1" fmla="*/ 0 h 388"/>
                  <a:gd name="T2" fmla="*/ 206 w 206"/>
                  <a:gd name="T3" fmla="*/ 143 h 388"/>
                  <a:gd name="T4" fmla="*/ 194 w 206"/>
                  <a:gd name="T5" fmla="*/ 173 h 388"/>
                  <a:gd name="T6" fmla="*/ 160 w 206"/>
                  <a:gd name="T7" fmla="*/ 242 h 388"/>
                  <a:gd name="T8" fmla="*/ 112 w 206"/>
                  <a:gd name="T9" fmla="*/ 324 h 388"/>
                  <a:gd name="T10" fmla="*/ 86 w 206"/>
                  <a:gd name="T11" fmla="*/ 360 h 388"/>
                  <a:gd name="T12" fmla="*/ 74 w 206"/>
                  <a:gd name="T13" fmla="*/ 372 h 388"/>
                  <a:gd name="T14" fmla="*/ 57 w 206"/>
                  <a:gd name="T15" fmla="*/ 388 h 388"/>
                  <a:gd name="T16" fmla="*/ 63 w 206"/>
                  <a:gd name="T17" fmla="*/ 359 h 388"/>
                  <a:gd name="T18" fmla="*/ 66 w 206"/>
                  <a:gd name="T19" fmla="*/ 325 h 388"/>
                  <a:gd name="T20" fmla="*/ 68 w 206"/>
                  <a:gd name="T21" fmla="*/ 279 h 388"/>
                  <a:gd name="T22" fmla="*/ 64 w 206"/>
                  <a:gd name="T23" fmla="*/ 223 h 388"/>
                  <a:gd name="T24" fmla="*/ 53 w 206"/>
                  <a:gd name="T25" fmla="*/ 156 h 388"/>
                  <a:gd name="T26" fmla="*/ 33 w 206"/>
                  <a:gd name="T27" fmla="*/ 82 h 388"/>
                  <a:gd name="T28" fmla="*/ 0 w 206"/>
                  <a:gd name="T29" fmla="*/ 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6" h="388">
                    <a:moveTo>
                      <a:pt x="0" y="0"/>
                    </a:moveTo>
                    <a:lnTo>
                      <a:pt x="206" y="143"/>
                    </a:lnTo>
                    <a:lnTo>
                      <a:pt x="194" y="173"/>
                    </a:lnTo>
                    <a:lnTo>
                      <a:pt x="160" y="242"/>
                    </a:lnTo>
                    <a:lnTo>
                      <a:pt x="112" y="324"/>
                    </a:lnTo>
                    <a:lnTo>
                      <a:pt x="86" y="360"/>
                    </a:lnTo>
                    <a:lnTo>
                      <a:pt x="74" y="372"/>
                    </a:lnTo>
                    <a:lnTo>
                      <a:pt x="57" y="388"/>
                    </a:lnTo>
                    <a:lnTo>
                      <a:pt x="63" y="359"/>
                    </a:lnTo>
                    <a:lnTo>
                      <a:pt x="66" y="325"/>
                    </a:lnTo>
                    <a:lnTo>
                      <a:pt x="68" y="279"/>
                    </a:lnTo>
                    <a:lnTo>
                      <a:pt x="64" y="223"/>
                    </a:lnTo>
                    <a:lnTo>
                      <a:pt x="53" y="156"/>
                    </a:lnTo>
                    <a:lnTo>
                      <a:pt x="33" y="8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49" name="Freeform 149"/>
              <p:cNvSpPr>
                <a:spLocks/>
              </p:cNvSpPr>
              <p:nvPr/>
            </p:nvSpPr>
            <p:spPr bwMode="auto">
              <a:xfrm>
                <a:off x="5168" y="3270"/>
                <a:ext cx="32" cy="48"/>
              </a:xfrm>
              <a:custGeom>
                <a:avLst/>
                <a:gdLst>
                  <a:gd name="T0" fmla="*/ 32 w 220"/>
                  <a:gd name="T1" fmla="*/ 91 h 401"/>
                  <a:gd name="T2" fmla="*/ 43 w 220"/>
                  <a:gd name="T3" fmla="*/ 95 h 401"/>
                  <a:gd name="T4" fmla="*/ 47 w 220"/>
                  <a:gd name="T5" fmla="*/ 85 h 401"/>
                  <a:gd name="T6" fmla="*/ 23 w 220"/>
                  <a:gd name="T7" fmla="*/ 27 h 401"/>
                  <a:gd name="T8" fmla="*/ 204 w 220"/>
                  <a:gd name="T9" fmla="*/ 152 h 401"/>
                  <a:gd name="T10" fmla="*/ 194 w 220"/>
                  <a:gd name="T11" fmla="*/ 176 h 401"/>
                  <a:gd name="T12" fmla="*/ 160 w 220"/>
                  <a:gd name="T13" fmla="*/ 244 h 401"/>
                  <a:gd name="T14" fmla="*/ 113 w 220"/>
                  <a:gd name="T15" fmla="*/ 326 h 401"/>
                  <a:gd name="T16" fmla="*/ 87 w 220"/>
                  <a:gd name="T17" fmla="*/ 361 h 401"/>
                  <a:gd name="T18" fmla="*/ 76 w 220"/>
                  <a:gd name="T19" fmla="*/ 373 h 401"/>
                  <a:gd name="T20" fmla="*/ 59 w 220"/>
                  <a:gd name="T21" fmla="*/ 388 h 401"/>
                  <a:gd name="T22" fmla="*/ 57 w 220"/>
                  <a:gd name="T23" fmla="*/ 392 h 401"/>
                  <a:gd name="T24" fmla="*/ 71 w 220"/>
                  <a:gd name="T25" fmla="*/ 396 h 401"/>
                  <a:gd name="T26" fmla="*/ 77 w 220"/>
                  <a:gd name="T27" fmla="*/ 367 h 401"/>
                  <a:gd name="T28" fmla="*/ 78 w 220"/>
                  <a:gd name="T29" fmla="*/ 366 h 401"/>
                  <a:gd name="T30" fmla="*/ 81 w 220"/>
                  <a:gd name="T31" fmla="*/ 332 h 401"/>
                  <a:gd name="T32" fmla="*/ 81 w 220"/>
                  <a:gd name="T33" fmla="*/ 331 h 401"/>
                  <a:gd name="T34" fmla="*/ 83 w 220"/>
                  <a:gd name="T35" fmla="*/ 285 h 401"/>
                  <a:gd name="T36" fmla="*/ 83 w 220"/>
                  <a:gd name="T37" fmla="*/ 284 h 401"/>
                  <a:gd name="T38" fmla="*/ 79 w 220"/>
                  <a:gd name="T39" fmla="*/ 228 h 401"/>
                  <a:gd name="T40" fmla="*/ 78 w 220"/>
                  <a:gd name="T41" fmla="*/ 228 h 401"/>
                  <a:gd name="T42" fmla="*/ 67 w 220"/>
                  <a:gd name="T43" fmla="*/ 161 h 401"/>
                  <a:gd name="T44" fmla="*/ 67 w 220"/>
                  <a:gd name="T45" fmla="*/ 160 h 401"/>
                  <a:gd name="T46" fmla="*/ 47 w 220"/>
                  <a:gd name="T47" fmla="*/ 86 h 401"/>
                  <a:gd name="T48" fmla="*/ 47 w 220"/>
                  <a:gd name="T49" fmla="*/ 85 h 401"/>
                  <a:gd name="T50" fmla="*/ 23 w 220"/>
                  <a:gd name="T51" fmla="*/ 27 h 401"/>
                  <a:gd name="T52" fmla="*/ 209 w 220"/>
                  <a:gd name="T53" fmla="*/ 155 h 401"/>
                  <a:gd name="T54" fmla="*/ 219 w 220"/>
                  <a:gd name="T55" fmla="*/ 153 h 401"/>
                  <a:gd name="T56" fmla="*/ 217 w 220"/>
                  <a:gd name="T57" fmla="*/ 143 h 401"/>
                  <a:gd name="T58" fmla="*/ 11 w 220"/>
                  <a:gd name="T59" fmla="*/ 0 h 401"/>
                  <a:gd name="T60" fmla="*/ 0 w 220"/>
                  <a:gd name="T61" fmla="*/ 9 h 401"/>
                  <a:gd name="T62" fmla="*/ 32 w 220"/>
                  <a:gd name="T63" fmla="*/ 90 h 401"/>
                  <a:gd name="T64" fmla="*/ 53 w 220"/>
                  <a:gd name="T65" fmla="*/ 165 h 401"/>
                  <a:gd name="T66" fmla="*/ 63 w 220"/>
                  <a:gd name="T67" fmla="*/ 230 h 401"/>
                  <a:gd name="T68" fmla="*/ 67 w 220"/>
                  <a:gd name="T69" fmla="*/ 285 h 401"/>
                  <a:gd name="T70" fmla="*/ 65 w 220"/>
                  <a:gd name="T71" fmla="*/ 330 h 401"/>
                  <a:gd name="T72" fmla="*/ 62 w 220"/>
                  <a:gd name="T73" fmla="*/ 364 h 401"/>
                  <a:gd name="T74" fmla="*/ 57 w 220"/>
                  <a:gd name="T75" fmla="*/ 392 h 401"/>
                  <a:gd name="T76" fmla="*/ 60 w 220"/>
                  <a:gd name="T77" fmla="*/ 401 h 401"/>
                  <a:gd name="T78" fmla="*/ 69 w 220"/>
                  <a:gd name="T79" fmla="*/ 400 h 401"/>
                  <a:gd name="T80" fmla="*/ 87 w 220"/>
                  <a:gd name="T81" fmla="*/ 385 h 401"/>
                  <a:gd name="T82" fmla="*/ 88 w 220"/>
                  <a:gd name="T83" fmla="*/ 384 h 401"/>
                  <a:gd name="T84" fmla="*/ 99 w 220"/>
                  <a:gd name="T85" fmla="*/ 371 h 401"/>
                  <a:gd name="T86" fmla="*/ 99 w 220"/>
                  <a:gd name="T87" fmla="*/ 371 h 401"/>
                  <a:gd name="T88" fmla="*/ 125 w 220"/>
                  <a:gd name="T89" fmla="*/ 335 h 401"/>
                  <a:gd name="T90" fmla="*/ 126 w 220"/>
                  <a:gd name="T91" fmla="*/ 334 h 401"/>
                  <a:gd name="T92" fmla="*/ 174 w 220"/>
                  <a:gd name="T93" fmla="*/ 253 h 401"/>
                  <a:gd name="T94" fmla="*/ 174 w 220"/>
                  <a:gd name="T95" fmla="*/ 251 h 401"/>
                  <a:gd name="T96" fmla="*/ 208 w 220"/>
                  <a:gd name="T97" fmla="*/ 182 h 401"/>
                  <a:gd name="T98" fmla="*/ 208 w 220"/>
                  <a:gd name="T99" fmla="*/ 182 h 401"/>
                  <a:gd name="T100" fmla="*/ 220 w 220"/>
                  <a:gd name="T101" fmla="*/ 152 h 401"/>
                  <a:gd name="T102" fmla="*/ 217 w 220"/>
                  <a:gd name="T103" fmla="*/ 143 h 401"/>
                  <a:gd name="T104" fmla="*/ 11 w 220"/>
                  <a:gd name="T105" fmla="*/ 0 h 401"/>
                  <a:gd name="T106" fmla="*/ 2 w 220"/>
                  <a:gd name="T107" fmla="*/ 0 h 401"/>
                  <a:gd name="T108" fmla="*/ 0 w 220"/>
                  <a:gd name="T109" fmla="*/ 9 h 401"/>
                  <a:gd name="T110" fmla="*/ 32 w 220"/>
                  <a:gd name="T111" fmla="*/ 9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0" h="401">
                    <a:moveTo>
                      <a:pt x="32" y="91"/>
                    </a:moveTo>
                    <a:lnTo>
                      <a:pt x="43" y="95"/>
                    </a:lnTo>
                    <a:lnTo>
                      <a:pt x="47" y="85"/>
                    </a:lnTo>
                    <a:lnTo>
                      <a:pt x="23" y="27"/>
                    </a:lnTo>
                    <a:lnTo>
                      <a:pt x="204" y="152"/>
                    </a:lnTo>
                    <a:lnTo>
                      <a:pt x="194" y="176"/>
                    </a:lnTo>
                    <a:lnTo>
                      <a:pt x="160" y="244"/>
                    </a:lnTo>
                    <a:lnTo>
                      <a:pt x="113" y="326"/>
                    </a:lnTo>
                    <a:lnTo>
                      <a:pt x="87" y="361"/>
                    </a:lnTo>
                    <a:lnTo>
                      <a:pt x="76" y="373"/>
                    </a:lnTo>
                    <a:lnTo>
                      <a:pt x="59" y="388"/>
                    </a:lnTo>
                    <a:lnTo>
                      <a:pt x="57" y="392"/>
                    </a:lnTo>
                    <a:lnTo>
                      <a:pt x="71" y="396"/>
                    </a:lnTo>
                    <a:lnTo>
                      <a:pt x="77" y="367"/>
                    </a:lnTo>
                    <a:lnTo>
                      <a:pt x="78" y="366"/>
                    </a:lnTo>
                    <a:lnTo>
                      <a:pt x="81" y="332"/>
                    </a:lnTo>
                    <a:lnTo>
                      <a:pt x="81" y="331"/>
                    </a:lnTo>
                    <a:lnTo>
                      <a:pt x="83" y="285"/>
                    </a:lnTo>
                    <a:lnTo>
                      <a:pt x="83" y="284"/>
                    </a:lnTo>
                    <a:lnTo>
                      <a:pt x="79" y="228"/>
                    </a:lnTo>
                    <a:lnTo>
                      <a:pt x="78" y="228"/>
                    </a:lnTo>
                    <a:lnTo>
                      <a:pt x="67" y="161"/>
                    </a:lnTo>
                    <a:lnTo>
                      <a:pt x="67" y="160"/>
                    </a:lnTo>
                    <a:lnTo>
                      <a:pt x="47" y="86"/>
                    </a:lnTo>
                    <a:lnTo>
                      <a:pt x="47" y="85"/>
                    </a:lnTo>
                    <a:lnTo>
                      <a:pt x="23" y="27"/>
                    </a:lnTo>
                    <a:lnTo>
                      <a:pt x="209" y="155"/>
                    </a:lnTo>
                    <a:lnTo>
                      <a:pt x="219" y="153"/>
                    </a:lnTo>
                    <a:lnTo>
                      <a:pt x="217" y="143"/>
                    </a:lnTo>
                    <a:lnTo>
                      <a:pt x="11" y="0"/>
                    </a:lnTo>
                    <a:lnTo>
                      <a:pt x="0" y="9"/>
                    </a:lnTo>
                    <a:lnTo>
                      <a:pt x="32" y="90"/>
                    </a:lnTo>
                    <a:lnTo>
                      <a:pt x="53" y="165"/>
                    </a:lnTo>
                    <a:lnTo>
                      <a:pt x="63" y="230"/>
                    </a:lnTo>
                    <a:lnTo>
                      <a:pt x="67" y="285"/>
                    </a:lnTo>
                    <a:lnTo>
                      <a:pt x="65" y="330"/>
                    </a:lnTo>
                    <a:lnTo>
                      <a:pt x="62" y="364"/>
                    </a:lnTo>
                    <a:lnTo>
                      <a:pt x="57" y="392"/>
                    </a:lnTo>
                    <a:lnTo>
                      <a:pt x="60" y="401"/>
                    </a:lnTo>
                    <a:lnTo>
                      <a:pt x="69" y="400"/>
                    </a:lnTo>
                    <a:lnTo>
                      <a:pt x="87" y="385"/>
                    </a:lnTo>
                    <a:lnTo>
                      <a:pt x="88" y="384"/>
                    </a:lnTo>
                    <a:lnTo>
                      <a:pt x="99" y="371"/>
                    </a:lnTo>
                    <a:lnTo>
                      <a:pt x="99" y="371"/>
                    </a:lnTo>
                    <a:lnTo>
                      <a:pt x="125" y="335"/>
                    </a:lnTo>
                    <a:lnTo>
                      <a:pt x="126" y="334"/>
                    </a:lnTo>
                    <a:lnTo>
                      <a:pt x="174" y="253"/>
                    </a:lnTo>
                    <a:lnTo>
                      <a:pt x="174" y="251"/>
                    </a:lnTo>
                    <a:lnTo>
                      <a:pt x="208" y="182"/>
                    </a:lnTo>
                    <a:lnTo>
                      <a:pt x="208" y="182"/>
                    </a:lnTo>
                    <a:lnTo>
                      <a:pt x="220" y="152"/>
                    </a:lnTo>
                    <a:lnTo>
                      <a:pt x="217" y="143"/>
                    </a:lnTo>
                    <a:lnTo>
                      <a:pt x="11" y="0"/>
                    </a:lnTo>
                    <a:lnTo>
                      <a:pt x="2" y="0"/>
                    </a:lnTo>
                    <a:lnTo>
                      <a:pt x="0" y="9"/>
                    </a:lnTo>
                    <a:lnTo>
                      <a:pt x="32" y="9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50" name="Freeform 150"/>
              <p:cNvSpPr>
                <a:spLocks/>
              </p:cNvSpPr>
              <p:nvPr/>
            </p:nvSpPr>
            <p:spPr bwMode="auto">
              <a:xfrm>
                <a:off x="5105" y="3223"/>
                <a:ext cx="111" cy="95"/>
              </a:xfrm>
              <a:custGeom>
                <a:avLst/>
                <a:gdLst>
                  <a:gd name="T0" fmla="*/ 0 w 782"/>
                  <a:gd name="T1" fmla="*/ 0 h 723"/>
                  <a:gd name="T2" fmla="*/ 94 w 782"/>
                  <a:gd name="T3" fmla="*/ 114 h 723"/>
                  <a:gd name="T4" fmla="*/ 193 w 782"/>
                  <a:gd name="T5" fmla="*/ 232 h 723"/>
                  <a:gd name="T6" fmla="*/ 311 w 782"/>
                  <a:gd name="T7" fmla="*/ 366 h 723"/>
                  <a:gd name="T8" fmla="*/ 437 w 782"/>
                  <a:gd name="T9" fmla="*/ 500 h 723"/>
                  <a:gd name="T10" fmla="*/ 556 w 782"/>
                  <a:gd name="T11" fmla="*/ 616 h 723"/>
                  <a:gd name="T12" fmla="*/ 611 w 782"/>
                  <a:gd name="T13" fmla="*/ 662 h 723"/>
                  <a:gd name="T14" fmla="*/ 661 w 782"/>
                  <a:gd name="T15" fmla="*/ 695 h 723"/>
                  <a:gd name="T16" fmla="*/ 702 w 782"/>
                  <a:gd name="T17" fmla="*/ 717 h 723"/>
                  <a:gd name="T18" fmla="*/ 735 w 782"/>
                  <a:gd name="T19" fmla="*/ 723 h 723"/>
                  <a:gd name="T20" fmla="*/ 759 w 782"/>
                  <a:gd name="T21" fmla="*/ 717 h 723"/>
                  <a:gd name="T22" fmla="*/ 774 w 782"/>
                  <a:gd name="T23" fmla="*/ 705 h 723"/>
                  <a:gd name="T24" fmla="*/ 782 w 782"/>
                  <a:gd name="T25" fmla="*/ 687 h 723"/>
                  <a:gd name="T26" fmla="*/ 782 w 782"/>
                  <a:gd name="T27" fmla="*/ 665 h 723"/>
                  <a:gd name="T28" fmla="*/ 778 w 782"/>
                  <a:gd name="T29" fmla="*/ 639 h 723"/>
                  <a:gd name="T30" fmla="*/ 768 w 782"/>
                  <a:gd name="T31" fmla="*/ 611 h 723"/>
                  <a:gd name="T32" fmla="*/ 735 w 782"/>
                  <a:gd name="T33" fmla="*/ 549 h 723"/>
                  <a:gd name="T34" fmla="*/ 693 w 782"/>
                  <a:gd name="T35" fmla="*/ 486 h 723"/>
                  <a:gd name="T36" fmla="*/ 647 w 782"/>
                  <a:gd name="T37" fmla="*/ 427 h 723"/>
                  <a:gd name="T38" fmla="*/ 604 w 782"/>
                  <a:gd name="T39" fmla="*/ 381 h 723"/>
                  <a:gd name="T40" fmla="*/ 572 w 782"/>
                  <a:gd name="T41" fmla="*/ 355 h 723"/>
                  <a:gd name="T42" fmla="*/ 0 w 782"/>
                  <a:gd name="T43" fmla="*/ 0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2" h="723">
                    <a:moveTo>
                      <a:pt x="0" y="0"/>
                    </a:moveTo>
                    <a:lnTo>
                      <a:pt x="94" y="114"/>
                    </a:lnTo>
                    <a:lnTo>
                      <a:pt x="193" y="232"/>
                    </a:lnTo>
                    <a:lnTo>
                      <a:pt x="311" y="366"/>
                    </a:lnTo>
                    <a:lnTo>
                      <a:pt x="437" y="500"/>
                    </a:lnTo>
                    <a:lnTo>
                      <a:pt x="556" y="616"/>
                    </a:lnTo>
                    <a:lnTo>
                      <a:pt x="611" y="662"/>
                    </a:lnTo>
                    <a:lnTo>
                      <a:pt x="661" y="695"/>
                    </a:lnTo>
                    <a:lnTo>
                      <a:pt x="702" y="717"/>
                    </a:lnTo>
                    <a:lnTo>
                      <a:pt x="735" y="723"/>
                    </a:lnTo>
                    <a:lnTo>
                      <a:pt x="759" y="717"/>
                    </a:lnTo>
                    <a:lnTo>
                      <a:pt x="774" y="705"/>
                    </a:lnTo>
                    <a:lnTo>
                      <a:pt x="782" y="687"/>
                    </a:lnTo>
                    <a:lnTo>
                      <a:pt x="782" y="665"/>
                    </a:lnTo>
                    <a:lnTo>
                      <a:pt x="778" y="639"/>
                    </a:lnTo>
                    <a:lnTo>
                      <a:pt x="768" y="611"/>
                    </a:lnTo>
                    <a:lnTo>
                      <a:pt x="735" y="549"/>
                    </a:lnTo>
                    <a:lnTo>
                      <a:pt x="693" y="486"/>
                    </a:lnTo>
                    <a:lnTo>
                      <a:pt x="647" y="427"/>
                    </a:lnTo>
                    <a:lnTo>
                      <a:pt x="604" y="381"/>
                    </a:lnTo>
                    <a:lnTo>
                      <a:pt x="572" y="355"/>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51" name="Freeform 151"/>
              <p:cNvSpPr>
                <a:spLocks/>
              </p:cNvSpPr>
              <p:nvPr/>
            </p:nvSpPr>
            <p:spPr bwMode="auto">
              <a:xfrm>
                <a:off x="5105" y="3223"/>
                <a:ext cx="111" cy="95"/>
              </a:xfrm>
              <a:custGeom>
                <a:avLst/>
                <a:gdLst>
                  <a:gd name="T0" fmla="*/ 574 w 796"/>
                  <a:gd name="T1" fmla="*/ 368 h 738"/>
                  <a:gd name="T2" fmla="*/ 582 w 796"/>
                  <a:gd name="T3" fmla="*/ 356 h 738"/>
                  <a:gd name="T4" fmla="*/ 10 w 796"/>
                  <a:gd name="T5" fmla="*/ 0 h 738"/>
                  <a:gd name="T6" fmla="*/ 0 w 796"/>
                  <a:gd name="T7" fmla="*/ 12 h 738"/>
                  <a:gd name="T8" fmla="*/ 94 w 796"/>
                  <a:gd name="T9" fmla="*/ 126 h 738"/>
                  <a:gd name="T10" fmla="*/ 193 w 796"/>
                  <a:gd name="T11" fmla="*/ 244 h 738"/>
                  <a:gd name="T12" fmla="*/ 311 w 796"/>
                  <a:gd name="T13" fmla="*/ 378 h 738"/>
                  <a:gd name="T14" fmla="*/ 438 w 796"/>
                  <a:gd name="T15" fmla="*/ 512 h 738"/>
                  <a:gd name="T16" fmla="*/ 557 w 796"/>
                  <a:gd name="T17" fmla="*/ 629 h 738"/>
                  <a:gd name="T18" fmla="*/ 612 w 796"/>
                  <a:gd name="T19" fmla="*/ 675 h 738"/>
                  <a:gd name="T20" fmla="*/ 662 w 796"/>
                  <a:gd name="T21" fmla="*/ 710 h 738"/>
                  <a:gd name="T22" fmla="*/ 706 w 796"/>
                  <a:gd name="T23" fmla="*/ 731 h 738"/>
                  <a:gd name="T24" fmla="*/ 741 w 796"/>
                  <a:gd name="T25" fmla="*/ 738 h 738"/>
                  <a:gd name="T26" fmla="*/ 768 w 796"/>
                  <a:gd name="T27" fmla="*/ 731 h 738"/>
                  <a:gd name="T28" fmla="*/ 786 w 796"/>
                  <a:gd name="T29" fmla="*/ 717 h 738"/>
                  <a:gd name="T30" fmla="*/ 796 w 796"/>
                  <a:gd name="T31" fmla="*/ 696 h 738"/>
                  <a:gd name="T32" fmla="*/ 796 w 796"/>
                  <a:gd name="T33" fmla="*/ 671 h 738"/>
                  <a:gd name="T34" fmla="*/ 791 w 796"/>
                  <a:gd name="T35" fmla="*/ 644 h 738"/>
                  <a:gd name="T36" fmla="*/ 781 w 796"/>
                  <a:gd name="T37" fmla="*/ 614 h 738"/>
                  <a:gd name="T38" fmla="*/ 748 w 796"/>
                  <a:gd name="T39" fmla="*/ 552 h 738"/>
                  <a:gd name="T40" fmla="*/ 705 w 796"/>
                  <a:gd name="T41" fmla="*/ 489 h 738"/>
                  <a:gd name="T42" fmla="*/ 659 w 796"/>
                  <a:gd name="T43" fmla="*/ 429 h 738"/>
                  <a:gd name="T44" fmla="*/ 615 w 796"/>
                  <a:gd name="T45" fmla="*/ 382 h 738"/>
                  <a:gd name="T46" fmla="*/ 582 w 796"/>
                  <a:gd name="T47" fmla="*/ 356 h 738"/>
                  <a:gd name="T48" fmla="*/ 10 w 796"/>
                  <a:gd name="T49" fmla="*/ 0 h 738"/>
                  <a:gd name="T50" fmla="*/ 0 w 796"/>
                  <a:gd name="T51" fmla="*/ 12 h 738"/>
                  <a:gd name="T52" fmla="*/ 94 w 796"/>
                  <a:gd name="T53" fmla="*/ 126 h 738"/>
                  <a:gd name="T54" fmla="*/ 106 w 796"/>
                  <a:gd name="T55" fmla="*/ 116 h 738"/>
                  <a:gd name="T56" fmla="*/ 41 w 796"/>
                  <a:gd name="T57" fmla="*/ 38 h 738"/>
                  <a:gd name="T58" fmla="*/ 574 w 796"/>
                  <a:gd name="T59" fmla="*/ 368 h 738"/>
                  <a:gd name="T60" fmla="*/ 605 w 796"/>
                  <a:gd name="T61" fmla="*/ 394 h 738"/>
                  <a:gd name="T62" fmla="*/ 647 w 796"/>
                  <a:gd name="T63" fmla="*/ 439 h 738"/>
                  <a:gd name="T64" fmla="*/ 693 w 796"/>
                  <a:gd name="T65" fmla="*/ 497 h 738"/>
                  <a:gd name="T66" fmla="*/ 734 w 796"/>
                  <a:gd name="T67" fmla="*/ 560 h 738"/>
                  <a:gd name="T68" fmla="*/ 767 w 796"/>
                  <a:gd name="T69" fmla="*/ 621 h 738"/>
                  <a:gd name="T70" fmla="*/ 777 w 796"/>
                  <a:gd name="T71" fmla="*/ 648 h 738"/>
                  <a:gd name="T72" fmla="*/ 780 w 796"/>
                  <a:gd name="T73" fmla="*/ 673 h 738"/>
                  <a:gd name="T74" fmla="*/ 780 w 796"/>
                  <a:gd name="T75" fmla="*/ 692 h 738"/>
                  <a:gd name="T76" fmla="*/ 774 w 796"/>
                  <a:gd name="T77" fmla="*/ 707 h 738"/>
                  <a:gd name="T78" fmla="*/ 761 w 796"/>
                  <a:gd name="T79" fmla="*/ 717 h 738"/>
                  <a:gd name="T80" fmla="*/ 741 w 796"/>
                  <a:gd name="T81" fmla="*/ 722 h 738"/>
                  <a:gd name="T82" fmla="*/ 710 w 796"/>
                  <a:gd name="T83" fmla="*/ 717 h 738"/>
                  <a:gd name="T84" fmla="*/ 671 w 796"/>
                  <a:gd name="T85" fmla="*/ 695 h 738"/>
                  <a:gd name="T86" fmla="*/ 623 w 796"/>
                  <a:gd name="T87" fmla="*/ 663 h 738"/>
                  <a:gd name="T88" fmla="*/ 567 w 796"/>
                  <a:gd name="T89" fmla="*/ 617 h 738"/>
                  <a:gd name="T90" fmla="*/ 448 w 796"/>
                  <a:gd name="T91" fmla="*/ 502 h 738"/>
                  <a:gd name="T92" fmla="*/ 323 w 796"/>
                  <a:gd name="T93" fmla="*/ 368 h 738"/>
                  <a:gd name="T94" fmla="*/ 205 w 796"/>
                  <a:gd name="T95" fmla="*/ 234 h 738"/>
                  <a:gd name="T96" fmla="*/ 106 w 796"/>
                  <a:gd name="T97" fmla="*/ 116 h 738"/>
                  <a:gd name="T98" fmla="*/ 41 w 796"/>
                  <a:gd name="T99" fmla="*/ 38 h 738"/>
                  <a:gd name="T100" fmla="*/ 574 w 796"/>
                  <a:gd name="T101" fmla="*/ 368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6" h="738">
                    <a:moveTo>
                      <a:pt x="574" y="368"/>
                    </a:moveTo>
                    <a:lnTo>
                      <a:pt x="582" y="356"/>
                    </a:lnTo>
                    <a:lnTo>
                      <a:pt x="10" y="0"/>
                    </a:lnTo>
                    <a:lnTo>
                      <a:pt x="0" y="12"/>
                    </a:lnTo>
                    <a:lnTo>
                      <a:pt x="94" y="126"/>
                    </a:lnTo>
                    <a:lnTo>
                      <a:pt x="193" y="244"/>
                    </a:lnTo>
                    <a:lnTo>
                      <a:pt x="311" y="378"/>
                    </a:lnTo>
                    <a:lnTo>
                      <a:pt x="438" y="512"/>
                    </a:lnTo>
                    <a:lnTo>
                      <a:pt x="557" y="629"/>
                    </a:lnTo>
                    <a:lnTo>
                      <a:pt x="612" y="675"/>
                    </a:lnTo>
                    <a:lnTo>
                      <a:pt x="662" y="710"/>
                    </a:lnTo>
                    <a:lnTo>
                      <a:pt x="706" y="731"/>
                    </a:lnTo>
                    <a:lnTo>
                      <a:pt x="741" y="738"/>
                    </a:lnTo>
                    <a:lnTo>
                      <a:pt x="768" y="731"/>
                    </a:lnTo>
                    <a:lnTo>
                      <a:pt x="786" y="717"/>
                    </a:lnTo>
                    <a:lnTo>
                      <a:pt x="796" y="696"/>
                    </a:lnTo>
                    <a:lnTo>
                      <a:pt x="796" y="671"/>
                    </a:lnTo>
                    <a:lnTo>
                      <a:pt x="791" y="644"/>
                    </a:lnTo>
                    <a:lnTo>
                      <a:pt x="781" y="614"/>
                    </a:lnTo>
                    <a:lnTo>
                      <a:pt x="748" y="552"/>
                    </a:lnTo>
                    <a:lnTo>
                      <a:pt x="705" y="489"/>
                    </a:lnTo>
                    <a:lnTo>
                      <a:pt x="659" y="429"/>
                    </a:lnTo>
                    <a:lnTo>
                      <a:pt x="615" y="382"/>
                    </a:lnTo>
                    <a:lnTo>
                      <a:pt x="582" y="356"/>
                    </a:lnTo>
                    <a:lnTo>
                      <a:pt x="10" y="0"/>
                    </a:lnTo>
                    <a:lnTo>
                      <a:pt x="0" y="12"/>
                    </a:lnTo>
                    <a:lnTo>
                      <a:pt x="94" y="126"/>
                    </a:lnTo>
                    <a:lnTo>
                      <a:pt x="106" y="116"/>
                    </a:lnTo>
                    <a:lnTo>
                      <a:pt x="41" y="38"/>
                    </a:lnTo>
                    <a:lnTo>
                      <a:pt x="574" y="368"/>
                    </a:lnTo>
                    <a:lnTo>
                      <a:pt x="605" y="394"/>
                    </a:lnTo>
                    <a:lnTo>
                      <a:pt x="647" y="439"/>
                    </a:lnTo>
                    <a:lnTo>
                      <a:pt x="693" y="497"/>
                    </a:lnTo>
                    <a:lnTo>
                      <a:pt x="734" y="560"/>
                    </a:lnTo>
                    <a:lnTo>
                      <a:pt x="767" y="621"/>
                    </a:lnTo>
                    <a:lnTo>
                      <a:pt x="777" y="648"/>
                    </a:lnTo>
                    <a:lnTo>
                      <a:pt x="780" y="673"/>
                    </a:lnTo>
                    <a:lnTo>
                      <a:pt x="780" y="692"/>
                    </a:lnTo>
                    <a:lnTo>
                      <a:pt x="774" y="707"/>
                    </a:lnTo>
                    <a:lnTo>
                      <a:pt x="761" y="717"/>
                    </a:lnTo>
                    <a:lnTo>
                      <a:pt x="741" y="722"/>
                    </a:lnTo>
                    <a:lnTo>
                      <a:pt x="710" y="717"/>
                    </a:lnTo>
                    <a:lnTo>
                      <a:pt x="671" y="695"/>
                    </a:lnTo>
                    <a:lnTo>
                      <a:pt x="623" y="663"/>
                    </a:lnTo>
                    <a:lnTo>
                      <a:pt x="567" y="617"/>
                    </a:lnTo>
                    <a:lnTo>
                      <a:pt x="448" y="502"/>
                    </a:lnTo>
                    <a:lnTo>
                      <a:pt x="323" y="368"/>
                    </a:lnTo>
                    <a:lnTo>
                      <a:pt x="205" y="234"/>
                    </a:lnTo>
                    <a:lnTo>
                      <a:pt x="106" y="116"/>
                    </a:lnTo>
                    <a:lnTo>
                      <a:pt x="41" y="38"/>
                    </a:lnTo>
                    <a:lnTo>
                      <a:pt x="574" y="368"/>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52" name="Freeform 152"/>
              <p:cNvSpPr>
                <a:spLocks/>
              </p:cNvSpPr>
              <p:nvPr/>
            </p:nvSpPr>
            <p:spPr bwMode="auto">
              <a:xfrm>
                <a:off x="5105" y="3201"/>
                <a:ext cx="121" cy="90"/>
              </a:xfrm>
              <a:custGeom>
                <a:avLst/>
                <a:gdLst>
                  <a:gd name="T0" fmla="*/ 0 w 833"/>
                  <a:gd name="T1" fmla="*/ 165 h 683"/>
                  <a:gd name="T2" fmla="*/ 131 w 833"/>
                  <a:gd name="T3" fmla="*/ 285 h 683"/>
                  <a:gd name="T4" fmla="*/ 247 w 833"/>
                  <a:gd name="T5" fmla="*/ 389 h 683"/>
                  <a:gd name="T6" fmla="*/ 292 w 833"/>
                  <a:gd name="T7" fmla="*/ 429 h 683"/>
                  <a:gd name="T8" fmla="*/ 354 w 833"/>
                  <a:gd name="T9" fmla="*/ 479 h 683"/>
                  <a:gd name="T10" fmla="*/ 457 w 833"/>
                  <a:gd name="T11" fmla="*/ 550 h 683"/>
                  <a:gd name="T12" fmla="*/ 563 w 833"/>
                  <a:gd name="T13" fmla="*/ 617 h 683"/>
                  <a:gd name="T14" fmla="*/ 681 w 833"/>
                  <a:gd name="T15" fmla="*/ 683 h 683"/>
                  <a:gd name="T16" fmla="*/ 709 w 833"/>
                  <a:gd name="T17" fmla="*/ 648 h 683"/>
                  <a:gd name="T18" fmla="*/ 766 w 833"/>
                  <a:gd name="T19" fmla="*/ 562 h 683"/>
                  <a:gd name="T20" fmla="*/ 795 w 833"/>
                  <a:gd name="T21" fmla="*/ 511 h 683"/>
                  <a:gd name="T22" fmla="*/ 819 w 833"/>
                  <a:gd name="T23" fmla="*/ 458 h 683"/>
                  <a:gd name="T24" fmla="*/ 831 w 833"/>
                  <a:gd name="T25" fmla="*/ 410 h 683"/>
                  <a:gd name="T26" fmla="*/ 833 w 833"/>
                  <a:gd name="T27" fmla="*/ 389 h 683"/>
                  <a:gd name="T28" fmla="*/ 830 w 833"/>
                  <a:gd name="T29" fmla="*/ 369 h 683"/>
                  <a:gd name="T30" fmla="*/ 821 w 833"/>
                  <a:gd name="T31" fmla="*/ 349 h 683"/>
                  <a:gd name="T32" fmla="*/ 806 w 833"/>
                  <a:gd name="T33" fmla="*/ 325 h 683"/>
                  <a:gd name="T34" fmla="*/ 758 w 833"/>
                  <a:gd name="T35" fmla="*/ 268 h 683"/>
                  <a:gd name="T36" fmla="*/ 691 w 833"/>
                  <a:gd name="T37" fmla="*/ 203 h 683"/>
                  <a:gd name="T38" fmla="*/ 613 w 833"/>
                  <a:gd name="T39" fmla="*/ 139 h 683"/>
                  <a:gd name="T40" fmla="*/ 530 w 833"/>
                  <a:gd name="T41" fmla="*/ 81 h 683"/>
                  <a:gd name="T42" fmla="*/ 448 w 833"/>
                  <a:gd name="T43" fmla="*/ 34 h 683"/>
                  <a:gd name="T44" fmla="*/ 409 w 833"/>
                  <a:gd name="T45" fmla="*/ 16 h 683"/>
                  <a:gd name="T46" fmla="*/ 374 w 833"/>
                  <a:gd name="T47" fmla="*/ 5 h 683"/>
                  <a:gd name="T48" fmla="*/ 341 w 833"/>
                  <a:gd name="T49" fmla="*/ 0 h 683"/>
                  <a:gd name="T50" fmla="*/ 313 w 833"/>
                  <a:gd name="T51" fmla="*/ 1 h 683"/>
                  <a:gd name="T52" fmla="*/ 260 w 833"/>
                  <a:gd name="T53" fmla="*/ 16 h 683"/>
                  <a:gd name="T54" fmla="*/ 207 w 833"/>
                  <a:gd name="T55" fmla="*/ 38 h 683"/>
                  <a:gd name="T56" fmla="*/ 154 w 833"/>
                  <a:gd name="T57" fmla="*/ 64 h 683"/>
                  <a:gd name="T58" fmla="*/ 105 w 833"/>
                  <a:gd name="T59" fmla="*/ 93 h 683"/>
                  <a:gd name="T60" fmla="*/ 29 w 833"/>
                  <a:gd name="T61" fmla="*/ 143 h 683"/>
                  <a:gd name="T62" fmla="*/ 0 w 833"/>
                  <a:gd name="T63" fmla="*/ 165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33" h="683">
                    <a:moveTo>
                      <a:pt x="0" y="165"/>
                    </a:moveTo>
                    <a:lnTo>
                      <a:pt x="131" y="285"/>
                    </a:lnTo>
                    <a:lnTo>
                      <a:pt x="247" y="389"/>
                    </a:lnTo>
                    <a:lnTo>
                      <a:pt x="292" y="429"/>
                    </a:lnTo>
                    <a:lnTo>
                      <a:pt x="354" y="479"/>
                    </a:lnTo>
                    <a:lnTo>
                      <a:pt x="457" y="550"/>
                    </a:lnTo>
                    <a:lnTo>
                      <a:pt x="563" y="617"/>
                    </a:lnTo>
                    <a:lnTo>
                      <a:pt x="681" y="683"/>
                    </a:lnTo>
                    <a:lnTo>
                      <a:pt x="709" y="648"/>
                    </a:lnTo>
                    <a:lnTo>
                      <a:pt x="766" y="562"/>
                    </a:lnTo>
                    <a:lnTo>
                      <a:pt x="795" y="511"/>
                    </a:lnTo>
                    <a:lnTo>
                      <a:pt x="819" y="458"/>
                    </a:lnTo>
                    <a:lnTo>
                      <a:pt x="831" y="410"/>
                    </a:lnTo>
                    <a:lnTo>
                      <a:pt x="833" y="389"/>
                    </a:lnTo>
                    <a:lnTo>
                      <a:pt x="830" y="369"/>
                    </a:lnTo>
                    <a:lnTo>
                      <a:pt x="821" y="349"/>
                    </a:lnTo>
                    <a:lnTo>
                      <a:pt x="806" y="325"/>
                    </a:lnTo>
                    <a:lnTo>
                      <a:pt x="758" y="268"/>
                    </a:lnTo>
                    <a:lnTo>
                      <a:pt x="691" y="203"/>
                    </a:lnTo>
                    <a:lnTo>
                      <a:pt x="613" y="139"/>
                    </a:lnTo>
                    <a:lnTo>
                      <a:pt x="530" y="81"/>
                    </a:lnTo>
                    <a:lnTo>
                      <a:pt x="448" y="34"/>
                    </a:lnTo>
                    <a:lnTo>
                      <a:pt x="409" y="16"/>
                    </a:lnTo>
                    <a:lnTo>
                      <a:pt x="374" y="5"/>
                    </a:lnTo>
                    <a:lnTo>
                      <a:pt x="341" y="0"/>
                    </a:lnTo>
                    <a:lnTo>
                      <a:pt x="313" y="1"/>
                    </a:lnTo>
                    <a:lnTo>
                      <a:pt x="260" y="16"/>
                    </a:lnTo>
                    <a:lnTo>
                      <a:pt x="207" y="38"/>
                    </a:lnTo>
                    <a:lnTo>
                      <a:pt x="154" y="64"/>
                    </a:lnTo>
                    <a:lnTo>
                      <a:pt x="105" y="93"/>
                    </a:lnTo>
                    <a:lnTo>
                      <a:pt x="29" y="143"/>
                    </a:lnTo>
                    <a:lnTo>
                      <a:pt x="0" y="165"/>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53" name="Freeform 153"/>
              <p:cNvSpPr>
                <a:spLocks/>
              </p:cNvSpPr>
              <p:nvPr/>
            </p:nvSpPr>
            <p:spPr bwMode="auto">
              <a:xfrm>
                <a:off x="5105" y="3201"/>
                <a:ext cx="121" cy="90"/>
              </a:xfrm>
              <a:custGeom>
                <a:avLst/>
                <a:gdLst>
                  <a:gd name="T0" fmla="*/ 38 w 854"/>
                  <a:gd name="T1" fmla="*/ 145 h 702"/>
                  <a:gd name="T2" fmla="*/ 139 w 854"/>
                  <a:gd name="T3" fmla="*/ 300 h 702"/>
                  <a:gd name="T4" fmla="*/ 300 w 854"/>
                  <a:gd name="T5" fmla="*/ 443 h 702"/>
                  <a:gd name="T6" fmla="*/ 466 w 854"/>
                  <a:gd name="T7" fmla="*/ 565 h 702"/>
                  <a:gd name="T8" fmla="*/ 696 w 854"/>
                  <a:gd name="T9" fmla="*/ 702 h 702"/>
                  <a:gd name="T10" fmla="*/ 785 w 854"/>
                  <a:gd name="T11" fmla="*/ 574 h 702"/>
                  <a:gd name="T12" fmla="*/ 839 w 854"/>
                  <a:gd name="T13" fmla="*/ 469 h 702"/>
                  <a:gd name="T14" fmla="*/ 854 w 854"/>
                  <a:gd name="T15" fmla="*/ 397 h 702"/>
                  <a:gd name="T16" fmla="*/ 841 w 854"/>
                  <a:gd name="T17" fmla="*/ 353 h 702"/>
                  <a:gd name="T18" fmla="*/ 777 w 854"/>
                  <a:gd name="T19" fmla="*/ 271 h 702"/>
                  <a:gd name="T20" fmla="*/ 631 w 854"/>
                  <a:gd name="T21" fmla="*/ 141 h 702"/>
                  <a:gd name="T22" fmla="*/ 464 w 854"/>
                  <a:gd name="T23" fmla="*/ 34 h 702"/>
                  <a:gd name="T24" fmla="*/ 389 w 854"/>
                  <a:gd name="T25" fmla="*/ 6 h 702"/>
                  <a:gd name="T26" fmla="*/ 325 w 854"/>
                  <a:gd name="T27" fmla="*/ 1 h 702"/>
                  <a:gd name="T28" fmla="*/ 217 w 854"/>
                  <a:gd name="T29" fmla="*/ 39 h 702"/>
                  <a:gd name="T30" fmla="*/ 114 w 854"/>
                  <a:gd name="T31" fmla="*/ 95 h 702"/>
                  <a:gd name="T32" fmla="*/ 0 w 854"/>
                  <a:gd name="T33" fmla="*/ 172 h 702"/>
                  <a:gd name="T34" fmla="*/ 150 w 854"/>
                  <a:gd name="T35" fmla="*/ 287 h 702"/>
                  <a:gd name="T36" fmla="*/ 46 w 854"/>
                  <a:gd name="T37" fmla="*/ 157 h 702"/>
                  <a:gd name="T38" fmla="*/ 171 w 854"/>
                  <a:gd name="T39" fmla="*/ 79 h 702"/>
                  <a:gd name="T40" fmla="*/ 275 w 854"/>
                  <a:gd name="T41" fmla="*/ 31 h 702"/>
                  <a:gd name="T42" fmla="*/ 354 w 854"/>
                  <a:gd name="T43" fmla="*/ 16 h 702"/>
                  <a:gd name="T44" fmla="*/ 419 w 854"/>
                  <a:gd name="T45" fmla="*/ 31 h 702"/>
                  <a:gd name="T46" fmla="*/ 539 w 854"/>
                  <a:gd name="T47" fmla="*/ 95 h 702"/>
                  <a:gd name="T48" fmla="*/ 699 w 854"/>
                  <a:gd name="T49" fmla="*/ 218 h 702"/>
                  <a:gd name="T50" fmla="*/ 812 w 854"/>
                  <a:gd name="T51" fmla="*/ 338 h 702"/>
                  <a:gd name="T52" fmla="*/ 836 w 854"/>
                  <a:gd name="T53" fmla="*/ 379 h 702"/>
                  <a:gd name="T54" fmla="*/ 836 w 854"/>
                  <a:gd name="T55" fmla="*/ 417 h 702"/>
                  <a:gd name="T56" fmla="*/ 801 w 854"/>
                  <a:gd name="T57" fmla="*/ 515 h 702"/>
                  <a:gd name="T58" fmla="*/ 715 w 854"/>
                  <a:gd name="T59" fmla="*/ 652 h 702"/>
                  <a:gd name="T60" fmla="*/ 581 w 854"/>
                  <a:gd name="T61" fmla="*/ 618 h 702"/>
                  <a:gd name="T62" fmla="*/ 372 w 854"/>
                  <a:gd name="T63" fmla="*/ 481 h 702"/>
                  <a:gd name="T64" fmla="*/ 265 w 854"/>
                  <a:gd name="T65" fmla="*/ 391 h 702"/>
                  <a:gd name="T66" fmla="*/ 25 w 854"/>
                  <a:gd name="T67" fmla="*/ 17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4" h="702">
                    <a:moveTo>
                      <a:pt x="46" y="157"/>
                    </a:moveTo>
                    <a:lnTo>
                      <a:pt x="38" y="145"/>
                    </a:lnTo>
                    <a:lnTo>
                      <a:pt x="0" y="172"/>
                    </a:lnTo>
                    <a:lnTo>
                      <a:pt x="139" y="300"/>
                    </a:lnTo>
                    <a:lnTo>
                      <a:pt x="255" y="403"/>
                    </a:lnTo>
                    <a:lnTo>
                      <a:pt x="300" y="443"/>
                    </a:lnTo>
                    <a:lnTo>
                      <a:pt x="362" y="493"/>
                    </a:lnTo>
                    <a:lnTo>
                      <a:pt x="466" y="565"/>
                    </a:lnTo>
                    <a:lnTo>
                      <a:pt x="572" y="632"/>
                    </a:lnTo>
                    <a:lnTo>
                      <a:pt x="696" y="702"/>
                    </a:lnTo>
                    <a:lnTo>
                      <a:pt x="728" y="660"/>
                    </a:lnTo>
                    <a:lnTo>
                      <a:pt x="785" y="574"/>
                    </a:lnTo>
                    <a:lnTo>
                      <a:pt x="815" y="522"/>
                    </a:lnTo>
                    <a:lnTo>
                      <a:pt x="839" y="469"/>
                    </a:lnTo>
                    <a:lnTo>
                      <a:pt x="852" y="419"/>
                    </a:lnTo>
                    <a:lnTo>
                      <a:pt x="854" y="397"/>
                    </a:lnTo>
                    <a:lnTo>
                      <a:pt x="850" y="375"/>
                    </a:lnTo>
                    <a:lnTo>
                      <a:pt x="841" y="353"/>
                    </a:lnTo>
                    <a:lnTo>
                      <a:pt x="825" y="328"/>
                    </a:lnTo>
                    <a:lnTo>
                      <a:pt x="777" y="271"/>
                    </a:lnTo>
                    <a:lnTo>
                      <a:pt x="709" y="205"/>
                    </a:lnTo>
                    <a:lnTo>
                      <a:pt x="631" y="141"/>
                    </a:lnTo>
                    <a:lnTo>
                      <a:pt x="547" y="83"/>
                    </a:lnTo>
                    <a:lnTo>
                      <a:pt x="464" y="34"/>
                    </a:lnTo>
                    <a:lnTo>
                      <a:pt x="425" y="17"/>
                    </a:lnTo>
                    <a:lnTo>
                      <a:pt x="389" y="6"/>
                    </a:lnTo>
                    <a:lnTo>
                      <a:pt x="354" y="0"/>
                    </a:lnTo>
                    <a:lnTo>
                      <a:pt x="325" y="1"/>
                    </a:lnTo>
                    <a:lnTo>
                      <a:pt x="271" y="17"/>
                    </a:lnTo>
                    <a:lnTo>
                      <a:pt x="217" y="39"/>
                    </a:lnTo>
                    <a:lnTo>
                      <a:pt x="163" y="65"/>
                    </a:lnTo>
                    <a:lnTo>
                      <a:pt x="114" y="95"/>
                    </a:lnTo>
                    <a:lnTo>
                      <a:pt x="38" y="145"/>
                    </a:lnTo>
                    <a:lnTo>
                      <a:pt x="0" y="172"/>
                    </a:lnTo>
                    <a:lnTo>
                      <a:pt x="139" y="300"/>
                    </a:lnTo>
                    <a:lnTo>
                      <a:pt x="150" y="287"/>
                    </a:lnTo>
                    <a:lnTo>
                      <a:pt x="25" y="174"/>
                    </a:lnTo>
                    <a:lnTo>
                      <a:pt x="46" y="157"/>
                    </a:lnTo>
                    <a:lnTo>
                      <a:pt x="122" y="107"/>
                    </a:lnTo>
                    <a:lnTo>
                      <a:pt x="171" y="79"/>
                    </a:lnTo>
                    <a:lnTo>
                      <a:pt x="223" y="53"/>
                    </a:lnTo>
                    <a:lnTo>
                      <a:pt x="275" y="31"/>
                    </a:lnTo>
                    <a:lnTo>
                      <a:pt x="327" y="17"/>
                    </a:lnTo>
                    <a:lnTo>
                      <a:pt x="354" y="16"/>
                    </a:lnTo>
                    <a:lnTo>
                      <a:pt x="384" y="20"/>
                    </a:lnTo>
                    <a:lnTo>
                      <a:pt x="419" y="31"/>
                    </a:lnTo>
                    <a:lnTo>
                      <a:pt x="458" y="49"/>
                    </a:lnTo>
                    <a:lnTo>
                      <a:pt x="539" y="95"/>
                    </a:lnTo>
                    <a:lnTo>
                      <a:pt x="620" y="153"/>
                    </a:lnTo>
                    <a:lnTo>
                      <a:pt x="699" y="218"/>
                    </a:lnTo>
                    <a:lnTo>
                      <a:pt x="764" y="281"/>
                    </a:lnTo>
                    <a:lnTo>
                      <a:pt x="812" y="338"/>
                    </a:lnTo>
                    <a:lnTo>
                      <a:pt x="827" y="361"/>
                    </a:lnTo>
                    <a:lnTo>
                      <a:pt x="836" y="379"/>
                    </a:lnTo>
                    <a:lnTo>
                      <a:pt x="838" y="397"/>
                    </a:lnTo>
                    <a:lnTo>
                      <a:pt x="836" y="417"/>
                    </a:lnTo>
                    <a:lnTo>
                      <a:pt x="825" y="463"/>
                    </a:lnTo>
                    <a:lnTo>
                      <a:pt x="801" y="515"/>
                    </a:lnTo>
                    <a:lnTo>
                      <a:pt x="773" y="566"/>
                    </a:lnTo>
                    <a:lnTo>
                      <a:pt x="715" y="652"/>
                    </a:lnTo>
                    <a:lnTo>
                      <a:pt x="692" y="681"/>
                    </a:lnTo>
                    <a:lnTo>
                      <a:pt x="581" y="618"/>
                    </a:lnTo>
                    <a:lnTo>
                      <a:pt x="474" y="552"/>
                    </a:lnTo>
                    <a:lnTo>
                      <a:pt x="372" y="481"/>
                    </a:lnTo>
                    <a:lnTo>
                      <a:pt x="310" y="430"/>
                    </a:lnTo>
                    <a:lnTo>
                      <a:pt x="265" y="391"/>
                    </a:lnTo>
                    <a:lnTo>
                      <a:pt x="150" y="287"/>
                    </a:lnTo>
                    <a:lnTo>
                      <a:pt x="25" y="174"/>
                    </a:lnTo>
                    <a:lnTo>
                      <a:pt x="46" y="15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54" name="Freeform 154"/>
              <p:cNvSpPr>
                <a:spLocks/>
              </p:cNvSpPr>
              <p:nvPr/>
            </p:nvSpPr>
            <p:spPr bwMode="auto">
              <a:xfrm>
                <a:off x="5126" y="3117"/>
                <a:ext cx="95" cy="79"/>
              </a:xfrm>
              <a:custGeom>
                <a:avLst/>
                <a:gdLst>
                  <a:gd name="T0" fmla="*/ 109 w 647"/>
                  <a:gd name="T1" fmla="*/ 607 h 607"/>
                  <a:gd name="T2" fmla="*/ 219 w 647"/>
                  <a:gd name="T3" fmla="*/ 511 h 607"/>
                  <a:gd name="T4" fmla="*/ 246 w 647"/>
                  <a:gd name="T5" fmla="*/ 509 h 607"/>
                  <a:gd name="T6" fmla="*/ 277 w 647"/>
                  <a:gd name="T7" fmla="*/ 504 h 607"/>
                  <a:gd name="T8" fmla="*/ 313 w 647"/>
                  <a:gd name="T9" fmla="*/ 494 h 607"/>
                  <a:gd name="T10" fmla="*/ 350 w 647"/>
                  <a:gd name="T11" fmla="*/ 479 h 607"/>
                  <a:gd name="T12" fmla="*/ 388 w 647"/>
                  <a:gd name="T13" fmla="*/ 457 h 607"/>
                  <a:gd name="T14" fmla="*/ 421 w 647"/>
                  <a:gd name="T15" fmla="*/ 426 h 607"/>
                  <a:gd name="T16" fmla="*/ 446 w 647"/>
                  <a:gd name="T17" fmla="*/ 385 h 607"/>
                  <a:gd name="T18" fmla="*/ 541 w 647"/>
                  <a:gd name="T19" fmla="*/ 309 h 607"/>
                  <a:gd name="T20" fmla="*/ 607 w 647"/>
                  <a:gd name="T21" fmla="*/ 255 h 607"/>
                  <a:gd name="T22" fmla="*/ 627 w 647"/>
                  <a:gd name="T23" fmla="*/ 236 h 607"/>
                  <a:gd name="T24" fmla="*/ 633 w 647"/>
                  <a:gd name="T25" fmla="*/ 230 h 607"/>
                  <a:gd name="T26" fmla="*/ 634 w 647"/>
                  <a:gd name="T27" fmla="*/ 228 h 607"/>
                  <a:gd name="T28" fmla="*/ 633 w 647"/>
                  <a:gd name="T29" fmla="*/ 223 h 607"/>
                  <a:gd name="T30" fmla="*/ 626 w 647"/>
                  <a:gd name="T31" fmla="*/ 211 h 607"/>
                  <a:gd name="T32" fmla="*/ 617 w 647"/>
                  <a:gd name="T33" fmla="*/ 203 h 607"/>
                  <a:gd name="T34" fmla="*/ 606 w 647"/>
                  <a:gd name="T35" fmla="*/ 200 h 607"/>
                  <a:gd name="T36" fmla="*/ 594 w 647"/>
                  <a:gd name="T37" fmla="*/ 199 h 607"/>
                  <a:gd name="T38" fmla="*/ 574 w 647"/>
                  <a:gd name="T39" fmla="*/ 202 h 607"/>
                  <a:gd name="T40" fmla="*/ 565 w 647"/>
                  <a:gd name="T41" fmla="*/ 205 h 607"/>
                  <a:gd name="T42" fmla="*/ 609 w 647"/>
                  <a:gd name="T43" fmla="*/ 169 h 607"/>
                  <a:gd name="T44" fmla="*/ 636 w 647"/>
                  <a:gd name="T45" fmla="*/ 138 h 607"/>
                  <a:gd name="T46" fmla="*/ 644 w 647"/>
                  <a:gd name="T47" fmla="*/ 126 h 607"/>
                  <a:gd name="T48" fmla="*/ 647 w 647"/>
                  <a:gd name="T49" fmla="*/ 123 h 607"/>
                  <a:gd name="T50" fmla="*/ 643 w 647"/>
                  <a:gd name="T51" fmla="*/ 111 h 607"/>
                  <a:gd name="T52" fmla="*/ 636 w 647"/>
                  <a:gd name="T53" fmla="*/ 101 h 607"/>
                  <a:gd name="T54" fmla="*/ 625 w 647"/>
                  <a:gd name="T55" fmla="*/ 97 h 607"/>
                  <a:gd name="T56" fmla="*/ 595 w 647"/>
                  <a:gd name="T57" fmla="*/ 96 h 607"/>
                  <a:gd name="T58" fmla="*/ 569 w 647"/>
                  <a:gd name="T59" fmla="*/ 102 h 607"/>
                  <a:gd name="T60" fmla="*/ 557 w 647"/>
                  <a:gd name="T61" fmla="*/ 106 h 607"/>
                  <a:gd name="T62" fmla="*/ 571 w 647"/>
                  <a:gd name="T63" fmla="*/ 80 h 607"/>
                  <a:gd name="T64" fmla="*/ 576 w 647"/>
                  <a:gd name="T65" fmla="*/ 58 h 607"/>
                  <a:gd name="T66" fmla="*/ 576 w 647"/>
                  <a:gd name="T67" fmla="*/ 50 h 607"/>
                  <a:gd name="T68" fmla="*/ 576 w 647"/>
                  <a:gd name="T69" fmla="*/ 47 h 607"/>
                  <a:gd name="T70" fmla="*/ 567 w 647"/>
                  <a:gd name="T71" fmla="*/ 39 h 607"/>
                  <a:gd name="T72" fmla="*/ 557 w 647"/>
                  <a:gd name="T73" fmla="*/ 33 h 607"/>
                  <a:gd name="T74" fmla="*/ 542 w 647"/>
                  <a:gd name="T75" fmla="*/ 32 h 607"/>
                  <a:gd name="T76" fmla="*/ 512 w 647"/>
                  <a:gd name="T77" fmla="*/ 38 h 607"/>
                  <a:gd name="T78" fmla="*/ 486 w 647"/>
                  <a:gd name="T79" fmla="*/ 49 h 607"/>
                  <a:gd name="T80" fmla="*/ 475 w 647"/>
                  <a:gd name="T81" fmla="*/ 54 h 607"/>
                  <a:gd name="T82" fmla="*/ 488 w 647"/>
                  <a:gd name="T83" fmla="*/ 41 h 607"/>
                  <a:gd name="T84" fmla="*/ 494 w 647"/>
                  <a:gd name="T85" fmla="*/ 26 h 607"/>
                  <a:gd name="T86" fmla="*/ 495 w 647"/>
                  <a:gd name="T87" fmla="*/ 19 h 607"/>
                  <a:gd name="T88" fmla="*/ 495 w 647"/>
                  <a:gd name="T89" fmla="*/ 17 h 607"/>
                  <a:gd name="T90" fmla="*/ 490 w 647"/>
                  <a:gd name="T91" fmla="*/ 6 h 607"/>
                  <a:gd name="T92" fmla="*/ 486 w 647"/>
                  <a:gd name="T93" fmla="*/ 2 h 607"/>
                  <a:gd name="T94" fmla="*/ 478 w 647"/>
                  <a:gd name="T95" fmla="*/ 0 h 607"/>
                  <a:gd name="T96" fmla="*/ 454 w 647"/>
                  <a:gd name="T97" fmla="*/ 3 h 607"/>
                  <a:gd name="T98" fmla="*/ 386 w 647"/>
                  <a:gd name="T99" fmla="*/ 27 h 607"/>
                  <a:gd name="T100" fmla="*/ 308 w 647"/>
                  <a:gd name="T101" fmla="*/ 62 h 607"/>
                  <a:gd name="T102" fmla="*/ 247 w 647"/>
                  <a:gd name="T103" fmla="*/ 92 h 607"/>
                  <a:gd name="T104" fmla="*/ 236 w 647"/>
                  <a:gd name="T105" fmla="*/ 100 h 607"/>
                  <a:gd name="T106" fmla="*/ 222 w 647"/>
                  <a:gd name="T107" fmla="*/ 116 h 607"/>
                  <a:gd name="T108" fmla="*/ 187 w 647"/>
                  <a:gd name="T109" fmla="*/ 161 h 607"/>
                  <a:gd name="T110" fmla="*/ 104 w 647"/>
                  <a:gd name="T111" fmla="*/ 285 h 607"/>
                  <a:gd name="T112" fmla="*/ 0 w 647"/>
                  <a:gd name="T113" fmla="*/ 457 h 607"/>
                  <a:gd name="T114" fmla="*/ 109 w 647"/>
                  <a:gd name="T115" fmla="*/ 60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7" h="607">
                    <a:moveTo>
                      <a:pt x="109" y="607"/>
                    </a:moveTo>
                    <a:lnTo>
                      <a:pt x="219" y="511"/>
                    </a:lnTo>
                    <a:lnTo>
                      <a:pt x="246" y="509"/>
                    </a:lnTo>
                    <a:lnTo>
                      <a:pt x="277" y="504"/>
                    </a:lnTo>
                    <a:lnTo>
                      <a:pt x="313" y="494"/>
                    </a:lnTo>
                    <a:lnTo>
                      <a:pt x="350" y="479"/>
                    </a:lnTo>
                    <a:lnTo>
                      <a:pt x="388" y="457"/>
                    </a:lnTo>
                    <a:lnTo>
                      <a:pt x="421" y="426"/>
                    </a:lnTo>
                    <a:lnTo>
                      <a:pt x="446" y="385"/>
                    </a:lnTo>
                    <a:lnTo>
                      <a:pt x="541" y="309"/>
                    </a:lnTo>
                    <a:lnTo>
                      <a:pt x="607" y="255"/>
                    </a:lnTo>
                    <a:lnTo>
                      <a:pt x="627" y="236"/>
                    </a:lnTo>
                    <a:lnTo>
                      <a:pt x="633" y="230"/>
                    </a:lnTo>
                    <a:lnTo>
                      <a:pt x="634" y="228"/>
                    </a:lnTo>
                    <a:lnTo>
                      <a:pt x="633" y="223"/>
                    </a:lnTo>
                    <a:lnTo>
                      <a:pt x="626" y="211"/>
                    </a:lnTo>
                    <a:lnTo>
                      <a:pt x="617" y="203"/>
                    </a:lnTo>
                    <a:lnTo>
                      <a:pt x="606" y="200"/>
                    </a:lnTo>
                    <a:lnTo>
                      <a:pt x="594" y="199"/>
                    </a:lnTo>
                    <a:lnTo>
                      <a:pt x="574" y="202"/>
                    </a:lnTo>
                    <a:lnTo>
                      <a:pt x="565" y="205"/>
                    </a:lnTo>
                    <a:lnTo>
                      <a:pt x="609" y="169"/>
                    </a:lnTo>
                    <a:lnTo>
                      <a:pt x="636" y="138"/>
                    </a:lnTo>
                    <a:lnTo>
                      <a:pt x="644" y="126"/>
                    </a:lnTo>
                    <a:lnTo>
                      <a:pt x="647" y="123"/>
                    </a:lnTo>
                    <a:lnTo>
                      <a:pt x="643" y="111"/>
                    </a:lnTo>
                    <a:lnTo>
                      <a:pt x="636" y="101"/>
                    </a:lnTo>
                    <a:lnTo>
                      <a:pt x="625" y="97"/>
                    </a:lnTo>
                    <a:lnTo>
                      <a:pt x="595" y="96"/>
                    </a:lnTo>
                    <a:lnTo>
                      <a:pt x="569" y="102"/>
                    </a:lnTo>
                    <a:lnTo>
                      <a:pt x="557" y="106"/>
                    </a:lnTo>
                    <a:lnTo>
                      <a:pt x="571" y="80"/>
                    </a:lnTo>
                    <a:lnTo>
                      <a:pt x="576" y="58"/>
                    </a:lnTo>
                    <a:lnTo>
                      <a:pt x="576" y="50"/>
                    </a:lnTo>
                    <a:lnTo>
                      <a:pt x="576" y="47"/>
                    </a:lnTo>
                    <a:lnTo>
                      <a:pt x="567" y="39"/>
                    </a:lnTo>
                    <a:lnTo>
                      <a:pt x="557" y="33"/>
                    </a:lnTo>
                    <a:lnTo>
                      <a:pt x="542" y="32"/>
                    </a:lnTo>
                    <a:lnTo>
                      <a:pt x="512" y="38"/>
                    </a:lnTo>
                    <a:lnTo>
                      <a:pt x="486" y="49"/>
                    </a:lnTo>
                    <a:lnTo>
                      <a:pt x="475" y="54"/>
                    </a:lnTo>
                    <a:lnTo>
                      <a:pt x="488" y="41"/>
                    </a:lnTo>
                    <a:lnTo>
                      <a:pt x="494" y="26"/>
                    </a:lnTo>
                    <a:lnTo>
                      <a:pt x="495" y="19"/>
                    </a:lnTo>
                    <a:lnTo>
                      <a:pt x="495" y="17"/>
                    </a:lnTo>
                    <a:lnTo>
                      <a:pt x="490" y="6"/>
                    </a:lnTo>
                    <a:lnTo>
                      <a:pt x="486" y="2"/>
                    </a:lnTo>
                    <a:lnTo>
                      <a:pt x="478" y="0"/>
                    </a:lnTo>
                    <a:lnTo>
                      <a:pt x="454" y="3"/>
                    </a:lnTo>
                    <a:lnTo>
                      <a:pt x="386" y="27"/>
                    </a:lnTo>
                    <a:lnTo>
                      <a:pt x="308" y="62"/>
                    </a:lnTo>
                    <a:lnTo>
                      <a:pt x="247" y="92"/>
                    </a:lnTo>
                    <a:lnTo>
                      <a:pt x="236" y="100"/>
                    </a:lnTo>
                    <a:lnTo>
                      <a:pt x="222" y="116"/>
                    </a:lnTo>
                    <a:lnTo>
                      <a:pt x="187" y="161"/>
                    </a:lnTo>
                    <a:lnTo>
                      <a:pt x="104" y="285"/>
                    </a:lnTo>
                    <a:lnTo>
                      <a:pt x="0" y="457"/>
                    </a:lnTo>
                    <a:lnTo>
                      <a:pt x="109" y="60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55" name="Freeform 155"/>
              <p:cNvSpPr>
                <a:spLocks/>
              </p:cNvSpPr>
              <p:nvPr/>
            </p:nvSpPr>
            <p:spPr bwMode="auto">
              <a:xfrm>
                <a:off x="5126" y="3117"/>
                <a:ext cx="95" cy="79"/>
              </a:xfrm>
              <a:custGeom>
                <a:avLst/>
                <a:gdLst>
                  <a:gd name="T0" fmla="*/ 117 w 666"/>
                  <a:gd name="T1" fmla="*/ 626 h 626"/>
                  <a:gd name="T2" fmla="*/ 288 w 666"/>
                  <a:gd name="T3" fmla="*/ 519 h 626"/>
                  <a:gd name="T4" fmla="*/ 402 w 666"/>
                  <a:gd name="T5" fmla="*/ 471 h 626"/>
                  <a:gd name="T6" fmla="*/ 555 w 666"/>
                  <a:gd name="T7" fmla="*/ 323 h 626"/>
                  <a:gd name="T8" fmla="*/ 648 w 666"/>
                  <a:gd name="T9" fmla="*/ 244 h 626"/>
                  <a:gd name="T10" fmla="*/ 641 w 666"/>
                  <a:gd name="T11" fmla="*/ 214 h 626"/>
                  <a:gd name="T12" fmla="*/ 603 w 666"/>
                  <a:gd name="T13" fmla="*/ 198 h 626"/>
                  <a:gd name="T14" fmla="*/ 569 w 666"/>
                  <a:gd name="T15" fmla="*/ 207 h 626"/>
                  <a:gd name="T16" fmla="*/ 651 w 666"/>
                  <a:gd name="T17" fmla="*/ 151 h 626"/>
                  <a:gd name="T18" fmla="*/ 660 w 666"/>
                  <a:gd name="T19" fmla="*/ 115 h 626"/>
                  <a:gd name="T20" fmla="*/ 603 w 666"/>
                  <a:gd name="T21" fmla="*/ 96 h 626"/>
                  <a:gd name="T22" fmla="*/ 558 w 666"/>
                  <a:gd name="T23" fmla="*/ 109 h 626"/>
                  <a:gd name="T24" fmla="*/ 593 w 666"/>
                  <a:gd name="T25" fmla="*/ 67 h 626"/>
                  <a:gd name="T26" fmla="*/ 593 w 666"/>
                  <a:gd name="T27" fmla="*/ 52 h 626"/>
                  <a:gd name="T28" fmla="*/ 551 w 666"/>
                  <a:gd name="T29" fmla="*/ 32 h 626"/>
                  <a:gd name="T30" fmla="*/ 481 w 666"/>
                  <a:gd name="T31" fmla="*/ 55 h 626"/>
                  <a:gd name="T32" fmla="*/ 503 w 666"/>
                  <a:gd name="T33" fmla="*/ 53 h 626"/>
                  <a:gd name="T34" fmla="*/ 512 w 666"/>
                  <a:gd name="T35" fmla="*/ 22 h 626"/>
                  <a:gd name="T36" fmla="*/ 487 w 666"/>
                  <a:gd name="T37" fmla="*/ 0 h 626"/>
                  <a:gd name="T38" fmla="*/ 314 w 666"/>
                  <a:gd name="T39" fmla="*/ 62 h 626"/>
                  <a:gd name="T40" fmla="*/ 224 w 666"/>
                  <a:gd name="T41" fmla="*/ 119 h 626"/>
                  <a:gd name="T42" fmla="*/ 0 w 666"/>
                  <a:gd name="T43" fmla="*/ 465 h 626"/>
                  <a:gd name="T44" fmla="*/ 222 w 666"/>
                  <a:gd name="T45" fmla="*/ 513 h 626"/>
                  <a:gd name="T46" fmla="*/ 119 w 666"/>
                  <a:gd name="T47" fmla="*/ 297 h 626"/>
                  <a:gd name="T48" fmla="*/ 250 w 666"/>
                  <a:gd name="T49" fmla="*/ 115 h 626"/>
                  <a:gd name="T50" fmla="*/ 398 w 666"/>
                  <a:gd name="T51" fmla="*/ 42 h 626"/>
                  <a:gd name="T52" fmla="*/ 491 w 666"/>
                  <a:gd name="T53" fmla="*/ 17 h 626"/>
                  <a:gd name="T54" fmla="*/ 496 w 666"/>
                  <a:gd name="T55" fmla="*/ 26 h 626"/>
                  <a:gd name="T56" fmla="*/ 479 w 666"/>
                  <a:gd name="T57" fmla="*/ 57 h 626"/>
                  <a:gd name="T58" fmla="*/ 523 w 666"/>
                  <a:gd name="T59" fmla="*/ 53 h 626"/>
                  <a:gd name="T60" fmla="*/ 571 w 666"/>
                  <a:gd name="T61" fmla="*/ 53 h 626"/>
                  <a:gd name="T62" fmla="*/ 577 w 666"/>
                  <a:gd name="T63" fmla="*/ 55 h 626"/>
                  <a:gd name="T64" fmla="*/ 573 w 666"/>
                  <a:gd name="T65" fmla="*/ 85 h 626"/>
                  <a:gd name="T66" fmla="*/ 605 w 666"/>
                  <a:gd name="T67" fmla="*/ 113 h 626"/>
                  <a:gd name="T68" fmla="*/ 645 w 666"/>
                  <a:gd name="T69" fmla="*/ 123 h 626"/>
                  <a:gd name="T70" fmla="*/ 651 w 666"/>
                  <a:gd name="T71" fmla="*/ 126 h 626"/>
                  <a:gd name="T72" fmla="*/ 613 w 666"/>
                  <a:gd name="T73" fmla="*/ 171 h 626"/>
                  <a:gd name="T74" fmla="*/ 585 w 666"/>
                  <a:gd name="T75" fmla="*/ 217 h 626"/>
                  <a:gd name="T76" fmla="*/ 622 w 666"/>
                  <a:gd name="T77" fmla="*/ 218 h 626"/>
                  <a:gd name="T78" fmla="*/ 636 w 666"/>
                  <a:gd name="T79" fmla="*/ 237 h 626"/>
                  <a:gd name="T80" fmla="*/ 636 w 666"/>
                  <a:gd name="T81" fmla="*/ 233 h 626"/>
                  <a:gd name="T82" fmla="*/ 545 w 666"/>
                  <a:gd name="T83" fmla="*/ 311 h 626"/>
                  <a:gd name="T84" fmla="*/ 392 w 666"/>
                  <a:gd name="T85" fmla="*/ 458 h 626"/>
                  <a:gd name="T86" fmla="*/ 284 w 666"/>
                  <a:gd name="T87" fmla="*/ 504 h 626"/>
                  <a:gd name="T88" fmla="*/ 119 w 666"/>
                  <a:gd name="T89" fmla="*/ 604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6" h="626">
                    <a:moveTo>
                      <a:pt x="15" y="460"/>
                    </a:moveTo>
                    <a:lnTo>
                      <a:pt x="3" y="469"/>
                    </a:lnTo>
                    <a:lnTo>
                      <a:pt x="117" y="626"/>
                    </a:lnTo>
                    <a:lnTo>
                      <a:pt x="231" y="526"/>
                    </a:lnTo>
                    <a:lnTo>
                      <a:pt x="256" y="525"/>
                    </a:lnTo>
                    <a:lnTo>
                      <a:pt x="288" y="519"/>
                    </a:lnTo>
                    <a:lnTo>
                      <a:pt x="324" y="510"/>
                    </a:lnTo>
                    <a:lnTo>
                      <a:pt x="362" y="494"/>
                    </a:lnTo>
                    <a:lnTo>
                      <a:pt x="402" y="471"/>
                    </a:lnTo>
                    <a:lnTo>
                      <a:pt x="436" y="439"/>
                    </a:lnTo>
                    <a:lnTo>
                      <a:pt x="461" y="398"/>
                    </a:lnTo>
                    <a:lnTo>
                      <a:pt x="555" y="323"/>
                    </a:lnTo>
                    <a:lnTo>
                      <a:pt x="621" y="269"/>
                    </a:lnTo>
                    <a:lnTo>
                      <a:pt x="641" y="250"/>
                    </a:lnTo>
                    <a:lnTo>
                      <a:pt x="648" y="244"/>
                    </a:lnTo>
                    <a:lnTo>
                      <a:pt x="651" y="237"/>
                    </a:lnTo>
                    <a:lnTo>
                      <a:pt x="649" y="228"/>
                    </a:lnTo>
                    <a:lnTo>
                      <a:pt x="641" y="214"/>
                    </a:lnTo>
                    <a:lnTo>
                      <a:pt x="630" y="204"/>
                    </a:lnTo>
                    <a:lnTo>
                      <a:pt x="616" y="199"/>
                    </a:lnTo>
                    <a:lnTo>
                      <a:pt x="603" y="198"/>
                    </a:lnTo>
                    <a:lnTo>
                      <a:pt x="581" y="203"/>
                    </a:lnTo>
                    <a:lnTo>
                      <a:pt x="572" y="206"/>
                    </a:lnTo>
                    <a:lnTo>
                      <a:pt x="569" y="207"/>
                    </a:lnTo>
                    <a:lnTo>
                      <a:pt x="579" y="219"/>
                    </a:lnTo>
                    <a:lnTo>
                      <a:pt x="623" y="183"/>
                    </a:lnTo>
                    <a:lnTo>
                      <a:pt x="651" y="151"/>
                    </a:lnTo>
                    <a:lnTo>
                      <a:pt x="660" y="139"/>
                    </a:lnTo>
                    <a:lnTo>
                      <a:pt x="666" y="133"/>
                    </a:lnTo>
                    <a:lnTo>
                      <a:pt x="660" y="115"/>
                    </a:lnTo>
                    <a:lnTo>
                      <a:pt x="650" y="103"/>
                    </a:lnTo>
                    <a:lnTo>
                      <a:pt x="635" y="97"/>
                    </a:lnTo>
                    <a:lnTo>
                      <a:pt x="603" y="96"/>
                    </a:lnTo>
                    <a:lnTo>
                      <a:pt x="576" y="103"/>
                    </a:lnTo>
                    <a:lnTo>
                      <a:pt x="564" y="106"/>
                    </a:lnTo>
                    <a:lnTo>
                      <a:pt x="558" y="109"/>
                    </a:lnTo>
                    <a:lnTo>
                      <a:pt x="573" y="118"/>
                    </a:lnTo>
                    <a:lnTo>
                      <a:pt x="587" y="91"/>
                    </a:lnTo>
                    <a:lnTo>
                      <a:pt x="593" y="67"/>
                    </a:lnTo>
                    <a:lnTo>
                      <a:pt x="593" y="58"/>
                    </a:lnTo>
                    <a:lnTo>
                      <a:pt x="593" y="58"/>
                    </a:lnTo>
                    <a:lnTo>
                      <a:pt x="593" y="52"/>
                    </a:lnTo>
                    <a:lnTo>
                      <a:pt x="581" y="41"/>
                    </a:lnTo>
                    <a:lnTo>
                      <a:pt x="568" y="34"/>
                    </a:lnTo>
                    <a:lnTo>
                      <a:pt x="551" y="32"/>
                    </a:lnTo>
                    <a:lnTo>
                      <a:pt x="519" y="39"/>
                    </a:lnTo>
                    <a:lnTo>
                      <a:pt x="492" y="50"/>
                    </a:lnTo>
                    <a:lnTo>
                      <a:pt x="481" y="55"/>
                    </a:lnTo>
                    <a:lnTo>
                      <a:pt x="487" y="70"/>
                    </a:lnTo>
                    <a:lnTo>
                      <a:pt x="489" y="67"/>
                    </a:lnTo>
                    <a:lnTo>
                      <a:pt x="503" y="53"/>
                    </a:lnTo>
                    <a:lnTo>
                      <a:pt x="510" y="36"/>
                    </a:lnTo>
                    <a:lnTo>
                      <a:pt x="512" y="28"/>
                    </a:lnTo>
                    <a:lnTo>
                      <a:pt x="512" y="22"/>
                    </a:lnTo>
                    <a:lnTo>
                      <a:pt x="505" y="9"/>
                    </a:lnTo>
                    <a:lnTo>
                      <a:pt x="499" y="3"/>
                    </a:lnTo>
                    <a:lnTo>
                      <a:pt x="487" y="0"/>
                    </a:lnTo>
                    <a:lnTo>
                      <a:pt x="461" y="4"/>
                    </a:lnTo>
                    <a:lnTo>
                      <a:pt x="392" y="28"/>
                    </a:lnTo>
                    <a:lnTo>
                      <a:pt x="314" y="62"/>
                    </a:lnTo>
                    <a:lnTo>
                      <a:pt x="252" y="93"/>
                    </a:lnTo>
                    <a:lnTo>
                      <a:pt x="240" y="102"/>
                    </a:lnTo>
                    <a:lnTo>
                      <a:pt x="224" y="119"/>
                    </a:lnTo>
                    <a:lnTo>
                      <a:pt x="190" y="165"/>
                    </a:lnTo>
                    <a:lnTo>
                      <a:pt x="107" y="289"/>
                    </a:lnTo>
                    <a:lnTo>
                      <a:pt x="0" y="465"/>
                    </a:lnTo>
                    <a:lnTo>
                      <a:pt x="117" y="626"/>
                    </a:lnTo>
                    <a:lnTo>
                      <a:pt x="233" y="525"/>
                    </a:lnTo>
                    <a:lnTo>
                      <a:pt x="222" y="513"/>
                    </a:lnTo>
                    <a:lnTo>
                      <a:pt x="119" y="604"/>
                    </a:lnTo>
                    <a:lnTo>
                      <a:pt x="18" y="465"/>
                    </a:lnTo>
                    <a:lnTo>
                      <a:pt x="119" y="297"/>
                    </a:lnTo>
                    <a:lnTo>
                      <a:pt x="202" y="173"/>
                    </a:lnTo>
                    <a:lnTo>
                      <a:pt x="237" y="129"/>
                    </a:lnTo>
                    <a:lnTo>
                      <a:pt x="250" y="115"/>
                    </a:lnTo>
                    <a:lnTo>
                      <a:pt x="260" y="107"/>
                    </a:lnTo>
                    <a:lnTo>
                      <a:pt x="320" y="77"/>
                    </a:lnTo>
                    <a:lnTo>
                      <a:pt x="398" y="42"/>
                    </a:lnTo>
                    <a:lnTo>
                      <a:pt x="466" y="18"/>
                    </a:lnTo>
                    <a:lnTo>
                      <a:pt x="487" y="16"/>
                    </a:lnTo>
                    <a:lnTo>
                      <a:pt x="491" y="17"/>
                    </a:lnTo>
                    <a:lnTo>
                      <a:pt x="493" y="19"/>
                    </a:lnTo>
                    <a:lnTo>
                      <a:pt x="496" y="27"/>
                    </a:lnTo>
                    <a:lnTo>
                      <a:pt x="496" y="26"/>
                    </a:lnTo>
                    <a:lnTo>
                      <a:pt x="496" y="32"/>
                    </a:lnTo>
                    <a:lnTo>
                      <a:pt x="491" y="45"/>
                    </a:lnTo>
                    <a:lnTo>
                      <a:pt x="479" y="57"/>
                    </a:lnTo>
                    <a:lnTo>
                      <a:pt x="487" y="70"/>
                    </a:lnTo>
                    <a:lnTo>
                      <a:pt x="498" y="64"/>
                    </a:lnTo>
                    <a:lnTo>
                      <a:pt x="523" y="53"/>
                    </a:lnTo>
                    <a:lnTo>
                      <a:pt x="551" y="48"/>
                    </a:lnTo>
                    <a:lnTo>
                      <a:pt x="564" y="48"/>
                    </a:lnTo>
                    <a:lnTo>
                      <a:pt x="571" y="53"/>
                    </a:lnTo>
                    <a:lnTo>
                      <a:pt x="580" y="61"/>
                    </a:lnTo>
                    <a:lnTo>
                      <a:pt x="590" y="49"/>
                    </a:lnTo>
                    <a:lnTo>
                      <a:pt x="577" y="55"/>
                    </a:lnTo>
                    <a:lnTo>
                      <a:pt x="577" y="65"/>
                    </a:lnTo>
                    <a:lnTo>
                      <a:pt x="577" y="65"/>
                    </a:lnTo>
                    <a:lnTo>
                      <a:pt x="573" y="85"/>
                    </a:lnTo>
                    <a:lnTo>
                      <a:pt x="558" y="109"/>
                    </a:lnTo>
                    <a:lnTo>
                      <a:pt x="580" y="118"/>
                    </a:lnTo>
                    <a:lnTo>
                      <a:pt x="605" y="113"/>
                    </a:lnTo>
                    <a:lnTo>
                      <a:pt x="633" y="114"/>
                    </a:lnTo>
                    <a:lnTo>
                      <a:pt x="640" y="116"/>
                    </a:lnTo>
                    <a:lnTo>
                      <a:pt x="645" y="123"/>
                    </a:lnTo>
                    <a:lnTo>
                      <a:pt x="649" y="133"/>
                    </a:lnTo>
                    <a:lnTo>
                      <a:pt x="664" y="129"/>
                    </a:lnTo>
                    <a:lnTo>
                      <a:pt x="651" y="126"/>
                    </a:lnTo>
                    <a:lnTo>
                      <a:pt x="647" y="129"/>
                    </a:lnTo>
                    <a:lnTo>
                      <a:pt x="639" y="141"/>
                    </a:lnTo>
                    <a:lnTo>
                      <a:pt x="613" y="171"/>
                    </a:lnTo>
                    <a:lnTo>
                      <a:pt x="569" y="207"/>
                    </a:lnTo>
                    <a:lnTo>
                      <a:pt x="576" y="220"/>
                    </a:lnTo>
                    <a:lnTo>
                      <a:pt x="585" y="217"/>
                    </a:lnTo>
                    <a:lnTo>
                      <a:pt x="603" y="215"/>
                    </a:lnTo>
                    <a:lnTo>
                      <a:pt x="614" y="216"/>
                    </a:lnTo>
                    <a:lnTo>
                      <a:pt x="622" y="218"/>
                    </a:lnTo>
                    <a:lnTo>
                      <a:pt x="629" y="224"/>
                    </a:lnTo>
                    <a:lnTo>
                      <a:pt x="635" y="234"/>
                    </a:lnTo>
                    <a:lnTo>
                      <a:pt x="636" y="237"/>
                    </a:lnTo>
                    <a:lnTo>
                      <a:pt x="650" y="235"/>
                    </a:lnTo>
                    <a:lnTo>
                      <a:pt x="636" y="233"/>
                    </a:lnTo>
                    <a:lnTo>
                      <a:pt x="636" y="233"/>
                    </a:lnTo>
                    <a:lnTo>
                      <a:pt x="631" y="237"/>
                    </a:lnTo>
                    <a:lnTo>
                      <a:pt x="611" y="257"/>
                    </a:lnTo>
                    <a:lnTo>
                      <a:pt x="545" y="311"/>
                    </a:lnTo>
                    <a:lnTo>
                      <a:pt x="449" y="388"/>
                    </a:lnTo>
                    <a:lnTo>
                      <a:pt x="424" y="429"/>
                    </a:lnTo>
                    <a:lnTo>
                      <a:pt x="392" y="458"/>
                    </a:lnTo>
                    <a:lnTo>
                      <a:pt x="356" y="480"/>
                    </a:lnTo>
                    <a:lnTo>
                      <a:pt x="319" y="495"/>
                    </a:lnTo>
                    <a:lnTo>
                      <a:pt x="284" y="504"/>
                    </a:lnTo>
                    <a:lnTo>
                      <a:pt x="254" y="509"/>
                    </a:lnTo>
                    <a:lnTo>
                      <a:pt x="224" y="512"/>
                    </a:lnTo>
                    <a:lnTo>
                      <a:pt x="119" y="604"/>
                    </a:lnTo>
                    <a:lnTo>
                      <a:pt x="15" y="460"/>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756" name="Rectangle 156"/>
              <p:cNvSpPr>
                <a:spLocks noChangeArrowheads="1"/>
              </p:cNvSpPr>
              <p:nvPr/>
            </p:nvSpPr>
            <p:spPr bwMode="auto">
              <a:xfrm>
                <a:off x="4920" y="3784"/>
                <a:ext cx="53" cy="37"/>
              </a:xfrm>
              <a:prstGeom prst="rect">
                <a:avLst/>
              </a:prstGeom>
              <a:solidFill>
                <a:srgbClr val="C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757" name="Freeform 157"/>
              <p:cNvSpPr>
                <a:spLocks/>
              </p:cNvSpPr>
              <p:nvPr/>
            </p:nvSpPr>
            <p:spPr bwMode="auto">
              <a:xfrm>
                <a:off x="4920" y="3784"/>
                <a:ext cx="58" cy="37"/>
              </a:xfrm>
              <a:custGeom>
                <a:avLst/>
                <a:gdLst>
                  <a:gd name="T0" fmla="*/ 8 w 389"/>
                  <a:gd name="T1" fmla="*/ 291 h 308"/>
                  <a:gd name="T2" fmla="*/ 0 w 389"/>
                  <a:gd name="T3" fmla="*/ 300 h 308"/>
                  <a:gd name="T4" fmla="*/ 8 w 389"/>
                  <a:gd name="T5" fmla="*/ 308 h 308"/>
                  <a:gd name="T6" fmla="*/ 381 w 389"/>
                  <a:gd name="T7" fmla="*/ 308 h 308"/>
                  <a:gd name="T8" fmla="*/ 389 w 389"/>
                  <a:gd name="T9" fmla="*/ 300 h 308"/>
                  <a:gd name="T10" fmla="*/ 389 w 389"/>
                  <a:gd name="T11" fmla="*/ 8 h 308"/>
                  <a:gd name="T12" fmla="*/ 381 w 389"/>
                  <a:gd name="T13" fmla="*/ 0 h 308"/>
                  <a:gd name="T14" fmla="*/ 8 w 389"/>
                  <a:gd name="T15" fmla="*/ 0 h 308"/>
                  <a:gd name="T16" fmla="*/ 0 w 389"/>
                  <a:gd name="T17" fmla="*/ 8 h 308"/>
                  <a:gd name="T18" fmla="*/ 0 w 389"/>
                  <a:gd name="T19" fmla="*/ 300 h 308"/>
                  <a:gd name="T20" fmla="*/ 8 w 389"/>
                  <a:gd name="T21" fmla="*/ 308 h 308"/>
                  <a:gd name="T22" fmla="*/ 381 w 389"/>
                  <a:gd name="T23" fmla="*/ 308 h 308"/>
                  <a:gd name="T24" fmla="*/ 389 w 389"/>
                  <a:gd name="T25" fmla="*/ 300 h 308"/>
                  <a:gd name="T26" fmla="*/ 389 w 389"/>
                  <a:gd name="T27" fmla="*/ 8 h 308"/>
                  <a:gd name="T28" fmla="*/ 381 w 389"/>
                  <a:gd name="T29" fmla="*/ 0 h 308"/>
                  <a:gd name="T30" fmla="*/ 373 w 389"/>
                  <a:gd name="T31" fmla="*/ 8 h 308"/>
                  <a:gd name="T32" fmla="*/ 373 w 389"/>
                  <a:gd name="T33" fmla="*/ 291 h 308"/>
                  <a:gd name="T34" fmla="*/ 16 w 389"/>
                  <a:gd name="T35" fmla="*/ 291 h 308"/>
                  <a:gd name="T36" fmla="*/ 16 w 389"/>
                  <a:gd name="T37" fmla="*/ 16 h 308"/>
                  <a:gd name="T38" fmla="*/ 373 w 389"/>
                  <a:gd name="T39" fmla="*/ 16 h 308"/>
                  <a:gd name="T40" fmla="*/ 373 w 389"/>
                  <a:gd name="T41" fmla="*/ 291 h 308"/>
                  <a:gd name="T42" fmla="*/ 8 w 389"/>
                  <a:gd name="T43" fmla="*/ 29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9" h="308">
                    <a:moveTo>
                      <a:pt x="8" y="291"/>
                    </a:moveTo>
                    <a:lnTo>
                      <a:pt x="0" y="300"/>
                    </a:lnTo>
                    <a:lnTo>
                      <a:pt x="8" y="308"/>
                    </a:lnTo>
                    <a:lnTo>
                      <a:pt x="381" y="308"/>
                    </a:lnTo>
                    <a:lnTo>
                      <a:pt x="389" y="300"/>
                    </a:lnTo>
                    <a:lnTo>
                      <a:pt x="389" y="8"/>
                    </a:lnTo>
                    <a:lnTo>
                      <a:pt x="381" y="0"/>
                    </a:lnTo>
                    <a:lnTo>
                      <a:pt x="8" y="0"/>
                    </a:lnTo>
                    <a:lnTo>
                      <a:pt x="0" y="8"/>
                    </a:lnTo>
                    <a:lnTo>
                      <a:pt x="0" y="300"/>
                    </a:lnTo>
                    <a:lnTo>
                      <a:pt x="8" y="308"/>
                    </a:lnTo>
                    <a:lnTo>
                      <a:pt x="381" y="308"/>
                    </a:lnTo>
                    <a:lnTo>
                      <a:pt x="389" y="300"/>
                    </a:lnTo>
                    <a:lnTo>
                      <a:pt x="389" y="8"/>
                    </a:lnTo>
                    <a:lnTo>
                      <a:pt x="381" y="0"/>
                    </a:lnTo>
                    <a:lnTo>
                      <a:pt x="373" y="8"/>
                    </a:lnTo>
                    <a:lnTo>
                      <a:pt x="373" y="291"/>
                    </a:lnTo>
                    <a:lnTo>
                      <a:pt x="16" y="291"/>
                    </a:lnTo>
                    <a:lnTo>
                      <a:pt x="16" y="16"/>
                    </a:lnTo>
                    <a:lnTo>
                      <a:pt x="373" y="16"/>
                    </a:lnTo>
                    <a:lnTo>
                      <a:pt x="373" y="291"/>
                    </a:lnTo>
                    <a:lnTo>
                      <a:pt x="8" y="29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58" name="Freeform 158"/>
              <p:cNvSpPr>
                <a:spLocks/>
              </p:cNvSpPr>
              <p:nvPr/>
            </p:nvSpPr>
            <p:spPr bwMode="auto">
              <a:xfrm>
                <a:off x="4862" y="3795"/>
                <a:ext cx="121" cy="48"/>
              </a:xfrm>
              <a:custGeom>
                <a:avLst/>
                <a:gdLst>
                  <a:gd name="T0" fmla="*/ 844 w 886"/>
                  <a:gd name="T1" fmla="*/ 21 h 370"/>
                  <a:gd name="T2" fmla="*/ 856 w 886"/>
                  <a:gd name="T3" fmla="*/ 66 h 370"/>
                  <a:gd name="T4" fmla="*/ 876 w 886"/>
                  <a:gd name="T5" fmla="*/ 167 h 370"/>
                  <a:gd name="T6" fmla="*/ 884 w 886"/>
                  <a:gd name="T7" fmla="*/ 223 h 370"/>
                  <a:gd name="T8" fmla="*/ 886 w 886"/>
                  <a:gd name="T9" fmla="*/ 273 h 370"/>
                  <a:gd name="T10" fmla="*/ 882 w 886"/>
                  <a:gd name="T11" fmla="*/ 312 h 370"/>
                  <a:gd name="T12" fmla="*/ 876 w 886"/>
                  <a:gd name="T13" fmla="*/ 326 h 370"/>
                  <a:gd name="T14" fmla="*/ 868 w 886"/>
                  <a:gd name="T15" fmla="*/ 334 h 370"/>
                  <a:gd name="T16" fmla="*/ 811 w 886"/>
                  <a:gd name="T17" fmla="*/ 345 h 370"/>
                  <a:gd name="T18" fmla="*/ 732 w 886"/>
                  <a:gd name="T19" fmla="*/ 353 h 370"/>
                  <a:gd name="T20" fmla="*/ 698 w 886"/>
                  <a:gd name="T21" fmla="*/ 347 h 370"/>
                  <a:gd name="T22" fmla="*/ 654 w 886"/>
                  <a:gd name="T23" fmla="*/ 335 h 370"/>
                  <a:gd name="T24" fmla="*/ 625 w 886"/>
                  <a:gd name="T25" fmla="*/ 332 h 370"/>
                  <a:gd name="T26" fmla="*/ 590 w 886"/>
                  <a:gd name="T27" fmla="*/ 333 h 370"/>
                  <a:gd name="T28" fmla="*/ 550 w 886"/>
                  <a:gd name="T29" fmla="*/ 342 h 370"/>
                  <a:gd name="T30" fmla="*/ 502 w 886"/>
                  <a:gd name="T31" fmla="*/ 358 h 370"/>
                  <a:gd name="T32" fmla="*/ 469 w 886"/>
                  <a:gd name="T33" fmla="*/ 364 h 370"/>
                  <a:gd name="T34" fmla="*/ 405 w 886"/>
                  <a:gd name="T35" fmla="*/ 370 h 370"/>
                  <a:gd name="T36" fmla="*/ 324 w 886"/>
                  <a:gd name="T37" fmla="*/ 370 h 370"/>
                  <a:gd name="T38" fmla="*/ 235 w 886"/>
                  <a:gd name="T39" fmla="*/ 365 h 370"/>
                  <a:gd name="T40" fmla="*/ 147 w 886"/>
                  <a:gd name="T41" fmla="*/ 355 h 370"/>
                  <a:gd name="T42" fmla="*/ 107 w 886"/>
                  <a:gd name="T43" fmla="*/ 347 h 370"/>
                  <a:gd name="T44" fmla="*/ 72 w 886"/>
                  <a:gd name="T45" fmla="*/ 337 h 370"/>
                  <a:gd name="T46" fmla="*/ 43 w 886"/>
                  <a:gd name="T47" fmla="*/ 323 h 370"/>
                  <a:gd name="T48" fmla="*/ 19 w 886"/>
                  <a:gd name="T49" fmla="*/ 309 h 370"/>
                  <a:gd name="T50" fmla="*/ 5 w 886"/>
                  <a:gd name="T51" fmla="*/ 292 h 370"/>
                  <a:gd name="T52" fmla="*/ 1 w 886"/>
                  <a:gd name="T53" fmla="*/ 282 h 370"/>
                  <a:gd name="T54" fmla="*/ 0 w 886"/>
                  <a:gd name="T55" fmla="*/ 271 h 370"/>
                  <a:gd name="T56" fmla="*/ 3 w 886"/>
                  <a:gd name="T57" fmla="*/ 238 h 370"/>
                  <a:gd name="T58" fmla="*/ 10 w 886"/>
                  <a:gd name="T59" fmla="*/ 210 h 370"/>
                  <a:gd name="T60" fmla="*/ 22 w 886"/>
                  <a:gd name="T61" fmla="*/ 186 h 370"/>
                  <a:gd name="T62" fmla="*/ 39 w 886"/>
                  <a:gd name="T63" fmla="*/ 168 h 370"/>
                  <a:gd name="T64" fmla="*/ 58 w 886"/>
                  <a:gd name="T65" fmla="*/ 154 h 370"/>
                  <a:gd name="T66" fmla="*/ 80 w 886"/>
                  <a:gd name="T67" fmla="*/ 143 h 370"/>
                  <a:gd name="T68" fmla="*/ 130 w 886"/>
                  <a:gd name="T69" fmla="*/ 130 h 370"/>
                  <a:gd name="T70" fmla="*/ 183 w 886"/>
                  <a:gd name="T71" fmla="*/ 125 h 370"/>
                  <a:gd name="T72" fmla="*/ 235 w 886"/>
                  <a:gd name="T73" fmla="*/ 122 h 370"/>
                  <a:gd name="T74" fmla="*/ 281 w 886"/>
                  <a:gd name="T75" fmla="*/ 118 h 370"/>
                  <a:gd name="T76" fmla="*/ 316 w 886"/>
                  <a:gd name="T77" fmla="*/ 108 h 370"/>
                  <a:gd name="T78" fmla="*/ 421 w 886"/>
                  <a:gd name="T79" fmla="*/ 53 h 370"/>
                  <a:gd name="T80" fmla="*/ 464 w 886"/>
                  <a:gd name="T81" fmla="*/ 74 h 370"/>
                  <a:gd name="T82" fmla="*/ 491 w 886"/>
                  <a:gd name="T83" fmla="*/ 91 h 370"/>
                  <a:gd name="T84" fmla="*/ 499 w 886"/>
                  <a:gd name="T85" fmla="*/ 97 h 370"/>
                  <a:gd name="T86" fmla="*/ 502 w 886"/>
                  <a:gd name="T87" fmla="*/ 99 h 370"/>
                  <a:gd name="T88" fmla="*/ 500 w 886"/>
                  <a:gd name="T89" fmla="*/ 106 h 370"/>
                  <a:gd name="T90" fmla="*/ 482 w 886"/>
                  <a:gd name="T91" fmla="*/ 138 h 370"/>
                  <a:gd name="T92" fmla="*/ 506 w 886"/>
                  <a:gd name="T93" fmla="*/ 144 h 370"/>
                  <a:gd name="T94" fmla="*/ 564 w 886"/>
                  <a:gd name="T95" fmla="*/ 156 h 370"/>
                  <a:gd name="T96" fmla="*/ 632 w 886"/>
                  <a:gd name="T97" fmla="*/ 161 h 370"/>
                  <a:gd name="T98" fmla="*/ 664 w 886"/>
                  <a:gd name="T99" fmla="*/ 159 h 370"/>
                  <a:gd name="T100" fmla="*/ 689 w 886"/>
                  <a:gd name="T101" fmla="*/ 152 h 370"/>
                  <a:gd name="T102" fmla="*/ 708 w 886"/>
                  <a:gd name="T103" fmla="*/ 138 h 370"/>
                  <a:gd name="T104" fmla="*/ 719 w 886"/>
                  <a:gd name="T105" fmla="*/ 119 h 370"/>
                  <a:gd name="T106" fmla="*/ 725 w 886"/>
                  <a:gd name="T107" fmla="*/ 97 h 370"/>
                  <a:gd name="T108" fmla="*/ 730 w 886"/>
                  <a:gd name="T109" fmla="*/ 75 h 370"/>
                  <a:gd name="T110" fmla="*/ 733 w 886"/>
                  <a:gd name="T111" fmla="*/ 51 h 370"/>
                  <a:gd name="T112" fmla="*/ 738 w 886"/>
                  <a:gd name="T113" fmla="*/ 31 h 370"/>
                  <a:gd name="T114" fmla="*/ 746 w 886"/>
                  <a:gd name="T115" fmla="*/ 14 h 370"/>
                  <a:gd name="T116" fmla="*/ 761 w 886"/>
                  <a:gd name="T117" fmla="*/ 3 h 370"/>
                  <a:gd name="T118" fmla="*/ 773 w 886"/>
                  <a:gd name="T119" fmla="*/ 0 h 370"/>
                  <a:gd name="T120" fmla="*/ 786 w 886"/>
                  <a:gd name="T121" fmla="*/ 0 h 370"/>
                  <a:gd name="T122" fmla="*/ 814 w 886"/>
                  <a:gd name="T123" fmla="*/ 7 h 370"/>
                  <a:gd name="T124" fmla="*/ 844 w 886"/>
                  <a:gd name="T125" fmla="*/ 21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6" h="370">
                    <a:moveTo>
                      <a:pt x="844" y="21"/>
                    </a:moveTo>
                    <a:lnTo>
                      <a:pt x="856" y="66"/>
                    </a:lnTo>
                    <a:lnTo>
                      <a:pt x="876" y="167"/>
                    </a:lnTo>
                    <a:lnTo>
                      <a:pt x="884" y="223"/>
                    </a:lnTo>
                    <a:lnTo>
                      <a:pt x="886" y="273"/>
                    </a:lnTo>
                    <a:lnTo>
                      <a:pt x="882" y="312"/>
                    </a:lnTo>
                    <a:lnTo>
                      <a:pt x="876" y="326"/>
                    </a:lnTo>
                    <a:lnTo>
                      <a:pt x="868" y="334"/>
                    </a:lnTo>
                    <a:lnTo>
                      <a:pt x="811" y="345"/>
                    </a:lnTo>
                    <a:lnTo>
                      <a:pt x="732" y="353"/>
                    </a:lnTo>
                    <a:lnTo>
                      <a:pt x="698" y="347"/>
                    </a:lnTo>
                    <a:lnTo>
                      <a:pt x="654" y="335"/>
                    </a:lnTo>
                    <a:lnTo>
                      <a:pt x="625" y="332"/>
                    </a:lnTo>
                    <a:lnTo>
                      <a:pt x="590" y="333"/>
                    </a:lnTo>
                    <a:lnTo>
                      <a:pt x="550" y="342"/>
                    </a:lnTo>
                    <a:lnTo>
                      <a:pt x="502" y="358"/>
                    </a:lnTo>
                    <a:lnTo>
                      <a:pt x="469" y="364"/>
                    </a:lnTo>
                    <a:lnTo>
                      <a:pt x="405" y="370"/>
                    </a:lnTo>
                    <a:lnTo>
                      <a:pt x="324" y="370"/>
                    </a:lnTo>
                    <a:lnTo>
                      <a:pt x="235" y="365"/>
                    </a:lnTo>
                    <a:lnTo>
                      <a:pt x="147" y="355"/>
                    </a:lnTo>
                    <a:lnTo>
                      <a:pt x="107" y="347"/>
                    </a:lnTo>
                    <a:lnTo>
                      <a:pt x="72" y="337"/>
                    </a:lnTo>
                    <a:lnTo>
                      <a:pt x="43" y="323"/>
                    </a:lnTo>
                    <a:lnTo>
                      <a:pt x="19" y="309"/>
                    </a:lnTo>
                    <a:lnTo>
                      <a:pt x="5" y="292"/>
                    </a:lnTo>
                    <a:lnTo>
                      <a:pt x="1" y="282"/>
                    </a:lnTo>
                    <a:lnTo>
                      <a:pt x="0" y="271"/>
                    </a:lnTo>
                    <a:lnTo>
                      <a:pt x="3" y="238"/>
                    </a:lnTo>
                    <a:lnTo>
                      <a:pt x="10" y="210"/>
                    </a:lnTo>
                    <a:lnTo>
                      <a:pt x="22" y="186"/>
                    </a:lnTo>
                    <a:lnTo>
                      <a:pt x="39" y="168"/>
                    </a:lnTo>
                    <a:lnTo>
                      <a:pt x="58" y="154"/>
                    </a:lnTo>
                    <a:lnTo>
                      <a:pt x="80" y="143"/>
                    </a:lnTo>
                    <a:lnTo>
                      <a:pt x="130" y="130"/>
                    </a:lnTo>
                    <a:lnTo>
                      <a:pt x="183" y="125"/>
                    </a:lnTo>
                    <a:lnTo>
                      <a:pt x="235" y="122"/>
                    </a:lnTo>
                    <a:lnTo>
                      <a:pt x="281" y="118"/>
                    </a:lnTo>
                    <a:lnTo>
                      <a:pt x="316" y="108"/>
                    </a:lnTo>
                    <a:lnTo>
                      <a:pt x="421" y="53"/>
                    </a:lnTo>
                    <a:lnTo>
                      <a:pt x="464" y="74"/>
                    </a:lnTo>
                    <a:lnTo>
                      <a:pt x="491" y="91"/>
                    </a:lnTo>
                    <a:lnTo>
                      <a:pt x="499" y="97"/>
                    </a:lnTo>
                    <a:lnTo>
                      <a:pt x="502" y="99"/>
                    </a:lnTo>
                    <a:lnTo>
                      <a:pt x="500" y="106"/>
                    </a:lnTo>
                    <a:lnTo>
                      <a:pt x="482" y="138"/>
                    </a:lnTo>
                    <a:lnTo>
                      <a:pt x="506" y="144"/>
                    </a:lnTo>
                    <a:lnTo>
                      <a:pt x="564" y="156"/>
                    </a:lnTo>
                    <a:lnTo>
                      <a:pt x="632" y="161"/>
                    </a:lnTo>
                    <a:lnTo>
                      <a:pt x="664" y="159"/>
                    </a:lnTo>
                    <a:lnTo>
                      <a:pt x="689" y="152"/>
                    </a:lnTo>
                    <a:lnTo>
                      <a:pt x="708" y="138"/>
                    </a:lnTo>
                    <a:lnTo>
                      <a:pt x="719" y="119"/>
                    </a:lnTo>
                    <a:lnTo>
                      <a:pt x="725" y="97"/>
                    </a:lnTo>
                    <a:lnTo>
                      <a:pt x="730" y="75"/>
                    </a:lnTo>
                    <a:lnTo>
                      <a:pt x="733" y="51"/>
                    </a:lnTo>
                    <a:lnTo>
                      <a:pt x="738" y="31"/>
                    </a:lnTo>
                    <a:lnTo>
                      <a:pt x="746" y="14"/>
                    </a:lnTo>
                    <a:lnTo>
                      <a:pt x="761" y="3"/>
                    </a:lnTo>
                    <a:lnTo>
                      <a:pt x="773" y="0"/>
                    </a:lnTo>
                    <a:lnTo>
                      <a:pt x="786" y="0"/>
                    </a:lnTo>
                    <a:lnTo>
                      <a:pt x="814" y="7"/>
                    </a:lnTo>
                    <a:lnTo>
                      <a:pt x="844"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59" name="Freeform 159"/>
              <p:cNvSpPr>
                <a:spLocks/>
              </p:cNvSpPr>
              <p:nvPr/>
            </p:nvSpPr>
            <p:spPr bwMode="auto">
              <a:xfrm>
                <a:off x="4856" y="3795"/>
                <a:ext cx="133" cy="53"/>
              </a:xfrm>
              <a:custGeom>
                <a:avLst/>
                <a:gdLst>
                  <a:gd name="T0" fmla="*/ 846 w 903"/>
                  <a:gd name="T1" fmla="*/ 34 h 386"/>
                  <a:gd name="T2" fmla="*/ 886 w 903"/>
                  <a:gd name="T3" fmla="*/ 281 h 386"/>
                  <a:gd name="T4" fmla="*/ 818 w 903"/>
                  <a:gd name="T5" fmla="*/ 345 h 386"/>
                  <a:gd name="T6" fmla="*/ 663 w 903"/>
                  <a:gd name="T7" fmla="*/ 335 h 386"/>
                  <a:gd name="T8" fmla="*/ 596 w 903"/>
                  <a:gd name="T9" fmla="*/ 334 h 386"/>
                  <a:gd name="T10" fmla="*/ 476 w 903"/>
                  <a:gd name="T11" fmla="*/ 364 h 386"/>
                  <a:gd name="T12" fmla="*/ 156 w 903"/>
                  <a:gd name="T13" fmla="*/ 355 h 386"/>
                  <a:gd name="T14" fmla="*/ 32 w 903"/>
                  <a:gd name="T15" fmla="*/ 311 h 386"/>
                  <a:gd name="T16" fmla="*/ 19 w 903"/>
                  <a:gd name="T17" fmla="*/ 247 h 386"/>
                  <a:gd name="T18" fmla="*/ 70 w 903"/>
                  <a:gd name="T19" fmla="*/ 169 h 386"/>
                  <a:gd name="T20" fmla="*/ 243 w 903"/>
                  <a:gd name="T21" fmla="*/ 138 h 386"/>
                  <a:gd name="T22" fmla="*/ 327 w 903"/>
                  <a:gd name="T23" fmla="*/ 123 h 386"/>
                  <a:gd name="T24" fmla="*/ 495 w 903"/>
                  <a:gd name="T25" fmla="*/ 105 h 386"/>
                  <a:gd name="T26" fmla="*/ 518 w 903"/>
                  <a:gd name="T27" fmla="*/ 109 h 386"/>
                  <a:gd name="T28" fmla="*/ 488 w 903"/>
                  <a:gd name="T29" fmla="*/ 153 h 386"/>
                  <a:gd name="T30" fmla="*/ 571 w 903"/>
                  <a:gd name="T31" fmla="*/ 172 h 386"/>
                  <a:gd name="T32" fmla="*/ 674 w 903"/>
                  <a:gd name="T33" fmla="*/ 174 h 386"/>
                  <a:gd name="T34" fmla="*/ 723 w 903"/>
                  <a:gd name="T35" fmla="*/ 150 h 386"/>
                  <a:gd name="T36" fmla="*/ 740 w 903"/>
                  <a:gd name="T37" fmla="*/ 107 h 386"/>
                  <a:gd name="T38" fmla="*/ 753 w 903"/>
                  <a:gd name="T39" fmla="*/ 42 h 386"/>
                  <a:gd name="T40" fmla="*/ 793 w 903"/>
                  <a:gd name="T41" fmla="*/ 16 h 386"/>
                  <a:gd name="T42" fmla="*/ 866 w 903"/>
                  <a:gd name="T43" fmla="*/ 81 h 386"/>
                  <a:gd name="T44" fmla="*/ 825 w 903"/>
                  <a:gd name="T45" fmla="*/ 8 h 386"/>
                  <a:gd name="T46" fmla="*/ 781 w 903"/>
                  <a:gd name="T47" fmla="*/ 0 h 386"/>
                  <a:gd name="T48" fmla="*/ 749 w 903"/>
                  <a:gd name="T49" fmla="*/ 16 h 386"/>
                  <a:gd name="T50" fmla="*/ 734 w 903"/>
                  <a:gd name="T51" fmla="*/ 57 h 386"/>
                  <a:gd name="T52" fmla="*/ 720 w 903"/>
                  <a:gd name="T53" fmla="*/ 124 h 386"/>
                  <a:gd name="T54" fmla="*/ 640 w 903"/>
                  <a:gd name="T55" fmla="*/ 161 h 386"/>
                  <a:gd name="T56" fmla="*/ 515 w 903"/>
                  <a:gd name="T57" fmla="*/ 118 h 386"/>
                  <a:gd name="T58" fmla="*/ 511 w 903"/>
                  <a:gd name="T59" fmla="*/ 99 h 386"/>
                  <a:gd name="T60" fmla="*/ 475 w 903"/>
                  <a:gd name="T61" fmla="*/ 75 h 386"/>
                  <a:gd name="T62" fmla="*/ 288 w 903"/>
                  <a:gd name="T63" fmla="*/ 118 h 386"/>
                  <a:gd name="T64" fmla="*/ 137 w 903"/>
                  <a:gd name="T65" fmla="*/ 130 h 386"/>
                  <a:gd name="T66" fmla="*/ 63 w 903"/>
                  <a:gd name="T67" fmla="*/ 154 h 386"/>
                  <a:gd name="T68" fmla="*/ 24 w 903"/>
                  <a:gd name="T69" fmla="*/ 189 h 386"/>
                  <a:gd name="T70" fmla="*/ 4 w 903"/>
                  <a:gd name="T71" fmla="*/ 243 h 386"/>
                  <a:gd name="T72" fmla="*/ 1 w 903"/>
                  <a:gd name="T73" fmla="*/ 291 h 386"/>
                  <a:gd name="T74" fmla="*/ 21 w 903"/>
                  <a:gd name="T75" fmla="*/ 322 h 386"/>
                  <a:gd name="T76" fmla="*/ 77 w 903"/>
                  <a:gd name="T77" fmla="*/ 352 h 386"/>
                  <a:gd name="T78" fmla="*/ 153 w 903"/>
                  <a:gd name="T79" fmla="*/ 370 h 386"/>
                  <a:gd name="T80" fmla="*/ 332 w 903"/>
                  <a:gd name="T81" fmla="*/ 386 h 386"/>
                  <a:gd name="T82" fmla="*/ 478 w 903"/>
                  <a:gd name="T83" fmla="*/ 381 h 386"/>
                  <a:gd name="T84" fmla="*/ 560 w 903"/>
                  <a:gd name="T85" fmla="*/ 357 h 386"/>
                  <a:gd name="T86" fmla="*/ 704 w 903"/>
                  <a:gd name="T87" fmla="*/ 362 h 386"/>
                  <a:gd name="T88" fmla="*/ 820 w 903"/>
                  <a:gd name="T89" fmla="*/ 361 h 386"/>
                  <a:gd name="T90" fmla="*/ 889 w 903"/>
                  <a:gd name="T91" fmla="*/ 339 h 386"/>
                  <a:gd name="T92" fmla="*/ 903 w 903"/>
                  <a:gd name="T93" fmla="*/ 282 h 386"/>
                  <a:gd name="T94" fmla="*/ 892 w 903"/>
                  <a:gd name="T95" fmla="*/ 174 h 386"/>
                  <a:gd name="T96" fmla="*/ 860 w 903"/>
                  <a:gd name="T97" fmla="*/ 27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03" h="386">
                    <a:moveTo>
                      <a:pt x="825" y="8"/>
                    </a:moveTo>
                    <a:lnTo>
                      <a:pt x="815" y="12"/>
                    </a:lnTo>
                    <a:lnTo>
                      <a:pt x="819" y="22"/>
                    </a:lnTo>
                    <a:lnTo>
                      <a:pt x="846" y="34"/>
                    </a:lnTo>
                    <a:lnTo>
                      <a:pt x="857" y="76"/>
                    </a:lnTo>
                    <a:lnTo>
                      <a:pt x="877" y="176"/>
                    </a:lnTo>
                    <a:lnTo>
                      <a:pt x="884" y="232"/>
                    </a:lnTo>
                    <a:lnTo>
                      <a:pt x="886" y="281"/>
                    </a:lnTo>
                    <a:lnTo>
                      <a:pt x="883" y="318"/>
                    </a:lnTo>
                    <a:lnTo>
                      <a:pt x="878" y="329"/>
                    </a:lnTo>
                    <a:lnTo>
                      <a:pt x="872" y="335"/>
                    </a:lnTo>
                    <a:lnTo>
                      <a:pt x="818" y="345"/>
                    </a:lnTo>
                    <a:lnTo>
                      <a:pt x="740" y="353"/>
                    </a:lnTo>
                    <a:lnTo>
                      <a:pt x="708" y="348"/>
                    </a:lnTo>
                    <a:lnTo>
                      <a:pt x="664" y="336"/>
                    </a:lnTo>
                    <a:lnTo>
                      <a:pt x="663" y="335"/>
                    </a:lnTo>
                    <a:lnTo>
                      <a:pt x="634" y="331"/>
                    </a:lnTo>
                    <a:lnTo>
                      <a:pt x="633" y="331"/>
                    </a:lnTo>
                    <a:lnTo>
                      <a:pt x="598" y="333"/>
                    </a:lnTo>
                    <a:lnTo>
                      <a:pt x="596" y="334"/>
                    </a:lnTo>
                    <a:lnTo>
                      <a:pt x="556" y="343"/>
                    </a:lnTo>
                    <a:lnTo>
                      <a:pt x="556" y="343"/>
                    </a:lnTo>
                    <a:lnTo>
                      <a:pt x="508" y="359"/>
                    </a:lnTo>
                    <a:lnTo>
                      <a:pt x="476" y="364"/>
                    </a:lnTo>
                    <a:lnTo>
                      <a:pt x="413" y="369"/>
                    </a:lnTo>
                    <a:lnTo>
                      <a:pt x="332" y="369"/>
                    </a:lnTo>
                    <a:lnTo>
                      <a:pt x="244" y="365"/>
                    </a:lnTo>
                    <a:lnTo>
                      <a:pt x="156" y="355"/>
                    </a:lnTo>
                    <a:lnTo>
                      <a:pt x="117" y="348"/>
                    </a:lnTo>
                    <a:lnTo>
                      <a:pt x="83" y="338"/>
                    </a:lnTo>
                    <a:lnTo>
                      <a:pt x="55" y="324"/>
                    </a:lnTo>
                    <a:lnTo>
                      <a:pt x="32" y="311"/>
                    </a:lnTo>
                    <a:lnTo>
                      <a:pt x="20" y="296"/>
                    </a:lnTo>
                    <a:lnTo>
                      <a:pt x="16" y="287"/>
                    </a:lnTo>
                    <a:lnTo>
                      <a:pt x="16" y="279"/>
                    </a:lnTo>
                    <a:lnTo>
                      <a:pt x="19" y="247"/>
                    </a:lnTo>
                    <a:lnTo>
                      <a:pt x="25" y="221"/>
                    </a:lnTo>
                    <a:lnTo>
                      <a:pt x="36" y="198"/>
                    </a:lnTo>
                    <a:lnTo>
                      <a:pt x="52" y="182"/>
                    </a:lnTo>
                    <a:lnTo>
                      <a:pt x="70" y="169"/>
                    </a:lnTo>
                    <a:lnTo>
                      <a:pt x="91" y="159"/>
                    </a:lnTo>
                    <a:lnTo>
                      <a:pt x="139" y="146"/>
                    </a:lnTo>
                    <a:lnTo>
                      <a:pt x="192" y="141"/>
                    </a:lnTo>
                    <a:lnTo>
                      <a:pt x="243" y="138"/>
                    </a:lnTo>
                    <a:lnTo>
                      <a:pt x="244" y="138"/>
                    </a:lnTo>
                    <a:lnTo>
                      <a:pt x="290" y="134"/>
                    </a:lnTo>
                    <a:lnTo>
                      <a:pt x="291" y="133"/>
                    </a:lnTo>
                    <a:lnTo>
                      <a:pt x="327" y="123"/>
                    </a:lnTo>
                    <a:lnTo>
                      <a:pt x="329" y="123"/>
                    </a:lnTo>
                    <a:lnTo>
                      <a:pt x="429" y="70"/>
                    </a:lnTo>
                    <a:lnTo>
                      <a:pt x="467" y="89"/>
                    </a:lnTo>
                    <a:lnTo>
                      <a:pt x="495" y="105"/>
                    </a:lnTo>
                    <a:lnTo>
                      <a:pt x="502" y="111"/>
                    </a:lnTo>
                    <a:lnTo>
                      <a:pt x="503" y="111"/>
                    </a:lnTo>
                    <a:lnTo>
                      <a:pt x="506" y="114"/>
                    </a:lnTo>
                    <a:lnTo>
                      <a:pt x="518" y="109"/>
                    </a:lnTo>
                    <a:lnTo>
                      <a:pt x="503" y="105"/>
                    </a:lnTo>
                    <a:lnTo>
                      <a:pt x="501" y="110"/>
                    </a:lnTo>
                    <a:lnTo>
                      <a:pt x="483" y="142"/>
                    </a:lnTo>
                    <a:lnTo>
                      <a:pt x="488" y="153"/>
                    </a:lnTo>
                    <a:lnTo>
                      <a:pt x="512" y="160"/>
                    </a:lnTo>
                    <a:lnTo>
                      <a:pt x="513" y="160"/>
                    </a:lnTo>
                    <a:lnTo>
                      <a:pt x="571" y="171"/>
                    </a:lnTo>
                    <a:lnTo>
                      <a:pt x="571" y="172"/>
                    </a:lnTo>
                    <a:lnTo>
                      <a:pt x="639" y="177"/>
                    </a:lnTo>
                    <a:lnTo>
                      <a:pt x="640" y="177"/>
                    </a:lnTo>
                    <a:lnTo>
                      <a:pt x="672" y="175"/>
                    </a:lnTo>
                    <a:lnTo>
                      <a:pt x="674" y="174"/>
                    </a:lnTo>
                    <a:lnTo>
                      <a:pt x="699" y="167"/>
                    </a:lnTo>
                    <a:lnTo>
                      <a:pt x="701" y="166"/>
                    </a:lnTo>
                    <a:lnTo>
                      <a:pt x="720" y="152"/>
                    </a:lnTo>
                    <a:lnTo>
                      <a:pt x="723" y="150"/>
                    </a:lnTo>
                    <a:lnTo>
                      <a:pt x="734" y="131"/>
                    </a:lnTo>
                    <a:lnTo>
                      <a:pt x="734" y="129"/>
                    </a:lnTo>
                    <a:lnTo>
                      <a:pt x="740" y="107"/>
                    </a:lnTo>
                    <a:lnTo>
                      <a:pt x="740" y="107"/>
                    </a:lnTo>
                    <a:lnTo>
                      <a:pt x="745" y="85"/>
                    </a:lnTo>
                    <a:lnTo>
                      <a:pt x="746" y="84"/>
                    </a:lnTo>
                    <a:lnTo>
                      <a:pt x="748" y="60"/>
                    </a:lnTo>
                    <a:lnTo>
                      <a:pt x="753" y="42"/>
                    </a:lnTo>
                    <a:lnTo>
                      <a:pt x="761" y="28"/>
                    </a:lnTo>
                    <a:lnTo>
                      <a:pt x="772" y="18"/>
                    </a:lnTo>
                    <a:lnTo>
                      <a:pt x="782" y="16"/>
                    </a:lnTo>
                    <a:lnTo>
                      <a:pt x="793" y="16"/>
                    </a:lnTo>
                    <a:lnTo>
                      <a:pt x="820" y="22"/>
                    </a:lnTo>
                    <a:lnTo>
                      <a:pt x="846" y="34"/>
                    </a:lnTo>
                    <a:lnTo>
                      <a:pt x="857" y="76"/>
                    </a:lnTo>
                    <a:lnTo>
                      <a:pt x="866" y="81"/>
                    </a:lnTo>
                    <a:lnTo>
                      <a:pt x="871" y="72"/>
                    </a:lnTo>
                    <a:lnTo>
                      <a:pt x="860" y="27"/>
                    </a:lnTo>
                    <a:lnTo>
                      <a:pt x="856" y="21"/>
                    </a:lnTo>
                    <a:lnTo>
                      <a:pt x="825" y="8"/>
                    </a:lnTo>
                    <a:lnTo>
                      <a:pt x="824" y="8"/>
                    </a:lnTo>
                    <a:lnTo>
                      <a:pt x="796" y="1"/>
                    </a:lnTo>
                    <a:lnTo>
                      <a:pt x="794" y="0"/>
                    </a:lnTo>
                    <a:lnTo>
                      <a:pt x="781" y="0"/>
                    </a:lnTo>
                    <a:lnTo>
                      <a:pt x="779" y="1"/>
                    </a:lnTo>
                    <a:lnTo>
                      <a:pt x="767" y="4"/>
                    </a:lnTo>
                    <a:lnTo>
                      <a:pt x="764" y="5"/>
                    </a:lnTo>
                    <a:lnTo>
                      <a:pt x="749" y="16"/>
                    </a:lnTo>
                    <a:lnTo>
                      <a:pt x="747" y="19"/>
                    </a:lnTo>
                    <a:lnTo>
                      <a:pt x="739" y="36"/>
                    </a:lnTo>
                    <a:lnTo>
                      <a:pt x="739" y="37"/>
                    </a:lnTo>
                    <a:lnTo>
                      <a:pt x="734" y="57"/>
                    </a:lnTo>
                    <a:lnTo>
                      <a:pt x="733" y="58"/>
                    </a:lnTo>
                    <a:lnTo>
                      <a:pt x="731" y="82"/>
                    </a:lnTo>
                    <a:lnTo>
                      <a:pt x="726" y="103"/>
                    </a:lnTo>
                    <a:lnTo>
                      <a:pt x="720" y="124"/>
                    </a:lnTo>
                    <a:lnTo>
                      <a:pt x="710" y="141"/>
                    </a:lnTo>
                    <a:lnTo>
                      <a:pt x="694" y="152"/>
                    </a:lnTo>
                    <a:lnTo>
                      <a:pt x="671" y="159"/>
                    </a:lnTo>
                    <a:lnTo>
                      <a:pt x="640" y="161"/>
                    </a:lnTo>
                    <a:lnTo>
                      <a:pt x="573" y="155"/>
                    </a:lnTo>
                    <a:lnTo>
                      <a:pt x="516" y="145"/>
                    </a:lnTo>
                    <a:lnTo>
                      <a:pt x="502" y="141"/>
                    </a:lnTo>
                    <a:lnTo>
                      <a:pt x="515" y="118"/>
                    </a:lnTo>
                    <a:lnTo>
                      <a:pt x="515" y="116"/>
                    </a:lnTo>
                    <a:lnTo>
                      <a:pt x="518" y="109"/>
                    </a:lnTo>
                    <a:lnTo>
                      <a:pt x="514" y="101"/>
                    </a:lnTo>
                    <a:lnTo>
                      <a:pt x="511" y="99"/>
                    </a:lnTo>
                    <a:lnTo>
                      <a:pt x="504" y="93"/>
                    </a:lnTo>
                    <a:lnTo>
                      <a:pt x="503" y="93"/>
                    </a:lnTo>
                    <a:lnTo>
                      <a:pt x="476" y="76"/>
                    </a:lnTo>
                    <a:lnTo>
                      <a:pt x="475" y="75"/>
                    </a:lnTo>
                    <a:lnTo>
                      <a:pt x="432" y="54"/>
                    </a:lnTo>
                    <a:lnTo>
                      <a:pt x="425" y="54"/>
                    </a:lnTo>
                    <a:lnTo>
                      <a:pt x="321" y="108"/>
                    </a:lnTo>
                    <a:lnTo>
                      <a:pt x="288" y="118"/>
                    </a:lnTo>
                    <a:lnTo>
                      <a:pt x="242" y="122"/>
                    </a:lnTo>
                    <a:lnTo>
                      <a:pt x="191" y="125"/>
                    </a:lnTo>
                    <a:lnTo>
                      <a:pt x="190" y="125"/>
                    </a:lnTo>
                    <a:lnTo>
                      <a:pt x="137" y="130"/>
                    </a:lnTo>
                    <a:lnTo>
                      <a:pt x="136" y="131"/>
                    </a:lnTo>
                    <a:lnTo>
                      <a:pt x="86" y="144"/>
                    </a:lnTo>
                    <a:lnTo>
                      <a:pt x="84" y="144"/>
                    </a:lnTo>
                    <a:lnTo>
                      <a:pt x="63" y="154"/>
                    </a:lnTo>
                    <a:lnTo>
                      <a:pt x="61" y="155"/>
                    </a:lnTo>
                    <a:lnTo>
                      <a:pt x="42" y="170"/>
                    </a:lnTo>
                    <a:lnTo>
                      <a:pt x="41" y="171"/>
                    </a:lnTo>
                    <a:lnTo>
                      <a:pt x="24" y="189"/>
                    </a:lnTo>
                    <a:lnTo>
                      <a:pt x="23" y="190"/>
                    </a:lnTo>
                    <a:lnTo>
                      <a:pt x="11" y="214"/>
                    </a:lnTo>
                    <a:lnTo>
                      <a:pt x="11" y="216"/>
                    </a:lnTo>
                    <a:lnTo>
                      <a:pt x="4" y="243"/>
                    </a:lnTo>
                    <a:lnTo>
                      <a:pt x="3" y="245"/>
                    </a:lnTo>
                    <a:lnTo>
                      <a:pt x="0" y="278"/>
                    </a:lnTo>
                    <a:lnTo>
                      <a:pt x="0" y="280"/>
                    </a:lnTo>
                    <a:lnTo>
                      <a:pt x="1" y="291"/>
                    </a:lnTo>
                    <a:lnTo>
                      <a:pt x="2" y="293"/>
                    </a:lnTo>
                    <a:lnTo>
                      <a:pt x="6" y="303"/>
                    </a:lnTo>
                    <a:lnTo>
                      <a:pt x="7" y="305"/>
                    </a:lnTo>
                    <a:lnTo>
                      <a:pt x="21" y="322"/>
                    </a:lnTo>
                    <a:lnTo>
                      <a:pt x="23" y="323"/>
                    </a:lnTo>
                    <a:lnTo>
                      <a:pt x="47" y="338"/>
                    </a:lnTo>
                    <a:lnTo>
                      <a:pt x="48" y="339"/>
                    </a:lnTo>
                    <a:lnTo>
                      <a:pt x="77" y="352"/>
                    </a:lnTo>
                    <a:lnTo>
                      <a:pt x="78" y="352"/>
                    </a:lnTo>
                    <a:lnTo>
                      <a:pt x="113" y="362"/>
                    </a:lnTo>
                    <a:lnTo>
                      <a:pt x="113" y="362"/>
                    </a:lnTo>
                    <a:lnTo>
                      <a:pt x="153" y="370"/>
                    </a:lnTo>
                    <a:lnTo>
                      <a:pt x="154" y="371"/>
                    </a:lnTo>
                    <a:lnTo>
                      <a:pt x="242" y="382"/>
                    </a:lnTo>
                    <a:lnTo>
                      <a:pt x="243" y="382"/>
                    </a:lnTo>
                    <a:lnTo>
                      <a:pt x="332" y="386"/>
                    </a:lnTo>
                    <a:lnTo>
                      <a:pt x="332" y="386"/>
                    </a:lnTo>
                    <a:lnTo>
                      <a:pt x="413" y="386"/>
                    </a:lnTo>
                    <a:lnTo>
                      <a:pt x="414" y="386"/>
                    </a:lnTo>
                    <a:lnTo>
                      <a:pt x="478" y="381"/>
                    </a:lnTo>
                    <a:lnTo>
                      <a:pt x="478" y="380"/>
                    </a:lnTo>
                    <a:lnTo>
                      <a:pt x="511" y="373"/>
                    </a:lnTo>
                    <a:lnTo>
                      <a:pt x="512" y="373"/>
                    </a:lnTo>
                    <a:lnTo>
                      <a:pt x="560" y="357"/>
                    </a:lnTo>
                    <a:lnTo>
                      <a:pt x="599" y="349"/>
                    </a:lnTo>
                    <a:lnTo>
                      <a:pt x="633" y="348"/>
                    </a:lnTo>
                    <a:lnTo>
                      <a:pt x="660" y="350"/>
                    </a:lnTo>
                    <a:lnTo>
                      <a:pt x="704" y="362"/>
                    </a:lnTo>
                    <a:lnTo>
                      <a:pt x="705" y="362"/>
                    </a:lnTo>
                    <a:lnTo>
                      <a:pt x="739" y="368"/>
                    </a:lnTo>
                    <a:lnTo>
                      <a:pt x="741" y="369"/>
                    </a:lnTo>
                    <a:lnTo>
                      <a:pt x="820" y="361"/>
                    </a:lnTo>
                    <a:lnTo>
                      <a:pt x="820" y="360"/>
                    </a:lnTo>
                    <a:lnTo>
                      <a:pt x="877" y="349"/>
                    </a:lnTo>
                    <a:lnTo>
                      <a:pt x="881" y="347"/>
                    </a:lnTo>
                    <a:lnTo>
                      <a:pt x="889" y="339"/>
                    </a:lnTo>
                    <a:lnTo>
                      <a:pt x="891" y="337"/>
                    </a:lnTo>
                    <a:lnTo>
                      <a:pt x="897" y="323"/>
                    </a:lnTo>
                    <a:lnTo>
                      <a:pt x="898" y="321"/>
                    </a:lnTo>
                    <a:lnTo>
                      <a:pt x="903" y="282"/>
                    </a:lnTo>
                    <a:lnTo>
                      <a:pt x="903" y="281"/>
                    </a:lnTo>
                    <a:lnTo>
                      <a:pt x="900" y="231"/>
                    </a:lnTo>
                    <a:lnTo>
                      <a:pt x="900" y="230"/>
                    </a:lnTo>
                    <a:lnTo>
                      <a:pt x="892" y="174"/>
                    </a:lnTo>
                    <a:lnTo>
                      <a:pt x="891" y="173"/>
                    </a:lnTo>
                    <a:lnTo>
                      <a:pt x="871" y="72"/>
                    </a:lnTo>
                    <a:lnTo>
                      <a:pt x="871" y="72"/>
                    </a:lnTo>
                    <a:lnTo>
                      <a:pt x="860" y="27"/>
                    </a:lnTo>
                    <a:lnTo>
                      <a:pt x="856" y="21"/>
                    </a:lnTo>
                    <a:lnTo>
                      <a:pt x="825"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60" name="Freeform 160"/>
              <p:cNvSpPr>
                <a:spLocks/>
              </p:cNvSpPr>
              <p:nvPr/>
            </p:nvSpPr>
            <p:spPr bwMode="auto">
              <a:xfrm>
                <a:off x="4862" y="3827"/>
                <a:ext cx="121" cy="16"/>
              </a:xfrm>
              <a:custGeom>
                <a:avLst/>
                <a:gdLst>
                  <a:gd name="T0" fmla="*/ 868 w 884"/>
                  <a:gd name="T1" fmla="*/ 39 h 152"/>
                  <a:gd name="T2" fmla="*/ 811 w 884"/>
                  <a:gd name="T3" fmla="*/ 50 h 152"/>
                  <a:gd name="T4" fmla="*/ 732 w 884"/>
                  <a:gd name="T5" fmla="*/ 58 h 152"/>
                  <a:gd name="T6" fmla="*/ 698 w 884"/>
                  <a:gd name="T7" fmla="*/ 52 h 152"/>
                  <a:gd name="T8" fmla="*/ 654 w 884"/>
                  <a:gd name="T9" fmla="*/ 40 h 152"/>
                  <a:gd name="T10" fmla="*/ 625 w 884"/>
                  <a:gd name="T11" fmla="*/ 37 h 152"/>
                  <a:gd name="T12" fmla="*/ 590 w 884"/>
                  <a:gd name="T13" fmla="*/ 38 h 152"/>
                  <a:gd name="T14" fmla="*/ 550 w 884"/>
                  <a:gd name="T15" fmla="*/ 47 h 152"/>
                  <a:gd name="T16" fmla="*/ 502 w 884"/>
                  <a:gd name="T17" fmla="*/ 64 h 152"/>
                  <a:gd name="T18" fmla="*/ 472 w 884"/>
                  <a:gd name="T19" fmla="*/ 70 h 152"/>
                  <a:gd name="T20" fmla="*/ 417 w 884"/>
                  <a:gd name="T21" fmla="*/ 74 h 152"/>
                  <a:gd name="T22" fmla="*/ 343 w 884"/>
                  <a:gd name="T23" fmla="*/ 75 h 152"/>
                  <a:gd name="T24" fmla="*/ 261 w 884"/>
                  <a:gd name="T25" fmla="*/ 72 h 152"/>
                  <a:gd name="T26" fmla="*/ 179 w 884"/>
                  <a:gd name="T27" fmla="*/ 65 h 152"/>
                  <a:gd name="T28" fmla="*/ 104 w 884"/>
                  <a:gd name="T29" fmla="*/ 50 h 152"/>
                  <a:gd name="T30" fmla="*/ 44 w 884"/>
                  <a:gd name="T31" fmla="*/ 30 h 152"/>
                  <a:gd name="T32" fmla="*/ 22 w 884"/>
                  <a:gd name="T33" fmla="*/ 15 h 152"/>
                  <a:gd name="T34" fmla="*/ 15 w 884"/>
                  <a:gd name="T35" fmla="*/ 10 h 152"/>
                  <a:gd name="T36" fmla="*/ 7 w 884"/>
                  <a:gd name="T37" fmla="*/ 0 h 152"/>
                  <a:gd name="T38" fmla="*/ 2 w 884"/>
                  <a:gd name="T39" fmla="*/ 25 h 152"/>
                  <a:gd name="T40" fmla="*/ 0 w 884"/>
                  <a:gd name="T41" fmla="*/ 53 h 152"/>
                  <a:gd name="T42" fmla="*/ 1 w 884"/>
                  <a:gd name="T43" fmla="*/ 64 h 152"/>
                  <a:gd name="T44" fmla="*/ 5 w 884"/>
                  <a:gd name="T45" fmla="*/ 74 h 152"/>
                  <a:gd name="T46" fmla="*/ 19 w 884"/>
                  <a:gd name="T47" fmla="*/ 91 h 152"/>
                  <a:gd name="T48" fmla="*/ 43 w 884"/>
                  <a:gd name="T49" fmla="*/ 105 h 152"/>
                  <a:gd name="T50" fmla="*/ 72 w 884"/>
                  <a:gd name="T51" fmla="*/ 119 h 152"/>
                  <a:gd name="T52" fmla="*/ 107 w 884"/>
                  <a:gd name="T53" fmla="*/ 129 h 152"/>
                  <a:gd name="T54" fmla="*/ 147 w 884"/>
                  <a:gd name="T55" fmla="*/ 137 h 152"/>
                  <a:gd name="T56" fmla="*/ 235 w 884"/>
                  <a:gd name="T57" fmla="*/ 147 h 152"/>
                  <a:gd name="T58" fmla="*/ 324 w 884"/>
                  <a:gd name="T59" fmla="*/ 152 h 152"/>
                  <a:gd name="T60" fmla="*/ 405 w 884"/>
                  <a:gd name="T61" fmla="*/ 152 h 152"/>
                  <a:gd name="T62" fmla="*/ 469 w 884"/>
                  <a:gd name="T63" fmla="*/ 146 h 152"/>
                  <a:gd name="T64" fmla="*/ 502 w 884"/>
                  <a:gd name="T65" fmla="*/ 140 h 152"/>
                  <a:gd name="T66" fmla="*/ 550 w 884"/>
                  <a:gd name="T67" fmla="*/ 124 h 152"/>
                  <a:gd name="T68" fmla="*/ 590 w 884"/>
                  <a:gd name="T69" fmla="*/ 115 h 152"/>
                  <a:gd name="T70" fmla="*/ 625 w 884"/>
                  <a:gd name="T71" fmla="*/ 114 h 152"/>
                  <a:gd name="T72" fmla="*/ 654 w 884"/>
                  <a:gd name="T73" fmla="*/ 117 h 152"/>
                  <a:gd name="T74" fmla="*/ 698 w 884"/>
                  <a:gd name="T75" fmla="*/ 129 h 152"/>
                  <a:gd name="T76" fmla="*/ 732 w 884"/>
                  <a:gd name="T77" fmla="*/ 135 h 152"/>
                  <a:gd name="T78" fmla="*/ 811 w 884"/>
                  <a:gd name="T79" fmla="*/ 127 h 152"/>
                  <a:gd name="T80" fmla="*/ 868 w 884"/>
                  <a:gd name="T81" fmla="*/ 116 h 152"/>
                  <a:gd name="T82" fmla="*/ 879 w 884"/>
                  <a:gd name="T83" fmla="*/ 102 h 152"/>
                  <a:gd name="T84" fmla="*/ 884 w 884"/>
                  <a:gd name="T85" fmla="*/ 79 h 152"/>
                  <a:gd name="T86" fmla="*/ 884 w 884"/>
                  <a:gd name="T87" fmla="*/ 8 h 152"/>
                  <a:gd name="T88" fmla="*/ 878 w 884"/>
                  <a:gd name="T89" fmla="*/ 28 h 152"/>
                  <a:gd name="T90" fmla="*/ 868 w 884"/>
                  <a:gd name="T91" fmla="*/ 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4" h="152">
                    <a:moveTo>
                      <a:pt x="868" y="39"/>
                    </a:moveTo>
                    <a:lnTo>
                      <a:pt x="811" y="50"/>
                    </a:lnTo>
                    <a:lnTo>
                      <a:pt x="732" y="58"/>
                    </a:lnTo>
                    <a:lnTo>
                      <a:pt x="698" y="52"/>
                    </a:lnTo>
                    <a:lnTo>
                      <a:pt x="654" y="40"/>
                    </a:lnTo>
                    <a:lnTo>
                      <a:pt x="625" y="37"/>
                    </a:lnTo>
                    <a:lnTo>
                      <a:pt x="590" y="38"/>
                    </a:lnTo>
                    <a:lnTo>
                      <a:pt x="550" y="47"/>
                    </a:lnTo>
                    <a:lnTo>
                      <a:pt x="502" y="64"/>
                    </a:lnTo>
                    <a:lnTo>
                      <a:pt x="472" y="70"/>
                    </a:lnTo>
                    <a:lnTo>
                      <a:pt x="417" y="74"/>
                    </a:lnTo>
                    <a:lnTo>
                      <a:pt x="343" y="75"/>
                    </a:lnTo>
                    <a:lnTo>
                      <a:pt x="261" y="72"/>
                    </a:lnTo>
                    <a:lnTo>
                      <a:pt x="179" y="65"/>
                    </a:lnTo>
                    <a:lnTo>
                      <a:pt x="104" y="50"/>
                    </a:lnTo>
                    <a:lnTo>
                      <a:pt x="44" y="30"/>
                    </a:lnTo>
                    <a:lnTo>
                      <a:pt x="22" y="15"/>
                    </a:lnTo>
                    <a:lnTo>
                      <a:pt x="15" y="10"/>
                    </a:lnTo>
                    <a:lnTo>
                      <a:pt x="7" y="0"/>
                    </a:lnTo>
                    <a:lnTo>
                      <a:pt x="2" y="25"/>
                    </a:lnTo>
                    <a:lnTo>
                      <a:pt x="0" y="53"/>
                    </a:lnTo>
                    <a:lnTo>
                      <a:pt x="1" y="64"/>
                    </a:lnTo>
                    <a:lnTo>
                      <a:pt x="5" y="74"/>
                    </a:lnTo>
                    <a:lnTo>
                      <a:pt x="19" y="91"/>
                    </a:lnTo>
                    <a:lnTo>
                      <a:pt x="43" y="105"/>
                    </a:lnTo>
                    <a:lnTo>
                      <a:pt x="72" y="119"/>
                    </a:lnTo>
                    <a:lnTo>
                      <a:pt x="107" y="129"/>
                    </a:lnTo>
                    <a:lnTo>
                      <a:pt x="147" y="137"/>
                    </a:lnTo>
                    <a:lnTo>
                      <a:pt x="235" y="147"/>
                    </a:lnTo>
                    <a:lnTo>
                      <a:pt x="324" y="152"/>
                    </a:lnTo>
                    <a:lnTo>
                      <a:pt x="405" y="152"/>
                    </a:lnTo>
                    <a:lnTo>
                      <a:pt x="469" y="146"/>
                    </a:lnTo>
                    <a:lnTo>
                      <a:pt x="502" y="140"/>
                    </a:lnTo>
                    <a:lnTo>
                      <a:pt x="550" y="124"/>
                    </a:lnTo>
                    <a:lnTo>
                      <a:pt x="590" y="115"/>
                    </a:lnTo>
                    <a:lnTo>
                      <a:pt x="625" y="114"/>
                    </a:lnTo>
                    <a:lnTo>
                      <a:pt x="654" y="117"/>
                    </a:lnTo>
                    <a:lnTo>
                      <a:pt x="698" y="129"/>
                    </a:lnTo>
                    <a:lnTo>
                      <a:pt x="732" y="135"/>
                    </a:lnTo>
                    <a:lnTo>
                      <a:pt x="811" y="127"/>
                    </a:lnTo>
                    <a:lnTo>
                      <a:pt x="868" y="116"/>
                    </a:lnTo>
                    <a:lnTo>
                      <a:pt x="879" y="102"/>
                    </a:lnTo>
                    <a:lnTo>
                      <a:pt x="884" y="79"/>
                    </a:lnTo>
                    <a:lnTo>
                      <a:pt x="884" y="8"/>
                    </a:lnTo>
                    <a:lnTo>
                      <a:pt x="878" y="28"/>
                    </a:lnTo>
                    <a:lnTo>
                      <a:pt x="86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61" name="Freeform 161"/>
              <p:cNvSpPr>
                <a:spLocks/>
              </p:cNvSpPr>
              <p:nvPr/>
            </p:nvSpPr>
            <p:spPr bwMode="auto">
              <a:xfrm>
                <a:off x="4856" y="3827"/>
                <a:ext cx="133" cy="21"/>
              </a:xfrm>
              <a:custGeom>
                <a:avLst/>
                <a:gdLst>
                  <a:gd name="T0" fmla="*/ 880 w 900"/>
                  <a:gd name="T1" fmla="*/ 28 h 165"/>
                  <a:gd name="T2" fmla="*/ 740 w 900"/>
                  <a:gd name="T3" fmla="*/ 55 h 165"/>
                  <a:gd name="T4" fmla="*/ 663 w 900"/>
                  <a:gd name="T5" fmla="*/ 37 h 165"/>
                  <a:gd name="T6" fmla="*/ 598 w 900"/>
                  <a:gd name="T7" fmla="*/ 35 h 165"/>
                  <a:gd name="T8" fmla="*/ 556 w 900"/>
                  <a:gd name="T9" fmla="*/ 45 h 165"/>
                  <a:gd name="T10" fmla="*/ 425 w 900"/>
                  <a:gd name="T11" fmla="*/ 71 h 165"/>
                  <a:gd name="T12" fmla="*/ 188 w 900"/>
                  <a:gd name="T13" fmla="*/ 61 h 165"/>
                  <a:gd name="T14" fmla="*/ 34 w 900"/>
                  <a:gd name="T15" fmla="*/ 14 h 165"/>
                  <a:gd name="T16" fmla="*/ 8 w 900"/>
                  <a:gd name="T17" fmla="*/ 3 h 165"/>
                  <a:gd name="T18" fmla="*/ 0 w 900"/>
                  <a:gd name="T19" fmla="*/ 57 h 165"/>
                  <a:gd name="T20" fmla="*/ 2 w 900"/>
                  <a:gd name="T21" fmla="*/ 72 h 165"/>
                  <a:gd name="T22" fmla="*/ 21 w 900"/>
                  <a:gd name="T23" fmla="*/ 101 h 165"/>
                  <a:gd name="T24" fmla="*/ 48 w 900"/>
                  <a:gd name="T25" fmla="*/ 118 h 165"/>
                  <a:gd name="T26" fmla="*/ 113 w 900"/>
                  <a:gd name="T27" fmla="*/ 141 h 165"/>
                  <a:gd name="T28" fmla="*/ 154 w 900"/>
                  <a:gd name="T29" fmla="*/ 150 h 165"/>
                  <a:gd name="T30" fmla="*/ 332 w 900"/>
                  <a:gd name="T31" fmla="*/ 165 h 165"/>
                  <a:gd name="T32" fmla="*/ 414 w 900"/>
                  <a:gd name="T33" fmla="*/ 165 h 165"/>
                  <a:gd name="T34" fmla="*/ 511 w 900"/>
                  <a:gd name="T35" fmla="*/ 152 h 165"/>
                  <a:gd name="T36" fmla="*/ 599 w 900"/>
                  <a:gd name="T37" fmla="*/ 128 h 165"/>
                  <a:gd name="T38" fmla="*/ 704 w 900"/>
                  <a:gd name="T39" fmla="*/ 141 h 165"/>
                  <a:gd name="T40" fmla="*/ 741 w 900"/>
                  <a:gd name="T41" fmla="*/ 148 h 165"/>
                  <a:gd name="T42" fmla="*/ 877 w 900"/>
                  <a:gd name="T43" fmla="*/ 128 h 165"/>
                  <a:gd name="T44" fmla="*/ 894 w 900"/>
                  <a:gd name="T45" fmla="*/ 109 h 165"/>
                  <a:gd name="T46" fmla="*/ 900 w 900"/>
                  <a:gd name="T47" fmla="*/ 13 h 165"/>
                  <a:gd name="T48" fmla="*/ 872 w 900"/>
                  <a:gd name="T49" fmla="*/ 37 h 165"/>
                  <a:gd name="T50" fmla="*/ 820 w 900"/>
                  <a:gd name="T51" fmla="*/ 62 h 165"/>
                  <a:gd name="T52" fmla="*/ 892 w 900"/>
                  <a:gd name="T53" fmla="*/ 38 h 165"/>
                  <a:gd name="T54" fmla="*/ 900 w 900"/>
                  <a:gd name="T55" fmla="*/ 13 h 165"/>
                  <a:gd name="T56" fmla="*/ 880 w 900"/>
                  <a:gd name="T57" fmla="*/ 104 h 165"/>
                  <a:gd name="T58" fmla="*/ 740 w 900"/>
                  <a:gd name="T59" fmla="*/ 132 h 165"/>
                  <a:gd name="T60" fmla="*/ 663 w 900"/>
                  <a:gd name="T61" fmla="*/ 114 h 165"/>
                  <a:gd name="T62" fmla="*/ 598 w 900"/>
                  <a:gd name="T63" fmla="*/ 112 h 165"/>
                  <a:gd name="T64" fmla="*/ 556 w 900"/>
                  <a:gd name="T65" fmla="*/ 122 h 165"/>
                  <a:gd name="T66" fmla="*/ 413 w 900"/>
                  <a:gd name="T67" fmla="*/ 148 h 165"/>
                  <a:gd name="T68" fmla="*/ 156 w 900"/>
                  <a:gd name="T69" fmla="*/ 134 h 165"/>
                  <a:gd name="T70" fmla="*/ 55 w 900"/>
                  <a:gd name="T71" fmla="*/ 103 h 165"/>
                  <a:gd name="T72" fmla="*/ 16 w 900"/>
                  <a:gd name="T73" fmla="*/ 66 h 165"/>
                  <a:gd name="T74" fmla="*/ 22 w 900"/>
                  <a:gd name="T75" fmla="*/ 7 h 165"/>
                  <a:gd name="T76" fmla="*/ 17 w 900"/>
                  <a:gd name="T77" fmla="*/ 20 h 165"/>
                  <a:gd name="T78" fmla="*/ 26 w 900"/>
                  <a:gd name="T79" fmla="*/ 27 h 165"/>
                  <a:gd name="T80" fmla="*/ 110 w 900"/>
                  <a:gd name="T81" fmla="*/ 62 h 165"/>
                  <a:gd name="T82" fmla="*/ 186 w 900"/>
                  <a:gd name="T83" fmla="*/ 78 h 165"/>
                  <a:gd name="T84" fmla="*/ 351 w 900"/>
                  <a:gd name="T85" fmla="*/ 88 h 165"/>
                  <a:gd name="T86" fmla="*/ 426 w 900"/>
                  <a:gd name="T87" fmla="*/ 87 h 165"/>
                  <a:gd name="T88" fmla="*/ 511 w 900"/>
                  <a:gd name="T89" fmla="*/ 76 h 165"/>
                  <a:gd name="T90" fmla="*/ 599 w 900"/>
                  <a:gd name="T91" fmla="*/ 51 h 165"/>
                  <a:gd name="T92" fmla="*/ 704 w 900"/>
                  <a:gd name="T93" fmla="*/ 64 h 165"/>
                  <a:gd name="T94" fmla="*/ 741 w 900"/>
                  <a:gd name="T95" fmla="*/ 72 h 165"/>
                  <a:gd name="T96" fmla="*/ 877 w 900"/>
                  <a:gd name="T97" fmla="*/ 5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00" h="165">
                    <a:moveTo>
                      <a:pt x="892" y="38"/>
                    </a:moveTo>
                    <a:lnTo>
                      <a:pt x="891" y="27"/>
                    </a:lnTo>
                    <a:lnTo>
                      <a:pt x="880" y="28"/>
                    </a:lnTo>
                    <a:lnTo>
                      <a:pt x="872" y="37"/>
                    </a:lnTo>
                    <a:lnTo>
                      <a:pt x="818" y="47"/>
                    </a:lnTo>
                    <a:lnTo>
                      <a:pt x="740" y="55"/>
                    </a:lnTo>
                    <a:lnTo>
                      <a:pt x="708" y="50"/>
                    </a:lnTo>
                    <a:lnTo>
                      <a:pt x="664" y="38"/>
                    </a:lnTo>
                    <a:lnTo>
                      <a:pt x="663" y="37"/>
                    </a:lnTo>
                    <a:lnTo>
                      <a:pt x="634" y="34"/>
                    </a:lnTo>
                    <a:lnTo>
                      <a:pt x="633" y="34"/>
                    </a:lnTo>
                    <a:lnTo>
                      <a:pt x="598" y="35"/>
                    </a:lnTo>
                    <a:lnTo>
                      <a:pt x="596" y="36"/>
                    </a:lnTo>
                    <a:lnTo>
                      <a:pt x="556" y="45"/>
                    </a:lnTo>
                    <a:lnTo>
                      <a:pt x="556" y="45"/>
                    </a:lnTo>
                    <a:lnTo>
                      <a:pt x="508" y="61"/>
                    </a:lnTo>
                    <a:lnTo>
                      <a:pt x="479" y="66"/>
                    </a:lnTo>
                    <a:lnTo>
                      <a:pt x="425" y="71"/>
                    </a:lnTo>
                    <a:lnTo>
                      <a:pt x="351" y="72"/>
                    </a:lnTo>
                    <a:lnTo>
                      <a:pt x="269" y="69"/>
                    </a:lnTo>
                    <a:lnTo>
                      <a:pt x="188" y="61"/>
                    </a:lnTo>
                    <a:lnTo>
                      <a:pt x="114" y="48"/>
                    </a:lnTo>
                    <a:lnTo>
                      <a:pt x="55" y="28"/>
                    </a:lnTo>
                    <a:lnTo>
                      <a:pt x="34" y="14"/>
                    </a:lnTo>
                    <a:lnTo>
                      <a:pt x="28" y="9"/>
                    </a:lnTo>
                    <a:lnTo>
                      <a:pt x="21" y="0"/>
                    </a:lnTo>
                    <a:lnTo>
                      <a:pt x="8" y="3"/>
                    </a:lnTo>
                    <a:lnTo>
                      <a:pt x="3" y="28"/>
                    </a:lnTo>
                    <a:lnTo>
                      <a:pt x="2" y="29"/>
                    </a:lnTo>
                    <a:lnTo>
                      <a:pt x="0" y="57"/>
                    </a:lnTo>
                    <a:lnTo>
                      <a:pt x="0" y="59"/>
                    </a:lnTo>
                    <a:lnTo>
                      <a:pt x="1" y="70"/>
                    </a:lnTo>
                    <a:lnTo>
                      <a:pt x="2" y="72"/>
                    </a:lnTo>
                    <a:lnTo>
                      <a:pt x="6" y="82"/>
                    </a:lnTo>
                    <a:lnTo>
                      <a:pt x="7" y="84"/>
                    </a:lnTo>
                    <a:lnTo>
                      <a:pt x="21" y="101"/>
                    </a:lnTo>
                    <a:lnTo>
                      <a:pt x="23" y="102"/>
                    </a:lnTo>
                    <a:lnTo>
                      <a:pt x="47" y="117"/>
                    </a:lnTo>
                    <a:lnTo>
                      <a:pt x="48" y="118"/>
                    </a:lnTo>
                    <a:lnTo>
                      <a:pt x="77" y="131"/>
                    </a:lnTo>
                    <a:lnTo>
                      <a:pt x="78" y="131"/>
                    </a:lnTo>
                    <a:lnTo>
                      <a:pt x="113" y="141"/>
                    </a:lnTo>
                    <a:lnTo>
                      <a:pt x="113" y="141"/>
                    </a:lnTo>
                    <a:lnTo>
                      <a:pt x="153" y="149"/>
                    </a:lnTo>
                    <a:lnTo>
                      <a:pt x="154" y="150"/>
                    </a:lnTo>
                    <a:lnTo>
                      <a:pt x="242" y="161"/>
                    </a:lnTo>
                    <a:lnTo>
                      <a:pt x="243" y="161"/>
                    </a:lnTo>
                    <a:lnTo>
                      <a:pt x="332" y="165"/>
                    </a:lnTo>
                    <a:lnTo>
                      <a:pt x="332" y="165"/>
                    </a:lnTo>
                    <a:lnTo>
                      <a:pt x="413" y="165"/>
                    </a:lnTo>
                    <a:lnTo>
                      <a:pt x="414" y="165"/>
                    </a:lnTo>
                    <a:lnTo>
                      <a:pt x="478" y="160"/>
                    </a:lnTo>
                    <a:lnTo>
                      <a:pt x="478" y="159"/>
                    </a:lnTo>
                    <a:lnTo>
                      <a:pt x="511" y="152"/>
                    </a:lnTo>
                    <a:lnTo>
                      <a:pt x="512" y="152"/>
                    </a:lnTo>
                    <a:lnTo>
                      <a:pt x="560" y="136"/>
                    </a:lnTo>
                    <a:lnTo>
                      <a:pt x="599" y="128"/>
                    </a:lnTo>
                    <a:lnTo>
                      <a:pt x="633" y="127"/>
                    </a:lnTo>
                    <a:lnTo>
                      <a:pt x="660" y="129"/>
                    </a:lnTo>
                    <a:lnTo>
                      <a:pt x="704" y="141"/>
                    </a:lnTo>
                    <a:lnTo>
                      <a:pt x="705" y="141"/>
                    </a:lnTo>
                    <a:lnTo>
                      <a:pt x="739" y="147"/>
                    </a:lnTo>
                    <a:lnTo>
                      <a:pt x="741" y="148"/>
                    </a:lnTo>
                    <a:lnTo>
                      <a:pt x="820" y="140"/>
                    </a:lnTo>
                    <a:lnTo>
                      <a:pt x="820" y="139"/>
                    </a:lnTo>
                    <a:lnTo>
                      <a:pt x="877" y="128"/>
                    </a:lnTo>
                    <a:lnTo>
                      <a:pt x="882" y="126"/>
                    </a:lnTo>
                    <a:lnTo>
                      <a:pt x="893" y="113"/>
                    </a:lnTo>
                    <a:lnTo>
                      <a:pt x="894" y="109"/>
                    </a:lnTo>
                    <a:lnTo>
                      <a:pt x="899" y="86"/>
                    </a:lnTo>
                    <a:lnTo>
                      <a:pt x="900" y="84"/>
                    </a:lnTo>
                    <a:lnTo>
                      <a:pt x="900" y="13"/>
                    </a:lnTo>
                    <a:lnTo>
                      <a:pt x="885" y="11"/>
                    </a:lnTo>
                    <a:lnTo>
                      <a:pt x="879" y="29"/>
                    </a:lnTo>
                    <a:lnTo>
                      <a:pt x="872" y="37"/>
                    </a:lnTo>
                    <a:lnTo>
                      <a:pt x="818" y="48"/>
                    </a:lnTo>
                    <a:lnTo>
                      <a:pt x="811" y="56"/>
                    </a:lnTo>
                    <a:lnTo>
                      <a:pt x="820" y="62"/>
                    </a:lnTo>
                    <a:lnTo>
                      <a:pt x="877" y="51"/>
                    </a:lnTo>
                    <a:lnTo>
                      <a:pt x="882" y="49"/>
                    </a:lnTo>
                    <a:lnTo>
                      <a:pt x="892" y="38"/>
                    </a:lnTo>
                    <a:lnTo>
                      <a:pt x="893" y="35"/>
                    </a:lnTo>
                    <a:lnTo>
                      <a:pt x="899" y="15"/>
                    </a:lnTo>
                    <a:lnTo>
                      <a:pt x="900" y="13"/>
                    </a:lnTo>
                    <a:lnTo>
                      <a:pt x="884" y="13"/>
                    </a:lnTo>
                    <a:lnTo>
                      <a:pt x="884" y="83"/>
                    </a:lnTo>
                    <a:lnTo>
                      <a:pt x="880" y="104"/>
                    </a:lnTo>
                    <a:lnTo>
                      <a:pt x="872" y="114"/>
                    </a:lnTo>
                    <a:lnTo>
                      <a:pt x="818" y="124"/>
                    </a:lnTo>
                    <a:lnTo>
                      <a:pt x="740" y="132"/>
                    </a:lnTo>
                    <a:lnTo>
                      <a:pt x="708" y="127"/>
                    </a:lnTo>
                    <a:lnTo>
                      <a:pt x="664" y="115"/>
                    </a:lnTo>
                    <a:lnTo>
                      <a:pt x="663" y="114"/>
                    </a:lnTo>
                    <a:lnTo>
                      <a:pt x="634" y="110"/>
                    </a:lnTo>
                    <a:lnTo>
                      <a:pt x="633" y="110"/>
                    </a:lnTo>
                    <a:lnTo>
                      <a:pt x="598" y="112"/>
                    </a:lnTo>
                    <a:lnTo>
                      <a:pt x="596" y="113"/>
                    </a:lnTo>
                    <a:lnTo>
                      <a:pt x="556" y="122"/>
                    </a:lnTo>
                    <a:lnTo>
                      <a:pt x="556" y="122"/>
                    </a:lnTo>
                    <a:lnTo>
                      <a:pt x="508" y="138"/>
                    </a:lnTo>
                    <a:lnTo>
                      <a:pt x="476" y="143"/>
                    </a:lnTo>
                    <a:lnTo>
                      <a:pt x="413" y="148"/>
                    </a:lnTo>
                    <a:lnTo>
                      <a:pt x="332" y="148"/>
                    </a:lnTo>
                    <a:lnTo>
                      <a:pt x="244" y="144"/>
                    </a:lnTo>
                    <a:lnTo>
                      <a:pt x="156" y="134"/>
                    </a:lnTo>
                    <a:lnTo>
                      <a:pt x="117" y="127"/>
                    </a:lnTo>
                    <a:lnTo>
                      <a:pt x="83" y="117"/>
                    </a:lnTo>
                    <a:lnTo>
                      <a:pt x="55" y="103"/>
                    </a:lnTo>
                    <a:lnTo>
                      <a:pt x="32" y="90"/>
                    </a:lnTo>
                    <a:lnTo>
                      <a:pt x="20" y="75"/>
                    </a:lnTo>
                    <a:lnTo>
                      <a:pt x="16" y="66"/>
                    </a:lnTo>
                    <a:lnTo>
                      <a:pt x="16" y="58"/>
                    </a:lnTo>
                    <a:lnTo>
                      <a:pt x="18" y="31"/>
                    </a:lnTo>
                    <a:lnTo>
                      <a:pt x="22" y="7"/>
                    </a:lnTo>
                    <a:lnTo>
                      <a:pt x="8" y="3"/>
                    </a:lnTo>
                    <a:lnTo>
                      <a:pt x="9" y="10"/>
                    </a:lnTo>
                    <a:lnTo>
                      <a:pt x="17" y="20"/>
                    </a:lnTo>
                    <a:lnTo>
                      <a:pt x="19" y="21"/>
                    </a:lnTo>
                    <a:lnTo>
                      <a:pt x="26" y="27"/>
                    </a:lnTo>
                    <a:lnTo>
                      <a:pt x="26" y="27"/>
                    </a:lnTo>
                    <a:lnTo>
                      <a:pt x="48" y="41"/>
                    </a:lnTo>
                    <a:lnTo>
                      <a:pt x="50" y="42"/>
                    </a:lnTo>
                    <a:lnTo>
                      <a:pt x="110" y="62"/>
                    </a:lnTo>
                    <a:lnTo>
                      <a:pt x="111" y="62"/>
                    </a:lnTo>
                    <a:lnTo>
                      <a:pt x="186" y="77"/>
                    </a:lnTo>
                    <a:lnTo>
                      <a:pt x="186" y="78"/>
                    </a:lnTo>
                    <a:lnTo>
                      <a:pt x="268" y="85"/>
                    </a:lnTo>
                    <a:lnTo>
                      <a:pt x="269" y="85"/>
                    </a:lnTo>
                    <a:lnTo>
                      <a:pt x="351" y="88"/>
                    </a:lnTo>
                    <a:lnTo>
                      <a:pt x="351" y="88"/>
                    </a:lnTo>
                    <a:lnTo>
                      <a:pt x="425" y="87"/>
                    </a:lnTo>
                    <a:lnTo>
                      <a:pt x="426" y="87"/>
                    </a:lnTo>
                    <a:lnTo>
                      <a:pt x="481" y="83"/>
                    </a:lnTo>
                    <a:lnTo>
                      <a:pt x="481" y="82"/>
                    </a:lnTo>
                    <a:lnTo>
                      <a:pt x="511" y="76"/>
                    </a:lnTo>
                    <a:lnTo>
                      <a:pt x="512" y="76"/>
                    </a:lnTo>
                    <a:lnTo>
                      <a:pt x="560" y="59"/>
                    </a:lnTo>
                    <a:lnTo>
                      <a:pt x="599" y="51"/>
                    </a:lnTo>
                    <a:lnTo>
                      <a:pt x="633" y="50"/>
                    </a:lnTo>
                    <a:lnTo>
                      <a:pt x="660" y="52"/>
                    </a:lnTo>
                    <a:lnTo>
                      <a:pt x="704" y="64"/>
                    </a:lnTo>
                    <a:lnTo>
                      <a:pt x="705" y="64"/>
                    </a:lnTo>
                    <a:lnTo>
                      <a:pt x="739" y="71"/>
                    </a:lnTo>
                    <a:lnTo>
                      <a:pt x="741" y="72"/>
                    </a:lnTo>
                    <a:lnTo>
                      <a:pt x="820" y="63"/>
                    </a:lnTo>
                    <a:lnTo>
                      <a:pt x="820" y="62"/>
                    </a:lnTo>
                    <a:lnTo>
                      <a:pt x="877" y="51"/>
                    </a:lnTo>
                    <a:lnTo>
                      <a:pt x="882" y="49"/>
                    </a:lnTo>
                    <a:lnTo>
                      <a:pt x="892" y="3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62" name="Freeform 162"/>
              <p:cNvSpPr>
                <a:spLocks/>
              </p:cNvSpPr>
              <p:nvPr/>
            </p:nvSpPr>
            <p:spPr bwMode="auto">
              <a:xfrm>
                <a:off x="4899" y="3811"/>
                <a:ext cx="10" cy="10"/>
              </a:xfrm>
              <a:custGeom>
                <a:avLst/>
                <a:gdLst>
                  <a:gd name="T0" fmla="*/ 11 w 70"/>
                  <a:gd name="T1" fmla="*/ 0 h 88"/>
                  <a:gd name="T2" fmla="*/ 0 w 70"/>
                  <a:gd name="T3" fmla="*/ 1 h 88"/>
                  <a:gd name="T4" fmla="*/ 1 w 70"/>
                  <a:gd name="T5" fmla="*/ 12 h 88"/>
                  <a:gd name="T6" fmla="*/ 31 w 70"/>
                  <a:gd name="T7" fmla="*/ 38 h 88"/>
                  <a:gd name="T8" fmla="*/ 50 w 70"/>
                  <a:gd name="T9" fmla="*/ 62 h 88"/>
                  <a:gd name="T10" fmla="*/ 55 w 70"/>
                  <a:gd name="T11" fmla="*/ 70 h 88"/>
                  <a:gd name="T12" fmla="*/ 55 w 70"/>
                  <a:gd name="T13" fmla="*/ 70 h 88"/>
                  <a:gd name="T14" fmla="*/ 53 w 70"/>
                  <a:gd name="T15" fmla="*/ 79 h 88"/>
                  <a:gd name="T16" fmla="*/ 58 w 70"/>
                  <a:gd name="T17" fmla="*/ 88 h 88"/>
                  <a:gd name="T18" fmla="*/ 67 w 70"/>
                  <a:gd name="T19" fmla="*/ 83 h 88"/>
                  <a:gd name="T20" fmla="*/ 70 w 70"/>
                  <a:gd name="T21" fmla="*/ 72 h 88"/>
                  <a:gd name="T22" fmla="*/ 70 w 70"/>
                  <a:gd name="T23" fmla="*/ 68 h 88"/>
                  <a:gd name="T24" fmla="*/ 69 w 70"/>
                  <a:gd name="T25" fmla="*/ 65 h 88"/>
                  <a:gd name="T26" fmla="*/ 68 w 70"/>
                  <a:gd name="T27" fmla="*/ 63 h 88"/>
                  <a:gd name="T28" fmla="*/ 62 w 70"/>
                  <a:gd name="T29" fmla="*/ 53 h 88"/>
                  <a:gd name="T30" fmla="*/ 62 w 70"/>
                  <a:gd name="T31" fmla="*/ 52 h 88"/>
                  <a:gd name="T32" fmla="*/ 43 w 70"/>
                  <a:gd name="T33" fmla="*/ 28 h 88"/>
                  <a:gd name="T34" fmla="*/ 42 w 70"/>
                  <a:gd name="T35" fmla="*/ 27 h 88"/>
                  <a:gd name="T36" fmla="*/ 11 w 70"/>
                  <a:gd name="T3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88">
                    <a:moveTo>
                      <a:pt x="11" y="0"/>
                    </a:moveTo>
                    <a:lnTo>
                      <a:pt x="0" y="1"/>
                    </a:lnTo>
                    <a:lnTo>
                      <a:pt x="1" y="12"/>
                    </a:lnTo>
                    <a:lnTo>
                      <a:pt x="31" y="38"/>
                    </a:lnTo>
                    <a:lnTo>
                      <a:pt x="50" y="62"/>
                    </a:lnTo>
                    <a:lnTo>
                      <a:pt x="55" y="70"/>
                    </a:lnTo>
                    <a:lnTo>
                      <a:pt x="55" y="70"/>
                    </a:lnTo>
                    <a:lnTo>
                      <a:pt x="53" y="79"/>
                    </a:lnTo>
                    <a:lnTo>
                      <a:pt x="58" y="88"/>
                    </a:lnTo>
                    <a:lnTo>
                      <a:pt x="67" y="83"/>
                    </a:lnTo>
                    <a:lnTo>
                      <a:pt x="70" y="72"/>
                    </a:lnTo>
                    <a:lnTo>
                      <a:pt x="70" y="68"/>
                    </a:lnTo>
                    <a:lnTo>
                      <a:pt x="69" y="65"/>
                    </a:lnTo>
                    <a:lnTo>
                      <a:pt x="68" y="63"/>
                    </a:lnTo>
                    <a:lnTo>
                      <a:pt x="62" y="53"/>
                    </a:lnTo>
                    <a:lnTo>
                      <a:pt x="62" y="52"/>
                    </a:lnTo>
                    <a:lnTo>
                      <a:pt x="43" y="28"/>
                    </a:lnTo>
                    <a:lnTo>
                      <a:pt x="42" y="27"/>
                    </a:lnTo>
                    <a:lnTo>
                      <a:pt x="11"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763" name="Freeform 163"/>
              <p:cNvSpPr>
                <a:spLocks/>
              </p:cNvSpPr>
              <p:nvPr/>
            </p:nvSpPr>
            <p:spPr bwMode="auto">
              <a:xfrm>
                <a:off x="4893" y="3811"/>
                <a:ext cx="11" cy="10"/>
              </a:xfrm>
              <a:custGeom>
                <a:avLst/>
                <a:gdLst>
                  <a:gd name="T0" fmla="*/ 11 w 69"/>
                  <a:gd name="T1" fmla="*/ 0 h 88"/>
                  <a:gd name="T2" fmla="*/ 0 w 69"/>
                  <a:gd name="T3" fmla="*/ 1 h 88"/>
                  <a:gd name="T4" fmla="*/ 1 w 69"/>
                  <a:gd name="T5" fmla="*/ 12 h 88"/>
                  <a:gd name="T6" fmla="*/ 31 w 69"/>
                  <a:gd name="T7" fmla="*/ 37 h 88"/>
                  <a:gd name="T8" fmla="*/ 49 w 69"/>
                  <a:gd name="T9" fmla="*/ 61 h 88"/>
                  <a:gd name="T10" fmla="*/ 54 w 69"/>
                  <a:gd name="T11" fmla="*/ 69 h 88"/>
                  <a:gd name="T12" fmla="*/ 54 w 69"/>
                  <a:gd name="T13" fmla="*/ 69 h 88"/>
                  <a:gd name="T14" fmla="*/ 52 w 69"/>
                  <a:gd name="T15" fmla="*/ 78 h 88"/>
                  <a:gd name="T16" fmla="*/ 57 w 69"/>
                  <a:gd name="T17" fmla="*/ 88 h 88"/>
                  <a:gd name="T18" fmla="*/ 66 w 69"/>
                  <a:gd name="T19" fmla="*/ 82 h 88"/>
                  <a:gd name="T20" fmla="*/ 69 w 69"/>
                  <a:gd name="T21" fmla="*/ 71 h 88"/>
                  <a:gd name="T22" fmla="*/ 69 w 69"/>
                  <a:gd name="T23" fmla="*/ 67 h 88"/>
                  <a:gd name="T24" fmla="*/ 68 w 69"/>
                  <a:gd name="T25" fmla="*/ 64 h 88"/>
                  <a:gd name="T26" fmla="*/ 67 w 69"/>
                  <a:gd name="T27" fmla="*/ 62 h 88"/>
                  <a:gd name="T28" fmla="*/ 61 w 69"/>
                  <a:gd name="T29" fmla="*/ 53 h 88"/>
                  <a:gd name="T30" fmla="*/ 61 w 69"/>
                  <a:gd name="T31" fmla="*/ 52 h 88"/>
                  <a:gd name="T32" fmla="*/ 43 w 69"/>
                  <a:gd name="T33" fmla="*/ 27 h 88"/>
                  <a:gd name="T34" fmla="*/ 42 w 69"/>
                  <a:gd name="T35" fmla="*/ 26 h 88"/>
                  <a:gd name="T36" fmla="*/ 11 w 69"/>
                  <a:gd name="T3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88">
                    <a:moveTo>
                      <a:pt x="11" y="0"/>
                    </a:moveTo>
                    <a:lnTo>
                      <a:pt x="0" y="1"/>
                    </a:lnTo>
                    <a:lnTo>
                      <a:pt x="1" y="12"/>
                    </a:lnTo>
                    <a:lnTo>
                      <a:pt x="31" y="37"/>
                    </a:lnTo>
                    <a:lnTo>
                      <a:pt x="49" y="61"/>
                    </a:lnTo>
                    <a:lnTo>
                      <a:pt x="54" y="69"/>
                    </a:lnTo>
                    <a:lnTo>
                      <a:pt x="54" y="69"/>
                    </a:lnTo>
                    <a:lnTo>
                      <a:pt x="52" y="78"/>
                    </a:lnTo>
                    <a:lnTo>
                      <a:pt x="57" y="88"/>
                    </a:lnTo>
                    <a:lnTo>
                      <a:pt x="66" y="82"/>
                    </a:lnTo>
                    <a:lnTo>
                      <a:pt x="69" y="71"/>
                    </a:lnTo>
                    <a:lnTo>
                      <a:pt x="69" y="67"/>
                    </a:lnTo>
                    <a:lnTo>
                      <a:pt x="68" y="64"/>
                    </a:lnTo>
                    <a:lnTo>
                      <a:pt x="67" y="62"/>
                    </a:lnTo>
                    <a:lnTo>
                      <a:pt x="61" y="53"/>
                    </a:lnTo>
                    <a:lnTo>
                      <a:pt x="61" y="52"/>
                    </a:lnTo>
                    <a:lnTo>
                      <a:pt x="43" y="27"/>
                    </a:lnTo>
                    <a:lnTo>
                      <a:pt x="42" y="26"/>
                    </a:lnTo>
                    <a:lnTo>
                      <a:pt x="11"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764" name="Rectangle 164"/>
              <p:cNvSpPr>
                <a:spLocks noChangeArrowheads="1"/>
              </p:cNvSpPr>
              <p:nvPr/>
            </p:nvSpPr>
            <p:spPr bwMode="auto">
              <a:xfrm>
                <a:off x="5052" y="3779"/>
                <a:ext cx="53" cy="37"/>
              </a:xfrm>
              <a:prstGeom prst="rect">
                <a:avLst/>
              </a:prstGeom>
              <a:solidFill>
                <a:srgbClr val="C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5765" name="Freeform 165"/>
              <p:cNvSpPr>
                <a:spLocks/>
              </p:cNvSpPr>
              <p:nvPr/>
            </p:nvSpPr>
            <p:spPr bwMode="auto">
              <a:xfrm>
                <a:off x="5052" y="3779"/>
                <a:ext cx="58" cy="42"/>
              </a:xfrm>
              <a:custGeom>
                <a:avLst/>
                <a:gdLst>
                  <a:gd name="T0" fmla="*/ 381 w 389"/>
                  <a:gd name="T1" fmla="*/ 308 h 308"/>
                  <a:gd name="T2" fmla="*/ 389 w 389"/>
                  <a:gd name="T3" fmla="*/ 300 h 308"/>
                  <a:gd name="T4" fmla="*/ 381 w 389"/>
                  <a:gd name="T5" fmla="*/ 292 h 308"/>
                  <a:gd name="T6" fmla="*/ 16 w 389"/>
                  <a:gd name="T7" fmla="*/ 292 h 308"/>
                  <a:gd name="T8" fmla="*/ 16 w 389"/>
                  <a:gd name="T9" fmla="*/ 16 h 308"/>
                  <a:gd name="T10" fmla="*/ 373 w 389"/>
                  <a:gd name="T11" fmla="*/ 16 h 308"/>
                  <a:gd name="T12" fmla="*/ 373 w 389"/>
                  <a:gd name="T13" fmla="*/ 292 h 308"/>
                  <a:gd name="T14" fmla="*/ 16 w 389"/>
                  <a:gd name="T15" fmla="*/ 292 h 308"/>
                  <a:gd name="T16" fmla="*/ 16 w 389"/>
                  <a:gd name="T17" fmla="*/ 8 h 308"/>
                  <a:gd name="T18" fmla="*/ 8 w 389"/>
                  <a:gd name="T19" fmla="*/ 0 h 308"/>
                  <a:gd name="T20" fmla="*/ 0 w 389"/>
                  <a:gd name="T21" fmla="*/ 8 h 308"/>
                  <a:gd name="T22" fmla="*/ 0 w 389"/>
                  <a:gd name="T23" fmla="*/ 300 h 308"/>
                  <a:gd name="T24" fmla="*/ 8 w 389"/>
                  <a:gd name="T25" fmla="*/ 308 h 308"/>
                  <a:gd name="T26" fmla="*/ 381 w 389"/>
                  <a:gd name="T27" fmla="*/ 308 h 308"/>
                  <a:gd name="T28" fmla="*/ 389 w 389"/>
                  <a:gd name="T29" fmla="*/ 300 h 308"/>
                  <a:gd name="T30" fmla="*/ 389 w 389"/>
                  <a:gd name="T31" fmla="*/ 8 h 308"/>
                  <a:gd name="T32" fmla="*/ 381 w 389"/>
                  <a:gd name="T33" fmla="*/ 0 h 308"/>
                  <a:gd name="T34" fmla="*/ 8 w 389"/>
                  <a:gd name="T35" fmla="*/ 0 h 308"/>
                  <a:gd name="T36" fmla="*/ 0 w 389"/>
                  <a:gd name="T37" fmla="*/ 8 h 308"/>
                  <a:gd name="T38" fmla="*/ 0 w 389"/>
                  <a:gd name="T39" fmla="*/ 300 h 308"/>
                  <a:gd name="T40" fmla="*/ 8 w 389"/>
                  <a:gd name="T41" fmla="*/ 308 h 308"/>
                  <a:gd name="T42" fmla="*/ 381 w 389"/>
                  <a:gd name="T43"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9" h="308">
                    <a:moveTo>
                      <a:pt x="381" y="308"/>
                    </a:moveTo>
                    <a:lnTo>
                      <a:pt x="389" y="300"/>
                    </a:lnTo>
                    <a:lnTo>
                      <a:pt x="381" y="292"/>
                    </a:lnTo>
                    <a:lnTo>
                      <a:pt x="16" y="292"/>
                    </a:lnTo>
                    <a:lnTo>
                      <a:pt x="16" y="16"/>
                    </a:lnTo>
                    <a:lnTo>
                      <a:pt x="373" y="16"/>
                    </a:lnTo>
                    <a:lnTo>
                      <a:pt x="373" y="292"/>
                    </a:lnTo>
                    <a:lnTo>
                      <a:pt x="16" y="292"/>
                    </a:lnTo>
                    <a:lnTo>
                      <a:pt x="16" y="8"/>
                    </a:lnTo>
                    <a:lnTo>
                      <a:pt x="8" y="0"/>
                    </a:lnTo>
                    <a:lnTo>
                      <a:pt x="0" y="8"/>
                    </a:lnTo>
                    <a:lnTo>
                      <a:pt x="0" y="300"/>
                    </a:lnTo>
                    <a:lnTo>
                      <a:pt x="8" y="308"/>
                    </a:lnTo>
                    <a:lnTo>
                      <a:pt x="381" y="308"/>
                    </a:lnTo>
                    <a:lnTo>
                      <a:pt x="389" y="300"/>
                    </a:lnTo>
                    <a:lnTo>
                      <a:pt x="389" y="8"/>
                    </a:lnTo>
                    <a:lnTo>
                      <a:pt x="381" y="0"/>
                    </a:lnTo>
                    <a:lnTo>
                      <a:pt x="8" y="0"/>
                    </a:lnTo>
                    <a:lnTo>
                      <a:pt x="0" y="8"/>
                    </a:lnTo>
                    <a:lnTo>
                      <a:pt x="0" y="300"/>
                    </a:lnTo>
                    <a:lnTo>
                      <a:pt x="8" y="308"/>
                    </a:lnTo>
                    <a:lnTo>
                      <a:pt x="381" y="30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66" name="Freeform 166"/>
              <p:cNvSpPr>
                <a:spLocks/>
              </p:cNvSpPr>
              <p:nvPr/>
            </p:nvSpPr>
            <p:spPr bwMode="auto">
              <a:xfrm>
                <a:off x="5041" y="3795"/>
                <a:ext cx="127" cy="48"/>
              </a:xfrm>
              <a:custGeom>
                <a:avLst/>
                <a:gdLst>
                  <a:gd name="T0" fmla="*/ 41 w 887"/>
                  <a:gd name="T1" fmla="*/ 21 h 370"/>
                  <a:gd name="T2" fmla="*/ 30 w 887"/>
                  <a:gd name="T3" fmla="*/ 66 h 370"/>
                  <a:gd name="T4" fmla="*/ 10 w 887"/>
                  <a:gd name="T5" fmla="*/ 167 h 370"/>
                  <a:gd name="T6" fmla="*/ 3 w 887"/>
                  <a:gd name="T7" fmla="*/ 224 h 370"/>
                  <a:gd name="T8" fmla="*/ 0 w 887"/>
                  <a:gd name="T9" fmla="*/ 274 h 370"/>
                  <a:gd name="T10" fmla="*/ 5 w 887"/>
                  <a:gd name="T11" fmla="*/ 313 h 370"/>
                  <a:gd name="T12" fmla="*/ 11 w 887"/>
                  <a:gd name="T13" fmla="*/ 326 h 370"/>
                  <a:gd name="T14" fmla="*/ 19 w 887"/>
                  <a:gd name="T15" fmla="*/ 334 h 370"/>
                  <a:gd name="T16" fmla="*/ 76 w 887"/>
                  <a:gd name="T17" fmla="*/ 345 h 370"/>
                  <a:gd name="T18" fmla="*/ 154 w 887"/>
                  <a:gd name="T19" fmla="*/ 353 h 370"/>
                  <a:gd name="T20" fmla="*/ 188 w 887"/>
                  <a:gd name="T21" fmla="*/ 346 h 370"/>
                  <a:gd name="T22" fmla="*/ 232 w 887"/>
                  <a:gd name="T23" fmla="*/ 335 h 370"/>
                  <a:gd name="T24" fmla="*/ 261 w 887"/>
                  <a:gd name="T25" fmla="*/ 331 h 370"/>
                  <a:gd name="T26" fmla="*/ 296 w 887"/>
                  <a:gd name="T27" fmla="*/ 333 h 370"/>
                  <a:gd name="T28" fmla="*/ 336 w 887"/>
                  <a:gd name="T29" fmla="*/ 341 h 370"/>
                  <a:gd name="T30" fmla="*/ 384 w 887"/>
                  <a:gd name="T31" fmla="*/ 359 h 370"/>
                  <a:gd name="T32" fmla="*/ 418 w 887"/>
                  <a:gd name="T33" fmla="*/ 365 h 370"/>
                  <a:gd name="T34" fmla="*/ 482 w 887"/>
                  <a:gd name="T35" fmla="*/ 369 h 370"/>
                  <a:gd name="T36" fmla="*/ 562 w 887"/>
                  <a:gd name="T37" fmla="*/ 370 h 370"/>
                  <a:gd name="T38" fmla="*/ 652 w 887"/>
                  <a:gd name="T39" fmla="*/ 365 h 370"/>
                  <a:gd name="T40" fmla="*/ 740 w 887"/>
                  <a:gd name="T41" fmla="*/ 354 h 370"/>
                  <a:gd name="T42" fmla="*/ 815 w 887"/>
                  <a:gd name="T43" fmla="*/ 336 h 370"/>
                  <a:gd name="T44" fmla="*/ 844 w 887"/>
                  <a:gd name="T45" fmla="*/ 324 h 370"/>
                  <a:gd name="T46" fmla="*/ 868 w 887"/>
                  <a:gd name="T47" fmla="*/ 309 h 370"/>
                  <a:gd name="T48" fmla="*/ 882 w 887"/>
                  <a:gd name="T49" fmla="*/ 292 h 370"/>
                  <a:gd name="T50" fmla="*/ 887 w 887"/>
                  <a:gd name="T51" fmla="*/ 272 h 370"/>
                  <a:gd name="T52" fmla="*/ 884 w 887"/>
                  <a:gd name="T53" fmla="*/ 238 h 370"/>
                  <a:gd name="T54" fmla="*/ 877 w 887"/>
                  <a:gd name="T55" fmla="*/ 209 h 370"/>
                  <a:gd name="T56" fmla="*/ 865 w 887"/>
                  <a:gd name="T57" fmla="*/ 187 h 370"/>
                  <a:gd name="T58" fmla="*/ 848 w 887"/>
                  <a:gd name="T59" fmla="*/ 168 h 370"/>
                  <a:gd name="T60" fmla="*/ 829 w 887"/>
                  <a:gd name="T61" fmla="*/ 154 h 370"/>
                  <a:gd name="T62" fmla="*/ 807 w 887"/>
                  <a:gd name="T63" fmla="*/ 143 h 370"/>
                  <a:gd name="T64" fmla="*/ 758 w 887"/>
                  <a:gd name="T65" fmla="*/ 130 h 370"/>
                  <a:gd name="T66" fmla="*/ 704 w 887"/>
                  <a:gd name="T67" fmla="*/ 124 h 370"/>
                  <a:gd name="T68" fmla="*/ 653 w 887"/>
                  <a:gd name="T69" fmla="*/ 121 h 370"/>
                  <a:gd name="T70" fmla="*/ 606 w 887"/>
                  <a:gd name="T71" fmla="*/ 118 h 370"/>
                  <a:gd name="T72" fmla="*/ 571 w 887"/>
                  <a:gd name="T73" fmla="*/ 108 h 370"/>
                  <a:gd name="T74" fmla="*/ 466 w 887"/>
                  <a:gd name="T75" fmla="*/ 53 h 370"/>
                  <a:gd name="T76" fmla="*/ 423 w 887"/>
                  <a:gd name="T77" fmla="*/ 73 h 370"/>
                  <a:gd name="T78" fmla="*/ 396 w 887"/>
                  <a:gd name="T79" fmla="*/ 90 h 370"/>
                  <a:gd name="T80" fmla="*/ 387 w 887"/>
                  <a:gd name="T81" fmla="*/ 97 h 370"/>
                  <a:gd name="T82" fmla="*/ 385 w 887"/>
                  <a:gd name="T83" fmla="*/ 99 h 370"/>
                  <a:gd name="T84" fmla="*/ 387 w 887"/>
                  <a:gd name="T85" fmla="*/ 105 h 370"/>
                  <a:gd name="T86" fmla="*/ 404 w 887"/>
                  <a:gd name="T87" fmla="*/ 139 h 370"/>
                  <a:gd name="T88" fmla="*/ 380 w 887"/>
                  <a:gd name="T89" fmla="*/ 145 h 370"/>
                  <a:gd name="T90" fmla="*/ 322 w 887"/>
                  <a:gd name="T91" fmla="*/ 156 h 370"/>
                  <a:gd name="T92" fmla="*/ 289 w 887"/>
                  <a:gd name="T93" fmla="*/ 160 h 370"/>
                  <a:gd name="T94" fmla="*/ 255 w 887"/>
                  <a:gd name="T95" fmla="*/ 161 h 370"/>
                  <a:gd name="T96" fmla="*/ 223 w 887"/>
                  <a:gd name="T97" fmla="*/ 159 h 370"/>
                  <a:gd name="T98" fmla="*/ 198 w 887"/>
                  <a:gd name="T99" fmla="*/ 151 h 370"/>
                  <a:gd name="T100" fmla="*/ 188 w 887"/>
                  <a:gd name="T101" fmla="*/ 145 h 370"/>
                  <a:gd name="T102" fmla="*/ 179 w 887"/>
                  <a:gd name="T103" fmla="*/ 138 h 370"/>
                  <a:gd name="T104" fmla="*/ 168 w 887"/>
                  <a:gd name="T105" fmla="*/ 119 h 370"/>
                  <a:gd name="T106" fmla="*/ 157 w 887"/>
                  <a:gd name="T107" fmla="*/ 74 h 370"/>
                  <a:gd name="T108" fmla="*/ 149 w 887"/>
                  <a:gd name="T109" fmla="*/ 30 h 370"/>
                  <a:gd name="T110" fmla="*/ 141 w 887"/>
                  <a:gd name="T111" fmla="*/ 14 h 370"/>
                  <a:gd name="T112" fmla="*/ 136 w 887"/>
                  <a:gd name="T113" fmla="*/ 9 h 370"/>
                  <a:gd name="T114" fmla="*/ 126 w 887"/>
                  <a:gd name="T115" fmla="*/ 2 h 370"/>
                  <a:gd name="T116" fmla="*/ 101 w 887"/>
                  <a:gd name="T117" fmla="*/ 0 h 370"/>
                  <a:gd name="T118" fmla="*/ 73 w 887"/>
                  <a:gd name="T119" fmla="*/ 8 h 370"/>
                  <a:gd name="T120" fmla="*/ 41 w 887"/>
                  <a:gd name="T121" fmla="*/ 21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7" h="370">
                    <a:moveTo>
                      <a:pt x="41" y="21"/>
                    </a:moveTo>
                    <a:lnTo>
                      <a:pt x="30" y="66"/>
                    </a:lnTo>
                    <a:lnTo>
                      <a:pt x="10" y="167"/>
                    </a:lnTo>
                    <a:lnTo>
                      <a:pt x="3" y="224"/>
                    </a:lnTo>
                    <a:lnTo>
                      <a:pt x="0" y="274"/>
                    </a:lnTo>
                    <a:lnTo>
                      <a:pt x="5" y="313"/>
                    </a:lnTo>
                    <a:lnTo>
                      <a:pt x="11" y="326"/>
                    </a:lnTo>
                    <a:lnTo>
                      <a:pt x="19" y="334"/>
                    </a:lnTo>
                    <a:lnTo>
                      <a:pt x="76" y="345"/>
                    </a:lnTo>
                    <a:lnTo>
                      <a:pt x="154" y="353"/>
                    </a:lnTo>
                    <a:lnTo>
                      <a:pt x="188" y="346"/>
                    </a:lnTo>
                    <a:lnTo>
                      <a:pt x="232" y="335"/>
                    </a:lnTo>
                    <a:lnTo>
                      <a:pt x="261" y="331"/>
                    </a:lnTo>
                    <a:lnTo>
                      <a:pt x="296" y="333"/>
                    </a:lnTo>
                    <a:lnTo>
                      <a:pt x="336" y="341"/>
                    </a:lnTo>
                    <a:lnTo>
                      <a:pt x="384" y="359"/>
                    </a:lnTo>
                    <a:lnTo>
                      <a:pt x="418" y="365"/>
                    </a:lnTo>
                    <a:lnTo>
                      <a:pt x="482" y="369"/>
                    </a:lnTo>
                    <a:lnTo>
                      <a:pt x="562" y="370"/>
                    </a:lnTo>
                    <a:lnTo>
                      <a:pt x="652" y="365"/>
                    </a:lnTo>
                    <a:lnTo>
                      <a:pt x="740" y="354"/>
                    </a:lnTo>
                    <a:lnTo>
                      <a:pt x="815" y="336"/>
                    </a:lnTo>
                    <a:lnTo>
                      <a:pt x="844" y="324"/>
                    </a:lnTo>
                    <a:lnTo>
                      <a:pt x="868" y="309"/>
                    </a:lnTo>
                    <a:lnTo>
                      <a:pt x="882" y="292"/>
                    </a:lnTo>
                    <a:lnTo>
                      <a:pt x="887" y="272"/>
                    </a:lnTo>
                    <a:lnTo>
                      <a:pt x="884" y="238"/>
                    </a:lnTo>
                    <a:lnTo>
                      <a:pt x="877" y="209"/>
                    </a:lnTo>
                    <a:lnTo>
                      <a:pt x="865" y="187"/>
                    </a:lnTo>
                    <a:lnTo>
                      <a:pt x="848" y="168"/>
                    </a:lnTo>
                    <a:lnTo>
                      <a:pt x="829" y="154"/>
                    </a:lnTo>
                    <a:lnTo>
                      <a:pt x="807" y="143"/>
                    </a:lnTo>
                    <a:lnTo>
                      <a:pt x="758" y="130"/>
                    </a:lnTo>
                    <a:lnTo>
                      <a:pt x="704" y="124"/>
                    </a:lnTo>
                    <a:lnTo>
                      <a:pt x="653" y="121"/>
                    </a:lnTo>
                    <a:lnTo>
                      <a:pt x="606" y="118"/>
                    </a:lnTo>
                    <a:lnTo>
                      <a:pt x="571" y="108"/>
                    </a:lnTo>
                    <a:lnTo>
                      <a:pt x="466" y="53"/>
                    </a:lnTo>
                    <a:lnTo>
                      <a:pt x="423" y="73"/>
                    </a:lnTo>
                    <a:lnTo>
                      <a:pt x="396" y="90"/>
                    </a:lnTo>
                    <a:lnTo>
                      <a:pt x="387" y="97"/>
                    </a:lnTo>
                    <a:lnTo>
                      <a:pt x="385" y="99"/>
                    </a:lnTo>
                    <a:lnTo>
                      <a:pt x="387" y="105"/>
                    </a:lnTo>
                    <a:lnTo>
                      <a:pt x="404" y="139"/>
                    </a:lnTo>
                    <a:lnTo>
                      <a:pt x="380" y="145"/>
                    </a:lnTo>
                    <a:lnTo>
                      <a:pt x="322" y="156"/>
                    </a:lnTo>
                    <a:lnTo>
                      <a:pt x="289" y="160"/>
                    </a:lnTo>
                    <a:lnTo>
                      <a:pt x="255" y="161"/>
                    </a:lnTo>
                    <a:lnTo>
                      <a:pt x="223" y="159"/>
                    </a:lnTo>
                    <a:lnTo>
                      <a:pt x="198" y="151"/>
                    </a:lnTo>
                    <a:lnTo>
                      <a:pt x="188" y="145"/>
                    </a:lnTo>
                    <a:lnTo>
                      <a:pt x="179" y="138"/>
                    </a:lnTo>
                    <a:lnTo>
                      <a:pt x="168" y="119"/>
                    </a:lnTo>
                    <a:lnTo>
                      <a:pt x="157" y="74"/>
                    </a:lnTo>
                    <a:lnTo>
                      <a:pt x="149" y="30"/>
                    </a:lnTo>
                    <a:lnTo>
                      <a:pt x="141" y="14"/>
                    </a:lnTo>
                    <a:lnTo>
                      <a:pt x="136" y="9"/>
                    </a:lnTo>
                    <a:lnTo>
                      <a:pt x="126" y="2"/>
                    </a:lnTo>
                    <a:lnTo>
                      <a:pt x="101" y="0"/>
                    </a:lnTo>
                    <a:lnTo>
                      <a:pt x="73" y="8"/>
                    </a:lnTo>
                    <a:lnTo>
                      <a:pt x="41"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67" name="Freeform 167"/>
              <p:cNvSpPr>
                <a:spLocks/>
              </p:cNvSpPr>
              <p:nvPr/>
            </p:nvSpPr>
            <p:spPr bwMode="auto">
              <a:xfrm>
                <a:off x="5041" y="3790"/>
                <a:ext cx="127" cy="53"/>
              </a:xfrm>
              <a:custGeom>
                <a:avLst/>
                <a:gdLst>
                  <a:gd name="T0" fmla="*/ 47 w 904"/>
                  <a:gd name="T1" fmla="*/ 22 h 386"/>
                  <a:gd name="T2" fmla="*/ 12 w 904"/>
                  <a:gd name="T3" fmla="*/ 173 h 386"/>
                  <a:gd name="T4" fmla="*/ 0 w 904"/>
                  <a:gd name="T5" fmla="*/ 282 h 386"/>
                  <a:gd name="T6" fmla="*/ 13 w 904"/>
                  <a:gd name="T7" fmla="*/ 337 h 386"/>
                  <a:gd name="T8" fmla="*/ 84 w 904"/>
                  <a:gd name="T9" fmla="*/ 360 h 386"/>
                  <a:gd name="T10" fmla="*/ 199 w 904"/>
                  <a:gd name="T11" fmla="*/ 361 h 386"/>
                  <a:gd name="T12" fmla="*/ 304 w 904"/>
                  <a:gd name="T13" fmla="*/ 349 h 386"/>
                  <a:gd name="T14" fmla="*/ 426 w 904"/>
                  <a:gd name="T15" fmla="*/ 380 h 386"/>
                  <a:gd name="T16" fmla="*/ 571 w 904"/>
                  <a:gd name="T17" fmla="*/ 386 h 386"/>
                  <a:gd name="T18" fmla="*/ 750 w 904"/>
                  <a:gd name="T19" fmla="*/ 371 h 386"/>
                  <a:gd name="T20" fmla="*/ 856 w 904"/>
                  <a:gd name="T21" fmla="*/ 339 h 386"/>
                  <a:gd name="T22" fmla="*/ 897 w 904"/>
                  <a:gd name="T23" fmla="*/ 305 h 386"/>
                  <a:gd name="T24" fmla="*/ 901 w 904"/>
                  <a:gd name="T25" fmla="*/ 245 h 386"/>
                  <a:gd name="T26" fmla="*/ 881 w 904"/>
                  <a:gd name="T27" fmla="*/ 191 h 386"/>
                  <a:gd name="T28" fmla="*/ 843 w 904"/>
                  <a:gd name="T29" fmla="*/ 156 h 386"/>
                  <a:gd name="T30" fmla="*/ 769 w 904"/>
                  <a:gd name="T31" fmla="*/ 131 h 386"/>
                  <a:gd name="T32" fmla="*/ 662 w 904"/>
                  <a:gd name="T33" fmla="*/ 121 h 386"/>
                  <a:gd name="T34" fmla="*/ 479 w 904"/>
                  <a:gd name="T35" fmla="*/ 53 h 386"/>
                  <a:gd name="T36" fmla="*/ 401 w 904"/>
                  <a:gd name="T37" fmla="*/ 92 h 386"/>
                  <a:gd name="T38" fmla="*/ 389 w 904"/>
                  <a:gd name="T39" fmla="*/ 102 h 386"/>
                  <a:gd name="T40" fmla="*/ 402 w 904"/>
                  <a:gd name="T41" fmla="*/ 141 h 386"/>
                  <a:gd name="T42" fmla="*/ 264 w 904"/>
                  <a:gd name="T43" fmla="*/ 161 h 386"/>
                  <a:gd name="T44" fmla="*/ 194 w 904"/>
                  <a:gd name="T45" fmla="*/ 140 h 386"/>
                  <a:gd name="T46" fmla="*/ 165 w 904"/>
                  <a:gd name="T47" fmla="*/ 35 h 386"/>
                  <a:gd name="T48" fmla="*/ 150 w 904"/>
                  <a:gd name="T49" fmla="*/ 9 h 386"/>
                  <a:gd name="T50" fmla="*/ 108 w 904"/>
                  <a:gd name="T51" fmla="*/ 1 h 386"/>
                  <a:gd name="T52" fmla="*/ 43 w 904"/>
                  <a:gd name="T53" fmla="*/ 27 h 386"/>
                  <a:gd name="T54" fmla="*/ 57 w 904"/>
                  <a:gd name="T55" fmla="*/ 35 h 386"/>
                  <a:gd name="T56" fmla="*/ 140 w 904"/>
                  <a:gd name="T57" fmla="*/ 23 h 386"/>
                  <a:gd name="T58" fmla="*/ 159 w 904"/>
                  <a:gd name="T59" fmla="*/ 84 h 386"/>
                  <a:gd name="T60" fmla="*/ 183 w 904"/>
                  <a:gd name="T61" fmla="*/ 152 h 386"/>
                  <a:gd name="T62" fmla="*/ 205 w 904"/>
                  <a:gd name="T63" fmla="*/ 166 h 386"/>
                  <a:gd name="T64" fmla="*/ 264 w 904"/>
                  <a:gd name="T65" fmla="*/ 177 h 386"/>
                  <a:gd name="T66" fmla="*/ 332 w 904"/>
                  <a:gd name="T67" fmla="*/ 171 h 386"/>
                  <a:gd name="T68" fmla="*/ 420 w 904"/>
                  <a:gd name="T69" fmla="*/ 143 h 386"/>
                  <a:gd name="T70" fmla="*/ 399 w 904"/>
                  <a:gd name="T71" fmla="*/ 112 h 386"/>
                  <a:gd name="T72" fmla="*/ 475 w 904"/>
                  <a:gd name="T73" fmla="*/ 70 h 386"/>
                  <a:gd name="T74" fmla="*/ 615 w 904"/>
                  <a:gd name="T75" fmla="*/ 134 h 386"/>
                  <a:gd name="T76" fmla="*/ 766 w 904"/>
                  <a:gd name="T77" fmla="*/ 146 h 386"/>
                  <a:gd name="T78" fmla="*/ 868 w 904"/>
                  <a:gd name="T79" fmla="*/ 199 h 386"/>
                  <a:gd name="T80" fmla="*/ 884 w 904"/>
                  <a:gd name="T81" fmla="*/ 296 h 386"/>
                  <a:gd name="T82" fmla="*/ 748 w 904"/>
                  <a:gd name="T83" fmla="*/ 355 h 386"/>
                  <a:gd name="T84" fmla="*/ 428 w 904"/>
                  <a:gd name="T85" fmla="*/ 365 h 386"/>
                  <a:gd name="T86" fmla="*/ 307 w 904"/>
                  <a:gd name="T87" fmla="*/ 334 h 386"/>
                  <a:gd name="T88" fmla="*/ 240 w 904"/>
                  <a:gd name="T89" fmla="*/ 335 h 386"/>
                  <a:gd name="T90" fmla="*/ 86 w 904"/>
                  <a:gd name="T91" fmla="*/ 345 h 386"/>
                  <a:gd name="T92" fmla="*/ 17 w 904"/>
                  <a:gd name="T93" fmla="*/ 282 h 386"/>
                  <a:gd name="T94" fmla="*/ 57 w 904"/>
                  <a:gd name="T95" fmla="*/ 3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4" h="386">
                    <a:moveTo>
                      <a:pt x="85" y="23"/>
                    </a:moveTo>
                    <a:lnTo>
                      <a:pt x="89" y="13"/>
                    </a:lnTo>
                    <a:lnTo>
                      <a:pt x="79" y="8"/>
                    </a:lnTo>
                    <a:lnTo>
                      <a:pt x="47" y="22"/>
                    </a:lnTo>
                    <a:lnTo>
                      <a:pt x="43" y="27"/>
                    </a:lnTo>
                    <a:lnTo>
                      <a:pt x="32" y="72"/>
                    </a:lnTo>
                    <a:lnTo>
                      <a:pt x="32" y="72"/>
                    </a:lnTo>
                    <a:lnTo>
                      <a:pt x="12" y="173"/>
                    </a:lnTo>
                    <a:lnTo>
                      <a:pt x="11" y="174"/>
                    </a:lnTo>
                    <a:lnTo>
                      <a:pt x="4" y="230"/>
                    </a:lnTo>
                    <a:lnTo>
                      <a:pt x="4" y="232"/>
                    </a:lnTo>
                    <a:lnTo>
                      <a:pt x="0" y="282"/>
                    </a:lnTo>
                    <a:lnTo>
                      <a:pt x="0" y="283"/>
                    </a:lnTo>
                    <a:lnTo>
                      <a:pt x="6" y="322"/>
                    </a:lnTo>
                    <a:lnTo>
                      <a:pt x="7" y="324"/>
                    </a:lnTo>
                    <a:lnTo>
                      <a:pt x="13" y="337"/>
                    </a:lnTo>
                    <a:lnTo>
                      <a:pt x="15" y="339"/>
                    </a:lnTo>
                    <a:lnTo>
                      <a:pt x="23" y="347"/>
                    </a:lnTo>
                    <a:lnTo>
                      <a:pt x="27" y="349"/>
                    </a:lnTo>
                    <a:lnTo>
                      <a:pt x="84" y="360"/>
                    </a:lnTo>
                    <a:lnTo>
                      <a:pt x="84" y="361"/>
                    </a:lnTo>
                    <a:lnTo>
                      <a:pt x="162" y="370"/>
                    </a:lnTo>
                    <a:lnTo>
                      <a:pt x="165" y="369"/>
                    </a:lnTo>
                    <a:lnTo>
                      <a:pt x="199" y="361"/>
                    </a:lnTo>
                    <a:lnTo>
                      <a:pt x="199" y="361"/>
                    </a:lnTo>
                    <a:lnTo>
                      <a:pt x="242" y="350"/>
                    </a:lnTo>
                    <a:lnTo>
                      <a:pt x="270" y="347"/>
                    </a:lnTo>
                    <a:lnTo>
                      <a:pt x="304" y="349"/>
                    </a:lnTo>
                    <a:lnTo>
                      <a:pt x="343" y="356"/>
                    </a:lnTo>
                    <a:lnTo>
                      <a:pt x="390" y="374"/>
                    </a:lnTo>
                    <a:lnTo>
                      <a:pt x="392" y="374"/>
                    </a:lnTo>
                    <a:lnTo>
                      <a:pt x="426" y="380"/>
                    </a:lnTo>
                    <a:lnTo>
                      <a:pt x="427" y="381"/>
                    </a:lnTo>
                    <a:lnTo>
                      <a:pt x="491" y="385"/>
                    </a:lnTo>
                    <a:lnTo>
                      <a:pt x="491" y="385"/>
                    </a:lnTo>
                    <a:lnTo>
                      <a:pt x="571" y="386"/>
                    </a:lnTo>
                    <a:lnTo>
                      <a:pt x="571" y="386"/>
                    </a:lnTo>
                    <a:lnTo>
                      <a:pt x="661" y="381"/>
                    </a:lnTo>
                    <a:lnTo>
                      <a:pt x="662" y="381"/>
                    </a:lnTo>
                    <a:lnTo>
                      <a:pt x="750" y="371"/>
                    </a:lnTo>
                    <a:lnTo>
                      <a:pt x="751" y="370"/>
                    </a:lnTo>
                    <a:lnTo>
                      <a:pt x="826" y="351"/>
                    </a:lnTo>
                    <a:lnTo>
                      <a:pt x="827" y="351"/>
                    </a:lnTo>
                    <a:lnTo>
                      <a:pt x="856" y="339"/>
                    </a:lnTo>
                    <a:lnTo>
                      <a:pt x="857" y="338"/>
                    </a:lnTo>
                    <a:lnTo>
                      <a:pt x="881" y="324"/>
                    </a:lnTo>
                    <a:lnTo>
                      <a:pt x="883" y="323"/>
                    </a:lnTo>
                    <a:lnTo>
                      <a:pt x="897" y="305"/>
                    </a:lnTo>
                    <a:lnTo>
                      <a:pt x="898" y="302"/>
                    </a:lnTo>
                    <a:lnTo>
                      <a:pt x="903" y="282"/>
                    </a:lnTo>
                    <a:lnTo>
                      <a:pt x="904" y="279"/>
                    </a:lnTo>
                    <a:lnTo>
                      <a:pt x="901" y="245"/>
                    </a:lnTo>
                    <a:lnTo>
                      <a:pt x="900" y="244"/>
                    </a:lnTo>
                    <a:lnTo>
                      <a:pt x="893" y="215"/>
                    </a:lnTo>
                    <a:lnTo>
                      <a:pt x="893" y="213"/>
                    </a:lnTo>
                    <a:lnTo>
                      <a:pt x="881" y="191"/>
                    </a:lnTo>
                    <a:lnTo>
                      <a:pt x="880" y="190"/>
                    </a:lnTo>
                    <a:lnTo>
                      <a:pt x="863" y="171"/>
                    </a:lnTo>
                    <a:lnTo>
                      <a:pt x="862" y="170"/>
                    </a:lnTo>
                    <a:lnTo>
                      <a:pt x="843" y="156"/>
                    </a:lnTo>
                    <a:lnTo>
                      <a:pt x="842" y="155"/>
                    </a:lnTo>
                    <a:lnTo>
                      <a:pt x="821" y="143"/>
                    </a:lnTo>
                    <a:lnTo>
                      <a:pt x="818" y="143"/>
                    </a:lnTo>
                    <a:lnTo>
                      <a:pt x="769" y="131"/>
                    </a:lnTo>
                    <a:lnTo>
                      <a:pt x="768" y="130"/>
                    </a:lnTo>
                    <a:lnTo>
                      <a:pt x="714" y="124"/>
                    </a:lnTo>
                    <a:lnTo>
                      <a:pt x="713" y="124"/>
                    </a:lnTo>
                    <a:lnTo>
                      <a:pt x="662" y="121"/>
                    </a:lnTo>
                    <a:lnTo>
                      <a:pt x="662" y="121"/>
                    </a:lnTo>
                    <a:lnTo>
                      <a:pt x="616" y="118"/>
                    </a:lnTo>
                    <a:lnTo>
                      <a:pt x="583" y="109"/>
                    </a:lnTo>
                    <a:lnTo>
                      <a:pt x="479" y="53"/>
                    </a:lnTo>
                    <a:lnTo>
                      <a:pt x="472" y="53"/>
                    </a:lnTo>
                    <a:lnTo>
                      <a:pt x="429" y="74"/>
                    </a:lnTo>
                    <a:lnTo>
                      <a:pt x="428" y="75"/>
                    </a:lnTo>
                    <a:lnTo>
                      <a:pt x="401" y="92"/>
                    </a:lnTo>
                    <a:lnTo>
                      <a:pt x="401" y="92"/>
                    </a:lnTo>
                    <a:lnTo>
                      <a:pt x="392" y="98"/>
                    </a:lnTo>
                    <a:lnTo>
                      <a:pt x="391" y="99"/>
                    </a:lnTo>
                    <a:lnTo>
                      <a:pt x="389" y="102"/>
                    </a:lnTo>
                    <a:lnTo>
                      <a:pt x="386" y="109"/>
                    </a:lnTo>
                    <a:lnTo>
                      <a:pt x="389" y="115"/>
                    </a:lnTo>
                    <a:lnTo>
                      <a:pt x="389" y="116"/>
                    </a:lnTo>
                    <a:lnTo>
                      <a:pt x="402" y="141"/>
                    </a:lnTo>
                    <a:lnTo>
                      <a:pt x="386" y="146"/>
                    </a:lnTo>
                    <a:lnTo>
                      <a:pt x="330" y="156"/>
                    </a:lnTo>
                    <a:lnTo>
                      <a:pt x="297" y="160"/>
                    </a:lnTo>
                    <a:lnTo>
                      <a:pt x="264" y="161"/>
                    </a:lnTo>
                    <a:lnTo>
                      <a:pt x="233" y="159"/>
                    </a:lnTo>
                    <a:lnTo>
                      <a:pt x="210" y="152"/>
                    </a:lnTo>
                    <a:lnTo>
                      <a:pt x="201" y="147"/>
                    </a:lnTo>
                    <a:lnTo>
                      <a:pt x="194" y="140"/>
                    </a:lnTo>
                    <a:lnTo>
                      <a:pt x="184" y="124"/>
                    </a:lnTo>
                    <a:lnTo>
                      <a:pt x="173" y="80"/>
                    </a:lnTo>
                    <a:lnTo>
                      <a:pt x="165" y="37"/>
                    </a:lnTo>
                    <a:lnTo>
                      <a:pt x="165" y="35"/>
                    </a:lnTo>
                    <a:lnTo>
                      <a:pt x="157" y="19"/>
                    </a:lnTo>
                    <a:lnTo>
                      <a:pt x="156" y="17"/>
                    </a:lnTo>
                    <a:lnTo>
                      <a:pt x="152" y="11"/>
                    </a:lnTo>
                    <a:lnTo>
                      <a:pt x="150" y="9"/>
                    </a:lnTo>
                    <a:lnTo>
                      <a:pt x="139" y="3"/>
                    </a:lnTo>
                    <a:lnTo>
                      <a:pt x="136" y="2"/>
                    </a:lnTo>
                    <a:lnTo>
                      <a:pt x="111" y="0"/>
                    </a:lnTo>
                    <a:lnTo>
                      <a:pt x="108" y="1"/>
                    </a:lnTo>
                    <a:lnTo>
                      <a:pt x="80" y="8"/>
                    </a:lnTo>
                    <a:lnTo>
                      <a:pt x="79" y="8"/>
                    </a:lnTo>
                    <a:lnTo>
                      <a:pt x="47" y="22"/>
                    </a:lnTo>
                    <a:lnTo>
                      <a:pt x="43" y="27"/>
                    </a:lnTo>
                    <a:lnTo>
                      <a:pt x="32" y="72"/>
                    </a:lnTo>
                    <a:lnTo>
                      <a:pt x="37" y="81"/>
                    </a:lnTo>
                    <a:lnTo>
                      <a:pt x="46" y="76"/>
                    </a:lnTo>
                    <a:lnTo>
                      <a:pt x="57" y="35"/>
                    </a:lnTo>
                    <a:lnTo>
                      <a:pt x="84" y="23"/>
                    </a:lnTo>
                    <a:lnTo>
                      <a:pt x="111" y="17"/>
                    </a:lnTo>
                    <a:lnTo>
                      <a:pt x="133" y="18"/>
                    </a:lnTo>
                    <a:lnTo>
                      <a:pt x="140" y="23"/>
                    </a:lnTo>
                    <a:lnTo>
                      <a:pt x="143" y="26"/>
                    </a:lnTo>
                    <a:lnTo>
                      <a:pt x="151" y="40"/>
                    </a:lnTo>
                    <a:lnTo>
                      <a:pt x="159" y="83"/>
                    </a:lnTo>
                    <a:lnTo>
                      <a:pt x="159" y="84"/>
                    </a:lnTo>
                    <a:lnTo>
                      <a:pt x="170" y="129"/>
                    </a:lnTo>
                    <a:lnTo>
                      <a:pt x="171" y="131"/>
                    </a:lnTo>
                    <a:lnTo>
                      <a:pt x="182" y="150"/>
                    </a:lnTo>
                    <a:lnTo>
                      <a:pt x="183" y="152"/>
                    </a:lnTo>
                    <a:lnTo>
                      <a:pt x="191" y="159"/>
                    </a:lnTo>
                    <a:lnTo>
                      <a:pt x="192" y="160"/>
                    </a:lnTo>
                    <a:lnTo>
                      <a:pt x="203" y="166"/>
                    </a:lnTo>
                    <a:lnTo>
                      <a:pt x="205" y="166"/>
                    </a:lnTo>
                    <a:lnTo>
                      <a:pt x="230" y="174"/>
                    </a:lnTo>
                    <a:lnTo>
                      <a:pt x="232" y="175"/>
                    </a:lnTo>
                    <a:lnTo>
                      <a:pt x="264" y="177"/>
                    </a:lnTo>
                    <a:lnTo>
                      <a:pt x="264" y="177"/>
                    </a:lnTo>
                    <a:lnTo>
                      <a:pt x="298" y="176"/>
                    </a:lnTo>
                    <a:lnTo>
                      <a:pt x="299" y="176"/>
                    </a:lnTo>
                    <a:lnTo>
                      <a:pt x="332" y="172"/>
                    </a:lnTo>
                    <a:lnTo>
                      <a:pt x="332" y="171"/>
                    </a:lnTo>
                    <a:lnTo>
                      <a:pt x="390" y="160"/>
                    </a:lnTo>
                    <a:lnTo>
                      <a:pt x="391" y="160"/>
                    </a:lnTo>
                    <a:lnTo>
                      <a:pt x="415" y="154"/>
                    </a:lnTo>
                    <a:lnTo>
                      <a:pt x="420" y="143"/>
                    </a:lnTo>
                    <a:lnTo>
                      <a:pt x="403" y="110"/>
                    </a:lnTo>
                    <a:lnTo>
                      <a:pt x="401" y="105"/>
                    </a:lnTo>
                    <a:lnTo>
                      <a:pt x="386" y="109"/>
                    </a:lnTo>
                    <a:lnTo>
                      <a:pt x="399" y="112"/>
                    </a:lnTo>
                    <a:lnTo>
                      <a:pt x="401" y="111"/>
                    </a:lnTo>
                    <a:lnTo>
                      <a:pt x="409" y="105"/>
                    </a:lnTo>
                    <a:lnTo>
                      <a:pt x="437" y="88"/>
                    </a:lnTo>
                    <a:lnTo>
                      <a:pt x="475" y="70"/>
                    </a:lnTo>
                    <a:lnTo>
                      <a:pt x="575" y="123"/>
                    </a:lnTo>
                    <a:lnTo>
                      <a:pt x="577" y="123"/>
                    </a:lnTo>
                    <a:lnTo>
                      <a:pt x="613" y="133"/>
                    </a:lnTo>
                    <a:lnTo>
                      <a:pt x="615" y="134"/>
                    </a:lnTo>
                    <a:lnTo>
                      <a:pt x="662" y="137"/>
                    </a:lnTo>
                    <a:lnTo>
                      <a:pt x="662" y="137"/>
                    </a:lnTo>
                    <a:lnTo>
                      <a:pt x="712" y="140"/>
                    </a:lnTo>
                    <a:lnTo>
                      <a:pt x="766" y="146"/>
                    </a:lnTo>
                    <a:lnTo>
                      <a:pt x="813" y="158"/>
                    </a:lnTo>
                    <a:lnTo>
                      <a:pt x="834" y="168"/>
                    </a:lnTo>
                    <a:lnTo>
                      <a:pt x="852" y="182"/>
                    </a:lnTo>
                    <a:lnTo>
                      <a:pt x="868" y="199"/>
                    </a:lnTo>
                    <a:lnTo>
                      <a:pt x="879" y="220"/>
                    </a:lnTo>
                    <a:lnTo>
                      <a:pt x="885" y="247"/>
                    </a:lnTo>
                    <a:lnTo>
                      <a:pt x="888" y="279"/>
                    </a:lnTo>
                    <a:lnTo>
                      <a:pt x="884" y="296"/>
                    </a:lnTo>
                    <a:lnTo>
                      <a:pt x="872" y="311"/>
                    </a:lnTo>
                    <a:lnTo>
                      <a:pt x="850" y="325"/>
                    </a:lnTo>
                    <a:lnTo>
                      <a:pt x="822" y="337"/>
                    </a:lnTo>
                    <a:lnTo>
                      <a:pt x="748" y="355"/>
                    </a:lnTo>
                    <a:lnTo>
                      <a:pt x="660" y="365"/>
                    </a:lnTo>
                    <a:lnTo>
                      <a:pt x="571" y="370"/>
                    </a:lnTo>
                    <a:lnTo>
                      <a:pt x="491" y="369"/>
                    </a:lnTo>
                    <a:lnTo>
                      <a:pt x="428" y="365"/>
                    </a:lnTo>
                    <a:lnTo>
                      <a:pt x="395" y="359"/>
                    </a:lnTo>
                    <a:lnTo>
                      <a:pt x="348" y="342"/>
                    </a:lnTo>
                    <a:lnTo>
                      <a:pt x="347" y="342"/>
                    </a:lnTo>
                    <a:lnTo>
                      <a:pt x="307" y="334"/>
                    </a:lnTo>
                    <a:lnTo>
                      <a:pt x="305" y="333"/>
                    </a:lnTo>
                    <a:lnTo>
                      <a:pt x="270" y="331"/>
                    </a:lnTo>
                    <a:lnTo>
                      <a:pt x="269" y="331"/>
                    </a:lnTo>
                    <a:lnTo>
                      <a:pt x="240" y="335"/>
                    </a:lnTo>
                    <a:lnTo>
                      <a:pt x="239" y="336"/>
                    </a:lnTo>
                    <a:lnTo>
                      <a:pt x="194" y="347"/>
                    </a:lnTo>
                    <a:lnTo>
                      <a:pt x="163" y="353"/>
                    </a:lnTo>
                    <a:lnTo>
                      <a:pt x="86" y="345"/>
                    </a:lnTo>
                    <a:lnTo>
                      <a:pt x="32" y="335"/>
                    </a:lnTo>
                    <a:lnTo>
                      <a:pt x="26" y="330"/>
                    </a:lnTo>
                    <a:lnTo>
                      <a:pt x="21" y="318"/>
                    </a:lnTo>
                    <a:lnTo>
                      <a:pt x="17" y="282"/>
                    </a:lnTo>
                    <a:lnTo>
                      <a:pt x="20" y="233"/>
                    </a:lnTo>
                    <a:lnTo>
                      <a:pt x="27" y="176"/>
                    </a:lnTo>
                    <a:lnTo>
                      <a:pt x="46" y="76"/>
                    </a:lnTo>
                    <a:lnTo>
                      <a:pt x="57" y="35"/>
                    </a:lnTo>
                    <a:lnTo>
                      <a:pt x="85" y="2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68" name="Freeform 168"/>
              <p:cNvSpPr>
                <a:spLocks/>
              </p:cNvSpPr>
              <p:nvPr/>
            </p:nvSpPr>
            <p:spPr bwMode="auto">
              <a:xfrm>
                <a:off x="5041" y="3821"/>
                <a:ext cx="127" cy="22"/>
              </a:xfrm>
              <a:custGeom>
                <a:avLst/>
                <a:gdLst>
                  <a:gd name="T0" fmla="*/ 18 w 886"/>
                  <a:gd name="T1" fmla="*/ 39 h 152"/>
                  <a:gd name="T2" fmla="*/ 75 w 886"/>
                  <a:gd name="T3" fmla="*/ 51 h 152"/>
                  <a:gd name="T4" fmla="*/ 153 w 886"/>
                  <a:gd name="T5" fmla="*/ 59 h 152"/>
                  <a:gd name="T6" fmla="*/ 187 w 886"/>
                  <a:gd name="T7" fmla="*/ 52 h 152"/>
                  <a:gd name="T8" fmla="*/ 231 w 886"/>
                  <a:gd name="T9" fmla="*/ 40 h 152"/>
                  <a:gd name="T10" fmla="*/ 260 w 886"/>
                  <a:gd name="T11" fmla="*/ 36 h 152"/>
                  <a:gd name="T12" fmla="*/ 295 w 886"/>
                  <a:gd name="T13" fmla="*/ 38 h 152"/>
                  <a:gd name="T14" fmla="*/ 335 w 886"/>
                  <a:gd name="T15" fmla="*/ 46 h 152"/>
                  <a:gd name="T16" fmla="*/ 383 w 886"/>
                  <a:gd name="T17" fmla="*/ 64 h 152"/>
                  <a:gd name="T18" fmla="*/ 413 w 886"/>
                  <a:gd name="T19" fmla="*/ 70 h 152"/>
                  <a:gd name="T20" fmla="*/ 469 w 886"/>
                  <a:gd name="T21" fmla="*/ 74 h 152"/>
                  <a:gd name="T22" fmla="*/ 542 w 886"/>
                  <a:gd name="T23" fmla="*/ 75 h 152"/>
                  <a:gd name="T24" fmla="*/ 625 w 886"/>
                  <a:gd name="T25" fmla="*/ 72 h 152"/>
                  <a:gd name="T26" fmla="*/ 706 w 886"/>
                  <a:gd name="T27" fmla="*/ 65 h 152"/>
                  <a:gd name="T28" fmla="*/ 782 w 886"/>
                  <a:gd name="T29" fmla="*/ 51 h 152"/>
                  <a:gd name="T30" fmla="*/ 841 w 886"/>
                  <a:gd name="T31" fmla="*/ 30 h 152"/>
                  <a:gd name="T32" fmla="*/ 864 w 886"/>
                  <a:gd name="T33" fmla="*/ 16 h 152"/>
                  <a:gd name="T34" fmla="*/ 878 w 886"/>
                  <a:gd name="T35" fmla="*/ 0 h 152"/>
                  <a:gd name="T36" fmla="*/ 884 w 886"/>
                  <a:gd name="T37" fmla="*/ 25 h 152"/>
                  <a:gd name="T38" fmla="*/ 886 w 886"/>
                  <a:gd name="T39" fmla="*/ 54 h 152"/>
                  <a:gd name="T40" fmla="*/ 881 w 886"/>
                  <a:gd name="T41" fmla="*/ 74 h 152"/>
                  <a:gd name="T42" fmla="*/ 867 w 886"/>
                  <a:gd name="T43" fmla="*/ 91 h 152"/>
                  <a:gd name="T44" fmla="*/ 843 w 886"/>
                  <a:gd name="T45" fmla="*/ 106 h 152"/>
                  <a:gd name="T46" fmla="*/ 814 w 886"/>
                  <a:gd name="T47" fmla="*/ 118 h 152"/>
                  <a:gd name="T48" fmla="*/ 739 w 886"/>
                  <a:gd name="T49" fmla="*/ 136 h 152"/>
                  <a:gd name="T50" fmla="*/ 651 w 886"/>
                  <a:gd name="T51" fmla="*/ 147 h 152"/>
                  <a:gd name="T52" fmla="*/ 561 w 886"/>
                  <a:gd name="T53" fmla="*/ 152 h 152"/>
                  <a:gd name="T54" fmla="*/ 481 w 886"/>
                  <a:gd name="T55" fmla="*/ 151 h 152"/>
                  <a:gd name="T56" fmla="*/ 417 w 886"/>
                  <a:gd name="T57" fmla="*/ 147 h 152"/>
                  <a:gd name="T58" fmla="*/ 383 w 886"/>
                  <a:gd name="T59" fmla="*/ 141 h 152"/>
                  <a:gd name="T60" fmla="*/ 335 w 886"/>
                  <a:gd name="T61" fmla="*/ 123 h 152"/>
                  <a:gd name="T62" fmla="*/ 295 w 886"/>
                  <a:gd name="T63" fmla="*/ 115 h 152"/>
                  <a:gd name="T64" fmla="*/ 260 w 886"/>
                  <a:gd name="T65" fmla="*/ 113 h 152"/>
                  <a:gd name="T66" fmla="*/ 231 w 886"/>
                  <a:gd name="T67" fmla="*/ 117 h 152"/>
                  <a:gd name="T68" fmla="*/ 187 w 886"/>
                  <a:gd name="T69" fmla="*/ 128 h 152"/>
                  <a:gd name="T70" fmla="*/ 153 w 886"/>
                  <a:gd name="T71" fmla="*/ 135 h 152"/>
                  <a:gd name="T72" fmla="*/ 75 w 886"/>
                  <a:gd name="T73" fmla="*/ 127 h 152"/>
                  <a:gd name="T74" fmla="*/ 18 w 886"/>
                  <a:gd name="T75" fmla="*/ 116 h 152"/>
                  <a:gd name="T76" fmla="*/ 7 w 886"/>
                  <a:gd name="T77" fmla="*/ 103 h 152"/>
                  <a:gd name="T78" fmla="*/ 1 w 886"/>
                  <a:gd name="T79" fmla="*/ 79 h 152"/>
                  <a:gd name="T80" fmla="*/ 0 w 886"/>
                  <a:gd name="T81" fmla="*/ 46 h 152"/>
                  <a:gd name="T82" fmla="*/ 2 w 886"/>
                  <a:gd name="T83" fmla="*/ 9 h 152"/>
                  <a:gd name="T84" fmla="*/ 8 w 886"/>
                  <a:gd name="T85" fmla="*/ 28 h 152"/>
                  <a:gd name="T86" fmla="*/ 18 w 886"/>
                  <a:gd name="T87" fmla="*/ 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6" h="152">
                    <a:moveTo>
                      <a:pt x="18" y="39"/>
                    </a:moveTo>
                    <a:lnTo>
                      <a:pt x="75" y="51"/>
                    </a:lnTo>
                    <a:lnTo>
                      <a:pt x="153" y="59"/>
                    </a:lnTo>
                    <a:lnTo>
                      <a:pt x="187" y="52"/>
                    </a:lnTo>
                    <a:lnTo>
                      <a:pt x="231" y="40"/>
                    </a:lnTo>
                    <a:lnTo>
                      <a:pt x="260" y="36"/>
                    </a:lnTo>
                    <a:lnTo>
                      <a:pt x="295" y="38"/>
                    </a:lnTo>
                    <a:lnTo>
                      <a:pt x="335" y="46"/>
                    </a:lnTo>
                    <a:lnTo>
                      <a:pt x="383" y="64"/>
                    </a:lnTo>
                    <a:lnTo>
                      <a:pt x="413" y="70"/>
                    </a:lnTo>
                    <a:lnTo>
                      <a:pt x="469" y="74"/>
                    </a:lnTo>
                    <a:lnTo>
                      <a:pt x="542" y="75"/>
                    </a:lnTo>
                    <a:lnTo>
                      <a:pt x="625" y="72"/>
                    </a:lnTo>
                    <a:lnTo>
                      <a:pt x="706" y="65"/>
                    </a:lnTo>
                    <a:lnTo>
                      <a:pt x="782" y="51"/>
                    </a:lnTo>
                    <a:lnTo>
                      <a:pt x="841" y="30"/>
                    </a:lnTo>
                    <a:lnTo>
                      <a:pt x="864" y="16"/>
                    </a:lnTo>
                    <a:lnTo>
                      <a:pt x="878" y="0"/>
                    </a:lnTo>
                    <a:lnTo>
                      <a:pt x="884" y="25"/>
                    </a:lnTo>
                    <a:lnTo>
                      <a:pt x="886" y="54"/>
                    </a:lnTo>
                    <a:lnTo>
                      <a:pt x="881" y="74"/>
                    </a:lnTo>
                    <a:lnTo>
                      <a:pt x="867" y="91"/>
                    </a:lnTo>
                    <a:lnTo>
                      <a:pt x="843" y="106"/>
                    </a:lnTo>
                    <a:lnTo>
                      <a:pt x="814" y="118"/>
                    </a:lnTo>
                    <a:lnTo>
                      <a:pt x="739" y="136"/>
                    </a:lnTo>
                    <a:lnTo>
                      <a:pt x="651" y="147"/>
                    </a:lnTo>
                    <a:lnTo>
                      <a:pt x="561" y="152"/>
                    </a:lnTo>
                    <a:lnTo>
                      <a:pt x="481" y="151"/>
                    </a:lnTo>
                    <a:lnTo>
                      <a:pt x="417" y="147"/>
                    </a:lnTo>
                    <a:lnTo>
                      <a:pt x="383" y="141"/>
                    </a:lnTo>
                    <a:lnTo>
                      <a:pt x="335" y="123"/>
                    </a:lnTo>
                    <a:lnTo>
                      <a:pt x="295" y="115"/>
                    </a:lnTo>
                    <a:lnTo>
                      <a:pt x="260" y="113"/>
                    </a:lnTo>
                    <a:lnTo>
                      <a:pt x="231" y="117"/>
                    </a:lnTo>
                    <a:lnTo>
                      <a:pt x="187" y="128"/>
                    </a:lnTo>
                    <a:lnTo>
                      <a:pt x="153" y="135"/>
                    </a:lnTo>
                    <a:lnTo>
                      <a:pt x="75" y="127"/>
                    </a:lnTo>
                    <a:lnTo>
                      <a:pt x="18" y="116"/>
                    </a:lnTo>
                    <a:lnTo>
                      <a:pt x="7" y="103"/>
                    </a:lnTo>
                    <a:lnTo>
                      <a:pt x="1" y="79"/>
                    </a:lnTo>
                    <a:lnTo>
                      <a:pt x="0" y="46"/>
                    </a:lnTo>
                    <a:lnTo>
                      <a:pt x="2" y="9"/>
                    </a:lnTo>
                    <a:lnTo>
                      <a:pt x="8" y="28"/>
                    </a:lnTo>
                    <a:lnTo>
                      <a:pt x="1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69" name="Freeform 169"/>
              <p:cNvSpPr>
                <a:spLocks/>
              </p:cNvSpPr>
              <p:nvPr/>
            </p:nvSpPr>
            <p:spPr bwMode="auto">
              <a:xfrm>
                <a:off x="5041" y="3821"/>
                <a:ext cx="127" cy="22"/>
              </a:xfrm>
              <a:custGeom>
                <a:avLst/>
                <a:gdLst>
                  <a:gd name="T0" fmla="*/ 11 w 903"/>
                  <a:gd name="T1" fmla="*/ 40 h 167"/>
                  <a:gd name="T2" fmla="*/ 83 w 903"/>
                  <a:gd name="T3" fmla="*/ 65 h 167"/>
                  <a:gd name="T4" fmla="*/ 164 w 903"/>
                  <a:gd name="T5" fmla="*/ 73 h 167"/>
                  <a:gd name="T6" fmla="*/ 241 w 903"/>
                  <a:gd name="T7" fmla="*/ 54 h 167"/>
                  <a:gd name="T8" fmla="*/ 342 w 903"/>
                  <a:gd name="T9" fmla="*/ 61 h 167"/>
                  <a:gd name="T10" fmla="*/ 421 w 903"/>
                  <a:gd name="T11" fmla="*/ 84 h 167"/>
                  <a:gd name="T12" fmla="*/ 478 w 903"/>
                  <a:gd name="T13" fmla="*/ 89 h 167"/>
                  <a:gd name="T14" fmla="*/ 634 w 903"/>
                  <a:gd name="T15" fmla="*/ 87 h 167"/>
                  <a:gd name="T16" fmla="*/ 716 w 903"/>
                  <a:gd name="T17" fmla="*/ 79 h 167"/>
                  <a:gd name="T18" fmla="*/ 852 w 903"/>
                  <a:gd name="T19" fmla="*/ 44 h 167"/>
                  <a:gd name="T20" fmla="*/ 879 w 903"/>
                  <a:gd name="T21" fmla="*/ 28 h 167"/>
                  <a:gd name="T22" fmla="*/ 887 w 903"/>
                  <a:gd name="T23" fmla="*/ 60 h 167"/>
                  <a:gd name="T24" fmla="*/ 849 w 903"/>
                  <a:gd name="T25" fmla="*/ 106 h 167"/>
                  <a:gd name="T26" fmla="*/ 659 w 903"/>
                  <a:gd name="T27" fmla="*/ 146 h 167"/>
                  <a:gd name="T28" fmla="*/ 427 w 903"/>
                  <a:gd name="T29" fmla="*/ 146 h 167"/>
                  <a:gd name="T30" fmla="*/ 346 w 903"/>
                  <a:gd name="T31" fmla="*/ 123 h 167"/>
                  <a:gd name="T32" fmla="*/ 269 w 903"/>
                  <a:gd name="T33" fmla="*/ 112 h 167"/>
                  <a:gd name="T34" fmla="*/ 238 w 903"/>
                  <a:gd name="T35" fmla="*/ 117 h 167"/>
                  <a:gd name="T36" fmla="*/ 85 w 903"/>
                  <a:gd name="T37" fmla="*/ 126 h 167"/>
                  <a:gd name="T38" fmla="*/ 18 w 903"/>
                  <a:gd name="T39" fmla="*/ 85 h 167"/>
                  <a:gd name="T40" fmla="*/ 3 w 903"/>
                  <a:gd name="T41" fmla="*/ 16 h 167"/>
                  <a:gd name="T42" fmla="*/ 11 w 903"/>
                  <a:gd name="T43" fmla="*/ 40 h 167"/>
                  <a:gd name="T44" fmla="*/ 83 w 903"/>
                  <a:gd name="T45" fmla="*/ 65 h 167"/>
                  <a:gd name="T46" fmla="*/ 31 w 903"/>
                  <a:gd name="T47" fmla="*/ 39 h 167"/>
                  <a:gd name="T48" fmla="*/ 10 w 903"/>
                  <a:gd name="T49" fmla="*/ 7 h 167"/>
                  <a:gd name="T50" fmla="*/ 0 w 903"/>
                  <a:gd name="T51" fmla="*/ 53 h 167"/>
                  <a:gd name="T52" fmla="*/ 9 w 903"/>
                  <a:gd name="T53" fmla="*/ 112 h 167"/>
                  <a:gd name="T54" fmla="*/ 26 w 903"/>
                  <a:gd name="T55" fmla="*/ 130 h 167"/>
                  <a:gd name="T56" fmla="*/ 161 w 903"/>
                  <a:gd name="T57" fmla="*/ 151 h 167"/>
                  <a:gd name="T58" fmla="*/ 198 w 903"/>
                  <a:gd name="T59" fmla="*/ 142 h 167"/>
                  <a:gd name="T60" fmla="*/ 303 w 903"/>
                  <a:gd name="T61" fmla="*/ 130 h 167"/>
                  <a:gd name="T62" fmla="*/ 391 w 903"/>
                  <a:gd name="T63" fmla="*/ 155 h 167"/>
                  <a:gd name="T64" fmla="*/ 490 w 903"/>
                  <a:gd name="T65" fmla="*/ 166 h 167"/>
                  <a:gd name="T66" fmla="*/ 570 w 903"/>
                  <a:gd name="T67" fmla="*/ 167 h 167"/>
                  <a:gd name="T68" fmla="*/ 749 w 903"/>
                  <a:gd name="T69" fmla="*/ 152 h 167"/>
                  <a:gd name="T70" fmla="*/ 826 w 903"/>
                  <a:gd name="T71" fmla="*/ 132 h 167"/>
                  <a:gd name="T72" fmla="*/ 880 w 903"/>
                  <a:gd name="T73" fmla="*/ 105 h 167"/>
                  <a:gd name="T74" fmla="*/ 897 w 903"/>
                  <a:gd name="T75" fmla="*/ 83 h 167"/>
                  <a:gd name="T76" fmla="*/ 901 w 903"/>
                  <a:gd name="T77" fmla="*/ 31 h 167"/>
                  <a:gd name="T78" fmla="*/ 889 w 903"/>
                  <a:gd name="T79" fmla="*/ 0 h 167"/>
                  <a:gd name="T80" fmla="*/ 847 w 903"/>
                  <a:gd name="T81" fmla="*/ 30 h 167"/>
                  <a:gd name="T82" fmla="*/ 634 w 903"/>
                  <a:gd name="T83" fmla="*/ 71 h 167"/>
                  <a:gd name="T84" fmla="*/ 423 w 903"/>
                  <a:gd name="T85" fmla="*/ 69 h 167"/>
                  <a:gd name="T86" fmla="*/ 346 w 903"/>
                  <a:gd name="T87" fmla="*/ 46 h 167"/>
                  <a:gd name="T88" fmla="*/ 269 w 903"/>
                  <a:gd name="T89" fmla="*/ 35 h 167"/>
                  <a:gd name="T90" fmla="*/ 238 w 903"/>
                  <a:gd name="T91" fmla="*/ 40 h 167"/>
                  <a:gd name="T92" fmla="*/ 85 w 903"/>
                  <a:gd name="T93" fmla="*/ 4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03" h="167">
                    <a:moveTo>
                      <a:pt x="23" y="30"/>
                    </a:moveTo>
                    <a:lnTo>
                      <a:pt x="12" y="29"/>
                    </a:lnTo>
                    <a:lnTo>
                      <a:pt x="11" y="40"/>
                    </a:lnTo>
                    <a:lnTo>
                      <a:pt x="21" y="51"/>
                    </a:lnTo>
                    <a:lnTo>
                      <a:pt x="26" y="53"/>
                    </a:lnTo>
                    <a:lnTo>
                      <a:pt x="83" y="65"/>
                    </a:lnTo>
                    <a:lnTo>
                      <a:pt x="83" y="66"/>
                    </a:lnTo>
                    <a:lnTo>
                      <a:pt x="161" y="74"/>
                    </a:lnTo>
                    <a:lnTo>
                      <a:pt x="164" y="73"/>
                    </a:lnTo>
                    <a:lnTo>
                      <a:pt x="198" y="66"/>
                    </a:lnTo>
                    <a:lnTo>
                      <a:pt x="198" y="66"/>
                    </a:lnTo>
                    <a:lnTo>
                      <a:pt x="241" y="54"/>
                    </a:lnTo>
                    <a:lnTo>
                      <a:pt x="269" y="51"/>
                    </a:lnTo>
                    <a:lnTo>
                      <a:pt x="303" y="53"/>
                    </a:lnTo>
                    <a:lnTo>
                      <a:pt x="342" y="61"/>
                    </a:lnTo>
                    <a:lnTo>
                      <a:pt x="389" y="78"/>
                    </a:lnTo>
                    <a:lnTo>
                      <a:pt x="391" y="78"/>
                    </a:lnTo>
                    <a:lnTo>
                      <a:pt x="421" y="84"/>
                    </a:lnTo>
                    <a:lnTo>
                      <a:pt x="421" y="85"/>
                    </a:lnTo>
                    <a:lnTo>
                      <a:pt x="477" y="89"/>
                    </a:lnTo>
                    <a:lnTo>
                      <a:pt x="478" y="89"/>
                    </a:lnTo>
                    <a:lnTo>
                      <a:pt x="551" y="90"/>
                    </a:lnTo>
                    <a:lnTo>
                      <a:pt x="551" y="90"/>
                    </a:lnTo>
                    <a:lnTo>
                      <a:pt x="634" y="87"/>
                    </a:lnTo>
                    <a:lnTo>
                      <a:pt x="635" y="87"/>
                    </a:lnTo>
                    <a:lnTo>
                      <a:pt x="716" y="80"/>
                    </a:lnTo>
                    <a:lnTo>
                      <a:pt x="716" y="79"/>
                    </a:lnTo>
                    <a:lnTo>
                      <a:pt x="792" y="65"/>
                    </a:lnTo>
                    <a:lnTo>
                      <a:pt x="793" y="65"/>
                    </a:lnTo>
                    <a:lnTo>
                      <a:pt x="852" y="44"/>
                    </a:lnTo>
                    <a:lnTo>
                      <a:pt x="854" y="43"/>
                    </a:lnTo>
                    <a:lnTo>
                      <a:pt x="877" y="29"/>
                    </a:lnTo>
                    <a:lnTo>
                      <a:pt x="879" y="28"/>
                    </a:lnTo>
                    <a:lnTo>
                      <a:pt x="883" y="23"/>
                    </a:lnTo>
                    <a:lnTo>
                      <a:pt x="885" y="33"/>
                    </a:lnTo>
                    <a:lnTo>
                      <a:pt x="887" y="60"/>
                    </a:lnTo>
                    <a:lnTo>
                      <a:pt x="883" y="77"/>
                    </a:lnTo>
                    <a:lnTo>
                      <a:pt x="871" y="92"/>
                    </a:lnTo>
                    <a:lnTo>
                      <a:pt x="849" y="106"/>
                    </a:lnTo>
                    <a:lnTo>
                      <a:pt x="821" y="118"/>
                    </a:lnTo>
                    <a:lnTo>
                      <a:pt x="747" y="136"/>
                    </a:lnTo>
                    <a:lnTo>
                      <a:pt x="659" y="146"/>
                    </a:lnTo>
                    <a:lnTo>
                      <a:pt x="570" y="151"/>
                    </a:lnTo>
                    <a:lnTo>
                      <a:pt x="490" y="150"/>
                    </a:lnTo>
                    <a:lnTo>
                      <a:pt x="427" y="146"/>
                    </a:lnTo>
                    <a:lnTo>
                      <a:pt x="394" y="140"/>
                    </a:lnTo>
                    <a:lnTo>
                      <a:pt x="347" y="123"/>
                    </a:lnTo>
                    <a:lnTo>
                      <a:pt x="346" y="123"/>
                    </a:lnTo>
                    <a:lnTo>
                      <a:pt x="306" y="115"/>
                    </a:lnTo>
                    <a:lnTo>
                      <a:pt x="304" y="114"/>
                    </a:lnTo>
                    <a:lnTo>
                      <a:pt x="269" y="112"/>
                    </a:lnTo>
                    <a:lnTo>
                      <a:pt x="268" y="112"/>
                    </a:lnTo>
                    <a:lnTo>
                      <a:pt x="239" y="116"/>
                    </a:lnTo>
                    <a:lnTo>
                      <a:pt x="238" y="117"/>
                    </a:lnTo>
                    <a:lnTo>
                      <a:pt x="193" y="128"/>
                    </a:lnTo>
                    <a:lnTo>
                      <a:pt x="162" y="134"/>
                    </a:lnTo>
                    <a:lnTo>
                      <a:pt x="85" y="126"/>
                    </a:lnTo>
                    <a:lnTo>
                      <a:pt x="31" y="116"/>
                    </a:lnTo>
                    <a:lnTo>
                      <a:pt x="23" y="106"/>
                    </a:lnTo>
                    <a:lnTo>
                      <a:pt x="18" y="85"/>
                    </a:lnTo>
                    <a:lnTo>
                      <a:pt x="17" y="53"/>
                    </a:lnTo>
                    <a:lnTo>
                      <a:pt x="19" y="16"/>
                    </a:lnTo>
                    <a:lnTo>
                      <a:pt x="3" y="16"/>
                    </a:lnTo>
                    <a:lnTo>
                      <a:pt x="4" y="18"/>
                    </a:lnTo>
                    <a:lnTo>
                      <a:pt x="10" y="37"/>
                    </a:lnTo>
                    <a:lnTo>
                      <a:pt x="11" y="40"/>
                    </a:lnTo>
                    <a:lnTo>
                      <a:pt x="21" y="51"/>
                    </a:lnTo>
                    <a:lnTo>
                      <a:pt x="26" y="53"/>
                    </a:lnTo>
                    <a:lnTo>
                      <a:pt x="83" y="65"/>
                    </a:lnTo>
                    <a:lnTo>
                      <a:pt x="92" y="59"/>
                    </a:lnTo>
                    <a:lnTo>
                      <a:pt x="85" y="50"/>
                    </a:lnTo>
                    <a:lnTo>
                      <a:pt x="31" y="39"/>
                    </a:lnTo>
                    <a:lnTo>
                      <a:pt x="24" y="31"/>
                    </a:lnTo>
                    <a:lnTo>
                      <a:pt x="18" y="14"/>
                    </a:lnTo>
                    <a:lnTo>
                      <a:pt x="10" y="7"/>
                    </a:lnTo>
                    <a:lnTo>
                      <a:pt x="3" y="16"/>
                    </a:lnTo>
                    <a:lnTo>
                      <a:pt x="0" y="53"/>
                    </a:lnTo>
                    <a:lnTo>
                      <a:pt x="0" y="53"/>
                    </a:lnTo>
                    <a:lnTo>
                      <a:pt x="1" y="86"/>
                    </a:lnTo>
                    <a:lnTo>
                      <a:pt x="3" y="88"/>
                    </a:lnTo>
                    <a:lnTo>
                      <a:pt x="9" y="112"/>
                    </a:lnTo>
                    <a:lnTo>
                      <a:pt x="10" y="115"/>
                    </a:lnTo>
                    <a:lnTo>
                      <a:pt x="21" y="128"/>
                    </a:lnTo>
                    <a:lnTo>
                      <a:pt x="26" y="130"/>
                    </a:lnTo>
                    <a:lnTo>
                      <a:pt x="83" y="141"/>
                    </a:lnTo>
                    <a:lnTo>
                      <a:pt x="83" y="142"/>
                    </a:lnTo>
                    <a:lnTo>
                      <a:pt x="161" y="151"/>
                    </a:lnTo>
                    <a:lnTo>
                      <a:pt x="164" y="150"/>
                    </a:lnTo>
                    <a:lnTo>
                      <a:pt x="198" y="142"/>
                    </a:lnTo>
                    <a:lnTo>
                      <a:pt x="198" y="142"/>
                    </a:lnTo>
                    <a:lnTo>
                      <a:pt x="241" y="131"/>
                    </a:lnTo>
                    <a:lnTo>
                      <a:pt x="269" y="128"/>
                    </a:lnTo>
                    <a:lnTo>
                      <a:pt x="303" y="130"/>
                    </a:lnTo>
                    <a:lnTo>
                      <a:pt x="342" y="137"/>
                    </a:lnTo>
                    <a:lnTo>
                      <a:pt x="389" y="155"/>
                    </a:lnTo>
                    <a:lnTo>
                      <a:pt x="391" y="155"/>
                    </a:lnTo>
                    <a:lnTo>
                      <a:pt x="425" y="161"/>
                    </a:lnTo>
                    <a:lnTo>
                      <a:pt x="426" y="162"/>
                    </a:lnTo>
                    <a:lnTo>
                      <a:pt x="490" y="166"/>
                    </a:lnTo>
                    <a:lnTo>
                      <a:pt x="490" y="166"/>
                    </a:lnTo>
                    <a:lnTo>
                      <a:pt x="570" y="167"/>
                    </a:lnTo>
                    <a:lnTo>
                      <a:pt x="570" y="167"/>
                    </a:lnTo>
                    <a:lnTo>
                      <a:pt x="660" y="162"/>
                    </a:lnTo>
                    <a:lnTo>
                      <a:pt x="661" y="162"/>
                    </a:lnTo>
                    <a:lnTo>
                      <a:pt x="749" y="152"/>
                    </a:lnTo>
                    <a:lnTo>
                      <a:pt x="750" y="151"/>
                    </a:lnTo>
                    <a:lnTo>
                      <a:pt x="825" y="132"/>
                    </a:lnTo>
                    <a:lnTo>
                      <a:pt x="826" y="132"/>
                    </a:lnTo>
                    <a:lnTo>
                      <a:pt x="855" y="120"/>
                    </a:lnTo>
                    <a:lnTo>
                      <a:pt x="856" y="119"/>
                    </a:lnTo>
                    <a:lnTo>
                      <a:pt x="880" y="105"/>
                    </a:lnTo>
                    <a:lnTo>
                      <a:pt x="882" y="104"/>
                    </a:lnTo>
                    <a:lnTo>
                      <a:pt x="896" y="86"/>
                    </a:lnTo>
                    <a:lnTo>
                      <a:pt x="897" y="83"/>
                    </a:lnTo>
                    <a:lnTo>
                      <a:pt x="902" y="63"/>
                    </a:lnTo>
                    <a:lnTo>
                      <a:pt x="903" y="60"/>
                    </a:lnTo>
                    <a:lnTo>
                      <a:pt x="901" y="31"/>
                    </a:lnTo>
                    <a:lnTo>
                      <a:pt x="900" y="30"/>
                    </a:lnTo>
                    <a:lnTo>
                      <a:pt x="894" y="5"/>
                    </a:lnTo>
                    <a:lnTo>
                      <a:pt x="889" y="0"/>
                    </a:lnTo>
                    <a:lnTo>
                      <a:pt x="881" y="2"/>
                    </a:lnTo>
                    <a:lnTo>
                      <a:pt x="868" y="17"/>
                    </a:lnTo>
                    <a:lnTo>
                      <a:pt x="847" y="30"/>
                    </a:lnTo>
                    <a:lnTo>
                      <a:pt x="789" y="50"/>
                    </a:lnTo>
                    <a:lnTo>
                      <a:pt x="714" y="64"/>
                    </a:lnTo>
                    <a:lnTo>
                      <a:pt x="634" y="71"/>
                    </a:lnTo>
                    <a:lnTo>
                      <a:pt x="551" y="74"/>
                    </a:lnTo>
                    <a:lnTo>
                      <a:pt x="478" y="73"/>
                    </a:lnTo>
                    <a:lnTo>
                      <a:pt x="423" y="69"/>
                    </a:lnTo>
                    <a:lnTo>
                      <a:pt x="394" y="64"/>
                    </a:lnTo>
                    <a:lnTo>
                      <a:pt x="347" y="46"/>
                    </a:lnTo>
                    <a:lnTo>
                      <a:pt x="346" y="46"/>
                    </a:lnTo>
                    <a:lnTo>
                      <a:pt x="306" y="38"/>
                    </a:lnTo>
                    <a:lnTo>
                      <a:pt x="304" y="37"/>
                    </a:lnTo>
                    <a:lnTo>
                      <a:pt x="269" y="35"/>
                    </a:lnTo>
                    <a:lnTo>
                      <a:pt x="268" y="35"/>
                    </a:lnTo>
                    <a:lnTo>
                      <a:pt x="239" y="39"/>
                    </a:lnTo>
                    <a:lnTo>
                      <a:pt x="238" y="40"/>
                    </a:lnTo>
                    <a:lnTo>
                      <a:pt x="193" y="51"/>
                    </a:lnTo>
                    <a:lnTo>
                      <a:pt x="162" y="58"/>
                    </a:lnTo>
                    <a:lnTo>
                      <a:pt x="85" y="49"/>
                    </a:lnTo>
                    <a:lnTo>
                      <a:pt x="31" y="39"/>
                    </a:lnTo>
                    <a:lnTo>
                      <a:pt x="23" y="3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70" name="Freeform 170"/>
              <p:cNvSpPr>
                <a:spLocks/>
              </p:cNvSpPr>
              <p:nvPr/>
            </p:nvSpPr>
            <p:spPr bwMode="auto">
              <a:xfrm>
                <a:off x="5115" y="3806"/>
                <a:ext cx="11" cy="10"/>
              </a:xfrm>
              <a:custGeom>
                <a:avLst/>
                <a:gdLst>
                  <a:gd name="T0" fmla="*/ 68 w 69"/>
                  <a:gd name="T1" fmla="*/ 13 h 87"/>
                  <a:gd name="T2" fmla="*/ 69 w 69"/>
                  <a:gd name="T3" fmla="*/ 2 h 87"/>
                  <a:gd name="T4" fmla="*/ 58 w 69"/>
                  <a:gd name="T5" fmla="*/ 0 h 87"/>
                  <a:gd name="T6" fmla="*/ 27 w 69"/>
                  <a:gd name="T7" fmla="*/ 27 h 87"/>
                  <a:gd name="T8" fmla="*/ 26 w 69"/>
                  <a:gd name="T9" fmla="*/ 28 h 87"/>
                  <a:gd name="T10" fmla="*/ 8 w 69"/>
                  <a:gd name="T11" fmla="*/ 52 h 87"/>
                  <a:gd name="T12" fmla="*/ 7 w 69"/>
                  <a:gd name="T13" fmla="*/ 53 h 87"/>
                  <a:gd name="T14" fmla="*/ 1 w 69"/>
                  <a:gd name="T15" fmla="*/ 63 h 87"/>
                  <a:gd name="T16" fmla="*/ 1 w 69"/>
                  <a:gd name="T17" fmla="*/ 64 h 87"/>
                  <a:gd name="T18" fmla="*/ 0 w 69"/>
                  <a:gd name="T19" fmla="*/ 66 h 87"/>
                  <a:gd name="T20" fmla="*/ 0 w 69"/>
                  <a:gd name="T21" fmla="*/ 71 h 87"/>
                  <a:gd name="T22" fmla="*/ 3 w 69"/>
                  <a:gd name="T23" fmla="*/ 82 h 87"/>
                  <a:gd name="T24" fmla="*/ 12 w 69"/>
                  <a:gd name="T25" fmla="*/ 87 h 87"/>
                  <a:gd name="T26" fmla="*/ 17 w 69"/>
                  <a:gd name="T27" fmla="*/ 78 h 87"/>
                  <a:gd name="T28" fmla="*/ 14 w 69"/>
                  <a:gd name="T29" fmla="*/ 67 h 87"/>
                  <a:gd name="T30" fmla="*/ 0 w 69"/>
                  <a:gd name="T31" fmla="*/ 71 h 87"/>
                  <a:gd name="T32" fmla="*/ 14 w 69"/>
                  <a:gd name="T33" fmla="*/ 72 h 87"/>
                  <a:gd name="T34" fmla="*/ 15 w 69"/>
                  <a:gd name="T35" fmla="*/ 71 h 87"/>
                  <a:gd name="T36" fmla="*/ 20 w 69"/>
                  <a:gd name="T37" fmla="*/ 61 h 87"/>
                  <a:gd name="T38" fmla="*/ 38 w 69"/>
                  <a:gd name="T39" fmla="*/ 38 h 87"/>
                  <a:gd name="T40" fmla="*/ 68 w 69"/>
                  <a:gd name="T41" fmla="*/ 1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87">
                    <a:moveTo>
                      <a:pt x="68" y="13"/>
                    </a:moveTo>
                    <a:lnTo>
                      <a:pt x="69" y="2"/>
                    </a:lnTo>
                    <a:lnTo>
                      <a:pt x="58" y="0"/>
                    </a:lnTo>
                    <a:lnTo>
                      <a:pt x="27" y="27"/>
                    </a:lnTo>
                    <a:lnTo>
                      <a:pt x="26" y="28"/>
                    </a:lnTo>
                    <a:lnTo>
                      <a:pt x="8" y="52"/>
                    </a:lnTo>
                    <a:lnTo>
                      <a:pt x="7" y="53"/>
                    </a:lnTo>
                    <a:lnTo>
                      <a:pt x="1" y="63"/>
                    </a:lnTo>
                    <a:lnTo>
                      <a:pt x="1" y="64"/>
                    </a:lnTo>
                    <a:lnTo>
                      <a:pt x="0" y="66"/>
                    </a:lnTo>
                    <a:lnTo>
                      <a:pt x="0" y="71"/>
                    </a:lnTo>
                    <a:lnTo>
                      <a:pt x="3" y="82"/>
                    </a:lnTo>
                    <a:lnTo>
                      <a:pt x="12" y="87"/>
                    </a:lnTo>
                    <a:lnTo>
                      <a:pt x="17" y="78"/>
                    </a:lnTo>
                    <a:lnTo>
                      <a:pt x="14" y="67"/>
                    </a:lnTo>
                    <a:lnTo>
                      <a:pt x="0" y="71"/>
                    </a:lnTo>
                    <a:lnTo>
                      <a:pt x="14" y="72"/>
                    </a:lnTo>
                    <a:lnTo>
                      <a:pt x="15" y="71"/>
                    </a:lnTo>
                    <a:lnTo>
                      <a:pt x="20" y="61"/>
                    </a:lnTo>
                    <a:lnTo>
                      <a:pt x="38" y="38"/>
                    </a:lnTo>
                    <a:lnTo>
                      <a:pt x="68" y="13"/>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771" name="Freeform 171"/>
              <p:cNvSpPr>
                <a:spLocks/>
              </p:cNvSpPr>
              <p:nvPr/>
            </p:nvSpPr>
            <p:spPr bwMode="auto">
              <a:xfrm>
                <a:off x="5126" y="3806"/>
                <a:ext cx="10" cy="10"/>
              </a:xfrm>
              <a:custGeom>
                <a:avLst/>
                <a:gdLst>
                  <a:gd name="T0" fmla="*/ 69 w 70"/>
                  <a:gd name="T1" fmla="*/ 12 h 87"/>
                  <a:gd name="T2" fmla="*/ 70 w 70"/>
                  <a:gd name="T3" fmla="*/ 1 h 87"/>
                  <a:gd name="T4" fmla="*/ 59 w 70"/>
                  <a:gd name="T5" fmla="*/ 0 h 87"/>
                  <a:gd name="T6" fmla="*/ 28 w 70"/>
                  <a:gd name="T7" fmla="*/ 26 h 87"/>
                  <a:gd name="T8" fmla="*/ 27 w 70"/>
                  <a:gd name="T9" fmla="*/ 27 h 87"/>
                  <a:gd name="T10" fmla="*/ 8 w 70"/>
                  <a:gd name="T11" fmla="*/ 51 h 87"/>
                  <a:gd name="T12" fmla="*/ 7 w 70"/>
                  <a:gd name="T13" fmla="*/ 52 h 87"/>
                  <a:gd name="T14" fmla="*/ 1 w 70"/>
                  <a:gd name="T15" fmla="*/ 62 h 87"/>
                  <a:gd name="T16" fmla="*/ 1 w 70"/>
                  <a:gd name="T17" fmla="*/ 63 h 87"/>
                  <a:gd name="T18" fmla="*/ 0 w 70"/>
                  <a:gd name="T19" fmla="*/ 65 h 87"/>
                  <a:gd name="T20" fmla="*/ 0 w 70"/>
                  <a:gd name="T21" fmla="*/ 70 h 87"/>
                  <a:gd name="T22" fmla="*/ 3 w 70"/>
                  <a:gd name="T23" fmla="*/ 82 h 87"/>
                  <a:gd name="T24" fmla="*/ 12 w 70"/>
                  <a:gd name="T25" fmla="*/ 87 h 87"/>
                  <a:gd name="T26" fmla="*/ 17 w 70"/>
                  <a:gd name="T27" fmla="*/ 78 h 87"/>
                  <a:gd name="T28" fmla="*/ 14 w 70"/>
                  <a:gd name="T29" fmla="*/ 66 h 87"/>
                  <a:gd name="T30" fmla="*/ 0 w 70"/>
                  <a:gd name="T31" fmla="*/ 70 h 87"/>
                  <a:gd name="T32" fmla="*/ 14 w 70"/>
                  <a:gd name="T33" fmla="*/ 71 h 87"/>
                  <a:gd name="T34" fmla="*/ 15 w 70"/>
                  <a:gd name="T35" fmla="*/ 70 h 87"/>
                  <a:gd name="T36" fmla="*/ 20 w 70"/>
                  <a:gd name="T37" fmla="*/ 60 h 87"/>
                  <a:gd name="T38" fmla="*/ 38 w 70"/>
                  <a:gd name="T39" fmla="*/ 38 h 87"/>
                  <a:gd name="T40" fmla="*/ 69 w 70"/>
                  <a:gd name="T41" fmla="*/ 1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87">
                    <a:moveTo>
                      <a:pt x="69" y="12"/>
                    </a:moveTo>
                    <a:lnTo>
                      <a:pt x="70" y="1"/>
                    </a:lnTo>
                    <a:lnTo>
                      <a:pt x="59" y="0"/>
                    </a:lnTo>
                    <a:lnTo>
                      <a:pt x="28" y="26"/>
                    </a:lnTo>
                    <a:lnTo>
                      <a:pt x="27" y="27"/>
                    </a:lnTo>
                    <a:lnTo>
                      <a:pt x="8" y="51"/>
                    </a:lnTo>
                    <a:lnTo>
                      <a:pt x="7" y="52"/>
                    </a:lnTo>
                    <a:lnTo>
                      <a:pt x="1" y="62"/>
                    </a:lnTo>
                    <a:lnTo>
                      <a:pt x="1" y="63"/>
                    </a:lnTo>
                    <a:lnTo>
                      <a:pt x="0" y="65"/>
                    </a:lnTo>
                    <a:lnTo>
                      <a:pt x="0" y="70"/>
                    </a:lnTo>
                    <a:lnTo>
                      <a:pt x="3" y="82"/>
                    </a:lnTo>
                    <a:lnTo>
                      <a:pt x="12" y="87"/>
                    </a:lnTo>
                    <a:lnTo>
                      <a:pt x="17" y="78"/>
                    </a:lnTo>
                    <a:lnTo>
                      <a:pt x="14" y="66"/>
                    </a:lnTo>
                    <a:lnTo>
                      <a:pt x="0" y="70"/>
                    </a:lnTo>
                    <a:lnTo>
                      <a:pt x="14" y="71"/>
                    </a:lnTo>
                    <a:lnTo>
                      <a:pt x="15" y="70"/>
                    </a:lnTo>
                    <a:lnTo>
                      <a:pt x="20" y="60"/>
                    </a:lnTo>
                    <a:lnTo>
                      <a:pt x="38" y="38"/>
                    </a:lnTo>
                    <a:lnTo>
                      <a:pt x="69"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772" name="Freeform 172"/>
              <p:cNvSpPr>
                <a:spLocks/>
              </p:cNvSpPr>
              <p:nvPr/>
            </p:nvSpPr>
            <p:spPr bwMode="auto">
              <a:xfrm>
                <a:off x="4904" y="3509"/>
                <a:ext cx="217" cy="297"/>
              </a:xfrm>
              <a:custGeom>
                <a:avLst/>
                <a:gdLst>
                  <a:gd name="T0" fmla="*/ 258 w 1524"/>
                  <a:gd name="T1" fmla="*/ 0 h 2266"/>
                  <a:gd name="T2" fmla="*/ 178 w 1524"/>
                  <a:gd name="T3" fmla="*/ 465 h 2266"/>
                  <a:gd name="T4" fmla="*/ 67 w 1524"/>
                  <a:gd name="T5" fmla="*/ 1092 h 2266"/>
                  <a:gd name="T6" fmla="*/ 53 w 1524"/>
                  <a:gd name="T7" fmla="*/ 1204 h 2266"/>
                  <a:gd name="T8" fmla="*/ 39 w 1524"/>
                  <a:gd name="T9" fmla="*/ 1364 h 2266"/>
                  <a:gd name="T10" fmla="*/ 18 w 1524"/>
                  <a:gd name="T11" fmla="*/ 1747 h 2266"/>
                  <a:gd name="T12" fmla="*/ 5 w 1524"/>
                  <a:gd name="T13" fmla="*/ 2090 h 2266"/>
                  <a:gd name="T14" fmla="*/ 0 w 1524"/>
                  <a:gd name="T15" fmla="*/ 2238 h 2266"/>
                  <a:gd name="T16" fmla="*/ 557 w 1524"/>
                  <a:gd name="T17" fmla="*/ 2238 h 2266"/>
                  <a:gd name="T18" fmla="*/ 598 w 1524"/>
                  <a:gd name="T19" fmla="*/ 1366 h 2266"/>
                  <a:gd name="T20" fmla="*/ 603 w 1524"/>
                  <a:gd name="T21" fmla="*/ 1306 h 2266"/>
                  <a:gd name="T22" fmla="*/ 611 w 1524"/>
                  <a:gd name="T23" fmla="*/ 1242 h 2266"/>
                  <a:gd name="T24" fmla="*/ 638 w 1524"/>
                  <a:gd name="T25" fmla="*/ 1105 h 2266"/>
                  <a:gd name="T26" fmla="*/ 674 w 1524"/>
                  <a:gd name="T27" fmla="*/ 961 h 2266"/>
                  <a:gd name="T28" fmla="*/ 712 w 1524"/>
                  <a:gd name="T29" fmla="*/ 823 h 2266"/>
                  <a:gd name="T30" fmla="*/ 785 w 1524"/>
                  <a:gd name="T31" fmla="*/ 598 h 2266"/>
                  <a:gd name="T32" fmla="*/ 817 w 1524"/>
                  <a:gd name="T33" fmla="*/ 506 h 2266"/>
                  <a:gd name="T34" fmla="*/ 891 w 1524"/>
                  <a:gd name="T35" fmla="*/ 835 h 2266"/>
                  <a:gd name="T36" fmla="*/ 942 w 1524"/>
                  <a:gd name="T37" fmla="*/ 1098 h 2266"/>
                  <a:gd name="T38" fmla="*/ 960 w 1524"/>
                  <a:gd name="T39" fmla="*/ 1196 h 2266"/>
                  <a:gd name="T40" fmla="*/ 964 w 1524"/>
                  <a:gd name="T41" fmla="*/ 1223 h 2266"/>
                  <a:gd name="T42" fmla="*/ 966 w 1524"/>
                  <a:gd name="T43" fmla="*/ 1231 h 2266"/>
                  <a:gd name="T44" fmla="*/ 966 w 1524"/>
                  <a:gd name="T45" fmla="*/ 1297 h 2266"/>
                  <a:gd name="T46" fmla="*/ 960 w 1524"/>
                  <a:gd name="T47" fmla="*/ 1848 h 2266"/>
                  <a:gd name="T48" fmla="*/ 952 w 1524"/>
                  <a:gd name="T49" fmla="*/ 2266 h 2266"/>
                  <a:gd name="T50" fmla="*/ 1524 w 1524"/>
                  <a:gd name="T51" fmla="*/ 2266 h 2266"/>
                  <a:gd name="T52" fmla="*/ 1516 w 1524"/>
                  <a:gd name="T53" fmla="*/ 1893 h 2266"/>
                  <a:gd name="T54" fmla="*/ 1507 w 1524"/>
                  <a:gd name="T55" fmla="*/ 1580 h 2266"/>
                  <a:gd name="T56" fmla="*/ 1497 w 1524"/>
                  <a:gd name="T57" fmla="*/ 1325 h 2266"/>
                  <a:gd name="T58" fmla="*/ 1476 w 1524"/>
                  <a:gd name="T59" fmla="*/ 1021 h 2266"/>
                  <a:gd name="T60" fmla="*/ 1445 w 1524"/>
                  <a:gd name="T61" fmla="*/ 606 h 2266"/>
                  <a:gd name="T62" fmla="*/ 1402 w 1524"/>
                  <a:gd name="T63" fmla="*/ 82 h 2266"/>
                  <a:gd name="T64" fmla="*/ 258 w 1524"/>
                  <a:gd name="T65" fmla="*/ 0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4" h="2266">
                    <a:moveTo>
                      <a:pt x="258" y="0"/>
                    </a:moveTo>
                    <a:lnTo>
                      <a:pt x="178" y="465"/>
                    </a:lnTo>
                    <a:lnTo>
                      <a:pt x="67" y="1092"/>
                    </a:lnTo>
                    <a:lnTo>
                      <a:pt x="53" y="1204"/>
                    </a:lnTo>
                    <a:lnTo>
                      <a:pt x="39" y="1364"/>
                    </a:lnTo>
                    <a:lnTo>
                      <a:pt x="18" y="1747"/>
                    </a:lnTo>
                    <a:lnTo>
                      <a:pt x="5" y="2090"/>
                    </a:lnTo>
                    <a:lnTo>
                      <a:pt x="0" y="2238"/>
                    </a:lnTo>
                    <a:lnTo>
                      <a:pt x="557" y="2238"/>
                    </a:lnTo>
                    <a:lnTo>
                      <a:pt x="598" y="1366"/>
                    </a:lnTo>
                    <a:lnTo>
                      <a:pt x="603" y="1306"/>
                    </a:lnTo>
                    <a:lnTo>
                      <a:pt x="611" y="1242"/>
                    </a:lnTo>
                    <a:lnTo>
                      <a:pt x="638" y="1105"/>
                    </a:lnTo>
                    <a:lnTo>
                      <a:pt x="674" y="961"/>
                    </a:lnTo>
                    <a:lnTo>
                      <a:pt x="712" y="823"/>
                    </a:lnTo>
                    <a:lnTo>
                      <a:pt x="785" y="598"/>
                    </a:lnTo>
                    <a:lnTo>
                      <a:pt x="817" y="506"/>
                    </a:lnTo>
                    <a:lnTo>
                      <a:pt x="891" y="835"/>
                    </a:lnTo>
                    <a:lnTo>
                      <a:pt x="942" y="1098"/>
                    </a:lnTo>
                    <a:lnTo>
                      <a:pt x="960" y="1196"/>
                    </a:lnTo>
                    <a:lnTo>
                      <a:pt x="964" y="1223"/>
                    </a:lnTo>
                    <a:lnTo>
                      <a:pt x="966" y="1231"/>
                    </a:lnTo>
                    <a:lnTo>
                      <a:pt x="966" y="1297"/>
                    </a:lnTo>
                    <a:lnTo>
                      <a:pt x="960" y="1848"/>
                    </a:lnTo>
                    <a:lnTo>
                      <a:pt x="952" y="2266"/>
                    </a:lnTo>
                    <a:lnTo>
                      <a:pt x="1524" y="2266"/>
                    </a:lnTo>
                    <a:lnTo>
                      <a:pt x="1516" y="1893"/>
                    </a:lnTo>
                    <a:lnTo>
                      <a:pt x="1507" y="1580"/>
                    </a:lnTo>
                    <a:lnTo>
                      <a:pt x="1497" y="1325"/>
                    </a:lnTo>
                    <a:lnTo>
                      <a:pt x="1476" y="1021"/>
                    </a:lnTo>
                    <a:lnTo>
                      <a:pt x="1445" y="606"/>
                    </a:lnTo>
                    <a:lnTo>
                      <a:pt x="1402" y="82"/>
                    </a:lnTo>
                    <a:lnTo>
                      <a:pt x="258"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73" name="Freeform 173"/>
              <p:cNvSpPr>
                <a:spLocks/>
              </p:cNvSpPr>
              <p:nvPr/>
            </p:nvSpPr>
            <p:spPr bwMode="auto">
              <a:xfrm>
                <a:off x="4904" y="3509"/>
                <a:ext cx="222" cy="297"/>
              </a:xfrm>
              <a:custGeom>
                <a:avLst/>
                <a:gdLst>
                  <a:gd name="T0" fmla="*/ 1412 w 1541"/>
                  <a:gd name="T1" fmla="*/ 82 h 2282"/>
                  <a:gd name="T2" fmla="*/ 180 w 1541"/>
                  <a:gd name="T3" fmla="*/ 472 h 2282"/>
                  <a:gd name="T4" fmla="*/ 53 w 1541"/>
                  <a:gd name="T5" fmla="*/ 1211 h 2282"/>
                  <a:gd name="T6" fmla="*/ 19 w 1541"/>
                  <a:gd name="T7" fmla="*/ 1755 h 2282"/>
                  <a:gd name="T8" fmla="*/ 0 w 1541"/>
                  <a:gd name="T9" fmla="*/ 2255 h 2282"/>
                  <a:gd name="T10" fmla="*/ 615 w 1541"/>
                  <a:gd name="T11" fmla="*/ 1375 h 2282"/>
                  <a:gd name="T12" fmla="*/ 628 w 1541"/>
                  <a:gd name="T13" fmla="*/ 1251 h 2282"/>
                  <a:gd name="T14" fmla="*/ 690 w 1541"/>
                  <a:gd name="T15" fmla="*/ 971 h 2282"/>
                  <a:gd name="T16" fmla="*/ 801 w 1541"/>
                  <a:gd name="T17" fmla="*/ 608 h 2282"/>
                  <a:gd name="T18" fmla="*/ 893 w 1541"/>
                  <a:gd name="T19" fmla="*/ 846 h 2282"/>
                  <a:gd name="T20" fmla="*/ 960 w 1541"/>
                  <a:gd name="T21" fmla="*/ 1205 h 2282"/>
                  <a:gd name="T22" fmla="*/ 966 w 1541"/>
                  <a:gd name="T23" fmla="*/ 1241 h 2282"/>
                  <a:gd name="T24" fmla="*/ 960 w 1541"/>
                  <a:gd name="T25" fmla="*/ 1856 h 2282"/>
                  <a:gd name="T26" fmla="*/ 1541 w 1541"/>
                  <a:gd name="T27" fmla="*/ 2282 h 2282"/>
                  <a:gd name="T28" fmla="*/ 1524 w 1541"/>
                  <a:gd name="T29" fmla="*/ 1588 h 2282"/>
                  <a:gd name="T30" fmla="*/ 1493 w 1541"/>
                  <a:gd name="T31" fmla="*/ 1028 h 2282"/>
                  <a:gd name="T32" fmla="*/ 1418 w 1541"/>
                  <a:gd name="T33" fmla="*/ 83 h 2282"/>
                  <a:gd name="T34" fmla="*/ 180 w 1541"/>
                  <a:gd name="T35" fmla="*/ 472 h 2282"/>
                  <a:gd name="T36" fmla="*/ 273 w 1541"/>
                  <a:gd name="T37" fmla="*/ 17 h 2282"/>
                  <a:gd name="T38" fmla="*/ 1445 w 1541"/>
                  <a:gd name="T39" fmla="*/ 615 h 2282"/>
                  <a:gd name="T40" fmla="*/ 1498 w 1541"/>
                  <a:gd name="T41" fmla="*/ 1333 h 2282"/>
                  <a:gd name="T42" fmla="*/ 1517 w 1541"/>
                  <a:gd name="T43" fmla="*/ 1901 h 2282"/>
                  <a:gd name="T44" fmla="*/ 970 w 1541"/>
                  <a:gd name="T45" fmla="*/ 2266 h 2282"/>
                  <a:gd name="T46" fmla="*/ 983 w 1541"/>
                  <a:gd name="T47" fmla="*/ 1305 h 2282"/>
                  <a:gd name="T48" fmla="*/ 980 w 1541"/>
                  <a:gd name="T49" fmla="*/ 1230 h 2282"/>
                  <a:gd name="T50" fmla="*/ 958 w 1541"/>
                  <a:gd name="T51" fmla="*/ 1105 h 2282"/>
                  <a:gd name="T52" fmla="*/ 828 w 1541"/>
                  <a:gd name="T53" fmla="*/ 485 h 2282"/>
                  <a:gd name="T54" fmla="*/ 714 w 1541"/>
                  <a:gd name="T55" fmla="*/ 829 h 2282"/>
                  <a:gd name="T56" fmla="*/ 640 w 1541"/>
                  <a:gd name="T57" fmla="*/ 1111 h 2282"/>
                  <a:gd name="T58" fmla="*/ 604 w 1541"/>
                  <a:gd name="T59" fmla="*/ 1313 h 2282"/>
                  <a:gd name="T60" fmla="*/ 559 w 1541"/>
                  <a:gd name="T61" fmla="*/ 2238 h 2282"/>
                  <a:gd name="T62" fmla="*/ 22 w 1541"/>
                  <a:gd name="T63" fmla="*/ 2098 h 2282"/>
                  <a:gd name="T64" fmla="*/ 57 w 1541"/>
                  <a:gd name="T65" fmla="*/ 1373 h 2282"/>
                  <a:gd name="T66" fmla="*/ 84 w 1541"/>
                  <a:gd name="T67" fmla="*/ 1101 h 2282"/>
                  <a:gd name="T68" fmla="*/ 273 w 1541"/>
                  <a:gd name="T69" fmla="*/ 17 h 2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1" h="2282">
                    <a:moveTo>
                      <a:pt x="1410" y="98"/>
                    </a:moveTo>
                    <a:lnTo>
                      <a:pt x="1412" y="82"/>
                    </a:lnTo>
                    <a:lnTo>
                      <a:pt x="261" y="0"/>
                    </a:lnTo>
                    <a:lnTo>
                      <a:pt x="180" y="472"/>
                    </a:lnTo>
                    <a:lnTo>
                      <a:pt x="68" y="1099"/>
                    </a:lnTo>
                    <a:lnTo>
                      <a:pt x="53" y="1211"/>
                    </a:lnTo>
                    <a:lnTo>
                      <a:pt x="40" y="1370"/>
                    </a:lnTo>
                    <a:lnTo>
                      <a:pt x="19" y="1755"/>
                    </a:lnTo>
                    <a:lnTo>
                      <a:pt x="5" y="2098"/>
                    </a:lnTo>
                    <a:lnTo>
                      <a:pt x="0" y="2255"/>
                    </a:lnTo>
                    <a:lnTo>
                      <a:pt x="573" y="2255"/>
                    </a:lnTo>
                    <a:lnTo>
                      <a:pt x="615" y="1375"/>
                    </a:lnTo>
                    <a:lnTo>
                      <a:pt x="620" y="1315"/>
                    </a:lnTo>
                    <a:lnTo>
                      <a:pt x="628" y="1251"/>
                    </a:lnTo>
                    <a:lnTo>
                      <a:pt x="654" y="1115"/>
                    </a:lnTo>
                    <a:lnTo>
                      <a:pt x="690" y="971"/>
                    </a:lnTo>
                    <a:lnTo>
                      <a:pt x="729" y="833"/>
                    </a:lnTo>
                    <a:lnTo>
                      <a:pt x="801" y="608"/>
                    </a:lnTo>
                    <a:lnTo>
                      <a:pt x="824" y="543"/>
                    </a:lnTo>
                    <a:lnTo>
                      <a:pt x="893" y="846"/>
                    </a:lnTo>
                    <a:lnTo>
                      <a:pt x="944" y="1107"/>
                    </a:lnTo>
                    <a:lnTo>
                      <a:pt x="960" y="1205"/>
                    </a:lnTo>
                    <a:lnTo>
                      <a:pt x="965" y="1232"/>
                    </a:lnTo>
                    <a:lnTo>
                      <a:pt x="966" y="1241"/>
                    </a:lnTo>
                    <a:lnTo>
                      <a:pt x="966" y="1305"/>
                    </a:lnTo>
                    <a:lnTo>
                      <a:pt x="960" y="1856"/>
                    </a:lnTo>
                    <a:lnTo>
                      <a:pt x="953" y="2282"/>
                    </a:lnTo>
                    <a:lnTo>
                      <a:pt x="1541" y="2282"/>
                    </a:lnTo>
                    <a:lnTo>
                      <a:pt x="1533" y="1901"/>
                    </a:lnTo>
                    <a:lnTo>
                      <a:pt x="1524" y="1588"/>
                    </a:lnTo>
                    <a:lnTo>
                      <a:pt x="1514" y="1333"/>
                    </a:lnTo>
                    <a:lnTo>
                      <a:pt x="1493" y="1028"/>
                    </a:lnTo>
                    <a:lnTo>
                      <a:pt x="1462" y="613"/>
                    </a:lnTo>
                    <a:lnTo>
                      <a:pt x="1418" y="83"/>
                    </a:lnTo>
                    <a:lnTo>
                      <a:pt x="261" y="0"/>
                    </a:lnTo>
                    <a:lnTo>
                      <a:pt x="180" y="472"/>
                    </a:lnTo>
                    <a:lnTo>
                      <a:pt x="194" y="474"/>
                    </a:lnTo>
                    <a:lnTo>
                      <a:pt x="273" y="17"/>
                    </a:lnTo>
                    <a:lnTo>
                      <a:pt x="1404" y="97"/>
                    </a:lnTo>
                    <a:lnTo>
                      <a:pt x="1445" y="615"/>
                    </a:lnTo>
                    <a:lnTo>
                      <a:pt x="1477" y="1030"/>
                    </a:lnTo>
                    <a:lnTo>
                      <a:pt x="1498" y="1333"/>
                    </a:lnTo>
                    <a:lnTo>
                      <a:pt x="1508" y="1588"/>
                    </a:lnTo>
                    <a:lnTo>
                      <a:pt x="1517" y="1901"/>
                    </a:lnTo>
                    <a:lnTo>
                      <a:pt x="1525" y="2266"/>
                    </a:lnTo>
                    <a:lnTo>
                      <a:pt x="970" y="2266"/>
                    </a:lnTo>
                    <a:lnTo>
                      <a:pt x="977" y="1856"/>
                    </a:lnTo>
                    <a:lnTo>
                      <a:pt x="983" y="1305"/>
                    </a:lnTo>
                    <a:lnTo>
                      <a:pt x="983" y="1238"/>
                    </a:lnTo>
                    <a:lnTo>
                      <a:pt x="980" y="1230"/>
                    </a:lnTo>
                    <a:lnTo>
                      <a:pt x="977" y="1203"/>
                    </a:lnTo>
                    <a:lnTo>
                      <a:pt x="958" y="1105"/>
                    </a:lnTo>
                    <a:lnTo>
                      <a:pt x="907" y="841"/>
                    </a:lnTo>
                    <a:lnTo>
                      <a:pt x="828" y="485"/>
                    </a:lnTo>
                    <a:lnTo>
                      <a:pt x="787" y="604"/>
                    </a:lnTo>
                    <a:lnTo>
                      <a:pt x="714" y="829"/>
                    </a:lnTo>
                    <a:lnTo>
                      <a:pt x="675" y="967"/>
                    </a:lnTo>
                    <a:lnTo>
                      <a:pt x="640" y="1111"/>
                    </a:lnTo>
                    <a:lnTo>
                      <a:pt x="612" y="1249"/>
                    </a:lnTo>
                    <a:lnTo>
                      <a:pt x="604" y="1313"/>
                    </a:lnTo>
                    <a:lnTo>
                      <a:pt x="599" y="1373"/>
                    </a:lnTo>
                    <a:lnTo>
                      <a:pt x="559" y="2238"/>
                    </a:lnTo>
                    <a:lnTo>
                      <a:pt x="17" y="2238"/>
                    </a:lnTo>
                    <a:lnTo>
                      <a:pt x="22" y="2098"/>
                    </a:lnTo>
                    <a:lnTo>
                      <a:pt x="35" y="1755"/>
                    </a:lnTo>
                    <a:lnTo>
                      <a:pt x="57" y="1373"/>
                    </a:lnTo>
                    <a:lnTo>
                      <a:pt x="70" y="1213"/>
                    </a:lnTo>
                    <a:lnTo>
                      <a:pt x="84" y="1101"/>
                    </a:lnTo>
                    <a:lnTo>
                      <a:pt x="194" y="474"/>
                    </a:lnTo>
                    <a:lnTo>
                      <a:pt x="273" y="17"/>
                    </a:lnTo>
                    <a:lnTo>
                      <a:pt x="1410" y="98"/>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74" name="Freeform 174"/>
              <p:cNvSpPr>
                <a:spLocks/>
              </p:cNvSpPr>
              <p:nvPr/>
            </p:nvSpPr>
            <p:spPr bwMode="auto">
              <a:xfrm>
                <a:off x="5094" y="3249"/>
                <a:ext cx="32" cy="27"/>
              </a:xfrm>
              <a:custGeom>
                <a:avLst/>
                <a:gdLst>
                  <a:gd name="T0" fmla="*/ 9 w 239"/>
                  <a:gd name="T1" fmla="*/ 9 h 207"/>
                  <a:gd name="T2" fmla="*/ 0 w 239"/>
                  <a:gd name="T3" fmla="*/ 19 h 207"/>
                  <a:gd name="T4" fmla="*/ 0 w 239"/>
                  <a:gd name="T5" fmla="*/ 32 h 207"/>
                  <a:gd name="T6" fmla="*/ 10 w 239"/>
                  <a:gd name="T7" fmla="*/ 42 h 207"/>
                  <a:gd name="T8" fmla="*/ 23 w 239"/>
                  <a:gd name="T9" fmla="*/ 42 h 207"/>
                  <a:gd name="T10" fmla="*/ 34 w 239"/>
                  <a:gd name="T11" fmla="*/ 37 h 207"/>
                  <a:gd name="T12" fmla="*/ 44 w 239"/>
                  <a:gd name="T13" fmla="*/ 36 h 207"/>
                  <a:gd name="T14" fmla="*/ 57 w 239"/>
                  <a:gd name="T15" fmla="*/ 36 h 207"/>
                  <a:gd name="T16" fmla="*/ 70 w 239"/>
                  <a:gd name="T17" fmla="*/ 40 h 207"/>
                  <a:gd name="T18" fmla="*/ 103 w 239"/>
                  <a:gd name="T19" fmla="*/ 52 h 207"/>
                  <a:gd name="T20" fmla="*/ 136 w 239"/>
                  <a:gd name="T21" fmla="*/ 70 h 207"/>
                  <a:gd name="T22" fmla="*/ 164 w 239"/>
                  <a:gd name="T23" fmla="*/ 96 h 207"/>
                  <a:gd name="T24" fmla="*/ 188 w 239"/>
                  <a:gd name="T25" fmla="*/ 124 h 207"/>
                  <a:gd name="T26" fmla="*/ 201 w 239"/>
                  <a:gd name="T27" fmla="*/ 155 h 207"/>
                  <a:gd name="T28" fmla="*/ 202 w 239"/>
                  <a:gd name="T29" fmla="*/ 190 h 207"/>
                  <a:gd name="T30" fmla="*/ 208 w 239"/>
                  <a:gd name="T31" fmla="*/ 202 h 207"/>
                  <a:gd name="T32" fmla="*/ 221 w 239"/>
                  <a:gd name="T33" fmla="*/ 207 h 207"/>
                  <a:gd name="T34" fmla="*/ 234 w 239"/>
                  <a:gd name="T35" fmla="*/ 201 h 207"/>
                  <a:gd name="T36" fmla="*/ 239 w 239"/>
                  <a:gd name="T37" fmla="*/ 188 h 207"/>
                  <a:gd name="T38" fmla="*/ 237 w 239"/>
                  <a:gd name="T39" fmla="*/ 150 h 207"/>
                  <a:gd name="T40" fmla="*/ 235 w 239"/>
                  <a:gd name="T41" fmla="*/ 144 h 207"/>
                  <a:gd name="T42" fmla="*/ 219 w 239"/>
                  <a:gd name="T43" fmla="*/ 108 h 207"/>
                  <a:gd name="T44" fmla="*/ 217 w 239"/>
                  <a:gd name="T45" fmla="*/ 104 h 207"/>
                  <a:gd name="T46" fmla="*/ 192 w 239"/>
                  <a:gd name="T47" fmla="*/ 72 h 207"/>
                  <a:gd name="T48" fmla="*/ 190 w 239"/>
                  <a:gd name="T49" fmla="*/ 70 h 207"/>
                  <a:gd name="T50" fmla="*/ 158 w 239"/>
                  <a:gd name="T51" fmla="*/ 43 h 207"/>
                  <a:gd name="T52" fmla="*/ 155 w 239"/>
                  <a:gd name="T53" fmla="*/ 41 h 207"/>
                  <a:gd name="T54" fmla="*/ 120 w 239"/>
                  <a:gd name="T55" fmla="*/ 20 h 207"/>
                  <a:gd name="T56" fmla="*/ 117 w 239"/>
                  <a:gd name="T57" fmla="*/ 19 h 207"/>
                  <a:gd name="T58" fmla="*/ 82 w 239"/>
                  <a:gd name="T59" fmla="*/ 6 h 207"/>
                  <a:gd name="T60" fmla="*/ 78 w 239"/>
                  <a:gd name="T61" fmla="*/ 5 h 207"/>
                  <a:gd name="T62" fmla="*/ 62 w 239"/>
                  <a:gd name="T63" fmla="*/ 2 h 207"/>
                  <a:gd name="T64" fmla="*/ 60 w 239"/>
                  <a:gd name="T65" fmla="*/ 1 h 207"/>
                  <a:gd name="T66" fmla="*/ 44 w 239"/>
                  <a:gd name="T67" fmla="*/ 0 h 207"/>
                  <a:gd name="T68" fmla="*/ 41 w 239"/>
                  <a:gd name="T69" fmla="*/ 1 h 207"/>
                  <a:gd name="T70" fmla="*/ 26 w 239"/>
                  <a:gd name="T71" fmla="*/ 3 h 207"/>
                  <a:gd name="T72" fmla="*/ 21 w 239"/>
                  <a:gd name="T73" fmla="*/ 4 h 207"/>
                  <a:gd name="T74" fmla="*/ 9 w 239"/>
                  <a:gd name="T75" fmla="*/ 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9" h="207">
                    <a:moveTo>
                      <a:pt x="9" y="9"/>
                    </a:moveTo>
                    <a:lnTo>
                      <a:pt x="0" y="19"/>
                    </a:lnTo>
                    <a:lnTo>
                      <a:pt x="0" y="32"/>
                    </a:lnTo>
                    <a:lnTo>
                      <a:pt x="10" y="42"/>
                    </a:lnTo>
                    <a:lnTo>
                      <a:pt x="23" y="42"/>
                    </a:lnTo>
                    <a:lnTo>
                      <a:pt x="34" y="37"/>
                    </a:lnTo>
                    <a:lnTo>
                      <a:pt x="44" y="36"/>
                    </a:lnTo>
                    <a:lnTo>
                      <a:pt x="57" y="36"/>
                    </a:lnTo>
                    <a:lnTo>
                      <a:pt x="70" y="40"/>
                    </a:lnTo>
                    <a:lnTo>
                      <a:pt x="103" y="52"/>
                    </a:lnTo>
                    <a:lnTo>
                      <a:pt x="136" y="70"/>
                    </a:lnTo>
                    <a:lnTo>
                      <a:pt x="164" y="96"/>
                    </a:lnTo>
                    <a:lnTo>
                      <a:pt x="188" y="124"/>
                    </a:lnTo>
                    <a:lnTo>
                      <a:pt x="201" y="155"/>
                    </a:lnTo>
                    <a:lnTo>
                      <a:pt x="202" y="190"/>
                    </a:lnTo>
                    <a:lnTo>
                      <a:pt x="208" y="202"/>
                    </a:lnTo>
                    <a:lnTo>
                      <a:pt x="221" y="207"/>
                    </a:lnTo>
                    <a:lnTo>
                      <a:pt x="234" y="201"/>
                    </a:lnTo>
                    <a:lnTo>
                      <a:pt x="239" y="188"/>
                    </a:lnTo>
                    <a:lnTo>
                      <a:pt x="237" y="150"/>
                    </a:lnTo>
                    <a:lnTo>
                      <a:pt x="235" y="144"/>
                    </a:lnTo>
                    <a:lnTo>
                      <a:pt x="219" y="108"/>
                    </a:lnTo>
                    <a:lnTo>
                      <a:pt x="217" y="104"/>
                    </a:lnTo>
                    <a:lnTo>
                      <a:pt x="192" y="72"/>
                    </a:lnTo>
                    <a:lnTo>
                      <a:pt x="190" y="70"/>
                    </a:lnTo>
                    <a:lnTo>
                      <a:pt x="158" y="43"/>
                    </a:lnTo>
                    <a:lnTo>
                      <a:pt x="155" y="41"/>
                    </a:lnTo>
                    <a:lnTo>
                      <a:pt x="120" y="20"/>
                    </a:lnTo>
                    <a:lnTo>
                      <a:pt x="117" y="19"/>
                    </a:lnTo>
                    <a:lnTo>
                      <a:pt x="82" y="6"/>
                    </a:lnTo>
                    <a:lnTo>
                      <a:pt x="78" y="5"/>
                    </a:lnTo>
                    <a:lnTo>
                      <a:pt x="62" y="2"/>
                    </a:lnTo>
                    <a:lnTo>
                      <a:pt x="60" y="1"/>
                    </a:lnTo>
                    <a:lnTo>
                      <a:pt x="44" y="0"/>
                    </a:lnTo>
                    <a:lnTo>
                      <a:pt x="41" y="1"/>
                    </a:lnTo>
                    <a:lnTo>
                      <a:pt x="26" y="3"/>
                    </a:lnTo>
                    <a:lnTo>
                      <a:pt x="21" y="4"/>
                    </a:lnTo>
                    <a:lnTo>
                      <a:pt x="9" y="9"/>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75" name="Freeform 175"/>
              <p:cNvSpPr>
                <a:spLocks/>
              </p:cNvSpPr>
              <p:nvPr/>
            </p:nvSpPr>
            <p:spPr bwMode="auto">
              <a:xfrm>
                <a:off x="5136" y="3281"/>
                <a:ext cx="32" cy="26"/>
              </a:xfrm>
              <a:custGeom>
                <a:avLst/>
                <a:gdLst>
                  <a:gd name="T0" fmla="*/ 9 w 239"/>
                  <a:gd name="T1" fmla="*/ 8 h 207"/>
                  <a:gd name="T2" fmla="*/ 0 w 239"/>
                  <a:gd name="T3" fmla="*/ 18 h 207"/>
                  <a:gd name="T4" fmla="*/ 0 w 239"/>
                  <a:gd name="T5" fmla="*/ 32 h 207"/>
                  <a:gd name="T6" fmla="*/ 10 w 239"/>
                  <a:gd name="T7" fmla="*/ 41 h 207"/>
                  <a:gd name="T8" fmla="*/ 24 w 239"/>
                  <a:gd name="T9" fmla="*/ 41 h 207"/>
                  <a:gd name="T10" fmla="*/ 34 w 239"/>
                  <a:gd name="T11" fmla="*/ 37 h 207"/>
                  <a:gd name="T12" fmla="*/ 43 w 239"/>
                  <a:gd name="T13" fmla="*/ 36 h 207"/>
                  <a:gd name="T14" fmla="*/ 72 w 239"/>
                  <a:gd name="T15" fmla="*/ 39 h 207"/>
                  <a:gd name="T16" fmla="*/ 103 w 239"/>
                  <a:gd name="T17" fmla="*/ 50 h 207"/>
                  <a:gd name="T18" fmla="*/ 136 w 239"/>
                  <a:gd name="T19" fmla="*/ 70 h 207"/>
                  <a:gd name="T20" fmla="*/ 165 w 239"/>
                  <a:gd name="T21" fmla="*/ 94 h 207"/>
                  <a:gd name="T22" fmla="*/ 188 w 239"/>
                  <a:gd name="T23" fmla="*/ 125 h 207"/>
                  <a:gd name="T24" fmla="*/ 196 w 239"/>
                  <a:gd name="T25" fmla="*/ 139 h 207"/>
                  <a:gd name="T26" fmla="*/ 201 w 239"/>
                  <a:gd name="T27" fmla="*/ 153 h 207"/>
                  <a:gd name="T28" fmla="*/ 202 w 239"/>
                  <a:gd name="T29" fmla="*/ 189 h 207"/>
                  <a:gd name="T30" fmla="*/ 208 w 239"/>
                  <a:gd name="T31" fmla="*/ 202 h 207"/>
                  <a:gd name="T32" fmla="*/ 222 w 239"/>
                  <a:gd name="T33" fmla="*/ 207 h 207"/>
                  <a:gd name="T34" fmla="*/ 234 w 239"/>
                  <a:gd name="T35" fmla="*/ 201 h 207"/>
                  <a:gd name="T36" fmla="*/ 239 w 239"/>
                  <a:gd name="T37" fmla="*/ 187 h 207"/>
                  <a:gd name="T38" fmla="*/ 237 w 239"/>
                  <a:gd name="T39" fmla="*/ 149 h 207"/>
                  <a:gd name="T40" fmla="*/ 236 w 239"/>
                  <a:gd name="T41" fmla="*/ 144 h 207"/>
                  <a:gd name="T42" fmla="*/ 230 w 239"/>
                  <a:gd name="T43" fmla="*/ 126 h 207"/>
                  <a:gd name="T44" fmla="*/ 229 w 239"/>
                  <a:gd name="T45" fmla="*/ 124 h 207"/>
                  <a:gd name="T46" fmla="*/ 220 w 239"/>
                  <a:gd name="T47" fmla="*/ 106 h 207"/>
                  <a:gd name="T48" fmla="*/ 218 w 239"/>
                  <a:gd name="T49" fmla="*/ 103 h 207"/>
                  <a:gd name="T50" fmla="*/ 192 w 239"/>
                  <a:gd name="T51" fmla="*/ 71 h 207"/>
                  <a:gd name="T52" fmla="*/ 189 w 239"/>
                  <a:gd name="T53" fmla="*/ 69 h 207"/>
                  <a:gd name="T54" fmla="*/ 157 w 239"/>
                  <a:gd name="T55" fmla="*/ 42 h 207"/>
                  <a:gd name="T56" fmla="*/ 155 w 239"/>
                  <a:gd name="T57" fmla="*/ 40 h 207"/>
                  <a:gd name="T58" fmla="*/ 121 w 239"/>
                  <a:gd name="T59" fmla="*/ 18 h 207"/>
                  <a:gd name="T60" fmla="*/ 118 w 239"/>
                  <a:gd name="T61" fmla="*/ 16 h 207"/>
                  <a:gd name="T62" fmla="*/ 82 w 239"/>
                  <a:gd name="T63" fmla="*/ 4 h 207"/>
                  <a:gd name="T64" fmla="*/ 78 w 239"/>
                  <a:gd name="T65" fmla="*/ 4 h 207"/>
                  <a:gd name="T66" fmla="*/ 45 w 239"/>
                  <a:gd name="T67" fmla="*/ 0 h 207"/>
                  <a:gd name="T68" fmla="*/ 41 w 239"/>
                  <a:gd name="T69" fmla="*/ 0 h 207"/>
                  <a:gd name="T70" fmla="*/ 27 w 239"/>
                  <a:gd name="T71" fmla="*/ 2 h 207"/>
                  <a:gd name="T72" fmla="*/ 22 w 239"/>
                  <a:gd name="T73" fmla="*/ 3 h 207"/>
                  <a:gd name="T74" fmla="*/ 9 w 239"/>
                  <a:gd name="T75" fmla="*/ 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9" h="207">
                    <a:moveTo>
                      <a:pt x="9" y="8"/>
                    </a:moveTo>
                    <a:lnTo>
                      <a:pt x="0" y="18"/>
                    </a:lnTo>
                    <a:lnTo>
                      <a:pt x="0" y="32"/>
                    </a:lnTo>
                    <a:lnTo>
                      <a:pt x="10" y="41"/>
                    </a:lnTo>
                    <a:lnTo>
                      <a:pt x="24" y="41"/>
                    </a:lnTo>
                    <a:lnTo>
                      <a:pt x="34" y="37"/>
                    </a:lnTo>
                    <a:lnTo>
                      <a:pt x="43" y="36"/>
                    </a:lnTo>
                    <a:lnTo>
                      <a:pt x="72" y="39"/>
                    </a:lnTo>
                    <a:lnTo>
                      <a:pt x="103" y="50"/>
                    </a:lnTo>
                    <a:lnTo>
                      <a:pt x="136" y="70"/>
                    </a:lnTo>
                    <a:lnTo>
                      <a:pt x="165" y="94"/>
                    </a:lnTo>
                    <a:lnTo>
                      <a:pt x="188" y="125"/>
                    </a:lnTo>
                    <a:lnTo>
                      <a:pt x="196" y="139"/>
                    </a:lnTo>
                    <a:lnTo>
                      <a:pt x="201" y="153"/>
                    </a:lnTo>
                    <a:lnTo>
                      <a:pt x="202" y="189"/>
                    </a:lnTo>
                    <a:lnTo>
                      <a:pt x="208" y="202"/>
                    </a:lnTo>
                    <a:lnTo>
                      <a:pt x="222" y="207"/>
                    </a:lnTo>
                    <a:lnTo>
                      <a:pt x="234" y="201"/>
                    </a:lnTo>
                    <a:lnTo>
                      <a:pt x="239" y="187"/>
                    </a:lnTo>
                    <a:lnTo>
                      <a:pt x="237" y="149"/>
                    </a:lnTo>
                    <a:lnTo>
                      <a:pt x="236" y="144"/>
                    </a:lnTo>
                    <a:lnTo>
                      <a:pt x="230" y="126"/>
                    </a:lnTo>
                    <a:lnTo>
                      <a:pt x="229" y="124"/>
                    </a:lnTo>
                    <a:lnTo>
                      <a:pt x="220" y="106"/>
                    </a:lnTo>
                    <a:lnTo>
                      <a:pt x="218" y="103"/>
                    </a:lnTo>
                    <a:lnTo>
                      <a:pt x="192" y="71"/>
                    </a:lnTo>
                    <a:lnTo>
                      <a:pt x="189" y="69"/>
                    </a:lnTo>
                    <a:lnTo>
                      <a:pt x="157" y="42"/>
                    </a:lnTo>
                    <a:lnTo>
                      <a:pt x="155" y="40"/>
                    </a:lnTo>
                    <a:lnTo>
                      <a:pt x="121" y="18"/>
                    </a:lnTo>
                    <a:lnTo>
                      <a:pt x="118" y="16"/>
                    </a:lnTo>
                    <a:lnTo>
                      <a:pt x="82" y="4"/>
                    </a:lnTo>
                    <a:lnTo>
                      <a:pt x="78" y="4"/>
                    </a:lnTo>
                    <a:lnTo>
                      <a:pt x="45" y="0"/>
                    </a:lnTo>
                    <a:lnTo>
                      <a:pt x="41" y="0"/>
                    </a:lnTo>
                    <a:lnTo>
                      <a:pt x="27" y="2"/>
                    </a:lnTo>
                    <a:lnTo>
                      <a:pt x="22" y="3"/>
                    </a:lnTo>
                    <a:lnTo>
                      <a:pt x="9"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76" name="Freeform 176"/>
              <p:cNvSpPr>
                <a:spLocks/>
              </p:cNvSpPr>
              <p:nvPr/>
            </p:nvSpPr>
            <p:spPr bwMode="auto">
              <a:xfrm>
                <a:off x="5084" y="3270"/>
                <a:ext cx="31" cy="16"/>
              </a:xfrm>
              <a:custGeom>
                <a:avLst/>
                <a:gdLst>
                  <a:gd name="T0" fmla="*/ 4 w 237"/>
                  <a:gd name="T1" fmla="*/ 22 h 147"/>
                  <a:gd name="T2" fmla="*/ 0 w 237"/>
                  <a:gd name="T3" fmla="*/ 32 h 147"/>
                  <a:gd name="T4" fmla="*/ 11 w 237"/>
                  <a:gd name="T5" fmla="*/ 37 h 147"/>
                  <a:gd name="T6" fmla="*/ 37 w 237"/>
                  <a:gd name="T7" fmla="*/ 24 h 147"/>
                  <a:gd name="T8" fmla="*/ 71 w 237"/>
                  <a:gd name="T9" fmla="*/ 17 h 147"/>
                  <a:gd name="T10" fmla="*/ 110 w 237"/>
                  <a:gd name="T11" fmla="*/ 16 h 147"/>
                  <a:gd name="T12" fmla="*/ 147 w 237"/>
                  <a:gd name="T13" fmla="*/ 21 h 147"/>
                  <a:gd name="T14" fmla="*/ 180 w 237"/>
                  <a:gd name="T15" fmla="*/ 36 h 147"/>
                  <a:gd name="T16" fmla="*/ 194 w 237"/>
                  <a:gd name="T17" fmla="*/ 46 h 147"/>
                  <a:gd name="T18" fmla="*/ 206 w 237"/>
                  <a:gd name="T19" fmla="*/ 59 h 147"/>
                  <a:gd name="T20" fmla="*/ 215 w 237"/>
                  <a:gd name="T21" fmla="*/ 73 h 147"/>
                  <a:gd name="T22" fmla="*/ 220 w 237"/>
                  <a:gd name="T23" fmla="*/ 91 h 147"/>
                  <a:gd name="T24" fmla="*/ 221 w 237"/>
                  <a:gd name="T25" fmla="*/ 112 h 147"/>
                  <a:gd name="T26" fmla="*/ 219 w 237"/>
                  <a:gd name="T27" fmla="*/ 138 h 147"/>
                  <a:gd name="T28" fmla="*/ 226 w 237"/>
                  <a:gd name="T29" fmla="*/ 147 h 147"/>
                  <a:gd name="T30" fmla="*/ 235 w 237"/>
                  <a:gd name="T31" fmla="*/ 140 h 147"/>
                  <a:gd name="T32" fmla="*/ 237 w 237"/>
                  <a:gd name="T33" fmla="*/ 113 h 147"/>
                  <a:gd name="T34" fmla="*/ 237 w 237"/>
                  <a:gd name="T35" fmla="*/ 112 h 147"/>
                  <a:gd name="T36" fmla="*/ 236 w 237"/>
                  <a:gd name="T37" fmla="*/ 90 h 147"/>
                  <a:gd name="T38" fmla="*/ 235 w 237"/>
                  <a:gd name="T39" fmla="*/ 88 h 147"/>
                  <a:gd name="T40" fmla="*/ 229 w 237"/>
                  <a:gd name="T41" fmla="*/ 68 h 147"/>
                  <a:gd name="T42" fmla="*/ 228 w 237"/>
                  <a:gd name="T43" fmla="*/ 66 h 147"/>
                  <a:gd name="T44" fmla="*/ 218 w 237"/>
                  <a:gd name="T45" fmla="*/ 50 h 147"/>
                  <a:gd name="T46" fmla="*/ 218 w 237"/>
                  <a:gd name="T47" fmla="*/ 49 h 147"/>
                  <a:gd name="T48" fmla="*/ 206 w 237"/>
                  <a:gd name="T49" fmla="*/ 35 h 147"/>
                  <a:gd name="T50" fmla="*/ 204 w 237"/>
                  <a:gd name="T51" fmla="*/ 34 h 147"/>
                  <a:gd name="T52" fmla="*/ 188 w 237"/>
                  <a:gd name="T53" fmla="*/ 22 h 147"/>
                  <a:gd name="T54" fmla="*/ 187 w 237"/>
                  <a:gd name="T55" fmla="*/ 21 h 147"/>
                  <a:gd name="T56" fmla="*/ 152 w 237"/>
                  <a:gd name="T57" fmla="*/ 7 h 147"/>
                  <a:gd name="T58" fmla="*/ 150 w 237"/>
                  <a:gd name="T59" fmla="*/ 6 h 147"/>
                  <a:gd name="T60" fmla="*/ 111 w 237"/>
                  <a:gd name="T61" fmla="*/ 0 h 147"/>
                  <a:gd name="T62" fmla="*/ 110 w 237"/>
                  <a:gd name="T63" fmla="*/ 0 h 147"/>
                  <a:gd name="T64" fmla="*/ 70 w 237"/>
                  <a:gd name="T65" fmla="*/ 1 h 147"/>
                  <a:gd name="T66" fmla="*/ 68 w 237"/>
                  <a:gd name="T67" fmla="*/ 2 h 147"/>
                  <a:gd name="T68" fmla="*/ 33 w 237"/>
                  <a:gd name="T69" fmla="*/ 10 h 147"/>
                  <a:gd name="T70" fmla="*/ 32 w 237"/>
                  <a:gd name="T71" fmla="*/ 10 h 147"/>
                  <a:gd name="T72" fmla="*/ 4 w 237"/>
                  <a:gd name="T73" fmla="*/ 2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147">
                    <a:moveTo>
                      <a:pt x="4" y="22"/>
                    </a:moveTo>
                    <a:lnTo>
                      <a:pt x="0" y="32"/>
                    </a:lnTo>
                    <a:lnTo>
                      <a:pt x="11" y="37"/>
                    </a:lnTo>
                    <a:lnTo>
                      <a:pt x="37" y="24"/>
                    </a:lnTo>
                    <a:lnTo>
                      <a:pt x="71" y="17"/>
                    </a:lnTo>
                    <a:lnTo>
                      <a:pt x="110" y="16"/>
                    </a:lnTo>
                    <a:lnTo>
                      <a:pt x="147" y="21"/>
                    </a:lnTo>
                    <a:lnTo>
                      <a:pt x="180" y="36"/>
                    </a:lnTo>
                    <a:lnTo>
                      <a:pt x="194" y="46"/>
                    </a:lnTo>
                    <a:lnTo>
                      <a:pt x="206" y="59"/>
                    </a:lnTo>
                    <a:lnTo>
                      <a:pt x="215" y="73"/>
                    </a:lnTo>
                    <a:lnTo>
                      <a:pt x="220" y="91"/>
                    </a:lnTo>
                    <a:lnTo>
                      <a:pt x="221" y="112"/>
                    </a:lnTo>
                    <a:lnTo>
                      <a:pt x="219" y="138"/>
                    </a:lnTo>
                    <a:lnTo>
                      <a:pt x="226" y="147"/>
                    </a:lnTo>
                    <a:lnTo>
                      <a:pt x="235" y="140"/>
                    </a:lnTo>
                    <a:lnTo>
                      <a:pt x="237" y="113"/>
                    </a:lnTo>
                    <a:lnTo>
                      <a:pt x="237" y="112"/>
                    </a:lnTo>
                    <a:lnTo>
                      <a:pt x="236" y="90"/>
                    </a:lnTo>
                    <a:lnTo>
                      <a:pt x="235" y="88"/>
                    </a:lnTo>
                    <a:lnTo>
                      <a:pt x="229" y="68"/>
                    </a:lnTo>
                    <a:lnTo>
                      <a:pt x="228" y="66"/>
                    </a:lnTo>
                    <a:lnTo>
                      <a:pt x="218" y="50"/>
                    </a:lnTo>
                    <a:lnTo>
                      <a:pt x="218" y="49"/>
                    </a:lnTo>
                    <a:lnTo>
                      <a:pt x="206" y="35"/>
                    </a:lnTo>
                    <a:lnTo>
                      <a:pt x="204" y="34"/>
                    </a:lnTo>
                    <a:lnTo>
                      <a:pt x="188" y="22"/>
                    </a:lnTo>
                    <a:lnTo>
                      <a:pt x="187" y="21"/>
                    </a:lnTo>
                    <a:lnTo>
                      <a:pt x="152" y="7"/>
                    </a:lnTo>
                    <a:lnTo>
                      <a:pt x="150" y="6"/>
                    </a:lnTo>
                    <a:lnTo>
                      <a:pt x="111" y="0"/>
                    </a:lnTo>
                    <a:lnTo>
                      <a:pt x="110" y="0"/>
                    </a:lnTo>
                    <a:lnTo>
                      <a:pt x="70" y="1"/>
                    </a:lnTo>
                    <a:lnTo>
                      <a:pt x="68" y="2"/>
                    </a:lnTo>
                    <a:lnTo>
                      <a:pt x="33" y="10"/>
                    </a:lnTo>
                    <a:lnTo>
                      <a:pt x="32" y="10"/>
                    </a:lnTo>
                    <a:lnTo>
                      <a:pt x="4" y="2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77" name="Freeform 177"/>
              <p:cNvSpPr>
                <a:spLocks/>
              </p:cNvSpPr>
              <p:nvPr/>
            </p:nvSpPr>
            <p:spPr bwMode="auto">
              <a:xfrm>
                <a:off x="5094" y="3276"/>
                <a:ext cx="21" cy="21"/>
              </a:xfrm>
              <a:custGeom>
                <a:avLst/>
                <a:gdLst>
                  <a:gd name="T0" fmla="*/ 82 w 164"/>
                  <a:gd name="T1" fmla="*/ 0 h 165"/>
                  <a:gd name="T2" fmla="*/ 59 w 164"/>
                  <a:gd name="T3" fmla="*/ 3 h 165"/>
                  <a:gd name="T4" fmla="*/ 39 w 164"/>
                  <a:gd name="T5" fmla="*/ 13 h 165"/>
                  <a:gd name="T6" fmla="*/ 21 w 164"/>
                  <a:gd name="T7" fmla="*/ 27 h 165"/>
                  <a:gd name="T8" fmla="*/ 8 w 164"/>
                  <a:gd name="T9" fmla="*/ 46 h 165"/>
                  <a:gd name="T10" fmla="*/ 82 w 164"/>
                  <a:gd name="T11" fmla="*/ 82 h 165"/>
                  <a:gd name="T12" fmla="*/ 0 w 164"/>
                  <a:gd name="T13" fmla="*/ 91 h 165"/>
                  <a:gd name="T14" fmla="*/ 3 w 164"/>
                  <a:gd name="T15" fmla="*/ 106 h 165"/>
                  <a:gd name="T16" fmla="*/ 8 w 164"/>
                  <a:gd name="T17" fmla="*/ 120 h 165"/>
                  <a:gd name="T18" fmla="*/ 26 w 164"/>
                  <a:gd name="T19" fmla="*/ 144 h 165"/>
                  <a:gd name="T20" fmla="*/ 51 w 164"/>
                  <a:gd name="T21" fmla="*/ 159 h 165"/>
                  <a:gd name="T22" fmla="*/ 82 w 164"/>
                  <a:gd name="T23" fmla="*/ 165 h 165"/>
                  <a:gd name="T24" fmla="*/ 98 w 164"/>
                  <a:gd name="T25" fmla="*/ 163 h 165"/>
                  <a:gd name="T26" fmla="*/ 114 w 164"/>
                  <a:gd name="T27" fmla="*/ 159 h 165"/>
                  <a:gd name="T28" fmla="*/ 140 w 164"/>
                  <a:gd name="T29" fmla="*/ 141 h 165"/>
                  <a:gd name="T30" fmla="*/ 158 w 164"/>
                  <a:gd name="T31" fmla="*/ 114 h 165"/>
                  <a:gd name="T32" fmla="*/ 162 w 164"/>
                  <a:gd name="T33" fmla="*/ 99 h 165"/>
                  <a:gd name="T34" fmla="*/ 164 w 164"/>
                  <a:gd name="T35" fmla="*/ 82 h 165"/>
                  <a:gd name="T36" fmla="*/ 162 w 164"/>
                  <a:gd name="T37" fmla="*/ 66 h 165"/>
                  <a:gd name="T38" fmla="*/ 158 w 164"/>
                  <a:gd name="T39" fmla="*/ 50 h 165"/>
                  <a:gd name="T40" fmla="*/ 140 w 164"/>
                  <a:gd name="T41" fmla="*/ 24 h 165"/>
                  <a:gd name="T42" fmla="*/ 114 w 164"/>
                  <a:gd name="T43" fmla="*/ 6 h 165"/>
                  <a:gd name="T44" fmla="*/ 82 w 164"/>
                  <a:gd name="T4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165">
                    <a:moveTo>
                      <a:pt x="82" y="0"/>
                    </a:moveTo>
                    <a:lnTo>
                      <a:pt x="59" y="3"/>
                    </a:lnTo>
                    <a:lnTo>
                      <a:pt x="39" y="13"/>
                    </a:lnTo>
                    <a:lnTo>
                      <a:pt x="21" y="27"/>
                    </a:lnTo>
                    <a:lnTo>
                      <a:pt x="8" y="46"/>
                    </a:lnTo>
                    <a:lnTo>
                      <a:pt x="82" y="82"/>
                    </a:lnTo>
                    <a:lnTo>
                      <a:pt x="0" y="91"/>
                    </a:lnTo>
                    <a:lnTo>
                      <a:pt x="3" y="106"/>
                    </a:lnTo>
                    <a:lnTo>
                      <a:pt x="8" y="120"/>
                    </a:lnTo>
                    <a:lnTo>
                      <a:pt x="26" y="144"/>
                    </a:lnTo>
                    <a:lnTo>
                      <a:pt x="51" y="159"/>
                    </a:lnTo>
                    <a:lnTo>
                      <a:pt x="82" y="165"/>
                    </a:lnTo>
                    <a:lnTo>
                      <a:pt x="98" y="163"/>
                    </a:lnTo>
                    <a:lnTo>
                      <a:pt x="114" y="159"/>
                    </a:lnTo>
                    <a:lnTo>
                      <a:pt x="140" y="141"/>
                    </a:lnTo>
                    <a:lnTo>
                      <a:pt x="158" y="114"/>
                    </a:lnTo>
                    <a:lnTo>
                      <a:pt x="162" y="99"/>
                    </a:lnTo>
                    <a:lnTo>
                      <a:pt x="164" y="82"/>
                    </a:lnTo>
                    <a:lnTo>
                      <a:pt x="162" y="66"/>
                    </a:lnTo>
                    <a:lnTo>
                      <a:pt x="158" y="50"/>
                    </a:lnTo>
                    <a:lnTo>
                      <a:pt x="140" y="24"/>
                    </a:lnTo>
                    <a:lnTo>
                      <a:pt x="114" y="6"/>
                    </a:lnTo>
                    <a:lnTo>
                      <a:pt x="8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78" name="Freeform 178"/>
              <p:cNvSpPr>
                <a:spLocks/>
              </p:cNvSpPr>
              <p:nvPr/>
            </p:nvSpPr>
            <p:spPr bwMode="auto">
              <a:xfrm>
                <a:off x="5126" y="3297"/>
                <a:ext cx="37" cy="21"/>
              </a:xfrm>
              <a:custGeom>
                <a:avLst/>
                <a:gdLst>
                  <a:gd name="T0" fmla="*/ 4 w 237"/>
                  <a:gd name="T1" fmla="*/ 22 h 148"/>
                  <a:gd name="T2" fmla="*/ 0 w 237"/>
                  <a:gd name="T3" fmla="*/ 33 h 148"/>
                  <a:gd name="T4" fmla="*/ 10 w 237"/>
                  <a:gd name="T5" fmla="*/ 37 h 148"/>
                  <a:gd name="T6" fmla="*/ 37 w 237"/>
                  <a:gd name="T7" fmla="*/ 25 h 148"/>
                  <a:gd name="T8" fmla="*/ 71 w 237"/>
                  <a:gd name="T9" fmla="*/ 17 h 148"/>
                  <a:gd name="T10" fmla="*/ 109 w 237"/>
                  <a:gd name="T11" fmla="*/ 16 h 148"/>
                  <a:gd name="T12" fmla="*/ 147 w 237"/>
                  <a:gd name="T13" fmla="*/ 21 h 148"/>
                  <a:gd name="T14" fmla="*/ 180 w 237"/>
                  <a:gd name="T15" fmla="*/ 37 h 148"/>
                  <a:gd name="T16" fmla="*/ 194 w 237"/>
                  <a:gd name="T17" fmla="*/ 47 h 148"/>
                  <a:gd name="T18" fmla="*/ 205 w 237"/>
                  <a:gd name="T19" fmla="*/ 59 h 148"/>
                  <a:gd name="T20" fmla="*/ 215 w 237"/>
                  <a:gd name="T21" fmla="*/ 75 h 148"/>
                  <a:gd name="T22" fmla="*/ 220 w 237"/>
                  <a:gd name="T23" fmla="*/ 92 h 148"/>
                  <a:gd name="T24" fmla="*/ 221 w 237"/>
                  <a:gd name="T25" fmla="*/ 114 h 148"/>
                  <a:gd name="T26" fmla="*/ 219 w 237"/>
                  <a:gd name="T27" fmla="*/ 139 h 148"/>
                  <a:gd name="T28" fmla="*/ 226 w 237"/>
                  <a:gd name="T29" fmla="*/ 148 h 148"/>
                  <a:gd name="T30" fmla="*/ 235 w 237"/>
                  <a:gd name="T31" fmla="*/ 141 h 148"/>
                  <a:gd name="T32" fmla="*/ 237 w 237"/>
                  <a:gd name="T33" fmla="*/ 115 h 148"/>
                  <a:gd name="T34" fmla="*/ 237 w 237"/>
                  <a:gd name="T35" fmla="*/ 114 h 148"/>
                  <a:gd name="T36" fmla="*/ 236 w 237"/>
                  <a:gd name="T37" fmla="*/ 91 h 148"/>
                  <a:gd name="T38" fmla="*/ 235 w 237"/>
                  <a:gd name="T39" fmla="*/ 89 h 148"/>
                  <a:gd name="T40" fmla="*/ 229 w 237"/>
                  <a:gd name="T41" fmla="*/ 70 h 148"/>
                  <a:gd name="T42" fmla="*/ 229 w 237"/>
                  <a:gd name="T43" fmla="*/ 67 h 148"/>
                  <a:gd name="T44" fmla="*/ 219 w 237"/>
                  <a:gd name="T45" fmla="*/ 50 h 148"/>
                  <a:gd name="T46" fmla="*/ 218 w 237"/>
                  <a:gd name="T47" fmla="*/ 49 h 148"/>
                  <a:gd name="T48" fmla="*/ 205 w 237"/>
                  <a:gd name="T49" fmla="*/ 36 h 148"/>
                  <a:gd name="T50" fmla="*/ 203 w 237"/>
                  <a:gd name="T51" fmla="*/ 35 h 148"/>
                  <a:gd name="T52" fmla="*/ 188 w 237"/>
                  <a:gd name="T53" fmla="*/ 23 h 148"/>
                  <a:gd name="T54" fmla="*/ 187 w 237"/>
                  <a:gd name="T55" fmla="*/ 22 h 148"/>
                  <a:gd name="T56" fmla="*/ 152 w 237"/>
                  <a:gd name="T57" fmla="*/ 7 h 148"/>
                  <a:gd name="T58" fmla="*/ 150 w 237"/>
                  <a:gd name="T59" fmla="*/ 6 h 148"/>
                  <a:gd name="T60" fmla="*/ 110 w 237"/>
                  <a:gd name="T61" fmla="*/ 0 h 148"/>
                  <a:gd name="T62" fmla="*/ 109 w 237"/>
                  <a:gd name="T63" fmla="*/ 0 h 148"/>
                  <a:gd name="T64" fmla="*/ 70 w 237"/>
                  <a:gd name="T65" fmla="*/ 1 h 148"/>
                  <a:gd name="T66" fmla="*/ 67 w 237"/>
                  <a:gd name="T67" fmla="*/ 2 h 148"/>
                  <a:gd name="T68" fmla="*/ 33 w 237"/>
                  <a:gd name="T69" fmla="*/ 10 h 148"/>
                  <a:gd name="T70" fmla="*/ 32 w 237"/>
                  <a:gd name="T71" fmla="*/ 10 h 148"/>
                  <a:gd name="T72" fmla="*/ 4 w 237"/>
                  <a:gd name="T73" fmla="*/ 2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148">
                    <a:moveTo>
                      <a:pt x="4" y="22"/>
                    </a:moveTo>
                    <a:lnTo>
                      <a:pt x="0" y="33"/>
                    </a:lnTo>
                    <a:lnTo>
                      <a:pt x="10" y="37"/>
                    </a:lnTo>
                    <a:lnTo>
                      <a:pt x="37" y="25"/>
                    </a:lnTo>
                    <a:lnTo>
                      <a:pt x="71" y="17"/>
                    </a:lnTo>
                    <a:lnTo>
                      <a:pt x="109" y="16"/>
                    </a:lnTo>
                    <a:lnTo>
                      <a:pt x="147" y="21"/>
                    </a:lnTo>
                    <a:lnTo>
                      <a:pt x="180" y="37"/>
                    </a:lnTo>
                    <a:lnTo>
                      <a:pt x="194" y="47"/>
                    </a:lnTo>
                    <a:lnTo>
                      <a:pt x="205" y="59"/>
                    </a:lnTo>
                    <a:lnTo>
                      <a:pt x="215" y="75"/>
                    </a:lnTo>
                    <a:lnTo>
                      <a:pt x="220" y="92"/>
                    </a:lnTo>
                    <a:lnTo>
                      <a:pt x="221" y="114"/>
                    </a:lnTo>
                    <a:lnTo>
                      <a:pt x="219" y="139"/>
                    </a:lnTo>
                    <a:lnTo>
                      <a:pt x="226" y="148"/>
                    </a:lnTo>
                    <a:lnTo>
                      <a:pt x="235" y="141"/>
                    </a:lnTo>
                    <a:lnTo>
                      <a:pt x="237" y="115"/>
                    </a:lnTo>
                    <a:lnTo>
                      <a:pt x="237" y="114"/>
                    </a:lnTo>
                    <a:lnTo>
                      <a:pt x="236" y="91"/>
                    </a:lnTo>
                    <a:lnTo>
                      <a:pt x="235" y="89"/>
                    </a:lnTo>
                    <a:lnTo>
                      <a:pt x="229" y="70"/>
                    </a:lnTo>
                    <a:lnTo>
                      <a:pt x="229" y="67"/>
                    </a:lnTo>
                    <a:lnTo>
                      <a:pt x="219" y="50"/>
                    </a:lnTo>
                    <a:lnTo>
                      <a:pt x="218" y="49"/>
                    </a:lnTo>
                    <a:lnTo>
                      <a:pt x="205" y="36"/>
                    </a:lnTo>
                    <a:lnTo>
                      <a:pt x="203" y="35"/>
                    </a:lnTo>
                    <a:lnTo>
                      <a:pt x="188" y="23"/>
                    </a:lnTo>
                    <a:lnTo>
                      <a:pt x="187" y="22"/>
                    </a:lnTo>
                    <a:lnTo>
                      <a:pt x="152" y="7"/>
                    </a:lnTo>
                    <a:lnTo>
                      <a:pt x="150" y="6"/>
                    </a:lnTo>
                    <a:lnTo>
                      <a:pt x="110" y="0"/>
                    </a:lnTo>
                    <a:lnTo>
                      <a:pt x="109" y="0"/>
                    </a:lnTo>
                    <a:lnTo>
                      <a:pt x="70" y="1"/>
                    </a:lnTo>
                    <a:lnTo>
                      <a:pt x="67" y="2"/>
                    </a:lnTo>
                    <a:lnTo>
                      <a:pt x="33" y="10"/>
                    </a:lnTo>
                    <a:lnTo>
                      <a:pt x="32" y="10"/>
                    </a:lnTo>
                    <a:lnTo>
                      <a:pt x="4" y="2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25779" name="Freeform 179"/>
              <p:cNvSpPr>
                <a:spLocks/>
              </p:cNvSpPr>
              <p:nvPr/>
            </p:nvSpPr>
            <p:spPr bwMode="auto">
              <a:xfrm>
                <a:off x="5136" y="3302"/>
                <a:ext cx="27" cy="21"/>
              </a:xfrm>
              <a:custGeom>
                <a:avLst/>
                <a:gdLst>
                  <a:gd name="T0" fmla="*/ 81 w 163"/>
                  <a:gd name="T1" fmla="*/ 0 h 164"/>
                  <a:gd name="T2" fmla="*/ 58 w 163"/>
                  <a:gd name="T3" fmla="*/ 3 h 164"/>
                  <a:gd name="T4" fmla="*/ 37 w 163"/>
                  <a:gd name="T5" fmla="*/ 12 h 164"/>
                  <a:gd name="T6" fmla="*/ 20 w 163"/>
                  <a:gd name="T7" fmla="*/ 27 h 164"/>
                  <a:gd name="T8" fmla="*/ 8 w 163"/>
                  <a:gd name="T9" fmla="*/ 46 h 164"/>
                  <a:gd name="T10" fmla="*/ 81 w 163"/>
                  <a:gd name="T11" fmla="*/ 82 h 164"/>
                  <a:gd name="T12" fmla="*/ 0 w 163"/>
                  <a:gd name="T13" fmla="*/ 90 h 164"/>
                  <a:gd name="T14" fmla="*/ 3 w 163"/>
                  <a:gd name="T15" fmla="*/ 105 h 164"/>
                  <a:gd name="T16" fmla="*/ 8 w 163"/>
                  <a:gd name="T17" fmla="*/ 119 h 164"/>
                  <a:gd name="T18" fmla="*/ 26 w 163"/>
                  <a:gd name="T19" fmla="*/ 143 h 164"/>
                  <a:gd name="T20" fmla="*/ 51 w 163"/>
                  <a:gd name="T21" fmla="*/ 158 h 164"/>
                  <a:gd name="T22" fmla="*/ 81 w 163"/>
                  <a:gd name="T23" fmla="*/ 164 h 164"/>
                  <a:gd name="T24" fmla="*/ 98 w 163"/>
                  <a:gd name="T25" fmla="*/ 162 h 164"/>
                  <a:gd name="T26" fmla="*/ 113 w 163"/>
                  <a:gd name="T27" fmla="*/ 158 h 164"/>
                  <a:gd name="T28" fmla="*/ 140 w 163"/>
                  <a:gd name="T29" fmla="*/ 140 h 164"/>
                  <a:gd name="T30" fmla="*/ 157 w 163"/>
                  <a:gd name="T31" fmla="*/ 114 h 164"/>
                  <a:gd name="T32" fmla="*/ 161 w 163"/>
                  <a:gd name="T33" fmla="*/ 98 h 164"/>
                  <a:gd name="T34" fmla="*/ 163 w 163"/>
                  <a:gd name="T35" fmla="*/ 82 h 164"/>
                  <a:gd name="T36" fmla="*/ 161 w 163"/>
                  <a:gd name="T37" fmla="*/ 65 h 164"/>
                  <a:gd name="T38" fmla="*/ 157 w 163"/>
                  <a:gd name="T39" fmla="*/ 50 h 164"/>
                  <a:gd name="T40" fmla="*/ 140 w 163"/>
                  <a:gd name="T41" fmla="*/ 24 h 164"/>
                  <a:gd name="T42" fmla="*/ 113 w 163"/>
                  <a:gd name="T43" fmla="*/ 6 h 164"/>
                  <a:gd name="T44" fmla="*/ 81 w 163"/>
                  <a:gd name="T45"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3" h="164">
                    <a:moveTo>
                      <a:pt x="81" y="0"/>
                    </a:moveTo>
                    <a:lnTo>
                      <a:pt x="58" y="3"/>
                    </a:lnTo>
                    <a:lnTo>
                      <a:pt x="37" y="12"/>
                    </a:lnTo>
                    <a:lnTo>
                      <a:pt x="20" y="27"/>
                    </a:lnTo>
                    <a:lnTo>
                      <a:pt x="8" y="46"/>
                    </a:lnTo>
                    <a:lnTo>
                      <a:pt x="81" y="82"/>
                    </a:lnTo>
                    <a:lnTo>
                      <a:pt x="0" y="90"/>
                    </a:lnTo>
                    <a:lnTo>
                      <a:pt x="3" y="105"/>
                    </a:lnTo>
                    <a:lnTo>
                      <a:pt x="8" y="119"/>
                    </a:lnTo>
                    <a:lnTo>
                      <a:pt x="26" y="143"/>
                    </a:lnTo>
                    <a:lnTo>
                      <a:pt x="51" y="158"/>
                    </a:lnTo>
                    <a:lnTo>
                      <a:pt x="81" y="164"/>
                    </a:lnTo>
                    <a:lnTo>
                      <a:pt x="98" y="162"/>
                    </a:lnTo>
                    <a:lnTo>
                      <a:pt x="113" y="158"/>
                    </a:lnTo>
                    <a:lnTo>
                      <a:pt x="140" y="140"/>
                    </a:lnTo>
                    <a:lnTo>
                      <a:pt x="157" y="114"/>
                    </a:lnTo>
                    <a:lnTo>
                      <a:pt x="161" y="98"/>
                    </a:lnTo>
                    <a:lnTo>
                      <a:pt x="163" y="82"/>
                    </a:lnTo>
                    <a:lnTo>
                      <a:pt x="161" y="65"/>
                    </a:lnTo>
                    <a:lnTo>
                      <a:pt x="157" y="50"/>
                    </a:lnTo>
                    <a:lnTo>
                      <a:pt x="140" y="24"/>
                    </a:lnTo>
                    <a:lnTo>
                      <a:pt x="113" y="6"/>
                    </a:lnTo>
                    <a:lnTo>
                      <a:pt x="8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80" name="Freeform 180"/>
              <p:cNvSpPr>
                <a:spLocks/>
              </p:cNvSpPr>
              <p:nvPr/>
            </p:nvSpPr>
            <p:spPr bwMode="auto">
              <a:xfrm>
                <a:off x="5105" y="3307"/>
                <a:ext cx="10" cy="11"/>
              </a:xfrm>
              <a:custGeom>
                <a:avLst/>
                <a:gdLst>
                  <a:gd name="T0" fmla="*/ 88 w 88"/>
                  <a:gd name="T1" fmla="*/ 0 h 74"/>
                  <a:gd name="T2" fmla="*/ 85 w 88"/>
                  <a:gd name="T3" fmla="*/ 34 h 74"/>
                  <a:gd name="T4" fmla="*/ 77 w 88"/>
                  <a:gd name="T5" fmla="*/ 60 h 74"/>
                  <a:gd name="T6" fmla="*/ 72 w 88"/>
                  <a:gd name="T7" fmla="*/ 69 h 74"/>
                  <a:gd name="T8" fmla="*/ 71 w 88"/>
                  <a:gd name="T9" fmla="*/ 71 h 74"/>
                  <a:gd name="T10" fmla="*/ 61 w 88"/>
                  <a:gd name="T11" fmla="*/ 74 h 74"/>
                  <a:gd name="T12" fmla="*/ 40 w 88"/>
                  <a:gd name="T13" fmla="*/ 74 h 74"/>
                  <a:gd name="T14" fmla="*/ 20 w 88"/>
                  <a:gd name="T15" fmla="*/ 67 h 74"/>
                  <a:gd name="T16" fmla="*/ 0 w 88"/>
                  <a:gd name="T17" fmla="*/ 54 h 74"/>
                  <a:gd name="T18" fmla="*/ 8 w 88"/>
                  <a:gd name="T19" fmla="*/ 54 h 74"/>
                  <a:gd name="T20" fmla="*/ 29 w 88"/>
                  <a:gd name="T21" fmla="*/ 50 h 74"/>
                  <a:gd name="T22" fmla="*/ 58 w 88"/>
                  <a:gd name="T23" fmla="*/ 34 h 74"/>
                  <a:gd name="T24" fmla="*/ 73 w 88"/>
                  <a:gd name="T25" fmla="*/ 20 h 74"/>
                  <a:gd name="T26" fmla="*/ 88 w 88"/>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74">
                    <a:moveTo>
                      <a:pt x="88" y="0"/>
                    </a:moveTo>
                    <a:lnTo>
                      <a:pt x="85" y="34"/>
                    </a:lnTo>
                    <a:lnTo>
                      <a:pt x="77" y="60"/>
                    </a:lnTo>
                    <a:lnTo>
                      <a:pt x="72" y="69"/>
                    </a:lnTo>
                    <a:lnTo>
                      <a:pt x="71" y="71"/>
                    </a:lnTo>
                    <a:lnTo>
                      <a:pt x="61" y="74"/>
                    </a:lnTo>
                    <a:lnTo>
                      <a:pt x="40" y="74"/>
                    </a:lnTo>
                    <a:lnTo>
                      <a:pt x="20" y="67"/>
                    </a:lnTo>
                    <a:lnTo>
                      <a:pt x="0" y="54"/>
                    </a:lnTo>
                    <a:lnTo>
                      <a:pt x="8" y="54"/>
                    </a:lnTo>
                    <a:lnTo>
                      <a:pt x="29" y="50"/>
                    </a:lnTo>
                    <a:lnTo>
                      <a:pt x="58" y="34"/>
                    </a:lnTo>
                    <a:lnTo>
                      <a:pt x="73" y="20"/>
                    </a:lnTo>
                    <a:lnTo>
                      <a:pt x="88"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81" name="Freeform 181"/>
              <p:cNvSpPr>
                <a:spLocks/>
              </p:cNvSpPr>
              <p:nvPr/>
            </p:nvSpPr>
            <p:spPr bwMode="auto">
              <a:xfrm>
                <a:off x="5078" y="3307"/>
                <a:ext cx="32" cy="32"/>
              </a:xfrm>
              <a:custGeom>
                <a:avLst/>
                <a:gdLst>
                  <a:gd name="T0" fmla="*/ 16 w 248"/>
                  <a:gd name="T1" fmla="*/ 0 h 211"/>
                  <a:gd name="T2" fmla="*/ 0 w 248"/>
                  <a:gd name="T3" fmla="*/ 0 h 211"/>
                  <a:gd name="T4" fmla="*/ 1 w 248"/>
                  <a:gd name="T5" fmla="*/ 18 h 211"/>
                  <a:gd name="T6" fmla="*/ 8 w 248"/>
                  <a:gd name="T7" fmla="*/ 62 h 211"/>
                  <a:gd name="T8" fmla="*/ 16 w 248"/>
                  <a:gd name="T9" fmla="*/ 89 h 211"/>
                  <a:gd name="T10" fmla="*/ 27 w 248"/>
                  <a:gd name="T11" fmla="*/ 117 h 211"/>
                  <a:gd name="T12" fmla="*/ 45 w 248"/>
                  <a:gd name="T13" fmla="*/ 146 h 211"/>
                  <a:gd name="T14" fmla="*/ 68 w 248"/>
                  <a:gd name="T15" fmla="*/ 172 h 211"/>
                  <a:gd name="T16" fmla="*/ 94 w 248"/>
                  <a:gd name="T17" fmla="*/ 190 h 211"/>
                  <a:gd name="T18" fmla="*/ 123 w 248"/>
                  <a:gd name="T19" fmla="*/ 202 h 211"/>
                  <a:gd name="T20" fmla="*/ 154 w 248"/>
                  <a:gd name="T21" fmla="*/ 209 h 211"/>
                  <a:gd name="T22" fmla="*/ 182 w 248"/>
                  <a:gd name="T23" fmla="*/ 211 h 211"/>
                  <a:gd name="T24" fmla="*/ 229 w 248"/>
                  <a:gd name="T25" fmla="*/ 209 h 211"/>
                  <a:gd name="T26" fmla="*/ 248 w 248"/>
                  <a:gd name="T27" fmla="*/ 205 h 211"/>
                  <a:gd name="T28" fmla="*/ 246 w 248"/>
                  <a:gd name="T29" fmla="*/ 190 h 211"/>
                  <a:gd name="T30" fmla="*/ 227 w 248"/>
                  <a:gd name="T31" fmla="*/ 192 h 211"/>
                  <a:gd name="T32" fmla="*/ 182 w 248"/>
                  <a:gd name="T33" fmla="*/ 194 h 211"/>
                  <a:gd name="T34" fmla="*/ 156 w 248"/>
                  <a:gd name="T35" fmla="*/ 192 h 211"/>
                  <a:gd name="T36" fmla="*/ 127 w 248"/>
                  <a:gd name="T37" fmla="*/ 187 h 211"/>
                  <a:gd name="T38" fmla="*/ 102 w 248"/>
                  <a:gd name="T39" fmla="*/ 176 h 211"/>
                  <a:gd name="T40" fmla="*/ 78 w 248"/>
                  <a:gd name="T41" fmla="*/ 160 h 211"/>
                  <a:gd name="T42" fmla="*/ 57 w 248"/>
                  <a:gd name="T43" fmla="*/ 136 h 211"/>
                  <a:gd name="T44" fmla="*/ 41 w 248"/>
                  <a:gd name="T45" fmla="*/ 111 h 211"/>
                  <a:gd name="T46" fmla="*/ 30 w 248"/>
                  <a:gd name="T47" fmla="*/ 83 h 211"/>
                  <a:gd name="T48" fmla="*/ 22 w 248"/>
                  <a:gd name="T49" fmla="*/ 58 h 211"/>
                  <a:gd name="T50" fmla="*/ 17 w 248"/>
                  <a:gd name="T51" fmla="*/ 16 h 211"/>
                  <a:gd name="T52" fmla="*/ 16 w 248"/>
                  <a:gd name="T53"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211">
                    <a:moveTo>
                      <a:pt x="16" y="0"/>
                    </a:moveTo>
                    <a:lnTo>
                      <a:pt x="0" y="0"/>
                    </a:lnTo>
                    <a:lnTo>
                      <a:pt x="1" y="18"/>
                    </a:lnTo>
                    <a:lnTo>
                      <a:pt x="8" y="62"/>
                    </a:lnTo>
                    <a:lnTo>
                      <a:pt x="16" y="89"/>
                    </a:lnTo>
                    <a:lnTo>
                      <a:pt x="27" y="117"/>
                    </a:lnTo>
                    <a:lnTo>
                      <a:pt x="45" y="146"/>
                    </a:lnTo>
                    <a:lnTo>
                      <a:pt x="68" y="172"/>
                    </a:lnTo>
                    <a:lnTo>
                      <a:pt x="94" y="190"/>
                    </a:lnTo>
                    <a:lnTo>
                      <a:pt x="123" y="202"/>
                    </a:lnTo>
                    <a:lnTo>
                      <a:pt x="154" y="209"/>
                    </a:lnTo>
                    <a:lnTo>
                      <a:pt x="182" y="211"/>
                    </a:lnTo>
                    <a:lnTo>
                      <a:pt x="229" y="209"/>
                    </a:lnTo>
                    <a:lnTo>
                      <a:pt x="248" y="205"/>
                    </a:lnTo>
                    <a:lnTo>
                      <a:pt x="246" y="190"/>
                    </a:lnTo>
                    <a:lnTo>
                      <a:pt x="227" y="192"/>
                    </a:lnTo>
                    <a:lnTo>
                      <a:pt x="182" y="194"/>
                    </a:lnTo>
                    <a:lnTo>
                      <a:pt x="156" y="192"/>
                    </a:lnTo>
                    <a:lnTo>
                      <a:pt x="127" y="187"/>
                    </a:lnTo>
                    <a:lnTo>
                      <a:pt x="102" y="176"/>
                    </a:lnTo>
                    <a:lnTo>
                      <a:pt x="78" y="160"/>
                    </a:lnTo>
                    <a:lnTo>
                      <a:pt x="57" y="136"/>
                    </a:lnTo>
                    <a:lnTo>
                      <a:pt x="41" y="111"/>
                    </a:lnTo>
                    <a:lnTo>
                      <a:pt x="30" y="83"/>
                    </a:lnTo>
                    <a:lnTo>
                      <a:pt x="22" y="58"/>
                    </a:lnTo>
                    <a:lnTo>
                      <a:pt x="17" y="16"/>
                    </a:lnTo>
                    <a:lnTo>
                      <a:pt x="16" y="0"/>
                    </a:lnTo>
                    <a:close/>
                  </a:path>
                </a:pathLst>
              </a:custGeom>
              <a:solidFill>
                <a:srgbClr val="FF4040"/>
              </a:solidFill>
              <a:ln w="0">
                <a:solidFill>
                  <a:srgbClr val="FF4040"/>
                </a:solidFill>
                <a:prstDash val="solid"/>
                <a:round/>
                <a:headEnd/>
                <a:tailEnd/>
              </a:ln>
            </p:spPr>
            <p:txBody>
              <a:bodyPr/>
              <a:lstStyle/>
              <a:p>
                <a:endParaRPr lang="ja-JP" altLang="en-US"/>
              </a:p>
            </p:txBody>
          </p:sp>
          <p:sp>
            <p:nvSpPr>
              <p:cNvPr id="25782" name="Freeform 182"/>
              <p:cNvSpPr>
                <a:spLocks/>
              </p:cNvSpPr>
              <p:nvPr/>
            </p:nvSpPr>
            <p:spPr bwMode="auto">
              <a:xfrm>
                <a:off x="5184" y="3143"/>
                <a:ext cx="21" cy="16"/>
              </a:xfrm>
              <a:custGeom>
                <a:avLst/>
                <a:gdLst>
                  <a:gd name="T0" fmla="*/ 176 w 176"/>
                  <a:gd name="T1" fmla="*/ 12 h 121"/>
                  <a:gd name="T2" fmla="*/ 167 w 176"/>
                  <a:gd name="T3" fmla="*/ 0 h 121"/>
                  <a:gd name="T4" fmla="*/ 0 w 176"/>
                  <a:gd name="T5" fmla="*/ 108 h 121"/>
                  <a:gd name="T6" fmla="*/ 8 w 176"/>
                  <a:gd name="T7" fmla="*/ 121 h 121"/>
                  <a:gd name="T8" fmla="*/ 176 w 176"/>
                  <a:gd name="T9" fmla="*/ 12 h 121"/>
                </a:gdLst>
                <a:ahLst/>
                <a:cxnLst>
                  <a:cxn ang="0">
                    <a:pos x="T0" y="T1"/>
                  </a:cxn>
                  <a:cxn ang="0">
                    <a:pos x="T2" y="T3"/>
                  </a:cxn>
                  <a:cxn ang="0">
                    <a:pos x="T4" y="T5"/>
                  </a:cxn>
                  <a:cxn ang="0">
                    <a:pos x="T6" y="T7"/>
                  </a:cxn>
                  <a:cxn ang="0">
                    <a:pos x="T8" y="T9"/>
                  </a:cxn>
                </a:cxnLst>
                <a:rect l="0" t="0" r="r" b="b"/>
                <a:pathLst>
                  <a:path w="176" h="121">
                    <a:moveTo>
                      <a:pt x="176" y="12"/>
                    </a:moveTo>
                    <a:lnTo>
                      <a:pt x="167" y="0"/>
                    </a:lnTo>
                    <a:lnTo>
                      <a:pt x="0" y="108"/>
                    </a:lnTo>
                    <a:lnTo>
                      <a:pt x="8" y="121"/>
                    </a:lnTo>
                    <a:lnTo>
                      <a:pt x="176"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783" name="Freeform 183"/>
              <p:cNvSpPr>
                <a:spLocks/>
              </p:cNvSpPr>
              <p:nvPr/>
            </p:nvSpPr>
            <p:spPr bwMode="auto">
              <a:xfrm>
                <a:off x="5179" y="3132"/>
                <a:ext cx="26" cy="16"/>
              </a:xfrm>
              <a:custGeom>
                <a:avLst/>
                <a:gdLst>
                  <a:gd name="T0" fmla="*/ 197 w 197"/>
                  <a:gd name="T1" fmla="*/ 13 h 151"/>
                  <a:gd name="T2" fmla="*/ 189 w 197"/>
                  <a:gd name="T3" fmla="*/ 0 h 151"/>
                  <a:gd name="T4" fmla="*/ 0 w 197"/>
                  <a:gd name="T5" fmla="*/ 139 h 151"/>
                  <a:gd name="T6" fmla="*/ 8 w 197"/>
                  <a:gd name="T7" fmla="*/ 151 h 151"/>
                  <a:gd name="T8" fmla="*/ 197 w 197"/>
                  <a:gd name="T9" fmla="*/ 13 h 151"/>
                </a:gdLst>
                <a:ahLst/>
                <a:cxnLst>
                  <a:cxn ang="0">
                    <a:pos x="T0" y="T1"/>
                  </a:cxn>
                  <a:cxn ang="0">
                    <a:pos x="T2" y="T3"/>
                  </a:cxn>
                  <a:cxn ang="0">
                    <a:pos x="T4" y="T5"/>
                  </a:cxn>
                  <a:cxn ang="0">
                    <a:pos x="T6" y="T7"/>
                  </a:cxn>
                  <a:cxn ang="0">
                    <a:pos x="T8" y="T9"/>
                  </a:cxn>
                </a:cxnLst>
                <a:rect l="0" t="0" r="r" b="b"/>
                <a:pathLst>
                  <a:path w="197" h="151">
                    <a:moveTo>
                      <a:pt x="197" y="13"/>
                    </a:moveTo>
                    <a:lnTo>
                      <a:pt x="189" y="0"/>
                    </a:lnTo>
                    <a:lnTo>
                      <a:pt x="0" y="139"/>
                    </a:lnTo>
                    <a:lnTo>
                      <a:pt x="8" y="151"/>
                    </a:lnTo>
                    <a:lnTo>
                      <a:pt x="197" y="13"/>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784" name="Freeform 184"/>
              <p:cNvSpPr>
                <a:spLocks/>
              </p:cNvSpPr>
              <p:nvPr/>
            </p:nvSpPr>
            <p:spPr bwMode="auto">
              <a:xfrm>
                <a:off x="5168" y="3122"/>
                <a:ext cx="27" cy="21"/>
              </a:xfrm>
              <a:custGeom>
                <a:avLst/>
                <a:gdLst>
                  <a:gd name="T0" fmla="*/ 182 w 182"/>
                  <a:gd name="T1" fmla="*/ 13 h 135"/>
                  <a:gd name="T2" fmla="*/ 174 w 182"/>
                  <a:gd name="T3" fmla="*/ 0 h 135"/>
                  <a:gd name="T4" fmla="*/ 0 w 182"/>
                  <a:gd name="T5" fmla="*/ 123 h 135"/>
                  <a:gd name="T6" fmla="*/ 8 w 182"/>
                  <a:gd name="T7" fmla="*/ 135 h 135"/>
                  <a:gd name="T8" fmla="*/ 182 w 182"/>
                  <a:gd name="T9" fmla="*/ 13 h 135"/>
                </a:gdLst>
                <a:ahLst/>
                <a:cxnLst>
                  <a:cxn ang="0">
                    <a:pos x="T0" y="T1"/>
                  </a:cxn>
                  <a:cxn ang="0">
                    <a:pos x="T2" y="T3"/>
                  </a:cxn>
                  <a:cxn ang="0">
                    <a:pos x="T4" y="T5"/>
                  </a:cxn>
                  <a:cxn ang="0">
                    <a:pos x="T6" y="T7"/>
                  </a:cxn>
                  <a:cxn ang="0">
                    <a:pos x="T8" y="T9"/>
                  </a:cxn>
                </a:cxnLst>
                <a:rect l="0" t="0" r="r" b="b"/>
                <a:pathLst>
                  <a:path w="182" h="135">
                    <a:moveTo>
                      <a:pt x="182" y="13"/>
                    </a:moveTo>
                    <a:lnTo>
                      <a:pt x="174" y="0"/>
                    </a:lnTo>
                    <a:lnTo>
                      <a:pt x="0" y="123"/>
                    </a:lnTo>
                    <a:lnTo>
                      <a:pt x="8" y="135"/>
                    </a:lnTo>
                    <a:lnTo>
                      <a:pt x="182" y="13"/>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25785" name="Freeform 185"/>
              <p:cNvSpPr>
                <a:spLocks/>
              </p:cNvSpPr>
              <p:nvPr/>
            </p:nvSpPr>
            <p:spPr bwMode="auto">
              <a:xfrm>
                <a:off x="4819" y="3339"/>
                <a:ext cx="11" cy="16"/>
              </a:xfrm>
              <a:custGeom>
                <a:avLst/>
                <a:gdLst>
                  <a:gd name="T0" fmla="*/ 22 w 84"/>
                  <a:gd name="T1" fmla="*/ 0 h 141"/>
                  <a:gd name="T2" fmla="*/ 39 w 84"/>
                  <a:gd name="T3" fmla="*/ 36 h 141"/>
                  <a:gd name="T4" fmla="*/ 58 w 84"/>
                  <a:gd name="T5" fmla="*/ 68 h 141"/>
                  <a:gd name="T6" fmla="*/ 67 w 84"/>
                  <a:gd name="T7" fmla="*/ 80 h 141"/>
                  <a:gd name="T8" fmla="*/ 84 w 84"/>
                  <a:gd name="T9" fmla="*/ 97 h 141"/>
                  <a:gd name="T10" fmla="*/ 51 w 84"/>
                  <a:gd name="T11" fmla="*/ 110 h 141"/>
                  <a:gd name="T12" fmla="*/ 26 w 84"/>
                  <a:gd name="T13" fmla="*/ 124 h 141"/>
                  <a:gd name="T14" fmla="*/ 17 w 84"/>
                  <a:gd name="T15" fmla="*/ 130 h 141"/>
                  <a:gd name="T16" fmla="*/ 9 w 84"/>
                  <a:gd name="T17" fmla="*/ 141 h 141"/>
                  <a:gd name="T18" fmla="*/ 5 w 84"/>
                  <a:gd name="T19" fmla="*/ 131 h 141"/>
                  <a:gd name="T20" fmla="*/ 0 w 84"/>
                  <a:gd name="T21" fmla="*/ 101 h 141"/>
                  <a:gd name="T22" fmla="*/ 0 w 84"/>
                  <a:gd name="T23" fmla="*/ 80 h 141"/>
                  <a:gd name="T24" fmla="*/ 2 w 84"/>
                  <a:gd name="T25" fmla="*/ 56 h 141"/>
                  <a:gd name="T26" fmla="*/ 9 w 84"/>
                  <a:gd name="T27" fmla="*/ 30 h 141"/>
                  <a:gd name="T28" fmla="*/ 22 w 84"/>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141">
                    <a:moveTo>
                      <a:pt x="22" y="0"/>
                    </a:moveTo>
                    <a:lnTo>
                      <a:pt x="39" y="36"/>
                    </a:lnTo>
                    <a:lnTo>
                      <a:pt x="58" y="68"/>
                    </a:lnTo>
                    <a:lnTo>
                      <a:pt x="67" y="80"/>
                    </a:lnTo>
                    <a:lnTo>
                      <a:pt x="84" y="97"/>
                    </a:lnTo>
                    <a:lnTo>
                      <a:pt x="51" y="110"/>
                    </a:lnTo>
                    <a:lnTo>
                      <a:pt x="26" y="124"/>
                    </a:lnTo>
                    <a:lnTo>
                      <a:pt x="17" y="130"/>
                    </a:lnTo>
                    <a:lnTo>
                      <a:pt x="9" y="141"/>
                    </a:lnTo>
                    <a:lnTo>
                      <a:pt x="5" y="131"/>
                    </a:lnTo>
                    <a:lnTo>
                      <a:pt x="0" y="101"/>
                    </a:lnTo>
                    <a:lnTo>
                      <a:pt x="0" y="80"/>
                    </a:lnTo>
                    <a:lnTo>
                      <a:pt x="2" y="56"/>
                    </a:lnTo>
                    <a:lnTo>
                      <a:pt x="9" y="30"/>
                    </a:lnTo>
                    <a:lnTo>
                      <a:pt x="22"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86" name="Freeform 186"/>
              <p:cNvSpPr>
                <a:spLocks/>
              </p:cNvSpPr>
              <p:nvPr/>
            </p:nvSpPr>
            <p:spPr bwMode="auto">
              <a:xfrm>
                <a:off x="5057" y="3329"/>
                <a:ext cx="11" cy="15"/>
              </a:xfrm>
              <a:custGeom>
                <a:avLst/>
                <a:gdLst>
                  <a:gd name="T0" fmla="*/ 19 w 78"/>
                  <a:gd name="T1" fmla="*/ 0 h 128"/>
                  <a:gd name="T2" fmla="*/ 33 w 78"/>
                  <a:gd name="T3" fmla="*/ 32 h 128"/>
                  <a:gd name="T4" fmla="*/ 52 w 78"/>
                  <a:gd name="T5" fmla="*/ 64 h 128"/>
                  <a:gd name="T6" fmla="*/ 78 w 78"/>
                  <a:gd name="T7" fmla="*/ 101 h 128"/>
                  <a:gd name="T8" fmla="*/ 40 w 78"/>
                  <a:gd name="T9" fmla="*/ 104 h 128"/>
                  <a:gd name="T10" fmla="*/ 13 w 78"/>
                  <a:gd name="T11" fmla="*/ 112 h 128"/>
                  <a:gd name="T12" fmla="*/ 4 w 78"/>
                  <a:gd name="T13" fmla="*/ 117 h 128"/>
                  <a:gd name="T14" fmla="*/ 2 w 78"/>
                  <a:gd name="T15" fmla="*/ 118 h 128"/>
                  <a:gd name="T16" fmla="*/ 2 w 78"/>
                  <a:gd name="T17" fmla="*/ 128 h 128"/>
                  <a:gd name="T18" fmla="*/ 1 w 78"/>
                  <a:gd name="T19" fmla="*/ 118 h 128"/>
                  <a:gd name="T20" fmla="*/ 0 w 78"/>
                  <a:gd name="T21" fmla="*/ 91 h 128"/>
                  <a:gd name="T22" fmla="*/ 5 w 78"/>
                  <a:gd name="T23" fmla="*/ 50 h 128"/>
                  <a:gd name="T24" fmla="*/ 19 w 78"/>
                  <a:gd name="T2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28">
                    <a:moveTo>
                      <a:pt x="19" y="0"/>
                    </a:moveTo>
                    <a:lnTo>
                      <a:pt x="33" y="32"/>
                    </a:lnTo>
                    <a:lnTo>
                      <a:pt x="52" y="64"/>
                    </a:lnTo>
                    <a:lnTo>
                      <a:pt x="78" y="101"/>
                    </a:lnTo>
                    <a:lnTo>
                      <a:pt x="40" y="104"/>
                    </a:lnTo>
                    <a:lnTo>
                      <a:pt x="13" y="112"/>
                    </a:lnTo>
                    <a:lnTo>
                      <a:pt x="4" y="117"/>
                    </a:lnTo>
                    <a:lnTo>
                      <a:pt x="2" y="118"/>
                    </a:lnTo>
                    <a:lnTo>
                      <a:pt x="2" y="128"/>
                    </a:lnTo>
                    <a:lnTo>
                      <a:pt x="1" y="118"/>
                    </a:lnTo>
                    <a:lnTo>
                      <a:pt x="0" y="91"/>
                    </a:lnTo>
                    <a:lnTo>
                      <a:pt x="5" y="50"/>
                    </a:lnTo>
                    <a:lnTo>
                      <a:pt x="19"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87" name="Freeform 187"/>
              <p:cNvSpPr>
                <a:spLocks/>
              </p:cNvSpPr>
              <p:nvPr/>
            </p:nvSpPr>
            <p:spPr bwMode="auto">
              <a:xfrm>
                <a:off x="4825" y="3429"/>
                <a:ext cx="47" cy="16"/>
              </a:xfrm>
              <a:custGeom>
                <a:avLst/>
                <a:gdLst>
                  <a:gd name="T0" fmla="*/ 0 w 332"/>
                  <a:gd name="T1" fmla="*/ 0 h 122"/>
                  <a:gd name="T2" fmla="*/ 330 w 332"/>
                  <a:gd name="T3" fmla="*/ 0 h 122"/>
                  <a:gd name="T4" fmla="*/ 332 w 332"/>
                  <a:gd name="T5" fmla="*/ 53 h 122"/>
                  <a:gd name="T6" fmla="*/ 330 w 332"/>
                  <a:gd name="T7" fmla="*/ 74 h 122"/>
                  <a:gd name="T8" fmla="*/ 325 w 332"/>
                  <a:gd name="T9" fmla="*/ 92 h 122"/>
                  <a:gd name="T10" fmla="*/ 320 w 332"/>
                  <a:gd name="T11" fmla="*/ 105 h 122"/>
                  <a:gd name="T12" fmla="*/ 303 w 332"/>
                  <a:gd name="T13" fmla="*/ 115 h 122"/>
                  <a:gd name="T14" fmla="*/ 247 w 332"/>
                  <a:gd name="T15" fmla="*/ 121 h 122"/>
                  <a:gd name="T16" fmla="*/ 161 w 332"/>
                  <a:gd name="T17" fmla="*/ 122 h 122"/>
                  <a:gd name="T18" fmla="*/ 78 w 332"/>
                  <a:gd name="T19" fmla="*/ 118 h 122"/>
                  <a:gd name="T20" fmla="*/ 47 w 332"/>
                  <a:gd name="T21" fmla="*/ 112 h 122"/>
                  <a:gd name="T22" fmla="*/ 38 w 332"/>
                  <a:gd name="T23" fmla="*/ 109 h 122"/>
                  <a:gd name="T24" fmla="*/ 31 w 332"/>
                  <a:gd name="T25" fmla="*/ 104 h 122"/>
                  <a:gd name="T26" fmla="*/ 17 w 332"/>
                  <a:gd name="T27" fmla="*/ 78 h 122"/>
                  <a:gd name="T28" fmla="*/ 6 w 332"/>
                  <a:gd name="T29" fmla="*/ 43 h 122"/>
                  <a:gd name="T30" fmla="*/ 0 w 332"/>
                  <a:gd name="T31"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2" h="122">
                    <a:moveTo>
                      <a:pt x="0" y="0"/>
                    </a:moveTo>
                    <a:lnTo>
                      <a:pt x="330" y="0"/>
                    </a:lnTo>
                    <a:lnTo>
                      <a:pt x="332" y="53"/>
                    </a:lnTo>
                    <a:lnTo>
                      <a:pt x="330" y="74"/>
                    </a:lnTo>
                    <a:lnTo>
                      <a:pt x="325" y="92"/>
                    </a:lnTo>
                    <a:lnTo>
                      <a:pt x="320" y="105"/>
                    </a:lnTo>
                    <a:lnTo>
                      <a:pt x="303" y="115"/>
                    </a:lnTo>
                    <a:lnTo>
                      <a:pt x="247" y="121"/>
                    </a:lnTo>
                    <a:lnTo>
                      <a:pt x="161" y="122"/>
                    </a:lnTo>
                    <a:lnTo>
                      <a:pt x="78" y="118"/>
                    </a:lnTo>
                    <a:lnTo>
                      <a:pt x="47" y="112"/>
                    </a:lnTo>
                    <a:lnTo>
                      <a:pt x="38" y="109"/>
                    </a:lnTo>
                    <a:lnTo>
                      <a:pt x="31" y="104"/>
                    </a:lnTo>
                    <a:lnTo>
                      <a:pt x="17" y="78"/>
                    </a:lnTo>
                    <a:lnTo>
                      <a:pt x="6" y="43"/>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88" name="Freeform 188"/>
              <p:cNvSpPr>
                <a:spLocks/>
              </p:cNvSpPr>
              <p:nvPr/>
            </p:nvSpPr>
            <p:spPr bwMode="auto">
              <a:xfrm>
                <a:off x="4825" y="3429"/>
                <a:ext cx="53" cy="16"/>
              </a:xfrm>
              <a:custGeom>
                <a:avLst/>
                <a:gdLst>
                  <a:gd name="T0" fmla="*/ 7 w 349"/>
                  <a:gd name="T1" fmla="*/ 52 h 138"/>
                  <a:gd name="T2" fmla="*/ 23 w 349"/>
                  <a:gd name="T3" fmla="*/ 50 h 138"/>
                  <a:gd name="T4" fmla="*/ 18 w 349"/>
                  <a:gd name="T5" fmla="*/ 16 h 138"/>
                  <a:gd name="T6" fmla="*/ 332 w 349"/>
                  <a:gd name="T7" fmla="*/ 16 h 138"/>
                  <a:gd name="T8" fmla="*/ 333 w 349"/>
                  <a:gd name="T9" fmla="*/ 61 h 138"/>
                  <a:gd name="T10" fmla="*/ 332 w 349"/>
                  <a:gd name="T11" fmla="*/ 81 h 138"/>
                  <a:gd name="T12" fmla="*/ 327 w 349"/>
                  <a:gd name="T13" fmla="*/ 98 h 138"/>
                  <a:gd name="T14" fmla="*/ 323 w 349"/>
                  <a:gd name="T15" fmla="*/ 108 h 138"/>
                  <a:gd name="T16" fmla="*/ 310 w 349"/>
                  <a:gd name="T17" fmla="*/ 115 h 138"/>
                  <a:gd name="T18" fmla="*/ 256 w 349"/>
                  <a:gd name="T19" fmla="*/ 121 h 138"/>
                  <a:gd name="T20" fmla="*/ 170 w 349"/>
                  <a:gd name="T21" fmla="*/ 122 h 138"/>
                  <a:gd name="T22" fmla="*/ 88 w 349"/>
                  <a:gd name="T23" fmla="*/ 117 h 138"/>
                  <a:gd name="T24" fmla="*/ 58 w 349"/>
                  <a:gd name="T25" fmla="*/ 112 h 138"/>
                  <a:gd name="T26" fmla="*/ 50 w 349"/>
                  <a:gd name="T27" fmla="*/ 110 h 138"/>
                  <a:gd name="T28" fmla="*/ 46 w 349"/>
                  <a:gd name="T29" fmla="*/ 107 h 138"/>
                  <a:gd name="T30" fmla="*/ 33 w 349"/>
                  <a:gd name="T31" fmla="*/ 83 h 138"/>
                  <a:gd name="T32" fmla="*/ 22 w 349"/>
                  <a:gd name="T33" fmla="*/ 49 h 138"/>
                  <a:gd name="T34" fmla="*/ 18 w 349"/>
                  <a:gd name="T35" fmla="*/ 16 h 138"/>
                  <a:gd name="T36" fmla="*/ 339 w 349"/>
                  <a:gd name="T37" fmla="*/ 16 h 138"/>
                  <a:gd name="T38" fmla="*/ 339 w 349"/>
                  <a:gd name="T39" fmla="*/ 0 h 138"/>
                  <a:gd name="T40" fmla="*/ 0 w 349"/>
                  <a:gd name="T41" fmla="*/ 0 h 138"/>
                  <a:gd name="T42" fmla="*/ 8 w 349"/>
                  <a:gd name="T43" fmla="*/ 53 h 138"/>
                  <a:gd name="T44" fmla="*/ 18 w 349"/>
                  <a:gd name="T45" fmla="*/ 89 h 138"/>
                  <a:gd name="T46" fmla="*/ 34 w 349"/>
                  <a:gd name="T47" fmla="*/ 117 h 138"/>
                  <a:gd name="T48" fmla="*/ 44 w 349"/>
                  <a:gd name="T49" fmla="*/ 125 h 138"/>
                  <a:gd name="T50" fmla="*/ 54 w 349"/>
                  <a:gd name="T51" fmla="*/ 127 h 138"/>
                  <a:gd name="T52" fmla="*/ 86 w 349"/>
                  <a:gd name="T53" fmla="*/ 134 h 138"/>
                  <a:gd name="T54" fmla="*/ 170 w 349"/>
                  <a:gd name="T55" fmla="*/ 138 h 138"/>
                  <a:gd name="T56" fmla="*/ 256 w 349"/>
                  <a:gd name="T57" fmla="*/ 137 h 138"/>
                  <a:gd name="T58" fmla="*/ 315 w 349"/>
                  <a:gd name="T59" fmla="*/ 130 h 138"/>
                  <a:gd name="T60" fmla="*/ 335 w 349"/>
                  <a:gd name="T61" fmla="*/ 118 h 138"/>
                  <a:gd name="T62" fmla="*/ 341 w 349"/>
                  <a:gd name="T63" fmla="*/ 102 h 138"/>
                  <a:gd name="T64" fmla="*/ 346 w 349"/>
                  <a:gd name="T65" fmla="*/ 83 h 138"/>
                  <a:gd name="T66" fmla="*/ 349 w 349"/>
                  <a:gd name="T67" fmla="*/ 61 h 138"/>
                  <a:gd name="T68" fmla="*/ 346 w 349"/>
                  <a:gd name="T69" fmla="*/ 0 h 138"/>
                  <a:gd name="T70" fmla="*/ 0 w 349"/>
                  <a:gd name="T71" fmla="*/ 0 h 138"/>
                  <a:gd name="T72" fmla="*/ 7 w 349"/>
                  <a:gd name="T73" fmla="*/ 5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9" h="138">
                    <a:moveTo>
                      <a:pt x="7" y="52"/>
                    </a:moveTo>
                    <a:lnTo>
                      <a:pt x="23" y="50"/>
                    </a:lnTo>
                    <a:lnTo>
                      <a:pt x="18" y="16"/>
                    </a:lnTo>
                    <a:lnTo>
                      <a:pt x="332" y="16"/>
                    </a:lnTo>
                    <a:lnTo>
                      <a:pt x="333" y="61"/>
                    </a:lnTo>
                    <a:lnTo>
                      <a:pt x="332" y="81"/>
                    </a:lnTo>
                    <a:lnTo>
                      <a:pt x="327" y="98"/>
                    </a:lnTo>
                    <a:lnTo>
                      <a:pt x="323" y="108"/>
                    </a:lnTo>
                    <a:lnTo>
                      <a:pt x="310" y="115"/>
                    </a:lnTo>
                    <a:lnTo>
                      <a:pt x="256" y="121"/>
                    </a:lnTo>
                    <a:lnTo>
                      <a:pt x="170" y="122"/>
                    </a:lnTo>
                    <a:lnTo>
                      <a:pt x="88" y="117"/>
                    </a:lnTo>
                    <a:lnTo>
                      <a:pt x="58" y="112"/>
                    </a:lnTo>
                    <a:lnTo>
                      <a:pt x="50" y="110"/>
                    </a:lnTo>
                    <a:lnTo>
                      <a:pt x="46" y="107"/>
                    </a:lnTo>
                    <a:lnTo>
                      <a:pt x="33" y="83"/>
                    </a:lnTo>
                    <a:lnTo>
                      <a:pt x="22" y="49"/>
                    </a:lnTo>
                    <a:lnTo>
                      <a:pt x="18" y="16"/>
                    </a:lnTo>
                    <a:lnTo>
                      <a:pt x="339" y="16"/>
                    </a:lnTo>
                    <a:lnTo>
                      <a:pt x="339" y="0"/>
                    </a:lnTo>
                    <a:lnTo>
                      <a:pt x="0" y="0"/>
                    </a:lnTo>
                    <a:lnTo>
                      <a:pt x="8" y="53"/>
                    </a:lnTo>
                    <a:lnTo>
                      <a:pt x="18" y="89"/>
                    </a:lnTo>
                    <a:lnTo>
                      <a:pt x="34" y="117"/>
                    </a:lnTo>
                    <a:lnTo>
                      <a:pt x="44" y="125"/>
                    </a:lnTo>
                    <a:lnTo>
                      <a:pt x="54" y="127"/>
                    </a:lnTo>
                    <a:lnTo>
                      <a:pt x="86" y="134"/>
                    </a:lnTo>
                    <a:lnTo>
                      <a:pt x="170" y="138"/>
                    </a:lnTo>
                    <a:lnTo>
                      <a:pt x="256" y="137"/>
                    </a:lnTo>
                    <a:lnTo>
                      <a:pt x="315" y="130"/>
                    </a:lnTo>
                    <a:lnTo>
                      <a:pt x="335" y="118"/>
                    </a:lnTo>
                    <a:lnTo>
                      <a:pt x="341" y="102"/>
                    </a:lnTo>
                    <a:lnTo>
                      <a:pt x="346" y="83"/>
                    </a:lnTo>
                    <a:lnTo>
                      <a:pt x="349" y="61"/>
                    </a:lnTo>
                    <a:lnTo>
                      <a:pt x="346" y="0"/>
                    </a:lnTo>
                    <a:lnTo>
                      <a:pt x="0" y="0"/>
                    </a:lnTo>
                    <a:lnTo>
                      <a:pt x="7" y="5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89" name="Freeform 189"/>
              <p:cNvSpPr>
                <a:spLocks/>
              </p:cNvSpPr>
              <p:nvPr/>
            </p:nvSpPr>
            <p:spPr bwMode="auto">
              <a:xfrm>
                <a:off x="4751" y="3397"/>
                <a:ext cx="37" cy="38"/>
              </a:xfrm>
              <a:custGeom>
                <a:avLst/>
                <a:gdLst>
                  <a:gd name="T0" fmla="*/ 3 w 267"/>
                  <a:gd name="T1" fmla="*/ 0 h 284"/>
                  <a:gd name="T2" fmla="*/ 267 w 267"/>
                  <a:gd name="T3" fmla="*/ 164 h 284"/>
                  <a:gd name="T4" fmla="*/ 257 w 267"/>
                  <a:gd name="T5" fmla="*/ 226 h 284"/>
                  <a:gd name="T6" fmla="*/ 244 w 267"/>
                  <a:gd name="T7" fmla="*/ 267 h 284"/>
                  <a:gd name="T8" fmla="*/ 238 w 267"/>
                  <a:gd name="T9" fmla="*/ 279 h 284"/>
                  <a:gd name="T10" fmla="*/ 236 w 267"/>
                  <a:gd name="T11" fmla="*/ 283 h 284"/>
                  <a:gd name="T12" fmla="*/ 236 w 267"/>
                  <a:gd name="T13" fmla="*/ 284 h 284"/>
                  <a:gd name="T14" fmla="*/ 224 w 267"/>
                  <a:gd name="T15" fmla="*/ 281 h 284"/>
                  <a:gd name="T16" fmla="*/ 178 w 267"/>
                  <a:gd name="T17" fmla="*/ 259 h 284"/>
                  <a:gd name="T18" fmla="*/ 108 w 267"/>
                  <a:gd name="T19" fmla="*/ 219 h 284"/>
                  <a:gd name="T20" fmla="*/ 42 w 267"/>
                  <a:gd name="T21" fmla="*/ 171 h 284"/>
                  <a:gd name="T22" fmla="*/ 19 w 267"/>
                  <a:gd name="T23" fmla="*/ 150 h 284"/>
                  <a:gd name="T24" fmla="*/ 12 w 267"/>
                  <a:gd name="T25" fmla="*/ 143 h 284"/>
                  <a:gd name="T26" fmla="*/ 7 w 267"/>
                  <a:gd name="T27" fmla="*/ 134 h 284"/>
                  <a:gd name="T28" fmla="*/ 0 w 267"/>
                  <a:gd name="T29" fmla="*/ 97 h 284"/>
                  <a:gd name="T30" fmla="*/ 0 w 267"/>
                  <a:gd name="T31" fmla="*/ 52 h 284"/>
                  <a:gd name="T32" fmla="*/ 3 w 267"/>
                  <a:gd name="T33"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7" h="284">
                    <a:moveTo>
                      <a:pt x="3" y="0"/>
                    </a:moveTo>
                    <a:lnTo>
                      <a:pt x="267" y="164"/>
                    </a:lnTo>
                    <a:lnTo>
                      <a:pt x="257" y="226"/>
                    </a:lnTo>
                    <a:lnTo>
                      <a:pt x="244" y="267"/>
                    </a:lnTo>
                    <a:lnTo>
                      <a:pt x="238" y="279"/>
                    </a:lnTo>
                    <a:lnTo>
                      <a:pt x="236" y="283"/>
                    </a:lnTo>
                    <a:lnTo>
                      <a:pt x="236" y="284"/>
                    </a:lnTo>
                    <a:lnTo>
                      <a:pt x="224" y="281"/>
                    </a:lnTo>
                    <a:lnTo>
                      <a:pt x="178" y="259"/>
                    </a:lnTo>
                    <a:lnTo>
                      <a:pt x="108" y="219"/>
                    </a:lnTo>
                    <a:lnTo>
                      <a:pt x="42" y="171"/>
                    </a:lnTo>
                    <a:lnTo>
                      <a:pt x="19" y="150"/>
                    </a:lnTo>
                    <a:lnTo>
                      <a:pt x="12" y="143"/>
                    </a:lnTo>
                    <a:lnTo>
                      <a:pt x="7" y="134"/>
                    </a:lnTo>
                    <a:lnTo>
                      <a:pt x="0" y="97"/>
                    </a:lnTo>
                    <a:lnTo>
                      <a:pt x="0" y="52"/>
                    </a:lnTo>
                    <a:lnTo>
                      <a:pt x="3"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790" name="Freeform 190"/>
              <p:cNvSpPr>
                <a:spLocks/>
              </p:cNvSpPr>
              <p:nvPr/>
            </p:nvSpPr>
            <p:spPr bwMode="auto">
              <a:xfrm>
                <a:off x="4751" y="3397"/>
                <a:ext cx="37" cy="38"/>
              </a:xfrm>
              <a:custGeom>
                <a:avLst/>
                <a:gdLst>
                  <a:gd name="T0" fmla="*/ 0 w 283"/>
                  <a:gd name="T1" fmla="*/ 66 h 305"/>
                  <a:gd name="T2" fmla="*/ 16 w 283"/>
                  <a:gd name="T3" fmla="*/ 66 h 305"/>
                  <a:gd name="T4" fmla="*/ 18 w 283"/>
                  <a:gd name="T5" fmla="*/ 27 h 305"/>
                  <a:gd name="T6" fmla="*/ 266 w 283"/>
                  <a:gd name="T7" fmla="*/ 182 h 305"/>
                  <a:gd name="T8" fmla="*/ 258 w 283"/>
                  <a:gd name="T9" fmla="*/ 238 h 305"/>
                  <a:gd name="T10" fmla="*/ 245 w 283"/>
                  <a:gd name="T11" fmla="*/ 278 h 305"/>
                  <a:gd name="T12" fmla="*/ 239 w 283"/>
                  <a:gd name="T13" fmla="*/ 290 h 305"/>
                  <a:gd name="T14" fmla="*/ 239 w 283"/>
                  <a:gd name="T15" fmla="*/ 290 h 305"/>
                  <a:gd name="T16" fmla="*/ 236 w 283"/>
                  <a:gd name="T17" fmla="*/ 295 h 305"/>
                  <a:gd name="T18" fmla="*/ 236 w 283"/>
                  <a:gd name="T19" fmla="*/ 298 h 305"/>
                  <a:gd name="T20" fmla="*/ 242 w 283"/>
                  <a:gd name="T21" fmla="*/ 305 h 305"/>
                  <a:gd name="T22" fmla="*/ 246 w 283"/>
                  <a:gd name="T23" fmla="*/ 291 h 305"/>
                  <a:gd name="T24" fmla="*/ 235 w 283"/>
                  <a:gd name="T25" fmla="*/ 288 h 305"/>
                  <a:gd name="T26" fmla="*/ 190 w 283"/>
                  <a:gd name="T27" fmla="*/ 266 h 305"/>
                  <a:gd name="T28" fmla="*/ 120 w 283"/>
                  <a:gd name="T29" fmla="*/ 226 h 305"/>
                  <a:gd name="T30" fmla="*/ 55 w 283"/>
                  <a:gd name="T31" fmla="*/ 179 h 305"/>
                  <a:gd name="T32" fmla="*/ 32 w 283"/>
                  <a:gd name="T33" fmla="*/ 159 h 305"/>
                  <a:gd name="T34" fmla="*/ 26 w 283"/>
                  <a:gd name="T35" fmla="*/ 152 h 305"/>
                  <a:gd name="T36" fmla="*/ 22 w 283"/>
                  <a:gd name="T37" fmla="*/ 144 h 305"/>
                  <a:gd name="T38" fmla="*/ 16 w 283"/>
                  <a:gd name="T39" fmla="*/ 110 h 305"/>
                  <a:gd name="T40" fmla="*/ 16 w 283"/>
                  <a:gd name="T41" fmla="*/ 66 h 305"/>
                  <a:gd name="T42" fmla="*/ 18 w 283"/>
                  <a:gd name="T43" fmla="*/ 27 h 305"/>
                  <a:gd name="T44" fmla="*/ 270 w 283"/>
                  <a:gd name="T45" fmla="*/ 184 h 305"/>
                  <a:gd name="T46" fmla="*/ 279 w 283"/>
                  <a:gd name="T47" fmla="*/ 172 h 305"/>
                  <a:gd name="T48" fmla="*/ 4 w 283"/>
                  <a:gd name="T49" fmla="*/ 0 h 305"/>
                  <a:gd name="T50" fmla="*/ 0 w 283"/>
                  <a:gd name="T51" fmla="*/ 66 h 305"/>
                  <a:gd name="T52" fmla="*/ 0 w 283"/>
                  <a:gd name="T53" fmla="*/ 112 h 305"/>
                  <a:gd name="T54" fmla="*/ 8 w 283"/>
                  <a:gd name="T55" fmla="*/ 151 h 305"/>
                  <a:gd name="T56" fmla="*/ 14 w 283"/>
                  <a:gd name="T57" fmla="*/ 162 h 305"/>
                  <a:gd name="T58" fmla="*/ 22 w 283"/>
                  <a:gd name="T59" fmla="*/ 169 h 305"/>
                  <a:gd name="T60" fmla="*/ 45 w 283"/>
                  <a:gd name="T61" fmla="*/ 192 h 305"/>
                  <a:gd name="T62" fmla="*/ 112 w 283"/>
                  <a:gd name="T63" fmla="*/ 239 h 305"/>
                  <a:gd name="T64" fmla="*/ 182 w 283"/>
                  <a:gd name="T65" fmla="*/ 281 h 305"/>
                  <a:gd name="T66" fmla="*/ 229 w 283"/>
                  <a:gd name="T67" fmla="*/ 302 h 305"/>
                  <a:gd name="T68" fmla="*/ 242 w 283"/>
                  <a:gd name="T69" fmla="*/ 305 h 305"/>
                  <a:gd name="T70" fmla="*/ 252 w 283"/>
                  <a:gd name="T71" fmla="*/ 297 h 305"/>
                  <a:gd name="T72" fmla="*/ 237 w 283"/>
                  <a:gd name="T73" fmla="*/ 294 h 305"/>
                  <a:gd name="T74" fmla="*/ 251 w 283"/>
                  <a:gd name="T75" fmla="*/ 300 h 305"/>
                  <a:gd name="T76" fmla="*/ 253 w 283"/>
                  <a:gd name="T77" fmla="*/ 296 h 305"/>
                  <a:gd name="T78" fmla="*/ 253 w 283"/>
                  <a:gd name="T79" fmla="*/ 296 h 305"/>
                  <a:gd name="T80" fmla="*/ 259 w 283"/>
                  <a:gd name="T81" fmla="*/ 284 h 305"/>
                  <a:gd name="T82" fmla="*/ 272 w 283"/>
                  <a:gd name="T83" fmla="*/ 242 h 305"/>
                  <a:gd name="T84" fmla="*/ 283 w 283"/>
                  <a:gd name="T85" fmla="*/ 174 h 305"/>
                  <a:gd name="T86" fmla="*/ 4 w 283"/>
                  <a:gd name="T87" fmla="*/ 0 h 305"/>
                  <a:gd name="T88" fmla="*/ 0 w 283"/>
                  <a:gd name="T89" fmla="*/ 6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 h="305">
                    <a:moveTo>
                      <a:pt x="0" y="66"/>
                    </a:moveTo>
                    <a:lnTo>
                      <a:pt x="16" y="66"/>
                    </a:lnTo>
                    <a:lnTo>
                      <a:pt x="18" y="27"/>
                    </a:lnTo>
                    <a:lnTo>
                      <a:pt x="266" y="182"/>
                    </a:lnTo>
                    <a:lnTo>
                      <a:pt x="258" y="238"/>
                    </a:lnTo>
                    <a:lnTo>
                      <a:pt x="245" y="278"/>
                    </a:lnTo>
                    <a:lnTo>
                      <a:pt x="239" y="290"/>
                    </a:lnTo>
                    <a:lnTo>
                      <a:pt x="239" y="290"/>
                    </a:lnTo>
                    <a:lnTo>
                      <a:pt x="236" y="295"/>
                    </a:lnTo>
                    <a:lnTo>
                      <a:pt x="236" y="298"/>
                    </a:lnTo>
                    <a:lnTo>
                      <a:pt x="242" y="305"/>
                    </a:lnTo>
                    <a:lnTo>
                      <a:pt x="246" y="291"/>
                    </a:lnTo>
                    <a:lnTo>
                      <a:pt x="235" y="288"/>
                    </a:lnTo>
                    <a:lnTo>
                      <a:pt x="190" y="266"/>
                    </a:lnTo>
                    <a:lnTo>
                      <a:pt x="120" y="226"/>
                    </a:lnTo>
                    <a:lnTo>
                      <a:pt x="55" y="179"/>
                    </a:lnTo>
                    <a:lnTo>
                      <a:pt x="32" y="159"/>
                    </a:lnTo>
                    <a:lnTo>
                      <a:pt x="26" y="152"/>
                    </a:lnTo>
                    <a:lnTo>
                      <a:pt x="22" y="144"/>
                    </a:lnTo>
                    <a:lnTo>
                      <a:pt x="16" y="110"/>
                    </a:lnTo>
                    <a:lnTo>
                      <a:pt x="16" y="66"/>
                    </a:lnTo>
                    <a:lnTo>
                      <a:pt x="18" y="27"/>
                    </a:lnTo>
                    <a:lnTo>
                      <a:pt x="270" y="184"/>
                    </a:lnTo>
                    <a:lnTo>
                      <a:pt x="279" y="172"/>
                    </a:lnTo>
                    <a:lnTo>
                      <a:pt x="4" y="0"/>
                    </a:lnTo>
                    <a:lnTo>
                      <a:pt x="0" y="66"/>
                    </a:lnTo>
                    <a:lnTo>
                      <a:pt x="0" y="112"/>
                    </a:lnTo>
                    <a:lnTo>
                      <a:pt x="8" y="151"/>
                    </a:lnTo>
                    <a:lnTo>
                      <a:pt x="14" y="162"/>
                    </a:lnTo>
                    <a:lnTo>
                      <a:pt x="22" y="169"/>
                    </a:lnTo>
                    <a:lnTo>
                      <a:pt x="45" y="192"/>
                    </a:lnTo>
                    <a:lnTo>
                      <a:pt x="112" y="239"/>
                    </a:lnTo>
                    <a:lnTo>
                      <a:pt x="182" y="281"/>
                    </a:lnTo>
                    <a:lnTo>
                      <a:pt x="229" y="302"/>
                    </a:lnTo>
                    <a:lnTo>
                      <a:pt x="242" y="305"/>
                    </a:lnTo>
                    <a:lnTo>
                      <a:pt x="252" y="297"/>
                    </a:lnTo>
                    <a:lnTo>
                      <a:pt x="237" y="294"/>
                    </a:lnTo>
                    <a:lnTo>
                      <a:pt x="251" y="300"/>
                    </a:lnTo>
                    <a:lnTo>
                      <a:pt x="253" y="296"/>
                    </a:lnTo>
                    <a:lnTo>
                      <a:pt x="253" y="296"/>
                    </a:lnTo>
                    <a:lnTo>
                      <a:pt x="259" y="284"/>
                    </a:lnTo>
                    <a:lnTo>
                      <a:pt x="272" y="242"/>
                    </a:lnTo>
                    <a:lnTo>
                      <a:pt x="283" y="174"/>
                    </a:lnTo>
                    <a:lnTo>
                      <a:pt x="4" y="0"/>
                    </a:lnTo>
                    <a:lnTo>
                      <a:pt x="0" y="6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91" name="Freeform 191"/>
              <p:cNvSpPr>
                <a:spLocks/>
              </p:cNvSpPr>
              <p:nvPr/>
            </p:nvSpPr>
            <p:spPr bwMode="auto">
              <a:xfrm>
                <a:off x="4814" y="3657"/>
                <a:ext cx="16" cy="11"/>
              </a:xfrm>
              <a:custGeom>
                <a:avLst/>
                <a:gdLst>
                  <a:gd name="T0" fmla="*/ 113 w 113"/>
                  <a:gd name="T1" fmla="*/ 15 h 93"/>
                  <a:gd name="T2" fmla="*/ 104 w 113"/>
                  <a:gd name="T3" fmla="*/ 0 h 93"/>
                  <a:gd name="T4" fmla="*/ 61 w 113"/>
                  <a:gd name="T5" fmla="*/ 27 h 93"/>
                  <a:gd name="T6" fmla="*/ 26 w 113"/>
                  <a:gd name="T7" fmla="*/ 54 h 93"/>
                  <a:gd name="T8" fmla="*/ 12 w 113"/>
                  <a:gd name="T9" fmla="*/ 65 h 93"/>
                  <a:gd name="T10" fmla="*/ 0 w 113"/>
                  <a:gd name="T11" fmla="*/ 85 h 93"/>
                  <a:gd name="T12" fmla="*/ 12 w 113"/>
                  <a:gd name="T13" fmla="*/ 93 h 93"/>
                  <a:gd name="T14" fmla="*/ 25 w 113"/>
                  <a:gd name="T15" fmla="*/ 75 h 93"/>
                  <a:gd name="T16" fmla="*/ 36 w 113"/>
                  <a:gd name="T17" fmla="*/ 66 h 93"/>
                  <a:gd name="T18" fmla="*/ 70 w 113"/>
                  <a:gd name="T19" fmla="*/ 39 h 93"/>
                  <a:gd name="T20" fmla="*/ 113 w 113"/>
                  <a:gd name="T2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93">
                    <a:moveTo>
                      <a:pt x="113" y="15"/>
                    </a:moveTo>
                    <a:lnTo>
                      <a:pt x="104" y="0"/>
                    </a:lnTo>
                    <a:lnTo>
                      <a:pt x="61" y="27"/>
                    </a:lnTo>
                    <a:lnTo>
                      <a:pt x="26" y="54"/>
                    </a:lnTo>
                    <a:lnTo>
                      <a:pt x="12" y="65"/>
                    </a:lnTo>
                    <a:lnTo>
                      <a:pt x="0" y="85"/>
                    </a:lnTo>
                    <a:lnTo>
                      <a:pt x="12" y="93"/>
                    </a:lnTo>
                    <a:lnTo>
                      <a:pt x="25" y="75"/>
                    </a:lnTo>
                    <a:lnTo>
                      <a:pt x="36" y="66"/>
                    </a:lnTo>
                    <a:lnTo>
                      <a:pt x="70" y="39"/>
                    </a:lnTo>
                    <a:lnTo>
                      <a:pt x="113"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92" name="Freeform 192"/>
              <p:cNvSpPr>
                <a:spLocks/>
              </p:cNvSpPr>
              <p:nvPr/>
            </p:nvSpPr>
            <p:spPr bwMode="auto">
              <a:xfrm>
                <a:off x="4819" y="3673"/>
                <a:ext cx="11" cy="5"/>
              </a:xfrm>
              <a:custGeom>
                <a:avLst/>
                <a:gdLst>
                  <a:gd name="T0" fmla="*/ 81 w 83"/>
                  <a:gd name="T1" fmla="*/ 26 h 26"/>
                  <a:gd name="T2" fmla="*/ 83 w 83"/>
                  <a:gd name="T3" fmla="*/ 11 h 26"/>
                  <a:gd name="T4" fmla="*/ 54 w 83"/>
                  <a:gd name="T5" fmla="*/ 5 h 26"/>
                  <a:gd name="T6" fmla="*/ 2 w 83"/>
                  <a:gd name="T7" fmla="*/ 0 h 26"/>
                  <a:gd name="T8" fmla="*/ 0 w 83"/>
                  <a:gd name="T9" fmla="*/ 16 h 26"/>
                  <a:gd name="T10" fmla="*/ 52 w 83"/>
                  <a:gd name="T11" fmla="*/ 22 h 26"/>
                  <a:gd name="T12" fmla="*/ 81 w 8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83" h="26">
                    <a:moveTo>
                      <a:pt x="81" y="26"/>
                    </a:moveTo>
                    <a:lnTo>
                      <a:pt x="83" y="11"/>
                    </a:lnTo>
                    <a:lnTo>
                      <a:pt x="54" y="5"/>
                    </a:lnTo>
                    <a:lnTo>
                      <a:pt x="2" y="0"/>
                    </a:lnTo>
                    <a:lnTo>
                      <a:pt x="0" y="16"/>
                    </a:lnTo>
                    <a:lnTo>
                      <a:pt x="52" y="22"/>
                    </a:lnTo>
                    <a:lnTo>
                      <a:pt x="81" y="2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93" name="Freeform 193"/>
              <p:cNvSpPr>
                <a:spLocks/>
              </p:cNvSpPr>
              <p:nvPr/>
            </p:nvSpPr>
            <p:spPr bwMode="auto">
              <a:xfrm>
                <a:off x="5052" y="3657"/>
                <a:ext cx="16" cy="11"/>
              </a:xfrm>
              <a:custGeom>
                <a:avLst/>
                <a:gdLst>
                  <a:gd name="T0" fmla="*/ 112 w 112"/>
                  <a:gd name="T1" fmla="*/ 15 h 93"/>
                  <a:gd name="T2" fmla="*/ 104 w 112"/>
                  <a:gd name="T3" fmla="*/ 0 h 93"/>
                  <a:gd name="T4" fmla="*/ 61 w 112"/>
                  <a:gd name="T5" fmla="*/ 27 h 93"/>
                  <a:gd name="T6" fmla="*/ 25 w 112"/>
                  <a:gd name="T7" fmla="*/ 54 h 93"/>
                  <a:gd name="T8" fmla="*/ 12 w 112"/>
                  <a:gd name="T9" fmla="*/ 65 h 93"/>
                  <a:gd name="T10" fmla="*/ 0 w 112"/>
                  <a:gd name="T11" fmla="*/ 85 h 93"/>
                  <a:gd name="T12" fmla="*/ 12 w 112"/>
                  <a:gd name="T13" fmla="*/ 93 h 93"/>
                  <a:gd name="T14" fmla="*/ 24 w 112"/>
                  <a:gd name="T15" fmla="*/ 75 h 93"/>
                  <a:gd name="T16" fmla="*/ 36 w 112"/>
                  <a:gd name="T17" fmla="*/ 66 h 93"/>
                  <a:gd name="T18" fmla="*/ 69 w 112"/>
                  <a:gd name="T19" fmla="*/ 39 h 93"/>
                  <a:gd name="T20" fmla="*/ 112 w 112"/>
                  <a:gd name="T21"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93">
                    <a:moveTo>
                      <a:pt x="112" y="15"/>
                    </a:moveTo>
                    <a:lnTo>
                      <a:pt x="104" y="0"/>
                    </a:lnTo>
                    <a:lnTo>
                      <a:pt x="61" y="27"/>
                    </a:lnTo>
                    <a:lnTo>
                      <a:pt x="25" y="54"/>
                    </a:lnTo>
                    <a:lnTo>
                      <a:pt x="12" y="65"/>
                    </a:lnTo>
                    <a:lnTo>
                      <a:pt x="0" y="85"/>
                    </a:lnTo>
                    <a:lnTo>
                      <a:pt x="12" y="93"/>
                    </a:lnTo>
                    <a:lnTo>
                      <a:pt x="24" y="75"/>
                    </a:lnTo>
                    <a:lnTo>
                      <a:pt x="36" y="66"/>
                    </a:lnTo>
                    <a:lnTo>
                      <a:pt x="69" y="39"/>
                    </a:lnTo>
                    <a:lnTo>
                      <a:pt x="112"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94" name="Freeform 194"/>
              <p:cNvSpPr>
                <a:spLocks/>
              </p:cNvSpPr>
              <p:nvPr/>
            </p:nvSpPr>
            <p:spPr bwMode="auto">
              <a:xfrm>
                <a:off x="5057" y="3673"/>
                <a:ext cx="11" cy="5"/>
              </a:xfrm>
              <a:custGeom>
                <a:avLst/>
                <a:gdLst>
                  <a:gd name="T0" fmla="*/ 82 w 84"/>
                  <a:gd name="T1" fmla="*/ 26 h 26"/>
                  <a:gd name="T2" fmla="*/ 84 w 84"/>
                  <a:gd name="T3" fmla="*/ 11 h 26"/>
                  <a:gd name="T4" fmla="*/ 55 w 84"/>
                  <a:gd name="T5" fmla="*/ 5 h 26"/>
                  <a:gd name="T6" fmla="*/ 2 w 84"/>
                  <a:gd name="T7" fmla="*/ 0 h 26"/>
                  <a:gd name="T8" fmla="*/ 0 w 84"/>
                  <a:gd name="T9" fmla="*/ 16 h 26"/>
                  <a:gd name="T10" fmla="*/ 53 w 84"/>
                  <a:gd name="T11" fmla="*/ 22 h 26"/>
                  <a:gd name="T12" fmla="*/ 82 w 84"/>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84" h="26">
                    <a:moveTo>
                      <a:pt x="82" y="26"/>
                    </a:moveTo>
                    <a:lnTo>
                      <a:pt x="84" y="11"/>
                    </a:lnTo>
                    <a:lnTo>
                      <a:pt x="55" y="5"/>
                    </a:lnTo>
                    <a:lnTo>
                      <a:pt x="2" y="0"/>
                    </a:lnTo>
                    <a:lnTo>
                      <a:pt x="0" y="16"/>
                    </a:lnTo>
                    <a:lnTo>
                      <a:pt x="53" y="22"/>
                    </a:lnTo>
                    <a:lnTo>
                      <a:pt x="82" y="2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95" name="Freeform 195"/>
              <p:cNvSpPr>
                <a:spLocks/>
              </p:cNvSpPr>
              <p:nvPr/>
            </p:nvSpPr>
            <p:spPr bwMode="auto">
              <a:xfrm>
                <a:off x="5263" y="3684"/>
                <a:ext cx="16" cy="10"/>
              </a:xfrm>
              <a:custGeom>
                <a:avLst/>
                <a:gdLst>
                  <a:gd name="T0" fmla="*/ 112 w 112"/>
                  <a:gd name="T1" fmla="*/ 15 h 66"/>
                  <a:gd name="T2" fmla="*/ 108 w 112"/>
                  <a:gd name="T3" fmla="*/ 0 h 66"/>
                  <a:gd name="T4" fmla="*/ 64 w 112"/>
                  <a:gd name="T5" fmla="*/ 15 h 66"/>
                  <a:gd name="T6" fmla="*/ 28 w 112"/>
                  <a:gd name="T7" fmla="*/ 31 h 66"/>
                  <a:gd name="T8" fmla="*/ 14 w 112"/>
                  <a:gd name="T9" fmla="*/ 40 h 66"/>
                  <a:gd name="T10" fmla="*/ 0 w 112"/>
                  <a:gd name="T11" fmla="*/ 56 h 66"/>
                  <a:gd name="T12" fmla="*/ 10 w 112"/>
                  <a:gd name="T13" fmla="*/ 66 h 66"/>
                  <a:gd name="T14" fmla="*/ 24 w 112"/>
                  <a:gd name="T15" fmla="*/ 53 h 66"/>
                  <a:gd name="T16" fmla="*/ 36 w 112"/>
                  <a:gd name="T17" fmla="*/ 45 h 66"/>
                  <a:gd name="T18" fmla="*/ 70 w 112"/>
                  <a:gd name="T19" fmla="*/ 29 h 66"/>
                  <a:gd name="T20" fmla="*/ 112 w 112"/>
                  <a:gd name="T21"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66">
                    <a:moveTo>
                      <a:pt x="112" y="15"/>
                    </a:moveTo>
                    <a:lnTo>
                      <a:pt x="108" y="0"/>
                    </a:lnTo>
                    <a:lnTo>
                      <a:pt x="64" y="15"/>
                    </a:lnTo>
                    <a:lnTo>
                      <a:pt x="28" y="31"/>
                    </a:lnTo>
                    <a:lnTo>
                      <a:pt x="14" y="40"/>
                    </a:lnTo>
                    <a:lnTo>
                      <a:pt x="0" y="56"/>
                    </a:lnTo>
                    <a:lnTo>
                      <a:pt x="10" y="66"/>
                    </a:lnTo>
                    <a:lnTo>
                      <a:pt x="24" y="53"/>
                    </a:lnTo>
                    <a:lnTo>
                      <a:pt x="36" y="45"/>
                    </a:lnTo>
                    <a:lnTo>
                      <a:pt x="70" y="29"/>
                    </a:lnTo>
                    <a:lnTo>
                      <a:pt x="112"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96" name="Freeform 196"/>
              <p:cNvSpPr>
                <a:spLocks/>
              </p:cNvSpPr>
              <p:nvPr/>
            </p:nvSpPr>
            <p:spPr bwMode="auto">
              <a:xfrm>
                <a:off x="5263" y="3700"/>
                <a:ext cx="11" cy="5"/>
              </a:xfrm>
              <a:custGeom>
                <a:avLst/>
                <a:gdLst>
                  <a:gd name="T0" fmla="*/ 68 w 75"/>
                  <a:gd name="T1" fmla="*/ 37 h 37"/>
                  <a:gd name="T2" fmla="*/ 75 w 75"/>
                  <a:gd name="T3" fmla="*/ 23 h 37"/>
                  <a:gd name="T4" fmla="*/ 50 w 75"/>
                  <a:gd name="T5" fmla="*/ 13 h 37"/>
                  <a:gd name="T6" fmla="*/ 4 w 75"/>
                  <a:gd name="T7" fmla="*/ 0 h 37"/>
                  <a:gd name="T8" fmla="*/ 0 w 75"/>
                  <a:gd name="T9" fmla="*/ 14 h 37"/>
                  <a:gd name="T10" fmla="*/ 44 w 75"/>
                  <a:gd name="T11" fmla="*/ 27 h 37"/>
                  <a:gd name="T12" fmla="*/ 68 w 75"/>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75" h="37">
                    <a:moveTo>
                      <a:pt x="68" y="37"/>
                    </a:moveTo>
                    <a:lnTo>
                      <a:pt x="75" y="23"/>
                    </a:lnTo>
                    <a:lnTo>
                      <a:pt x="50" y="13"/>
                    </a:lnTo>
                    <a:lnTo>
                      <a:pt x="4" y="0"/>
                    </a:lnTo>
                    <a:lnTo>
                      <a:pt x="0" y="14"/>
                    </a:lnTo>
                    <a:lnTo>
                      <a:pt x="44" y="27"/>
                    </a:lnTo>
                    <a:lnTo>
                      <a:pt x="68" y="3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797" name="Freeform 197"/>
              <p:cNvSpPr>
                <a:spLocks/>
              </p:cNvSpPr>
              <p:nvPr/>
            </p:nvSpPr>
            <p:spPr bwMode="auto">
              <a:xfrm>
                <a:off x="4936" y="3154"/>
                <a:ext cx="264" cy="392"/>
              </a:xfrm>
              <a:custGeom>
                <a:avLst/>
                <a:gdLst>
                  <a:gd name="T0" fmla="*/ 1575 w 1884"/>
                  <a:gd name="T1" fmla="*/ 217 h 3027"/>
                  <a:gd name="T2" fmla="*/ 1504 w 1884"/>
                  <a:gd name="T3" fmla="*/ 141 h 3027"/>
                  <a:gd name="T4" fmla="*/ 1458 w 1884"/>
                  <a:gd name="T5" fmla="*/ 53 h 3027"/>
                  <a:gd name="T6" fmla="*/ 1399 w 1884"/>
                  <a:gd name="T7" fmla="*/ 28 h 3027"/>
                  <a:gd name="T8" fmla="*/ 1212 w 1884"/>
                  <a:gd name="T9" fmla="*/ 171 h 3027"/>
                  <a:gd name="T10" fmla="*/ 1030 w 1884"/>
                  <a:gd name="T11" fmla="*/ 330 h 3027"/>
                  <a:gd name="T12" fmla="*/ 821 w 1884"/>
                  <a:gd name="T13" fmla="*/ 535 h 3027"/>
                  <a:gd name="T14" fmla="*/ 604 w 1884"/>
                  <a:gd name="T15" fmla="*/ 784 h 3027"/>
                  <a:gd name="T16" fmla="*/ 396 w 1884"/>
                  <a:gd name="T17" fmla="*/ 1075 h 3027"/>
                  <a:gd name="T18" fmla="*/ 215 w 1884"/>
                  <a:gd name="T19" fmla="*/ 1404 h 3027"/>
                  <a:gd name="T20" fmla="*/ 140 w 1884"/>
                  <a:gd name="T21" fmla="*/ 1581 h 3027"/>
                  <a:gd name="T22" fmla="*/ 65 w 1884"/>
                  <a:gd name="T23" fmla="*/ 1818 h 3027"/>
                  <a:gd name="T24" fmla="*/ 22 w 1884"/>
                  <a:gd name="T25" fmla="*/ 2045 h 3027"/>
                  <a:gd name="T26" fmla="*/ 3 w 1884"/>
                  <a:gd name="T27" fmla="*/ 2255 h 3027"/>
                  <a:gd name="T28" fmla="*/ 1 w 1884"/>
                  <a:gd name="T29" fmla="*/ 2442 h 3027"/>
                  <a:gd name="T30" fmla="*/ 25 w 1884"/>
                  <a:gd name="T31" fmla="*/ 2719 h 3027"/>
                  <a:gd name="T32" fmla="*/ 45 w 1884"/>
                  <a:gd name="T33" fmla="*/ 2822 h 3027"/>
                  <a:gd name="T34" fmla="*/ 254 w 1884"/>
                  <a:gd name="T35" fmla="*/ 2919 h 3027"/>
                  <a:gd name="T36" fmla="*/ 441 w 1884"/>
                  <a:gd name="T37" fmla="*/ 2989 h 3027"/>
                  <a:gd name="T38" fmla="*/ 577 w 1884"/>
                  <a:gd name="T39" fmla="*/ 3023 h 3027"/>
                  <a:gd name="T40" fmla="*/ 702 w 1884"/>
                  <a:gd name="T41" fmla="*/ 3026 h 3027"/>
                  <a:gd name="T42" fmla="*/ 905 w 1884"/>
                  <a:gd name="T43" fmla="*/ 2998 h 3027"/>
                  <a:gd name="T44" fmla="*/ 1173 w 1884"/>
                  <a:gd name="T45" fmla="*/ 2937 h 3027"/>
                  <a:gd name="T46" fmla="*/ 1324 w 1884"/>
                  <a:gd name="T47" fmla="*/ 2154 h 3027"/>
                  <a:gd name="T48" fmla="*/ 1338 w 1884"/>
                  <a:gd name="T49" fmla="*/ 2740 h 3027"/>
                  <a:gd name="T50" fmla="*/ 1612 w 1884"/>
                  <a:gd name="T51" fmla="*/ 2859 h 3027"/>
                  <a:gd name="T52" fmla="*/ 1822 w 1884"/>
                  <a:gd name="T53" fmla="*/ 2594 h 3027"/>
                  <a:gd name="T54" fmla="*/ 1874 w 1884"/>
                  <a:gd name="T55" fmla="*/ 2509 h 3027"/>
                  <a:gd name="T56" fmla="*/ 1883 w 1884"/>
                  <a:gd name="T57" fmla="*/ 2481 h 3027"/>
                  <a:gd name="T58" fmla="*/ 1878 w 1884"/>
                  <a:gd name="T59" fmla="*/ 2419 h 3027"/>
                  <a:gd name="T60" fmla="*/ 1846 w 1884"/>
                  <a:gd name="T61" fmla="*/ 2323 h 3027"/>
                  <a:gd name="T62" fmla="*/ 1731 w 1884"/>
                  <a:gd name="T63" fmla="*/ 2075 h 3027"/>
                  <a:gd name="T64" fmla="*/ 1593 w 1884"/>
                  <a:gd name="T65" fmla="*/ 1832 h 3027"/>
                  <a:gd name="T66" fmla="*/ 1488 w 1884"/>
                  <a:gd name="T67" fmla="*/ 1689 h 3027"/>
                  <a:gd name="T68" fmla="*/ 1405 w 1884"/>
                  <a:gd name="T69" fmla="*/ 1637 h 3027"/>
                  <a:gd name="T70" fmla="*/ 1315 w 1884"/>
                  <a:gd name="T71" fmla="*/ 1601 h 3027"/>
                  <a:gd name="T72" fmla="*/ 1213 w 1884"/>
                  <a:gd name="T73" fmla="*/ 1573 h 3027"/>
                  <a:gd name="T74" fmla="*/ 739 w 1884"/>
                  <a:gd name="T75" fmla="*/ 1443 h 3027"/>
                  <a:gd name="T76" fmla="*/ 844 w 1884"/>
                  <a:gd name="T77" fmla="*/ 1212 h 3027"/>
                  <a:gd name="T78" fmla="*/ 976 w 1884"/>
                  <a:gd name="T79" fmla="*/ 953 h 3027"/>
                  <a:gd name="T80" fmla="*/ 1011 w 1884"/>
                  <a:gd name="T81" fmla="*/ 898 h 3027"/>
                  <a:gd name="T82" fmla="*/ 1140 w 1884"/>
                  <a:gd name="T83" fmla="*/ 752 h 3027"/>
                  <a:gd name="T84" fmla="*/ 1617 w 1884"/>
                  <a:gd name="T85" fmla="*/ 258 h 3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4" h="3027">
                    <a:moveTo>
                      <a:pt x="1617" y="258"/>
                    </a:moveTo>
                    <a:lnTo>
                      <a:pt x="1575" y="217"/>
                    </a:lnTo>
                    <a:lnTo>
                      <a:pt x="1538" y="180"/>
                    </a:lnTo>
                    <a:lnTo>
                      <a:pt x="1504" y="141"/>
                    </a:lnTo>
                    <a:lnTo>
                      <a:pt x="1479" y="99"/>
                    </a:lnTo>
                    <a:lnTo>
                      <a:pt x="1458" y="53"/>
                    </a:lnTo>
                    <a:lnTo>
                      <a:pt x="1440" y="0"/>
                    </a:lnTo>
                    <a:lnTo>
                      <a:pt x="1399" y="28"/>
                    </a:lnTo>
                    <a:lnTo>
                      <a:pt x="1289" y="110"/>
                    </a:lnTo>
                    <a:lnTo>
                      <a:pt x="1212" y="171"/>
                    </a:lnTo>
                    <a:lnTo>
                      <a:pt x="1125" y="244"/>
                    </a:lnTo>
                    <a:lnTo>
                      <a:pt x="1030" y="330"/>
                    </a:lnTo>
                    <a:lnTo>
                      <a:pt x="928" y="426"/>
                    </a:lnTo>
                    <a:lnTo>
                      <a:pt x="821" y="535"/>
                    </a:lnTo>
                    <a:lnTo>
                      <a:pt x="713" y="654"/>
                    </a:lnTo>
                    <a:lnTo>
                      <a:pt x="604" y="784"/>
                    </a:lnTo>
                    <a:lnTo>
                      <a:pt x="498" y="925"/>
                    </a:lnTo>
                    <a:lnTo>
                      <a:pt x="396" y="1075"/>
                    </a:lnTo>
                    <a:lnTo>
                      <a:pt x="301" y="1235"/>
                    </a:lnTo>
                    <a:lnTo>
                      <a:pt x="215" y="1404"/>
                    </a:lnTo>
                    <a:lnTo>
                      <a:pt x="175" y="1491"/>
                    </a:lnTo>
                    <a:lnTo>
                      <a:pt x="140" y="1581"/>
                    </a:lnTo>
                    <a:lnTo>
                      <a:pt x="99" y="1700"/>
                    </a:lnTo>
                    <a:lnTo>
                      <a:pt x="65" y="1818"/>
                    </a:lnTo>
                    <a:lnTo>
                      <a:pt x="41" y="1934"/>
                    </a:lnTo>
                    <a:lnTo>
                      <a:pt x="22" y="2045"/>
                    </a:lnTo>
                    <a:lnTo>
                      <a:pt x="10" y="2153"/>
                    </a:lnTo>
                    <a:lnTo>
                      <a:pt x="3" y="2255"/>
                    </a:lnTo>
                    <a:lnTo>
                      <a:pt x="0" y="2352"/>
                    </a:lnTo>
                    <a:lnTo>
                      <a:pt x="1" y="2442"/>
                    </a:lnTo>
                    <a:lnTo>
                      <a:pt x="10" y="2599"/>
                    </a:lnTo>
                    <a:lnTo>
                      <a:pt x="25" y="2719"/>
                    </a:lnTo>
                    <a:lnTo>
                      <a:pt x="38" y="2795"/>
                    </a:lnTo>
                    <a:lnTo>
                      <a:pt x="45" y="2822"/>
                    </a:lnTo>
                    <a:lnTo>
                      <a:pt x="105" y="2852"/>
                    </a:lnTo>
                    <a:lnTo>
                      <a:pt x="254" y="2919"/>
                    </a:lnTo>
                    <a:lnTo>
                      <a:pt x="346" y="2956"/>
                    </a:lnTo>
                    <a:lnTo>
                      <a:pt x="441" y="2989"/>
                    </a:lnTo>
                    <a:lnTo>
                      <a:pt x="534" y="3014"/>
                    </a:lnTo>
                    <a:lnTo>
                      <a:pt x="577" y="3023"/>
                    </a:lnTo>
                    <a:lnTo>
                      <a:pt x="617" y="3027"/>
                    </a:lnTo>
                    <a:lnTo>
                      <a:pt x="702" y="3026"/>
                    </a:lnTo>
                    <a:lnTo>
                      <a:pt x="800" y="3015"/>
                    </a:lnTo>
                    <a:lnTo>
                      <a:pt x="905" y="2998"/>
                    </a:lnTo>
                    <a:lnTo>
                      <a:pt x="1007" y="2976"/>
                    </a:lnTo>
                    <a:lnTo>
                      <a:pt x="1173" y="2937"/>
                    </a:lnTo>
                    <a:lnTo>
                      <a:pt x="1243" y="2917"/>
                    </a:lnTo>
                    <a:lnTo>
                      <a:pt x="1324" y="2154"/>
                    </a:lnTo>
                    <a:lnTo>
                      <a:pt x="1529" y="2399"/>
                    </a:lnTo>
                    <a:lnTo>
                      <a:pt x="1338" y="2740"/>
                    </a:lnTo>
                    <a:lnTo>
                      <a:pt x="1566" y="2911"/>
                    </a:lnTo>
                    <a:lnTo>
                      <a:pt x="1612" y="2859"/>
                    </a:lnTo>
                    <a:lnTo>
                      <a:pt x="1714" y="2737"/>
                    </a:lnTo>
                    <a:lnTo>
                      <a:pt x="1822" y="2594"/>
                    </a:lnTo>
                    <a:lnTo>
                      <a:pt x="1861" y="2530"/>
                    </a:lnTo>
                    <a:lnTo>
                      <a:pt x="1874" y="2509"/>
                    </a:lnTo>
                    <a:lnTo>
                      <a:pt x="1877" y="2503"/>
                    </a:lnTo>
                    <a:lnTo>
                      <a:pt x="1883" y="2481"/>
                    </a:lnTo>
                    <a:lnTo>
                      <a:pt x="1884" y="2456"/>
                    </a:lnTo>
                    <a:lnTo>
                      <a:pt x="1878" y="2419"/>
                    </a:lnTo>
                    <a:lnTo>
                      <a:pt x="1865" y="2375"/>
                    </a:lnTo>
                    <a:lnTo>
                      <a:pt x="1846" y="2323"/>
                    </a:lnTo>
                    <a:lnTo>
                      <a:pt x="1794" y="2204"/>
                    </a:lnTo>
                    <a:lnTo>
                      <a:pt x="1731" y="2075"/>
                    </a:lnTo>
                    <a:lnTo>
                      <a:pt x="1661" y="1947"/>
                    </a:lnTo>
                    <a:lnTo>
                      <a:pt x="1593" y="1832"/>
                    </a:lnTo>
                    <a:lnTo>
                      <a:pt x="1533" y="1742"/>
                    </a:lnTo>
                    <a:lnTo>
                      <a:pt x="1488" y="1689"/>
                    </a:lnTo>
                    <a:lnTo>
                      <a:pt x="1449" y="1660"/>
                    </a:lnTo>
                    <a:lnTo>
                      <a:pt x="1405" y="1637"/>
                    </a:lnTo>
                    <a:lnTo>
                      <a:pt x="1359" y="1616"/>
                    </a:lnTo>
                    <a:lnTo>
                      <a:pt x="1315" y="1601"/>
                    </a:lnTo>
                    <a:lnTo>
                      <a:pt x="1243" y="1580"/>
                    </a:lnTo>
                    <a:lnTo>
                      <a:pt x="1213" y="1573"/>
                    </a:lnTo>
                    <a:lnTo>
                      <a:pt x="1000" y="1690"/>
                    </a:lnTo>
                    <a:lnTo>
                      <a:pt x="739" y="1443"/>
                    </a:lnTo>
                    <a:lnTo>
                      <a:pt x="770" y="1374"/>
                    </a:lnTo>
                    <a:lnTo>
                      <a:pt x="844" y="1212"/>
                    </a:lnTo>
                    <a:lnTo>
                      <a:pt x="934" y="1029"/>
                    </a:lnTo>
                    <a:lnTo>
                      <a:pt x="976" y="953"/>
                    </a:lnTo>
                    <a:lnTo>
                      <a:pt x="990" y="928"/>
                    </a:lnTo>
                    <a:lnTo>
                      <a:pt x="1011" y="898"/>
                    </a:lnTo>
                    <a:lnTo>
                      <a:pt x="1060" y="839"/>
                    </a:lnTo>
                    <a:lnTo>
                      <a:pt x="1140" y="752"/>
                    </a:lnTo>
                    <a:lnTo>
                      <a:pt x="1345" y="537"/>
                    </a:lnTo>
                    <a:lnTo>
                      <a:pt x="1617" y="258"/>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25798" name="Freeform 198"/>
              <p:cNvSpPr>
                <a:spLocks/>
              </p:cNvSpPr>
              <p:nvPr/>
            </p:nvSpPr>
            <p:spPr bwMode="auto">
              <a:xfrm>
                <a:off x="4930" y="3154"/>
                <a:ext cx="275" cy="392"/>
              </a:xfrm>
              <a:custGeom>
                <a:avLst/>
                <a:gdLst>
                  <a:gd name="T0" fmla="*/ 1637 w 1900"/>
                  <a:gd name="T1" fmla="*/ 271 h 3048"/>
                  <a:gd name="T2" fmla="*/ 1518 w 1900"/>
                  <a:gd name="T3" fmla="*/ 149 h 3048"/>
                  <a:gd name="T4" fmla="*/ 1452 w 1900"/>
                  <a:gd name="T5" fmla="*/ 0 h 3048"/>
                  <a:gd name="T6" fmla="*/ 1215 w 1900"/>
                  <a:gd name="T7" fmla="*/ 178 h 3048"/>
                  <a:gd name="T8" fmla="*/ 931 w 1900"/>
                  <a:gd name="T9" fmla="*/ 434 h 3048"/>
                  <a:gd name="T10" fmla="*/ 606 w 1900"/>
                  <a:gd name="T11" fmla="*/ 792 h 3048"/>
                  <a:gd name="T12" fmla="*/ 302 w 1900"/>
                  <a:gd name="T13" fmla="*/ 1244 h 3048"/>
                  <a:gd name="T14" fmla="*/ 140 w 1900"/>
                  <a:gd name="T15" fmla="*/ 1591 h 3048"/>
                  <a:gd name="T16" fmla="*/ 41 w 1900"/>
                  <a:gd name="T17" fmla="*/ 1946 h 3048"/>
                  <a:gd name="T18" fmla="*/ 3 w 1900"/>
                  <a:gd name="T19" fmla="*/ 2268 h 3048"/>
                  <a:gd name="T20" fmla="*/ 10 w 1900"/>
                  <a:gd name="T21" fmla="*/ 2613 h 3048"/>
                  <a:gd name="T22" fmla="*/ 45 w 1900"/>
                  <a:gd name="T23" fmla="*/ 2840 h 3048"/>
                  <a:gd name="T24" fmla="*/ 351 w 1900"/>
                  <a:gd name="T25" fmla="*/ 2976 h 3048"/>
                  <a:gd name="T26" fmla="*/ 584 w 1900"/>
                  <a:gd name="T27" fmla="*/ 3044 h 3048"/>
                  <a:gd name="T28" fmla="*/ 809 w 1900"/>
                  <a:gd name="T29" fmla="*/ 3037 h 3048"/>
                  <a:gd name="T30" fmla="*/ 1183 w 1900"/>
                  <a:gd name="T31" fmla="*/ 2957 h 3048"/>
                  <a:gd name="T32" fmla="*/ 1527 w 1900"/>
                  <a:gd name="T33" fmla="*/ 2413 h 3048"/>
                  <a:gd name="T34" fmla="*/ 1626 w 1900"/>
                  <a:gd name="T35" fmla="*/ 2877 h 3048"/>
                  <a:gd name="T36" fmla="*/ 1877 w 1900"/>
                  <a:gd name="T37" fmla="*/ 2547 h 3048"/>
                  <a:gd name="T38" fmla="*/ 1899 w 1900"/>
                  <a:gd name="T39" fmla="*/ 2495 h 3048"/>
                  <a:gd name="T40" fmla="*/ 1880 w 1900"/>
                  <a:gd name="T41" fmla="*/ 2386 h 3048"/>
                  <a:gd name="T42" fmla="*/ 1746 w 1900"/>
                  <a:gd name="T43" fmla="*/ 2085 h 3048"/>
                  <a:gd name="T44" fmla="*/ 1547 w 1900"/>
                  <a:gd name="T45" fmla="*/ 1750 h 3048"/>
                  <a:gd name="T46" fmla="*/ 1416 w 1900"/>
                  <a:gd name="T47" fmla="*/ 1643 h 3048"/>
                  <a:gd name="T48" fmla="*/ 1253 w 1900"/>
                  <a:gd name="T49" fmla="*/ 1585 h 3048"/>
                  <a:gd name="T50" fmla="*/ 756 w 1900"/>
                  <a:gd name="T51" fmla="*/ 1454 h 3048"/>
                  <a:gd name="T52" fmla="*/ 949 w 1900"/>
                  <a:gd name="T53" fmla="*/ 1046 h 3048"/>
                  <a:gd name="T54" fmla="*/ 1025 w 1900"/>
                  <a:gd name="T55" fmla="*/ 916 h 3048"/>
                  <a:gd name="T56" fmla="*/ 1358 w 1900"/>
                  <a:gd name="T57" fmla="*/ 555 h 3048"/>
                  <a:gd name="T58" fmla="*/ 1577 w 1900"/>
                  <a:gd name="T59" fmla="*/ 237 h 3048"/>
                  <a:gd name="T60" fmla="*/ 1142 w 1900"/>
                  <a:gd name="T61" fmla="*/ 760 h 3048"/>
                  <a:gd name="T62" fmla="*/ 992 w 1900"/>
                  <a:gd name="T63" fmla="*/ 937 h 3048"/>
                  <a:gd name="T64" fmla="*/ 845 w 1900"/>
                  <a:gd name="T65" fmla="*/ 1222 h 3048"/>
                  <a:gd name="T66" fmla="*/ 1007 w 1900"/>
                  <a:gd name="T67" fmla="*/ 1712 h 3048"/>
                  <a:gd name="T68" fmla="*/ 1321 w 1900"/>
                  <a:gd name="T69" fmla="*/ 1621 h 3048"/>
                  <a:gd name="T70" fmla="*/ 1453 w 1900"/>
                  <a:gd name="T71" fmla="*/ 1680 h 3048"/>
                  <a:gd name="T72" fmla="*/ 1595 w 1900"/>
                  <a:gd name="T73" fmla="*/ 1849 h 3048"/>
                  <a:gd name="T74" fmla="*/ 1795 w 1900"/>
                  <a:gd name="T75" fmla="*/ 2220 h 3048"/>
                  <a:gd name="T76" fmla="*/ 1879 w 1900"/>
                  <a:gd name="T77" fmla="*/ 2434 h 3048"/>
                  <a:gd name="T78" fmla="*/ 1878 w 1900"/>
                  <a:gd name="T79" fmla="*/ 2513 h 3048"/>
                  <a:gd name="T80" fmla="*/ 1824 w 1900"/>
                  <a:gd name="T81" fmla="*/ 2603 h 3048"/>
                  <a:gd name="T82" fmla="*/ 1573 w 1900"/>
                  <a:gd name="T83" fmla="*/ 2914 h 3048"/>
                  <a:gd name="T84" fmla="*/ 1326 w 1900"/>
                  <a:gd name="T85" fmla="*/ 2147 h 3048"/>
                  <a:gd name="T86" fmla="*/ 1013 w 1900"/>
                  <a:gd name="T87" fmla="*/ 2982 h 3048"/>
                  <a:gd name="T88" fmla="*/ 710 w 1900"/>
                  <a:gd name="T89" fmla="*/ 3030 h 3048"/>
                  <a:gd name="T90" fmla="*/ 544 w 1900"/>
                  <a:gd name="T91" fmla="*/ 3020 h 3048"/>
                  <a:gd name="T92" fmla="*/ 265 w 1900"/>
                  <a:gd name="T93" fmla="*/ 2925 h 3048"/>
                  <a:gd name="T94" fmla="*/ 54 w 1900"/>
                  <a:gd name="T95" fmla="*/ 2806 h 3048"/>
                  <a:gd name="T96" fmla="*/ 17 w 1900"/>
                  <a:gd name="T97" fmla="*/ 2455 h 3048"/>
                  <a:gd name="T98" fmla="*/ 26 w 1900"/>
                  <a:gd name="T99" fmla="*/ 2167 h 3048"/>
                  <a:gd name="T100" fmla="*/ 80 w 1900"/>
                  <a:gd name="T101" fmla="*/ 1833 h 3048"/>
                  <a:gd name="T102" fmla="*/ 190 w 1900"/>
                  <a:gd name="T103" fmla="*/ 1507 h 3048"/>
                  <a:gd name="T104" fmla="*/ 410 w 1900"/>
                  <a:gd name="T105" fmla="*/ 1092 h 3048"/>
                  <a:gd name="T106" fmla="*/ 727 w 1900"/>
                  <a:gd name="T107" fmla="*/ 673 h 3048"/>
                  <a:gd name="T108" fmla="*/ 1043 w 1900"/>
                  <a:gd name="T109" fmla="*/ 349 h 3048"/>
                  <a:gd name="T110" fmla="*/ 1302 w 1900"/>
                  <a:gd name="T111" fmla="*/ 129 h 3048"/>
                  <a:gd name="T112" fmla="*/ 1459 w 1900"/>
                  <a:gd name="T113" fmla="*/ 69 h 3048"/>
                  <a:gd name="T114" fmla="*/ 1540 w 1900"/>
                  <a:gd name="T115" fmla="*/ 198 h 3048"/>
                  <a:gd name="T116" fmla="*/ 1348 w 1900"/>
                  <a:gd name="T117" fmla="*/ 545 h 3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00" h="3048">
                    <a:moveTo>
                      <a:pt x="1348" y="545"/>
                    </a:moveTo>
                    <a:lnTo>
                      <a:pt x="1358" y="555"/>
                    </a:lnTo>
                    <a:lnTo>
                      <a:pt x="1637" y="271"/>
                    </a:lnTo>
                    <a:lnTo>
                      <a:pt x="1588" y="225"/>
                    </a:lnTo>
                    <a:lnTo>
                      <a:pt x="1552" y="188"/>
                    </a:lnTo>
                    <a:lnTo>
                      <a:pt x="1518" y="149"/>
                    </a:lnTo>
                    <a:lnTo>
                      <a:pt x="1494" y="108"/>
                    </a:lnTo>
                    <a:lnTo>
                      <a:pt x="1473" y="63"/>
                    </a:lnTo>
                    <a:lnTo>
                      <a:pt x="1452" y="0"/>
                    </a:lnTo>
                    <a:lnTo>
                      <a:pt x="1403" y="35"/>
                    </a:lnTo>
                    <a:lnTo>
                      <a:pt x="1291" y="117"/>
                    </a:lnTo>
                    <a:lnTo>
                      <a:pt x="1215" y="178"/>
                    </a:lnTo>
                    <a:lnTo>
                      <a:pt x="1128" y="251"/>
                    </a:lnTo>
                    <a:lnTo>
                      <a:pt x="1033" y="337"/>
                    </a:lnTo>
                    <a:lnTo>
                      <a:pt x="931" y="434"/>
                    </a:lnTo>
                    <a:lnTo>
                      <a:pt x="823" y="543"/>
                    </a:lnTo>
                    <a:lnTo>
                      <a:pt x="714" y="662"/>
                    </a:lnTo>
                    <a:lnTo>
                      <a:pt x="606" y="792"/>
                    </a:lnTo>
                    <a:lnTo>
                      <a:pt x="500" y="934"/>
                    </a:lnTo>
                    <a:lnTo>
                      <a:pt x="398" y="1084"/>
                    </a:lnTo>
                    <a:lnTo>
                      <a:pt x="302" y="1244"/>
                    </a:lnTo>
                    <a:lnTo>
                      <a:pt x="216" y="1413"/>
                    </a:lnTo>
                    <a:lnTo>
                      <a:pt x="176" y="1500"/>
                    </a:lnTo>
                    <a:lnTo>
                      <a:pt x="140" y="1591"/>
                    </a:lnTo>
                    <a:lnTo>
                      <a:pt x="100" y="1711"/>
                    </a:lnTo>
                    <a:lnTo>
                      <a:pt x="66" y="1829"/>
                    </a:lnTo>
                    <a:lnTo>
                      <a:pt x="41" y="1946"/>
                    </a:lnTo>
                    <a:lnTo>
                      <a:pt x="22" y="2057"/>
                    </a:lnTo>
                    <a:lnTo>
                      <a:pt x="10" y="2165"/>
                    </a:lnTo>
                    <a:lnTo>
                      <a:pt x="3" y="2268"/>
                    </a:lnTo>
                    <a:lnTo>
                      <a:pt x="0" y="2365"/>
                    </a:lnTo>
                    <a:lnTo>
                      <a:pt x="1" y="2455"/>
                    </a:lnTo>
                    <a:lnTo>
                      <a:pt x="10" y="2613"/>
                    </a:lnTo>
                    <a:lnTo>
                      <a:pt x="25" y="2733"/>
                    </a:lnTo>
                    <a:lnTo>
                      <a:pt x="39" y="2810"/>
                    </a:lnTo>
                    <a:lnTo>
                      <a:pt x="45" y="2840"/>
                    </a:lnTo>
                    <a:lnTo>
                      <a:pt x="110" y="2872"/>
                    </a:lnTo>
                    <a:lnTo>
                      <a:pt x="259" y="2939"/>
                    </a:lnTo>
                    <a:lnTo>
                      <a:pt x="351" y="2976"/>
                    </a:lnTo>
                    <a:lnTo>
                      <a:pt x="447" y="3009"/>
                    </a:lnTo>
                    <a:lnTo>
                      <a:pt x="540" y="3035"/>
                    </a:lnTo>
                    <a:lnTo>
                      <a:pt x="584" y="3044"/>
                    </a:lnTo>
                    <a:lnTo>
                      <a:pt x="625" y="3048"/>
                    </a:lnTo>
                    <a:lnTo>
                      <a:pt x="710" y="3047"/>
                    </a:lnTo>
                    <a:lnTo>
                      <a:pt x="809" y="3037"/>
                    </a:lnTo>
                    <a:lnTo>
                      <a:pt x="914" y="3018"/>
                    </a:lnTo>
                    <a:lnTo>
                      <a:pt x="1017" y="2997"/>
                    </a:lnTo>
                    <a:lnTo>
                      <a:pt x="1183" y="2957"/>
                    </a:lnTo>
                    <a:lnTo>
                      <a:pt x="1258" y="2936"/>
                    </a:lnTo>
                    <a:lnTo>
                      <a:pt x="1338" y="2186"/>
                    </a:lnTo>
                    <a:lnTo>
                      <a:pt x="1527" y="2413"/>
                    </a:lnTo>
                    <a:lnTo>
                      <a:pt x="1335" y="2755"/>
                    </a:lnTo>
                    <a:lnTo>
                      <a:pt x="1575" y="2934"/>
                    </a:lnTo>
                    <a:lnTo>
                      <a:pt x="1626" y="2877"/>
                    </a:lnTo>
                    <a:lnTo>
                      <a:pt x="1729" y="2755"/>
                    </a:lnTo>
                    <a:lnTo>
                      <a:pt x="1836" y="2611"/>
                    </a:lnTo>
                    <a:lnTo>
                      <a:pt x="1877" y="2547"/>
                    </a:lnTo>
                    <a:lnTo>
                      <a:pt x="1889" y="2526"/>
                    </a:lnTo>
                    <a:lnTo>
                      <a:pt x="1892" y="2519"/>
                    </a:lnTo>
                    <a:lnTo>
                      <a:pt x="1899" y="2495"/>
                    </a:lnTo>
                    <a:lnTo>
                      <a:pt x="1900" y="2469"/>
                    </a:lnTo>
                    <a:lnTo>
                      <a:pt x="1893" y="2430"/>
                    </a:lnTo>
                    <a:lnTo>
                      <a:pt x="1880" y="2386"/>
                    </a:lnTo>
                    <a:lnTo>
                      <a:pt x="1861" y="2332"/>
                    </a:lnTo>
                    <a:lnTo>
                      <a:pt x="1809" y="2214"/>
                    </a:lnTo>
                    <a:lnTo>
                      <a:pt x="1746" y="2085"/>
                    </a:lnTo>
                    <a:lnTo>
                      <a:pt x="1676" y="1956"/>
                    </a:lnTo>
                    <a:lnTo>
                      <a:pt x="1607" y="1841"/>
                    </a:lnTo>
                    <a:lnTo>
                      <a:pt x="1547" y="1750"/>
                    </a:lnTo>
                    <a:lnTo>
                      <a:pt x="1501" y="1696"/>
                    </a:lnTo>
                    <a:lnTo>
                      <a:pt x="1461" y="1667"/>
                    </a:lnTo>
                    <a:lnTo>
                      <a:pt x="1416" y="1643"/>
                    </a:lnTo>
                    <a:lnTo>
                      <a:pt x="1370" y="1622"/>
                    </a:lnTo>
                    <a:lnTo>
                      <a:pt x="1325" y="1607"/>
                    </a:lnTo>
                    <a:lnTo>
                      <a:pt x="1253" y="1585"/>
                    </a:lnTo>
                    <a:lnTo>
                      <a:pt x="1220" y="1578"/>
                    </a:lnTo>
                    <a:lnTo>
                      <a:pt x="1009" y="1694"/>
                    </a:lnTo>
                    <a:lnTo>
                      <a:pt x="756" y="1454"/>
                    </a:lnTo>
                    <a:lnTo>
                      <a:pt x="785" y="1390"/>
                    </a:lnTo>
                    <a:lnTo>
                      <a:pt x="859" y="1228"/>
                    </a:lnTo>
                    <a:lnTo>
                      <a:pt x="949" y="1046"/>
                    </a:lnTo>
                    <a:lnTo>
                      <a:pt x="991" y="970"/>
                    </a:lnTo>
                    <a:lnTo>
                      <a:pt x="1004" y="945"/>
                    </a:lnTo>
                    <a:lnTo>
                      <a:pt x="1025" y="916"/>
                    </a:lnTo>
                    <a:lnTo>
                      <a:pt x="1074" y="857"/>
                    </a:lnTo>
                    <a:lnTo>
                      <a:pt x="1155" y="770"/>
                    </a:lnTo>
                    <a:lnTo>
                      <a:pt x="1358" y="555"/>
                    </a:lnTo>
                    <a:lnTo>
                      <a:pt x="1637" y="271"/>
                    </a:lnTo>
                    <a:lnTo>
                      <a:pt x="1588" y="224"/>
                    </a:lnTo>
                    <a:lnTo>
                      <a:pt x="1577" y="237"/>
                    </a:lnTo>
                    <a:lnTo>
                      <a:pt x="1614" y="271"/>
                    </a:lnTo>
                    <a:lnTo>
                      <a:pt x="1348" y="545"/>
                    </a:lnTo>
                    <a:lnTo>
                      <a:pt x="1142" y="760"/>
                    </a:lnTo>
                    <a:lnTo>
                      <a:pt x="1062" y="847"/>
                    </a:lnTo>
                    <a:lnTo>
                      <a:pt x="1013" y="906"/>
                    </a:lnTo>
                    <a:lnTo>
                      <a:pt x="992" y="937"/>
                    </a:lnTo>
                    <a:lnTo>
                      <a:pt x="977" y="962"/>
                    </a:lnTo>
                    <a:lnTo>
                      <a:pt x="935" y="1038"/>
                    </a:lnTo>
                    <a:lnTo>
                      <a:pt x="845" y="1222"/>
                    </a:lnTo>
                    <a:lnTo>
                      <a:pt x="771" y="1384"/>
                    </a:lnTo>
                    <a:lnTo>
                      <a:pt x="738" y="1459"/>
                    </a:lnTo>
                    <a:lnTo>
                      <a:pt x="1007" y="1712"/>
                    </a:lnTo>
                    <a:lnTo>
                      <a:pt x="1222" y="1595"/>
                    </a:lnTo>
                    <a:lnTo>
                      <a:pt x="1249" y="1600"/>
                    </a:lnTo>
                    <a:lnTo>
                      <a:pt x="1321" y="1621"/>
                    </a:lnTo>
                    <a:lnTo>
                      <a:pt x="1364" y="1637"/>
                    </a:lnTo>
                    <a:lnTo>
                      <a:pt x="1410" y="1657"/>
                    </a:lnTo>
                    <a:lnTo>
                      <a:pt x="1453" y="1680"/>
                    </a:lnTo>
                    <a:lnTo>
                      <a:pt x="1491" y="1708"/>
                    </a:lnTo>
                    <a:lnTo>
                      <a:pt x="1535" y="1760"/>
                    </a:lnTo>
                    <a:lnTo>
                      <a:pt x="1595" y="1849"/>
                    </a:lnTo>
                    <a:lnTo>
                      <a:pt x="1662" y="1964"/>
                    </a:lnTo>
                    <a:lnTo>
                      <a:pt x="1732" y="2091"/>
                    </a:lnTo>
                    <a:lnTo>
                      <a:pt x="1795" y="2220"/>
                    </a:lnTo>
                    <a:lnTo>
                      <a:pt x="1847" y="2339"/>
                    </a:lnTo>
                    <a:lnTo>
                      <a:pt x="1865" y="2390"/>
                    </a:lnTo>
                    <a:lnTo>
                      <a:pt x="1879" y="2434"/>
                    </a:lnTo>
                    <a:lnTo>
                      <a:pt x="1884" y="2469"/>
                    </a:lnTo>
                    <a:lnTo>
                      <a:pt x="1883" y="2493"/>
                    </a:lnTo>
                    <a:lnTo>
                      <a:pt x="1878" y="2513"/>
                    </a:lnTo>
                    <a:lnTo>
                      <a:pt x="1875" y="2518"/>
                    </a:lnTo>
                    <a:lnTo>
                      <a:pt x="1862" y="2539"/>
                    </a:lnTo>
                    <a:lnTo>
                      <a:pt x="1824" y="2603"/>
                    </a:lnTo>
                    <a:lnTo>
                      <a:pt x="1716" y="2745"/>
                    </a:lnTo>
                    <a:lnTo>
                      <a:pt x="1614" y="2867"/>
                    </a:lnTo>
                    <a:lnTo>
                      <a:pt x="1573" y="2914"/>
                    </a:lnTo>
                    <a:lnTo>
                      <a:pt x="1356" y="2751"/>
                    </a:lnTo>
                    <a:lnTo>
                      <a:pt x="1546" y="2411"/>
                    </a:lnTo>
                    <a:lnTo>
                      <a:pt x="1326" y="2147"/>
                    </a:lnTo>
                    <a:lnTo>
                      <a:pt x="1243" y="2924"/>
                    </a:lnTo>
                    <a:lnTo>
                      <a:pt x="1179" y="2942"/>
                    </a:lnTo>
                    <a:lnTo>
                      <a:pt x="1013" y="2982"/>
                    </a:lnTo>
                    <a:lnTo>
                      <a:pt x="912" y="3004"/>
                    </a:lnTo>
                    <a:lnTo>
                      <a:pt x="807" y="3020"/>
                    </a:lnTo>
                    <a:lnTo>
                      <a:pt x="710" y="3030"/>
                    </a:lnTo>
                    <a:lnTo>
                      <a:pt x="625" y="3031"/>
                    </a:lnTo>
                    <a:lnTo>
                      <a:pt x="586" y="3027"/>
                    </a:lnTo>
                    <a:lnTo>
                      <a:pt x="544" y="3020"/>
                    </a:lnTo>
                    <a:lnTo>
                      <a:pt x="451" y="2995"/>
                    </a:lnTo>
                    <a:lnTo>
                      <a:pt x="357" y="2962"/>
                    </a:lnTo>
                    <a:lnTo>
                      <a:pt x="265" y="2925"/>
                    </a:lnTo>
                    <a:lnTo>
                      <a:pt x="116" y="2857"/>
                    </a:lnTo>
                    <a:lnTo>
                      <a:pt x="60" y="2830"/>
                    </a:lnTo>
                    <a:lnTo>
                      <a:pt x="54" y="2806"/>
                    </a:lnTo>
                    <a:lnTo>
                      <a:pt x="41" y="2731"/>
                    </a:lnTo>
                    <a:lnTo>
                      <a:pt x="26" y="2611"/>
                    </a:lnTo>
                    <a:lnTo>
                      <a:pt x="17" y="2455"/>
                    </a:lnTo>
                    <a:lnTo>
                      <a:pt x="16" y="2365"/>
                    </a:lnTo>
                    <a:lnTo>
                      <a:pt x="19" y="2268"/>
                    </a:lnTo>
                    <a:lnTo>
                      <a:pt x="26" y="2167"/>
                    </a:lnTo>
                    <a:lnTo>
                      <a:pt x="38" y="2059"/>
                    </a:lnTo>
                    <a:lnTo>
                      <a:pt x="56" y="1948"/>
                    </a:lnTo>
                    <a:lnTo>
                      <a:pt x="80" y="1833"/>
                    </a:lnTo>
                    <a:lnTo>
                      <a:pt x="114" y="1715"/>
                    </a:lnTo>
                    <a:lnTo>
                      <a:pt x="155" y="1597"/>
                    </a:lnTo>
                    <a:lnTo>
                      <a:pt x="190" y="1507"/>
                    </a:lnTo>
                    <a:lnTo>
                      <a:pt x="230" y="1420"/>
                    </a:lnTo>
                    <a:lnTo>
                      <a:pt x="316" y="1252"/>
                    </a:lnTo>
                    <a:lnTo>
                      <a:pt x="410" y="1092"/>
                    </a:lnTo>
                    <a:lnTo>
                      <a:pt x="512" y="942"/>
                    </a:lnTo>
                    <a:lnTo>
                      <a:pt x="618" y="803"/>
                    </a:lnTo>
                    <a:lnTo>
                      <a:pt x="727" y="673"/>
                    </a:lnTo>
                    <a:lnTo>
                      <a:pt x="835" y="553"/>
                    </a:lnTo>
                    <a:lnTo>
                      <a:pt x="941" y="444"/>
                    </a:lnTo>
                    <a:lnTo>
                      <a:pt x="1043" y="349"/>
                    </a:lnTo>
                    <a:lnTo>
                      <a:pt x="1138" y="263"/>
                    </a:lnTo>
                    <a:lnTo>
                      <a:pt x="1225" y="191"/>
                    </a:lnTo>
                    <a:lnTo>
                      <a:pt x="1302" y="129"/>
                    </a:lnTo>
                    <a:lnTo>
                      <a:pt x="1411" y="47"/>
                    </a:lnTo>
                    <a:lnTo>
                      <a:pt x="1444" y="25"/>
                    </a:lnTo>
                    <a:lnTo>
                      <a:pt x="1459" y="69"/>
                    </a:lnTo>
                    <a:lnTo>
                      <a:pt x="1479" y="116"/>
                    </a:lnTo>
                    <a:lnTo>
                      <a:pt x="1506" y="158"/>
                    </a:lnTo>
                    <a:lnTo>
                      <a:pt x="1540" y="198"/>
                    </a:lnTo>
                    <a:lnTo>
                      <a:pt x="1577" y="236"/>
                    </a:lnTo>
                    <a:lnTo>
                      <a:pt x="1614" y="271"/>
                    </a:lnTo>
                    <a:lnTo>
                      <a:pt x="1348" y="545"/>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799" name="Freeform 199"/>
              <p:cNvSpPr>
                <a:spLocks/>
              </p:cNvSpPr>
              <p:nvPr/>
            </p:nvSpPr>
            <p:spPr bwMode="auto">
              <a:xfrm>
                <a:off x="5062" y="3424"/>
                <a:ext cx="53" cy="48"/>
              </a:xfrm>
              <a:custGeom>
                <a:avLst/>
                <a:gdLst>
                  <a:gd name="T0" fmla="*/ 341 w 379"/>
                  <a:gd name="T1" fmla="*/ 350 h 377"/>
                  <a:gd name="T2" fmla="*/ 348 w 379"/>
                  <a:gd name="T3" fmla="*/ 364 h 377"/>
                  <a:gd name="T4" fmla="*/ 360 w 379"/>
                  <a:gd name="T5" fmla="*/ 359 h 377"/>
                  <a:gd name="T6" fmla="*/ 369 w 379"/>
                  <a:gd name="T7" fmla="*/ 350 h 377"/>
                  <a:gd name="T8" fmla="*/ 373 w 379"/>
                  <a:gd name="T9" fmla="*/ 334 h 377"/>
                  <a:gd name="T10" fmla="*/ 379 w 379"/>
                  <a:gd name="T11" fmla="*/ 290 h 377"/>
                  <a:gd name="T12" fmla="*/ 378 w 379"/>
                  <a:gd name="T13" fmla="*/ 173 h 377"/>
                  <a:gd name="T14" fmla="*/ 369 w 379"/>
                  <a:gd name="T15" fmla="*/ 58 h 377"/>
                  <a:gd name="T16" fmla="*/ 363 w 379"/>
                  <a:gd name="T17" fmla="*/ 0 h 377"/>
                  <a:gd name="T18" fmla="*/ 15 w 379"/>
                  <a:gd name="T19" fmla="*/ 0 h 377"/>
                  <a:gd name="T20" fmla="*/ 10 w 379"/>
                  <a:gd name="T21" fmla="*/ 57 h 377"/>
                  <a:gd name="T22" fmla="*/ 2 w 379"/>
                  <a:gd name="T23" fmla="*/ 172 h 377"/>
                  <a:gd name="T24" fmla="*/ 0 w 379"/>
                  <a:gd name="T25" fmla="*/ 233 h 377"/>
                  <a:gd name="T26" fmla="*/ 0 w 379"/>
                  <a:gd name="T27" fmla="*/ 288 h 377"/>
                  <a:gd name="T28" fmla="*/ 5 w 379"/>
                  <a:gd name="T29" fmla="*/ 332 h 377"/>
                  <a:gd name="T30" fmla="*/ 10 w 379"/>
                  <a:gd name="T31" fmla="*/ 348 h 377"/>
                  <a:gd name="T32" fmla="*/ 17 w 379"/>
                  <a:gd name="T33" fmla="*/ 359 h 377"/>
                  <a:gd name="T34" fmla="*/ 41 w 379"/>
                  <a:gd name="T35" fmla="*/ 367 h 377"/>
                  <a:gd name="T36" fmla="*/ 81 w 379"/>
                  <a:gd name="T37" fmla="*/ 374 h 377"/>
                  <a:gd name="T38" fmla="*/ 186 w 379"/>
                  <a:gd name="T39" fmla="*/ 377 h 377"/>
                  <a:gd name="T40" fmla="*/ 293 w 379"/>
                  <a:gd name="T41" fmla="*/ 373 h 377"/>
                  <a:gd name="T42" fmla="*/ 333 w 379"/>
                  <a:gd name="T43" fmla="*/ 367 h 377"/>
                  <a:gd name="T44" fmla="*/ 347 w 379"/>
                  <a:gd name="T45" fmla="*/ 364 h 377"/>
                  <a:gd name="T46" fmla="*/ 360 w 379"/>
                  <a:gd name="T47" fmla="*/ 359 h 377"/>
                  <a:gd name="T48" fmla="*/ 368 w 379"/>
                  <a:gd name="T49" fmla="*/ 351 h 377"/>
                  <a:gd name="T50" fmla="*/ 356 w 379"/>
                  <a:gd name="T51" fmla="*/ 340 h 377"/>
                  <a:gd name="T52" fmla="*/ 352 w 379"/>
                  <a:gd name="T53" fmla="*/ 347 h 377"/>
                  <a:gd name="T54" fmla="*/ 342 w 379"/>
                  <a:gd name="T55" fmla="*/ 350 h 377"/>
                  <a:gd name="T56" fmla="*/ 331 w 379"/>
                  <a:gd name="T57" fmla="*/ 353 h 377"/>
                  <a:gd name="T58" fmla="*/ 291 w 379"/>
                  <a:gd name="T59" fmla="*/ 357 h 377"/>
                  <a:gd name="T60" fmla="*/ 186 w 379"/>
                  <a:gd name="T61" fmla="*/ 361 h 377"/>
                  <a:gd name="T62" fmla="*/ 83 w 379"/>
                  <a:gd name="T63" fmla="*/ 358 h 377"/>
                  <a:gd name="T64" fmla="*/ 45 w 379"/>
                  <a:gd name="T65" fmla="*/ 353 h 377"/>
                  <a:gd name="T66" fmla="*/ 27 w 379"/>
                  <a:gd name="T67" fmla="*/ 347 h 377"/>
                  <a:gd name="T68" fmla="*/ 24 w 379"/>
                  <a:gd name="T69" fmla="*/ 342 h 377"/>
                  <a:gd name="T70" fmla="*/ 20 w 379"/>
                  <a:gd name="T71" fmla="*/ 330 h 377"/>
                  <a:gd name="T72" fmla="*/ 17 w 379"/>
                  <a:gd name="T73" fmla="*/ 288 h 377"/>
                  <a:gd name="T74" fmla="*/ 17 w 379"/>
                  <a:gd name="T75" fmla="*/ 233 h 377"/>
                  <a:gd name="T76" fmla="*/ 19 w 379"/>
                  <a:gd name="T77" fmla="*/ 172 h 377"/>
                  <a:gd name="T78" fmla="*/ 26 w 379"/>
                  <a:gd name="T79" fmla="*/ 59 h 377"/>
                  <a:gd name="T80" fmla="*/ 29 w 379"/>
                  <a:gd name="T81" fmla="*/ 16 h 377"/>
                  <a:gd name="T82" fmla="*/ 349 w 379"/>
                  <a:gd name="T83" fmla="*/ 16 h 377"/>
                  <a:gd name="T84" fmla="*/ 353 w 379"/>
                  <a:gd name="T85" fmla="*/ 60 h 377"/>
                  <a:gd name="T86" fmla="*/ 362 w 379"/>
                  <a:gd name="T87" fmla="*/ 173 h 377"/>
                  <a:gd name="T88" fmla="*/ 363 w 379"/>
                  <a:gd name="T89" fmla="*/ 290 h 377"/>
                  <a:gd name="T90" fmla="*/ 359 w 379"/>
                  <a:gd name="T91" fmla="*/ 330 h 377"/>
                  <a:gd name="T92" fmla="*/ 355 w 379"/>
                  <a:gd name="T93" fmla="*/ 342 h 377"/>
                  <a:gd name="T94" fmla="*/ 352 w 379"/>
                  <a:gd name="T95" fmla="*/ 347 h 377"/>
                  <a:gd name="T96" fmla="*/ 341 w 379"/>
                  <a:gd name="T97" fmla="*/ 35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9" h="377">
                    <a:moveTo>
                      <a:pt x="341" y="350"/>
                    </a:moveTo>
                    <a:lnTo>
                      <a:pt x="348" y="364"/>
                    </a:lnTo>
                    <a:lnTo>
                      <a:pt x="360" y="359"/>
                    </a:lnTo>
                    <a:lnTo>
                      <a:pt x="369" y="350"/>
                    </a:lnTo>
                    <a:lnTo>
                      <a:pt x="373" y="334"/>
                    </a:lnTo>
                    <a:lnTo>
                      <a:pt x="379" y="290"/>
                    </a:lnTo>
                    <a:lnTo>
                      <a:pt x="378" y="173"/>
                    </a:lnTo>
                    <a:lnTo>
                      <a:pt x="369" y="58"/>
                    </a:lnTo>
                    <a:lnTo>
                      <a:pt x="363" y="0"/>
                    </a:lnTo>
                    <a:lnTo>
                      <a:pt x="15" y="0"/>
                    </a:lnTo>
                    <a:lnTo>
                      <a:pt x="10" y="57"/>
                    </a:lnTo>
                    <a:lnTo>
                      <a:pt x="2" y="172"/>
                    </a:lnTo>
                    <a:lnTo>
                      <a:pt x="0" y="233"/>
                    </a:lnTo>
                    <a:lnTo>
                      <a:pt x="0" y="288"/>
                    </a:lnTo>
                    <a:lnTo>
                      <a:pt x="5" y="332"/>
                    </a:lnTo>
                    <a:lnTo>
                      <a:pt x="10" y="348"/>
                    </a:lnTo>
                    <a:lnTo>
                      <a:pt x="17" y="359"/>
                    </a:lnTo>
                    <a:lnTo>
                      <a:pt x="41" y="367"/>
                    </a:lnTo>
                    <a:lnTo>
                      <a:pt x="81" y="374"/>
                    </a:lnTo>
                    <a:lnTo>
                      <a:pt x="186" y="377"/>
                    </a:lnTo>
                    <a:lnTo>
                      <a:pt x="293" y="373"/>
                    </a:lnTo>
                    <a:lnTo>
                      <a:pt x="333" y="367"/>
                    </a:lnTo>
                    <a:lnTo>
                      <a:pt x="347" y="364"/>
                    </a:lnTo>
                    <a:lnTo>
                      <a:pt x="360" y="359"/>
                    </a:lnTo>
                    <a:lnTo>
                      <a:pt x="368" y="351"/>
                    </a:lnTo>
                    <a:lnTo>
                      <a:pt x="356" y="340"/>
                    </a:lnTo>
                    <a:lnTo>
                      <a:pt x="352" y="347"/>
                    </a:lnTo>
                    <a:lnTo>
                      <a:pt x="342" y="350"/>
                    </a:lnTo>
                    <a:lnTo>
                      <a:pt x="331" y="353"/>
                    </a:lnTo>
                    <a:lnTo>
                      <a:pt x="291" y="357"/>
                    </a:lnTo>
                    <a:lnTo>
                      <a:pt x="186" y="361"/>
                    </a:lnTo>
                    <a:lnTo>
                      <a:pt x="83" y="358"/>
                    </a:lnTo>
                    <a:lnTo>
                      <a:pt x="45" y="353"/>
                    </a:lnTo>
                    <a:lnTo>
                      <a:pt x="27" y="347"/>
                    </a:lnTo>
                    <a:lnTo>
                      <a:pt x="24" y="342"/>
                    </a:lnTo>
                    <a:lnTo>
                      <a:pt x="20" y="330"/>
                    </a:lnTo>
                    <a:lnTo>
                      <a:pt x="17" y="288"/>
                    </a:lnTo>
                    <a:lnTo>
                      <a:pt x="17" y="233"/>
                    </a:lnTo>
                    <a:lnTo>
                      <a:pt x="19" y="172"/>
                    </a:lnTo>
                    <a:lnTo>
                      <a:pt x="26" y="59"/>
                    </a:lnTo>
                    <a:lnTo>
                      <a:pt x="29" y="16"/>
                    </a:lnTo>
                    <a:lnTo>
                      <a:pt x="349" y="16"/>
                    </a:lnTo>
                    <a:lnTo>
                      <a:pt x="353" y="60"/>
                    </a:lnTo>
                    <a:lnTo>
                      <a:pt x="362" y="173"/>
                    </a:lnTo>
                    <a:lnTo>
                      <a:pt x="363" y="290"/>
                    </a:lnTo>
                    <a:lnTo>
                      <a:pt x="359" y="330"/>
                    </a:lnTo>
                    <a:lnTo>
                      <a:pt x="355" y="342"/>
                    </a:lnTo>
                    <a:lnTo>
                      <a:pt x="352" y="347"/>
                    </a:lnTo>
                    <a:lnTo>
                      <a:pt x="341" y="35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00" name="Freeform 200"/>
              <p:cNvSpPr>
                <a:spLocks/>
              </p:cNvSpPr>
              <p:nvPr/>
            </p:nvSpPr>
            <p:spPr bwMode="auto">
              <a:xfrm>
                <a:off x="5084" y="3424"/>
                <a:ext cx="5" cy="42"/>
              </a:xfrm>
              <a:custGeom>
                <a:avLst/>
                <a:gdLst>
                  <a:gd name="T0" fmla="*/ 24 w 48"/>
                  <a:gd name="T1" fmla="*/ 333 h 333"/>
                  <a:gd name="T2" fmla="*/ 36 w 48"/>
                  <a:gd name="T3" fmla="*/ 289 h 333"/>
                  <a:gd name="T4" fmla="*/ 44 w 48"/>
                  <a:gd name="T5" fmla="*/ 239 h 333"/>
                  <a:gd name="T6" fmla="*/ 47 w 48"/>
                  <a:gd name="T7" fmla="*/ 217 h 333"/>
                  <a:gd name="T8" fmla="*/ 48 w 48"/>
                  <a:gd name="T9" fmla="*/ 173 h 333"/>
                  <a:gd name="T10" fmla="*/ 44 w 48"/>
                  <a:gd name="T11" fmla="*/ 106 h 333"/>
                  <a:gd name="T12" fmla="*/ 36 w 48"/>
                  <a:gd name="T13" fmla="*/ 51 h 333"/>
                  <a:gd name="T14" fmla="*/ 24 w 48"/>
                  <a:gd name="T15" fmla="*/ 0 h 333"/>
                  <a:gd name="T16" fmla="*/ 12 w 48"/>
                  <a:gd name="T17" fmla="*/ 51 h 333"/>
                  <a:gd name="T18" fmla="*/ 4 w 48"/>
                  <a:gd name="T19" fmla="*/ 106 h 333"/>
                  <a:gd name="T20" fmla="*/ 1 w 48"/>
                  <a:gd name="T21" fmla="*/ 129 h 333"/>
                  <a:gd name="T22" fmla="*/ 0 w 48"/>
                  <a:gd name="T23" fmla="*/ 173 h 333"/>
                  <a:gd name="T24" fmla="*/ 4 w 48"/>
                  <a:gd name="T25" fmla="*/ 239 h 333"/>
                  <a:gd name="T26" fmla="*/ 12 w 48"/>
                  <a:gd name="T27" fmla="*/ 289 h 333"/>
                  <a:gd name="T28" fmla="*/ 24 w 48"/>
                  <a:gd name="T29" fmla="*/ 33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333">
                    <a:moveTo>
                      <a:pt x="24" y="333"/>
                    </a:moveTo>
                    <a:lnTo>
                      <a:pt x="36" y="289"/>
                    </a:lnTo>
                    <a:lnTo>
                      <a:pt x="44" y="239"/>
                    </a:lnTo>
                    <a:lnTo>
                      <a:pt x="47" y="217"/>
                    </a:lnTo>
                    <a:lnTo>
                      <a:pt x="48" y="173"/>
                    </a:lnTo>
                    <a:lnTo>
                      <a:pt x="44" y="106"/>
                    </a:lnTo>
                    <a:lnTo>
                      <a:pt x="36" y="51"/>
                    </a:lnTo>
                    <a:lnTo>
                      <a:pt x="24" y="0"/>
                    </a:lnTo>
                    <a:lnTo>
                      <a:pt x="12" y="51"/>
                    </a:lnTo>
                    <a:lnTo>
                      <a:pt x="4" y="106"/>
                    </a:lnTo>
                    <a:lnTo>
                      <a:pt x="1" y="129"/>
                    </a:lnTo>
                    <a:lnTo>
                      <a:pt x="0" y="173"/>
                    </a:lnTo>
                    <a:lnTo>
                      <a:pt x="4" y="239"/>
                    </a:lnTo>
                    <a:lnTo>
                      <a:pt x="12" y="289"/>
                    </a:lnTo>
                    <a:lnTo>
                      <a:pt x="24" y="333"/>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01" name="Freeform 201"/>
              <p:cNvSpPr>
                <a:spLocks/>
              </p:cNvSpPr>
              <p:nvPr/>
            </p:nvSpPr>
            <p:spPr bwMode="auto">
              <a:xfrm>
                <a:off x="5084" y="3424"/>
                <a:ext cx="10" cy="48"/>
              </a:xfrm>
              <a:custGeom>
                <a:avLst/>
                <a:gdLst>
                  <a:gd name="T0" fmla="*/ 27 w 64"/>
                  <a:gd name="T1" fmla="*/ 289 h 363"/>
                  <a:gd name="T2" fmla="*/ 13 w 64"/>
                  <a:gd name="T3" fmla="*/ 293 h 363"/>
                  <a:gd name="T4" fmla="*/ 32 w 64"/>
                  <a:gd name="T5" fmla="*/ 363 h 363"/>
                  <a:gd name="T6" fmla="*/ 52 w 64"/>
                  <a:gd name="T7" fmla="*/ 293 h 363"/>
                  <a:gd name="T8" fmla="*/ 60 w 64"/>
                  <a:gd name="T9" fmla="*/ 242 h 363"/>
                  <a:gd name="T10" fmla="*/ 60 w 64"/>
                  <a:gd name="T11" fmla="*/ 242 h 363"/>
                  <a:gd name="T12" fmla="*/ 63 w 64"/>
                  <a:gd name="T13" fmla="*/ 220 h 363"/>
                  <a:gd name="T14" fmla="*/ 64 w 64"/>
                  <a:gd name="T15" fmla="*/ 175 h 363"/>
                  <a:gd name="T16" fmla="*/ 60 w 64"/>
                  <a:gd name="T17" fmla="*/ 107 h 363"/>
                  <a:gd name="T18" fmla="*/ 52 w 64"/>
                  <a:gd name="T19" fmla="*/ 52 h 363"/>
                  <a:gd name="T20" fmla="*/ 39 w 64"/>
                  <a:gd name="T21" fmla="*/ 0 h 363"/>
                  <a:gd name="T22" fmla="*/ 25 w 64"/>
                  <a:gd name="T23" fmla="*/ 0 h 363"/>
                  <a:gd name="T24" fmla="*/ 13 w 64"/>
                  <a:gd name="T25" fmla="*/ 52 h 363"/>
                  <a:gd name="T26" fmla="*/ 4 w 64"/>
                  <a:gd name="T27" fmla="*/ 107 h 363"/>
                  <a:gd name="T28" fmla="*/ 1 w 64"/>
                  <a:gd name="T29" fmla="*/ 130 h 363"/>
                  <a:gd name="T30" fmla="*/ 0 w 64"/>
                  <a:gd name="T31" fmla="*/ 175 h 363"/>
                  <a:gd name="T32" fmla="*/ 4 w 64"/>
                  <a:gd name="T33" fmla="*/ 242 h 363"/>
                  <a:gd name="T34" fmla="*/ 13 w 64"/>
                  <a:gd name="T35" fmla="*/ 293 h 363"/>
                  <a:gd name="T36" fmla="*/ 32 w 64"/>
                  <a:gd name="T37" fmla="*/ 363 h 363"/>
                  <a:gd name="T38" fmla="*/ 52 w 64"/>
                  <a:gd name="T39" fmla="*/ 293 h 363"/>
                  <a:gd name="T40" fmla="*/ 37 w 64"/>
                  <a:gd name="T41" fmla="*/ 289 h 363"/>
                  <a:gd name="T42" fmla="*/ 32 w 64"/>
                  <a:gd name="T43" fmla="*/ 306 h 363"/>
                  <a:gd name="T44" fmla="*/ 27 w 64"/>
                  <a:gd name="T45" fmla="*/ 289 h 363"/>
                  <a:gd name="T46" fmla="*/ 20 w 64"/>
                  <a:gd name="T47" fmla="*/ 240 h 363"/>
                  <a:gd name="T48" fmla="*/ 16 w 64"/>
                  <a:gd name="T49" fmla="*/ 175 h 363"/>
                  <a:gd name="T50" fmla="*/ 17 w 64"/>
                  <a:gd name="T51" fmla="*/ 132 h 363"/>
                  <a:gd name="T52" fmla="*/ 20 w 64"/>
                  <a:gd name="T53" fmla="*/ 109 h 363"/>
                  <a:gd name="T54" fmla="*/ 27 w 64"/>
                  <a:gd name="T55" fmla="*/ 54 h 363"/>
                  <a:gd name="T56" fmla="*/ 32 w 64"/>
                  <a:gd name="T57" fmla="*/ 36 h 363"/>
                  <a:gd name="T58" fmla="*/ 37 w 64"/>
                  <a:gd name="T59" fmla="*/ 54 h 363"/>
                  <a:gd name="T60" fmla="*/ 43 w 64"/>
                  <a:gd name="T61" fmla="*/ 109 h 363"/>
                  <a:gd name="T62" fmla="*/ 48 w 64"/>
                  <a:gd name="T63" fmla="*/ 175 h 363"/>
                  <a:gd name="T64" fmla="*/ 46 w 64"/>
                  <a:gd name="T65" fmla="*/ 218 h 363"/>
                  <a:gd name="T66" fmla="*/ 37 w 64"/>
                  <a:gd name="T67" fmla="*/ 289 h 363"/>
                  <a:gd name="T68" fmla="*/ 37 w 64"/>
                  <a:gd name="T69" fmla="*/ 289 h 363"/>
                  <a:gd name="T70" fmla="*/ 32 w 64"/>
                  <a:gd name="T71" fmla="*/ 306 h 363"/>
                  <a:gd name="T72" fmla="*/ 27 w 64"/>
                  <a:gd name="T73" fmla="*/ 28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 h="363">
                    <a:moveTo>
                      <a:pt x="27" y="289"/>
                    </a:moveTo>
                    <a:lnTo>
                      <a:pt x="13" y="293"/>
                    </a:lnTo>
                    <a:lnTo>
                      <a:pt x="32" y="363"/>
                    </a:lnTo>
                    <a:lnTo>
                      <a:pt x="52" y="293"/>
                    </a:lnTo>
                    <a:lnTo>
                      <a:pt x="60" y="242"/>
                    </a:lnTo>
                    <a:lnTo>
                      <a:pt x="60" y="242"/>
                    </a:lnTo>
                    <a:lnTo>
                      <a:pt x="63" y="220"/>
                    </a:lnTo>
                    <a:lnTo>
                      <a:pt x="64" y="175"/>
                    </a:lnTo>
                    <a:lnTo>
                      <a:pt x="60" y="107"/>
                    </a:lnTo>
                    <a:lnTo>
                      <a:pt x="52" y="52"/>
                    </a:lnTo>
                    <a:lnTo>
                      <a:pt x="39" y="0"/>
                    </a:lnTo>
                    <a:lnTo>
                      <a:pt x="25" y="0"/>
                    </a:lnTo>
                    <a:lnTo>
                      <a:pt x="13" y="52"/>
                    </a:lnTo>
                    <a:lnTo>
                      <a:pt x="4" y="107"/>
                    </a:lnTo>
                    <a:lnTo>
                      <a:pt x="1" y="130"/>
                    </a:lnTo>
                    <a:lnTo>
                      <a:pt x="0" y="175"/>
                    </a:lnTo>
                    <a:lnTo>
                      <a:pt x="4" y="242"/>
                    </a:lnTo>
                    <a:lnTo>
                      <a:pt x="13" y="293"/>
                    </a:lnTo>
                    <a:lnTo>
                      <a:pt x="32" y="363"/>
                    </a:lnTo>
                    <a:lnTo>
                      <a:pt x="52" y="293"/>
                    </a:lnTo>
                    <a:lnTo>
                      <a:pt x="37" y="289"/>
                    </a:lnTo>
                    <a:lnTo>
                      <a:pt x="32" y="306"/>
                    </a:lnTo>
                    <a:lnTo>
                      <a:pt x="27" y="289"/>
                    </a:lnTo>
                    <a:lnTo>
                      <a:pt x="20" y="240"/>
                    </a:lnTo>
                    <a:lnTo>
                      <a:pt x="16" y="175"/>
                    </a:lnTo>
                    <a:lnTo>
                      <a:pt x="17" y="132"/>
                    </a:lnTo>
                    <a:lnTo>
                      <a:pt x="20" y="109"/>
                    </a:lnTo>
                    <a:lnTo>
                      <a:pt x="27" y="54"/>
                    </a:lnTo>
                    <a:lnTo>
                      <a:pt x="32" y="36"/>
                    </a:lnTo>
                    <a:lnTo>
                      <a:pt x="37" y="54"/>
                    </a:lnTo>
                    <a:lnTo>
                      <a:pt x="43" y="109"/>
                    </a:lnTo>
                    <a:lnTo>
                      <a:pt x="48" y="175"/>
                    </a:lnTo>
                    <a:lnTo>
                      <a:pt x="46" y="218"/>
                    </a:lnTo>
                    <a:lnTo>
                      <a:pt x="37" y="289"/>
                    </a:lnTo>
                    <a:lnTo>
                      <a:pt x="37" y="289"/>
                    </a:lnTo>
                    <a:lnTo>
                      <a:pt x="32" y="306"/>
                    </a:lnTo>
                    <a:lnTo>
                      <a:pt x="27" y="289"/>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02" name="Freeform 202"/>
              <p:cNvSpPr>
                <a:spLocks/>
              </p:cNvSpPr>
              <p:nvPr/>
            </p:nvSpPr>
            <p:spPr bwMode="auto">
              <a:xfrm>
                <a:off x="5062" y="3424"/>
                <a:ext cx="48" cy="16"/>
              </a:xfrm>
              <a:custGeom>
                <a:avLst/>
                <a:gdLst>
                  <a:gd name="T0" fmla="*/ 0 w 336"/>
                  <a:gd name="T1" fmla="*/ 0 h 124"/>
                  <a:gd name="T2" fmla="*/ 334 w 336"/>
                  <a:gd name="T3" fmla="*/ 0 h 124"/>
                  <a:gd name="T4" fmla="*/ 335 w 336"/>
                  <a:gd name="T5" fmla="*/ 16 h 124"/>
                  <a:gd name="T6" fmla="*/ 336 w 336"/>
                  <a:gd name="T7" fmla="*/ 54 h 124"/>
                  <a:gd name="T8" fmla="*/ 328 w 336"/>
                  <a:gd name="T9" fmla="*/ 93 h 124"/>
                  <a:gd name="T10" fmla="*/ 319 w 336"/>
                  <a:gd name="T11" fmla="*/ 107 h 124"/>
                  <a:gd name="T12" fmla="*/ 315 w 336"/>
                  <a:gd name="T13" fmla="*/ 112 h 124"/>
                  <a:gd name="T14" fmla="*/ 306 w 336"/>
                  <a:gd name="T15" fmla="*/ 116 h 124"/>
                  <a:gd name="T16" fmla="*/ 249 w 336"/>
                  <a:gd name="T17" fmla="*/ 122 h 124"/>
                  <a:gd name="T18" fmla="*/ 162 w 336"/>
                  <a:gd name="T19" fmla="*/ 124 h 124"/>
                  <a:gd name="T20" fmla="*/ 77 w 336"/>
                  <a:gd name="T21" fmla="*/ 119 h 124"/>
                  <a:gd name="T22" fmla="*/ 48 w 336"/>
                  <a:gd name="T23" fmla="*/ 113 h 124"/>
                  <a:gd name="T24" fmla="*/ 38 w 336"/>
                  <a:gd name="T25" fmla="*/ 110 h 124"/>
                  <a:gd name="T26" fmla="*/ 30 w 336"/>
                  <a:gd name="T27" fmla="*/ 105 h 124"/>
                  <a:gd name="T28" fmla="*/ 16 w 336"/>
                  <a:gd name="T29" fmla="*/ 79 h 124"/>
                  <a:gd name="T30" fmla="*/ 6 w 336"/>
                  <a:gd name="T31" fmla="*/ 44 h 124"/>
                  <a:gd name="T32" fmla="*/ 0 w 336"/>
                  <a:gd name="T3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6" h="124">
                    <a:moveTo>
                      <a:pt x="0" y="0"/>
                    </a:moveTo>
                    <a:lnTo>
                      <a:pt x="334" y="0"/>
                    </a:lnTo>
                    <a:lnTo>
                      <a:pt x="335" y="16"/>
                    </a:lnTo>
                    <a:lnTo>
                      <a:pt x="336" y="54"/>
                    </a:lnTo>
                    <a:lnTo>
                      <a:pt x="328" y="93"/>
                    </a:lnTo>
                    <a:lnTo>
                      <a:pt x="319" y="107"/>
                    </a:lnTo>
                    <a:lnTo>
                      <a:pt x="315" y="112"/>
                    </a:lnTo>
                    <a:lnTo>
                      <a:pt x="306" y="116"/>
                    </a:lnTo>
                    <a:lnTo>
                      <a:pt x="249" y="122"/>
                    </a:lnTo>
                    <a:lnTo>
                      <a:pt x="162" y="124"/>
                    </a:lnTo>
                    <a:lnTo>
                      <a:pt x="77" y="119"/>
                    </a:lnTo>
                    <a:lnTo>
                      <a:pt x="48" y="113"/>
                    </a:lnTo>
                    <a:lnTo>
                      <a:pt x="38" y="110"/>
                    </a:lnTo>
                    <a:lnTo>
                      <a:pt x="30" y="105"/>
                    </a:lnTo>
                    <a:lnTo>
                      <a:pt x="16" y="79"/>
                    </a:lnTo>
                    <a:lnTo>
                      <a:pt x="6" y="44"/>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03" name="Freeform 203"/>
              <p:cNvSpPr>
                <a:spLocks/>
              </p:cNvSpPr>
              <p:nvPr/>
            </p:nvSpPr>
            <p:spPr bwMode="auto">
              <a:xfrm>
                <a:off x="5062" y="3424"/>
                <a:ext cx="53" cy="16"/>
              </a:xfrm>
              <a:custGeom>
                <a:avLst/>
                <a:gdLst>
                  <a:gd name="T0" fmla="*/ 7 w 353"/>
                  <a:gd name="T1" fmla="*/ 53 h 140"/>
                  <a:gd name="T2" fmla="*/ 23 w 353"/>
                  <a:gd name="T3" fmla="*/ 51 h 140"/>
                  <a:gd name="T4" fmla="*/ 18 w 353"/>
                  <a:gd name="T5" fmla="*/ 16 h 140"/>
                  <a:gd name="T6" fmla="*/ 336 w 353"/>
                  <a:gd name="T7" fmla="*/ 16 h 140"/>
                  <a:gd name="T8" fmla="*/ 336 w 353"/>
                  <a:gd name="T9" fmla="*/ 24 h 140"/>
                  <a:gd name="T10" fmla="*/ 337 w 353"/>
                  <a:gd name="T11" fmla="*/ 61 h 140"/>
                  <a:gd name="T12" fmla="*/ 329 w 353"/>
                  <a:gd name="T13" fmla="*/ 98 h 140"/>
                  <a:gd name="T14" fmla="*/ 322 w 353"/>
                  <a:gd name="T15" fmla="*/ 111 h 140"/>
                  <a:gd name="T16" fmla="*/ 319 w 353"/>
                  <a:gd name="T17" fmla="*/ 113 h 140"/>
                  <a:gd name="T18" fmla="*/ 313 w 353"/>
                  <a:gd name="T19" fmla="*/ 116 h 140"/>
                  <a:gd name="T20" fmla="*/ 258 w 353"/>
                  <a:gd name="T21" fmla="*/ 121 h 140"/>
                  <a:gd name="T22" fmla="*/ 171 w 353"/>
                  <a:gd name="T23" fmla="*/ 124 h 140"/>
                  <a:gd name="T24" fmla="*/ 87 w 353"/>
                  <a:gd name="T25" fmla="*/ 118 h 140"/>
                  <a:gd name="T26" fmla="*/ 59 w 353"/>
                  <a:gd name="T27" fmla="*/ 114 h 140"/>
                  <a:gd name="T28" fmla="*/ 50 w 353"/>
                  <a:gd name="T29" fmla="*/ 111 h 140"/>
                  <a:gd name="T30" fmla="*/ 46 w 353"/>
                  <a:gd name="T31" fmla="*/ 108 h 140"/>
                  <a:gd name="T32" fmla="*/ 32 w 353"/>
                  <a:gd name="T33" fmla="*/ 84 h 140"/>
                  <a:gd name="T34" fmla="*/ 22 w 353"/>
                  <a:gd name="T35" fmla="*/ 50 h 140"/>
                  <a:gd name="T36" fmla="*/ 18 w 353"/>
                  <a:gd name="T37" fmla="*/ 16 h 140"/>
                  <a:gd name="T38" fmla="*/ 343 w 353"/>
                  <a:gd name="T39" fmla="*/ 16 h 140"/>
                  <a:gd name="T40" fmla="*/ 343 w 353"/>
                  <a:gd name="T41" fmla="*/ 0 h 140"/>
                  <a:gd name="T42" fmla="*/ 0 w 353"/>
                  <a:gd name="T43" fmla="*/ 0 h 140"/>
                  <a:gd name="T44" fmla="*/ 8 w 353"/>
                  <a:gd name="T45" fmla="*/ 54 h 140"/>
                  <a:gd name="T46" fmla="*/ 18 w 353"/>
                  <a:gd name="T47" fmla="*/ 90 h 140"/>
                  <a:gd name="T48" fmla="*/ 33 w 353"/>
                  <a:gd name="T49" fmla="*/ 118 h 140"/>
                  <a:gd name="T50" fmla="*/ 44 w 353"/>
                  <a:gd name="T51" fmla="*/ 126 h 140"/>
                  <a:gd name="T52" fmla="*/ 55 w 353"/>
                  <a:gd name="T53" fmla="*/ 129 h 140"/>
                  <a:gd name="T54" fmla="*/ 85 w 353"/>
                  <a:gd name="T55" fmla="*/ 135 h 140"/>
                  <a:gd name="T56" fmla="*/ 171 w 353"/>
                  <a:gd name="T57" fmla="*/ 140 h 140"/>
                  <a:gd name="T58" fmla="*/ 258 w 353"/>
                  <a:gd name="T59" fmla="*/ 138 h 140"/>
                  <a:gd name="T60" fmla="*/ 317 w 353"/>
                  <a:gd name="T61" fmla="*/ 131 h 140"/>
                  <a:gd name="T62" fmla="*/ 329 w 353"/>
                  <a:gd name="T63" fmla="*/ 127 h 140"/>
                  <a:gd name="T64" fmla="*/ 335 w 353"/>
                  <a:gd name="T65" fmla="*/ 119 h 140"/>
                  <a:gd name="T66" fmla="*/ 344 w 353"/>
                  <a:gd name="T67" fmla="*/ 104 h 140"/>
                  <a:gd name="T68" fmla="*/ 353 w 353"/>
                  <a:gd name="T69" fmla="*/ 63 h 140"/>
                  <a:gd name="T70" fmla="*/ 352 w 353"/>
                  <a:gd name="T71" fmla="*/ 24 h 140"/>
                  <a:gd name="T72" fmla="*/ 350 w 353"/>
                  <a:gd name="T73" fmla="*/ 0 h 140"/>
                  <a:gd name="T74" fmla="*/ 0 w 353"/>
                  <a:gd name="T75" fmla="*/ 0 h 140"/>
                  <a:gd name="T76" fmla="*/ 7 w 353"/>
                  <a:gd name="T77" fmla="*/ 5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3" h="140">
                    <a:moveTo>
                      <a:pt x="7" y="53"/>
                    </a:moveTo>
                    <a:lnTo>
                      <a:pt x="23" y="51"/>
                    </a:lnTo>
                    <a:lnTo>
                      <a:pt x="18" y="16"/>
                    </a:lnTo>
                    <a:lnTo>
                      <a:pt x="336" y="16"/>
                    </a:lnTo>
                    <a:lnTo>
                      <a:pt x="336" y="24"/>
                    </a:lnTo>
                    <a:lnTo>
                      <a:pt x="337" y="61"/>
                    </a:lnTo>
                    <a:lnTo>
                      <a:pt x="329" y="98"/>
                    </a:lnTo>
                    <a:lnTo>
                      <a:pt x="322" y="111"/>
                    </a:lnTo>
                    <a:lnTo>
                      <a:pt x="319" y="113"/>
                    </a:lnTo>
                    <a:lnTo>
                      <a:pt x="313" y="116"/>
                    </a:lnTo>
                    <a:lnTo>
                      <a:pt x="258" y="121"/>
                    </a:lnTo>
                    <a:lnTo>
                      <a:pt x="171" y="124"/>
                    </a:lnTo>
                    <a:lnTo>
                      <a:pt x="87" y="118"/>
                    </a:lnTo>
                    <a:lnTo>
                      <a:pt x="59" y="114"/>
                    </a:lnTo>
                    <a:lnTo>
                      <a:pt x="50" y="111"/>
                    </a:lnTo>
                    <a:lnTo>
                      <a:pt x="46" y="108"/>
                    </a:lnTo>
                    <a:lnTo>
                      <a:pt x="32" y="84"/>
                    </a:lnTo>
                    <a:lnTo>
                      <a:pt x="22" y="50"/>
                    </a:lnTo>
                    <a:lnTo>
                      <a:pt x="18" y="16"/>
                    </a:lnTo>
                    <a:lnTo>
                      <a:pt x="343" y="16"/>
                    </a:lnTo>
                    <a:lnTo>
                      <a:pt x="343" y="0"/>
                    </a:lnTo>
                    <a:lnTo>
                      <a:pt x="0" y="0"/>
                    </a:lnTo>
                    <a:lnTo>
                      <a:pt x="8" y="54"/>
                    </a:lnTo>
                    <a:lnTo>
                      <a:pt x="18" y="90"/>
                    </a:lnTo>
                    <a:lnTo>
                      <a:pt x="33" y="118"/>
                    </a:lnTo>
                    <a:lnTo>
                      <a:pt x="44" y="126"/>
                    </a:lnTo>
                    <a:lnTo>
                      <a:pt x="55" y="129"/>
                    </a:lnTo>
                    <a:lnTo>
                      <a:pt x="85" y="135"/>
                    </a:lnTo>
                    <a:lnTo>
                      <a:pt x="171" y="140"/>
                    </a:lnTo>
                    <a:lnTo>
                      <a:pt x="258" y="138"/>
                    </a:lnTo>
                    <a:lnTo>
                      <a:pt x="317" y="131"/>
                    </a:lnTo>
                    <a:lnTo>
                      <a:pt x="329" y="127"/>
                    </a:lnTo>
                    <a:lnTo>
                      <a:pt x="335" y="119"/>
                    </a:lnTo>
                    <a:lnTo>
                      <a:pt x="344" y="104"/>
                    </a:lnTo>
                    <a:lnTo>
                      <a:pt x="353" y="63"/>
                    </a:lnTo>
                    <a:lnTo>
                      <a:pt x="352" y="24"/>
                    </a:lnTo>
                    <a:lnTo>
                      <a:pt x="350" y="0"/>
                    </a:lnTo>
                    <a:lnTo>
                      <a:pt x="0" y="0"/>
                    </a:lnTo>
                    <a:lnTo>
                      <a:pt x="7" y="5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04" name="Freeform 204"/>
              <p:cNvSpPr>
                <a:spLocks/>
              </p:cNvSpPr>
              <p:nvPr/>
            </p:nvSpPr>
            <p:spPr bwMode="auto">
              <a:xfrm>
                <a:off x="4978" y="3387"/>
                <a:ext cx="47" cy="74"/>
              </a:xfrm>
              <a:custGeom>
                <a:avLst/>
                <a:gdLst>
                  <a:gd name="T0" fmla="*/ 236 w 355"/>
                  <a:gd name="T1" fmla="*/ 530 h 547"/>
                  <a:gd name="T2" fmla="*/ 236 w 355"/>
                  <a:gd name="T3" fmla="*/ 547 h 547"/>
                  <a:gd name="T4" fmla="*/ 247 w 355"/>
                  <a:gd name="T5" fmla="*/ 547 h 547"/>
                  <a:gd name="T6" fmla="*/ 258 w 355"/>
                  <a:gd name="T7" fmla="*/ 538 h 547"/>
                  <a:gd name="T8" fmla="*/ 266 w 355"/>
                  <a:gd name="T9" fmla="*/ 524 h 547"/>
                  <a:gd name="T10" fmla="*/ 282 w 355"/>
                  <a:gd name="T11" fmla="*/ 482 h 547"/>
                  <a:gd name="T12" fmla="*/ 315 w 355"/>
                  <a:gd name="T13" fmla="*/ 359 h 547"/>
                  <a:gd name="T14" fmla="*/ 355 w 355"/>
                  <a:gd name="T15" fmla="*/ 175 h 547"/>
                  <a:gd name="T16" fmla="*/ 74 w 355"/>
                  <a:gd name="T17" fmla="*/ 0 h 547"/>
                  <a:gd name="T18" fmla="*/ 33 w 355"/>
                  <a:gd name="T19" fmla="*/ 191 h 547"/>
                  <a:gd name="T20" fmla="*/ 8 w 355"/>
                  <a:gd name="T21" fmla="*/ 323 h 547"/>
                  <a:gd name="T22" fmla="*/ 2 w 355"/>
                  <a:gd name="T23" fmla="*/ 371 h 547"/>
                  <a:gd name="T24" fmla="*/ 0 w 355"/>
                  <a:gd name="T25" fmla="*/ 383 h 547"/>
                  <a:gd name="T26" fmla="*/ 0 w 355"/>
                  <a:gd name="T27" fmla="*/ 390 h 547"/>
                  <a:gd name="T28" fmla="*/ 8 w 355"/>
                  <a:gd name="T29" fmla="*/ 408 h 547"/>
                  <a:gd name="T30" fmla="*/ 24 w 355"/>
                  <a:gd name="T31" fmla="*/ 428 h 547"/>
                  <a:gd name="T32" fmla="*/ 51 w 355"/>
                  <a:gd name="T33" fmla="*/ 449 h 547"/>
                  <a:gd name="T34" fmla="*/ 120 w 355"/>
                  <a:gd name="T35" fmla="*/ 495 h 547"/>
                  <a:gd name="T36" fmla="*/ 195 w 355"/>
                  <a:gd name="T37" fmla="*/ 532 h 547"/>
                  <a:gd name="T38" fmla="*/ 225 w 355"/>
                  <a:gd name="T39" fmla="*/ 542 h 547"/>
                  <a:gd name="T40" fmla="*/ 235 w 355"/>
                  <a:gd name="T41" fmla="*/ 547 h 547"/>
                  <a:gd name="T42" fmla="*/ 247 w 355"/>
                  <a:gd name="T43" fmla="*/ 547 h 547"/>
                  <a:gd name="T44" fmla="*/ 256 w 355"/>
                  <a:gd name="T45" fmla="*/ 539 h 547"/>
                  <a:gd name="T46" fmla="*/ 248 w 355"/>
                  <a:gd name="T47" fmla="*/ 527 h 547"/>
                  <a:gd name="T48" fmla="*/ 243 w 355"/>
                  <a:gd name="T49" fmla="*/ 530 h 547"/>
                  <a:gd name="T50" fmla="*/ 237 w 355"/>
                  <a:gd name="T51" fmla="*/ 530 h 547"/>
                  <a:gd name="T52" fmla="*/ 229 w 355"/>
                  <a:gd name="T53" fmla="*/ 528 h 547"/>
                  <a:gd name="T54" fmla="*/ 201 w 355"/>
                  <a:gd name="T55" fmla="*/ 518 h 547"/>
                  <a:gd name="T56" fmla="*/ 129 w 355"/>
                  <a:gd name="T57" fmla="*/ 481 h 547"/>
                  <a:gd name="T58" fmla="*/ 59 w 355"/>
                  <a:gd name="T59" fmla="*/ 437 h 547"/>
                  <a:gd name="T60" fmla="*/ 35 w 355"/>
                  <a:gd name="T61" fmla="*/ 418 h 547"/>
                  <a:gd name="T62" fmla="*/ 22 w 355"/>
                  <a:gd name="T63" fmla="*/ 400 h 547"/>
                  <a:gd name="T64" fmla="*/ 16 w 355"/>
                  <a:gd name="T65" fmla="*/ 386 h 547"/>
                  <a:gd name="T66" fmla="*/ 16 w 355"/>
                  <a:gd name="T67" fmla="*/ 385 h 547"/>
                  <a:gd name="T68" fmla="*/ 18 w 355"/>
                  <a:gd name="T69" fmla="*/ 373 h 547"/>
                  <a:gd name="T70" fmla="*/ 24 w 355"/>
                  <a:gd name="T71" fmla="*/ 326 h 547"/>
                  <a:gd name="T72" fmla="*/ 47 w 355"/>
                  <a:gd name="T73" fmla="*/ 193 h 547"/>
                  <a:gd name="T74" fmla="*/ 85 w 355"/>
                  <a:gd name="T75" fmla="*/ 25 h 547"/>
                  <a:gd name="T76" fmla="*/ 337 w 355"/>
                  <a:gd name="T77" fmla="*/ 183 h 547"/>
                  <a:gd name="T78" fmla="*/ 301 w 355"/>
                  <a:gd name="T79" fmla="*/ 355 h 547"/>
                  <a:gd name="T80" fmla="*/ 267 w 355"/>
                  <a:gd name="T81" fmla="*/ 478 h 547"/>
                  <a:gd name="T82" fmla="*/ 252 w 355"/>
                  <a:gd name="T83" fmla="*/ 518 h 547"/>
                  <a:gd name="T84" fmla="*/ 246 w 355"/>
                  <a:gd name="T85" fmla="*/ 528 h 547"/>
                  <a:gd name="T86" fmla="*/ 243 w 355"/>
                  <a:gd name="T87" fmla="*/ 530 h 547"/>
                  <a:gd name="T88" fmla="*/ 236 w 355"/>
                  <a:gd name="T89" fmla="*/ 53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5" h="547">
                    <a:moveTo>
                      <a:pt x="236" y="530"/>
                    </a:moveTo>
                    <a:lnTo>
                      <a:pt x="236" y="547"/>
                    </a:lnTo>
                    <a:lnTo>
                      <a:pt x="247" y="547"/>
                    </a:lnTo>
                    <a:lnTo>
                      <a:pt x="258" y="538"/>
                    </a:lnTo>
                    <a:lnTo>
                      <a:pt x="266" y="524"/>
                    </a:lnTo>
                    <a:lnTo>
                      <a:pt x="282" y="482"/>
                    </a:lnTo>
                    <a:lnTo>
                      <a:pt x="315" y="359"/>
                    </a:lnTo>
                    <a:lnTo>
                      <a:pt x="355" y="175"/>
                    </a:lnTo>
                    <a:lnTo>
                      <a:pt x="74" y="0"/>
                    </a:lnTo>
                    <a:lnTo>
                      <a:pt x="33" y="191"/>
                    </a:lnTo>
                    <a:lnTo>
                      <a:pt x="8" y="323"/>
                    </a:lnTo>
                    <a:lnTo>
                      <a:pt x="2" y="371"/>
                    </a:lnTo>
                    <a:lnTo>
                      <a:pt x="0" y="383"/>
                    </a:lnTo>
                    <a:lnTo>
                      <a:pt x="0" y="390"/>
                    </a:lnTo>
                    <a:lnTo>
                      <a:pt x="8" y="408"/>
                    </a:lnTo>
                    <a:lnTo>
                      <a:pt x="24" y="428"/>
                    </a:lnTo>
                    <a:lnTo>
                      <a:pt x="51" y="449"/>
                    </a:lnTo>
                    <a:lnTo>
                      <a:pt x="120" y="495"/>
                    </a:lnTo>
                    <a:lnTo>
                      <a:pt x="195" y="532"/>
                    </a:lnTo>
                    <a:lnTo>
                      <a:pt x="225" y="542"/>
                    </a:lnTo>
                    <a:lnTo>
                      <a:pt x="235" y="547"/>
                    </a:lnTo>
                    <a:lnTo>
                      <a:pt x="247" y="547"/>
                    </a:lnTo>
                    <a:lnTo>
                      <a:pt x="256" y="539"/>
                    </a:lnTo>
                    <a:lnTo>
                      <a:pt x="248" y="527"/>
                    </a:lnTo>
                    <a:lnTo>
                      <a:pt x="243" y="530"/>
                    </a:lnTo>
                    <a:lnTo>
                      <a:pt x="237" y="530"/>
                    </a:lnTo>
                    <a:lnTo>
                      <a:pt x="229" y="528"/>
                    </a:lnTo>
                    <a:lnTo>
                      <a:pt x="201" y="518"/>
                    </a:lnTo>
                    <a:lnTo>
                      <a:pt x="129" y="481"/>
                    </a:lnTo>
                    <a:lnTo>
                      <a:pt x="59" y="437"/>
                    </a:lnTo>
                    <a:lnTo>
                      <a:pt x="35" y="418"/>
                    </a:lnTo>
                    <a:lnTo>
                      <a:pt x="22" y="400"/>
                    </a:lnTo>
                    <a:lnTo>
                      <a:pt x="16" y="386"/>
                    </a:lnTo>
                    <a:lnTo>
                      <a:pt x="16" y="385"/>
                    </a:lnTo>
                    <a:lnTo>
                      <a:pt x="18" y="373"/>
                    </a:lnTo>
                    <a:lnTo>
                      <a:pt x="24" y="326"/>
                    </a:lnTo>
                    <a:lnTo>
                      <a:pt x="47" y="193"/>
                    </a:lnTo>
                    <a:lnTo>
                      <a:pt x="85" y="25"/>
                    </a:lnTo>
                    <a:lnTo>
                      <a:pt x="337" y="183"/>
                    </a:lnTo>
                    <a:lnTo>
                      <a:pt x="301" y="355"/>
                    </a:lnTo>
                    <a:lnTo>
                      <a:pt x="267" y="478"/>
                    </a:lnTo>
                    <a:lnTo>
                      <a:pt x="252" y="518"/>
                    </a:lnTo>
                    <a:lnTo>
                      <a:pt x="246" y="528"/>
                    </a:lnTo>
                    <a:lnTo>
                      <a:pt x="243" y="530"/>
                    </a:lnTo>
                    <a:lnTo>
                      <a:pt x="236" y="53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05" name="Freeform 205"/>
              <p:cNvSpPr>
                <a:spLocks/>
              </p:cNvSpPr>
              <p:nvPr/>
            </p:nvSpPr>
            <p:spPr bwMode="auto">
              <a:xfrm>
                <a:off x="4994" y="3403"/>
                <a:ext cx="10" cy="47"/>
              </a:xfrm>
              <a:custGeom>
                <a:avLst/>
                <a:gdLst>
                  <a:gd name="T0" fmla="*/ 1 w 63"/>
                  <a:gd name="T1" fmla="*/ 377 h 377"/>
                  <a:gd name="T2" fmla="*/ 18 w 63"/>
                  <a:gd name="T3" fmla="*/ 333 h 377"/>
                  <a:gd name="T4" fmla="*/ 35 w 63"/>
                  <a:gd name="T5" fmla="*/ 281 h 377"/>
                  <a:gd name="T6" fmla="*/ 41 w 63"/>
                  <a:gd name="T7" fmla="*/ 256 h 377"/>
                  <a:gd name="T8" fmla="*/ 50 w 63"/>
                  <a:gd name="T9" fmla="*/ 208 h 377"/>
                  <a:gd name="T10" fmla="*/ 60 w 63"/>
                  <a:gd name="T11" fmla="*/ 130 h 377"/>
                  <a:gd name="T12" fmla="*/ 63 w 63"/>
                  <a:gd name="T13" fmla="*/ 63 h 377"/>
                  <a:gd name="T14" fmla="*/ 63 w 63"/>
                  <a:gd name="T15" fmla="*/ 0 h 377"/>
                  <a:gd name="T16" fmla="*/ 44 w 63"/>
                  <a:gd name="T17" fmla="*/ 51 h 377"/>
                  <a:gd name="T18" fmla="*/ 27 w 63"/>
                  <a:gd name="T19" fmla="*/ 109 h 377"/>
                  <a:gd name="T20" fmla="*/ 11 w 63"/>
                  <a:gd name="T21" fmla="*/ 184 h 377"/>
                  <a:gd name="T22" fmla="*/ 2 w 63"/>
                  <a:gd name="T23" fmla="*/ 261 h 377"/>
                  <a:gd name="T24" fmla="*/ 0 w 63"/>
                  <a:gd name="T25" fmla="*/ 322 h 377"/>
                  <a:gd name="T26" fmla="*/ 1 w 63"/>
                  <a:gd name="T27" fmla="*/ 37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377">
                    <a:moveTo>
                      <a:pt x="1" y="377"/>
                    </a:moveTo>
                    <a:lnTo>
                      <a:pt x="18" y="333"/>
                    </a:lnTo>
                    <a:lnTo>
                      <a:pt x="35" y="281"/>
                    </a:lnTo>
                    <a:lnTo>
                      <a:pt x="41" y="256"/>
                    </a:lnTo>
                    <a:lnTo>
                      <a:pt x="50" y="208"/>
                    </a:lnTo>
                    <a:lnTo>
                      <a:pt x="60" y="130"/>
                    </a:lnTo>
                    <a:lnTo>
                      <a:pt x="63" y="63"/>
                    </a:lnTo>
                    <a:lnTo>
                      <a:pt x="63" y="0"/>
                    </a:lnTo>
                    <a:lnTo>
                      <a:pt x="44" y="51"/>
                    </a:lnTo>
                    <a:lnTo>
                      <a:pt x="27" y="109"/>
                    </a:lnTo>
                    <a:lnTo>
                      <a:pt x="11" y="184"/>
                    </a:lnTo>
                    <a:lnTo>
                      <a:pt x="2" y="261"/>
                    </a:lnTo>
                    <a:lnTo>
                      <a:pt x="0" y="322"/>
                    </a:lnTo>
                    <a:lnTo>
                      <a:pt x="1" y="377"/>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06" name="Freeform 206"/>
              <p:cNvSpPr>
                <a:spLocks/>
              </p:cNvSpPr>
              <p:nvPr/>
            </p:nvSpPr>
            <p:spPr bwMode="auto">
              <a:xfrm>
                <a:off x="4994" y="3403"/>
                <a:ext cx="10" cy="47"/>
              </a:xfrm>
              <a:custGeom>
                <a:avLst/>
                <a:gdLst>
                  <a:gd name="T0" fmla="*/ 16 w 79"/>
                  <a:gd name="T1" fmla="*/ 325 h 383"/>
                  <a:gd name="T2" fmla="*/ 0 w 79"/>
                  <a:gd name="T3" fmla="*/ 325 h 383"/>
                  <a:gd name="T4" fmla="*/ 1 w 79"/>
                  <a:gd name="T5" fmla="*/ 380 h 383"/>
                  <a:gd name="T6" fmla="*/ 16 w 79"/>
                  <a:gd name="T7" fmla="*/ 383 h 383"/>
                  <a:gd name="T8" fmla="*/ 33 w 79"/>
                  <a:gd name="T9" fmla="*/ 339 h 383"/>
                  <a:gd name="T10" fmla="*/ 50 w 79"/>
                  <a:gd name="T11" fmla="*/ 286 h 383"/>
                  <a:gd name="T12" fmla="*/ 56 w 79"/>
                  <a:gd name="T13" fmla="*/ 262 h 383"/>
                  <a:gd name="T14" fmla="*/ 66 w 79"/>
                  <a:gd name="T15" fmla="*/ 212 h 383"/>
                  <a:gd name="T16" fmla="*/ 76 w 79"/>
                  <a:gd name="T17" fmla="*/ 134 h 383"/>
                  <a:gd name="T18" fmla="*/ 79 w 79"/>
                  <a:gd name="T19" fmla="*/ 66 h 383"/>
                  <a:gd name="T20" fmla="*/ 79 w 79"/>
                  <a:gd name="T21" fmla="*/ 3 h 383"/>
                  <a:gd name="T22" fmla="*/ 64 w 79"/>
                  <a:gd name="T23" fmla="*/ 0 h 383"/>
                  <a:gd name="T24" fmla="*/ 45 w 79"/>
                  <a:gd name="T25" fmla="*/ 52 h 383"/>
                  <a:gd name="T26" fmla="*/ 28 w 79"/>
                  <a:gd name="T27" fmla="*/ 110 h 383"/>
                  <a:gd name="T28" fmla="*/ 11 w 79"/>
                  <a:gd name="T29" fmla="*/ 186 h 383"/>
                  <a:gd name="T30" fmla="*/ 2 w 79"/>
                  <a:gd name="T31" fmla="*/ 263 h 383"/>
                  <a:gd name="T32" fmla="*/ 0 w 79"/>
                  <a:gd name="T33" fmla="*/ 325 h 383"/>
                  <a:gd name="T34" fmla="*/ 1 w 79"/>
                  <a:gd name="T35" fmla="*/ 380 h 383"/>
                  <a:gd name="T36" fmla="*/ 16 w 79"/>
                  <a:gd name="T37" fmla="*/ 383 h 383"/>
                  <a:gd name="T38" fmla="*/ 33 w 79"/>
                  <a:gd name="T39" fmla="*/ 339 h 383"/>
                  <a:gd name="T40" fmla="*/ 19 w 79"/>
                  <a:gd name="T41" fmla="*/ 333 h 383"/>
                  <a:gd name="T42" fmla="*/ 16 w 79"/>
                  <a:gd name="T43" fmla="*/ 341 h 383"/>
                  <a:gd name="T44" fmla="*/ 16 w 79"/>
                  <a:gd name="T45" fmla="*/ 325 h 383"/>
                  <a:gd name="T46" fmla="*/ 18 w 79"/>
                  <a:gd name="T47" fmla="*/ 265 h 383"/>
                  <a:gd name="T48" fmla="*/ 27 w 79"/>
                  <a:gd name="T49" fmla="*/ 188 h 383"/>
                  <a:gd name="T50" fmla="*/ 43 w 79"/>
                  <a:gd name="T51" fmla="*/ 114 h 383"/>
                  <a:gd name="T52" fmla="*/ 59 w 79"/>
                  <a:gd name="T53" fmla="*/ 56 h 383"/>
                  <a:gd name="T54" fmla="*/ 63 w 79"/>
                  <a:gd name="T55" fmla="*/ 45 h 383"/>
                  <a:gd name="T56" fmla="*/ 63 w 79"/>
                  <a:gd name="T57" fmla="*/ 66 h 383"/>
                  <a:gd name="T58" fmla="*/ 60 w 79"/>
                  <a:gd name="T59" fmla="*/ 132 h 383"/>
                  <a:gd name="T60" fmla="*/ 50 w 79"/>
                  <a:gd name="T61" fmla="*/ 210 h 383"/>
                  <a:gd name="T62" fmla="*/ 42 w 79"/>
                  <a:gd name="T63" fmla="*/ 257 h 383"/>
                  <a:gd name="T64" fmla="*/ 35 w 79"/>
                  <a:gd name="T65" fmla="*/ 282 h 383"/>
                  <a:gd name="T66" fmla="*/ 19 w 79"/>
                  <a:gd name="T67" fmla="*/ 333 h 383"/>
                  <a:gd name="T68" fmla="*/ 16 w 79"/>
                  <a:gd name="T69" fmla="*/ 341 h 383"/>
                  <a:gd name="T70" fmla="*/ 16 w 79"/>
                  <a:gd name="T71" fmla="*/ 32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383">
                    <a:moveTo>
                      <a:pt x="16" y="325"/>
                    </a:moveTo>
                    <a:lnTo>
                      <a:pt x="0" y="325"/>
                    </a:lnTo>
                    <a:lnTo>
                      <a:pt x="1" y="380"/>
                    </a:lnTo>
                    <a:lnTo>
                      <a:pt x="16" y="383"/>
                    </a:lnTo>
                    <a:lnTo>
                      <a:pt x="33" y="339"/>
                    </a:lnTo>
                    <a:lnTo>
                      <a:pt x="50" y="286"/>
                    </a:lnTo>
                    <a:lnTo>
                      <a:pt x="56" y="262"/>
                    </a:lnTo>
                    <a:lnTo>
                      <a:pt x="66" y="212"/>
                    </a:lnTo>
                    <a:lnTo>
                      <a:pt x="76" y="134"/>
                    </a:lnTo>
                    <a:lnTo>
                      <a:pt x="79" y="66"/>
                    </a:lnTo>
                    <a:lnTo>
                      <a:pt x="79" y="3"/>
                    </a:lnTo>
                    <a:lnTo>
                      <a:pt x="64" y="0"/>
                    </a:lnTo>
                    <a:lnTo>
                      <a:pt x="45" y="52"/>
                    </a:lnTo>
                    <a:lnTo>
                      <a:pt x="28" y="110"/>
                    </a:lnTo>
                    <a:lnTo>
                      <a:pt x="11" y="186"/>
                    </a:lnTo>
                    <a:lnTo>
                      <a:pt x="2" y="263"/>
                    </a:lnTo>
                    <a:lnTo>
                      <a:pt x="0" y="325"/>
                    </a:lnTo>
                    <a:lnTo>
                      <a:pt x="1" y="380"/>
                    </a:lnTo>
                    <a:lnTo>
                      <a:pt x="16" y="383"/>
                    </a:lnTo>
                    <a:lnTo>
                      <a:pt x="33" y="339"/>
                    </a:lnTo>
                    <a:lnTo>
                      <a:pt x="19" y="333"/>
                    </a:lnTo>
                    <a:lnTo>
                      <a:pt x="16" y="341"/>
                    </a:lnTo>
                    <a:lnTo>
                      <a:pt x="16" y="325"/>
                    </a:lnTo>
                    <a:lnTo>
                      <a:pt x="18" y="265"/>
                    </a:lnTo>
                    <a:lnTo>
                      <a:pt x="27" y="188"/>
                    </a:lnTo>
                    <a:lnTo>
                      <a:pt x="43" y="114"/>
                    </a:lnTo>
                    <a:lnTo>
                      <a:pt x="59" y="56"/>
                    </a:lnTo>
                    <a:lnTo>
                      <a:pt x="63" y="45"/>
                    </a:lnTo>
                    <a:lnTo>
                      <a:pt x="63" y="66"/>
                    </a:lnTo>
                    <a:lnTo>
                      <a:pt x="60" y="132"/>
                    </a:lnTo>
                    <a:lnTo>
                      <a:pt x="50" y="210"/>
                    </a:lnTo>
                    <a:lnTo>
                      <a:pt x="42" y="257"/>
                    </a:lnTo>
                    <a:lnTo>
                      <a:pt x="35" y="282"/>
                    </a:lnTo>
                    <a:lnTo>
                      <a:pt x="19" y="333"/>
                    </a:lnTo>
                    <a:lnTo>
                      <a:pt x="16" y="341"/>
                    </a:lnTo>
                    <a:lnTo>
                      <a:pt x="16" y="32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07" name="Freeform 207"/>
              <p:cNvSpPr>
                <a:spLocks/>
              </p:cNvSpPr>
              <p:nvPr/>
            </p:nvSpPr>
            <p:spPr bwMode="auto">
              <a:xfrm>
                <a:off x="4989" y="3392"/>
                <a:ext cx="36" cy="37"/>
              </a:xfrm>
              <a:custGeom>
                <a:avLst/>
                <a:gdLst>
                  <a:gd name="T0" fmla="*/ 4 w 270"/>
                  <a:gd name="T1" fmla="*/ 0 h 288"/>
                  <a:gd name="T2" fmla="*/ 270 w 270"/>
                  <a:gd name="T3" fmla="*/ 167 h 288"/>
                  <a:gd name="T4" fmla="*/ 261 w 270"/>
                  <a:gd name="T5" fmla="*/ 230 h 288"/>
                  <a:gd name="T6" fmla="*/ 248 w 270"/>
                  <a:gd name="T7" fmla="*/ 271 h 288"/>
                  <a:gd name="T8" fmla="*/ 241 w 270"/>
                  <a:gd name="T9" fmla="*/ 283 h 288"/>
                  <a:gd name="T10" fmla="*/ 239 w 270"/>
                  <a:gd name="T11" fmla="*/ 287 h 288"/>
                  <a:gd name="T12" fmla="*/ 238 w 270"/>
                  <a:gd name="T13" fmla="*/ 288 h 288"/>
                  <a:gd name="T14" fmla="*/ 226 w 270"/>
                  <a:gd name="T15" fmla="*/ 285 h 288"/>
                  <a:gd name="T16" fmla="*/ 179 w 270"/>
                  <a:gd name="T17" fmla="*/ 263 h 288"/>
                  <a:gd name="T18" fmla="*/ 110 w 270"/>
                  <a:gd name="T19" fmla="*/ 222 h 288"/>
                  <a:gd name="T20" fmla="*/ 43 w 270"/>
                  <a:gd name="T21" fmla="*/ 175 h 288"/>
                  <a:gd name="T22" fmla="*/ 21 w 270"/>
                  <a:gd name="T23" fmla="*/ 154 h 288"/>
                  <a:gd name="T24" fmla="*/ 14 w 270"/>
                  <a:gd name="T25" fmla="*/ 147 h 288"/>
                  <a:gd name="T26" fmla="*/ 9 w 270"/>
                  <a:gd name="T27" fmla="*/ 136 h 288"/>
                  <a:gd name="T28" fmla="*/ 1 w 270"/>
                  <a:gd name="T29" fmla="*/ 99 h 288"/>
                  <a:gd name="T30" fmla="*/ 0 w 270"/>
                  <a:gd name="T31" fmla="*/ 54 h 288"/>
                  <a:gd name="T32" fmla="*/ 4 w 270"/>
                  <a:gd name="T33"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0" h="288">
                    <a:moveTo>
                      <a:pt x="4" y="0"/>
                    </a:moveTo>
                    <a:lnTo>
                      <a:pt x="270" y="167"/>
                    </a:lnTo>
                    <a:lnTo>
                      <a:pt x="261" y="230"/>
                    </a:lnTo>
                    <a:lnTo>
                      <a:pt x="248" y="271"/>
                    </a:lnTo>
                    <a:lnTo>
                      <a:pt x="241" y="283"/>
                    </a:lnTo>
                    <a:lnTo>
                      <a:pt x="239" y="287"/>
                    </a:lnTo>
                    <a:lnTo>
                      <a:pt x="238" y="288"/>
                    </a:lnTo>
                    <a:lnTo>
                      <a:pt x="226" y="285"/>
                    </a:lnTo>
                    <a:lnTo>
                      <a:pt x="179" y="263"/>
                    </a:lnTo>
                    <a:lnTo>
                      <a:pt x="110" y="222"/>
                    </a:lnTo>
                    <a:lnTo>
                      <a:pt x="43" y="175"/>
                    </a:lnTo>
                    <a:lnTo>
                      <a:pt x="21" y="154"/>
                    </a:lnTo>
                    <a:lnTo>
                      <a:pt x="14" y="147"/>
                    </a:lnTo>
                    <a:lnTo>
                      <a:pt x="9" y="136"/>
                    </a:lnTo>
                    <a:lnTo>
                      <a:pt x="1" y="99"/>
                    </a:lnTo>
                    <a:lnTo>
                      <a:pt x="0" y="54"/>
                    </a:lnTo>
                    <a:lnTo>
                      <a:pt x="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08" name="Freeform 208"/>
              <p:cNvSpPr>
                <a:spLocks/>
              </p:cNvSpPr>
              <p:nvPr/>
            </p:nvSpPr>
            <p:spPr bwMode="auto">
              <a:xfrm>
                <a:off x="4983" y="3387"/>
                <a:ext cx="42" cy="42"/>
              </a:xfrm>
              <a:custGeom>
                <a:avLst/>
                <a:gdLst>
                  <a:gd name="T0" fmla="*/ 0 w 286"/>
                  <a:gd name="T1" fmla="*/ 67 h 308"/>
                  <a:gd name="T2" fmla="*/ 17 w 286"/>
                  <a:gd name="T3" fmla="*/ 67 h 308"/>
                  <a:gd name="T4" fmla="*/ 19 w 286"/>
                  <a:gd name="T5" fmla="*/ 27 h 308"/>
                  <a:gd name="T6" fmla="*/ 270 w 286"/>
                  <a:gd name="T7" fmla="*/ 184 h 308"/>
                  <a:gd name="T8" fmla="*/ 262 w 286"/>
                  <a:gd name="T9" fmla="*/ 241 h 308"/>
                  <a:gd name="T10" fmla="*/ 248 w 286"/>
                  <a:gd name="T11" fmla="*/ 280 h 308"/>
                  <a:gd name="T12" fmla="*/ 242 w 286"/>
                  <a:gd name="T13" fmla="*/ 293 h 308"/>
                  <a:gd name="T14" fmla="*/ 242 w 286"/>
                  <a:gd name="T15" fmla="*/ 293 h 308"/>
                  <a:gd name="T16" fmla="*/ 241 w 286"/>
                  <a:gd name="T17" fmla="*/ 295 h 308"/>
                  <a:gd name="T18" fmla="*/ 241 w 286"/>
                  <a:gd name="T19" fmla="*/ 296 h 308"/>
                  <a:gd name="T20" fmla="*/ 244 w 286"/>
                  <a:gd name="T21" fmla="*/ 308 h 308"/>
                  <a:gd name="T22" fmla="*/ 248 w 286"/>
                  <a:gd name="T23" fmla="*/ 294 h 308"/>
                  <a:gd name="T24" fmla="*/ 237 w 286"/>
                  <a:gd name="T25" fmla="*/ 291 h 308"/>
                  <a:gd name="T26" fmla="*/ 191 w 286"/>
                  <a:gd name="T27" fmla="*/ 269 h 308"/>
                  <a:gd name="T28" fmla="*/ 122 w 286"/>
                  <a:gd name="T29" fmla="*/ 229 h 308"/>
                  <a:gd name="T30" fmla="*/ 56 w 286"/>
                  <a:gd name="T31" fmla="*/ 182 h 308"/>
                  <a:gd name="T32" fmla="*/ 34 w 286"/>
                  <a:gd name="T33" fmla="*/ 162 h 308"/>
                  <a:gd name="T34" fmla="*/ 28 w 286"/>
                  <a:gd name="T35" fmla="*/ 155 h 308"/>
                  <a:gd name="T36" fmla="*/ 24 w 286"/>
                  <a:gd name="T37" fmla="*/ 147 h 308"/>
                  <a:gd name="T38" fmla="*/ 18 w 286"/>
                  <a:gd name="T39" fmla="*/ 111 h 308"/>
                  <a:gd name="T40" fmla="*/ 17 w 286"/>
                  <a:gd name="T41" fmla="*/ 67 h 308"/>
                  <a:gd name="T42" fmla="*/ 19 w 286"/>
                  <a:gd name="T43" fmla="*/ 27 h 308"/>
                  <a:gd name="T44" fmla="*/ 274 w 286"/>
                  <a:gd name="T45" fmla="*/ 186 h 308"/>
                  <a:gd name="T46" fmla="*/ 282 w 286"/>
                  <a:gd name="T47" fmla="*/ 174 h 308"/>
                  <a:gd name="T48" fmla="*/ 4 w 286"/>
                  <a:gd name="T49" fmla="*/ 0 h 308"/>
                  <a:gd name="T50" fmla="*/ 0 w 286"/>
                  <a:gd name="T51" fmla="*/ 67 h 308"/>
                  <a:gd name="T52" fmla="*/ 1 w 286"/>
                  <a:gd name="T53" fmla="*/ 113 h 308"/>
                  <a:gd name="T54" fmla="*/ 9 w 286"/>
                  <a:gd name="T55" fmla="*/ 152 h 308"/>
                  <a:gd name="T56" fmla="*/ 16 w 286"/>
                  <a:gd name="T57" fmla="*/ 165 h 308"/>
                  <a:gd name="T58" fmla="*/ 24 w 286"/>
                  <a:gd name="T59" fmla="*/ 172 h 308"/>
                  <a:gd name="T60" fmla="*/ 46 w 286"/>
                  <a:gd name="T61" fmla="*/ 194 h 308"/>
                  <a:gd name="T62" fmla="*/ 114 w 286"/>
                  <a:gd name="T63" fmla="*/ 242 h 308"/>
                  <a:gd name="T64" fmla="*/ 183 w 286"/>
                  <a:gd name="T65" fmla="*/ 284 h 308"/>
                  <a:gd name="T66" fmla="*/ 231 w 286"/>
                  <a:gd name="T67" fmla="*/ 305 h 308"/>
                  <a:gd name="T68" fmla="*/ 244 w 286"/>
                  <a:gd name="T69" fmla="*/ 308 h 308"/>
                  <a:gd name="T70" fmla="*/ 254 w 286"/>
                  <a:gd name="T71" fmla="*/ 305 h 308"/>
                  <a:gd name="T72" fmla="*/ 257 w 286"/>
                  <a:gd name="T73" fmla="*/ 299 h 308"/>
                  <a:gd name="T74" fmla="*/ 257 w 286"/>
                  <a:gd name="T75" fmla="*/ 299 h 308"/>
                  <a:gd name="T76" fmla="*/ 263 w 286"/>
                  <a:gd name="T77" fmla="*/ 287 h 308"/>
                  <a:gd name="T78" fmla="*/ 276 w 286"/>
                  <a:gd name="T79" fmla="*/ 245 h 308"/>
                  <a:gd name="T80" fmla="*/ 286 w 286"/>
                  <a:gd name="T81" fmla="*/ 176 h 308"/>
                  <a:gd name="T82" fmla="*/ 4 w 286"/>
                  <a:gd name="T83" fmla="*/ 0 h 308"/>
                  <a:gd name="T84" fmla="*/ 0 w 286"/>
                  <a:gd name="T85" fmla="*/ 6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6" h="308">
                    <a:moveTo>
                      <a:pt x="0" y="67"/>
                    </a:moveTo>
                    <a:lnTo>
                      <a:pt x="17" y="67"/>
                    </a:lnTo>
                    <a:lnTo>
                      <a:pt x="19" y="27"/>
                    </a:lnTo>
                    <a:lnTo>
                      <a:pt x="270" y="184"/>
                    </a:lnTo>
                    <a:lnTo>
                      <a:pt x="262" y="241"/>
                    </a:lnTo>
                    <a:lnTo>
                      <a:pt x="248" y="280"/>
                    </a:lnTo>
                    <a:lnTo>
                      <a:pt x="242" y="293"/>
                    </a:lnTo>
                    <a:lnTo>
                      <a:pt x="242" y="293"/>
                    </a:lnTo>
                    <a:lnTo>
                      <a:pt x="241" y="295"/>
                    </a:lnTo>
                    <a:lnTo>
                      <a:pt x="241" y="296"/>
                    </a:lnTo>
                    <a:lnTo>
                      <a:pt x="244" y="308"/>
                    </a:lnTo>
                    <a:lnTo>
                      <a:pt x="248" y="294"/>
                    </a:lnTo>
                    <a:lnTo>
                      <a:pt x="237" y="291"/>
                    </a:lnTo>
                    <a:lnTo>
                      <a:pt x="191" y="269"/>
                    </a:lnTo>
                    <a:lnTo>
                      <a:pt x="122" y="229"/>
                    </a:lnTo>
                    <a:lnTo>
                      <a:pt x="56" y="182"/>
                    </a:lnTo>
                    <a:lnTo>
                      <a:pt x="34" y="162"/>
                    </a:lnTo>
                    <a:lnTo>
                      <a:pt x="28" y="155"/>
                    </a:lnTo>
                    <a:lnTo>
                      <a:pt x="24" y="147"/>
                    </a:lnTo>
                    <a:lnTo>
                      <a:pt x="18" y="111"/>
                    </a:lnTo>
                    <a:lnTo>
                      <a:pt x="17" y="67"/>
                    </a:lnTo>
                    <a:lnTo>
                      <a:pt x="19" y="27"/>
                    </a:lnTo>
                    <a:lnTo>
                      <a:pt x="274" y="186"/>
                    </a:lnTo>
                    <a:lnTo>
                      <a:pt x="282" y="174"/>
                    </a:lnTo>
                    <a:lnTo>
                      <a:pt x="4" y="0"/>
                    </a:lnTo>
                    <a:lnTo>
                      <a:pt x="0" y="67"/>
                    </a:lnTo>
                    <a:lnTo>
                      <a:pt x="1" y="113"/>
                    </a:lnTo>
                    <a:lnTo>
                      <a:pt x="9" y="152"/>
                    </a:lnTo>
                    <a:lnTo>
                      <a:pt x="16" y="165"/>
                    </a:lnTo>
                    <a:lnTo>
                      <a:pt x="24" y="172"/>
                    </a:lnTo>
                    <a:lnTo>
                      <a:pt x="46" y="194"/>
                    </a:lnTo>
                    <a:lnTo>
                      <a:pt x="114" y="242"/>
                    </a:lnTo>
                    <a:lnTo>
                      <a:pt x="183" y="284"/>
                    </a:lnTo>
                    <a:lnTo>
                      <a:pt x="231" y="305"/>
                    </a:lnTo>
                    <a:lnTo>
                      <a:pt x="244" y="308"/>
                    </a:lnTo>
                    <a:lnTo>
                      <a:pt x="254" y="305"/>
                    </a:lnTo>
                    <a:lnTo>
                      <a:pt x="257" y="299"/>
                    </a:lnTo>
                    <a:lnTo>
                      <a:pt x="257" y="299"/>
                    </a:lnTo>
                    <a:lnTo>
                      <a:pt x="263" y="287"/>
                    </a:lnTo>
                    <a:lnTo>
                      <a:pt x="276" y="245"/>
                    </a:lnTo>
                    <a:lnTo>
                      <a:pt x="286" y="176"/>
                    </a:lnTo>
                    <a:lnTo>
                      <a:pt x="4" y="0"/>
                    </a:lnTo>
                    <a:lnTo>
                      <a:pt x="0" y="6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09" name="Freeform 209"/>
              <p:cNvSpPr>
                <a:spLocks/>
              </p:cNvSpPr>
              <p:nvPr/>
            </p:nvSpPr>
            <p:spPr bwMode="auto">
              <a:xfrm>
                <a:off x="5084" y="3503"/>
                <a:ext cx="74" cy="64"/>
              </a:xfrm>
              <a:custGeom>
                <a:avLst/>
                <a:gdLst>
                  <a:gd name="T0" fmla="*/ 345 w 546"/>
                  <a:gd name="T1" fmla="*/ 0 h 488"/>
                  <a:gd name="T2" fmla="*/ 276 w 546"/>
                  <a:gd name="T3" fmla="*/ 14 h 488"/>
                  <a:gd name="T4" fmla="*/ 214 w 546"/>
                  <a:gd name="T5" fmla="*/ 108 h 488"/>
                  <a:gd name="T6" fmla="*/ 98 w 546"/>
                  <a:gd name="T7" fmla="*/ 168 h 488"/>
                  <a:gd name="T8" fmla="*/ 25 w 546"/>
                  <a:gd name="T9" fmla="*/ 217 h 488"/>
                  <a:gd name="T10" fmla="*/ 0 w 546"/>
                  <a:gd name="T11" fmla="*/ 250 h 488"/>
                  <a:gd name="T12" fmla="*/ 2 w 546"/>
                  <a:gd name="T13" fmla="*/ 259 h 488"/>
                  <a:gd name="T14" fmla="*/ 16 w 546"/>
                  <a:gd name="T15" fmla="*/ 265 h 488"/>
                  <a:gd name="T16" fmla="*/ 114 w 546"/>
                  <a:gd name="T17" fmla="*/ 240 h 488"/>
                  <a:gd name="T18" fmla="*/ 178 w 546"/>
                  <a:gd name="T19" fmla="*/ 217 h 488"/>
                  <a:gd name="T20" fmla="*/ 69 w 546"/>
                  <a:gd name="T21" fmla="*/ 279 h 488"/>
                  <a:gd name="T22" fmla="*/ 20 w 546"/>
                  <a:gd name="T23" fmla="*/ 325 h 488"/>
                  <a:gd name="T24" fmla="*/ 18 w 546"/>
                  <a:gd name="T25" fmla="*/ 344 h 488"/>
                  <a:gd name="T26" fmla="*/ 34 w 546"/>
                  <a:gd name="T27" fmla="*/ 351 h 488"/>
                  <a:gd name="T28" fmla="*/ 153 w 546"/>
                  <a:gd name="T29" fmla="*/ 319 h 488"/>
                  <a:gd name="T30" fmla="*/ 239 w 546"/>
                  <a:gd name="T31" fmla="*/ 287 h 488"/>
                  <a:gd name="T32" fmla="*/ 120 w 546"/>
                  <a:gd name="T33" fmla="*/ 358 h 488"/>
                  <a:gd name="T34" fmla="*/ 64 w 546"/>
                  <a:gd name="T35" fmla="*/ 405 h 488"/>
                  <a:gd name="T36" fmla="*/ 59 w 546"/>
                  <a:gd name="T37" fmla="*/ 421 h 488"/>
                  <a:gd name="T38" fmla="*/ 78 w 546"/>
                  <a:gd name="T39" fmla="*/ 435 h 488"/>
                  <a:gd name="T40" fmla="*/ 113 w 546"/>
                  <a:gd name="T41" fmla="*/ 433 h 488"/>
                  <a:gd name="T42" fmla="*/ 205 w 546"/>
                  <a:gd name="T43" fmla="*/ 401 h 488"/>
                  <a:gd name="T44" fmla="*/ 329 w 546"/>
                  <a:gd name="T45" fmla="*/ 336 h 488"/>
                  <a:gd name="T46" fmla="*/ 187 w 546"/>
                  <a:gd name="T47" fmla="*/ 443 h 488"/>
                  <a:gd name="T48" fmla="*/ 164 w 546"/>
                  <a:gd name="T49" fmla="*/ 465 h 488"/>
                  <a:gd name="T50" fmla="*/ 166 w 546"/>
                  <a:gd name="T51" fmla="*/ 474 h 488"/>
                  <a:gd name="T52" fmla="*/ 186 w 546"/>
                  <a:gd name="T53" fmla="*/ 488 h 488"/>
                  <a:gd name="T54" fmla="*/ 223 w 546"/>
                  <a:gd name="T55" fmla="*/ 482 h 488"/>
                  <a:gd name="T56" fmla="*/ 320 w 546"/>
                  <a:gd name="T57" fmla="*/ 428 h 488"/>
                  <a:gd name="T58" fmla="*/ 419 w 546"/>
                  <a:gd name="T59" fmla="*/ 350 h 488"/>
                  <a:gd name="T60" fmla="*/ 477 w 546"/>
                  <a:gd name="T61" fmla="*/ 290 h 488"/>
                  <a:gd name="T62" fmla="*/ 526 w 546"/>
                  <a:gd name="T63" fmla="*/ 199 h 488"/>
                  <a:gd name="T64" fmla="*/ 546 w 546"/>
                  <a:gd name="T65" fmla="*/ 131 h 488"/>
                  <a:gd name="T66" fmla="*/ 537 w 546"/>
                  <a:gd name="T67" fmla="*/ 88 h 488"/>
                  <a:gd name="T68" fmla="*/ 495 w 546"/>
                  <a:gd name="T69" fmla="*/ 48 h 488"/>
                  <a:gd name="T70" fmla="*/ 413 w 546"/>
                  <a:gd name="T71" fmla="*/ 1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6" h="488">
                    <a:moveTo>
                      <a:pt x="372" y="1"/>
                    </a:moveTo>
                    <a:lnTo>
                      <a:pt x="345" y="0"/>
                    </a:lnTo>
                    <a:lnTo>
                      <a:pt x="314" y="7"/>
                    </a:lnTo>
                    <a:lnTo>
                      <a:pt x="276" y="14"/>
                    </a:lnTo>
                    <a:lnTo>
                      <a:pt x="227" y="18"/>
                    </a:lnTo>
                    <a:lnTo>
                      <a:pt x="214" y="108"/>
                    </a:lnTo>
                    <a:lnTo>
                      <a:pt x="177" y="126"/>
                    </a:lnTo>
                    <a:lnTo>
                      <a:pt x="98" y="168"/>
                    </a:lnTo>
                    <a:lnTo>
                      <a:pt x="59" y="192"/>
                    </a:lnTo>
                    <a:lnTo>
                      <a:pt x="25" y="217"/>
                    </a:lnTo>
                    <a:lnTo>
                      <a:pt x="5" y="240"/>
                    </a:lnTo>
                    <a:lnTo>
                      <a:pt x="0" y="250"/>
                    </a:lnTo>
                    <a:lnTo>
                      <a:pt x="0" y="254"/>
                    </a:lnTo>
                    <a:lnTo>
                      <a:pt x="2" y="259"/>
                    </a:lnTo>
                    <a:lnTo>
                      <a:pt x="8" y="263"/>
                    </a:lnTo>
                    <a:lnTo>
                      <a:pt x="16" y="265"/>
                    </a:lnTo>
                    <a:lnTo>
                      <a:pt x="42" y="262"/>
                    </a:lnTo>
                    <a:lnTo>
                      <a:pt x="114" y="240"/>
                    </a:lnTo>
                    <a:lnTo>
                      <a:pt x="212" y="201"/>
                    </a:lnTo>
                    <a:lnTo>
                      <a:pt x="178" y="217"/>
                    </a:lnTo>
                    <a:lnTo>
                      <a:pt x="107" y="256"/>
                    </a:lnTo>
                    <a:lnTo>
                      <a:pt x="69" y="279"/>
                    </a:lnTo>
                    <a:lnTo>
                      <a:pt x="38" y="303"/>
                    </a:lnTo>
                    <a:lnTo>
                      <a:pt x="20" y="325"/>
                    </a:lnTo>
                    <a:lnTo>
                      <a:pt x="17" y="335"/>
                    </a:lnTo>
                    <a:lnTo>
                      <a:pt x="18" y="344"/>
                    </a:lnTo>
                    <a:lnTo>
                      <a:pt x="24" y="349"/>
                    </a:lnTo>
                    <a:lnTo>
                      <a:pt x="34" y="351"/>
                    </a:lnTo>
                    <a:lnTo>
                      <a:pt x="66" y="347"/>
                    </a:lnTo>
                    <a:lnTo>
                      <a:pt x="153" y="319"/>
                    </a:lnTo>
                    <a:lnTo>
                      <a:pt x="275" y="267"/>
                    </a:lnTo>
                    <a:lnTo>
                      <a:pt x="239" y="287"/>
                    </a:lnTo>
                    <a:lnTo>
                      <a:pt x="161" y="332"/>
                    </a:lnTo>
                    <a:lnTo>
                      <a:pt x="120" y="358"/>
                    </a:lnTo>
                    <a:lnTo>
                      <a:pt x="86" y="383"/>
                    </a:lnTo>
                    <a:lnTo>
                      <a:pt x="64" y="405"/>
                    </a:lnTo>
                    <a:lnTo>
                      <a:pt x="59" y="413"/>
                    </a:lnTo>
                    <a:lnTo>
                      <a:pt x="59" y="421"/>
                    </a:lnTo>
                    <a:lnTo>
                      <a:pt x="66" y="430"/>
                    </a:lnTo>
                    <a:lnTo>
                      <a:pt x="78" y="435"/>
                    </a:lnTo>
                    <a:lnTo>
                      <a:pt x="93" y="436"/>
                    </a:lnTo>
                    <a:lnTo>
                      <a:pt x="113" y="433"/>
                    </a:lnTo>
                    <a:lnTo>
                      <a:pt x="157" y="421"/>
                    </a:lnTo>
                    <a:lnTo>
                      <a:pt x="205" y="401"/>
                    </a:lnTo>
                    <a:lnTo>
                      <a:pt x="290" y="357"/>
                    </a:lnTo>
                    <a:lnTo>
                      <a:pt x="329" y="336"/>
                    </a:lnTo>
                    <a:lnTo>
                      <a:pt x="244" y="397"/>
                    </a:lnTo>
                    <a:lnTo>
                      <a:pt x="187" y="443"/>
                    </a:lnTo>
                    <a:lnTo>
                      <a:pt x="169" y="459"/>
                    </a:lnTo>
                    <a:lnTo>
                      <a:pt x="164" y="465"/>
                    </a:lnTo>
                    <a:lnTo>
                      <a:pt x="163" y="466"/>
                    </a:lnTo>
                    <a:lnTo>
                      <a:pt x="166" y="474"/>
                    </a:lnTo>
                    <a:lnTo>
                      <a:pt x="174" y="484"/>
                    </a:lnTo>
                    <a:lnTo>
                      <a:pt x="186" y="488"/>
                    </a:lnTo>
                    <a:lnTo>
                      <a:pt x="203" y="488"/>
                    </a:lnTo>
                    <a:lnTo>
                      <a:pt x="223" y="482"/>
                    </a:lnTo>
                    <a:lnTo>
                      <a:pt x="269" y="461"/>
                    </a:lnTo>
                    <a:lnTo>
                      <a:pt x="320" y="428"/>
                    </a:lnTo>
                    <a:lnTo>
                      <a:pt x="372" y="389"/>
                    </a:lnTo>
                    <a:lnTo>
                      <a:pt x="419" y="350"/>
                    </a:lnTo>
                    <a:lnTo>
                      <a:pt x="456" y="315"/>
                    </a:lnTo>
                    <a:lnTo>
                      <a:pt x="477" y="290"/>
                    </a:lnTo>
                    <a:lnTo>
                      <a:pt x="503" y="247"/>
                    </a:lnTo>
                    <a:lnTo>
                      <a:pt x="526" y="199"/>
                    </a:lnTo>
                    <a:lnTo>
                      <a:pt x="543" y="151"/>
                    </a:lnTo>
                    <a:lnTo>
                      <a:pt x="546" y="131"/>
                    </a:lnTo>
                    <a:lnTo>
                      <a:pt x="546" y="114"/>
                    </a:lnTo>
                    <a:lnTo>
                      <a:pt x="537" y="88"/>
                    </a:lnTo>
                    <a:lnTo>
                      <a:pt x="518" y="67"/>
                    </a:lnTo>
                    <a:lnTo>
                      <a:pt x="495" y="48"/>
                    </a:lnTo>
                    <a:lnTo>
                      <a:pt x="468" y="33"/>
                    </a:lnTo>
                    <a:lnTo>
                      <a:pt x="413" y="11"/>
                    </a:lnTo>
                    <a:lnTo>
                      <a:pt x="372" y="1"/>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10" name="Freeform 210"/>
              <p:cNvSpPr>
                <a:spLocks/>
              </p:cNvSpPr>
              <p:nvPr/>
            </p:nvSpPr>
            <p:spPr bwMode="auto">
              <a:xfrm>
                <a:off x="5084" y="3503"/>
                <a:ext cx="79" cy="64"/>
              </a:xfrm>
              <a:custGeom>
                <a:avLst/>
                <a:gdLst>
                  <a:gd name="T0" fmla="*/ 381 w 562"/>
                  <a:gd name="T1" fmla="*/ 1 h 504"/>
                  <a:gd name="T2" fmla="*/ 283 w 562"/>
                  <a:gd name="T3" fmla="*/ 14 h 504"/>
                  <a:gd name="T4" fmla="*/ 182 w 562"/>
                  <a:gd name="T5" fmla="*/ 127 h 504"/>
                  <a:gd name="T6" fmla="*/ 28 w 562"/>
                  <a:gd name="T7" fmla="*/ 219 h 504"/>
                  <a:gd name="T8" fmla="*/ 0 w 562"/>
                  <a:gd name="T9" fmla="*/ 263 h 504"/>
                  <a:gd name="T10" fmla="*/ 23 w 562"/>
                  <a:gd name="T11" fmla="*/ 281 h 504"/>
                  <a:gd name="T12" fmla="*/ 223 w 562"/>
                  <a:gd name="T13" fmla="*/ 216 h 504"/>
                  <a:gd name="T14" fmla="*/ 183 w 562"/>
                  <a:gd name="T15" fmla="*/ 218 h 504"/>
                  <a:gd name="T16" fmla="*/ 41 w 562"/>
                  <a:gd name="T17" fmla="*/ 306 h 504"/>
                  <a:gd name="T18" fmla="*/ 19 w 562"/>
                  <a:gd name="T19" fmla="*/ 356 h 504"/>
                  <a:gd name="T20" fmla="*/ 76 w 562"/>
                  <a:gd name="T21" fmla="*/ 362 h 504"/>
                  <a:gd name="T22" fmla="*/ 280 w 562"/>
                  <a:gd name="T23" fmla="*/ 268 h 504"/>
                  <a:gd name="T24" fmla="*/ 165 w 562"/>
                  <a:gd name="T25" fmla="*/ 333 h 504"/>
                  <a:gd name="T26" fmla="*/ 66 w 562"/>
                  <a:gd name="T27" fmla="*/ 408 h 504"/>
                  <a:gd name="T28" fmla="*/ 69 w 562"/>
                  <a:gd name="T29" fmla="*/ 444 h 504"/>
                  <a:gd name="T30" fmla="*/ 123 w 562"/>
                  <a:gd name="T31" fmla="*/ 448 h 504"/>
                  <a:gd name="T32" fmla="*/ 303 w 562"/>
                  <a:gd name="T33" fmla="*/ 372 h 504"/>
                  <a:gd name="T34" fmla="*/ 333 w 562"/>
                  <a:gd name="T35" fmla="*/ 338 h 504"/>
                  <a:gd name="T36" fmla="*/ 172 w 562"/>
                  <a:gd name="T37" fmla="*/ 461 h 504"/>
                  <a:gd name="T38" fmla="*/ 162 w 562"/>
                  <a:gd name="T39" fmla="*/ 472 h 504"/>
                  <a:gd name="T40" fmla="*/ 193 w 562"/>
                  <a:gd name="T41" fmla="*/ 504 h 504"/>
                  <a:gd name="T42" fmla="*/ 281 w 562"/>
                  <a:gd name="T43" fmla="*/ 476 h 504"/>
                  <a:gd name="T44" fmla="*/ 432 w 562"/>
                  <a:gd name="T45" fmla="*/ 364 h 504"/>
                  <a:gd name="T46" fmla="*/ 518 w 562"/>
                  <a:gd name="T47" fmla="*/ 259 h 504"/>
                  <a:gd name="T48" fmla="*/ 562 w 562"/>
                  <a:gd name="T49" fmla="*/ 140 h 504"/>
                  <a:gd name="T50" fmla="*/ 531 w 562"/>
                  <a:gd name="T51" fmla="*/ 68 h 504"/>
                  <a:gd name="T52" fmla="*/ 423 w 562"/>
                  <a:gd name="T53" fmla="*/ 12 h 504"/>
                  <a:gd name="T54" fmla="*/ 353 w 562"/>
                  <a:gd name="T55" fmla="*/ 16 h 504"/>
                  <a:gd name="T56" fmla="*/ 473 w 562"/>
                  <a:gd name="T57" fmla="*/ 48 h 504"/>
                  <a:gd name="T58" fmla="*/ 537 w 562"/>
                  <a:gd name="T59" fmla="*/ 100 h 504"/>
                  <a:gd name="T60" fmla="*/ 544 w 562"/>
                  <a:gd name="T61" fmla="*/ 157 h 504"/>
                  <a:gd name="T62" fmla="*/ 479 w 562"/>
                  <a:gd name="T63" fmla="*/ 294 h 504"/>
                  <a:gd name="T64" fmla="*/ 375 w 562"/>
                  <a:gd name="T65" fmla="*/ 391 h 504"/>
                  <a:gd name="T66" fmla="*/ 228 w 562"/>
                  <a:gd name="T67" fmla="*/ 483 h 504"/>
                  <a:gd name="T68" fmla="*/ 187 w 562"/>
                  <a:gd name="T69" fmla="*/ 485 h 504"/>
                  <a:gd name="T70" fmla="*/ 164 w 562"/>
                  <a:gd name="T71" fmla="*/ 477 h 504"/>
                  <a:gd name="T72" fmla="*/ 182 w 562"/>
                  <a:gd name="T73" fmla="*/ 474 h 504"/>
                  <a:gd name="T74" fmla="*/ 341 w 562"/>
                  <a:gd name="T75" fmla="*/ 350 h 504"/>
                  <a:gd name="T76" fmla="*/ 210 w 562"/>
                  <a:gd name="T77" fmla="*/ 402 h 504"/>
                  <a:gd name="T78" fmla="*/ 101 w 562"/>
                  <a:gd name="T79" fmla="*/ 436 h 504"/>
                  <a:gd name="T80" fmla="*/ 75 w 562"/>
                  <a:gd name="T81" fmla="*/ 426 h 504"/>
                  <a:gd name="T82" fmla="*/ 99 w 562"/>
                  <a:gd name="T83" fmla="*/ 397 h 504"/>
                  <a:gd name="T84" fmla="*/ 252 w 562"/>
                  <a:gd name="T85" fmla="*/ 302 h 504"/>
                  <a:gd name="T86" fmla="*/ 158 w 562"/>
                  <a:gd name="T87" fmla="*/ 320 h 504"/>
                  <a:gd name="T88" fmla="*/ 35 w 562"/>
                  <a:gd name="T89" fmla="*/ 350 h 504"/>
                  <a:gd name="T90" fmla="*/ 35 w 562"/>
                  <a:gd name="T91" fmla="*/ 338 h 504"/>
                  <a:gd name="T92" fmla="*/ 119 w 562"/>
                  <a:gd name="T93" fmla="*/ 271 h 504"/>
                  <a:gd name="T94" fmla="*/ 217 w 562"/>
                  <a:gd name="T95" fmla="*/ 201 h 504"/>
                  <a:gd name="T96" fmla="*/ 25 w 562"/>
                  <a:gd name="T97" fmla="*/ 265 h 504"/>
                  <a:gd name="T98" fmla="*/ 17 w 562"/>
                  <a:gd name="T99" fmla="*/ 261 h 504"/>
                  <a:gd name="T100" fmla="*/ 38 w 562"/>
                  <a:gd name="T101" fmla="*/ 231 h 504"/>
                  <a:gd name="T102" fmla="*/ 188 w 562"/>
                  <a:gd name="T103" fmla="*/ 141 h 504"/>
                  <a:gd name="T104" fmla="*/ 285 w 562"/>
                  <a:gd name="T105" fmla="*/ 31 h 504"/>
                  <a:gd name="T106" fmla="*/ 379 w 562"/>
                  <a:gd name="T107" fmla="*/ 17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2" h="504">
                    <a:moveTo>
                      <a:pt x="419" y="26"/>
                    </a:moveTo>
                    <a:lnTo>
                      <a:pt x="423" y="12"/>
                    </a:lnTo>
                    <a:lnTo>
                      <a:pt x="381" y="1"/>
                    </a:lnTo>
                    <a:lnTo>
                      <a:pt x="352" y="0"/>
                    </a:lnTo>
                    <a:lnTo>
                      <a:pt x="320" y="8"/>
                    </a:lnTo>
                    <a:lnTo>
                      <a:pt x="283" y="14"/>
                    </a:lnTo>
                    <a:lnTo>
                      <a:pt x="228" y="19"/>
                    </a:lnTo>
                    <a:lnTo>
                      <a:pt x="215" y="111"/>
                    </a:lnTo>
                    <a:lnTo>
                      <a:pt x="182" y="127"/>
                    </a:lnTo>
                    <a:lnTo>
                      <a:pt x="102" y="169"/>
                    </a:lnTo>
                    <a:lnTo>
                      <a:pt x="63" y="194"/>
                    </a:lnTo>
                    <a:lnTo>
                      <a:pt x="28" y="219"/>
                    </a:lnTo>
                    <a:lnTo>
                      <a:pt x="6" y="244"/>
                    </a:lnTo>
                    <a:lnTo>
                      <a:pt x="0" y="256"/>
                    </a:lnTo>
                    <a:lnTo>
                      <a:pt x="0" y="263"/>
                    </a:lnTo>
                    <a:lnTo>
                      <a:pt x="4" y="272"/>
                    </a:lnTo>
                    <a:lnTo>
                      <a:pt x="13" y="278"/>
                    </a:lnTo>
                    <a:lnTo>
                      <a:pt x="23" y="281"/>
                    </a:lnTo>
                    <a:lnTo>
                      <a:pt x="52" y="277"/>
                    </a:lnTo>
                    <a:lnTo>
                      <a:pt x="125" y="256"/>
                    </a:lnTo>
                    <a:lnTo>
                      <a:pt x="223" y="216"/>
                    </a:lnTo>
                    <a:lnTo>
                      <a:pt x="217" y="201"/>
                    </a:lnTo>
                    <a:lnTo>
                      <a:pt x="217" y="201"/>
                    </a:lnTo>
                    <a:lnTo>
                      <a:pt x="183" y="218"/>
                    </a:lnTo>
                    <a:lnTo>
                      <a:pt x="111" y="257"/>
                    </a:lnTo>
                    <a:lnTo>
                      <a:pt x="73" y="281"/>
                    </a:lnTo>
                    <a:lnTo>
                      <a:pt x="41" y="306"/>
                    </a:lnTo>
                    <a:lnTo>
                      <a:pt x="21" y="329"/>
                    </a:lnTo>
                    <a:lnTo>
                      <a:pt x="17" y="342"/>
                    </a:lnTo>
                    <a:lnTo>
                      <a:pt x="19" y="356"/>
                    </a:lnTo>
                    <a:lnTo>
                      <a:pt x="29" y="364"/>
                    </a:lnTo>
                    <a:lnTo>
                      <a:pt x="42" y="367"/>
                    </a:lnTo>
                    <a:lnTo>
                      <a:pt x="76" y="362"/>
                    </a:lnTo>
                    <a:lnTo>
                      <a:pt x="164" y="334"/>
                    </a:lnTo>
                    <a:lnTo>
                      <a:pt x="286" y="282"/>
                    </a:lnTo>
                    <a:lnTo>
                      <a:pt x="280" y="268"/>
                    </a:lnTo>
                    <a:lnTo>
                      <a:pt x="279" y="268"/>
                    </a:lnTo>
                    <a:lnTo>
                      <a:pt x="243" y="287"/>
                    </a:lnTo>
                    <a:lnTo>
                      <a:pt x="165" y="333"/>
                    </a:lnTo>
                    <a:lnTo>
                      <a:pt x="124" y="360"/>
                    </a:lnTo>
                    <a:lnTo>
                      <a:pt x="89" y="385"/>
                    </a:lnTo>
                    <a:lnTo>
                      <a:pt x="66" y="408"/>
                    </a:lnTo>
                    <a:lnTo>
                      <a:pt x="58" y="419"/>
                    </a:lnTo>
                    <a:lnTo>
                      <a:pt x="58" y="432"/>
                    </a:lnTo>
                    <a:lnTo>
                      <a:pt x="69" y="444"/>
                    </a:lnTo>
                    <a:lnTo>
                      <a:pt x="84" y="450"/>
                    </a:lnTo>
                    <a:lnTo>
                      <a:pt x="101" y="452"/>
                    </a:lnTo>
                    <a:lnTo>
                      <a:pt x="123" y="448"/>
                    </a:lnTo>
                    <a:lnTo>
                      <a:pt x="167" y="436"/>
                    </a:lnTo>
                    <a:lnTo>
                      <a:pt x="216" y="416"/>
                    </a:lnTo>
                    <a:lnTo>
                      <a:pt x="303" y="372"/>
                    </a:lnTo>
                    <a:lnTo>
                      <a:pt x="341" y="351"/>
                    </a:lnTo>
                    <a:lnTo>
                      <a:pt x="333" y="337"/>
                    </a:lnTo>
                    <a:lnTo>
                      <a:pt x="333" y="338"/>
                    </a:lnTo>
                    <a:lnTo>
                      <a:pt x="246" y="399"/>
                    </a:lnTo>
                    <a:lnTo>
                      <a:pt x="190" y="445"/>
                    </a:lnTo>
                    <a:lnTo>
                      <a:pt x="172" y="461"/>
                    </a:lnTo>
                    <a:lnTo>
                      <a:pt x="167" y="467"/>
                    </a:lnTo>
                    <a:lnTo>
                      <a:pt x="167" y="467"/>
                    </a:lnTo>
                    <a:lnTo>
                      <a:pt x="162" y="472"/>
                    </a:lnTo>
                    <a:lnTo>
                      <a:pt x="167" y="486"/>
                    </a:lnTo>
                    <a:lnTo>
                      <a:pt x="177" y="498"/>
                    </a:lnTo>
                    <a:lnTo>
                      <a:pt x="193" y="504"/>
                    </a:lnTo>
                    <a:lnTo>
                      <a:pt x="212" y="504"/>
                    </a:lnTo>
                    <a:lnTo>
                      <a:pt x="234" y="497"/>
                    </a:lnTo>
                    <a:lnTo>
                      <a:pt x="281" y="476"/>
                    </a:lnTo>
                    <a:lnTo>
                      <a:pt x="332" y="442"/>
                    </a:lnTo>
                    <a:lnTo>
                      <a:pt x="385" y="403"/>
                    </a:lnTo>
                    <a:lnTo>
                      <a:pt x="432" y="364"/>
                    </a:lnTo>
                    <a:lnTo>
                      <a:pt x="470" y="328"/>
                    </a:lnTo>
                    <a:lnTo>
                      <a:pt x="492" y="302"/>
                    </a:lnTo>
                    <a:lnTo>
                      <a:pt x="518" y="259"/>
                    </a:lnTo>
                    <a:lnTo>
                      <a:pt x="542" y="210"/>
                    </a:lnTo>
                    <a:lnTo>
                      <a:pt x="558" y="162"/>
                    </a:lnTo>
                    <a:lnTo>
                      <a:pt x="562" y="140"/>
                    </a:lnTo>
                    <a:lnTo>
                      <a:pt x="562" y="121"/>
                    </a:lnTo>
                    <a:lnTo>
                      <a:pt x="552" y="92"/>
                    </a:lnTo>
                    <a:lnTo>
                      <a:pt x="531" y="68"/>
                    </a:lnTo>
                    <a:lnTo>
                      <a:pt x="507" y="50"/>
                    </a:lnTo>
                    <a:lnTo>
                      <a:pt x="479" y="34"/>
                    </a:lnTo>
                    <a:lnTo>
                      <a:pt x="423" y="12"/>
                    </a:lnTo>
                    <a:lnTo>
                      <a:pt x="381" y="1"/>
                    </a:lnTo>
                    <a:lnTo>
                      <a:pt x="353" y="0"/>
                    </a:lnTo>
                    <a:lnTo>
                      <a:pt x="353" y="16"/>
                    </a:lnTo>
                    <a:lnTo>
                      <a:pt x="379" y="17"/>
                    </a:lnTo>
                    <a:lnTo>
                      <a:pt x="419" y="26"/>
                    </a:lnTo>
                    <a:lnTo>
                      <a:pt x="473" y="48"/>
                    </a:lnTo>
                    <a:lnTo>
                      <a:pt x="499" y="62"/>
                    </a:lnTo>
                    <a:lnTo>
                      <a:pt x="521" y="81"/>
                    </a:lnTo>
                    <a:lnTo>
                      <a:pt x="537" y="100"/>
                    </a:lnTo>
                    <a:lnTo>
                      <a:pt x="546" y="123"/>
                    </a:lnTo>
                    <a:lnTo>
                      <a:pt x="546" y="138"/>
                    </a:lnTo>
                    <a:lnTo>
                      <a:pt x="544" y="157"/>
                    </a:lnTo>
                    <a:lnTo>
                      <a:pt x="527" y="203"/>
                    </a:lnTo>
                    <a:lnTo>
                      <a:pt x="504" y="251"/>
                    </a:lnTo>
                    <a:lnTo>
                      <a:pt x="479" y="294"/>
                    </a:lnTo>
                    <a:lnTo>
                      <a:pt x="458" y="318"/>
                    </a:lnTo>
                    <a:lnTo>
                      <a:pt x="422" y="352"/>
                    </a:lnTo>
                    <a:lnTo>
                      <a:pt x="375" y="391"/>
                    </a:lnTo>
                    <a:lnTo>
                      <a:pt x="324" y="430"/>
                    </a:lnTo>
                    <a:lnTo>
                      <a:pt x="273" y="461"/>
                    </a:lnTo>
                    <a:lnTo>
                      <a:pt x="228" y="483"/>
                    </a:lnTo>
                    <a:lnTo>
                      <a:pt x="210" y="488"/>
                    </a:lnTo>
                    <a:lnTo>
                      <a:pt x="195" y="488"/>
                    </a:lnTo>
                    <a:lnTo>
                      <a:pt x="187" y="485"/>
                    </a:lnTo>
                    <a:lnTo>
                      <a:pt x="181" y="478"/>
                    </a:lnTo>
                    <a:lnTo>
                      <a:pt x="178" y="471"/>
                    </a:lnTo>
                    <a:lnTo>
                      <a:pt x="164" y="477"/>
                    </a:lnTo>
                    <a:lnTo>
                      <a:pt x="176" y="479"/>
                    </a:lnTo>
                    <a:lnTo>
                      <a:pt x="182" y="474"/>
                    </a:lnTo>
                    <a:lnTo>
                      <a:pt x="182" y="474"/>
                    </a:lnTo>
                    <a:lnTo>
                      <a:pt x="200" y="457"/>
                    </a:lnTo>
                    <a:lnTo>
                      <a:pt x="257" y="411"/>
                    </a:lnTo>
                    <a:lnTo>
                      <a:pt x="341" y="350"/>
                    </a:lnTo>
                    <a:lnTo>
                      <a:pt x="333" y="337"/>
                    </a:lnTo>
                    <a:lnTo>
                      <a:pt x="294" y="358"/>
                    </a:lnTo>
                    <a:lnTo>
                      <a:pt x="210" y="402"/>
                    </a:lnTo>
                    <a:lnTo>
                      <a:pt x="163" y="421"/>
                    </a:lnTo>
                    <a:lnTo>
                      <a:pt x="119" y="434"/>
                    </a:lnTo>
                    <a:lnTo>
                      <a:pt x="101" y="436"/>
                    </a:lnTo>
                    <a:lnTo>
                      <a:pt x="88" y="435"/>
                    </a:lnTo>
                    <a:lnTo>
                      <a:pt x="79" y="432"/>
                    </a:lnTo>
                    <a:lnTo>
                      <a:pt x="75" y="426"/>
                    </a:lnTo>
                    <a:lnTo>
                      <a:pt x="75" y="423"/>
                    </a:lnTo>
                    <a:lnTo>
                      <a:pt x="78" y="418"/>
                    </a:lnTo>
                    <a:lnTo>
                      <a:pt x="99" y="397"/>
                    </a:lnTo>
                    <a:lnTo>
                      <a:pt x="132" y="372"/>
                    </a:lnTo>
                    <a:lnTo>
                      <a:pt x="173" y="346"/>
                    </a:lnTo>
                    <a:lnTo>
                      <a:pt x="252" y="302"/>
                    </a:lnTo>
                    <a:lnTo>
                      <a:pt x="287" y="282"/>
                    </a:lnTo>
                    <a:lnTo>
                      <a:pt x="280" y="268"/>
                    </a:lnTo>
                    <a:lnTo>
                      <a:pt x="158" y="320"/>
                    </a:lnTo>
                    <a:lnTo>
                      <a:pt x="72" y="348"/>
                    </a:lnTo>
                    <a:lnTo>
                      <a:pt x="42" y="351"/>
                    </a:lnTo>
                    <a:lnTo>
                      <a:pt x="35" y="350"/>
                    </a:lnTo>
                    <a:lnTo>
                      <a:pt x="33" y="348"/>
                    </a:lnTo>
                    <a:lnTo>
                      <a:pt x="33" y="344"/>
                    </a:lnTo>
                    <a:lnTo>
                      <a:pt x="35" y="338"/>
                    </a:lnTo>
                    <a:lnTo>
                      <a:pt x="51" y="316"/>
                    </a:lnTo>
                    <a:lnTo>
                      <a:pt x="81" y="294"/>
                    </a:lnTo>
                    <a:lnTo>
                      <a:pt x="119" y="271"/>
                    </a:lnTo>
                    <a:lnTo>
                      <a:pt x="189" y="232"/>
                    </a:lnTo>
                    <a:lnTo>
                      <a:pt x="223" y="216"/>
                    </a:lnTo>
                    <a:lnTo>
                      <a:pt x="217" y="201"/>
                    </a:lnTo>
                    <a:lnTo>
                      <a:pt x="119" y="241"/>
                    </a:lnTo>
                    <a:lnTo>
                      <a:pt x="48" y="263"/>
                    </a:lnTo>
                    <a:lnTo>
                      <a:pt x="25" y="265"/>
                    </a:lnTo>
                    <a:lnTo>
                      <a:pt x="19" y="264"/>
                    </a:lnTo>
                    <a:lnTo>
                      <a:pt x="17" y="262"/>
                    </a:lnTo>
                    <a:lnTo>
                      <a:pt x="17" y="261"/>
                    </a:lnTo>
                    <a:lnTo>
                      <a:pt x="17" y="260"/>
                    </a:lnTo>
                    <a:lnTo>
                      <a:pt x="19" y="253"/>
                    </a:lnTo>
                    <a:lnTo>
                      <a:pt x="38" y="231"/>
                    </a:lnTo>
                    <a:lnTo>
                      <a:pt x="71" y="207"/>
                    </a:lnTo>
                    <a:lnTo>
                      <a:pt x="111" y="183"/>
                    </a:lnTo>
                    <a:lnTo>
                      <a:pt x="188" y="141"/>
                    </a:lnTo>
                    <a:lnTo>
                      <a:pt x="229" y="122"/>
                    </a:lnTo>
                    <a:lnTo>
                      <a:pt x="242" y="34"/>
                    </a:lnTo>
                    <a:lnTo>
                      <a:pt x="285" y="31"/>
                    </a:lnTo>
                    <a:lnTo>
                      <a:pt x="324" y="22"/>
                    </a:lnTo>
                    <a:lnTo>
                      <a:pt x="354" y="16"/>
                    </a:lnTo>
                    <a:lnTo>
                      <a:pt x="379" y="17"/>
                    </a:lnTo>
                    <a:lnTo>
                      <a:pt x="419" y="26"/>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25811" name="Freeform 211"/>
              <p:cNvSpPr>
                <a:spLocks/>
              </p:cNvSpPr>
              <p:nvPr/>
            </p:nvSpPr>
            <p:spPr bwMode="auto">
              <a:xfrm>
                <a:off x="5110" y="3170"/>
                <a:ext cx="32" cy="37"/>
              </a:xfrm>
              <a:custGeom>
                <a:avLst/>
                <a:gdLst>
                  <a:gd name="T0" fmla="*/ 14 w 222"/>
                  <a:gd name="T1" fmla="*/ 0 h 279"/>
                  <a:gd name="T2" fmla="*/ 0 w 222"/>
                  <a:gd name="T3" fmla="*/ 6 h 279"/>
                  <a:gd name="T4" fmla="*/ 22 w 222"/>
                  <a:gd name="T5" fmla="*/ 66 h 279"/>
                  <a:gd name="T6" fmla="*/ 48 w 222"/>
                  <a:gd name="T7" fmla="*/ 121 h 279"/>
                  <a:gd name="T8" fmla="*/ 61 w 222"/>
                  <a:gd name="T9" fmla="*/ 143 h 279"/>
                  <a:gd name="T10" fmla="*/ 85 w 222"/>
                  <a:gd name="T11" fmla="*/ 174 h 279"/>
                  <a:gd name="T12" fmla="*/ 127 w 222"/>
                  <a:gd name="T13" fmla="*/ 215 h 279"/>
                  <a:gd name="T14" fmla="*/ 168 w 222"/>
                  <a:gd name="T15" fmla="*/ 248 h 279"/>
                  <a:gd name="T16" fmla="*/ 214 w 222"/>
                  <a:gd name="T17" fmla="*/ 279 h 279"/>
                  <a:gd name="T18" fmla="*/ 222 w 222"/>
                  <a:gd name="T19" fmla="*/ 267 h 279"/>
                  <a:gd name="T20" fmla="*/ 178 w 222"/>
                  <a:gd name="T21" fmla="*/ 236 h 279"/>
                  <a:gd name="T22" fmla="*/ 138 w 222"/>
                  <a:gd name="T23" fmla="*/ 203 h 279"/>
                  <a:gd name="T24" fmla="*/ 97 w 222"/>
                  <a:gd name="T25" fmla="*/ 163 h 279"/>
                  <a:gd name="T26" fmla="*/ 73 w 222"/>
                  <a:gd name="T27" fmla="*/ 135 h 279"/>
                  <a:gd name="T28" fmla="*/ 62 w 222"/>
                  <a:gd name="T29" fmla="*/ 113 h 279"/>
                  <a:gd name="T30" fmla="*/ 37 w 222"/>
                  <a:gd name="T31" fmla="*/ 60 h 279"/>
                  <a:gd name="T32" fmla="*/ 14 w 222"/>
                  <a:gd name="T33"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279">
                    <a:moveTo>
                      <a:pt x="14" y="0"/>
                    </a:moveTo>
                    <a:lnTo>
                      <a:pt x="0" y="6"/>
                    </a:lnTo>
                    <a:lnTo>
                      <a:pt x="22" y="66"/>
                    </a:lnTo>
                    <a:lnTo>
                      <a:pt x="48" y="121"/>
                    </a:lnTo>
                    <a:lnTo>
                      <a:pt x="61" y="143"/>
                    </a:lnTo>
                    <a:lnTo>
                      <a:pt x="85" y="174"/>
                    </a:lnTo>
                    <a:lnTo>
                      <a:pt x="127" y="215"/>
                    </a:lnTo>
                    <a:lnTo>
                      <a:pt x="168" y="248"/>
                    </a:lnTo>
                    <a:lnTo>
                      <a:pt x="214" y="279"/>
                    </a:lnTo>
                    <a:lnTo>
                      <a:pt x="222" y="267"/>
                    </a:lnTo>
                    <a:lnTo>
                      <a:pt x="178" y="236"/>
                    </a:lnTo>
                    <a:lnTo>
                      <a:pt x="138" y="203"/>
                    </a:lnTo>
                    <a:lnTo>
                      <a:pt x="97" y="163"/>
                    </a:lnTo>
                    <a:lnTo>
                      <a:pt x="73" y="135"/>
                    </a:lnTo>
                    <a:lnTo>
                      <a:pt x="62" y="113"/>
                    </a:lnTo>
                    <a:lnTo>
                      <a:pt x="37" y="60"/>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12" name="Freeform 212"/>
              <p:cNvSpPr>
                <a:spLocks/>
              </p:cNvSpPr>
              <p:nvPr/>
            </p:nvSpPr>
            <p:spPr bwMode="auto">
              <a:xfrm>
                <a:off x="5147" y="3461"/>
                <a:ext cx="21" cy="11"/>
              </a:xfrm>
              <a:custGeom>
                <a:avLst/>
                <a:gdLst>
                  <a:gd name="T0" fmla="*/ 139 w 141"/>
                  <a:gd name="T1" fmla="*/ 20 h 112"/>
                  <a:gd name="T2" fmla="*/ 141 w 141"/>
                  <a:gd name="T3" fmla="*/ 6 h 112"/>
                  <a:gd name="T4" fmla="*/ 129 w 141"/>
                  <a:gd name="T5" fmla="*/ 2 h 112"/>
                  <a:gd name="T6" fmla="*/ 98 w 141"/>
                  <a:gd name="T7" fmla="*/ 0 h 112"/>
                  <a:gd name="T8" fmla="*/ 58 w 141"/>
                  <a:gd name="T9" fmla="*/ 9 h 112"/>
                  <a:gd name="T10" fmla="*/ 37 w 141"/>
                  <a:gd name="T11" fmla="*/ 19 h 112"/>
                  <a:gd name="T12" fmla="*/ 0 w 141"/>
                  <a:gd name="T13" fmla="*/ 53 h 112"/>
                  <a:gd name="T14" fmla="*/ 37 w 141"/>
                  <a:gd name="T15" fmla="*/ 46 h 112"/>
                  <a:gd name="T16" fmla="*/ 47 w 141"/>
                  <a:gd name="T17" fmla="*/ 46 h 112"/>
                  <a:gd name="T18" fmla="*/ 62 w 141"/>
                  <a:gd name="T19" fmla="*/ 48 h 112"/>
                  <a:gd name="T20" fmla="*/ 78 w 141"/>
                  <a:gd name="T21" fmla="*/ 55 h 112"/>
                  <a:gd name="T22" fmla="*/ 94 w 141"/>
                  <a:gd name="T23" fmla="*/ 66 h 112"/>
                  <a:gd name="T24" fmla="*/ 111 w 141"/>
                  <a:gd name="T25" fmla="*/ 84 h 112"/>
                  <a:gd name="T26" fmla="*/ 127 w 141"/>
                  <a:gd name="T27" fmla="*/ 112 h 112"/>
                  <a:gd name="T28" fmla="*/ 141 w 141"/>
                  <a:gd name="T29" fmla="*/ 104 h 112"/>
                  <a:gd name="T30" fmla="*/ 124 w 141"/>
                  <a:gd name="T31" fmla="*/ 74 h 112"/>
                  <a:gd name="T32" fmla="*/ 104 w 141"/>
                  <a:gd name="T33" fmla="*/ 54 h 112"/>
                  <a:gd name="T34" fmla="*/ 86 w 141"/>
                  <a:gd name="T35" fmla="*/ 40 h 112"/>
                  <a:gd name="T36" fmla="*/ 66 w 141"/>
                  <a:gd name="T37" fmla="*/ 34 h 112"/>
                  <a:gd name="T38" fmla="*/ 49 w 141"/>
                  <a:gd name="T39" fmla="*/ 30 h 112"/>
                  <a:gd name="T40" fmla="*/ 35 w 141"/>
                  <a:gd name="T41" fmla="*/ 30 h 112"/>
                  <a:gd name="T42" fmla="*/ 24 w 141"/>
                  <a:gd name="T43" fmla="*/ 33 h 112"/>
                  <a:gd name="T44" fmla="*/ 19 w 141"/>
                  <a:gd name="T45" fmla="*/ 34 h 112"/>
                  <a:gd name="T46" fmla="*/ 30 w 141"/>
                  <a:gd name="T47" fmla="*/ 46 h 112"/>
                  <a:gd name="T48" fmla="*/ 45 w 141"/>
                  <a:gd name="T49" fmla="*/ 31 h 112"/>
                  <a:gd name="T50" fmla="*/ 62 w 141"/>
                  <a:gd name="T51" fmla="*/ 23 h 112"/>
                  <a:gd name="T52" fmla="*/ 98 w 141"/>
                  <a:gd name="T53" fmla="*/ 17 h 112"/>
                  <a:gd name="T54" fmla="*/ 127 w 141"/>
                  <a:gd name="T55" fmla="*/ 19 h 112"/>
                  <a:gd name="T56" fmla="*/ 139 w 141"/>
                  <a:gd name="T57" fmla="*/ 2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1" h="112">
                    <a:moveTo>
                      <a:pt x="139" y="20"/>
                    </a:moveTo>
                    <a:lnTo>
                      <a:pt x="141" y="6"/>
                    </a:lnTo>
                    <a:lnTo>
                      <a:pt x="129" y="2"/>
                    </a:lnTo>
                    <a:lnTo>
                      <a:pt x="98" y="0"/>
                    </a:lnTo>
                    <a:lnTo>
                      <a:pt x="58" y="9"/>
                    </a:lnTo>
                    <a:lnTo>
                      <a:pt x="37" y="19"/>
                    </a:lnTo>
                    <a:lnTo>
                      <a:pt x="0" y="53"/>
                    </a:lnTo>
                    <a:lnTo>
                      <a:pt x="37" y="46"/>
                    </a:lnTo>
                    <a:lnTo>
                      <a:pt x="47" y="46"/>
                    </a:lnTo>
                    <a:lnTo>
                      <a:pt x="62" y="48"/>
                    </a:lnTo>
                    <a:lnTo>
                      <a:pt x="78" y="55"/>
                    </a:lnTo>
                    <a:lnTo>
                      <a:pt x="94" y="66"/>
                    </a:lnTo>
                    <a:lnTo>
                      <a:pt x="111" y="84"/>
                    </a:lnTo>
                    <a:lnTo>
                      <a:pt x="127" y="112"/>
                    </a:lnTo>
                    <a:lnTo>
                      <a:pt x="141" y="104"/>
                    </a:lnTo>
                    <a:lnTo>
                      <a:pt x="124" y="74"/>
                    </a:lnTo>
                    <a:lnTo>
                      <a:pt x="104" y="54"/>
                    </a:lnTo>
                    <a:lnTo>
                      <a:pt x="86" y="40"/>
                    </a:lnTo>
                    <a:lnTo>
                      <a:pt x="66" y="34"/>
                    </a:lnTo>
                    <a:lnTo>
                      <a:pt x="49" y="30"/>
                    </a:lnTo>
                    <a:lnTo>
                      <a:pt x="35" y="30"/>
                    </a:lnTo>
                    <a:lnTo>
                      <a:pt x="24" y="33"/>
                    </a:lnTo>
                    <a:lnTo>
                      <a:pt x="19" y="34"/>
                    </a:lnTo>
                    <a:lnTo>
                      <a:pt x="30" y="46"/>
                    </a:lnTo>
                    <a:lnTo>
                      <a:pt x="45" y="31"/>
                    </a:lnTo>
                    <a:lnTo>
                      <a:pt x="62" y="23"/>
                    </a:lnTo>
                    <a:lnTo>
                      <a:pt x="98" y="17"/>
                    </a:lnTo>
                    <a:lnTo>
                      <a:pt x="127" y="19"/>
                    </a:lnTo>
                    <a:lnTo>
                      <a:pt x="139"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13" name="Freeform 213"/>
              <p:cNvSpPr>
                <a:spLocks/>
              </p:cNvSpPr>
              <p:nvPr/>
            </p:nvSpPr>
            <p:spPr bwMode="auto">
              <a:xfrm>
                <a:off x="5036" y="3376"/>
                <a:ext cx="37" cy="154"/>
              </a:xfrm>
              <a:custGeom>
                <a:avLst/>
                <a:gdLst>
                  <a:gd name="T0" fmla="*/ 255 w 255"/>
                  <a:gd name="T1" fmla="*/ 4 h 1211"/>
                  <a:gd name="T2" fmla="*/ 240 w 255"/>
                  <a:gd name="T3" fmla="*/ 0 h 1211"/>
                  <a:gd name="T4" fmla="*/ 173 w 255"/>
                  <a:gd name="T5" fmla="*/ 207 h 1211"/>
                  <a:gd name="T6" fmla="*/ 122 w 255"/>
                  <a:gd name="T7" fmla="*/ 371 h 1211"/>
                  <a:gd name="T8" fmla="*/ 105 w 255"/>
                  <a:gd name="T9" fmla="*/ 430 h 1211"/>
                  <a:gd name="T10" fmla="*/ 90 w 255"/>
                  <a:gd name="T11" fmla="*/ 492 h 1211"/>
                  <a:gd name="T12" fmla="*/ 67 w 255"/>
                  <a:gd name="T13" fmla="*/ 647 h 1211"/>
                  <a:gd name="T14" fmla="*/ 37 w 255"/>
                  <a:gd name="T15" fmla="*/ 889 h 1211"/>
                  <a:gd name="T16" fmla="*/ 0 w 255"/>
                  <a:gd name="T17" fmla="*/ 1209 h 1211"/>
                  <a:gd name="T18" fmla="*/ 17 w 255"/>
                  <a:gd name="T19" fmla="*/ 1211 h 1211"/>
                  <a:gd name="T20" fmla="*/ 54 w 255"/>
                  <a:gd name="T21" fmla="*/ 891 h 1211"/>
                  <a:gd name="T22" fmla="*/ 83 w 255"/>
                  <a:gd name="T23" fmla="*/ 649 h 1211"/>
                  <a:gd name="T24" fmla="*/ 105 w 255"/>
                  <a:gd name="T25" fmla="*/ 494 h 1211"/>
                  <a:gd name="T26" fmla="*/ 119 w 255"/>
                  <a:gd name="T27" fmla="*/ 434 h 1211"/>
                  <a:gd name="T28" fmla="*/ 136 w 255"/>
                  <a:gd name="T29" fmla="*/ 375 h 1211"/>
                  <a:gd name="T30" fmla="*/ 187 w 255"/>
                  <a:gd name="T31" fmla="*/ 211 h 1211"/>
                  <a:gd name="T32" fmla="*/ 255 w 255"/>
                  <a:gd name="T33" fmla="*/ 4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211">
                    <a:moveTo>
                      <a:pt x="255" y="4"/>
                    </a:moveTo>
                    <a:lnTo>
                      <a:pt x="240" y="0"/>
                    </a:lnTo>
                    <a:lnTo>
                      <a:pt x="173" y="207"/>
                    </a:lnTo>
                    <a:lnTo>
                      <a:pt x="122" y="371"/>
                    </a:lnTo>
                    <a:lnTo>
                      <a:pt x="105" y="430"/>
                    </a:lnTo>
                    <a:lnTo>
                      <a:pt x="90" y="492"/>
                    </a:lnTo>
                    <a:lnTo>
                      <a:pt x="67" y="647"/>
                    </a:lnTo>
                    <a:lnTo>
                      <a:pt x="37" y="889"/>
                    </a:lnTo>
                    <a:lnTo>
                      <a:pt x="0" y="1209"/>
                    </a:lnTo>
                    <a:lnTo>
                      <a:pt x="17" y="1211"/>
                    </a:lnTo>
                    <a:lnTo>
                      <a:pt x="54" y="891"/>
                    </a:lnTo>
                    <a:lnTo>
                      <a:pt x="83" y="649"/>
                    </a:lnTo>
                    <a:lnTo>
                      <a:pt x="105" y="494"/>
                    </a:lnTo>
                    <a:lnTo>
                      <a:pt x="119" y="434"/>
                    </a:lnTo>
                    <a:lnTo>
                      <a:pt x="136" y="375"/>
                    </a:lnTo>
                    <a:lnTo>
                      <a:pt x="187" y="211"/>
                    </a:lnTo>
                    <a:lnTo>
                      <a:pt x="255"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814" name="Freeform 214"/>
              <p:cNvSpPr>
                <a:spLocks/>
              </p:cNvSpPr>
              <p:nvPr/>
            </p:nvSpPr>
            <p:spPr bwMode="auto">
              <a:xfrm>
                <a:off x="5020" y="3366"/>
                <a:ext cx="37" cy="164"/>
              </a:xfrm>
              <a:custGeom>
                <a:avLst/>
                <a:gdLst>
                  <a:gd name="T0" fmla="*/ 252 w 252"/>
                  <a:gd name="T1" fmla="*/ 4 h 1271"/>
                  <a:gd name="T2" fmla="*/ 237 w 252"/>
                  <a:gd name="T3" fmla="*/ 0 h 1271"/>
                  <a:gd name="T4" fmla="*/ 185 w 252"/>
                  <a:gd name="T5" fmla="*/ 196 h 1271"/>
                  <a:gd name="T6" fmla="*/ 140 w 252"/>
                  <a:gd name="T7" fmla="*/ 372 h 1271"/>
                  <a:gd name="T8" fmla="*/ 102 w 252"/>
                  <a:gd name="T9" fmla="*/ 541 h 1271"/>
                  <a:gd name="T10" fmla="*/ 68 w 252"/>
                  <a:gd name="T11" fmla="*/ 738 h 1271"/>
                  <a:gd name="T12" fmla="*/ 35 w 252"/>
                  <a:gd name="T13" fmla="*/ 979 h 1271"/>
                  <a:gd name="T14" fmla="*/ 0 w 252"/>
                  <a:gd name="T15" fmla="*/ 1269 h 1271"/>
                  <a:gd name="T16" fmla="*/ 17 w 252"/>
                  <a:gd name="T17" fmla="*/ 1271 h 1271"/>
                  <a:gd name="T18" fmla="*/ 51 w 252"/>
                  <a:gd name="T19" fmla="*/ 981 h 1271"/>
                  <a:gd name="T20" fmla="*/ 84 w 252"/>
                  <a:gd name="T21" fmla="*/ 740 h 1271"/>
                  <a:gd name="T22" fmla="*/ 116 w 252"/>
                  <a:gd name="T23" fmla="*/ 543 h 1271"/>
                  <a:gd name="T24" fmla="*/ 155 w 252"/>
                  <a:gd name="T25" fmla="*/ 376 h 1271"/>
                  <a:gd name="T26" fmla="*/ 200 w 252"/>
                  <a:gd name="T27" fmla="*/ 200 h 1271"/>
                  <a:gd name="T28" fmla="*/ 252 w 252"/>
                  <a:gd name="T29" fmla="*/ 4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2" h="1271">
                    <a:moveTo>
                      <a:pt x="252" y="4"/>
                    </a:moveTo>
                    <a:lnTo>
                      <a:pt x="237" y="0"/>
                    </a:lnTo>
                    <a:lnTo>
                      <a:pt x="185" y="196"/>
                    </a:lnTo>
                    <a:lnTo>
                      <a:pt x="140" y="372"/>
                    </a:lnTo>
                    <a:lnTo>
                      <a:pt x="102" y="541"/>
                    </a:lnTo>
                    <a:lnTo>
                      <a:pt x="68" y="738"/>
                    </a:lnTo>
                    <a:lnTo>
                      <a:pt x="35" y="979"/>
                    </a:lnTo>
                    <a:lnTo>
                      <a:pt x="0" y="1269"/>
                    </a:lnTo>
                    <a:lnTo>
                      <a:pt x="17" y="1271"/>
                    </a:lnTo>
                    <a:lnTo>
                      <a:pt x="51" y="981"/>
                    </a:lnTo>
                    <a:lnTo>
                      <a:pt x="84" y="740"/>
                    </a:lnTo>
                    <a:lnTo>
                      <a:pt x="116" y="543"/>
                    </a:lnTo>
                    <a:lnTo>
                      <a:pt x="155" y="376"/>
                    </a:lnTo>
                    <a:lnTo>
                      <a:pt x="200" y="200"/>
                    </a:lnTo>
                    <a:lnTo>
                      <a:pt x="252"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815" name="Freeform 215"/>
              <p:cNvSpPr>
                <a:spLocks/>
              </p:cNvSpPr>
              <p:nvPr/>
            </p:nvSpPr>
            <p:spPr bwMode="auto">
              <a:xfrm>
                <a:off x="4936" y="3503"/>
                <a:ext cx="179" cy="32"/>
              </a:xfrm>
              <a:custGeom>
                <a:avLst/>
                <a:gdLst>
                  <a:gd name="T0" fmla="*/ 6 w 1237"/>
                  <a:gd name="T1" fmla="*/ 0 h 248"/>
                  <a:gd name="T2" fmla="*/ 0 w 1237"/>
                  <a:gd name="T3" fmla="*/ 14 h 248"/>
                  <a:gd name="T4" fmla="*/ 273 w 1237"/>
                  <a:gd name="T5" fmla="*/ 131 h 248"/>
                  <a:gd name="T6" fmla="*/ 480 w 1237"/>
                  <a:gd name="T7" fmla="*/ 211 h 248"/>
                  <a:gd name="T8" fmla="*/ 554 w 1237"/>
                  <a:gd name="T9" fmla="*/ 236 h 248"/>
                  <a:gd name="T10" fmla="*/ 574 w 1237"/>
                  <a:gd name="T11" fmla="*/ 244 h 248"/>
                  <a:gd name="T12" fmla="*/ 580 w 1237"/>
                  <a:gd name="T13" fmla="*/ 247 h 248"/>
                  <a:gd name="T14" fmla="*/ 616 w 1237"/>
                  <a:gd name="T15" fmla="*/ 248 h 248"/>
                  <a:gd name="T16" fmla="*/ 669 w 1237"/>
                  <a:gd name="T17" fmla="*/ 239 h 248"/>
                  <a:gd name="T18" fmla="*/ 752 w 1237"/>
                  <a:gd name="T19" fmla="*/ 222 h 248"/>
                  <a:gd name="T20" fmla="*/ 960 w 1237"/>
                  <a:gd name="T21" fmla="*/ 168 h 248"/>
                  <a:gd name="T22" fmla="*/ 1237 w 1237"/>
                  <a:gd name="T23" fmla="*/ 89 h 248"/>
                  <a:gd name="T24" fmla="*/ 1233 w 1237"/>
                  <a:gd name="T25" fmla="*/ 75 h 248"/>
                  <a:gd name="T26" fmla="*/ 956 w 1237"/>
                  <a:gd name="T27" fmla="*/ 153 h 248"/>
                  <a:gd name="T28" fmla="*/ 748 w 1237"/>
                  <a:gd name="T29" fmla="*/ 208 h 248"/>
                  <a:gd name="T30" fmla="*/ 667 w 1237"/>
                  <a:gd name="T31" fmla="*/ 225 h 248"/>
                  <a:gd name="T32" fmla="*/ 616 w 1237"/>
                  <a:gd name="T33" fmla="*/ 231 h 248"/>
                  <a:gd name="T34" fmla="*/ 584 w 1237"/>
                  <a:gd name="T35" fmla="*/ 230 h 248"/>
                  <a:gd name="T36" fmla="*/ 580 w 1237"/>
                  <a:gd name="T37" fmla="*/ 229 h 248"/>
                  <a:gd name="T38" fmla="*/ 558 w 1237"/>
                  <a:gd name="T39" fmla="*/ 222 h 248"/>
                  <a:gd name="T40" fmla="*/ 486 w 1237"/>
                  <a:gd name="T41" fmla="*/ 196 h 248"/>
                  <a:gd name="T42" fmla="*/ 279 w 1237"/>
                  <a:gd name="T43" fmla="*/ 117 h 248"/>
                  <a:gd name="T44" fmla="*/ 6 w 1237"/>
                  <a:gd name="T45"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7" h="248">
                    <a:moveTo>
                      <a:pt x="6" y="0"/>
                    </a:moveTo>
                    <a:lnTo>
                      <a:pt x="0" y="14"/>
                    </a:lnTo>
                    <a:lnTo>
                      <a:pt x="273" y="131"/>
                    </a:lnTo>
                    <a:lnTo>
                      <a:pt x="480" y="211"/>
                    </a:lnTo>
                    <a:lnTo>
                      <a:pt x="554" y="236"/>
                    </a:lnTo>
                    <a:lnTo>
                      <a:pt x="574" y="244"/>
                    </a:lnTo>
                    <a:lnTo>
                      <a:pt x="580" y="247"/>
                    </a:lnTo>
                    <a:lnTo>
                      <a:pt x="616" y="248"/>
                    </a:lnTo>
                    <a:lnTo>
                      <a:pt x="669" y="239"/>
                    </a:lnTo>
                    <a:lnTo>
                      <a:pt x="752" y="222"/>
                    </a:lnTo>
                    <a:lnTo>
                      <a:pt x="960" y="168"/>
                    </a:lnTo>
                    <a:lnTo>
                      <a:pt x="1237" y="89"/>
                    </a:lnTo>
                    <a:lnTo>
                      <a:pt x="1233" y="75"/>
                    </a:lnTo>
                    <a:lnTo>
                      <a:pt x="956" y="153"/>
                    </a:lnTo>
                    <a:lnTo>
                      <a:pt x="748" y="208"/>
                    </a:lnTo>
                    <a:lnTo>
                      <a:pt x="667" y="225"/>
                    </a:lnTo>
                    <a:lnTo>
                      <a:pt x="616" y="231"/>
                    </a:lnTo>
                    <a:lnTo>
                      <a:pt x="584" y="230"/>
                    </a:lnTo>
                    <a:lnTo>
                      <a:pt x="580" y="229"/>
                    </a:lnTo>
                    <a:lnTo>
                      <a:pt x="558" y="222"/>
                    </a:lnTo>
                    <a:lnTo>
                      <a:pt x="486" y="196"/>
                    </a:lnTo>
                    <a:lnTo>
                      <a:pt x="279" y="117"/>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816" name="Freeform 216"/>
              <p:cNvSpPr>
                <a:spLocks/>
              </p:cNvSpPr>
              <p:nvPr/>
            </p:nvSpPr>
            <p:spPr bwMode="auto">
              <a:xfrm>
                <a:off x="5025" y="3307"/>
                <a:ext cx="37" cy="80"/>
              </a:xfrm>
              <a:custGeom>
                <a:avLst/>
                <a:gdLst>
                  <a:gd name="T0" fmla="*/ 210 w 283"/>
                  <a:gd name="T1" fmla="*/ 6 h 615"/>
                  <a:gd name="T2" fmla="*/ 209 w 283"/>
                  <a:gd name="T3" fmla="*/ 24 h 615"/>
                  <a:gd name="T4" fmla="*/ 210 w 283"/>
                  <a:gd name="T5" fmla="*/ 68 h 615"/>
                  <a:gd name="T6" fmla="*/ 218 w 283"/>
                  <a:gd name="T7" fmla="*/ 124 h 615"/>
                  <a:gd name="T8" fmla="*/ 225 w 283"/>
                  <a:gd name="T9" fmla="*/ 152 h 615"/>
                  <a:gd name="T10" fmla="*/ 236 w 283"/>
                  <a:gd name="T11" fmla="*/ 178 h 615"/>
                  <a:gd name="T12" fmla="*/ 228 w 283"/>
                  <a:gd name="T13" fmla="*/ 199 h 615"/>
                  <a:gd name="T14" fmla="*/ 222 w 283"/>
                  <a:gd name="T15" fmla="*/ 224 h 615"/>
                  <a:gd name="T16" fmla="*/ 219 w 283"/>
                  <a:gd name="T17" fmla="*/ 256 h 615"/>
                  <a:gd name="T18" fmla="*/ 220 w 283"/>
                  <a:gd name="T19" fmla="*/ 295 h 615"/>
                  <a:gd name="T20" fmla="*/ 229 w 283"/>
                  <a:gd name="T21" fmla="*/ 338 h 615"/>
                  <a:gd name="T22" fmla="*/ 238 w 283"/>
                  <a:gd name="T23" fmla="*/ 362 h 615"/>
                  <a:gd name="T24" fmla="*/ 249 w 283"/>
                  <a:gd name="T25" fmla="*/ 386 h 615"/>
                  <a:gd name="T26" fmla="*/ 265 w 283"/>
                  <a:gd name="T27" fmla="*/ 411 h 615"/>
                  <a:gd name="T28" fmla="*/ 283 w 283"/>
                  <a:gd name="T29" fmla="*/ 436 h 615"/>
                  <a:gd name="T30" fmla="*/ 0 w 283"/>
                  <a:gd name="T31" fmla="*/ 615 h 615"/>
                  <a:gd name="T32" fmla="*/ 2 w 283"/>
                  <a:gd name="T33" fmla="*/ 556 h 615"/>
                  <a:gd name="T34" fmla="*/ 13 w 283"/>
                  <a:gd name="T35" fmla="*/ 416 h 615"/>
                  <a:gd name="T36" fmla="*/ 26 w 283"/>
                  <a:gd name="T37" fmla="*/ 332 h 615"/>
                  <a:gd name="T38" fmla="*/ 44 w 283"/>
                  <a:gd name="T39" fmla="*/ 248 h 615"/>
                  <a:gd name="T40" fmla="*/ 56 w 283"/>
                  <a:gd name="T41" fmla="*/ 209 h 615"/>
                  <a:gd name="T42" fmla="*/ 71 w 283"/>
                  <a:gd name="T43" fmla="*/ 171 h 615"/>
                  <a:gd name="T44" fmla="*/ 87 w 283"/>
                  <a:gd name="T45" fmla="*/ 139 h 615"/>
                  <a:gd name="T46" fmla="*/ 105 w 283"/>
                  <a:gd name="T47" fmla="*/ 109 h 615"/>
                  <a:gd name="T48" fmla="*/ 167 w 283"/>
                  <a:gd name="T49" fmla="*/ 32 h 615"/>
                  <a:gd name="T50" fmla="*/ 198 w 283"/>
                  <a:gd name="T51" fmla="*/ 4 h 615"/>
                  <a:gd name="T52" fmla="*/ 205 w 283"/>
                  <a:gd name="T53" fmla="*/ 0 h 615"/>
                  <a:gd name="T54" fmla="*/ 209 w 283"/>
                  <a:gd name="T55" fmla="*/ 2 h 615"/>
                  <a:gd name="T56" fmla="*/ 210 w 283"/>
                  <a:gd name="T57" fmla="*/ 6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3" h="615">
                    <a:moveTo>
                      <a:pt x="210" y="6"/>
                    </a:moveTo>
                    <a:lnTo>
                      <a:pt x="209" y="24"/>
                    </a:lnTo>
                    <a:lnTo>
                      <a:pt x="210" y="68"/>
                    </a:lnTo>
                    <a:lnTo>
                      <a:pt x="218" y="124"/>
                    </a:lnTo>
                    <a:lnTo>
                      <a:pt x="225" y="152"/>
                    </a:lnTo>
                    <a:lnTo>
                      <a:pt x="236" y="178"/>
                    </a:lnTo>
                    <a:lnTo>
                      <a:pt x="228" y="199"/>
                    </a:lnTo>
                    <a:lnTo>
                      <a:pt x="222" y="224"/>
                    </a:lnTo>
                    <a:lnTo>
                      <a:pt x="219" y="256"/>
                    </a:lnTo>
                    <a:lnTo>
                      <a:pt x="220" y="295"/>
                    </a:lnTo>
                    <a:lnTo>
                      <a:pt x="229" y="338"/>
                    </a:lnTo>
                    <a:lnTo>
                      <a:pt x="238" y="362"/>
                    </a:lnTo>
                    <a:lnTo>
                      <a:pt x="249" y="386"/>
                    </a:lnTo>
                    <a:lnTo>
                      <a:pt x="265" y="411"/>
                    </a:lnTo>
                    <a:lnTo>
                      <a:pt x="283" y="436"/>
                    </a:lnTo>
                    <a:lnTo>
                      <a:pt x="0" y="615"/>
                    </a:lnTo>
                    <a:lnTo>
                      <a:pt x="2" y="556"/>
                    </a:lnTo>
                    <a:lnTo>
                      <a:pt x="13" y="416"/>
                    </a:lnTo>
                    <a:lnTo>
                      <a:pt x="26" y="332"/>
                    </a:lnTo>
                    <a:lnTo>
                      <a:pt x="44" y="248"/>
                    </a:lnTo>
                    <a:lnTo>
                      <a:pt x="56" y="209"/>
                    </a:lnTo>
                    <a:lnTo>
                      <a:pt x="71" y="171"/>
                    </a:lnTo>
                    <a:lnTo>
                      <a:pt x="87" y="139"/>
                    </a:lnTo>
                    <a:lnTo>
                      <a:pt x="105" y="109"/>
                    </a:lnTo>
                    <a:lnTo>
                      <a:pt x="167" y="32"/>
                    </a:lnTo>
                    <a:lnTo>
                      <a:pt x="198" y="4"/>
                    </a:lnTo>
                    <a:lnTo>
                      <a:pt x="205" y="0"/>
                    </a:lnTo>
                    <a:lnTo>
                      <a:pt x="209" y="2"/>
                    </a:lnTo>
                    <a:lnTo>
                      <a:pt x="210" y="6"/>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17" name="Freeform 217"/>
              <p:cNvSpPr>
                <a:spLocks/>
              </p:cNvSpPr>
              <p:nvPr/>
            </p:nvSpPr>
            <p:spPr bwMode="auto">
              <a:xfrm>
                <a:off x="5025" y="3307"/>
                <a:ext cx="43" cy="80"/>
              </a:xfrm>
              <a:custGeom>
                <a:avLst/>
                <a:gdLst>
                  <a:gd name="T0" fmla="*/ 210 w 302"/>
                  <a:gd name="T1" fmla="*/ 12 h 637"/>
                  <a:gd name="T2" fmla="*/ 209 w 302"/>
                  <a:gd name="T3" fmla="*/ 32 h 637"/>
                  <a:gd name="T4" fmla="*/ 218 w 302"/>
                  <a:gd name="T5" fmla="*/ 133 h 637"/>
                  <a:gd name="T6" fmla="*/ 236 w 302"/>
                  <a:gd name="T7" fmla="*/ 186 h 637"/>
                  <a:gd name="T8" fmla="*/ 221 w 302"/>
                  <a:gd name="T9" fmla="*/ 231 h 637"/>
                  <a:gd name="T10" fmla="*/ 219 w 302"/>
                  <a:gd name="T11" fmla="*/ 304 h 637"/>
                  <a:gd name="T12" fmla="*/ 239 w 302"/>
                  <a:gd name="T13" fmla="*/ 373 h 637"/>
                  <a:gd name="T14" fmla="*/ 266 w 302"/>
                  <a:gd name="T15" fmla="*/ 423 h 637"/>
                  <a:gd name="T16" fmla="*/ 16 w 302"/>
                  <a:gd name="T17" fmla="*/ 608 h 637"/>
                  <a:gd name="T18" fmla="*/ 29 w 302"/>
                  <a:gd name="T19" fmla="*/ 425 h 637"/>
                  <a:gd name="T20" fmla="*/ 59 w 302"/>
                  <a:gd name="T21" fmla="*/ 258 h 637"/>
                  <a:gd name="T22" fmla="*/ 86 w 302"/>
                  <a:gd name="T23" fmla="*/ 182 h 637"/>
                  <a:gd name="T24" fmla="*/ 119 w 302"/>
                  <a:gd name="T25" fmla="*/ 121 h 637"/>
                  <a:gd name="T26" fmla="*/ 210 w 302"/>
                  <a:gd name="T27" fmla="*/ 18 h 637"/>
                  <a:gd name="T28" fmla="*/ 215 w 302"/>
                  <a:gd name="T29" fmla="*/ 17 h 637"/>
                  <a:gd name="T30" fmla="*/ 210 w 302"/>
                  <a:gd name="T31" fmla="*/ 12 h 637"/>
                  <a:gd name="T32" fmla="*/ 209 w 302"/>
                  <a:gd name="T33" fmla="*/ 32 h 637"/>
                  <a:gd name="T34" fmla="*/ 227 w 302"/>
                  <a:gd name="T35" fmla="*/ 13 h 637"/>
                  <a:gd name="T36" fmla="*/ 212 w 302"/>
                  <a:gd name="T37" fmla="*/ 0 h 637"/>
                  <a:gd name="T38" fmla="*/ 168 w 302"/>
                  <a:gd name="T39" fmla="*/ 35 h 637"/>
                  <a:gd name="T40" fmla="*/ 88 w 302"/>
                  <a:gd name="T41" fmla="*/ 143 h 637"/>
                  <a:gd name="T42" fmla="*/ 57 w 302"/>
                  <a:gd name="T43" fmla="*/ 215 h 637"/>
                  <a:gd name="T44" fmla="*/ 26 w 302"/>
                  <a:gd name="T45" fmla="*/ 339 h 637"/>
                  <a:gd name="T46" fmla="*/ 2 w 302"/>
                  <a:gd name="T47" fmla="*/ 564 h 637"/>
                  <a:gd name="T48" fmla="*/ 302 w 302"/>
                  <a:gd name="T49" fmla="*/ 446 h 637"/>
                  <a:gd name="T50" fmla="*/ 264 w 302"/>
                  <a:gd name="T51" fmla="*/ 390 h 637"/>
                  <a:gd name="T52" fmla="*/ 244 w 302"/>
                  <a:gd name="T53" fmla="*/ 344 h 637"/>
                  <a:gd name="T54" fmla="*/ 235 w 302"/>
                  <a:gd name="T55" fmla="*/ 264 h 637"/>
                  <a:gd name="T56" fmla="*/ 243 w 302"/>
                  <a:gd name="T57" fmla="*/ 209 h 637"/>
                  <a:gd name="T58" fmla="*/ 240 w 302"/>
                  <a:gd name="T59" fmla="*/ 157 h 637"/>
                  <a:gd name="T60" fmla="*/ 227 w 302"/>
                  <a:gd name="T61" fmla="*/ 75 h 637"/>
                  <a:gd name="T62" fmla="*/ 227 w 302"/>
                  <a:gd name="T63" fmla="*/ 13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2" h="637">
                    <a:moveTo>
                      <a:pt x="225" y="7"/>
                    </a:moveTo>
                    <a:lnTo>
                      <a:pt x="210" y="12"/>
                    </a:lnTo>
                    <a:lnTo>
                      <a:pt x="210" y="15"/>
                    </a:lnTo>
                    <a:lnTo>
                      <a:pt x="209" y="32"/>
                    </a:lnTo>
                    <a:lnTo>
                      <a:pt x="210" y="77"/>
                    </a:lnTo>
                    <a:lnTo>
                      <a:pt x="218" y="133"/>
                    </a:lnTo>
                    <a:lnTo>
                      <a:pt x="226" y="162"/>
                    </a:lnTo>
                    <a:lnTo>
                      <a:pt x="236" y="186"/>
                    </a:lnTo>
                    <a:lnTo>
                      <a:pt x="229" y="205"/>
                    </a:lnTo>
                    <a:lnTo>
                      <a:pt x="221" y="231"/>
                    </a:lnTo>
                    <a:lnTo>
                      <a:pt x="218" y="264"/>
                    </a:lnTo>
                    <a:lnTo>
                      <a:pt x="219" y="304"/>
                    </a:lnTo>
                    <a:lnTo>
                      <a:pt x="230" y="348"/>
                    </a:lnTo>
                    <a:lnTo>
                      <a:pt x="239" y="373"/>
                    </a:lnTo>
                    <a:lnTo>
                      <a:pt x="250" y="398"/>
                    </a:lnTo>
                    <a:lnTo>
                      <a:pt x="266" y="423"/>
                    </a:lnTo>
                    <a:lnTo>
                      <a:pt x="280" y="442"/>
                    </a:lnTo>
                    <a:lnTo>
                      <a:pt x="16" y="608"/>
                    </a:lnTo>
                    <a:lnTo>
                      <a:pt x="18" y="564"/>
                    </a:lnTo>
                    <a:lnTo>
                      <a:pt x="29" y="425"/>
                    </a:lnTo>
                    <a:lnTo>
                      <a:pt x="41" y="341"/>
                    </a:lnTo>
                    <a:lnTo>
                      <a:pt x="59" y="258"/>
                    </a:lnTo>
                    <a:lnTo>
                      <a:pt x="71" y="219"/>
                    </a:lnTo>
                    <a:lnTo>
                      <a:pt x="86" y="182"/>
                    </a:lnTo>
                    <a:lnTo>
                      <a:pt x="102" y="151"/>
                    </a:lnTo>
                    <a:lnTo>
                      <a:pt x="119" y="121"/>
                    </a:lnTo>
                    <a:lnTo>
                      <a:pt x="181" y="45"/>
                    </a:lnTo>
                    <a:lnTo>
                      <a:pt x="210" y="18"/>
                    </a:lnTo>
                    <a:lnTo>
                      <a:pt x="214" y="17"/>
                    </a:lnTo>
                    <a:lnTo>
                      <a:pt x="215" y="17"/>
                    </a:lnTo>
                    <a:lnTo>
                      <a:pt x="219" y="2"/>
                    </a:lnTo>
                    <a:lnTo>
                      <a:pt x="210" y="12"/>
                    </a:lnTo>
                    <a:lnTo>
                      <a:pt x="210" y="15"/>
                    </a:lnTo>
                    <a:lnTo>
                      <a:pt x="209" y="32"/>
                    </a:lnTo>
                    <a:lnTo>
                      <a:pt x="226" y="32"/>
                    </a:lnTo>
                    <a:lnTo>
                      <a:pt x="227" y="13"/>
                    </a:lnTo>
                    <a:lnTo>
                      <a:pt x="224" y="3"/>
                    </a:lnTo>
                    <a:lnTo>
                      <a:pt x="212" y="0"/>
                    </a:lnTo>
                    <a:lnTo>
                      <a:pt x="202" y="5"/>
                    </a:lnTo>
                    <a:lnTo>
                      <a:pt x="168" y="35"/>
                    </a:lnTo>
                    <a:lnTo>
                      <a:pt x="107" y="113"/>
                    </a:lnTo>
                    <a:lnTo>
                      <a:pt x="88" y="143"/>
                    </a:lnTo>
                    <a:lnTo>
                      <a:pt x="71" y="176"/>
                    </a:lnTo>
                    <a:lnTo>
                      <a:pt x="57" y="215"/>
                    </a:lnTo>
                    <a:lnTo>
                      <a:pt x="45" y="254"/>
                    </a:lnTo>
                    <a:lnTo>
                      <a:pt x="26" y="339"/>
                    </a:lnTo>
                    <a:lnTo>
                      <a:pt x="13" y="423"/>
                    </a:lnTo>
                    <a:lnTo>
                      <a:pt x="2" y="564"/>
                    </a:lnTo>
                    <a:lnTo>
                      <a:pt x="0" y="637"/>
                    </a:lnTo>
                    <a:lnTo>
                      <a:pt x="302" y="446"/>
                    </a:lnTo>
                    <a:lnTo>
                      <a:pt x="279" y="415"/>
                    </a:lnTo>
                    <a:lnTo>
                      <a:pt x="264" y="390"/>
                    </a:lnTo>
                    <a:lnTo>
                      <a:pt x="253" y="367"/>
                    </a:lnTo>
                    <a:lnTo>
                      <a:pt x="244" y="344"/>
                    </a:lnTo>
                    <a:lnTo>
                      <a:pt x="236" y="302"/>
                    </a:lnTo>
                    <a:lnTo>
                      <a:pt x="235" y="264"/>
                    </a:lnTo>
                    <a:lnTo>
                      <a:pt x="238" y="233"/>
                    </a:lnTo>
                    <a:lnTo>
                      <a:pt x="243" y="209"/>
                    </a:lnTo>
                    <a:lnTo>
                      <a:pt x="252" y="186"/>
                    </a:lnTo>
                    <a:lnTo>
                      <a:pt x="240" y="157"/>
                    </a:lnTo>
                    <a:lnTo>
                      <a:pt x="233" y="131"/>
                    </a:lnTo>
                    <a:lnTo>
                      <a:pt x="227" y="75"/>
                    </a:lnTo>
                    <a:lnTo>
                      <a:pt x="226" y="32"/>
                    </a:lnTo>
                    <a:lnTo>
                      <a:pt x="227" y="13"/>
                    </a:lnTo>
                    <a:lnTo>
                      <a:pt x="225" y="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818" name="Freeform 218"/>
              <p:cNvSpPr>
                <a:spLocks/>
              </p:cNvSpPr>
              <p:nvPr/>
            </p:nvSpPr>
            <p:spPr bwMode="auto">
              <a:xfrm>
                <a:off x="5062" y="3355"/>
                <a:ext cx="48" cy="48"/>
              </a:xfrm>
              <a:custGeom>
                <a:avLst/>
                <a:gdLst>
                  <a:gd name="T0" fmla="*/ 0 w 311"/>
                  <a:gd name="T1" fmla="*/ 53 h 350"/>
                  <a:gd name="T2" fmla="*/ 85 w 311"/>
                  <a:gd name="T3" fmla="*/ 350 h 350"/>
                  <a:gd name="T4" fmla="*/ 169 w 311"/>
                  <a:gd name="T5" fmla="*/ 239 h 350"/>
                  <a:gd name="T6" fmla="*/ 232 w 311"/>
                  <a:gd name="T7" fmla="*/ 151 h 350"/>
                  <a:gd name="T8" fmla="*/ 254 w 311"/>
                  <a:gd name="T9" fmla="*/ 119 h 350"/>
                  <a:gd name="T10" fmla="*/ 260 w 311"/>
                  <a:gd name="T11" fmla="*/ 110 h 350"/>
                  <a:gd name="T12" fmla="*/ 272 w 311"/>
                  <a:gd name="T13" fmla="*/ 88 h 350"/>
                  <a:gd name="T14" fmla="*/ 311 w 311"/>
                  <a:gd name="T15" fmla="*/ 8 h 350"/>
                  <a:gd name="T16" fmla="*/ 272 w 311"/>
                  <a:gd name="T17" fmla="*/ 10 h 350"/>
                  <a:gd name="T18" fmla="*/ 231 w 311"/>
                  <a:gd name="T19" fmla="*/ 8 h 350"/>
                  <a:gd name="T20" fmla="*/ 213 w 311"/>
                  <a:gd name="T21" fmla="*/ 6 h 350"/>
                  <a:gd name="T22" fmla="*/ 182 w 311"/>
                  <a:gd name="T23" fmla="*/ 0 h 350"/>
                  <a:gd name="T24" fmla="*/ 174 w 311"/>
                  <a:gd name="T25" fmla="*/ 13 h 350"/>
                  <a:gd name="T26" fmla="*/ 158 w 311"/>
                  <a:gd name="T27" fmla="*/ 25 h 350"/>
                  <a:gd name="T28" fmla="*/ 151 w 311"/>
                  <a:gd name="T29" fmla="*/ 30 h 350"/>
                  <a:gd name="T30" fmla="*/ 132 w 311"/>
                  <a:gd name="T31" fmla="*/ 39 h 350"/>
                  <a:gd name="T32" fmla="*/ 93 w 311"/>
                  <a:gd name="T33" fmla="*/ 50 h 350"/>
                  <a:gd name="T34" fmla="*/ 49 w 311"/>
                  <a:gd name="T35" fmla="*/ 54 h 350"/>
                  <a:gd name="T36" fmla="*/ 0 w 311"/>
                  <a:gd name="T37" fmla="*/ 5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1" h="350">
                    <a:moveTo>
                      <a:pt x="0" y="53"/>
                    </a:moveTo>
                    <a:lnTo>
                      <a:pt x="85" y="350"/>
                    </a:lnTo>
                    <a:lnTo>
                      <a:pt x="169" y="239"/>
                    </a:lnTo>
                    <a:lnTo>
                      <a:pt x="232" y="151"/>
                    </a:lnTo>
                    <a:lnTo>
                      <a:pt x="254" y="119"/>
                    </a:lnTo>
                    <a:lnTo>
                      <a:pt x="260" y="110"/>
                    </a:lnTo>
                    <a:lnTo>
                      <a:pt x="272" y="88"/>
                    </a:lnTo>
                    <a:lnTo>
                      <a:pt x="311" y="8"/>
                    </a:lnTo>
                    <a:lnTo>
                      <a:pt x="272" y="10"/>
                    </a:lnTo>
                    <a:lnTo>
                      <a:pt x="231" y="8"/>
                    </a:lnTo>
                    <a:lnTo>
                      <a:pt x="213" y="6"/>
                    </a:lnTo>
                    <a:lnTo>
                      <a:pt x="182" y="0"/>
                    </a:lnTo>
                    <a:lnTo>
                      <a:pt x="174" y="13"/>
                    </a:lnTo>
                    <a:lnTo>
                      <a:pt x="158" y="25"/>
                    </a:lnTo>
                    <a:lnTo>
                      <a:pt x="151" y="30"/>
                    </a:lnTo>
                    <a:lnTo>
                      <a:pt x="132" y="39"/>
                    </a:lnTo>
                    <a:lnTo>
                      <a:pt x="93" y="50"/>
                    </a:lnTo>
                    <a:lnTo>
                      <a:pt x="49" y="54"/>
                    </a:lnTo>
                    <a:lnTo>
                      <a:pt x="0" y="53"/>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19" name="Freeform 219"/>
              <p:cNvSpPr>
                <a:spLocks/>
              </p:cNvSpPr>
              <p:nvPr/>
            </p:nvSpPr>
            <p:spPr bwMode="auto">
              <a:xfrm>
                <a:off x="5062" y="3355"/>
                <a:ext cx="48" cy="48"/>
              </a:xfrm>
              <a:custGeom>
                <a:avLst/>
                <a:gdLst>
                  <a:gd name="T0" fmla="*/ 59 w 335"/>
                  <a:gd name="T1" fmla="*/ 71 h 376"/>
                  <a:gd name="T2" fmla="*/ 59 w 335"/>
                  <a:gd name="T3" fmla="*/ 54 h 376"/>
                  <a:gd name="T4" fmla="*/ 0 w 335"/>
                  <a:gd name="T5" fmla="*/ 53 h 376"/>
                  <a:gd name="T6" fmla="*/ 92 w 335"/>
                  <a:gd name="T7" fmla="*/ 376 h 376"/>
                  <a:gd name="T8" fmla="*/ 186 w 335"/>
                  <a:gd name="T9" fmla="*/ 251 h 376"/>
                  <a:gd name="T10" fmla="*/ 249 w 335"/>
                  <a:gd name="T11" fmla="*/ 163 h 376"/>
                  <a:gd name="T12" fmla="*/ 270 w 335"/>
                  <a:gd name="T13" fmla="*/ 131 h 376"/>
                  <a:gd name="T14" fmla="*/ 278 w 335"/>
                  <a:gd name="T15" fmla="*/ 122 h 376"/>
                  <a:gd name="T16" fmla="*/ 289 w 335"/>
                  <a:gd name="T17" fmla="*/ 99 h 376"/>
                  <a:gd name="T18" fmla="*/ 335 w 335"/>
                  <a:gd name="T19" fmla="*/ 8 h 376"/>
                  <a:gd name="T20" fmla="*/ 282 w 335"/>
                  <a:gd name="T21" fmla="*/ 10 h 376"/>
                  <a:gd name="T22" fmla="*/ 242 w 335"/>
                  <a:gd name="T23" fmla="*/ 8 h 376"/>
                  <a:gd name="T24" fmla="*/ 224 w 335"/>
                  <a:gd name="T25" fmla="*/ 6 h 376"/>
                  <a:gd name="T26" fmla="*/ 188 w 335"/>
                  <a:gd name="T27" fmla="*/ 0 h 376"/>
                  <a:gd name="T28" fmla="*/ 177 w 335"/>
                  <a:gd name="T29" fmla="*/ 15 h 376"/>
                  <a:gd name="T30" fmla="*/ 163 w 335"/>
                  <a:gd name="T31" fmla="*/ 27 h 376"/>
                  <a:gd name="T32" fmla="*/ 157 w 335"/>
                  <a:gd name="T33" fmla="*/ 31 h 376"/>
                  <a:gd name="T34" fmla="*/ 139 w 335"/>
                  <a:gd name="T35" fmla="*/ 40 h 376"/>
                  <a:gd name="T36" fmla="*/ 102 w 335"/>
                  <a:gd name="T37" fmla="*/ 50 h 376"/>
                  <a:gd name="T38" fmla="*/ 59 w 335"/>
                  <a:gd name="T39" fmla="*/ 54 h 376"/>
                  <a:gd name="T40" fmla="*/ 0 w 335"/>
                  <a:gd name="T41" fmla="*/ 53 h 376"/>
                  <a:gd name="T42" fmla="*/ 88 w 335"/>
                  <a:gd name="T43" fmla="*/ 360 h 376"/>
                  <a:gd name="T44" fmla="*/ 102 w 335"/>
                  <a:gd name="T45" fmla="*/ 356 h 376"/>
                  <a:gd name="T46" fmla="*/ 20 w 335"/>
                  <a:gd name="T47" fmla="*/ 70 h 376"/>
                  <a:gd name="T48" fmla="*/ 59 w 335"/>
                  <a:gd name="T49" fmla="*/ 71 h 376"/>
                  <a:gd name="T50" fmla="*/ 104 w 335"/>
                  <a:gd name="T51" fmla="*/ 66 h 376"/>
                  <a:gd name="T52" fmla="*/ 145 w 335"/>
                  <a:gd name="T53" fmla="*/ 54 h 376"/>
                  <a:gd name="T54" fmla="*/ 165 w 335"/>
                  <a:gd name="T55" fmla="*/ 45 h 376"/>
                  <a:gd name="T56" fmla="*/ 173 w 335"/>
                  <a:gd name="T57" fmla="*/ 39 h 376"/>
                  <a:gd name="T58" fmla="*/ 190 w 335"/>
                  <a:gd name="T59" fmla="*/ 26 h 376"/>
                  <a:gd name="T60" fmla="*/ 196 w 335"/>
                  <a:gd name="T61" fmla="*/ 16 h 376"/>
                  <a:gd name="T62" fmla="*/ 222 w 335"/>
                  <a:gd name="T63" fmla="*/ 23 h 376"/>
                  <a:gd name="T64" fmla="*/ 240 w 335"/>
                  <a:gd name="T65" fmla="*/ 25 h 376"/>
                  <a:gd name="T66" fmla="*/ 282 w 335"/>
                  <a:gd name="T67" fmla="*/ 27 h 376"/>
                  <a:gd name="T68" fmla="*/ 308 w 335"/>
                  <a:gd name="T69" fmla="*/ 25 h 376"/>
                  <a:gd name="T70" fmla="*/ 274 w 335"/>
                  <a:gd name="T71" fmla="*/ 93 h 376"/>
                  <a:gd name="T72" fmla="*/ 263 w 335"/>
                  <a:gd name="T73" fmla="*/ 114 h 376"/>
                  <a:gd name="T74" fmla="*/ 258 w 335"/>
                  <a:gd name="T75" fmla="*/ 123 h 376"/>
                  <a:gd name="T76" fmla="*/ 235 w 335"/>
                  <a:gd name="T77" fmla="*/ 155 h 376"/>
                  <a:gd name="T78" fmla="*/ 173 w 335"/>
                  <a:gd name="T79" fmla="*/ 243 h 376"/>
                  <a:gd name="T80" fmla="*/ 98 w 335"/>
                  <a:gd name="T81" fmla="*/ 341 h 376"/>
                  <a:gd name="T82" fmla="*/ 20 w 335"/>
                  <a:gd name="T83" fmla="*/ 70 h 376"/>
                  <a:gd name="T84" fmla="*/ 59 w 335"/>
                  <a:gd name="T85" fmla="*/ 7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5" h="376">
                    <a:moveTo>
                      <a:pt x="59" y="71"/>
                    </a:moveTo>
                    <a:lnTo>
                      <a:pt x="59" y="54"/>
                    </a:lnTo>
                    <a:lnTo>
                      <a:pt x="0" y="53"/>
                    </a:lnTo>
                    <a:lnTo>
                      <a:pt x="92" y="376"/>
                    </a:lnTo>
                    <a:lnTo>
                      <a:pt x="186" y="251"/>
                    </a:lnTo>
                    <a:lnTo>
                      <a:pt x="249" y="163"/>
                    </a:lnTo>
                    <a:lnTo>
                      <a:pt x="270" y="131"/>
                    </a:lnTo>
                    <a:lnTo>
                      <a:pt x="278" y="122"/>
                    </a:lnTo>
                    <a:lnTo>
                      <a:pt x="289" y="99"/>
                    </a:lnTo>
                    <a:lnTo>
                      <a:pt x="335" y="8"/>
                    </a:lnTo>
                    <a:lnTo>
                      <a:pt x="282" y="10"/>
                    </a:lnTo>
                    <a:lnTo>
                      <a:pt x="242" y="8"/>
                    </a:lnTo>
                    <a:lnTo>
                      <a:pt x="224" y="6"/>
                    </a:lnTo>
                    <a:lnTo>
                      <a:pt x="188" y="0"/>
                    </a:lnTo>
                    <a:lnTo>
                      <a:pt x="177" y="15"/>
                    </a:lnTo>
                    <a:lnTo>
                      <a:pt x="163" y="27"/>
                    </a:lnTo>
                    <a:lnTo>
                      <a:pt x="157" y="31"/>
                    </a:lnTo>
                    <a:lnTo>
                      <a:pt x="139" y="40"/>
                    </a:lnTo>
                    <a:lnTo>
                      <a:pt x="102" y="50"/>
                    </a:lnTo>
                    <a:lnTo>
                      <a:pt x="59" y="54"/>
                    </a:lnTo>
                    <a:lnTo>
                      <a:pt x="0" y="53"/>
                    </a:lnTo>
                    <a:lnTo>
                      <a:pt x="88" y="360"/>
                    </a:lnTo>
                    <a:lnTo>
                      <a:pt x="102" y="356"/>
                    </a:lnTo>
                    <a:lnTo>
                      <a:pt x="20" y="70"/>
                    </a:lnTo>
                    <a:lnTo>
                      <a:pt x="59" y="71"/>
                    </a:lnTo>
                    <a:lnTo>
                      <a:pt x="104" y="66"/>
                    </a:lnTo>
                    <a:lnTo>
                      <a:pt x="145" y="54"/>
                    </a:lnTo>
                    <a:lnTo>
                      <a:pt x="165" y="45"/>
                    </a:lnTo>
                    <a:lnTo>
                      <a:pt x="173" y="39"/>
                    </a:lnTo>
                    <a:lnTo>
                      <a:pt x="190" y="26"/>
                    </a:lnTo>
                    <a:lnTo>
                      <a:pt x="196" y="16"/>
                    </a:lnTo>
                    <a:lnTo>
                      <a:pt x="222" y="23"/>
                    </a:lnTo>
                    <a:lnTo>
                      <a:pt x="240" y="25"/>
                    </a:lnTo>
                    <a:lnTo>
                      <a:pt x="282" y="27"/>
                    </a:lnTo>
                    <a:lnTo>
                      <a:pt x="308" y="25"/>
                    </a:lnTo>
                    <a:lnTo>
                      <a:pt x="274" y="93"/>
                    </a:lnTo>
                    <a:lnTo>
                      <a:pt x="263" y="114"/>
                    </a:lnTo>
                    <a:lnTo>
                      <a:pt x="258" y="123"/>
                    </a:lnTo>
                    <a:lnTo>
                      <a:pt x="235" y="155"/>
                    </a:lnTo>
                    <a:lnTo>
                      <a:pt x="173" y="243"/>
                    </a:lnTo>
                    <a:lnTo>
                      <a:pt x="98" y="341"/>
                    </a:lnTo>
                    <a:lnTo>
                      <a:pt x="20" y="70"/>
                    </a:lnTo>
                    <a:lnTo>
                      <a:pt x="59" y="71"/>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25820" name="Freeform 220"/>
              <p:cNvSpPr>
                <a:spLocks/>
              </p:cNvSpPr>
              <p:nvPr/>
            </p:nvSpPr>
            <p:spPr bwMode="auto">
              <a:xfrm>
                <a:off x="5269" y="3466"/>
                <a:ext cx="42" cy="16"/>
              </a:xfrm>
              <a:custGeom>
                <a:avLst/>
                <a:gdLst>
                  <a:gd name="T0" fmla="*/ 0 w 302"/>
                  <a:gd name="T1" fmla="*/ 0 h 112"/>
                  <a:gd name="T2" fmla="*/ 300 w 302"/>
                  <a:gd name="T3" fmla="*/ 0 h 112"/>
                  <a:gd name="T4" fmla="*/ 301 w 302"/>
                  <a:gd name="T5" fmla="*/ 16 h 112"/>
                  <a:gd name="T6" fmla="*/ 302 w 302"/>
                  <a:gd name="T7" fmla="*/ 50 h 112"/>
                  <a:gd name="T8" fmla="*/ 295 w 302"/>
                  <a:gd name="T9" fmla="*/ 84 h 112"/>
                  <a:gd name="T10" fmla="*/ 287 w 302"/>
                  <a:gd name="T11" fmla="*/ 98 h 112"/>
                  <a:gd name="T12" fmla="*/ 275 w 302"/>
                  <a:gd name="T13" fmla="*/ 105 h 112"/>
                  <a:gd name="T14" fmla="*/ 224 w 302"/>
                  <a:gd name="T15" fmla="*/ 110 h 112"/>
                  <a:gd name="T16" fmla="*/ 146 w 302"/>
                  <a:gd name="T17" fmla="*/ 112 h 112"/>
                  <a:gd name="T18" fmla="*/ 70 w 302"/>
                  <a:gd name="T19" fmla="*/ 108 h 112"/>
                  <a:gd name="T20" fmla="*/ 43 w 302"/>
                  <a:gd name="T21" fmla="*/ 103 h 112"/>
                  <a:gd name="T22" fmla="*/ 34 w 302"/>
                  <a:gd name="T23" fmla="*/ 101 h 112"/>
                  <a:gd name="T24" fmla="*/ 27 w 302"/>
                  <a:gd name="T25" fmla="*/ 96 h 112"/>
                  <a:gd name="T26" fmla="*/ 14 w 302"/>
                  <a:gd name="T27" fmla="*/ 72 h 112"/>
                  <a:gd name="T28" fmla="*/ 6 w 302"/>
                  <a:gd name="T29" fmla="*/ 40 h 112"/>
                  <a:gd name="T30" fmla="*/ 0 w 302"/>
                  <a:gd name="T31"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2" h="112">
                    <a:moveTo>
                      <a:pt x="0" y="0"/>
                    </a:moveTo>
                    <a:lnTo>
                      <a:pt x="300" y="0"/>
                    </a:lnTo>
                    <a:lnTo>
                      <a:pt x="301" y="16"/>
                    </a:lnTo>
                    <a:lnTo>
                      <a:pt x="302" y="50"/>
                    </a:lnTo>
                    <a:lnTo>
                      <a:pt x="295" y="84"/>
                    </a:lnTo>
                    <a:lnTo>
                      <a:pt x="287" y="98"/>
                    </a:lnTo>
                    <a:lnTo>
                      <a:pt x="275" y="105"/>
                    </a:lnTo>
                    <a:lnTo>
                      <a:pt x="224" y="110"/>
                    </a:lnTo>
                    <a:lnTo>
                      <a:pt x="146" y="112"/>
                    </a:lnTo>
                    <a:lnTo>
                      <a:pt x="70" y="108"/>
                    </a:lnTo>
                    <a:lnTo>
                      <a:pt x="43" y="103"/>
                    </a:lnTo>
                    <a:lnTo>
                      <a:pt x="34" y="101"/>
                    </a:lnTo>
                    <a:lnTo>
                      <a:pt x="27" y="96"/>
                    </a:lnTo>
                    <a:lnTo>
                      <a:pt x="14" y="72"/>
                    </a:lnTo>
                    <a:lnTo>
                      <a:pt x="6" y="40"/>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21" name="Freeform 221"/>
              <p:cNvSpPr>
                <a:spLocks/>
              </p:cNvSpPr>
              <p:nvPr/>
            </p:nvSpPr>
            <p:spPr bwMode="auto">
              <a:xfrm>
                <a:off x="5269" y="3466"/>
                <a:ext cx="42" cy="16"/>
              </a:xfrm>
              <a:custGeom>
                <a:avLst/>
                <a:gdLst>
                  <a:gd name="T0" fmla="*/ 8 w 320"/>
                  <a:gd name="T1" fmla="*/ 49 h 128"/>
                  <a:gd name="T2" fmla="*/ 24 w 320"/>
                  <a:gd name="T3" fmla="*/ 47 h 128"/>
                  <a:gd name="T4" fmla="*/ 19 w 320"/>
                  <a:gd name="T5" fmla="*/ 17 h 128"/>
                  <a:gd name="T6" fmla="*/ 303 w 320"/>
                  <a:gd name="T7" fmla="*/ 17 h 128"/>
                  <a:gd name="T8" fmla="*/ 303 w 320"/>
                  <a:gd name="T9" fmla="*/ 24 h 128"/>
                  <a:gd name="T10" fmla="*/ 304 w 320"/>
                  <a:gd name="T11" fmla="*/ 57 h 128"/>
                  <a:gd name="T12" fmla="*/ 298 w 320"/>
                  <a:gd name="T13" fmla="*/ 89 h 128"/>
                  <a:gd name="T14" fmla="*/ 291 w 320"/>
                  <a:gd name="T15" fmla="*/ 101 h 128"/>
                  <a:gd name="T16" fmla="*/ 282 w 320"/>
                  <a:gd name="T17" fmla="*/ 106 h 128"/>
                  <a:gd name="T18" fmla="*/ 234 w 320"/>
                  <a:gd name="T19" fmla="*/ 110 h 128"/>
                  <a:gd name="T20" fmla="*/ 156 w 320"/>
                  <a:gd name="T21" fmla="*/ 112 h 128"/>
                  <a:gd name="T22" fmla="*/ 81 w 320"/>
                  <a:gd name="T23" fmla="*/ 108 h 128"/>
                  <a:gd name="T24" fmla="*/ 55 w 320"/>
                  <a:gd name="T25" fmla="*/ 104 h 128"/>
                  <a:gd name="T26" fmla="*/ 47 w 320"/>
                  <a:gd name="T27" fmla="*/ 102 h 128"/>
                  <a:gd name="T28" fmla="*/ 43 w 320"/>
                  <a:gd name="T29" fmla="*/ 99 h 128"/>
                  <a:gd name="T30" fmla="*/ 31 w 320"/>
                  <a:gd name="T31" fmla="*/ 77 h 128"/>
                  <a:gd name="T32" fmla="*/ 23 w 320"/>
                  <a:gd name="T33" fmla="*/ 46 h 128"/>
                  <a:gd name="T34" fmla="*/ 19 w 320"/>
                  <a:gd name="T35" fmla="*/ 17 h 128"/>
                  <a:gd name="T36" fmla="*/ 310 w 320"/>
                  <a:gd name="T37" fmla="*/ 17 h 128"/>
                  <a:gd name="T38" fmla="*/ 310 w 320"/>
                  <a:gd name="T39" fmla="*/ 0 h 128"/>
                  <a:gd name="T40" fmla="*/ 0 w 320"/>
                  <a:gd name="T41" fmla="*/ 0 h 128"/>
                  <a:gd name="T42" fmla="*/ 9 w 320"/>
                  <a:gd name="T43" fmla="*/ 50 h 128"/>
                  <a:gd name="T44" fmla="*/ 17 w 320"/>
                  <a:gd name="T45" fmla="*/ 83 h 128"/>
                  <a:gd name="T46" fmla="*/ 31 w 320"/>
                  <a:gd name="T47" fmla="*/ 109 h 128"/>
                  <a:gd name="T48" fmla="*/ 41 w 320"/>
                  <a:gd name="T49" fmla="*/ 116 h 128"/>
                  <a:gd name="T50" fmla="*/ 50 w 320"/>
                  <a:gd name="T51" fmla="*/ 118 h 128"/>
                  <a:gd name="T52" fmla="*/ 79 w 320"/>
                  <a:gd name="T53" fmla="*/ 124 h 128"/>
                  <a:gd name="T54" fmla="*/ 156 w 320"/>
                  <a:gd name="T55" fmla="*/ 128 h 128"/>
                  <a:gd name="T56" fmla="*/ 234 w 320"/>
                  <a:gd name="T57" fmla="*/ 126 h 128"/>
                  <a:gd name="T58" fmla="*/ 288 w 320"/>
                  <a:gd name="T59" fmla="*/ 120 h 128"/>
                  <a:gd name="T60" fmla="*/ 303 w 320"/>
                  <a:gd name="T61" fmla="*/ 111 h 128"/>
                  <a:gd name="T62" fmla="*/ 312 w 320"/>
                  <a:gd name="T63" fmla="*/ 95 h 128"/>
                  <a:gd name="T64" fmla="*/ 320 w 320"/>
                  <a:gd name="T65" fmla="*/ 59 h 128"/>
                  <a:gd name="T66" fmla="*/ 319 w 320"/>
                  <a:gd name="T67" fmla="*/ 24 h 128"/>
                  <a:gd name="T68" fmla="*/ 317 w 320"/>
                  <a:gd name="T69" fmla="*/ 0 h 128"/>
                  <a:gd name="T70" fmla="*/ 0 w 320"/>
                  <a:gd name="T71" fmla="*/ 0 h 128"/>
                  <a:gd name="T72" fmla="*/ 8 w 320"/>
                  <a:gd name="T73" fmla="*/ 4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0" h="128">
                    <a:moveTo>
                      <a:pt x="8" y="49"/>
                    </a:moveTo>
                    <a:lnTo>
                      <a:pt x="24" y="47"/>
                    </a:lnTo>
                    <a:lnTo>
                      <a:pt x="19" y="17"/>
                    </a:lnTo>
                    <a:lnTo>
                      <a:pt x="303" y="17"/>
                    </a:lnTo>
                    <a:lnTo>
                      <a:pt x="303" y="24"/>
                    </a:lnTo>
                    <a:lnTo>
                      <a:pt x="304" y="57"/>
                    </a:lnTo>
                    <a:lnTo>
                      <a:pt x="298" y="89"/>
                    </a:lnTo>
                    <a:lnTo>
                      <a:pt x="291" y="101"/>
                    </a:lnTo>
                    <a:lnTo>
                      <a:pt x="282" y="106"/>
                    </a:lnTo>
                    <a:lnTo>
                      <a:pt x="234" y="110"/>
                    </a:lnTo>
                    <a:lnTo>
                      <a:pt x="156" y="112"/>
                    </a:lnTo>
                    <a:lnTo>
                      <a:pt x="81" y="108"/>
                    </a:lnTo>
                    <a:lnTo>
                      <a:pt x="55" y="104"/>
                    </a:lnTo>
                    <a:lnTo>
                      <a:pt x="47" y="102"/>
                    </a:lnTo>
                    <a:lnTo>
                      <a:pt x="43" y="99"/>
                    </a:lnTo>
                    <a:lnTo>
                      <a:pt x="31" y="77"/>
                    </a:lnTo>
                    <a:lnTo>
                      <a:pt x="23" y="46"/>
                    </a:lnTo>
                    <a:lnTo>
                      <a:pt x="19" y="17"/>
                    </a:lnTo>
                    <a:lnTo>
                      <a:pt x="310" y="17"/>
                    </a:lnTo>
                    <a:lnTo>
                      <a:pt x="310" y="0"/>
                    </a:lnTo>
                    <a:lnTo>
                      <a:pt x="0" y="0"/>
                    </a:lnTo>
                    <a:lnTo>
                      <a:pt x="9" y="50"/>
                    </a:lnTo>
                    <a:lnTo>
                      <a:pt x="17" y="83"/>
                    </a:lnTo>
                    <a:lnTo>
                      <a:pt x="31" y="109"/>
                    </a:lnTo>
                    <a:lnTo>
                      <a:pt x="41" y="116"/>
                    </a:lnTo>
                    <a:lnTo>
                      <a:pt x="50" y="118"/>
                    </a:lnTo>
                    <a:lnTo>
                      <a:pt x="79" y="124"/>
                    </a:lnTo>
                    <a:lnTo>
                      <a:pt x="156" y="128"/>
                    </a:lnTo>
                    <a:lnTo>
                      <a:pt x="234" y="126"/>
                    </a:lnTo>
                    <a:lnTo>
                      <a:pt x="288" y="120"/>
                    </a:lnTo>
                    <a:lnTo>
                      <a:pt x="303" y="111"/>
                    </a:lnTo>
                    <a:lnTo>
                      <a:pt x="312" y="95"/>
                    </a:lnTo>
                    <a:lnTo>
                      <a:pt x="320" y="59"/>
                    </a:lnTo>
                    <a:lnTo>
                      <a:pt x="319" y="24"/>
                    </a:lnTo>
                    <a:lnTo>
                      <a:pt x="317" y="0"/>
                    </a:lnTo>
                    <a:lnTo>
                      <a:pt x="0" y="0"/>
                    </a:lnTo>
                    <a:lnTo>
                      <a:pt x="8" y="49"/>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22" name="Freeform 222"/>
              <p:cNvSpPr>
                <a:spLocks/>
              </p:cNvSpPr>
              <p:nvPr/>
            </p:nvSpPr>
            <p:spPr bwMode="auto">
              <a:xfrm>
                <a:off x="5200" y="3440"/>
                <a:ext cx="32" cy="32"/>
              </a:xfrm>
              <a:custGeom>
                <a:avLst/>
                <a:gdLst>
                  <a:gd name="T0" fmla="*/ 4 w 242"/>
                  <a:gd name="T1" fmla="*/ 0 h 258"/>
                  <a:gd name="T2" fmla="*/ 242 w 242"/>
                  <a:gd name="T3" fmla="*/ 149 h 258"/>
                  <a:gd name="T4" fmla="*/ 234 w 242"/>
                  <a:gd name="T5" fmla="*/ 205 h 258"/>
                  <a:gd name="T6" fmla="*/ 223 w 242"/>
                  <a:gd name="T7" fmla="*/ 242 h 258"/>
                  <a:gd name="T8" fmla="*/ 217 w 242"/>
                  <a:gd name="T9" fmla="*/ 254 h 258"/>
                  <a:gd name="T10" fmla="*/ 215 w 242"/>
                  <a:gd name="T11" fmla="*/ 257 h 258"/>
                  <a:gd name="T12" fmla="*/ 215 w 242"/>
                  <a:gd name="T13" fmla="*/ 258 h 258"/>
                  <a:gd name="T14" fmla="*/ 204 w 242"/>
                  <a:gd name="T15" fmla="*/ 255 h 258"/>
                  <a:gd name="T16" fmla="*/ 162 w 242"/>
                  <a:gd name="T17" fmla="*/ 236 h 258"/>
                  <a:gd name="T18" fmla="*/ 98 w 242"/>
                  <a:gd name="T19" fmla="*/ 199 h 258"/>
                  <a:gd name="T20" fmla="*/ 39 w 242"/>
                  <a:gd name="T21" fmla="*/ 156 h 258"/>
                  <a:gd name="T22" fmla="*/ 18 w 242"/>
                  <a:gd name="T23" fmla="*/ 137 h 258"/>
                  <a:gd name="T24" fmla="*/ 8 w 242"/>
                  <a:gd name="T25" fmla="*/ 121 h 258"/>
                  <a:gd name="T26" fmla="*/ 1 w 242"/>
                  <a:gd name="T27" fmla="*/ 88 h 258"/>
                  <a:gd name="T28" fmla="*/ 0 w 242"/>
                  <a:gd name="T29" fmla="*/ 48 h 258"/>
                  <a:gd name="T30" fmla="*/ 4 w 242"/>
                  <a:gd name="T31"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2" h="258">
                    <a:moveTo>
                      <a:pt x="4" y="0"/>
                    </a:moveTo>
                    <a:lnTo>
                      <a:pt x="242" y="149"/>
                    </a:lnTo>
                    <a:lnTo>
                      <a:pt x="234" y="205"/>
                    </a:lnTo>
                    <a:lnTo>
                      <a:pt x="223" y="242"/>
                    </a:lnTo>
                    <a:lnTo>
                      <a:pt x="217" y="254"/>
                    </a:lnTo>
                    <a:lnTo>
                      <a:pt x="215" y="257"/>
                    </a:lnTo>
                    <a:lnTo>
                      <a:pt x="215" y="258"/>
                    </a:lnTo>
                    <a:lnTo>
                      <a:pt x="204" y="255"/>
                    </a:lnTo>
                    <a:lnTo>
                      <a:pt x="162" y="236"/>
                    </a:lnTo>
                    <a:lnTo>
                      <a:pt x="98" y="199"/>
                    </a:lnTo>
                    <a:lnTo>
                      <a:pt x="39" y="156"/>
                    </a:lnTo>
                    <a:lnTo>
                      <a:pt x="18" y="137"/>
                    </a:lnTo>
                    <a:lnTo>
                      <a:pt x="8" y="121"/>
                    </a:lnTo>
                    <a:lnTo>
                      <a:pt x="1" y="88"/>
                    </a:lnTo>
                    <a:lnTo>
                      <a:pt x="0" y="48"/>
                    </a:lnTo>
                    <a:lnTo>
                      <a:pt x="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5823" name="Freeform 223"/>
              <p:cNvSpPr>
                <a:spLocks/>
              </p:cNvSpPr>
              <p:nvPr/>
            </p:nvSpPr>
            <p:spPr bwMode="auto">
              <a:xfrm>
                <a:off x="5200" y="3435"/>
                <a:ext cx="37" cy="37"/>
              </a:xfrm>
              <a:custGeom>
                <a:avLst/>
                <a:gdLst>
                  <a:gd name="T0" fmla="*/ 0 w 259"/>
                  <a:gd name="T1" fmla="*/ 62 h 280"/>
                  <a:gd name="T2" fmla="*/ 17 w 259"/>
                  <a:gd name="T3" fmla="*/ 62 h 280"/>
                  <a:gd name="T4" fmla="*/ 19 w 259"/>
                  <a:gd name="T5" fmla="*/ 27 h 280"/>
                  <a:gd name="T6" fmla="*/ 242 w 259"/>
                  <a:gd name="T7" fmla="*/ 167 h 280"/>
                  <a:gd name="T8" fmla="*/ 235 w 259"/>
                  <a:gd name="T9" fmla="*/ 217 h 280"/>
                  <a:gd name="T10" fmla="*/ 224 w 259"/>
                  <a:gd name="T11" fmla="*/ 253 h 280"/>
                  <a:gd name="T12" fmla="*/ 218 w 259"/>
                  <a:gd name="T13" fmla="*/ 264 h 280"/>
                  <a:gd name="T14" fmla="*/ 215 w 259"/>
                  <a:gd name="T15" fmla="*/ 269 h 280"/>
                  <a:gd name="T16" fmla="*/ 215 w 259"/>
                  <a:gd name="T17" fmla="*/ 272 h 280"/>
                  <a:gd name="T18" fmla="*/ 221 w 259"/>
                  <a:gd name="T19" fmla="*/ 280 h 280"/>
                  <a:gd name="T20" fmla="*/ 225 w 259"/>
                  <a:gd name="T21" fmla="*/ 265 h 280"/>
                  <a:gd name="T22" fmla="*/ 215 w 259"/>
                  <a:gd name="T23" fmla="*/ 262 h 280"/>
                  <a:gd name="T24" fmla="*/ 174 w 259"/>
                  <a:gd name="T25" fmla="*/ 243 h 280"/>
                  <a:gd name="T26" fmla="*/ 111 w 259"/>
                  <a:gd name="T27" fmla="*/ 207 h 280"/>
                  <a:gd name="T28" fmla="*/ 52 w 259"/>
                  <a:gd name="T29" fmla="*/ 164 h 280"/>
                  <a:gd name="T30" fmla="*/ 32 w 259"/>
                  <a:gd name="T31" fmla="*/ 146 h 280"/>
                  <a:gd name="T32" fmla="*/ 23 w 259"/>
                  <a:gd name="T33" fmla="*/ 132 h 280"/>
                  <a:gd name="T34" fmla="*/ 18 w 259"/>
                  <a:gd name="T35" fmla="*/ 100 h 280"/>
                  <a:gd name="T36" fmla="*/ 17 w 259"/>
                  <a:gd name="T37" fmla="*/ 62 h 280"/>
                  <a:gd name="T38" fmla="*/ 19 w 259"/>
                  <a:gd name="T39" fmla="*/ 27 h 280"/>
                  <a:gd name="T40" fmla="*/ 246 w 259"/>
                  <a:gd name="T41" fmla="*/ 169 h 280"/>
                  <a:gd name="T42" fmla="*/ 255 w 259"/>
                  <a:gd name="T43" fmla="*/ 157 h 280"/>
                  <a:gd name="T44" fmla="*/ 4 w 259"/>
                  <a:gd name="T45" fmla="*/ 0 h 280"/>
                  <a:gd name="T46" fmla="*/ 0 w 259"/>
                  <a:gd name="T47" fmla="*/ 62 h 280"/>
                  <a:gd name="T48" fmla="*/ 1 w 259"/>
                  <a:gd name="T49" fmla="*/ 103 h 280"/>
                  <a:gd name="T50" fmla="*/ 8 w 259"/>
                  <a:gd name="T51" fmla="*/ 138 h 280"/>
                  <a:gd name="T52" fmla="*/ 20 w 259"/>
                  <a:gd name="T53" fmla="*/ 156 h 280"/>
                  <a:gd name="T54" fmla="*/ 42 w 259"/>
                  <a:gd name="T55" fmla="*/ 176 h 280"/>
                  <a:gd name="T56" fmla="*/ 102 w 259"/>
                  <a:gd name="T57" fmla="*/ 219 h 280"/>
                  <a:gd name="T58" fmla="*/ 166 w 259"/>
                  <a:gd name="T59" fmla="*/ 257 h 280"/>
                  <a:gd name="T60" fmla="*/ 209 w 259"/>
                  <a:gd name="T61" fmla="*/ 277 h 280"/>
                  <a:gd name="T62" fmla="*/ 221 w 259"/>
                  <a:gd name="T63" fmla="*/ 280 h 280"/>
                  <a:gd name="T64" fmla="*/ 231 w 259"/>
                  <a:gd name="T65" fmla="*/ 271 h 280"/>
                  <a:gd name="T66" fmla="*/ 217 w 259"/>
                  <a:gd name="T67" fmla="*/ 267 h 280"/>
                  <a:gd name="T68" fmla="*/ 229 w 259"/>
                  <a:gd name="T69" fmla="*/ 275 h 280"/>
                  <a:gd name="T70" fmla="*/ 232 w 259"/>
                  <a:gd name="T71" fmla="*/ 272 h 280"/>
                  <a:gd name="T72" fmla="*/ 238 w 259"/>
                  <a:gd name="T73" fmla="*/ 259 h 280"/>
                  <a:gd name="T74" fmla="*/ 249 w 259"/>
                  <a:gd name="T75" fmla="*/ 221 h 280"/>
                  <a:gd name="T76" fmla="*/ 259 w 259"/>
                  <a:gd name="T77" fmla="*/ 159 h 280"/>
                  <a:gd name="T78" fmla="*/ 4 w 259"/>
                  <a:gd name="T79" fmla="*/ 0 h 280"/>
                  <a:gd name="T80" fmla="*/ 0 w 259"/>
                  <a:gd name="T81" fmla="*/ 6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9" h="280">
                    <a:moveTo>
                      <a:pt x="0" y="62"/>
                    </a:moveTo>
                    <a:lnTo>
                      <a:pt x="17" y="62"/>
                    </a:lnTo>
                    <a:lnTo>
                      <a:pt x="19" y="27"/>
                    </a:lnTo>
                    <a:lnTo>
                      <a:pt x="242" y="167"/>
                    </a:lnTo>
                    <a:lnTo>
                      <a:pt x="235" y="217"/>
                    </a:lnTo>
                    <a:lnTo>
                      <a:pt x="224" y="253"/>
                    </a:lnTo>
                    <a:lnTo>
                      <a:pt x="218" y="264"/>
                    </a:lnTo>
                    <a:lnTo>
                      <a:pt x="215" y="269"/>
                    </a:lnTo>
                    <a:lnTo>
                      <a:pt x="215" y="272"/>
                    </a:lnTo>
                    <a:lnTo>
                      <a:pt x="221" y="280"/>
                    </a:lnTo>
                    <a:lnTo>
                      <a:pt x="225" y="265"/>
                    </a:lnTo>
                    <a:lnTo>
                      <a:pt x="215" y="262"/>
                    </a:lnTo>
                    <a:lnTo>
                      <a:pt x="174" y="243"/>
                    </a:lnTo>
                    <a:lnTo>
                      <a:pt x="111" y="207"/>
                    </a:lnTo>
                    <a:lnTo>
                      <a:pt x="52" y="164"/>
                    </a:lnTo>
                    <a:lnTo>
                      <a:pt x="32" y="146"/>
                    </a:lnTo>
                    <a:lnTo>
                      <a:pt x="23" y="132"/>
                    </a:lnTo>
                    <a:lnTo>
                      <a:pt x="18" y="100"/>
                    </a:lnTo>
                    <a:lnTo>
                      <a:pt x="17" y="62"/>
                    </a:lnTo>
                    <a:lnTo>
                      <a:pt x="19" y="27"/>
                    </a:lnTo>
                    <a:lnTo>
                      <a:pt x="246" y="169"/>
                    </a:lnTo>
                    <a:lnTo>
                      <a:pt x="255" y="157"/>
                    </a:lnTo>
                    <a:lnTo>
                      <a:pt x="4" y="0"/>
                    </a:lnTo>
                    <a:lnTo>
                      <a:pt x="0" y="62"/>
                    </a:lnTo>
                    <a:lnTo>
                      <a:pt x="1" y="103"/>
                    </a:lnTo>
                    <a:lnTo>
                      <a:pt x="8" y="138"/>
                    </a:lnTo>
                    <a:lnTo>
                      <a:pt x="20" y="156"/>
                    </a:lnTo>
                    <a:lnTo>
                      <a:pt x="42" y="176"/>
                    </a:lnTo>
                    <a:lnTo>
                      <a:pt x="102" y="219"/>
                    </a:lnTo>
                    <a:lnTo>
                      <a:pt x="166" y="257"/>
                    </a:lnTo>
                    <a:lnTo>
                      <a:pt x="209" y="277"/>
                    </a:lnTo>
                    <a:lnTo>
                      <a:pt x="221" y="280"/>
                    </a:lnTo>
                    <a:lnTo>
                      <a:pt x="231" y="271"/>
                    </a:lnTo>
                    <a:lnTo>
                      <a:pt x="217" y="267"/>
                    </a:lnTo>
                    <a:lnTo>
                      <a:pt x="229" y="275"/>
                    </a:lnTo>
                    <a:lnTo>
                      <a:pt x="232" y="272"/>
                    </a:lnTo>
                    <a:lnTo>
                      <a:pt x="238" y="259"/>
                    </a:lnTo>
                    <a:lnTo>
                      <a:pt x="249" y="221"/>
                    </a:lnTo>
                    <a:lnTo>
                      <a:pt x="259" y="159"/>
                    </a:lnTo>
                    <a:lnTo>
                      <a:pt x="4" y="0"/>
                    </a:lnTo>
                    <a:lnTo>
                      <a:pt x="0" y="6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24" name="Freeform 224"/>
              <p:cNvSpPr>
                <a:spLocks/>
              </p:cNvSpPr>
              <p:nvPr/>
            </p:nvSpPr>
            <p:spPr bwMode="auto">
              <a:xfrm>
                <a:off x="4883" y="3392"/>
                <a:ext cx="16" cy="48"/>
              </a:xfrm>
              <a:custGeom>
                <a:avLst/>
                <a:gdLst>
                  <a:gd name="T0" fmla="*/ 44 w 114"/>
                  <a:gd name="T1" fmla="*/ 3 h 360"/>
                  <a:gd name="T2" fmla="*/ 28 w 114"/>
                  <a:gd name="T3" fmla="*/ 0 h 360"/>
                  <a:gd name="T4" fmla="*/ 18 w 114"/>
                  <a:gd name="T5" fmla="*/ 149 h 360"/>
                  <a:gd name="T6" fmla="*/ 0 w 114"/>
                  <a:gd name="T7" fmla="*/ 355 h 360"/>
                  <a:gd name="T8" fmla="*/ 15 w 114"/>
                  <a:gd name="T9" fmla="*/ 360 h 360"/>
                  <a:gd name="T10" fmla="*/ 114 w 114"/>
                  <a:gd name="T11" fmla="*/ 200 h 360"/>
                  <a:gd name="T12" fmla="*/ 102 w 114"/>
                  <a:gd name="T13" fmla="*/ 192 h 360"/>
                  <a:gd name="T14" fmla="*/ 19 w 114"/>
                  <a:gd name="T15" fmla="*/ 324 h 360"/>
                  <a:gd name="T16" fmla="*/ 34 w 114"/>
                  <a:gd name="T17" fmla="*/ 151 h 360"/>
                  <a:gd name="T18" fmla="*/ 44 w 114"/>
                  <a:gd name="T19" fmla="*/ 3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360">
                    <a:moveTo>
                      <a:pt x="44" y="3"/>
                    </a:moveTo>
                    <a:lnTo>
                      <a:pt x="28" y="0"/>
                    </a:lnTo>
                    <a:lnTo>
                      <a:pt x="18" y="149"/>
                    </a:lnTo>
                    <a:lnTo>
                      <a:pt x="0" y="355"/>
                    </a:lnTo>
                    <a:lnTo>
                      <a:pt x="15" y="360"/>
                    </a:lnTo>
                    <a:lnTo>
                      <a:pt x="114" y="200"/>
                    </a:lnTo>
                    <a:lnTo>
                      <a:pt x="102" y="192"/>
                    </a:lnTo>
                    <a:lnTo>
                      <a:pt x="19" y="324"/>
                    </a:lnTo>
                    <a:lnTo>
                      <a:pt x="34" y="151"/>
                    </a:lnTo>
                    <a:lnTo>
                      <a:pt x="44" y="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25" name="Freeform 225"/>
              <p:cNvSpPr>
                <a:spLocks/>
              </p:cNvSpPr>
              <p:nvPr/>
            </p:nvSpPr>
            <p:spPr bwMode="auto">
              <a:xfrm>
                <a:off x="5121" y="3387"/>
                <a:ext cx="15" cy="48"/>
              </a:xfrm>
              <a:custGeom>
                <a:avLst/>
                <a:gdLst>
                  <a:gd name="T0" fmla="*/ 96 w 96"/>
                  <a:gd name="T1" fmla="*/ 4 h 348"/>
                  <a:gd name="T2" fmla="*/ 82 w 96"/>
                  <a:gd name="T3" fmla="*/ 0 h 348"/>
                  <a:gd name="T4" fmla="*/ 40 w 96"/>
                  <a:gd name="T5" fmla="*/ 148 h 348"/>
                  <a:gd name="T6" fmla="*/ 12 w 96"/>
                  <a:gd name="T7" fmla="*/ 263 h 348"/>
                  <a:gd name="T8" fmla="*/ 4 w 96"/>
                  <a:gd name="T9" fmla="*/ 305 h 348"/>
                  <a:gd name="T10" fmla="*/ 0 w 96"/>
                  <a:gd name="T11" fmla="*/ 318 h 348"/>
                  <a:gd name="T12" fmla="*/ 2 w 96"/>
                  <a:gd name="T13" fmla="*/ 348 h 348"/>
                  <a:gd name="T14" fmla="*/ 18 w 96"/>
                  <a:gd name="T15" fmla="*/ 346 h 348"/>
                  <a:gd name="T16" fmla="*/ 16 w 96"/>
                  <a:gd name="T17" fmla="*/ 320 h 348"/>
                  <a:gd name="T18" fmla="*/ 18 w 96"/>
                  <a:gd name="T19" fmla="*/ 309 h 348"/>
                  <a:gd name="T20" fmla="*/ 27 w 96"/>
                  <a:gd name="T21" fmla="*/ 267 h 348"/>
                  <a:gd name="T22" fmla="*/ 54 w 96"/>
                  <a:gd name="T23" fmla="*/ 152 h 348"/>
                  <a:gd name="T24" fmla="*/ 96 w 96"/>
                  <a:gd name="T25" fmla="*/ 4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348">
                    <a:moveTo>
                      <a:pt x="96" y="4"/>
                    </a:moveTo>
                    <a:lnTo>
                      <a:pt x="82" y="0"/>
                    </a:lnTo>
                    <a:lnTo>
                      <a:pt x="40" y="148"/>
                    </a:lnTo>
                    <a:lnTo>
                      <a:pt x="12" y="263"/>
                    </a:lnTo>
                    <a:lnTo>
                      <a:pt x="4" y="305"/>
                    </a:lnTo>
                    <a:lnTo>
                      <a:pt x="0" y="318"/>
                    </a:lnTo>
                    <a:lnTo>
                      <a:pt x="2" y="348"/>
                    </a:lnTo>
                    <a:lnTo>
                      <a:pt x="18" y="346"/>
                    </a:lnTo>
                    <a:lnTo>
                      <a:pt x="16" y="320"/>
                    </a:lnTo>
                    <a:lnTo>
                      <a:pt x="18" y="309"/>
                    </a:lnTo>
                    <a:lnTo>
                      <a:pt x="27" y="267"/>
                    </a:lnTo>
                    <a:lnTo>
                      <a:pt x="54" y="152"/>
                    </a:lnTo>
                    <a:lnTo>
                      <a:pt x="96" y="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26" name="Freeform 226"/>
              <p:cNvSpPr>
                <a:spLocks/>
              </p:cNvSpPr>
              <p:nvPr/>
            </p:nvSpPr>
            <p:spPr bwMode="auto">
              <a:xfrm>
                <a:off x="5321" y="3440"/>
                <a:ext cx="11" cy="37"/>
              </a:xfrm>
              <a:custGeom>
                <a:avLst/>
                <a:gdLst>
                  <a:gd name="T0" fmla="*/ 83 w 101"/>
                  <a:gd name="T1" fmla="*/ 4 h 303"/>
                  <a:gd name="T2" fmla="*/ 69 w 101"/>
                  <a:gd name="T3" fmla="*/ 0 h 303"/>
                  <a:gd name="T4" fmla="*/ 38 w 101"/>
                  <a:gd name="T5" fmla="*/ 111 h 303"/>
                  <a:gd name="T6" fmla="*/ 16 w 101"/>
                  <a:gd name="T7" fmla="*/ 203 h 303"/>
                  <a:gd name="T8" fmla="*/ 8 w 101"/>
                  <a:gd name="T9" fmla="*/ 239 h 303"/>
                  <a:gd name="T10" fmla="*/ 0 w 101"/>
                  <a:gd name="T11" fmla="*/ 303 h 303"/>
                  <a:gd name="T12" fmla="*/ 43 w 101"/>
                  <a:gd name="T13" fmla="*/ 262 h 303"/>
                  <a:gd name="T14" fmla="*/ 101 w 101"/>
                  <a:gd name="T15" fmla="*/ 213 h 303"/>
                  <a:gd name="T16" fmla="*/ 91 w 101"/>
                  <a:gd name="T17" fmla="*/ 200 h 303"/>
                  <a:gd name="T18" fmla="*/ 33 w 101"/>
                  <a:gd name="T19" fmla="*/ 249 h 303"/>
                  <a:gd name="T20" fmla="*/ 21 w 101"/>
                  <a:gd name="T21" fmla="*/ 262 h 303"/>
                  <a:gd name="T22" fmla="*/ 23 w 101"/>
                  <a:gd name="T23" fmla="*/ 241 h 303"/>
                  <a:gd name="T24" fmla="*/ 31 w 101"/>
                  <a:gd name="T25" fmla="*/ 207 h 303"/>
                  <a:gd name="T26" fmla="*/ 52 w 101"/>
                  <a:gd name="T27" fmla="*/ 115 h 303"/>
                  <a:gd name="T28" fmla="*/ 83 w 101"/>
                  <a:gd name="T29" fmla="*/ 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1" h="303">
                    <a:moveTo>
                      <a:pt x="83" y="4"/>
                    </a:moveTo>
                    <a:lnTo>
                      <a:pt x="69" y="0"/>
                    </a:lnTo>
                    <a:lnTo>
                      <a:pt x="38" y="111"/>
                    </a:lnTo>
                    <a:lnTo>
                      <a:pt x="16" y="203"/>
                    </a:lnTo>
                    <a:lnTo>
                      <a:pt x="8" y="239"/>
                    </a:lnTo>
                    <a:lnTo>
                      <a:pt x="0" y="303"/>
                    </a:lnTo>
                    <a:lnTo>
                      <a:pt x="43" y="262"/>
                    </a:lnTo>
                    <a:lnTo>
                      <a:pt x="101" y="213"/>
                    </a:lnTo>
                    <a:lnTo>
                      <a:pt x="91" y="200"/>
                    </a:lnTo>
                    <a:lnTo>
                      <a:pt x="33" y="249"/>
                    </a:lnTo>
                    <a:lnTo>
                      <a:pt x="21" y="262"/>
                    </a:lnTo>
                    <a:lnTo>
                      <a:pt x="23" y="241"/>
                    </a:lnTo>
                    <a:lnTo>
                      <a:pt x="31" y="207"/>
                    </a:lnTo>
                    <a:lnTo>
                      <a:pt x="52" y="115"/>
                    </a:lnTo>
                    <a:lnTo>
                      <a:pt x="83" y="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25827" name="Freeform 227"/>
              <p:cNvSpPr>
                <a:spLocks/>
              </p:cNvSpPr>
              <p:nvPr/>
            </p:nvSpPr>
            <p:spPr bwMode="auto">
              <a:xfrm>
                <a:off x="4666" y="3806"/>
                <a:ext cx="5" cy="10"/>
              </a:xfrm>
              <a:custGeom>
                <a:avLst/>
                <a:gdLst>
                  <a:gd name="T0" fmla="*/ 12 w 71"/>
                  <a:gd name="T1" fmla="*/ 0 h 87"/>
                  <a:gd name="T2" fmla="*/ 0 w 71"/>
                  <a:gd name="T3" fmla="*/ 1 h 87"/>
                  <a:gd name="T4" fmla="*/ 1 w 71"/>
                  <a:gd name="T5" fmla="*/ 12 h 87"/>
                  <a:gd name="T6" fmla="*/ 32 w 71"/>
                  <a:gd name="T7" fmla="*/ 37 h 87"/>
                  <a:gd name="T8" fmla="*/ 50 w 71"/>
                  <a:gd name="T9" fmla="*/ 60 h 87"/>
                  <a:gd name="T10" fmla="*/ 56 w 71"/>
                  <a:gd name="T11" fmla="*/ 70 h 87"/>
                  <a:gd name="T12" fmla="*/ 57 w 71"/>
                  <a:gd name="T13" fmla="*/ 71 h 87"/>
                  <a:gd name="T14" fmla="*/ 71 w 71"/>
                  <a:gd name="T15" fmla="*/ 70 h 87"/>
                  <a:gd name="T16" fmla="*/ 57 w 71"/>
                  <a:gd name="T17" fmla="*/ 66 h 87"/>
                  <a:gd name="T18" fmla="*/ 53 w 71"/>
                  <a:gd name="T19" fmla="*/ 77 h 87"/>
                  <a:gd name="T20" fmla="*/ 59 w 71"/>
                  <a:gd name="T21" fmla="*/ 87 h 87"/>
                  <a:gd name="T22" fmla="*/ 68 w 71"/>
                  <a:gd name="T23" fmla="*/ 81 h 87"/>
                  <a:gd name="T24" fmla="*/ 71 w 71"/>
                  <a:gd name="T25" fmla="*/ 70 h 87"/>
                  <a:gd name="T26" fmla="*/ 71 w 71"/>
                  <a:gd name="T27" fmla="*/ 65 h 87"/>
                  <a:gd name="T28" fmla="*/ 70 w 71"/>
                  <a:gd name="T29" fmla="*/ 63 h 87"/>
                  <a:gd name="T30" fmla="*/ 70 w 71"/>
                  <a:gd name="T31" fmla="*/ 62 h 87"/>
                  <a:gd name="T32" fmla="*/ 64 w 71"/>
                  <a:gd name="T33" fmla="*/ 52 h 87"/>
                  <a:gd name="T34" fmla="*/ 63 w 71"/>
                  <a:gd name="T35" fmla="*/ 51 h 87"/>
                  <a:gd name="T36" fmla="*/ 43 w 71"/>
                  <a:gd name="T37" fmla="*/ 27 h 87"/>
                  <a:gd name="T38" fmla="*/ 42 w 71"/>
                  <a:gd name="T39" fmla="*/ 26 h 87"/>
                  <a:gd name="T40" fmla="*/ 12 w 71"/>
                  <a:gd name="T4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87">
                    <a:moveTo>
                      <a:pt x="12" y="0"/>
                    </a:moveTo>
                    <a:lnTo>
                      <a:pt x="0" y="1"/>
                    </a:lnTo>
                    <a:lnTo>
                      <a:pt x="1" y="12"/>
                    </a:lnTo>
                    <a:lnTo>
                      <a:pt x="32" y="37"/>
                    </a:lnTo>
                    <a:lnTo>
                      <a:pt x="50" y="60"/>
                    </a:lnTo>
                    <a:lnTo>
                      <a:pt x="56" y="70"/>
                    </a:lnTo>
                    <a:lnTo>
                      <a:pt x="57" y="71"/>
                    </a:lnTo>
                    <a:lnTo>
                      <a:pt x="71" y="70"/>
                    </a:lnTo>
                    <a:lnTo>
                      <a:pt x="57" y="66"/>
                    </a:lnTo>
                    <a:lnTo>
                      <a:pt x="53" y="77"/>
                    </a:lnTo>
                    <a:lnTo>
                      <a:pt x="59" y="87"/>
                    </a:lnTo>
                    <a:lnTo>
                      <a:pt x="68" y="81"/>
                    </a:lnTo>
                    <a:lnTo>
                      <a:pt x="71" y="70"/>
                    </a:lnTo>
                    <a:lnTo>
                      <a:pt x="71" y="65"/>
                    </a:lnTo>
                    <a:lnTo>
                      <a:pt x="70" y="63"/>
                    </a:lnTo>
                    <a:lnTo>
                      <a:pt x="70" y="62"/>
                    </a:lnTo>
                    <a:lnTo>
                      <a:pt x="64" y="52"/>
                    </a:lnTo>
                    <a:lnTo>
                      <a:pt x="63" y="51"/>
                    </a:lnTo>
                    <a:lnTo>
                      <a:pt x="43" y="27"/>
                    </a:lnTo>
                    <a:lnTo>
                      <a:pt x="42" y="26"/>
                    </a:lnTo>
                    <a:lnTo>
                      <a:pt x="12"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828" name="Freeform 228"/>
              <p:cNvSpPr>
                <a:spLocks/>
              </p:cNvSpPr>
              <p:nvPr/>
            </p:nvSpPr>
            <p:spPr bwMode="auto">
              <a:xfrm>
                <a:off x="4656" y="3806"/>
                <a:ext cx="10" cy="10"/>
              </a:xfrm>
              <a:custGeom>
                <a:avLst/>
                <a:gdLst>
                  <a:gd name="T0" fmla="*/ 12 w 70"/>
                  <a:gd name="T1" fmla="*/ 0 h 87"/>
                  <a:gd name="T2" fmla="*/ 0 w 70"/>
                  <a:gd name="T3" fmla="*/ 1 h 87"/>
                  <a:gd name="T4" fmla="*/ 1 w 70"/>
                  <a:gd name="T5" fmla="*/ 12 h 87"/>
                  <a:gd name="T6" fmla="*/ 31 w 70"/>
                  <a:gd name="T7" fmla="*/ 38 h 87"/>
                  <a:gd name="T8" fmla="*/ 49 w 70"/>
                  <a:gd name="T9" fmla="*/ 60 h 87"/>
                  <a:gd name="T10" fmla="*/ 54 w 70"/>
                  <a:gd name="T11" fmla="*/ 70 h 87"/>
                  <a:gd name="T12" fmla="*/ 56 w 70"/>
                  <a:gd name="T13" fmla="*/ 72 h 87"/>
                  <a:gd name="T14" fmla="*/ 70 w 70"/>
                  <a:gd name="T15" fmla="*/ 70 h 87"/>
                  <a:gd name="T16" fmla="*/ 56 w 70"/>
                  <a:gd name="T17" fmla="*/ 66 h 87"/>
                  <a:gd name="T18" fmla="*/ 52 w 70"/>
                  <a:gd name="T19" fmla="*/ 78 h 87"/>
                  <a:gd name="T20" fmla="*/ 58 w 70"/>
                  <a:gd name="T21" fmla="*/ 87 h 87"/>
                  <a:gd name="T22" fmla="*/ 67 w 70"/>
                  <a:gd name="T23" fmla="*/ 82 h 87"/>
                  <a:gd name="T24" fmla="*/ 70 w 70"/>
                  <a:gd name="T25" fmla="*/ 70 h 87"/>
                  <a:gd name="T26" fmla="*/ 70 w 70"/>
                  <a:gd name="T27" fmla="*/ 65 h 87"/>
                  <a:gd name="T28" fmla="*/ 69 w 70"/>
                  <a:gd name="T29" fmla="*/ 63 h 87"/>
                  <a:gd name="T30" fmla="*/ 69 w 70"/>
                  <a:gd name="T31" fmla="*/ 62 h 87"/>
                  <a:gd name="T32" fmla="*/ 63 w 70"/>
                  <a:gd name="T33" fmla="*/ 52 h 87"/>
                  <a:gd name="T34" fmla="*/ 62 w 70"/>
                  <a:gd name="T35" fmla="*/ 51 h 87"/>
                  <a:gd name="T36" fmla="*/ 43 w 70"/>
                  <a:gd name="T37" fmla="*/ 27 h 87"/>
                  <a:gd name="T38" fmla="*/ 42 w 70"/>
                  <a:gd name="T39" fmla="*/ 26 h 87"/>
                  <a:gd name="T40" fmla="*/ 12 w 70"/>
                  <a:gd name="T4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87">
                    <a:moveTo>
                      <a:pt x="12" y="0"/>
                    </a:moveTo>
                    <a:lnTo>
                      <a:pt x="0" y="1"/>
                    </a:lnTo>
                    <a:lnTo>
                      <a:pt x="1" y="12"/>
                    </a:lnTo>
                    <a:lnTo>
                      <a:pt x="31" y="38"/>
                    </a:lnTo>
                    <a:lnTo>
                      <a:pt x="49" y="60"/>
                    </a:lnTo>
                    <a:lnTo>
                      <a:pt x="54" y="70"/>
                    </a:lnTo>
                    <a:lnTo>
                      <a:pt x="56" y="72"/>
                    </a:lnTo>
                    <a:lnTo>
                      <a:pt x="70" y="70"/>
                    </a:lnTo>
                    <a:lnTo>
                      <a:pt x="56" y="66"/>
                    </a:lnTo>
                    <a:lnTo>
                      <a:pt x="52" y="78"/>
                    </a:lnTo>
                    <a:lnTo>
                      <a:pt x="58" y="87"/>
                    </a:lnTo>
                    <a:lnTo>
                      <a:pt x="67" y="82"/>
                    </a:lnTo>
                    <a:lnTo>
                      <a:pt x="70" y="70"/>
                    </a:lnTo>
                    <a:lnTo>
                      <a:pt x="70" y="65"/>
                    </a:lnTo>
                    <a:lnTo>
                      <a:pt x="69" y="63"/>
                    </a:lnTo>
                    <a:lnTo>
                      <a:pt x="69" y="62"/>
                    </a:lnTo>
                    <a:lnTo>
                      <a:pt x="63" y="52"/>
                    </a:lnTo>
                    <a:lnTo>
                      <a:pt x="62" y="51"/>
                    </a:lnTo>
                    <a:lnTo>
                      <a:pt x="43" y="27"/>
                    </a:lnTo>
                    <a:lnTo>
                      <a:pt x="42" y="26"/>
                    </a:lnTo>
                    <a:lnTo>
                      <a:pt x="12"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25829" name="WordArt 229"/>
              <p:cNvSpPr>
                <a:spLocks noChangeArrowheads="1" noChangeShapeType="1" noTextEdit="1"/>
              </p:cNvSpPr>
              <p:nvPr/>
            </p:nvSpPr>
            <p:spPr bwMode="auto">
              <a:xfrm>
                <a:off x="3995" y="3161"/>
                <a:ext cx="288" cy="326"/>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Ｍ</a:t>
                </a:r>
              </a:p>
            </p:txBody>
          </p:sp>
          <p:sp>
            <p:nvSpPr>
              <p:cNvPr id="25619" name="AutoShape 19"/>
              <p:cNvSpPr>
                <a:spLocks noChangeArrowheads="1"/>
              </p:cNvSpPr>
              <p:nvPr/>
            </p:nvSpPr>
            <p:spPr bwMode="auto">
              <a:xfrm>
                <a:off x="4439" y="3090"/>
                <a:ext cx="1136" cy="795"/>
              </a:xfrm>
              <a:prstGeom prst="roundRect">
                <a:avLst>
                  <a:gd name="adj" fmla="val 16667"/>
                </a:avLst>
              </a:prstGeom>
              <a:noFill/>
              <a:ln w="38100">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5885" name="Text Box 285"/>
              <p:cNvSpPr txBox="1">
                <a:spLocks noChangeArrowheads="1"/>
              </p:cNvSpPr>
              <p:nvPr/>
            </p:nvSpPr>
            <p:spPr bwMode="auto">
              <a:xfrm>
                <a:off x="4042" y="3849"/>
                <a:ext cx="79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800">
                    <a:solidFill>
                      <a:schemeClr val="bg2"/>
                    </a:solidFill>
                  </a:rPr>
                  <a:t>morale</a:t>
                </a:r>
              </a:p>
            </p:txBody>
          </p:sp>
        </p:grpSp>
      </p:grpSp>
      <p:sp>
        <p:nvSpPr>
          <p:cNvPr id="25891" name="Text Box 291"/>
          <p:cNvSpPr txBox="1">
            <a:spLocks noChangeArrowheads="1"/>
          </p:cNvSpPr>
          <p:nvPr/>
        </p:nvSpPr>
        <p:spPr bwMode="auto">
          <a:xfrm>
            <a:off x="8261350" y="247650"/>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909"/>
                                        </p:tgtEl>
                                        <p:attrNameLst>
                                          <p:attrName>style.visibility</p:attrName>
                                        </p:attrNameLst>
                                      </p:cBhvr>
                                      <p:to>
                                        <p:strVal val="visible"/>
                                      </p:to>
                                    </p:set>
                                    <p:animEffect transition="in" filter="blinds(horizontal)">
                                      <p:cBhvr>
                                        <p:cTn id="7" dur="500"/>
                                        <p:tgtEl>
                                          <p:spTgt spid="259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5910"/>
                                        </p:tgtEl>
                                        <p:attrNameLst>
                                          <p:attrName>style.visibility</p:attrName>
                                        </p:attrNameLst>
                                      </p:cBhvr>
                                      <p:to>
                                        <p:strVal val="visible"/>
                                      </p:to>
                                    </p:set>
                                    <p:animEffect transition="in" filter="blinds(horizontal)">
                                      <p:cBhvr>
                                        <p:cTn id="12" dur="500"/>
                                        <p:tgtEl>
                                          <p:spTgt spid="259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5911"/>
                                        </p:tgtEl>
                                        <p:attrNameLst>
                                          <p:attrName>style.visibility</p:attrName>
                                        </p:attrNameLst>
                                      </p:cBhvr>
                                      <p:to>
                                        <p:strVal val="visible"/>
                                      </p:to>
                                    </p:set>
                                    <p:animEffect transition="in" filter="blinds(horizontal)">
                                      <p:cBhvr>
                                        <p:cTn id="17" dur="500"/>
                                        <p:tgtEl>
                                          <p:spTgt spid="259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5912"/>
                                        </p:tgtEl>
                                        <p:attrNameLst>
                                          <p:attrName>style.visibility</p:attrName>
                                        </p:attrNameLst>
                                      </p:cBhvr>
                                      <p:to>
                                        <p:strVal val="visible"/>
                                      </p:to>
                                    </p:set>
                                    <p:animEffect transition="in" filter="blinds(horizontal)">
                                      <p:cBhvr>
                                        <p:cTn id="22" dur="500"/>
                                        <p:tgtEl>
                                          <p:spTgt spid="259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5913"/>
                                        </p:tgtEl>
                                        <p:attrNameLst>
                                          <p:attrName>style.visibility</p:attrName>
                                        </p:attrNameLst>
                                      </p:cBhvr>
                                      <p:to>
                                        <p:strVal val="visible"/>
                                      </p:to>
                                    </p:set>
                                    <p:animEffect transition="in" filter="blinds(horizontal)">
                                      <p:cBhvr>
                                        <p:cTn id="27" dur="500"/>
                                        <p:tgtEl>
                                          <p:spTgt spid="259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4" name="Text Box 4"/>
          <p:cNvSpPr txBox="1">
            <a:spLocks noChangeArrowheads="1"/>
          </p:cNvSpPr>
          <p:nvPr/>
        </p:nvSpPr>
        <p:spPr bwMode="auto">
          <a:xfrm>
            <a:off x="508000" y="630238"/>
            <a:ext cx="69246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ea typeface="HGS創英角ﾎﾟｯﾌﾟ体" pitchFamily="50" charset="-128"/>
              </a:rPr>
              <a:t>２．現状</a:t>
            </a:r>
            <a:r>
              <a:rPr lang="ja-JP" altLang="en-US" sz="2400">
                <a:solidFill>
                  <a:schemeClr val="bg1"/>
                </a:solidFill>
                <a:ea typeface="HGS創英角ﾎﾟｯﾌﾟ体" pitchFamily="50" charset="-128"/>
              </a:rPr>
              <a:t>の</a:t>
            </a:r>
            <a:r>
              <a:rPr lang="ja-JP" altLang="en-US" sz="2800">
                <a:solidFill>
                  <a:schemeClr val="bg1"/>
                </a:solidFill>
                <a:ea typeface="HGS創英角ﾎﾟｯﾌﾟ体" pitchFamily="50" charset="-128"/>
              </a:rPr>
              <a:t>レベル</a:t>
            </a:r>
            <a:r>
              <a:rPr lang="ja-JP" altLang="en-US" sz="2400">
                <a:solidFill>
                  <a:schemeClr val="bg1"/>
                </a:solidFill>
                <a:ea typeface="HGS創英角ﾎﾟｯﾌﾟ体" pitchFamily="50" charset="-128"/>
              </a:rPr>
              <a:t>を</a:t>
            </a:r>
            <a:r>
              <a:rPr lang="ja-JP" altLang="en-US" sz="2800">
                <a:solidFill>
                  <a:schemeClr val="bg1"/>
                </a:solidFill>
                <a:ea typeface="HGS創英角ﾎﾟｯﾌﾟ体" pitchFamily="50" charset="-128"/>
              </a:rPr>
              <a:t>明確</a:t>
            </a:r>
            <a:r>
              <a:rPr lang="ja-JP" altLang="en-US" sz="2400">
                <a:solidFill>
                  <a:schemeClr val="bg1"/>
                </a:solidFill>
                <a:ea typeface="HGS創英角ﾎﾟｯﾌﾟ体" pitchFamily="50" charset="-128"/>
              </a:rPr>
              <a:t>にする</a:t>
            </a:r>
          </a:p>
        </p:txBody>
      </p:sp>
      <p:sp>
        <p:nvSpPr>
          <p:cNvPr id="174095" name="Oval 15"/>
          <p:cNvSpPr>
            <a:spLocks noChangeArrowheads="1"/>
          </p:cNvSpPr>
          <p:nvPr/>
        </p:nvSpPr>
        <p:spPr bwMode="auto">
          <a:xfrm>
            <a:off x="1863725" y="1398588"/>
            <a:ext cx="4835525" cy="1308100"/>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4087" name="Text Box 7"/>
          <p:cNvSpPr txBox="1">
            <a:spLocks noChangeArrowheads="1"/>
          </p:cNvSpPr>
          <p:nvPr/>
        </p:nvSpPr>
        <p:spPr bwMode="auto">
          <a:xfrm>
            <a:off x="3013075" y="1692275"/>
            <a:ext cx="24923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4000">
                <a:ea typeface="HGS創英角ﾎﾟｯﾌﾟ体" pitchFamily="50" charset="-128"/>
              </a:rPr>
              <a:t>管理特性</a:t>
            </a:r>
          </a:p>
        </p:txBody>
      </p:sp>
      <p:sp>
        <p:nvSpPr>
          <p:cNvPr id="174096" name="AutoShape 16"/>
          <p:cNvSpPr>
            <a:spLocks noChangeArrowheads="1"/>
          </p:cNvSpPr>
          <p:nvPr/>
        </p:nvSpPr>
        <p:spPr bwMode="auto">
          <a:xfrm>
            <a:off x="3776663" y="2686050"/>
            <a:ext cx="841375" cy="376238"/>
          </a:xfrm>
          <a:prstGeom prst="down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74109" name="Group 29"/>
          <p:cNvGrpSpPr>
            <a:grpSpLocks/>
          </p:cNvGrpSpPr>
          <p:nvPr/>
        </p:nvGrpSpPr>
        <p:grpSpPr bwMode="auto">
          <a:xfrm>
            <a:off x="1438275" y="3176588"/>
            <a:ext cx="7002463" cy="3362325"/>
            <a:chOff x="906" y="2001"/>
            <a:chExt cx="4411" cy="2118"/>
          </a:xfrm>
        </p:grpSpPr>
        <p:pic>
          <p:nvPicPr>
            <p:cNvPr id="1740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0" y="2160"/>
              <a:ext cx="1197" cy="1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086" name="Text Box 6"/>
            <p:cNvSpPr txBox="1">
              <a:spLocks noChangeArrowheads="1"/>
            </p:cNvSpPr>
            <p:nvPr/>
          </p:nvSpPr>
          <p:spPr bwMode="auto">
            <a:xfrm>
              <a:off x="906" y="2001"/>
              <a:ext cx="3196"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2"/>
                  </a:solidFill>
                  <a:ea typeface="HGS創英角ﾎﾟｯﾌﾟ体" pitchFamily="50" charset="-128"/>
                </a:rPr>
                <a:t>・現状を調査しグラフ化</a:t>
              </a:r>
            </a:p>
          </p:txBody>
        </p:sp>
      </p:grpSp>
      <p:grpSp>
        <p:nvGrpSpPr>
          <p:cNvPr id="174110" name="Group 30"/>
          <p:cNvGrpSpPr>
            <a:grpSpLocks/>
          </p:cNvGrpSpPr>
          <p:nvPr/>
        </p:nvGrpSpPr>
        <p:grpSpPr bwMode="auto">
          <a:xfrm>
            <a:off x="1549400" y="3684588"/>
            <a:ext cx="4749800" cy="2581275"/>
            <a:chOff x="976" y="2321"/>
            <a:chExt cx="2992" cy="1626"/>
          </a:xfrm>
        </p:grpSpPr>
        <p:sp>
          <p:nvSpPr>
            <p:cNvPr id="174088" name="Text Box 8"/>
            <p:cNvSpPr txBox="1">
              <a:spLocks noChangeArrowheads="1"/>
            </p:cNvSpPr>
            <p:nvPr/>
          </p:nvSpPr>
          <p:spPr bwMode="auto">
            <a:xfrm>
              <a:off x="1272" y="2321"/>
              <a:ext cx="157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latin typeface="HG創英角ﾎﾟｯﾌﾟ体" pitchFamily="49" charset="-128"/>
                  <a:ea typeface="HG創英角ﾎﾟｯﾌﾟ体" pitchFamily="49" charset="-128"/>
                </a:rPr>
                <a:t>◇</a:t>
              </a:r>
              <a:r>
                <a:rPr lang="ja-JP" altLang="en-US" sz="2400">
                  <a:solidFill>
                    <a:schemeClr val="bg2"/>
                  </a:solidFill>
                  <a:ea typeface="HGS創英角ﾎﾟｯﾌﾟ体" pitchFamily="50" charset="-128"/>
                </a:rPr>
                <a:t>時系列</a:t>
              </a:r>
            </a:p>
          </p:txBody>
        </p:sp>
        <p:sp>
          <p:nvSpPr>
            <p:cNvPr id="174089" name="Text Box 9"/>
            <p:cNvSpPr txBox="1">
              <a:spLocks noChangeArrowheads="1"/>
            </p:cNvSpPr>
            <p:nvPr/>
          </p:nvSpPr>
          <p:spPr bwMode="auto">
            <a:xfrm>
              <a:off x="1258" y="2603"/>
              <a:ext cx="271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latin typeface="HG創英角ﾎﾟｯﾌﾟ体" pitchFamily="49" charset="-128"/>
                  <a:ea typeface="HG創英角ﾎﾟｯﾌﾟ体" pitchFamily="49" charset="-128"/>
                </a:rPr>
                <a:t>◇</a:t>
              </a:r>
              <a:r>
                <a:rPr lang="ja-JP" altLang="en-US" sz="2400">
                  <a:solidFill>
                    <a:schemeClr val="bg2"/>
                  </a:solidFill>
                  <a:ea typeface="HGS創英角ﾎﾟｯﾌﾟ体" pitchFamily="50" charset="-128"/>
                </a:rPr>
                <a:t>ばらつき、周期性を把握</a:t>
              </a:r>
            </a:p>
          </p:txBody>
        </p:sp>
        <p:pic>
          <p:nvPicPr>
            <p:cNvPr id="174104" name="Picture 24" descr="0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6" y="3106"/>
              <a:ext cx="2256" cy="841"/>
            </a:xfrm>
            <a:prstGeom prst="rect">
              <a:avLst/>
            </a:prstGeom>
            <a:noFill/>
            <a:extLst>
              <a:ext uri="{909E8E84-426E-40DD-AFC4-6F175D3DCCD1}">
                <a14:hiddenFill xmlns:a14="http://schemas.microsoft.com/office/drawing/2010/main">
                  <a:solidFill>
                    <a:srgbClr val="FFFFFF"/>
                  </a:solidFill>
                </a14:hiddenFill>
              </a:ext>
            </a:extLst>
          </p:spPr>
        </p:pic>
      </p:grpSp>
      <p:sp>
        <p:nvSpPr>
          <p:cNvPr id="174108" name="Text Box 28"/>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P19</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096"/>
                                        </p:tgtEl>
                                        <p:attrNameLst>
                                          <p:attrName>style.visibility</p:attrName>
                                        </p:attrNameLst>
                                      </p:cBhvr>
                                      <p:to>
                                        <p:strVal val="visible"/>
                                      </p:to>
                                    </p:set>
                                    <p:animEffect transition="in" filter="blinds(horizontal)">
                                      <p:cBhvr>
                                        <p:cTn id="7" dur="500"/>
                                        <p:tgtEl>
                                          <p:spTgt spid="1740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74109"/>
                                        </p:tgtEl>
                                        <p:attrNameLst>
                                          <p:attrName>style.visibility</p:attrName>
                                        </p:attrNameLst>
                                      </p:cBhvr>
                                      <p:to>
                                        <p:strVal val="visible"/>
                                      </p:to>
                                    </p:set>
                                    <p:animEffect transition="in" filter="blinds(horizontal)">
                                      <p:cBhvr>
                                        <p:cTn id="12" dur="500"/>
                                        <p:tgtEl>
                                          <p:spTgt spid="1741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74110"/>
                                        </p:tgtEl>
                                        <p:attrNameLst>
                                          <p:attrName>style.visibility</p:attrName>
                                        </p:attrNameLst>
                                      </p:cBhvr>
                                      <p:to>
                                        <p:strVal val="visible"/>
                                      </p:to>
                                    </p:set>
                                    <p:animEffect transition="in" filter="blinds(horizontal)">
                                      <p:cBhvr>
                                        <p:cTn id="17" dur="500"/>
                                        <p:tgtEl>
                                          <p:spTgt spid="174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3" name="Rectangle 3"/>
          <p:cNvSpPr>
            <a:spLocks noGrp="1" noChangeArrowheads="1"/>
          </p:cNvSpPr>
          <p:nvPr>
            <p:ph type="body" sz="half" idx="1"/>
          </p:nvPr>
        </p:nvSpPr>
        <p:spPr>
          <a:xfrm>
            <a:off x="454025" y="736600"/>
            <a:ext cx="3530600" cy="417513"/>
          </a:xfrm>
          <a:solidFill>
            <a:srgbClr val="66FFFF"/>
          </a:solidFill>
        </p:spPr>
        <p:txBody>
          <a:bodyPr/>
          <a:lstStyle/>
          <a:p>
            <a:pPr>
              <a:lnSpc>
                <a:spcPct val="80000"/>
              </a:lnSpc>
              <a:buFontTx/>
              <a:buNone/>
            </a:pPr>
            <a:r>
              <a:rPr lang="ja-JP" altLang="en-US" sz="2400" b="1">
                <a:solidFill>
                  <a:srgbClr val="3333FF"/>
                </a:solidFill>
                <a:ea typeface="HG創英角ﾎﾟｯﾌﾟ体" pitchFamily="49" charset="-128"/>
              </a:rPr>
              <a:t>現場の現状調査（例）</a:t>
            </a:r>
          </a:p>
        </p:txBody>
      </p:sp>
      <p:sp>
        <p:nvSpPr>
          <p:cNvPr id="215044" name="Rectangle 4"/>
          <p:cNvSpPr>
            <a:spLocks noGrp="1" noChangeArrowheads="1"/>
          </p:cNvSpPr>
          <p:nvPr>
            <p:ph sz="quarter" idx="2"/>
          </p:nvPr>
        </p:nvSpPr>
        <p:spPr>
          <a:xfrm>
            <a:off x="1633538" y="2505075"/>
            <a:ext cx="1127125" cy="457200"/>
          </a:xfrm>
          <a:solidFill>
            <a:srgbClr val="99CC00"/>
          </a:solidFill>
        </p:spPr>
        <p:txBody>
          <a:bodyPr/>
          <a:lstStyle/>
          <a:p>
            <a:pPr algn="ctr">
              <a:buFontTx/>
              <a:buNone/>
            </a:pPr>
            <a:r>
              <a:rPr lang="ja-JP" altLang="en-US" sz="2400" b="1">
                <a:solidFill>
                  <a:schemeClr val="bg1"/>
                </a:solidFill>
              </a:rPr>
              <a:t>人</a:t>
            </a:r>
          </a:p>
        </p:txBody>
      </p:sp>
      <p:sp>
        <p:nvSpPr>
          <p:cNvPr id="215045" name="Rectangle 5"/>
          <p:cNvSpPr>
            <a:spLocks noChangeArrowheads="1"/>
          </p:cNvSpPr>
          <p:nvPr/>
        </p:nvSpPr>
        <p:spPr bwMode="auto">
          <a:xfrm>
            <a:off x="3084513" y="2438400"/>
            <a:ext cx="5791200" cy="784225"/>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50" charset="-128"/>
              </a:rPr>
              <a:t>　</a:t>
            </a:r>
            <a:r>
              <a:rPr lang="ja-JP" altLang="en-US" b="1">
                <a:solidFill>
                  <a:schemeClr val="bg1"/>
                </a:solidFill>
                <a:ea typeface="HG丸ｺﾞｼｯｸM-PRO" pitchFamily="50" charset="-128"/>
              </a:rPr>
              <a:t>人別。新人とベテラン。正社員と非正社員。</a:t>
            </a:r>
          </a:p>
        </p:txBody>
      </p:sp>
      <p:sp>
        <p:nvSpPr>
          <p:cNvPr id="215046" name="Rectangle 6"/>
          <p:cNvSpPr>
            <a:spLocks noChangeArrowheads="1"/>
          </p:cNvSpPr>
          <p:nvPr/>
        </p:nvSpPr>
        <p:spPr bwMode="auto">
          <a:xfrm>
            <a:off x="571500" y="5815013"/>
            <a:ext cx="2209800" cy="45720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現物の調査</a:t>
            </a:r>
          </a:p>
        </p:txBody>
      </p:sp>
      <p:sp>
        <p:nvSpPr>
          <p:cNvPr id="215047" name="Rectangle 7"/>
          <p:cNvSpPr>
            <a:spLocks noChangeArrowheads="1"/>
          </p:cNvSpPr>
          <p:nvPr/>
        </p:nvSpPr>
        <p:spPr bwMode="auto">
          <a:xfrm>
            <a:off x="3086100" y="5861050"/>
            <a:ext cx="5835650" cy="82232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50" charset="-128"/>
              </a:rPr>
              <a:t>　</a:t>
            </a:r>
            <a:r>
              <a:rPr lang="ja-JP" altLang="en-US" b="1">
                <a:solidFill>
                  <a:schemeClr val="bg1"/>
                </a:solidFill>
                <a:ea typeface="HG丸ｺﾞｼｯｸM-PRO" pitchFamily="50" charset="-128"/>
              </a:rPr>
              <a:t>大きさ。重さ。種類。不具合部位。形。色。</a:t>
            </a:r>
          </a:p>
        </p:txBody>
      </p:sp>
      <p:sp>
        <p:nvSpPr>
          <p:cNvPr id="215048" name="Rectangle 8"/>
          <p:cNvSpPr>
            <a:spLocks noChangeArrowheads="1"/>
          </p:cNvSpPr>
          <p:nvPr/>
        </p:nvSpPr>
        <p:spPr bwMode="auto">
          <a:xfrm>
            <a:off x="1049338" y="3429000"/>
            <a:ext cx="1724025" cy="4572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工程・設備</a:t>
            </a:r>
          </a:p>
        </p:txBody>
      </p:sp>
      <p:sp>
        <p:nvSpPr>
          <p:cNvPr id="215049" name="Rectangle 9"/>
          <p:cNvSpPr>
            <a:spLocks noChangeArrowheads="1"/>
          </p:cNvSpPr>
          <p:nvPr/>
        </p:nvSpPr>
        <p:spPr bwMode="auto">
          <a:xfrm>
            <a:off x="3082925" y="3429000"/>
            <a:ext cx="5835650" cy="4572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50" charset="-128"/>
              </a:rPr>
              <a:t>　</a:t>
            </a:r>
            <a:r>
              <a:rPr lang="ja-JP" altLang="en-US" b="1">
                <a:solidFill>
                  <a:schemeClr val="bg1"/>
                </a:solidFill>
                <a:ea typeface="HG丸ｺﾞｼｯｸM-PRO" pitchFamily="50" charset="-128"/>
              </a:rPr>
              <a:t>工程別。機械別。部位別。</a:t>
            </a:r>
          </a:p>
        </p:txBody>
      </p:sp>
      <p:sp>
        <p:nvSpPr>
          <p:cNvPr id="215050" name="Rectangle 10"/>
          <p:cNvSpPr>
            <a:spLocks noChangeArrowheads="1"/>
          </p:cNvSpPr>
          <p:nvPr/>
        </p:nvSpPr>
        <p:spPr bwMode="auto">
          <a:xfrm>
            <a:off x="414338" y="1209675"/>
            <a:ext cx="2252662" cy="45720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層別</a:t>
            </a:r>
          </a:p>
        </p:txBody>
      </p:sp>
      <p:sp>
        <p:nvSpPr>
          <p:cNvPr id="215051" name="Rectangle 11"/>
          <p:cNvSpPr>
            <a:spLocks noChangeArrowheads="1"/>
          </p:cNvSpPr>
          <p:nvPr/>
        </p:nvSpPr>
        <p:spPr bwMode="auto">
          <a:xfrm>
            <a:off x="1590675" y="1739900"/>
            <a:ext cx="1192213"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現象</a:t>
            </a:r>
          </a:p>
        </p:txBody>
      </p:sp>
      <p:sp>
        <p:nvSpPr>
          <p:cNvPr id="215052" name="Rectangle 12"/>
          <p:cNvSpPr>
            <a:spLocks noChangeArrowheads="1"/>
          </p:cNvSpPr>
          <p:nvPr/>
        </p:nvSpPr>
        <p:spPr bwMode="auto">
          <a:xfrm>
            <a:off x="530225" y="4854575"/>
            <a:ext cx="2252663" cy="45720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現象の出方</a:t>
            </a:r>
          </a:p>
        </p:txBody>
      </p:sp>
      <p:sp>
        <p:nvSpPr>
          <p:cNvPr id="215053" name="Rectangle 13"/>
          <p:cNvSpPr>
            <a:spLocks noChangeArrowheads="1"/>
          </p:cNvSpPr>
          <p:nvPr/>
        </p:nvSpPr>
        <p:spPr bwMode="auto">
          <a:xfrm>
            <a:off x="3070225" y="4818063"/>
            <a:ext cx="5876925" cy="8953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50" charset="-128"/>
              </a:rPr>
              <a:t>　</a:t>
            </a:r>
            <a:r>
              <a:rPr lang="ja-JP" altLang="en-US" b="1">
                <a:solidFill>
                  <a:schemeClr val="bg1"/>
                </a:solidFill>
                <a:ea typeface="HG丸ｺﾞｼｯｸM-PRO" pitchFamily="50" charset="-128"/>
              </a:rPr>
              <a:t>時系列。勤務別。分布。目標と実績差。</a:t>
            </a:r>
          </a:p>
          <a:p>
            <a:pPr>
              <a:buFontTx/>
              <a:buNone/>
            </a:pPr>
            <a:r>
              <a:rPr lang="ja-JP" altLang="en-US" b="1">
                <a:solidFill>
                  <a:schemeClr val="bg1"/>
                </a:solidFill>
                <a:ea typeface="HG丸ｺﾞｼｯｸM-PRO" pitchFamily="50" charset="-128"/>
              </a:rPr>
              <a:t>　ベンチマーキング。件数と率。</a:t>
            </a:r>
          </a:p>
        </p:txBody>
      </p:sp>
      <p:sp>
        <p:nvSpPr>
          <p:cNvPr id="215054" name="Rectangle 14"/>
          <p:cNvSpPr>
            <a:spLocks noChangeArrowheads="1"/>
          </p:cNvSpPr>
          <p:nvPr/>
        </p:nvSpPr>
        <p:spPr bwMode="auto">
          <a:xfrm>
            <a:off x="3084513" y="1754188"/>
            <a:ext cx="5791200" cy="4683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50" charset="-128"/>
              </a:rPr>
              <a:t>　</a:t>
            </a:r>
            <a:r>
              <a:rPr lang="ja-JP" altLang="en-US" b="1">
                <a:solidFill>
                  <a:schemeClr val="bg1"/>
                </a:solidFill>
                <a:ea typeface="HG丸ｺﾞｼｯｸM-PRO" pitchFamily="50" charset="-128"/>
              </a:rPr>
              <a:t>不具合現象別。</a:t>
            </a:r>
          </a:p>
        </p:txBody>
      </p:sp>
      <p:sp>
        <p:nvSpPr>
          <p:cNvPr id="215055" name="Freeform 15"/>
          <p:cNvSpPr>
            <a:spLocks/>
          </p:cNvSpPr>
          <p:nvPr/>
        </p:nvSpPr>
        <p:spPr bwMode="auto">
          <a:xfrm>
            <a:off x="652463" y="1684338"/>
            <a:ext cx="392112" cy="2713037"/>
          </a:xfrm>
          <a:custGeom>
            <a:avLst/>
            <a:gdLst>
              <a:gd name="T0" fmla="*/ 0 w 247"/>
              <a:gd name="T1" fmla="*/ 0 h 1225"/>
              <a:gd name="T2" fmla="*/ 0 w 247"/>
              <a:gd name="T3" fmla="*/ 1225 h 1225"/>
              <a:gd name="T4" fmla="*/ 247 w 247"/>
              <a:gd name="T5" fmla="*/ 1225 h 1225"/>
            </a:gdLst>
            <a:ahLst/>
            <a:cxnLst>
              <a:cxn ang="0">
                <a:pos x="T0" y="T1"/>
              </a:cxn>
              <a:cxn ang="0">
                <a:pos x="T2" y="T3"/>
              </a:cxn>
              <a:cxn ang="0">
                <a:pos x="T4" y="T5"/>
              </a:cxn>
            </a:cxnLst>
            <a:rect l="0" t="0" r="r" b="b"/>
            <a:pathLst>
              <a:path w="247" h="1225">
                <a:moveTo>
                  <a:pt x="0" y="0"/>
                </a:moveTo>
                <a:lnTo>
                  <a:pt x="0" y="1225"/>
                </a:lnTo>
                <a:lnTo>
                  <a:pt x="247" y="1225"/>
                </a:lnTo>
              </a:path>
            </a:pathLst>
          </a:custGeom>
          <a:noFill/>
          <a:ln w="15875">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56" name="Rectangle 16"/>
          <p:cNvSpPr>
            <a:spLocks noChangeArrowheads="1"/>
          </p:cNvSpPr>
          <p:nvPr/>
        </p:nvSpPr>
        <p:spPr bwMode="auto">
          <a:xfrm>
            <a:off x="1065213" y="4108450"/>
            <a:ext cx="1673225" cy="457200"/>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その他</a:t>
            </a:r>
          </a:p>
        </p:txBody>
      </p:sp>
      <p:sp>
        <p:nvSpPr>
          <p:cNvPr id="215057" name="Rectangle 17"/>
          <p:cNvSpPr>
            <a:spLocks noChangeArrowheads="1"/>
          </p:cNvSpPr>
          <p:nvPr/>
        </p:nvSpPr>
        <p:spPr bwMode="auto">
          <a:xfrm>
            <a:off x="3097213" y="4124325"/>
            <a:ext cx="5834062" cy="457200"/>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2400">
                <a:solidFill>
                  <a:schemeClr val="tx1"/>
                </a:solidFill>
                <a:latin typeface="Times New Roman" pitchFamily="18" charset="0"/>
                <a:ea typeface="ＭＳ Ｐゴシック" pitchFamily="50" charset="-128"/>
              </a:defRPr>
            </a:lvl1pPr>
            <a:lvl2pPr marL="742950" indent="-285750">
              <a:spcBef>
                <a:spcPct val="20000"/>
              </a:spcBef>
              <a:buChar char="–"/>
              <a:defRPr kumimoji="1" sz="2000">
                <a:solidFill>
                  <a:schemeClr val="tx1"/>
                </a:solidFill>
                <a:latin typeface="Times New Roman" pitchFamily="18" charset="0"/>
                <a:ea typeface="ＭＳ Ｐゴシック" pitchFamily="50" charset="-128"/>
              </a:defRPr>
            </a:lvl2pPr>
            <a:lvl3pPr marL="1143000" indent="-228600">
              <a:spcBef>
                <a:spcPct val="20000"/>
              </a:spcBef>
              <a:buChar char="•"/>
              <a:defRPr kumimoji="1">
                <a:solidFill>
                  <a:schemeClr val="tx1"/>
                </a:solidFill>
                <a:latin typeface="Times New Roman" pitchFamily="18" charset="0"/>
                <a:ea typeface="ＭＳ Ｐゴシック" pitchFamily="50" charset="-128"/>
              </a:defRPr>
            </a:lvl3pPr>
            <a:lvl4pPr marL="1600200" indent="-228600">
              <a:spcBef>
                <a:spcPct val="20000"/>
              </a:spcBef>
              <a:buChar char="–"/>
              <a:defRPr kumimoji="1" sz="1600">
                <a:solidFill>
                  <a:schemeClr val="tx1"/>
                </a:solidFill>
                <a:latin typeface="Times New Roman" pitchFamily="18" charset="0"/>
                <a:ea typeface="ＭＳ Ｐゴシック" pitchFamily="50" charset="-128"/>
              </a:defRPr>
            </a:lvl4pPr>
            <a:lvl5pPr marL="2057400" indent="-228600">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50" charset="-128"/>
              </a:rPr>
              <a:t>　</a:t>
            </a:r>
            <a:r>
              <a:rPr lang="ja-JP" altLang="en-US" b="1">
                <a:solidFill>
                  <a:schemeClr val="bg1"/>
                </a:solidFill>
                <a:ea typeface="HG丸ｺﾞｼｯｸM-PRO" pitchFamily="50" charset="-128"/>
              </a:rPr>
              <a:t>製品別。方式別。メーカー別</a:t>
            </a:r>
          </a:p>
        </p:txBody>
      </p:sp>
      <p:sp>
        <p:nvSpPr>
          <p:cNvPr id="215058" name="Line 18"/>
          <p:cNvSpPr>
            <a:spLocks noChangeShapeType="1"/>
          </p:cNvSpPr>
          <p:nvPr/>
        </p:nvSpPr>
        <p:spPr bwMode="auto">
          <a:xfrm>
            <a:off x="652463" y="2003425"/>
            <a:ext cx="9588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59" name="Line 19"/>
          <p:cNvSpPr>
            <a:spLocks noChangeShapeType="1"/>
          </p:cNvSpPr>
          <p:nvPr/>
        </p:nvSpPr>
        <p:spPr bwMode="auto">
          <a:xfrm>
            <a:off x="681038" y="2728913"/>
            <a:ext cx="9588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60" name="Line 20"/>
          <p:cNvSpPr>
            <a:spLocks noChangeShapeType="1"/>
          </p:cNvSpPr>
          <p:nvPr/>
        </p:nvSpPr>
        <p:spPr bwMode="auto">
          <a:xfrm>
            <a:off x="638175" y="3657600"/>
            <a:ext cx="39211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15061"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3400" y="244475"/>
            <a:ext cx="1817688"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062" name="Line 22"/>
          <p:cNvSpPr>
            <a:spLocks noChangeShapeType="1"/>
          </p:cNvSpPr>
          <p:nvPr/>
        </p:nvSpPr>
        <p:spPr bwMode="auto">
          <a:xfrm>
            <a:off x="2811463" y="19780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63" name="Line 23"/>
          <p:cNvSpPr>
            <a:spLocks noChangeShapeType="1"/>
          </p:cNvSpPr>
          <p:nvPr/>
        </p:nvSpPr>
        <p:spPr bwMode="auto">
          <a:xfrm>
            <a:off x="2798763" y="27146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64" name="Line 24"/>
          <p:cNvSpPr>
            <a:spLocks noChangeShapeType="1"/>
          </p:cNvSpPr>
          <p:nvPr/>
        </p:nvSpPr>
        <p:spPr bwMode="auto">
          <a:xfrm>
            <a:off x="2811463" y="36544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65" name="Line 25"/>
          <p:cNvSpPr>
            <a:spLocks noChangeShapeType="1"/>
          </p:cNvSpPr>
          <p:nvPr/>
        </p:nvSpPr>
        <p:spPr bwMode="auto">
          <a:xfrm>
            <a:off x="2773363" y="43656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66" name="Line 26"/>
          <p:cNvSpPr>
            <a:spLocks noChangeShapeType="1"/>
          </p:cNvSpPr>
          <p:nvPr/>
        </p:nvSpPr>
        <p:spPr bwMode="auto">
          <a:xfrm>
            <a:off x="2786063" y="50641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67" name="Line 27"/>
          <p:cNvSpPr>
            <a:spLocks noChangeShapeType="1"/>
          </p:cNvSpPr>
          <p:nvPr/>
        </p:nvSpPr>
        <p:spPr bwMode="auto">
          <a:xfrm>
            <a:off x="2811463" y="60674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069" name="Text Box 2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P20</a:t>
            </a:r>
          </a:p>
        </p:txBody>
      </p:sp>
      <p:sp>
        <p:nvSpPr>
          <p:cNvPr id="215070" name="Text Box 30"/>
          <p:cNvSpPr txBox="1">
            <a:spLocks noChangeArrowheads="1"/>
          </p:cNvSpPr>
          <p:nvPr/>
        </p:nvSpPr>
        <p:spPr bwMode="auto">
          <a:xfrm>
            <a:off x="333375" y="144463"/>
            <a:ext cx="6757988" cy="519112"/>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ea typeface="HGS創英角ﾎﾟｯﾌﾟ体" pitchFamily="50" charset="-128"/>
              </a:rPr>
              <a:t>３．悪さ加減</a:t>
            </a:r>
            <a:r>
              <a:rPr lang="ja-JP" altLang="en-US" sz="2400">
                <a:solidFill>
                  <a:schemeClr val="bg1"/>
                </a:solidFill>
                <a:ea typeface="HGS創英角ﾎﾟｯﾌﾟ体" pitchFamily="50" charset="-128"/>
              </a:rPr>
              <a:t>の</a:t>
            </a:r>
            <a:r>
              <a:rPr lang="ja-JP" altLang="en-US" sz="2800">
                <a:solidFill>
                  <a:schemeClr val="bg1"/>
                </a:solidFill>
                <a:ea typeface="HGS創英角ﾎﾟｯﾌﾟ体" pitchFamily="50" charset="-128"/>
              </a:rPr>
              <a:t>特徴</a:t>
            </a:r>
            <a:r>
              <a:rPr lang="ja-JP" altLang="en-US" sz="2400">
                <a:solidFill>
                  <a:schemeClr val="bg1"/>
                </a:solidFill>
                <a:ea typeface="HGS創英角ﾎﾟｯﾌﾟ体" pitchFamily="50" charset="-128"/>
              </a:rPr>
              <a:t>を</a:t>
            </a:r>
            <a:r>
              <a:rPr lang="ja-JP" altLang="en-US" sz="2800">
                <a:solidFill>
                  <a:schemeClr val="bg1"/>
                </a:solidFill>
                <a:ea typeface="HGS創英角ﾎﾟｯﾌﾟ体" pitchFamily="50" charset="-128"/>
              </a:rPr>
              <a:t>調</a:t>
            </a:r>
            <a:r>
              <a:rPr lang="ja-JP" altLang="en-US" sz="2000">
                <a:solidFill>
                  <a:schemeClr val="bg1"/>
                </a:solidFill>
                <a:ea typeface="HGS創英角ﾎﾟｯﾌﾟ体" pitchFamily="50" charset="-128"/>
              </a:rPr>
              <a:t>べる</a:t>
            </a:r>
          </a:p>
        </p:txBody>
      </p:sp>
    </p:spTree>
  </p:cSld>
  <p:clrMapOvr>
    <a:masterClrMapping/>
  </p:clrMapOvr>
  <p:transition>
    <p:pull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79" name="Group 27"/>
          <p:cNvGrpSpPr>
            <a:grpSpLocks/>
          </p:cNvGrpSpPr>
          <p:nvPr/>
        </p:nvGrpSpPr>
        <p:grpSpPr bwMode="auto">
          <a:xfrm>
            <a:off x="827088" y="1563688"/>
            <a:ext cx="5080000" cy="2351087"/>
            <a:chOff x="668" y="1089"/>
            <a:chExt cx="2809" cy="1481"/>
          </a:xfrm>
        </p:grpSpPr>
        <p:sp>
          <p:nvSpPr>
            <p:cNvPr id="23575" name="AutoShape 23"/>
            <p:cNvSpPr>
              <a:spLocks noChangeArrowheads="1"/>
            </p:cNvSpPr>
            <p:nvPr/>
          </p:nvSpPr>
          <p:spPr bwMode="auto">
            <a:xfrm>
              <a:off x="668" y="1089"/>
              <a:ext cx="2809" cy="1481"/>
            </a:xfrm>
            <a:prstGeom prst="roundRect">
              <a:avLst>
                <a:gd name="adj" fmla="val 16667"/>
              </a:avLst>
            </a:prstGeom>
            <a:solidFill>
              <a:srgbClr val="FFFF99"/>
            </a:solid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56" name="Text Box 4"/>
            <p:cNvSpPr txBox="1">
              <a:spLocks noChangeArrowheads="1"/>
            </p:cNvSpPr>
            <p:nvPr/>
          </p:nvSpPr>
          <p:spPr bwMode="auto">
            <a:xfrm>
              <a:off x="996" y="1281"/>
              <a:ext cx="2331" cy="1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2"/>
                  </a:solidFill>
                  <a:ea typeface="HGSｺﾞｼｯｸE" pitchFamily="50" charset="-128"/>
                </a:rPr>
                <a:t>・何を（管理特性）</a:t>
              </a:r>
            </a:p>
            <a:p>
              <a:pPr>
                <a:spcBef>
                  <a:spcPct val="50000"/>
                </a:spcBef>
              </a:pPr>
              <a:r>
                <a:rPr lang="ja-JP" altLang="en-US" sz="2800">
                  <a:solidFill>
                    <a:schemeClr val="bg2"/>
                  </a:solidFill>
                  <a:ea typeface="HGSｺﾞｼｯｸE" pitchFamily="50" charset="-128"/>
                </a:rPr>
                <a:t>・いつまでに（期限）</a:t>
              </a:r>
            </a:p>
            <a:p>
              <a:pPr>
                <a:spcBef>
                  <a:spcPct val="50000"/>
                </a:spcBef>
              </a:pPr>
              <a:r>
                <a:rPr lang="ja-JP" altLang="en-US" sz="2800">
                  <a:solidFill>
                    <a:schemeClr val="bg2"/>
                  </a:solidFill>
                  <a:ea typeface="HGSｺﾞｼｯｸE" pitchFamily="50" charset="-128"/>
                </a:rPr>
                <a:t>・どれだけ（目標値）</a:t>
              </a:r>
            </a:p>
          </p:txBody>
        </p:sp>
      </p:grpSp>
      <p:sp>
        <p:nvSpPr>
          <p:cNvPr id="23554" name="Rectangle 2"/>
          <p:cNvSpPr>
            <a:spLocks noGrp="1" noChangeArrowheads="1"/>
          </p:cNvSpPr>
          <p:nvPr>
            <p:ph type="ctrTitle"/>
          </p:nvPr>
        </p:nvSpPr>
        <p:spPr>
          <a:xfrm>
            <a:off x="95250" y="376238"/>
            <a:ext cx="4540250" cy="585787"/>
          </a:xfrm>
        </p:spPr>
        <p:txBody>
          <a:bodyPr/>
          <a:lstStyle/>
          <a:p>
            <a:r>
              <a:rPr lang="ja-JP" altLang="en-US" sz="3200">
                <a:solidFill>
                  <a:schemeClr val="bg1"/>
                </a:solidFill>
                <a:ea typeface="HGS創英角ﾎﾟｯﾌﾟ体" pitchFamily="50" charset="-128"/>
              </a:rPr>
              <a:t>４．目標</a:t>
            </a:r>
            <a:r>
              <a:rPr lang="ja-JP" altLang="en-US" sz="2800">
                <a:solidFill>
                  <a:schemeClr val="bg1"/>
                </a:solidFill>
                <a:ea typeface="HGS創英角ﾎﾟｯﾌﾟ体" pitchFamily="50" charset="-128"/>
              </a:rPr>
              <a:t>を</a:t>
            </a:r>
            <a:r>
              <a:rPr lang="ja-JP" altLang="en-US" sz="3200">
                <a:solidFill>
                  <a:schemeClr val="bg1"/>
                </a:solidFill>
                <a:ea typeface="HGS創英角ﾎﾟｯﾌﾟ体" pitchFamily="50" charset="-128"/>
              </a:rPr>
              <a:t>設定</a:t>
            </a:r>
            <a:r>
              <a:rPr lang="ja-JP" altLang="en-US" sz="2800">
                <a:solidFill>
                  <a:schemeClr val="bg1"/>
                </a:solidFill>
                <a:ea typeface="HGS創英角ﾎﾟｯﾌﾟ体" pitchFamily="50" charset="-128"/>
              </a:rPr>
              <a:t>する</a:t>
            </a:r>
          </a:p>
        </p:txBody>
      </p:sp>
      <p:sp>
        <p:nvSpPr>
          <p:cNvPr id="23559" name="Text Box 7"/>
          <p:cNvSpPr txBox="1">
            <a:spLocks noChangeArrowheads="1"/>
          </p:cNvSpPr>
          <p:nvPr/>
        </p:nvSpPr>
        <p:spPr bwMode="auto">
          <a:xfrm>
            <a:off x="1220788" y="1019175"/>
            <a:ext cx="559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創英角ﾎﾟｯﾌﾟ体" pitchFamily="50" charset="-128"/>
              </a:rPr>
              <a:t>１）</a:t>
            </a:r>
            <a:r>
              <a:rPr lang="ja-JP" altLang="en-US" sz="2400">
                <a:solidFill>
                  <a:srgbClr val="FF3300"/>
                </a:solidFill>
                <a:ea typeface="HGP創英角ﾎﾟｯﾌﾟ体" pitchFamily="50" charset="-128"/>
              </a:rPr>
              <a:t>目標の３要素</a:t>
            </a:r>
            <a:r>
              <a:rPr lang="ja-JP" altLang="en-US" sz="2400">
                <a:solidFill>
                  <a:schemeClr val="bg1"/>
                </a:solidFill>
                <a:ea typeface="HGP創英角ﾎﾟｯﾌﾟ体" pitchFamily="50" charset="-128"/>
              </a:rPr>
              <a:t>をハッキリさせる</a:t>
            </a:r>
          </a:p>
        </p:txBody>
      </p:sp>
      <p:sp>
        <p:nvSpPr>
          <p:cNvPr id="23566" name="Text Box 14"/>
          <p:cNvSpPr txBox="1">
            <a:spLocks noChangeArrowheads="1"/>
          </p:cNvSpPr>
          <p:nvPr/>
        </p:nvSpPr>
        <p:spPr bwMode="auto">
          <a:xfrm>
            <a:off x="2336800" y="4391025"/>
            <a:ext cx="417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サブ目標も考えよう</a:t>
            </a:r>
            <a:r>
              <a:rPr lang="ja-JP" altLang="en-US" sz="2400">
                <a:solidFill>
                  <a:schemeClr val="bg2"/>
                </a:solidFill>
                <a:ea typeface="HGSｺﾞｼｯｸE" pitchFamily="50" charset="-128"/>
              </a:rPr>
              <a:t>　</a:t>
            </a:r>
          </a:p>
        </p:txBody>
      </p:sp>
      <p:grpSp>
        <p:nvGrpSpPr>
          <p:cNvPr id="23570" name="Group 18"/>
          <p:cNvGrpSpPr>
            <a:grpSpLocks/>
          </p:cNvGrpSpPr>
          <p:nvPr/>
        </p:nvGrpSpPr>
        <p:grpSpPr bwMode="auto">
          <a:xfrm>
            <a:off x="5980113" y="1387475"/>
            <a:ext cx="2914650" cy="2116138"/>
            <a:chOff x="3735" y="1094"/>
            <a:chExt cx="1836" cy="1333"/>
          </a:xfrm>
        </p:grpSpPr>
        <p:sp>
          <p:nvSpPr>
            <p:cNvPr id="23565" name="Text Box 13"/>
            <p:cNvSpPr txBox="1">
              <a:spLocks noChangeArrowheads="1"/>
            </p:cNvSpPr>
            <p:nvPr/>
          </p:nvSpPr>
          <p:spPr bwMode="auto">
            <a:xfrm>
              <a:off x="3735" y="1431"/>
              <a:ext cx="1836" cy="996"/>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660066"/>
                  </a:solidFill>
                  <a:ea typeface="HGSｺﾞｼｯｸE" pitchFamily="50" charset="-128"/>
                </a:rPr>
                <a:t>・組み立て不良</a:t>
              </a:r>
              <a:r>
                <a:rPr lang="ja-JP" altLang="en-US" sz="2400">
                  <a:solidFill>
                    <a:schemeClr val="hlink"/>
                  </a:solidFill>
                  <a:ea typeface="HGSｺﾞｼｯｸE" pitchFamily="50" charset="-128"/>
                </a:rPr>
                <a:t>を</a:t>
              </a:r>
            </a:p>
            <a:p>
              <a:pPr>
                <a:spcBef>
                  <a:spcPct val="50000"/>
                </a:spcBef>
              </a:pPr>
              <a:r>
                <a:rPr lang="ja-JP" altLang="en-US" sz="2400">
                  <a:solidFill>
                    <a:srgbClr val="660066"/>
                  </a:solidFill>
                  <a:ea typeface="HGSｺﾞｼｯｸE" pitchFamily="50" charset="-128"/>
                </a:rPr>
                <a:t>・１１月末</a:t>
              </a:r>
              <a:r>
                <a:rPr lang="ja-JP" altLang="en-US" sz="2400">
                  <a:solidFill>
                    <a:schemeClr val="hlink"/>
                  </a:solidFill>
                  <a:ea typeface="HGSｺﾞｼｯｸE" pitchFamily="50" charset="-128"/>
                </a:rPr>
                <a:t>までに</a:t>
              </a:r>
            </a:p>
            <a:p>
              <a:pPr>
                <a:spcBef>
                  <a:spcPct val="50000"/>
                </a:spcBef>
              </a:pPr>
              <a:r>
                <a:rPr lang="ja-JP" altLang="en-US" sz="2400">
                  <a:solidFill>
                    <a:srgbClr val="660066"/>
                  </a:solidFill>
                  <a:ea typeface="HGSｺﾞｼｯｸE" pitchFamily="50" charset="-128"/>
                </a:rPr>
                <a:t>・０個</a:t>
              </a:r>
              <a:r>
                <a:rPr lang="ja-JP" altLang="en-US" sz="2400">
                  <a:solidFill>
                    <a:schemeClr val="hlink"/>
                  </a:solidFill>
                  <a:ea typeface="HGSｺﾞｼｯｸE" pitchFamily="50" charset="-128"/>
                </a:rPr>
                <a:t>にする</a:t>
              </a:r>
            </a:p>
          </p:txBody>
        </p:sp>
        <p:sp>
          <p:nvSpPr>
            <p:cNvPr id="23567" name="Text Box 15"/>
            <p:cNvSpPr txBox="1">
              <a:spLocks noChangeArrowheads="1"/>
            </p:cNvSpPr>
            <p:nvPr/>
          </p:nvSpPr>
          <p:spPr bwMode="auto">
            <a:xfrm>
              <a:off x="3851" y="1094"/>
              <a:ext cx="370" cy="300"/>
            </a:xfrm>
            <a:prstGeom prst="rect">
              <a:avLst/>
            </a:prstGeom>
            <a:noFill/>
            <a:ln w="19050">
              <a:solidFill>
                <a:srgbClr val="66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400">
                  <a:solidFill>
                    <a:srgbClr val="660066"/>
                  </a:solidFill>
                  <a:ea typeface="HGSｺﾞｼｯｸE" pitchFamily="50" charset="-128"/>
                </a:rPr>
                <a:t>例</a:t>
              </a:r>
            </a:p>
          </p:txBody>
        </p:sp>
      </p:grpSp>
      <p:grpSp>
        <p:nvGrpSpPr>
          <p:cNvPr id="23580" name="Group 28"/>
          <p:cNvGrpSpPr>
            <a:grpSpLocks/>
          </p:cNvGrpSpPr>
          <p:nvPr/>
        </p:nvGrpSpPr>
        <p:grpSpPr bwMode="auto">
          <a:xfrm>
            <a:off x="1219200" y="3557588"/>
            <a:ext cx="7577138" cy="2189162"/>
            <a:chOff x="768" y="2369"/>
            <a:chExt cx="4773" cy="1379"/>
          </a:xfrm>
        </p:grpSpPr>
        <p:sp>
          <p:nvSpPr>
            <p:cNvPr id="23561" name="Text Box 9"/>
            <p:cNvSpPr txBox="1">
              <a:spLocks noChangeArrowheads="1"/>
            </p:cNvSpPr>
            <p:nvPr/>
          </p:nvSpPr>
          <p:spPr bwMode="auto">
            <a:xfrm>
              <a:off x="768" y="2646"/>
              <a:ext cx="325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創英角ﾎﾟｯﾌﾟ体" pitchFamily="50" charset="-128"/>
                </a:rPr>
                <a:t>２）挑戦意欲の湧く目標にする</a:t>
              </a:r>
            </a:p>
          </p:txBody>
        </p:sp>
        <p:pic>
          <p:nvPicPr>
            <p:cNvPr id="23572"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2" y="2369"/>
              <a:ext cx="1499" cy="1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3581" name="Group 29"/>
          <p:cNvGrpSpPr>
            <a:grpSpLocks/>
          </p:cNvGrpSpPr>
          <p:nvPr/>
        </p:nvGrpSpPr>
        <p:grpSpPr bwMode="auto">
          <a:xfrm>
            <a:off x="449263" y="5372100"/>
            <a:ext cx="7940675" cy="1250950"/>
            <a:chOff x="283" y="3264"/>
            <a:chExt cx="5002" cy="788"/>
          </a:xfrm>
        </p:grpSpPr>
        <p:sp>
          <p:nvSpPr>
            <p:cNvPr id="23576" name="Text Box 24"/>
            <p:cNvSpPr txBox="1">
              <a:spLocks noChangeArrowheads="1"/>
            </p:cNvSpPr>
            <p:nvPr/>
          </p:nvSpPr>
          <p:spPr bwMode="auto">
            <a:xfrm>
              <a:off x="283" y="3264"/>
              <a:ext cx="330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1"/>
                  </a:solidFill>
                  <a:ea typeface="HGP創英角ﾎﾟｯﾌﾟ体" pitchFamily="50" charset="-128"/>
                </a:rPr>
                <a:t>５．管理者</a:t>
              </a:r>
              <a:r>
                <a:rPr lang="ja-JP" altLang="en-US" sz="2800">
                  <a:solidFill>
                    <a:schemeClr val="bg1"/>
                  </a:solidFill>
                  <a:ea typeface="HGP創英角ﾎﾟｯﾌﾟ体" pitchFamily="50" charset="-128"/>
                </a:rPr>
                <a:t>と</a:t>
              </a:r>
              <a:r>
                <a:rPr lang="ja-JP" altLang="en-US">
                  <a:solidFill>
                    <a:schemeClr val="bg1"/>
                  </a:solidFill>
                  <a:ea typeface="HGP創英角ﾎﾟｯﾌﾟ体" pitchFamily="50" charset="-128"/>
                </a:rPr>
                <a:t>すり合わせる</a:t>
              </a:r>
            </a:p>
          </p:txBody>
        </p:sp>
        <p:sp>
          <p:nvSpPr>
            <p:cNvPr id="23577" name="Text Box 25"/>
            <p:cNvSpPr txBox="1">
              <a:spLocks noChangeArrowheads="1"/>
            </p:cNvSpPr>
            <p:nvPr/>
          </p:nvSpPr>
          <p:spPr bwMode="auto">
            <a:xfrm>
              <a:off x="728" y="3802"/>
              <a:ext cx="455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テーマの大きさ・問題解決の型・管理特性・目標値・期限</a:t>
              </a:r>
              <a:endParaRPr lang="ja-JP" altLang="en-US" sz="2400">
                <a:solidFill>
                  <a:schemeClr val="bg2"/>
                </a:solidFill>
                <a:ea typeface="HGSｺﾞｼｯｸE" pitchFamily="50" charset="-128"/>
              </a:endParaRPr>
            </a:p>
          </p:txBody>
        </p:sp>
      </p:grpSp>
      <p:sp>
        <p:nvSpPr>
          <p:cNvPr id="23582" name="Text Box 30"/>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P21</a:t>
            </a:r>
          </a:p>
        </p:txBody>
      </p:sp>
      <p:sp>
        <p:nvSpPr>
          <p:cNvPr id="23583" name="Text Box 31"/>
          <p:cNvSpPr txBox="1">
            <a:spLocks noChangeArrowheads="1"/>
          </p:cNvSpPr>
          <p:nvPr/>
        </p:nvSpPr>
        <p:spPr bwMode="auto">
          <a:xfrm>
            <a:off x="1212850" y="4891088"/>
            <a:ext cx="559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創英角ﾎﾟｯﾌﾟ体" pitchFamily="50" charset="-128"/>
              </a:rPr>
              <a:t>３）何故その目標値かハッキリさせる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blinds(vertical)">
                                      <p:cBhvr>
                                        <p:cTn id="7" dur="500"/>
                                        <p:tgtEl>
                                          <p:spTgt spid="23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23583"/>
                                        </p:tgtEl>
                                        <p:attrNameLst>
                                          <p:attrName>style.visibility</p:attrName>
                                        </p:attrNameLst>
                                      </p:cBhvr>
                                      <p:to>
                                        <p:strVal val="visible"/>
                                      </p:to>
                                    </p:set>
                                    <p:animEffect transition="in" filter="blinds(vertical)">
                                      <p:cBhvr>
                                        <p:cTn id="12" dur="500"/>
                                        <p:tgtEl>
                                          <p:spTgt spid="235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3579"/>
                                        </p:tgtEl>
                                        <p:attrNameLst>
                                          <p:attrName>style.visibility</p:attrName>
                                        </p:attrNameLst>
                                      </p:cBhvr>
                                      <p:to>
                                        <p:strVal val="visible"/>
                                      </p:to>
                                    </p:set>
                                    <p:animEffect transition="in" filter="blinds(horizontal)">
                                      <p:cBhvr>
                                        <p:cTn id="17" dur="500"/>
                                        <p:tgtEl>
                                          <p:spTgt spid="2357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3570"/>
                                        </p:tgtEl>
                                        <p:attrNameLst>
                                          <p:attrName>style.visibility</p:attrName>
                                        </p:attrNameLst>
                                      </p:cBhvr>
                                      <p:to>
                                        <p:strVal val="visible"/>
                                      </p:to>
                                    </p:set>
                                    <p:animEffect transition="in" filter="blinds(horizontal)">
                                      <p:cBhvr>
                                        <p:cTn id="22" dur="500"/>
                                        <p:tgtEl>
                                          <p:spTgt spid="2357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5" fill="hold" nodeType="clickEffect">
                                  <p:stCondLst>
                                    <p:cond delay="0"/>
                                  </p:stCondLst>
                                  <p:childTnLst>
                                    <p:set>
                                      <p:cBhvr>
                                        <p:cTn id="26" dur="1" fill="hold">
                                          <p:stCondLst>
                                            <p:cond delay="0"/>
                                          </p:stCondLst>
                                        </p:cTn>
                                        <p:tgtEl>
                                          <p:spTgt spid="23580"/>
                                        </p:tgtEl>
                                        <p:attrNameLst>
                                          <p:attrName>style.visibility</p:attrName>
                                        </p:attrNameLst>
                                      </p:cBhvr>
                                      <p:to>
                                        <p:strVal val="visible"/>
                                      </p:to>
                                    </p:set>
                                    <p:animEffect transition="in" filter="blinds(vertical)">
                                      <p:cBhvr>
                                        <p:cTn id="27" dur="500"/>
                                        <p:tgtEl>
                                          <p:spTgt spid="2358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5" fill="hold" grpId="0" nodeType="clickEffect">
                                  <p:stCondLst>
                                    <p:cond delay="0"/>
                                  </p:stCondLst>
                                  <p:childTnLst>
                                    <p:set>
                                      <p:cBhvr>
                                        <p:cTn id="31" dur="1" fill="hold">
                                          <p:stCondLst>
                                            <p:cond delay="0"/>
                                          </p:stCondLst>
                                        </p:cTn>
                                        <p:tgtEl>
                                          <p:spTgt spid="23566"/>
                                        </p:tgtEl>
                                        <p:attrNameLst>
                                          <p:attrName>style.visibility</p:attrName>
                                        </p:attrNameLst>
                                      </p:cBhvr>
                                      <p:to>
                                        <p:strVal val="visible"/>
                                      </p:to>
                                    </p:set>
                                    <p:animEffect transition="in" filter="blinds(vertical)">
                                      <p:cBhvr>
                                        <p:cTn id="32" dur="500"/>
                                        <p:tgtEl>
                                          <p:spTgt spid="2356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5" fill="hold" nodeType="clickEffect">
                                  <p:stCondLst>
                                    <p:cond delay="0"/>
                                  </p:stCondLst>
                                  <p:childTnLst>
                                    <p:set>
                                      <p:cBhvr>
                                        <p:cTn id="36" dur="1" fill="hold">
                                          <p:stCondLst>
                                            <p:cond delay="0"/>
                                          </p:stCondLst>
                                        </p:cTn>
                                        <p:tgtEl>
                                          <p:spTgt spid="23581"/>
                                        </p:tgtEl>
                                        <p:attrNameLst>
                                          <p:attrName>style.visibility</p:attrName>
                                        </p:attrNameLst>
                                      </p:cBhvr>
                                      <p:to>
                                        <p:strVal val="visible"/>
                                      </p:to>
                                    </p:set>
                                    <p:animEffect transition="in" filter="blinds(vertical)">
                                      <p:cBhvr>
                                        <p:cTn id="37" dur="500"/>
                                        <p:tgtEl>
                                          <p:spTgt spid="23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autoUpdateAnimBg="0"/>
      <p:bldP spid="23566" grpId="0" autoUpdateAnimBg="0"/>
      <p:bldP spid="2358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32" name="Rectangle 184"/>
          <p:cNvSpPr>
            <a:spLocks noChangeArrowheads="1"/>
          </p:cNvSpPr>
          <p:nvPr/>
        </p:nvSpPr>
        <p:spPr bwMode="auto">
          <a:xfrm>
            <a:off x="946150" y="2681288"/>
            <a:ext cx="7407275" cy="359568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52" name="AutoShape 4"/>
          <p:cNvSpPr>
            <a:spLocks noChangeArrowheads="1"/>
          </p:cNvSpPr>
          <p:nvPr/>
        </p:nvSpPr>
        <p:spPr bwMode="auto">
          <a:xfrm>
            <a:off x="942975" y="485775"/>
            <a:ext cx="6211888" cy="91916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50" name="Rectangle 2"/>
          <p:cNvSpPr>
            <a:spLocks noGrp="1" noChangeArrowheads="1"/>
          </p:cNvSpPr>
          <p:nvPr>
            <p:ph type="ctrTitle"/>
          </p:nvPr>
        </p:nvSpPr>
        <p:spPr>
          <a:xfrm>
            <a:off x="1343025" y="519113"/>
            <a:ext cx="6072188" cy="909637"/>
          </a:xfrm>
        </p:spPr>
        <p:txBody>
          <a:bodyPr/>
          <a:lstStyle/>
          <a:p>
            <a:r>
              <a:rPr lang="ja-JP" altLang="en-US">
                <a:solidFill>
                  <a:schemeClr val="bg2"/>
                </a:solidFill>
                <a:ea typeface="HGS創英角ﾎﾟｯﾌﾟ体" pitchFamily="50" charset="-128"/>
              </a:rPr>
              <a:t>活動計画</a:t>
            </a:r>
            <a:r>
              <a:rPr lang="ja-JP" altLang="en-US" sz="4000">
                <a:solidFill>
                  <a:schemeClr val="bg2"/>
                </a:solidFill>
                <a:ea typeface="HGS創英角ﾎﾟｯﾌﾟ体" pitchFamily="50" charset="-128"/>
              </a:rPr>
              <a:t>の</a:t>
            </a:r>
            <a:r>
              <a:rPr lang="ja-JP" altLang="en-US">
                <a:solidFill>
                  <a:schemeClr val="bg2"/>
                </a:solidFill>
                <a:ea typeface="HGS創英角ﾎﾟｯﾌﾟ体" pitchFamily="50" charset="-128"/>
              </a:rPr>
              <a:t>作成</a:t>
            </a:r>
          </a:p>
        </p:txBody>
      </p:sp>
      <p:sp>
        <p:nvSpPr>
          <p:cNvPr id="27653" name="Text Box 5"/>
          <p:cNvSpPr txBox="1">
            <a:spLocks noChangeArrowheads="1"/>
          </p:cNvSpPr>
          <p:nvPr/>
        </p:nvSpPr>
        <p:spPr bwMode="auto">
          <a:xfrm>
            <a:off x="1014413" y="1428750"/>
            <a:ext cx="4900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創英角ﾎﾟｯﾌﾟ体" pitchFamily="50" charset="-128"/>
              </a:rPr>
              <a:t>１．活動スケジュールを決める</a:t>
            </a:r>
          </a:p>
        </p:txBody>
      </p:sp>
      <p:sp>
        <p:nvSpPr>
          <p:cNvPr id="27654" name="Text Box 6"/>
          <p:cNvSpPr txBox="1">
            <a:spLocks noChangeArrowheads="1"/>
          </p:cNvSpPr>
          <p:nvPr/>
        </p:nvSpPr>
        <p:spPr bwMode="auto">
          <a:xfrm>
            <a:off x="1028700" y="1814513"/>
            <a:ext cx="3971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創英角ﾎﾟｯﾌﾟ体" pitchFamily="50" charset="-128"/>
              </a:rPr>
              <a:t>２．役割分担を決める</a:t>
            </a:r>
          </a:p>
        </p:txBody>
      </p:sp>
      <p:sp>
        <p:nvSpPr>
          <p:cNvPr id="27694" name="Rectangle 46"/>
          <p:cNvSpPr>
            <a:spLocks noChangeArrowheads="1"/>
          </p:cNvSpPr>
          <p:nvPr/>
        </p:nvSpPr>
        <p:spPr bwMode="auto">
          <a:xfrm>
            <a:off x="958850" y="4278313"/>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696" name="Rectangle 48"/>
          <p:cNvSpPr>
            <a:spLocks noChangeArrowheads="1"/>
          </p:cNvSpPr>
          <p:nvPr/>
        </p:nvSpPr>
        <p:spPr bwMode="auto">
          <a:xfrm>
            <a:off x="2773363" y="4278313"/>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24" name="Rectangle 76"/>
          <p:cNvSpPr>
            <a:spLocks noChangeArrowheads="1"/>
          </p:cNvSpPr>
          <p:nvPr/>
        </p:nvSpPr>
        <p:spPr bwMode="auto">
          <a:xfrm>
            <a:off x="4152900" y="4278313"/>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686" name="Rectangle 38"/>
          <p:cNvSpPr>
            <a:spLocks noChangeArrowheads="1"/>
          </p:cNvSpPr>
          <p:nvPr/>
        </p:nvSpPr>
        <p:spPr bwMode="auto">
          <a:xfrm>
            <a:off x="6235700" y="2693988"/>
            <a:ext cx="11113" cy="5778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690" name="Rectangle 42"/>
          <p:cNvSpPr>
            <a:spLocks noChangeArrowheads="1"/>
          </p:cNvSpPr>
          <p:nvPr/>
        </p:nvSpPr>
        <p:spPr bwMode="auto">
          <a:xfrm>
            <a:off x="958850" y="3779838"/>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692" name="Rectangle 44"/>
          <p:cNvSpPr>
            <a:spLocks noChangeArrowheads="1"/>
          </p:cNvSpPr>
          <p:nvPr/>
        </p:nvSpPr>
        <p:spPr bwMode="auto">
          <a:xfrm>
            <a:off x="2773363" y="3779838"/>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15" name="Rectangle 67"/>
          <p:cNvSpPr>
            <a:spLocks noChangeArrowheads="1"/>
          </p:cNvSpPr>
          <p:nvPr/>
        </p:nvSpPr>
        <p:spPr bwMode="auto">
          <a:xfrm>
            <a:off x="6235700" y="3292475"/>
            <a:ext cx="11113" cy="2970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22" name="Rectangle 74"/>
          <p:cNvSpPr>
            <a:spLocks noChangeArrowheads="1"/>
          </p:cNvSpPr>
          <p:nvPr/>
        </p:nvSpPr>
        <p:spPr bwMode="auto">
          <a:xfrm>
            <a:off x="4152900" y="3779838"/>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27829" name="Group 181"/>
          <p:cNvGrpSpPr>
            <a:grpSpLocks/>
          </p:cNvGrpSpPr>
          <p:nvPr/>
        </p:nvGrpSpPr>
        <p:grpSpPr bwMode="auto">
          <a:xfrm>
            <a:off x="915988" y="2454275"/>
            <a:ext cx="7445375" cy="3883025"/>
            <a:chOff x="577" y="1546"/>
            <a:chExt cx="4690" cy="2446"/>
          </a:xfrm>
        </p:grpSpPr>
        <p:sp>
          <p:nvSpPr>
            <p:cNvPr id="27698" name="Rectangle 50"/>
            <p:cNvSpPr>
              <a:spLocks noChangeArrowheads="1"/>
            </p:cNvSpPr>
            <p:nvPr/>
          </p:nvSpPr>
          <p:spPr bwMode="auto">
            <a:xfrm>
              <a:off x="604" y="3009"/>
              <a:ext cx="1129"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00" name="Rectangle 52"/>
            <p:cNvSpPr>
              <a:spLocks noChangeArrowheads="1"/>
            </p:cNvSpPr>
            <p:nvPr/>
          </p:nvSpPr>
          <p:spPr bwMode="auto">
            <a:xfrm>
              <a:off x="1747" y="3009"/>
              <a:ext cx="855"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26" name="Rectangle 78"/>
            <p:cNvSpPr>
              <a:spLocks noChangeArrowheads="1"/>
            </p:cNvSpPr>
            <p:nvPr/>
          </p:nvSpPr>
          <p:spPr bwMode="auto">
            <a:xfrm>
              <a:off x="2616" y="3009"/>
              <a:ext cx="262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658" name="Rectangle 10"/>
            <p:cNvSpPr>
              <a:spLocks noChangeArrowheads="1"/>
            </p:cNvSpPr>
            <p:nvPr/>
          </p:nvSpPr>
          <p:spPr bwMode="auto">
            <a:xfrm>
              <a:off x="3209" y="1546"/>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b="1">
                  <a:solidFill>
                    <a:srgbClr val="000000"/>
                  </a:solidFill>
                  <a:latin typeface="ＭＳ Ｐゴシック" pitchFamily="50" charset="-128"/>
                  <a:ea typeface="ＭＳ Ｐゴシック" pitchFamily="50" charset="-128"/>
                </a:rPr>
                <a:t>計画</a:t>
              </a:r>
              <a:endParaRPr lang="ja-JP" altLang="en-US" sz="4000"/>
            </a:p>
          </p:txBody>
        </p:sp>
        <p:sp>
          <p:nvSpPr>
            <p:cNvPr id="27659" name="Rectangle 11"/>
            <p:cNvSpPr>
              <a:spLocks noChangeArrowheads="1"/>
            </p:cNvSpPr>
            <p:nvPr/>
          </p:nvSpPr>
          <p:spPr bwMode="auto">
            <a:xfrm>
              <a:off x="4065" y="1546"/>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b="1">
                  <a:solidFill>
                    <a:srgbClr val="000000"/>
                  </a:solidFill>
                  <a:latin typeface="ＭＳ Ｐゴシック" pitchFamily="50" charset="-128"/>
                  <a:ea typeface="ＭＳ Ｐゴシック" pitchFamily="50" charset="-128"/>
                </a:rPr>
                <a:t>実績</a:t>
              </a:r>
              <a:endParaRPr lang="ja-JP" altLang="en-US" sz="4000"/>
            </a:p>
          </p:txBody>
        </p:sp>
        <p:sp>
          <p:nvSpPr>
            <p:cNvPr id="27660" name="Rectangle 12"/>
            <p:cNvSpPr>
              <a:spLocks noChangeArrowheads="1"/>
            </p:cNvSpPr>
            <p:nvPr/>
          </p:nvSpPr>
          <p:spPr bwMode="auto">
            <a:xfrm>
              <a:off x="1943" y="1735"/>
              <a:ext cx="42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chemeClr val="bg1"/>
                  </a:solidFill>
                  <a:latin typeface="HGPｺﾞｼｯｸE" pitchFamily="50" charset="-128"/>
                  <a:ea typeface="HGPｺﾞｼｯｸE" pitchFamily="50" charset="-128"/>
                </a:rPr>
                <a:t>ステップ</a:t>
              </a:r>
              <a:endParaRPr lang="ja-JP" altLang="en-US" sz="4000">
                <a:solidFill>
                  <a:schemeClr val="bg1"/>
                </a:solidFill>
              </a:endParaRPr>
            </a:p>
          </p:txBody>
        </p:sp>
        <p:sp>
          <p:nvSpPr>
            <p:cNvPr id="27661" name="Rectangle 13"/>
            <p:cNvSpPr>
              <a:spLocks noChangeArrowheads="1"/>
            </p:cNvSpPr>
            <p:nvPr/>
          </p:nvSpPr>
          <p:spPr bwMode="auto">
            <a:xfrm>
              <a:off x="2778" y="1735"/>
              <a:ext cx="31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500">
                  <a:solidFill>
                    <a:schemeClr val="bg1"/>
                  </a:solidFill>
                  <a:latin typeface="Times New Roman"/>
                  <a:ea typeface="HGPｺﾞｼｯｸE" pitchFamily="50" charset="-128"/>
                </a:rPr>
                <a:t>‘</a:t>
              </a:r>
              <a:r>
                <a:rPr lang="ja-JP" altLang="en-US" sz="1500">
                  <a:solidFill>
                    <a:schemeClr val="bg1"/>
                  </a:solidFill>
                  <a:latin typeface="HGPｺﾞｼｯｸE" pitchFamily="50" charset="-128"/>
                  <a:ea typeface="HGPｺﾞｼｯｸE" pitchFamily="50" charset="-128"/>
                </a:rPr>
                <a:t>０６年</a:t>
              </a:r>
              <a:endParaRPr lang="ja-JP" altLang="en-US" sz="4000">
                <a:solidFill>
                  <a:schemeClr val="bg1"/>
                </a:solidFill>
              </a:endParaRPr>
            </a:p>
          </p:txBody>
        </p:sp>
        <p:sp>
          <p:nvSpPr>
            <p:cNvPr id="27662" name="Rectangle 14"/>
            <p:cNvSpPr>
              <a:spLocks noChangeArrowheads="1"/>
            </p:cNvSpPr>
            <p:nvPr/>
          </p:nvSpPr>
          <p:spPr bwMode="auto">
            <a:xfrm>
              <a:off x="1943" y="1923"/>
              <a:ext cx="4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chemeClr val="bg1"/>
                  </a:solidFill>
                  <a:latin typeface="HGPｺﾞｼｯｸE" pitchFamily="50" charset="-128"/>
                  <a:ea typeface="HGPｺﾞｼｯｸE" pitchFamily="50" charset="-128"/>
                </a:rPr>
                <a:t>リーダー</a:t>
              </a:r>
              <a:endParaRPr lang="ja-JP" altLang="en-US" sz="4000">
                <a:solidFill>
                  <a:schemeClr val="bg1"/>
                </a:solidFill>
              </a:endParaRPr>
            </a:p>
          </p:txBody>
        </p:sp>
        <p:sp>
          <p:nvSpPr>
            <p:cNvPr id="27663" name="Rectangle 15"/>
            <p:cNvSpPr>
              <a:spLocks noChangeArrowheads="1"/>
            </p:cNvSpPr>
            <p:nvPr/>
          </p:nvSpPr>
          <p:spPr bwMode="auto">
            <a:xfrm>
              <a:off x="2834" y="1923"/>
              <a:ext cx="1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chemeClr val="bg1"/>
                  </a:solidFill>
                  <a:latin typeface="HGPｺﾞｼｯｸE" pitchFamily="50" charset="-128"/>
                  <a:ea typeface="HGPｺﾞｼｯｸE" pitchFamily="50" charset="-128"/>
                </a:rPr>
                <a:t>８月</a:t>
              </a:r>
              <a:endParaRPr lang="ja-JP" altLang="en-US" sz="4000">
                <a:solidFill>
                  <a:schemeClr val="bg1"/>
                </a:solidFill>
              </a:endParaRPr>
            </a:p>
          </p:txBody>
        </p:sp>
        <p:sp>
          <p:nvSpPr>
            <p:cNvPr id="27664" name="Rectangle 16"/>
            <p:cNvSpPr>
              <a:spLocks noChangeArrowheads="1"/>
            </p:cNvSpPr>
            <p:nvPr/>
          </p:nvSpPr>
          <p:spPr bwMode="auto">
            <a:xfrm>
              <a:off x="3493" y="1923"/>
              <a:ext cx="1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chemeClr val="bg1"/>
                  </a:solidFill>
                  <a:latin typeface="HGPｺﾞｼｯｸE" pitchFamily="50" charset="-128"/>
                  <a:ea typeface="HGPｺﾞｼｯｸE" pitchFamily="50" charset="-128"/>
                </a:rPr>
                <a:t>９月</a:t>
              </a:r>
              <a:endParaRPr lang="ja-JP" altLang="en-US" sz="4000">
                <a:solidFill>
                  <a:schemeClr val="bg1"/>
                </a:solidFill>
              </a:endParaRPr>
            </a:p>
          </p:txBody>
        </p:sp>
        <p:sp>
          <p:nvSpPr>
            <p:cNvPr id="27665" name="Rectangle 17"/>
            <p:cNvSpPr>
              <a:spLocks noChangeArrowheads="1"/>
            </p:cNvSpPr>
            <p:nvPr/>
          </p:nvSpPr>
          <p:spPr bwMode="auto">
            <a:xfrm>
              <a:off x="4124" y="1923"/>
              <a:ext cx="25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500">
                  <a:solidFill>
                    <a:schemeClr val="bg1"/>
                  </a:solidFill>
                  <a:latin typeface="HGPｺﾞｼｯｸE" pitchFamily="50" charset="-128"/>
                  <a:ea typeface="HGPｺﾞｼｯｸE" pitchFamily="50" charset="-128"/>
                </a:rPr>
                <a:t>10</a:t>
              </a:r>
              <a:r>
                <a:rPr lang="ja-JP" altLang="en-US" sz="1500">
                  <a:solidFill>
                    <a:schemeClr val="bg1"/>
                  </a:solidFill>
                  <a:latin typeface="HGPｺﾞｼｯｸE" pitchFamily="50" charset="-128"/>
                  <a:ea typeface="HGPｺﾞｼｯｸE" pitchFamily="50" charset="-128"/>
                </a:rPr>
                <a:t>月</a:t>
              </a:r>
              <a:endParaRPr lang="ja-JP" altLang="en-US" sz="4000">
                <a:solidFill>
                  <a:schemeClr val="bg1"/>
                </a:solidFill>
              </a:endParaRPr>
            </a:p>
          </p:txBody>
        </p:sp>
        <p:sp>
          <p:nvSpPr>
            <p:cNvPr id="27666" name="Rectangle 18"/>
            <p:cNvSpPr>
              <a:spLocks noChangeArrowheads="1"/>
            </p:cNvSpPr>
            <p:nvPr/>
          </p:nvSpPr>
          <p:spPr bwMode="auto">
            <a:xfrm>
              <a:off x="4783" y="1923"/>
              <a:ext cx="25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500">
                  <a:solidFill>
                    <a:schemeClr val="bg1"/>
                  </a:solidFill>
                  <a:latin typeface="HGPｺﾞｼｯｸE" pitchFamily="50" charset="-128"/>
                  <a:ea typeface="HGPｺﾞｼｯｸE" pitchFamily="50" charset="-128"/>
                </a:rPr>
                <a:t>11</a:t>
              </a:r>
              <a:r>
                <a:rPr lang="ja-JP" altLang="en-US" sz="1500">
                  <a:solidFill>
                    <a:schemeClr val="bg1"/>
                  </a:solidFill>
                  <a:latin typeface="HGPｺﾞｼｯｸE" pitchFamily="50" charset="-128"/>
                  <a:ea typeface="HGPｺﾞｼｯｸE" pitchFamily="50" charset="-128"/>
                </a:rPr>
                <a:t>月</a:t>
              </a:r>
              <a:endParaRPr lang="ja-JP" altLang="en-US" sz="4000">
                <a:solidFill>
                  <a:schemeClr val="bg1"/>
                </a:solidFill>
              </a:endParaRPr>
            </a:p>
          </p:txBody>
        </p:sp>
        <p:sp>
          <p:nvSpPr>
            <p:cNvPr id="27667" name="Rectangle 19"/>
            <p:cNvSpPr>
              <a:spLocks noChangeArrowheads="1"/>
            </p:cNvSpPr>
            <p:nvPr/>
          </p:nvSpPr>
          <p:spPr bwMode="auto">
            <a:xfrm>
              <a:off x="842" y="2174"/>
              <a:ext cx="5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現状の把握</a:t>
              </a:r>
              <a:endParaRPr lang="ja-JP" altLang="en-US" sz="4000"/>
            </a:p>
          </p:txBody>
        </p:sp>
        <p:sp>
          <p:nvSpPr>
            <p:cNvPr id="27668" name="Rectangle 20"/>
            <p:cNvSpPr>
              <a:spLocks noChangeArrowheads="1"/>
            </p:cNvSpPr>
            <p:nvPr/>
          </p:nvSpPr>
          <p:spPr bwMode="auto">
            <a:xfrm>
              <a:off x="1894" y="2174"/>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東山 春雄</a:t>
              </a:r>
              <a:endParaRPr lang="ja-JP" altLang="en-US" sz="4000"/>
            </a:p>
          </p:txBody>
        </p:sp>
        <p:sp>
          <p:nvSpPr>
            <p:cNvPr id="27669" name="Rectangle 21"/>
            <p:cNvSpPr>
              <a:spLocks noChangeArrowheads="1"/>
            </p:cNvSpPr>
            <p:nvPr/>
          </p:nvSpPr>
          <p:spPr bwMode="auto">
            <a:xfrm>
              <a:off x="737" y="2488"/>
              <a:ext cx="7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要因調査・解析</a:t>
              </a:r>
              <a:endParaRPr lang="ja-JP" altLang="en-US" sz="4000"/>
            </a:p>
          </p:txBody>
        </p:sp>
        <p:sp>
          <p:nvSpPr>
            <p:cNvPr id="27670" name="Rectangle 22"/>
            <p:cNvSpPr>
              <a:spLocks noChangeArrowheads="1"/>
            </p:cNvSpPr>
            <p:nvPr/>
          </p:nvSpPr>
          <p:spPr bwMode="auto">
            <a:xfrm>
              <a:off x="1894" y="2488"/>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西川 夏子</a:t>
              </a:r>
              <a:endParaRPr lang="ja-JP" altLang="en-US" sz="4000"/>
            </a:p>
          </p:txBody>
        </p:sp>
        <p:sp>
          <p:nvSpPr>
            <p:cNvPr id="27671" name="Rectangle 23"/>
            <p:cNvSpPr>
              <a:spLocks noChangeArrowheads="1"/>
            </p:cNvSpPr>
            <p:nvPr/>
          </p:nvSpPr>
          <p:spPr bwMode="auto">
            <a:xfrm>
              <a:off x="786" y="2733"/>
              <a:ext cx="689"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対策の検討と</a:t>
              </a:r>
              <a:endParaRPr lang="ja-JP" altLang="en-US" sz="4000"/>
            </a:p>
          </p:txBody>
        </p:sp>
        <p:sp>
          <p:nvSpPr>
            <p:cNvPr id="27672" name="Rectangle 24"/>
            <p:cNvSpPr>
              <a:spLocks noChangeArrowheads="1"/>
            </p:cNvSpPr>
            <p:nvPr/>
          </p:nvSpPr>
          <p:spPr bwMode="auto">
            <a:xfrm>
              <a:off x="1039" y="2878"/>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実施</a:t>
              </a:r>
              <a:endParaRPr lang="ja-JP" altLang="en-US" sz="4000"/>
            </a:p>
          </p:txBody>
        </p:sp>
        <p:sp>
          <p:nvSpPr>
            <p:cNvPr id="27673" name="Rectangle 25"/>
            <p:cNvSpPr>
              <a:spLocks noChangeArrowheads="1"/>
            </p:cNvSpPr>
            <p:nvPr/>
          </p:nvSpPr>
          <p:spPr bwMode="auto">
            <a:xfrm>
              <a:off x="1894" y="2802"/>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南野 秋雄</a:t>
              </a:r>
              <a:endParaRPr lang="ja-JP" altLang="en-US" sz="4000"/>
            </a:p>
          </p:txBody>
        </p:sp>
        <p:sp>
          <p:nvSpPr>
            <p:cNvPr id="27674" name="Rectangle 26"/>
            <p:cNvSpPr>
              <a:spLocks noChangeArrowheads="1"/>
            </p:cNvSpPr>
            <p:nvPr/>
          </p:nvSpPr>
          <p:spPr bwMode="auto">
            <a:xfrm>
              <a:off x="842" y="3116"/>
              <a:ext cx="5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効果の確認</a:t>
              </a:r>
              <a:endParaRPr lang="ja-JP" altLang="en-US" sz="4000"/>
            </a:p>
          </p:txBody>
        </p:sp>
        <p:sp>
          <p:nvSpPr>
            <p:cNvPr id="27675" name="Rectangle 27"/>
            <p:cNvSpPr>
              <a:spLocks noChangeArrowheads="1"/>
            </p:cNvSpPr>
            <p:nvPr/>
          </p:nvSpPr>
          <p:spPr bwMode="auto">
            <a:xfrm>
              <a:off x="1894" y="3116"/>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北原 冬子</a:t>
              </a:r>
              <a:endParaRPr lang="ja-JP" altLang="en-US" sz="4000"/>
            </a:p>
          </p:txBody>
        </p:sp>
        <p:sp>
          <p:nvSpPr>
            <p:cNvPr id="27676" name="Rectangle 28"/>
            <p:cNvSpPr>
              <a:spLocks noChangeArrowheads="1"/>
            </p:cNvSpPr>
            <p:nvPr/>
          </p:nvSpPr>
          <p:spPr bwMode="auto">
            <a:xfrm>
              <a:off x="920" y="3361"/>
              <a:ext cx="4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標準化と</a:t>
              </a:r>
              <a:endParaRPr lang="ja-JP" altLang="en-US" sz="4000"/>
            </a:p>
          </p:txBody>
        </p:sp>
        <p:sp>
          <p:nvSpPr>
            <p:cNvPr id="27677" name="Rectangle 29"/>
            <p:cNvSpPr>
              <a:spLocks noChangeArrowheads="1"/>
            </p:cNvSpPr>
            <p:nvPr/>
          </p:nvSpPr>
          <p:spPr bwMode="auto">
            <a:xfrm>
              <a:off x="842" y="3506"/>
              <a:ext cx="5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管理の定着</a:t>
              </a:r>
              <a:endParaRPr lang="ja-JP" altLang="en-US" sz="4000"/>
            </a:p>
          </p:txBody>
        </p:sp>
        <p:sp>
          <p:nvSpPr>
            <p:cNvPr id="27678" name="Rectangle 30"/>
            <p:cNvSpPr>
              <a:spLocks noChangeArrowheads="1"/>
            </p:cNvSpPr>
            <p:nvPr/>
          </p:nvSpPr>
          <p:spPr bwMode="auto">
            <a:xfrm>
              <a:off x="1894" y="3430"/>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赤石 松男</a:t>
              </a:r>
              <a:endParaRPr lang="ja-JP" altLang="en-US" sz="4000"/>
            </a:p>
          </p:txBody>
        </p:sp>
        <p:sp>
          <p:nvSpPr>
            <p:cNvPr id="27679" name="Rectangle 31"/>
            <p:cNvSpPr>
              <a:spLocks noChangeArrowheads="1"/>
            </p:cNvSpPr>
            <p:nvPr/>
          </p:nvSpPr>
          <p:spPr bwMode="auto">
            <a:xfrm>
              <a:off x="990" y="3675"/>
              <a:ext cx="33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反省と</a:t>
              </a:r>
              <a:endParaRPr lang="ja-JP" altLang="en-US" sz="4000"/>
            </a:p>
          </p:txBody>
        </p:sp>
        <p:sp>
          <p:nvSpPr>
            <p:cNvPr id="27680" name="Rectangle 32"/>
            <p:cNvSpPr>
              <a:spLocks noChangeArrowheads="1"/>
            </p:cNvSpPr>
            <p:nvPr/>
          </p:nvSpPr>
          <p:spPr bwMode="auto">
            <a:xfrm>
              <a:off x="779" y="3820"/>
              <a:ext cx="713"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今後の進め方</a:t>
              </a:r>
              <a:endParaRPr lang="ja-JP" altLang="en-US" sz="4000"/>
            </a:p>
          </p:txBody>
        </p:sp>
        <p:sp>
          <p:nvSpPr>
            <p:cNvPr id="27681" name="Rectangle 33"/>
            <p:cNvSpPr>
              <a:spLocks noChangeArrowheads="1"/>
            </p:cNvSpPr>
            <p:nvPr/>
          </p:nvSpPr>
          <p:spPr bwMode="auto">
            <a:xfrm>
              <a:off x="1894" y="3744"/>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HGPｺﾞｼｯｸE" pitchFamily="50" charset="-128"/>
                  <a:ea typeface="HGPｺﾞｼｯｸE" pitchFamily="50" charset="-128"/>
                </a:rPr>
                <a:t>青木 竹子</a:t>
              </a:r>
              <a:endParaRPr lang="ja-JP" altLang="en-US" sz="4000"/>
            </a:p>
          </p:txBody>
        </p:sp>
        <p:sp>
          <p:nvSpPr>
            <p:cNvPr id="27682" name="Rectangle 34"/>
            <p:cNvSpPr>
              <a:spLocks noChangeArrowheads="1"/>
            </p:cNvSpPr>
            <p:nvPr/>
          </p:nvSpPr>
          <p:spPr bwMode="auto">
            <a:xfrm>
              <a:off x="800" y="1823"/>
              <a:ext cx="66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0" tIns="0" rIns="0" bIns="0">
              <a:spAutoFit/>
            </a:bodyPr>
            <a:lstStyle/>
            <a:p>
              <a:r>
                <a:rPr lang="ja-JP" altLang="en-US" sz="1500">
                  <a:solidFill>
                    <a:schemeClr val="bg1"/>
                  </a:solidFill>
                  <a:latin typeface="HGPｺﾞｼｯｸE" pitchFamily="50" charset="-128"/>
                  <a:ea typeface="HGPｺﾞｼｯｸE" pitchFamily="50" charset="-128"/>
                </a:rPr>
                <a:t>活動ステップ</a:t>
              </a:r>
              <a:endParaRPr lang="ja-JP" altLang="en-US" sz="4000">
                <a:solidFill>
                  <a:schemeClr val="bg1"/>
                </a:solidFill>
              </a:endParaRPr>
            </a:p>
          </p:txBody>
        </p:sp>
        <p:sp>
          <p:nvSpPr>
            <p:cNvPr id="27684" name="Rectangle 36"/>
            <p:cNvSpPr>
              <a:spLocks noChangeArrowheads="1"/>
            </p:cNvSpPr>
            <p:nvPr/>
          </p:nvSpPr>
          <p:spPr bwMode="auto">
            <a:xfrm>
              <a:off x="3269" y="1697"/>
              <a:ext cx="7" cy="3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685" name="Line 37"/>
            <p:cNvSpPr>
              <a:spLocks noChangeShapeType="1"/>
            </p:cNvSpPr>
            <p:nvPr/>
          </p:nvSpPr>
          <p:spPr bwMode="auto">
            <a:xfrm>
              <a:off x="3928" y="1697"/>
              <a:ext cx="1" cy="36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7" name="Line 39"/>
            <p:cNvSpPr>
              <a:spLocks noChangeShapeType="1"/>
            </p:cNvSpPr>
            <p:nvPr/>
          </p:nvSpPr>
          <p:spPr bwMode="auto">
            <a:xfrm>
              <a:off x="4587" y="1697"/>
              <a:ext cx="1" cy="36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88" name="Rectangle 40"/>
            <p:cNvSpPr>
              <a:spLocks noChangeArrowheads="1"/>
            </p:cNvSpPr>
            <p:nvPr/>
          </p:nvSpPr>
          <p:spPr bwMode="auto">
            <a:xfrm>
              <a:off x="4587" y="1697"/>
              <a:ext cx="7" cy="3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689" name="Line 41"/>
            <p:cNvSpPr>
              <a:spLocks noChangeShapeType="1"/>
            </p:cNvSpPr>
            <p:nvPr/>
          </p:nvSpPr>
          <p:spPr bwMode="auto">
            <a:xfrm>
              <a:off x="604" y="2381"/>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1" name="Line 43"/>
            <p:cNvSpPr>
              <a:spLocks noChangeShapeType="1"/>
            </p:cNvSpPr>
            <p:nvPr/>
          </p:nvSpPr>
          <p:spPr bwMode="auto">
            <a:xfrm>
              <a:off x="1747" y="2381"/>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3" name="Line 45"/>
            <p:cNvSpPr>
              <a:spLocks noChangeShapeType="1"/>
            </p:cNvSpPr>
            <p:nvPr/>
          </p:nvSpPr>
          <p:spPr bwMode="auto">
            <a:xfrm>
              <a:off x="604" y="2695"/>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695" name="Line 47"/>
            <p:cNvSpPr>
              <a:spLocks noChangeShapeType="1"/>
            </p:cNvSpPr>
            <p:nvPr/>
          </p:nvSpPr>
          <p:spPr bwMode="auto">
            <a:xfrm>
              <a:off x="1747" y="2695"/>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1" name="Line 53"/>
            <p:cNvSpPr>
              <a:spLocks noChangeShapeType="1"/>
            </p:cNvSpPr>
            <p:nvPr/>
          </p:nvSpPr>
          <p:spPr bwMode="auto">
            <a:xfrm>
              <a:off x="604" y="3323"/>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2" name="Rectangle 54"/>
            <p:cNvSpPr>
              <a:spLocks noChangeArrowheads="1"/>
            </p:cNvSpPr>
            <p:nvPr/>
          </p:nvSpPr>
          <p:spPr bwMode="auto">
            <a:xfrm>
              <a:off x="604" y="3323"/>
              <a:ext cx="1129"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03" name="Line 55"/>
            <p:cNvSpPr>
              <a:spLocks noChangeShapeType="1"/>
            </p:cNvSpPr>
            <p:nvPr/>
          </p:nvSpPr>
          <p:spPr bwMode="auto">
            <a:xfrm>
              <a:off x="1747" y="3323"/>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4" name="Rectangle 56"/>
            <p:cNvSpPr>
              <a:spLocks noChangeArrowheads="1"/>
            </p:cNvSpPr>
            <p:nvPr/>
          </p:nvSpPr>
          <p:spPr bwMode="auto">
            <a:xfrm>
              <a:off x="1747" y="3323"/>
              <a:ext cx="855"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05" name="Line 57"/>
            <p:cNvSpPr>
              <a:spLocks noChangeShapeType="1"/>
            </p:cNvSpPr>
            <p:nvPr/>
          </p:nvSpPr>
          <p:spPr bwMode="auto">
            <a:xfrm>
              <a:off x="604" y="3637"/>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6" name="Rectangle 58"/>
            <p:cNvSpPr>
              <a:spLocks noChangeArrowheads="1"/>
            </p:cNvSpPr>
            <p:nvPr/>
          </p:nvSpPr>
          <p:spPr bwMode="auto">
            <a:xfrm>
              <a:off x="604" y="3637"/>
              <a:ext cx="1129"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07" name="Line 59"/>
            <p:cNvSpPr>
              <a:spLocks noChangeShapeType="1"/>
            </p:cNvSpPr>
            <p:nvPr/>
          </p:nvSpPr>
          <p:spPr bwMode="auto">
            <a:xfrm>
              <a:off x="1747" y="3637"/>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08" name="Rectangle 60"/>
            <p:cNvSpPr>
              <a:spLocks noChangeArrowheads="1"/>
            </p:cNvSpPr>
            <p:nvPr/>
          </p:nvSpPr>
          <p:spPr bwMode="auto">
            <a:xfrm>
              <a:off x="1747" y="3637"/>
              <a:ext cx="855"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09" name="Rectangle 61"/>
            <p:cNvSpPr>
              <a:spLocks noChangeArrowheads="1"/>
            </p:cNvSpPr>
            <p:nvPr/>
          </p:nvSpPr>
          <p:spPr bwMode="auto">
            <a:xfrm>
              <a:off x="577" y="1695"/>
              <a:ext cx="27" cy="22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10" name="Rectangle 62"/>
            <p:cNvSpPr>
              <a:spLocks noChangeArrowheads="1"/>
            </p:cNvSpPr>
            <p:nvPr/>
          </p:nvSpPr>
          <p:spPr bwMode="auto">
            <a:xfrm flipH="1">
              <a:off x="1695" y="1697"/>
              <a:ext cx="38" cy="229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11" name="Rectangle 63"/>
            <p:cNvSpPr>
              <a:spLocks noChangeArrowheads="1"/>
            </p:cNvSpPr>
            <p:nvPr/>
          </p:nvSpPr>
          <p:spPr bwMode="auto">
            <a:xfrm>
              <a:off x="2602" y="1697"/>
              <a:ext cx="14" cy="226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12" name="Line 64"/>
            <p:cNvSpPr>
              <a:spLocks noChangeShapeType="1"/>
            </p:cNvSpPr>
            <p:nvPr/>
          </p:nvSpPr>
          <p:spPr bwMode="auto">
            <a:xfrm flipH="1">
              <a:off x="3269" y="2074"/>
              <a:ext cx="0" cy="188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4" name="Line 66"/>
            <p:cNvSpPr>
              <a:spLocks noChangeShapeType="1"/>
            </p:cNvSpPr>
            <p:nvPr/>
          </p:nvSpPr>
          <p:spPr bwMode="auto">
            <a:xfrm>
              <a:off x="3928" y="2074"/>
              <a:ext cx="1" cy="1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6" name="Line 68"/>
            <p:cNvSpPr>
              <a:spLocks noChangeShapeType="1"/>
            </p:cNvSpPr>
            <p:nvPr/>
          </p:nvSpPr>
          <p:spPr bwMode="auto">
            <a:xfrm>
              <a:off x="4587" y="2074"/>
              <a:ext cx="1" cy="1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17" name="Rectangle 69"/>
            <p:cNvSpPr>
              <a:spLocks noChangeArrowheads="1"/>
            </p:cNvSpPr>
            <p:nvPr/>
          </p:nvSpPr>
          <p:spPr bwMode="auto">
            <a:xfrm>
              <a:off x="4587" y="2074"/>
              <a:ext cx="7" cy="187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18" name="Rectangle 70"/>
            <p:cNvSpPr>
              <a:spLocks noChangeArrowheads="1"/>
            </p:cNvSpPr>
            <p:nvPr/>
          </p:nvSpPr>
          <p:spPr bwMode="auto">
            <a:xfrm>
              <a:off x="5239" y="1697"/>
              <a:ext cx="27" cy="228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19" name="Rectangle 71"/>
            <p:cNvSpPr>
              <a:spLocks noChangeArrowheads="1"/>
            </p:cNvSpPr>
            <p:nvPr/>
          </p:nvSpPr>
          <p:spPr bwMode="auto">
            <a:xfrm>
              <a:off x="582" y="1670"/>
              <a:ext cx="4671" cy="2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20" name="Rectangle 72"/>
            <p:cNvSpPr>
              <a:spLocks noChangeArrowheads="1"/>
            </p:cNvSpPr>
            <p:nvPr/>
          </p:nvSpPr>
          <p:spPr bwMode="auto">
            <a:xfrm>
              <a:off x="604" y="2061"/>
              <a:ext cx="4649"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21" name="Line 73"/>
            <p:cNvSpPr>
              <a:spLocks noChangeShapeType="1"/>
            </p:cNvSpPr>
            <p:nvPr/>
          </p:nvSpPr>
          <p:spPr bwMode="auto">
            <a:xfrm>
              <a:off x="2616" y="2381"/>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3" name="Line 75"/>
            <p:cNvSpPr>
              <a:spLocks noChangeShapeType="1"/>
            </p:cNvSpPr>
            <p:nvPr/>
          </p:nvSpPr>
          <p:spPr bwMode="auto">
            <a:xfrm>
              <a:off x="2616" y="2695"/>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7" name="Line 79"/>
            <p:cNvSpPr>
              <a:spLocks noChangeShapeType="1"/>
            </p:cNvSpPr>
            <p:nvPr/>
          </p:nvSpPr>
          <p:spPr bwMode="auto">
            <a:xfrm>
              <a:off x="2616" y="3323"/>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28" name="Rectangle 80"/>
            <p:cNvSpPr>
              <a:spLocks noChangeArrowheads="1"/>
            </p:cNvSpPr>
            <p:nvPr/>
          </p:nvSpPr>
          <p:spPr bwMode="auto">
            <a:xfrm>
              <a:off x="2616" y="3323"/>
              <a:ext cx="262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29" name="Line 81"/>
            <p:cNvSpPr>
              <a:spLocks noChangeShapeType="1"/>
            </p:cNvSpPr>
            <p:nvPr/>
          </p:nvSpPr>
          <p:spPr bwMode="auto">
            <a:xfrm>
              <a:off x="2616" y="3637"/>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730" name="Rectangle 82"/>
            <p:cNvSpPr>
              <a:spLocks noChangeArrowheads="1"/>
            </p:cNvSpPr>
            <p:nvPr/>
          </p:nvSpPr>
          <p:spPr bwMode="auto">
            <a:xfrm>
              <a:off x="2616" y="3637"/>
              <a:ext cx="262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1" name="Rectangle 83"/>
            <p:cNvSpPr>
              <a:spLocks noChangeArrowheads="1"/>
            </p:cNvSpPr>
            <p:nvPr/>
          </p:nvSpPr>
          <p:spPr bwMode="auto">
            <a:xfrm flipV="1">
              <a:off x="604" y="3962"/>
              <a:ext cx="4649" cy="2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27741" name="Group 93"/>
            <p:cNvGrpSpPr>
              <a:grpSpLocks/>
            </p:cNvGrpSpPr>
            <p:nvPr/>
          </p:nvGrpSpPr>
          <p:grpSpPr bwMode="auto">
            <a:xfrm>
              <a:off x="2609" y="2124"/>
              <a:ext cx="414" cy="94"/>
              <a:chOff x="2609" y="2124"/>
              <a:chExt cx="414" cy="94"/>
            </a:xfrm>
          </p:grpSpPr>
          <p:sp>
            <p:nvSpPr>
              <p:cNvPr id="27732" name="Rectangle 84"/>
              <p:cNvSpPr>
                <a:spLocks noChangeArrowheads="1"/>
              </p:cNvSpPr>
              <p:nvPr/>
            </p:nvSpPr>
            <p:spPr bwMode="auto">
              <a:xfrm>
                <a:off x="2609"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3" name="Rectangle 85"/>
              <p:cNvSpPr>
                <a:spLocks noChangeArrowheads="1"/>
              </p:cNvSpPr>
              <p:nvPr/>
            </p:nvSpPr>
            <p:spPr bwMode="auto">
              <a:xfrm>
                <a:off x="265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4" name="Rectangle 86"/>
              <p:cNvSpPr>
                <a:spLocks noChangeArrowheads="1"/>
              </p:cNvSpPr>
              <p:nvPr/>
            </p:nvSpPr>
            <p:spPr bwMode="auto">
              <a:xfrm>
                <a:off x="269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5" name="Rectangle 87"/>
              <p:cNvSpPr>
                <a:spLocks noChangeArrowheads="1"/>
              </p:cNvSpPr>
              <p:nvPr/>
            </p:nvSpPr>
            <p:spPr bwMode="auto">
              <a:xfrm>
                <a:off x="2736"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6" name="Rectangle 88"/>
              <p:cNvSpPr>
                <a:spLocks noChangeArrowheads="1"/>
              </p:cNvSpPr>
              <p:nvPr/>
            </p:nvSpPr>
            <p:spPr bwMode="auto">
              <a:xfrm>
                <a:off x="2778"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7" name="Rectangle 89"/>
              <p:cNvSpPr>
                <a:spLocks noChangeArrowheads="1"/>
              </p:cNvSpPr>
              <p:nvPr/>
            </p:nvSpPr>
            <p:spPr bwMode="auto">
              <a:xfrm>
                <a:off x="2820"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8" name="Rectangle 90"/>
              <p:cNvSpPr>
                <a:spLocks noChangeArrowheads="1"/>
              </p:cNvSpPr>
              <p:nvPr/>
            </p:nvSpPr>
            <p:spPr bwMode="auto">
              <a:xfrm>
                <a:off x="286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39" name="Rectangle 91"/>
              <p:cNvSpPr>
                <a:spLocks noChangeArrowheads="1"/>
              </p:cNvSpPr>
              <p:nvPr/>
            </p:nvSpPr>
            <p:spPr bwMode="auto">
              <a:xfrm>
                <a:off x="290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0" name="Freeform 92"/>
              <p:cNvSpPr>
                <a:spLocks/>
              </p:cNvSpPr>
              <p:nvPr/>
            </p:nvSpPr>
            <p:spPr bwMode="auto">
              <a:xfrm>
                <a:off x="2918" y="2124"/>
                <a:ext cx="105" cy="94"/>
              </a:xfrm>
              <a:custGeom>
                <a:avLst/>
                <a:gdLst>
                  <a:gd name="T0" fmla="*/ 0 w 105"/>
                  <a:gd name="T1" fmla="*/ 94 h 94"/>
                  <a:gd name="T2" fmla="*/ 105 w 105"/>
                  <a:gd name="T3" fmla="*/ 44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752" name="Group 104"/>
            <p:cNvGrpSpPr>
              <a:grpSpLocks/>
            </p:cNvGrpSpPr>
            <p:nvPr/>
          </p:nvGrpSpPr>
          <p:grpSpPr bwMode="auto">
            <a:xfrm>
              <a:off x="3619" y="2746"/>
              <a:ext cx="456" cy="94"/>
              <a:chOff x="3619" y="2746"/>
              <a:chExt cx="456" cy="94"/>
            </a:xfrm>
          </p:grpSpPr>
          <p:sp>
            <p:nvSpPr>
              <p:cNvPr id="27742" name="Rectangle 94"/>
              <p:cNvSpPr>
                <a:spLocks noChangeArrowheads="1"/>
              </p:cNvSpPr>
              <p:nvPr/>
            </p:nvSpPr>
            <p:spPr bwMode="auto">
              <a:xfrm>
                <a:off x="3619"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3" name="Rectangle 95"/>
              <p:cNvSpPr>
                <a:spLocks noChangeArrowheads="1"/>
              </p:cNvSpPr>
              <p:nvPr/>
            </p:nvSpPr>
            <p:spPr bwMode="auto">
              <a:xfrm>
                <a:off x="3661"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4" name="Rectangle 96"/>
              <p:cNvSpPr>
                <a:spLocks noChangeArrowheads="1"/>
              </p:cNvSpPr>
              <p:nvPr/>
            </p:nvSpPr>
            <p:spPr bwMode="auto">
              <a:xfrm>
                <a:off x="3703"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5" name="Rectangle 97"/>
              <p:cNvSpPr>
                <a:spLocks noChangeArrowheads="1"/>
              </p:cNvSpPr>
              <p:nvPr/>
            </p:nvSpPr>
            <p:spPr bwMode="auto">
              <a:xfrm>
                <a:off x="3745"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6" name="Rectangle 98"/>
              <p:cNvSpPr>
                <a:spLocks noChangeArrowheads="1"/>
              </p:cNvSpPr>
              <p:nvPr/>
            </p:nvSpPr>
            <p:spPr bwMode="auto">
              <a:xfrm>
                <a:off x="3787"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7" name="Rectangle 99"/>
              <p:cNvSpPr>
                <a:spLocks noChangeArrowheads="1"/>
              </p:cNvSpPr>
              <p:nvPr/>
            </p:nvSpPr>
            <p:spPr bwMode="auto">
              <a:xfrm>
                <a:off x="3830"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8" name="Rectangle 100"/>
              <p:cNvSpPr>
                <a:spLocks noChangeArrowheads="1"/>
              </p:cNvSpPr>
              <p:nvPr/>
            </p:nvSpPr>
            <p:spPr bwMode="auto">
              <a:xfrm>
                <a:off x="3872"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49" name="Rectangle 101"/>
              <p:cNvSpPr>
                <a:spLocks noChangeArrowheads="1"/>
              </p:cNvSpPr>
              <p:nvPr/>
            </p:nvSpPr>
            <p:spPr bwMode="auto">
              <a:xfrm>
                <a:off x="3914"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0" name="Rectangle 102"/>
              <p:cNvSpPr>
                <a:spLocks noChangeArrowheads="1"/>
              </p:cNvSpPr>
              <p:nvPr/>
            </p:nvSpPr>
            <p:spPr bwMode="auto">
              <a:xfrm>
                <a:off x="3956"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1" name="Freeform 103"/>
              <p:cNvSpPr>
                <a:spLocks/>
              </p:cNvSpPr>
              <p:nvPr/>
            </p:nvSpPr>
            <p:spPr bwMode="auto">
              <a:xfrm>
                <a:off x="3970" y="2746"/>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765" name="Group 117"/>
            <p:cNvGrpSpPr>
              <a:grpSpLocks/>
            </p:cNvGrpSpPr>
            <p:nvPr/>
          </p:nvGrpSpPr>
          <p:grpSpPr bwMode="auto">
            <a:xfrm>
              <a:off x="3044" y="2425"/>
              <a:ext cx="554" cy="95"/>
              <a:chOff x="3044" y="2425"/>
              <a:chExt cx="554" cy="95"/>
            </a:xfrm>
          </p:grpSpPr>
          <p:sp>
            <p:nvSpPr>
              <p:cNvPr id="27753" name="Rectangle 105"/>
              <p:cNvSpPr>
                <a:spLocks noChangeArrowheads="1"/>
              </p:cNvSpPr>
              <p:nvPr/>
            </p:nvSpPr>
            <p:spPr bwMode="auto">
              <a:xfrm>
                <a:off x="3044"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4" name="Rectangle 106"/>
              <p:cNvSpPr>
                <a:spLocks noChangeArrowheads="1"/>
              </p:cNvSpPr>
              <p:nvPr/>
            </p:nvSpPr>
            <p:spPr bwMode="auto">
              <a:xfrm>
                <a:off x="3086"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5" name="Rectangle 107"/>
              <p:cNvSpPr>
                <a:spLocks noChangeArrowheads="1"/>
              </p:cNvSpPr>
              <p:nvPr/>
            </p:nvSpPr>
            <p:spPr bwMode="auto">
              <a:xfrm>
                <a:off x="3128"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6" name="Rectangle 108"/>
              <p:cNvSpPr>
                <a:spLocks noChangeArrowheads="1"/>
              </p:cNvSpPr>
              <p:nvPr/>
            </p:nvSpPr>
            <p:spPr bwMode="auto">
              <a:xfrm>
                <a:off x="3170"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7" name="Rectangle 109"/>
              <p:cNvSpPr>
                <a:spLocks noChangeArrowheads="1"/>
              </p:cNvSpPr>
              <p:nvPr/>
            </p:nvSpPr>
            <p:spPr bwMode="auto">
              <a:xfrm>
                <a:off x="3212" y="2463"/>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8" name="Rectangle 110"/>
              <p:cNvSpPr>
                <a:spLocks noChangeArrowheads="1"/>
              </p:cNvSpPr>
              <p:nvPr/>
            </p:nvSpPr>
            <p:spPr bwMode="auto">
              <a:xfrm>
                <a:off x="325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59" name="Rectangle 111"/>
              <p:cNvSpPr>
                <a:spLocks noChangeArrowheads="1"/>
              </p:cNvSpPr>
              <p:nvPr/>
            </p:nvSpPr>
            <p:spPr bwMode="auto">
              <a:xfrm>
                <a:off x="3297"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0" name="Rectangle 112"/>
              <p:cNvSpPr>
                <a:spLocks noChangeArrowheads="1"/>
              </p:cNvSpPr>
              <p:nvPr/>
            </p:nvSpPr>
            <p:spPr bwMode="auto">
              <a:xfrm>
                <a:off x="3339"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1" name="Rectangle 113"/>
              <p:cNvSpPr>
                <a:spLocks noChangeArrowheads="1"/>
              </p:cNvSpPr>
              <p:nvPr/>
            </p:nvSpPr>
            <p:spPr bwMode="auto">
              <a:xfrm>
                <a:off x="3381"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2" name="Rectangle 114"/>
              <p:cNvSpPr>
                <a:spLocks noChangeArrowheads="1"/>
              </p:cNvSpPr>
              <p:nvPr/>
            </p:nvSpPr>
            <p:spPr bwMode="auto">
              <a:xfrm>
                <a:off x="3423"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3" name="Rectangle 115"/>
              <p:cNvSpPr>
                <a:spLocks noChangeArrowheads="1"/>
              </p:cNvSpPr>
              <p:nvPr/>
            </p:nvSpPr>
            <p:spPr bwMode="auto">
              <a:xfrm>
                <a:off x="346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4" name="Freeform 116"/>
              <p:cNvSpPr>
                <a:spLocks/>
              </p:cNvSpPr>
              <p:nvPr/>
            </p:nvSpPr>
            <p:spPr bwMode="auto">
              <a:xfrm>
                <a:off x="3493" y="2425"/>
                <a:ext cx="105" cy="95"/>
              </a:xfrm>
              <a:custGeom>
                <a:avLst/>
                <a:gdLst>
                  <a:gd name="T0" fmla="*/ 0 w 105"/>
                  <a:gd name="T1" fmla="*/ 95 h 95"/>
                  <a:gd name="T2" fmla="*/ 105 w 105"/>
                  <a:gd name="T3" fmla="*/ 44 h 95"/>
                  <a:gd name="T4" fmla="*/ 0 w 105"/>
                  <a:gd name="T5" fmla="*/ 0 h 95"/>
                  <a:gd name="T6" fmla="*/ 0 w 105"/>
                  <a:gd name="T7" fmla="*/ 95 h 95"/>
                </a:gdLst>
                <a:ahLst/>
                <a:cxnLst>
                  <a:cxn ang="0">
                    <a:pos x="T0" y="T1"/>
                  </a:cxn>
                  <a:cxn ang="0">
                    <a:pos x="T2" y="T3"/>
                  </a:cxn>
                  <a:cxn ang="0">
                    <a:pos x="T4" y="T5"/>
                  </a:cxn>
                  <a:cxn ang="0">
                    <a:pos x="T6" y="T7"/>
                  </a:cxn>
                </a:cxnLst>
                <a:rect l="0" t="0" r="r" b="b"/>
                <a:pathLst>
                  <a:path w="105" h="95">
                    <a:moveTo>
                      <a:pt x="0" y="95"/>
                    </a:moveTo>
                    <a:lnTo>
                      <a:pt x="105" y="44"/>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775" name="Group 127"/>
            <p:cNvGrpSpPr>
              <a:grpSpLocks/>
            </p:cNvGrpSpPr>
            <p:nvPr/>
          </p:nvGrpSpPr>
          <p:grpSpPr bwMode="auto">
            <a:xfrm>
              <a:off x="4594" y="3374"/>
              <a:ext cx="421" cy="94"/>
              <a:chOff x="4594" y="3374"/>
              <a:chExt cx="421" cy="94"/>
            </a:xfrm>
          </p:grpSpPr>
          <p:sp>
            <p:nvSpPr>
              <p:cNvPr id="27766" name="Rectangle 118"/>
              <p:cNvSpPr>
                <a:spLocks noChangeArrowheads="1"/>
              </p:cNvSpPr>
              <p:nvPr/>
            </p:nvSpPr>
            <p:spPr bwMode="auto">
              <a:xfrm>
                <a:off x="459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7" name="Rectangle 119"/>
              <p:cNvSpPr>
                <a:spLocks noChangeArrowheads="1"/>
              </p:cNvSpPr>
              <p:nvPr/>
            </p:nvSpPr>
            <p:spPr bwMode="auto">
              <a:xfrm>
                <a:off x="463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8" name="Rectangle 120"/>
              <p:cNvSpPr>
                <a:spLocks noChangeArrowheads="1"/>
              </p:cNvSpPr>
              <p:nvPr/>
            </p:nvSpPr>
            <p:spPr bwMode="auto">
              <a:xfrm>
                <a:off x="467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69" name="Rectangle 121"/>
              <p:cNvSpPr>
                <a:spLocks noChangeArrowheads="1"/>
              </p:cNvSpPr>
              <p:nvPr/>
            </p:nvSpPr>
            <p:spPr bwMode="auto">
              <a:xfrm>
                <a:off x="4720"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0" name="Rectangle 122"/>
              <p:cNvSpPr>
                <a:spLocks noChangeArrowheads="1"/>
              </p:cNvSpPr>
              <p:nvPr/>
            </p:nvSpPr>
            <p:spPr bwMode="auto">
              <a:xfrm>
                <a:off x="4762"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1" name="Rectangle 123"/>
              <p:cNvSpPr>
                <a:spLocks noChangeArrowheads="1"/>
              </p:cNvSpPr>
              <p:nvPr/>
            </p:nvSpPr>
            <p:spPr bwMode="auto">
              <a:xfrm>
                <a:off x="480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2" name="Rectangle 124"/>
              <p:cNvSpPr>
                <a:spLocks noChangeArrowheads="1"/>
              </p:cNvSpPr>
              <p:nvPr/>
            </p:nvSpPr>
            <p:spPr bwMode="auto">
              <a:xfrm>
                <a:off x="484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3" name="Rectangle 125"/>
              <p:cNvSpPr>
                <a:spLocks noChangeArrowheads="1"/>
              </p:cNvSpPr>
              <p:nvPr/>
            </p:nvSpPr>
            <p:spPr bwMode="auto">
              <a:xfrm>
                <a:off x="488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4" name="Freeform 126"/>
              <p:cNvSpPr>
                <a:spLocks/>
              </p:cNvSpPr>
              <p:nvPr/>
            </p:nvSpPr>
            <p:spPr bwMode="auto">
              <a:xfrm>
                <a:off x="4909" y="3374"/>
                <a:ext cx="106" cy="94"/>
              </a:xfrm>
              <a:custGeom>
                <a:avLst/>
                <a:gdLst>
                  <a:gd name="T0" fmla="*/ 0 w 106"/>
                  <a:gd name="T1" fmla="*/ 94 h 94"/>
                  <a:gd name="T2" fmla="*/ 106 w 106"/>
                  <a:gd name="T3" fmla="*/ 50 h 94"/>
                  <a:gd name="T4" fmla="*/ 0 w 106"/>
                  <a:gd name="T5" fmla="*/ 0 h 94"/>
                  <a:gd name="T6" fmla="*/ 0 w 106"/>
                  <a:gd name="T7" fmla="*/ 94 h 94"/>
                </a:gdLst>
                <a:ahLst/>
                <a:cxnLst>
                  <a:cxn ang="0">
                    <a:pos x="T0" y="T1"/>
                  </a:cxn>
                  <a:cxn ang="0">
                    <a:pos x="T2" y="T3"/>
                  </a:cxn>
                  <a:cxn ang="0">
                    <a:pos x="T4" y="T5"/>
                  </a:cxn>
                  <a:cxn ang="0">
                    <a:pos x="T6" y="T7"/>
                  </a:cxn>
                </a:cxnLst>
                <a:rect l="0" t="0" r="r" b="b"/>
                <a:pathLst>
                  <a:path w="106" h="94">
                    <a:moveTo>
                      <a:pt x="0" y="94"/>
                    </a:moveTo>
                    <a:lnTo>
                      <a:pt x="106"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782" name="Group 134"/>
            <p:cNvGrpSpPr>
              <a:grpSpLocks/>
            </p:cNvGrpSpPr>
            <p:nvPr/>
          </p:nvGrpSpPr>
          <p:grpSpPr bwMode="auto">
            <a:xfrm>
              <a:off x="4986" y="3688"/>
              <a:ext cx="281" cy="94"/>
              <a:chOff x="4986" y="3688"/>
              <a:chExt cx="281" cy="94"/>
            </a:xfrm>
          </p:grpSpPr>
          <p:sp>
            <p:nvSpPr>
              <p:cNvPr id="27776" name="Rectangle 128"/>
              <p:cNvSpPr>
                <a:spLocks noChangeArrowheads="1"/>
              </p:cNvSpPr>
              <p:nvPr/>
            </p:nvSpPr>
            <p:spPr bwMode="auto">
              <a:xfrm>
                <a:off x="4986" y="3725"/>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7" name="Rectangle 129"/>
              <p:cNvSpPr>
                <a:spLocks noChangeArrowheads="1"/>
              </p:cNvSpPr>
              <p:nvPr/>
            </p:nvSpPr>
            <p:spPr bwMode="auto">
              <a:xfrm>
                <a:off x="5029"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8" name="Rectangle 130"/>
              <p:cNvSpPr>
                <a:spLocks noChangeArrowheads="1"/>
              </p:cNvSpPr>
              <p:nvPr/>
            </p:nvSpPr>
            <p:spPr bwMode="auto">
              <a:xfrm>
                <a:off x="5071"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79" name="Rectangle 131"/>
              <p:cNvSpPr>
                <a:spLocks noChangeArrowheads="1"/>
              </p:cNvSpPr>
              <p:nvPr/>
            </p:nvSpPr>
            <p:spPr bwMode="auto">
              <a:xfrm>
                <a:off x="5113"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0" name="Rectangle 132"/>
              <p:cNvSpPr>
                <a:spLocks noChangeArrowheads="1"/>
              </p:cNvSpPr>
              <p:nvPr/>
            </p:nvSpPr>
            <p:spPr bwMode="auto">
              <a:xfrm>
                <a:off x="5155" y="3725"/>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1" name="Freeform 133"/>
              <p:cNvSpPr>
                <a:spLocks/>
              </p:cNvSpPr>
              <p:nvPr/>
            </p:nvSpPr>
            <p:spPr bwMode="auto">
              <a:xfrm>
                <a:off x="5155" y="3688"/>
                <a:ext cx="112" cy="94"/>
              </a:xfrm>
              <a:custGeom>
                <a:avLst/>
                <a:gdLst>
                  <a:gd name="T0" fmla="*/ 0 w 112"/>
                  <a:gd name="T1" fmla="*/ 94 h 94"/>
                  <a:gd name="T2" fmla="*/ 112 w 112"/>
                  <a:gd name="T3" fmla="*/ 50 h 94"/>
                  <a:gd name="T4" fmla="*/ 0 w 112"/>
                  <a:gd name="T5" fmla="*/ 0 h 94"/>
                  <a:gd name="T6" fmla="*/ 0 w 112"/>
                  <a:gd name="T7" fmla="*/ 94 h 94"/>
                </a:gdLst>
                <a:ahLst/>
                <a:cxnLst>
                  <a:cxn ang="0">
                    <a:pos x="T0" y="T1"/>
                  </a:cxn>
                  <a:cxn ang="0">
                    <a:pos x="T2" y="T3"/>
                  </a:cxn>
                  <a:cxn ang="0">
                    <a:pos x="T4" y="T5"/>
                  </a:cxn>
                  <a:cxn ang="0">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794" name="Group 146"/>
            <p:cNvGrpSpPr>
              <a:grpSpLocks/>
            </p:cNvGrpSpPr>
            <p:nvPr/>
          </p:nvGrpSpPr>
          <p:grpSpPr bwMode="auto">
            <a:xfrm>
              <a:off x="4103" y="3060"/>
              <a:ext cx="505" cy="94"/>
              <a:chOff x="4103" y="3060"/>
              <a:chExt cx="505" cy="94"/>
            </a:xfrm>
          </p:grpSpPr>
          <p:sp>
            <p:nvSpPr>
              <p:cNvPr id="27783" name="Rectangle 135"/>
              <p:cNvSpPr>
                <a:spLocks noChangeArrowheads="1"/>
              </p:cNvSpPr>
              <p:nvPr/>
            </p:nvSpPr>
            <p:spPr bwMode="auto">
              <a:xfrm>
                <a:off x="410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4" name="Rectangle 136"/>
              <p:cNvSpPr>
                <a:spLocks noChangeArrowheads="1"/>
              </p:cNvSpPr>
              <p:nvPr/>
            </p:nvSpPr>
            <p:spPr bwMode="auto">
              <a:xfrm>
                <a:off x="414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5" name="Rectangle 137"/>
              <p:cNvSpPr>
                <a:spLocks noChangeArrowheads="1"/>
              </p:cNvSpPr>
              <p:nvPr/>
            </p:nvSpPr>
            <p:spPr bwMode="auto">
              <a:xfrm>
                <a:off x="4187"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6" name="Rectangle 138"/>
              <p:cNvSpPr>
                <a:spLocks noChangeArrowheads="1"/>
              </p:cNvSpPr>
              <p:nvPr/>
            </p:nvSpPr>
            <p:spPr bwMode="auto">
              <a:xfrm>
                <a:off x="4229"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7" name="Rectangle 139"/>
              <p:cNvSpPr>
                <a:spLocks noChangeArrowheads="1"/>
              </p:cNvSpPr>
              <p:nvPr/>
            </p:nvSpPr>
            <p:spPr bwMode="auto">
              <a:xfrm>
                <a:off x="4271"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8" name="Rectangle 140"/>
              <p:cNvSpPr>
                <a:spLocks noChangeArrowheads="1"/>
              </p:cNvSpPr>
              <p:nvPr/>
            </p:nvSpPr>
            <p:spPr bwMode="auto">
              <a:xfrm>
                <a:off x="431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89" name="Rectangle 141"/>
              <p:cNvSpPr>
                <a:spLocks noChangeArrowheads="1"/>
              </p:cNvSpPr>
              <p:nvPr/>
            </p:nvSpPr>
            <p:spPr bwMode="auto">
              <a:xfrm>
                <a:off x="435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90" name="Rectangle 142"/>
              <p:cNvSpPr>
                <a:spLocks noChangeArrowheads="1"/>
              </p:cNvSpPr>
              <p:nvPr/>
            </p:nvSpPr>
            <p:spPr bwMode="auto">
              <a:xfrm>
                <a:off x="4397" y="3097"/>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91" name="Rectangle 143"/>
              <p:cNvSpPr>
                <a:spLocks noChangeArrowheads="1"/>
              </p:cNvSpPr>
              <p:nvPr/>
            </p:nvSpPr>
            <p:spPr bwMode="auto">
              <a:xfrm>
                <a:off x="4440"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92" name="Rectangle 144"/>
              <p:cNvSpPr>
                <a:spLocks noChangeArrowheads="1"/>
              </p:cNvSpPr>
              <p:nvPr/>
            </p:nvSpPr>
            <p:spPr bwMode="auto">
              <a:xfrm>
                <a:off x="4482"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93" name="Freeform 145"/>
              <p:cNvSpPr>
                <a:spLocks/>
              </p:cNvSpPr>
              <p:nvPr/>
            </p:nvSpPr>
            <p:spPr bwMode="auto">
              <a:xfrm>
                <a:off x="4496" y="3060"/>
                <a:ext cx="112" cy="94"/>
              </a:xfrm>
              <a:custGeom>
                <a:avLst/>
                <a:gdLst>
                  <a:gd name="T0" fmla="*/ 0 w 112"/>
                  <a:gd name="T1" fmla="*/ 94 h 94"/>
                  <a:gd name="T2" fmla="*/ 112 w 112"/>
                  <a:gd name="T3" fmla="*/ 50 h 94"/>
                  <a:gd name="T4" fmla="*/ 0 w 112"/>
                  <a:gd name="T5" fmla="*/ 0 h 94"/>
                  <a:gd name="T6" fmla="*/ 0 w 112"/>
                  <a:gd name="T7" fmla="*/ 94 h 94"/>
                </a:gdLst>
                <a:ahLst/>
                <a:cxnLst>
                  <a:cxn ang="0">
                    <a:pos x="T0" y="T1"/>
                  </a:cxn>
                  <a:cxn ang="0">
                    <a:pos x="T2" y="T3"/>
                  </a:cxn>
                  <a:cxn ang="0">
                    <a:pos x="T4" y="T5"/>
                  </a:cxn>
                  <a:cxn ang="0">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797" name="Group 149"/>
            <p:cNvGrpSpPr>
              <a:grpSpLocks/>
            </p:cNvGrpSpPr>
            <p:nvPr/>
          </p:nvGrpSpPr>
          <p:grpSpPr bwMode="auto">
            <a:xfrm>
              <a:off x="2609" y="2262"/>
              <a:ext cx="414" cy="94"/>
              <a:chOff x="2609" y="2262"/>
              <a:chExt cx="414" cy="94"/>
            </a:xfrm>
          </p:grpSpPr>
          <p:sp>
            <p:nvSpPr>
              <p:cNvPr id="27795" name="Rectangle 147"/>
              <p:cNvSpPr>
                <a:spLocks noChangeArrowheads="1"/>
              </p:cNvSpPr>
              <p:nvPr/>
            </p:nvSpPr>
            <p:spPr bwMode="auto">
              <a:xfrm>
                <a:off x="2609" y="2300"/>
                <a:ext cx="323"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96" name="Freeform 148"/>
              <p:cNvSpPr>
                <a:spLocks/>
              </p:cNvSpPr>
              <p:nvPr/>
            </p:nvSpPr>
            <p:spPr bwMode="auto">
              <a:xfrm>
                <a:off x="2918" y="2262"/>
                <a:ext cx="105" cy="94"/>
              </a:xfrm>
              <a:custGeom>
                <a:avLst/>
                <a:gdLst>
                  <a:gd name="T0" fmla="*/ 0 w 105"/>
                  <a:gd name="T1" fmla="*/ 94 h 94"/>
                  <a:gd name="T2" fmla="*/ 105 w 105"/>
                  <a:gd name="T3" fmla="*/ 44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800" name="Group 152"/>
            <p:cNvGrpSpPr>
              <a:grpSpLocks/>
            </p:cNvGrpSpPr>
            <p:nvPr/>
          </p:nvGrpSpPr>
          <p:grpSpPr bwMode="auto">
            <a:xfrm>
              <a:off x="3037" y="2570"/>
              <a:ext cx="687" cy="94"/>
              <a:chOff x="3037" y="2570"/>
              <a:chExt cx="687" cy="94"/>
            </a:xfrm>
          </p:grpSpPr>
          <p:sp>
            <p:nvSpPr>
              <p:cNvPr id="27798" name="Rectangle 150"/>
              <p:cNvSpPr>
                <a:spLocks noChangeArrowheads="1"/>
              </p:cNvSpPr>
              <p:nvPr/>
            </p:nvSpPr>
            <p:spPr bwMode="auto">
              <a:xfrm>
                <a:off x="3037" y="2608"/>
                <a:ext cx="59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799" name="Freeform 151"/>
              <p:cNvSpPr>
                <a:spLocks/>
              </p:cNvSpPr>
              <p:nvPr/>
            </p:nvSpPr>
            <p:spPr bwMode="auto">
              <a:xfrm>
                <a:off x="3619" y="2570"/>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803" name="Group 155"/>
            <p:cNvGrpSpPr>
              <a:grpSpLocks/>
            </p:cNvGrpSpPr>
            <p:nvPr/>
          </p:nvGrpSpPr>
          <p:grpSpPr bwMode="auto">
            <a:xfrm>
              <a:off x="4187" y="3198"/>
              <a:ext cx="421" cy="94"/>
              <a:chOff x="4187" y="3198"/>
              <a:chExt cx="421" cy="94"/>
            </a:xfrm>
          </p:grpSpPr>
          <p:sp>
            <p:nvSpPr>
              <p:cNvPr id="27801" name="Rectangle 153"/>
              <p:cNvSpPr>
                <a:spLocks noChangeArrowheads="1"/>
              </p:cNvSpPr>
              <p:nvPr/>
            </p:nvSpPr>
            <p:spPr bwMode="auto">
              <a:xfrm>
                <a:off x="4187" y="3236"/>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02" name="Freeform 154"/>
              <p:cNvSpPr>
                <a:spLocks/>
              </p:cNvSpPr>
              <p:nvPr/>
            </p:nvSpPr>
            <p:spPr bwMode="auto">
              <a:xfrm>
                <a:off x="4503" y="3198"/>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806" name="Group 158"/>
            <p:cNvGrpSpPr>
              <a:grpSpLocks/>
            </p:cNvGrpSpPr>
            <p:nvPr/>
          </p:nvGrpSpPr>
          <p:grpSpPr bwMode="auto">
            <a:xfrm>
              <a:off x="3731" y="2884"/>
              <a:ext cx="428" cy="94"/>
              <a:chOff x="3731" y="2884"/>
              <a:chExt cx="428" cy="94"/>
            </a:xfrm>
          </p:grpSpPr>
          <p:sp>
            <p:nvSpPr>
              <p:cNvPr id="27804" name="Rectangle 156"/>
              <p:cNvSpPr>
                <a:spLocks noChangeArrowheads="1"/>
              </p:cNvSpPr>
              <p:nvPr/>
            </p:nvSpPr>
            <p:spPr bwMode="auto">
              <a:xfrm>
                <a:off x="3731" y="2922"/>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05" name="Freeform 157"/>
              <p:cNvSpPr>
                <a:spLocks/>
              </p:cNvSpPr>
              <p:nvPr/>
            </p:nvSpPr>
            <p:spPr bwMode="auto">
              <a:xfrm>
                <a:off x="4047" y="2884"/>
                <a:ext cx="112" cy="94"/>
              </a:xfrm>
              <a:custGeom>
                <a:avLst/>
                <a:gdLst>
                  <a:gd name="T0" fmla="*/ 0 w 112"/>
                  <a:gd name="T1" fmla="*/ 94 h 94"/>
                  <a:gd name="T2" fmla="*/ 112 w 112"/>
                  <a:gd name="T3" fmla="*/ 50 h 94"/>
                  <a:gd name="T4" fmla="*/ 0 w 112"/>
                  <a:gd name="T5" fmla="*/ 0 h 94"/>
                  <a:gd name="T6" fmla="*/ 0 w 112"/>
                  <a:gd name="T7" fmla="*/ 94 h 94"/>
                </a:gdLst>
                <a:ahLst/>
                <a:cxnLst>
                  <a:cxn ang="0">
                    <a:pos x="T0" y="T1"/>
                  </a:cxn>
                  <a:cxn ang="0">
                    <a:pos x="T2" y="T3"/>
                  </a:cxn>
                  <a:cxn ang="0">
                    <a:pos x="T4" y="T5"/>
                  </a:cxn>
                  <a:cxn ang="0">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809" name="Group 161"/>
            <p:cNvGrpSpPr>
              <a:grpSpLocks/>
            </p:cNvGrpSpPr>
            <p:nvPr/>
          </p:nvGrpSpPr>
          <p:grpSpPr bwMode="auto">
            <a:xfrm>
              <a:off x="5029" y="3826"/>
              <a:ext cx="224" cy="94"/>
              <a:chOff x="5029" y="3826"/>
              <a:chExt cx="224" cy="94"/>
            </a:xfrm>
          </p:grpSpPr>
          <p:sp>
            <p:nvSpPr>
              <p:cNvPr id="27807" name="Rectangle 159"/>
              <p:cNvSpPr>
                <a:spLocks noChangeArrowheads="1"/>
              </p:cNvSpPr>
              <p:nvPr/>
            </p:nvSpPr>
            <p:spPr bwMode="auto">
              <a:xfrm>
                <a:off x="5029" y="3864"/>
                <a:ext cx="13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08" name="Freeform 160"/>
              <p:cNvSpPr>
                <a:spLocks/>
              </p:cNvSpPr>
              <p:nvPr/>
            </p:nvSpPr>
            <p:spPr bwMode="auto">
              <a:xfrm>
                <a:off x="5148" y="3826"/>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812" name="Group 164"/>
            <p:cNvGrpSpPr>
              <a:grpSpLocks/>
            </p:cNvGrpSpPr>
            <p:nvPr/>
          </p:nvGrpSpPr>
          <p:grpSpPr bwMode="auto">
            <a:xfrm>
              <a:off x="4594" y="3506"/>
              <a:ext cx="421" cy="94"/>
              <a:chOff x="4594" y="3506"/>
              <a:chExt cx="421" cy="94"/>
            </a:xfrm>
          </p:grpSpPr>
          <p:sp>
            <p:nvSpPr>
              <p:cNvPr id="27810" name="Rectangle 162"/>
              <p:cNvSpPr>
                <a:spLocks noChangeArrowheads="1"/>
              </p:cNvSpPr>
              <p:nvPr/>
            </p:nvSpPr>
            <p:spPr bwMode="auto">
              <a:xfrm>
                <a:off x="4594" y="3543"/>
                <a:ext cx="329"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11" name="Freeform 163"/>
              <p:cNvSpPr>
                <a:spLocks/>
              </p:cNvSpPr>
              <p:nvPr/>
            </p:nvSpPr>
            <p:spPr bwMode="auto">
              <a:xfrm>
                <a:off x="4909" y="3506"/>
                <a:ext cx="106" cy="94"/>
              </a:xfrm>
              <a:custGeom>
                <a:avLst/>
                <a:gdLst>
                  <a:gd name="T0" fmla="*/ 0 w 106"/>
                  <a:gd name="T1" fmla="*/ 94 h 94"/>
                  <a:gd name="T2" fmla="*/ 106 w 106"/>
                  <a:gd name="T3" fmla="*/ 44 h 94"/>
                  <a:gd name="T4" fmla="*/ 0 w 106"/>
                  <a:gd name="T5" fmla="*/ 0 h 94"/>
                  <a:gd name="T6" fmla="*/ 0 w 106"/>
                  <a:gd name="T7" fmla="*/ 94 h 94"/>
                </a:gdLst>
                <a:ahLst/>
                <a:cxnLst>
                  <a:cxn ang="0">
                    <a:pos x="T0" y="T1"/>
                  </a:cxn>
                  <a:cxn ang="0">
                    <a:pos x="T2" y="T3"/>
                  </a:cxn>
                  <a:cxn ang="0">
                    <a:pos x="T4" y="T5"/>
                  </a:cxn>
                  <a:cxn ang="0">
                    <a:pos x="T6" y="T7"/>
                  </a:cxn>
                </a:cxnLst>
                <a:rect l="0" t="0" r="r" b="b"/>
                <a:pathLst>
                  <a:path w="106" h="94">
                    <a:moveTo>
                      <a:pt x="0" y="94"/>
                    </a:moveTo>
                    <a:lnTo>
                      <a:pt x="106"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822" name="Group 174"/>
            <p:cNvGrpSpPr>
              <a:grpSpLocks/>
            </p:cNvGrpSpPr>
            <p:nvPr/>
          </p:nvGrpSpPr>
          <p:grpSpPr bwMode="auto">
            <a:xfrm>
              <a:off x="2703" y="1552"/>
              <a:ext cx="421" cy="95"/>
              <a:chOff x="2813" y="1552"/>
              <a:chExt cx="421" cy="95"/>
            </a:xfrm>
          </p:grpSpPr>
          <p:sp>
            <p:nvSpPr>
              <p:cNvPr id="27813" name="Rectangle 165"/>
              <p:cNvSpPr>
                <a:spLocks noChangeArrowheads="1"/>
              </p:cNvSpPr>
              <p:nvPr/>
            </p:nvSpPr>
            <p:spPr bwMode="auto">
              <a:xfrm>
                <a:off x="281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14" name="Rectangle 166"/>
              <p:cNvSpPr>
                <a:spLocks noChangeArrowheads="1"/>
              </p:cNvSpPr>
              <p:nvPr/>
            </p:nvSpPr>
            <p:spPr bwMode="auto">
              <a:xfrm>
                <a:off x="285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15" name="Rectangle 167"/>
              <p:cNvSpPr>
                <a:spLocks noChangeArrowheads="1"/>
              </p:cNvSpPr>
              <p:nvPr/>
            </p:nvSpPr>
            <p:spPr bwMode="auto">
              <a:xfrm>
                <a:off x="289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16" name="Rectangle 168"/>
              <p:cNvSpPr>
                <a:spLocks noChangeArrowheads="1"/>
              </p:cNvSpPr>
              <p:nvPr/>
            </p:nvSpPr>
            <p:spPr bwMode="auto">
              <a:xfrm>
                <a:off x="2939"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17" name="Rectangle 169"/>
              <p:cNvSpPr>
                <a:spLocks noChangeArrowheads="1"/>
              </p:cNvSpPr>
              <p:nvPr/>
            </p:nvSpPr>
            <p:spPr bwMode="auto">
              <a:xfrm>
                <a:off x="2981"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18" name="Rectangle 170"/>
              <p:cNvSpPr>
                <a:spLocks noChangeArrowheads="1"/>
              </p:cNvSpPr>
              <p:nvPr/>
            </p:nvSpPr>
            <p:spPr bwMode="auto">
              <a:xfrm>
                <a:off x="302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19" name="Rectangle 171"/>
              <p:cNvSpPr>
                <a:spLocks noChangeArrowheads="1"/>
              </p:cNvSpPr>
              <p:nvPr/>
            </p:nvSpPr>
            <p:spPr bwMode="auto">
              <a:xfrm>
                <a:off x="306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20" name="Rectangle 172"/>
              <p:cNvSpPr>
                <a:spLocks noChangeArrowheads="1"/>
              </p:cNvSpPr>
              <p:nvPr/>
            </p:nvSpPr>
            <p:spPr bwMode="auto">
              <a:xfrm>
                <a:off x="310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21" name="Freeform 173"/>
              <p:cNvSpPr>
                <a:spLocks/>
              </p:cNvSpPr>
              <p:nvPr/>
            </p:nvSpPr>
            <p:spPr bwMode="auto">
              <a:xfrm>
                <a:off x="3128" y="1552"/>
                <a:ext cx="106" cy="95"/>
              </a:xfrm>
              <a:custGeom>
                <a:avLst/>
                <a:gdLst>
                  <a:gd name="T0" fmla="*/ 0 w 106"/>
                  <a:gd name="T1" fmla="*/ 95 h 95"/>
                  <a:gd name="T2" fmla="*/ 106 w 106"/>
                  <a:gd name="T3" fmla="*/ 51 h 95"/>
                  <a:gd name="T4" fmla="*/ 0 w 106"/>
                  <a:gd name="T5" fmla="*/ 0 h 95"/>
                  <a:gd name="T6" fmla="*/ 0 w 106"/>
                  <a:gd name="T7" fmla="*/ 95 h 95"/>
                </a:gdLst>
                <a:ahLst/>
                <a:cxnLst>
                  <a:cxn ang="0">
                    <a:pos x="T0" y="T1"/>
                  </a:cxn>
                  <a:cxn ang="0">
                    <a:pos x="T2" y="T3"/>
                  </a:cxn>
                  <a:cxn ang="0">
                    <a:pos x="T4" y="T5"/>
                  </a:cxn>
                  <a:cxn ang="0">
                    <a:pos x="T6" y="T7"/>
                  </a:cxn>
                </a:cxnLst>
                <a:rect l="0" t="0" r="r" b="b"/>
                <a:pathLst>
                  <a:path w="106" h="95">
                    <a:moveTo>
                      <a:pt x="0" y="95"/>
                    </a:moveTo>
                    <a:lnTo>
                      <a:pt x="106"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7825" name="Group 177"/>
            <p:cNvGrpSpPr>
              <a:grpSpLocks/>
            </p:cNvGrpSpPr>
            <p:nvPr/>
          </p:nvGrpSpPr>
          <p:grpSpPr bwMode="auto">
            <a:xfrm>
              <a:off x="3590" y="1552"/>
              <a:ext cx="421" cy="95"/>
              <a:chOff x="4173" y="1552"/>
              <a:chExt cx="421" cy="95"/>
            </a:xfrm>
          </p:grpSpPr>
          <p:sp>
            <p:nvSpPr>
              <p:cNvPr id="27823" name="Rectangle 175"/>
              <p:cNvSpPr>
                <a:spLocks noChangeArrowheads="1"/>
              </p:cNvSpPr>
              <p:nvPr/>
            </p:nvSpPr>
            <p:spPr bwMode="auto">
              <a:xfrm>
                <a:off x="4173" y="1590"/>
                <a:ext cx="330"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824" name="Freeform 176"/>
              <p:cNvSpPr>
                <a:spLocks/>
              </p:cNvSpPr>
              <p:nvPr/>
            </p:nvSpPr>
            <p:spPr bwMode="auto">
              <a:xfrm>
                <a:off x="4489" y="1552"/>
                <a:ext cx="105" cy="95"/>
              </a:xfrm>
              <a:custGeom>
                <a:avLst/>
                <a:gdLst>
                  <a:gd name="T0" fmla="*/ 0 w 105"/>
                  <a:gd name="T1" fmla="*/ 95 h 95"/>
                  <a:gd name="T2" fmla="*/ 105 w 105"/>
                  <a:gd name="T3" fmla="*/ 51 h 95"/>
                  <a:gd name="T4" fmla="*/ 0 w 105"/>
                  <a:gd name="T5" fmla="*/ 0 h 95"/>
                  <a:gd name="T6" fmla="*/ 0 w 105"/>
                  <a:gd name="T7" fmla="*/ 95 h 95"/>
                </a:gdLst>
                <a:ahLst/>
                <a:cxnLst>
                  <a:cxn ang="0">
                    <a:pos x="T0" y="T1"/>
                  </a:cxn>
                  <a:cxn ang="0">
                    <a:pos x="T2" y="T3"/>
                  </a:cxn>
                  <a:cxn ang="0">
                    <a:pos x="T4" y="T5"/>
                  </a:cxn>
                  <a:cxn ang="0">
                    <a:pos x="T6" y="T7"/>
                  </a:cxn>
                </a:cxnLst>
                <a:rect l="0" t="0" r="r" b="b"/>
                <a:pathLst>
                  <a:path w="105" h="95">
                    <a:moveTo>
                      <a:pt x="0" y="95"/>
                    </a:moveTo>
                    <a:lnTo>
                      <a:pt x="105"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27656" name="Text Box 8"/>
          <p:cNvSpPr txBox="1">
            <a:spLocks noChangeArrowheads="1"/>
          </p:cNvSpPr>
          <p:nvPr/>
        </p:nvSpPr>
        <p:spPr bwMode="auto">
          <a:xfrm>
            <a:off x="1858963" y="2306638"/>
            <a:ext cx="2274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bg2"/>
                </a:solidFill>
                <a:ea typeface="HGS創英角ﾎﾟｯﾌﾟ体" pitchFamily="50" charset="-128"/>
              </a:rPr>
              <a:t>（ガントチャート）</a:t>
            </a:r>
          </a:p>
        </p:txBody>
      </p:sp>
      <p:sp>
        <p:nvSpPr>
          <p:cNvPr id="27657" name="Text Box 9"/>
          <p:cNvSpPr txBox="1">
            <a:spLocks noChangeArrowheads="1"/>
          </p:cNvSpPr>
          <p:nvPr/>
        </p:nvSpPr>
        <p:spPr bwMode="auto">
          <a:xfrm>
            <a:off x="1022350" y="517525"/>
            <a:ext cx="153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latin typeface="HGSｺﾞｼｯｸE" pitchFamily="50" charset="-128"/>
                <a:ea typeface="HGSｺﾞｼｯｸE" pitchFamily="50" charset="-128"/>
              </a:rPr>
              <a:t>手順３</a:t>
            </a:r>
          </a:p>
        </p:txBody>
      </p:sp>
      <p:pic>
        <p:nvPicPr>
          <p:cNvPr id="27827" name="Picture 179" descr="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313" y="1012825"/>
            <a:ext cx="2474912" cy="1460500"/>
          </a:xfrm>
          <a:prstGeom prst="rect">
            <a:avLst/>
          </a:prstGeom>
          <a:noFill/>
          <a:extLst>
            <a:ext uri="{909E8E84-426E-40DD-AFC4-6F175D3DCCD1}">
              <a14:hiddenFill xmlns:a14="http://schemas.microsoft.com/office/drawing/2010/main">
                <a:solidFill>
                  <a:srgbClr val="FFFFFF"/>
                </a:solidFill>
              </a14:hiddenFill>
            </a:ext>
          </a:extLst>
        </p:spPr>
      </p:pic>
      <p:sp>
        <p:nvSpPr>
          <p:cNvPr id="27830" name="Text Box 18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P22</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5" name="Rectangle 3"/>
          <p:cNvSpPr>
            <a:spLocks noGrp="1" noChangeArrowheads="1"/>
          </p:cNvSpPr>
          <p:nvPr>
            <p:ph type="body" idx="1"/>
          </p:nvPr>
        </p:nvSpPr>
        <p:spPr>
          <a:xfrm>
            <a:off x="685800" y="2971800"/>
            <a:ext cx="3708400" cy="3276600"/>
          </a:xfrm>
          <a:solidFill>
            <a:srgbClr val="00FFFF"/>
          </a:solidFill>
          <a:ln w="38100">
            <a:solidFill>
              <a:srgbClr val="FF0000"/>
            </a:solidFill>
            <a:miter lim="800000"/>
            <a:headEnd/>
            <a:tailEnd/>
          </a:ln>
        </p:spPr>
        <p:txBody>
          <a:bodyPr/>
          <a:lstStyle/>
          <a:p>
            <a:r>
              <a:rPr lang="ja-JP" altLang="en-US" sz="2800" b="1">
                <a:solidFill>
                  <a:srgbClr val="6600CC"/>
                </a:solidFill>
                <a:ea typeface="HG丸ｺﾞｼｯｸM-PRO" pitchFamily="50" charset="-128"/>
              </a:rPr>
              <a:t>決めた目標値を</a:t>
            </a:r>
          </a:p>
          <a:p>
            <a:pPr>
              <a:buFontTx/>
              <a:buNone/>
            </a:pPr>
            <a:r>
              <a:rPr lang="ja-JP" altLang="en-US" sz="2800" b="1">
                <a:solidFill>
                  <a:srgbClr val="6600CC"/>
                </a:solidFill>
                <a:ea typeface="HG丸ｺﾞｼｯｸM-PRO" pitchFamily="50" charset="-128"/>
              </a:rPr>
              <a:t>　達成する為には、</a:t>
            </a:r>
          </a:p>
          <a:p>
            <a:pPr>
              <a:buFontTx/>
              <a:buNone/>
            </a:pPr>
            <a:r>
              <a:rPr lang="ja-JP" altLang="en-US" sz="2800" b="1">
                <a:solidFill>
                  <a:srgbClr val="6600CC"/>
                </a:solidFill>
                <a:ea typeface="HG丸ｺﾞｼｯｸM-PRO" pitchFamily="50" charset="-128"/>
              </a:rPr>
              <a:t>　どれだけの期間が</a:t>
            </a:r>
          </a:p>
          <a:p>
            <a:pPr>
              <a:buFontTx/>
              <a:buNone/>
            </a:pPr>
            <a:r>
              <a:rPr lang="ja-JP" altLang="en-US" sz="2800" b="1">
                <a:solidFill>
                  <a:srgbClr val="6600CC"/>
                </a:solidFill>
                <a:ea typeface="HG丸ｺﾞｼｯｸM-PRO" pitchFamily="50" charset="-128"/>
              </a:rPr>
              <a:t>　必要かを検討し、</a:t>
            </a:r>
          </a:p>
          <a:p>
            <a:pPr>
              <a:buFontTx/>
              <a:buNone/>
            </a:pPr>
            <a:r>
              <a:rPr lang="ja-JP" altLang="en-US" sz="2800" b="1">
                <a:solidFill>
                  <a:srgbClr val="6600CC"/>
                </a:solidFill>
                <a:ea typeface="HG丸ｺﾞｼｯｸM-PRO" pitchFamily="50" charset="-128"/>
              </a:rPr>
              <a:t>　計画書を作成する。</a:t>
            </a:r>
          </a:p>
        </p:txBody>
      </p:sp>
      <p:sp>
        <p:nvSpPr>
          <p:cNvPr id="218116" name="Rectangle 4"/>
          <p:cNvSpPr>
            <a:spLocks noChangeArrowheads="1"/>
          </p:cNvSpPr>
          <p:nvPr/>
        </p:nvSpPr>
        <p:spPr bwMode="auto">
          <a:xfrm>
            <a:off x="4749800" y="2971800"/>
            <a:ext cx="3632200" cy="3276600"/>
          </a:xfrm>
          <a:prstGeom prst="rect">
            <a:avLst/>
          </a:prstGeom>
          <a:solidFill>
            <a:srgbClr val="00FFFF"/>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nSpc>
                <a:spcPct val="90000"/>
              </a:lnSpc>
            </a:pPr>
            <a:r>
              <a:rPr lang="ja-JP" altLang="en-US" sz="2800" b="1">
                <a:solidFill>
                  <a:srgbClr val="6600CC"/>
                </a:solidFill>
                <a:ea typeface="HG丸ｺﾞｼｯｸM-PRO" pitchFamily="50" charset="-128"/>
              </a:rPr>
              <a:t>いつまでに完了しなければならないかが　　　　　</a:t>
            </a:r>
          </a:p>
          <a:p>
            <a:pPr>
              <a:lnSpc>
                <a:spcPct val="90000"/>
              </a:lnSpc>
              <a:buFontTx/>
              <a:buNone/>
            </a:pPr>
            <a:r>
              <a:rPr lang="ja-JP" altLang="en-US" sz="2800" b="1">
                <a:solidFill>
                  <a:srgbClr val="6600CC"/>
                </a:solidFill>
                <a:ea typeface="HG丸ｺﾞｼｯｸM-PRO" pitchFamily="50" charset="-128"/>
              </a:rPr>
              <a:t>　ハッキリしているテーマは、</a:t>
            </a:r>
          </a:p>
          <a:p>
            <a:pPr>
              <a:lnSpc>
                <a:spcPct val="90000"/>
              </a:lnSpc>
              <a:buFontTx/>
              <a:buNone/>
            </a:pPr>
            <a:r>
              <a:rPr lang="ja-JP" altLang="en-US" sz="2800" b="1">
                <a:solidFill>
                  <a:srgbClr val="6600CC"/>
                </a:solidFill>
                <a:ea typeface="HG丸ｺﾞｼｯｸM-PRO" pitchFamily="50" charset="-128"/>
              </a:rPr>
              <a:t>　そこを完了として計画書を作成する。</a:t>
            </a:r>
          </a:p>
        </p:txBody>
      </p:sp>
      <p:sp>
        <p:nvSpPr>
          <p:cNvPr id="218117" name="AutoShape 5"/>
          <p:cNvSpPr>
            <a:spLocks noChangeArrowheads="1"/>
          </p:cNvSpPr>
          <p:nvPr/>
        </p:nvSpPr>
        <p:spPr bwMode="auto">
          <a:xfrm>
            <a:off x="349250" y="603250"/>
            <a:ext cx="5562600" cy="609600"/>
          </a:xfrm>
          <a:prstGeom prst="flowChartAlternateProcess">
            <a:avLst/>
          </a:prstGeom>
          <a:solidFill>
            <a:srgbClr val="FFFFCC"/>
          </a:solidFill>
          <a:ln w="4445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spcBef>
                <a:spcPct val="20000"/>
              </a:spcBef>
            </a:pPr>
            <a:r>
              <a:rPr lang="ja-JP" altLang="en-US">
                <a:solidFill>
                  <a:srgbClr val="0000FF"/>
                </a:solidFill>
                <a:ea typeface="HGP創英角ﾎﾟｯﾌﾟ体" pitchFamily="50" charset="-128"/>
              </a:rPr>
              <a:t>どういう作成方法があるか</a:t>
            </a:r>
          </a:p>
        </p:txBody>
      </p:sp>
      <p:pic>
        <p:nvPicPr>
          <p:cNvPr id="21811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52400"/>
            <a:ext cx="237807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8119" name="Oval 7"/>
          <p:cNvSpPr>
            <a:spLocks noChangeArrowheads="1"/>
          </p:cNvSpPr>
          <p:nvPr/>
        </p:nvSpPr>
        <p:spPr bwMode="auto">
          <a:xfrm>
            <a:off x="762000" y="2362200"/>
            <a:ext cx="1600200" cy="533400"/>
          </a:xfrm>
          <a:prstGeom prst="ellipse">
            <a:avLst/>
          </a:prstGeom>
          <a:solidFill>
            <a:srgbClr val="FFCCFF"/>
          </a:solidFill>
          <a:ln w="254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pPr>
            <a:r>
              <a:rPr lang="ja-JP" altLang="en-US" sz="2800">
                <a:solidFill>
                  <a:srgbClr val="0000FF"/>
                </a:solidFill>
                <a:ea typeface="ＭＳ Ｐゴシック" pitchFamily="50" charset="-128"/>
              </a:rPr>
              <a:t>Ａ方法</a:t>
            </a:r>
          </a:p>
        </p:txBody>
      </p:sp>
      <p:sp>
        <p:nvSpPr>
          <p:cNvPr id="218120" name="Oval 8"/>
          <p:cNvSpPr>
            <a:spLocks noChangeArrowheads="1"/>
          </p:cNvSpPr>
          <p:nvPr/>
        </p:nvSpPr>
        <p:spPr bwMode="auto">
          <a:xfrm>
            <a:off x="4572000" y="2362200"/>
            <a:ext cx="1600200" cy="533400"/>
          </a:xfrm>
          <a:prstGeom prst="ellipse">
            <a:avLst/>
          </a:prstGeom>
          <a:solidFill>
            <a:srgbClr val="FFCCFF"/>
          </a:solidFill>
          <a:ln w="254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pPr>
            <a:r>
              <a:rPr lang="ja-JP" altLang="en-US" sz="2800">
                <a:solidFill>
                  <a:srgbClr val="0000FF"/>
                </a:solidFill>
                <a:ea typeface="ＭＳ Ｐゴシック" pitchFamily="50" charset="-128"/>
              </a:rPr>
              <a:t>Ｂ方法</a:t>
            </a:r>
          </a:p>
        </p:txBody>
      </p:sp>
      <p:sp>
        <p:nvSpPr>
          <p:cNvPr id="218121" name="Text Box 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P23</a:t>
            </a:r>
          </a:p>
        </p:txBody>
      </p:sp>
      <p:sp>
        <p:nvSpPr>
          <p:cNvPr id="218122" name="Oval 10"/>
          <p:cNvSpPr>
            <a:spLocks noChangeArrowheads="1"/>
          </p:cNvSpPr>
          <p:nvPr/>
        </p:nvSpPr>
        <p:spPr bwMode="auto">
          <a:xfrm>
            <a:off x="1876425" y="5959475"/>
            <a:ext cx="5103813" cy="798513"/>
          </a:xfrm>
          <a:prstGeom prst="ellipse">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ea typeface="HGP創英角ﾎﾟｯﾌﾟ体" pitchFamily="50" charset="-128"/>
              </a:rPr>
              <a:t>今回の場合は、どちらか？</a:t>
            </a:r>
          </a:p>
        </p:txBody>
      </p:sp>
    </p:spTree>
  </p:cSld>
  <p:clrMapOvr>
    <a:masterClrMapping/>
  </p:clrMapOvr>
  <p:transition>
    <p:pull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2" name="AutoShape 4"/>
          <p:cNvSpPr>
            <a:spLocks noChangeArrowheads="1"/>
          </p:cNvSpPr>
          <p:nvPr/>
        </p:nvSpPr>
        <p:spPr bwMode="auto">
          <a:xfrm>
            <a:off x="323850" y="236538"/>
            <a:ext cx="5068888" cy="83661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33" name="Rectangle 5"/>
          <p:cNvSpPr>
            <a:spLocks noChangeArrowheads="1"/>
          </p:cNvSpPr>
          <p:nvPr/>
        </p:nvSpPr>
        <p:spPr bwMode="auto">
          <a:xfrm>
            <a:off x="1047750" y="312738"/>
            <a:ext cx="4035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400">
                <a:solidFill>
                  <a:schemeClr val="tx2"/>
                </a:solidFill>
                <a:latin typeface="Times New Roman" pitchFamily="18" charset="0"/>
                <a:ea typeface="ＭＳ Ｐゴシック" pitchFamily="50" charset="-128"/>
              </a:defRPr>
            </a:lvl1pPr>
            <a:lvl2pPr algn="ctr">
              <a:defRPr kumimoji="1" sz="4400">
                <a:solidFill>
                  <a:schemeClr val="tx2"/>
                </a:solidFill>
                <a:latin typeface="Times New Roman" pitchFamily="18" charset="0"/>
                <a:ea typeface="ＭＳ Ｐゴシック" pitchFamily="50" charset="-128"/>
              </a:defRPr>
            </a:lvl2pPr>
            <a:lvl3pPr algn="ctr">
              <a:defRPr kumimoji="1" sz="4400">
                <a:solidFill>
                  <a:schemeClr val="tx2"/>
                </a:solidFill>
                <a:latin typeface="Times New Roman" pitchFamily="18" charset="0"/>
                <a:ea typeface="ＭＳ Ｐゴシック" pitchFamily="50" charset="-128"/>
              </a:defRPr>
            </a:lvl3pPr>
            <a:lvl4pPr algn="ctr">
              <a:defRPr kumimoji="1" sz="4400">
                <a:solidFill>
                  <a:schemeClr val="tx2"/>
                </a:solidFill>
                <a:latin typeface="Times New Roman" pitchFamily="18" charset="0"/>
                <a:ea typeface="ＭＳ Ｐゴシック" pitchFamily="50" charset="-128"/>
              </a:defRPr>
            </a:lvl4pPr>
            <a:lvl5pPr algn="ct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a:solidFill>
                  <a:schemeClr val="bg2"/>
                </a:solidFill>
                <a:ea typeface="HGS創英角ﾎﾟｯﾌﾟ体" pitchFamily="50" charset="-128"/>
              </a:rPr>
              <a:t>要因</a:t>
            </a:r>
            <a:r>
              <a:rPr lang="ja-JP" altLang="en-US" sz="4000">
                <a:solidFill>
                  <a:schemeClr val="bg2"/>
                </a:solidFill>
                <a:ea typeface="HGS創英角ﾎﾟｯﾌﾟ体" pitchFamily="50" charset="-128"/>
              </a:rPr>
              <a:t>の</a:t>
            </a:r>
            <a:r>
              <a:rPr lang="ja-JP" altLang="en-US">
                <a:solidFill>
                  <a:schemeClr val="bg2"/>
                </a:solidFill>
                <a:ea typeface="HGS創英角ﾎﾟｯﾌﾟ体" pitchFamily="50" charset="-128"/>
              </a:rPr>
              <a:t>解析</a:t>
            </a:r>
          </a:p>
        </p:txBody>
      </p:sp>
      <p:sp>
        <p:nvSpPr>
          <p:cNvPr id="176139" name="Text Box 11"/>
          <p:cNvSpPr txBox="1">
            <a:spLocks noChangeArrowheads="1"/>
          </p:cNvSpPr>
          <p:nvPr/>
        </p:nvSpPr>
        <p:spPr bwMode="auto">
          <a:xfrm>
            <a:off x="350838" y="160338"/>
            <a:ext cx="1614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latin typeface="HGSｺﾞｼｯｸE" pitchFamily="50" charset="-128"/>
                <a:ea typeface="HGSｺﾞｼｯｸE" pitchFamily="50" charset="-128"/>
              </a:rPr>
              <a:t>手順４</a:t>
            </a:r>
          </a:p>
        </p:txBody>
      </p:sp>
      <p:sp>
        <p:nvSpPr>
          <p:cNvPr id="176142" name="Text Box 14"/>
          <p:cNvSpPr txBox="1">
            <a:spLocks noChangeArrowheads="1"/>
          </p:cNvSpPr>
          <p:nvPr/>
        </p:nvSpPr>
        <p:spPr bwMode="auto">
          <a:xfrm>
            <a:off x="2216150" y="6161088"/>
            <a:ext cx="417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ナゼナゼをくり返し掘り下げる</a:t>
            </a:r>
            <a:r>
              <a:rPr lang="ja-JP" altLang="en-US" sz="2400">
                <a:solidFill>
                  <a:schemeClr val="bg2"/>
                </a:solidFill>
                <a:ea typeface="HGSｺﾞｼｯｸE" pitchFamily="50" charset="-128"/>
              </a:rPr>
              <a:t>　</a:t>
            </a:r>
          </a:p>
        </p:txBody>
      </p:sp>
      <p:sp>
        <p:nvSpPr>
          <p:cNvPr id="176134" name="Text Box 6"/>
          <p:cNvSpPr txBox="1">
            <a:spLocks noChangeArrowheads="1"/>
          </p:cNvSpPr>
          <p:nvPr/>
        </p:nvSpPr>
        <p:spPr bwMode="auto">
          <a:xfrm>
            <a:off x="449263" y="1095375"/>
            <a:ext cx="61579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b="1">
                <a:solidFill>
                  <a:schemeClr val="bg1"/>
                </a:solidFill>
                <a:latin typeface="HGS創英角ﾎﾟｯﾌﾟ体" pitchFamily="50" charset="-128"/>
                <a:ea typeface="HGS創英角ﾎﾟｯﾌﾟ体" pitchFamily="50" charset="-128"/>
              </a:rPr>
              <a:t>１．４</a:t>
            </a:r>
            <a:r>
              <a:rPr lang="en-US" altLang="ja-JP" sz="2800" b="1">
                <a:solidFill>
                  <a:schemeClr val="bg1"/>
                </a:solidFill>
                <a:latin typeface="HGS創英角ﾎﾟｯﾌﾟ体" pitchFamily="50" charset="-128"/>
                <a:ea typeface="HGS創英角ﾎﾟｯﾌﾟ体" pitchFamily="50" charset="-128"/>
              </a:rPr>
              <a:t>M</a:t>
            </a:r>
            <a:r>
              <a:rPr lang="ja-JP" altLang="en-US" sz="2400" b="1">
                <a:solidFill>
                  <a:schemeClr val="bg1"/>
                </a:solidFill>
                <a:latin typeface="HGS創英角ﾎﾟｯﾌﾟ体" pitchFamily="50" charset="-128"/>
                <a:ea typeface="HGS創英角ﾎﾟｯﾌﾟ体" pitchFamily="50" charset="-128"/>
              </a:rPr>
              <a:t>などで</a:t>
            </a:r>
            <a:r>
              <a:rPr lang="ja-JP" altLang="en-US" sz="2800" b="1">
                <a:solidFill>
                  <a:schemeClr val="bg1"/>
                </a:solidFill>
                <a:latin typeface="HGP創英角ﾎﾟｯﾌﾟ体" pitchFamily="50" charset="-128"/>
                <a:ea typeface="HGP創英角ﾎﾟｯﾌﾟ体" pitchFamily="50" charset="-128"/>
              </a:rPr>
              <a:t>要因</a:t>
            </a:r>
            <a:r>
              <a:rPr lang="ja-JP" altLang="en-US" sz="2800" b="1">
                <a:solidFill>
                  <a:schemeClr val="bg1"/>
                </a:solidFill>
                <a:latin typeface="HGS創英角ﾎﾟｯﾌﾟ体" pitchFamily="50" charset="-128"/>
                <a:ea typeface="HGS創英角ﾎﾟｯﾌﾟ体" pitchFamily="50" charset="-128"/>
              </a:rPr>
              <a:t>を洗</a:t>
            </a:r>
            <a:r>
              <a:rPr lang="ja-JP" altLang="en-US" sz="2400" b="1">
                <a:solidFill>
                  <a:schemeClr val="bg1"/>
                </a:solidFill>
                <a:latin typeface="HGS創英角ﾎﾟｯﾌﾟ体" pitchFamily="50" charset="-128"/>
                <a:ea typeface="HGS創英角ﾎﾟｯﾌﾟ体" pitchFamily="50" charset="-128"/>
              </a:rPr>
              <a:t>い</a:t>
            </a:r>
            <a:r>
              <a:rPr lang="ja-JP" altLang="en-US" sz="2800" b="1">
                <a:solidFill>
                  <a:schemeClr val="bg1"/>
                </a:solidFill>
                <a:latin typeface="HGS創英角ﾎﾟｯﾌﾟ体" pitchFamily="50" charset="-128"/>
                <a:ea typeface="HGS創英角ﾎﾟｯﾌﾟ体" pitchFamily="50" charset="-128"/>
              </a:rPr>
              <a:t>出す</a:t>
            </a:r>
          </a:p>
        </p:txBody>
      </p:sp>
      <p:sp>
        <p:nvSpPr>
          <p:cNvPr id="176141" name="Text Box 13"/>
          <p:cNvSpPr txBox="1">
            <a:spLocks noChangeArrowheads="1"/>
          </p:cNvSpPr>
          <p:nvPr/>
        </p:nvSpPr>
        <p:spPr bwMode="auto">
          <a:xfrm>
            <a:off x="1195388" y="2387600"/>
            <a:ext cx="4173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ブレーンストーミングで沢山出す</a:t>
            </a:r>
            <a:r>
              <a:rPr lang="ja-JP" altLang="en-US" sz="2400">
                <a:solidFill>
                  <a:schemeClr val="bg2"/>
                </a:solidFill>
                <a:ea typeface="HGSｺﾞｼｯｸE" pitchFamily="50" charset="-128"/>
              </a:rPr>
              <a:t>　</a:t>
            </a:r>
          </a:p>
        </p:txBody>
      </p:sp>
      <p:sp>
        <p:nvSpPr>
          <p:cNvPr id="176143" name="Text Box 15"/>
          <p:cNvSpPr txBox="1">
            <a:spLocks noChangeArrowheads="1"/>
          </p:cNvSpPr>
          <p:nvPr/>
        </p:nvSpPr>
        <p:spPr bwMode="auto">
          <a:xfrm>
            <a:off x="1214438" y="2801938"/>
            <a:ext cx="5422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現地現物の観察を基に大勢で洗い出す</a:t>
            </a:r>
            <a:r>
              <a:rPr lang="ja-JP" altLang="en-US" sz="2400">
                <a:solidFill>
                  <a:schemeClr val="bg2"/>
                </a:solidFill>
                <a:ea typeface="HGSｺﾞｼｯｸE" pitchFamily="50" charset="-128"/>
              </a:rPr>
              <a:t>　</a:t>
            </a:r>
          </a:p>
        </p:txBody>
      </p:sp>
      <p:grpSp>
        <p:nvGrpSpPr>
          <p:cNvPr id="176219" name="Group 91"/>
          <p:cNvGrpSpPr>
            <a:grpSpLocks/>
          </p:cNvGrpSpPr>
          <p:nvPr/>
        </p:nvGrpSpPr>
        <p:grpSpPr bwMode="auto">
          <a:xfrm>
            <a:off x="546100" y="3363913"/>
            <a:ext cx="7142163" cy="1025525"/>
            <a:chOff x="344" y="1903"/>
            <a:chExt cx="4499" cy="646"/>
          </a:xfrm>
        </p:grpSpPr>
        <p:sp>
          <p:nvSpPr>
            <p:cNvPr id="176135" name="Text Box 7"/>
            <p:cNvSpPr txBox="1">
              <a:spLocks noChangeArrowheads="1"/>
            </p:cNvSpPr>
            <p:nvPr/>
          </p:nvSpPr>
          <p:spPr bwMode="auto">
            <a:xfrm>
              <a:off x="964" y="2299"/>
              <a:ext cx="387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PｺﾞｼｯｸE" pitchFamily="50" charset="-128"/>
                  <a:ea typeface="HGPｺﾞｼｯｸE" pitchFamily="50" charset="-128"/>
                </a:rPr>
                <a:t>◇</a:t>
              </a:r>
              <a:r>
                <a:rPr lang="ja-JP" altLang="en-US" sz="2000">
                  <a:solidFill>
                    <a:schemeClr val="bg2"/>
                  </a:solidFill>
                  <a:latin typeface="HGPｺﾞｼｯｸE" pitchFamily="50" charset="-128"/>
                  <a:ea typeface="HGPｺﾞｼｯｸE" pitchFamily="50" charset="-128"/>
                </a:rPr>
                <a:t>特性と要因の関係を整理する</a:t>
              </a:r>
            </a:p>
          </p:txBody>
        </p:sp>
        <p:sp>
          <p:nvSpPr>
            <p:cNvPr id="176144" name="Text Box 16"/>
            <p:cNvSpPr txBox="1">
              <a:spLocks noChangeArrowheads="1"/>
            </p:cNvSpPr>
            <p:nvPr/>
          </p:nvSpPr>
          <p:spPr bwMode="auto">
            <a:xfrm>
              <a:off x="344" y="1903"/>
              <a:ext cx="3879"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b="1">
                  <a:solidFill>
                    <a:schemeClr val="bg1"/>
                  </a:solidFill>
                  <a:latin typeface="HGP創英角ﾎﾟｯﾌﾟ体" pitchFamily="50" charset="-128"/>
                  <a:ea typeface="HGP創英角ﾎﾟｯﾌﾟ体" pitchFamily="50" charset="-128"/>
                </a:rPr>
                <a:t>２．出</a:t>
              </a:r>
              <a:r>
                <a:rPr lang="ja-JP" altLang="en-US" sz="2400" b="1">
                  <a:solidFill>
                    <a:schemeClr val="bg1"/>
                  </a:solidFill>
                  <a:latin typeface="HGP創英角ﾎﾟｯﾌﾟ体" pitchFamily="50" charset="-128"/>
                  <a:ea typeface="HGP創英角ﾎﾟｯﾌﾟ体" pitchFamily="50" charset="-128"/>
                </a:rPr>
                <a:t>された</a:t>
              </a:r>
              <a:r>
                <a:rPr lang="ja-JP" altLang="en-US" sz="2800" b="1">
                  <a:solidFill>
                    <a:schemeClr val="bg1"/>
                  </a:solidFill>
                  <a:latin typeface="HGP創英角ﾎﾟｯﾌﾟ体" pitchFamily="50" charset="-128"/>
                  <a:ea typeface="HGP創英角ﾎﾟｯﾌﾟ体" pitchFamily="50" charset="-128"/>
                </a:rPr>
                <a:t>要因</a:t>
              </a:r>
              <a:r>
                <a:rPr lang="ja-JP" altLang="en-US" sz="2400" b="1">
                  <a:solidFill>
                    <a:schemeClr val="bg1"/>
                  </a:solidFill>
                  <a:latin typeface="HGP創英角ﾎﾟｯﾌﾟ体" pitchFamily="50" charset="-128"/>
                  <a:ea typeface="HGP創英角ﾎﾟｯﾌﾟ体" pitchFamily="50" charset="-128"/>
                </a:rPr>
                <a:t>を</a:t>
              </a:r>
              <a:r>
                <a:rPr lang="ja-JP" altLang="en-US" sz="2800" b="1">
                  <a:solidFill>
                    <a:schemeClr val="bg1"/>
                  </a:solidFill>
                  <a:latin typeface="HGP創英角ﾎﾟｯﾌﾟ体" pitchFamily="50" charset="-128"/>
                  <a:ea typeface="HGP創英角ﾎﾟｯﾌﾟ体" pitchFamily="50" charset="-128"/>
                </a:rPr>
                <a:t>整理</a:t>
              </a:r>
              <a:r>
                <a:rPr lang="ja-JP" altLang="en-US" sz="2400" b="1">
                  <a:solidFill>
                    <a:schemeClr val="bg1"/>
                  </a:solidFill>
                  <a:latin typeface="HGP創英角ﾎﾟｯﾌﾟ体" pitchFamily="50" charset="-128"/>
                  <a:ea typeface="HGP創英角ﾎﾟｯﾌﾟ体" pitchFamily="50" charset="-128"/>
                </a:rPr>
                <a:t>する</a:t>
              </a:r>
            </a:p>
          </p:txBody>
        </p:sp>
      </p:grpSp>
      <p:sp>
        <p:nvSpPr>
          <p:cNvPr id="176148" name="Text Box 20"/>
          <p:cNvSpPr txBox="1">
            <a:spLocks noChangeArrowheads="1"/>
          </p:cNvSpPr>
          <p:nvPr/>
        </p:nvSpPr>
        <p:spPr bwMode="auto">
          <a:xfrm>
            <a:off x="7073900" y="584200"/>
            <a:ext cx="1752600" cy="1943100"/>
          </a:xfrm>
          <a:prstGeom prst="rect">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latin typeface="HGPｺﾞｼｯｸE" pitchFamily="50" charset="-128"/>
                <a:ea typeface="HGPｺﾞｼｯｸE" pitchFamily="50" charset="-128"/>
              </a:rPr>
              <a:t>よく使われる手法</a:t>
            </a:r>
          </a:p>
          <a:p>
            <a:pPr>
              <a:spcBef>
                <a:spcPct val="50000"/>
              </a:spcBef>
            </a:pPr>
            <a:r>
              <a:rPr lang="ja-JP" altLang="en-US" sz="1400">
                <a:latin typeface="HGPｺﾞｼｯｸE" pitchFamily="50" charset="-128"/>
                <a:ea typeface="HGPｺﾞｼｯｸE" pitchFamily="50" charset="-128"/>
              </a:rPr>
              <a:t>   ▼層 別</a:t>
            </a:r>
          </a:p>
          <a:p>
            <a:pPr>
              <a:spcBef>
                <a:spcPct val="50000"/>
              </a:spcBef>
            </a:pPr>
            <a:r>
              <a:rPr lang="ja-JP" altLang="en-US" sz="1400">
                <a:latin typeface="HGPｺﾞｼｯｸE" pitchFamily="50" charset="-128"/>
                <a:ea typeface="HGPｺﾞｼｯｸE" pitchFamily="50" charset="-128"/>
              </a:rPr>
              <a:t>   ▼特性要因図       </a:t>
            </a:r>
          </a:p>
          <a:p>
            <a:pPr>
              <a:spcBef>
                <a:spcPct val="50000"/>
              </a:spcBef>
            </a:pPr>
            <a:r>
              <a:rPr lang="ja-JP" altLang="en-US" sz="1400">
                <a:latin typeface="HGPｺﾞｼｯｸE" pitchFamily="50" charset="-128"/>
                <a:ea typeface="HGPｺﾞｼｯｸE" pitchFamily="50" charset="-128"/>
              </a:rPr>
              <a:t>　 ▼系統図法</a:t>
            </a:r>
          </a:p>
          <a:p>
            <a:pPr>
              <a:spcBef>
                <a:spcPct val="50000"/>
              </a:spcBef>
            </a:pPr>
            <a:r>
              <a:rPr lang="ja-JP" altLang="en-US" sz="1400">
                <a:latin typeface="HGPｺﾞｼｯｸE" pitchFamily="50" charset="-128"/>
                <a:ea typeface="HGPｺﾞｼｯｸE" pitchFamily="50" charset="-128"/>
              </a:rPr>
              <a:t>   ▼連関図法</a:t>
            </a:r>
            <a:br>
              <a:rPr lang="ja-JP" altLang="en-US" sz="1400">
                <a:latin typeface="HGPｺﾞｼｯｸE" pitchFamily="50" charset="-128"/>
                <a:ea typeface="HGPｺﾞｼｯｸE" pitchFamily="50" charset="-128"/>
              </a:rPr>
            </a:br>
            <a:r>
              <a:rPr lang="ja-JP" altLang="en-US" sz="900">
                <a:latin typeface="HGPｺﾞｼｯｸE" pitchFamily="50" charset="-128"/>
                <a:ea typeface="HGPｺﾞｼｯｸE" pitchFamily="50" charset="-128"/>
              </a:rPr>
              <a:t/>
            </a:r>
            <a:br>
              <a:rPr lang="ja-JP" altLang="en-US" sz="900">
                <a:latin typeface="HGPｺﾞｼｯｸE" pitchFamily="50" charset="-128"/>
                <a:ea typeface="HGPｺﾞｼｯｸE" pitchFamily="50" charset="-128"/>
              </a:rPr>
            </a:br>
            <a:r>
              <a:rPr lang="ja-JP" altLang="en-US" sz="1400">
                <a:latin typeface="HGPｺﾞｼｯｸE" pitchFamily="50" charset="-128"/>
                <a:ea typeface="HGPｺﾞｼｯｸE" pitchFamily="50" charset="-128"/>
              </a:rPr>
              <a:t>   ▼グラフ　　など</a:t>
            </a:r>
          </a:p>
        </p:txBody>
      </p:sp>
      <p:grpSp>
        <p:nvGrpSpPr>
          <p:cNvPr id="176220" name="Group 92"/>
          <p:cNvGrpSpPr>
            <a:grpSpLocks/>
          </p:cNvGrpSpPr>
          <p:nvPr/>
        </p:nvGrpSpPr>
        <p:grpSpPr bwMode="auto">
          <a:xfrm>
            <a:off x="1081088" y="4413250"/>
            <a:ext cx="2097087" cy="2041525"/>
            <a:chOff x="758" y="2551"/>
            <a:chExt cx="1321" cy="1286"/>
          </a:xfrm>
        </p:grpSpPr>
        <p:sp>
          <p:nvSpPr>
            <p:cNvPr id="176145" name="Text Box 17"/>
            <p:cNvSpPr txBox="1">
              <a:spLocks noChangeArrowheads="1"/>
            </p:cNvSpPr>
            <p:nvPr/>
          </p:nvSpPr>
          <p:spPr bwMode="auto">
            <a:xfrm>
              <a:off x="974" y="2551"/>
              <a:ext cx="11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rgbClr val="FF3300"/>
                  </a:solidFill>
                  <a:latin typeface="HGPｺﾞｼｯｸE" pitchFamily="50" charset="-128"/>
                  <a:ea typeface="HGPｺﾞｼｯｸE" pitchFamily="50" charset="-128"/>
                </a:rPr>
                <a:t>特性要因図</a:t>
              </a:r>
              <a:endParaRPr lang="ja-JP" altLang="en-US" sz="2000">
                <a:solidFill>
                  <a:schemeClr val="bg2"/>
                </a:solidFill>
                <a:latin typeface="HGPｺﾞｼｯｸE" pitchFamily="50" charset="-128"/>
                <a:ea typeface="HGPｺﾞｼｯｸE" pitchFamily="50" charset="-128"/>
              </a:endParaRPr>
            </a:p>
          </p:txBody>
        </p:sp>
        <p:pic>
          <p:nvPicPr>
            <p:cNvPr id="176150" name="Picture 22" descr="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 y="2841"/>
              <a:ext cx="1256" cy="9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6222" name="Group 94"/>
          <p:cNvGrpSpPr>
            <a:grpSpLocks/>
          </p:cNvGrpSpPr>
          <p:nvPr/>
        </p:nvGrpSpPr>
        <p:grpSpPr bwMode="auto">
          <a:xfrm>
            <a:off x="6054725" y="4402138"/>
            <a:ext cx="1712913" cy="1825625"/>
            <a:chOff x="3814" y="2548"/>
            <a:chExt cx="1079" cy="1150"/>
          </a:xfrm>
        </p:grpSpPr>
        <p:sp>
          <p:nvSpPr>
            <p:cNvPr id="176147" name="Text Box 19"/>
            <p:cNvSpPr txBox="1">
              <a:spLocks noChangeArrowheads="1"/>
            </p:cNvSpPr>
            <p:nvPr/>
          </p:nvSpPr>
          <p:spPr bwMode="auto">
            <a:xfrm>
              <a:off x="3814" y="2548"/>
              <a:ext cx="9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rgbClr val="FF3300"/>
                  </a:solidFill>
                  <a:latin typeface="HGPｺﾞｼｯｸE" pitchFamily="50" charset="-128"/>
                  <a:ea typeface="HGPｺﾞｼｯｸE" pitchFamily="50" charset="-128"/>
                </a:rPr>
                <a:t>連関図</a:t>
              </a:r>
              <a:endParaRPr lang="ja-JP" altLang="en-US" sz="2000">
                <a:solidFill>
                  <a:schemeClr val="bg2"/>
                </a:solidFill>
                <a:latin typeface="HGPｺﾞｼｯｸE" pitchFamily="50" charset="-128"/>
                <a:ea typeface="HGPｺﾞｼｯｸE" pitchFamily="50" charset="-128"/>
              </a:endParaRPr>
            </a:p>
          </p:txBody>
        </p:sp>
        <p:grpSp>
          <p:nvGrpSpPr>
            <p:cNvPr id="176215" name="Group 87"/>
            <p:cNvGrpSpPr>
              <a:grpSpLocks/>
            </p:cNvGrpSpPr>
            <p:nvPr/>
          </p:nvGrpSpPr>
          <p:grpSpPr bwMode="auto">
            <a:xfrm>
              <a:off x="3830" y="2814"/>
              <a:ext cx="1063" cy="884"/>
              <a:chOff x="3740" y="2723"/>
              <a:chExt cx="1650" cy="1212"/>
            </a:xfrm>
          </p:grpSpPr>
          <p:sp>
            <p:nvSpPr>
              <p:cNvPr id="176185" name="AutoShape 57"/>
              <p:cNvSpPr>
                <a:spLocks noChangeArrowheads="1"/>
              </p:cNvSpPr>
              <p:nvPr/>
            </p:nvSpPr>
            <p:spPr bwMode="auto">
              <a:xfrm>
                <a:off x="4354" y="3246"/>
                <a:ext cx="550" cy="190"/>
              </a:xfrm>
              <a:prstGeom prst="roundRect">
                <a:avLst>
                  <a:gd name="adj" fmla="val 16667"/>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86" name="AutoShape 58"/>
              <p:cNvSpPr>
                <a:spLocks noChangeArrowheads="1"/>
              </p:cNvSpPr>
              <p:nvPr/>
            </p:nvSpPr>
            <p:spPr bwMode="auto">
              <a:xfrm>
                <a:off x="3740" y="3233"/>
                <a:ext cx="377" cy="146"/>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87" name="AutoShape 59"/>
              <p:cNvSpPr>
                <a:spLocks noChangeArrowheads="1"/>
              </p:cNvSpPr>
              <p:nvPr/>
            </p:nvSpPr>
            <p:spPr bwMode="auto">
              <a:xfrm>
                <a:off x="4409" y="3520"/>
                <a:ext cx="376"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88" name="AutoShape 60"/>
              <p:cNvSpPr>
                <a:spLocks noChangeArrowheads="1"/>
              </p:cNvSpPr>
              <p:nvPr/>
            </p:nvSpPr>
            <p:spPr bwMode="auto">
              <a:xfrm>
                <a:off x="3810" y="3523"/>
                <a:ext cx="377" cy="146"/>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89" name="AutoShape 61"/>
              <p:cNvSpPr>
                <a:spLocks noChangeArrowheads="1"/>
              </p:cNvSpPr>
              <p:nvPr/>
            </p:nvSpPr>
            <p:spPr bwMode="auto">
              <a:xfrm>
                <a:off x="4261" y="3788"/>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0" name="AutoShape 62"/>
              <p:cNvSpPr>
                <a:spLocks noChangeArrowheads="1"/>
              </p:cNvSpPr>
              <p:nvPr/>
            </p:nvSpPr>
            <p:spPr bwMode="auto">
              <a:xfrm>
                <a:off x="4059" y="3021"/>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1" name="AutoShape 63"/>
              <p:cNvSpPr>
                <a:spLocks noChangeArrowheads="1"/>
              </p:cNvSpPr>
              <p:nvPr/>
            </p:nvSpPr>
            <p:spPr bwMode="auto">
              <a:xfrm>
                <a:off x="4927" y="3663"/>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2" name="AutoShape 64"/>
              <p:cNvSpPr>
                <a:spLocks noChangeArrowheads="1"/>
              </p:cNvSpPr>
              <p:nvPr/>
            </p:nvSpPr>
            <p:spPr bwMode="auto">
              <a:xfrm>
                <a:off x="5013" y="3315"/>
                <a:ext cx="377" cy="146"/>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3" name="AutoShape 65"/>
              <p:cNvSpPr>
                <a:spLocks noChangeArrowheads="1"/>
              </p:cNvSpPr>
              <p:nvPr/>
            </p:nvSpPr>
            <p:spPr bwMode="auto">
              <a:xfrm>
                <a:off x="4933" y="3084"/>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4" name="AutoShape 66"/>
              <p:cNvSpPr>
                <a:spLocks noChangeArrowheads="1"/>
              </p:cNvSpPr>
              <p:nvPr/>
            </p:nvSpPr>
            <p:spPr bwMode="auto">
              <a:xfrm>
                <a:off x="4943" y="2783"/>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5" name="AutoShape 67"/>
              <p:cNvSpPr>
                <a:spLocks noChangeArrowheads="1"/>
              </p:cNvSpPr>
              <p:nvPr/>
            </p:nvSpPr>
            <p:spPr bwMode="auto">
              <a:xfrm>
                <a:off x="4530" y="2941"/>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6" name="AutoShape 68"/>
              <p:cNvSpPr>
                <a:spLocks noChangeArrowheads="1"/>
              </p:cNvSpPr>
              <p:nvPr/>
            </p:nvSpPr>
            <p:spPr bwMode="auto">
              <a:xfrm>
                <a:off x="3983" y="2723"/>
                <a:ext cx="378"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6197" name="Line 69"/>
              <p:cNvSpPr>
                <a:spLocks noChangeShapeType="1"/>
              </p:cNvSpPr>
              <p:nvPr/>
            </p:nvSpPr>
            <p:spPr bwMode="auto">
              <a:xfrm flipH="1">
                <a:off x="4674" y="3107"/>
                <a:ext cx="39" cy="122"/>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198" name="Line 70"/>
              <p:cNvSpPr>
                <a:spLocks noChangeShapeType="1"/>
              </p:cNvSpPr>
              <p:nvPr/>
            </p:nvSpPr>
            <p:spPr bwMode="auto">
              <a:xfrm>
                <a:off x="4380" y="2796"/>
                <a:ext cx="537" cy="4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199" name="Line 71"/>
              <p:cNvSpPr>
                <a:spLocks noChangeShapeType="1"/>
              </p:cNvSpPr>
              <p:nvPr/>
            </p:nvSpPr>
            <p:spPr bwMode="auto">
              <a:xfrm flipV="1">
                <a:off x="4453" y="3045"/>
                <a:ext cx="83" cy="3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0" name="Line 72"/>
              <p:cNvSpPr>
                <a:spLocks noChangeShapeType="1"/>
              </p:cNvSpPr>
              <p:nvPr/>
            </p:nvSpPr>
            <p:spPr bwMode="auto">
              <a:xfrm>
                <a:off x="4143" y="3319"/>
                <a:ext cx="185" cy="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1" name="Line 73"/>
              <p:cNvSpPr>
                <a:spLocks noChangeShapeType="1"/>
              </p:cNvSpPr>
              <p:nvPr/>
            </p:nvSpPr>
            <p:spPr bwMode="auto">
              <a:xfrm flipH="1" flipV="1">
                <a:off x="3948" y="3408"/>
                <a:ext cx="26" cy="9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2" name="Line 74"/>
              <p:cNvSpPr>
                <a:spLocks noChangeShapeType="1"/>
              </p:cNvSpPr>
              <p:nvPr/>
            </p:nvSpPr>
            <p:spPr bwMode="auto">
              <a:xfrm flipV="1">
                <a:off x="4462" y="3678"/>
                <a:ext cx="77" cy="9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3" name="Line 75"/>
              <p:cNvSpPr>
                <a:spLocks noChangeShapeType="1"/>
              </p:cNvSpPr>
              <p:nvPr/>
            </p:nvSpPr>
            <p:spPr bwMode="auto">
              <a:xfrm flipH="1">
                <a:off x="4780" y="3183"/>
                <a:ext cx="165" cy="5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4" name="Line 76"/>
              <p:cNvSpPr>
                <a:spLocks noChangeShapeType="1"/>
              </p:cNvSpPr>
              <p:nvPr/>
            </p:nvSpPr>
            <p:spPr bwMode="auto">
              <a:xfrm flipH="1">
                <a:off x="4106" y="3163"/>
                <a:ext cx="82" cy="9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5" name="Line 77"/>
              <p:cNvSpPr>
                <a:spLocks noChangeShapeType="1"/>
              </p:cNvSpPr>
              <p:nvPr/>
            </p:nvSpPr>
            <p:spPr bwMode="auto">
              <a:xfrm>
                <a:off x="4901" y="3029"/>
                <a:ext cx="122" cy="6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6" name="Line 78"/>
              <p:cNvSpPr>
                <a:spLocks noChangeShapeType="1"/>
              </p:cNvSpPr>
              <p:nvPr/>
            </p:nvSpPr>
            <p:spPr bwMode="auto">
              <a:xfrm flipH="1" flipV="1">
                <a:off x="4085" y="3687"/>
                <a:ext cx="179" cy="12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7" name="Line 79"/>
              <p:cNvSpPr>
                <a:spLocks noChangeShapeType="1"/>
              </p:cNvSpPr>
              <p:nvPr/>
            </p:nvSpPr>
            <p:spPr bwMode="auto">
              <a:xfrm flipV="1">
                <a:off x="4594" y="3427"/>
                <a:ext cx="45" cy="9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8" name="Line 80"/>
              <p:cNvSpPr>
                <a:spLocks noChangeShapeType="1"/>
              </p:cNvSpPr>
              <p:nvPr/>
            </p:nvSpPr>
            <p:spPr bwMode="auto">
              <a:xfrm flipV="1">
                <a:off x="5148" y="3215"/>
                <a:ext cx="6" cy="112"/>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09" name="Line 81"/>
              <p:cNvSpPr>
                <a:spLocks noChangeShapeType="1"/>
              </p:cNvSpPr>
              <p:nvPr/>
            </p:nvSpPr>
            <p:spPr bwMode="auto">
              <a:xfrm flipH="1" flipV="1">
                <a:off x="4767" y="3602"/>
                <a:ext cx="242" cy="7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10" name="Line 82"/>
              <p:cNvSpPr>
                <a:spLocks noChangeShapeType="1"/>
              </p:cNvSpPr>
              <p:nvPr/>
            </p:nvSpPr>
            <p:spPr bwMode="auto">
              <a:xfrm flipV="1">
                <a:off x="5141" y="3487"/>
                <a:ext cx="52" cy="15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11" name="Line 83"/>
              <p:cNvSpPr>
                <a:spLocks noChangeShapeType="1"/>
              </p:cNvSpPr>
              <p:nvPr/>
            </p:nvSpPr>
            <p:spPr bwMode="auto">
              <a:xfrm flipH="1">
                <a:off x="4716" y="3814"/>
                <a:ext cx="197" cy="4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12" name="Line 84"/>
              <p:cNvSpPr>
                <a:spLocks noChangeShapeType="1"/>
              </p:cNvSpPr>
              <p:nvPr/>
            </p:nvSpPr>
            <p:spPr bwMode="auto">
              <a:xfrm>
                <a:off x="4213" y="2878"/>
                <a:ext cx="19" cy="1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6213" name="Line 85"/>
              <p:cNvSpPr>
                <a:spLocks noChangeShapeType="1"/>
              </p:cNvSpPr>
              <p:nvPr/>
            </p:nvSpPr>
            <p:spPr bwMode="auto">
              <a:xfrm flipH="1">
                <a:off x="5125" y="2951"/>
                <a:ext cx="19" cy="13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76183" name="Text Box 55"/>
            <p:cNvSpPr txBox="1">
              <a:spLocks noChangeArrowheads="1"/>
            </p:cNvSpPr>
            <p:nvPr/>
          </p:nvSpPr>
          <p:spPr bwMode="auto">
            <a:xfrm>
              <a:off x="4235" y="3151"/>
              <a:ext cx="3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ＭＳ Ｐゴシック" pitchFamily="50" charset="-128"/>
                </a:rPr>
                <a:t>特性</a:t>
              </a:r>
            </a:p>
          </p:txBody>
        </p:sp>
      </p:grpSp>
      <p:grpSp>
        <p:nvGrpSpPr>
          <p:cNvPr id="176223" name="Group 95"/>
          <p:cNvGrpSpPr>
            <a:grpSpLocks/>
          </p:cNvGrpSpPr>
          <p:nvPr/>
        </p:nvGrpSpPr>
        <p:grpSpPr bwMode="auto">
          <a:xfrm>
            <a:off x="3676650" y="4391025"/>
            <a:ext cx="2017713" cy="1701800"/>
            <a:chOff x="2316" y="2514"/>
            <a:chExt cx="1271" cy="1072"/>
          </a:xfrm>
        </p:grpSpPr>
        <p:sp>
          <p:nvSpPr>
            <p:cNvPr id="176146" name="Text Box 18"/>
            <p:cNvSpPr txBox="1">
              <a:spLocks noChangeArrowheads="1"/>
            </p:cNvSpPr>
            <p:nvPr/>
          </p:nvSpPr>
          <p:spPr bwMode="auto">
            <a:xfrm>
              <a:off x="2482" y="2514"/>
              <a:ext cx="11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rgbClr val="FF3300"/>
                  </a:solidFill>
                  <a:latin typeface="HGPｺﾞｼｯｸE" pitchFamily="50" charset="-128"/>
                  <a:ea typeface="HGPｺﾞｼｯｸE" pitchFamily="50" charset="-128"/>
                </a:rPr>
                <a:t>系統図</a:t>
              </a:r>
              <a:endParaRPr lang="ja-JP" altLang="en-US" sz="2000">
                <a:solidFill>
                  <a:schemeClr val="bg2"/>
                </a:solidFill>
                <a:latin typeface="HGPｺﾞｼｯｸE" pitchFamily="50" charset="-128"/>
                <a:ea typeface="HGPｺﾞｼｯｸE" pitchFamily="50" charset="-128"/>
              </a:endParaRPr>
            </a:p>
          </p:txBody>
        </p:sp>
        <p:pic>
          <p:nvPicPr>
            <p:cNvPr id="176151"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 y="2803"/>
              <a:ext cx="959" cy="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6216" name="Text Box 88"/>
            <p:cNvSpPr txBox="1">
              <a:spLocks noChangeArrowheads="1"/>
            </p:cNvSpPr>
            <p:nvPr/>
          </p:nvSpPr>
          <p:spPr bwMode="auto">
            <a:xfrm>
              <a:off x="2316" y="3049"/>
              <a:ext cx="27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ＭＳ Ｐゴシック" pitchFamily="50" charset="-128"/>
                </a:rPr>
                <a:t>特性</a:t>
              </a:r>
            </a:p>
          </p:txBody>
        </p:sp>
      </p:grpSp>
      <p:sp>
        <p:nvSpPr>
          <p:cNvPr id="176224" name="Text Box 96"/>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P24</a:t>
            </a:r>
          </a:p>
        </p:txBody>
      </p:sp>
      <p:sp>
        <p:nvSpPr>
          <p:cNvPr id="176226" name="Text Box 98"/>
          <p:cNvSpPr txBox="1">
            <a:spLocks noChangeArrowheads="1"/>
          </p:cNvSpPr>
          <p:nvPr/>
        </p:nvSpPr>
        <p:spPr bwMode="auto">
          <a:xfrm>
            <a:off x="1562100" y="2025650"/>
            <a:ext cx="2222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bg1"/>
                </a:solidFill>
                <a:ea typeface="ＭＳ Ｐゴシック" pitchFamily="50" charset="-128"/>
              </a:rPr>
              <a:t>・機械（</a:t>
            </a:r>
            <a:r>
              <a:rPr lang="en-US" altLang="ja-JP" sz="1800" b="1">
                <a:solidFill>
                  <a:schemeClr val="bg1"/>
                </a:solidFill>
                <a:ea typeface="ＭＳ Ｐゴシック" pitchFamily="50" charset="-128"/>
              </a:rPr>
              <a:t>machine)</a:t>
            </a:r>
          </a:p>
        </p:txBody>
      </p:sp>
      <p:sp>
        <p:nvSpPr>
          <p:cNvPr id="176227" name="Text Box 99"/>
          <p:cNvSpPr txBox="1">
            <a:spLocks noChangeArrowheads="1"/>
          </p:cNvSpPr>
          <p:nvPr/>
        </p:nvSpPr>
        <p:spPr bwMode="auto">
          <a:xfrm>
            <a:off x="3654425" y="1614488"/>
            <a:ext cx="2222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bg1"/>
                </a:solidFill>
                <a:ea typeface="ＭＳ Ｐゴシック" pitchFamily="50" charset="-128"/>
              </a:rPr>
              <a:t>・作業方法（</a:t>
            </a:r>
            <a:r>
              <a:rPr lang="en-US" altLang="ja-JP" sz="1800" b="1">
                <a:solidFill>
                  <a:schemeClr val="bg1"/>
                </a:solidFill>
                <a:ea typeface="ＭＳ Ｐゴシック" pitchFamily="50" charset="-128"/>
              </a:rPr>
              <a:t>method)</a:t>
            </a:r>
          </a:p>
        </p:txBody>
      </p:sp>
      <p:sp>
        <p:nvSpPr>
          <p:cNvPr id="176228" name="Text Box 100"/>
          <p:cNvSpPr txBox="1">
            <a:spLocks noChangeArrowheads="1"/>
          </p:cNvSpPr>
          <p:nvPr/>
        </p:nvSpPr>
        <p:spPr bwMode="auto">
          <a:xfrm>
            <a:off x="1560513" y="1624013"/>
            <a:ext cx="2222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bg1"/>
                </a:solidFill>
                <a:ea typeface="ＭＳ Ｐゴシック" pitchFamily="50" charset="-128"/>
              </a:rPr>
              <a:t>・作業者（</a:t>
            </a:r>
            <a:r>
              <a:rPr lang="en-US" altLang="ja-JP" sz="1800" b="1">
                <a:solidFill>
                  <a:schemeClr val="bg1"/>
                </a:solidFill>
                <a:ea typeface="ＭＳ Ｐゴシック" pitchFamily="50" charset="-128"/>
              </a:rPr>
              <a:t>man)</a:t>
            </a:r>
          </a:p>
        </p:txBody>
      </p:sp>
      <p:sp>
        <p:nvSpPr>
          <p:cNvPr id="176229" name="Text Box 101"/>
          <p:cNvSpPr txBox="1">
            <a:spLocks noChangeArrowheads="1"/>
          </p:cNvSpPr>
          <p:nvPr/>
        </p:nvSpPr>
        <p:spPr bwMode="auto">
          <a:xfrm>
            <a:off x="3675063" y="2016125"/>
            <a:ext cx="2222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bg1"/>
                </a:solidFill>
                <a:ea typeface="ＭＳ Ｐゴシック" pitchFamily="50" charset="-128"/>
              </a:rPr>
              <a:t>・材料（</a:t>
            </a:r>
            <a:r>
              <a:rPr lang="en-US" altLang="ja-JP" sz="1800" b="1">
                <a:solidFill>
                  <a:schemeClr val="bg1"/>
                </a:solidFill>
                <a:ea typeface="ＭＳ Ｐゴシック" pitchFamily="50" charset="-128"/>
              </a:rPr>
              <a:t>material)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76134"/>
                                        </p:tgtEl>
                                        <p:attrNameLst>
                                          <p:attrName>style.visibility</p:attrName>
                                        </p:attrNameLst>
                                      </p:cBhvr>
                                      <p:to>
                                        <p:strVal val="visible"/>
                                      </p:to>
                                    </p:set>
                                    <p:animEffect transition="in" filter="blinds(vertical)">
                                      <p:cBhvr>
                                        <p:cTn id="7" dur="500"/>
                                        <p:tgtEl>
                                          <p:spTgt spid="1761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76228"/>
                                        </p:tgtEl>
                                        <p:attrNameLst>
                                          <p:attrName>style.visibility</p:attrName>
                                        </p:attrNameLst>
                                      </p:cBhvr>
                                      <p:to>
                                        <p:strVal val="visible"/>
                                      </p:to>
                                    </p:set>
                                    <p:animEffect transition="in" filter="blinds(vertical)">
                                      <p:cBhvr>
                                        <p:cTn id="12" dur="500"/>
                                        <p:tgtEl>
                                          <p:spTgt spid="17622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176226"/>
                                        </p:tgtEl>
                                        <p:attrNameLst>
                                          <p:attrName>style.visibility</p:attrName>
                                        </p:attrNameLst>
                                      </p:cBhvr>
                                      <p:to>
                                        <p:strVal val="visible"/>
                                      </p:to>
                                    </p:set>
                                    <p:animEffect transition="in" filter="blinds(vertical)">
                                      <p:cBhvr>
                                        <p:cTn id="17" dur="500"/>
                                        <p:tgtEl>
                                          <p:spTgt spid="17622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176227"/>
                                        </p:tgtEl>
                                        <p:attrNameLst>
                                          <p:attrName>style.visibility</p:attrName>
                                        </p:attrNameLst>
                                      </p:cBhvr>
                                      <p:to>
                                        <p:strVal val="visible"/>
                                      </p:to>
                                    </p:set>
                                    <p:animEffect transition="in" filter="blinds(vertical)">
                                      <p:cBhvr>
                                        <p:cTn id="22" dur="500"/>
                                        <p:tgtEl>
                                          <p:spTgt spid="17622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176229"/>
                                        </p:tgtEl>
                                        <p:attrNameLst>
                                          <p:attrName>style.visibility</p:attrName>
                                        </p:attrNameLst>
                                      </p:cBhvr>
                                      <p:to>
                                        <p:strVal val="visible"/>
                                      </p:to>
                                    </p:set>
                                    <p:animEffect transition="in" filter="blinds(vertical)">
                                      <p:cBhvr>
                                        <p:cTn id="27" dur="500"/>
                                        <p:tgtEl>
                                          <p:spTgt spid="17622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76141"/>
                                        </p:tgtEl>
                                        <p:attrNameLst>
                                          <p:attrName>style.visibility</p:attrName>
                                        </p:attrNameLst>
                                      </p:cBhvr>
                                      <p:to>
                                        <p:strVal val="visible"/>
                                      </p:to>
                                    </p:set>
                                    <p:anim calcmode="lin" valueType="num">
                                      <p:cBhvr additive="base">
                                        <p:cTn id="32" dur="500" fill="hold"/>
                                        <p:tgtEl>
                                          <p:spTgt spid="176141"/>
                                        </p:tgtEl>
                                        <p:attrNameLst>
                                          <p:attrName>ppt_x</p:attrName>
                                        </p:attrNameLst>
                                      </p:cBhvr>
                                      <p:tavLst>
                                        <p:tav tm="0">
                                          <p:val>
                                            <p:strVal val="1+#ppt_w/2"/>
                                          </p:val>
                                        </p:tav>
                                        <p:tav tm="100000">
                                          <p:val>
                                            <p:strVal val="#ppt_x"/>
                                          </p:val>
                                        </p:tav>
                                      </p:tavLst>
                                    </p:anim>
                                    <p:anim calcmode="lin" valueType="num">
                                      <p:cBhvr additive="base">
                                        <p:cTn id="33" dur="500" fill="hold"/>
                                        <p:tgtEl>
                                          <p:spTgt spid="176141"/>
                                        </p:tgtEl>
                                        <p:attrNameLst>
                                          <p:attrName>ppt_y</p:attrName>
                                        </p:attrNameLst>
                                      </p:cBhvr>
                                      <p:tavLst>
                                        <p:tav tm="0">
                                          <p:val>
                                            <p:strVal val="#ppt_y"/>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76143"/>
                                        </p:tgtEl>
                                        <p:attrNameLst>
                                          <p:attrName>style.visibility</p:attrName>
                                        </p:attrNameLst>
                                      </p:cBhvr>
                                      <p:to>
                                        <p:strVal val="visible"/>
                                      </p:to>
                                    </p:set>
                                    <p:anim calcmode="lin" valueType="num">
                                      <p:cBhvr additive="base">
                                        <p:cTn id="38" dur="500" fill="hold"/>
                                        <p:tgtEl>
                                          <p:spTgt spid="176143"/>
                                        </p:tgtEl>
                                        <p:attrNameLst>
                                          <p:attrName>ppt_x</p:attrName>
                                        </p:attrNameLst>
                                      </p:cBhvr>
                                      <p:tavLst>
                                        <p:tav tm="0">
                                          <p:val>
                                            <p:strVal val="1+#ppt_w/2"/>
                                          </p:val>
                                        </p:tav>
                                        <p:tav tm="100000">
                                          <p:val>
                                            <p:strVal val="#ppt_x"/>
                                          </p:val>
                                        </p:tav>
                                      </p:tavLst>
                                    </p:anim>
                                    <p:anim calcmode="lin" valueType="num">
                                      <p:cBhvr additive="base">
                                        <p:cTn id="39" dur="500" fill="hold"/>
                                        <p:tgtEl>
                                          <p:spTgt spid="176143"/>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5" fill="hold" nodeType="clickEffect">
                                  <p:stCondLst>
                                    <p:cond delay="0"/>
                                  </p:stCondLst>
                                  <p:childTnLst>
                                    <p:set>
                                      <p:cBhvr>
                                        <p:cTn id="43" dur="1" fill="hold">
                                          <p:stCondLst>
                                            <p:cond delay="0"/>
                                          </p:stCondLst>
                                        </p:cTn>
                                        <p:tgtEl>
                                          <p:spTgt spid="176219"/>
                                        </p:tgtEl>
                                        <p:attrNameLst>
                                          <p:attrName>style.visibility</p:attrName>
                                        </p:attrNameLst>
                                      </p:cBhvr>
                                      <p:to>
                                        <p:strVal val="visible"/>
                                      </p:to>
                                    </p:set>
                                    <p:animEffect transition="in" filter="blinds(vertical)">
                                      <p:cBhvr>
                                        <p:cTn id="44" dur="500"/>
                                        <p:tgtEl>
                                          <p:spTgt spid="176219"/>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nodeType="clickEffect">
                                  <p:stCondLst>
                                    <p:cond delay="0"/>
                                  </p:stCondLst>
                                  <p:childTnLst>
                                    <p:set>
                                      <p:cBhvr>
                                        <p:cTn id="48" dur="1" fill="hold">
                                          <p:stCondLst>
                                            <p:cond delay="0"/>
                                          </p:stCondLst>
                                        </p:cTn>
                                        <p:tgtEl>
                                          <p:spTgt spid="176220"/>
                                        </p:tgtEl>
                                        <p:attrNameLst>
                                          <p:attrName>style.visibility</p:attrName>
                                        </p:attrNameLst>
                                      </p:cBhvr>
                                      <p:to>
                                        <p:strVal val="visible"/>
                                      </p:to>
                                    </p:set>
                                    <p:animEffect transition="in" filter="blinds(horizontal)">
                                      <p:cBhvr>
                                        <p:cTn id="49" dur="500"/>
                                        <p:tgtEl>
                                          <p:spTgt spid="17622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nodeType="clickEffect">
                                  <p:stCondLst>
                                    <p:cond delay="0"/>
                                  </p:stCondLst>
                                  <p:childTnLst>
                                    <p:set>
                                      <p:cBhvr>
                                        <p:cTn id="53" dur="1" fill="hold">
                                          <p:stCondLst>
                                            <p:cond delay="0"/>
                                          </p:stCondLst>
                                        </p:cTn>
                                        <p:tgtEl>
                                          <p:spTgt spid="176223"/>
                                        </p:tgtEl>
                                        <p:attrNameLst>
                                          <p:attrName>style.visibility</p:attrName>
                                        </p:attrNameLst>
                                      </p:cBhvr>
                                      <p:to>
                                        <p:strVal val="visible"/>
                                      </p:to>
                                    </p:set>
                                    <p:animEffect transition="in" filter="blinds(horizontal)">
                                      <p:cBhvr>
                                        <p:cTn id="54" dur="500"/>
                                        <p:tgtEl>
                                          <p:spTgt spid="176223"/>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nodeType="clickEffect">
                                  <p:stCondLst>
                                    <p:cond delay="0"/>
                                  </p:stCondLst>
                                  <p:childTnLst>
                                    <p:set>
                                      <p:cBhvr>
                                        <p:cTn id="58" dur="1" fill="hold">
                                          <p:stCondLst>
                                            <p:cond delay="0"/>
                                          </p:stCondLst>
                                        </p:cTn>
                                        <p:tgtEl>
                                          <p:spTgt spid="176222"/>
                                        </p:tgtEl>
                                        <p:attrNameLst>
                                          <p:attrName>style.visibility</p:attrName>
                                        </p:attrNameLst>
                                      </p:cBhvr>
                                      <p:to>
                                        <p:strVal val="visible"/>
                                      </p:to>
                                    </p:set>
                                    <p:animEffect transition="in" filter="blinds(horizontal)">
                                      <p:cBhvr>
                                        <p:cTn id="59" dur="500"/>
                                        <p:tgtEl>
                                          <p:spTgt spid="176222"/>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2" fill="hold" grpId="0" nodeType="clickEffect">
                                  <p:stCondLst>
                                    <p:cond delay="0"/>
                                  </p:stCondLst>
                                  <p:childTnLst>
                                    <p:set>
                                      <p:cBhvr>
                                        <p:cTn id="63" dur="1" fill="hold">
                                          <p:stCondLst>
                                            <p:cond delay="0"/>
                                          </p:stCondLst>
                                        </p:cTn>
                                        <p:tgtEl>
                                          <p:spTgt spid="176142"/>
                                        </p:tgtEl>
                                        <p:attrNameLst>
                                          <p:attrName>style.visibility</p:attrName>
                                        </p:attrNameLst>
                                      </p:cBhvr>
                                      <p:to>
                                        <p:strVal val="visible"/>
                                      </p:to>
                                    </p:set>
                                    <p:anim calcmode="lin" valueType="num">
                                      <p:cBhvr additive="base">
                                        <p:cTn id="64" dur="500" fill="hold"/>
                                        <p:tgtEl>
                                          <p:spTgt spid="176142"/>
                                        </p:tgtEl>
                                        <p:attrNameLst>
                                          <p:attrName>ppt_x</p:attrName>
                                        </p:attrNameLst>
                                      </p:cBhvr>
                                      <p:tavLst>
                                        <p:tav tm="0">
                                          <p:val>
                                            <p:strVal val="1+#ppt_w/2"/>
                                          </p:val>
                                        </p:tav>
                                        <p:tav tm="100000">
                                          <p:val>
                                            <p:strVal val="#ppt_x"/>
                                          </p:val>
                                        </p:tav>
                                      </p:tavLst>
                                    </p:anim>
                                    <p:anim calcmode="lin" valueType="num">
                                      <p:cBhvr additive="base">
                                        <p:cTn id="65" dur="500" fill="hold"/>
                                        <p:tgtEl>
                                          <p:spTgt spid="1761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42" grpId="0" autoUpdateAnimBg="0"/>
      <p:bldP spid="176134" grpId="0"/>
      <p:bldP spid="176141" grpId="0"/>
      <p:bldP spid="176143" grpId="0"/>
      <p:bldP spid="176226" grpId="0"/>
      <p:bldP spid="176227" grpId="0"/>
      <p:bldP spid="176228" grpId="0"/>
      <p:bldP spid="1762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 name="Text Box 10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P25</a:t>
            </a:r>
          </a:p>
        </p:txBody>
      </p:sp>
      <p:grpSp>
        <p:nvGrpSpPr>
          <p:cNvPr id="28776" name="Group 104"/>
          <p:cNvGrpSpPr>
            <a:grpSpLocks/>
          </p:cNvGrpSpPr>
          <p:nvPr/>
        </p:nvGrpSpPr>
        <p:grpSpPr bwMode="auto">
          <a:xfrm>
            <a:off x="254000" y="342900"/>
            <a:ext cx="8396288" cy="5748338"/>
            <a:chOff x="160" y="216"/>
            <a:chExt cx="5289" cy="3621"/>
          </a:xfrm>
        </p:grpSpPr>
        <p:sp>
          <p:nvSpPr>
            <p:cNvPr id="28759" name="Text Box 87"/>
            <p:cNvSpPr txBox="1">
              <a:spLocks noChangeArrowheads="1"/>
            </p:cNvSpPr>
            <p:nvPr/>
          </p:nvSpPr>
          <p:spPr bwMode="auto">
            <a:xfrm>
              <a:off x="4500" y="216"/>
              <a:ext cx="9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4000"/>
            </a:p>
          </p:txBody>
        </p:sp>
        <p:sp>
          <p:nvSpPr>
            <p:cNvPr id="28709" name="Text Box 37"/>
            <p:cNvSpPr txBox="1">
              <a:spLocks noChangeArrowheads="1"/>
            </p:cNvSpPr>
            <p:nvPr/>
          </p:nvSpPr>
          <p:spPr bwMode="auto">
            <a:xfrm>
              <a:off x="160" y="2399"/>
              <a:ext cx="1001"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rgbClr val="000000"/>
                  </a:solidFill>
                  <a:ea typeface="ＭＳ Ｐゴシック" pitchFamily="50" charset="-128"/>
                </a:rPr>
                <a:t>プレート寸法がばらつく</a:t>
              </a:r>
            </a:p>
          </p:txBody>
        </p:sp>
        <p:sp>
          <p:nvSpPr>
            <p:cNvPr id="28680" name="Text Box 8"/>
            <p:cNvSpPr txBox="1">
              <a:spLocks noChangeArrowheads="1"/>
            </p:cNvSpPr>
            <p:nvPr/>
          </p:nvSpPr>
          <p:spPr bwMode="auto">
            <a:xfrm>
              <a:off x="5093" y="884"/>
              <a:ext cx="307" cy="2036"/>
            </a:xfrm>
            <a:prstGeom prst="rect">
              <a:avLst/>
            </a:prstGeom>
            <a:solidFill>
              <a:schemeClr val="tx1"/>
            </a:solidFill>
            <a:ln w="285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ctr">
                <a:spcBef>
                  <a:spcPct val="50000"/>
                </a:spcBef>
              </a:pPr>
              <a:r>
                <a:rPr lang="ja-JP" altLang="en-US" sz="1800">
                  <a:solidFill>
                    <a:schemeClr val="bg2"/>
                  </a:solidFill>
                  <a:ea typeface="HGSｺﾞｼｯｸE" pitchFamily="50" charset="-128"/>
                </a:rPr>
                <a:t>溶接不良が多い</a:t>
              </a:r>
            </a:p>
          </p:txBody>
        </p:sp>
        <p:sp>
          <p:nvSpPr>
            <p:cNvPr id="28681" name="Line 9"/>
            <p:cNvSpPr>
              <a:spLocks noChangeShapeType="1"/>
            </p:cNvSpPr>
            <p:nvPr/>
          </p:nvSpPr>
          <p:spPr bwMode="auto">
            <a:xfrm>
              <a:off x="1074" y="1977"/>
              <a:ext cx="3929" cy="0"/>
            </a:xfrm>
            <a:prstGeom prst="line">
              <a:avLst/>
            </a:prstGeom>
            <a:noFill/>
            <a:ln w="381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2" name="Line 10"/>
            <p:cNvSpPr>
              <a:spLocks noChangeShapeType="1"/>
            </p:cNvSpPr>
            <p:nvPr/>
          </p:nvSpPr>
          <p:spPr bwMode="auto">
            <a:xfrm>
              <a:off x="3327" y="1050"/>
              <a:ext cx="348" cy="908"/>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3" name="Line 11"/>
            <p:cNvSpPr>
              <a:spLocks noChangeShapeType="1"/>
            </p:cNvSpPr>
            <p:nvPr/>
          </p:nvSpPr>
          <p:spPr bwMode="auto">
            <a:xfrm flipV="1">
              <a:off x="1509" y="1970"/>
              <a:ext cx="589" cy="1087"/>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4" name="Line 12"/>
            <p:cNvSpPr>
              <a:spLocks noChangeShapeType="1"/>
            </p:cNvSpPr>
            <p:nvPr/>
          </p:nvSpPr>
          <p:spPr bwMode="auto">
            <a:xfrm flipV="1">
              <a:off x="3658" y="2022"/>
              <a:ext cx="448" cy="992"/>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5" name="Text Box 13"/>
            <p:cNvSpPr txBox="1">
              <a:spLocks noChangeArrowheads="1"/>
            </p:cNvSpPr>
            <p:nvPr/>
          </p:nvSpPr>
          <p:spPr bwMode="auto">
            <a:xfrm>
              <a:off x="2923" y="818"/>
              <a:ext cx="780" cy="237"/>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1800">
                  <a:solidFill>
                    <a:schemeClr val="bg2"/>
                  </a:solidFill>
                  <a:ea typeface="HGSｺﾞｼｯｸE" pitchFamily="50" charset="-128"/>
                </a:rPr>
                <a:t>溶接方法</a:t>
              </a:r>
            </a:p>
          </p:txBody>
        </p:sp>
        <p:sp>
          <p:nvSpPr>
            <p:cNvPr id="28686" name="Text Box 14"/>
            <p:cNvSpPr txBox="1">
              <a:spLocks noChangeArrowheads="1"/>
            </p:cNvSpPr>
            <p:nvPr/>
          </p:nvSpPr>
          <p:spPr bwMode="auto">
            <a:xfrm>
              <a:off x="1207" y="3046"/>
              <a:ext cx="679" cy="237"/>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1800">
                  <a:solidFill>
                    <a:schemeClr val="bg2"/>
                  </a:solidFill>
                  <a:ea typeface="HGSｺﾞｼｯｸE" pitchFamily="50" charset="-128"/>
                </a:rPr>
                <a:t>材料</a:t>
              </a:r>
            </a:p>
          </p:txBody>
        </p:sp>
        <p:sp>
          <p:nvSpPr>
            <p:cNvPr id="28687" name="Text Box 15"/>
            <p:cNvSpPr txBox="1">
              <a:spLocks noChangeArrowheads="1"/>
            </p:cNvSpPr>
            <p:nvPr/>
          </p:nvSpPr>
          <p:spPr bwMode="auto">
            <a:xfrm>
              <a:off x="3530" y="3022"/>
              <a:ext cx="1052" cy="237"/>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1800">
                  <a:solidFill>
                    <a:schemeClr val="bg2"/>
                  </a:solidFill>
                  <a:ea typeface="HGSｺﾞｼｯｸE" pitchFamily="50" charset="-128"/>
                </a:rPr>
                <a:t>ロボット設備</a:t>
              </a:r>
            </a:p>
          </p:txBody>
        </p:sp>
        <p:sp>
          <p:nvSpPr>
            <p:cNvPr id="28688" name="Line 16"/>
            <p:cNvSpPr>
              <a:spLocks noChangeShapeType="1"/>
            </p:cNvSpPr>
            <p:nvPr/>
          </p:nvSpPr>
          <p:spPr bwMode="auto">
            <a:xfrm>
              <a:off x="2772" y="1407"/>
              <a:ext cx="680" cy="12"/>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9" name="Line 17"/>
            <p:cNvSpPr>
              <a:spLocks noChangeShapeType="1"/>
            </p:cNvSpPr>
            <p:nvPr/>
          </p:nvSpPr>
          <p:spPr bwMode="auto">
            <a:xfrm>
              <a:off x="2808" y="1624"/>
              <a:ext cx="743"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90" name="Line 18"/>
            <p:cNvSpPr>
              <a:spLocks noChangeShapeType="1"/>
            </p:cNvSpPr>
            <p:nvPr/>
          </p:nvSpPr>
          <p:spPr bwMode="auto">
            <a:xfrm>
              <a:off x="1120" y="2512"/>
              <a:ext cx="612"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91" name="Line 19"/>
            <p:cNvSpPr>
              <a:spLocks noChangeShapeType="1"/>
            </p:cNvSpPr>
            <p:nvPr/>
          </p:nvSpPr>
          <p:spPr bwMode="auto">
            <a:xfrm>
              <a:off x="3278" y="2397"/>
              <a:ext cx="617"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92" name="Line 20"/>
            <p:cNvSpPr>
              <a:spLocks noChangeShapeType="1"/>
            </p:cNvSpPr>
            <p:nvPr/>
          </p:nvSpPr>
          <p:spPr bwMode="auto">
            <a:xfrm flipV="1">
              <a:off x="4007" y="2208"/>
              <a:ext cx="286" cy="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93" name="Line 21"/>
            <p:cNvSpPr>
              <a:spLocks noChangeShapeType="1"/>
            </p:cNvSpPr>
            <p:nvPr/>
          </p:nvSpPr>
          <p:spPr bwMode="auto">
            <a:xfrm>
              <a:off x="1967" y="2215"/>
              <a:ext cx="411" cy="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94" name="Line 22"/>
            <p:cNvSpPr>
              <a:spLocks noChangeShapeType="1"/>
            </p:cNvSpPr>
            <p:nvPr/>
          </p:nvSpPr>
          <p:spPr bwMode="auto">
            <a:xfrm>
              <a:off x="3507" y="1492"/>
              <a:ext cx="679" cy="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95" name="Line 23"/>
            <p:cNvSpPr>
              <a:spLocks noChangeShapeType="1"/>
            </p:cNvSpPr>
            <p:nvPr/>
          </p:nvSpPr>
          <p:spPr bwMode="auto">
            <a:xfrm>
              <a:off x="3268" y="2717"/>
              <a:ext cx="518"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96" name="Text Box 24"/>
            <p:cNvSpPr txBox="1">
              <a:spLocks noChangeArrowheads="1"/>
            </p:cNvSpPr>
            <p:nvPr/>
          </p:nvSpPr>
          <p:spPr bwMode="auto">
            <a:xfrm>
              <a:off x="4170" y="1383"/>
              <a:ext cx="80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溶接条件</a:t>
              </a:r>
            </a:p>
          </p:txBody>
        </p:sp>
        <p:sp>
          <p:nvSpPr>
            <p:cNvPr id="28697" name="Text Box 25"/>
            <p:cNvSpPr txBox="1">
              <a:spLocks noChangeArrowheads="1"/>
            </p:cNvSpPr>
            <p:nvPr/>
          </p:nvSpPr>
          <p:spPr bwMode="auto">
            <a:xfrm>
              <a:off x="3790" y="952"/>
              <a:ext cx="977"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rgbClr val="000000"/>
                  </a:solidFill>
                  <a:ea typeface="ＭＳ Ｐゴシック" pitchFamily="50" charset="-128"/>
                </a:rPr>
                <a:t>速度が合っていない</a:t>
              </a:r>
            </a:p>
          </p:txBody>
        </p:sp>
        <p:sp>
          <p:nvSpPr>
            <p:cNvPr id="28698" name="Text Box 26"/>
            <p:cNvSpPr txBox="1">
              <a:spLocks noChangeArrowheads="1"/>
            </p:cNvSpPr>
            <p:nvPr/>
          </p:nvSpPr>
          <p:spPr bwMode="auto">
            <a:xfrm>
              <a:off x="4052" y="1715"/>
              <a:ext cx="9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電圧不適切</a:t>
              </a:r>
            </a:p>
          </p:txBody>
        </p:sp>
        <p:sp>
          <p:nvSpPr>
            <p:cNvPr id="28700" name="Line 28"/>
            <p:cNvSpPr>
              <a:spLocks noChangeShapeType="1"/>
            </p:cNvSpPr>
            <p:nvPr/>
          </p:nvSpPr>
          <p:spPr bwMode="auto">
            <a:xfrm flipH="1">
              <a:off x="3887" y="1315"/>
              <a:ext cx="129" cy="196"/>
            </a:xfrm>
            <a:prstGeom prst="line">
              <a:avLst/>
            </a:prstGeom>
            <a:noFill/>
            <a:ln w="127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01" name="Line 29"/>
            <p:cNvSpPr>
              <a:spLocks noChangeShapeType="1"/>
            </p:cNvSpPr>
            <p:nvPr/>
          </p:nvSpPr>
          <p:spPr bwMode="auto">
            <a:xfrm flipH="1" flipV="1">
              <a:off x="3945" y="1523"/>
              <a:ext cx="139" cy="213"/>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02" name="Text Box 30"/>
            <p:cNvSpPr txBox="1">
              <a:spLocks noChangeArrowheads="1"/>
            </p:cNvSpPr>
            <p:nvPr/>
          </p:nvSpPr>
          <p:spPr bwMode="auto">
            <a:xfrm>
              <a:off x="1976" y="1310"/>
              <a:ext cx="8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ビード乱れ</a:t>
              </a:r>
            </a:p>
          </p:txBody>
        </p:sp>
        <p:sp>
          <p:nvSpPr>
            <p:cNvPr id="28703" name="Text Box 31"/>
            <p:cNvSpPr txBox="1">
              <a:spLocks noChangeArrowheads="1"/>
            </p:cNvSpPr>
            <p:nvPr/>
          </p:nvSpPr>
          <p:spPr bwMode="auto">
            <a:xfrm>
              <a:off x="2067" y="1531"/>
              <a:ext cx="79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姿勢に無理</a:t>
              </a:r>
            </a:p>
          </p:txBody>
        </p:sp>
        <p:sp>
          <p:nvSpPr>
            <p:cNvPr id="28704" name="Text Box 32"/>
            <p:cNvSpPr txBox="1">
              <a:spLocks noChangeArrowheads="1"/>
            </p:cNvSpPr>
            <p:nvPr/>
          </p:nvSpPr>
          <p:spPr bwMode="auto">
            <a:xfrm>
              <a:off x="2768" y="1761"/>
              <a:ext cx="80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手順が悪い</a:t>
              </a:r>
            </a:p>
          </p:txBody>
        </p:sp>
        <p:sp>
          <p:nvSpPr>
            <p:cNvPr id="28705" name="Text Box 33"/>
            <p:cNvSpPr txBox="1">
              <a:spLocks noChangeArrowheads="1"/>
            </p:cNvSpPr>
            <p:nvPr/>
          </p:nvSpPr>
          <p:spPr bwMode="auto">
            <a:xfrm>
              <a:off x="616" y="849"/>
              <a:ext cx="882" cy="21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　仮組品</a:t>
              </a:r>
            </a:p>
          </p:txBody>
        </p:sp>
        <p:sp>
          <p:nvSpPr>
            <p:cNvPr id="28706" name="Line 34"/>
            <p:cNvSpPr>
              <a:spLocks noChangeShapeType="1"/>
            </p:cNvSpPr>
            <p:nvPr/>
          </p:nvSpPr>
          <p:spPr bwMode="auto">
            <a:xfrm flipH="1" flipV="1">
              <a:off x="2874" y="1248"/>
              <a:ext cx="165" cy="17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07" name="Line 35"/>
            <p:cNvSpPr>
              <a:spLocks noChangeShapeType="1"/>
            </p:cNvSpPr>
            <p:nvPr/>
          </p:nvSpPr>
          <p:spPr bwMode="auto">
            <a:xfrm flipH="1">
              <a:off x="2990" y="1611"/>
              <a:ext cx="108" cy="164"/>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10" name="Text Box 38"/>
            <p:cNvSpPr txBox="1">
              <a:spLocks noChangeArrowheads="1"/>
            </p:cNvSpPr>
            <p:nvPr/>
          </p:nvSpPr>
          <p:spPr bwMode="auto">
            <a:xfrm>
              <a:off x="2281" y="1989"/>
              <a:ext cx="707"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リブ寸法不良</a:t>
              </a:r>
            </a:p>
          </p:txBody>
        </p:sp>
        <p:sp>
          <p:nvSpPr>
            <p:cNvPr id="28711" name="Text Box 39"/>
            <p:cNvSpPr txBox="1">
              <a:spLocks noChangeArrowheads="1"/>
            </p:cNvSpPr>
            <p:nvPr/>
          </p:nvSpPr>
          <p:spPr bwMode="auto">
            <a:xfrm>
              <a:off x="2669" y="2214"/>
              <a:ext cx="62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クランプ緩み</a:t>
              </a:r>
            </a:p>
          </p:txBody>
        </p:sp>
        <p:sp>
          <p:nvSpPr>
            <p:cNvPr id="28712" name="Text Box 40"/>
            <p:cNvSpPr txBox="1">
              <a:spLocks noChangeArrowheads="1"/>
            </p:cNvSpPr>
            <p:nvPr/>
          </p:nvSpPr>
          <p:spPr bwMode="auto">
            <a:xfrm>
              <a:off x="2279" y="2576"/>
              <a:ext cx="838"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テーチング方法が悪い</a:t>
              </a:r>
            </a:p>
          </p:txBody>
        </p:sp>
        <p:sp>
          <p:nvSpPr>
            <p:cNvPr id="28713" name="Line 41"/>
            <p:cNvSpPr>
              <a:spLocks noChangeShapeType="1"/>
            </p:cNvSpPr>
            <p:nvPr/>
          </p:nvSpPr>
          <p:spPr bwMode="auto">
            <a:xfrm flipH="1">
              <a:off x="1246" y="2564"/>
              <a:ext cx="201" cy="268"/>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14" name="Text Box 42"/>
            <p:cNvSpPr txBox="1">
              <a:spLocks noChangeArrowheads="1"/>
            </p:cNvSpPr>
            <p:nvPr/>
          </p:nvSpPr>
          <p:spPr bwMode="auto">
            <a:xfrm>
              <a:off x="304" y="2812"/>
              <a:ext cx="126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角度がばらつく</a:t>
              </a:r>
            </a:p>
          </p:txBody>
        </p:sp>
        <p:sp>
          <p:nvSpPr>
            <p:cNvPr id="28716" name="Line 44"/>
            <p:cNvSpPr>
              <a:spLocks noChangeShapeType="1"/>
            </p:cNvSpPr>
            <p:nvPr/>
          </p:nvSpPr>
          <p:spPr bwMode="auto">
            <a:xfrm>
              <a:off x="996" y="1309"/>
              <a:ext cx="270"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17" name="Line 45"/>
            <p:cNvSpPr>
              <a:spLocks noChangeShapeType="1"/>
            </p:cNvSpPr>
            <p:nvPr/>
          </p:nvSpPr>
          <p:spPr bwMode="auto">
            <a:xfrm flipH="1" flipV="1">
              <a:off x="1288" y="2276"/>
              <a:ext cx="139" cy="213"/>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18" name="Text Box 46"/>
            <p:cNvSpPr txBox="1">
              <a:spLocks noChangeArrowheads="1"/>
            </p:cNvSpPr>
            <p:nvPr/>
          </p:nvSpPr>
          <p:spPr bwMode="auto">
            <a:xfrm>
              <a:off x="1266" y="1041"/>
              <a:ext cx="74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ソケット位置ずれ</a:t>
              </a:r>
            </a:p>
          </p:txBody>
        </p:sp>
        <p:sp>
          <p:nvSpPr>
            <p:cNvPr id="28719" name="Text Box 47"/>
            <p:cNvSpPr txBox="1">
              <a:spLocks noChangeArrowheads="1"/>
            </p:cNvSpPr>
            <p:nvPr/>
          </p:nvSpPr>
          <p:spPr bwMode="auto">
            <a:xfrm>
              <a:off x="1852" y="2413"/>
              <a:ext cx="8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曲げのたれ</a:t>
              </a:r>
            </a:p>
          </p:txBody>
        </p:sp>
        <p:sp>
          <p:nvSpPr>
            <p:cNvPr id="28720" name="Line 48"/>
            <p:cNvSpPr>
              <a:spLocks noChangeShapeType="1"/>
            </p:cNvSpPr>
            <p:nvPr/>
          </p:nvSpPr>
          <p:spPr bwMode="auto">
            <a:xfrm flipH="1">
              <a:off x="2179" y="2232"/>
              <a:ext cx="60" cy="217"/>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1" name="Line 49"/>
            <p:cNvSpPr>
              <a:spLocks noChangeShapeType="1"/>
            </p:cNvSpPr>
            <p:nvPr/>
          </p:nvSpPr>
          <p:spPr bwMode="auto">
            <a:xfrm flipH="1">
              <a:off x="3307" y="2720"/>
              <a:ext cx="120" cy="215"/>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2" name="Text Box 50"/>
            <p:cNvSpPr txBox="1">
              <a:spLocks noChangeArrowheads="1"/>
            </p:cNvSpPr>
            <p:nvPr/>
          </p:nvSpPr>
          <p:spPr bwMode="auto">
            <a:xfrm>
              <a:off x="2268" y="2897"/>
              <a:ext cx="1291"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補正していない</a:t>
              </a:r>
            </a:p>
          </p:txBody>
        </p:sp>
        <p:sp>
          <p:nvSpPr>
            <p:cNvPr id="28724" name="Line 52"/>
            <p:cNvSpPr>
              <a:spLocks noChangeShapeType="1"/>
            </p:cNvSpPr>
            <p:nvPr/>
          </p:nvSpPr>
          <p:spPr bwMode="auto">
            <a:xfrm flipH="1" flipV="1">
              <a:off x="3405" y="2215"/>
              <a:ext cx="118" cy="182"/>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5" name="Text Box 53"/>
            <p:cNvSpPr txBox="1">
              <a:spLocks noChangeArrowheads="1"/>
            </p:cNvSpPr>
            <p:nvPr/>
          </p:nvSpPr>
          <p:spPr bwMode="auto">
            <a:xfrm>
              <a:off x="3127" y="2064"/>
              <a:ext cx="75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力不足</a:t>
              </a:r>
            </a:p>
          </p:txBody>
        </p:sp>
        <p:sp>
          <p:nvSpPr>
            <p:cNvPr id="28726" name="Text Box 54"/>
            <p:cNvSpPr txBox="1">
              <a:spLocks noChangeArrowheads="1"/>
            </p:cNvSpPr>
            <p:nvPr/>
          </p:nvSpPr>
          <p:spPr bwMode="auto">
            <a:xfrm>
              <a:off x="4264" y="2084"/>
              <a:ext cx="848"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トーチ角が取れない</a:t>
              </a:r>
            </a:p>
          </p:txBody>
        </p:sp>
        <p:sp>
          <p:nvSpPr>
            <p:cNvPr id="28727" name="Line 55"/>
            <p:cNvSpPr>
              <a:spLocks noChangeShapeType="1"/>
            </p:cNvSpPr>
            <p:nvPr/>
          </p:nvSpPr>
          <p:spPr bwMode="auto">
            <a:xfrm flipH="1" flipV="1">
              <a:off x="4150" y="2211"/>
              <a:ext cx="158" cy="287"/>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8" name="Text Box 56"/>
            <p:cNvSpPr txBox="1">
              <a:spLocks noChangeArrowheads="1"/>
            </p:cNvSpPr>
            <p:nvPr/>
          </p:nvSpPr>
          <p:spPr bwMode="auto">
            <a:xfrm>
              <a:off x="4001" y="2545"/>
              <a:ext cx="931"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rgbClr val="000000"/>
                  </a:solidFill>
                  <a:ea typeface="ＭＳ Ｐゴシック" pitchFamily="50" charset="-128"/>
                </a:rPr>
                <a:t>セット位置に制限</a:t>
              </a:r>
            </a:p>
          </p:txBody>
        </p:sp>
        <p:sp>
          <p:nvSpPr>
            <p:cNvPr id="28740" name="Line 68"/>
            <p:cNvSpPr>
              <a:spLocks noChangeShapeType="1"/>
            </p:cNvSpPr>
            <p:nvPr/>
          </p:nvSpPr>
          <p:spPr bwMode="auto">
            <a:xfrm flipH="1" flipV="1">
              <a:off x="3670" y="1496"/>
              <a:ext cx="124" cy="23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41" name="Text Box 69"/>
            <p:cNvSpPr txBox="1">
              <a:spLocks noChangeArrowheads="1"/>
            </p:cNvSpPr>
            <p:nvPr/>
          </p:nvSpPr>
          <p:spPr bwMode="auto">
            <a:xfrm>
              <a:off x="3656" y="1681"/>
              <a:ext cx="46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電流</a:t>
              </a:r>
            </a:p>
          </p:txBody>
        </p:sp>
        <p:sp>
          <p:nvSpPr>
            <p:cNvPr id="28743" name="Text Box 71"/>
            <p:cNvSpPr txBox="1">
              <a:spLocks noChangeArrowheads="1"/>
            </p:cNvSpPr>
            <p:nvPr/>
          </p:nvSpPr>
          <p:spPr bwMode="auto">
            <a:xfrm>
              <a:off x="2080" y="1091"/>
              <a:ext cx="105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chemeClr val="bg2"/>
                  </a:solidFill>
                  <a:ea typeface="ＭＳ Ｐゴシック" pitchFamily="50" charset="-128"/>
                </a:rPr>
                <a:t>ガスシール不良</a:t>
              </a:r>
            </a:p>
          </p:txBody>
        </p:sp>
        <p:sp>
          <p:nvSpPr>
            <p:cNvPr id="28745" name="Line 73"/>
            <p:cNvSpPr>
              <a:spLocks noChangeShapeType="1"/>
            </p:cNvSpPr>
            <p:nvPr/>
          </p:nvSpPr>
          <p:spPr bwMode="auto">
            <a:xfrm>
              <a:off x="1082" y="1054"/>
              <a:ext cx="725" cy="902"/>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47" name="Text Box 75"/>
            <p:cNvSpPr txBox="1">
              <a:spLocks noChangeArrowheads="1"/>
            </p:cNvSpPr>
            <p:nvPr/>
          </p:nvSpPr>
          <p:spPr bwMode="auto">
            <a:xfrm>
              <a:off x="404" y="1639"/>
              <a:ext cx="671"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4000"/>
            </a:p>
          </p:txBody>
        </p:sp>
        <p:sp>
          <p:nvSpPr>
            <p:cNvPr id="28748" name="Text Box 76"/>
            <p:cNvSpPr txBox="1">
              <a:spLocks noChangeArrowheads="1"/>
            </p:cNvSpPr>
            <p:nvPr/>
          </p:nvSpPr>
          <p:spPr bwMode="auto">
            <a:xfrm>
              <a:off x="335" y="1676"/>
              <a:ext cx="11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仮組寸法バラツキ</a:t>
              </a:r>
            </a:p>
          </p:txBody>
        </p:sp>
        <p:sp>
          <p:nvSpPr>
            <p:cNvPr id="28749" name="Text Box 77"/>
            <p:cNvSpPr txBox="1">
              <a:spLocks noChangeArrowheads="1"/>
            </p:cNvSpPr>
            <p:nvPr/>
          </p:nvSpPr>
          <p:spPr bwMode="auto">
            <a:xfrm>
              <a:off x="280" y="1134"/>
              <a:ext cx="894"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4000"/>
            </a:p>
          </p:txBody>
        </p:sp>
        <p:sp>
          <p:nvSpPr>
            <p:cNvPr id="28750" name="Text Box 78"/>
            <p:cNvSpPr txBox="1">
              <a:spLocks noChangeArrowheads="1"/>
            </p:cNvSpPr>
            <p:nvPr/>
          </p:nvSpPr>
          <p:spPr bwMode="auto">
            <a:xfrm>
              <a:off x="231" y="1161"/>
              <a:ext cx="69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治具精度不良</a:t>
              </a:r>
            </a:p>
          </p:txBody>
        </p:sp>
        <p:sp>
          <p:nvSpPr>
            <p:cNvPr id="28751" name="Text Box 79"/>
            <p:cNvSpPr txBox="1">
              <a:spLocks noChangeArrowheads="1"/>
            </p:cNvSpPr>
            <p:nvPr/>
          </p:nvSpPr>
          <p:spPr bwMode="auto">
            <a:xfrm>
              <a:off x="244" y="762"/>
              <a:ext cx="595"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4000"/>
            </a:p>
          </p:txBody>
        </p:sp>
        <p:sp>
          <p:nvSpPr>
            <p:cNvPr id="28752" name="Text Box 80"/>
            <p:cNvSpPr txBox="1">
              <a:spLocks noChangeArrowheads="1"/>
            </p:cNvSpPr>
            <p:nvPr/>
          </p:nvSpPr>
          <p:spPr bwMode="auto">
            <a:xfrm>
              <a:off x="732" y="2101"/>
              <a:ext cx="90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長さが短い</a:t>
              </a:r>
            </a:p>
          </p:txBody>
        </p:sp>
        <p:sp>
          <p:nvSpPr>
            <p:cNvPr id="28753" name="Line 81"/>
            <p:cNvSpPr>
              <a:spLocks noChangeShapeType="1"/>
            </p:cNvSpPr>
            <p:nvPr/>
          </p:nvSpPr>
          <p:spPr bwMode="auto">
            <a:xfrm>
              <a:off x="1497" y="1759"/>
              <a:ext cx="149" cy="1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54" name="Line 82"/>
            <p:cNvSpPr>
              <a:spLocks noChangeShapeType="1"/>
            </p:cNvSpPr>
            <p:nvPr/>
          </p:nvSpPr>
          <p:spPr bwMode="auto">
            <a:xfrm>
              <a:off x="1484" y="1759"/>
              <a:ext cx="150"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55" name="Line 83"/>
            <p:cNvSpPr>
              <a:spLocks noChangeShapeType="1"/>
            </p:cNvSpPr>
            <p:nvPr/>
          </p:nvSpPr>
          <p:spPr bwMode="auto">
            <a:xfrm flipH="1">
              <a:off x="1398" y="1387"/>
              <a:ext cx="260" cy="11"/>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56" name="Text Box 84"/>
            <p:cNvSpPr txBox="1">
              <a:spLocks noChangeArrowheads="1"/>
            </p:cNvSpPr>
            <p:nvPr/>
          </p:nvSpPr>
          <p:spPr bwMode="auto">
            <a:xfrm>
              <a:off x="256" y="1518"/>
              <a:ext cx="881"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4000"/>
            </a:p>
          </p:txBody>
        </p:sp>
        <p:sp>
          <p:nvSpPr>
            <p:cNvPr id="28757" name="Text Box 85"/>
            <p:cNvSpPr txBox="1">
              <a:spLocks noChangeArrowheads="1"/>
            </p:cNvSpPr>
            <p:nvPr/>
          </p:nvSpPr>
          <p:spPr bwMode="auto">
            <a:xfrm>
              <a:off x="247" y="1481"/>
              <a:ext cx="9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偏り</a:t>
              </a:r>
            </a:p>
          </p:txBody>
        </p:sp>
        <p:sp>
          <p:nvSpPr>
            <p:cNvPr id="28758" name="Line 86"/>
            <p:cNvSpPr>
              <a:spLocks noChangeShapeType="1"/>
            </p:cNvSpPr>
            <p:nvPr/>
          </p:nvSpPr>
          <p:spPr bwMode="auto">
            <a:xfrm flipV="1">
              <a:off x="1013" y="1310"/>
              <a:ext cx="99" cy="164"/>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60" name="Text Box 88"/>
            <p:cNvSpPr txBox="1">
              <a:spLocks noChangeArrowheads="1"/>
            </p:cNvSpPr>
            <p:nvPr/>
          </p:nvSpPr>
          <p:spPr bwMode="auto">
            <a:xfrm>
              <a:off x="1491" y="1501"/>
              <a:ext cx="65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solidFill>
                    <a:schemeClr val="bg2"/>
                  </a:solidFill>
                  <a:ea typeface="ＭＳ Ｐゴシック" pitchFamily="50" charset="-128"/>
                </a:rPr>
                <a:t>治具ガタ</a:t>
              </a:r>
            </a:p>
          </p:txBody>
        </p:sp>
        <p:sp>
          <p:nvSpPr>
            <p:cNvPr id="28761" name="Line 89"/>
            <p:cNvSpPr>
              <a:spLocks noChangeShapeType="1"/>
            </p:cNvSpPr>
            <p:nvPr/>
          </p:nvSpPr>
          <p:spPr bwMode="auto">
            <a:xfrm flipH="1" flipV="1">
              <a:off x="1559" y="1408"/>
              <a:ext cx="124" cy="121"/>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63" name="Oval 91"/>
            <p:cNvSpPr>
              <a:spLocks noChangeArrowheads="1"/>
            </p:cNvSpPr>
            <p:nvPr/>
          </p:nvSpPr>
          <p:spPr bwMode="auto">
            <a:xfrm>
              <a:off x="3871" y="2513"/>
              <a:ext cx="1099" cy="430"/>
            </a:xfrm>
            <a:prstGeom prst="ellipse">
              <a:avLst/>
            </a:prstGeom>
            <a:noFill/>
            <a:ln w="25400">
              <a:solidFill>
                <a:schemeClr val="hlink"/>
              </a:solidFill>
              <a:round/>
              <a:headEnd/>
              <a:tailEnd/>
            </a:ln>
            <a:effectLst/>
            <a:extLst>
              <a:ext uri="{909E8E84-426E-40DD-AFC4-6F175D3DCCD1}">
                <a14:hiddenFill xmlns:a14="http://schemas.microsoft.com/office/drawing/2010/main">
                  <a:solidFill>
                    <a:srgbClr val="FFCCCC">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64" name="Oval 92"/>
            <p:cNvSpPr>
              <a:spLocks noChangeArrowheads="1"/>
            </p:cNvSpPr>
            <p:nvPr/>
          </p:nvSpPr>
          <p:spPr bwMode="auto">
            <a:xfrm flipV="1">
              <a:off x="205" y="2360"/>
              <a:ext cx="1099" cy="401"/>
            </a:xfrm>
            <a:prstGeom prst="ellipse">
              <a:avLst/>
            </a:prstGeom>
            <a:noFill/>
            <a:ln w="25400">
              <a:solidFill>
                <a:srgbClr val="FF0000"/>
              </a:solidFill>
              <a:round/>
              <a:headEnd/>
              <a:tailEnd/>
            </a:ln>
            <a:effectLst/>
            <a:extLst>
              <a:ext uri="{909E8E84-426E-40DD-AFC4-6F175D3DCCD1}">
                <a14:hiddenFill xmlns:a14="http://schemas.microsoft.com/office/drawing/2010/main">
                  <a:solidFill>
                    <a:srgbClr val="FFCCCC">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65" name="Oval 93"/>
            <p:cNvSpPr>
              <a:spLocks noChangeArrowheads="1"/>
            </p:cNvSpPr>
            <p:nvPr/>
          </p:nvSpPr>
          <p:spPr bwMode="auto">
            <a:xfrm>
              <a:off x="3558" y="914"/>
              <a:ext cx="1263" cy="386"/>
            </a:xfrm>
            <a:prstGeom prst="ellipse">
              <a:avLst/>
            </a:prstGeom>
            <a:noFill/>
            <a:ln w="22225">
              <a:solidFill>
                <a:schemeClr val="hlink"/>
              </a:solidFill>
              <a:round/>
              <a:headEnd/>
              <a:tailEnd/>
            </a:ln>
            <a:effectLst/>
            <a:extLst>
              <a:ext uri="{909E8E84-426E-40DD-AFC4-6F175D3DCCD1}">
                <a14:hiddenFill xmlns:a14="http://schemas.microsoft.com/office/drawing/2010/main">
                  <a:solidFill>
                    <a:srgbClr val="FFCCCC">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1" name="Text Box 99"/>
            <p:cNvSpPr txBox="1">
              <a:spLocks noChangeArrowheads="1"/>
            </p:cNvSpPr>
            <p:nvPr/>
          </p:nvSpPr>
          <p:spPr bwMode="auto">
            <a:xfrm>
              <a:off x="533" y="305"/>
              <a:ext cx="3879"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b="1">
                  <a:solidFill>
                    <a:schemeClr val="bg1"/>
                  </a:solidFill>
                  <a:latin typeface="HGP創英角ﾎﾟｯﾌﾟ体" pitchFamily="50" charset="-128"/>
                  <a:ea typeface="HGP創英角ﾎﾟｯﾌﾟ体" pitchFamily="50" charset="-128"/>
                </a:rPr>
                <a:t>「溶接不良が多い」</a:t>
              </a:r>
              <a:r>
                <a:rPr lang="ja-JP" altLang="en-US" sz="2400" b="1">
                  <a:solidFill>
                    <a:schemeClr val="bg1"/>
                  </a:solidFill>
                  <a:latin typeface="HGP創英角ﾎﾟｯﾌﾟ体" pitchFamily="50" charset="-128"/>
                  <a:ea typeface="HGP創英角ﾎﾟｯﾌﾟ体" pitchFamily="50" charset="-128"/>
                </a:rPr>
                <a:t>の　</a:t>
              </a:r>
              <a:r>
                <a:rPr lang="ja-JP" altLang="en-US" sz="2800" b="1">
                  <a:solidFill>
                    <a:schemeClr val="bg1"/>
                  </a:solidFill>
                  <a:latin typeface="HGP創英角ﾎﾟｯﾌﾟ体" pitchFamily="50" charset="-128"/>
                  <a:ea typeface="HGP創英角ﾎﾟｯﾌﾟ体" pitchFamily="50" charset="-128"/>
                </a:rPr>
                <a:t>特性要因図</a:t>
              </a:r>
            </a:p>
          </p:txBody>
        </p:sp>
        <p:sp>
          <p:nvSpPr>
            <p:cNvPr id="28772" name="Text Box 100"/>
            <p:cNvSpPr txBox="1">
              <a:spLocks noChangeArrowheads="1"/>
            </p:cNvSpPr>
            <p:nvPr/>
          </p:nvSpPr>
          <p:spPr bwMode="auto">
            <a:xfrm>
              <a:off x="819" y="3549"/>
              <a:ext cx="346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見やすい場所に掲示しメンテナンスしよう</a:t>
              </a:r>
              <a:r>
                <a:rPr lang="ja-JP" altLang="en-US" sz="2400">
                  <a:solidFill>
                    <a:schemeClr val="bg2"/>
                  </a:solidFill>
                  <a:ea typeface="HGSｺﾞｼｯｸE" pitchFamily="50" charset="-128"/>
                </a:rPr>
                <a:t>　</a:t>
              </a:r>
            </a:p>
          </p:txBody>
        </p:sp>
        <p:sp>
          <p:nvSpPr>
            <p:cNvPr id="28775" name="Rectangle 103"/>
            <p:cNvSpPr>
              <a:spLocks noChangeArrowheads="1"/>
            </p:cNvSpPr>
            <p:nvPr/>
          </p:nvSpPr>
          <p:spPr bwMode="auto">
            <a:xfrm>
              <a:off x="5050" y="833"/>
              <a:ext cx="399" cy="2136"/>
            </a:xfrm>
            <a:prstGeom prst="rect">
              <a:avLst/>
            </a:prstGeom>
            <a:noFill/>
            <a:ln w="349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501650" y="354013"/>
            <a:ext cx="5330825" cy="490537"/>
          </a:xfrm>
        </p:spPr>
        <p:txBody>
          <a:bodyPr/>
          <a:lstStyle/>
          <a:p>
            <a:pPr algn="l"/>
            <a:r>
              <a:rPr lang="ja-JP" altLang="en-US" sz="3200" b="1">
                <a:solidFill>
                  <a:srgbClr val="0000FF"/>
                </a:solidFill>
                <a:latin typeface="HGP創英角ﾎﾟｯﾌﾟ体" pitchFamily="50" charset="-128"/>
                <a:ea typeface="HGP創英角ﾎﾟｯﾌﾟ体" pitchFamily="50" charset="-128"/>
              </a:rPr>
              <a:t>３．要因</a:t>
            </a:r>
            <a:r>
              <a:rPr lang="ja-JP" altLang="en-US" sz="2800" b="1">
                <a:solidFill>
                  <a:srgbClr val="0000FF"/>
                </a:solidFill>
                <a:latin typeface="HGP創英角ﾎﾟｯﾌﾟ体" pitchFamily="50" charset="-128"/>
                <a:ea typeface="HGP創英角ﾎﾟｯﾌﾟ体" pitchFamily="50" charset="-128"/>
              </a:rPr>
              <a:t>を</a:t>
            </a:r>
            <a:r>
              <a:rPr lang="ja-JP" altLang="en-US" sz="3200" b="1">
                <a:solidFill>
                  <a:srgbClr val="0000FF"/>
                </a:solidFill>
                <a:latin typeface="HGP創英角ﾎﾟｯﾌﾟ体" pitchFamily="50" charset="-128"/>
                <a:ea typeface="HGP創英角ﾎﾟｯﾌﾟ体" pitchFamily="50" charset="-128"/>
              </a:rPr>
              <a:t>追究</a:t>
            </a:r>
            <a:r>
              <a:rPr lang="ja-JP" altLang="en-US" sz="2400" b="1">
                <a:solidFill>
                  <a:srgbClr val="0000FF"/>
                </a:solidFill>
                <a:latin typeface="HGP創英角ﾎﾟｯﾌﾟ体" pitchFamily="50" charset="-128"/>
                <a:ea typeface="HGP創英角ﾎﾟｯﾌﾟ体" pitchFamily="50" charset="-128"/>
              </a:rPr>
              <a:t>し</a:t>
            </a:r>
            <a:r>
              <a:rPr lang="ja-JP" altLang="en-US" sz="3200" b="1">
                <a:solidFill>
                  <a:srgbClr val="0000FF"/>
                </a:solidFill>
                <a:latin typeface="HGP創英角ﾎﾟｯﾌﾟ体" pitchFamily="50" charset="-128"/>
                <a:ea typeface="HGP創英角ﾎﾟｯﾌﾟ体" pitchFamily="50" charset="-128"/>
              </a:rPr>
              <a:t>絞</a:t>
            </a:r>
            <a:r>
              <a:rPr lang="ja-JP" altLang="en-US" sz="2400" b="1">
                <a:solidFill>
                  <a:srgbClr val="0000FF"/>
                </a:solidFill>
                <a:latin typeface="HGP創英角ﾎﾟｯﾌﾟ体" pitchFamily="50" charset="-128"/>
                <a:ea typeface="HGP創英角ﾎﾟｯﾌﾟ体" pitchFamily="50" charset="-128"/>
              </a:rPr>
              <a:t>り</a:t>
            </a:r>
            <a:r>
              <a:rPr lang="ja-JP" altLang="en-US" sz="3200" b="1">
                <a:solidFill>
                  <a:srgbClr val="0000FF"/>
                </a:solidFill>
                <a:latin typeface="HGP創英角ﾎﾟｯﾌﾟ体" pitchFamily="50" charset="-128"/>
                <a:ea typeface="HGP創英角ﾎﾟｯﾌﾟ体" pitchFamily="50" charset="-128"/>
              </a:rPr>
              <a:t>込</a:t>
            </a:r>
            <a:r>
              <a:rPr lang="ja-JP" altLang="en-US" sz="2800" b="1">
                <a:solidFill>
                  <a:srgbClr val="0000FF"/>
                </a:solidFill>
                <a:latin typeface="HGP創英角ﾎﾟｯﾌﾟ体" pitchFamily="50" charset="-128"/>
                <a:ea typeface="HGP創英角ﾎﾟｯﾌﾟ体" pitchFamily="50" charset="-128"/>
              </a:rPr>
              <a:t>む</a:t>
            </a:r>
          </a:p>
        </p:txBody>
      </p:sp>
      <p:sp>
        <p:nvSpPr>
          <p:cNvPr id="29700" name="Text Box 4"/>
          <p:cNvSpPr txBox="1">
            <a:spLocks noChangeArrowheads="1"/>
          </p:cNvSpPr>
          <p:nvPr/>
        </p:nvSpPr>
        <p:spPr bwMode="auto">
          <a:xfrm>
            <a:off x="936625" y="904875"/>
            <a:ext cx="4460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ea typeface="HGP創英角ﾎﾟｯﾌﾟ体" pitchFamily="50" charset="-128"/>
              </a:rPr>
              <a:t>◇</a:t>
            </a:r>
            <a:r>
              <a:rPr lang="ja-JP" altLang="en-US" sz="2000" b="1">
                <a:ea typeface="HGP創英角ﾎﾟｯﾌﾟ体" pitchFamily="50" charset="-128"/>
              </a:rPr>
              <a:t>重要と思われる要因を絞り込む</a:t>
            </a:r>
          </a:p>
        </p:txBody>
      </p:sp>
      <p:sp>
        <p:nvSpPr>
          <p:cNvPr id="29704" name="Text Box 8"/>
          <p:cNvSpPr txBox="1">
            <a:spLocks noChangeArrowheads="1"/>
          </p:cNvSpPr>
          <p:nvPr/>
        </p:nvSpPr>
        <p:spPr bwMode="auto">
          <a:xfrm>
            <a:off x="822325" y="1374775"/>
            <a:ext cx="8166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b="1">
                <a:ea typeface="ＭＳ Ｐゴシック" pitchFamily="50" charset="-128"/>
              </a:rPr>
              <a:t>※</a:t>
            </a:r>
            <a:r>
              <a:rPr lang="ja-JP" altLang="en-US" sz="1600" b="1">
                <a:ea typeface="ＭＳ Ｐゴシック" pitchFamily="50" charset="-128"/>
              </a:rPr>
              <a:t>事実、データ、実績、メンバーの意見を集約して絞り込む、スタッフの専門知識を参考にする</a:t>
            </a:r>
          </a:p>
        </p:txBody>
      </p:sp>
      <p:sp>
        <p:nvSpPr>
          <p:cNvPr id="29702" name="Rectangle 6"/>
          <p:cNvSpPr>
            <a:spLocks noChangeArrowheads="1"/>
          </p:cNvSpPr>
          <p:nvPr/>
        </p:nvSpPr>
        <p:spPr bwMode="auto">
          <a:xfrm>
            <a:off x="501650" y="1806575"/>
            <a:ext cx="6456363" cy="49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2400">
                <a:solidFill>
                  <a:schemeClr val="tx1"/>
                </a:solidFill>
                <a:latin typeface="Times New Roman" pitchFamily="18" charset="0"/>
                <a:ea typeface="ＭＳ Ｐゴシック" pitchFamily="50" charset="-128"/>
              </a:defRPr>
            </a:lvl1pPr>
            <a:lvl2pPr>
              <a:defRPr kumimoji="1" sz="2400">
                <a:solidFill>
                  <a:schemeClr val="tx1"/>
                </a:solidFill>
                <a:latin typeface="Times New Roman" pitchFamily="18" charset="0"/>
                <a:ea typeface="ＭＳ Ｐゴシック" pitchFamily="50" charset="-128"/>
              </a:defRPr>
            </a:lvl2pPr>
            <a:lvl3pPr>
              <a:defRPr kumimoji="1" sz="2400">
                <a:solidFill>
                  <a:schemeClr val="tx1"/>
                </a:solidFill>
                <a:latin typeface="Times New Roman" pitchFamily="18" charset="0"/>
                <a:ea typeface="ＭＳ Ｐゴシック" pitchFamily="50" charset="-128"/>
              </a:defRPr>
            </a:lvl3pPr>
            <a:lvl4pPr>
              <a:defRPr kumimoji="1" sz="2400">
                <a:solidFill>
                  <a:schemeClr val="tx1"/>
                </a:solidFill>
                <a:latin typeface="Times New Roman" pitchFamily="18" charset="0"/>
                <a:ea typeface="ＭＳ Ｐゴシック" pitchFamily="50" charset="-128"/>
              </a:defRPr>
            </a:lvl4pPr>
            <a:lvl5pPr>
              <a:defRPr kumimoji="1" sz="2400">
                <a:solidFill>
                  <a:schemeClr val="tx1"/>
                </a:solidFill>
                <a:latin typeface="Times New Roman" pitchFamily="18" charset="0"/>
                <a:ea typeface="ＭＳ Ｐゴシック" pitchFamily="50" charset="-128"/>
              </a:defRPr>
            </a:lvl5pPr>
            <a:lvl6pPr marL="457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3200" b="1">
                <a:solidFill>
                  <a:srgbClr val="0000FF"/>
                </a:solidFill>
                <a:latin typeface="HGP創英角ﾎﾟｯﾌﾟ体" pitchFamily="50" charset="-128"/>
                <a:ea typeface="HGP創英角ﾎﾟｯﾌﾟ体" pitchFamily="50" charset="-128"/>
              </a:rPr>
              <a:t>４．重要要因</a:t>
            </a:r>
            <a:r>
              <a:rPr lang="ja-JP" altLang="en-US" sz="2800" b="1">
                <a:solidFill>
                  <a:srgbClr val="0000FF"/>
                </a:solidFill>
                <a:latin typeface="HGP創英角ﾎﾟｯﾌﾟ体" pitchFamily="50" charset="-128"/>
                <a:ea typeface="HGP創英角ﾎﾟｯﾌﾟ体" pitchFamily="50" charset="-128"/>
              </a:rPr>
              <a:t>を</a:t>
            </a:r>
            <a:r>
              <a:rPr lang="ja-JP" altLang="en-US" sz="3200" b="1">
                <a:solidFill>
                  <a:srgbClr val="0000FF"/>
                </a:solidFill>
                <a:latin typeface="HGP創英角ﾎﾟｯﾌﾟ体" pitchFamily="50" charset="-128"/>
                <a:ea typeface="HGP創英角ﾎﾟｯﾌﾟ体" pitchFamily="50" charset="-128"/>
              </a:rPr>
              <a:t>検証</a:t>
            </a:r>
            <a:r>
              <a:rPr lang="ja-JP" altLang="en-US" sz="2800" b="1">
                <a:solidFill>
                  <a:srgbClr val="0000FF"/>
                </a:solidFill>
                <a:latin typeface="HGP創英角ﾎﾟｯﾌﾟ体" pitchFamily="50" charset="-128"/>
                <a:ea typeface="HGP創英角ﾎﾟｯﾌﾟ体" pitchFamily="50" charset="-128"/>
              </a:rPr>
              <a:t>する</a:t>
            </a:r>
          </a:p>
        </p:txBody>
      </p:sp>
      <p:sp>
        <p:nvSpPr>
          <p:cNvPr id="29721" name="Text Box 25"/>
          <p:cNvSpPr txBox="1">
            <a:spLocks noChangeArrowheads="1"/>
          </p:cNvSpPr>
          <p:nvPr/>
        </p:nvSpPr>
        <p:spPr bwMode="auto">
          <a:xfrm>
            <a:off x="5092700" y="1901825"/>
            <a:ext cx="3225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rgbClr val="CC0099"/>
                </a:solidFill>
                <a:ea typeface="ＭＳ Ｐゴシック" pitchFamily="50" charset="-128"/>
              </a:rPr>
              <a:t>（取り上げた要因は、容疑者）</a:t>
            </a:r>
          </a:p>
        </p:txBody>
      </p:sp>
      <p:grpSp>
        <p:nvGrpSpPr>
          <p:cNvPr id="29738" name="Group 42"/>
          <p:cNvGrpSpPr>
            <a:grpSpLocks/>
          </p:cNvGrpSpPr>
          <p:nvPr/>
        </p:nvGrpSpPr>
        <p:grpSpPr bwMode="auto">
          <a:xfrm>
            <a:off x="1109663" y="2351088"/>
            <a:ext cx="6199187" cy="3100387"/>
            <a:chOff x="699" y="1481"/>
            <a:chExt cx="3905" cy="1953"/>
          </a:xfrm>
        </p:grpSpPr>
        <p:sp>
          <p:nvSpPr>
            <p:cNvPr id="29703" name="Text Box 7"/>
            <p:cNvSpPr txBox="1">
              <a:spLocks noChangeArrowheads="1"/>
            </p:cNvSpPr>
            <p:nvPr/>
          </p:nvSpPr>
          <p:spPr bwMode="auto">
            <a:xfrm>
              <a:off x="699" y="1481"/>
              <a:ext cx="39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ea typeface="HGP創英角ﾎﾟｯﾌﾟ体" pitchFamily="50" charset="-128"/>
                </a:rPr>
                <a:t>◇</a:t>
              </a:r>
              <a:r>
                <a:rPr lang="ja-JP" altLang="en-US" sz="2000" b="1">
                  <a:ea typeface="HGP創英角ﾎﾟｯﾌﾟ体" pitchFamily="50" charset="-128"/>
                </a:rPr>
                <a:t>真の原因であるか事実・データで確かめる</a:t>
              </a:r>
            </a:p>
          </p:txBody>
        </p:sp>
        <p:grpSp>
          <p:nvGrpSpPr>
            <p:cNvPr id="29723" name="Group 27"/>
            <p:cNvGrpSpPr>
              <a:grpSpLocks/>
            </p:cNvGrpSpPr>
            <p:nvPr/>
          </p:nvGrpSpPr>
          <p:grpSpPr bwMode="auto">
            <a:xfrm>
              <a:off x="1312" y="1785"/>
              <a:ext cx="3025" cy="1649"/>
              <a:chOff x="914" y="1762"/>
              <a:chExt cx="3940" cy="2472"/>
            </a:xfrm>
          </p:grpSpPr>
          <p:pic>
            <p:nvPicPr>
              <p:cNvPr id="29709" name="Picture 13" descr="JB17_0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3" y="2406"/>
                <a:ext cx="695" cy="748"/>
              </a:xfrm>
              <a:prstGeom prst="rect">
                <a:avLst/>
              </a:prstGeom>
              <a:noFill/>
              <a:extLst>
                <a:ext uri="{909E8E84-426E-40DD-AFC4-6F175D3DCCD1}">
                  <a14:hiddenFill xmlns:a14="http://schemas.microsoft.com/office/drawing/2010/main">
                    <a:solidFill>
                      <a:srgbClr val="FFFFFF"/>
                    </a:solidFill>
                  </a14:hiddenFill>
                </a:ext>
              </a:extLst>
            </p:spPr>
          </p:pic>
          <p:sp>
            <p:nvSpPr>
              <p:cNvPr id="29710" name="Rectangle 14"/>
              <p:cNvSpPr>
                <a:spLocks noChangeArrowheads="1"/>
              </p:cNvSpPr>
              <p:nvPr/>
            </p:nvSpPr>
            <p:spPr bwMode="auto">
              <a:xfrm>
                <a:off x="914" y="1762"/>
                <a:ext cx="3940" cy="2472"/>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711" name="Rectangle 15"/>
              <p:cNvSpPr>
                <a:spLocks noChangeArrowheads="1"/>
              </p:cNvSpPr>
              <p:nvPr/>
            </p:nvSpPr>
            <p:spPr bwMode="auto">
              <a:xfrm>
                <a:off x="2577" y="3309"/>
                <a:ext cx="2130" cy="5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0800" bIns="10800" anchor="ctr">
                <a:spAutoFit/>
              </a:bodyPr>
              <a:lstStyle/>
              <a:p>
                <a:pPr algn="ctr"/>
                <a:r>
                  <a:rPr lang="ja-JP" altLang="en-US" sz="2000" b="1">
                    <a:ea typeface="HGP創英角ﾎﾟｯﾌﾟ体" pitchFamily="50" charset="-128"/>
                  </a:rPr>
                  <a:t>データを採ると意外な</a:t>
                </a:r>
              </a:p>
              <a:p>
                <a:pPr algn="ctr"/>
                <a:r>
                  <a:rPr lang="ja-JP" altLang="en-US" sz="2000" b="1">
                    <a:ea typeface="HGP創英角ﾎﾟｯﾌﾟ体" pitchFamily="50" charset="-128"/>
                  </a:rPr>
                  <a:t>事実が見えてくる！！</a:t>
                </a:r>
              </a:p>
            </p:txBody>
          </p:sp>
          <p:sp>
            <p:nvSpPr>
              <p:cNvPr id="29712" name="AutoShape 16"/>
              <p:cNvSpPr>
                <a:spLocks noChangeArrowheads="1"/>
              </p:cNvSpPr>
              <p:nvPr/>
            </p:nvSpPr>
            <p:spPr bwMode="auto">
              <a:xfrm>
                <a:off x="1078" y="1833"/>
                <a:ext cx="1176" cy="408"/>
              </a:xfrm>
              <a:prstGeom prst="wedgeRoundRectCallout">
                <a:avLst>
                  <a:gd name="adj1" fmla="val -38560"/>
                  <a:gd name="adj2" fmla="val 138889"/>
                  <a:gd name="adj3" fmla="val 16667"/>
                </a:avLst>
              </a:prstGeom>
              <a:gradFill rotWithShape="0">
                <a:gsLst>
                  <a:gs pos="0">
                    <a:srgbClr val="CC99FF">
                      <a:gamma/>
                      <a:tint val="0"/>
                      <a:invGamma/>
                    </a:srgbClr>
                  </a:gs>
                  <a:gs pos="100000">
                    <a:srgbClr val="CC99FF"/>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nchor="ctr"/>
              <a:lstStyle/>
              <a:p>
                <a:pPr algn="ctr"/>
                <a:r>
                  <a:rPr lang="ja-JP" altLang="en-US" sz="1600" b="1">
                    <a:ea typeface="HGP創英角ﾎﾟｯﾌﾟ体" pitchFamily="50" charset="-128"/>
                  </a:rPr>
                  <a:t>真犯人は君だ！</a:t>
                </a:r>
              </a:p>
            </p:txBody>
          </p:sp>
          <p:pic>
            <p:nvPicPr>
              <p:cNvPr id="29713" name="Picture 17" descr="JB17_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1" y="2429"/>
                <a:ext cx="695" cy="734"/>
              </a:xfrm>
              <a:prstGeom prst="rect">
                <a:avLst/>
              </a:prstGeom>
              <a:noFill/>
              <a:extLst>
                <a:ext uri="{909E8E84-426E-40DD-AFC4-6F175D3DCCD1}">
                  <a14:hiddenFill xmlns:a14="http://schemas.microsoft.com/office/drawing/2010/main">
                    <a:solidFill>
                      <a:srgbClr val="FFFFFF"/>
                    </a:solidFill>
                  </a14:hiddenFill>
                </a:ext>
              </a:extLst>
            </p:spPr>
          </p:pic>
          <p:pic>
            <p:nvPicPr>
              <p:cNvPr id="29714" name="Picture 18" descr="JB17_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2" y="2429"/>
                <a:ext cx="694" cy="716"/>
              </a:xfrm>
              <a:prstGeom prst="rect">
                <a:avLst/>
              </a:prstGeom>
              <a:noFill/>
              <a:extLst>
                <a:ext uri="{909E8E84-426E-40DD-AFC4-6F175D3DCCD1}">
                  <a14:hiddenFill xmlns:a14="http://schemas.microsoft.com/office/drawing/2010/main">
                    <a:solidFill>
                      <a:srgbClr val="FFFFFF"/>
                    </a:solidFill>
                  </a14:hiddenFill>
                </a:ext>
              </a:extLst>
            </p:spPr>
          </p:pic>
          <p:pic>
            <p:nvPicPr>
              <p:cNvPr id="29715" name="Picture 19" descr="JB28_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5" y="3008"/>
                <a:ext cx="592" cy="1147"/>
              </a:xfrm>
              <a:prstGeom prst="rect">
                <a:avLst/>
              </a:prstGeom>
              <a:noFill/>
              <a:extLst>
                <a:ext uri="{909E8E84-426E-40DD-AFC4-6F175D3DCCD1}">
                  <a14:hiddenFill xmlns:a14="http://schemas.microsoft.com/office/drawing/2010/main">
                    <a:solidFill>
                      <a:srgbClr val="FFFFFF"/>
                    </a:solidFill>
                  </a14:hiddenFill>
                </a:ext>
              </a:extLst>
            </p:spPr>
          </p:pic>
          <p:sp>
            <p:nvSpPr>
              <p:cNvPr id="29716" name="Line 20"/>
              <p:cNvSpPr>
                <a:spLocks noChangeShapeType="1"/>
              </p:cNvSpPr>
              <p:nvPr/>
            </p:nvSpPr>
            <p:spPr bwMode="auto">
              <a:xfrm>
                <a:off x="2594" y="3149"/>
                <a:ext cx="2164"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29717" name="Object 21"/>
              <p:cNvGraphicFramePr>
                <a:graphicFrameLocks noChangeAspect="1"/>
              </p:cNvGraphicFramePr>
              <p:nvPr/>
            </p:nvGraphicFramePr>
            <p:xfrm>
              <a:off x="1455" y="2410"/>
              <a:ext cx="1077" cy="918"/>
            </p:xfrm>
            <a:graphic>
              <a:graphicData uri="http://schemas.openxmlformats.org/presentationml/2006/ole">
                <mc:AlternateContent xmlns:mc="http://schemas.openxmlformats.org/markup-compatibility/2006">
                  <mc:Choice xmlns:v="urn:schemas-microsoft-com:vml" Requires="v">
                    <p:oleObj spid="_x0000_s29744" name="グラフ" r:id="rId9" imgW="1114654" imgH="952805" progId="MSGraph.Chart.8">
                      <p:embed followColorScheme="full"/>
                    </p:oleObj>
                  </mc:Choice>
                  <mc:Fallback>
                    <p:oleObj name="グラフ" r:id="rId9" imgW="1114654" imgH="952805" progId="MSGraph.Chart.8">
                      <p:embed followColorScheme="full"/>
                      <p:pic>
                        <p:nvPicPr>
                          <p:cNvPr id="0" name="Object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55" y="2410"/>
                            <a:ext cx="1077" cy="9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18" name="AutoShape 22"/>
              <p:cNvSpPr>
                <a:spLocks noChangeArrowheads="1"/>
              </p:cNvSpPr>
              <p:nvPr/>
            </p:nvSpPr>
            <p:spPr bwMode="auto">
              <a:xfrm>
                <a:off x="2666" y="2011"/>
                <a:ext cx="641" cy="218"/>
              </a:xfrm>
              <a:prstGeom prst="roundRect">
                <a:avLst>
                  <a:gd name="adj" fmla="val 50000"/>
                </a:avLst>
              </a:prstGeom>
              <a:solidFill>
                <a:srgbClr val="CCFFCC"/>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ea typeface="HG丸ｺﾞｼｯｸM-PRO" pitchFamily="50" charset="-128"/>
                  </a:rPr>
                  <a:t>容疑者</a:t>
                </a:r>
              </a:p>
            </p:txBody>
          </p:sp>
          <p:sp>
            <p:nvSpPr>
              <p:cNvPr id="29719" name="AutoShape 23"/>
              <p:cNvSpPr>
                <a:spLocks noChangeArrowheads="1"/>
              </p:cNvSpPr>
              <p:nvPr/>
            </p:nvSpPr>
            <p:spPr bwMode="auto">
              <a:xfrm>
                <a:off x="3391" y="2011"/>
                <a:ext cx="641" cy="218"/>
              </a:xfrm>
              <a:prstGeom prst="roundRect">
                <a:avLst>
                  <a:gd name="adj" fmla="val 50000"/>
                </a:avLst>
              </a:prstGeom>
              <a:solidFill>
                <a:srgbClr val="CCFFCC"/>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ea typeface="HG丸ｺﾞｼｯｸM-PRO" pitchFamily="50" charset="-128"/>
                  </a:rPr>
                  <a:t>容疑者</a:t>
                </a:r>
              </a:p>
            </p:txBody>
          </p:sp>
          <p:sp>
            <p:nvSpPr>
              <p:cNvPr id="29720" name="AutoShape 24"/>
              <p:cNvSpPr>
                <a:spLocks noChangeArrowheads="1"/>
              </p:cNvSpPr>
              <p:nvPr/>
            </p:nvSpPr>
            <p:spPr bwMode="auto">
              <a:xfrm>
                <a:off x="4068" y="2011"/>
                <a:ext cx="642" cy="218"/>
              </a:xfrm>
              <a:prstGeom prst="roundRect">
                <a:avLst>
                  <a:gd name="adj" fmla="val 50000"/>
                </a:avLst>
              </a:prstGeom>
              <a:solidFill>
                <a:srgbClr val="CCFFCC"/>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ea typeface="HG丸ｺﾞｼｯｸM-PRO" pitchFamily="50" charset="-128"/>
                  </a:rPr>
                  <a:t>容疑者</a:t>
                </a:r>
              </a:p>
            </p:txBody>
          </p:sp>
          <p:sp>
            <p:nvSpPr>
              <p:cNvPr id="29722" name="Text Box 26"/>
              <p:cNvSpPr txBox="1">
                <a:spLocks noChangeArrowheads="1"/>
              </p:cNvSpPr>
              <p:nvPr/>
            </p:nvSpPr>
            <p:spPr bwMode="auto">
              <a:xfrm>
                <a:off x="4207" y="2528"/>
                <a:ext cx="459" cy="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4000" b="1"/>
                  <a:t>？</a:t>
                </a:r>
              </a:p>
            </p:txBody>
          </p:sp>
        </p:grpSp>
      </p:grpSp>
      <p:grpSp>
        <p:nvGrpSpPr>
          <p:cNvPr id="29739" name="Group 43"/>
          <p:cNvGrpSpPr>
            <a:grpSpLocks/>
          </p:cNvGrpSpPr>
          <p:nvPr/>
        </p:nvGrpSpPr>
        <p:grpSpPr bwMode="auto">
          <a:xfrm>
            <a:off x="1057275" y="5522913"/>
            <a:ext cx="4173538" cy="1082675"/>
            <a:chOff x="666" y="3479"/>
            <a:chExt cx="2629" cy="682"/>
          </a:xfrm>
        </p:grpSpPr>
        <p:sp>
          <p:nvSpPr>
            <p:cNvPr id="29732" name="Oval 36"/>
            <p:cNvSpPr>
              <a:spLocks noChangeArrowheads="1"/>
            </p:cNvSpPr>
            <p:nvPr/>
          </p:nvSpPr>
          <p:spPr bwMode="auto">
            <a:xfrm>
              <a:off x="952" y="3738"/>
              <a:ext cx="987" cy="423"/>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727" name="Text Box 31"/>
            <p:cNvSpPr txBox="1">
              <a:spLocks noChangeArrowheads="1"/>
            </p:cNvSpPr>
            <p:nvPr/>
          </p:nvSpPr>
          <p:spPr bwMode="auto">
            <a:xfrm>
              <a:off x="666" y="3479"/>
              <a:ext cx="26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tx2"/>
                  </a:solidFill>
                  <a:latin typeface="HG創英角ﾎﾟｯﾌﾟ体" pitchFamily="49" charset="-128"/>
                  <a:ea typeface="HGP創英角ﾎﾟｯﾌﾟ体" pitchFamily="50" charset="-128"/>
                </a:rPr>
                <a:t>◇</a:t>
              </a:r>
              <a:r>
                <a:rPr lang="ja-JP" altLang="en-US" sz="2000">
                  <a:solidFill>
                    <a:schemeClr val="tx2"/>
                  </a:solidFill>
                  <a:latin typeface="HG創英角ﾎﾟｯﾌﾟ体" pitchFamily="49" charset="-128"/>
                  <a:ea typeface="HGP創英角ﾎﾟｯﾌﾟ体" pitchFamily="50" charset="-128"/>
                </a:rPr>
                <a:t>仮説を立てて検証する</a:t>
              </a:r>
              <a:endParaRPr lang="ja-JP" altLang="en-US" sz="2400">
                <a:solidFill>
                  <a:schemeClr val="bg2"/>
                </a:solidFill>
                <a:ea typeface="HGSｺﾞｼｯｸE" pitchFamily="50" charset="-128"/>
              </a:endParaRPr>
            </a:p>
          </p:txBody>
        </p:sp>
        <p:sp>
          <p:nvSpPr>
            <p:cNvPr id="29729" name="Text Box 33"/>
            <p:cNvSpPr txBox="1">
              <a:spLocks noChangeArrowheads="1"/>
            </p:cNvSpPr>
            <p:nvPr/>
          </p:nvSpPr>
          <p:spPr bwMode="auto">
            <a:xfrm>
              <a:off x="1245" y="3823"/>
              <a:ext cx="68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3300"/>
                  </a:solidFill>
                  <a:latin typeface="HG創英角ﾎﾟｯﾌﾟ体" pitchFamily="49" charset="-128"/>
                  <a:ea typeface="HGP創英角ﾎﾟｯﾌﾟ体" pitchFamily="50" charset="-128"/>
                </a:rPr>
                <a:t>仮説</a:t>
              </a:r>
              <a:endParaRPr lang="ja-JP" altLang="en-US" sz="2400">
                <a:solidFill>
                  <a:srgbClr val="FF3300"/>
                </a:solidFill>
                <a:ea typeface="HGSｺﾞｼｯｸE" pitchFamily="50" charset="-128"/>
              </a:endParaRPr>
            </a:p>
          </p:txBody>
        </p:sp>
      </p:grpSp>
      <p:grpSp>
        <p:nvGrpSpPr>
          <p:cNvPr id="29740" name="Group 44"/>
          <p:cNvGrpSpPr>
            <a:grpSpLocks/>
          </p:cNvGrpSpPr>
          <p:nvPr/>
        </p:nvGrpSpPr>
        <p:grpSpPr bwMode="auto">
          <a:xfrm>
            <a:off x="3209925" y="5911850"/>
            <a:ext cx="2549525" cy="693738"/>
            <a:chOff x="2022" y="3724"/>
            <a:chExt cx="1606" cy="437"/>
          </a:xfrm>
        </p:grpSpPr>
        <p:sp>
          <p:nvSpPr>
            <p:cNvPr id="29733" name="Oval 37"/>
            <p:cNvSpPr>
              <a:spLocks noChangeArrowheads="1"/>
            </p:cNvSpPr>
            <p:nvPr/>
          </p:nvSpPr>
          <p:spPr bwMode="auto">
            <a:xfrm>
              <a:off x="2398" y="3750"/>
              <a:ext cx="1211" cy="411"/>
            </a:xfrm>
            <a:prstGeom prst="ellipse">
              <a:avLst/>
            </a:prstGeom>
            <a:solidFill>
              <a:srgbClr val="99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730" name="Text Box 34"/>
            <p:cNvSpPr txBox="1">
              <a:spLocks noChangeArrowheads="1"/>
            </p:cNvSpPr>
            <p:nvPr/>
          </p:nvSpPr>
          <p:spPr bwMode="auto">
            <a:xfrm>
              <a:off x="2504" y="3811"/>
              <a:ext cx="112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rgbClr val="FF3300"/>
                  </a:solidFill>
                  <a:latin typeface="HG創英角ﾎﾟｯﾌﾟ体" pitchFamily="49" charset="-128"/>
                  <a:ea typeface="HGP創英角ﾎﾟｯﾌﾟ体" pitchFamily="50" charset="-128"/>
                </a:rPr>
                <a:t>データ検証</a:t>
              </a:r>
              <a:endParaRPr lang="ja-JP" altLang="en-US" sz="2400">
                <a:solidFill>
                  <a:srgbClr val="FF3300"/>
                </a:solidFill>
                <a:ea typeface="HGSｺﾞｼｯｸE" pitchFamily="50" charset="-128"/>
              </a:endParaRPr>
            </a:p>
          </p:txBody>
        </p:sp>
        <p:sp>
          <p:nvSpPr>
            <p:cNvPr id="29735" name="AutoShape 39"/>
            <p:cNvSpPr>
              <a:spLocks noChangeArrowheads="1"/>
            </p:cNvSpPr>
            <p:nvPr/>
          </p:nvSpPr>
          <p:spPr bwMode="auto">
            <a:xfrm>
              <a:off x="2022" y="3724"/>
              <a:ext cx="329" cy="429"/>
            </a:xfrm>
            <a:prstGeom prst="rightArrow">
              <a:avLst>
                <a:gd name="adj1" fmla="val 50000"/>
                <a:gd name="adj2" fmla="val 25000"/>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9741" name="Group 45"/>
          <p:cNvGrpSpPr>
            <a:grpSpLocks/>
          </p:cNvGrpSpPr>
          <p:nvPr/>
        </p:nvGrpSpPr>
        <p:grpSpPr bwMode="auto">
          <a:xfrm>
            <a:off x="5875338" y="5808663"/>
            <a:ext cx="2228850" cy="877887"/>
            <a:chOff x="3701" y="3659"/>
            <a:chExt cx="1404" cy="553"/>
          </a:xfrm>
        </p:grpSpPr>
        <p:sp>
          <p:nvSpPr>
            <p:cNvPr id="29734" name="Oval 38"/>
            <p:cNvSpPr>
              <a:spLocks noChangeArrowheads="1"/>
            </p:cNvSpPr>
            <p:nvPr/>
          </p:nvSpPr>
          <p:spPr bwMode="auto">
            <a:xfrm>
              <a:off x="4141" y="3659"/>
              <a:ext cx="964" cy="553"/>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731" name="Text Box 35"/>
            <p:cNvSpPr txBox="1">
              <a:spLocks noChangeArrowheads="1"/>
            </p:cNvSpPr>
            <p:nvPr/>
          </p:nvSpPr>
          <p:spPr bwMode="auto">
            <a:xfrm>
              <a:off x="4371" y="3778"/>
              <a:ext cx="5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000000"/>
                  </a:solidFill>
                  <a:latin typeface="HG創英角ﾎﾟｯﾌﾟ体" pitchFamily="49" charset="-128"/>
                  <a:ea typeface="HGP創英角ﾎﾟｯﾌﾟ体" pitchFamily="50" charset="-128"/>
                </a:rPr>
                <a:t>結論</a:t>
              </a:r>
              <a:endParaRPr lang="ja-JP" altLang="en-US" sz="2400">
                <a:solidFill>
                  <a:srgbClr val="000000"/>
                </a:solidFill>
                <a:ea typeface="HGSｺﾞｼｯｸE" pitchFamily="50" charset="-128"/>
              </a:endParaRPr>
            </a:p>
          </p:txBody>
        </p:sp>
        <p:sp>
          <p:nvSpPr>
            <p:cNvPr id="29736" name="AutoShape 40"/>
            <p:cNvSpPr>
              <a:spLocks noChangeArrowheads="1"/>
            </p:cNvSpPr>
            <p:nvPr/>
          </p:nvSpPr>
          <p:spPr bwMode="auto">
            <a:xfrm>
              <a:off x="3701" y="3711"/>
              <a:ext cx="353" cy="394"/>
            </a:xfrm>
            <a:prstGeom prst="rightArrow">
              <a:avLst>
                <a:gd name="adj1" fmla="val 50000"/>
                <a:gd name="adj2" fmla="val 25000"/>
              </a:avLst>
            </a:prstGeom>
            <a:solidFill>
              <a:srgbClr val="FF9900"/>
            </a:solidFill>
            <a:ln w="9525">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9743" name="Text Box 4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P26</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nodeType="clickEffect">
                                  <p:stCondLst>
                                    <p:cond delay="0"/>
                                  </p:stCondLst>
                                  <p:childTnLst>
                                    <p:set>
                                      <p:cBhvr>
                                        <p:cTn id="6" dur="1" fill="hold">
                                          <p:stCondLst>
                                            <p:cond delay="0"/>
                                          </p:stCondLst>
                                        </p:cTn>
                                        <p:tgtEl>
                                          <p:spTgt spid="29738"/>
                                        </p:tgtEl>
                                        <p:attrNameLst>
                                          <p:attrName>style.visibility</p:attrName>
                                        </p:attrNameLst>
                                      </p:cBhvr>
                                      <p:to>
                                        <p:strVal val="visible"/>
                                      </p:to>
                                    </p:set>
                                    <p:animEffect transition="in" filter="blinds(vertical)">
                                      <p:cBhvr>
                                        <p:cTn id="7" dur="500"/>
                                        <p:tgtEl>
                                          <p:spTgt spid="297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29739"/>
                                        </p:tgtEl>
                                        <p:attrNameLst>
                                          <p:attrName>style.visibility</p:attrName>
                                        </p:attrNameLst>
                                      </p:cBhvr>
                                      <p:to>
                                        <p:strVal val="visible"/>
                                      </p:to>
                                    </p:set>
                                    <p:anim calcmode="lin" valueType="num">
                                      <p:cBhvr additive="base">
                                        <p:cTn id="12" dur="500" fill="hold"/>
                                        <p:tgtEl>
                                          <p:spTgt spid="29739"/>
                                        </p:tgtEl>
                                        <p:attrNameLst>
                                          <p:attrName>ppt_x</p:attrName>
                                        </p:attrNameLst>
                                      </p:cBhvr>
                                      <p:tavLst>
                                        <p:tav tm="0">
                                          <p:val>
                                            <p:strVal val="1+#ppt_w/2"/>
                                          </p:val>
                                        </p:tav>
                                        <p:tav tm="100000">
                                          <p:val>
                                            <p:strVal val="#ppt_x"/>
                                          </p:val>
                                        </p:tav>
                                      </p:tavLst>
                                    </p:anim>
                                    <p:anim calcmode="lin" valueType="num">
                                      <p:cBhvr additive="base">
                                        <p:cTn id="13" dur="500" fill="hold"/>
                                        <p:tgtEl>
                                          <p:spTgt spid="29739"/>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5" fill="hold" nodeType="clickEffect">
                                  <p:stCondLst>
                                    <p:cond delay="0"/>
                                  </p:stCondLst>
                                  <p:childTnLst>
                                    <p:set>
                                      <p:cBhvr>
                                        <p:cTn id="17" dur="1" fill="hold">
                                          <p:stCondLst>
                                            <p:cond delay="0"/>
                                          </p:stCondLst>
                                        </p:cTn>
                                        <p:tgtEl>
                                          <p:spTgt spid="29740"/>
                                        </p:tgtEl>
                                        <p:attrNameLst>
                                          <p:attrName>style.visibility</p:attrName>
                                        </p:attrNameLst>
                                      </p:cBhvr>
                                      <p:to>
                                        <p:strVal val="visible"/>
                                      </p:to>
                                    </p:set>
                                    <p:animEffect transition="in" filter="blinds(vertical)">
                                      <p:cBhvr>
                                        <p:cTn id="18" dur="500"/>
                                        <p:tgtEl>
                                          <p:spTgt spid="2974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5" fill="hold" nodeType="clickEffect">
                                  <p:stCondLst>
                                    <p:cond delay="0"/>
                                  </p:stCondLst>
                                  <p:childTnLst>
                                    <p:set>
                                      <p:cBhvr>
                                        <p:cTn id="22" dur="1" fill="hold">
                                          <p:stCondLst>
                                            <p:cond delay="0"/>
                                          </p:stCondLst>
                                        </p:cTn>
                                        <p:tgtEl>
                                          <p:spTgt spid="29741"/>
                                        </p:tgtEl>
                                        <p:attrNameLst>
                                          <p:attrName>style.visibility</p:attrName>
                                        </p:attrNameLst>
                                      </p:cBhvr>
                                      <p:to>
                                        <p:strVal val="visible"/>
                                      </p:to>
                                    </p:set>
                                    <p:animEffect transition="in" filter="blinds(vertical)">
                                      <p:cBhvr>
                                        <p:cTn id="23" dur="500"/>
                                        <p:tgtEl>
                                          <p:spTgt spid="29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AutoShape 2"/>
          <p:cNvSpPr>
            <a:spLocks noChangeArrowheads="1"/>
          </p:cNvSpPr>
          <p:nvPr/>
        </p:nvSpPr>
        <p:spPr bwMode="auto">
          <a:xfrm>
            <a:off x="654050" y="139700"/>
            <a:ext cx="4900613" cy="555625"/>
          </a:xfrm>
          <a:prstGeom prst="flowChartAlternateProcess">
            <a:avLst/>
          </a:prstGeom>
          <a:solidFill>
            <a:schemeClr val="accent2"/>
          </a:solidFill>
          <a:ln w="9525">
            <a:solidFill>
              <a:srgbClr val="D6009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solidFill>
                  <a:schemeClr val="bg1"/>
                </a:solidFill>
                <a:ea typeface="HGS創英角ﾎﾟｯﾌﾟ体" pitchFamily="50" charset="-128"/>
              </a:rPr>
              <a:t>犯人捜しのプロセス</a:t>
            </a:r>
          </a:p>
        </p:txBody>
      </p:sp>
      <p:graphicFrame>
        <p:nvGraphicFramePr>
          <p:cNvPr id="222211" name="Object 3"/>
          <p:cNvGraphicFramePr>
            <a:graphicFrameLocks noChangeAspect="1"/>
          </p:cNvGraphicFramePr>
          <p:nvPr/>
        </p:nvGraphicFramePr>
        <p:xfrm>
          <a:off x="177800" y="1739900"/>
          <a:ext cx="9258300" cy="3732213"/>
        </p:xfrm>
        <a:graphic>
          <a:graphicData uri="http://schemas.openxmlformats.org/presentationml/2006/ole">
            <mc:AlternateContent xmlns:mc="http://schemas.openxmlformats.org/markup-compatibility/2006">
              <mc:Choice xmlns:v="urn:schemas-microsoft-com:vml" Requires="v">
                <p:oleObj spid="_x0000_s222223" name="Worksheet" r:id="rId4" imgW="6982054" imgH="3648456" progId="Excel.Sheet.8">
                  <p:embed/>
                </p:oleObj>
              </mc:Choice>
              <mc:Fallback>
                <p:oleObj name="Worksheet" r:id="rId4" imgW="6982054" imgH="3648456"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800" y="1739900"/>
                        <a:ext cx="9258300" cy="373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2212" name="Oval 4"/>
          <p:cNvSpPr>
            <a:spLocks noChangeArrowheads="1"/>
          </p:cNvSpPr>
          <p:nvPr/>
        </p:nvSpPr>
        <p:spPr bwMode="auto">
          <a:xfrm>
            <a:off x="2082800" y="1282700"/>
            <a:ext cx="1790700" cy="482600"/>
          </a:xfrm>
          <a:prstGeom prst="ellipse">
            <a:avLst/>
          </a:prstGeom>
          <a:solidFill>
            <a:srgbClr val="FF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solidFill>
                  <a:schemeClr val="bg1"/>
                </a:solidFill>
                <a:ea typeface="HGS創英角ﾎﾟｯﾌﾟ体" pitchFamily="50" charset="-128"/>
              </a:rPr>
              <a:t>現状把握</a:t>
            </a:r>
          </a:p>
        </p:txBody>
      </p:sp>
      <p:sp>
        <p:nvSpPr>
          <p:cNvPr id="222213" name="AutoShape 5"/>
          <p:cNvSpPr>
            <a:spLocks noChangeArrowheads="1"/>
          </p:cNvSpPr>
          <p:nvPr/>
        </p:nvSpPr>
        <p:spPr bwMode="auto">
          <a:xfrm>
            <a:off x="2667000" y="1854200"/>
            <a:ext cx="685800" cy="304800"/>
          </a:xfrm>
          <a:prstGeom prst="downArrow">
            <a:avLst>
              <a:gd name="adj1" fmla="val 50000"/>
              <a:gd name="adj2" fmla="val 5000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222214" name="Oval 6"/>
          <p:cNvSpPr>
            <a:spLocks noChangeArrowheads="1"/>
          </p:cNvSpPr>
          <p:nvPr/>
        </p:nvSpPr>
        <p:spPr bwMode="auto">
          <a:xfrm>
            <a:off x="368300" y="3124200"/>
            <a:ext cx="609600" cy="23749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solidFill>
                  <a:schemeClr val="bg1"/>
                </a:solidFill>
                <a:ea typeface="HGS創英角ﾎﾟｯﾌﾟ体" pitchFamily="50" charset="-128"/>
              </a:rPr>
              <a:t>特</a:t>
            </a:r>
          </a:p>
          <a:p>
            <a:pPr algn="ctr"/>
            <a:r>
              <a:rPr lang="ja-JP" altLang="en-US" sz="2400">
                <a:solidFill>
                  <a:schemeClr val="bg1"/>
                </a:solidFill>
                <a:ea typeface="HGS創英角ﾎﾟｯﾌﾟ体" pitchFamily="50" charset="-128"/>
              </a:rPr>
              <a:t>性</a:t>
            </a:r>
          </a:p>
          <a:p>
            <a:pPr algn="ctr"/>
            <a:r>
              <a:rPr lang="ja-JP" altLang="en-US" sz="2400">
                <a:solidFill>
                  <a:schemeClr val="bg1"/>
                </a:solidFill>
                <a:ea typeface="HGS創英角ﾎﾟｯﾌﾟ体" pitchFamily="50" charset="-128"/>
              </a:rPr>
              <a:t>要</a:t>
            </a:r>
          </a:p>
          <a:p>
            <a:pPr algn="ctr"/>
            <a:r>
              <a:rPr lang="ja-JP" altLang="en-US" sz="2400">
                <a:solidFill>
                  <a:schemeClr val="bg1"/>
                </a:solidFill>
                <a:ea typeface="HGS創英角ﾎﾟｯﾌﾟ体" pitchFamily="50" charset="-128"/>
              </a:rPr>
              <a:t>因</a:t>
            </a:r>
          </a:p>
          <a:p>
            <a:pPr algn="ctr"/>
            <a:r>
              <a:rPr lang="ja-JP" altLang="en-US" sz="2400">
                <a:solidFill>
                  <a:schemeClr val="bg1"/>
                </a:solidFill>
                <a:ea typeface="HGS創英角ﾎﾟｯﾌﾟ体" pitchFamily="50" charset="-128"/>
              </a:rPr>
              <a:t>図</a:t>
            </a:r>
          </a:p>
        </p:txBody>
      </p:sp>
      <p:sp>
        <p:nvSpPr>
          <p:cNvPr id="222215" name="Oval 7"/>
          <p:cNvSpPr>
            <a:spLocks noChangeArrowheads="1"/>
          </p:cNvSpPr>
          <p:nvPr/>
        </p:nvSpPr>
        <p:spPr bwMode="auto">
          <a:xfrm>
            <a:off x="6591300" y="54229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solidFill>
                  <a:schemeClr val="bg1"/>
                </a:solidFill>
                <a:ea typeface="HGS創英角ﾎﾟｯﾌﾟ体" pitchFamily="50" charset="-128"/>
              </a:rPr>
              <a:t>仮説</a:t>
            </a:r>
          </a:p>
        </p:txBody>
      </p:sp>
      <p:sp>
        <p:nvSpPr>
          <p:cNvPr id="222216" name="AutoShape 8"/>
          <p:cNvSpPr>
            <a:spLocks noChangeArrowheads="1"/>
          </p:cNvSpPr>
          <p:nvPr/>
        </p:nvSpPr>
        <p:spPr bwMode="auto">
          <a:xfrm>
            <a:off x="7137400" y="5143500"/>
            <a:ext cx="685800" cy="304800"/>
          </a:xfrm>
          <a:prstGeom prst="downArrow">
            <a:avLst>
              <a:gd name="adj1" fmla="val 50000"/>
              <a:gd name="adj2" fmla="val 5000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222217" name="Oval 9"/>
          <p:cNvSpPr>
            <a:spLocks noChangeArrowheads="1"/>
          </p:cNvSpPr>
          <p:nvPr/>
        </p:nvSpPr>
        <p:spPr bwMode="auto">
          <a:xfrm>
            <a:off x="6616700" y="59182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solidFill>
                  <a:schemeClr val="bg1"/>
                </a:solidFill>
                <a:ea typeface="HGS創英角ﾎﾟｯﾌﾟ体" pitchFamily="50" charset="-128"/>
              </a:rPr>
              <a:t>仮説の検証</a:t>
            </a:r>
          </a:p>
        </p:txBody>
      </p:sp>
      <p:sp>
        <p:nvSpPr>
          <p:cNvPr id="222218" name="Oval 10"/>
          <p:cNvSpPr>
            <a:spLocks noChangeArrowheads="1"/>
          </p:cNvSpPr>
          <p:nvPr/>
        </p:nvSpPr>
        <p:spPr bwMode="auto">
          <a:xfrm>
            <a:off x="6667500" y="63754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solidFill>
                  <a:schemeClr val="bg1"/>
                </a:solidFill>
                <a:ea typeface="HGS創英角ﾎﾟｯﾌﾟ体" pitchFamily="50" charset="-128"/>
              </a:rPr>
              <a:t>考察</a:t>
            </a:r>
          </a:p>
        </p:txBody>
      </p:sp>
      <p:sp>
        <p:nvSpPr>
          <p:cNvPr id="222220" name="Rectangle 12"/>
          <p:cNvSpPr>
            <a:spLocks noChangeArrowheads="1"/>
          </p:cNvSpPr>
          <p:nvPr/>
        </p:nvSpPr>
        <p:spPr bwMode="auto">
          <a:xfrm>
            <a:off x="1844675" y="681038"/>
            <a:ext cx="6581775" cy="49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400">
                <a:solidFill>
                  <a:schemeClr val="tx2"/>
                </a:solidFill>
                <a:latin typeface="Times New Roman" pitchFamily="18" charset="0"/>
                <a:ea typeface="ＭＳ Ｐゴシック" pitchFamily="50" charset="-128"/>
              </a:defRPr>
            </a:lvl1pPr>
            <a:lvl2pPr algn="ctr">
              <a:defRPr kumimoji="1" sz="4400">
                <a:solidFill>
                  <a:schemeClr val="tx2"/>
                </a:solidFill>
                <a:latin typeface="Times New Roman" pitchFamily="18" charset="0"/>
                <a:ea typeface="ＭＳ Ｐゴシック" pitchFamily="50" charset="-128"/>
              </a:defRPr>
            </a:lvl2pPr>
            <a:lvl3pPr algn="ctr">
              <a:defRPr kumimoji="1" sz="4400">
                <a:solidFill>
                  <a:schemeClr val="tx2"/>
                </a:solidFill>
                <a:latin typeface="Times New Roman" pitchFamily="18" charset="0"/>
                <a:ea typeface="ＭＳ Ｐゴシック" pitchFamily="50" charset="-128"/>
              </a:defRPr>
            </a:lvl3pPr>
            <a:lvl4pPr algn="ctr">
              <a:defRPr kumimoji="1" sz="4400">
                <a:solidFill>
                  <a:schemeClr val="tx2"/>
                </a:solidFill>
                <a:latin typeface="Times New Roman" pitchFamily="18" charset="0"/>
                <a:ea typeface="ＭＳ Ｐゴシック" pitchFamily="50" charset="-128"/>
              </a:defRPr>
            </a:lvl4pPr>
            <a:lvl5pPr algn="ct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algn="l"/>
            <a:r>
              <a:rPr lang="ja-JP" altLang="en-US" sz="2800">
                <a:solidFill>
                  <a:srgbClr val="0000FF"/>
                </a:solidFill>
                <a:latin typeface="HGP創英角ﾎﾟｯﾌﾟ体" pitchFamily="50" charset="-128"/>
                <a:ea typeface="HGP創英角ﾎﾟｯﾌﾟ体" pitchFamily="50" charset="-128"/>
              </a:rPr>
              <a:t>＝事実から離れてはならない！</a:t>
            </a:r>
          </a:p>
        </p:txBody>
      </p:sp>
      <p:sp>
        <p:nvSpPr>
          <p:cNvPr id="222221" name="Text Box 1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P27</a:t>
            </a:r>
          </a:p>
        </p:txBody>
      </p:sp>
      <p:sp>
        <p:nvSpPr>
          <p:cNvPr id="222222" name="Text Box 14"/>
          <p:cNvSpPr txBox="1">
            <a:spLocks noChangeArrowheads="1"/>
          </p:cNvSpPr>
          <p:nvPr/>
        </p:nvSpPr>
        <p:spPr bwMode="auto">
          <a:xfrm>
            <a:off x="3983038" y="1236663"/>
            <a:ext cx="4987925"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spcBef>
                <a:spcPct val="30000"/>
              </a:spcBef>
            </a:pPr>
            <a:r>
              <a:rPr lang="en-US" altLang="ja-JP" sz="1600" b="1">
                <a:solidFill>
                  <a:schemeClr val="bg2"/>
                </a:solidFill>
                <a:ea typeface="ＭＳ Ｐゴシック" pitchFamily="50" charset="-128"/>
              </a:rPr>
              <a:t>※</a:t>
            </a:r>
            <a:r>
              <a:rPr lang="ja-JP" altLang="en-US" sz="1600" b="1">
                <a:solidFill>
                  <a:schemeClr val="bg2"/>
                </a:solidFill>
                <a:ea typeface="ＭＳ Ｐゴシック" pitchFamily="50" charset="-128"/>
              </a:rPr>
              <a:t>捉えた特徴と結び付かないものはシロ！</a:t>
            </a:r>
          </a:p>
          <a:p>
            <a:pPr>
              <a:lnSpc>
                <a:spcPct val="80000"/>
              </a:lnSpc>
              <a:spcBef>
                <a:spcPct val="30000"/>
              </a:spcBef>
            </a:pPr>
            <a:r>
              <a:rPr lang="ja-JP" altLang="en-US" sz="1600" b="1">
                <a:solidFill>
                  <a:schemeClr val="bg2"/>
                </a:solidFill>
                <a:ea typeface="ＭＳ Ｐゴシック" pitchFamily="50" charset="-128"/>
              </a:rPr>
              <a:t>　特徴から成立しそうな要因（発生メカニズム）を疑う！</a:t>
            </a:r>
          </a:p>
        </p:txBody>
      </p:sp>
    </p:spTree>
  </p:cSld>
  <p:clrMapOvr>
    <a:masterClrMapping/>
  </p:clrMapOvr>
  <p:transition>
    <p:pull dir="u"/>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noChangeArrowheads="1"/>
          </p:cNvSpPr>
          <p:nvPr>
            <p:ph type="subTitle" idx="1"/>
          </p:nvPr>
        </p:nvSpPr>
        <p:spPr>
          <a:xfrm>
            <a:off x="466725" y="1620838"/>
            <a:ext cx="3709988" cy="550862"/>
          </a:xfrm>
        </p:spPr>
        <p:txBody>
          <a:bodyPr/>
          <a:lstStyle/>
          <a:p>
            <a:pPr algn="l"/>
            <a:r>
              <a:rPr lang="ja-JP" altLang="en-US" b="1">
                <a:solidFill>
                  <a:schemeClr val="bg1"/>
                </a:solidFill>
                <a:ea typeface="HGP創英角ﾎﾟｯﾌﾟ体" pitchFamily="50" charset="-128"/>
              </a:rPr>
              <a:t>１．対策案</a:t>
            </a:r>
            <a:r>
              <a:rPr lang="ja-JP" altLang="en-US" sz="2800" b="1">
                <a:solidFill>
                  <a:schemeClr val="bg1"/>
                </a:solidFill>
                <a:ea typeface="HGP創英角ﾎﾟｯﾌﾟ体" pitchFamily="50" charset="-128"/>
              </a:rPr>
              <a:t>の</a:t>
            </a:r>
            <a:r>
              <a:rPr lang="ja-JP" altLang="en-US" b="1">
                <a:solidFill>
                  <a:schemeClr val="bg1"/>
                </a:solidFill>
                <a:ea typeface="HGP創英角ﾎﾟｯﾌﾟ体" pitchFamily="50" charset="-128"/>
              </a:rPr>
              <a:t>検討</a:t>
            </a:r>
          </a:p>
        </p:txBody>
      </p:sp>
      <p:sp>
        <p:nvSpPr>
          <p:cNvPr id="30724" name="AutoShape 4"/>
          <p:cNvSpPr>
            <a:spLocks noChangeArrowheads="1"/>
          </p:cNvSpPr>
          <p:nvPr/>
        </p:nvSpPr>
        <p:spPr bwMode="auto">
          <a:xfrm>
            <a:off x="731838" y="379413"/>
            <a:ext cx="6919912" cy="908050"/>
          </a:xfrm>
          <a:prstGeom prst="roundRect">
            <a:avLst>
              <a:gd name="adj" fmla="val 16667"/>
            </a:avLst>
          </a:prstGeom>
          <a:solidFill>
            <a:srgbClr val="FFFF99"/>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2" name="Rectangle 2"/>
          <p:cNvSpPr>
            <a:spLocks noGrp="1" noChangeArrowheads="1"/>
          </p:cNvSpPr>
          <p:nvPr>
            <p:ph type="ctrTitle"/>
          </p:nvPr>
        </p:nvSpPr>
        <p:spPr>
          <a:xfrm>
            <a:off x="2070100" y="350838"/>
            <a:ext cx="5619750" cy="954087"/>
          </a:xfrm>
        </p:spPr>
        <p:txBody>
          <a:bodyPr/>
          <a:lstStyle/>
          <a:p>
            <a:r>
              <a:rPr lang="ja-JP" altLang="en-US">
                <a:solidFill>
                  <a:schemeClr val="bg2"/>
                </a:solidFill>
                <a:ea typeface="HGS創英角ﾎﾟｯﾌﾟ体" pitchFamily="50" charset="-128"/>
              </a:rPr>
              <a:t>対策</a:t>
            </a:r>
            <a:r>
              <a:rPr lang="ja-JP" altLang="en-US" sz="4000">
                <a:solidFill>
                  <a:schemeClr val="bg2"/>
                </a:solidFill>
                <a:ea typeface="HGS創英角ﾎﾟｯﾌﾟ体" pitchFamily="50" charset="-128"/>
              </a:rPr>
              <a:t>の</a:t>
            </a:r>
            <a:r>
              <a:rPr lang="ja-JP" altLang="en-US">
                <a:solidFill>
                  <a:schemeClr val="bg2"/>
                </a:solidFill>
                <a:ea typeface="HGS創英角ﾎﾟｯﾌﾟ体" pitchFamily="50" charset="-128"/>
              </a:rPr>
              <a:t>検討</a:t>
            </a:r>
            <a:r>
              <a:rPr lang="ja-JP" altLang="en-US" sz="4000">
                <a:solidFill>
                  <a:schemeClr val="bg2"/>
                </a:solidFill>
                <a:ea typeface="HGS創英角ﾎﾟｯﾌﾟ体" pitchFamily="50" charset="-128"/>
              </a:rPr>
              <a:t>と</a:t>
            </a:r>
            <a:r>
              <a:rPr lang="ja-JP" altLang="en-US">
                <a:solidFill>
                  <a:schemeClr val="bg2"/>
                </a:solidFill>
                <a:ea typeface="HGS創英角ﾎﾟｯﾌﾟ体" pitchFamily="50" charset="-128"/>
              </a:rPr>
              <a:t>実施</a:t>
            </a:r>
          </a:p>
        </p:txBody>
      </p:sp>
      <p:sp>
        <p:nvSpPr>
          <p:cNvPr id="30738" name="Text Box 18"/>
          <p:cNvSpPr txBox="1">
            <a:spLocks noChangeArrowheads="1"/>
          </p:cNvSpPr>
          <p:nvPr/>
        </p:nvSpPr>
        <p:spPr bwMode="auto">
          <a:xfrm>
            <a:off x="1082675" y="487363"/>
            <a:ext cx="1477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latin typeface="HGSｺﾞｼｯｸE" pitchFamily="50" charset="-128"/>
                <a:ea typeface="HGSｺﾞｼｯｸE" pitchFamily="50" charset="-128"/>
              </a:rPr>
              <a:t>手順５</a:t>
            </a:r>
          </a:p>
        </p:txBody>
      </p:sp>
      <p:sp>
        <p:nvSpPr>
          <p:cNvPr id="30740" name="Text Box 20"/>
          <p:cNvSpPr txBox="1">
            <a:spLocks noChangeArrowheads="1"/>
          </p:cNvSpPr>
          <p:nvPr/>
        </p:nvSpPr>
        <p:spPr bwMode="auto">
          <a:xfrm>
            <a:off x="1563688" y="6102350"/>
            <a:ext cx="53736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hlink"/>
                </a:solidFill>
                <a:ea typeface="HGS創英角ｺﾞｼｯｸUB" pitchFamily="50" charset="-128"/>
              </a:rPr>
              <a:t>対策には恒久対策と応急対策があります</a:t>
            </a:r>
          </a:p>
        </p:txBody>
      </p:sp>
      <p:sp>
        <p:nvSpPr>
          <p:cNvPr id="30743" name="Text Box 23"/>
          <p:cNvSpPr txBox="1">
            <a:spLocks noChangeArrowheads="1"/>
          </p:cNvSpPr>
          <p:nvPr/>
        </p:nvSpPr>
        <p:spPr bwMode="auto">
          <a:xfrm>
            <a:off x="5237163" y="1362075"/>
            <a:ext cx="3675062" cy="1082675"/>
          </a:xfrm>
          <a:prstGeom prst="rect">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latin typeface="HGPｺﾞｼｯｸE" pitchFamily="50" charset="-128"/>
                <a:ea typeface="HGPｺﾞｼｯｸE" pitchFamily="50" charset="-128"/>
              </a:rPr>
              <a:t>よく使われる手法</a:t>
            </a:r>
          </a:p>
          <a:p>
            <a:pPr>
              <a:spcBef>
                <a:spcPct val="50000"/>
              </a:spcBef>
            </a:pPr>
            <a:r>
              <a:rPr lang="ja-JP" altLang="en-US" sz="1600">
                <a:latin typeface="HGPｺﾞｼｯｸE" pitchFamily="50" charset="-128"/>
                <a:ea typeface="HGPｺﾞｼｯｸE" pitchFamily="50" charset="-128"/>
              </a:rPr>
              <a:t>       ▼系統図法　</a:t>
            </a:r>
          </a:p>
          <a:p>
            <a:pPr>
              <a:spcBef>
                <a:spcPct val="50000"/>
              </a:spcBef>
            </a:pPr>
            <a:r>
              <a:rPr lang="ja-JP" altLang="en-US" sz="1600">
                <a:latin typeface="HGPｺﾞｼｯｸE" pitchFamily="50" charset="-128"/>
                <a:ea typeface="HGPｺﾞｼｯｸE" pitchFamily="50" charset="-128"/>
              </a:rPr>
              <a:t>       ▼特性要因図　▼</a:t>
            </a:r>
            <a:r>
              <a:rPr lang="en-US" altLang="ja-JP" sz="1600">
                <a:latin typeface="HGPｺﾞｼｯｸE" pitchFamily="50" charset="-128"/>
                <a:ea typeface="HGPｺﾞｼｯｸE" pitchFamily="50" charset="-128"/>
              </a:rPr>
              <a:t>PDPC</a:t>
            </a:r>
            <a:r>
              <a:rPr lang="ja-JP" altLang="en-US" sz="1600">
                <a:latin typeface="HGPｺﾞｼｯｸE" pitchFamily="50" charset="-128"/>
                <a:ea typeface="HGPｺﾞｼｯｸE" pitchFamily="50" charset="-128"/>
              </a:rPr>
              <a:t>法　など</a:t>
            </a:r>
          </a:p>
        </p:txBody>
      </p:sp>
      <p:grpSp>
        <p:nvGrpSpPr>
          <p:cNvPr id="30751" name="Group 31"/>
          <p:cNvGrpSpPr>
            <a:grpSpLocks/>
          </p:cNvGrpSpPr>
          <p:nvPr/>
        </p:nvGrpSpPr>
        <p:grpSpPr bwMode="auto">
          <a:xfrm>
            <a:off x="730250" y="3011488"/>
            <a:ext cx="7967663" cy="1851025"/>
            <a:chOff x="460" y="1897"/>
            <a:chExt cx="5019" cy="1166"/>
          </a:xfrm>
        </p:grpSpPr>
        <p:sp>
          <p:nvSpPr>
            <p:cNvPr id="30728" name="Text Box 8"/>
            <p:cNvSpPr txBox="1">
              <a:spLocks noChangeArrowheads="1"/>
            </p:cNvSpPr>
            <p:nvPr/>
          </p:nvSpPr>
          <p:spPr bwMode="auto">
            <a:xfrm>
              <a:off x="460" y="2430"/>
              <a:ext cx="2957"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solidFill>
                    <a:srgbClr val="000000"/>
                  </a:solidFill>
                  <a:ea typeface="HGP創英角ﾎﾟｯﾌﾟ体" pitchFamily="50" charset="-128"/>
                </a:rPr>
                <a:t>◇</a:t>
              </a:r>
              <a:r>
                <a:rPr lang="ja-JP" altLang="en-US" sz="2400">
                  <a:solidFill>
                    <a:srgbClr val="000000"/>
                  </a:solidFill>
                  <a:ea typeface="HGPｺﾞｼｯｸE" pitchFamily="50" charset="-128"/>
                </a:rPr>
                <a:t>実現の可否は考えず、</a:t>
              </a:r>
            </a:p>
            <a:p>
              <a:pPr>
                <a:spcBef>
                  <a:spcPct val="50000"/>
                </a:spcBef>
              </a:pPr>
              <a:r>
                <a:rPr lang="ja-JP" altLang="en-US" sz="2400">
                  <a:solidFill>
                    <a:srgbClr val="000000"/>
                  </a:solidFill>
                  <a:ea typeface="HGPｺﾞｼｯｸE" pitchFamily="50" charset="-128"/>
                </a:rPr>
                <a:t>　　　幅広く多くのアイデアを出す</a:t>
              </a:r>
            </a:p>
          </p:txBody>
        </p:sp>
        <p:pic>
          <p:nvPicPr>
            <p:cNvPr id="30746"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9" y="1897"/>
              <a:ext cx="1520" cy="1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0750" name="Group 30"/>
          <p:cNvGrpSpPr>
            <a:grpSpLocks/>
          </p:cNvGrpSpPr>
          <p:nvPr/>
        </p:nvGrpSpPr>
        <p:grpSpPr bwMode="auto">
          <a:xfrm>
            <a:off x="728663" y="2457450"/>
            <a:ext cx="5476875" cy="1936750"/>
            <a:chOff x="459" y="1548"/>
            <a:chExt cx="3450" cy="1220"/>
          </a:xfrm>
        </p:grpSpPr>
        <p:sp>
          <p:nvSpPr>
            <p:cNvPr id="30727" name="Text Box 7"/>
            <p:cNvSpPr txBox="1">
              <a:spLocks noChangeArrowheads="1"/>
            </p:cNvSpPr>
            <p:nvPr/>
          </p:nvSpPr>
          <p:spPr bwMode="auto">
            <a:xfrm>
              <a:off x="459" y="1682"/>
              <a:ext cx="34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solidFill>
                    <a:srgbClr val="000000"/>
                  </a:solidFill>
                  <a:ea typeface="HGP創英角ﾎﾟｯﾌﾟ体" pitchFamily="50" charset="-128"/>
                </a:rPr>
                <a:t>◇</a:t>
              </a:r>
              <a:r>
                <a:rPr lang="ja-JP" altLang="en-US" sz="2400">
                  <a:solidFill>
                    <a:srgbClr val="000000"/>
                  </a:solidFill>
                  <a:ea typeface="HGPｺﾞｼｯｸE" pitchFamily="50" charset="-128"/>
                </a:rPr>
                <a:t>要因別に対策を立案する</a:t>
              </a:r>
            </a:p>
          </p:txBody>
        </p:sp>
        <p:pic>
          <p:nvPicPr>
            <p:cNvPr id="30748" name="Picture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 y="1548"/>
              <a:ext cx="808" cy="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0752" name="Group 32"/>
          <p:cNvGrpSpPr>
            <a:grpSpLocks/>
          </p:cNvGrpSpPr>
          <p:nvPr/>
        </p:nvGrpSpPr>
        <p:grpSpPr bwMode="auto">
          <a:xfrm>
            <a:off x="773113" y="5002213"/>
            <a:ext cx="7367587" cy="1425575"/>
            <a:chOff x="487" y="3151"/>
            <a:chExt cx="4641" cy="898"/>
          </a:xfrm>
        </p:grpSpPr>
        <p:pic>
          <p:nvPicPr>
            <p:cNvPr id="30747"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8" y="3151"/>
              <a:ext cx="1100" cy="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49" name="Text Box 29"/>
            <p:cNvSpPr txBox="1">
              <a:spLocks noChangeArrowheads="1"/>
            </p:cNvSpPr>
            <p:nvPr/>
          </p:nvSpPr>
          <p:spPr bwMode="auto">
            <a:xfrm>
              <a:off x="487" y="3301"/>
              <a:ext cx="24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solidFill>
                    <a:srgbClr val="000000"/>
                  </a:solidFill>
                  <a:ea typeface="HGP創英角ﾎﾟｯﾌﾟ体" pitchFamily="50" charset="-128"/>
                </a:rPr>
                <a:t>◇</a:t>
              </a:r>
              <a:r>
                <a:rPr lang="ja-JP" altLang="en-US" sz="2400">
                  <a:solidFill>
                    <a:srgbClr val="000000"/>
                  </a:solidFill>
                  <a:ea typeface="HGPｺﾞｼｯｸE" pitchFamily="50" charset="-128"/>
                </a:rPr>
                <a:t>主要因をもとに展開する</a:t>
              </a:r>
            </a:p>
          </p:txBody>
        </p:sp>
      </p:grpSp>
      <p:sp>
        <p:nvSpPr>
          <p:cNvPr id="30753" name="Text Box 3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blinds(vertical)">
                                      <p:cBhvr>
                                        <p:cTn id="7" dur="500"/>
                                        <p:tgtEl>
                                          <p:spTgt spid="30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30750"/>
                                        </p:tgtEl>
                                        <p:attrNameLst>
                                          <p:attrName>style.visibility</p:attrName>
                                        </p:attrNameLst>
                                      </p:cBhvr>
                                      <p:to>
                                        <p:strVal val="visible"/>
                                      </p:to>
                                    </p:set>
                                    <p:anim calcmode="lin" valueType="num">
                                      <p:cBhvr additive="base">
                                        <p:cTn id="12" dur="500" fill="hold"/>
                                        <p:tgtEl>
                                          <p:spTgt spid="30750"/>
                                        </p:tgtEl>
                                        <p:attrNameLst>
                                          <p:attrName>ppt_x</p:attrName>
                                        </p:attrNameLst>
                                      </p:cBhvr>
                                      <p:tavLst>
                                        <p:tav tm="0">
                                          <p:val>
                                            <p:strVal val="1+#ppt_w/2"/>
                                          </p:val>
                                        </p:tav>
                                        <p:tav tm="100000">
                                          <p:val>
                                            <p:strVal val="#ppt_x"/>
                                          </p:val>
                                        </p:tav>
                                      </p:tavLst>
                                    </p:anim>
                                    <p:anim calcmode="lin" valueType="num">
                                      <p:cBhvr additive="base">
                                        <p:cTn id="13" dur="500" fill="hold"/>
                                        <p:tgtEl>
                                          <p:spTgt spid="30750"/>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nodeType="clickEffect">
                                  <p:stCondLst>
                                    <p:cond delay="0"/>
                                  </p:stCondLst>
                                  <p:childTnLst>
                                    <p:set>
                                      <p:cBhvr>
                                        <p:cTn id="17" dur="1" fill="hold">
                                          <p:stCondLst>
                                            <p:cond delay="0"/>
                                          </p:stCondLst>
                                        </p:cTn>
                                        <p:tgtEl>
                                          <p:spTgt spid="30751"/>
                                        </p:tgtEl>
                                        <p:attrNameLst>
                                          <p:attrName>style.visibility</p:attrName>
                                        </p:attrNameLst>
                                      </p:cBhvr>
                                      <p:to>
                                        <p:strVal val="visible"/>
                                      </p:to>
                                    </p:set>
                                    <p:anim calcmode="lin" valueType="num">
                                      <p:cBhvr additive="base">
                                        <p:cTn id="18" dur="500" fill="hold"/>
                                        <p:tgtEl>
                                          <p:spTgt spid="30751"/>
                                        </p:tgtEl>
                                        <p:attrNameLst>
                                          <p:attrName>ppt_x</p:attrName>
                                        </p:attrNameLst>
                                      </p:cBhvr>
                                      <p:tavLst>
                                        <p:tav tm="0">
                                          <p:val>
                                            <p:strVal val="1+#ppt_w/2"/>
                                          </p:val>
                                        </p:tav>
                                        <p:tav tm="100000">
                                          <p:val>
                                            <p:strVal val="#ppt_x"/>
                                          </p:val>
                                        </p:tav>
                                      </p:tavLst>
                                    </p:anim>
                                    <p:anim calcmode="lin" valueType="num">
                                      <p:cBhvr additive="base">
                                        <p:cTn id="19" dur="500" fill="hold"/>
                                        <p:tgtEl>
                                          <p:spTgt spid="30751"/>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nodeType="clickEffect">
                                  <p:stCondLst>
                                    <p:cond delay="0"/>
                                  </p:stCondLst>
                                  <p:childTnLst>
                                    <p:set>
                                      <p:cBhvr>
                                        <p:cTn id="23" dur="1" fill="hold">
                                          <p:stCondLst>
                                            <p:cond delay="0"/>
                                          </p:stCondLst>
                                        </p:cTn>
                                        <p:tgtEl>
                                          <p:spTgt spid="30752"/>
                                        </p:tgtEl>
                                        <p:attrNameLst>
                                          <p:attrName>style.visibility</p:attrName>
                                        </p:attrNameLst>
                                      </p:cBhvr>
                                      <p:to>
                                        <p:strVal val="visible"/>
                                      </p:to>
                                    </p:set>
                                    <p:anim calcmode="lin" valueType="num">
                                      <p:cBhvr additive="base">
                                        <p:cTn id="24" dur="500" fill="hold"/>
                                        <p:tgtEl>
                                          <p:spTgt spid="30752"/>
                                        </p:tgtEl>
                                        <p:attrNameLst>
                                          <p:attrName>ppt_x</p:attrName>
                                        </p:attrNameLst>
                                      </p:cBhvr>
                                      <p:tavLst>
                                        <p:tav tm="0">
                                          <p:val>
                                            <p:strVal val="1+#ppt_w/2"/>
                                          </p:val>
                                        </p:tav>
                                        <p:tav tm="100000">
                                          <p:val>
                                            <p:strVal val="#ppt_x"/>
                                          </p:val>
                                        </p:tav>
                                      </p:tavLst>
                                    </p:anim>
                                    <p:anim calcmode="lin" valueType="num">
                                      <p:cBhvr additive="base">
                                        <p:cTn id="25" dur="500" fill="hold"/>
                                        <p:tgtEl>
                                          <p:spTgt spid="30752"/>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30740"/>
                                        </p:tgtEl>
                                        <p:attrNameLst>
                                          <p:attrName>style.visibility</p:attrName>
                                        </p:attrNameLst>
                                      </p:cBhvr>
                                      <p:to>
                                        <p:strVal val="visible"/>
                                      </p:to>
                                    </p:set>
                                    <p:anim calcmode="lin" valueType="num">
                                      <p:cBhvr additive="base">
                                        <p:cTn id="30" dur="500" fill="hold"/>
                                        <p:tgtEl>
                                          <p:spTgt spid="30740"/>
                                        </p:tgtEl>
                                        <p:attrNameLst>
                                          <p:attrName>ppt_x</p:attrName>
                                        </p:attrNameLst>
                                      </p:cBhvr>
                                      <p:tavLst>
                                        <p:tav tm="0">
                                          <p:val>
                                            <p:strVal val="1+#ppt_w/2"/>
                                          </p:val>
                                        </p:tav>
                                        <p:tav tm="100000">
                                          <p:val>
                                            <p:strVal val="#ppt_x"/>
                                          </p:val>
                                        </p:tav>
                                      </p:tavLst>
                                    </p:anim>
                                    <p:anim calcmode="lin" valueType="num">
                                      <p:cBhvr additive="base">
                                        <p:cTn id="31" dur="500" fill="hold"/>
                                        <p:tgtEl>
                                          <p:spTgt spid="307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P spid="3074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Text Box 4"/>
          <p:cNvSpPr txBox="1">
            <a:spLocks noChangeArrowheads="1"/>
          </p:cNvSpPr>
          <p:nvPr/>
        </p:nvSpPr>
        <p:spPr bwMode="auto">
          <a:xfrm>
            <a:off x="492125" y="231775"/>
            <a:ext cx="59086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4000">
                <a:solidFill>
                  <a:schemeClr val="bg2"/>
                </a:solidFill>
                <a:latin typeface="HGP創英角ﾎﾟｯﾌﾟ体" pitchFamily="50" charset="-128"/>
                <a:ea typeface="HGP創英角ﾎﾟｯﾌﾟ体" pitchFamily="50" charset="-128"/>
              </a:rPr>
              <a:t>QC</a:t>
            </a:r>
            <a:r>
              <a:rPr lang="ja-JP" altLang="en-US" sz="4000">
                <a:solidFill>
                  <a:schemeClr val="bg2"/>
                </a:solidFill>
                <a:latin typeface="HGP創英角ﾎﾟｯﾌﾟ体" pitchFamily="50" charset="-128"/>
                <a:ea typeface="HGP創英角ﾎﾟｯﾌﾟ体" pitchFamily="50" charset="-128"/>
              </a:rPr>
              <a:t>的問題解決</a:t>
            </a:r>
            <a:r>
              <a:rPr lang="ja-JP" altLang="en-US">
                <a:solidFill>
                  <a:schemeClr val="bg2"/>
                </a:solidFill>
                <a:latin typeface="HGP創英角ﾎﾟｯﾌﾟ体" pitchFamily="50" charset="-128"/>
                <a:ea typeface="HGP創英角ﾎﾟｯﾌﾟ体" pitchFamily="50" charset="-128"/>
              </a:rPr>
              <a:t>の</a:t>
            </a:r>
            <a:r>
              <a:rPr lang="ja-JP" altLang="en-US" sz="4000">
                <a:solidFill>
                  <a:schemeClr val="bg2"/>
                </a:solidFill>
                <a:latin typeface="HGP創英角ﾎﾟｯﾌﾟ体" pitchFamily="50" charset="-128"/>
                <a:ea typeface="HGP創英角ﾎﾟｯﾌﾟ体" pitchFamily="50" charset="-128"/>
              </a:rPr>
              <a:t>考</a:t>
            </a:r>
            <a:r>
              <a:rPr lang="ja-JP" altLang="en-US" sz="3600">
                <a:solidFill>
                  <a:schemeClr val="bg2"/>
                </a:solidFill>
                <a:latin typeface="HGP創英角ﾎﾟｯﾌﾟ体" pitchFamily="50" charset="-128"/>
                <a:ea typeface="HGP創英角ﾎﾟｯﾌﾟ体" pitchFamily="50" charset="-128"/>
              </a:rPr>
              <a:t>え</a:t>
            </a:r>
            <a:r>
              <a:rPr lang="ja-JP" altLang="en-US" sz="4000">
                <a:solidFill>
                  <a:schemeClr val="bg2"/>
                </a:solidFill>
                <a:latin typeface="HGP創英角ﾎﾟｯﾌﾟ体" pitchFamily="50" charset="-128"/>
                <a:ea typeface="HGP創英角ﾎﾟｯﾌﾟ体" pitchFamily="50" charset="-128"/>
              </a:rPr>
              <a:t>方</a:t>
            </a:r>
          </a:p>
        </p:txBody>
      </p:sp>
      <p:grpSp>
        <p:nvGrpSpPr>
          <p:cNvPr id="162851" name="Group 35"/>
          <p:cNvGrpSpPr>
            <a:grpSpLocks/>
          </p:cNvGrpSpPr>
          <p:nvPr/>
        </p:nvGrpSpPr>
        <p:grpSpPr bwMode="auto">
          <a:xfrm>
            <a:off x="449263" y="2720975"/>
            <a:ext cx="3605212" cy="1916113"/>
            <a:chOff x="283" y="1714"/>
            <a:chExt cx="2271" cy="1207"/>
          </a:xfrm>
        </p:grpSpPr>
        <p:sp>
          <p:nvSpPr>
            <p:cNvPr id="162827" name="Oval 11"/>
            <p:cNvSpPr>
              <a:spLocks noChangeArrowheads="1"/>
            </p:cNvSpPr>
            <p:nvPr/>
          </p:nvSpPr>
          <p:spPr bwMode="auto">
            <a:xfrm>
              <a:off x="930" y="1999"/>
              <a:ext cx="1624" cy="922"/>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62840" name="Group 24"/>
            <p:cNvGrpSpPr>
              <a:grpSpLocks/>
            </p:cNvGrpSpPr>
            <p:nvPr/>
          </p:nvGrpSpPr>
          <p:grpSpPr bwMode="auto">
            <a:xfrm>
              <a:off x="283" y="1714"/>
              <a:ext cx="2168" cy="1100"/>
              <a:chOff x="283" y="1714"/>
              <a:chExt cx="2168" cy="1100"/>
            </a:xfrm>
          </p:grpSpPr>
          <p:sp>
            <p:nvSpPr>
              <p:cNvPr id="162841" name="Text Box 25"/>
              <p:cNvSpPr txBox="1">
                <a:spLocks noChangeArrowheads="1"/>
              </p:cNvSpPr>
              <p:nvPr/>
            </p:nvSpPr>
            <p:spPr bwMode="auto">
              <a:xfrm>
                <a:off x="1103" y="2218"/>
                <a:ext cx="1348"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2"/>
                    </a:solidFill>
                    <a:latin typeface="HGS創英角ﾎﾟｯﾌﾟ体" pitchFamily="50" charset="-128"/>
                    <a:ea typeface="HGS創英角ﾎﾟｯﾌﾟ体" pitchFamily="50" charset="-128"/>
                  </a:rPr>
                  <a:t>事実に基づく考え方</a:t>
                </a:r>
              </a:p>
            </p:txBody>
          </p:sp>
          <p:sp>
            <p:nvSpPr>
              <p:cNvPr id="162842" name="Text Box 26"/>
              <p:cNvSpPr txBox="1">
                <a:spLocks noChangeArrowheads="1"/>
              </p:cNvSpPr>
              <p:nvPr/>
            </p:nvSpPr>
            <p:spPr bwMode="auto">
              <a:xfrm>
                <a:off x="1032" y="2000"/>
                <a:ext cx="37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創英角ﾎﾟｯﾌﾟ体" pitchFamily="50" charset="-128"/>
                  </a:rPr>
                  <a:t>３</a:t>
                </a:r>
              </a:p>
            </p:txBody>
          </p:sp>
          <p:pic>
            <p:nvPicPr>
              <p:cNvPr id="162843"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 y="1714"/>
                <a:ext cx="701" cy="1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62849" name="Group 33"/>
          <p:cNvGrpSpPr>
            <a:grpSpLocks/>
          </p:cNvGrpSpPr>
          <p:nvPr/>
        </p:nvGrpSpPr>
        <p:grpSpPr bwMode="auto">
          <a:xfrm>
            <a:off x="477838" y="1019175"/>
            <a:ext cx="3454400" cy="1600200"/>
            <a:chOff x="301" y="642"/>
            <a:chExt cx="2176" cy="1008"/>
          </a:xfrm>
        </p:grpSpPr>
        <p:sp>
          <p:nvSpPr>
            <p:cNvPr id="162818" name="Oval 2"/>
            <p:cNvSpPr>
              <a:spLocks noChangeArrowheads="1"/>
            </p:cNvSpPr>
            <p:nvPr/>
          </p:nvSpPr>
          <p:spPr bwMode="auto">
            <a:xfrm>
              <a:off x="301" y="714"/>
              <a:ext cx="1427" cy="910"/>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2819" name="Oval 3"/>
            <p:cNvSpPr>
              <a:spLocks noChangeArrowheads="1"/>
            </p:cNvSpPr>
            <p:nvPr/>
          </p:nvSpPr>
          <p:spPr bwMode="auto">
            <a:xfrm>
              <a:off x="337" y="737"/>
              <a:ext cx="1427" cy="910"/>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2821" name="Text Box 5"/>
            <p:cNvSpPr txBox="1">
              <a:spLocks noChangeArrowheads="1"/>
            </p:cNvSpPr>
            <p:nvPr/>
          </p:nvSpPr>
          <p:spPr bwMode="auto">
            <a:xfrm>
              <a:off x="479" y="966"/>
              <a:ext cx="170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2"/>
                  </a:solidFill>
                  <a:latin typeface="HGS創英角ﾎﾟｯﾌﾟ体" pitchFamily="50" charset="-128"/>
                  <a:ea typeface="HGS創英角ﾎﾟｯﾌﾟ体" pitchFamily="50" charset="-128"/>
                </a:rPr>
                <a:t>お客様第</a:t>
              </a:r>
              <a:r>
                <a:rPr lang="en-US" altLang="ja-JP" sz="2800">
                  <a:solidFill>
                    <a:schemeClr val="bg2"/>
                  </a:solidFill>
                  <a:latin typeface="HGS創英角ﾎﾟｯﾌﾟ体" pitchFamily="50" charset="-128"/>
                  <a:ea typeface="HGS創英角ﾎﾟｯﾌﾟ体" pitchFamily="50" charset="-128"/>
                </a:rPr>
                <a:t>1</a:t>
              </a:r>
            </a:p>
          </p:txBody>
        </p:sp>
        <p:sp>
          <p:nvSpPr>
            <p:cNvPr id="162822" name="Text Box 6"/>
            <p:cNvSpPr txBox="1">
              <a:spLocks noChangeArrowheads="1"/>
            </p:cNvSpPr>
            <p:nvPr/>
          </p:nvSpPr>
          <p:spPr bwMode="auto">
            <a:xfrm>
              <a:off x="312" y="796"/>
              <a:ext cx="50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創英角ﾎﾟｯﾌﾟ体" pitchFamily="50" charset="-128"/>
                </a:rPr>
                <a:t>１</a:t>
              </a:r>
            </a:p>
          </p:txBody>
        </p:sp>
        <p:pic>
          <p:nvPicPr>
            <p:cNvPr id="162844" name="Picture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4" y="642"/>
              <a:ext cx="673" cy="1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2852" name="Group 36"/>
          <p:cNvGrpSpPr>
            <a:grpSpLocks/>
          </p:cNvGrpSpPr>
          <p:nvPr/>
        </p:nvGrpSpPr>
        <p:grpSpPr bwMode="auto">
          <a:xfrm>
            <a:off x="4411663" y="2595563"/>
            <a:ext cx="4191000" cy="2241550"/>
            <a:chOff x="2779" y="1635"/>
            <a:chExt cx="2640" cy="1412"/>
          </a:xfrm>
        </p:grpSpPr>
        <p:grpSp>
          <p:nvGrpSpPr>
            <p:cNvPr id="162828" name="Group 12"/>
            <p:cNvGrpSpPr>
              <a:grpSpLocks/>
            </p:cNvGrpSpPr>
            <p:nvPr/>
          </p:nvGrpSpPr>
          <p:grpSpPr bwMode="auto">
            <a:xfrm>
              <a:off x="3748" y="1635"/>
              <a:ext cx="1671" cy="1188"/>
              <a:chOff x="2389" y="645"/>
              <a:chExt cx="1671" cy="1188"/>
            </a:xfrm>
          </p:grpSpPr>
          <p:sp>
            <p:nvSpPr>
              <p:cNvPr id="162829" name="Oval 13"/>
              <p:cNvSpPr>
                <a:spLocks noChangeArrowheads="1"/>
              </p:cNvSpPr>
              <p:nvPr/>
            </p:nvSpPr>
            <p:spPr bwMode="auto">
              <a:xfrm>
                <a:off x="2389" y="645"/>
                <a:ext cx="1671" cy="1188"/>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2830" name="Text Box 14"/>
              <p:cNvSpPr txBox="1">
                <a:spLocks noChangeArrowheads="1"/>
              </p:cNvSpPr>
              <p:nvPr/>
            </p:nvSpPr>
            <p:spPr bwMode="auto">
              <a:xfrm>
                <a:off x="2585" y="818"/>
                <a:ext cx="1464"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2"/>
                    </a:solidFill>
                    <a:latin typeface="HGS創英角ﾎﾟｯﾌﾟ体" pitchFamily="50" charset="-128"/>
                    <a:ea typeface="HGS創英角ﾎﾟｯﾌﾟ体" pitchFamily="50" charset="-128"/>
                  </a:rPr>
                  <a:t>原因と結果を区別</a:t>
                </a:r>
                <a:r>
                  <a:rPr lang="ja-JP" altLang="en-US" sz="2400">
                    <a:solidFill>
                      <a:schemeClr val="bg2"/>
                    </a:solidFill>
                    <a:latin typeface="HGS創英角ﾎﾟｯﾌﾟ体" pitchFamily="50" charset="-128"/>
                    <a:ea typeface="HGS創英角ﾎﾟｯﾌﾟ体" pitchFamily="50" charset="-128"/>
                  </a:rPr>
                  <a:t>して考える</a:t>
                </a:r>
              </a:p>
            </p:txBody>
          </p:sp>
          <p:sp>
            <p:nvSpPr>
              <p:cNvPr id="162831" name="Text Box 15"/>
              <p:cNvSpPr txBox="1">
                <a:spLocks noChangeArrowheads="1"/>
              </p:cNvSpPr>
              <p:nvPr/>
            </p:nvSpPr>
            <p:spPr bwMode="auto">
              <a:xfrm>
                <a:off x="2431" y="657"/>
                <a:ext cx="39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創英角ﾎﾟｯﾌﾟ体" pitchFamily="50" charset="-128"/>
                  </a:rPr>
                  <a:t>４</a:t>
                </a:r>
              </a:p>
            </p:txBody>
          </p:sp>
        </p:grpSp>
        <p:pic>
          <p:nvPicPr>
            <p:cNvPr id="162845" name="Picture 29" descr="00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79" y="2108"/>
              <a:ext cx="1184" cy="9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2854" name="Group 38"/>
          <p:cNvGrpSpPr>
            <a:grpSpLocks/>
          </p:cNvGrpSpPr>
          <p:nvPr/>
        </p:nvGrpSpPr>
        <p:grpSpPr bwMode="auto">
          <a:xfrm>
            <a:off x="601663" y="4557713"/>
            <a:ext cx="3968750" cy="1944687"/>
            <a:chOff x="379" y="2871"/>
            <a:chExt cx="2500" cy="1225"/>
          </a:xfrm>
        </p:grpSpPr>
        <p:grpSp>
          <p:nvGrpSpPr>
            <p:cNvPr id="162832" name="Group 16"/>
            <p:cNvGrpSpPr>
              <a:grpSpLocks/>
            </p:cNvGrpSpPr>
            <p:nvPr/>
          </p:nvGrpSpPr>
          <p:grpSpPr bwMode="auto">
            <a:xfrm>
              <a:off x="379" y="3306"/>
              <a:ext cx="1900" cy="790"/>
              <a:chOff x="2799" y="2017"/>
              <a:chExt cx="1486" cy="767"/>
            </a:xfrm>
          </p:grpSpPr>
          <p:sp>
            <p:nvSpPr>
              <p:cNvPr id="162833" name="Oval 17"/>
              <p:cNvSpPr>
                <a:spLocks noChangeArrowheads="1"/>
              </p:cNvSpPr>
              <p:nvPr/>
            </p:nvSpPr>
            <p:spPr bwMode="auto">
              <a:xfrm>
                <a:off x="2799" y="2059"/>
                <a:ext cx="1486" cy="725"/>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2834" name="Text Box 18"/>
              <p:cNvSpPr txBox="1">
                <a:spLocks noChangeArrowheads="1"/>
              </p:cNvSpPr>
              <p:nvPr/>
            </p:nvSpPr>
            <p:spPr bwMode="auto">
              <a:xfrm>
                <a:off x="3168" y="2232"/>
                <a:ext cx="1083" cy="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2"/>
                    </a:solidFill>
                    <a:latin typeface="HGS創英角ﾎﾟｯﾌﾟ体" pitchFamily="50" charset="-128"/>
                    <a:ea typeface="HGS創英角ﾎﾟｯﾌﾟ体" pitchFamily="50" charset="-128"/>
                  </a:rPr>
                  <a:t>重点指向</a:t>
                </a:r>
              </a:p>
            </p:txBody>
          </p:sp>
          <p:sp>
            <p:nvSpPr>
              <p:cNvPr id="162835" name="Text Box 19"/>
              <p:cNvSpPr txBox="1">
                <a:spLocks noChangeArrowheads="1"/>
              </p:cNvSpPr>
              <p:nvPr/>
            </p:nvSpPr>
            <p:spPr bwMode="auto">
              <a:xfrm>
                <a:off x="2904" y="2017"/>
                <a:ext cx="519"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創英角ﾎﾟｯﾌﾟ体" pitchFamily="50" charset="-128"/>
                  </a:rPr>
                  <a:t>５</a:t>
                </a:r>
              </a:p>
            </p:txBody>
          </p:sp>
        </p:grpSp>
        <p:pic>
          <p:nvPicPr>
            <p:cNvPr id="162846" name="Picture 30" descr="0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5" y="2871"/>
              <a:ext cx="1104" cy="8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2853" name="Group 37"/>
          <p:cNvGrpSpPr>
            <a:grpSpLocks/>
          </p:cNvGrpSpPr>
          <p:nvPr/>
        </p:nvGrpSpPr>
        <p:grpSpPr bwMode="auto">
          <a:xfrm>
            <a:off x="4224338" y="4529138"/>
            <a:ext cx="4664075" cy="2101850"/>
            <a:chOff x="2661" y="2853"/>
            <a:chExt cx="2938" cy="1324"/>
          </a:xfrm>
        </p:grpSpPr>
        <p:sp>
          <p:nvSpPr>
            <p:cNvPr id="162836" name="Oval 20"/>
            <p:cNvSpPr>
              <a:spLocks noChangeArrowheads="1"/>
            </p:cNvSpPr>
            <p:nvPr/>
          </p:nvSpPr>
          <p:spPr bwMode="auto">
            <a:xfrm>
              <a:off x="2661" y="3313"/>
              <a:ext cx="2107" cy="864"/>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2837" name="Text Box 21"/>
            <p:cNvSpPr txBox="1">
              <a:spLocks noChangeArrowheads="1"/>
            </p:cNvSpPr>
            <p:nvPr/>
          </p:nvSpPr>
          <p:spPr bwMode="auto">
            <a:xfrm>
              <a:off x="2998" y="3464"/>
              <a:ext cx="1532"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2"/>
                  </a:solidFill>
                  <a:latin typeface="HGS創英角ﾎﾟｯﾌﾟ体" pitchFamily="50" charset="-128"/>
                  <a:ea typeface="HGS創英角ﾎﾟｯﾌﾟ体" pitchFamily="50" charset="-128"/>
                </a:rPr>
                <a:t>部分に層別・解析する</a:t>
              </a:r>
            </a:p>
          </p:txBody>
        </p:sp>
        <p:sp>
          <p:nvSpPr>
            <p:cNvPr id="162838" name="Text Box 22"/>
            <p:cNvSpPr txBox="1">
              <a:spLocks noChangeArrowheads="1"/>
            </p:cNvSpPr>
            <p:nvPr/>
          </p:nvSpPr>
          <p:spPr bwMode="auto">
            <a:xfrm>
              <a:off x="2794" y="3348"/>
              <a:ext cx="45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創英角ﾎﾟｯﾌﾟ体" pitchFamily="50" charset="-128"/>
                </a:rPr>
                <a:t>６</a:t>
              </a:r>
            </a:p>
          </p:txBody>
        </p:sp>
        <p:pic>
          <p:nvPicPr>
            <p:cNvPr id="162847" name="Picture 31" descr="00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77" y="2853"/>
              <a:ext cx="1122" cy="84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2850" name="Group 34"/>
          <p:cNvGrpSpPr>
            <a:grpSpLocks/>
          </p:cNvGrpSpPr>
          <p:nvPr/>
        </p:nvGrpSpPr>
        <p:grpSpPr bwMode="auto">
          <a:xfrm>
            <a:off x="4257675" y="995363"/>
            <a:ext cx="4302125" cy="1455737"/>
            <a:chOff x="2682" y="627"/>
            <a:chExt cx="2710" cy="917"/>
          </a:xfrm>
        </p:grpSpPr>
        <p:grpSp>
          <p:nvGrpSpPr>
            <p:cNvPr id="162823" name="Group 7"/>
            <p:cNvGrpSpPr>
              <a:grpSpLocks/>
            </p:cNvGrpSpPr>
            <p:nvPr/>
          </p:nvGrpSpPr>
          <p:grpSpPr bwMode="auto">
            <a:xfrm>
              <a:off x="3848" y="642"/>
              <a:ext cx="1544" cy="831"/>
              <a:chOff x="211" y="1946"/>
              <a:chExt cx="1544" cy="831"/>
            </a:xfrm>
          </p:grpSpPr>
          <p:sp>
            <p:nvSpPr>
              <p:cNvPr id="162824" name="Oval 8"/>
              <p:cNvSpPr>
                <a:spLocks noChangeArrowheads="1"/>
              </p:cNvSpPr>
              <p:nvPr/>
            </p:nvSpPr>
            <p:spPr bwMode="auto">
              <a:xfrm>
                <a:off x="211" y="1958"/>
                <a:ext cx="1544" cy="819"/>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2825" name="Text Box 9"/>
              <p:cNvSpPr txBox="1">
                <a:spLocks noChangeArrowheads="1"/>
              </p:cNvSpPr>
              <p:nvPr/>
            </p:nvSpPr>
            <p:spPr bwMode="auto">
              <a:xfrm>
                <a:off x="614" y="2016"/>
                <a:ext cx="968" cy="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800">
                    <a:solidFill>
                      <a:schemeClr val="bg2"/>
                    </a:solidFill>
                    <a:latin typeface="HGS創英角ﾎﾟｯﾌﾟ体" pitchFamily="50" charset="-128"/>
                    <a:ea typeface="HGS創英角ﾎﾟｯﾌﾟ体" pitchFamily="50" charset="-128"/>
                  </a:rPr>
                  <a:t>PDCA</a:t>
                </a:r>
                <a:r>
                  <a:rPr lang="ja-JP" altLang="en-US" sz="2800">
                    <a:solidFill>
                      <a:schemeClr val="bg2"/>
                    </a:solidFill>
                    <a:latin typeface="HGS創英角ﾎﾟｯﾌﾟ体" pitchFamily="50" charset="-128"/>
                    <a:ea typeface="HGS創英角ﾎﾟｯﾌﾟ体" pitchFamily="50" charset="-128"/>
                  </a:rPr>
                  <a:t>を</a:t>
                </a:r>
                <a:r>
                  <a:rPr lang="ja-JP" altLang="en-US" sz="2000">
                    <a:solidFill>
                      <a:schemeClr val="bg2"/>
                    </a:solidFill>
                    <a:latin typeface="HGS創英角ﾎﾟｯﾌﾟ体" pitchFamily="50" charset="-128"/>
                    <a:ea typeface="HGS創英角ﾎﾟｯﾌﾟ体" pitchFamily="50" charset="-128"/>
                  </a:rPr>
                  <a:t>正しくまわす</a:t>
                </a:r>
              </a:p>
            </p:txBody>
          </p:sp>
          <p:sp>
            <p:nvSpPr>
              <p:cNvPr id="162826" name="Text Box 10"/>
              <p:cNvSpPr txBox="1">
                <a:spLocks noChangeArrowheads="1"/>
              </p:cNvSpPr>
              <p:nvPr/>
            </p:nvSpPr>
            <p:spPr bwMode="auto">
              <a:xfrm>
                <a:off x="265" y="1946"/>
                <a:ext cx="33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創英角ﾎﾟｯﾌﾟ体" pitchFamily="50" charset="-128"/>
                  </a:rPr>
                  <a:t>２</a:t>
                </a:r>
              </a:p>
            </p:txBody>
          </p:sp>
        </p:grpSp>
        <p:pic>
          <p:nvPicPr>
            <p:cNvPr id="162848" name="Picture 32" descr="05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82" y="627"/>
              <a:ext cx="1231" cy="917"/>
            </a:xfrm>
            <a:prstGeom prst="rect">
              <a:avLst/>
            </a:prstGeom>
            <a:noFill/>
            <a:extLst>
              <a:ext uri="{909E8E84-426E-40DD-AFC4-6F175D3DCCD1}">
                <a14:hiddenFill xmlns:a14="http://schemas.microsoft.com/office/drawing/2010/main">
                  <a:solidFill>
                    <a:srgbClr val="FFFFFF"/>
                  </a:solidFill>
                </a14:hiddenFill>
              </a:ext>
            </a:extLst>
          </p:spPr>
        </p:pic>
      </p:grpSp>
      <p:sp>
        <p:nvSpPr>
          <p:cNvPr id="162855" name="Text Box 39"/>
          <p:cNvSpPr txBox="1">
            <a:spLocks noChangeArrowheads="1"/>
          </p:cNvSpPr>
          <p:nvPr/>
        </p:nvSpPr>
        <p:spPr bwMode="auto">
          <a:xfrm>
            <a:off x="8261350" y="247650"/>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2849"/>
                                        </p:tgtEl>
                                        <p:attrNameLst>
                                          <p:attrName>style.visibility</p:attrName>
                                        </p:attrNameLst>
                                      </p:cBhvr>
                                      <p:to>
                                        <p:strVal val="visible"/>
                                      </p:to>
                                    </p:set>
                                    <p:anim calcmode="lin" valueType="num">
                                      <p:cBhvr additive="base">
                                        <p:cTn id="7" dur="500" fill="hold"/>
                                        <p:tgtEl>
                                          <p:spTgt spid="162849"/>
                                        </p:tgtEl>
                                        <p:attrNameLst>
                                          <p:attrName>ppt_x</p:attrName>
                                        </p:attrNameLst>
                                      </p:cBhvr>
                                      <p:tavLst>
                                        <p:tav tm="0">
                                          <p:val>
                                            <p:strVal val="0-#ppt_w/2"/>
                                          </p:val>
                                        </p:tav>
                                        <p:tav tm="100000">
                                          <p:val>
                                            <p:strVal val="#ppt_x"/>
                                          </p:val>
                                        </p:tav>
                                      </p:tavLst>
                                    </p:anim>
                                    <p:anim calcmode="lin" valueType="num">
                                      <p:cBhvr additive="base">
                                        <p:cTn id="8" dur="500" fill="hold"/>
                                        <p:tgtEl>
                                          <p:spTgt spid="1628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62850"/>
                                        </p:tgtEl>
                                        <p:attrNameLst>
                                          <p:attrName>style.visibility</p:attrName>
                                        </p:attrNameLst>
                                      </p:cBhvr>
                                      <p:to>
                                        <p:strVal val="visible"/>
                                      </p:to>
                                    </p:set>
                                    <p:anim calcmode="lin" valueType="num">
                                      <p:cBhvr additive="base">
                                        <p:cTn id="13" dur="500" fill="hold"/>
                                        <p:tgtEl>
                                          <p:spTgt spid="162850"/>
                                        </p:tgtEl>
                                        <p:attrNameLst>
                                          <p:attrName>ppt_x</p:attrName>
                                        </p:attrNameLst>
                                      </p:cBhvr>
                                      <p:tavLst>
                                        <p:tav tm="0">
                                          <p:val>
                                            <p:strVal val="1+#ppt_w/2"/>
                                          </p:val>
                                        </p:tav>
                                        <p:tav tm="100000">
                                          <p:val>
                                            <p:strVal val="#ppt_x"/>
                                          </p:val>
                                        </p:tav>
                                      </p:tavLst>
                                    </p:anim>
                                    <p:anim calcmode="lin" valueType="num">
                                      <p:cBhvr additive="base">
                                        <p:cTn id="14" dur="500" fill="hold"/>
                                        <p:tgtEl>
                                          <p:spTgt spid="16285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2851"/>
                                        </p:tgtEl>
                                        <p:attrNameLst>
                                          <p:attrName>style.visibility</p:attrName>
                                        </p:attrNameLst>
                                      </p:cBhvr>
                                      <p:to>
                                        <p:strVal val="visible"/>
                                      </p:to>
                                    </p:set>
                                    <p:anim calcmode="lin" valueType="num">
                                      <p:cBhvr additive="base">
                                        <p:cTn id="19" dur="500" fill="hold"/>
                                        <p:tgtEl>
                                          <p:spTgt spid="162851"/>
                                        </p:tgtEl>
                                        <p:attrNameLst>
                                          <p:attrName>ppt_x</p:attrName>
                                        </p:attrNameLst>
                                      </p:cBhvr>
                                      <p:tavLst>
                                        <p:tav tm="0">
                                          <p:val>
                                            <p:strVal val="0-#ppt_w/2"/>
                                          </p:val>
                                        </p:tav>
                                        <p:tav tm="100000">
                                          <p:val>
                                            <p:strVal val="#ppt_x"/>
                                          </p:val>
                                        </p:tav>
                                      </p:tavLst>
                                    </p:anim>
                                    <p:anim calcmode="lin" valueType="num">
                                      <p:cBhvr additive="base">
                                        <p:cTn id="20" dur="500" fill="hold"/>
                                        <p:tgtEl>
                                          <p:spTgt spid="16285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162852"/>
                                        </p:tgtEl>
                                        <p:attrNameLst>
                                          <p:attrName>style.visibility</p:attrName>
                                        </p:attrNameLst>
                                      </p:cBhvr>
                                      <p:to>
                                        <p:strVal val="visible"/>
                                      </p:to>
                                    </p:set>
                                    <p:anim calcmode="lin" valueType="num">
                                      <p:cBhvr additive="base">
                                        <p:cTn id="25" dur="500" fill="hold"/>
                                        <p:tgtEl>
                                          <p:spTgt spid="162852"/>
                                        </p:tgtEl>
                                        <p:attrNameLst>
                                          <p:attrName>ppt_x</p:attrName>
                                        </p:attrNameLst>
                                      </p:cBhvr>
                                      <p:tavLst>
                                        <p:tav tm="0">
                                          <p:val>
                                            <p:strVal val="1+#ppt_w/2"/>
                                          </p:val>
                                        </p:tav>
                                        <p:tav tm="100000">
                                          <p:val>
                                            <p:strVal val="#ppt_x"/>
                                          </p:val>
                                        </p:tav>
                                      </p:tavLst>
                                    </p:anim>
                                    <p:anim calcmode="lin" valueType="num">
                                      <p:cBhvr additive="base">
                                        <p:cTn id="26" dur="500" fill="hold"/>
                                        <p:tgtEl>
                                          <p:spTgt spid="16285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62854"/>
                                        </p:tgtEl>
                                        <p:attrNameLst>
                                          <p:attrName>style.visibility</p:attrName>
                                        </p:attrNameLst>
                                      </p:cBhvr>
                                      <p:to>
                                        <p:strVal val="visible"/>
                                      </p:to>
                                    </p:set>
                                    <p:anim calcmode="lin" valueType="num">
                                      <p:cBhvr additive="base">
                                        <p:cTn id="31" dur="500" fill="hold"/>
                                        <p:tgtEl>
                                          <p:spTgt spid="162854"/>
                                        </p:tgtEl>
                                        <p:attrNameLst>
                                          <p:attrName>ppt_x</p:attrName>
                                        </p:attrNameLst>
                                      </p:cBhvr>
                                      <p:tavLst>
                                        <p:tav tm="0">
                                          <p:val>
                                            <p:strVal val="0-#ppt_w/2"/>
                                          </p:val>
                                        </p:tav>
                                        <p:tav tm="100000">
                                          <p:val>
                                            <p:strVal val="#ppt_x"/>
                                          </p:val>
                                        </p:tav>
                                      </p:tavLst>
                                    </p:anim>
                                    <p:anim calcmode="lin" valueType="num">
                                      <p:cBhvr additive="base">
                                        <p:cTn id="32" dur="500" fill="hold"/>
                                        <p:tgtEl>
                                          <p:spTgt spid="16285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nodeType="clickEffect">
                                  <p:stCondLst>
                                    <p:cond delay="0"/>
                                  </p:stCondLst>
                                  <p:childTnLst>
                                    <p:set>
                                      <p:cBhvr>
                                        <p:cTn id="36" dur="1" fill="hold">
                                          <p:stCondLst>
                                            <p:cond delay="0"/>
                                          </p:stCondLst>
                                        </p:cTn>
                                        <p:tgtEl>
                                          <p:spTgt spid="162853"/>
                                        </p:tgtEl>
                                        <p:attrNameLst>
                                          <p:attrName>style.visibility</p:attrName>
                                        </p:attrNameLst>
                                      </p:cBhvr>
                                      <p:to>
                                        <p:strVal val="visible"/>
                                      </p:to>
                                    </p:set>
                                    <p:anim calcmode="lin" valueType="num">
                                      <p:cBhvr additive="base">
                                        <p:cTn id="37" dur="500" fill="hold"/>
                                        <p:tgtEl>
                                          <p:spTgt spid="162853"/>
                                        </p:tgtEl>
                                        <p:attrNameLst>
                                          <p:attrName>ppt_x</p:attrName>
                                        </p:attrNameLst>
                                      </p:cBhvr>
                                      <p:tavLst>
                                        <p:tav tm="0">
                                          <p:val>
                                            <p:strVal val="1+#ppt_w/2"/>
                                          </p:val>
                                        </p:tav>
                                        <p:tav tm="100000">
                                          <p:val>
                                            <p:strVal val="#ppt_x"/>
                                          </p:val>
                                        </p:tav>
                                      </p:tavLst>
                                    </p:anim>
                                    <p:anim calcmode="lin" valueType="num">
                                      <p:cBhvr additive="base">
                                        <p:cTn id="38" dur="500" fill="hold"/>
                                        <p:tgtEl>
                                          <p:spTgt spid="1628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1624013" y="6337300"/>
            <a:ext cx="5889625" cy="520700"/>
          </a:xfrm>
          <a:ln/>
          <a:extLst>
            <a:ext uri="{91240B29-F687-4F45-9708-019B960494DF}">
              <a14:hiddenLine xmlns:a14="http://schemas.microsoft.com/office/drawing/2010/main" w="19050" cmpd="sng">
                <a:solidFill>
                  <a:schemeClr val="bg1"/>
                </a:solidFill>
                <a:miter lim="800000"/>
                <a:headEnd/>
                <a:tailEnd/>
              </a14:hiddenLine>
            </a:ext>
          </a:extLst>
        </p:spPr>
        <p:txBody>
          <a:bodyPr/>
          <a:lstStyle/>
          <a:p>
            <a:r>
              <a:rPr lang="ja-JP" altLang="en-US" sz="1600" u="sng">
                <a:solidFill>
                  <a:schemeClr val="bg2"/>
                </a:solidFill>
                <a:ea typeface="HGPｺﾞｼｯｸE" pitchFamily="50" charset="-128"/>
              </a:rPr>
              <a:t>方策案効果評価表（系統マトリックス図）</a:t>
            </a:r>
          </a:p>
        </p:txBody>
      </p:sp>
      <p:sp>
        <p:nvSpPr>
          <p:cNvPr id="31751" name="Rectangle 7"/>
          <p:cNvSpPr>
            <a:spLocks noChangeArrowheads="1"/>
          </p:cNvSpPr>
          <p:nvPr/>
        </p:nvSpPr>
        <p:spPr bwMode="auto">
          <a:xfrm>
            <a:off x="638175" y="212725"/>
            <a:ext cx="44846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2400">
                <a:solidFill>
                  <a:schemeClr val="tx1"/>
                </a:solidFill>
                <a:latin typeface="Times New Roman" pitchFamily="18" charset="0"/>
                <a:ea typeface="ＭＳ Ｐゴシック" pitchFamily="50" charset="-128"/>
              </a:defRPr>
            </a:lvl1pPr>
            <a:lvl2pPr>
              <a:defRPr kumimoji="1" sz="2400">
                <a:solidFill>
                  <a:schemeClr val="tx1"/>
                </a:solidFill>
                <a:latin typeface="Times New Roman" pitchFamily="18" charset="0"/>
                <a:ea typeface="ＭＳ Ｐゴシック" pitchFamily="50" charset="-128"/>
              </a:defRPr>
            </a:lvl2pPr>
            <a:lvl3pPr>
              <a:defRPr kumimoji="1" sz="2400">
                <a:solidFill>
                  <a:schemeClr val="tx1"/>
                </a:solidFill>
                <a:latin typeface="Times New Roman" pitchFamily="18" charset="0"/>
                <a:ea typeface="ＭＳ Ｐゴシック" pitchFamily="50" charset="-128"/>
              </a:defRPr>
            </a:lvl3pPr>
            <a:lvl4pPr>
              <a:defRPr kumimoji="1" sz="2400">
                <a:solidFill>
                  <a:schemeClr val="tx1"/>
                </a:solidFill>
                <a:latin typeface="Times New Roman" pitchFamily="18" charset="0"/>
                <a:ea typeface="ＭＳ Ｐゴシック" pitchFamily="50" charset="-128"/>
              </a:defRPr>
            </a:lvl4pPr>
            <a:lvl5pPr>
              <a:defRPr kumimoji="1" sz="2400">
                <a:solidFill>
                  <a:schemeClr val="tx1"/>
                </a:solidFill>
                <a:latin typeface="Times New Roman" pitchFamily="18" charset="0"/>
                <a:ea typeface="ＭＳ Ｐゴシック" pitchFamily="50" charset="-128"/>
              </a:defRPr>
            </a:lvl5pPr>
            <a:lvl6pPr marL="457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a:solidFill>
                  <a:schemeClr val="bg2"/>
                </a:solidFill>
                <a:ea typeface="HGPｺﾞｼｯｸE" pitchFamily="50" charset="-128"/>
              </a:rPr>
              <a:t>◇</a:t>
            </a:r>
            <a:r>
              <a:rPr lang="ja-JP" altLang="en-US">
                <a:solidFill>
                  <a:schemeClr val="bg2"/>
                </a:solidFill>
                <a:ea typeface="HGPｺﾞｼｯｸE" pitchFamily="50" charset="-128"/>
              </a:rPr>
              <a:t>実行案</a:t>
            </a:r>
            <a:r>
              <a:rPr lang="ja-JP" altLang="en-US" sz="2000">
                <a:solidFill>
                  <a:schemeClr val="bg2"/>
                </a:solidFill>
                <a:ea typeface="HGPｺﾞｼｯｸE" pitchFamily="50" charset="-128"/>
              </a:rPr>
              <a:t>を</a:t>
            </a:r>
            <a:r>
              <a:rPr lang="ja-JP" altLang="en-US">
                <a:solidFill>
                  <a:schemeClr val="bg2"/>
                </a:solidFill>
                <a:ea typeface="HGPｺﾞｼｯｸE" pitchFamily="50" charset="-128"/>
              </a:rPr>
              <a:t>決定</a:t>
            </a:r>
            <a:r>
              <a:rPr lang="ja-JP" altLang="en-US" sz="2000">
                <a:solidFill>
                  <a:schemeClr val="bg2"/>
                </a:solidFill>
                <a:ea typeface="HGPｺﾞｼｯｸE" pitchFamily="50" charset="-128"/>
              </a:rPr>
              <a:t>する</a:t>
            </a:r>
            <a:endParaRPr lang="ja-JP" altLang="en-US">
              <a:solidFill>
                <a:schemeClr val="bg2"/>
              </a:solidFill>
              <a:ea typeface="HGPｺﾞｼｯｸE" pitchFamily="50" charset="-128"/>
            </a:endParaRPr>
          </a:p>
        </p:txBody>
      </p:sp>
      <p:grpSp>
        <p:nvGrpSpPr>
          <p:cNvPr id="32767" name="Group 1023"/>
          <p:cNvGrpSpPr>
            <a:grpSpLocks/>
          </p:cNvGrpSpPr>
          <p:nvPr/>
        </p:nvGrpSpPr>
        <p:grpSpPr bwMode="auto">
          <a:xfrm>
            <a:off x="230188" y="1312863"/>
            <a:ext cx="1322387" cy="3959225"/>
            <a:chOff x="145" y="923"/>
            <a:chExt cx="833" cy="2494"/>
          </a:xfrm>
        </p:grpSpPr>
        <p:sp>
          <p:nvSpPr>
            <p:cNvPr id="32235" name="Text Box 491"/>
            <p:cNvSpPr txBox="1">
              <a:spLocks noChangeArrowheads="1"/>
            </p:cNvSpPr>
            <p:nvPr/>
          </p:nvSpPr>
          <p:spPr bwMode="auto">
            <a:xfrm>
              <a:off x="330" y="1532"/>
              <a:ext cx="295" cy="1885"/>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800">
                  <a:solidFill>
                    <a:schemeClr val="bg2"/>
                  </a:solidFill>
                  <a:ea typeface="HG丸ｺﾞｼｯｸM-PRO" pitchFamily="50" charset="-128"/>
                </a:rPr>
                <a:t>　作業効率向上を図るには</a:t>
              </a:r>
            </a:p>
          </p:txBody>
        </p:sp>
        <p:grpSp>
          <p:nvGrpSpPr>
            <p:cNvPr id="32763" name="Group 1019"/>
            <p:cNvGrpSpPr>
              <a:grpSpLocks/>
            </p:cNvGrpSpPr>
            <p:nvPr/>
          </p:nvGrpSpPr>
          <p:grpSpPr bwMode="auto">
            <a:xfrm>
              <a:off x="145" y="923"/>
              <a:ext cx="833" cy="331"/>
              <a:chOff x="145" y="923"/>
              <a:chExt cx="833" cy="331"/>
            </a:xfrm>
          </p:grpSpPr>
          <p:sp>
            <p:nvSpPr>
              <p:cNvPr id="32654" name="Oval 910"/>
              <p:cNvSpPr>
                <a:spLocks noChangeArrowheads="1"/>
              </p:cNvSpPr>
              <p:nvPr/>
            </p:nvSpPr>
            <p:spPr bwMode="auto">
              <a:xfrm>
                <a:off x="145" y="923"/>
                <a:ext cx="813" cy="331"/>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4000"/>
              </a:p>
            </p:txBody>
          </p:sp>
          <p:sp>
            <p:nvSpPr>
              <p:cNvPr id="32655" name="Text Box 911"/>
              <p:cNvSpPr txBox="1">
                <a:spLocks noChangeArrowheads="1"/>
              </p:cNvSpPr>
              <p:nvPr/>
            </p:nvSpPr>
            <p:spPr bwMode="auto">
              <a:xfrm>
                <a:off x="229" y="965"/>
                <a:ext cx="7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bg2"/>
                    </a:solidFill>
                    <a:ea typeface="HGS創英角ｺﾞｼｯｸUB" pitchFamily="50" charset="-128"/>
                  </a:rPr>
                  <a:t>基本目的</a:t>
                </a:r>
              </a:p>
            </p:txBody>
          </p:sp>
        </p:grpSp>
      </p:grpSp>
      <p:grpSp>
        <p:nvGrpSpPr>
          <p:cNvPr id="190464" name="Group 1024"/>
          <p:cNvGrpSpPr>
            <a:grpSpLocks/>
          </p:cNvGrpSpPr>
          <p:nvPr/>
        </p:nvGrpSpPr>
        <p:grpSpPr bwMode="auto">
          <a:xfrm>
            <a:off x="1001713" y="1703388"/>
            <a:ext cx="1700212" cy="3706812"/>
            <a:chOff x="631" y="1225"/>
            <a:chExt cx="1071" cy="2335"/>
          </a:xfrm>
        </p:grpSpPr>
        <p:sp>
          <p:nvSpPr>
            <p:cNvPr id="32236" name="Text Box 492"/>
            <p:cNvSpPr txBox="1">
              <a:spLocks noChangeArrowheads="1"/>
            </p:cNvSpPr>
            <p:nvPr/>
          </p:nvSpPr>
          <p:spPr bwMode="auto">
            <a:xfrm>
              <a:off x="834" y="1636"/>
              <a:ext cx="813"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経験者のノウハウを活用</a:t>
              </a:r>
            </a:p>
          </p:txBody>
        </p:sp>
        <p:sp>
          <p:nvSpPr>
            <p:cNvPr id="32238" name="Text Box 494"/>
            <p:cNvSpPr txBox="1">
              <a:spLocks noChangeArrowheads="1"/>
            </p:cNvSpPr>
            <p:nvPr/>
          </p:nvSpPr>
          <p:spPr bwMode="auto">
            <a:xfrm>
              <a:off x="834" y="2422"/>
              <a:ext cx="828"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最適ツールを適用する</a:t>
              </a:r>
            </a:p>
          </p:txBody>
        </p:sp>
        <p:sp>
          <p:nvSpPr>
            <p:cNvPr id="32240" name="Text Box 496"/>
            <p:cNvSpPr txBox="1">
              <a:spLocks noChangeArrowheads="1"/>
            </p:cNvSpPr>
            <p:nvPr/>
          </p:nvSpPr>
          <p:spPr bwMode="auto">
            <a:xfrm>
              <a:off x="834" y="3228"/>
              <a:ext cx="868"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作業手順書を整備する</a:t>
              </a:r>
              <a:endParaRPr lang="ja-JP" altLang="en-US" sz="1600">
                <a:solidFill>
                  <a:schemeClr val="bg2"/>
                </a:solidFill>
                <a:ea typeface="HG丸ｺﾞｼｯｸM-PRO" pitchFamily="50" charset="-128"/>
              </a:endParaRPr>
            </a:p>
          </p:txBody>
        </p:sp>
        <p:sp>
          <p:nvSpPr>
            <p:cNvPr id="32656" name="Oval 912"/>
            <p:cNvSpPr>
              <a:spLocks noChangeArrowheads="1"/>
            </p:cNvSpPr>
            <p:nvPr/>
          </p:nvSpPr>
          <p:spPr bwMode="auto">
            <a:xfrm>
              <a:off x="835" y="1225"/>
              <a:ext cx="789" cy="291"/>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600">
                  <a:solidFill>
                    <a:schemeClr val="bg2"/>
                  </a:solidFill>
                  <a:latin typeface="HGS創英角ﾎﾟｯﾌﾟ体" pitchFamily="50" charset="-128"/>
                  <a:ea typeface="HGS創英角ﾎﾟｯﾌﾟ体" pitchFamily="50" charset="-128"/>
                </a:rPr>
                <a:t>1</a:t>
              </a:r>
              <a:r>
                <a:rPr lang="ja-JP" altLang="en-US" sz="1600">
                  <a:solidFill>
                    <a:schemeClr val="bg2"/>
                  </a:solidFill>
                  <a:latin typeface="HGS創英角ﾎﾟｯﾌﾟ体" pitchFamily="50" charset="-128"/>
                  <a:ea typeface="HGS創英角ﾎﾟｯﾌﾟ体" pitchFamily="50" charset="-128"/>
                </a:rPr>
                <a:t>次手段</a:t>
              </a:r>
            </a:p>
          </p:txBody>
        </p:sp>
        <p:sp>
          <p:nvSpPr>
            <p:cNvPr id="32659" name="Line 915"/>
            <p:cNvSpPr>
              <a:spLocks noChangeShapeType="1"/>
            </p:cNvSpPr>
            <p:nvPr/>
          </p:nvSpPr>
          <p:spPr bwMode="auto">
            <a:xfrm>
              <a:off x="710" y="1791"/>
              <a:ext cx="0" cy="1595"/>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60" name="Line 916"/>
            <p:cNvSpPr>
              <a:spLocks noChangeShapeType="1"/>
            </p:cNvSpPr>
            <p:nvPr/>
          </p:nvSpPr>
          <p:spPr bwMode="auto">
            <a:xfrm>
              <a:off x="718" y="1784"/>
              <a:ext cx="1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61" name="Line 917"/>
            <p:cNvSpPr>
              <a:spLocks noChangeShapeType="1"/>
            </p:cNvSpPr>
            <p:nvPr/>
          </p:nvSpPr>
          <p:spPr bwMode="auto">
            <a:xfrm flipV="1">
              <a:off x="631" y="2592"/>
              <a:ext cx="213"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62" name="Line 918"/>
            <p:cNvSpPr>
              <a:spLocks noChangeShapeType="1"/>
            </p:cNvSpPr>
            <p:nvPr/>
          </p:nvSpPr>
          <p:spPr bwMode="auto">
            <a:xfrm>
              <a:off x="710" y="3382"/>
              <a:ext cx="1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0465" name="Group 1025"/>
          <p:cNvGrpSpPr>
            <a:grpSpLocks/>
          </p:cNvGrpSpPr>
          <p:nvPr/>
        </p:nvGrpSpPr>
        <p:grpSpPr bwMode="auto">
          <a:xfrm>
            <a:off x="2617788" y="1427163"/>
            <a:ext cx="1827212" cy="4002087"/>
            <a:chOff x="1649" y="1035"/>
            <a:chExt cx="1151" cy="2521"/>
          </a:xfrm>
        </p:grpSpPr>
        <p:sp>
          <p:nvSpPr>
            <p:cNvPr id="32242" name="Text Box 498"/>
            <p:cNvSpPr txBox="1">
              <a:spLocks noChangeArrowheads="1"/>
            </p:cNvSpPr>
            <p:nvPr/>
          </p:nvSpPr>
          <p:spPr bwMode="auto">
            <a:xfrm>
              <a:off x="1861" y="1523"/>
              <a:ext cx="939" cy="19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修正を依頼する</a:t>
              </a:r>
            </a:p>
          </p:txBody>
        </p:sp>
        <p:sp>
          <p:nvSpPr>
            <p:cNvPr id="32243" name="Text Box 499"/>
            <p:cNvSpPr txBox="1">
              <a:spLocks noChangeArrowheads="1"/>
            </p:cNvSpPr>
            <p:nvPr/>
          </p:nvSpPr>
          <p:spPr bwMode="auto">
            <a:xfrm>
              <a:off x="1861" y="1896"/>
              <a:ext cx="939" cy="19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知識を吸収する</a:t>
              </a:r>
            </a:p>
          </p:txBody>
        </p:sp>
        <p:sp>
          <p:nvSpPr>
            <p:cNvPr id="32245" name="Text Box 501"/>
            <p:cNvSpPr txBox="1">
              <a:spLocks noChangeArrowheads="1"/>
            </p:cNvSpPr>
            <p:nvPr/>
          </p:nvSpPr>
          <p:spPr bwMode="auto">
            <a:xfrm>
              <a:off x="1861" y="2350"/>
              <a:ext cx="939" cy="19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ツールを探す</a:t>
              </a:r>
            </a:p>
          </p:txBody>
        </p:sp>
        <p:sp>
          <p:nvSpPr>
            <p:cNvPr id="32246" name="Text Box 502"/>
            <p:cNvSpPr txBox="1">
              <a:spLocks noChangeArrowheads="1"/>
            </p:cNvSpPr>
            <p:nvPr/>
          </p:nvSpPr>
          <p:spPr bwMode="auto">
            <a:xfrm>
              <a:off x="1861" y="2644"/>
              <a:ext cx="939"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機能の使い方を調査する</a:t>
              </a:r>
            </a:p>
          </p:txBody>
        </p:sp>
        <p:sp>
          <p:nvSpPr>
            <p:cNvPr id="32247" name="Text Box 503"/>
            <p:cNvSpPr txBox="1">
              <a:spLocks noChangeArrowheads="1"/>
            </p:cNvSpPr>
            <p:nvPr/>
          </p:nvSpPr>
          <p:spPr bwMode="auto">
            <a:xfrm>
              <a:off x="1861" y="3224"/>
              <a:ext cx="939"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HG丸ｺﾞｼｯｸM-PRO" pitchFamily="50" charset="-128"/>
                </a:rPr>
                <a:t>今回の作業に適したものを作る</a:t>
              </a:r>
            </a:p>
          </p:txBody>
        </p:sp>
        <p:grpSp>
          <p:nvGrpSpPr>
            <p:cNvPr id="32764" name="Group 1020"/>
            <p:cNvGrpSpPr>
              <a:grpSpLocks/>
            </p:cNvGrpSpPr>
            <p:nvPr/>
          </p:nvGrpSpPr>
          <p:grpSpPr bwMode="auto">
            <a:xfrm>
              <a:off x="1893" y="1035"/>
              <a:ext cx="845" cy="284"/>
              <a:chOff x="1893" y="1035"/>
              <a:chExt cx="845" cy="284"/>
            </a:xfrm>
          </p:grpSpPr>
          <p:sp>
            <p:nvSpPr>
              <p:cNvPr id="32657" name="Oval 913"/>
              <p:cNvSpPr>
                <a:spLocks noChangeArrowheads="1"/>
              </p:cNvSpPr>
              <p:nvPr/>
            </p:nvSpPr>
            <p:spPr bwMode="auto">
              <a:xfrm>
                <a:off x="1893" y="1035"/>
                <a:ext cx="813" cy="284"/>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ja-JP" sz="4000"/>
              </a:p>
            </p:txBody>
          </p:sp>
          <p:sp>
            <p:nvSpPr>
              <p:cNvPr id="32652" name="Text Box 908"/>
              <p:cNvSpPr txBox="1">
                <a:spLocks noChangeArrowheads="1"/>
              </p:cNvSpPr>
              <p:nvPr/>
            </p:nvSpPr>
            <p:spPr bwMode="auto">
              <a:xfrm>
                <a:off x="2004" y="1060"/>
                <a:ext cx="73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bg2"/>
                    </a:solidFill>
                    <a:latin typeface="HGS創英角ｺﾞｼｯｸUB" pitchFamily="50" charset="-128"/>
                    <a:ea typeface="HGS創英角ｺﾞｼｯｸUB" pitchFamily="50" charset="-128"/>
                  </a:rPr>
                  <a:t>２次手段</a:t>
                </a:r>
              </a:p>
            </p:txBody>
          </p:sp>
        </p:grpSp>
        <p:sp>
          <p:nvSpPr>
            <p:cNvPr id="32714" name="Line 970"/>
            <p:cNvSpPr>
              <a:spLocks noChangeShapeType="1"/>
            </p:cNvSpPr>
            <p:nvPr/>
          </p:nvSpPr>
          <p:spPr bwMode="auto">
            <a:xfrm>
              <a:off x="1763" y="1631"/>
              <a:ext cx="0" cy="35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15" name="Line 971"/>
            <p:cNvSpPr>
              <a:spLocks noChangeShapeType="1"/>
            </p:cNvSpPr>
            <p:nvPr/>
          </p:nvSpPr>
          <p:spPr bwMode="auto">
            <a:xfrm>
              <a:off x="1649" y="1776"/>
              <a:ext cx="114"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16" name="Line 972"/>
            <p:cNvSpPr>
              <a:spLocks noChangeShapeType="1"/>
            </p:cNvSpPr>
            <p:nvPr/>
          </p:nvSpPr>
          <p:spPr bwMode="auto">
            <a:xfrm>
              <a:off x="1763" y="1628"/>
              <a:ext cx="9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17" name="Line 973"/>
            <p:cNvSpPr>
              <a:spLocks noChangeShapeType="1"/>
            </p:cNvSpPr>
            <p:nvPr/>
          </p:nvSpPr>
          <p:spPr bwMode="auto">
            <a:xfrm>
              <a:off x="1763" y="1986"/>
              <a:ext cx="9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20" name="Line 976"/>
            <p:cNvSpPr>
              <a:spLocks noChangeShapeType="1"/>
            </p:cNvSpPr>
            <p:nvPr/>
          </p:nvSpPr>
          <p:spPr bwMode="auto">
            <a:xfrm>
              <a:off x="1745" y="2405"/>
              <a:ext cx="0" cy="42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22" name="Line 978"/>
            <p:cNvSpPr>
              <a:spLocks noChangeShapeType="1"/>
            </p:cNvSpPr>
            <p:nvPr/>
          </p:nvSpPr>
          <p:spPr bwMode="auto">
            <a:xfrm>
              <a:off x="1716" y="3382"/>
              <a:ext cx="143"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24" name="Line 980"/>
            <p:cNvSpPr>
              <a:spLocks noChangeShapeType="1"/>
            </p:cNvSpPr>
            <p:nvPr/>
          </p:nvSpPr>
          <p:spPr bwMode="auto">
            <a:xfrm>
              <a:off x="1666" y="2579"/>
              <a:ext cx="71"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25" name="Line 981"/>
            <p:cNvSpPr>
              <a:spLocks noChangeShapeType="1"/>
            </p:cNvSpPr>
            <p:nvPr/>
          </p:nvSpPr>
          <p:spPr bwMode="auto">
            <a:xfrm>
              <a:off x="1745" y="2405"/>
              <a:ext cx="114"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26" name="Line 982"/>
            <p:cNvSpPr>
              <a:spLocks noChangeShapeType="1"/>
            </p:cNvSpPr>
            <p:nvPr/>
          </p:nvSpPr>
          <p:spPr bwMode="auto">
            <a:xfrm>
              <a:off x="1745" y="2832"/>
              <a:ext cx="10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2755" name="Text Box 1011"/>
          <p:cNvSpPr txBox="1">
            <a:spLocks noChangeArrowheads="1"/>
          </p:cNvSpPr>
          <p:nvPr/>
        </p:nvSpPr>
        <p:spPr bwMode="auto">
          <a:xfrm>
            <a:off x="1036638" y="633413"/>
            <a:ext cx="44973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solidFill>
                  <a:schemeClr val="bg2"/>
                </a:solidFill>
                <a:ea typeface="ＭＳ Ｐゴシック" pitchFamily="50" charset="-128"/>
              </a:rPr>
              <a:t>◇</a:t>
            </a:r>
            <a:r>
              <a:rPr lang="ja-JP" altLang="en-US" sz="1800">
                <a:solidFill>
                  <a:schemeClr val="bg2"/>
                </a:solidFill>
                <a:ea typeface="HGPｺﾞｼｯｸE" pitchFamily="50" charset="-128"/>
              </a:rPr>
              <a:t>効果、費用、難度、副作用などを評価</a:t>
            </a:r>
          </a:p>
        </p:txBody>
      </p:sp>
      <p:sp>
        <p:nvSpPr>
          <p:cNvPr id="32761" name="Text Box 101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P29</a:t>
            </a:r>
          </a:p>
        </p:txBody>
      </p:sp>
      <p:grpSp>
        <p:nvGrpSpPr>
          <p:cNvPr id="190495" name="Group 1055"/>
          <p:cNvGrpSpPr>
            <a:grpSpLocks/>
          </p:cNvGrpSpPr>
          <p:nvPr/>
        </p:nvGrpSpPr>
        <p:grpSpPr bwMode="auto">
          <a:xfrm>
            <a:off x="4446588" y="896938"/>
            <a:ext cx="4697412" cy="4814887"/>
            <a:chOff x="2801" y="565"/>
            <a:chExt cx="2959" cy="3033"/>
          </a:xfrm>
        </p:grpSpPr>
        <p:sp>
          <p:nvSpPr>
            <p:cNvPr id="32713" name="Text Box 969"/>
            <p:cNvSpPr txBox="1">
              <a:spLocks noChangeArrowheads="1"/>
            </p:cNvSpPr>
            <p:nvPr/>
          </p:nvSpPr>
          <p:spPr bwMode="auto">
            <a:xfrm>
              <a:off x="4503" y="673"/>
              <a:ext cx="125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200">
                  <a:solidFill>
                    <a:schemeClr val="bg2"/>
                  </a:solidFill>
                  <a:latin typeface="HG丸ｺﾞｼｯｸM-PRO" pitchFamily="50" charset="-128"/>
                  <a:ea typeface="HG丸ｺﾞｼｯｸM-PRO" pitchFamily="50" charset="-128"/>
                </a:rPr>
                <a:t>◎</a:t>
              </a:r>
              <a:r>
                <a:rPr lang="ja-JP" altLang="en-US" sz="1200">
                  <a:solidFill>
                    <a:schemeClr val="bg2"/>
                  </a:solidFill>
                  <a:latin typeface="HG丸ｺﾞｼｯｸM-PRO" pitchFamily="50" charset="-128"/>
                  <a:ea typeface="HG丸ｺﾞｼｯｸM-PRO" pitchFamily="50" charset="-128"/>
                </a:rPr>
                <a:t>５点　○３点　</a:t>
              </a:r>
              <a:r>
                <a:rPr lang="en-US" altLang="ja-JP" sz="1200">
                  <a:solidFill>
                    <a:schemeClr val="bg2"/>
                  </a:solidFill>
                  <a:latin typeface="HG丸ｺﾞｼｯｸM-PRO" pitchFamily="50" charset="-128"/>
                  <a:ea typeface="HG丸ｺﾞｼｯｸM-PRO" pitchFamily="50" charset="-128"/>
                </a:rPr>
                <a:t>×1</a:t>
              </a:r>
              <a:r>
                <a:rPr lang="ja-JP" altLang="en-US" sz="1200">
                  <a:solidFill>
                    <a:schemeClr val="bg2"/>
                  </a:solidFill>
                  <a:latin typeface="HG丸ｺﾞｼｯｸM-PRO" pitchFamily="50" charset="-128"/>
                  <a:ea typeface="HG丸ｺﾞｼｯｸM-PRO" pitchFamily="50" charset="-128"/>
                </a:rPr>
                <a:t>点</a:t>
              </a:r>
            </a:p>
          </p:txBody>
        </p:sp>
        <p:grpSp>
          <p:nvGrpSpPr>
            <p:cNvPr id="190492" name="Group 1052"/>
            <p:cNvGrpSpPr>
              <a:grpSpLocks/>
            </p:cNvGrpSpPr>
            <p:nvPr/>
          </p:nvGrpSpPr>
          <p:grpSpPr bwMode="auto">
            <a:xfrm>
              <a:off x="2801" y="565"/>
              <a:ext cx="2819" cy="3033"/>
              <a:chOff x="2801" y="565"/>
              <a:chExt cx="2819" cy="3033"/>
            </a:xfrm>
          </p:grpSpPr>
          <p:sp>
            <p:nvSpPr>
              <p:cNvPr id="32728" name="Line 984"/>
              <p:cNvSpPr>
                <a:spLocks noChangeShapeType="1"/>
              </p:cNvSpPr>
              <p:nvPr/>
            </p:nvSpPr>
            <p:spPr bwMode="auto">
              <a:xfrm>
                <a:off x="2801" y="1492"/>
                <a:ext cx="15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33" name="Line 989"/>
              <p:cNvSpPr>
                <a:spLocks noChangeShapeType="1"/>
              </p:cNvSpPr>
              <p:nvPr/>
            </p:nvSpPr>
            <p:spPr bwMode="auto">
              <a:xfrm flipV="1">
                <a:off x="2810" y="1866"/>
                <a:ext cx="70" cy="1"/>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43" name="Line 999"/>
              <p:cNvSpPr>
                <a:spLocks noChangeShapeType="1"/>
              </p:cNvSpPr>
              <p:nvPr/>
            </p:nvSpPr>
            <p:spPr bwMode="auto">
              <a:xfrm>
                <a:off x="2801" y="2321"/>
                <a:ext cx="16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45" name="Line 1001"/>
              <p:cNvSpPr>
                <a:spLocks noChangeShapeType="1"/>
              </p:cNvSpPr>
              <p:nvPr/>
            </p:nvSpPr>
            <p:spPr bwMode="auto">
              <a:xfrm>
                <a:off x="2801" y="2679"/>
                <a:ext cx="9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50" name="Line 1006"/>
              <p:cNvSpPr>
                <a:spLocks noChangeShapeType="1"/>
              </p:cNvSpPr>
              <p:nvPr/>
            </p:nvSpPr>
            <p:spPr bwMode="auto">
              <a:xfrm>
                <a:off x="2801" y="3231"/>
                <a:ext cx="16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90488" name="Group 1048"/>
              <p:cNvGrpSpPr>
                <a:grpSpLocks/>
              </p:cNvGrpSpPr>
              <p:nvPr/>
            </p:nvGrpSpPr>
            <p:grpSpPr bwMode="auto">
              <a:xfrm>
                <a:off x="2880" y="565"/>
                <a:ext cx="2740" cy="3033"/>
                <a:chOff x="2880" y="709"/>
                <a:chExt cx="2740" cy="3033"/>
              </a:xfrm>
            </p:grpSpPr>
            <p:sp>
              <p:nvSpPr>
                <p:cNvPr id="32762" name="Rectangle 1018"/>
                <p:cNvSpPr>
                  <a:spLocks noChangeArrowheads="1"/>
                </p:cNvSpPr>
                <p:nvPr/>
              </p:nvSpPr>
              <p:spPr bwMode="auto">
                <a:xfrm>
                  <a:off x="2978" y="1035"/>
                  <a:ext cx="2626" cy="26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765" name="Group 1021"/>
                <p:cNvGrpSpPr>
                  <a:grpSpLocks/>
                </p:cNvGrpSpPr>
                <p:nvPr/>
              </p:nvGrpSpPr>
              <p:grpSpPr bwMode="auto">
                <a:xfrm>
                  <a:off x="3124" y="709"/>
                  <a:ext cx="1073" cy="323"/>
                  <a:chOff x="3124" y="709"/>
                  <a:chExt cx="1073" cy="323"/>
                </a:xfrm>
              </p:grpSpPr>
              <p:sp>
                <p:nvSpPr>
                  <p:cNvPr id="32658" name="Oval 914"/>
                  <p:cNvSpPr>
                    <a:spLocks noChangeArrowheads="1"/>
                  </p:cNvSpPr>
                  <p:nvPr/>
                </p:nvSpPr>
                <p:spPr bwMode="auto">
                  <a:xfrm>
                    <a:off x="3124" y="709"/>
                    <a:ext cx="1073" cy="323"/>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53" name="Text Box 909"/>
                  <p:cNvSpPr txBox="1">
                    <a:spLocks noChangeArrowheads="1"/>
                  </p:cNvSpPr>
                  <p:nvPr/>
                </p:nvSpPr>
                <p:spPr bwMode="auto">
                  <a:xfrm>
                    <a:off x="3251" y="773"/>
                    <a:ext cx="8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bg2"/>
                        </a:solidFill>
                        <a:latin typeface="HGS創英角ﾎﾟｯﾌﾟ体" pitchFamily="50" charset="-128"/>
                        <a:ea typeface="HGS創英角ﾎﾟｯﾌﾟ体" pitchFamily="50" charset="-128"/>
                      </a:rPr>
                      <a:t>３次手段</a:t>
                    </a:r>
                  </a:p>
                </p:txBody>
              </p:sp>
            </p:grpSp>
            <p:sp>
              <p:nvSpPr>
                <p:cNvPr id="32477" name="Rectangle 733"/>
                <p:cNvSpPr>
                  <a:spLocks noChangeArrowheads="1"/>
                </p:cNvSpPr>
                <p:nvPr/>
              </p:nvSpPr>
              <p:spPr bwMode="auto">
                <a:xfrm>
                  <a:off x="5315" y="3494"/>
                  <a:ext cx="30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75" name="Rectangle 731"/>
                <p:cNvSpPr>
                  <a:spLocks noChangeArrowheads="1"/>
                </p:cNvSpPr>
                <p:nvPr/>
              </p:nvSpPr>
              <p:spPr bwMode="auto">
                <a:xfrm>
                  <a:off x="5097" y="3494"/>
                  <a:ext cx="218"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solidFill>
                        <a:schemeClr val="bg2"/>
                      </a:solidFill>
                    </a:rPr>
                    <a:t>７</a:t>
                  </a:r>
                </a:p>
              </p:txBody>
            </p:sp>
            <p:sp>
              <p:nvSpPr>
                <p:cNvPr id="32474" name="Rectangle 730"/>
                <p:cNvSpPr>
                  <a:spLocks noChangeArrowheads="1"/>
                </p:cNvSpPr>
                <p:nvPr/>
              </p:nvSpPr>
              <p:spPr bwMode="auto">
                <a:xfrm>
                  <a:off x="4844" y="3494"/>
                  <a:ext cx="25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73" name="Rectangle 729"/>
                <p:cNvSpPr>
                  <a:spLocks noChangeArrowheads="1"/>
                </p:cNvSpPr>
                <p:nvPr/>
              </p:nvSpPr>
              <p:spPr bwMode="auto">
                <a:xfrm>
                  <a:off x="4599" y="3494"/>
                  <a:ext cx="24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72" name="Rectangle 728"/>
                <p:cNvSpPr>
                  <a:spLocks noChangeArrowheads="1"/>
                </p:cNvSpPr>
                <p:nvPr/>
              </p:nvSpPr>
              <p:spPr bwMode="auto">
                <a:xfrm>
                  <a:off x="2969" y="3494"/>
                  <a:ext cx="16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400">
                      <a:solidFill>
                        <a:schemeClr val="bg2"/>
                      </a:solidFill>
                      <a:latin typeface="ＭＳ Ｐゴシック" pitchFamily="50" charset="-128"/>
                    </a:rPr>
                    <a:t>FD</a:t>
                  </a:r>
                  <a:r>
                    <a:rPr lang="ja-JP" altLang="en-US" sz="1400">
                      <a:solidFill>
                        <a:schemeClr val="bg2"/>
                      </a:solidFill>
                      <a:latin typeface="ＭＳ Ｐゴシック" pitchFamily="50" charset="-128"/>
                    </a:rPr>
                    <a:t>管理の手引書を作る</a:t>
                  </a:r>
                </a:p>
              </p:txBody>
            </p:sp>
            <p:sp>
              <p:nvSpPr>
                <p:cNvPr id="32468" name="Rectangle 724"/>
                <p:cNvSpPr>
                  <a:spLocks noChangeArrowheads="1"/>
                </p:cNvSpPr>
                <p:nvPr/>
              </p:nvSpPr>
              <p:spPr bwMode="auto">
                <a:xfrm>
                  <a:off x="4844" y="3263"/>
                  <a:ext cx="2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67" name="Rectangle 723"/>
                <p:cNvSpPr>
                  <a:spLocks noChangeArrowheads="1"/>
                </p:cNvSpPr>
                <p:nvPr/>
              </p:nvSpPr>
              <p:spPr bwMode="auto">
                <a:xfrm>
                  <a:off x="4599" y="3263"/>
                  <a:ext cx="2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66" name="Rectangle 722"/>
                <p:cNvSpPr>
                  <a:spLocks noChangeArrowheads="1"/>
                </p:cNvSpPr>
                <p:nvPr/>
              </p:nvSpPr>
              <p:spPr bwMode="auto">
                <a:xfrm>
                  <a:off x="2969" y="3263"/>
                  <a:ext cx="1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solidFill>
                        <a:schemeClr val="bg2"/>
                      </a:solidFill>
                    </a:rPr>
                    <a:t>帳票一覧表を作る</a:t>
                  </a:r>
                </a:p>
              </p:txBody>
            </p:sp>
            <p:sp>
              <p:nvSpPr>
                <p:cNvPr id="32462" name="Rectangle 718"/>
                <p:cNvSpPr>
                  <a:spLocks noChangeArrowheads="1"/>
                </p:cNvSpPr>
                <p:nvPr/>
              </p:nvSpPr>
              <p:spPr bwMode="auto">
                <a:xfrm>
                  <a:off x="4844" y="3031"/>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61" name="Rectangle 717"/>
                <p:cNvSpPr>
                  <a:spLocks noChangeArrowheads="1"/>
                </p:cNvSpPr>
                <p:nvPr/>
              </p:nvSpPr>
              <p:spPr bwMode="auto">
                <a:xfrm>
                  <a:off x="4599" y="3031"/>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60" name="Rectangle 716"/>
                <p:cNvSpPr>
                  <a:spLocks noChangeArrowheads="1"/>
                </p:cNvSpPr>
                <p:nvPr/>
              </p:nvSpPr>
              <p:spPr bwMode="auto">
                <a:xfrm>
                  <a:off x="2969" y="3031"/>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solidFill>
                        <a:schemeClr val="bg2"/>
                      </a:solidFill>
                    </a:rPr>
                    <a:t>端末操作の手順書を作る</a:t>
                  </a:r>
                </a:p>
              </p:txBody>
            </p:sp>
            <p:sp>
              <p:nvSpPr>
                <p:cNvPr id="32457" name="Rectangle 713"/>
                <p:cNvSpPr>
                  <a:spLocks noChangeArrowheads="1"/>
                </p:cNvSpPr>
                <p:nvPr/>
              </p:nvSpPr>
              <p:spPr bwMode="auto">
                <a:xfrm>
                  <a:off x="5061" y="2808"/>
                  <a:ext cx="333" cy="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400" b="1">
                    <a:solidFill>
                      <a:schemeClr val="bg2"/>
                    </a:solidFill>
                  </a:endParaRPr>
                </a:p>
              </p:txBody>
            </p:sp>
            <p:sp>
              <p:nvSpPr>
                <p:cNvPr id="32456" name="Rectangle 712"/>
                <p:cNvSpPr>
                  <a:spLocks noChangeArrowheads="1"/>
                </p:cNvSpPr>
                <p:nvPr/>
              </p:nvSpPr>
              <p:spPr bwMode="auto">
                <a:xfrm>
                  <a:off x="4844" y="2799"/>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55" name="Rectangle 711"/>
                <p:cNvSpPr>
                  <a:spLocks noChangeArrowheads="1"/>
                </p:cNvSpPr>
                <p:nvPr/>
              </p:nvSpPr>
              <p:spPr bwMode="auto">
                <a:xfrm>
                  <a:off x="4599" y="2799"/>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54" name="Rectangle 710"/>
                <p:cNvSpPr>
                  <a:spLocks noChangeArrowheads="1"/>
                </p:cNvSpPr>
                <p:nvPr/>
              </p:nvSpPr>
              <p:spPr bwMode="auto">
                <a:xfrm>
                  <a:off x="2969" y="2799"/>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solidFill>
                        <a:schemeClr val="bg2"/>
                      </a:solidFill>
                    </a:rPr>
                    <a:t>エディターの検索機能を使う</a:t>
                  </a:r>
                </a:p>
              </p:txBody>
            </p:sp>
            <p:sp>
              <p:nvSpPr>
                <p:cNvPr id="32453" name="Rectangle 709"/>
                <p:cNvSpPr>
                  <a:spLocks noChangeArrowheads="1"/>
                </p:cNvSpPr>
                <p:nvPr/>
              </p:nvSpPr>
              <p:spPr bwMode="auto">
                <a:xfrm>
                  <a:off x="5315" y="2567"/>
                  <a:ext cx="30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51" name="Rectangle 707"/>
                <p:cNvSpPr>
                  <a:spLocks noChangeArrowheads="1"/>
                </p:cNvSpPr>
                <p:nvPr/>
              </p:nvSpPr>
              <p:spPr bwMode="auto">
                <a:xfrm>
                  <a:off x="5097" y="2567"/>
                  <a:ext cx="218"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solidFill>
                        <a:schemeClr val="bg2"/>
                      </a:solidFill>
                    </a:rPr>
                    <a:t>４</a:t>
                  </a:r>
                </a:p>
              </p:txBody>
            </p:sp>
            <p:sp>
              <p:nvSpPr>
                <p:cNvPr id="32450" name="Rectangle 706"/>
                <p:cNvSpPr>
                  <a:spLocks noChangeArrowheads="1"/>
                </p:cNvSpPr>
                <p:nvPr/>
              </p:nvSpPr>
              <p:spPr bwMode="auto">
                <a:xfrm>
                  <a:off x="4844" y="2567"/>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49" name="Rectangle 705"/>
                <p:cNvSpPr>
                  <a:spLocks noChangeArrowheads="1"/>
                </p:cNvSpPr>
                <p:nvPr/>
              </p:nvSpPr>
              <p:spPr bwMode="auto">
                <a:xfrm>
                  <a:off x="4599" y="2567"/>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48" name="Rectangle 704"/>
                <p:cNvSpPr>
                  <a:spLocks noChangeArrowheads="1"/>
                </p:cNvSpPr>
                <p:nvPr/>
              </p:nvSpPr>
              <p:spPr bwMode="auto">
                <a:xfrm>
                  <a:off x="2969" y="2567"/>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solidFill>
                        <a:schemeClr val="bg2"/>
                      </a:solidFill>
                    </a:rPr>
                    <a:t>センタでコンパイルを行う</a:t>
                  </a:r>
                </a:p>
              </p:txBody>
            </p:sp>
            <p:sp>
              <p:nvSpPr>
                <p:cNvPr id="32444" name="Rectangle 700"/>
                <p:cNvSpPr>
                  <a:spLocks noChangeArrowheads="1"/>
                </p:cNvSpPr>
                <p:nvPr/>
              </p:nvSpPr>
              <p:spPr bwMode="auto">
                <a:xfrm>
                  <a:off x="4844" y="2336"/>
                  <a:ext cx="2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43" name="Rectangle 699"/>
                <p:cNvSpPr>
                  <a:spLocks noChangeArrowheads="1"/>
                </p:cNvSpPr>
                <p:nvPr/>
              </p:nvSpPr>
              <p:spPr bwMode="auto">
                <a:xfrm>
                  <a:off x="4599" y="2336"/>
                  <a:ext cx="2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42" name="Rectangle 698"/>
                <p:cNvSpPr>
                  <a:spLocks noChangeArrowheads="1"/>
                </p:cNvSpPr>
                <p:nvPr/>
              </p:nvSpPr>
              <p:spPr bwMode="auto">
                <a:xfrm>
                  <a:off x="2969" y="2336"/>
                  <a:ext cx="1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solidFill>
                        <a:schemeClr val="bg2"/>
                      </a:solidFill>
                    </a:rPr>
                    <a:t>ツールの購入</a:t>
                  </a:r>
                </a:p>
              </p:txBody>
            </p:sp>
            <p:sp>
              <p:nvSpPr>
                <p:cNvPr id="32441" name="Rectangle 697"/>
                <p:cNvSpPr>
                  <a:spLocks noChangeArrowheads="1"/>
                </p:cNvSpPr>
                <p:nvPr/>
              </p:nvSpPr>
              <p:spPr bwMode="auto">
                <a:xfrm>
                  <a:off x="5315" y="1992"/>
                  <a:ext cx="305"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39" name="Rectangle 695"/>
                <p:cNvSpPr>
                  <a:spLocks noChangeArrowheads="1"/>
                </p:cNvSpPr>
                <p:nvPr/>
              </p:nvSpPr>
              <p:spPr bwMode="auto">
                <a:xfrm>
                  <a:off x="5097" y="1992"/>
                  <a:ext cx="218"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solidFill>
                        <a:schemeClr val="bg2"/>
                      </a:solidFill>
                    </a:rPr>
                    <a:t>５</a:t>
                  </a:r>
                </a:p>
              </p:txBody>
            </p:sp>
            <p:sp>
              <p:nvSpPr>
                <p:cNvPr id="32438" name="Rectangle 694"/>
                <p:cNvSpPr>
                  <a:spLocks noChangeArrowheads="1"/>
                </p:cNvSpPr>
                <p:nvPr/>
              </p:nvSpPr>
              <p:spPr bwMode="auto">
                <a:xfrm>
                  <a:off x="4844" y="1992"/>
                  <a:ext cx="253"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37" name="Rectangle 693"/>
                <p:cNvSpPr>
                  <a:spLocks noChangeArrowheads="1"/>
                </p:cNvSpPr>
                <p:nvPr/>
              </p:nvSpPr>
              <p:spPr bwMode="auto">
                <a:xfrm>
                  <a:off x="4599" y="1992"/>
                  <a:ext cx="245"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36" name="Rectangle 692"/>
                <p:cNvSpPr>
                  <a:spLocks noChangeArrowheads="1"/>
                </p:cNvSpPr>
                <p:nvPr/>
              </p:nvSpPr>
              <p:spPr bwMode="auto">
                <a:xfrm>
                  <a:off x="2969" y="1992"/>
                  <a:ext cx="1630"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solidFill>
                        <a:schemeClr val="bg2"/>
                      </a:solidFill>
                    </a:rPr>
                    <a:t>トラブル時連絡を取れるようにする</a:t>
                  </a:r>
                </a:p>
              </p:txBody>
            </p:sp>
            <p:sp>
              <p:nvSpPr>
                <p:cNvPr id="32435" name="Rectangle 691"/>
                <p:cNvSpPr>
                  <a:spLocks noChangeArrowheads="1"/>
                </p:cNvSpPr>
                <p:nvPr/>
              </p:nvSpPr>
              <p:spPr bwMode="auto">
                <a:xfrm>
                  <a:off x="5315" y="1760"/>
                  <a:ext cx="30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33" name="Rectangle 689"/>
                <p:cNvSpPr>
                  <a:spLocks noChangeArrowheads="1"/>
                </p:cNvSpPr>
                <p:nvPr/>
              </p:nvSpPr>
              <p:spPr bwMode="auto">
                <a:xfrm>
                  <a:off x="5097" y="1760"/>
                  <a:ext cx="218"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solidFill>
                        <a:schemeClr val="bg2"/>
                      </a:solidFill>
                    </a:rPr>
                    <a:t>６</a:t>
                  </a:r>
                </a:p>
              </p:txBody>
            </p:sp>
            <p:sp>
              <p:nvSpPr>
                <p:cNvPr id="32432" name="Rectangle 688"/>
                <p:cNvSpPr>
                  <a:spLocks noChangeArrowheads="1"/>
                </p:cNvSpPr>
                <p:nvPr/>
              </p:nvSpPr>
              <p:spPr bwMode="auto">
                <a:xfrm>
                  <a:off x="4844" y="1760"/>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31" name="Rectangle 687"/>
                <p:cNvSpPr>
                  <a:spLocks noChangeArrowheads="1"/>
                </p:cNvSpPr>
                <p:nvPr/>
              </p:nvSpPr>
              <p:spPr bwMode="auto">
                <a:xfrm>
                  <a:off x="4599" y="1760"/>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30" name="Rectangle 686"/>
                <p:cNvSpPr>
                  <a:spLocks noChangeArrowheads="1"/>
                </p:cNvSpPr>
                <p:nvPr/>
              </p:nvSpPr>
              <p:spPr bwMode="auto">
                <a:xfrm>
                  <a:off x="2969" y="1760"/>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solidFill>
                        <a:schemeClr val="bg2"/>
                      </a:solidFill>
                    </a:rPr>
                    <a:t>経験者による勉強会を実施</a:t>
                  </a:r>
                </a:p>
              </p:txBody>
            </p:sp>
            <p:sp>
              <p:nvSpPr>
                <p:cNvPr id="32426" name="Rectangle 682"/>
                <p:cNvSpPr>
                  <a:spLocks noChangeArrowheads="1"/>
                </p:cNvSpPr>
                <p:nvPr/>
              </p:nvSpPr>
              <p:spPr bwMode="auto">
                <a:xfrm>
                  <a:off x="4844" y="1495"/>
                  <a:ext cx="253"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25" name="Rectangle 681"/>
                <p:cNvSpPr>
                  <a:spLocks noChangeArrowheads="1"/>
                </p:cNvSpPr>
                <p:nvPr/>
              </p:nvSpPr>
              <p:spPr bwMode="auto">
                <a:xfrm>
                  <a:off x="4599" y="1495"/>
                  <a:ext cx="245"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solidFill>
                        <a:schemeClr val="bg2"/>
                      </a:solidFill>
                    </a:rPr>
                    <a:t>◎</a:t>
                  </a:r>
                </a:p>
              </p:txBody>
            </p:sp>
            <p:sp>
              <p:nvSpPr>
                <p:cNvPr id="32424" name="Rectangle 680"/>
                <p:cNvSpPr>
                  <a:spLocks noChangeArrowheads="1"/>
                </p:cNvSpPr>
                <p:nvPr/>
              </p:nvSpPr>
              <p:spPr bwMode="auto">
                <a:xfrm>
                  <a:off x="2969" y="1495"/>
                  <a:ext cx="163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buFontTx/>
                    <a:buNone/>
                  </a:pPr>
                  <a:r>
                    <a:rPr lang="ja-JP" altLang="en-US" sz="1400">
                      <a:solidFill>
                        <a:schemeClr val="bg2"/>
                      </a:solidFill>
                    </a:rPr>
                    <a:t>経験者に修正を依頼</a:t>
                  </a:r>
                </a:p>
              </p:txBody>
            </p:sp>
            <p:sp>
              <p:nvSpPr>
                <p:cNvPr id="32423" name="Rectangle 679"/>
                <p:cNvSpPr>
                  <a:spLocks noChangeArrowheads="1"/>
                </p:cNvSpPr>
                <p:nvPr/>
              </p:nvSpPr>
              <p:spPr bwMode="auto">
                <a:xfrm>
                  <a:off x="5315" y="1062"/>
                  <a:ext cx="305"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21" name="Rectangle 677"/>
                <p:cNvSpPr>
                  <a:spLocks noChangeArrowheads="1"/>
                </p:cNvSpPr>
                <p:nvPr/>
              </p:nvSpPr>
              <p:spPr bwMode="auto">
                <a:xfrm>
                  <a:off x="5097" y="1062"/>
                  <a:ext cx="218"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20" name="Rectangle 676"/>
                <p:cNvSpPr>
                  <a:spLocks noChangeArrowheads="1"/>
                </p:cNvSpPr>
                <p:nvPr/>
              </p:nvSpPr>
              <p:spPr bwMode="auto">
                <a:xfrm>
                  <a:off x="4844" y="1062"/>
                  <a:ext cx="253"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19" name="Rectangle 675"/>
                <p:cNvSpPr>
                  <a:spLocks noChangeArrowheads="1"/>
                </p:cNvSpPr>
                <p:nvPr/>
              </p:nvSpPr>
              <p:spPr bwMode="auto">
                <a:xfrm>
                  <a:off x="4599" y="1062"/>
                  <a:ext cx="245"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18" name="Rectangle 674"/>
                <p:cNvSpPr>
                  <a:spLocks noChangeArrowheads="1"/>
                </p:cNvSpPr>
                <p:nvPr/>
              </p:nvSpPr>
              <p:spPr bwMode="auto">
                <a:xfrm>
                  <a:off x="2969" y="1062"/>
                  <a:ext cx="1630"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479" name="Line 735"/>
                <p:cNvSpPr>
                  <a:spLocks noChangeShapeType="1"/>
                </p:cNvSpPr>
                <p:nvPr/>
              </p:nvSpPr>
              <p:spPr bwMode="auto">
                <a:xfrm>
                  <a:off x="2969" y="1495"/>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0" name="Line 736"/>
                <p:cNvSpPr>
                  <a:spLocks noChangeShapeType="1"/>
                </p:cNvSpPr>
                <p:nvPr/>
              </p:nvSpPr>
              <p:spPr bwMode="auto">
                <a:xfrm>
                  <a:off x="2969" y="1760"/>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1" name="Line 737"/>
                <p:cNvSpPr>
                  <a:spLocks noChangeShapeType="1"/>
                </p:cNvSpPr>
                <p:nvPr/>
              </p:nvSpPr>
              <p:spPr bwMode="auto">
                <a:xfrm>
                  <a:off x="2969" y="1992"/>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2" name="Line 738"/>
                <p:cNvSpPr>
                  <a:spLocks noChangeShapeType="1"/>
                </p:cNvSpPr>
                <p:nvPr/>
              </p:nvSpPr>
              <p:spPr bwMode="auto">
                <a:xfrm>
                  <a:off x="2969" y="2336"/>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3" name="Line 739"/>
                <p:cNvSpPr>
                  <a:spLocks noChangeShapeType="1"/>
                </p:cNvSpPr>
                <p:nvPr/>
              </p:nvSpPr>
              <p:spPr bwMode="auto">
                <a:xfrm>
                  <a:off x="2969" y="2567"/>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4" name="Line 740"/>
                <p:cNvSpPr>
                  <a:spLocks noChangeShapeType="1"/>
                </p:cNvSpPr>
                <p:nvPr/>
              </p:nvSpPr>
              <p:spPr bwMode="auto">
                <a:xfrm>
                  <a:off x="2969" y="2799"/>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5" name="Line 741"/>
                <p:cNvSpPr>
                  <a:spLocks noChangeShapeType="1"/>
                </p:cNvSpPr>
                <p:nvPr/>
              </p:nvSpPr>
              <p:spPr bwMode="auto">
                <a:xfrm>
                  <a:off x="2969" y="3031"/>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6" name="Line 742"/>
                <p:cNvSpPr>
                  <a:spLocks noChangeShapeType="1"/>
                </p:cNvSpPr>
                <p:nvPr/>
              </p:nvSpPr>
              <p:spPr bwMode="auto">
                <a:xfrm>
                  <a:off x="2969" y="3263"/>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7" name="Line 743"/>
                <p:cNvSpPr>
                  <a:spLocks noChangeShapeType="1"/>
                </p:cNvSpPr>
                <p:nvPr/>
              </p:nvSpPr>
              <p:spPr bwMode="auto">
                <a:xfrm>
                  <a:off x="2969" y="3494"/>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8" name="Line 744"/>
                <p:cNvSpPr>
                  <a:spLocks noChangeShapeType="1"/>
                </p:cNvSpPr>
                <p:nvPr/>
              </p:nvSpPr>
              <p:spPr bwMode="auto">
                <a:xfrm>
                  <a:off x="2969" y="3742"/>
                  <a:ext cx="2651"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89" name="Line 745"/>
                <p:cNvSpPr>
                  <a:spLocks noChangeShapeType="1"/>
                </p:cNvSpPr>
                <p:nvPr/>
              </p:nvSpPr>
              <p:spPr bwMode="auto">
                <a:xfrm>
                  <a:off x="2969" y="1062"/>
                  <a:ext cx="0" cy="268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90" name="Line 746"/>
                <p:cNvSpPr>
                  <a:spLocks noChangeShapeType="1"/>
                </p:cNvSpPr>
                <p:nvPr/>
              </p:nvSpPr>
              <p:spPr bwMode="auto">
                <a:xfrm>
                  <a:off x="4599" y="1062"/>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91" name="Line 747"/>
                <p:cNvSpPr>
                  <a:spLocks noChangeShapeType="1"/>
                </p:cNvSpPr>
                <p:nvPr/>
              </p:nvSpPr>
              <p:spPr bwMode="auto">
                <a:xfrm>
                  <a:off x="4844" y="1062"/>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92" name="Line 748"/>
                <p:cNvSpPr>
                  <a:spLocks noChangeShapeType="1"/>
                </p:cNvSpPr>
                <p:nvPr/>
              </p:nvSpPr>
              <p:spPr bwMode="auto">
                <a:xfrm>
                  <a:off x="5089" y="1049"/>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93" name="Line 749"/>
                <p:cNvSpPr>
                  <a:spLocks noChangeShapeType="1"/>
                </p:cNvSpPr>
                <p:nvPr/>
              </p:nvSpPr>
              <p:spPr bwMode="auto">
                <a:xfrm>
                  <a:off x="5338" y="1062"/>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95" name="Line 751"/>
                <p:cNvSpPr>
                  <a:spLocks noChangeShapeType="1"/>
                </p:cNvSpPr>
                <p:nvPr/>
              </p:nvSpPr>
              <p:spPr bwMode="auto">
                <a:xfrm>
                  <a:off x="5620" y="1062"/>
                  <a:ext cx="0" cy="268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478" name="Line 734"/>
                <p:cNvSpPr>
                  <a:spLocks noChangeShapeType="1"/>
                </p:cNvSpPr>
                <p:nvPr/>
              </p:nvSpPr>
              <p:spPr bwMode="auto">
                <a:xfrm>
                  <a:off x="2969" y="1062"/>
                  <a:ext cx="2651"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41" name="Line 897"/>
                <p:cNvSpPr>
                  <a:spLocks noChangeShapeType="1"/>
                </p:cNvSpPr>
                <p:nvPr/>
              </p:nvSpPr>
              <p:spPr bwMode="auto">
                <a:xfrm>
                  <a:off x="2958" y="1070"/>
                  <a:ext cx="1642" cy="43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63" name="Text Box 919"/>
                <p:cNvSpPr txBox="1">
                  <a:spLocks noChangeArrowheads="1"/>
                </p:cNvSpPr>
                <p:nvPr/>
              </p:nvSpPr>
              <p:spPr bwMode="auto">
                <a:xfrm>
                  <a:off x="2993" y="1246"/>
                  <a:ext cx="67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丸ｺﾞｼｯｸM-PRO" pitchFamily="50" charset="-128"/>
                    </a:rPr>
                    <a:t>方策案</a:t>
                  </a:r>
                </a:p>
              </p:txBody>
            </p:sp>
            <p:sp>
              <p:nvSpPr>
                <p:cNvPr id="32664" name="Text Box 920"/>
                <p:cNvSpPr txBox="1">
                  <a:spLocks noChangeArrowheads="1"/>
                </p:cNvSpPr>
                <p:nvPr/>
              </p:nvSpPr>
              <p:spPr bwMode="auto">
                <a:xfrm>
                  <a:off x="4000" y="1109"/>
                  <a:ext cx="45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丸ｺﾞｼｯｸM-PRO" pitchFamily="50" charset="-128"/>
                    </a:rPr>
                    <a:t>評価</a:t>
                  </a:r>
                </a:p>
              </p:txBody>
            </p:sp>
            <p:sp>
              <p:nvSpPr>
                <p:cNvPr id="32679" name="Text Box 935"/>
                <p:cNvSpPr txBox="1">
                  <a:spLocks noChangeArrowheads="1"/>
                </p:cNvSpPr>
                <p:nvPr/>
              </p:nvSpPr>
              <p:spPr bwMode="auto">
                <a:xfrm>
                  <a:off x="4595" y="1123"/>
                  <a:ext cx="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ＭＳ Ｐゴシック" pitchFamily="50" charset="-128"/>
                    </a:rPr>
                    <a:t>効果</a:t>
                  </a:r>
                </a:p>
              </p:txBody>
            </p:sp>
            <p:sp>
              <p:nvSpPr>
                <p:cNvPr id="32684" name="Text Box 940"/>
                <p:cNvSpPr txBox="1">
                  <a:spLocks noChangeArrowheads="1"/>
                </p:cNvSpPr>
                <p:nvPr/>
              </p:nvSpPr>
              <p:spPr bwMode="auto">
                <a:xfrm>
                  <a:off x="5094" y="1131"/>
                  <a:ext cx="27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ＭＳ Ｐゴシック" pitchFamily="50" charset="-128"/>
                    </a:rPr>
                    <a:t>点数</a:t>
                  </a:r>
                </a:p>
              </p:txBody>
            </p:sp>
            <p:sp>
              <p:nvSpPr>
                <p:cNvPr id="32685" name="Text Box 941"/>
                <p:cNvSpPr txBox="1">
                  <a:spLocks noChangeArrowheads="1"/>
                </p:cNvSpPr>
                <p:nvPr/>
              </p:nvSpPr>
              <p:spPr bwMode="auto">
                <a:xfrm>
                  <a:off x="5350" y="1044"/>
                  <a:ext cx="20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000">
                      <a:solidFill>
                        <a:schemeClr val="bg2"/>
                      </a:solidFill>
                      <a:ea typeface="ＭＳ Ｐゴシック" pitchFamily="50" charset="-128"/>
                    </a:rPr>
                    <a:t>採用採否</a:t>
                  </a:r>
                </a:p>
              </p:txBody>
            </p:sp>
            <p:sp>
              <p:nvSpPr>
                <p:cNvPr id="32686" name="Text Box 942"/>
                <p:cNvSpPr txBox="1">
                  <a:spLocks noChangeArrowheads="1"/>
                </p:cNvSpPr>
                <p:nvPr/>
              </p:nvSpPr>
              <p:spPr bwMode="auto">
                <a:xfrm>
                  <a:off x="4853" y="1036"/>
                  <a:ext cx="217"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solidFill>
                        <a:schemeClr val="bg2"/>
                      </a:solidFill>
                      <a:ea typeface="ＭＳ Ｐゴシック" pitchFamily="50" charset="-128"/>
                    </a:rPr>
                    <a:t>実現性</a:t>
                  </a:r>
                </a:p>
              </p:txBody>
            </p:sp>
            <p:sp>
              <p:nvSpPr>
                <p:cNvPr id="32729" name="Line 985"/>
                <p:cNvSpPr>
                  <a:spLocks noChangeShapeType="1"/>
                </p:cNvSpPr>
                <p:nvPr/>
              </p:nvSpPr>
              <p:spPr bwMode="auto">
                <a:xfrm>
                  <a:off x="2880" y="1863"/>
                  <a:ext cx="0" cy="29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31" name="Line 987"/>
                <p:cNvSpPr>
                  <a:spLocks noChangeShapeType="1"/>
                </p:cNvSpPr>
                <p:nvPr/>
              </p:nvSpPr>
              <p:spPr bwMode="auto">
                <a:xfrm flipV="1">
                  <a:off x="2880" y="1863"/>
                  <a:ext cx="74" cy="1"/>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32" name="Line 988"/>
                <p:cNvSpPr>
                  <a:spLocks noChangeShapeType="1"/>
                </p:cNvSpPr>
                <p:nvPr/>
              </p:nvSpPr>
              <p:spPr bwMode="auto">
                <a:xfrm>
                  <a:off x="2880" y="2152"/>
                  <a:ext cx="79"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44" name="Line 1000"/>
                <p:cNvSpPr>
                  <a:spLocks noChangeShapeType="1"/>
                </p:cNvSpPr>
                <p:nvPr/>
              </p:nvSpPr>
              <p:spPr bwMode="auto">
                <a:xfrm>
                  <a:off x="2897" y="2684"/>
                  <a:ext cx="0" cy="26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46" name="Line 1002"/>
                <p:cNvSpPr>
                  <a:spLocks noChangeShapeType="1"/>
                </p:cNvSpPr>
                <p:nvPr/>
              </p:nvSpPr>
              <p:spPr bwMode="auto">
                <a:xfrm>
                  <a:off x="2897" y="2684"/>
                  <a:ext cx="7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47" name="Line 1003"/>
                <p:cNvSpPr>
                  <a:spLocks noChangeShapeType="1"/>
                </p:cNvSpPr>
                <p:nvPr/>
              </p:nvSpPr>
              <p:spPr bwMode="auto">
                <a:xfrm>
                  <a:off x="2897" y="2945"/>
                  <a:ext cx="7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48" name="Line 1004"/>
                <p:cNvSpPr>
                  <a:spLocks noChangeShapeType="1"/>
                </p:cNvSpPr>
                <p:nvPr/>
              </p:nvSpPr>
              <p:spPr bwMode="auto">
                <a:xfrm>
                  <a:off x="2897" y="3153"/>
                  <a:ext cx="0" cy="48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49" name="Line 1005"/>
                <p:cNvSpPr>
                  <a:spLocks noChangeShapeType="1"/>
                </p:cNvSpPr>
                <p:nvPr/>
              </p:nvSpPr>
              <p:spPr bwMode="auto">
                <a:xfrm>
                  <a:off x="2897" y="3147"/>
                  <a:ext cx="7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51" name="Line 1007"/>
                <p:cNvSpPr>
                  <a:spLocks noChangeShapeType="1"/>
                </p:cNvSpPr>
                <p:nvPr/>
              </p:nvSpPr>
              <p:spPr bwMode="auto">
                <a:xfrm>
                  <a:off x="2897" y="3635"/>
                  <a:ext cx="79" cy="1"/>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0476" name="Text Box 1036"/>
                <p:cNvSpPr txBox="1">
                  <a:spLocks noChangeArrowheads="1"/>
                </p:cNvSpPr>
                <p:nvPr/>
              </p:nvSpPr>
              <p:spPr bwMode="auto">
                <a:xfrm>
                  <a:off x="5078" y="3271"/>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solidFill>
                        <a:srgbClr val="000000"/>
                      </a:solidFill>
                    </a:rPr>
                    <a:t>10</a:t>
                  </a:r>
                </a:p>
              </p:txBody>
            </p:sp>
            <p:sp>
              <p:nvSpPr>
                <p:cNvPr id="190477" name="Text Box 1037"/>
                <p:cNvSpPr txBox="1">
                  <a:spLocks noChangeArrowheads="1"/>
                </p:cNvSpPr>
                <p:nvPr/>
              </p:nvSpPr>
              <p:spPr bwMode="auto">
                <a:xfrm>
                  <a:off x="5076" y="3046"/>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solidFill>
                        <a:srgbClr val="000000"/>
                      </a:solidFill>
                    </a:rPr>
                    <a:t>10</a:t>
                  </a:r>
                </a:p>
              </p:txBody>
            </p:sp>
            <p:sp>
              <p:nvSpPr>
                <p:cNvPr id="190478" name="Text Box 1038"/>
                <p:cNvSpPr txBox="1">
                  <a:spLocks noChangeArrowheads="1"/>
                </p:cNvSpPr>
                <p:nvPr/>
              </p:nvSpPr>
              <p:spPr bwMode="auto">
                <a:xfrm>
                  <a:off x="5082" y="2814"/>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solidFill>
                        <a:srgbClr val="000000"/>
                      </a:solidFill>
                    </a:rPr>
                    <a:t>10</a:t>
                  </a:r>
                </a:p>
              </p:txBody>
            </p:sp>
            <p:sp>
              <p:nvSpPr>
                <p:cNvPr id="190479" name="Text Box 1039"/>
                <p:cNvSpPr txBox="1">
                  <a:spLocks noChangeArrowheads="1"/>
                </p:cNvSpPr>
                <p:nvPr/>
              </p:nvSpPr>
              <p:spPr bwMode="auto">
                <a:xfrm>
                  <a:off x="5072" y="2351"/>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solidFill>
                        <a:srgbClr val="000000"/>
                      </a:solidFill>
                    </a:rPr>
                    <a:t>10</a:t>
                  </a:r>
                </a:p>
              </p:txBody>
            </p:sp>
            <p:sp>
              <p:nvSpPr>
                <p:cNvPr id="190480" name="Text Box 1040"/>
                <p:cNvSpPr txBox="1">
                  <a:spLocks noChangeArrowheads="1"/>
                </p:cNvSpPr>
                <p:nvPr/>
              </p:nvSpPr>
              <p:spPr bwMode="auto">
                <a:xfrm>
                  <a:off x="5070" y="1534"/>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solidFill>
                        <a:srgbClr val="000000"/>
                      </a:solidFill>
                    </a:rPr>
                    <a:t>10</a:t>
                  </a:r>
                </a:p>
              </p:txBody>
            </p:sp>
            <p:sp>
              <p:nvSpPr>
                <p:cNvPr id="190481" name="Text Box 1041"/>
                <p:cNvSpPr txBox="1">
                  <a:spLocks noChangeArrowheads="1"/>
                </p:cNvSpPr>
                <p:nvPr/>
              </p:nvSpPr>
              <p:spPr bwMode="auto">
                <a:xfrm>
                  <a:off x="5309" y="3252"/>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rgbClr val="000000"/>
                      </a:solidFill>
                      <a:ea typeface="ＭＳ Ｐゴシック" pitchFamily="50" charset="-128"/>
                    </a:rPr>
                    <a:t>採</a:t>
                  </a:r>
                </a:p>
              </p:txBody>
            </p:sp>
            <p:sp>
              <p:nvSpPr>
                <p:cNvPr id="190482" name="Text Box 1042"/>
                <p:cNvSpPr txBox="1">
                  <a:spLocks noChangeArrowheads="1"/>
                </p:cNvSpPr>
                <p:nvPr/>
              </p:nvSpPr>
              <p:spPr bwMode="auto">
                <a:xfrm>
                  <a:off x="5324" y="3020"/>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rgbClr val="000000"/>
                      </a:solidFill>
                      <a:ea typeface="ＭＳ Ｐゴシック" pitchFamily="50" charset="-128"/>
                    </a:rPr>
                    <a:t>採</a:t>
                  </a:r>
                </a:p>
              </p:txBody>
            </p:sp>
            <p:sp>
              <p:nvSpPr>
                <p:cNvPr id="190483" name="Text Box 1043"/>
                <p:cNvSpPr txBox="1">
                  <a:spLocks noChangeArrowheads="1"/>
                </p:cNvSpPr>
                <p:nvPr/>
              </p:nvSpPr>
              <p:spPr bwMode="auto">
                <a:xfrm>
                  <a:off x="5312" y="2779"/>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rgbClr val="000000"/>
                      </a:solidFill>
                      <a:ea typeface="ＭＳ Ｐゴシック" pitchFamily="50" charset="-128"/>
                    </a:rPr>
                    <a:t>採</a:t>
                  </a:r>
                </a:p>
              </p:txBody>
            </p:sp>
            <p:sp>
              <p:nvSpPr>
                <p:cNvPr id="190484" name="Text Box 1044"/>
                <p:cNvSpPr txBox="1">
                  <a:spLocks noChangeArrowheads="1"/>
                </p:cNvSpPr>
                <p:nvPr/>
              </p:nvSpPr>
              <p:spPr bwMode="auto">
                <a:xfrm>
                  <a:off x="5328" y="2324"/>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rgbClr val="000000"/>
                      </a:solidFill>
                      <a:ea typeface="ＭＳ Ｐゴシック" pitchFamily="50" charset="-128"/>
                    </a:rPr>
                    <a:t>採</a:t>
                  </a:r>
                </a:p>
              </p:txBody>
            </p:sp>
            <p:sp>
              <p:nvSpPr>
                <p:cNvPr id="190485" name="Text Box 1045"/>
                <p:cNvSpPr txBox="1">
                  <a:spLocks noChangeArrowheads="1"/>
                </p:cNvSpPr>
                <p:nvPr/>
              </p:nvSpPr>
              <p:spPr bwMode="auto">
                <a:xfrm>
                  <a:off x="5308" y="1498"/>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rgbClr val="000000"/>
                      </a:solidFill>
                      <a:ea typeface="ＭＳ Ｐゴシック" pitchFamily="50" charset="-128"/>
                    </a:rPr>
                    <a:t>採</a:t>
                  </a:r>
                </a:p>
              </p:txBody>
            </p:sp>
          </p:grpSp>
        </p:grpSp>
      </p:grpSp>
      <p:grpSp>
        <p:nvGrpSpPr>
          <p:cNvPr id="190487" name="Group 1047"/>
          <p:cNvGrpSpPr>
            <a:grpSpLocks/>
          </p:cNvGrpSpPr>
          <p:nvPr/>
        </p:nvGrpSpPr>
        <p:grpSpPr bwMode="auto">
          <a:xfrm>
            <a:off x="723900" y="5589588"/>
            <a:ext cx="6594475" cy="712787"/>
            <a:chOff x="193" y="458"/>
            <a:chExt cx="4154" cy="449"/>
          </a:xfrm>
        </p:grpSpPr>
        <p:grpSp>
          <p:nvGrpSpPr>
            <p:cNvPr id="190472" name="Group 1032"/>
            <p:cNvGrpSpPr>
              <a:grpSpLocks/>
            </p:cNvGrpSpPr>
            <p:nvPr/>
          </p:nvGrpSpPr>
          <p:grpSpPr bwMode="auto">
            <a:xfrm>
              <a:off x="193" y="458"/>
              <a:ext cx="4154" cy="449"/>
              <a:chOff x="454" y="3552"/>
              <a:chExt cx="4154" cy="449"/>
            </a:xfrm>
          </p:grpSpPr>
          <p:sp>
            <p:nvSpPr>
              <p:cNvPr id="32736" name="Line 992"/>
              <p:cNvSpPr>
                <a:spLocks noChangeShapeType="1"/>
              </p:cNvSpPr>
              <p:nvPr/>
            </p:nvSpPr>
            <p:spPr bwMode="auto">
              <a:xfrm flipV="1">
                <a:off x="454" y="3552"/>
                <a:ext cx="0" cy="236"/>
              </a:xfrm>
              <a:prstGeom prst="line">
                <a:avLst/>
              </a:prstGeom>
              <a:noFill/>
              <a:ln w="28575">
                <a:solidFill>
                  <a:schemeClr val="hlink"/>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0466" name="Line 1026"/>
              <p:cNvSpPr>
                <a:spLocks noChangeShapeType="1"/>
              </p:cNvSpPr>
              <p:nvPr/>
            </p:nvSpPr>
            <p:spPr bwMode="auto">
              <a:xfrm>
                <a:off x="471" y="3794"/>
                <a:ext cx="4137" cy="0"/>
              </a:xfrm>
              <a:prstGeom prst="line">
                <a:avLst/>
              </a:prstGeom>
              <a:noFill/>
              <a:ln w="28575">
                <a:solidFill>
                  <a:schemeClr val="hlink"/>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0467" name="Text Box 1027"/>
              <p:cNvSpPr txBox="1">
                <a:spLocks noChangeArrowheads="1"/>
              </p:cNvSpPr>
              <p:nvPr/>
            </p:nvSpPr>
            <p:spPr bwMode="auto">
              <a:xfrm>
                <a:off x="1073" y="3770"/>
                <a:ext cx="89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hlink"/>
                    </a:solidFill>
                    <a:ea typeface="ＭＳ Ｐゴシック" pitchFamily="50" charset="-128"/>
                  </a:rPr>
                  <a:t>系統図</a:t>
                </a:r>
              </a:p>
            </p:txBody>
          </p:sp>
        </p:grpSp>
        <p:sp>
          <p:nvSpPr>
            <p:cNvPr id="190486" name="Line 1046"/>
            <p:cNvSpPr>
              <a:spLocks noChangeShapeType="1"/>
            </p:cNvSpPr>
            <p:nvPr/>
          </p:nvSpPr>
          <p:spPr bwMode="auto">
            <a:xfrm>
              <a:off x="4312" y="551"/>
              <a:ext cx="0" cy="157"/>
            </a:xfrm>
            <a:prstGeom prst="line">
              <a:avLst/>
            </a:prstGeom>
            <a:noFill/>
            <a:ln w="31750">
              <a:solidFill>
                <a:schemeClr val="hlink"/>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0497" name="Group 1057"/>
          <p:cNvGrpSpPr>
            <a:grpSpLocks/>
          </p:cNvGrpSpPr>
          <p:nvPr/>
        </p:nvGrpSpPr>
        <p:grpSpPr bwMode="auto">
          <a:xfrm>
            <a:off x="4737100" y="5738813"/>
            <a:ext cx="4225925" cy="719137"/>
            <a:chOff x="2576" y="0"/>
            <a:chExt cx="2662" cy="453"/>
          </a:xfrm>
        </p:grpSpPr>
        <p:sp>
          <p:nvSpPr>
            <p:cNvPr id="190489" name="Line 1049"/>
            <p:cNvSpPr>
              <a:spLocks noChangeShapeType="1"/>
            </p:cNvSpPr>
            <p:nvPr/>
          </p:nvSpPr>
          <p:spPr bwMode="auto">
            <a:xfrm flipV="1">
              <a:off x="2576" y="16"/>
              <a:ext cx="0" cy="214"/>
            </a:xfrm>
            <a:prstGeom prst="line">
              <a:avLst/>
            </a:prstGeom>
            <a:noFill/>
            <a:ln w="25400">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35" name="Line 991"/>
            <p:cNvSpPr>
              <a:spLocks noChangeShapeType="1"/>
            </p:cNvSpPr>
            <p:nvPr/>
          </p:nvSpPr>
          <p:spPr bwMode="auto">
            <a:xfrm>
              <a:off x="2594" y="241"/>
              <a:ext cx="2644" cy="0"/>
            </a:xfrm>
            <a:prstGeom prst="line">
              <a:avLst/>
            </a:prstGeom>
            <a:noFill/>
            <a:ln w="28575">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0490" name="Line 1050"/>
            <p:cNvSpPr>
              <a:spLocks noChangeShapeType="1"/>
            </p:cNvSpPr>
            <p:nvPr/>
          </p:nvSpPr>
          <p:spPr bwMode="auto">
            <a:xfrm flipV="1">
              <a:off x="5214" y="0"/>
              <a:ext cx="0" cy="257"/>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0496" name="Text Box 1056"/>
            <p:cNvSpPr txBox="1">
              <a:spLocks noChangeArrowheads="1"/>
            </p:cNvSpPr>
            <p:nvPr/>
          </p:nvSpPr>
          <p:spPr bwMode="auto">
            <a:xfrm>
              <a:off x="3429" y="222"/>
              <a:ext cx="16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bg1"/>
                  </a:solidFill>
                  <a:ea typeface="ＭＳ Ｐゴシック" pitchFamily="50" charset="-128"/>
                </a:rPr>
                <a:t>マトリックス図</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55"/>
                                        </p:tgtEl>
                                        <p:attrNameLst>
                                          <p:attrName>style.visibility</p:attrName>
                                        </p:attrNameLst>
                                      </p:cBhvr>
                                      <p:to>
                                        <p:strVal val="visible"/>
                                      </p:to>
                                    </p:set>
                                    <p:anim calcmode="lin" valueType="num">
                                      <p:cBhvr additive="base">
                                        <p:cTn id="7" dur="500" fill="hold"/>
                                        <p:tgtEl>
                                          <p:spTgt spid="32755"/>
                                        </p:tgtEl>
                                        <p:attrNameLst>
                                          <p:attrName>ppt_x</p:attrName>
                                        </p:attrNameLst>
                                      </p:cBhvr>
                                      <p:tavLst>
                                        <p:tav tm="0">
                                          <p:val>
                                            <p:strVal val="0-#ppt_w/2"/>
                                          </p:val>
                                        </p:tav>
                                        <p:tav tm="100000">
                                          <p:val>
                                            <p:strVal val="#ppt_x"/>
                                          </p:val>
                                        </p:tav>
                                      </p:tavLst>
                                    </p:anim>
                                    <p:anim calcmode="lin" valueType="num">
                                      <p:cBhvr additive="base">
                                        <p:cTn id="8" dur="500" fill="hold"/>
                                        <p:tgtEl>
                                          <p:spTgt spid="3275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32767"/>
                                        </p:tgtEl>
                                        <p:attrNameLst>
                                          <p:attrName>style.visibility</p:attrName>
                                        </p:attrNameLst>
                                      </p:cBhvr>
                                      <p:to>
                                        <p:strVal val="visible"/>
                                      </p:to>
                                    </p:set>
                                    <p:animEffect transition="in" filter="blinds(horizontal)">
                                      <p:cBhvr>
                                        <p:cTn id="13" dur="500"/>
                                        <p:tgtEl>
                                          <p:spTgt spid="3276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190464"/>
                                        </p:tgtEl>
                                        <p:attrNameLst>
                                          <p:attrName>style.visibility</p:attrName>
                                        </p:attrNameLst>
                                      </p:cBhvr>
                                      <p:to>
                                        <p:strVal val="visible"/>
                                      </p:to>
                                    </p:set>
                                    <p:animEffect transition="in" filter="blinds(horizontal)">
                                      <p:cBhvr>
                                        <p:cTn id="18" dur="500"/>
                                        <p:tgtEl>
                                          <p:spTgt spid="19046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90465"/>
                                        </p:tgtEl>
                                        <p:attrNameLst>
                                          <p:attrName>style.visibility</p:attrName>
                                        </p:attrNameLst>
                                      </p:cBhvr>
                                      <p:to>
                                        <p:strVal val="visible"/>
                                      </p:to>
                                    </p:set>
                                    <p:animEffect transition="in" filter="blinds(horizontal)">
                                      <p:cBhvr>
                                        <p:cTn id="23" dur="500"/>
                                        <p:tgtEl>
                                          <p:spTgt spid="19046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190495"/>
                                        </p:tgtEl>
                                        <p:attrNameLst>
                                          <p:attrName>style.visibility</p:attrName>
                                        </p:attrNameLst>
                                      </p:cBhvr>
                                      <p:to>
                                        <p:strVal val="visible"/>
                                      </p:to>
                                    </p:set>
                                    <p:animEffect transition="in" filter="blinds(horizontal)">
                                      <p:cBhvr>
                                        <p:cTn id="28" dur="500"/>
                                        <p:tgtEl>
                                          <p:spTgt spid="19049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190487"/>
                                        </p:tgtEl>
                                        <p:attrNameLst>
                                          <p:attrName>style.visibility</p:attrName>
                                        </p:attrNameLst>
                                      </p:cBhvr>
                                      <p:to>
                                        <p:strVal val="visible"/>
                                      </p:to>
                                    </p:set>
                                    <p:animEffect transition="in" filter="blinds(horizontal)">
                                      <p:cBhvr>
                                        <p:cTn id="33" dur="500"/>
                                        <p:tgtEl>
                                          <p:spTgt spid="19048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nodeType="clickEffect">
                                  <p:stCondLst>
                                    <p:cond delay="0"/>
                                  </p:stCondLst>
                                  <p:childTnLst>
                                    <p:set>
                                      <p:cBhvr>
                                        <p:cTn id="37" dur="1" fill="hold">
                                          <p:stCondLst>
                                            <p:cond delay="0"/>
                                          </p:stCondLst>
                                        </p:cTn>
                                        <p:tgtEl>
                                          <p:spTgt spid="190497"/>
                                        </p:tgtEl>
                                        <p:attrNameLst>
                                          <p:attrName>style.visibility</p:attrName>
                                        </p:attrNameLst>
                                      </p:cBhvr>
                                      <p:to>
                                        <p:strVal val="visible"/>
                                      </p:to>
                                    </p:set>
                                    <p:animEffect transition="in" filter="blinds(horizontal)">
                                      <p:cBhvr>
                                        <p:cTn id="38" dur="500"/>
                                        <p:tgtEl>
                                          <p:spTgt spid="1904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5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ChangeArrowheads="1"/>
          </p:cNvSpPr>
          <p:nvPr/>
        </p:nvSpPr>
        <p:spPr bwMode="auto">
          <a:xfrm>
            <a:off x="757238" y="420688"/>
            <a:ext cx="4011612"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ja-JP" altLang="en-US" b="1">
                <a:solidFill>
                  <a:schemeClr val="bg1"/>
                </a:solidFill>
                <a:ea typeface="HGP創英角ﾎﾟｯﾌﾟ体" pitchFamily="50" charset="-128"/>
              </a:rPr>
              <a:t>２．対策</a:t>
            </a:r>
            <a:r>
              <a:rPr lang="ja-JP" altLang="en-US" sz="2400" b="1">
                <a:solidFill>
                  <a:schemeClr val="bg1"/>
                </a:solidFill>
                <a:ea typeface="HGP創英角ﾎﾟｯﾌﾟ体" pitchFamily="50" charset="-128"/>
              </a:rPr>
              <a:t>の</a:t>
            </a:r>
            <a:r>
              <a:rPr lang="ja-JP" altLang="en-US" b="1">
                <a:solidFill>
                  <a:schemeClr val="bg1"/>
                </a:solidFill>
                <a:ea typeface="HGP創英角ﾎﾟｯﾌﾟ体" pitchFamily="50" charset="-128"/>
              </a:rPr>
              <a:t>実施</a:t>
            </a:r>
          </a:p>
        </p:txBody>
      </p:sp>
      <p:grpSp>
        <p:nvGrpSpPr>
          <p:cNvPr id="167954" name="Group 18"/>
          <p:cNvGrpSpPr>
            <a:grpSpLocks/>
          </p:cNvGrpSpPr>
          <p:nvPr/>
        </p:nvGrpSpPr>
        <p:grpSpPr bwMode="auto">
          <a:xfrm>
            <a:off x="1057275" y="4198938"/>
            <a:ext cx="5808663" cy="1930400"/>
            <a:chOff x="665" y="2965"/>
            <a:chExt cx="3659" cy="1216"/>
          </a:xfrm>
        </p:grpSpPr>
        <p:sp>
          <p:nvSpPr>
            <p:cNvPr id="167945" name="Text Box 9"/>
            <p:cNvSpPr txBox="1">
              <a:spLocks noChangeArrowheads="1"/>
            </p:cNvSpPr>
            <p:nvPr/>
          </p:nvSpPr>
          <p:spPr bwMode="auto">
            <a:xfrm>
              <a:off x="665" y="2996"/>
              <a:ext cx="3230"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創英角ﾎﾟｯﾌﾟ体" pitchFamily="50" charset="-128"/>
                </a:rPr>
                <a:t>３）　要因ごとに対策効果が</a:t>
              </a:r>
            </a:p>
            <a:p>
              <a:pPr>
                <a:spcBef>
                  <a:spcPct val="50000"/>
                </a:spcBef>
              </a:pPr>
              <a:r>
                <a:rPr lang="ja-JP" altLang="en-US" sz="2400">
                  <a:solidFill>
                    <a:schemeClr val="bg1"/>
                  </a:solidFill>
                  <a:ea typeface="HGP創英角ﾎﾟｯﾌﾟ体" pitchFamily="50" charset="-128"/>
                </a:rPr>
                <a:t>　　　　　　分かる様にする</a:t>
              </a:r>
            </a:p>
          </p:txBody>
        </p:sp>
        <p:pic>
          <p:nvPicPr>
            <p:cNvPr id="167948"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5" y="2965"/>
              <a:ext cx="909" cy="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7953" name="Group 17"/>
          <p:cNvGrpSpPr>
            <a:grpSpLocks/>
          </p:cNvGrpSpPr>
          <p:nvPr/>
        </p:nvGrpSpPr>
        <p:grpSpPr bwMode="auto">
          <a:xfrm>
            <a:off x="1001713" y="3124200"/>
            <a:ext cx="7786687" cy="1900238"/>
            <a:chOff x="639" y="2010"/>
            <a:chExt cx="4905" cy="1197"/>
          </a:xfrm>
        </p:grpSpPr>
        <p:sp>
          <p:nvSpPr>
            <p:cNvPr id="167944" name="Text Box 8"/>
            <p:cNvSpPr txBox="1">
              <a:spLocks noChangeArrowheads="1"/>
            </p:cNvSpPr>
            <p:nvPr/>
          </p:nvSpPr>
          <p:spPr bwMode="auto">
            <a:xfrm>
              <a:off x="639" y="2203"/>
              <a:ext cx="41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S創英角ﾎﾟｯﾌﾟ体" pitchFamily="50" charset="-128"/>
                </a:rPr>
                <a:t>２）上司、関係部署に承認・連絡を取っておく</a:t>
              </a:r>
            </a:p>
          </p:txBody>
        </p:sp>
        <p:pic>
          <p:nvPicPr>
            <p:cNvPr id="16794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3" y="2010"/>
              <a:ext cx="881" cy="1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7942" name="Text Box 6"/>
          <p:cNvSpPr txBox="1">
            <a:spLocks noChangeArrowheads="1"/>
          </p:cNvSpPr>
          <p:nvPr/>
        </p:nvSpPr>
        <p:spPr bwMode="auto">
          <a:xfrm>
            <a:off x="1023938" y="1541463"/>
            <a:ext cx="5459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創英角ﾎﾟｯﾌﾟ体" pitchFamily="49" charset="-128"/>
              </a:rPr>
              <a:t>１）対策実施計画を作成する</a:t>
            </a:r>
          </a:p>
        </p:txBody>
      </p:sp>
      <p:grpSp>
        <p:nvGrpSpPr>
          <p:cNvPr id="167957" name="Group 21"/>
          <p:cNvGrpSpPr>
            <a:grpSpLocks/>
          </p:cNvGrpSpPr>
          <p:nvPr/>
        </p:nvGrpSpPr>
        <p:grpSpPr bwMode="auto">
          <a:xfrm>
            <a:off x="1492250" y="984250"/>
            <a:ext cx="6907213" cy="2155825"/>
            <a:chOff x="940" y="620"/>
            <a:chExt cx="4351" cy="1358"/>
          </a:xfrm>
        </p:grpSpPr>
        <p:pic>
          <p:nvPicPr>
            <p:cNvPr id="167950"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4" y="620"/>
              <a:ext cx="1715" cy="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7943" name="Text Box 7"/>
            <p:cNvSpPr txBox="1">
              <a:spLocks noChangeArrowheads="1"/>
            </p:cNvSpPr>
            <p:nvPr/>
          </p:nvSpPr>
          <p:spPr bwMode="auto">
            <a:xfrm>
              <a:off x="940" y="1427"/>
              <a:ext cx="43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solidFill>
                    <a:schemeClr val="bg2"/>
                  </a:solidFill>
                  <a:latin typeface="HGP創英角ﾎﾟｯﾌﾟ体" pitchFamily="50" charset="-128"/>
                  <a:ea typeface="HGP創英角ﾎﾟｯﾌﾟ体" pitchFamily="50" charset="-128"/>
                </a:rPr>
                <a:t>◇</a:t>
              </a:r>
              <a:r>
                <a:rPr lang="en-US" altLang="ja-JP" sz="2000">
                  <a:solidFill>
                    <a:schemeClr val="bg2"/>
                  </a:solidFill>
                  <a:latin typeface="HGP創英角ﾎﾟｯﾌﾟ体" pitchFamily="50" charset="-128"/>
                  <a:ea typeface="HGP創英角ﾎﾟｯﾌﾟ体" pitchFamily="50" charset="-128"/>
                </a:rPr>
                <a:t> </a:t>
              </a:r>
              <a:r>
                <a:rPr lang="ja-JP" altLang="en-US" sz="2000">
                  <a:solidFill>
                    <a:schemeClr val="bg2"/>
                  </a:solidFill>
                  <a:latin typeface="HGP創英角ﾎﾟｯﾌﾟ体" pitchFamily="50" charset="-128"/>
                  <a:ea typeface="HGP創英角ﾎﾟｯﾌﾟ体" pitchFamily="50" charset="-128"/>
                </a:rPr>
                <a:t>「何を」「誰が」「いつまで」「どれくらい」を決める</a:t>
              </a:r>
            </a:p>
          </p:txBody>
        </p:sp>
        <p:sp>
          <p:nvSpPr>
            <p:cNvPr id="167951" name="Text Box 15"/>
            <p:cNvSpPr txBox="1">
              <a:spLocks noChangeArrowheads="1"/>
            </p:cNvSpPr>
            <p:nvPr/>
          </p:nvSpPr>
          <p:spPr bwMode="auto">
            <a:xfrm>
              <a:off x="955" y="1728"/>
              <a:ext cx="43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solidFill>
                    <a:schemeClr val="bg2"/>
                  </a:solidFill>
                  <a:latin typeface="HGP創英角ﾎﾟｯﾌﾟ体" pitchFamily="50" charset="-128"/>
                  <a:ea typeface="HGP創英角ﾎﾟｯﾌﾟ体" pitchFamily="50" charset="-128"/>
                </a:rPr>
                <a:t>◇</a:t>
              </a:r>
              <a:r>
                <a:rPr lang="en-US" altLang="ja-JP" sz="2000">
                  <a:solidFill>
                    <a:schemeClr val="bg2"/>
                  </a:solidFill>
                  <a:latin typeface="HGP創英角ﾎﾟｯﾌﾟ体" pitchFamily="50" charset="-128"/>
                  <a:ea typeface="HGP創英角ﾎﾟｯﾌﾟ体" pitchFamily="50" charset="-128"/>
                </a:rPr>
                <a:t> </a:t>
              </a:r>
              <a:r>
                <a:rPr lang="ja-JP" altLang="en-US" sz="2000">
                  <a:solidFill>
                    <a:schemeClr val="bg2"/>
                  </a:solidFill>
                  <a:latin typeface="HGP創英角ﾎﾟｯﾌﾟ体" pitchFamily="50" charset="-128"/>
                  <a:ea typeface="HGP創英角ﾎﾟｯﾌﾟ体" pitchFamily="50" charset="-128"/>
                </a:rPr>
                <a:t>役割分担し、全員主役とする</a:t>
              </a:r>
            </a:p>
          </p:txBody>
        </p:sp>
      </p:grpSp>
      <p:sp>
        <p:nvSpPr>
          <p:cNvPr id="167958" name="Text Box 2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P30</a:t>
            </a:r>
          </a:p>
        </p:txBody>
      </p:sp>
      <p:sp>
        <p:nvSpPr>
          <p:cNvPr id="167960" name="Text Box 24"/>
          <p:cNvSpPr txBox="1">
            <a:spLocks noChangeArrowheads="1"/>
          </p:cNvSpPr>
          <p:nvPr/>
        </p:nvSpPr>
        <p:spPr bwMode="auto">
          <a:xfrm>
            <a:off x="1054100" y="6048375"/>
            <a:ext cx="6283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創英角ﾎﾟｯﾌﾟ体" pitchFamily="50" charset="-128"/>
              </a:rPr>
              <a:t>４）　副作用（ＱＣＤＳ等）がないか確認する。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7942"/>
                                        </p:tgtEl>
                                        <p:attrNameLst>
                                          <p:attrName>style.visibility</p:attrName>
                                        </p:attrNameLst>
                                      </p:cBhvr>
                                      <p:to>
                                        <p:strVal val="visible"/>
                                      </p:to>
                                    </p:set>
                                    <p:anim calcmode="lin" valueType="num">
                                      <p:cBhvr additive="base">
                                        <p:cTn id="7" dur="500" fill="hold"/>
                                        <p:tgtEl>
                                          <p:spTgt spid="167942"/>
                                        </p:tgtEl>
                                        <p:attrNameLst>
                                          <p:attrName>ppt_x</p:attrName>
                                        </p:attrNameLst>
                                      </p:cBhvr>
                                      <p:tavLst>
                                        <p:tav tm="0">
                                          <p:val>
                                            <p:strVal val="1+#ppt_w/2"/>
                                          </p:val>
                                        </p:tav>
                                        <p:tav tm="100000">
                                          <p:val>
                                            <p:strVal val="#ppt_x"/>
                                          </p:val>
                                        </p:tav>
                                      </p:tavLst>
                                    </p:anim>
                                    <p:anim calcmode="lin" valueType="num">
                                      <p:cBhvr additive="base">
                                        <p:cTn id="8" dur="500" fill="hold"/>
                                        <p:tgtEl>
                                          <p:spTgt spid="1679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67957"/>
                                        </p:tgtEl>
                                        <p:attrNameLst>
                                          <p:attrName>style.visibility</p:attrName>
                                        </p:attrNameLst>
                                      </p:cBhvr>
                                      <p:to>
                                        <p:strVal val="visible"/>
                                      </p:to>
                                    </p:set>
                                    <p:anim calcmode="lin" valueType="num">
                                      <p:cBhvr additive="base">
                                        <p:cTn id="13" dur="500" fill="hold"/>
                                        <p:tgtEl>
                                          <p:spTgt spid="167957"/>
                                        </p:tgtEl>
                                        <p:attrNameLst>
                                          <p:attrName>ppt_x</p:attrName>
                                        </p:attrNameLst>
                                      </p:cBhvr>
                                      <p:tavLst>
                                        <p:tav tm="0">
                                          <p:val>
                                            <p:strVal val="1+#ppt_w/2"/>
                                          </p:val>
                                        </p:tav>
                                        <p:tav tm="100000">
                                          <p:val>
                                            <p:strVal val="#ppt_x"/>
                                          </p:val>
                                        </p:tav>
                                      </p:tavLst>
                                    </p:anim>
                                    <p:anim calcmode="lin" valueType="num">
                                      <p:cBhvr additive="base">
                                        <p:cTn id="14" dur="500" fill="hold"/>
                                        <p:tgtEl>
                                          <p:spTgt spid="16795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167953"/>
                                        </p:tgtEl>
                                        <p:attrNameLst>
                                          <p:attrName>style.visibility</p:attrName>
                                        </p:attrNameLst>
                                      </p:cBhvr>
                                      <p:to>
                                        <p:strVal val="visible"/>
                                      </p:to>
                                    </p:set>
                                    <p:anim calcmode="lin" valueType="num">
                                      <p:cBhvr additive="base">
                                        <p:cTn id="19" dur="500" fill="hold"/>
                                        <p:tgtEl>
                                          <p:spTgt spid="167953"/>
                                        </p:tgtEl>
                                        <p:attrNameLst>
                                          <p:attrName>ppt_x</p:attrName>
                                        </p:attrNameLst>
                                      </p:cBhvr>
                                      <p:tavLst>
                                        <p:tav tm="0">
                                          <p:val>
                                            <p:strVal val="1+#ppt_w/2"/>
                                          </p:val>
                                        </p:tav>
                                        <p:tav tm="100000">
                                          <p:val>
                                            <p:strVal val="#ppt_x"/>
                                          </p:val>
                                        </p:tav>
                                      </p:tavLst>
                                    </p:anim>
                                    <p:anim calcmode="lin" valueType="num">
                                      <p:cBhvr additive="base">
                                        <p:cTn id="20" dur="500" fill="hold"/>
                                        <p:tgtEl>
                                          <p:spTgt spid="16795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167954"/>
                                        </p:tgtEl>
                                        <p:attrNameLst>
                                          <p:attrName>style.visibility</p:attrName>
                                        </p:attrNameLst>
                                      </p:cBhvr>
                                      <p:to>
                                        <p:strVal val="visible"/>
                                      </p:to>
                                    </p:set>
                                    <p:anim calcmode="lin" valueType="num">
                                      <p:cBhvr additive="base">
                                        <p:cTn id="25" dur="500" fill="hold"/>
                                        <p:tgtEl>
                                          <p:spTgt spid="167954"/>
                                        </p:tgtEl>
                                        <p:attrNameLst>
                                          <p:attrName>ppt_x</p:attrName>
                                        </p:attrNameLst>
                                      </p:cBhvr>
                                      <p:tavLst>
                                        <p:tav tm="0">
                                          <p:val>
                                            <p:strVal val="1+#ppt_w/2"/>
                                          </p:val>
                                        </p:tav>
                                        <p:tav tm="100000">
                                          <p:val>
                                            <p:strVal val="#ppt_x"/>
                                          </p:val>
                                        </p:tav>
                                      </p:tavLst>
                                    </p:anim>
                                    <p:anim calcmode="lin" valueType="num">
                                      <p:cBhvr additive="base">
                                        <p:cTn id="26" dur="500" fill="hold"/>
                                        <p:tgtEl>
                                          <p:spTgt spid="1679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42"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910" name="AutoShape 142"/>
          <p:cNvSpPr>
            <a:spLocks noChangeArrowheads="1"/>
          </p:cNvSpPr>
          <p:nvPr/>
        </p:nvSpPr>
        <p:spPr bwMode="auto">
          <a:xfrm>
            <a:off x="463550" y="2627313"/>
            <a:ext cx="8170863" cy="3784600"/>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71" name="Rectangle 3"/>
          <p:cNvSpPr>
            <a:spLocks noGrp="1" noChangeArrowheads="1"/>
          </p:cNvSpPr>
          <p:nvPr>
            <p:ph type="subTitle" idx="1"/>
          </p:nvPr>
        </p:nvSpPr>
        <p:spPr>
          <a:xfrm>
            <a:off x="423863" y="1119188"/>
            <a:ext cx="6400800" cy="485775"/>
          </a:xfrm>
        </p:spPr>
        <p:txBody>
          <a:bodyPr/>
          <a:lstStyle/>
          <a:p>
            <a:pPr algn="l"/>
            <a:r>
              <a:rPr lang="ja-JP" altLang="en-US">
                <a:solidFill>
                  <a:schemeClr val="bg1"/>
                </a:solidFill>
                <a:ea typeface="HGS創英角ﾎﾟｯﾌﾟ体" pitchFamily="50" charset="-128"/>
              </a:rPr>
              <a:t>１．有形効果を確認する</a:t>
            </a:r>
          </a:p>
        </p:txBody>
      </p:sp>
      <p:sp>
        <p:nvSpPr>
          <p:cNvPr id="32772" name="AutoShape 4"/>
          <p:cNvSpPr>
            <a:spLocks noChangeArrowheads="1"/>
          </p:cNvSpPr>
          <p:nvPr/>
        </p:nvSpPr>
        <p:spPr bwMode="auto">
          <a:xfrm>
            <a:off x="836613" y="187325"/>
            <a:ext cx="5705475" cy="86995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70" name="Rectangle 2"/>
          <p:cNvSpPr>
            <a:spLocks noGrp="1" noChangeArrowheads="1"/>
          </p:cNvSpPr>
          <p:nvPr>
            <p:ph type="ctrTitle"/>
          </p:nvPr>
        </p:nvSpPr>
        <p:spPr>
          <a:xfrm>
            <a:off x="2035175" y="95250"/>
            <a:ext cx="4232275" cy="973138"/>
          </a:xfrm>
        </p:spPr>
        <p:txBody>
          <a:bodyPr/>
          <a:lstStyle/>
          <a:p>
            <a:r>
              <a:rPr lang="ja-JP" altLang="en-US">
                <a:solidFill>
                  <a:schemeClr val="bg2"/>
                </a:solidFill>
                <a:ea typeface="HGS創英角ﾎﾟｯﾌﾟ体" pitchFamily="50" charset="-128"/>
              </a:rPr>
              <a:t>効果</a:t>
            </a:r>
            <a:r>
              <a:rPr lang="ja-JP" altLang="en-US" sz="4000">
                <a:solidFill>
                  <a:schemeClr val="bg2"/>
                </a:solidFill>
                <a:ea typeface="HGS創英角ﾎﾟｯﾌﾟ体" pitchFamily="50" charset="-128"/>
              </a:rPr>
              <a:t>の</a:t>
            </a:r>
            <a:r>
              <a:rPr lang="ja-JP" altLang="en-US">
                <a:solidFill>
                  <a:schemeClr val="bg2"/>
                </a:solidFill>
                <a:ea typeface="HGS創英角ﾎﾟｯﾌﾟ体" pitchFamily="50" charset="-128"/>
              </a:rPr>
              <a:t>確認</a:t>
            </a:r>
          </a:p>
        </p:txBody>
      </p:sp>
      <p:sp>
        <p:nvSpPr>
          <p:cNvPr id="32773" name="Text Box 5"/>
          <p:cNvSpPr txBox="1">
            <a:spLocks noChangeArrowheads="1"/>
          </p:cNvSpPr>
          <p:nvPr/>
        </p:nvSpPr>
        <p:spPr bwMode="auto">
          <a:xfrm>
            <a:off x="1020763" y="1684338"/>
            <a:ext cx="6764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1"/>
                </a:solidFill>
                <a:latin typeface="HGPｺﾞｼｯｸE" pitchFamily="50" charset="-128"/>
                <a:ea typeface="HGP創英角ﾎﾟｯﾌﾟ体" pitchFamily="50" charset="-128"/>
              </a:rPr>
              <a:t>１）</a:t>
            </a:r>
            <a:r>
              <a:rPr lang="ja-JP" altLang="en-US" sz="2400">
                <a:solidFill>
                  <a:schemeClr val="bg1"/>
                </a:solidFill>
                <a:ea typeface="HGP創英角ﾎﾟｯﾌﾟ体" pitchFamily="50" charset="-128"/>
              </a:rPr>
              <a:t>特性の実績値がどのように変わったか確認する</a:t>
            </a:r>
          </a:p>
        </p:txBody>
      </p:sp>
      <p:sp>
        <p:nvSpPr>
          <p:cNvPr id="32776" name="Text Box 8"/>
          <p:cNvSpPr txBox="1">
            <a:spLocks noChangeArrowheads="1"/>
          </p:cNvSpPr>
          <p:nvPr/>
        </p:nvSpPr>
        <p:spPr bwMode="auto">
          <a:xfrm>
            <a:off x="1828800" y="2159000"/>
            <a:ext cx="5003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latin typeface="HG創英角ﾎﾟｯﾌﾟ体" pitchFamily="49" charset="-128"/>
                <a:ea typeface="HG創英角ﾎﾟｯﾌﾟ体" pitchFamily="49" charset="-128"/>
              </a:rPr>
              <a:t>◇</a:t>
            </a:r>
            <a:r>
              <a:rPr lang="en-US" altLang="ja-JP" sz="2000">
                <a:solidFill>
                  <a:srgbClr val="000000"/>
                </a:solidFill>
                <a:ea typeface="HGPｺﾞｼｯｸE" pitchFamily="50" charset="-128"/>
              </a:rPr>
              <a:t> </a:t>
            </a:r>
            <a:r>
              <a:rPr lang="ja-JP" altLang="en-US" sz="2000">
                <a:solidFill>
                  <a:srgbClr val="000000"/>
                </a:solidFill>
                <a:ea typeface="HGPｺﾞｼｯｸE" pitchFamily="50" charset="-128"/>
              </a:rPr>
              <a:t>現状把握時と同じ尺度で比較する</a:t>
            </a:r>
          </a:p>
        </p:txBody>
      </p:sp>
      <p:sp>
        <p:nvSpPr>
          <p:cNvPr id="32780" name="Text Box 12"/>
          <p:cNvSpPr txBox="1">
            <a:spLocks noChangeArrowheads="1"/>
          </p:cNvSpPr>
          <p:nvPr/>
        </p:nvSpPr>
        <p:spPr bwMode="auto">
          <a:xfrm>
            <a:off x="1066800" y="334963"/>
            <a:ext cx="144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latin typeface="HGSｺﾞｼｯｸE" pitchFamily="50" charset="-128"/>
                <a:ea typeface="HGSｺﾞｼｯｸE" pitchFamily="50" charset="-128"/>
              </a:rPr>
              <a:t>手順６</a:t>
            </a:r>
          </a:p>
        </p:txBody>
      </p:sp>
      <p:grpSp>
        <p:nvGrpSpPr>
          <p:cNvPr id="32905" name="Group 137"/>
          <p:cNvGrpSpPr>
            <a:grpSpLocks/>
          </p:cNvGrpSpPr>
          <p:nvPr/>
        </p:nvGrpSpPr>
        <p:grpSpPr bwMode="auto">
          <a:xfrm>
            <a:off x="1252538" y="2806700"/>
            <a:ext cx="2954337" cy="3460750"/>
            <a:chOff x="789" y="1768"/>
            <a:chExt cx="1861" cy="2180"/>
          </a:xfrm>
        </p:grpSpPr>
        <p:sp>
          <p:nvSpPr>
            <p:cNvPr id="32781" name="Rectangle 13"/>
            <p:cNvSpPr>
              <a:spLocks noChangeArrowheads="1"/>
            </p:cNvSpPr>
            <p:nvPr/>
          </p:nvSpPr>
          <p:spPr bwMode="auto">
            <a:xfrm>
              <a:off x="1145" y="3141"/>
              <a:ext cx="257" cy="6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82" name="Rectangle 14"/>
            <p:cNvSpPr>
              <a:spLocks noChangeArrowheads="1"/>
            </p:cNvSpPr>
            <p:nvPr/>
          </p:nvSpPr>
          <p:spPr bwMode="auto">
            <a:xfrm>
              <a:off x="1426" y="1768"/>
              <a:ext cx="51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b="1">
                  <a:solidFill>
                    <a:srgbClr val="000000"/>
                  </a:solidFill>
                  <a:latin typeface="ＭＳ Ｐゴシック" pitchFamily="50" charset="-128"/>
                  <a:ea typeface="ＭＳ Ｐゴシック" pitchFamily="50" charset="-128"/>
                </a:rPr>
                <a:t>《</a:t>
              </a:r>
              <a:r>
                <a:rPr lang="ja-JP" altLang="en-US" sz="1600" b="1">
                  <a:solidFill>
                    <a:srgbClr val="000000"/>
                  </a:solidFill>
                  <a:latin typeface="ＭＳ Ｐゴシック" pitchFamily="50" charset="-128"/>
                  <a:ea typeface="ＭＳ Ｐゴシック" pitchFamily="50" charset="-128"/>
                </a:rPr>
                <a:t>改善前</a:t>
              </a:r>
              <a:r>
                <a:rPr lang="en-US" altLang="ja-JP" sz="1600" b="1">
                  <a:solidFill>
                    <a:srgbClr val="000000"/>
                  </a:solidFill>
                  <a:latin typeface="ＭＳ Ｐゴシック" pitchFamily="50" charset="-128"/>
                  <a:ea typeface="ＭＳ Ｐゴシック" pitchFamily="50" charset="-128"/>
                </a:rPr>
                <a:t>》</a:t>
              </a:r>
              <a:endParaRPr lang="en-US" altLang="ja-JP" sz="4000"/>
            </a:p>
          </p:txBody>
        </p:sp>
        <p:sp>
          <p:nvSpPr>
            <p:cNvPr id="32784" name="Rectangle 16"/>
            <p:cNvSpPr>
              <a:spLocks noChangeArrowheads="1"/>
            </p:cNvSpPr>
            <p:nvPr/>
          </p:nvSpPr>
          <p:spPr bwMode="auto">
            <a:xfrm>
              <a:off x="980"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（件）</a:t>
              </a:r>
              <a:endParaRPr lang="ja-JP" altLang="en-US" sz="4000"/>
            </a:p>
          </p:txBody>
        </p:sp>
        <p:sp>
          <p:nvSpPr>
            <p:cNvPr id="32785" name="Rectangle 17"/>
            <p:cNvSpPr>
              <a:spLocks noChangeArrowheads="1"/>
            </p:cNvSpPr>
            <p:nvPr/>
          </p:nvSpPr>
          <p:spPr bwMode="auto">
            <a:xfrm>
              <a:off x="2394"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a:t>
              </a:r>
              <a:endParaRPr lang="ja-JP" altLang="en-US" sz="4000"/>
            </a:p>
          </p:txBody>
        </p:sp>
        <p:sp>
          <p:nvSpPr>
            <p:cNvPr id="32786" name="Rectangle 18"/>
            <p:cNvSpPr>
              <a:spLocks noChangeArrowheads="1"/>
            </p:cNvSpPr>
            <p:nvPr/>
          </p:nvSpPr>
          <p:spPr bwMode="auto">
            <a:xfrm>
              <a:off x="1426" y="2065"/>
              <a:ext cx="40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b="1">
                  <a:solidFill>
                    <a:srgbClr val="000000"/>
                  </a:solidFill>
                  <a:latin typeface="ＭＳ Ｐゴシック" pitchFamily="50" charset="-128"/>
                  <a:ea typeface="ＭＳ Ｐゴシック" pitchFamily="50" charset="-128"/>
                </a:rPr>
                <a:t>8</a:t>
              </a:r>
              <a:r>
                <a:rPr lang="ja-JP" altLang="en-US" sz="1600" b="1">
                  <a:solidFill>
                    <a:srgbClr val="000000"/>
                  </a:solidFill>
                  <a:latin typeface="ＭＳ Ｐゴシック" pitchFamily="50" charset="-128"/>
                  <a:ea typeface="ＭＳ Ｐゴシック" pitchFamily="50" charset="-128"/>
                </a:rPr>
                <a:t>月度  </a:t>
              </a:r>
              <a:endParaRPr lang="ja-JP" altLang="en-US" sz="4000"/>
            </a:p>
          </p:txBody>
        </p:sp>
        <p:sp>
          <p:nvSpPr>
            <p:cNvPr id="32787" name="Rectangle 19"/>
            <p:cNvSpPr>
              <a:spLocks noChangeArrowheads="1"/>
            </p:cNvSpPr>
            <p:nvPr/>
          </p:nvSpPr>
          <p:spPr bwMode="auto">
            <a:xfrm>
              <a:off x="2386" y="2065"/>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100</a:t>
              </a:r>
              <a:endParaRPr lang="en-US" altLang="ja-JP" sz="4000"/>
            </a:p>
          </p:txBody>
        </p:sp>
        <p:sp>
          <p:nvSpPr>
            <p:cNvPr id="32788" name="Rectangle 20"/>
            <p:cNvSpPr>
              <a:spLocks noChangeArrowheads="1"/>
            </p:cNvSpPr>
            <p:nvPr/>
          </p:nvSpPr>
          <p:spPr bwMode="auto">
            <a:xfrm>
              <a:off x="1426" y="2223"/>
              <a:ext cx="4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ｎ＝ </a:t>
              </a:r>
              <a:r>
                <a:rPr lang="en-US" altLang="ja-JP" sz="1600" b="1">
                  <a:solidFill>
                    <a:srgbClr val="000000"/>
                  </a:solidFill>
                  <a:latin typeface="ＭＳ Ｐゴシック" pitchFamily="50" charset="-128"/>
                  <a:ea typeface="ＭＳ Ｐゴシック" pitchFamily="50" charset="-128"/>
                </a:rPr>
                <a:t>100 </a:t>
              </a:r>
              <a:endParaRPr lang="en-US" altLang="ja-JP" sz="4000"/>
            </a:p>
          </p:txBody>
        </p:sp>
        <p:sp>
          <p:nvSpPr>
            <p:cNvPr id="32789" name="Rectangle 21"/>
            <p:cNvSpPr>
              <a:spLocks noChangeArrowheads="1"/>
            </p:cNvSpPr>
            <p:nvPr/>
          </p:nvSpPr>
          <p:spPr bwMode="auto">
            <a:xfrm>
              <a:off x="996" y="242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80</a:t>
              </a:r>
              <a:endParaRPr lang="en-US" altLang="ja-JP" sz="4000"/>
            </a:p>
          </p:txBody>
        </p:sp>
        <p:sp>
          <p:nvSpPr>
            <p:cNvPr id="32793" name="Rectangle 25"/>
            <p:cNvSpPr>
              <a:spLocks noChangeArrowheads="1"/>
            </p:cNvSpPr>
            <p:nvPr/>
          </p:nvSpPr>
          <p:spPr bwMode="auto">
            <a:xfrm>
              <a:off x="789" y="253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不</a:t>
              </a:r>
              <a:endParaRPr lang="ja-JP" altLang="en-US" sz="4000"/>
            </a:p>
          </p:txBody>
        </p:sp>
        <p:sp>
          <p:nvSpPr>
            <p:cNvPr id="32796" name="Rectangle 28"/>
            <p:cNvSpPr>
              <a:spLocks noChangeArrowheads="1"/>
            </p:cNvSpPr>
            <p:nvPr/>
          </p:nvSpPr>
          <p:spPr bwMode="auto">
            <a:xfrm>
              <a:off x="789" y="269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良</a:t>
              </a:r>
              <a:endParaRPr lang="ja-JP" altLang="en-US" sz="4000"/>
            </a:p>
          </p:txBody>
        </p:sp>
        <p:sp>
          <p:nvSpPr>
            <p:cNvPr id="32797" name="Rectangle 29"/>
            <p:cNvSpPr>
              <a:spLocks noChangeArrowheads="1"/>
            </p:cNvSpPr>
            <p:nvPr/>
          </p:nvSpPr>
          <p:spPr bwMode="auto">
            <a:xfrm>
              <a:off x="996" y="2742"/>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60</a:t>
              </a:r>
              <a:endParaRPr lang="en-US" altLang="ja-JP" sz="4000"/>
            </a:p>
          </p:txBody>
        </p:sp>
        <p:sp>
          <p:nvSpPr>
            <p:cNvPr id="32800" name="Rectangle 32"/>
            <p:cNvSpPr>
              <a:spLocks noChangeArrowheads="1"/>
            </p:cNvSpPr>
            <p:nvPr/>
          </p:nvSpPr>
          <p:spPr bwMode="auto">
            <a:xfrm>
              <a:off x="789" y="285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件</a:t>
              </a:r>
              <a:endParaRPr lang="ja-JP" altLang="en-US" sz="4000"/>
            </a:p>
          </p:txBody>
        </p:sp>
        <p:sp>
          <p:nvSpPr>
            <p:cNvPr id="32801" name="Rectangle 33"/>
            <p:cNvSpPr>
              <a:spLocks noChangeArrowheads="1"/>
            </p:cNvSpPr>
            <p:nvPr/>
          </p:nvSpPr>
          <p:spPr bwMode="auto">
            <a:xfrm>
              <a:off x="2412" y="290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50</a:t>
              </a:r>
              <a:endParaRPr lang="en-US" altLang="ja-JP" sz="4000"/>
            </a:p>
          </p:txBody>
        </p:sp>
        <p:sp>
          <p:nvSpPr>
            <p:cNvPr id="32802" name="Rectangle 34"/>
            <p:cNvSpPr>
              <a:spLocks noChangeArrowheads="1"/>
            </p:cNvSpPr>
            <p:nvPr/>
          </p:nvSpPr>
          <p:spPr bwMode="auto">
            <a:xfrm>
              <a:off x="789"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数</a:t>
              </a:r>
              <a:endParaRPr lang="ja-JP" altLang="en-US" sz="4000"/>
            </a:p>
          </p:txBody>
        </p:sp>
        <p:sp>
          <p:nvSpPr>
            <p:cNvPr id="32803" name="Rectangle 35"/>
            <p:cNvSpPr>
              <a:spLocks noChangeArrowheads="1"/>
            </p:cNvSpPr>
            <p:nvPr/>
          </p:nvSpPr>
          <p:spPr bwMode="auto">
            <a:xfrm>
              <a:off x="996" y="3056"/>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40</a:t>
              </a:r>
              <a:endParaRPr lang="en-US" altLang="ja-JP" sz="4000"/>
            </a:p>
          </p:txBody>
        </p:sp>
        <p:sp>
          <p:nvSpPr>
            <p:cNvPr id="32808" name="Rectangle 40"/>
            <p:cNvSpPr>
              <a:spLocks noChangeArrowheads="1"/>
            </p:cNvSpPr>
            <p:nvPr/>
          </p:nvSpPr>
          <p:spPr bwMode="auto">
            <a:xfrm>
              <a:off x="996" y="337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20</a:t>
              </a:r>
              <a:endParaRPr lang="en-US" altLang="ja-JP" sz="4000"/>
            </a:p>
          </p:txBody>
        </p:sp>
        <p:sp>
          <p:nvSpPr>
            <p:cNvPr id="32812" name="Rectangle 44"/>
            <p:cNvSpPr>
              <a:spLocks noChangeArrowheads="1"/>
            </p:cNvSpPr>
            <p:nvPr/>
          </p:nvSpPr>
          <p:spPr bwMode="auto">
            <a:xfrm>
              <a:off x="1062"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0</a:t>
              </a:r>
              <a:endParaRPr lang="en-US" altLang="ja-JP" sz="4000"/>
            </a:p>
          </p:txBody>
        </p:sp>
        <p:sp>
          <p:nvSpPr>
            <p:cNvPr id="32813" name="Rectangle 45"/>
            <p:cNvSpPr>
              <a:spLocks noChangeArrowheads="1"/>
            </p:cNvSpPr>
            <p:nvPr/>
          </p:nvSpPr>
          <p:spPr bwMode="auto">
            <a:xfrm>
              <a:off x="2454" y="3661"/>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0</a:t>
              </a:r>
              <a:endParaRPr lang="en-US" altLang="ja-JP" sz="4000"/>
            </a:p>
          </p:txBody>
        </p:sp>
        <p:sp>
          <p:nvSpPr>
            <p:cNvPr id="32816" name="Rectangle 48"/>
            <p:cNvSpPr>
              <a:spLocks noChangeArrowheads="1"/>
            </p:cNvSpPr>
            <p:nvPr/>
          </p:nvSpPr>
          <p:spPr bwMode="auto">
            <a:xfrm>
              <a:off x="1468"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イ</a:t>
              </a:r>
              <a:endParaRPr lang="ja-JP" altLang="en-US" sz="4000"/>
            </a:p>
          </p:txBody>
        </p:sp>
        <p:sp>
          <p:nvSpPr>
            <p:cNvPr id="32817" name="Rectangle 49"/>
            <p:cNvSpPr>
              <a:spLocks noChangeArrowheads="1"/>
            </p:cNvSpPr>
            <p:nvPr/>
          </p:nvSpPr>
          <p:spPr bwMode="auto">
            <a:xfrm>
              <a:off x="1699"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ウ</a:t>
              </a:r>
              <a:endParaRPr lang="ja-JP" altLang="en-US" sz="4000"/>
            </a:p>
          </p:txBody>
        </p:sp>
        <p:sp>
          <p:nvSpPr>
            <p:cNvPr id="32818" name="Rectangle 50"/>
            <p:cNvSpPr>
              <a:spLocks noChangeArrowheads="1"/>
            </p:cNvSpPr>
            <p:nvPr/>
          </p:nvSpPr>
          <p:spPr bwMode="auto">
            <a:xfrm>
              <a:off x="193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エ</a:t>
              </a:r>
              <a:endParaRPr lang="ja-JP" altLang="en-US" sz="4000"/>
            </a:p>
          </p:txBody>
        </p:sp>
        <p:sp>
          <p:nvSpPr>
            <p:cNvPr id="32821" name="Rectangle 53"/>
            <p:cNvSpPr>
              <a:spLocks noChangeArrowheads="1"/>
            </p:cNvSpPr>
            <p:nvPr/>
          </p:nvSpPr>
          <p:spPr bwMode="auto">
            <a:xfrm>
              <a:off x="930" y="2113"/>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100</a:t>
              </a:r>
              <a:endParaRPr lang="en-US" altLang="ja-JP" sz="4000"/>
            </a:p>
          </p:txBody>
        </p:sp>
        <p:sp>
          <p:nvSpPr>
            <p:cNvPr id="32822" name="Rectangle 54"/>
            <p:cNvSpPr>
              <a:spLocks noChangeArrowheads="1"/>
            </p:cNvSpPr>
            <p:nvPr/>
          </p:nvSpPr>
          <p:spPr bwMode="auto">
            <a:xfrm>
              <a:off x="2138" y="3819"/>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rgbClr val="000000"/>
                  </a:solidFill>
                  <a:latin typeface="ＭＳ Ｐゴシック" pitchFamily="50" charset="-128"/>
                  <a:ea typeface="ＭＳ Ｐゴシック" pitchFamily="50" charset="-128"/>
                </a:rPr>
                <a:t>その他</a:t>
              </a:r>
              <a:endParaRPr lang="ja-JP" altLang="en-US" sz="1200"/>
            </a:p>
          </p:txBody>
        </p:sp>
        <p:sp>
          <p:nvSpPr>
            <p:cNvPr id="32825" name="Rectangle 57"/>
            <p:cNvSpPr>
              <a:spLocks noChangeArrowheads="1"/>
            </p:cNvSpPr>
            <p:nvPr/>
          </p:nvSpPr>
          <p:spPr bwMode="auto">
            <a:xfrm>
              <a:off x="121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ア</a:t>
              </a:r>
              <a:endParaRPr lang="ja-JP" altLang="en-US" sz="4000"/>
            </a:p>
          </p:txBody>
        </p:sp>
        <p:sp>
          <p:nvSpPr>
            <p:cNvPr id="32826" name="Rectangle 58"/>
            <p:cNvSpPr>
              <a:spLocks noChangeArrowheads="1"/>
            </p:cNvSpPr>
            <p:nvPr/>
          </p:nvSpPr>
          <p:spPr bwMode="auto">
            <a:xfrm>
              <a:off x="1153" y="21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27" name="Rectangle 59"/>
            <p:cNvSpPr>
              <a:spLocks noChangeArrowheads="1"/>
            </p:cNvSpPr>
            <p:nvPr/>
          </p:nvSpPr>
          <p:spPr bwMode="auto">
            <a:xfrm>
              <a:off x="1153" y="23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28" name="Rectangle 60"/>
            <p:cNvSpPr>
              <a:spLocks noChangeArrowheads="1"/>
            </p:cNvSpPr>
            <p:nvPr/>
          </p:nvSpPr>
          <p:spPr bwMode="auto">
            <a:xfrm>
              <a:off x="1153"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29" name="Rectangle 61"/>
            <p:cNvSpPr>
              <a:spLocks noChangeArrowheads="1"/>
            </p:cNvSpPr>
            <p:nvPr/>
          </p:nvSpPr>
          <p:spPr bwMode="auto">
            <a:xfrm>
              <a:off x="2320" y="25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0" name="Rectangle 62"/>
            <p:cNvSpPr>
              <a:spLocks noChangeArrowheads="1"/>
            </p:cNvSpPr>
            <p:nvPr/>
          </p:nvSpPr>
          <p:spPr bwMode="auto">
            <a:xfrm>
              <a:off x="1153"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1" name="Rectangle 63"/>
            <p:cNvSpPr>
              <a:spLocks noChangeArrowheads="1"/>
            </p:cNvSpPr>
            <p:nvPr/>
          </p:nvSpPr>
          <p:spPr bwMode="auto">
            <a:xfrm>
              <a:off x="2320" y="2661"/>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2" name="Rectangle 64"/>
            <p:cNvSpPr>
              <a:spLocks noChangeArrowheads="1"/>
            </p:cNvSpPr>
            <p:nvPr/>
          </p:nvSpPr>
          <p:spPr bwMode="auto">
            <a:xfrm>
              <a:off x="1153"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3" name="Rectangle 65"/>
            <p:cNvSpPr>
              <a:spLocks noChangeArrowheads="1"/>
            </p:cNvSpPr>
            <p:nvPr/>
          </p:nvSpPr>
          <p:spPr bwMode="auto">
            <a:xfrm>
              <a:off x="2320" y="2818"/>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5" name="Rectangle 67"/>
            <p:cNvSpPr>
              <a:spLocks noChangeArrowheads="1"/>
            </p:cNvSpPr>
            <p:nvPr/>
          </p:nvSpPr>
          <p:spPr bwMode="auto">
            <a:xfrm>
              <a:off x="1153"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6" name="Rectangle 68"/>
            <p:cNvSpPr>
              <a:spLocks noChangeArrowheads="1"/>
            </p:cNvSpPr>
            <p:nvPr/>
          </p:nvSpPr>
          <p:spPr bwMode="auto">
            <a:xfrm>
              <a:off x="2320"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8" name="Rectangle 70"/>
            <p:cNvSpPr>
              <a:spLocks noChangeArrowheads="1"/>
            </p:cNvSpPr>
            <p:nvPr/>
          </p:nvSpPr>
          <p:spPr bwMode="auto">
            <a:xfrm>
              <a:off x="1153" y="3132"/>
              <a:ext cx="2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9" name="Rectangle 71"/>
            <p:cNvSpPr>
              <a:spLocks noChangeArrowheads="1"/>
            </p:cNvSpPr>
            <p:nvPr/>
          </p:nvSpPr>
          <p:spPr bwMode="auto">
            <a:xfrm>
              <a:off x="2320"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1" name="Rectangle 73"/>
            <p:cNvSpPr>
              <a:spLocks noChangeArrowheads="1"/>
            </p:cNvSpPr>
            <p:nvPr/>
          </p:nvSpPr>
          <p:spPr bwMode="auto">
            <a:xfrm>
              <a:off x="1153"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2" name="Rectangle 74"/>
            <p:cNvSpPr>
              <a:spLocks noChangeArrowheads="1"/>
            </p:cNvSpPr>
            <p:nvPr/>
          </p:nvSpPr>
          <p:spPr bwMode="auto">
            <a:xfrm>
              <a:off x="2320"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4" name="Rectangle 76"/>
            <p:cNvSpPr>
              <a:spLocks noChangeArrowheads="1"/>
            </p:cNvSpPr>
            <p:nvPr/>
          </p:nvSpPr>
          <p:spPr bwMode="auto">
            <a:xfrm>
              <a:off x="1153" y="34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5" name="Rectangle 77"/>
            <p:cNvSpPr>
              <a:spLocks noChangeArrowheads="1"/>
            </p:cNvSpPr>
            <p:nvPr/>
          </p:nvSpPr>
          <p:spPr bwMode="auto">
            <a:xfrm>
              <a:off x="1402"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6" name="Rectangle 78"/>
            <p:cNvSpPr>
              <a:spLocks noChangeArrowheads="1"/>
            </p:cNvSpPr>
            <p:nvPr/>
          </p:nvSpPr>
          <p:spPr bwMode="auto">
            <a:xfrm>
              <a:off x="2121"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8" name="Rectangle 80"/>
            <p:cNvSpPr>
              <a:spLocks noChangeArrowheads="1"/>
            </p:cNvSpPr>
            <p:nvPr/>
          </p:nvSpPr>
          <p:spPr bwMode="auto">
            <a:xfrm>
              <a:off x="1153"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9" name="Rectangle 81"/>
            <p:cNvSpPr>
              <a:spLocks noChangeArrowheads="1"/>
            </p:cNvSpPr>
            <p:nvPr/>
          </p:nvSpPr>
          <p:spPr bwMode="auto">
            <a:xfrm>
              <a:off x="1641" y="3604"/>
              <a:ext cx="48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0" name="Rectangle 82"/>
            <p:cNvSpPr>
              <a:spLocks noChangeArrowheads="1"/>
            </p:cNvSpPr>
            <p:nvPr/>
          </p:nvSpPr>
          <p:spPr bwMode="auto">
            <a:xfrm>
              <a:off x="2320"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3" name="Rectangle 85"/>
            <p:cNvSpPr>
              <a:spLocks noChangeArrowheads="1"/>
            </p:cNvSpPr>
            <p:nvPr/>
          </p:nvSpPr>
          <p:spPr bwMode="auto">
            <a:xfrm>
              <a:off x="1153" y="3761"/>
              <a:ext cx="12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4" name="Rectangle 86"/>
            <p:cNvSpPr>
              <a:spLocks noChangeArrowheads="1"/>
            </p:cNvSpPr>
            <p:nvPr/>
          </p:nvSpPr>
          <p:spPr bwMode="auto">
            <a:xfrm>
              <a:off x="1137" y="2190"/>
              <a:ext cx="16"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5" name="Rectangle 87"/>
            <p:cNvSpPr>
              <a:spLocks noChangeArrowheads="1"/>
            </p:cNvSpPr>
            <p:nvPr/>
          </p:nvSpPr>
          <p:spPr bwMode="auto">
            <a:xfrm>
              <a:off x="2353" y="2206"/>
              <a:ext cx="16" cy="15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8" name="Rectangle 90"/>
            <p:cNvSpPr>
              <a:spLocks noChangeArrowheads="1"/>
            </p:cNvSpPr>
            <p:nvPr/>
          </p:nvSpPr>
          <p:spPr bwMode="auto">
            <a:xfrm>
              <a:off x="1385" y="3149"/>
              <a:ext cx="17" cy="6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9" name="Rectangle 91"/>
            <p:cNvSpPr>
              <a:spLocks noChangeArrowheads="1"/>
            </p:cNvSpPr>
            <p:nvPr/>
          </p:nvSpPr>
          <p:spPr bwMode="auto">
            <a:xfrm>
              <a:off x="1625"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0" name="Rectangle 92"/>
            <p:cNvSpPr>
              <a:spLocks noChangeArrowheads="1"/>
            </p:cNvSpPr>
            <p:nvPr/>
          </p:nvSpPr>
          <p:spPr bwMode="auto">
            <a:xfrm>
              <a:off x="2105" y="3447"/>
              <a:ext cx="16"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3" name="Rectangle 95"/>
            <p:cNvSpPr>
              <a:spLocks noChangeArrowheads="1"/>
            </p:cNvSpPr>
            <p:nvPr/>
          </p:nvSpPr>
          <p:spPr bwMode="auto">
            <a:xfrm>
              <a:off x="1865"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6" name="Rectangle 98"/>
            <p:cNvSpPr>
              <a:spLocks noChangeArrowheads="1"/>
            </p:cNvSpPr>
            <p:nvPr/>
          </p:nvSpPr>
          <p:spPr bwMode="auto">
            <a:xfrm>
              <a:off x="2320" y="2347"/>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6" name="Freeform 108"/>
            <p:cNvSpPr>
              <a:spLocks/>
            </p:cNvSpPr>
            <p:nvPr/>
          </p:nvSpPr>
          <p:spPr bwMode="auto">
            <a:xfrm>
              <a:off x="1137" y="3132"/>
              <a:ext cx="273" cy="654"/>
            </a:xfrm>
            <a:custGeom>
              <a:avLst/>
              <a:gdLst>
                <a:gd name="T0" fmla="*/ 273 w 273"/>
                <a:gd name="T1" fmla="*/ 9 h 654"/>
                <a:gd name="T2" fmla="*/ 248 w 273"/>
                <a:gd name="T3" fmla="*/ 0 h 654"/>
                <a:gd name="T4" fmla="*/ 0 w 273"/>
                <a:gd name="T5" fmla="*/ 646 h 654"/>
                <a:gd name="T6" fmla="*/ 25 w 273"/>
                <a:gd name="T7" fmla="*/ 654 h 654"/>
                <a:gd name="T8" fmla="*/ 273 w 273"/>
                <a:gd name="T9" fmla="*/ 9 h 654"/>
              </a:gdLst>
              <a:ahLst/>
              <a:cxnLst>
                <a:cxn ang="0">
                  <a:pos x="T0" y="T1"/>
                </a:cxn>
                <a:cxn ang="0">
                  <a:pos x="T2" y="T3"/>
                </a:cxn>
                <a:cxn ang="0">
                  <a:pos x="T4" y="T5"/>
                </a:cxn>
                <a:cxn ang="0">
                  <a:pos x="T6" y="T7"/>
                </a:cxn>
                <a:cxn ang="0">
                  <a:pos x="T8" y="T9"/>
                </a:cxn>
              </a:cxnLst>
              <a:rect l="0" t="0" r="r" b="b"/>
              <a:pathLst>
                <a:path w="273" h="654">
                  <a:moveTo>
                    <a:pt x="273" y="9"/>
                  </a:moveTo>
                  <a:lnTo>
                    <a:pt x="248" y="0"/>
                  </a:lnTo>
                  <a:lnTo>
                    <a:pt x="0" y="646"/>
                  </a:lnTo>
                  <a:lnTo>
                    <a:pt x="25" y="654"/>
                  </a:lnTo>
                  <a:lnTo>
                    <a:pt x="2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78" name="Oval 110"/>
            <p:cNvSpPr>
              <a:spLocks noChangeArrowheads="1"/>
            </p:cNvSpPr>
            <p:nvPr/>
          </p:nvSpPr>
          <p:spPr bwMode="auto">
            <a:xfrm>
              <a:off x="1344" y="3099"/>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2879" name="Oval 111"/>
            <p:cNvSpPr>
              <a:spLocks noChangeArrowheads="1"/>
            </p:cNvSpPr>
            <p:nvPr/>
          </p:nvSpPr>
          <p:spPr bwMode="auto">
            <a:xfrm>
              <a:off x="1584" y="2793"/>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2880" name="Oval 112"/>
            <p:cNvSpPr>
              <a:spLocks noChangeArrowheads="1"/>
            </p:cNvSpPr>
            <p:nvPr/>
          </p:nvSpPr>
          <p:spPr bwMode="auto">
            <a:xfrm>
              <a:off x="1832" y="2636"/>
              <a:ext cx="99" cy="99"/>
            </a:xfrm>
            <a:prstGeom prst="ellipse">
              <a:avLst/>
            </a:prstGeom>
            <a:solidFill>
              <a:srgbClr val="000000"/>
            </a:solidFill>
            <a:ln w="12700">
              <a:solidFill>
                <a:srgbClr val="000000"/>
              </a:solidFill>
              <a:round/>
              <a:headEnd/>
              <a:tailEnd/>
            </a:ln>
          </p:spPr>
          <p:txBody>
            <a:bodyPr/>
            <a:lstStyle/>
            <a:p>
              <a:endParaRPr lang="ja-JP" altLang="en-US"/>
            </a:p>
          </p:txBody>
        </p:sp>
        <p:sp>
          <p:nvSpPr>
            <p:cNvPr id="32881" name="Oval 113"/>
            <p:cNvSpPr>
              <a:spLocks noChangeArrowheads="1"/>
            </p:cNvSpPr>
            <p:nvPr/>
          </p:nvSpPr>
          <p:spPr bwMode="auto">
            <a:xfrm>
              <a:off x="2055" y="2471"/>
              <a:ext cx="99" cy="99"/>
            </a:xfrm>
            <a:prstGeom prst="ellipse">
              <a:avLst/>
            </a:prstGeom>
            <a:solidFill>
              <a:srgbClr val="000000"/>
            </a:solidFill>
            <a:ln w="12700">
              <a:solidFill>
                <a:srgbClr val="000000"/>
              </a:solidFill>
              <a:round/>
              <a:headEnd/>
              <a:tailEnd/>
            </a:ln>
          </p:spPr>
          <p:txBody>
            <a:bodyPr/>
            <a:lstStyle/>
            <a:p>
              <a:endParaRPr lang="ja-JP" altLang="en-US"/>
            </a:p>
          </p:txBody>
        </p:sp>
        <p:sp>
          <p:nvSpPr>
            <p:cNvPr id="32882" name="Oval 114"/>
            <p:cNvSpPr>
              <a:spLocks noChangeArrowheads="1"/>
            </p:cNvSpPr>
            <p:nvPr/>
          </p:nvSpPr>
          <p:spPr bwMode="auto">
            <a:xfrm>
              <a:off x="2303" y="2148"/>
              <a:ext cx="100" cy="99"/>
            </a:xfrm>
            <a:prstGeom prst="ellipse">
              <a:avLst/>
            </a:prstGeom>
            <a:solidFill>
              <a:srgbClr val="000000"/>
            </a:solidFill>
            <a:ln w="12700">
              <a:solidFill>
                <a:srgbClr val="000000"/>
              </a:solidFill>
              <a:round/>
              <a:headEnd/>
              <a:tailEnd/>
            </a:ln>
          </p:spPr>
          <p:txBody>
            <a:bodyPr/>
            <a:lstStyle/>
            <a:p>
              <a:endParaRPr lang="ja-JP" altLang="en-US"/>
            </a:p>
          </p:txBody>
        </p:sp>
        <p:sp>
          <p:nvSpPr>
            <p:cNvPr id="32883" name="Freeform 115"/>
            <p:cNvSpPr>
              <a:spLocks/>
            </p:cNvSpPr>
            <p:nvPr/>
          </p:nvSpPr>
          <p:spPr bwMode="auto">
            <a:xfrm>
              <a:off x="1385" y="2818"/>
              <a:ext cx="265" cy="323"/>
            </a:xfrm>
            <a:custGeom>
              <a:avLst/>
              <a:gdLst>
                <a:gd name="T0" fmla="*/ 0 w 265"/>
                <a:gd name="T1" fmla="*/ 306 h 323"/>
                <a:gd name="T2" fmla="*/ 17 w 265"/>
                <a:gd name="T3" fmla="*/ 323 h 323"/>
                <a:gd name="T4" fmla="*/ 265 w 265"/>
                <a:gd name="T5" fmla="*/ 17 h 323"/>
                <a:gd name="T6" fmla="*/ 248 w 265"/>
                <a:gd name="T7" fmla="*/ 0 h 323"/>
                <a:gd name="T8" fmla="*/ 0 w 265"/>
                <a:gd name="T9" fmla="*/ 306 h 323"/>
              </a:gdLst>
              <a:ahLst/>
              <a:cxnLst>
                <a:cxn ang="0">
                  <a:pos x="T0" y="T1"/>
                </a:cxn>
                <a:cxn ang="0">
                  <a:pos x="T2" y="T3"/>
                </a:cxn>
                <a:cxn ang="0">
                  <a:pos x="T4" y="T5"/>
                </a:cxn>
                <a:cxn ang="0">
                  <a:pos x="T6" y="T7"/>
                </a:cxn>
                <a:cxn ang="0">
                  <a:pos x="T8" y="T9"/>
                </a:cxn>
              </a:cxnLst>
              <a:rect l="0" t="0" r="r" b="b"/>
              <a:pathLst>
                <a:path w="265" h="323">
                  <a:moveTo>
                    <a:pt x="0" y="306"/>
                  </a:moveTo>
                  <a:lnTo>
                    <a:pt x="17" y="323"/>
                  </a:lnTo>
                  <a:lnTo>
                    <a:pt x="265" y="17"/>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84" name="Freeform 116"/>
            <p:cNvSpPr>
              <a:spLocks/>
            </p:cNvSpPr>
            <p:nvPr/>
          </p:nvSpPr>
          <p:spPr bwMode="auto">
            <a:xfrm>
              <a:off x="2105" y="2190"/>
              <a:ext cx="264" cy="322"/>
            </a:xfrm>
            <a:custGeom>
              <a:avLst/>
              <a:gdLst>
                <a:gd name="T0" fmla="*/ 0 w 264"/>
                <a:gd name="T1" fmla="*/ 306 h 322"/>
                <a:gd name="T2" fmla="*/ 16 w 264"/>
                <a:gd name="T3" fmla="*/ 322 h 322"/>
                <a:gd name="T4" fmla="*/ 264 w 264"/>
                <a:gd name="T5" fmla="*/ 16 h 322"/>
                <a:gd name="T6" fmla="*/ 248 w 264"/>
                <a:gd name="T7" fmla="*/ 0 h 322"/>
                <a:gd name="T8" fmla="*/ 0 w 264"/>
                <a:gd name="T9" fmla="*/ 306 h 322"/>
              </a:gdLst>
              <a:ahLst/>
              <a:cxnLst>
                <a:cxn ang="0">
                  <a:pos x="T0" y="T1"/>
                </a:cxn>
                <a:cxn ang="0">
                  <a:pos x="T2" y="T3"/>
                </a:cxn>
                <a:cxn ang="0">
                  <a:pos x="T4" y="T5"/>
                </a:cxn>
                <a:cxn ang="0">
                  <a:pos x="T6" y="T7"/>
                </a:cxn>
                <a:cxn ang="0">
                  <a:pos x="T8" y="T9"/>
                </a:cxn>
              </a:cxnLst>
              <a:rect l="0" t="0" r="r" b="b"/>
              <a:pathLst>
                <a:path w="264" h="322">
                  <a:moveTo>
                    <a:pt x="0" y="306"/>
                  </a:moveTo>
                  <a:lnTo>
                    <a:pt x="16" y="322"/>
                  </a:lnTo>
                  <a:lnTo>
                    <a:pt x="264" y="16"/>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85" name="Freeform 117"/>
            <p:cNvSpPr>
              <a:spLocks/>
            </p:cNvSpPr>
            <p:nvPr/>
          </p:nvSpPr>
          <p:spPr bwMode="auto">
            <a:xfrm>
              <a:off x="1641" y="2512"/>
              <a:ext cx="455" cy="331"/>
            </a:xfrm>
            <a:custGeom>
              <a:avLst/>
              <a:gdLst>
                <a:gd name="T0" fmla="*/ 0 w 455"/>
                <a:gd name="T1" fmla="*/ 306 h 331"/>
                <a:gd name="T2" fmla="*/ 9 w 455"/>
                <a:gd name="T3" fmla="*/ 331 h 331"/>
                <a:gd name="T4" fmla="*/ 455 w 455"/>
                <a:gd name="T5" fmla="*/ 25 h 331"/>
                <a:gd name="T6" fmla="*/ 447 w 455"/>
                <a:gd name="T7" fmla="*/ 0 h 331"/>
                <a:gd name="T8" fmla="*/ 0 w 455"/>
                <a:gd name="T9" fmla="*/ 306 h 331"/>
              </a:gdLst>
              <a:ahLst/>
              <a:cxnLst>
                <a:cxn ang="0">
                  <a:pos x="T0" y="T1"/>
                </a:cxn>
                <a:cxn ang="0">
                  <a:pos x="T2" y="T3"/>
                </a:cxn>
                <a:cxn ang="0">
                  <a:pos x="T4" y="T5"/>
                </a:cxn>
                <a:cxn ang="0">
                  <a:pos x="T6" y="T7"/>
                </a:cxn>
                <a:cxn ang="0">
                  <a:pos x="T8" y="T9"/>
                </a:cxn>
              </a:cxnLst>
              <a:rect l="0" t="0" r="r" b="b"/>
              <a:pathLst>
                <a:path w="455" h="331">
                  <a:moveTo>
                    <a:pt x="0" y="306"/>
                  </a:moveTo>
                  <a:lnTo>
                    <a:pt x="9" y="331"/>
                  </a:lnTo>
                  <a:lnTo>
                    <a:pt x="455" y="25"/>
                  </a:lnTo>
                  <a:lnTo>
                    <a:pt x="447"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909" name="Group 141"/>
          <p:cNvGrpSpPr>
            <a:grpSpLocks/>
          </p:cNvGrpSpPr>
          <p:nvPr/>
        </p:nvGrpSpPr>
        <p:grpSpPr bwMode="auto">
          <a:xfrm>
            <a:off x="3962400" y="3457575"/>
            <a:ext cx="4103688" cy="971550"/>
            <a:chOff x="2496" y="2178"/>
            <a:chExt cx="2585" cy="612"/>
          </a:xfrm>
        </p:grpSpPr>
        <p:sp>
          <p:nvSpPr>
            <p:cNvPr id="32792" name="Rectangle 24"/>
            <p:cNvSpPr>
              <a:spLocks noChangeArrowheads="1"/>
            </p:cNvSpPr>
            <p:nvPr/>
          </p:nvSpPr>
          <p:spPr bwMode="auto">
            <a:xfrm>
              <a:off x="4707" y="2398"/>
              <a:ext cx="37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000000"/>
                  </a:solidFill>
                  <a:latin typeface="ＭＳ Ｐゴシック" pitchFamily="50" charset="-128"/>
                  <a:ea typeface="ＭＳ Ｐゴシック" pitchFamily="50" charset="-128"/>
                </a:rPr>
                <a:t>効果</a:t>
              </a:r>
              <a:endParaRPr lang="ja-JP" altLang="en-US" sz="4000"/>
            </a:p>
          </p:txBody>
        </p:sp>
        <p:sp>
          <p:nvSpPr>
            <p:cNvPr id="32865" name="Rectangle 97"/>
            <p:cNvSpPr>
              <a:spLocks noChangeArrowheads="1"/>
            </p:cNvSpPr>
            <p:nvPr/>
          </p:nvSpPr>
          <p:spPr bwMode="auto">
            <a:xfrm>
              <a:off x="2496" y="2181"/>
              <a:ext cx="2242" cy="16"/>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2895" name="Group 127"/>
            <p:cNvGrpSpPr>
              <a:grpSpLocks/>
            </p:cNvGrpSpPr>
            <p:nvPr/>
          </p:nvGrpSpPr>
          <p:grpSpPr bwMode="auto">
            <a:xfrm>
              <a:off x="4593" y="2178"/>
              <a:ext cx="124" cy="612"/>
              <a:chOff x="4380" y="2214"/>
              <a:chExt cx="124" cy="612"/>
            </a:xfrm>
          </p:grpSpPr>
          <p:sp>
            <p:nvSpPr>
              <p:cNvPr id="32892" name="Rectangle 124"/>
              <p:cNvSpPr>
                <a:spLocks noChangeArrowheads="1"/>
              </p:cNvSpPr>
              <p:nvPr/>
            </p:nvSpPr>
            <p:spPr bwMode="auto">
              <a:xfrm>
                <a:off x="4430" y="2314"/>
                <a:ext cx="24" cy="39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93" name="Freeform 125"/>
              <p:cNvSpPr>
                <a:spLocks/>
              </p:cNvSpPr>
              <p:nvPr/>
            </p:nvSpPr>
            <p:spPr bwMode="auto">
              <a:xfrm>
                <a:off x="4380" y="2214"/>
                <a:ext cx="124" cy="124"/>
              </a:xfrm>
              <a:custGeom>
                <a:avLst/>
                <a:gdLst>
                  <a:gd name="T0" fmla="*/ 124 w 124"/>
                  <a:gd name="T1" fmla="*/ 124 h 124"/>
                  <a:gd name="T2" fmla="*/ 66 w 124"/>
                  <a:gd name="T3" fmla="*/ 0 h 124"/>
                  <a:gd name="T4" fmla="*/ 0 w 124"/>
                  <a:gd name="T5" fmla="*/ 124 h 124"/>
                  <a:gd name="T6" fmla="*/ 124 w 124"/>
                  <a:gd name="T7" fmla="*/ 124 h 124"/>
                </a:gdLst>
                <a:ahLst/>
                <a:cxnLst>
                  <a:cxn ang="0">
                    <a:pos x="T0" y="T1"/>
                  </a:cxn>
                  <a:cxn ang="0">
                    <a:pos x="T2" y="T3"/>
                  </a:cxn>
                  <a:cxn ang="0">
                    <a:pos x="T4" y="T5"/>
                  </a:cxn>
                  <a:cxn ang="0">
                    <a:pos x="T6" y="T7"/>
                  </a:cxn>
                </a:cxnLst>
                <a:rect l="0" t="0" r="r" b="b"/>
                <a:pathLst>
                  <a:path w="124" h="124">
                    <a:moveTo>
                      <a:pt x="124" y="124"/>
                    </a:moveTo>
                    <a:lnTo>
                      <a:pt x="66" y="0"/>
                    </a:lnTo>
                    <a:lnTo>
                      <a:pt x="0" y="124"/>
                    </a:lnTo>
                    <a:lnTo>
                      <a:pt x="124"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94" name="Freeform 126"/>
              <p:cNvSpPr>
                <a:spLocks/>
              </p:cNvSpPr>
              <p:nvPr/>
            </p:nvSpPr>
            <p:spPr bwMode="auto">
              <a:xfrm>
                <a:off x="4380" y="2694"/>
                <a:ext cx="124" cy="132"/>
              </a:xfrm>
              <a:custGeom>
                <a:avLst/>
                <a:gdLst>
                  <a:gd name="T0" fmla="*/ 0 w 124"/>
                  <a:gd name="T1" fmla="*/ 0 h 132"/>
                  <a:gd name="T2" fmla="*/ 66 w 124"/>
                  <a:gd name="T3" fmla="*/ 132 h 132"/>
                  <a:gd name="T4" fmla="*/ 124 w 124"/>
                  <a:gd name="T5" fmla="*/ 0 h 132"/>
                  <a:gd name="T6" fmla="*/ 0 w 124"/>
                  <a:gd name="T7" fmla="*/ 0 h 132"/>
                </a:gdLst>
                <a:ahLst/>
                <a:cxnLst>
                  <a:cxn ang="0">
                    <a:pos x="T0" y="T1"/>
                  </a:cxn>
                  <a:cxn ang="0">
                    <a:pos x="T2" y="T3"/>
                  </a:cxn>
                  <a:cxn ang="0">
                    <a:pos x="T4" y="T5"/>
                  </a:cxn>
                  <a:cxn ang="0">
                    <a:pos x="T6" y="T7"/>
                  </a:cxn>
                </a:cxnLst>
                <a:rect l="0" t="0" r="r" b="b"/>
                <a:pathLst>
                  <a:path w="124" h="132">
                    <a:moveTo>
                      <a:pt x="0" y="0"/>
                    </a:moveTo>
                    <a:lnTo>
                      <a:pt x="66" y="132"/>
                    </a:lnTo>
                    <a:lnTo>
                      <a:pt x="12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32899" name="Line 131"/>
            <p:cNvSpPr>
              <a:spLocks noChangeShapeType="1"/>
            </p:cNvSpPr>
            <p:nvPr/>
          </p:nvSpPr>
          <p:spPr bwMode="auto">
            <a:xfrm>
              <a:off x="4321" y="2781"/>
              <a:ext cx="45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08" name="Group 140"/>
          <p:cNvGrpSpPr>
            <a:grpSpLocks/>
          </p:cNvGrpSpPr>
          <p:nvPr/>
        </p:nvGrpSpPr>
        <p:grpSpPr bwMode="auto">
          <a:xfrm>
            <a:off x="4524375" y="2806700"/>
            <a:ext cx="2619375" cy="3460750"/>
            <a:chOff x="2850" y="1768"/>
            <a:chExt cx="1650" cy="2180"/>
          </a:xfrm>
        </p:grpSpPr>
        <p:sp>
          <p:nvSpPr>
            <p:cNvPr id="32783" name="Rectangle 15"/>
            <p:cNvSpPr>
              <a:spLocks noChangeArrowheads="1"/>
            </p:cNvSpPr>
            <p:nvPr/>
          </p:nvSpPr>
          <p:spPr bwMode="auto">
            <a:xfrm>
              <a:off x="3362" y="1768"/>
              <a:ext cx="51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b="1">
                  <a:solidFill>
                    <a:srgbClr val="000000"/>
                  </a:solidFill>
                  <a:latin typeface="ＭＳ Ｐゴシック" pitchFamily="50" charset="-128"/>
                  <a:ea typeface="ＭＳ Ｐゴシック" pitchFamily="50" charset="-128"/>
                </a:rPr>
                <a:t>《</a:t>
              </a:r>
              <a:r>
                <a:rPr lang="ja-JP" altLang="en-US" sz="1600" b="1">
                  <a:solidFill>
                    <a:srgbClr val="000000"/>
                  </a:solidFill>
                  <a:latin typeface="ＭＳ Ｐゴシック" pitchFamily="50" charset="-128"/>
                  <a:ea typeface="ＭＳ Ｐゴシック" pitchFamily="50" charset="-128"/>
                </a:rPr>
                <a:t>改善後</a:t>
              </a:r>
              <a:r>
                <a:rPr lang="en-US" altLang="ja-JP" sz="1600" b="1">
                  <a:solidFill>
                    <a:srgbClr val="000000"/>
                  </a:solidFill>
                  <a:latin typeface="ＭＳ Ｐゴシック" pitchFamily="50" charset="-128"/>
                  <a:ea typeface="ＭＳ Ｐゴシック" pitchFamily="50" charset="-128"/>
                </a:rPr>
                <a:t>》</a:t>
              </a:r>
              <a:endParaRPr lang="en-US" altLang="ja-JP" sz="4000"/>
            </a:p>
          </p:txBody>
        </p:sp>
        <p:sp>
          <p:nvSpPr>
            <p:cNvPr id="32790" name="Rectangle 22"/>
            <p:cNvSpPr>
              <a:spLocks noChangeArrowheads="1"/>
            </p:cNvSpPr>
            <p:nvPr/>
          </p:nvSpPr>
          <p:spPr bwMode="auto">
            <a:xfrm>
              <a:off x="2939" y="189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（件）</a:t>
              </a:r>
              <a:endParaRPr lang="ja-JP" altLang="en-US" sz="4000"/>
            </a:p>
          </p:txBody>
        </p:sp>
        <p:sp>
          <p:nvSpPr>
            <p:cNvPr id="32791" name="Rectangle 23"/>
            <p:cNvSpPr>
              <a:spLocks noChangeArrowheads="1"/>
            </p:cNvSpPr>
            <p:nvPr/>
          </p:nvSpPr>
          <p:spPr bwMode="auto">
            <a:xfrm>
              <a:off x="3362" y="2380"/>
              <a:ext cx="43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１１月度</a:t>
              </a:r>
              <a:endParaRPr lang="ja-JP" altLang="en-US" sz="4000"/>
            </a:p>
          </p:txBody>
        </p:sp>
        <p:sp>
          <p:nvSpPr>
            <p:cNvPr id="32794" name="Rectangle 26"/>
            <p:cNvSpPr>
              <a:spLocks noChangeArrowheads="1"/>
            </p:cNvSpPr>
            <p:nvPr/>
          </p:nvSpPr>
          <p:spPr bwMode="auto">
            <a:xfrm>
              <a:off x="3362" y="2537"/>
              <a:ext cx="4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ｎ＝ </a:t>
              </a:r>
              <a:r>
                <a:rPr lang="en-US" altLang="ja-JP" sz="1600" b="1">
                  <a:solidFill>
                    <a:srgbClr val="000000"/>
                  </a:solidFill>
                  <a:latin typeface="ＭＳ Ｐゴシック" pitchFamily="50" charset="-128"/>
                  <a:ea typeface="ＭＳ Ｐゴシック" pitchFamily="50" charset="-128"/>
                </a:rPr>
                <a:t>60  </a:t>
              </a:r>
              <a:endParaRPr lang="en-US" altLang="ja-JP" sz="4000"/>
            </a:p>
          </p:txBody>
        </p:sp>
        <p:sp>
          <p:nvSpPr>
            <p:cNvPr id="32795" name="Rectangle 27"/>
            <p:cNvSpPr>
              <a:spLocks noChangeArrowheads="1"/>
            </p:cNvSpPr>
            <p:nvPr/>
          </p:nvSpPr>
          <p:spPr bwMode="auto">
            <a:xfrm>
              <a:off x="4090" y="253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a:t>
              </a:r>
              <a:endParaRPr lang="ja-JP" altLang="en-US" sz="4000"/>
            </a:p>
          </p:txBody>
        </p:sp>
        <p:sp>
          <p:nvSpPr>
            <p:cNvPr id="32798" name="Rectangle 30"/>
            <p:cNvSpPr>
              <a:spLocks noChangeArrowheads="1"/>
            </p:cNvSpPr>
            <p:nvPr/>
          </p:nvSpPr>
          <p:spPr bwMode="auto">
            <a:xfrm>
              <a:off x="2932" y="275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60</a:t>
              </a:r>
              <a:endParaRPr lang="en-US" altLang="ja-JP" sz="4000"/>
            </a:p>
          </p:txBody>
        </p:sp>
        <p:sp>
          <p:nvSpPr>
            <p:cNvPr id="32799" name="Rectangle 31"/>
            <p:cNvSpPr>
              <a:spLocks noChangeArrowheads="1"/>
            </p:cNvSpPr>
            <p:nvPr/>
          </p:nvSpPr>
          <p:spPr bwMode="auto">
            <a:xfrm>
              <a:off x="4090" y="2694"/>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100</a:t>
              </a:r>
              <a:endParaRPr lang="en-US" altLang="ja-JP" sz="4000"/>
            </a:p>
          </p:txBody>
        </p:sp>
        <p:sp>
          <p:nvSpPr>
            <p:cNvPr id="32804" name="Rectangle 36"/>
            <p:cNvSpPr>
              <a:spLocks noChangeArrowheads="1"/>
            </p:cNvSpPr>
            <p:nvPr/>
          </p:nvSpPr>
          <p:spPr bwMode="auto">
            <a:xfrm>
              <a:off x="2932" y="306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40</a:t>
              </a:r>
              <a:endParaRPr lang="en-US" altLang="ja-JP" sz="4000"/>
            </a:p>
          </p:txBody>
        </p:sp>
        <p:sp>
          <p:nvSpPr>
            <p:cNvPr id="32805" name="Rectangle 37"/>
            <p:cNvSpPr>
              <a:spLocks noChangeArrowheads="1"/>
            </p:cNvSpPr>
            <p:nvPr/>
          </p:nvSpPr>
          <p:spPr bwMode="auto">
            <a:xfrm>
              <a:off x="4372"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累</a:t>
              </a:r>
              <a:endParaRPr lang="ja-JP" altLang="en-US" sz="4000"/>
            </a:p>
          </p:txBody>
        </p:sp>
        <p:sp>
          <p:nvSpPr>
            <p:cNvPr id="32806" name="Rectangle 38"/>
            <p:cNvSpPr>
              <a:spLocks noChangeArrowheads="1"/>
            </p:cNvSpPr>
            <p:nvPr/>
          </p:nvSpPr>
          <p:spPr bwMode="auto">
            <a:xfrm>
              <a:off x="4156" y="322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50</a:t>
              </a:r>
              <a:endParaRPr lang="en-US" altLang="ja-JP" sz="4000"/>
            </a:p>
          </p:txBody>
        </p:sp>
        <p:sp>
          <p:nvSpPr>
            <p:cNvPr id="32807" name="Rectangle 39"/>
            <p:cNvSpPr>
              <a:spLocks noChangeArrowheads="1"/>
            </p:cNvSpPr>
            <p:nvPr/>
          </p:nvSpPr>
          <p:spPr bwMode="auto">
            <a:xfrm>
              <a:off x="4372" y="3165"/>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積</a:t>
              </a:r>
              <a:endParaRPr lang="ja-JP" altLang="en-US" sz="4000"/>
            </a:p>
          </p:txBody>
        </p:sp>
        <p:sp>
          <p:nvSpPr>
            <p:cNvPr id="32809" name="Rectangle 41"/>
            <p:cNvSpPr>
              <a:spLocks noChangeArrowheads="1"/>
            </p:cNvSpPr>
            <p:nvPr/>
          </p:nvSpPr>
          <p:spPr bwMode="auto">
            <a:xfrm>
              <a:off x="2932" y="337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20</a:t>
              </a:r>
              <a:endParaRPr lang="en-US" altLang="ja-JP" sz="4000"/>
            </a:p>
          </p:txBody>
        </p:sp>
        <p:sp>
          <p:nvSpPr>
            <p:cNvPr id="32810" name="Rectangle 42"/>
            <p:cNvSpPr>
              <a:spLocks noChangeArrowheads="1"/>
            </p:cNvSpPr>
            <p:nvPr/>
          </p:nvSpPr>
          <p:spPr bwMode="auto">
            <a:xfrm>
              <a:off x="4372" y="3323"/>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比</a:t>
              </a:r>
              <a:endParaRPr lang="ja-JP" altLang="en-US" sz="4000"/>
            </a:p>
          </p:txBody>
        </p:sp>
        <p:sp>
          <p:nvSpPr>
            <p:cNvPr id="32811" name="Rectangle 43"/>
            <p:cNvSpPr>
              <a:spLocks noChangeArrowheads="1"/>
            </p:cNvSpPr>
            <p:nvPr/>
          </p:nvSpPr>
          <p:spPr bwMode="auto">
            <a:xfrm>
              <a:off x="4372" y="348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ea typeface="ＭＳ Ｐゴシック" pitchFamily="50" charset="-128"/>
                </a:rPr>
                <a:t>率</a:t>
              </a:r>
              <a:endParaRPr lang="ja-JP" altLang="en-US" sz="4000"/>
            </a:p>
          </p:txBody>
        </p:sp>
        <p:sp>
          <p:nvSpPr>
            <p:cNvPr id="32814" name="Rectangle 46"/>
            <p:cNvSpPr>
              <a:spLocks noChangeArrowheads="1"/>
            </p:cNvSpPr>
            <p:nvPr/>
          </p:nvSpPr>
          <p:spPr bwMode="auto">
            <a:xfrm>
              <a:off x="2998"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0</a:t>
              </a:r>
              <a:endParaRPr lang="en-US" altLang="ja-JP" sz="4000"/>
            </a:p>
          </p:txBody>
        </p:sp>
        <p:sp>
          <p:nvSpPr>
            <p:cNvPr id="32815" name="Rectangle 47"/>
            <p:cNvSpPr>
              <a:spLocks noChangeArrowheads="1"/>
            </p:cNvSpPr>
            <p:nvPr/>
          </p:nvSpPr>
          <p:spPr bwMode="auto">
            <a:xfrm>
              <a:off x="4167" y="366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0</a:t>
              </a:r>
              <a:endParaRPr lang="en-US" altLang="ja-JP" sz="4000"/>
            </a:p>
          </p:txBody>
        </p:sp>
        <p:sp>
          <p:nvSpPr>
            <p:cNvPr id="32819" name="Rectangle 51"/>
            <p:cNvSpPr>
              <a:spLocks noChangeArrowheads="1"/>
            </p:cNvSpPr>
            <p:nvPr/>
          </p:nvSpPr>
          <p:spPr bwMode="auto">
            <a:xfrm>
              <a:off x="3395"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ウ</a:t>
              </a:r>
              <a:endParaRPr lang="ja-JP" altLang="en-US" sz="4000"/>
            </a:p>
          </p:txBody>
        </p:sp>
        <p:sp>
          <p:nvSpPr>
            <p:cNvPr id="32820" name="Rectangle 52"/>
            <p:cNvSpPr>
              <a:spLocks noChangeArrowheads="1"/>
            </p:cNvSpPr>
            <p:nvPr/>
          </p:nvSpPr>
          <p:spPr bwMode="auto">
            <a:xfrm>
              <a:off x="3644"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エ</a:t>
              </a:r>
              <a:endParaRPr lang="ja-JP" altLang="en-US" sz="4000"/>
            </a:p>
          </p:txBody>
        </p:sp>
        <p:sp>
          <p:nvSpPr>
            <p:cNvPr id="32823" name="Rectangle 55"/>
            <p:cNvSpPr>
              <a:spLocks noChangeArrowheads="1"/>
            </p:cNvSpPr>
            <p:nvPr/>
          </p:nvSpPr>
          <p:spPr bwMode="auto">
            <a:xfrm>
              <a:off x="3818" y="3818"/>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rgbClr val="000000"/>
                  </a:solidFill>
                  <a:latin typeface="ＭＳ Ｐゴシック" pitchFamily="50" charset="-128"/>
                  <a:ea typeface="ＭＳ Ｐゴシック" pitchFamily="50" charset="-128"/>
                </a:rPr>
                <a:t>その他</a:t>
              </a:r>
              <a:endParaRPr lang="ja-JP" altLang="en-US" sz="1200"/>
            </a:p>
          </p:txBody>
        </p:sp>
        <p:sp>
          <p:nvSpPr>
            <p:cNvPr id="32824" name="Rectangle 56"/>
            <p:cNvSpPr>
              <a:spLocks noChangeArrowheads="1"/>
            </p:cNvSpPr>
            <p:nvPr/>
          </p:nvSpPr>
          <p:spPr bwMode="auto">
            <a:xfrm>
              <a:off x="3155"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イ</a:t>
              </a:r>
              <a:endParaRPr lang="ja-JP" altLang="en-US" sz="4000"/>
            </a:p>
          </p:txBody>
        </p:sp>
        <p:sp>
          <p:nvSpPr>
            <p:cNvPr id="32834" name="Rectangle 66"/>
            <p:cNvSpPr>
              <a:spLocks noChangeArrowheads="1"/>
            </p:cNvSpPr>
            <p:nvPr/>
          </p:nvSpPr>
          <p:spPr bwMode="auto">
            <a:xfrm>
              <a:off x="3089"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37" name="Rectangle 69"/>
            <p:cNvSpPr>
              <a:spLocks noChangeArrowheads="1"/>
            </p:cNvSpPr>
            <p:nvPr/>
          </p:nvSpPr>
          <p:spPr bwMode="auto">
            <a:xfrm>
              <a:off x="3089"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0" name="Rectangle 72"/>
            <p:cNvSpPr>
              <a:spLocks noChangeArrowheads="1"/>
            </p:cNvSpPr>
            <p:nvPr/>
          </p:nvSpPr>
          <p:spPr bwMode="auto">
            <a:xfrm>
              <a:off x="3089" y="3132"/>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3" name="Rectangle 75"/>
            <p:cNvSpPr>
              <a:spLocks noChangeArrowheads="1"/>
            </p:cNvSpPr>
            <p:nvPr/>
          </p:nvSpPr>
          <p:spPr bwMode="auto">
            <a:xfrm>
              <a:off x="3089"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47" name="Rectangle 79"/>
            <p:cNvSpPr>
              <a:spLocks noChangeArrowheads="1"/>
            </p:cNvSpPr>
            <p:nvPr/>
          </p:nvSpPr>
          <p:spPr bwMode="auto">
            <a:xfrm>
              <a:off x="3089"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1" name="Rectangle 83"/>
            <p:cNvSpPr>
              <a:spLocks noChangeArrowheads="1"/>
            </p:cNvSpPr>
            <p:nvPr/>
          </p:nvSpPr>
          <p:spPr bwMode="auto">
            <a:xfrm>
              <a:off x="3089"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2" name="Rectangle 84"/>
            <p:cNvSpPr>
              <a:spLocks noChangeArrowheads="1"/>
            </p:cNvSpPr>
            <p:nvPr/>
          </p:nvSpPr>
          <p:spPr bwMode="auto">
            <a:xfrm>
              <a:off x="3337" y="3604"/>
              <a:ext cx="48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57" name="Rectangle 89"/>
            <p:cNvSpPr>
              <a:spLocks noChangeArrowheads="1"/>
            </p:cNvSpPr>
            <p:nvPr/>
          </p:nvSpPr>
          <p:spPr bwMode="auto">
            <a:xfrm>
              <a:off x="4049" y="2818"/>
              <a:ext cx="16" cy="96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1" name="Rectangle 93"/>
            <p:cNvSpPr>
              <a:spLocks noChangeArrowheads="1"/>
            </p:cNvSpPr>
            <p:nvPr/>
          </p:nvSpPr>
          <p:spPr bwMode="auto">
            <a:xfrm>
              <a:off x="3321"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2" name="Rectangle 94"/>
            <p:cNvSpPr>
              <a:spLocks noChangeArrowheads="1"/>
            </p:cNvSpPr>
            <p:nvPr/>
          </p:nvSpPr>
          <p:spPr bwMode="auto">
            <a:xfrm>
              <a:off x="3809" y="3447"/>
              <a:ext cx="17"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4" name="Rectangle 96"/>
            <p:cNvSpPr>
              <a:spLocks noChangeArrowheads="1"/>
            </p:cNvSpPr>
            <p:nvPr/>
          </p:nvSpPr>
          <p:spPr bwMode="auto">
            <a:xfrm>
              <a:off x="3561"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7" name="Rectangle 99"/>
            <p:cNvSpPr>
              <a:spLocks noChangeArrowheads="1"/>
            </p:cNvSpPr>
            <p:nvPr/>
          </p:nvSpPr>
          <p:spPr bwMode="auto">
            <a:xfrm>
              <a:off x="3089"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68" name="Rectangle 100"/>
            <p:cNvSpPr>
              <a:spLocks noChangeArrowheads="1"/>
            </p:cNvSpPr>
            <p:nvPr/>
          </p:nvSpPr>
          <p:spPr bwMode="auto">
            <a:xfrm>
              <a:off x="3089"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0" name="Rectangle 102"/>
            <p:cNvSpPr>
              <a:spLocks noChangeArrowheads="1"/>
            </p:cNvSpPr>
            <p:nvPr/>
          </p:nvSpPr>
          <p:spPr bwMode="auto">
            <a:xfrm>
              <a:off x="4016"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1" name="Rectangle 103"/>
            <p:cNvSpPr>
              <a:spLocks noChangeArrowheads="1"/>
            </p:cNvSpPr>
            <p:nvPr/>
          </p:nvSpPr>
          <p:spPr bwMode="auto">
            <a:xfrm>
              <a:off x="4016"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2" name="Rectangle 104"/>
            <p:cNvSpPr>
              <a:spLocks noChangeArrowheads="1"/>
            </p:cNvSpPr>
            <p:nvPr/>
          </p:nvSpPr>
          <p:spPr bwMode="auto">
            <a:xfrm>
              <a:off x="4016"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3" name="Rectangle 105"/>
            <p:cNvSpPr>
              <a:spLocks noChangeArrowheads="1"/>
            </p:cNvSpPr>
            <p:nvPr/>
          </p:nvSpPr>
          <p:spPr bwMode="auto">
            <a:xfrm>
              <a:off x="3826"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4" name="Rectangle 106"/>
            <p:cNvSpPr>
              <a:spLocks noChangeArrowheads="1"/>
            </p:cNvSpPr>
            <p:nvPr/>
          </p:nvSpPr>
          <p:spPr bwMode="auto">
            <a:xfrm>
              <a:off x="4016"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5" name="Rectangle 107"/>
            <p:cNvSpPr>
              <a:spLocks noChangeArrowheads="1"/>
            </p:cNvSpPr>
            <p:nvPr/>
          </p:nvSpPr>
          <p:spPr bwMode="auto">
            <a:xfrm>
              <a:off x="3089" y="3761"/>
              <a:ext cx="97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877" name="Oval 109"/>
            <p:cNvSpPr>
              <a:spLocks noChangeArrowheads="1"/>
            </p:cNvSpPr>
            <p:nvPr/>
          </p:nvSpPr>
          <p:spPr bwMode="auto">
            <a:xfrm>
              <a:off x="3768" y="3099"/>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2886" name="Freeform 118"/>
            <p:cNvSpPr>
              <a:spLocks/>
            </p:cNvSpPr>
            <p:nvPr/>
          </p:nvSpPr>
          <p:spPr bwMode="auto">
            <a:xfrm>
              <a:off x="3064" y="3447"/>
              <a:ext cx="307" cy="339"/>
            </a:xfrm>
            <a:custGeom>
              <a:avLst/>
              <a:gdLst>
                <a:gd name="T0" fmla="*/ 307 w 307"/>
                <a:gd name="T1" fmla="*/ 16 h 339"/>
                <a:gd name="T2" fmla="*/ 290 w 307"/>
                <a:gd name="T3" fmla="*/ 0 h 339"/>
                <a:gd name="T4" fmla="*/ 0 w 307"/>
                <a:gd name="T5" fmla="*/ 322 h 339"/>
                <a:gd name="T6" fmla="*/ 17 w 307"/>
                <a:gd name="T7" fmla="*/ 339 h 339"/>
                <a:gd name="T8" fmla="*/ 307 w 307"/>
                <a:gd name="T9" fmla="*/ 16 h 339"/>
              </a:gdLst>
              <a:ahLst/>
              <a:cxnLst>
                <a:cxn ang="0">
                  <a:pos x="T0" y="T1"/>
                </a:cxn>
                <a:cxn ang="0">
                  <a:pos x="T2" y="T3"/>
                </a:cxn>
                <a:cxn ang="0">
                  <a:pos x="T4" y="T5"/>
                </a:cxn>
                <a:cxn ang="0">
                  <a:pos x="T6" y="T7"/>
                </a:cxn>
                <a:cxn ang="0">
                  <a:pos x="T8" y="T9"/>
                </a:cxn>
              </a:cxnLst>
              <a:rect l="0" t="0" r="r" b="b"/>
              <a:pathLst>
                <a:path w="307" h="339">
                  <a:moveTo>
                    <a:pt x="307" y="16"/>
                  </a:moveTo>
                  <a:lnTo>
                    <a:pt x="290" y="0"/>
                  </a:lnTo>
                  <a:lnTo>
                    <a:pt x="0" y="322"/>
                  </a:lnTo>
                  <a:lnTo>
                    <a:pt x="17" y="339"/>
                  </a:lnTo>
                  <a:lnTo>
                    <a:pt x="307"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87" name="Oval 119"/>
            <p:cNvSpPr>
              <a:spLocks noChangeArrowheads="1"/>
            </p:cNvSpPr>
            <p:nvPr/>
          </p:nvSpPr>
          <p:spPr bwMode="auto">
            <a:xfrm>
              <a:off x="3304" y="3422"/>
              <a:ext cx="100" cy="99"/>
            </a:xfrm>
            <a:prstGeom prst="ellipse">
              <a:avLst/>
            </a:prstGeom>
            <a:solidFill>
              <a:srgbClr val="000000"/>
            </a:solidFill>
            <a:ln w="12700">
              <a:solidFill>
                <a:srgbClr val="000000"/>
              </a:solidFill>
              <a:round/>
              <a:headEnd/>
              <a:tailEnd/>
            </a:ln>
          </p:spPr>
          <p:txBody>
            <a:bodyPr/>
            <a:lstStyle/>
            <a:p>
              <a:endParaRPr lang="ja-JP" altLang="en-US"/>
            </a:p>
          </p:txBody>
        </p:sp>
        <p:sp>
          <p:nvSpPr>
            <p:cNvPr id="32888" name="Oval 120"/>
            <p:cNvSpPr>
              <a:spLocks noChangeArrowheads="1"/>
            </p:cNvSpPr>
            <p:nvPr/>
          </p:nvSpPr>
          <p:spPr bwMode="auto">
            <a:xfrm>
              <a:off x="3528" y="3256"/>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2889" name="Oval 121"/>
            <p:cNvSpPr>
              <a:spLocks noChangeArrowheads="1"/>
            </p:cNvSpPr>
            <p:nvPr/>
          </p:nvSpPr>
          <p:spPr bwMode="auto">
            <a:xfrm>
              <a:off x="3991" y="2768"/>
              <a:ext cx="91" cy="100"/>
            </a:xfrm>
            <a:prstGeom prst="ellipse">
              <a:avLst/>
            </a:prstGeom>
            <a:solidFill>
              <a:srgbClr val="000000"/>
            </a:solidFill>
            <a:ln w="12700">
              <a:solidFill>
                <a:srgbClr val="000000"/>
              </a:solidFill>
              <a:round/>
              <a:headEnd/>
              <a:tailEnd/>
            </a:ln>
          </p:spPr>
          <p:txBody>
            <a:bodyPr/>
            <a:lstStyle/>
            <a:p>
              <a:endParaRPr lang="ja-JP" altLang="en-US"/>
            </a:p>
          </p:txBody>
        </p:sp>
        <p:sp>
          <p:nvSpPr>
            <p:cNvPr id="32890" name="Freeform 122"/>
            <p:cNvSpPr>
              <a:spLocks/>
            </p:cNvSpPr>
            <p:nvPr/>
          </p:nvSpPr>
          <p:spPr bwMode="auto">
            <a:xfrm>
              <a:off x="3354" y="3141"/>
              <a:ext cx="463" cy="339"/>
            </a:xfrm>
            <a:custGeom>
              <a:avLst/>
              <a:gdLst>
                <a:gd name="T0" fmla="*/ 0 w 463"/>
                <a:gd name="T1" fmla="*/ 314 h 339"/>
                <a:gd name="T2" fmla="*/ 8 w 463"/>
                <a:gd name="T3" fmla="*/ 339 h 339"/>
                <a:gd name="T4" fmla="*/ 463 w 463"/>
                <a:gd name="T5" fmla="*/ 24 h 339"/>
                <a:gd name="T6" fmla="*/ 455 w 463"/>
                <a:gd name="T7" fmla="*/ 0 h 339"/>
                <a:gd name="T8" fmla="*/ 0 w 463"/>
                <a:gd name="T9" fmla="*/ 314 h 339"/>
              </a:gdLst>
              <a:ahLst/>
              <a:cxnLst>
                <a:cxn ang="0">
                  <a:pos x="T0" y="T1"/>
                </a:cxn>
                <a:cxn ang="0">
                  <a:pos x="T2" y="T3"/>
                </a:cxn>
                <a:cxn ang="0">
                  <a:pos x="T4" y="T5"/>
                </a:cxn>
                <a:cxn ang="0">
                  <a:pos x="T6" y="T7"/>
                </a:cxn>
                <a:cxn ang="0">
                  <a:pos x="T8" y="T9"/>
                </a:cxn>
              </a:cxnLst>
              <a:rect l="0" t="0" r="r" b="b"/>
              <a:pathLst>
                <a:path w="463" h="339">
                  <a:moveTo>
                    <a:pt x="0" y="314"/>
                  </a:moveTo>
                  <a:lnTo>
                    <a:pt x="8" y="339"/>
                  </a:lnTo>
                  <a:lnTo>
                    <a:pt x="463" y="24"/>
                  </a:lnTo>
                  <a:lnTo>
                    <a:pt x="455" y="0"/>
                  </a:lnTo>
                  <a:lnTo>
                    <a:pt x="0" y="3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91" name="Freeform 123"/>
            <p:cNvSpPr>
              <a:spLocks/>
            </p:cNvSpPr>
            <p:nvPr/>
          </p:nvSpPr>
          <p:spPr bwMode="auto">
            <a:xfrm>
              <a:off x="3784" y="2818"/>
              <a:ext cx="257" cy="356"/>
            </a:xfrm>
            <a:custGeom>
              <a:avLst/>
              <a:gdLst>
                <a:gd name="T0" fmla="*/ 0 w 257"/>
                <a:gd name="T1" fmla="*/ 347 h 356"/>
                <a:gd name="T2" fmla="*/ 25 w 257"/>
                <a:gd name="T3" fmla="*/ 356 h 356"/>
                <a:gd name="T4" fmla="*/ 257 w 257"/>
                <a:gd name="T5" fmla="*/ 8 h 356"/>
                <a:gd name="T6" fmla="*/ 232 w 257"/>
                <a:gd name="T7" fmla="*/ 0 h 356"/>
                <a:gd name="T8" fmla="*/ 0 w 257"/>
                <a:gd name="T9" fmla="*/ 347 h 356"/>
              </a:gdLst>
              <a:ahLst/>
              <a:cxnLst>
                <a:cxn ang="0">
                  <a:pos x="T0" y="T1"/>
                </a:cxn>
                <a:cxn ang="0">
                  <a:pos x="T2" y="T3"/>
                </a:cxn>
                <a:cxn ang="0">
                  <a:pos x="T4" y="T5"/>
                </a:cxn>
                <a:cxn ang="0">
                  <a:pos x="T6" y="T7"/>
                </a:cxn>
                <a:cxn ang="0">
                  <a:pos x="T8" y="T9"/>
                </a:cxn>
              </a:cxnLst>
              <a:rect l="0" t="0" r="r" b="b"/>
              <a:pathLst>
                <a:path w="257" h="356">
                  <a:moveTo>
                    <a:pt x="0" y="347"/>
                  </a:moveTo>
                  <a:lnTo>
                    <a:pt x="25" y="356"/>
                  </a:lnTo>
                  <a:lnTo>
                    <a:pt x="257" y="8"/>
                  </a:lnTo>
                  <a:lnTo>
                    <a:pt x="232" y="0"/>
                  </a:lnTo>
                  <a:lnTo>
                    <a:pt x="0" y="3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96" name="Rectangle 128"/>
            <p:cNvSpPr>
              <a:spLocks noChangeArrowheads="1"/>
            </p:cNvSpPr>
            <p:nvPr/>
          </p:nvSpPr>
          <p:spPr bwMode="auto">
            <a:xfrm>
              <a:off x="2936" y="241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a:solidFill>
                    <a:srgbClr val="000000"/>
                  </a:solidFill>
                  <a:latin typeface="ＭＳ Ｐゴシック" pitchFamily="50" charset="-128"/>
                  <a:ea typeface="ＭＳ Ｐゴシック" pitchFamily="50" charset="-128"/>
                </a:rPr>
                <a:t>80</a:t>
              </a:r>
              <a:endParaRPr lang="en-US" altLang="ja-JP" sz="4000"/>
            </a:p>
          </p:txBody>
        </p:sp>
        <p:sp>
          <p:nvSpPr>
            <p:cNvPr id="32897" name="Line 129"/>
            <p:cNvSpPr>
              <a:spLocks noChangeShapeType="1"/>
            </p:cNvSpPr>
            <p:nvPr/>
          </p:nvSpPr>
          <p:spPr bwMode="auto">
            <a:xfrm>
              <a:off x="3077" y="2329"/>
              <a:ext cx="75" cy="3"/>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98" name="Line 130"/>
            <p:cNvSpPr>
              <a:spLocks noChangeShapeType="1"/>
            </p:cNvSpPr>
            <p:nvPr/>
          </p:nvSpPr>
          <p:spPr bwMode="auto">
            <a:xfrm flipH="1">
              <a:off x="3069" y="2190"/>
              <a:ext cx="8" cy="1596"/>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00" name="Rectangle 132"/>
            <p:cNvSpPr>
              <a:spLocks noChangeArrowheads="1"/>
            </p:cNvSpPr>
            <p:nvPr/>
          </p:nvSpPr>
          <p:spPr bwMode="auto">
            <a:xfrm>
              <a:off x="2850" y="2134"/>
              <a:ext cx="19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b="1">
                  <a:solidFill>
                    <a:srgbClr val="000000"/>
                  </a:solidFill>
                  <a:latin typeface="ＭＳ Ｐゴシック" pitchFamily="50" charset="-128"/>
                  <a:ea typeface="ＭＳ Ｐゴシック" pitchFamily="50" charset="-128"/>
                </a:rPr>
                <a:t>100</a:t>
              </a:r>
              <a:endParaRPr lang="en-US" altLang="ja-JP" sz="1600" b="1"/>
            </a:p>
          </p:txBody>
        </p:sp>
        <p:sp>
          <p:nvSpPr>
            <p:cNvPr id="32902" name="Line 134"/>
            <p:cNvSpPr>
              <a:spLocks noChangeShapeType="1"/>
            </p:cNvSpPr>
            <p:nvPr/>
          </p:nvSpPr>
          <p:spPr bwMode="auto">
            <a:xfrm>
              <a:off x="3068" y="2193"/>
              <a:ext cx="82"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2907" name="Text Box 13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blinds(horizontal)">
                                      <p:cBhvr>
                                        <p:cTn id="7" dur="500"/>
                                        <p:tgtEl>
                                          <p:spTgt spid="32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2773"/>
                                        </p:tgtEl>
                                        <p:attrNameLst>
                                          <p:attrName>style.visibility</p:attrName>
                                        </p:attrNameLst>
                                      </p:cBhvr>
                                      <p:to>
                                        <p:strVal val="visible"/>
                                      </p:to>
                                    </p:set>
                                    <p:anim calcmode="lin" valueType="num">
                                      <p:cBhvr additive="base">
                                        <p:cTn id="12" dur="500" fill="hold"/>
                                        <p:tgtEl>
                                          <p:spTgt spid="32773"/>
                                        </p:tgtEl>
                                        <p:attrNameLst>
                                          <p:attrName>ppt_x</p:attrName>
                                        </p:attrNameLst>
                                      </p:cBhvr>
                                      <p:tavLst>
                                        <p:tav tm="0">
                                          <p:val>
                                            <p:strVal val="1+#ppt_w/2"/>
                                          </p:val>
                                        </p:tav>
                                        <p:tav tm="100000">
                                          <p:val>
                                            <p:strVal val="#ppt_x"/>
                                          </p:val>
                                        </p:tav>
                                      </p:tavLst>
                                    </p:anim>
                                    <p:anim calcmode="lin" valueType="num">
                                      <p:cBhvr additive="base">
                                        <p:cTn id="13" dur="500" fill="hold"/>
                                        <p:tgtEl>
                                          <p:spTgt spid="32773"/>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32776"/>
                                        </p:tgtEl>
                                        <p:attrNameLst>
                                          <p:attrName>style.visibility</p:attrName>
                                        </p:attrNameLst>
                                      </p:cBhvr>
                                      <p:to>
                                        <p:strVal val="visible"/>
                                      </p:to>
                                    </p:set>
                                    <p:anim calcmode="lin" valueType="num">
                                      <p:cBhvr additive="base">
                                        <p:cTn id="18" dur="500" fill="hold"/>
                                        <p:tgtEl>
                                          <p:spTgt spid="32776"/>
                                        </p:tgtEl>
                                        <p:attrNameLst>
                                          <p:attrName>ppt_x</p:attrName>
                                        </p:attrNameLst>
                                      </p:cBhvr>
                                      <p:tavLst>
                                        <p:tav tm="0">
                                          <p:val>
                                            <p:strVal val="1+#ppt_w/2"/>
                                          </p:val>
                                        </p:tav>
                                        <p:tav tm="100000">
                                          <p:val>
                                            <p:strVal val="#ppt_x"/>
                                          </p:val>
                                        </p:tav>
                                      </p:tavLst>
                                    </p:anim>
                                    <p:anim calcmode="lin" valueType="num">
                                      <p:cBhvr additive="base">
                                        <p:cTn id="19" dur="500" fill="hold"/>
                                        <p:tgtEl>
                                          <p:spTgt spid="32776"/>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32905"/>
                                        </p:tgtEl>
                                        <p:attrNameLst>
                                          <p:attrName>style.visibility</p:attrName>
                                        </p:attrNameLst>
                                      </p:cBhvr>
                                      <p:to>
                                        <p:strVal val="visible"/>
                                      </p:to>
                                    </p:set>
                                    <p:animEffect transition="in" filter="blinds(horizontal)">
                                      <p:cBhvr>
                                        <p:cTn id="24" dur="500"/>
                                        <p:tgtEl>
                                          <p:spTgt spid="3290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32908"/>
                                        </p:tgtEl>
                                        <p:attrNameLst>
                                          <p:attrName>style.visibility</p:attrName>
                                        </p:attrNameLst>
                                      </p:cBhvr>
                                      <p:to>
                                        <p:strVal val="visible"/>
                                      </p:to>
                                    </p:set>
                                    <p:anim calcmode="lin" valueType="num">
                                      <p:cBhvr additive="base">
                                        <p:cTn id="29" dur="500" fill="hold"/>
                                        <p:tgtEl>
                                          <p:spTgt spid="32908"/>
                                        </p:tgtEl>
                                        <p:attrNameLst>
                                          <p:attrName>ppt_x</p:attrName>
                                        </p:attrNameLst>
                                      </p:cBhvr>
                                      <p:tavLst>
                                        <p:tav tm="0">
                                          <p:val>
                                            <p:strVal val="0-#ppt_w/2"/>
                                          </p:val>
                                        </p:tav>
                                        <p:tav tm="100000">
                                          <p:val>
                                            <p:strVal val="#ppt_x"/>
                                          </p:val>
                                        </p:tav>
                                      </p:tavLst>
                                    </p:anim>
                                    <p:anim calcmode="lin" valueType="num">
                                      <p:cBhvr additive="base">
                                        <p:cTn id="30" dur="500" fill="hold"/>
                                        <p:tgtEl>
                                          <p:spTgt spid="32908"/>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32909"/>
                                        </p:tgtEl>
                                        <p:attrNameLst>
                                          <p:attrName>style.visibility</p:attrName>
                                        </p:attrNameLst>
                                      </p:cBhvr>
                                      <p:to>
                                        <p:strVal val="visible"/>
                                      </p:to>
                                    </p:set>
                                    <p:animEffect transition="in" filter="blinds(horizontal)">
                                      <p:cBhvr>
                                        <p:cTn id="35" dur="500"/>
                                        <p:tgtEl>
                                          <p:spTgt spid="329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P spid="32773" grpId="0" autoUpdateAnimBg="0"/>
      <p:bldP spid="32776"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38" name="AutoShape 146"/>
          <p:cNvSpPr>
            <a:spLocks noChangeArrowheads="1"/>
          </p:cNvSpPr>
          <p:nvPr/>
        </p:nvSpPr>
        <p:spPr bwMode="auto">
          <a:xfrm>
            <a:off x="625475" y="798513"/>
            <a:ext cx="8251825" cy="3471862"/>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796" name="Text Box 4"/>
          <p:cNvSpPr txBox="1">
            <a:spLocks noChangeArrowheads="1"/>
          </p:cNvSpPr>
          <p:nvPr/>
        </p:nvSpPr>
        <p:spPr bwMode="auto">
          <a:xfrm>
            <a:off x="915988" y="311150"/>
            <a:ext cx="6310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ｺﾞｼｯｸE" pitchFamily="50" charset="-128"/>
              </a:rPr>
              <a:t>２）効果は可能な限り対策内容ごとに把握する</a:t>
            </a:r>
          </a:p>
        </p:txBody>
      </p:sp>
      <p:sp>
        <p:nvSpPr>
          <p:cNvPr id="33797" name="Text Box 5"/>
          <p:cNvSpPr txBox="1">
            <a:spLocks noChangeArrowheads="1"/>
          </p:cNvSpPr>
          <p:nvPr/>
        </p:nvSpPr>
        <p:spPr bwMode="auto">
          <a:xfrm>
            <a:off x="977900" y="4430713"/>
            <a:ext cx="7242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HGPｺﾞｼｯｸE" pitchFamily="50" charset="-128"/>
              </a:rPr>
              <a:t>３）付帯効果と他部署への影響を確認する</a:t>
            </a:r>
          </a:p>
        </p:txBody>
      </p:sp>
      <p:sp>
        <p:nvSpPr>
          <p:cNvPr id="33798" name="Text Box 6"/>
          <p:cNvSpPr txBox="1">
            <a:spLocks noChangeArrowheads="1"/>
          </p:cNvSpPr>
          <p:nvPr/>
        </p:nvSpPr>
        <p:spPr bwMode="auto">
          <a:xfrm>
            <a:off x="3798888" y="4999038"/>
            <a:ext cx="4413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創英角ﾎﾟｯﾌﾟ体" pitchFamily="49" charset="-128"/>
              </a:rPr>
              <a:t>◇</a:t>
            </a:r>
            <a:r>
              <a:rPr lang="ja-JP" altLang="en-US" sz="2000">
                <a:solidFill>
                  <a:schemeClr val="bg2"/>
                </a:solidFill>
                <a:ea typeface="HGPｺﾞｼｯｸE" pitchFamily="50" charset="-128"/>
              </a:rPr>
              <a:t>良い効果　　　　プラスの影響　　　　　</a:t>
            </a:r>
          </a:p>
        </p:txBody>
      </p:sp>
      <p:grpSp>
        <p:nvGrpSpPr>
          <p:cNvPr id="33934" name="Group 142"/>
          <p:cNvGrpSpPr>
            <a:grpSpLocks/>
          </p:cNvGrpSpPr>
          <p:nvPr/>
        </p:nvGrpSpPr>
        <p:grpSpPr bwMode="auto">
          <a:xfrm>
            <a:off x="5064125" y="1865313"/>
            <a:ext cx="1503363" cy="1068387"/>
            <a:chOff x="3139" y="1162"/>
            <a:chExt cx="947" cy="673"/>
          </a:xfrm>
        </p:grpSpPr>
        <p:sp>
          <p:nvSpPr>
            <p:cNvPr id="33812" name="Rectangle 20"/>
            <p:cNvSpPr>
              <a:spLocks noChangeArrowheads="1"/>
            </p:cNvSpPr>
            <p:nvPr/>
          </p:nvSpPr>
          <p:spPr bwMode="auto">
            <a:xfrm>
              <a:off x="3689" y="1468"/>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b="1">
                  <a:solidFill>
                    <a:srgbClr val="FF0000"/>
                  </a:solidFill>
                  <a:latin typeface="ＭＳ Ｐゴシック" pitchFamily="50" charset="-128"/>
                  <a:ea typeface="ＭＳ Ｐゴシック" pitchFamily="50" charset="-128"/>
                </a:rPr>
                <a:t>対策２  </a:t>
              </a:r>
              <a:endParaRPr lang="ja-JP" altLang="en-US" sz="4000"/>
            </a:p>
          </p:txBody>
        </p:sp>
        <p:sp>
          <p:nvSpPr>
            <p:cNvPr id="33808" name="Rectangle 16"/>
            <p:cNvSpPr>
              <a:spLocks noChangeArrowheads="1"/>
            </p:cNvSpPr>
            <p:nvPr/>
          </p:nvSpPr>
          <p:spPr bwMode="auto">
            <a:xfrm>
              <a:off x="3418" y="1162"/>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b="1">
                  <a:solidFill>
                    <a:srgbClr val="FF0000"/>
                  </a:solidFill>
                  <a:latin typeface="ＭＳ Ｐゴシック" pitchFamily="50" charset="-128"/>
                  <a:ea typeface="ＭＳ Ｐゴシック" pitchFamily="50" charset="-128"/>
                </a:rPr>
                <a:t>対策 １ </a:t>
              </a:r>
              <a:endParaRPr lang="ja-JP" altLang="en-US" sz="4000"/>
            </a:p>
          </p:txBody>
        </p:sp>
        <p:grpSp>
          <p:nvGrpSpPr>
            <p:cNvPr id="33887" name="Group 95"/>
            <p:cNvGrpSpPr>
              <a:grpSpLocks/>
            </p:cNvGrpSpPr>
            <p:nvPr/>
          </p:nvGrpSpPr>
          <p:grpSpPr bwMode="auto">
            <a:xfrm>
              <a:off x="3139" y="1284"/>
              <a:ext cx="263" cy="260"/>
              <a:chOff x="3392" y="1515"/>
              <a:chExt cx="263" cy="260"/>
            </a:xfrm>
          </p:grpSpPr>
          <p:sp>
            <p:nvSpPr>
              <p:cNvPr id="33885" name="Freeform 93"/>
              <p:cNvSpPr>
                <a:spLocks/>
              </p:cNvSpPr>
              <p:nvPr/>
            </p:nvSpPr>
            <p:spPr bwMode="auto">
              <a:xfrm>
                <a:off x="3438" y="1515"/>
                <a:ext cx="217" cy="222"/>
              </a:xfrm>
              <a:custGeom>
                <a:avLst/>
                <a:gdLst>
                  <a:gd name="T0" fmla="*/ 217 w 217"/>
                  <a:gd name="T1" fmla="*/ 15 h 222"/>
                  <a:gd name="T2" fmla="*/ 209 w 217"/>
                  <a:gd name="T3" fmla="*/ 0 h 222"/>
                  <a:gd name="T4" fmla="*/ 0 w 217"/>
                  <a:gd name="T5" fmla="*/ 207 h 222"/>
                  <a:gd name="T6" fmla="*/ 8 w 217"/>
                  <a:gd name="T7" fmla="*/ 222 h 222"/>
                  <a:gd name="T8" fmla="*/ 217 w 217"/>
                  <a:gd name="T9" fmla="*/ 15 h 222"/>
                </a:gdLst>
                <a:ahLst/>
                <a:cxnLst>
                  <a:cxn ang="0">
                    <a:pos x="T0" y="T1"/>
                  </a:cxn>
                  <a:cxn ang="0">
                    <a:pos x="T2" y="T3"/>
                  </a:cxn>
                  <a:cxn ang="0">
                    <a:pos x="T4" y="T5"/>
                  </a:cxn>
                  <a:cxn ang="0">
                    <a:pos x="T6" y="T7"/>
                  </a:cxn>
                  <a:cxn ang="0">
                    <a:pos x="T8" y="T9"/>
                  </a:cxn>
                </a:cxnLst>
                <a:rect l="0" t="0" r="r" b="b"/>
                <a:pathLst>
                  <a:path w="217" h="222">
                    <a:moveTo>
                      <a:pt x="217" y="15"/>
                    </a:moveTo>
                    <a:lnTo>
                      <a:pt x="209" y="0"/>
                    </a:lnTo>
                    <a:lnTo>
                      <a:pt x="0" y="207"/>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6" name="Freeform 94"/>
              <p:cNvSpPr>
                <a:spLocks/>
              </p:cNvSpPr>
              <p:nvPr/>
            </p:nvSpPr>
            <p:spPr bwMode="auto">
              <a:xfrm>
                <a:off x="3392" y="1676"/>
                <a:ext cx="108" cy="99"/>
              </a:xfrm>
              <a:custGeom>
                <a:avLst/>
                <a:gdLst>
                  <a:gd name="T0" fmla="*/ 39 w 108"/>
                  <a:gd name="T1" fmla="*/ 0 h 99"/>
                  <a:gd name="T2" fmla="*/ 0 w 108"/>
                  <a:gd name="T3" fmla="*/ 99 h 99"/>
                  <a:gd name="T4" fmla="*/ 108 w 108"/>
                  <a:gd name="T5" fmla="*/ 69 h 99"/>
                  <a:gd name="T6" fmla="*/ 39 w 108"/>
                  <a:gd name="T7" fmla="*/ 0 h 99"/>
                </a:gdLst>
                <a:ahLst/>
                <a:cxnLst>
                  <a:cxn ang="0">
                    <a:pos x="T0" y="T1"/>
                  </a:cxn>
                  <a:cxn ang="0">
                    <a:pos x="T2" y="T3"/>
                  </a:cxn>
                  <a:cxn ang="0">
                    <a:pos x="T4" y="T5"/>
                  </a:cxn>
                  <a:cxn ang="0">
                    <a:pos x="T6" y="T7"/>
                  </a:cxn>
                </a:cxnLst>
                <a:rect l="0" t="0" r="r" b="b"/>
                <a:pathLst>
                  <a:path w="108" h="99">
                    <a:moveTo>
                      <a:pt x="39" y="0"/>
                    </a:moveTo>
                    <a:lnTo>
                      <a:pt x="0" y="99"/>
                    </a:lnTo>
                    <a:lnTo>
                      <a:pt x="108" y="69"/>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3890" name="Group 98"/>
            <p:cNvGrpSpPr>
              <a:grpSpLocks/>
            </p:cNvGrpSpPr>
            <p:nvPr/>
          </p:nvGrpSpPr>
          <p:grpSpPr bwMode="auto">
            <a:xfrm>
              <a:off x="3387" y="1567"/>
              <a:ext cx="263" cy="268"/>
              <a:chOff x="3640" y="1798"/>
              <a:chExt cx="263" cy="268"/>
            </a:xfrm>
          </p:grpSpPr>
          <p:sp>
            <p:nvSpPr>
              <p:cNvPr id="33888" name="Freeform 96"/>
              <p:cNvSpPr>
                <a:spLocks/>
              </p:cNvSpPr>
              <p:nvPr/>
            </p:nvSpPr>
            <p:spPr bwMode="auto">
              <a:xfrm>
                <a:off x="3686" y="1798"/>
                <a:ext cx="217" cy="222"/>
              </a:xfrm>
              <a:custGeom>
                <a:avLst/>
                <a:gdLst>
                  <a:gd name="T0" fmla="*/ 217 w 217"/>
                  <a:gd name="T1" fmla="*/ 15 h 222"/>
                  <a:gd name="T2" fmla="*/ 209 w 217"/>
                  <a:gd name="T3" fmla="*/ 0 h 222"/>
                  <a:gd name="T4" fmla="*/ 0 w 217"/>
                  <a:gd name="T5" fmla="*/ 206 h 222"/>
                  <a:gd name="T6" fmla="*/ 8 w 217"/>
                  <a:gd name="T7" fmla="*/ 222 h 222"/>
                  <a:gd name="T8" fmla="*/ 217 w 217"/>
                  <a:gd name="T9" fmla="*/ 15 h 222"/>
                </a:gdLst>
                <a:ahLst/>
                <a:cxnLst>
                  <a:cxn ang="0">
                    <a:pos x="T0" y="T1"/>
                  </a:cxn>
                  <a:cxn ang="0">
                    <a:pos x="T2" y="T3"/>
                  </a:cxn>
                  <a:cxn ang="0">
                    <a:pos x="T4" y="T5"/>
                  </a:cxn>
                  <a:cxn ang="0">
                    <a:pos x="T6" y="T7"/>
                  </a:cxn>
                  <a:cxn ang="0">
                    <a:pos x="T8" y="T9"/>
                  </a:cxn>
                </a:cxnLst>
                <a:rect l="0" t="0" r="r" b="b"/>
                <a:pathLst>
                  <a:path w="217" h="222">
                    <a:moveTo>
                      <a:pt x="217" y="15"/>
                    </a:moveTo>
                    <a:lnTo>
                      <a:pt x="209" y="0"/>
                    </a:lnTo>
                    <a:lnTo>
                      <a:pt x="0" y="206"/>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9" name="Freeform 97"/>
              <p:cNvSpPr>
                <a:spLocks/>
              </p:cNvSpPr>
              <p:nvPr/>
            </p:nvSpPr>
            <p:spPr bwMode="auto">
              <a:xfrm>
                <a:off x="3640" y="1959"/>
                <a:ext cx="108" cy="107"/>
              </a:xfrm>
              <a:custGeom>
                <a:avLst/>
                <a:gdLst>
                  <a:gd name="T0" fmla="*/ 38 w 108"/>
                  <a:gd name="T1" fmla="*/ 0 h 107"/>
                  <a:gd name="T2" fmla="*/ 0 w 108"/>
                  <a:gd name="T3" fmla="*/ 107 h 107"/>
                  <a:gd name="T4" fmla="*/ 108 w 108"/>
                  <a:gd name="T5" fmla="*/ 68 h 107"/>
                  <a:gd name="T6" fmla="*/ 38 w 108"/>
                  <a:gd name="T7" fmla="*/ 0 h 107"/>
                </a:gdLst>
                <a:ahLst/>
                <a:cxnLst>
                  <a:cxn ang="0">
                    <a:pos x="T0" y="T1"/>
                  </a:cxn>
                  <a:cxn ang="0">
                    <a:pos x="T2" y="T3"/>
                  </a:cxn>
                  <a:cxn ang="0">
                    <a:pos x="T4" y="T5"/>
                  </a:cxn>
                  <a:cxn ang="0">
                    <a:pos x="T6" y="T7"/>
                  </a:cxn>
                </a:cxnLst>
                <a:rect l="0" t="0" r="r" b="b"/>
                <a:pathLst>
                  <a:path w="108" h="107">
                    <a:moveTo>
                      <a:pt x="38" y="0"/>
                    </a:moveTo>
                    <a:lnTo>
                      <a:pt x="0" y="107"/>
                    </a:lnTo>
                    <a:lnTo>
                      <a:pt x="108" y="68"/>
                    </a:lnTo>
                    <a:lnTo>
                      <a:pt x="3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grpSp>
        <p:nvGrpSpPr>
          <p:cNvPr id="33932" name="Group 140"/>
          <p:cNvGrpSpPr>
            <a:grpSpLocks/>
          </p:cNvGrpSpPr>
          <p:nvPr/>
        </p:nvGrpSpPr>
        <p:grpSpPr bwMode="auto">
          <a:xfrm>
            <a:off x="2528888" y="1620838"/>
            <a:ext cx="6615112" cy="1619250"/>
            <a:chOff x="1416" y="1047"/>
            <a:chExt cx="4167" cy="1020"/>
          </a:xfrm>
        </p:grpSpPr>
        <p:sp>
          <p:nvSpPr>
            <p:cNvPr id="33919" name="Text Box 127"/>
            <p:cNvSpPr txBox="1">
              <a:spLocks noChangeArrowheads="1"/>
            </p:cNvSpPr>
            <p:nvPr/>
          </p:nvSpPr>
          <p:spPr bwMode="auto">
            <a:xfrm>
              <a:off x="4920" y="1505"/>
              <a:ext cx="66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hlink"/>
                  </a:solidFill>
                  <a:ea typeface="HG丸ｺﾞｼｯｸM-PRO" pitchFamily="50" charset="-128"/>
                </a:rPr>
                <a:t>効果</a:t>
              </a:r>
            </a:p>
          </p:txBody>
        </p:sp>
        <p:sp>
          <p:nvSpPr>
            <p:cNvPr id="33873" name="Rectangle 81"/>
            <p:cNvSpPr>
              <a:spLocks noChangeArrowheads="1"/>
            </p:cNvSpPr>
            <p:nvPr/>
          </p:nvSpPr>
          <p:spPr bwMode="auto">
            <a:xfrm flipV="1">
              <a:off x="1444" y="1341"/>
              <a:ext cx="3624" cy="27"/>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93" name="Rectangle 101"/>
            <p:cNvSpPr>
              <a:spLocks noChangeArrowheads="1"/>
            </p:cNvSpPr>
            <p:nvPr/>
          </p:nvSpPr>
          <p:spPr bwMode="auto">
            <a:xfrm flipV="1">
              <a:off x="3147" y="1963"/>
              <a:ext cx="1922" cy="27"/>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13" name="Rectangle 121"/>
            <p:cNvSpPr>
              <a:spLocks noChangeArrowheads="1"/>
            </p:cNvSpPr>
            <p:nvPr/>
          </p:nvSpPr>
          <p:spPr bwMode="auto">
            <a:xfrm>
              <a:off x="2190" y="1875"/>
              <a:ext cx="88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000" b="1">
                  <a:solidFill>
                    <a:schemeClr val="hlink"/>
                  </a:solidFill>
                  <a:latin typeface="ＭＳ Ｐゴシック" pitchFamily="50" charset="-128"/>
                  <a:ea typeface="ＭＳ Ｐゴシック" pitchFamily="50" charset="-128"/>
                </a:rPr>
                <a:t>対策実施後</a:t>
              </a:r>
              <a:endParaRPr lang="ja-JP" altLang="en-US" sz="2000"/>
            </a:p>
          </p:txBody>
        </p:sp>
        <p:sp>
          <p:nvSpPr>
            <p:cNvPr id="33915" name="Rectangle 123"/>
            <p:cNvSpPr>
              <a:spLocks noChangeArrowheads="1"/>
            </p:cNvSpPr>
            <p:nvPr/>
          </p:nvSpPr>
          <p:spPr bwMode="auto">
            <a:xfrm>
              <a:off x="1416" y="1047"/>
              <a:ext cx="64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000" b="1">
                  <a:solidFill>
                    <a:schemeClr val="hlink"/>
                  </a:solidFill>
                  <a:latin typeface="ＭＳ Ｐゴシック" pitchFamily="50" charset="-128"/>
                  <a:ea typeface="ＭＳ Ｐゴシック" pitchFamily="50" charset="-128"/>
                </a:rPr>
                <a:t>対策前</a:t>
              </a:r>
              <a:endParaRPr lang="ja-JP" altLang="en-US" sz="2000">
                <a:solidFill>
                  <a:schemeClr val="hlink"/>
                </a:solidFill>
              </a:endParaRPr>
            </a:p>
          </p:txBody>
        </p:sp>
        <p:sp>
          <p:nvSpPr>
            <p:cNvPr id="33920" name="Line 128"/>
            <p:cNvSpPr>
              <a:spLocks noChangeShapeType="1"/>
            </p:cNvSpPr>
            <p:nvPr/>
          </p:nvSpPr>
          <p:spPr bwMode="auto">
            <a:xfrm>
              <a:off x="4931" y="1356"/>
              <a:ext cx="0" cy="576"/>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3936" name="Group 144"/>
          <p:cNvGrpSpPr>
            <a:grpSpLocks/>
          </p:cNvGrpSpPr>
          <p:nvPr/>
        </p:nvGrpSpPr>
        <p:grpSpPr bwMode="auto">
          <a:xfrm>
            <a:off x="1468438" y="885825"/>
            <a:ext cx="6230937" cy="3371850"/>
            <a:chOff x="925" y="558"/>
            <a:chExt cx="3925" cy="2124"/>
          </a:xfrm>
        </p:grpSpPr>
        <p:sp>
          <p:nvSpPr>
            <p:cNvPr id="33805" name="Rectangle 13"/>
            <p:cNvSpPr>
              <a:spLocks noChangeArrowheads="1"/>
            </p:cNvSpPr>
            <p:nvPr/>
          </p:nvSpPr>
          <p:spPr bwMode="auto">
            <a:xfrm>
              <a:off x="1165" y="703"/>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50</a:t>
              </a:r>
              <a:endParaRPr lang="en-US" altLang="ja-JP" sz="4000"/>
            </a:p>
          </p:txBody>
        </p:sp>
        <p:sp>
          <p:nvSpPr>
            <p:cNvPr id="33806" name="Rectangle 14"/>
            <p:cNvSpPr>
              <a:spLocks noChangeArrowheads="1"/>
            </p:cNvSpPr>
            <p:nvPr/>
          </p:nvSpPr>
          <p:spPr bwMode="auto">
            <a:xfrm>
              <a:off x="1165" y="1009"/>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40</a:t>
              </a:r>
              <a:endParaRPr lang="en-US" altLang="ja-JP" sz="4000"/>
            </a:p>
          </p:txBody>
        </p:sp>
        <p:sp>
          <p:nvSpPr>
            <p:cNvPr id="33807" name="Rectangle 15"/>
            <p:cNvSpPr>
              <a:spLocks noChangeArrowheads="1"/>
            </p:cNvSpPr>
            <p:nvPr/>
          </p:nvSpPr>
          <p:spPr bwMode="auto">
            <a:xfrm>
              <a:off x="925" y="1169"/>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0" b="1">
                  <a:solidFill>
                    <a:srgbClr val="000000"/>
                  </a:solidFill>
                  <a:latin typeface="ＭＳ Ｐゴシック" pitchFamily="50" charset="-128"/>
                  <a:ea typeface="ＭＳ Ｐゴシック" pitchFamily="50" charset="-128"/>
                </a:rPr>
                <a:t>不</a:t>
              </a:r>
              <a:endParaRPr lang="ja-JP" altLang="en-US" sz="2000"/>
            </a:p>
          </p:txBody>
        </p:sp>
        <p:sp>
          <p:nvSpPr>
            <p:cNvPr id="33809" name="Rectangle 17"/>
            <p:cNvSpPr>
              <a:spLocks noChangeArrowheads="1"/>
            </p:cNvSpPr>
            <p:nvPr/>
          </p:nvSpPr>
          <p:spPr bwMode="auto">
            <a:xfrm>
              <a:off x="925" y="131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0" b="1">
                  <a:solidFill>
                    <a:srgbClr val="000000"/>
                  </a:solidFill>
                  <a:latin typeface="ＭＳ Ｐゴシック" pitchFamily="50" charset="-128"/>
                  <a:ea typeface="ＭＳ Ｐゴシック" pitchFamily="50" charset="-128"/>
                </a:rPr>
                <a:t>良</a:t>
              </a:r>
              <a:endParaRPr lang="ja-JP" altLang="en-US" sz="2000"/>
            </a:p>
          </p:txBody>
        </p:sp>
        <p:sp>
          <p:nvSpPr>
            <p:cNvPr id="33810" name="Rectangle 18"/>
            <p:cNvSpPr>
              <a:spLocks noChangeArrowheads="1"/>
            </p:cNvSpPr>
            <p:nvPr/>
          </p:nvSpPr>
          <p:spPr bwMode="auto">
            <a:xfrm>
              <a:off x="1165" y="131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30</a:t>
              </a:r>
              <a:endParaRPr lang="en-US" altLang="ja-JP" sz="4000"/>
            </a:p>
          </p:txBody>
        </p:sp>
        <p:sp>
          <p:nvSpPr>
            <p:cNvPr id="33811" name="Rectangle 19"/>
            <p:cNvSpPr>
              <a:spLocks noChangeArrowheads="1"/>
            </p:cNvSpPr>
            <p:nvPr/>
          </p:nvSpPr>
          <p:spPr bwMode="auto">
            <a:xfrm>
              <a:off x="925" y="147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0" b="1">
                  <a:solidFill>
                    <a:srgbClr val="000000"/>
                  </a:solidFill>
                  <a:latin typeface="ＭＳ Ｐゴシック" pitchFamily="50" charset="-128"/>
                  <a:ea typeface="ＭＳ Ｐゴシック" pitchFamily="50" charset="-128"/>
                </a:rPr>
                <a:t>件</a:t>
              </a:r>
              <a:endParaRPr lang="ja-JP" altLang="en-US" sz="2000"/>
            </a:p>
          </p:txBody>
        </p:sp>
        <p:sp>
          <p:nvSpPr>
            <p:cNvPr id="33813" name="Rectangle 21"/>
            <p:cNvSpPr>
              <a:spLocks noChangeArrowheads="1"/>
            </p:cNvSpPr>
            <p:nvPr/>
          </p:nvSpPr>
          <p:spPr bwMode="auto">
            <a:xfrm>
              <a:off x="925" y="1621"/>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0" b="1">
                  <a:solidFill>
                    <a:srgbClr val="000000"/>
                  </a:solidFill>
                  <a:latin typeface="ＭＳ Ｐゴシック" pitchFamily="50" charset="-128"/>
                  <a:ea typeface="ＭＳ Ｐゴシック" pitchFamily="50" charset="-128"/>
                </a:rPr>
                <a:t>数</a:t>
              </a:r>
              <a:endParaRPr lang="ja-JP" altLang="en-US" sz="2000"/>
            </a:p>
          </p:txBody>
        </p:sp>
        <p:sp>
          <p:nvSpPr>
            <p:cNvPr id="33814" name="Rectangle 22"/>
            <p:cNvSpPr>
              <a:spLocks noChangeArrowheads="1"/>
            </p:cNvSpPr>
            <p:nvPr/>
          </p:nvSpPr>
          <p:spPr bwMode="auto">
            <a:xfrm>
              <a:off x="1165" y="1621"/>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20</a:t>
              </a:r>
              <a:endParaRPr lang="en-US" altLang="ja-JP" sz="4000"/>
            </a:p>
          </p:txBody>
        </p:sp>
        <p:sp>
          <p:nvSpPr>
            <p:cNvPr id="33815" name="Rectangle 23"/>
            <p:cNvSpPr>
              <a:spLocks noChangeArrowheads="1"/>
            </p:cNvSpPr>
            <p:nvPr/>
          </p:nvSpPr>
          <p:spPr bwMode="auto">
            <a:xfrm>
              <a:off x="1165" y="1926"/>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10</a:t>
              </a:r>
              <a:endParaRPr lang="en-US" altLang="ja-JP" sz="4000"/>
            </a:p>
          </p:txBody>
        </p:sp>
        <p:sp>
          <p:nvSpPr>
            <p:cNvPr id="33816" name="Rectangle 24"/>
            <p:cNvSpPr>
              <a:spLocks noChangeArrowheads="1"/>
            </p:cNvSpPr>
            <p:nvPr/>
          </p:nvSpPr>
          <p:spPr bwMode="auto">
            <a:xfrm>
              <a:off x="1613"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1</a:t>
              </a:r>
              <a:endParaRPr lang="en-US" altLang="ja-JP" sz="4000"/>
            </a:p>
          </p:txBody>
        </p:sp>
        <p:sp>
          <p:nvSpPr>
            <p:cNvPr id="33817" name="Rectangle 25"/>
            <p:cNvSpPr>
              <a:spLocks noChangeArrowheads="1"/>
            </p:cNvSpPr>
            <p:nvPr/>
          </p:nvSpPr>
          <p:spPr bwMode="auto">
            <a:xfrm>
              <a:off x="1884"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2</a:t>
              </a:r>
              <a:endParaRPr lang="en-US" altLang="ja-JP" sz="4000"/>
            </a:p>
          </p:txBody>
        </p:sp>
        <p:sp>
          <p:nvSpPr>
            <p:cNvPr id="33818" name="Rectangle 26"/>
            <p:cNvSpPr>
              <a:spLocks noChangeArrowheads="1"/>
            </p:cNvSpPr>
            <p:nvPr/>
          </p:nvSpPr>
          <p:spPr bwMode="auto">
            <a:xfrm>
              <a:off x="2155"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3</a:t>
              </a:r>
              <a:endParaRPr lang="en-US" altLang="ja-JP" sz="4000"/>
            </a:p>
          </p:txBody>
        </p:sp>
        <p:sp>
          <p:nvSpPr>
            <p:cNvPr id="33819" name="Rectangle 27"/>
            <p:cNvSpPr>
              <a:spLocks noChangeArrowheads="1"/>
            </p:cNvSpPr>
            <p:nvPr/>
          </p:nvSpPr>
          <p:spPr bwMode="auto">
            <a:xfrm>
              <a:off x="2426"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4</a:t>
              </a:r>
              <a:endParaRPr lang="en-US" altLang="ja-JP" sz="4000"/>
            </a:p>
          </p:txBody>
        </p:sp>
        <p:sp>
          <p:nvSpPr>
            <p:cNvPr id="33820" name="Rectangle 28"/>
            <p:cNvSpPr>
              <a:spLocks noChangeArrowheads="1"/>
            </p:cNvSpPr>
            <p:nvPr/>
          </p:nvSpPr>
          <p:spPr bwMode="auto">
            <a:xfrm>
              <a:off x="2697"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5</a:t>
              </a:r>
              <a:endParaRPr lang="en-US" altLang="ja-JP" sz="4000"/>
            </a:p>
          </p:txBody>
        </p:sp>
        <p:sp>
          <p:nvSpPr>
            <p:cNvPr id="33821" name="Rectangle 29"/>
            <p:cNvSpPr>
              <a:spLocks noChangeArrowheads="1"/>
            </p:cNvSpPr>
            <p:nvPr/>
          </p:nvSpPr>
          <p:spPr bwMode="auto">
            <a:xfrm>
              <a:off x="2968"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6</a:t>
              </a:r>
              <a:endParaRPr lang="en-US" altLang="ja-JP" sz="4000"/>
            </a:p>
          </p:txBody>
        </p:sp>
        <p:sp>
          <p:nvSpPr>
            <p:cNvPr id="33822" name="Rectangle 30"/>
            <p:cNvSpPr>
              <a:spLocks noChangeArrowheads="1"/>
            </p:cNvSpPr>
            <p:nvPr/>
          </p:nvSpPr>
          <p:spPr bwMode="auto">
            <a:xfrm>
              <a:off x="3239"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7</a:t>
              </a:r>
              <a:endParaRPr lang="en-US" altLang="ja-JP" sz="4000"/>
            </a:p>
          </p:txBody>
        </p:sp>
        <p:sp>
          <p:nvSpPr>
            <p:cNvPr id="33823" name="Rectangle 31"/>
            <p:cNvSpPr>
              <a:spLocks noChangeArrowheads="1"/>
            </p:cNvSpPr>
            <p:nvPr/>
          </p:nvSpPr>
          <p:spPr bwMode="auto">
            <a:xfrm>
              <a:off x="3510"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8</a:t>
              </a:r>
              <a:endParaRPr lang="en-US" altLang="ja-JP" sz="4000"/>
            </a:p>
          </p:txBody>
        </p:sp>
        <p:sp>
          <p:nvSpPr>
            <p:cNvPr id="33824" name="Rectangle 32"/>
            <p:cNvSpPr>
              <a:spLocks noChangeArrowheads="1"/>
            </p:cNvSpPr>
            <p:nvPr/>
          </p:nvSpPr>
          <p:spPr bwMode="auto">
            <a:xfrm>
              <a:off x="3781"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9</a:t>
              </a:r>
              <a:endParaRPr lang="en-US" altLang="ja-JP" sz="4000"/>
            </a:p>
          </p:txBody>
        </p:sp>
        <p:sp>
          <p:nvSpPr>
            <p:cNvPr id="33825" name="Rectangle 33"/>
            <p:cNvSpPr>
              <a:spLocks noChangeArrowheads="1"/>
            </p:cNvSpPr>
            <p:nvPr/>
          </p:nvSpPr>
          <p:spPr bwMode="auto">
            <a:xfrm>
              <a:off x="3982"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10</a:t>
              </a:r>
              <a:endParaRPr lang="en-US" altLang="ja-JP" sz="4000"/>
            </a:p>
          </p:txBody>
        </p:sp>
        <p:sp>
          <p:nvSpPr>
            <p:cNvPr id="33826" name="Rectangle 34"/>
            <p:cNvSpPr>
              <a:spLocks noChangeArrowheads="1"/>
            </p:cNvSpPr>
            <p:nvPr/>
          </p:nvSpPr>
          <p:spPr bwMode="auto">
            <a:xfrm>
              <a:off x="4253"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11</a:t>
              </a:r>
              <a:endParaRPr lang="en-US" altLang="ja-JP" sz="4000"/>
            </a:p>
          </p:txBody>
        </p:sp>
        <p:sp>
          <p:nvSpPr>
            <p:cNvPr id="33827" name="Rectangle 35"/>
            <p:cNvSpPr>
              <a:spLocks noChangeArrowheads="1"/>
            </p:cNvSpPr>
            <p:nvPr/>
          </p:nvSpPr>
          <p:spPr bwMode="auto">
            <a:xfrm>
              <a:off x="4524"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12</a:t>
              </a:r>
              <a:endParaRPr lang="en-US" altLang="ja-JP" sz="4000"/>
            </a:p>
          </p:txBody>
        </p:sp>
        <p:sp>
          <p:nvSpPr>
            <p:cNvPr id="33828" name="Rectangle 36"/>
            <p:cNvSpPr>
              <a:spLocks noChangeArrowheads="1"/>
            </p:cNvSpPr>
            <p:nvPr/>
          </p:nvSpPr>
          <p:spPr bwMode="auto">
            <a:xfrm>
              <a:off x="2782" y="254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itchFamily="50" charset="-128"/>
                  <a:ea typeface="ＭＳ Ｐゴシック" pitchFamily="50" charset="-128"/>
                </a:rPr>
                <a:t>（月）</a:t>
              </a:r>
              <a:endParaRPr lang="ja-JP" altLang="en-US" sz="4000"/>
            </a:p>
          </p:txBody>
        </p:sp>
        <p:sp>
          <p:nvSpPr>
            <p:cNvPr id="33829" name="Rectangle 37"/>
            <p:cNvSpPr>
              <a:spLocks noChangeArrowheads="1"/>
            </p:cNvSpPr>
            <p:nvPr/>
          </p:nvSpPr>
          <p:spPr bwMode="auto">
            <a:xfrm>
              <a:off x="1235" y="2240"/>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0</a:t>
              </a:r>
              <a:endParaRPr lang="en-US" altLang="ja-JP" sz="4000"/>
            </a:p>
          </p:txBody>
        </p:sp>
        <p:sp>
          <p:nvSpPr>
            <p:cNvPr id="33830" name="Rectangle 38"/>
            <p:cNvSpPr>
              <a:spLocks noChangeArrowheads="1"/>
            </p:cNvSpPr>
            <p:nvPr/>
          </p:nvSpPr>
          <p:spPr bwMode="auto">
            <a:xfrm>
              <a:off x="1041" y="55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itchFamily="50" charset="-128"/>
                  <a:ea typeface="ＭＳ Ｐゴシック" pitchFamily="50" charset="-128"/>
                </a:rPr>
                <a:t>（件）</a:t>
              </a:r>
              <a:endParaRPr lang="ja-JP" altLang="en-US" sz="4000"/>
            </a:p>
          </p:txBody>
        </p:sp>
        <p:sp>
          <p:nvSpPr>
            <p:cNvPr id="33831" name="Rectangle 39"/>
            <p:cNvSpPr>
              <a:spLocks noChangeArrowheads="1"/>
            </p:cNvSpPr>
            <p:nvPr/>
          </p:nvSpPr>
          <p:spPr bwMode="auto">
            <a:xfrm>
              <a:off x="979" y="2385"/>
              <a:ext cx="3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b="1">
                  <a:solidFill>
                    <a:srgbClr val="000000"/>
                  </a:solidFill>
                  <a:latin typeface="ＭＳ Ｐゴシック" pitchFamily="50" charset="-128"/>
                  <a:ea typeface="ＭＳ Ｐゴシック" pitchFamily="50" charset="-128"/>
                </a:rPr>
                <a:t>2003</a:t>
              </a:r>
              <a:r>
                <a:rPr lang="ja-JP" altLang="en-US" sz="1400" b="1">
                  <a:solidFill>
                    <a:srgbClr val="000000"/>
                  </a:solidFill>
                  <a:latin typeface="ＭＳ Ｐゴシック" pitchFamily="50" charset="-128"/>
                  <a:ea typeface="ＭＳ Ｐゴシック" pitchFamily="50" charset="-128"/>
                </a:rPr>
                <a:t>年</a:t>
              </a:r>
              <a:endParaRPr lang="ja-JP" altLang="en-US" sz="4000"/>
            </a:p>
          </p:txBody>
        </p:sp>
        <p:sp>
          <p:nvSpPr>
            <p:cNvPr id="33832" name="Rectangle 40"/>
            <p:cNvSpPr>
              <a:spLocks noChangeArrowheads="1"/>
            </p:cNvSpPr>
            <p:nvPr/>
          </p:nvSpPr>
          <p:spPr bwMode="auto">
            <a:xfrm>
              <a:off x="1320" y="818"/>
              <a:ext cx="23" cy="15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33" name="Rectangle 41"/>
            <p:cNvSpPr>
              <a:spLocks noChangeArrowheads="1"/>
            </p:cNvSpPr>
            <p:nvPr/>
          </p:nvSpPr>
          <p:spPr bwMode="auto">
            <a:xfrm>
              <a:off x="162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34" name="Rectangle 42"/>
            <p:cNvSpPr>
              <a:spLocks noChangeArrowheads="1"/>
            </p:cNvSpPr>
            <p:nvPr/>
          </p:nvSpPr>
          <p:spPr bwMode="auto">
            <a:xfrm>
              <a:off x="1893"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35" name="Rectangle 43"/>
            <p:cNvSpPr>
              <a:spLocks noChangeArrowheads="1"/>
            </p:cNvSpPr>
            <p:nvPr/>
          </p:nvSpPr>
          <p:spPr bwMode="auto">
            <a:xfrm>
              <a:off x="2164"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36" name="Rectangle 44"/>
            <p:cNvSpPr>
              <a:spLocks noChangeArrowheads="1"/>
            </p:cNvSpPr>
            <p:nvPr/>
          </p:nvSpPr>
          <p:spPr bwMode="auto">
            <a:xfrm>
              <a:off x="2434"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37" name="Rectangle 45"/>
            <p:cNvSpPr>
              <a:spLocks noChangeArrowheads="1"/>
            </p:cNvSpPr>
            <p:nvPr/>
          </p:nvSpPr>
          <p:spPr bwMode="auto">
            <a:xfrm>
              <a:off x="2705"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38" name="Rectangle 46"/>
            <p:cNvSpPr>
              <a:spLocks noChangeArrowheads="1"/>
            </p:cNvSpPr>
            <p:nvPr/>
          </p:nvSpPr>
          <p:spPr bwMode="auto">
            <a:xfrm>
              <a:off x="2976"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39" name="Rectangle 47"/>
            <p:cNvSpPr>
              <a:spLocks noChangeArrowheads="1"/>
            </p:cNvSpPr>
            <p:nvPr/>
          </p:nvSpPr>
          <p:spPr bwMode="auto">
            <a:xfrm>
              <a:off x="3247"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0" name="Rectangle 48"/>
            <p:cNvSpPr>
              <a:spLocks noChangeArrowheads="1"/>
            </p:cNvSpPr>
            <p:nvPr/>
          </p:nvSpPr>
          <p:spPr bwMode="auto">
            <a:xfrm>
              <a:off x="3518"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1" name="Rectangle 49"/>
            <p:cNvSpPr>
              <a:spLocks noChangeArrowheads="1"/>
            </p:cNvSpPr>
            <p:nvPr/>
          </p:nvSpPr>
          <p:spPr bwMode="auto">
            <a:xfrm>
              <a:off x="3789"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2" name="Rectangle 50"/>
            <p:cNvSpPr>
              <a:spLocks noChangeArrowheads="1"/>
            </p:cNvSpPr>
            <p:nvPr/>
          </p:nvSpPr>
          <p:spPr bwMode="auto">
            <a:xfrm>
              <a:off x="4060"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3" name="Rectangle 51"/>
            <p:cNvSpPr>
              <a:spLocks noChangeArrowheads="1"/>
            </p:cNvSpPr>
            <p:nvPr/>
          </p:nvSpPr>
          <p:spPr bwMode="auto">
            <a:xfrm>
              <a:off x="4331"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4" name="Rectangle 52"/>
            <p:cNvSpPr>
              <a:spLocks noChangeArrowheads="1"/>
            </p:cNvSpPr>
            <p:nvPr/>
          </p:nvSpPr>
          <p:spPr bwMode="auto">
            <a:xfrm>
              <a:off x="460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5" name="Rectangle 53"/>
            <p:cNvSpPr>
              <a:spLocks noChangeArrowheads="1"/>
            </p:cNvSpPr>
            <p:nvPr/>
          </p:nvSpPr>
          <p:spPr bwMode="auto">
            <a:xfrm>
              <a:off x="1343" y="818"/>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6" name="Line 54"/>
            <p:cNvSpPr>
              <a:spLocks noChangeShapeType="1"/>
            </p:cNvSpPr>
            <p:nvPr/>
          </p:nvSpPr>
          <p:spPr bwMode="auto">
            <a:xfrm>
              <a:off x="1343" y="978"/>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47" name="Rectangle 55"/>
            <p:cNvSpPr>
              <a:spLocks noChangeArrowheads="1"/>
            </p:cNvSpPr>
            <p:nvPr/>
          </p:nvSpPr>
          <p:spPr bwMode="auto">
            <a:xfrm>
              <a:off x="1343" y="978"/>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8" name="Rectangle 56"/>
            <p:cNvSpPr>
              <a:spLocks noChangeArrowheads="1"/>
            </p:cNvSpPr>
            <p:nvPr/>
          </p:nvSpPr>
          <p:spPr bwMode="auto">
            <a:xfrm>
              <a:off x="1343" y="1124"/>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49" name="Line 57"/>
            <p:cNvSpPr>
              <a:spLocks noChangeShapeType="1"/>
            </p:cNvSpPr>
            <p:nvPr/>
          </p:nvSpPr>
          <p:spPr bwMode="auto">
            <a:xfrm>
              <a:off x="1343" y="1284"/>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50" name="Rectangle 58"/>
            <p:cNvSpPr>
              <a:spLocks noChangeArrowheads="1"/>
            </p:cNvSpPr>
            <p:nvPr/>
          </p:nvSpPr>
          <p:spPr bwMode="auto">
            <a:xfrm>
              <a:off x="1343" y="1284"/>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51" name="Rectangle 59"/>
            <p:cNvSpPr>
              <a:spLocks noChangeArrowheads="1"/>
            </p:cNvSpPr>
            <p:nvPr/>
          </p:nvSpPr>
          <p:spPr bwMode="auto">
            <a:xfrm>
              <a:off x="1343" y="1429"/>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52" name="Line 60"/>
            <p:cNvSpPr>
              <a:spLocks noChangeShapeType="1"/>
            </p:cNvSpPr>
            <p:nvPr/>
          </p:nvSpPr>
          <p:spPr bwMode="auto">
            <a:xfrm>
              <a:off x="1343" y="1590"/>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54" name="Rectangle 62"/>
            <p:cNvSpPr>
              <a:spLocks noChangeArrowheads="1"/>
            </p:cNvSpPr>
            <p:nvPr/>
          </p:nvSpPr>
          <p:spPr bwMode="auto">
            <a:xfrm>
              <a:off x="1343" y="1735"/>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55" name="Line 63"/>
            <p:cNvSpPr>
              <a:spLocks noChangeShapeType="1"/>
            </p:cNvSpPr>
            <p:nvPr/>
          </p:nvSpPr>
          <p:spPr bwMode="auto">
            <a:xfrm>
              <a:off x="1343" y="1896"/>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57" name="Rectangle 65"/>
            <p:cNvSpPr>
              <a:spLocks noChangeArrowheads="1"/>
            </p:cNvSpPr>
            <p:nvPr/>
          </p:nvSpPr>
          <p:spPr bwMode="auto">
            <a:xfrm>
              <a:off x="1343" y="2041"/>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58" name="Line 66"/>
            <p:cNvSpPr>
              <a:spLocks noChangeShapeType="1"/>
            </p:cNvSpPr>
            <p:nvPr/>
          </p:nvSpPr>
          <p:spPr bwMode="auto">
            <a:xfrm>
              <a:off x="1343" y="2202"/>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59" name="Rectangle 67"/>
            <p:cNvSpPr>
              <a:spLocks noChangeArrowheads="1"/>
            </p:cNvSpPr>
            <p:nvPr/>
          </p:nvSpPr>
          <p:spPr bwMode="auto">
            <a:xfrm>
              <a:off x="1343" y="2202"/>
              <a:ext cx="70"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60" name="Rectangle 68"/>
            <p:cNvSpPr>
              <a:spLocks noChangeArrowheads="1"/>
            </p:cNvSpPr>
            <p:nvPr/>
          </p:nvSpPr>
          <p:spPr bwMode="auto">
            <a:xfrm>
              <a:off x="1343" y="2347"/>
              <a:ext cx="3282" cy="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61" name="Oval 69"/>
            <p:cNvSpPr>
              <a:spLocks noChangeArrowheads="1"/>
            </p:cNvSpPr>
            <p:nvPr/>
          </p:nvSpPr>
          <p:spPr bwMode="auto">
            <a:xfrm>
              <a:off x="1583" y="1384"/>
              <a:ext cx="77" cy="91"/>
            </a:xfrm>
            <a:prstGeom prst="ellipse">
              <a:avLst/>
            </a:prstGeom>
            <a:solidFill>
              <a:srgbClr val="000000"/>
            </a:solidFill>
            <a:ln w="12700">
              <a:solidFill>
                <a:srgbClr val="000000"/>
              </a:solidFill>
              <a:round/>
              <a:headEnd/>
              <a:tailEnd/>
            </a:ln>
          </p:spPr>
          <p:txBody>
            <a:bodyPr/>
            <a:lstStyle/>
            <a:p>
              <a:endParaRPr lang="ja-JP" altLang="en-US"/>
            </a:p>
          </p:txBody>
        </p:sp>
        <p:sp>
          <p:nvSpPr>
            <p:cNvPr id="33862" name="Oval 70"/>
            <p:cNvSpPr>
              <a:spLocks noChangeArrowheads="1"/>
            </p:cNvSpPr>
            <p:nvPr/>
          </p:nvSpPr>
          <p:spPr bwMode="auto">
            <a:xfrm>
              <a:off x="1854" y="1246"/>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63" name="Oval 71"/>
            <p:cNvSpPr>
              <a:spLocks noChangeArrowheads="1"/>
            </p:cNvSpPr>
            <p:nvPr/>
          </p:nvSpPr>
          <p:spPr bwMode="auto">
            <a:xfrm>
              <a:off x="2125" y="1437"/>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64" name="Oval 72"/>
            <p:cNvSpPr>
              <a:spLocks noChangeArrowheads="1"/>
            </p:cNvSpPr>
            <p:nvPr/>
          </p:nvSpPr>
          <p:spPr bwMode="auto">
            <a:xfrm>
              <a:off x="2396" y="1101"/>
              <a:ext cx="77" cy="91"/>
            </a:xfrm>
            <a:prstGeom prst="ellipse">
              <a:avLst/>
            </a:prstGeom>
            <a:solidFill>
              <a:srgbClr val="000000"/>
            </a:solidFill>
            <a:ln w="12700">
              <a:solidFill>
                <a:srgbClr val="000000"/>
              </a:solidFill>
              <a:round/>
              <a:headEnd/>
              <a:tailEnd/>
            </a:ln>
          </p:spPr>
          <p:txBody>
            <a:bodyPr/>
            <a:lstStyle/>
            <a:p>
              <a:endParaRPr lang="ja-JP" altLang="en-US"/>
            </a:p>
          </p:txBody>
        </p:sp>
        <p:sp>
          <p:nvSpPr>
            <p:cNvPr id="33865" name="Oval 73"/>
            <p:cNvSpPr>
              <a:spLocks noChangeArrowheads="1"/>
            </p:cNvSpPr>
            <p:nvPr/>
          </p:nvSpPr>
          <p:spPr bwMode="auto">
            <a:xfrm>
              <a:off x="2667" y="1475"/>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66" name="Oval 74"/>
            <p:cNvSpPr>
              <a:spLocks noChangeArrowheads="1"/>
            </p:cNvSpPr>
            <p:nvPr/>
          </p:nvSpPr>
          <p:spPr bwMode="auto">
            <a:xfrm>
              <a:off x="2945" y="1368"/>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67" name="Oval 75"/>
            <p:cNvSpPr>
              <a:spLocks noChangeArrowheads="1"/>
            </p:cNvSpPr>
            <p:nvPr/>
          </p:nvSpPr>
          <p:spPr bwMode="auto">
            <a:xfrm>
              <a:off x="3487" y="1919"/>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68" name="Oval 76"/>
            <p:cNvSpPr>
              <a:spLocks noChangeArrowheads="1"/>
            </p:cNvSpPr>
            <p:nvPr/>
          </p:nvSpPr>
          <p:spPr bwMode="auto">
            <a:xfrm>
              <a:off x="3751" y="1827"/>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69" name="Oval 77"/>
            <p:cNvSpPr>
              <a:spLocks noChangeArrowheads="1"/>
            </p:cNvSpPr>
            <p:nvPr/>
          </p:nvSpPr>
          <p:spPr bwMode="auto">
            <a:xfrm>
              <a:off x="4029" y="2003"/>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70" name="Oval 78"/>
            <p:cNvSpPr>
              <a:spLocks noChangeArrowheads="1"/>
            </p:cNvSpPr>
            <p:nvPr/>
          </p:nvSpPr>
          <p:spPr bwMode="auto">
            <a:xfrm>
              <a:off x="4300" y="1888"/>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71" name="Oval 79"/>
            <p:cNvSpPr>
              <a:spLocks noChangeArrowheads="1"/>
            </p:cNvSpPr>
            <p:nvPr/>
          </p:nvSpPr>
          <p:spPr bwMode="auto">
            <a:xfrm>
              <a:off x="4587" y="1972"/>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3872" name="Oval 80"/>
            <p:cNvSpPr>
              <a:spLocks noChangeArrowheads="1"/>
            </p:cNvSpPr>
            <p:nvPr/>
          </p:nvSpPr>
          <p:spPr bwMode="auto">
            <a:xfrm>
              <a:off x="3209" y="1705"/>
              <a:ext cx="77" cy="91"/>
            </a:xfrm>
            <a:prstGeom prst="ellipse">
              <a:avLst/>
            </a:prstGeom>
            <a:solidFill>
              <a:srgbClr val="000000"/>
            </a:solidFill>
            <a:ln w="12700">
              <a:solidFill>
                <a:srgbClr val="000000"/>
              </a:solidFill>
              <a:round/>
              <a:headEnd/>
              <a:tailEnd/>
            </a:ln>
          </p:spPr>
          <p:txBody>
            <a:bodyPr/>
            <a:lstStyle/>
            <a:p>
              <a:endParaRPr lang="ja-JP" altLang="en-US"/>
            </a:p>
          </p:txBody>
        </p:sp>
        <p:sp>
          <p:nvSpPr>
            <p:cNvPr id="33874" name="Freeform 82"/>
            <p:cNvSpPr>
              <a:spLocks/>
            </p:cNvSpPr>
            <p:nvPr/>
          </p:nvSpPr>
          <p:spPr bwMode="auto">
            <a:xfrm>
              <a:off x="1622" y="1261"/>
              <a:ext cx="309" cy="184"/>
            </a:xfrm>
            <a:custGeom>
              <a:avLst/>
              <a:gdLst>
                <a:gd name="T0" fmla="*/ 0 w 309"/>
                <a:gd name="T1" fmla="*/ 161 h 184"/>
                <a:gd name="T2" fmla="*/ 7 w 309"/>
                <a:gd name="T3" fmla="*/ 184 h 184"/>
                <a:gd name="T4" fmla="*/ 309 w 309"/>
                <a:gd name="T5" fmla="*/ 23 h 184"/>
                <a:gd name="T6" fmla="*/ 302 w 309"/>
                <a:gd name="T7" fmla="*/ 0 h 184"/>
                <a:gd name="T8" fmla="*/ 0 w 309"/>
                <a:gd name="T9" fmla="*/ 161 h 184"/>
              </a:gdLst>
              <a:ahLst/>
              <a:cxnLst>
                <a:cxn ang="0">
                  <a:pos x="T0" y="T1"/>
                </a:cxn>
                <a:cxn ang="0">
                  <a:pos x="T2" y="T3"/>
                </a:cxn>
                <a:cxn ang="0">
                  <a:pos x="T4" y="T5"/>
                </a:cxn>
                <a:cxn ang="0">
                  <a:pos x="T6" y="T7"/>
                </a:cxn>
                <a:cxn ang="0">
                  <a:pos x="T8" y="T9"/>
                </a:cxn>
              </a:cxnLst>
              <a:rect l="0" t="0" r="r" b="b"/>
              <a:pathLst>
                <a:path w="309" h="184">
                  <a:moveTo>
                    <a:pt x="0" y="161"/>
                  </a:moveTo>
                  <a:lnTo>
                    <a:pt x="7" y="184"/>
                  </a:lnTo>
                  <a:lnTo>
                    <a:pt x="309" y="23"/>
                  </a:lnTo>
                  <a:lnTo>
                    <a:pt x="302" y="0"/>
                  </a:lnTo>
                  <a:lnTo>
                    <a:pt x="0" y="1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5" name="Freeform 83"/>
            <p:cNvSpPr>
              <a:spLocks/>
            </p:cNvSpPr>
            <p:nvPr/>
          </p:nvSpPr>
          <p:spPr bwMode="auto">
            <a:xfrm>
              <a:off x="2164" y="1131"/>
              <a:ext cx="278" cy="352"/>
            </a:xfrm>
            <a:custGeom>
              <a:avLst/>
              <a:gdLst>
                <a:gd name="T0" fmla="*/ 0 w 278"/>
                <a:gd name="T1" fmla="*/ 337 h 352"/>
                <a:gd name="T2" fmla="*/ 15 w 278"/>
                <a:gd name="T3" fmla="*/ 352 h 352"/>
                <a:gd name="T4" fmla="*/ 278 w 278"/>
                <a:gd name="T5" fmla="*/ 16 h 352"/>
                <a:gd name="T6" fmla="*/ 263 w 278"/>
                <a:gd name="T7" fmla="*/ 0 h 352"/>
                <a:gd name="T8" fmla="*/ 0 w 278"/>
                <a:gd name="T9" fmla="*/ 337 h 352"/>
              </a:gdLst>
              <a:ahLst/>
              <a:cxnLst>
                <a:cxn ang="0">
                  <a:pos x="T0" y="T1"/>
                </a:cxn>
                <a:cxn ang="0">
                  <a:pos x="T2" y="T3"/>
                </a:cxn>
                <a:cxn ang="0">
                  <a:pos x="T4" y="T5"/>
                </a:cxn>
                <a:cxn ang="0">
                  <a:pos x="T6" y="T7"/>
                </a:cxn>
                <a:cxn ang="0">
                  <a:pos x="T8" y="T9"/>
                </a:cxn>
              </a:cxnLst>
              <a:rect l="0" t="0" r="r" b="b"/>
              <a:pathLst>
                <a:path w="278" h="352">
                  <a:moveTo>
                    <a:pt x="0" y="337"/>
                  </a:moveTo>
                  <a:lnTo>
                    <a:pt x="15" y="352"/>
                  </a:lnTo>
                  <a:lnTo>
                    <a:pt x="278" y="16"/>
                  </a:lnTo>
                  <a:lnTo>
                    <a:pt x="263" y="0"/>
                  </a:lnTo>
                  <a:lnTo>
                    <a:pt x="0" y="3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6" name="Freeform 84"/>
            <p:cNvSpPr>
              <a:spLocks/>
            </p:cNvSpPr>
            <p:nvPr/>
          </p:nvSpPr>
          <p:spPr bwMode="auto">
            <a:xfrm>
              <a:off x="2705" y="1399"/>
              <a:ext cx="287" cy="130"/>
            </a:xfrm>
            <a:custGeom>
              <a:avLst/>
              <a:gdLst>
                <a:gd name="T0" fmla="*/ 0 w 287"/>
                <a:gd name="T1" fmla="*/ 107 h 130"/>
                <a:gd name="T2" fmla="*/ 8 w 287"/>
                <a:gd name="T3" fmla="*/ 130 h 130"/>
                <a:gd name="T4" fmla="*/ 287 w 287"/>
                <a:gd name="T5" fmla="*/ 23 h 130"/>
                <a:gd name="T6" fmla="*/ 279 w 287"/>
                <a:gd name="T7" fmla="*/ 0 h 130"/>
                <a:gd name="T8" fmla="*/ 0 w 287"/>
                <a:gd name="T9" fmla="*/ 107 h 130"/>
              </a:gdLst>
              <a:ahLst/>
              <a:cxnLst>
                <a:cxn ang="0">
                  <a:pos x="T0" y="T1"/>
                </a:cxn>
                <a:cxn ang="0">
                  <a:pos x="T2" y="T3"/>
                </a:cxn>
                <a:cxn ang="0">
                  <a:pos x="T4" y="T5"/>
                </a:cxn>
                <a:cxn ang="0">
                  <a:pos x="T6" y="T7"/>
                </a:cxn>
                <a:cxn ang="0">
                  <a:pos x="T8" y="T9"/>
                </a:cxn>
              </a:cxnLst>
              <a:rect l="0" t="0" r="r" b="b"/>
              <a:pathLst>
                <a:path w="287" h="130">
                  <a:moveTo>
                    <a:pt x="0" y="107"/>
                  </a:moveTo>
                  <a:lnTo>
                    <a:pt x="8" y="130"/>
                  </a:lnTo>
                  <a:lnTo>
                    <a:pt x="287" y="23"/>
                  </a:lnTo>
                  <a:lnTo>
                    <a:pt x="279" y="0"/>
                  </a:lnTo>
                  <a:lnTo>
                    <a:pt x="0"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7" name="Freeform 85"/>
            <p:cNvSpPr>
              <a:spLocks/>
            </p:cNvSpPr>
            <p:nvPr/>
          </p:nvSpPr>
          <p:spPr bwMode="auto">
            <a:xfrm>
              <a:off x="3518" y="1865"/>
              <a:ext cx="287" cy="115"/>
            </a:xfrm>
            <a:custGeom>
              <a:avLst/>
              <a:gdLst>
                <a:gd name="T0" fmla="*/ 0 w 287"/>
                <a:gd name="T1" fmla="*/ 92 h 115"/>
                <a:gd name="T2" fmla="*/ 8 w 287"/>
                <a:gd name="T3" fmla="*/ 115 h 115"/>
                <a:gd name="T4" fmla="*/ 287 w 287"/>
                <a:gd name="T5" fmla="*/ 23 h 115"/>
                <a:gd name="T6" fmla="*/ 279 w 287"/>
                <a:gd name="T7" fmla="*/ 0 h 115"/>
                <a:gd name="T8" fmla="*/ 0 w 287"/>
                <a:gd name="T9" fmla="*/ 92 h 115"/>
              </a:gdLst>
              <a:ahLst/>
              <a:cxnLst>
                <a:cxn ang="0">
                  <a:pos x="T0" y="T1"/>
                </a:cxn>
                <a:cxn ang="0">
                  <a:pos x="T2" y="T3"/>
                </a:cxn>
                <a:cxn ang="0">
                  <a:pos x="T4" y="T5"/>
                </a:cxn>
                <a:cxn ang="0">
                  <a:pos x="T6" y="T7"/>
                </a:cxn>
                <a:cxn ang="0">
                  <a:pos x="T8" y="T9"/>
                </a:cxn>
              </a:cxnLst>
              <a:rect l="0" t="0" r="r" b="b"/>
              <a:pathLst>
                <a:path w="287" h="115">
                  <a:moveTo>
                    <a:pt x="0" y="92"/>
                  </a:moveTo>
                  <a:lnTo>
                    <a:pt x="8" y="115"/>
                  </a:lnTo>
                  <a:lnTo>
                    <a:pt x="287" y="23"/>
                  </a:lnTo>
                  <a:lnTo>
                    <a:pt x="279" y="0"/>
                  </a:lnTo>
                  <a:lnTo>
                    <a:pt x="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8" name="Freeform 86"/>
            <p:cNvSpPr>
              <a:spLocks/>
            </p:cNvSpPr>
            <p:nvPr/>
          </p:nvSpPr>
          <p:spPr bwMode="auto">
            <a:xfrm>
              <a:off x="4076" y="1926"/>
              <a:ext cx="271" cy="123"/>
            </a:xfrm>
            <a:custGeom>
              <a:avLst/>
              <a:gdLst>
                <a:gd name="T0" fmla="*/ 0 w 271"/>
                <a:gd name="T1" fmla="*/ 100 h 123"/>
                <a:gd name="T2" fmla="*/ 7 w 271"/>
                <a:gd name="T3" fmla="*/ 123 h 123"/>
                <a:gd name="T4" fmla="*/ 271 w 271"/>
                <a:gd name="T5" fmla="*/ 23 h 123"/>
                <a:gd name="T6" fmla="*/ 263 w 271"/>
                <a:gd name="T7" fmla="*/ 0 h 123"/>
                <a:gd name="T8" fmla="*/ 0 w 271"/>
                <a:gd name="T9" fmla="*/ 100 h 123"/>
              </a:gdLst>
              <a:ahLst/>
              <a:cxnLst>
                <a:cxn ang="0">
                  <a:pos x="T0" y="T1"/>
                </a:cxn>
                <a:cxn ang="0">
                  <a:pos x="T2" y="T3"/>
                </a:cxn>
                <a:cxn ang="0">
                  <a:pos x="T4" y="T5"/>
                </a:cxn>
                <a:cxn ang="0">
                  <a:pos x="T6" y="T7"/>
                </a:cxn>
                <a:cxn ang="0">
                  <a:pos x="T8" y="T9"/>
                </a:cxn>
              </a:cxnLst>
              <a:rect l="0" t="0" r="r" b="b"/>
              <a:pathLst>
                <a:path w="271" h="123">
                  <a:moveTo>
                    <a:pt x="0" y="100"/>
                  </a:moveTo>
                  <a:lnTo>
                    <a:pt x="7" y="123"/>
                  </a:lnTo>
                  <a:lnTo>
                    <a:pt x="271" y="23"/>
                  </a:lnTo>
                  <a:lnTo>
                    <a:pt x="263" y="0"/>
                  </a:lnTo>
                  <a:lnTo>
                    <a:pt x="0" y="1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9" name="Freeform 87"/>
            <p:cNvSpPr>
              <a:spLocks/>
            </p:cNvSpPr>
            <p:nvPr/>
          </p:nvSpPr>
          <p:spPr bwMode="auto">
            <a:xfrm>
              <a:off x="3247" y="1743"/>
              <a:ext cx="295" cy="237"/>
            </a:xfrm>
            <a:custGeom>
              <a:avLst/>
              <a:gdLst>
                <a:gd name="T0" fmla="*/ 8 w 295"/>
                <a:gd name="T1" fmla="*/ 0 h 237"/>
                <a:gd name="T2" fmla="*/ 0 w 295"/>
                <a:gd name="T3" fmla="*/ 23 h 237"/>
                <a:gd name="T4" fmla="*/ 287 w 295"/>
                <a:gd name="T5" fmla="*/ 237 h 237"/>
                <a:gd name="T6" fmla="*/ 295 w 295"/>
                <a:gd name="T7" fmla="*/ 214 h 237"/>
                <a:gd name="T8" fmla="*/ 8 w 295"/>
                <a:gd name="T9" fmla="*/ 0 h 237"/>
              </a:gdLst>
              <a:ahLst/>
              <a:cxnLst>
                <a:cxn ang="0">
                  <a:pos x="T0" y="T1"/>
                </a:cxn>
                <a:cxn ang="0">
                  <a:pos x="T2" y="T3"/>
                </a:cxn>
                <a:cxn ang="0">
                  <a:pos x="T4" y="T5"/>
                </a:cxn>
                <a:cxn ang="0">
                  <a:pos x="T6" y="T7"/>
                </a:cxn>
                <a:cxn ang="0">
                  <a:pos x="T8" y="T9"/>
                </a:cxn>
              </a:cxnLst>
              <a:rect l="0" t="0" r="r" b="b"/>
              <a:pathLst>
                <a:path w="295" h="237">
                  <a:moveTo>
                    <a:pt x="8" y="0"/>
                  </a:moveTo>
                  <a:lnTo>
                    <a:pt x="0" y="23"/>
                  </a:lnTo>
                  <a:lnTo>
                    <a:pt x="287" y="237"/>
                  </a:lnTo>
                  <a:lnTo>
                    <a:pt x="295" y="21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0" name="Freeform 88"/>
            <p:cNvSpPr>
              <a:spLocks/>
            </p:cNvSpPr>
            <p:nvPr/>
          </p:nvSpPr>
          <p:spPr bwMode="auto">
            <a:xfrm>
              <a:off x="2992" y="1414"/>
              <a:ext cx="263" cy="344"/>
            </a:xfrm>
            <a:custGeom>
              <a:avLst/>
              <a:gdLst>
                <a:gd name="T0" fmla="*/ 15 w 263"/>
                <a:gd name="T1" fmla="*/ 0 h 344"/>
                <a:gd name="T2" fmla="*/ 0 w 263"/>
                <a:gd name="T3" fmla="*/ 15 h 344"/>
                <a:gd name="T4" fmla="*/ 248 w 263"/>
                <a:gd name="T5" fmla="*/ 344 h 344"/>
                <a:gd name="T6" fmla="*/ 263 w 263"/>
                <a:gd name="T7" fmla="*/ 329 h 344"/>
                <a:gd name="T8" fmla="*/ 15 w 263"/>
                <a:gd name="T9" fmla="*/ 0 h 344"/>
              </a:gdLst>
              <a:ahLst/>
              <a:cxnLst>
                <a:cxn ang="0">
                  <a:pos x="T0" y="T1"/>
                </a:cxn>
                <a:cxn ang="0">
                  <a:pos x="T2" y="T3"/>
                </a:cxn>
                <a:cxn ang="0">
                  <a:pos x="T4" y="T5"/>
                </a:cxn>
                <a:cxn ang="0">
                  <a:pos x="T6" y="T7"/>
                </a:cxn>
                <a:cxn ang="0">
                  <a:pos x="T8" y="T9"/>
                </a:cxn>
              </a:cxnLst>
              <a:rect l="0" t="0" r="r" b="b"/>
              <a:pathLst>
                <a:path w="263" h="344">
                  <a:moveTo>
                    <a:pt x="15" y="0"/>
                  </a:moveTo>
                  <a:lnTo>
                    <a:pt x="0" y="15"/>
                  </a:lnTo>
                  <a:lnTo>
                    <a:pt x="248" y="344"/>
                  </a:lnTo>
                  <a:lnTo>
                    <a:pt x="263" y="329"/>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1" name="Freeform 89"/>
            <p:cNvSpPr>
              <a:spLocks/>
            </p:cNvSpPr>
            <p:nvPr/>
          </p:nvSpPr>
          <p:spPr bwMode="auto">
            <a:xfrm>
              <a:off x="2427" y="1147"/>
              <a:ext cx="263" cy="344"/>
            </a:xfrm>
            <a:custGeom>
              <a:avLst/>
              <a:gdLst>
                <a:gd name="T0" fmla="*/ 15 w 263"/>
                <a:gd name="T1" fmla="*/ 0 h 344"/>
                <a:gd name="T2" fmla="*/ 0 w 263"/>
                <a:gd name="T3" fmla="*/ 15 h 344"/>
                <a:gd name="T4" fmla="*/ 247 w 263"/>
                <a:gd name="T5" fmla="*/ 344 h 344"/>
                <a:gd name="T6" fmla="*/ 263 w 263"/>
                <a:gd name="T7" fmla="*/ 328 h 344"/>
                <a:gd name="T8" fmla="*/ 15 w 263"/>
                <a:gd name="T9" fmla="*/ 0 h 344"/>
              </a:gdLst>
              <a:ahLst/>
              <a:cxnLst>
                <a:cxn ang="0">
                  <a:pos x="T0" y="T1"/>
                </a:cxn>
                <a:cxn ang="0">
                  <a:pos x="T2" y="T3"/>
                </a:cxn>
                <a:cxn ang="0">
                  <a:pos x="T4" y="T5"/>
                </a:cxn>
                <a:cxn ang="0">
                  <a:pos x="T6" y="T7"/>
                </a:cxn>
                <a:cxn ang="0">
                  <a:pos x="T8" y="T9"/>
                </a:cxn>
              </a:cxnLst>
              <a:rect l="0" t="0" r="r" b="b"/>
              <a:pathLst>
                <a:path w="263" h="344">
                  <a:moveTo>
                    <a:pt x="15" y="0"/>
                  </a:moveTo>
                  <a:lnTo>
                    <a:pt x="0" y="15"/>
                  </a:lnTo>
                  <a:lnTo>
                    <a:pt x="247" y="344"/>
                  </a:lnTo>
                  <a:lnTo>
                    <a:pt x="263" y="328"/>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2" name="Freeform 90"/>
            <p:cNvSpPr>
              <a:spLocks/>
            </p:cNvSpPr>
            <p:nvPr/>
          </p:nvSpPr>
          <p:spPr bwMode="auto">
            <a:xfrm>
              <a:off x="1908" y="1284"/>
              <a:ext cx="256" cy="207"/>
            </a:xfrm>
            <a:custGeom>
              <a:avLst/>
              <a:gdLst>
                <a:gd name="T0" fmla="*/ 8 w 256"/>
                <a:gd name="T1" fmla="*/ 0 h 207"/>
                <a:gd name="T2" fmla="*/ 0 w 256"/>
                <a:gd name="T3" fmla="*/ 23 h 207"/>
                <a:gd name="T4" fmla="*/ 248 w 256"/>
                <a:gd name="T5" fmla="*/ 207 h 207"/>
                <a:gd name="T6" fmla="*/ 256 w 256"/>
                <a:gd name="T7" fmla="*/ 184 h 207"/>
                <a:gd name="T8" fmla="*/ 8 w 256"/>
                <a:gd name="T9" fmla="*/ 0 h 207"/>
              </a:gdLst>
              <a:ahLst/>
              <a:cxnLst>
                <a:cxn ang="0">
                  <a:pos x="T0" y="T1"/>
                </a:cxn>
                <a:cxn ang="0">
                  <a:pos x="T2" y="T3"/>
                </a:cxn>
                <a:cxn ang="0">
                  <a:pos x="T4" y="T5"/>
                </a:cxn>
                <a:cxn ang="0">
                  <a:pos x="T6" y="T7"/>
                </a:cxn>
                <a:cxn ang="0">
                  <a:pos x="T8" y="T9"/>
                </a:cxn>
              </a:cxnLst>
              <a:rect l="0" t="0" r="r" b="b"/>
              <a:pathLst>
                <a:path w="256" h="207">
                  <a:moveTo>
                    <a:pt x="8" y="0"/>
                  </a:moveTo>
                  <a:lnTo>
                    <a:pt x="0" y="23"/>
                  </a:lnTo>
                  <a:lnTo>
                    <a:pt x="248" y="207"/>
                  </a:lnTo>
                  <a:lnTo>
                    <a:pt x="256" y="18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3" name="Freeform 91"/>
            <p:cNvSpPr>
              <a:spLocks/>
            </p:cNvSpPr>
            <p:nvPr/>
          </p:nvSpPr>
          <p:spPr bwMode="auto">
            <a:xfrm>
              <a:off x="3782" y="1873"/>
              <a:ext cx="286" cy="183"/>
            </a:xfrm>
            <a:custGeom>
              <a:avLst/>
              <a:gdLst>
                <a:gd name="T0" fmla="*/ 7 w 286"/>
                <a:gd name="T1" fmla="*/ 0 h 183"/>
                <a:gd name="T2" fmla="*/ 0 w 286"/>
                <a:gd name="T3" fmla="*/ 23 h 183"/>
                <a:gd name="T4" fmla="*/ 278 w 286"/>
                <a:gd name="T5" fmla="*/ 183 h 183"/>
                <a:gd name="T6" fmla="*/ 286 w 286"/>
                <a:gd name="T7" fmla="*/ 160 h 183"/>
                <a:gd name="T8" fmla="*/ 7 w 286"/>
                <a:gd name="T9" fmla="*/ 0 h 183"/>
              </a:gdLst>
              <a:ahLst/>
              <a:cxnLst>
                <a:cxn ang="0">
                  <a:pos x="T0" y="T1"/>
                </a:cxn>
                <a:cxn ang="0">
                  <a:pos x="T2" y="T3"/>
                </a:cxn>
                <a:cxn ang="0">
                  <a:pos x="T4" y="T5"/>
                </a:cxn>
                <a:cxn ang="0">
                  <a:pos x="T6" y="T7"/>
                </a:cxn>
                <a:cxn ang="0">
                  <a:pos x="T8" y="T9"/>
                </a:cxn>
              </a:cxnLst>
              <a:rect l="0" t="0" r="r" b="b"/>
              <a:pathLst>
                <a:path w="286" h="183">
                  <a:moveTo>
                    <a:pt x="7" y="0"/>
                  </a:moveTo>
                  <a:lnTo>
                    <a:pt x="0" y="23"/>
                  </a:lnTo>
                  <a:lnTo>
                    <a:pt x="278" y="183"/>
                  </a:lnTo>
                  <a:lnTo>
                    <a:pt x="286" y="160"/>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4" name="Freeform 92"/>
            <p:cNvSpPr>
              <a:spLocks/>
            </p:cNvSpPr>
            <p:nvPr/>
          </p:nvSpPr>
          <p:spPr bwMode="auto">
            <a:xfrm>
              <a:off x="4331" y="1926"/>
              <a:ext cx="310" cy="107"/>
            </a:xfrm>
            <a:custGeom>
              <a:avLst/>
              <a:gdLst>
                <a:gd name="T0" fmla="*/ 0 w 310"/>
                <a:gd name="T1" fmla="*/ 0 h 107"/>
                <a:gd name="T2" fmla="*/ 0 w 310"/>
                <a:gd name="T3" fmla="*/ 23 h 107"/>
                <a:gd name="T4" fmla="*/ 310 w 310"/>
                <a:gd name="T5" fmla="*/ 107 h 107"/>
                <a:gd name="T6" fmla="*/ 310 w 310"/>
                <a:gd name="T7" fmla="*/ 85 h 107"/>
                <a:gd name="T8" fmla="*/ 0 w 310"/>
                <a:gd name="T9" fmla="*/ 0 h 107"/>
              </a:gdLst>
              <a:ahLst/>
              <a:cxnLst>
                <a:cxn ang="0">
                  <a:pos x="T0" y="T1"/>
                </a:cxn>
                <a:cxn ang="0">
                  <a:pos x="T2" y="T3"/>
                </a:cxn>
                <a:cxn ang="0">
                  <a:pos x="T4" y="T5"/>
                </a:cxn>
                <a:cxn ang="0">
                  <a:pos x="T6" y="T7"/>
                </a:cxn>
                <a:cxn ang="0">
                  <a:pos x="T8" y="T9"/>
                </a:cxn>
              </a:cxnLst>
              <a:rect l="0" t="0" r="r" b="b"/>
              <a:pathLst>
                <a:path w="310" h="107">
                  <a:moveTo>
                    <a:pt x="0" y="0"/>
                  </a:moveTo>
                  <a:lnTo>
                    <a:pt x="0" y="23"/>
                  </a:lnTo>
                  <a:lnTo>
                    <a:pt x="310" y="107"/>
                  </a:lnTo>
                  <a:lnTo>
                    <a:pt x="310" y="8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33909" name="Group 117"/>
            <p:cNvGrpSpPr>
              <a:grpSpLocks/>
            </p:cNvGrpSpPr>
            <p:nvPr/>
          </p:nvGrpSpPr>
          <p:grpSpPr bwMode="auto">
            <a:xfrm>
              <a:off x="3271" y="1876"/>
              <a:ext cx="1579" cy="27"/>
              <a:chOff x="3524" y="2119"/>
              <a:chExt cx="1579" cy="15"/>
            </a:xfrm>
          </p:grpSpPr>
          <p:sp>
            <p:nvSpPr>
              <p:cNvPr id="33894" name="Rectangle 102"/>
              <p:cNvSpPr>
                <a:spLocks noChangeArrowheads="1"/>
              </p:cNvSpPr>
              <p:nvPr/>
            </p:nvSpPr>
            <p:spPr bwMode="auto">
              <a:xfrm>
                <a:off x="35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95" name="Rectangle 103"/>
              <p:cNvSpPr>
                <a:spLocks noChangeArrowheads="1"/>
              </p:cNvSpPr>
              <p:nvPr/>
            </p:nvSpPr>
            <p:spPr bwMode="auto">
              <a:xfrm>
                <a:off x="363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96" name="Rectangle 104"/>
              <p:cNvSpPr>
                <a:spLocks noChangeArrowheads="1"/>
              </p:cNvSpPr>
              <p:nvPr/>
            </p:nvSpPr>
            <p:spPr bwMode="auto">
              <a:xfrm>
                <a:off x="3740"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97" name="Rectangle 105"/>
              <p:cNvSpPr>
                <a:spLocks noChangeArrowheads="1"/>
              </p:cNvSpPr>
              <p:nvPr/>
            </p:nvSpPr>
            <p:spPr bwMode="auto">
              <a:xfrm>
                <a:off x="384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98" name="Rectangle 106"/>
              <p:cNvSpPr>
                <a:spLocks noChangeArrowheads="1"/>
              </p:cNvSpPr>
              <p:nvPr/>
            </p:nvSpPr>
            <p:spPr bwMode="auto">
              <a:xfrm>
                <a:off x="395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899" name="Rectangle 107"/>
              <p:cNvSpPr>
                <a:spLocks noChangeArrowheads="1"/>
              </p:cNvSpPr>
              <p:nvPr/>
            </p:nvSpPr>
            <p:spPr bwMode="auto">
              <a:xfrm>
                <a:off x="4065"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0" name="Rectangle 108"/>
              <p:cNvSpPr>
                <a:spLocks noChangeArrowheads="1"/>
              </p:cNvSpPr>
              <p:nvPr/>
            </p:nvSpPr>
            <p:spPr bwMode="auto">
              <a:xfrm>
                <a:off x="417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1" name="Rectangle 109"/>
              <p:cNvSpPr>
                <a:spLocks noChangeArrowheads="1"/>
              </p:cNvSpPr>
              <p:nvPr/>
            </p:nvSpPr>
            <p:spPr bwMode="auto">
              <a:xfrm>
                <a:off x="428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2" name="Rectangle 110"/>
              <p:cNvSpPr>
                <a:spLocks noChangeArrowheads="1"/>
              </p:cNvSpPr>
              <p:nvPr/>
            </p:nvSpPr>
            <p:spPr bwMode="auto">
              <a:xfrm>
                <a:off x="439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3" name="Rectangle 111"/>
              <p:cNvSpPr>
                <a:spLocks noChangeArrowheads="1"/>
              </p:cNvSpPr>
              <p:nvPr/>
            </p:nvSpPr>
            <p:spPr bwMode="auto">
              <a:xfrm>
                <a:off x="449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4" name="Rectangle 112"/>
              <p:cNvSpPr>
                <a:spLocks noChangeArrowheads="1"/>
              </p:cNvSpPr>
              <p:nvPr/>
            </p:nvSpPr>
            <p:spPr bwMode="auto">
              <a:xfrm>
                <a:off x="460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5" name="Rectangle 113"/>
              <p:cNvSpPr>
                <a:spLocks noChangeArrowheads="1"/>
              </p:cNvSpPr>
              <p:nvPr/>
            </p:nvSpPr>
            <p:spPr bwMode="auto">
              <a:xfrm>
                <a:off x="4716"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6" name="Rectangle 114"/>
              <p:cNvSpPr>
                <a:spLocks noChangeArrowheads="1"/>
              </p:cNvSpPr>
              <p:nvPr/>
            </p:nvSpPr>
            <p:spPr bwMode="auto">
              <a:xfrm>
                <a:off x="48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7" name="Rectangle 115"/>
              <p:cNvSpPr>
                <a:spLocks noChangeArrowheads="1"/>
              </p:cNvSpPr>
              <p:nvPr/>
            </p:nvSpPr>
            <p:spPr bwMode="auto">
              <a:xfrm>
                <a:off x="4933" y="2119"/>
                <a:ext cx="61"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08" name="Rectangle 116"/>
              <p:cNvSpPr>
                <a:spLocks noChangeArrowheads="1"/>
              </p:cNvSpPr>
              <p:nvPr/>
            </p:nvSpPr>
            <p:spPr bwMode="auto">
              <a:xfrm>
                <a:off x="504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sp>
          <p:nvSpPr>
            <p:cNvPr id="33910" name="Rectangle 118"/>
            <p:cNvSpPr>
              <a:spLocks noChangeArrowheads="1"/>
            </p:cNvSpPr>
            <p:nvPr/>
          </p:nvSpPr>
          <p:spPr bwMode="auto">
            <a:xfrm>
              <a:off x="4029" y="1682"/>
              <a:ext cx="403" cy="1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3911" name="Rectangle 119"/>
            <p:cNvSpPr>
              <a:spLocks noChangeArrowheads="1"/>
            </p:cNvSpPr>
            <p:nvPr/>
          </p:nvSpPr>
          <p:spPr bwMode="auto">
            <a:xfrm>
              <a:off x="4060" y="1705"/>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b="1">
                  <a:solidFill>
                    <a:srgbClr val="0000FF"/>
                  </a:solidFill>
                  <a:latin typeface="ＭＳ Ｐゴシック" pitchFamily="50" charset="-128"/>
                  <a:ea typeface="ＭＳ Ｐゴシック" pitchFamily="50" charset="-128"/>
                </a:rPr>
                <a:t>目標</a:t>
              </a:r>
              <a:endParaRPr lang="ja-JP" altLang="en-US" sz="4000"/>
            </a:p>
          </p:txBody>
        </p:sp>
        <p:sp>
          <p:nvSpPr>
            <p:cNvPr id="33926" name="Text Box 134"/>
            <p:cNvSpPr txBox="1">
              <a:spLocks noChangeArrowheads="1"/>
            </p:cNvSpPr>
            <p:nvPr/>
          </p:nvSpPr>
          <p:spPr bwMode="auto">
            <a:xfrm>
              <a:off x="1502" y="592"/>
              <a:ext cx="31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latin typeface="HG創英角ﾎﾟｯﾌﾟ体" pitchFamily="49" charset="-128"/>
                  <a:ea typeface="HG創英角ﾎﾟｯﾌﾟ体" pitchFamily="49" charset="-128"/>
                </a:rPr>
                <a:t>◇</a:t>
              </a:r>
              <a:r>
                <a:rPr lang="en-US" altLang="ja-JP" sz="2000">
                  <a:solidFill>
                    <a:srgbClr val="000000"/>
                  </a:solidFill>
                  <a:ea typeface="HGPｺﾞｼｯｸE" pitchFamily="50" charset="-128"/>
                </a:rPr>
                <a:t> </a:t>
              </a:r>
              <a:r>
                <a:rPr lang="ja-JP" altLang="en-US" sz="2000">
                  <a:solidFill>
                    <a:srgbClr val="000000"/>
                  </a:solidFill>
                  <a:ea typeface="HGPｺﾞｼｯｸE" pitchFamily="50" charset="-128"/>
                </a:rPr>
                <a:t>データーはできるだけ時系列で示す</a:t>
              </a:r>
            </a:p>
          </p:txBody>
        </p:sp>
      </p:grpSp>
      <p:sp>
        <p:nvSpPr>
          <p:cNvPr id="33927" name="Text Box 135"/>
          <p:cNvSpPr txBox="1">
            <a:spLocks noChangeArrowheads="1"/>
          </p:cNvSpPr>
          <p:nvPr/>
        </p:nvSpPr>
        <p:spPr bwMode="auto">
          <a:xfrm>
            <a:off x="3821113" y="5595938"/>
            <a:ext cx="4543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a:solidFill>
                  <a:schemeClr val="bg2"/>
                </a:solidFill>
                <a:latin typeface="HG創英角ﾎﾟｯﾌﾟ体" pitchFamily="49" charset="-128"/>
                <a:ea typeface="HG創英角ﾎﾟｯﾌﾟ体" pitchFamily="49" charset="-128"/>
              </a:rPr>
              <a:t>◇</a:t>
            </a:r>
            <a:r>
              <a:rPr lang="ja-JP" altLang="en-US" sz="2000">
                <a:solidFill>
                  <a:schemeClr val="bg2"/>
                </a:solidFill>
                <a:ea typeface="HGPｺﾞｼｯｸE" pitchFamily="50" charset="-128"/>
              </a:rPr>
              <a:t>懸念される点　　マイナスの影響　　　</a:t>
            </a:r>
          </a:p>
        </p:txBody>
      </p:sp>
      <p:sp>
        <p:nvSpPr>
          <p:cNvPr id="33929" name="Oval 137"/>
          <p:cNvSpPr>
            <a:spLocks noChangeArrowheads="1"/>
          </p:cNvSpPr>
          <p:nvPr/>
        </p:nvSpPr>
        <p:spPr bwMode="auto">
          <a:xfrm>
            <a:off x="1473200" y="4873625"/>
            <a:ext cx="2109788" cy="1492250"/>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928" name="Text Box 136"/>
          <p:cNvSpPr txBox="1">
            <a:spLocks noChangeArrowheads="1"/>
          </p:cNvSpPr>
          <p:nvPr/>
        </p:nvSpPr>
        <p:spPr bwMode="auto">
          <a:xfrm>
            <a:off x="1836738" y="5118100"/>
            <a:ext cx="1970087"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PｺﾞｼｯｸE" pitchFamily="50" charset="-128"/>
              </a:rPr>
              <a:t>品質　コスト　</a:t>
            </a:r>
          </a:p>
          <a:p>
            <a:pPr>
              <a:spcBef>
                <a:spcPct val="50000"/>
              </a:spcBef>
            </a:pPr>
            <a:r>
              <a:rPr lang="ja-JP" altLang="en-US" sz="2000">
                <a:ea typeface="HGPｺﾞｼｯｸE" pitchFamily="50" charset="-128"/>
              </a:rPr>
              <a:t>納期　能率</a:t>
            </a:r>
            <a:endParaRPr lang="ja-JP" altLang="en-US"/>
          </a:p>
        </p:txBody>
      </p:sp>
      <p:sp>
        <p:nvSpPr>
          <p:cNvPr id="33937" name="Text Box 14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3936"/>
                                        </p:tgtEl>
                                        <p:attrNameLst>
                                          <p:attrName>style.visibility</p:attrName>
                                        </p:attrNameLst>
                                      </p:cBhvr>
                                      <p:to>
                                        <p:strVal val="visible"/>
                                      </p:to>
                                    </p:set>
                                    <p:anim calcmode="lin" valueType="num">
                                      <p:cBhvr additive="base">
                                        <p:cTn id="7" dur="500" fill="hold"/>
                                        <p:tgtEl>
                                          <p:spTgt spid="33936"/>
                                        </p:tgtEl>
                                        <p:attrNameLst>
                                          <p:attrName>ppt_x</p:attrName>
                                        </p:attrNameLst>
                                      </p:cBhvr>
                                      <p:tavLst>
                                        <p:tav tm="0">
                                          <p:val>
                                            <p:strVal val="1+#ppt_w/2"/>
                                          </p:val>
                                        </p:tav>
                                        <p:tav tm="100000">
                                          <p:val>
                                            <p:strVal val="#ppt_x"/>
                                          </p:val>
                                        </p:tav>
                                      </p:tavLst>
                                    </p:anim>
                                    <p:anim calcmode="lin" valueType="num">
                                      <p:cBhvr additive="base">
                                        <p:cTn id="8" dur="500" fill="hold"/>
                                        <p:tgtEl>
                                          <p:spTgt spid="339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33934"/>
                                        </p:tgtEl>
                                        <p:attrNameLst>
                                          <p:attrName>style.visibility</p:attrName>
                                        </p:attrNameLst>
                                      </p:cBhvr>
                                      <p:to>
                                        <p:strVal val="visible"/>
                                      </p:to>
                                    </p:set>
                                    <p:anim calcmode="lin" valueType="num">
                                      <p:cBhvr additive="base">
                                        <p:cTn id="13" dur="500" fill="hold"/>
                                        <p:tgtEl>
                                          <p:spTgt spid="33934"/>
                                        </p:tgtEl>
                                        <p:attrNameLst>
                                          <p:attrName>ppt_x</p:attrName>
                                        </p:attrNameLst>
                                      </p:cBhvr>
                                      <p:tavLst>
                                        <p:tav tm="0">
                                          <p:val>
                                            <p:strVal val="1+#ppt_w/2"/>
                                          </p:val>
                                        </p:tav>
                                        <p:tav tm="100000">
                                          <p:val>
                                            <p:strVal val="#ppt_x"/>
                                          </p:val>
                                        </p:tav>
                                      </p:tavLst>
                                    </p:anim>
                                    <p:anim calcmode="lin" valueType="num">
                                      <p:cBhvr additive="base">
                                        <p:cTn id="14" dur="500" fill="hold"/>
                                        <p:tgtEl>
                                          <p:spTgt spid="3393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33932"/>
                                        </p:tgtEl>
                                        <p:attrNameLst>
                                          <p:attrName>style.visibility</p:attrName>
                                        </p:attrNameLst>
                                      </p:cBhvr>
                                      <p:to>
                                        <p:strVal val="visible"/>
                                      </p:to>
                                    </p:set>
                                    <p:anim calcmode="lin" valueType="num">
                                      <p:cBhvr additive="base">
                                        <p:cTn id="19" dur="500" fill="hold"/>
                                        <p:tgtEl>
                                          <p:spTgt spid="33932"/>
                                        </p:tgtEl>
                                        <p:attrNameLst>
                                          <p:attrName>ppt_x</p:attrName>
                                        </p:attrNameLst>
                                      </p:cBhvr>
                                      <p:tavLst>
                                        <p:tav tm="0">
                                          <p:val>
                                            <p:strVal val="1+#ppt_w/2"/>
                                          </p:val>
                                        </p:tav>
                                        <p:tav tm="100000">
                                          <p:val>
                                            <p:strVal val="#ppt_x"/>
                                          </p:val>
                                        </p:tav>
                                      </p:tavLst>
                                    </p:anim>
                                    <p:anim calcmode="lin" valueType="num">
                                      <p:cBhvr additive="base">
                                        <p:cTn id="20" dur="500" fill="hold"/>
                                        <p:tgtEl>
                                          <p:spTgt spid="3393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3797"/>
                                        </p:tgtEl>
                                        <p:attrNameLst>
                                          <p:attrName>style.visibility</p:attrName>
                                        </p:attrNameLst>
                                      </p:cBhvr>
                                      <p:to>
                                        <p:strVal val="visible"/>
                                      </p:to>
                                    </p:set>
                                    <p:anim calcmode="lin" valueType="num">
                                      <p:cBhvr additive="base">
                                        <p:cTn id="25" dur="500" fill="hold"/>
                                        <p:tgtEl>
                                          <p:spTgt spid="33797"/>
                                        </p:tgtEl>
                                        <p:attrNameLst>
                                          <p:attrName>ppt_x</p:attrName>
                                        </p:attrNameLst>
                                      </p:cBhvr>
                                      <p:tavLst>
                                        <p:tav tm="0">
                                          <p:val>
                                            <p:strVal val="1+#ppt_w/2"/>
                                          </p:val>
                                        </p:tav>
                                        <p:tav tm="100000">
                                          <p:val>
                                            <p:strVal val="#ppt_x"/>
                                          </p:val>
                                        </p:tav>
                                      </p:tavLst>
                                    </p:anim>
                                    <p:anim calcmode="lin" valueType="num">
                                      <p:cBhvr additive="base">
                                        <p:cTn id="26" dur="500" fill="hold"/>
                                        <p:tgtEl>
                                          <p:spTgt spid="3379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3798"/>
                                        </p:tgtEl>
                                        <p:attrNameLst>
                                          <p:attrName>style.visibility</p:attrName>
                                        </p:attrNameLst>
                                      </p:cBhvr>
                                      <p:to>
                                        <p:strVal val="visible"/>
                                      </p:to>
                                    </p:set>
                                    <p:anim calcmode="lin" valueType="num">
                                      <p:cBhvr additive="base">
                                        <p:cTn id="31" dur="500" fill="hold"/>
                                        <p:tgtEl>
                                          <p:spTgt spid="33798"/>
                                        </p:tgtEl>
                                        <p:attrNameLst>
                                          <p:attrName>ppt_x</p:attrName>
                                        </p:attrNameLst>
                                      </p:cBhvr>
                                      <p:tavLst>
                                        <p:tav tm="0">
                                          <p:val>
                                            <p:strVal val="1+#ppt_w/2"/>
                                          </p:val>
                                        </p:tav>
                                        <p:tav tm="100000">
                                          <p:val>
                                            <p:strVal val="#ppt_x"/>
                                          </p:val>
                                        </p:tav>
                                      </p:tavLst>
                                    </p:anim>
                                    <p:anim calcmode="lin" valueType="num">
                                      <p:cBhvr additive="base">
                                        <p:cTn id="32" dur="500" fill="hold"/>
                                        <p:tgtEl>
                                          <p:spTgt spid="3379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3927"/>
                                        </p:tgtEl>
                                        <p:attrNameLst>
                                          <p:attrName>style.visibility</p:attrName>
                                        </p:attrNameLst>
                                      </p:cBhvr>
                                      <p:to>
                                        <p:strVal val="visible"/>
                                      </p:to>
                                    </p:set>
                                    <p:anim calcmode="lin" valueType="num">
                                      <p:cBhvr additive="base">
                                        <p:cTn id="37" dur="500" fill="hold"/>
                                        <p:tgtEl>
                                          <p:spTgt spid="33927"/>
                                        </p:tgtEl>
                                        <p:attrNameLst>
                                          <p:attrName>ppt_x</p:attrName>
                                        </p:attrNameLst>
                                      </p:cBhvr>
                                      <p:tavLst>
                                        <p:tav tm="0">
                                          <p:val>
                                            <p:strVal val="1+#ppt_w/2"/>
                                          </p:val>
                                        </p:tav>
                                        <p:tav tm="100000">
                                          <p:val>
                                            <p:strVal val="#ppt_x"/>
                                          </p:val>
                                        </p:tav>
                                      </p:tavLst>
                                    </p:anim>
                                    <p:anim calcmode="lin" valueType="num">
                                      <p:cBhvr additive="base">
                                        <p:cTn id="38" dur="500" fill="hold"/>
                                        <p:tgtEl>
                                          <p:spTgt spid="339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utoUpdateAnimBg="0"/>
      <p:bldP spid="33798" grpId="0" autoUpdateAnimBg="0"/>
      <p:bldP spid="33927"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48" name="AutoShape 132"/>
          <p:cNvSpPr>
            <a:spLocks noChangeArrowheads="1"/>
          </p:cNvSpPr>
          <p:nvPr/>
        </p:nvSpPr>
        <p:spPr bwMode="auto">
          <a:xfrm>
            <a:off x="439738" y="1655763"/>
            <a:ext cx="8240712" cy="4860925"/>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920" name="Rectangle 104"/>
          <p:cNvSpPr>
            <a:spLocks noChangeArrowheads="1"/>
          </p:cNvSpPr>
          <p:nvPr/>
        </p:nvSpPr>
        <p:spPr bwMode="auto">
          <a:xfrm>
            <a:off x="587375" y="450850"/>
            <a:ext cx="6400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20000"/>
              </a:spcBef>
            </a:pPr>
            <a:r>
              <a:rPr lang="ja-JP" altLang="en-US" sz="3200">
                <a:solidFill>
                  <a:schemeClr val="bg1"/>
                </a:solidFill>
                <a:ea typeface="HGS創英角ﾎﾟｯﾌﾟ体" pitchFamily="50" charset="-128"/>
              </a:rPr>
              <a:t>２．無形効果を確認する</a:t>
            </a:r>
          </a:p>
        </p:txBody>
      </p:sp>
      <p:sp>
        <p:nvSpPr>
          <p:cNvPr id="34922" name="Text Box 106"/>
          <p:cNvSpPr txBox="1">
            <a:spLocks noChangeArrowheads="1"/>
          </p:cNvSpPr>
          <p:nvPr/>
        </p:nvSpPr>
        <p:spPr bwMode="auto">
          <a:xfrm>
            <a:off x="1266825" y="1138238"/>
            <a:ext cx="642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b="1">
                <a:solidFill>
                  <a:schemeClr val="bg2"/>
                </a:solidFill>
                <a:ea typeface="HGP創英角ﾎﾟｯﾌﾟ体" pitchFamily="50" charset="-128"/>
              </a:rPr>
              <a:t>◇</a:t>
            </a:r>
            <a:r>
              <a:rPr lang="ja-JP" altLang="en-US" sz="2400" b="1">
                <a:solidFill>
                  <a:schemeClr val="hlink"/>
                </a:solidFill>
                <a:ea typeface="HGP創英角ﾎﾟｯﾌﾟ体" pitchFamily="50" charset="-128"/>
              </a:rPr>
              <a:t>グループ</a:t>
            </a:r>
            <a:r>
              <a:rPr lang="ja-JP" altLang="en-US" sz="2400" b="1">
                <a:solidFill>
                  <a:srgbClr val="660033"/>
                </a:solidFill>
                <a:ea typeface="HGP創英角ﾎﾟｯﾌﾟ体" pitchFamily="50" charset="-128"/>
              </a:rPr>
              <a:t>や</a:t>
            </a:r>
            <a:r>
              <a:rPr lang="ja-JP" altLang="en-US" sz="2400" b="1">
                <a:solidFill>
                  <a:schemeClr val="hlink"/>
                </a:solidFill>
                <a:ea typeface="HGP創英角ﾎﾟｯﾌﾟ体" pitchFamily="50" charset="-128"/>
              </a:rPr>
              <a:t>個人</a:t>
            </a:r>
            <a:r>
              <a:rPr lang="ja-JP" altLang="en-US" sz="2400" b="1">
                <a:solidFill>
                  <a:srgbClr val="660033"/>
                </a:solidFill>
                <a:ea typeface="HGP創英角ﾎﾟｯﾌﾟ体" pitchFamily="50" charset="-128"/>
              </a:rPr>
              <a:t>に対しての</a:t>
            </a:r>
            <a:r>
              <a:rPr lang="ja-JP" altLang="en-US" sz="2400" b="1">
                <a:solidFill>
                  <a:schemeClr val="hlink"/>
                </a:solidFill>
                <a:ea typeface="HGP創英角ﾎﾟｯﾌﾟ体" pitchFamily="50" charset="-128"/>
              </a:rPr>
              <a:t>貢献・成長</a:t>
            </a:r>
          </a:p>
        </p:txBody>
      </p:sp>
      <p:grpSp>
        <p:nvGrpSpPr>
          <p:cNvPr id="34943" name="Group 127"/>
          <p:cNvGrpSpPr>
            <a:grpSpLocks/>
          </p:cNvGrpSpPr>
          <p:nvPr/>
        </p:nvGrpSpPr>
        <p:grpSpPr bwMode="auto">
          <a:xfrm>
            <a:off x="6300788" y="2149475"/>
            <a:ext cx="2406650" cy="396875"/>
            <a:chOff x="4244" y="1380"/>
            <a:chExt cx="1516" cy="250"/>
          </a:xfrm>
        </p:grpSpPr>
        <p:sp>
          <p:nvSpPr>
            <p:cNvPr id="34926" name="Line 110"/>
            <p:cNvSpPr>
              <a:spLocks noChangeShapeType="1"/>
            </p:cNvSpPr>
            <p:nvPr/>
          </p:nvSpPr>
          <p:spPr bwMode="auto">
            <a:xfrm flipV="1">
              <a:off x="4369" y="1494"/>
              <a:ext cx="405" cy="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27" name="Freeform 111"/>
            <p:cNvSpPr>
              <a:spLocks/>
            </p:cNvSpPr>
            <p:nvPr/>
          </p:nvSpPr>
          <p:spPr bwMode="auto">
            <a:xfrm>
              <a:off x="4244" y="1397"/>
              <a:ext cx="145" cy="168"/>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28" name="Freeform 112"/>
            <p:cNvSpPr>
              <a:spLocks/>
            </p:cNvSpPr>
            <p:nvPr/>
          </p:nvSpPr>
          <p:spPr bwMode="auto">
            <a:xfrm>
              <a:off x="4722" y="1389"/>
              <a:ext cx="168" cy="156"/>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30" name="Text Box 114"/>
            <p:cNvSpPr txBox="1">
              <a:spLocks noChangeArrowheads="1"/>
            </p:cNvSpPr>
            <p:nvPr/>
          </p:nvSpPr>
          <p:spPr bwMode="auto">
            <a:xfrm>
              <a:off x="4970" y="1380"/>
              <a:ext cx="7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ｺﾞｼｯｸE" pitchFamily="50" charset="-128"/>
                </a:rPr>
                <a:t>改善前</a:t>
              </a:r>
            </a:p>
          </p:txBody>
        </p:sp>
      </p:grpSp>
      <p:grpSp>
        <p:nvGrpSpPr>
          <p:cNvPr id="34944" name="Group 128"/>
          <p:cNvGrpSpPr>
            <a:grpSpLocks/>
          </p:cNvGrpSpPr>
          <p:nvPr/>
        </p:nvGrpSpPr>
        <p:grpSpPr bwMode="auto">
          <a:xfrm>
            <a:off x="6361113" y="1768475"/>
            <a:ext cx="2463800" cy="396875"/>
            <a:chOff x="4365" y="1900"/>
            <a:chExt cx="1287" cy="250"/>
          </a:xfrm>
        </p:grpSpPr>
        <p:sp>
          <p:nvSpPr>
            <p:cNvPr id="34923" name="Line 107"/>
            <p:cNvSpPr>
              <a:spLocks noChangeShapeType="1"/>
            </p:cNvSpPr>
            <p:nvPr/>
          </p:nvSpPr>
          <p:spPr bwMode="auto">
            <a:xfrm>
              <a:off x="4449" y="2006"/>
              <a:ext cx="396" cy="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24" name="Rectangle 108"/>
            <p:cNvSpPr>
              <a:spLocks noChangeArrowheads="1"/>
            </p:cNvSpPr>
            <p:nvPr/>
          </p:nvSpPr>
          <p:spPr bwMode="auto">
            <a:xfrm>
              <a:off x="4365" y="1944"/>
              <a:ext cx="110" cy="120"/>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25" name="Rectangle 109"/>
            <p:cNvSpPr>
              <a:spLocks noChangeArrowheads="1"/>
            </p:cNvSpPr>
            <p:nvPr/>
          </p:nvSpPr>
          <p:spPr bwMode="auto">
            <a:xfrm>
              <a:off x="4728" y="1944"/>
              <a:ext cx="132" cy="118"/>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31" name="Text Box 115"/>
            <p:cNvSpPr txBox="1">
              <a:spLocks noChangeArrowheads="1"/>
            </p:cNvSpPr>
            <p:nvPr/>
          </p:nvSpPr>
          <p:spPr bwMode="auto">
            <a:xfrm>
              <a:off x="4962" y="1900"/>
              <a:ext cx="6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2"/>
                  </a:solidFill>
                  <a:ea typeface="HGSｺﾞｼｯｸE" pitchFamily="50" charset="-128"/>
                </a:rPr>
                <a:t>改善後</a:t>
              </a:r>
            </a:p>
          </p:txBody>
        </p:sp>
      </p:grpSp>
      <p:grpSp>
        <p:nvGrpSpPr>
          <p:cNvPr id="34946" name="Group 130"/>
          <p:cNvGrpSpPr>
            <a:grpSpLocks/>
          </p:cNvGrpSpPr>
          <p:nvPr/>
        </p:nvGrpSpPr>
        <p:grpSpPr bwMode="auto">
          <a:xfrm>
            <a:off x="965200" y="1809750"/>
            <a:ext cx="6513513" cy="4518025"/>
            <a:chOff x="608" y="1140"/>
            <a:chExt cx="4103" cy="2846"/>
          </a:xfrm>
        </p:grpSpPr>
        <p:sp>
          <p:nvSpPr>
            <p:cNvPr id="34818" name="Line 2"/>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19" name="Line 3"/>
            <p:cNvSpPr>
              <a:spLocks noChangeShapeType="1"/>
            </p:cNvSpPr>
            <p:nvPr/>
          </p:nvSpPr>
          <p:spPr bwMode="auto">
            <a:xfrm>
              <a:off x="2318" y="2185"/>
              <a:ext cx="134"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0" name="Line 4"/>
            <p:cNvSpPr>
              <a:spLocks noChangeShapeType="1"/>
            </p:cNvSpPr>
            <p:nvPr/>
          </p:nvSpPr>
          <p:spPr bwMode="auto">
            <a:xfrm>
              <a:off x="2318" y="1976"/>
              <a:ext cx="283"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1" name="Line 5"/>
            <p:cNvSpPr>
              <a:spLocks noChangeShapeType="1"/>
            </p:cNvSpPr>
            <p:nvPr/>
          </p:nvSpPr>
          <p:spPr bwMode="auto">
            <a:xfrm>
              <a:off x="2318" y="1782"/>
              <a:ext cx="417"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2" name="Line 6"/>
            <p:cNvSpPr>
              <a:spLocks noChangeShapeType="1"/>
            </p:cNvSpPr>
            <p:nvPr/>
          </p:nvSpPr>
          <p:spPr bwMode="auto">
            <a:xfrm>
              <a:off x="2318" y="1573"/>
              <a:ext cx="566"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3" name="Line 7"/>
            <p:cNvSpPr>
              <a:spLocks noChangeShapeType="1"/>
            </p:cNvSpPr>
            <p:nvPr/>
          </p:nvSpPr>
          <p:spPr bwMode="auto">
            <a:xfrm>
              <a:off x="2318" y="1364"/>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4" name="Line 8"/>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5" name="Line 9"/>
            <p:cNvSpPr>
              <a:spLocks noChangeShapeType="1"/>
            </p:cNvSpPr>
            <p:nvPr/>
          </p:nvSpPr>
          <p:spPr bwMode="auto">
            <a:xfrm>
              <a:off x="2452" y="2245"/>
              <a:ext cx="60" cy="133"/>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6" name="Line 10"/>
            <p:cNvSpPr>
              <a:spLocks noChangeShapeType="1"/>
            </p:cNvSpPr>
            <p:nvPr/>
          </p:nvSpPr>
          <p:spPr bwMode="auto">
            <a:xfrm>
              <a:off x="2601" y="2096"/>
              <a:ext cx="119" cy="282"/>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7" name="Line 11"/>
            <p:cNvSpPr>
              <a:spLocks noChangeShapeType="1"/>
            </p:cNvSpPr>
            <p:nvPr/>
          </p:nvSpPr>
          <p:spPr bwMode="auto">
            <a:xfrm>
              <a:off x="2735" y="1961"/>
              <a:ext cx="179" cy="4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8" name="Line 12"/>
            <p:cNvSpPr>
              <a:spLocks noChangeShapeType="1"/>
            </p:cNvSpPr>
            <p:nvPr/>
          </p:nvSpPr>
          <p:spPr bwMode="auto">
            <a:xfrm>
              <a:off x="2884" y="1812"/>
              <a:ext cx="238" cy="56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9" name="Line 13"/>
            <p:cNvSpPr>
              <a:spLocks noChangeShapeType="1"/>
            </p:cNvSpPr>
            <p:nvPr/>
          </p:nvSpPr>
          <p:spPr bwMode="auto">
            <a:xfrm>
              <a:off x="3032" y="1663"/>
              <a:ext cx="298"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0" name="Line 14"/>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1" name="Line 15"/>
            <p:cNvSpPr>
              <a:spLocks noChangeShapeType="1"/>
            </p:cNvSpPr>
            <p:nvPr/>
          </p:nvSpPr>
          <p:spPr bwMode="auto">
            <a:xfrm flipH="1">
              <a:off x="2452" y="2378"/>
              <a:ext cx="60" cy="13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2" name="Line 16"/>
            <p:cNvSpPr>
              <a:spLocks noChangeShapeType="1"/>
            </p:cNvSpPr>
            <p:nvPr/>
          </p:nvSpPr>
          <p:spPr bwMode="auto">
            <a:xfrm flipH="1">
              <a:off x="2601" y="2378"/>
              <a:ext cx="119" cy="28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3" name="Line 17"/>
            <p:cNvSpPr>
              <a:spLocks noChangeShapeType="1"/>
            </p:cNvSpPr>
            <p:nvPr/>
          </p:nvSpPr>
          <p:spPr bwMode="auto">
            <a:xfrm flipH="1">
              <a:off x="2735" y="2378"/>
              <a:ext cx="179" cy="41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4" name="Line 18"/>
            <p:cNvSpPr>
              <a:spLocks noChangeShapeType="1"/>
            </p:cNvSpPr>
            <p:nvPr/>
          </p:nvSpPr>
          <p:spPr bwMode="auto">
            <a:xfrm flipH="1">
              <a:off x="2884" y="2378"/>
              <a:ext cx="238" cy="568"/>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5" name="Line 19"/>
            <p:cNvSpPr>
              <a:spLocks noChangeShapeType="1"/>
            </p:cNvSpPr>
            <p:nvPr/>
          </p:nvSpPr>
          <p:spPr bwMode="auto">
            <a:xfrm flipH="1">
              <a:off x="3032" y="2378"/>
              <a:ext cx="298"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6" name="Line 20"/>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7" name="Line 21"/>
            <p:cNvSpPr>
              <a:spLocks noChangeShapeType="1"/>
            </p:cNvSpPr>
            <p:nvPr/>
          </p:nvSpPr>
          <p:spPr bwMode="auto">
            <a:xfrm flipH="1">
              <a:off x="2318" y="2513"/>
              <a:ext cx="134"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8" name="Line 22"/>
            <p:cNvSpPr>
              <a:spLocks noChangeShapeType="1"/>
            </p:cNvSpPr>
            <p:nvPr/>
          </p:nvSpPr>
          <p:spPr bwMode="auto">
            <a:xfrm flipH="1">
              <a:off x="2318" y="2662"/>
              <a:ext cx="283"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9" name="Line 23"/>
            <p:cNvSpPr>
              <a:spLocks noChangeShapeType="1"/>
            </p:cNvSpPr>
            <p:nvPr/>
          </p:nvSpPr>
          <p:spPr bwMode="auto">
            <a:xfrm flipH="1">
              <a:off x="2318" y="2797"/>
              <a:ext cx="417"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0" name="Line 24"/>
            <p:cNvSpPr>
              <a:spLocks noChangeShapeType="1"/>
            </p:cNvSpPr>
            <p:nvPr/>
          </p:nvSpPr>
          <p:spPr bwMode="auto">
            <a:xfrm flipH="1">
              <a:off x="2318" y="2946"/>
              <a:ext cx="566"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1" name="Line 25"/>
            <p:cNvSpPr>
              <a:spLocks noChangeShapeType="1"/>
            </p:cNvSpPr>
            <p:nvPr/>
          </p:nvSpPr>
          <p:spPr bwMode="auto">
            <a:xfrm flipH="1">
              <a:off x="2318" y="3095"/>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2" name="Line 26"/>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3" name="Line 27"/>
            <p:cNvSpPr>
              <a:spLocks noChangeShapeType="1"/>
            </p:cNvSpPr>
            <p:nvPr/>
          </p:nvSpPr>
          <p:spPr bwMode="auto">
            <a:xfrm flipH="1" flipV="1">
              <a:off x="2185" y="2513"/>
              <a:ext cx="133"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4" name="Line 28"/>
            <p:cNvSpPr>
              <a:spLocks noChangeShapeType="1"/>
            </p:cNvSpPr>
            <p:nvPr/>
          </p:nvSpPr>
          <p:spPr bwMode="auto">
            <a:xfrm flipH="1" flipV="1">
              <a:off x="2036" y="2662"/>
              <a:ext cx="282"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5" name="Line 29"/>
            <p:cNvSpPr>
              <a:spLocks noChangeShapeType="1"/>
            </p:cNvSpPr>
            <p:nvPr/>
          </p:nvSpPr>
          <p:spPr bwMode="auto">
            <a:xfrm flipH="1" flipV="1">
              <a:off x="1902" y="2797"/>
              <a:ext cx="416"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6" name="Line 30"/>
            <p:cNvSpPr>
              <a:spLocks noChangeShapeType="1"/>
            </p:cNvSpPr>
            <p:nvPr/>
          </p:nvSpPr>
          <p:spPr bwMode="auto">
            <a:xfrm flipH="1" flipV="1">
              <a:off x="1753" y="2946"/>
              <a:ext cx="565"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7" name="Line 31"/>
            <p:cNvSpPr>
              <a:spLocks noChangeShapeType="1"/>
            </p:cNvSpPr>
            <p:nvPr/>
          </p:nvSpPr>
          <p:spPr bwMode="auto">
            <a:xfrm flipH="1" flipV="1">
              <a:off x="1604" y="3095"/>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8" name="Line 32"/>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9" name="Line 33"/>
            <p:cNvSpPr>
              <a:spLocks noChangeShapeType="1"/>
            </p:cNvSpPr>
            <p:nvPr/>
          </p:nvSpPr>
          <p:spPr bwMode="auto">
            <a:xfrm flipH="1" flipV="1">
              <a:off x="2125" y="2378"/>
              <a:ext cx="60" cy="13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0" name="Line 34"/>
            <p:cNvSpPr>
              <a:spLocks noChangeShapeType="1"/>
            </p:cNvSpPr>
            <p:nvPr/>
          </p:nvSpPr>
          <p:spPr bwMode="auto">
            <a:xfrm flipH="1" flipV="1">
              <a:off x="1917" y="2378"/>
              <a:ext cx="119" cy="28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1" name="Line 35"/>
            <p:cNvSpPr>
              <a:spLocks noChangeShapeType="1"/>
            </p:cNvSpPr>
            <p:nvPr/>
          </p:nvSpPr>
          <p:spPr bwMode="auto">
            <a:xfrm flipH="1" flipV="1">
              <a:off x="1723" y="2378"/>
              <a:ext cx="179" cy="41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2" name="Line 36"/>
            <p:cNvSpPr>
              <a:spLocks noChangeShapeType="1"/>
            </p:cNvSpPr>
            <p:nvPr/>
          </p:nvSpPr>
          <p:spPr bwMode="auto">
            <a:xfrm flipH="1" flipV="1">
              <a:off x="1515" y="2378"/>
              <a:ext cx="238" cy="568"/>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3" name="Line 37"/>
            <p:cNvSpPr>
              <a:spLocks noChangeShapeType="1"/>
            </p:cNvSpPr>
            <p:nvPr/>
          </p:nvSpPr>
          <p:spPr bwMode="auto">
            <a:xfrm flipH="1" flipV="1">
              <a:off x="1307" y="2378"/>
              <a:ext cx="297"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4" name="Line 38"/>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5" name="Line 39"/>
            <p:cNvSpPr>
              <a:spLocks noChangeShapeType="1"/>
            </p:cNvSpPr>
            <p:nvPr/>
          </p:nvSpPr>
          <p:spPr bwMode="auto">
            <a:xfrm flipV="1">
              <a:off x="2125" y="2245"/>
              <a:ext cx="60" cy="133"/>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6" name="Line 40"/>
            <p:cNvSpPr>
              <a:spLocks noChangeShapeType="1"/>
            </p:cNvSpPr>
            <p:nvPr/>
          </p:nvSpPr>
          <p:spPr bwMode="auto">
            <a:xfrm flipV="1">
              <a:off x="1917" y="2096"/>
              <a:ext cx="119" cy="282"/>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7" name="Line 41"/>
            <p:cNvSpPr>
              <a:spLocks noChangeShapeType="1"/>
            </p:cNvSpPr>
            <p:nvPr/>
          </p:nvSpPr>
          <p:spPr bwMode="auto">
            <a:xfrm flipV="1">
              <a:off x="1723" y="1961"/>
              <a:ext cx="179" cy="4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8" name="Line 42"/>
            <p:cNvSpPr>
              <a:spLocks noChangeShapeType="1"/>
            </p:cNvSpPr>
            <p:nvPr/>
          </p:nvSpPr>
          <p:spPr bwMode="auto">
            <a:xfrm flipV="1">
              <a:off x="1515" y="1812"/>
              <a:ext cx="238" cy="56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9" name="Line 43"/>
            <p:cNvSpPr>
              <a:spLocks noChangeShapeType="1"/>
            </p:cNvSpPr>
            <p:nvPr/>
          </p:nvSpPr>
          <p:spPr bwMode="auto">
            <a:xfrm flipV="1">
              <a:off x="1307" y="1663"/>
              <a:ext cx="297"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0" name="Line 44"/>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1" name="Line 45"/>
            <p:cNvSpPr>
              <a:spLocks noChangeShapeType="1"/>
            </p:cNvSpPr>
            <p:nvPr/>
          </p:nvSpPr>
          <p:spPr bwMode="auto">
            <a:xfrm flipV="1">
              <a:off x="2185" y="2185"/>
              <a:ext cx="133"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2" name="Line 46"/>
            <p:cNvSpPr>
              <a:spLocks noChangeShapeType="1"/>
            </p:cNvSpPr>
            <p:nvPr/>
          </p:nvSpPr>
          <p:spPr bwMode="auto">
            <a:xfrm flipV="1">
              <a:off x="2036" y="1976"/>
              <a:ext cx="282"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3" name="Line 47"/>
            <p:cNvSpPr>
              <a:spLocks noChangeShapeType="1"/>
            </p:cNvSpPr>
            <p:nvPr/>
          </p:nvSpPr>
          <p:spPr bwMode="auto">
            <a:xfrm flipV="1">
              <a:off x="1902" y="1782"/>
              <a:ext cx="416"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4" name="Line 48"/>
            <p:cNvSpPr>
              <a:spLocks noChangeShapeType="1"/>
            </p:cNvSpPr>
            <p:nvPr/>
          </p:nvSpPr>
          <p:spPr bwMode="auto">
            <a:xfrm flipV="1">
              <a:off x="1753" y="1573"/>
              <a:ext cx="565"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5" name="Line 49"/>
            <p:cNvSpPr>
              <a:spLocks noChangeShapeType="1"/>
            </p:cNvSpPr>
            <p:nvPr/>
          </p:nvSpPr>
          <p:spPr bwMode="auto">
            <a:xfrm flipV="1">
              <a:off x="1604" y="1364"/>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6" name="Line 50"/>
            <p:cNvSpPr>
              <a:spLocks noChangeShapeType="1"/>
            </p:cNvSpPr>
            <p:nvPr/>
          </p:nvSpPr>
          <p:spPr bwMode="auto">
            <a:xfrm flipV="1">
              <a:off x="2318" y="1364"/>
              <a:ext cx="1" cy="101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7" name="Line 51"/>
            <p:cNvSpPr>
              <a:spLocks noChangeShapeType="1"/>
            </p:cNvSpPr>
            <p:nvPr/>
          </p:nvSpPr>
          <p:spPr bwMode="auto">
            <a:xfrm flipV="1">
              <a:off x="2318" y="1663"/>
              <a:ext cx="714"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8" name="Line 52"/>
            <p:cNvSpPr>
              <a:spLocks noChangeShapeType="1"/>
            </p:cNvSpPr>
            <p:nvPr/>
          </p:nvSpPr>
          <p:spPr bwMode="auto">
            <a:xfrm>
              <a:off x="2318" y="2378"/>
              <a:ext cx="1012"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9" name="Line 53"/>
            <p:cNvSpPr>
              <a:spLocks noChangeShapeType="1"/>
            </p:cNvSpPr>
            <p:nvPr/>
          </p:nvSpPr>
          <p:spPr bwMode="auto">
            <a:xfrm>
              <a:off x="2318" y="2378"/>
              <a:ext cx="714"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0" name="Line 54"/>
            <p:cNvSpPr>
              <a:spLocks noChangeShapeType="1"/>
            </p:cNvSpPr>
            <p:nvPr/>
          </p:nvSpPr>
          <p:spPr bwMode="auto">
            <a:xfrm>
              <a:off x="2318" y="2378"/>
              <a:ext cx="1" cy="101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1" name="Line 55"/>
            <p:cNvSpPr>
              <a:spLocks noChangeShapeType="1"/>
            </p:cNvSpPr>
            <p:nvPr/>
          </p:nvSpPr>
          <p:spPr bwMode="auto">
            <a:xfrm flipH="1">
              <a:off x="1604" y="2378"/>
              <a:ext cx="714"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2" name="Line 56"/>
            <p:cNvSpPr>
              <a:spLocks noChangeShapeType="1"/>
            </p:cNvSpPr>
            <p:nvPr/>
          </p:nvSpPr>
          <p:spPr bwMode="auto">
            <a:xfrm flipH="1">
              <a:off x="1307" y="2378"/>
              <a:ext cx="101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3" name="Line 57"/>
            <p:cNvSpPr>
              <a:spLocks noChangeShapeType="1"/>
            </p:cNvSpPr>
            <p:nvPr/>
          </p:nvSpPr>
          <p:spPr bwMode="auto">
            <a:xfrm flipH="1" flipV="1">
              <a:off x="1604" y="1663"/>
              <a:ext cx="714"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4" name="Line 58"/>
            <p:cNvSpPr>
              <a:spLocks noChangeShapeType="1"/>
            </p:cNvSpPr>
            <p:nvPr/>
          </p:nvSpPr>
          <p:spPr bwMode="auto">
            <a:xfrm>
              <a:off x="2318" y="1976"/>
              <a:ext cx="283" cy="120"/>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5" name="Line 59"/>
            <p:cNvSpPr>
              <a:spLocks noChangeShapeType="1"/>
            </p:cNvSpPr>
            <p:nvPr/>
          </p:nvSpPr>
          <p:spPr bwMode="auto">
            <a:xfrm>
              <a:off x="2601" y="2096"/>
              <a:ext cx="15" cy="28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6" name="Line 60"/>
            <p:cNvSpPr>
              <a:spLocks noChangeShapeType="1"/>
            </p:cNvSpPr>
            <p:nvPr/>
          </p:nvSpPr>
          <p:spPr bwMode="auto">
            <a:xfrm flipH="1">
              <a:off x="2601" y="2378"/>
              <a:ext cx="15" cy="284"/>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7" name="Line 61"/>
            <p:cNvSpPr>
              <a:spLocks noChangeShapeType="1"/>
            </p:cNvSpPr>
            <p:nvPr/>
          </p:nvSpPr>
          <p:spPr bwMode="auto">
            <a:xfrm flipH="1">
              <a:off x="2318" y="2662"/>
              <a:ext cx="283" cy="225"/>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8" name="Line 62"/>
            <p:cNvSpPr>
              <a:spLocks noChangeShapeType="1"/>
            </p:cNvSpPr>
            <p:nvPr/>
          </p:nvSpPr>
          <p:spPr bwMode="auto">
            <a:xfrm flipH="1" flipV="1">
              <a:off x="2036" y="2662"/>
              <a:ext cx="282" cy="225"/>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9" name="Line 63"/>
            <p:cNvSpPr>
              <a:spLocks noChangeShapeType="1"/>
            </p:cNvSpPr>
            <p:nvPr/>
          </p:nvSpPr>
          <p:spPr bwMode="auto">
            <a:xfrm flipH="1" flipV="1">
              <a:off x="1813" y="2378"/>
              <a:ext cx="223" cy="284"/>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0" name="Line 64"/>
            <p:cNvSpPr>
              <a:spLocks noChangeShapeType="1"/>
            </p:cNvSpPr>
            <p:nvPr/>
          </p:nvSpPr>
          <p:spPr bwMode="auto">
            <a:xfrm flipV="1">
              <a:off x="1813" y="2096"/>
              <a:ext cx="223" cy="28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1" name="Line 65"/>
            <p:cNvSpPr>
              <a:spLocks noChangeShapeType="1"/>
            </p:cNvSpPr>
            <p:nvPr/>
          </p:nvSpPr>
          <p:spPr bwMode="auto">
            <a:xfrm flipV="1">
              <a:off x="2036" y="1976"/>
              <a:ext cx="282" cy="120"/>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2" name="Line 66"/>
            <p:cNvSpPr>
              <a:spLocks noChangeShapeType="1"/>
            </p:cNvSpPr>
            <p:nvPr/>
          </p:nvSpPr>
          <p:spPr bwMode="auto">
            <a:xfrm>
              <a:off x="2318" y="1468"/>
              <a:ext cx="566" cy="34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3" name="Line 67"/>
            <p:cNvSpPr>
              <a:spLocks noChangeShapeType="1"/>
            </p:cNvSpPr>
            <p:nvPr/>
          </p:nvSpPr>
          <p:spPr bwMode="auto">
            <a:xfrm>
              <a:off x="2884" y="1812"/>
              <a:ext cx="320" cy="577"/>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4" name="Line 68"/>
            <p:cNvSpPr>
              <a:spLocks noChangeShapeType="1"/>
            </p:cNvSpPr>
            <p:nvPr/>
          </p:nvSpPr>
          <p:spPr bwMode="auto">
            <a:xfrm flipH="1">
              <a:off x="2824" y="2413"/>
              <a:ext cx="369" cy="47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5" name="Line 69"/>
            <p:cNvSpPr>
              <a:spLocks noChangeShapeType="1"/>
            </p:cNvSpPr>
            <p:nvPr/>
          </p:nvSpPr>
          <p:spPr bwMode="auto">
            <a:xfrm flipH="1">
              <a:off x="2318" y="2887"/>
              <a:ext cx="506" cy="10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6" name="Line 70"/>
            <p:cNvSpPr>
              <a:spLocks noChangeShapeType="1"/>
            </p:cNvSpPr>
            <p:nvPr/>
          </p:nvSpPr>
          <p:spPr bwMode="auto">
            <a:xfrm flipH="1" flipV="1">
              <a:off x="1961" y="2736"/>
              <a:ext cx="357" cy="25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7" name="Line 71"/>
            <p:cNvSpPr>
              <a:spLocks noChangeShapeType="1"/>
            </p:cNvSpPr>
            <p:nvPr/>
          </p:nvSpPr>
          <p:spPr bwMode="auto">
            <a:xfrm flipH="1" flipV="1">
              <a:off x="1709" y="2378"/>
              <a:ext cx="252" cy="358"/>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8" name="Line 72"/>
            <p:cNvSpPr>
              <a:spLocks noChangeShapeType="1"/>
            </p:cNvSpPr>
            <p:nvPr/>
          </p:nvSpPr>
          <p:spPr bwMode="auto">
            <a:xfrm flipV="1">
              <a:off x="1709" y="1871"/>
              <a:ext cx="104" cy="507"/>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9" name="Line 73"/>
            <p:cNvSpPr>
              <a:spLocks noChangeShapeType="1"/>
            </p:cNvSpPr>
            <p:nvPr/>
          </p:nvSpPr>
          <p:spPr bwMode="auto">
            <a:xfrm flipV="1">
              <a:off x="1813" y="1468"/>
              <a:ext cx="505" cy="40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0" name="Freeform 74"/>
            <p:cNvSpPr>
              <a:spLocks/>
            </p:cNvSpPr>
            <p:nvPr/>
          </p:nvSpPr>
          <p:spPr bwMode="auto">
            <a:xfrm>
              <a:off x="2274" y="1931"/>
              <a:ext cx="89" cy="89"/>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1" name="Freeform 75"/>
            <p:cNvSpPr>
              <a:spLocks/>
            </p:cNvSpPr>
            <p:nvPr/>
          </p:nvSpPr>
          <p:spPr bwMode="auto">
            <a:xfrm>
              <a:off x="2556" y="2050"/>
              <a:ext cx="90" cy="90"/>
            </a:xfrm>
            <a:custGeom>
              <a:avLst/>
              <a:gdLst>
                <a:gd name="T0" fmla="*/ 44 w 88"/>
                <a:gd name="T1" fmla="*/ 0 h 87"/>
                <a:gd name="T2" fmla="*/ 88 w 88"/>
                <a:gd name="T3" fmla="*/ 44 h 87"/>
                <a:gd name="T4" fmla="*/ 44 w 88"/>
                <a:gd name="T5" fmla="*/ 87 h 87"/>
                <a:gd name="T6" fmla="*/ 0 w 88"/>
                <a:gd name="T7" fmla="*/ 44 h 87"/>
                <a:gd name="T8" fmla="*/ 44 w 88"/>
                <a:gd name="T9" fmla="*/ 0 h 87"/>
              </a:gdLst>
              <a:ahLst/>
              <a:cxnLst>
                <a:cxn ang="0">
                  <a:pos x="T0" y="T1"/>
                </a:cxn>
                <a:cxn ang="0">
                  <a:pos x="T2" y="T3"/>
                </a:cxn>
                <a:cxn ang="0">
                  <a:pos x="T4" y="T5"/>
                </a:cxn>
                <a:cxn ang="0">
                  <a:pos x="T6" y="T7"/>
                </a:cxn>
                <a:cxn ang="0">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2" name="Freeform 76"/>
            <p:cNvSpPr>
              <a:spLocks/>
            </p:cNvSpPr>
            <p:nvPr/>
          </p:nvSpPr>
          <p:spPr bwMode="auto">
            <a:xfrm>
              <a:off x="2571" y="2334"/>
              <a:ext cx="89" cy="90"/>
            </a:xfrm>
            <a:custGeom>
              <a:avLst/>
              <a:gdLst>
                <a:gd name="T0" fmla="*/ 44 w 87"/>
                <a:gd name="T1" fmla="*/ 0 h 87"/>
                <a:gd name="T2" fmla="*/ 87 w 87"/>
                <a:gd name="T3" fmla="*/ 43 h 87"/>
                <a:gd name="T4" fmla="*/ 44 w 87"/>
                <a:gd name="T5" fmla="*/ 87 h 87"/>
                <a:gd name="T6" fmla="*/ 0 w 87"/>
                <a:gd name="T7" fmla="*/ 43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3"/>
                  </a:lnTo>
                  <a:lnTo>
                    <a:pt x="44" y="87"/>
                  </a:lnTo>
                  <a:lnTo>
                    <a:pt x="0" y="43"/>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3" name="Freeform 77"/>
            <p:cNvSpPr>
              <a:spLocks/>
            </p:cNvSpPr>
            <p:nvPr/>
          </p:nvSpPr>
          <p:spPr bwMode="auto">
            <a:xfrm>
              <a:off x="2556" y="2617"/>
              <a:ext cx="90" cy="90"/>
            </a:xfrm>
            <a:custGeom>
              <a:avLst/>
              <a:gdLst>
                <a:gd name="T0" fmla="*/ 44 w 88"/>
                <a:gd name="T1" fmla="*/ 0 h 87"/>
                <a:gd name="T2" fmla="*/ 88 w 88"/>
                <a:gd name="T3" fmla="*/ 44 h 87"/>
                <a:gd name="T4" fmla="*/ 44 w 88"/>
                <a:gd name="T5" fmla="*/ 87 h 87"/>
                <a:gd name="T6" fmla="*/ 0 w 88"/>
                <a:gd name="T7" fmla="*/ 44 h 87"/>
                <a:gd name="T8" fmla="*/ 44 w 88"/>
                <a:gd name="T9" fmla="*/ 0 h 87"/>
              </a:gdLst>
              <a:ahLst/>
              <a:cxnLst>
                <a:cxn ang="0">
                  <a:pos x="T0" y="T1"/>
                </a:cxn>
                <a:cxn ang="0">
                  <a:pos x="T2" y="T3"/>
                </a:cxn>
                <a:cxn ang="0">
                  <a:pos x="T4" y="T5"/>
                </a:cxn>
                <a:cxn ang="0">
                  <a:pos x="T6" y="T7"/>
                </a:cxn>
                <a:cxn ang="0">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4" name="Freeform 78"/>
            <p:cNvSpPr>
              <a:spLocks/>
            </p:cNvSpPr>
            <p:nvPr/>
          </p:nvSpPr>
          <p:spPr bwMode="auto">
            <a:xfrm>
              <a:off x="2274" y="2841"/>
              <a:ext cx="89" cy="90"/>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5" name="Freeform 79"/>
            <p:cNvSpPr>
              <a:spLocks/>
            </p:cNvSpPr>
            <p:nvPr/>
          </p:nvSpPr>
          <p:spPr bwMode="auto">
            <a:xfrm>
              <a:off x="1991" y="2617"/>
              <a:ext cx="89" cy="90"/>
            </a:xfrm>
            <a:custGeom>
              <a:avLst/>
              <a:gdLst>
                <a:gd name="T0" fmla="*/ 44 w 87"/>
                <a:gd name="T1" fmla="*/ 0 h 87"/>
                <a:gd name="T2" fmla="*/ 87 w 87"/>
                <a:gd name="T3" fmla="*/ 44 h 87"/>
                <a:gd name="T4" fmla="*/ 44 w 87"/>
                <a:gd name="T5" fmla="*/ 87 h 87"/>
                <a:gd name="T6" fmla="*/ 0 w 87"/>
                <a:gd name="T7" fmla="*/ 44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6" name="Freeform 80"/>
            <p:cNvSpPr>
              <a:spLocks/>
            </p:cNvSpPr>
            <p:nvPr/>
          </p:nvSpPr>
          <p:spPr bwMode="auto">
            <a:xfrm>
              <a:off x="1768" y="2334"/>
              <a:ext cx="90" cy="90"/>
            </a:xfrm>
            <a:custGeom>
              <a:avLst/>
              <a:gdLst>
                <a:gd name="T0" fmla="*/ 43 w 87"/>
                <a:gd name="T1" fmla="*/ 0 h 87"/>
                <a:gd name="T2" fmla="*/ 87 w 87"/>
                <a:gd name="T3" fmla="*/ 43 h 87"/>
                <a:gd name="T4" fmla="*/ 43 w 87"/>
                <a:gd name="T5" fmla="*/ 87 h 87"/>
                <a:gd name="T6" fmla="*/ 0 w 87"/>
                <a:gd name="T7" fmla="*/ 43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3"/>
                  </a:lnTo>
                  <a:lnTo>
                    <a:pt x="43" y="87"/>
                  </a:lnTo>
                  <a:lnTo>
                    <a:pt x="0" y="43"/>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7" name="Freeform 81"/>
            <p:cNvSpPr>
              <a:spLocks/>
            </p:cNvSpPr>
            <p:nvPr/>
          </p:nvSpPr>
          <p:spPr bwMode="auto">
            <a:xfrm>
              <a:off x="1991" y="2050"/>
              <a:ext cx="89" cy="90"/>
            </a:xfrm>
            <a:custGeom>
              <a:avLst/>
              <a:gdLst>
                <a:gd name="T0" fmla="*/ 44 w 87"/>
                <a:gd name="T1" fmla="*/ 0 h 87"/>
                <a:gd name="T2" fmla="*/ 87 w 87"/>
                <a:gd name="T3" fmla="*/ 44 h 87"/>
                <a:gd name="T4" fmla="*/ 44 w 87"/>
                <a:gd name="T5" fmla="*/ 87 h 87"/>
                <a:gd name="T6" fmla="*/ 0 w 87"/>
                <a:gd name="T7" fmla="*/ 44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8" name="Rectangle 82"/>
            <p:cNvSpPr>
              <a:spLocks noChangeArrowheads="1"/>
            </p:cNvSpPr>
            <p:nvPr/>
          </p:nvSpPr>
          <p:spPr bwMode="auto">
            <a:xfrm>
              <a:off x="2274" y="1424"/>
              <a:ext cx="74" cy="74"/>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899" name="Rectangle 83"/>
            <p:cNvSpPr>
              <a:spLocks noChangeArrowheads="1"/>
            </p:cNvSpPr>
            <p:nvPr/>
          </p:nvSpPr>
          <p:spPr bwMode="auto">
            <a:xfrm>
              <a:off x="2839" y="1767"/>
              <a:ext cx="75" cy="74"/>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00" name="Rectangle 84"/>
            <p:cNvSpPr>
              <a:spLocks noChangeArrowheads="1"/>
            </p:cNvSpPr>
            <p:nvPr/>
          </p:nvSpPr>
          <p:spPr bwMode="auto">
            <a:xfrm>
              <a:off x="3172" y="2346"/>
              <a:ext cx="63" cy="62"/>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01" name="Rectangle 85"/>
            <p:cNvSpPr>
              <a:spLocks noChangeArrowheads="1"/>
            </p:cNvSpPr>
            <p:nvPr/>
          </p:nvSpPr>
          <p:spPr bwMode="auto">
            <a:xfrm>
              <a:off x="2779" y="2841"/>
              <a:ext cx="75" cy="75"/>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02" name="Rectangle 86"/>
            <p:cNvSpPr>
              <a:spLocks noChangeArrowheads="1"/>
            </p:cNvSpPr>
            <p:nvPr/>
          </p:nvSpPr>
          <p:spPr bwMode="auto">
            <a:xfrm>
              <a:off x="2274" y="2946"/>
              <a:ext cx="74" cy="74"/>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03" name="Rectangle 87"/>
            <p:cNvSpPr>
              <a:spLocks noChangeArrowheads="1"/>
            </p:cNvSpPr>
            <p:nvPr/>
          </p:nvSpPr>
          <p:spPr bwMode="auto">
            <a:xfrm>
              <a:off x="1917" y="2692"/>
              <a:ext cx="74" cy="74"/>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04" name="Rectangle 88"/>
            <p:cNvSpPr>
              <a:spLocks noChangeArrowheads="1"/>
            </p:cNvSpPr>
            <p:nvPr/>
          </p:nvSpPr>
          <p:spPr bwMode="auto">
            <a:xfrm>
              <a:off x="1664" y="2334"/>
              <a:ext cx="75" cy="74"/>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05" name="Rectangle 89"/>
            <p:cNvSpPr>
              <a:spLocks noChangeArrowheads="1"/>
            </p:cNvSpPr>
            <p:nvPr/>
          </p:nvSpPr>
          <p:spPr bwMode="auto">
            <a:xfrm>
              <a:off x="1768" y="1827"/>
              <a:ext cx="74" cy="74"/>
            </a:xfrm>
            <a:prstGeom prst="rect">
              <a:avLst/>
            </a:prstGeom>
            <a:solidFill>
              <a:srgbClr val="FF00FF"/>
            </a:solidFill>
            <a:ln w="23813">
              <a:solidFill>
                <a:schemeClr val="bg2"/>
              </a:solidFill>
              <a:miter lim="800000"/>
              <a:headEnd/>
              <a:tailEnd/>
            </a:ln>
          </p:spPr>
          <p:txBody>
            <a:bodyPr/>
            <a:lstStyle/>
            <a:p>
              <a:endParaRPr lang="ja-JP" altLang="en-US"/>
            </a:p>
          </p:txBody>
        </p:sp>
        <p:sp>
          <p:nvSpPr>
            <p:cNvPr id="34906" name="Rectangle 90"/>
            <p:cNvSpPr>
              <a:spLocks noChangeArrowheads="1"/>
            </p:cNvSpPr>
            <p:nvPr/>
          </p:nvSpPr>
          <p:spPr bwMode="auto">
            <a:xfrm>
              <a:off x="2169" y="2304"/>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p>
              <a:r>
                <a:rPr lang="en-US" altLang="ja-JP" sz="2000">
                  <a:solidFill>
                    <a:schemeClr val="bg2"/>
                  </a:solidFill>
                  <a:latin typeface="ＭＳ Ｐゴシック" pitchFamily="50" charset="-128"/>
                  <a:ea typeface="ＭＳ Ｐゴシック" pitchFamily="50" charset="-128"/>
                </a:rPr>
                <a:t>0</a:t>
              </a:r>
              <a:endParaRPr lang="en-US" altLang="ja-JP" sz="2400">
                <a:solidFill>
                  <a:schemeClr val="bg2"/>
                </a:solidFill>
                <a:ea typeface="ＭＳ Ｐゴシック" pitchFamily="50" charset="-128"/>
              </a:endParaRPr>
            </a:p>
          </p:txBody>
        </p:sp>
        <p:sp>
          <p:nvSpPr>
            <p:cNvPr id="34907" name="Rectangle 91"/>
            <p:cNvSpPr>
              <a:spLocks noChangeArrowheads="1"/>
            </p:cNvSpPr>
            <p:nvPr/>
          </p:nvSpPr>
          <p:spPr bwMode="auto">
            <a:xfrm>
              <a:off x="2169" y="2110"/>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p>
              <a:r>
                <a:rPr lang="en-US" altLang="ja-JP" sz="2000">
                  <a:solidFill>
                    <a:schemeClr val="bg2"/>
                  </a:solidFill>
                  <a:latin typeface="ＭＳ Ｐゴシック" pitchFamily="50" charset="-128"/>
                  <a:ea typeface="ＭＳ Ｐゴシック" pitchFamily="50" charset="-128"/>
                </a:rPr>
                <a:t>2</a:t>
              </a:r>
              <a:endParaRPr lang="en-US" altLang="ja-JP" sz="2400">
                <a:solidFill>
                  <a:schemeClr val="bg2"/>
                </a:solidFill>
                <a:ea typeface="ＭＳ Ｐゴシック" pitchFamily="50" charset="-128"/>
              </a:endParaRPr>
            </a:p>
          </p:txBody>
        </p:sp>
        <p:sp>
          <p:nvSpPr>
            <p:cNvPr id="34908" name="Rectangle 92"/>
            <p:cNvSpPr>
              <a:spLocks noChangeArrowheads="1"/>
            </p:cNvSpPr>
            <p:nvPr/>
          </p:nvSpPr>
          <p:spPr bwMode="auto">
            <a:xfrm>
              <a:off x="2169" y="1901"/>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p>
              <a:r>
                <a:rPr lang="en-US" altLang="ja-JP" sz="2000">
                  <a:solidFill>
                    <a:schemeClr val="bg2"/>
                  </a:solidFill>
                  <a:latin typeface="ＭＳ Ｐゴシック" pitchFamily="50" charset="-128"/>
                  <a:ea typeface="ＭＳ Ｐゴシック" pitchFamily="50" charset="-128"/>
                </a:rPr>
                <a:t>4</a:t>
              </a:r>
              <a:endParaRPr lang="en-US" altLang="ja-JP" sz="2400">
                <a:solidFill>
                  <a:schemeClr val="bg2"/>
                </a:solidFill>
                <a:ea typeface="ＭＳ Ｐゴシック" pitchFamily="50" charset="-128"/>
              </a:endParaRPr>
            </a:p>
          </p:txBody>
        </p:sp>
        <p:sp>
          <p:nvSpPr>
            <p:cNvPr id="34909" name="Rectangle 93"/>
            <p:cNvSpPr>
              <a:spLocks noChangeArrowheads="1"/>
            </p:cNvSpPr>
            <p:nvPr/>
          </p:nvSpPr>
          <p:spPr bwMode="auto">
            <a:xfrm>
              <a:off x="2169" y="170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p>
              <a:r>
                <a:rPr lang="en-US" altLang="ja-JP" sz="2000">
                  <a:solidFill>
                    <a:schemeClr val="bg2"/>
                  </a:solidFill>
                  <a:latin typeface="ＭＳ Ｐゴシック" pitchFamily="50" charset="-128"/>
                  <a:ea typeface="ＭＳ Ｐゴシック" pitchFamily="50" charset="-128"/>
                </a:rPr>
                <a:t>6</a:t>
              </a:r>
              <a:endParaRPr lang="en-US" altLang="ja-JP" sz="2400">
                <a:solidFill>
                  <a:schemeClr val="bg2"/>
                </a:solidFill>
                <a:ea typeface="ＭＳ Ｐゴシック" pitchFamily="50" charset="-128"/>
              </a:endParaRPr>
            </a:p>
          </p:txBody>
        </p:sp>
        <p:sp>
          <p:nvSpPr>
            <p:cNvPr id="34910" name="Rectangle 94"/>
            <p:cNvSpPr>
              <a:spLocks noChangeArrowheads="1"/>
            </p:cNvSpPr>
            <p:nvPr/>
          </p:nvSpPr>
          <p:spPr bwMode="auto">
            <a:xfrm>
              <a:off x="2169" y="149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p>
              <a:r>
                <a:rPr lang="en-US" altLang="ja-JP" sz="2000">
                  <a:solidFill>
                    <a:schemeClr val="bg2"/>
                  </a:solidFill>
                  <a:latin typeface="ＭＳ Ｐゴシック" pitchFamily="50" charset="-128"/>
                  <a:ea typeface="ＭＳ Ｐゴシック" pitchFamily="50" charset="-128"/>
                </a:rPr>
                <a:t>8</a:t>
              </a:r>
              <a:endParaRPr lang="en-US" altLang="ja-JP" sz="2400">
                <a:solidFill>
                  <a:schemeClr val="bg2"/>
                </a:solidFill>
                <a:ea typeface="ＭＳ Ｐゴシック" pitchFamily="50" charset="-128"/>
              </a:endParaRPr>
            </a:p>
          </p:txBody>
        </p:sp>
        <p:sp>
          <p:nvSpPr>
            <p:cNvPr id="34911" name="Rectangle 95"/>
            <p:cNvSpPr>
              <a:spLocks noChangeArrowheads="1"/>
            </p:cNvSpPr>
            <p:nvPr/>
          </p:nvSpPr>
          <p:spPr bwMode="auto">
            <a:xfrm>
              <a:off x="2080" y="1289"/>
              <a:ext cx="1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r>
                <a:rPr lang="en-US" altLang="ja-JP" sz="2000">
                  <a:solidFill>
                    <a:schemeClr val="bg2"/>
                  </a:solidFill>
                  <a:latin typeface="ＭＳ Ｐゴシック" pitchFamily="50" charset="-128"/>
                  <a:ea typeface="ＭＳ Ｐゴシック" pitchFamily="50" charset="-128"/>
                </a:rPr>
                <a:t>10</a:t>
              </a:r>
              <a:endParaRPr lang="en-US" altLang="ja-JP" sz="2400">
                <a:solidFill>
                  <a:schemeClr val="bg2"/>
                </a:solidFill>
                <a:ea typeface="ＭＳ Ｐゴシック" pitchFamily="50" charset="-128"/>
              </a:endParaRPr>
            </a:p>
          </p:txBody>
        </p:sp>
        <p:sp>
          <p:nvSpPr>
            <p:cNvPr id="34912" name="Rectangle 96"/>
            <p:cNvSpPr>
              <a:spLocks noChangeArrowheads="1"/>
            </p:cNvSpPr>
            <p:nvPr/>
          </p:nvSpPr>
          <p:spPr bwMode="auto">
            <a:xfrm>
              <a:off x="1842" y="1140"/>
              <a:ext cx="99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会合での発言 </a:t>
              </a:r>
              <a:endParaRPr lang="ja-JP" altLang="en-US" sz="2400" b="1">
                <a:solidFill>
                  <a:schemeClr val="bg2"/>
                </a:solidFill>
                <a:ea typeface="ＭＳ Ｐゴシック" pitchFamily="50" charset="-128"/>
              </a:endParaRPr>
            </a:p>
          </p:txBody>
        </p:sp>
        <p:sp>
          <p:nvSpPr>
            <p:cNvPr id="34913" name="Rectangle 97"/>
            <p:cNvSpPr>
              <a:spLocks noChangeArrowheads="1"/>
            </p:cNvSpPr>
            <p:nvPr/>
          </p:nvSpPr>
          <p:spPr bwMode="auto">
            <a:xfrm>
              <a:off x="3077" y="1573"/>
              <a:ext cx="85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手法の活用 </a:t>
              </a:r>
            </a:p>
          </p:txBody>
        </p:sp>
        <p:sp>
          <p:nvSpPr>
            <p:cNvPr id="34914" name="Rectangle 98"/>
            <p:cNvSpPr>
              <a:spLocks noChangeArrowheads="1"/>
            </p:cNvSpPr>
            <p:nvPr/>
          </p:nvSpPr>
          <p:spPr bwMode="auto">
            <a:xfrm>
              <a:off x="3374" y="2304"/>
              <a:ext cx="133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問題解決能力向上 </a:t>
              </a:r>
            </a:p>
          </p:txBody>
        </p:sp>
        <p:sp>
          <p:nvSpPr>
            <p:cNvPr id="34915" name="Rectangle 99"/>
            <p:cNvSpPr>
              <a:spLocks noChangeArrowheads="1"/>
            </p:cNvSpPr>
            <p:nvPr/>
          </p:nvSpPr>
          <p:spPr bwMode="auto">
            <a:xfrm>
              <a:off x="3077" y="3036"/>
              <a:ext cx="1390"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得られた 知識見識  </a:t>
              </a:r>
            </a:p>
          </p:txBody>
        </p:sp>
        <p:sp>
          <p:nvSpPr>
            <p:cNvPr id="34916" name="Rectangle 100"/>
            <p:cNvSpPr>
              <a:spLocks noChangeArrowheads="1"/>
            </p:cNvSpPr>
            <p:nvPr/>
          </p:nvSpPr>
          <p:spPr bwMode="auto">
            <a:xfrm>
              <a:off x="2021" y="3468"/>
              <a:ext cx="68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モラール  </a:t>
              </a:r>
            </a:p>
          </p:txBody>
        </p:sp>
        <p:sp>
          <p:nvSpPr>
            <p:cNvPr id="34917" name="Rectangle 101"/>
            <p:cNvSpPr>
              <a:spLocks noChangeArrowheads="1"/>
            </p:cNvSpPr>
            <p:nvPr/>
          </p:nvSpPr>
          <p:spPr bwMode="auto">
            <a:xfrm>
              <a:off x="905" y="3036"/>
              <a:ext cx="69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改善意識 </a:t>
              </a:r>
            </a:p>
          </p:txBody>
        </p:sp>
        <p:sp>
          <p:nvSpPr>
            <p:cNvPr id="34918" name="Rectangle 102"/>
            <p:cNvSpPr>
              <a:spLocks noChangeArrowheads="1"/>
            </p:cNvSpPr>
            <p:nvPr/>
          </p:nvSpPr>
          <p:spPr bwMode="auto">
            <a:xfrm>
              <a:off x="608" y="2304"/>
              <a:ext cx="791"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品質意識   </a:t>
              </a:r>
            </a:p>
          </p:txBody>
        </p:sp>
        <p:sp>
          <p:nvSpPr>
            <p:cNvPr id="34919" name="Rectangle 103"/>
            <p:cNvSpPr>
              <a:spLocks noChangeArrowheads="1"/>
            </p:cNvSpPr>
            <p:nvPr/>
          </p:nvSpPr>
          <p:spPr bwMode="auto">
            <a:xfrm>
              <a:off x="1069" y="1573"/>
              <a:ext cx="53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ja-JP" altLang="en-US" sz="2000" b="1">
                  <a:solidFill>
                    <a:schemeClr val="bg2"/>
                  </a:solidFill>
                  <a:latin typeface="ＭＳ Ｐゴシック" pitchFamily="50" charset="-128"/>
                  <a:ea typeface="ＭＳ Ｐゴシック" pitchFamily="50" charset="-128"/>
                </a:rPr>
                <a:t>協調性 </a:t>
              </a:r>
            </a:p>
          </p:txBody>
        </p:sp>
        <p:sp>
          <p:nvSpPr>
            <p:cNvPr id="34933" name="Text Box 117"/>
            <p:cNvSpPr txBox="1">
              <a:spLocks noChangeArrowheads="1"/>
            </p:cNvSpPr>
            <p:nvPr/>
          </p:nvSpPr>
          <p:spPr bwMode="auto">
            <a:xfrm>
              <a:off x="1318" y="3755"/>
              <a:ext cx="329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u="sng">
                  <a:solidFill>
                    <a:schemeClr val="bg2"/>
                  </a:solidFill>
                  <a:ea typeface="HG丸ｺﾞｼｯｸM-PRO" pitchFamily="50" charset="-128"/>
                </a:rPr>
                <a:t>グループの成長のレーダーチャート</a:t>
              </a:r>
            </a:p>
          </p:txBody>
        </p:sp>
      </p:grpSp>
      <p:sp>
        <p:nvSpPr>
          <p:cNvPr id="34947" name="Text Box 13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P33</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4" name="AutoShape 4"/>
          <p:cNvSpPr>
            <a:spLocks noChangeArrowheads="1"/>
          </p:cNvSpPr>
          <p:nvPr/>
        </p:nvSpPr>
        <p:spPr bwMode="auto">
          <a:xfrm>
            <a:off x="817563" y="298450"/>
            <a:ext cx="6700837" cy="827088"/>
          </a:xfrm>
          <a:prstGeom prst="roundRect">
            <a:avLst>
              <a:gd name="adj" fmla="val 16667"/>
            </a:avLst>
          </a:prstGeom>
          <a:solidFill>
            <a:srgbClr val="FF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42" name="Rectangle 2"/>
          <p:cNvSpPr>
            <a:spLocks noGrp="1" noChangeArrowheads="1"/>
          </p:cNvSpPr>
          <p:nvPr>
            <p:ph type="ctrTitle"/>
          </p:nvPr>
        </p:nvSpPr>
        <p:spPr>
          <a:xfrm>
            <a:off x="1633538" y="336550"/>
            <a:ext cx="5970587" cy="782638"/>
          </a:xfrm>
        </p:spPr>
        <p:txBody>
          <a:bodyPr/>
          <a:lstStyle/>
          <a:p>
            <a:r>
              <a:rPr lang="ja-JP" altLang="en-US" sz="4000">
                <a:solidFill>
                  <a:schemeClr val="tx1"/>
                </a:solidFill>
                <a:ea typeface="HGS創英角ﾎﾟｯﾌﾟ体" pitchFamily="50" charset="-128"/>
              </a:rPr>
              <a:t>標準化</a:t>
            </a:r>
            <a:r>
              <a:rPr lang="ja-JP" altLang="en-US" sz="3600">
                <a:solidFill>
                  <a:schemeClr val="tx1"/>
                </a:solidFill>
                <a:ea typeface="HGS創英角ﾎﾟｯﾌﾟ体" pitchFamily="50" charset="-128"/>
              </a:rPr>
              <a:t>と</a:t>
            </a:r>
            <a:r>
              <a:rPr lang="ja-JP" altLang="en-US" sz="4000">
                <a:solidFill>
                  <a:schemeClr val="tx1"/>
                </a:solidFill>
                <a:ea typeface="HGS創英角ﾎﾟｯﾌﾟ体" pitchFamily="50" charset="-128"/>
              </a:rPr>
              <a:t>管理</a:t>
            </a:r>
            <a:r>
              <a:rPr lang="ja-JP" altLang="en-US" sz="3600">
                <a:solidFill>
                  <a:schemeClr val="tx1"/>
                </a:solidFill>
                <a:ea typeface="HGS創英角ﾎﾟｯﾌﾟ体" pitchFamily="50" charset="-128"/>
              </a:rPr>
              <a:t>の</a:t>
            </a:r>
            <a:r>
              <a:rPr lang="ja-JP" altLang="en-US" sz="4000">
                <a:solidFill>
                  <a:schemeClr val="tx1"/>
                </a:solidFill>
                <a:ea typeface="HGS創英角ﾎﾟｯﾌﾟ体" pitchFamily="50" charset="-128"/>
              </a:rPr>
              <a:t>定着</a:t>
            </a:r>
          </a:p>
        </p:txBody>
      </p:sp>
      <p:sp>
        <p:nvSpPr>
          <p:cNvPr id="35905" name="Text Box 65"/>
          <p:cNvSpPr txBox="1">
            <a:spLocks noChangeArrowheads="1"/>
          </p:cNvSpPr>
          <p:nvPr/>
        </p:nvSpPr>
        <p:spPr bwMode="auto">
          <a:xfrm>
            <a:off x="595313" y="3090863"/>
            <a:ext cx="62039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330200">
              <a:defRPr kumimoji="1" sz="2400">
                <a:solidFill>
                  <a:schemeClr val="tx1"/>
                </a:solidFill>
                <a:latin typeface="Times New Roman" pitchFamily="18" charset="0"/>
                <a:ea typeface="ＭＳ Ｐゴシック" pitchFamily="50" charset="-128"/>
              </a:defRPr>
            </a:lvl1pPr>
            <a:lvl2pPr defTabSz="330200">
              <a:defRPr kumimoji="1" sz="2400">
                <a:solidFill>
                  <a:schemeClr val="tx1"/>
                </a:solidFill>
                <a:latin typeface="Times New Roman" pitchFamily="18" charset="0"/>
                <a:ea typeface="ＭＳ Ｐゴシック" pitchFamily="50" charset="-128"/>
              </a:defRPr>
            </a:lvl2pPr>
            <a:lvl3pPr defTabSz="330200">
              <a:defRPr kumimoji="1" sz="2400">
                <a:solidFill>
                  <a:schemeClr val="tx1"/>
                </a:solidFill>
                <a:latin typeface="Times New Roman" pitchFamily="18" charset="0"/>
                <a:ea typeface="ＭＳ Ｐゴシック" pitchFamily="50" charset="-128"/>
              </a:defRPr>
            </a:lvl3pPr>
            <a:lvl4pPr defTabSz="330200">
              <a:defRPr kumimoji="1" sz="2400">
                <a:solidFill>
                  <a:schemeClr val="tx1"/>
                </a:solidFill>
                <a:latin typeface="Times New Roman" pitchFamily="18" charset="0"/>
                <a:ea typeface="ＭＳ Ｐゴシック" pitchFamily="50" charset="-128"/>
              </a:defRPr>
            </a:lvl4pPr>
            <a:lvl5pPr defTabSz="330200">
              <a:defRPr kumimoji="1" sz="2400">
                <a:solidFill>
                  <a:schemeClr val="tx1"/>
                </a:solidFill>
                <a:latin typeface="Times New Roman" pitchFamily="18" charset="0"/>
                <a:ea typeface="ＭＳ Ｐゴシック" pitchFamily="50" charset="-128"/>
              </a:defRPr>
            </a:lvl5pPr>
            <a:lvl6pPr defTabSz="330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3302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3302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3302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en-US" altLang="ja-JP" sz="2800" b="1">
                <a:solidFill>
                  <a:srgbClr val="3333CC"/>
                </a:solidFill>
                <a:latin typeface="HGPｺﾞｼｯｸE" pitchFamily="50" charset="-128"/>
                <a:ea typeface="HGPｺﾞｼｯｸE" pitchFamily="50" charset="-128"/>
              </a:rPr>
              <a:t>SDCA</a:t>
            </a:r>
            <a:r>
              <a:rPr lang="ja-JP" altLang="en-US" sz="1600" b="1">
                <a:solidFill>
                  <a:srgbClr val="008000"/>
                </a:solidFill>
                <a:latin typeface="HGPｺﾞｼｯｸE" pitchFamily="50" charset="-128"/>
                <a:ea typeface="HGPｺﾞｼｯｸE" pitchFamily="50" charset="-128"/>
              </a:rPr>
              <a:t>：</a:t>
            </a:r>
            <a:r>
              <a:rPr lang="en-US" altLang="ja-JP" sz="2000" b="1">
                <a:solidFill>
                  <a:srgbClr val="008000"/>
                </a:solidFill>
                <a:latin typeface="HGPｺﾞｼｯｸE" pitchFamily="50" charset="-128"/>
                <a:ea typeface="HGPｺﾞｼｯｸE" pitchFamily="50" charset="-128"/>
              </a:rPr>
              <a:t>Standard(</a:t>
            </a:r>
            <a:r>
              <a:rPr lang="ja-JP" altLang="en-US" sz="2000" b="1">
                <a:solidFill>
                  <a:srgbClr val="008000"/>
                </a:solidFill>
                <a:latin typeface="HGPｺﾞｼｯｸE" pitchFamily="50" charset="-128"/>
                <a:ea typeface="HGPｺﾞｼｯｸE" pitchFamily="50" charset="-128"/>
              </a:rPr>
              <a:t>標準</a:t>
            </a:r>
            <a:r>
              <a:rPr lang="en-US" altLang="ja-JP" sz="2000" b="1">
                <a:solidFill>
                  <a:srgbClr val="008000"/>
                </a:solidFill>
                <a:latin typeface="HGPｺﾞｼｯｸE" pitchFamily="50" charset="-128"/>
                <a:ea typeface="HGPｺﾞｼｯｸE" pitchFamily="50" charset="-128"/>
              </a:rPr>
              <a:t>)</a:t>
            </a:r>
            <a:r>
              <a:rPr lang="ja-JP" altLang="en-US" sz="20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D(</a:t>
            </a:r>
            <a:r>
              <a:rPr lang="ja-JP" altLang="en-US" sz="1600" b="1">
                <a:solidFill>
                  <a:srgbClr val="008000"/>
                </a:solidFill>
                <a:latin typeface="HGPｺﾞｼｯｸE" pitchFamily="50" charset="-128"/>
                <a:ea typeface="HGPｺﾞｼｯｸE" pitchFamily="50" charset="-128"/>
              </a:rPr>
              <a:t>実行</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C(</a:t>
            </a:r>
            <a:r>
              <a:rPr lang="ja-JP" altLang="en-US" sz="1600" b="1">
                <a:solidFill>
                  <a:srgbClr val="008000"/>
                </a:solidFill>
                <a:latin typeface="HGPｺﾞｼｯｸE" pitchFamily="50" charset="-128"/>
                <a:ea typeface="HGPｺﾞｼｯｸE" pitchFamily="50" charset="-128"/>
              </a:rPr>
              <a:t>チェック</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A(</a:t>
            </a:r>
            <a:r>
              <a:rPr lang="ja-JP" altLang="en-US" sz="1600" b="1">
                <a:solidFill>
                  <a:srgbClr val="008000"/>
                </a:solidFill>
                <a:latin typeface="HGPｺﾞｼｯｸE" pitchFamily="50" charset="-128"/>
                <a:ea typeface="HGPｺﾞｼｯｸE" pitchFamily="50" charset="-128"/>
              </a:rPr>
              <a:t>アクション</a:t>
            </a:r>
            <a:r>
              <a:rPr lang="en-US" altLang="ja-JP" sz="1600" b="1">
                <a:solidFill>
                  <a:srgbClr val="008000"/>
                </a:solidFill>
                <a:latin typeface="HGPｺﾞｼｯｸE" pitchFamily="50" charset="-128"/>
                <a:ea typeface="HGPｺﾞｼｯｸE" pitchFamily="50" charset="-128"/>
              </a:rPr>
              <a:t>)  </a:t>
            </a:r>
          </a:p>
        </p:txBody>
      </p:sp>
      <p:sp>
        <p:nvSpPr>
          <p:cNvPr id="35906" name="Text Box 66"/>
          <p:cNvSpPr txBox="1">
            <a:spLocks noChangeArrowheads="1"/>
          </p:cNvSpPr>
          <p:nvPr/>
        </p:nvSpPr>
        <p:spPr bwMode="auto">
          <a:xfrm>
            <a:off x="603250" y="3554413"/>
            <a:ext cx="54943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162050">
              <a:defRPr kumimoji="1" sz="2400">
                <a:solidFill>
                  <a:schemeClr val="tx1"/>
                </a:solidFill>
                <a:latin typeface="Times New Roman" pitchFamily="18" charset="0"/>
                <a:ea typeface="ＭＳ Ｐゴシック" pitchFamily="50" charset="-128"/>
              </a:defRPr>
            </a:lvl1pPr>
            <a:lvl2pPr defTabSz="1162050">
              <a:defRPr kumimoji="1" sz="2400">
                <a:solidFill>
                  <a:schemeClr val="tx1"/>
                </a:solidFill>
                <a:latin typeface="Times New Roman" pitchFamily="18" charset="0"/>
                <a:ea typeface="ＭＳ Ｐゴシック" pitchFamily="50" charset="-128"/>
              </a:defRPr>
            </a:lvl2pPr>
            <a:lvl3pPr defTabSz="1162050">
              <a:defRPr kumimoji="1" sz="2400">
                <a:solidFill>
                  <a:schemeClr val="tx1"/>
                </a:solidFill>
                <a:latin typeface="Times New Roman" pitchFamily="18" charset="0"/>
                <a:ea typeface="ＭＳ Ｐゴシック" pitchFamily="50" charset="-128"/>
              </a:defRPr>
            </a:lvl3pPr>
            <a:lvl4pPr defTabSz="1162050">
              <a:defRPr kumimoji="1" sz="2400">
                <a:solidFill>
                  <a:schemeClr val="tx1"/>
                </a:solidFill>
                <a:latin typeface="Times New Roman" pitchFamily="18" charset="0"/>
                <a:ea typeface="ＭＳ Ｐゴシック" pitchFamily="50" charset="-128"/>
              </a:defRPr>
            </a:lvl4pPr>
            <a:lvl5pPr defTabSz="1162050">
              <a:defRPr kumimoji="1" sz="2400">
                <a:solidFill>
                  <a:schemeClr val="tx1"/>
                </a:solidFill>
                <a:latin typeface="Times New Roman" pitchFamily="18" charset="0"/>
                <a:ea typeface="ＭＳ Ｐゴシック" pitchFamily="50" charset="-128"/>
              </a:defRPr>
            </a:lvl5pPr>
            <a:lvl6pPr defTabSz="116205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116205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116205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116205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en-US" altLang="ja-JP" sz="2800" b="1">
                <a:solidFill>
                  <a:schemeClr val="hlink"/>
                </a:solidFill>
                <a:latin typeface="HGPｺﾞｼｯｸE" pitchFamily="50" charset="-128"/>
                <a:ea typeface="HGPｺﾞｼｯｸE" pitchFamily="50" charset="-128"/>
              </a:rPr>
              <a:t>PDCA</a:t>
            </a:r>
            <a:r>
              <a:rPr lang="ja-JP" altLang="en-US" sz="1600" b="1">
                <a:solidFill>
                  <a:srgbClr val="008000"/>
                </a:solidFill>
                <a:latin typeface="HGPｺﾞｼｯｸE" pitchFamily="50" charset="-128"/>
                <a:ea typeface="HGPｺﾞｼｯｸE" pitchFamily="50" charset="-128"/>
              </a:rPr>
              <a:t>：</a:t>
            </a:r>
            <a:r>
              <a:rPr lang="en-US" altLang="ja-JP" sz="2000" b="1">
                <a:solidFill>
                  <a:srgbClr val="008000"/>
                </a:solidFill>
                <a:latin typeface="HGPｺﾞｼｯｸE" pitchFamily="50" charset="-128"/>
                <a:ea typeface="HGPｺﾞｼｯｸE" pitchFamily="50" charset="-128"/>
              </a:rPr>
              <a:t>P (</a:t>
            </a:r>
            <a:r>
              <a:rPr lang="ja-JP" altLang="en-US" sz="2000" b="1">
                <a:solidFill>
                  <a:srgbClr val="008000"/>
                </a:solidFill>
                <a:latin typeface="HGPｺﾞｼｯｸE" pitchFamily="50" charset="-128"/>
                <a:ea typeface="HGPｺﾞｼｯｸE" pitchFamily="50" charset="-128"/>
              </a:rPr>
              <a:t>計画</a:t>
            </a:r>
            <a:r>
              <a:rPr lang="en-US" altLang="ja-JP" sz="2000" b="1">
                <a:solidFill>
                  <a:srgbClr val="008000"/>
                </a:solidFill>
                <a:latin typeface="HGPｺﾞｼｯｸE" pitchFamily="50" charset="-128"/>
                <a:ea typeface="HGPｺﾞｼｯｸE" pitchFamily="50" charset="-128"/>
              </a:rPr>
              <a:t>)</a:t>
            </a:r>
            <a:r>
              <a:rPr lang="ja-JP" altLang="en-US" sz="20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D(</a:t>
            </a:r>
            <a:r>
              <a:rPr lang="ja-JP" altLang="en-US" sz="1600" b="1">
                <a:solidFill>
                  <a:srgbClr val="008000"/>
                </a:solidFill>
                <a:latin typeface="HGPｺﾞｼｯｸE" pitchFamily="50" charset="-128"/>
                <a:ea typeface="HGPｺﾞｼｯｸE" pitchFamily="50" charset="-128"/>
              </a:rPr>
              <a:t>実行</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C(</a:t>
            </a:r>
            <a:r>
              <a:rPr lang="ja-JP" altLang="en-US" sz="1600" b="1">
                <a:solidFill>
                  <a:srgbClr val="008000"/>
                </a:solidFill>
                <a:latin typeface="HGPｺﾞｼｯｸE" pitchFamily="50" charset="-128"/>
                <a:ea typeface="HGPｺﾞｼｯｸE" pitchFamily="50" charset="-128"/>
              </a:rPr>
              <a:t>チェック</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A(</a:t>
            </a:r>
            <a:r>
              <a:rPr lang="ja-JP" altLang="en-US" sz="1600" b="1">
                <a:solidFill>
                  <a:srgbClr val="008000"/>
                </a:solidFill>
                <a:latin typeface="HGPｺﾞｼｯｸE" pitchFamily="50" charset="-128"/>
                <a:ea typeface="HGPｺﾞｼｯｸE" pitchFamily="50" charset="-128"/>
              </a:rPr>
              <a:t>アクショ ン</a:t>
            </a:r>
            <a:r>
              <a:rPr lang="en-US" altLang="ja-JP" sz="1600" b="1">
                <a:solidFill>
                  <a:srgbClr val="008000"/>
                </a:solidFill>
                <a:latin typeface="HGPｺﾞｼｯｸE" pitchFamily="50" charset="-128"/>
                <a:ea typeface="HGPｺﾞｼｯｸE" pitchFamily="50" charset="-128"/>
              </a:rPr>
              <a:t>)  </a:t>
            </a:r>
          </a:p>
        </p:txBody>
      </p:sp>
      <p:grpSp>
        <p:nvGrpSpPr>
          <p:cNvPr id="35920" name="Group 80"/>
          <p:cNvGrpSpPr>
            <a:grpSpLocks/>
          </p:cNvGrpSpPr>
          <p:nvPr/>
        </p:nvGrpSpPr>
        <p:grpSpPr bwMode="auto">
          <a:xfrm>
            <a:off x="1104900" y="3630613"/>
            <a:ext cx="7469188" cy="3017837"/>
            <a:chOff x="1225" y="2502"/>
            <a:chExt cx="4200" cy="1533"/>
          </a:xfrm>
        </p:grpSpPr>
        <p:graphicFrame>
          <p:nvGraphicFramePr>
            <p:cNvPr id="35879" name="Object 39"/>
            <p:cNvGraphicFramePr>
              <a:graphicFrameLocks noChangeAspect="1"/>
            </p:cNvGraphicFramePr>
            <p:nvPr/>
          </p:nvGraphicFramePr>
          <p:xfrm>
            <a:off x="2003" y="2955"/>
            <a:ext cx="914" cy="826"/>
          </p:xfrm>
          <a:graphic>
            <a:graphicData uri="http://schemas.openxmlformats.org/presentationml/2006/ole">
              <mc:AlternateContent xmlns:mc="http://schemas.openxmlformats.org/markup-compatibility/2006">
                <mc:Choice xmlns:v="urn:schemas-microsoft-com:vml" Requires="v">
                  <p:oleObj spid="_x0000_s35923" name="グラフ" r:id="rId5" imgW="1990954" imgH="1952854" progId="MSGraph.Chart.8">
                    <p:embed followColorScheme="full"/>
                  </p:oleObj>
                </mc:Choice>
                <mc:Fallback>
                  <p:oleObj name="グラフ" r:id="rId5" imgW="1990954" imgH="1952854" progId="MSGraph.Chart.8">
                    <p:embed followColorScheme="full"/>
                    <p:pic>
                      <p:nvPicPr>
                        <p:cNvPr id="0" name="Object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3" y="2955"/>
                          <a:ext cx="914" cy="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80" name="Object 40"/>
            <p:cNvGraphicFramePr>
              <a:graphicFrameLocks noChangeAspect="1"/>
            </p:cNvGraphicFramePr>
            <p:nvPr/>
          </p:nvGraphicFramePr>
          <p:xfrm>
            <a:off x="2841" y="2810"/>
            <a:ext cx="915" cy="825"/>
          </p:xfrm>
          <a:graphic>
            <a:graphicData uri="http://schemas.openxmlformats.org/presentationml/2006/ole">
              <mc:AlternateContent xmlns:mc="http://schemas.openxmlformats.org/markup-compatibility/2006">
                <mc:Choice xmlns:v="urn:schemas-microsoft-com:vml" Requires="v">
                  <p:oleObj spid="_x0000_s35924" name="グラフ" r:id="rId7" imgW="1990954" imgH="1962607" progId="MSGraph.Chart.8">
                    <p:embed followColorScheme="full"/>
                  </p:oleObj>
                </mc:Choice>
                <mc:Fallback>
                  <p:oleObj name="グラフ" r:id="rId7" imgW="1990954" imgH="1962607" progId="MSGraph.Chart.8">
                    <p:embed followColorScheme="full"/>
                    <p:pic>
                      <p:nvPicPr>
                        <p:cNvPr id="0" name="Object 4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41" y="2810"/>
                          <a:ext cx="915"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81" name="Object 41"/>
            <p:cNvGraphicFramePr>
              <a:graphicFrameLocks noChangeAspect="1"/>
            </p:cNvGraphicFramePr>
            <p:nvPr/>
          </p:nvGraphicFramePr>
          <p:xfrm>
            <a:off x="3662" y="2639"/>
            <a:ext cx="914" cy="825"/>
          </p:xfrm>
          <a:graphic>
            <a:graphicData uri="http://schemas.openxmlformats.org/presentationml/2006/ole">
              <mc:AlternateContent xmlns:mc="http://schemas.openxmlformats.org/markup-compatibility/2006">
                <mc:Choice xmlns:v="urn:schemas-microsoft-com:vml" Requires="v">
                  <p:oleObj spid="_x0000_s35925" name="グラフ" r:id="rId9" imgW="1990954" imgH="1962607" progId="MSGraph.Chart.8">
                    <p:embed followColorScheme="full"/>
                  </p:oleObj>
                </mc:Choice>
                <mc:Fallback>
                  <p:oleObj name="グラフ" r:id="rId9" imgW="1990954" imgH="1962607" progId="MSGraph.Chart.8">
                    <p:embed followColorScheme="full"/>
                    <p:pic>
                      <p:nvPicPr>
                        <p:cNvPr id="0" name="Object 4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62" y="2639"/>
                          <a:ext cx="914"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82" name="Object 42"/>
            <p:cNvGraphicFramePr>
              <a:graphicFrameLocks noChangeAspect="1"/>
            </p:cNvGraphicFramePr>
            <p:nvPr/>
          </p:nvGraphicFramePr>
          <p:xfrm>
            <a:off x="4482" y="2502"/>
            <a:ext cx="914" cy="826"/>
          </p:xfrm>
          <a:graphic>
            <a:graphicData uri="http://schemas.openxmlformats.org/presentationml/2006/ole">
              <mc:AlternateContent xmlns:mc="http://schemas.openxmlformats.org/markup-compatibility/2006">
                <mc:Choice xmlns:v="urn:schemas-microsoft-com:vml" Requires="v">
                  <p:oleObj spid="_x0000_s35926" name="グラフ" r:id="rId11" imgW="1990954" imgH="1962607" progId="MSGraph.Chart.8">
                    <p:embed followColorScheme="full"/>
                  </p:oleObj>
                </mc:Choice>
                <mc:Fallback>
                  <p:oleObj name="グラフ" r:id="rId11" imgW="1990954" imgH="1962607" progId="MSGraph.Chart.8">
                    <p:embed followColorScheme="full"/>
                    <p:pic>
                      <p:nvPicPr>
                        <p:cNvPr id="0" name="Object 4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82" y="2502"/>
                          <a:ext cx="914" cy="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84" name="Arc 44"/>
            <p:cNvSpPr>
              <a:spLocks/>
            </p:cNvSpPr>
            <p:nvPr/>
          </p:nvSpPr>
          <p:spPr bwMode="auto">
            <a:xfrm rot="-2379027">
              <a:off x="2165" y="2969"/>
              <a:ext cx="497" cy="344"/>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85" name="Arc 45"/>
            <p:cNvSpPr>
              <a:spLocks/>
            </p:cNvSpPr>
            <p:nvPr/>
          </p:nvSpPr>
          <p:spPr bwMode="auto">
            <a:xfrm rot="-2379027">
              <a:off x="3005" y="2821"/>
              <a:ext cx="497" cy="344"/>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86" name="Arc 46"/>
            <p:cNvSpPr>
              <a:spLocks/>
            </p:cNvSpPr>
            <p:nvPr/>
          </p:nvSpPr>
          <p:spPr bwMode="auto">
            <a:xfrm rot="-2379027">
              <a:off x="3830" y="2645"/>
              <a:ext cx="498" cy="344"/>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87" name="Arc 47"/>
            <p:cNvSpPr>
              <a:spLocks/>
            </p:cNvSpPr>
            <p:nvPr/>
          </p:nvSpPr>
          <p:spPr bwMode="auto">
            <a:xfrm rot="-2379027">
              <a:off x="4645" y="2514"/>
              <a:ext cx="497" cy="344"/>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88" name="Line 48"/>
            <p:cNvSpPr>
              <a:spLocks noChangeShapeType="1"/>
            </p:cNvSpPr>
            <p:nvPr/>
          </p:nvSpPr>
          <p:spPr bwMode="auto">
            <a:xfrm>
              <a:off x="1259" y="3854"/>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89" name="Line 49"/>
            <p:cNvSpPr>
              <a:spLocks noChangeShapeType="1"/>
            </p:cNvSpPr>
            <p:nvPr/>
          </p:nvSpPr>
          <p:spPr bwMode="auto">
            <a:xfrm>
              <a:off x="2899" y="3533"/>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90" name="Line 50"/>
            <p:cNvSpPr>
              <a:spLocks noChangeShapeType="1"/>
            </p:cNvSpPr>
            <p:nvPr/>
          </p:nvSpPr>
          <p:spPr bwMode="auto">
            <a:xfrm>
              <a:off x="4527" y="3221"/>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35891" name="AutoShape 51"/>
            <p:cNvCxnSpPr>
              <a:cxnSpLocks noChangeShapeType="1"/>
              <a:stCxn id="35888" idx="1"/>
              <a:endCxn id="35889" idx="0"/>
            </p:cNvCxnSpPr>
            <p:nvPr/>
          </p:nvCxnSpPr>
          <p:spPr bwMode="auto">
            <a:xfrm flipV="1">
              <a:off x="2079" y="3527"/>
              <a:ext cx="820" cy="333"/>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92" name="AutoShape 52"/>
            <p:cNvCxnSpPr>
              <a:cxnSpLocks noChangeShapeType="1"/>
              <a:stCxn id="35889" idx="1"/>
              <a:endCxn id="35890" idx="0"/>
            </p:cNvCxnSpPr>
            <p:nvPr/>
          </p:nvCxnSpPr>
          <p:spPr bwMode="auto">
            <a:xfrm flipV="1">
              <a:off x="3719" y="3215"/>
              <a:ext cx="808" cy="3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93" name="Line 53"/>
            <p:cNvSpPr>
              <a:spLocks noChangeShapeType="1"/>
            </p:cNvSpPr>
            <p:nvPr/>
          </p:nvSpPr>
          <p:spPr bwMode="auto">
            <a:xfrm>
              <a:off x="2046" y="3854"/>
              <a:ext cx="1248"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94" name="Line 54"/>
            <p:cNvSpPr>
              <a:spLocks noChangeShapeType="1"/>
            </p:cNvSpPr>
            <p:nvPr/>
          </p:nvSpPr>
          <p:spPr bwMode="auto">
            <a:xfrm>
              <a:off x="3708" y="3533"/>
              <a:ext cx="1156"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95" name="AutoShape 55"/>
            <p:cNvSpPr>
              <a:spLocks noChangeArrowheads="1"/>
            </p:cNvSpPr>
            <p:nvPr/>
          </p:nvSpPr>
          <p:spPr bwMode="auto">
            <a:xfrm>
              <a:off x="2786" y="3557"/>
              <a:ext cx="987" cy="312"/>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p>
              <a:pPr algn="ctr"/>
              <a:r>
                <a:rPr lang="ja-JP" altLang="en-US" sz="1400" b="1">
                  <a:ea typeface="HG丸ｺﾞｼｯｸM-PRO" pitchFamily="50" charset="-128"/>
                </a:rPr>
                <a:t>レベル</a:t>
              </a:r>
            </a:p>
            <a:p>
              <a:pPr algn="ctr"/>
              <a:r>
                <a:rPr lang="ja-JP" altLang="en-US" sz="1400" b="1">
                  <a:ea typeface="HG丸ｺﾞｼｯｸM-PRO" pitchFamily="50" charset="-128"/>
                </a:rPr>
                <a:t>アップ</a:t>
              </a:r>
            </a:p>
          </p:txBody>
        </p:sp>
        <p:sp>
          <p:nvSpPr>
            <p:cNvPr id="35896" name="AutoShape 56"/>
            <p:cNvSpPr>
              <a:spLocks noChangeArrowheads="1"/>
            </p:cNvSpPr>
            <p:nvPr/>
          </p:nvSpPr>
          <p:spPr bwMode="auto">
            <a:xfrm>
              <a:off x="4439" y="3226"/>
              <a:ext cx="986" cy="313"/>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p>
              <a:pPr algn="ctr"/>
              <a:r>
                <a:rPr lang="ja-JP" altLang="en-US" sz="1400" b="1">
                  <a:ea typeface="HG丸ｺﾞｼｯｸM-PRO" pitchFamily="50" charset="-128"/>
                </a:rPr>
                <a:t>レベル</a:t>
              </a:r>
            </a:p>
            <a:p>
              <a:pPr algn="ctr"/>
              <a:r>
                <a:rPr lang="ja-JP" altLang="en-US" sz="1400" b="1">
                  <a:ea typeface="HG丸ｺﾞｼｯｸM-PRO" pitchFamily="50" charset="-128"/>
                </a:rPr>
                <a:t>アップ</a:t>
              </a:r>
            </a:p>
          </p:txBody>
        </p:sp>
        <p:sp>
          <p:nvSpPr>
            <p:cNvPr id="35897" name="Line 57"/>
            <p:cNvSpPr>
              <a:spLocks noChangeShapeType="1"/>
            </p:cNvSpPr>
            <p:nvPr/>
          </p:nvSpPr>
          <p:spPr bwMode="auto">
            <a:xfrm>
              <a:off x="1259" y="4026"/>
              <a:ext cx="4093"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37372" dir="3378596" algn="ctr" rotWithShape="0">
                      <a:schemeClr val="bg2"/>
                    </a:outerShdw>
                  </a:effectLst>
                </a14:hiddenEffects>
              </a:ext>
            </a:extLst>
          </p:spPr>
          <p:txBody>
            <a:bodyPr/>
            <a:lstStyle/>
            <a:p>
              <a:endParaRPr lang="ja-JP" altLang="en-US"/>
            </a:p>
          </p:txBody>
        </p:sp>
        <p:cxnSp>
          <p:nvCxnSpPr>
            <p:cNvPr id="35898" name="AutoShape 58"/>
            <p:cNvCxnSpPr>
              <a:cxnSpLocks noChangeShapeType="1"/>
              <a:stCxn id="35890" idx="1"/>
              <a:endCxn id="35897" idx="1"/>
            </p:cNvCxnSpPr>
            <p:nvPr/>
          </p:nvCxnSpPr>
          <p:spPr bwMode="auto">
            <a:xfrm>
              <a:off x="5347" y="3230"/>
              <a:ext cx="5" cy="80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99" name="AutoShape 59"/>
            <p:cNvCxnSpPr>
              <a:cxnSpLocks noChangeShapeType="1"/>
              <a:stCxn id="35888" idx="0"/>
              <a:endCxn id="35897" idx="0"/>
            </p:cNvCxnSpPr>
            <p:nvPr/>
          </p:nvCxnSpPr>
          <p:spPr bwMode="auto">
            <a:xfrm>
              <a:off x="1259" y="3845"/>
              <a:ext cx="0" cy="17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901" name="Oval 61"/>
            <p:cNvSpPr>
              <a:spLocks noChangeArrowheads="1"/>
            </p:cNvSpPr>
            <p:nvPr/>
          </p:nvSpPr>
          <p:spPr bwMode="auto">
            <a:xfrm>
              <a:off x="3152" y="3094"/>
              <a:ext cx="280" cy="256"/>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a:ea typeface="HGS創英角ｺﾞｼｯｸUB" pitchFamily="50" charset="-128"/>
                </a:rPr>
                <a:t>維持</a:t>
              </a:r>
            </a:p>
          </p:txBody>
        </p:sp>
        <p:sp>
          <p:nvSpPr>
            <p:cNvPr id="35902" name="Oval 62"/>
            <p:cNvSpPr>
              <a:spLocks noChangeArrowheads="1"/>
            </p:cNvSpPr>
            <p:nvPr/>
          </p:nvSpPr>
          <p:spPr bwMode="auto">
            <a:xfrm>
              <a:off x="4796" y="2785"/>
              <a:ext cx="280" cy="257"/>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a:ea typeface="HGS創英角ｺﾞｼｯｸUB" pitchFamily="50" charset="-128"/>
                </a:rPr>
                <a:t>維持</a:t>
              </a:r>
            </a:p>
          </p:txBody>
        </p:sp>
        <p:sp>
          <p:nvSpPr>
            <p:cNvPr id="35903" name="Oval 63"/>
            <p:cNvSpPr>
              <a:spLocks noChangeArrowheads="1"/>
            </p:cNvSpPr>
            <p:nvPr/>
          </p:nvSpPr>
          <p:spPr bwMode="auto">
            <a:xfrm>
              <a:off x="2313" y="3242"/>
              <a:ext cx="279" cy="257"/>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a:ea typeface="HGS創英角ｺﾞｼｯｸUB" pitchFamily="50" charset="-128"/>
                </a:rPr>
                <a:t>改善</a:t>
              </a:r>
            </a:p>
          </p:txBody>
        </p:sp>
        <p:sp>
          <p:nvSpPr>
            <p:cNvPr id="35904" name="Oval 64"/>
            <p:cNvSpPr>
              <a:spLocks noChangeArrowheads="1"/>
            </p:cNvSpPr>
            <p:nvPr/>
          </p:nvSpPr>
          <p:spPr bwMode="auto">
            <a:xfrm>
              <a:off x="3975" y="2925"/>
              <a:ext cx="279" cy="257"/>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a:ea typeface="HGS創英角ｺﾞｼｯｸUB" pitchFamily="50" charset="-128"/>
                </a:rPr>
                <a:t>改善</a:t>
              </a:r>
            </a:p>
          </p:txBody>
        </p:sp>
        <p:graphicFrame>
          <p:nvGraphicFramePr>
            <p:cNvPr id="35907" name="Object 67"/>
            <p:cNvGraphicFramePr>
              <a:graphicFrameLocks noChangeAspect="1"/>
            </p:cNvGraphicFramePr>
            <p:nvPr/>
          </p:nvGraphicFramePr>
          <p:xfrm>
            <a:off x="1225" y="3123"/>
            <a:ext cx="914" cy="823"/>
          </p:xfrm>
          <a:graphic>
            <a:graphicData uri="http://schemas.openxmlformats.org/presentationml/2006/ole">
              <mc:AlternateContent xmlns:mc="http://schemas.openxmlformats.org/markup-compatibility/2006">
                <mc:Choice xmlns:v="urn:schemas-microsoft-com:vml" Requires="v">
                  <p:oleObj spid="_x0000_s35927" name="グラフ" r:id="rId13" imgW="1972056" imgH="1962607" progId="MSGraph.Chart.8">
                    <p:embed followColorScheme="full"/>
                  </p:oleObj>
                </mc:Choice>
                <mc:Fallback>
                  <p:oleObj name="グラフ" r:id="rId13" imgW="1972056" imgH="1962607" progId="MSGraph.Chart.8">
                    <p:embed followColorScheme="full"/>
                    <p:pic>
                      <p:nvPicPr>
                        <p:cNvPr id="0" name="Object 6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5" y="3123"/>
                          <a:ext cx="914" cy="8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908" name="Oval 68"/>
            <p:cNvSpPr>
              <a:spLocks noChangeArrowheads="1"/>
            </p:cNvSpPr>
            <p:nvPr/>
          </p:nvSpPr>
          <p:spPr bwMode="auto">
            <a:xfrm>
              <a:off x="1535" y="3411"/>
              <a:ext cx="280" cy="257"/>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a:ea typeface="HGS創英角ｺﾞｼｯｸUB" pitchFamily="50" charset="-128"/>
                </a:rPr>
                <a:t>維持</a:t>
              </a:r>
            </a:p>
          </p:txBody>
        </p:sp>
        <p:sp>
          <p:nvSpPr>
            <p:cNvPr id="35909" name="Arc 69"/>
            <p:cNvSpPr>
              <a:spLocks/>
            </p:cNvSpPr>
            <p:nvPr/>
          </p:nvSpPr>
          <p:spPr bwMode="auto">
            <a:xfrm rot="-2379027">
              <a:off x="1405" y="3123"/>
              <a:ext cx="497" cy="344"/>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5914" name="Text Box 74"/>
          <p:cNvSpPr txBox="1">
            <a:spLocks noChangeArrowheads="1"/>
          </p:cNvSpPr>
          <p:nvPr/>
        </p:nvSpPr>
        <p:spPr bwMode="auto">
          <a:xfrm>
            <a:off x="746125" y="304800"/>
            <a:ext cx="1554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tx2"/>
                </a:solidFill>
                <a:latin typeface="HGSｺﾞｼｯｸE" pitchFamily="50" charset="-128"/>
                <a:ea typeface="HGSｺﾞｼｯｸE" pitchFamily="50" charset="-128"/>
              </a:rPr>
              <a:t>手順７</a:t>
            </a:r>
          </a:p>
        </p:txBody>
      </p:sp>
      <p:grpSp>
        <p:nvGrpSpPr>
          <p:cNvPr id="35921" name="Group 81"/>
          <p:cNvGrpSpPr>
            <a:grpSpLocks/>
          </p:cNvGrpSpPr>
          <p:nvPr/>
        </p:nvGrpSpPr>
        <p:grpSpPr bwMode="auto">
          <a:xfrm>
            <a:off x="1819275" y="1157288"/>
            <a:ext cx="6367463" cy="2168525"/>
            <a:chOff x="1146" y="729"/>
            <a:chExt cx="4011" cy="1366"/>
          </a:xfrm>
        </p:grpSpPr>
        <p:pic>
          <p:nvPicPr>
            <p:cNvPr id="35918" name="Picture 7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01" y="729"/>
              <a:ext cx="1056" cy="1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919" name="Text Box 79"/>
            <p:cNvSpPr txBox="1">
              <a:spLocks noChangeArrowheads="1"/>
            </p:cNvSpPr>
            <p:nvPr/>
          </p:nvSpPr>
          <p:spPr bwMode="auto">
            <a:xfrm>
              <a:off x="1146" y="959"/>
              <a:ext cx="2871"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ea typeface="ＭＳ Ｐゴシック" pitchFamily="50" charset="-128"/>
                </a:rPr>
                <a:t>◇</a:t>
              </a:r>
              <a:r>
                <a:rPr lang="ja-JP" altLang="en-US" sz="2000" b="1">
                  <a:ea typeface="ＭＳ Ｐゴシック" pitchFamily="50" charset="-128"/>
                </a:rPr>
                <a:t>勘どころを押さえ、要点が明確</a:t>
              </a:r>
              <a:endParaRPr lang="ja-JP" altLang="en-US" sz="2000" b="1">
                <a:ea typeface="HG丸ｺﾞｼｯｸM-PRO" pitchFamily="50" charset="-128"/>
              </a:endParaRPr>
            </a:p>
            <a:p>
              <a:pPr>
                <a:spcBef>
                  <a:spcPct val="50000"/>
                </a:spcBef>
              </a:pPr>
              <a:r>
                <a:rPr lang="ja-JP" altLang="en-US" sz="2000" b="1">
                  <a:ea typeface="ＭＳ Ｐゴシック" pitchFamily="50" charset="-128"/>
                </a:rPr>
                <a:t>◇無理なく遵守できる</a:t>
              </a:r>
            </a:p>
            <a:p>
              <a:pPr>
                <a:spcBef>
                  <a:spcPct val="50000"/>
                </a:spcBef>
              </a:pPr>
              <a:r>
                <a:rPr lang="ja-JP" altLang="en-US" sz="2000" b="1">
                  <a:ea typeface="ＭＳ Ｐゴシック" pitchFamily="50" charset="-128"/>
                </a:rPr>
                <a:t>◇職場に根付かせ形骸化させない</a:t>
              </a:r>
            </a:p>
          </p:txBody>
        </p:sp>
      </p:grpSp>
      <p:sp>
        <p:nvSpPr>
          <p:cNvPr id="35922" name="Text Box 8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P34</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5921"/>
                                        </p:tgtEl>
                                        <p:attrNameLst>
                                          <p:attrName>style.visibility</p:attrName>
                                        </p:attrNameLst>
                                      </p:cBhvr>
                                      <p:to>
                                        <p:strVal val="visible"/>
                                      </p:to>
                                    </p:set>
                                    <p:anim calcmode="lin" valueType="num">
                                      <p:cBhvr additive="base">
                                        <p:cTn id="7" dur="500" fill="hold"/>
                                        <p:tgtEl>
                                          <p:spTgt spid="35921"/>
                                        </p:tgtEl>
                                        <p:attrNameLst>
                                          <p:attrName>ppt_x</p:attrName>
                                        </p:attrNameLst>
                                      </p:cBhvr>
                                      <p:tavLst>
                                        <p:tav tm="0">
                                          <p:val>
                                            <p:strVal val="1+#ppt_w/2"/>
                                          </p:val>
                                        </p:tav>
                                        <p:tav tm="100000">
                                          <p:val>
                                            <p:strVal val="#ppt_x"/>
                                          </p:val>
                                        </p:tav>
                                      </p:tavLst>
                                    </p:anim>
                                    <p:anim calcmode="lin" valueType="num">
                                      <p:cBhvr additive="base">
                                        <p:cTn id="8" dur="500" fill="hold"/>
                                        <p:tgtEl>
                                          <p:spTgt spid="3592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905"/>
                                        </p:tgtEl>
                                        <p:attrNameLst>
                                          <p:attrName>style.visibility</p:attrName>
                                        </p:attrNameLst>
                                      </p:cBhvr>
                                      <p:to>
                                        <p:strVal val="visible"/>
                                      </p:to>
                                    </p:set>
                                    <p:anim calcmode="lin" valueType="num">
                                      <p:cBhvr additive="base">
                                        <p:cTn id="13" dur="500" fill="hold"/>
                                        <p:tgtEl>
                                          <p:spTgt spid="35905"/>
                                        </p:tgtEl>
                                        <p:attrNameLst>
                                          <p:attrName>ppt_x</p:attrName>
                                        </p:attrNameLst>
                                      </p:cBhvr>
                                      <p:tavLst>
                                        <p:tav tm="0">
                                          <p:val>
                                            <p:strVal val="1+#ppt_w/2"/>
                                          </p:val>
                                        </p:tav>
                                        <p:tav tm="100000">
                                          <p:val>
                                            <p:strVal val="#ppt_x"/>
                                          </p:val>
                                        </p:tav>
                                      </p:tavLst>
                                    </p:anim>
                                    <p:anim calcmode="lin" valueType="num">
                                      <p:cBhvr additive="base">
                                        <p:cTn id="14" dur="500" fill="hold"/>
                                        <p:tgtEl>
                                          <p:spTgt spid="3590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5906"/>
                                        </p:tgtEl>
                                        <p:attrNameLst>
                                          <p:attrName>style.visibility</p:attrName>
                                        </p:attrNameLst>
                                      </p:cBhvr>
                                      <p:to>
                                        <p:strVal val="visible"/>
                                      </p:to>
                                    </p:set>
                                    <p:anim calcmode="lin" valueType="num">
                                      <p:cBhvr additive="base">
                                        <p:cTn id="19" dur="500" fill="hold"/>
                                        <p:tgtEl>
                                          <p:spTgt spid="35906"/>
                                        </p:tgtEl>
                                        <p:attrNameLst>
                                          <p:attrName>ppt_x</p:attrName>
                                        </p:attrNameLst>
                                      </p:cBhvr>
                                      <p:tavLst>
                                        <p:tav tm="0">
                                          <p:val>
                                            <p:strVal val="1+#ppt_w/2"/>
                                          </p:val>
                                        </p:tav>
                                        <p:tav tm="100000">
                                          <p:val>
                                            <p:strVal val="#ppt_x"/>
                                          </p:val>
                                        </p:tav>
                                      </p:tavLst>
                                    </p:anim>
                                    <p:anim calcmode="lin" valueType="num">
                                      <p:cBhvr additive="base">
                                        <p:cTn id="20" dur="500" fill="hold"/>
                                        <p:tgtEl>
                                          <p:spTgt spid="3590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35920"/>
                                        </p:tgtEl>
                                        <p:attrNameLst>
                                          <p:attrName>style.visibility</p:attrName>
                                        </p:attrNameLst>
                                      </p:cBhvr>
                                      <p:to>
                                        <p:strVal val="visible"/>
                                      </p:to>
                                    </p:set>
                                    <p:animEffect transition="in" filter="blinds(horizontal)">
                                      <p:cBhvr>
                                        <p:cTn id="25" dur="500"/>
                                        <p:tgtEl>
                                          <p:spTgt spid="35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05" grpId="0" autoUpdateAnimBg="0"/>
      <p:bldP spid="35906"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4" name="Rectangle 4"/>
          <p:cNvSpPr>
            <a:spLocks noChangeArrowheads="1"/>
          </p:cNvSpPr>
          <p:nvPr/>
        </p:nvSpPr>
        <p:spPr bwMode="auto">
          <a:xfrm>
            <a:off x="515938" y="530225"/>
            <a:ext cx="5365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ja-JP" altLang="en-US">
                <a:solidFill>
                  <a:srgbClr val="0033CC"/>
                </a:solidFill>
                <a:ea typeface="HG創英角ﾎﾟｯﾌﾟ体" pitchFamily="49" charset="-128"/>
              </a:rPr>
              <a:t>１．標準化（ルール化）</a:t>
            </a:r>
            <a:r>
              <a:rPr lang="ja-JP" altLang="en-US" sz="2800">
                <a:solidFill>
                  <a:srgbClr val="0033CC"/>
                </a:solidFill>
                <a:ea typeface="HG創英角ﾎﾟｯﾌﾟ体" pitchFamily="49" charset="-128"/>
              </a:rPr>
              <a:t>する</a:t>
            </a:r>
          </a:p>
        </p:txBody>
      </p:sp>
      <p:sp>
        <p:nvSpPr>
          <p:cNvPr id="179205" name="Text Box 5"/>
          <p:cNvSpPr txBox="1">
            <a:spLocks noChangeArrowheads="1"/>
          </p:cNvSpPr>
          <p:nvPr/>
        </p:nvSpPr>
        <p:spPr bwMode="auto">
          <a:xfrm>
            <a:off x="1095375" y="1714500"/>
            <a:ext cx="4827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実施時期、切り替え時期を明確にする</a:t>
            </a:r>
          </a:p>
        </p:txBody>
      </p:sp>
      <p:sp>
        <p:nvSpPr>
          <p:cNvPr id="179208" name="Rectangle 8"/>
          <p:cNvSpPr>
            <a:spLocks noChangeArrowheads="1"/>
          </p:cNvSpPr>
          <p:nvPr/>
        </p:nvSpPr>
        <p:spPr bwMode="auto">
          <a:xfrm>
            <a:off x="571500" y="3932238"/>
            <a:ext cx="5772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solidFill>
                  <a:schemeClr val="bg1"/>
                </a:solidFill>
                <a:ea typeface="HG創英角ﾎﾟｯﾌﾟ体" pitchFamily="49" charset="-128"/>
              </a:rPr>
              <a:t>２．教育・訓練・周知徹底</a:t>
            </a:r>
            <a:r>
              <a:rPr lang="ja-JP" altLang="en-US" sz="2800">
                <a:solidFill>
                  <a:schemeClr val="bg1"/>
                </a:solidFill>
                <a:ea typeface="HG創英角ﾎﾟｯﾌﾟ体" pitchFamily="49" charset="-128"/>
              </a:rPr>
              <a:t>する</a:t>
            </a:r>
          </a:p>
        </p:txBody>
      </p:sp>
      <p:sp>
        <p:nvSpPr>
          <p:cNvPr id="179210" name="Rectangle 10"/>
          <p:cNvSpPr>
            <a:spLocks noChangeArrowheads="1"/>
          </p:cNvSpPr>
          <p:nvPr/>
        </p:nvSpPr>
        <p:spPr bwMode="auto">
          <a:xfrm>
            <a:off x="1147763" y="5133975"/>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関係部署にＰＲする</a:t>
            </a:r>
          </a:p>
        </p:txBody>
      </p:sp>
      <p:sp>
        <p:nvSpPr>
          <p:cNvPr id="179212" name="Text Box 12"/>
          <p:cNvSpPr txBox="1">
            <a:spLocks noChangeArrowheads="1"/>
          </p:cNvSpPr>
          <p:nvPr/>
        </p:nvSpPr>
        <p:spPr bwMode="auto">
          <a:xfrm>
            <a:off x="1095375" y="2620963"/>
            <a:ext cx="3041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古い標準書を廃止する</a:t>
            </a:r>
          </a:p>
        </p:txBody>
      </p:sp>
      <p:grpSp>
        <p:nvGrpSpPr>
          <p:cNvPr id="179217" name="Group 17"/>
          <p:cNvGrpSpPr>
            <a:grpSpLocks/>
          </p:cNvGrpSpPr>
          <p:nvPr/>
        </p:nvGrpSpPr>
        <p:grpSpPr bwMode="auto">
          <a:xfrm>
            <a:off x="1095375" y="1190625"/>
            <a:ext cx="7751763" cy="1876425"/>
            <a:chOff x="690" y="846"/>
            <a:chExt cx="4883" cy="1182"/>
          </a:xfrm>
        </p:grpSpPr>
        <p:sp>
          <p:nvSpPr>
            <p:cNvPr id="179207" name="Text Box 7"/>
            <p:cNvSpPr txBox="1">
              <a:spLocks noChangeArrowheads="1"/>
            </p:cNvSpPr>
            <p:nvPr/>
          </p:nvSpPr>
          <p:spPr bwMode="auto">
            <a:xfrm>
              <a:off x="690" y="1465"/>
              <a:ext cx="442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新しい標準を制定、改定</a:t>
              </a:r>
              <a:r>
                <a:rPr lang="ja-JP" altLang="en-US" sz="2000">
                  <a:solidFill>
                    <a:srgbClr val="660033"/>
                  </a:solidFill>
                  <a:ea typeface="HGPｺﾞｼｯｸE" pitchFamily="50" charset="-128"/>
                </a:rPr>
                <a:t>、</a:t>
              </a:r>
            </a:p>
          </p:txBody>
        </p:sp>
        <p:pic>
          <p:nvPicPr>
            <p:cNvPr id="179211"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 y="846"/>
              <a:ext cx="1498" cy="1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9213" name="Text Box 13"/>
            <p:cNvSpPr txBox="1">
              <a:spLocks noChangeArrowheads="1"/>
            </p:cNvSpPr>
            <p:nvPr/>
          </p:nvSpPr>
          <p:spPr bwMode="auto">
            <a:xfrm>
              <a:off x="4586" y="903"/>
              <a:ext cx="98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2"/>
                  </a:solidFill>
                  <a:ea typeface="ＭＳ Ｐゴシック" pitchFamily="50" charset="-128"/>
                </a:rPr>
                <a:t>標準書</a:t>
              </a:r>
            </a:p>
          </p:txBody>
        </p:sp>
      </p:grpSp>
      <p:grpSp>
        <p:nvGrpSpPr>
          <p:cNvPr id="179218" name="Group 18"/>
          <p:cNvGrpSpPr>
            <a:grpSpLocks/>
          </p:cNvGrpSpPr>
          <p:nvPr/>
        </p:nvGrpSpPr>
        <p:grpSpPr bwMode="auto">
          <a:xfrm>
            <a:off x="1131888" y="4613275"/>
            <a:ext cx="6299200" cy="2170113"/>
            <a:chOff x="713" y="2634"/>
            <a:chExt cx="3968" cy="1367"/>
          </a:xfrm>
        </p:grpSpPr>
        <p:sp>
          <p:nvSpPr>
            <p:cNvPr id="179209" name="Rectangle 9"/>
            <p:cNvSpPr>
              <a:spLocks noChangeArrowheads="1"/>
            </p:cNvSpPr>
            <p:nvPr/>
          </p:nvSpPr>
          <p:spPr bwMode="auto">
            <a:xfrm>
              <a:off x="713" y="2634"/>
              <a:ext cx="362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新しい標準が確実に守れるように、教育・訓練する</a:t>
              </a:r>
            </a:p>
          </p:txBody>
        </p:sp>
        <p:pic>
          <p:nvPicPr>
            <p:cNvPr id="179215" name="Picture 15" descr="23_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3" y="3000"/>
              <a:ext cx="1368" cy="1001"/>
            </a:xfrm>
            <a:prstGeom prst="rect">
              <a:avLst/>
            </a:prstGeom>
            <a:noFill/>
            <a:extLst>
              <a:ext uri="{909E8E84-426E-40DD-AFC4-6F175D3DCCD1}">
                <a14:hiddenFill xmlns:a14="http://schemas.microsoft.com/office/drawing/2010/main">
                  <a:solidFill>
                    <a:srgbClr val="FFFFFF"/>
                  </a:solidFill>
                </a14:hiddenFill>
              </a:ext>
            </a:extLst>
          </p:spPr>
        </p:pic>
      </p:grpSp>
      <p:sp>
        <p:nvSpPr>
          <p:cNvPr id="179216" name="Text Box 16"/>
          <p:cNvSpPr txBox="1">
            <a:spLocks noChangeArrowheads="1"/>
          </p:cNvSpPr>
          <p:nvPr/>
        </p:nvSpPr>
        <p:spPr bwMode="auto">
          <a:xfrm>
            <a:off x="1095375" y="1243013"/>
            <a:ext cx="5730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a:solidFill>
                  <a:srgbClr val="000000"/>
                </a:solidFill>
                <a:latin typeface="HGPｺﾞｼｯｸE" pitchFamily="50" charset="-128"/>
                <a:ea typeface="HGPｺﾞｼｯｸE" pitchFamily="50" charset="-128"/>
              </a:rPr>
              <a:t>◇</a:t>
            </a:r>
            <a:r>
              <a:rPr lang="ja-JP" altLang="en-US" sz="2000">
                <a:solidFill>
                  <a:srgbClr val="000000"/>
                </a:solidFill>
                <a:latin typeface="HGPｺﾞｼｯｸE" pitchFamily="50" charset="-128"/>
                <a:ea typeface="HGPｺﾞｼｯｸE" pitchFamily="50" charset="-128"/>
              </a:rPr>
              <a:t>無理なく・間違いなく 守れる標準にする</a:t>
            </a:r>
          </a:p>
        </p:txBody>
      </p:sp>
      <p:sp>
        <p:nvSpPr>
          <p:cNvPr id="179219" name="Text Box 1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P35</a:t>
            </a:r>
          </a:p>
        </p:txBody>
      </p:sp>
      <p:sp>
        <p:nvSpPr>
          <p:cNvPr id="179220" name="AutoShape 20"/>
          <p:cNvSpPr>
            <a:spLocks noChangeArrowheads="1"/>
          </p:cNvSpPr>
          <p:nvPr/>
        </p:nvSpPr>
        <p:spPr bwMode="auto">
          <a:xfrm>
            <a:off x="571500" y="3190875"/>
            <a:ext cx="8264525" cy="546100"/>
          </a:xfrm>
          <a:prstGeom prst="roundRect">
            <a:avLst>
              <a:gd name="adj" fmla="val 16667"/>
            </a:avLst>
          </a:prstGeom>
          <a:solidFill>
            <a:srgbClr val="FFCC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a:solidFill>
                  <a:schemeClr val="bg1"/>
                </a:solidFill>
                <a:ea typeface="HGS創英角ﾎﾟｯﾌﾟ体" pitchFamily="50" charset="-128"/>
              </a:rPr>
              <a:t>ノウハウを標準化し、他の部位、工場等に水平展開できたかも重要</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9216"/>
                                        </p:tgtEl>
                                        <p:attrNameLst>
                                          <p:attrName>style.visibility</p:attrName>
                                        </p:attrNameLst>
                                      </p:cBhvr>
                                      <p:to>
                                        <p:strVal val="visible"/>
                                      </p:to>
                                    </p:set>
                                    <p:anim calcmode="lin" valueType="num">
                                      <p:cBhvr additive="base">
                                        <p:cTn id="7" dur="500" fill="hold"/>
                                        <p:tgtEl>
                                          <p:spTgt spid="179216"/>
                                        </p:tgtEl>
                                        <p:attrNameLst>
                                          <p:attrName>ppt_x</p:attrName>
                                        </p:attrNameLst>
                                      </p:cBhvr>
                                      <p:tavLst>
                                        <p:tav tm="0">
                                          <p:val>
                                            <p:strVal val="1+#ppt_w/2"/>
                                          </p:val>
                                        </p:tav>
                                        <p:tav tm="100000">
                                          <p:val>
                                            <p:strVal val="#ppt_x"/>
                                          </p:val>
                                        </p:tav>
                                      </p:tavLst>
                                    </p:anim>
                                    <p:anim calcmode="lin" valueType="num">
                                      <p:cBhvr additive="base">
                                        <p:cTn id="8" dur="500" fill="hold"/>
                                        <p:tgtEl>
                                          <p:spTgt spid="17921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9205"/>
                                        </p:tgtEl>
                                        <p:attrNameLst>
                                          <p:attrName>style.visibility</p:attrName>
                                        </p:attrNameLst>
                                      </p:cBhvr>
                                      <p:to>
                                        <p:strVal val="visible"/>
                                      </p:to>
                                    </p:set>
                                    <p:anim calcmode="lin" valueType="num">
                                      <p:cBhvr additive="base">
                                        <p:cTn id="13" dur="500" fill="hold"/>
                                        <p:tgtEl>
                                          <p:spTgt spid="179205"/>
                                        </p:tgtEl>
                                        <p:attrNameLst>
                                          <p:attrName>ppt_x</p:attrName>
                                        </p:attrNameLst>
                                      </p:cBhvr>
                                      <p:tavLst>
                                        <p:tav tm="0">
                                          <p:val>
                                            <p:strVal val="1+#ppt_w/2"/>
                                          </p:val>
                                        </p:tav>
                                        <p:tav tm="100000">
                                          <p:val>
                                            <p:strVal val="#ppt_x"/>
                                          </p:val>
                                        </p:tav>
                                      </p:tavLst>
                                    </p:anim>
                                    <p:anim calcmode="lin" valueType="num">
                                      <p:cBhvr additive="base">
                                        <p:cTn id="14" dur="500" fill="hold"/>
                                        <p:tgtEl>
                                          <p:spTgt spid="17920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179217"/>
                                        </p:tgtEl>
                                        <p:attrNameLst>
                                          <p:attrName>style.visibility</p:attrName>
                                        </p:attrNameLst>
                                      </p:cBhvr>
                                      <p:to>
                                        <p:strVal val="visible"/>
                                      </p:to>
                                    </p:set>
                                    <p:anim calcmode="lin" valueType="num">
                                      <p:cBhvr additive="base">
                                        <p:cTn id="19" dur="500" fill="hold"/>
                                        <p:tgtEl>
                                          <p:spTgt spid="179217"/>
                                        </p:tgtEl>
                                        <p:attrNameLst>
                                          <p:attrName>ppt_x</p:attrName>
                                        </p:attrNameLst>
                                      </p:cBhvr>
                                      <p:tavLst>
                                        <p:tav tm="0">
                                          <p:val>
                                            <p:strVal val="1+#ppt_w/2"/>
                                          </p:val>
                                        </p:tav>
                                        <p:tav tm="100000">
                                          <p:val>
                                            <p:strVal val="#ppt_x"/>
                                          </p:val>
                                        </p:tav>
                                      </p:tavLst>
                                    </p:anim>
                                    <p:anim calcmode="lin" valueType="num">
                                      <p:cBhvr additive="base">
                                        <p:cTn id="20" dur="500" fill="hold"/>
                                        <p:tgtEl>
                                          <p:spTgt spid="17921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79212"/>
                                        </p:tgtEl>
                                        <p:attrNameLst>
                                          <p:attrName>style.visibility</p:attrName>
                                        </p:attrNameLst>
                                      </p:cBhvr>
                                      <p:to>
                                        <p:strVal val="visible"/>
                                      </p:to>
                                    </p:set>
                                    <p:anim calcmode="lin" valueType="num">
                                      <p:cBhvr additive="base">
                                        <p:cTn id="25" dur="500" fill="hold"/>
                                        <p:tgtEl>
                                          <p:spTgt spid="179212"/>
                                        </p:tgtEl>
                                        <p:attrNameLst>
                                          <p:attrName>ppt_x</p:attrName>
                                        </p:attrNameLst>
                                      </p:cBhvr>
                                      <p:tavLst>
                                        <p:tav tm="0">
                                          <p:val>
                                            <p:strVal val="1+#ppt_w/2"/>
                                          </p:val>
                                        </p:tav>
                                        <p:tav tm="100000">
                                          <p:val>
                                            <p:strVal val="#ppt_x"/>
                                          </p:val>
                                        </p:tav>
                                      </p:tavLst>
                                    </p:anim>
                                    <p:anim calcmode="lin" valueType="num">
                                      <p:cBhvr additive="base">
                                        <p:cTn id="26" dur="500" fill="hold"/>
                                        <p:tgtEl>
                                          <p:spTgt spid="17921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79208"/>
                                        </p:tgtEl>
                                        <p:attrNameLst>
                                          <p:attrName>style.visibility</p:attrName>
                                        </p:attrNameLst>
                                      </p:cBhvr>
                                      <p:to>
                                        <p:strVal val="visible"/>
                                      </p:to>
                                    </p:set>
                                    <p:animEffect transition="in" filter="blinds(horizontal)">
                                      <p:cBhvr>
                                        <p:cTn id="31" dur="500"/>
                                        <p:tgtEl>
                                          <p:spTgt spid="17920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nodeType="clickEffect">
                                  <p:stCondLst>
                                    <p:cond delay="0"/>
                                  </p:stCondLst>
                                  <p:childTnLst>
                                    <p:set>
                                      <p:cBhvr>
                                        <p:cTn id="35" dur="1" fill="hold">
                                          <p:stCondLst>
                                            <p:cond delay="0"/>
                                          </p:stCondLst>
                                        </p:cTn>
                                        <p:tgtEl>
                                          <p:spTgt spid="179218"/>
                                        </p:tgtEl>
                                        <p:attrNameLst>
                                          <p:attrName>style.visibility</p:attrName>
                                        </p:attrNameLst>
                                      </p:cBhvr>
                                      <p:to>
                                        <p:strVal val="visible"/>
                                      </p:to>
                                    </p:set>
                                    <p:anim calcmode="lin" valueType="num">
                                      <p:cBhvr additive="base">
                                        <p:cTn id="36" dur="500" fill="hold"/>
                                        <p:tgtEl>
                                          <p:spTgt spid="179218"/>
                                        </p:tgtEl>
                                        <p:attrNameLst>
                                          <p:attrName>ppt_x</p:attrName>
                                        </p:attrNameLst>
                                      </p:cBhvr>
                                      <p:tavLst>
                                        <p:tav tm="0">
                                          <p:val>
                                            <p:strVal val="1+#ppt_w/2"/>
                                          </p:val>
                                        </p:tav>
                                        <p:tav tm="100000">
                                          <p:val>
                                            <p:strVal val="#ppt_x"/>
                                          </p:val>
                                        </p:tav>
                                      </p:tavLst>
                                    </p:anim>
                                    <p:anim calcmode="lin" valueType="num">
                                      <p:cBhvr additive="base">
                                        <p:cTn id="37" dur="500" fill="hold"/>
                                        <p:tgtEl>
                                          <p:spTgt spid="179218"/>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79210"/>
                                        </p:tgtEl>
                                        <p:attrNameLst>
                                          <p:attrName>style.visibility</p:attrName>
                                        </p:attrNameLst>
                                      </p:cBhvr>
                                      <p:to>
                                        <p:strVal val="visible"/>
                                      </p:to>
                                    </p:set>
                                    <p:anim calcmode="lin" valueType="num">
                                      <p:cBhvr additive="base">
                                        <p:cTn id="42" dur="500" fill="hold"/>
                                        <p:tgtEl>
                                          <p:spTgt spid="179210"/>
                                        </p:tgtEl>
                                        <p:attrNameLst>
                                          <p:attrName>ppt_x</p:attrName>
                                        </p:attrNameLst>
                                      </p:cBhvr>
                                      <p:tavLst>
                                        <p:tav tm="0">
                                          <p:val>
                                            <p:strVal val="1+#ppt_w/2"/>
                                          </p:val>
                                        </p:tav>
                                        <p:tav tm="100000">
                                          <p:val>
                                            <p:strVal val="#ppt_x"/>
                                          </p:val>
                                        </p:tav>
                                      </p:tavLst>
                                    </p:anim>
                                    <p:anim calcmode="lin" valueType="num">
                                      <p:cBhvr additive="base">
                                        <p:cTn id="43" dur="500" fill="hold"/>
                                        <p:tgtEl>
                                          <p:spTgt spid="1792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5" grpId="0" autoUpdateAnimBg="0"/>
      <p:bldP spid="179208" grpId="0" autoUpdateAnimBg="0"/>
      <p:bldP spid="179210" grpId="0" autoUpdateAnimBg="0"/>
      <p:bldP spid="179212" grpId="0" autoUpdateAnimBg="0"/>
      <p:bldP spid="179216"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87" name="Group 1047"/>
          <p:cNvGrpSpPr>
            <a:grpSpLocks/>
          </p:cNvGrpSpPr>
          <p:nvPr/>
        </p:nvGrpSpPr>
        <p:grpSpPr bwMode="auto">
          <a:xfrm>
            <a:off x="928688" y="3079750"/>
            <a:ext cx="7808912" cy="2935288"/>
            <a:chOff x="585" y="1940"/>
            <a:chExt cx="4919" cy="1849"/>
          </a:xfrm>
        </p:grpSpPr>
        <p:sp>
          <p:nvSpPr>
            <p:cNvPr id="36886" name="Rectangle 1046"/>
            <p:cNvSpPr>
              <a:spLocks noChangeArrowheads="1"/>
            </p:cNvSpPr>
            <p:nvPr/>
          </p:nvSpPr>
          <p:spPr bwMode="auto">
            <a:xfrm>
              <a:off x="674" y="2206"/>
              <a:ext cx="4813" cy="1523"/>
            </a:xfrm>
            <a:prstGeom prst="rect">
              <a:avLst/>
            </a:prstGeom>
            <a:noFill/>
            <a:ln w="25400">
              <a:solidFill>
                <a:srgbClr val="00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84" name="Rectangle 1044"/>
            <p:cNvSpPr>
              <a:spLocks noChangeArrowheads="1"/>
            </p:cNvSpPr>
            <p:nvPr/>
          </p:nvSpPr>
          <p:spPr bwMode="auto">
            <a:xfrm>
              <a:off x="605" y="2284"/>
              <a:ext cx="4823" cy="1484"/>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6868" name="Picture 10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 y="1940"/>
              <a:ext cx="4919" cy="1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6870" name="Rectangle 1030"/>
          <p:cNvSpPr>
            <a:spLocks noChangeArrowheads="1"/>
          </p:cNvSpPr>
          <p:nvPr/>
        </p:nvSpPr>
        <p:spPr bwMode="auto">
          <a:xfrm>
            <a:off x="454025" y="777875"/>
            <a:ext cx="7380288"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2400">
                <a:solidFill>
                  <a:schemeClr val="tx1"/>
                </a:solidFill>
                <a:latin typeface="Times New Roman" pitchFamily="18" charset="0"/>
                <a:ea typeface="ＭＳ Ｐゴシック" pitchFamily="50" charset="-128"/>
              </a:defRPr>
            </a:lvl1pPr>
            <a:lvl2pPr>
              <a:defRPr kumimoji="1" sz="2400">
                <a:solidFill>
                  <a:schemeClr val="tx1"/>
                </a:solidFill>
                <a:latin typeface="Times New Roman" pitchFamily="18" charset="0"/>
                <a:ea typeface="ＭＳ Ｐゴシック" pitchFamily="50" charset="-128"/>
              </a:defRPr>
            </a:lvl2pPr>
            <a:lvl3pPr>
              <a:defRPr kumimoji="1" sz="2400">
                <a:solidFill>
                  <a:schemeClr val="tx1"/>
                </a:solidFill>
                <a:latin typeface="Times New Roman" pitchFamily="18" charset="0"/>
                <a:ea typeface="ＭＳ Ｐゴシック" pitchFamily="50" charset="-128"/>
              </a:defRPr>
            </a:lvl3pPr>
            <a:lvl4pPr>
              <a:defRPr kumimoji="1" sz="2400">
                <a:solidFill>
                  <a:schemeClr val="tx1"/>
                </a:solidFill>
                <a:latin typeface="Times New Roman" pitchFamily="18" charset="0"/>
                <a:ea typeface="ＭＳ Ｐゴシック" pitchFamily="50" charset="-128"/>
              </a:defRPr>
            </a:lvl4pPr>
            <a:lvl5pPr>
              <a:defRPr kumimoji="1" sz="2400">
                <a:solidFill>
                  <a:schemeClr val="tx1"/>
                </a:solidFill>
                <a:latin typeface="Times New Roman" pitchFamily="18" charset="0"/>
                <a:ea typeface="ＭＳ Ｐゴシック" pitchFamily="50" charset="-128"/>
              </a:defRPr>
            </a:lvl5pPr>
            <a:lvl6pPr marL="457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3200">
                <a:solidFill>
                  <a:schemeClr val="bg1"/>
                </a:solidFill>
                <a:ea typeface="HGS創英角ﾎﾟｯﾌﾟ体" pitchFamily="50" charset="-128"/>
              </a:rPr>
              <a:t>３．新</a:t>
            </a:r>
            <a:r>
              <a:rPr lang="ja-JP" altLang="en-US" sz="2800">
                <a:solidFill>
                  <a:schemeClr val="bg1"/>
                </a:solidFill>
                <a:ea typeface="HGS創英角ﾎﾟｯﾌﾟ体" pitchFamily="50" charset="-128"/>
              </a:rPr>
              <a:t>しい</a:t>
            </a:r>
            <a:r>
              <a:rPr lang="ja-JP" altLang="en-US" sz="3200">
                <a:solidFill>
                  <a:schemeClr val="bg1"/>
                </a:solidFill>
                <a:ea typeface="HGS創英角ﾎﾟｯﾌﾟ体" pitchFamily="50" charset="-128"/>
              </a:rPr>
              <a:t>標準</a:t>
            </a:r>
            <a:r>
              <a:rPr lang="ja-JP" altLang="en-US" sz="2800">
                <a:solidFill>
                  <a:schemeClr val="bg1"/>
                </a:solidFill>
                <a:ea typeface="HGS創英角ﾎﾟｯﾌﾟ体" pitchFamily="50" charset="-128"/>
              </a:rPr>
              <a:t>の</a:t>
            </a:r>
            <a:r>
              <a:rPr lang="ja-JP" altLang="en-US" sz="3200">
                <a:solidFill>
                  <a:schemeClr val="bg1"/>
                </a:solidFill>
                <a:ea typeface="HGS創英角ﾎﾟｯﾌﾟ体" pitchFamily="50" charset="-128"/>
              </a:rPr>
              <a:t>定着を確認</a:t>
            </a:r>
            <a:r>
              <a:rPr lang="ja-JP" altLang="en-US" sz="2800">
                <a:solidFill>
                  <a:schemeClr val="bg1"/>
                </a:solidFill>
                <a:ea typeface="HGS創英角ﾎﾟｯﾌﾟ体" pitchFamily="50" charset="-128"/>
              </a:rPr>
              <a:t>する</a:t>
            </a:r>
          </a:p>
        </p:txBody>
      </p:sp>
      <p:sp>
        <p:nvSpPr>
          <p:cNvPr id="36872" name="Text Box 1032"/>
          <p:cNvSpPr txBox="1">
            <a:spLocks noChangeArrowheads="1"/>
          </p:cNvSpPr>
          <p:nvPr/>
        </p:nvSpPr>
        <p:spPr bwMode="auto">
          <a:xfrm>
            <a:off x="1314450" y="1762125"/>
            <a:ext cx="6802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solidFill>
                  <a:schemeClr val="bg2"/>
                </a:solidFill>
                <a:ea typeface="ＭＳ Ｐゴシック" pitchFamily="50" charset="-128"/>
              </a:rPr>
              <a:t>◇</a:t>
            </a:r>
            <a:r>
              <a:rPr lang="ja-JP" altLang="en-US" sz="2000" b="1">
                <a:solidFill>
                  <a:srgbClr val="660033"/>
                </a:solidFill>
                <a:ea typeface="HG丸ｺﾞｼｯｸM-PRO" pitchFamily="50" charset="-128"/>
              </a:rPr>
              <a:t>効果が維持している事を定期的に確認する</a:t>
            </a:r>
          </a:p>
        </p:txBody>
      </p:sp>
      <p:sp>
        <p:nvSpPr>
          <p:cNvPr id="36873" name="Text Box 1033"/>
          <p:cNvSpPr txBox="1">
            <a:spLocks noChangeArrowheads="1"/>
          </p:cNvSpPr>
          <p:nvPr/>
        </p:nvSpPr>
        <p:spPr bwMode="auto">
          <a:xfrm>
            <a:off x="1312863" y="2181225"/>
            <a:ext cx="6802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solidFill>
                  <a:schemeClr val="bg2"/>
                </a:solidFill>
                <a:ea typeface="ＭＳ Ｐゴシック" pitchFamily="50" charset="-128"/>
              </a:rPr>
              <a:t>◇</a:t>
            </a:r>
            <a:r>
              <a:rPr lang="ja-JP" altLang="en-US" sz="2000" b="1">
                <a:solidFill>
                  <a:srgbClr val="660033"/>
                </a:solidFill>
                <a:ea typeface="HG丸ｺﾞｼｯｸM-PRO" pitchFamily="50" charset="-128"/>
              </a:rPr>
              <a:t>日常業務に移して実施する</a:t>
            </a:r>
          </a:p>
        </p:txBody>
      </p:sp>
      <p:grpSp>
        <p:nvGrpSpPr>
          <p:cNvPr id="36882" name="Group 1042"/>
          <p:cNvGrpSpPr>
            <a:grpSpLocks/>
          </p:cNvGrpSpPr>
          <p:nvPr/>
        </p:nvGrpSpPr>
        <p:grpSpPr bwMode="auto">
          <a:xfrm>
            <a:off x="1314450" y="1250950"/>
            <a:ext cx="7534275" cy="1885950"/>
            <a:chOff x="828" y="788"/>
            <a:chExt cx="4746" cy="1188"/>
          </a:xfrm>
        </p:grpSpPr>
        <p:sp>
          <p:nvSpPr>
            <p:cNvPr id="36871" name="Text Box 1031"/>
            <p:cNvSpPr txBox="1">
              <a:spLocks noChangeArrowheads="1"/>
            </p:cNvSpPr>
            <p:nvPr/>
          </p:nvSpPr>
          <p:spPr bwMode="auto">
            <a:xfrm>
              <a:off x="828" y="855"/>
              <a:ext cx="4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solidFill>
                    <a:schemeClr val="bg2"/>
                  </a:solidFill>
                  <a:ea typeface="ＭＳ Ｐゴシック" pitchFamily="50" charset="-128"/>
                </a:rPr>
                <a:t>◇</a:t>
              </a:r>
              <a:r>
                <a:rPr lang="en-US" altLang="ja-JP" sz="2000" b="1">
                  <a:solidFill>
                    <a:schemeClr val="bg2"/>
                  </a:solidFill>
                  <a:ea typeface="HG丸ｺﾞｼｯｸM-PRO" pitchFamily="50" charset="-128"/>
                </a:rPr>
                <a:t> </a:t>
              </a:r>
              <a:r>
                <a:rPr lang="ja-JP" altLang="en-US" sz="2000" b="1">
                  <a:solidFill>
                    <a:srgbClr val="660033"/>
                  </a:solidFill>
                  <a:ea typeface="HG丸ｺﾞｼｯｸM-PRO" pitchFamily="50" charset="-128"/>
                </a:rPr>
                <a:t>標準化の実施状況をチェックする</a:t>
              </a:r>
            </a:p>
          </p:txBody>
        </p:sp>
        <p:pic>
          <p:nvPicPr>
            <p:cNvPr id="36881" name="Picture 10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4" y="788"/>
              <a:ext cx="1370" cy="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6883" name="Text Box 104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P36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6882"/>
                                        </p:tgtEl>
                                        <p:attrNameLst>
                                          <p:attrName>style.visibility</p:attrName>
                                        </p:attrNameLst>
                                      </p:cBhvr>
                                      <p:to>
                                        <p:strVal val="visible"/>
                                      </p:to>
                                    </p:set>
                                    <p:anim calcmode="lin" valueType="num">
                                      <p:cBhvr additive="base">
                                        <p:cTn id="7" dur="500" fill="hold"/>
                                        <p:tgtEl>
                                          <p:spTgt spid="36882"/>
                                        </p:tgtEl>
                                        <p:attrNameLst>
                                          <p:attrName>ppt_x</p:attrName>
                                        </p:attrNameLst>
                                      </p:cBhvr>
                                      <p:tavLst>
                                        <p:tav tm="0">
                                          <p:val>
                                            <p:strVal val="1+#ppt_w/2"/>
                                          </p:val>
                                        </p:tav>
                                        <p:tav tm="100000">
                                          <p:val>
                                            <p:strVal val="#ppt_x"/>
                                          </p:val>
                                        </p:tav>
                                      </p:tavLst>
                                    </p:anim>
                                    <p:anim calcmode="lin" valueType="num">
                                      <p:cBhvr additive="base">
                                        <p:cTn id="8" dur="500" fill="hold"/>
                                        <p:tgtEl>
                                          <p:spTgt spid="368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6872"/>
                                        </p:tgtEl>
                                        <p:attrNameLst>
                                          <p:attrName>style.visibility</p:attrName>
                                        </p:attrNameLst>
                                      </p:cBhvr>
                                      <p:to>
                                        <p:strVal val="visible"/>
                                      </p:to>
                                    </p:set>
                                    <p:anim calcmode="lin" valueType="num">
                                      <p:cBhvr additive="base">
                                        <p:cTn id="13" dur="500" fill="hold"/>
                                        <p:tgtEl>
                                          <p:spTgt spid="36872"/>
                                        </p:tgtEl>
                                        <p:attrNameLst>
                                          <p:attrName>ppt_x</p:attrName>
                                        </p:attrNameLst>
                                      </p:cBhvr>
                                      <p:tavLst>
                                        <p:tav tm="0">
                                          <p:val>
                                            <p:strVal val="1+#ppt_w/2"/>
                                          </p:val>
                                        </p:tav>
                                        <p:tav tm="100000">
                                          <p:val>
                                            <p:strVal val="#ppt_x"/>
                                          </p:val>
                                        </p:tav>
                                      </p:tavLst>
                                    </p:anim>
                                    <p:anim calcmode="lin" valueType="num">
                                      <p:cBhvr additive="base">
                                        <p:cTn id="14" dur="500" fill="hold"/>
                                        <p:tgtEl>
                                          <p:spTgt spid="3687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6873"/>
                                        </p:tgtEl>
                                        <p:attrNameLst>
                                          <p:attrName>style.visibility</p:attrName>
                                        </p:attrNameLst>
                                      </p:cBhvr>
                                      <p:to>
                                        <p:strVal val="visible"/>
                                      </p:to>
                                    </p:set>
                                    <p:anim calcmode="lin" valueType="num">
                                      <p:cBhvr additive="base">
                                        <p:cTn id="19" dur="500" fill="hold"/>
                                        <p:tgtEl>
                                          <p:spTgt spid="36873"/>
                                        </p:tgtEl>
                                        <p:attrNameLst>
                                          <p:attrName>ppt_x</p:attrName>
                                        </p:attrNameLst>
                                      </p:cBhvr>
                                      <p:tavLst>
                                        <p:tav tm="0">
                                          <p:val>
                                            <p:strVal val="1+#ppt_w/2"/>
                                          </p:val>
                                        </p:tav>
                                        <p:tav tm="100000">
                                          <p:val>
                                            <p:strVal val="#ppt_x"/>
                                          </p:val>
                                        </p:tav>
                                      </p:tavLst>
                                    </p:anim>
                                    <p:anim calcmode="lin" valueType="num">
                                      <p:cBhvr additive="base">
                                        <p:cTn id="20" dur="500" fill="hold"/>
                                        <p:tgtEl>
                                          <p:spTgt spid="3687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36887"/>
                                        </p:tgtEl>
                                        <p:attrNameLst>
                                          <p:attrName>style.visibility</p:attrName>
                                        </p:attrNameLst>
                                      </p:cBhvr>
                                      <p:to>
                                        <p:strVal val="visible"/>
                                      </p:to>
                                    </p:set>
                                    <p:animEffect transition="in" filter="blinds(horizontal)">
                                      <p:cBhvr>
                                        <p:cTn id="25" dur="500"/>
                                        <p:tgtEl>
                                          <p:spTgt spid="36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autoUpdateAnimBg="0"/>
      <p:bldP spid="3687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ext Box 1026"/>
          <p:cNvSpPr txBox="1">
            <a:spLocks noChangeArrowheads="1"/>
          </p:cNvSpPr>
          <p:nvPr/>
        </p:nvSpPr>
        <p:spPr bwMode="auto">
          <a:xfrm>
            <a:off x="1368425" y="1203325"/>
            <a:ext cx="6470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solidFill>
                  <a:schemeClr val="bg2"/>
                </a:solidFill>
                <a:latin typeface="HGP創英角ﾎﾟｯﾌﾟ体" pitchFamily="50" charset="-128"/>
                <a:ea typeface="HGP創英角ﾎﾟｯﾌﾟ体" pitchFamily="50" charset="-128"/>
              </a:rPr>
              <a:t>問題を解決</a:t>
            </a:r>
            <a:r>
              <a:rPr kumimoji="0" lang="ja-JP" altLang="en-US" sz="2000">
                <a:solidFill>
                  <a:schemeClr val="bg2"/>
                </a:solidFill>
                <a:latin typeface="HGP創英角ﾎﾟｯﾌﾟ体" pitchFamily="50" charset="-128"/>
                <a:ea typeface="HGP創英角ﾎﾟｯﾌﾟ体" pitchFamily="50" charset="-128"/>
              </a:rPr>
              <a:t>するために</a:t>
            </a:r>
            <a:r>
              <a:rPr kumimoji="0" lang="ja-JP" altLang="en-US" sz="2400">
                <a:solidFill>
                  <a:schemeClr val="bg2"/>
                </a:solidFill>
                <a:latin typeface="HGP創英角ﾎﾟｯﾌﾟ体" pitchFamily="50" charset="-128"/>
                <a:ea typeface="HGP創英角ﾎﾟｯﾌﾟ体" pitchFamily="50" charset="-128"/>
              </a:rPr>
              <a:t>踏</a:t>
            </a:r>
            <a:r>
              <a:rPr kumimoji="0" lang="ja-JP" altLang="en-US" sz="2000">
                <a:solidFill>
                  <a:schemeClr val="bg2"/>
                </a:solidFill>
                <a:latin typeface="HGP創英角ﾎﾟｯﾌﾟ体" pitchFamily="50" charset="-128"/>
                <a:ea typeface="HGP創英角ﾎﾟｯﾌﾟ体" pitchFamily="50" charset="-128"/>
              </a:rPr>
              <a:t>むべき</a:t>
            </a:r>
            <a:r>
              <a:rPr kumimoji="0" lang="ja-JP" altLang="en-US" sz="2400">
                <a:solidFill>
                  <a:schemeClr val="bg2"/>
                </a:solidFill>
                <a:latin typeface="HGP創英角ﾎﾟｯﾌﾟ体" pitchFamily="50" charset="-128"/>
                <a:ea typeface="HGP創英角ﾎﾟｯﾌﾟ体" pitchFamily="50" charset="-128"/>
              </a:rPr>
              <a:t>手順</a:t>
            </a:r>
            <a:r>
              <a:rPr kumimoji="0" lang="ja-JP" altLang="en-US" sz="2000">
                <a:solidFill>
                  <a:schemeClr val="bg2"/>
                </a:solidFill>
                <a:latin typeface="HGP創英角ﾎﾟｯﾌﾟ体" pitchFamily="50" charset="-128"/>
                <a:ea typeface="HGP創英角ﾎﾟｯﾌﾟ体" pitchFamily="50" charset="-128"/>
              </a:rPr>
              <a:t>の</a:t>
            </a:r>
            <a:r>
              <a:rPr kumimoji="0" lang="ja-JP" altLang="en-US" sz="2400">
                <a:solidFill>
                  <a:schemeClr val="bg2"/>
                </a:solidFill>
                <a:latin typeface="HGP創英角ﾎﾟｯﾌﾟ体" pitchFamily="50" charset="-128"/>
                <a:ea typeface="HGP創英角ﾎﾟｯﾌﾟ体" pitchFamily="50" charset="-128"/>
              </a:rPr>
              <a:t>ことです</a:t>
            </a:r>
            <a:r>
              <a:rPr kumimoji="0" lang="ja-JP" altLang="en-US" sz="2400">
                <a:solidFill>
                  <a:schemeClr val="tx2"/>
                </a:solidFill>
                <a:latin typeface="HGP創英角ﾎﾟｯﾌﾟ体" pitchFamily="50" charset="-128"/>
                <a:ea typeface="HGP創英角ﾎﾟｯﾌﾟ体" pitchFamily="50" charset="-128"/>
              </a:rPr>
              <a:t>。</a:t>
            </a:r>
          </a:p>
        </p:txBody>
      </p:sp>
      <p:sp>
        <p:nvSpPr>
          <p:cNvPr id="188419" name="Text Box 1027"/>
          <p:cNvSpPr txBox="1">
            <a:spLocks noChangeArrowheads="1"/>
          </p:cNvSpPr>
          <p:nvPr/>
        </p:nvSpPr>
        <p:spPr bwMode="auto">
          <a:xfrm>
            <a:off x="757238" y="1785938"/>
            <a:ext cx="45243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800">
                <a:solidFill>
                  <a:schemeClr val="bg2"/>
                </a:solidFill>
                <a:latin typeface="HGP創英角ﾎﾟｯﾌﾟ体" pitchFamily="50" charset="-128"/>
                <a:ea typeface="HGP創英角ﾎﾟｯﾌﾟ体" pitchFamily="50" charset="-128"/>
              </a:rPr>
              <a:t>この手順に従って問題解決に取組めば</a:t>
            </a:r>
          </a:p>
        </p:txBody>
      </p:sp>
      <p:sp>
        <p:nvSpPr>
          <p:cNvPr id="188420" name="Text Box 1028"/>
          <p:cNvSpPr txBox="1">
            <a:spLocks noChangeArrowheads="1"/>
          </p:cNvSpPr>
          <p:nvPr/>
        </p:nvSpPr>
        <p:spPr bwMode="auto">
          <a:xfrm>
            <a:off x="604838" y="2181225"/>
            <a:ext cx="8074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en-US" altLang="ja-JP" sz="2400">
                <a:solidFill>
                  <a:srgbClr val="FF0000"/>
                </a:solidFill>
                <a:latin typeface="HGP創英角ﾎﾟｯﾌﾟ体" pitchFamily="50" charset="-128"/>
                <a:ea typeface="HGP創英角ﾎﾟｯﾌﾟ体" pitchFamily="50" charset="-128"/>
              </a:rPr>
              <a:t>◇</a:t>
            </a:r>
            <a:r>
              <a:rPr kumimoji="0" lang="ja-JP" altLang="en-US" sz="2400">
                <a:solidFill>
                  <a:srgbClr val="FF0000"/>
                </a:solidFill>
                <a:latin typeface="HGP創英角ﾎﾟｯﾌﾟ体" pitchFamily="50" charset="-128"/>
                <a:ea typeface="HGP創英角ﾎﾟｯﾌﾟ体" pitchFamily="50" charset="-128"/>
              </a:rPr>
              <a:t>困難な問題でも　　◇誰がやっても　　◇どのグループでも</a:t>
            </a:r>
          </a:p>
        </p:txBody>
      </p:sp>
      <p:sp>
        <p:nvSpPr>
          <p:cNvPr id="188421" name="Text Box 1029"/>
          <p:cNvSpPr txBox="1">
            <a:spLocks noChangeArrowheads="1"/>
          </p:cNvSpPr>
          <p:nvPr/>
        </p:nvSpPr>
        <p:spPr bwMode="auto">
          <a:xfrm>
            <a:off x="698500" y="2774950"/>
            <a:ext cx="7997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000">
                <a:solidFill>
                  <a:srgbClr val="CC3300"/>
                </a:solidFill>
                <a:latin typeface="HGP創英角ﾎﾟｯﾌﾟ体" pitchFamily="50" charset="-128"/>
                <a:ea typeface="HGP創英角ﾎﾟｯﾌﾟ体" pitchFamily="50" charset="-128"/>
              </a:rPr>
              <a:t>合理的・効率的・効果的</a:t>
            </a:r>
            <a:r>
              <a:rPr kumimoji="0" lang="ja-JP" altLang="en-US" sz="2000">
                <a:solidFill>
                  <a:schemeClr val="bg2"/>
                </a:solidFill>
                <a:latin typeface="HGP創英角ﾎﾟｯﾌﾟ体" pitchFamily="50" charset="-128"/>
                <a:ea typeface="HGP創英角ﾎﾟｯﾌﾟ体" pitchFamily="50" charset="-128"/>
              </a:rPr>
              <a:t>に解決できるという</a:t>
            </a:r>
            <a:r>
              <a:rPr kumimoji="0" lang="ja-JP" altLang="en-US" sz="2400">
                <a:solidFill>
                  <a:srgbClr val="CC3300"/>
                </a:solidFill>
                <a:latin typeface="HGP創英角ﾎﾟｯﾌﾟ体" pitchFamily="50" charset="-128"/>
                <a:ea typeface="HGP創英角ﾎﾟｯﾌﾟ体" pitchFamily="50" charset="-128"/>
              </a:rPr>
              <a:t>問題解決</a:t>
            </a:r>
            <a:r>
              <a:rPr kumimoji="0" lang="ja-JP" altLang="en-US" sz="2000">
                <a:solidFill>
                  <a:srgbClr val="CC3300"/>
                </a:solidFill>
                <a:latin typeface="HGP創英角ﾎﾟｯﾌﾟ体" pitchFamily="50" charset="-128"/>
                <a:ea typeface="HGP創英角ﾎﾟｯﾌﾟ体" pitchFamily="50" charset="-128"/>
              </a:rPr>
              <a:t>の</a:t>
            </a:r>
            <a:r>
              <a:rPr kumimoji="0" lang="ja-JP" altLang="en-US" sz="2400">
                <a:solidFill>
                  <a:srgbClr val="CC3300"/>
                </a:solidFill>
                <a:latin typeface="HGP創英角ﾎﾟｯﾌﾟ体" pitchFamily="50" charset="-128"/>
                <a:ea typeface="HGP創英角ﾎﾟｯﾌﾟ体" pitchFamily="50" charset="-128"/>
              </a:rPr>
              <a:t>定石</a:t>
            </a:r>
            <a:r>
              <a:rPr kumimoji="0" lang="ja-JP" altLang="en-US" sz="2000">
                <a:solidFill>
                  <a:schemeClr val="bg2"/>
                </a:solidFill>
                <a:latin typeface="HGP創英角ﾎﾟｯﾌﾟ体" pitchFamily="50" charset="-128"/>
                <a:ea typeface="HGP創英角ﾎﾟｯﾌﾟ体" pitchFamily="50" charset="-128"/>
              </a:rPr>
              <a:t>のこと</a:t>
            </a:r>
          </a:p>
        </p:txBody>
      </p:sp>
      <p:sp>
        <p:nvSpPr>
          <p:cNvPr id="188422" name="Rectangle 1030"/>
          <p:cNvSpPr>
            <a:spLocks noChangeArrowheads="1"/>
          </p:cNvSpPr>
          <p:nvPr/>
        </p:nvSpPr>
        <p:spPr bwMode="auto">
          <a:xfrm>
            <a:off x="477838" y="815975"/>
            <a:ext cx="8272462" cy="2570163"/>
          </a:xfrm>
          <a:prstGeom prst="rect">
            <a:avLst/>
          </a:prstGeom>
          <a:noFill/>
          <a:ln w="38100" cmpd="dbl">
            <a:solidFill>
              <a:srgbClr val="CC0099"/>
            </a:solidFill>
            <a:miter lim="800000"/>
            <a:headEnd/>
            <a:tailEnd/>
          </a:ln>
          <a:effectLst/>
          <a:extLst>
            <a:ext uri="{909E8E84-426E-40DD-AFC4-6F175D3DCCD1}">
              <a14:hiddenFill xmlns:a14="http://schemas.microsoft.com/office/drawing/2010/main">
                <a:solidFill>
                  <a:schemeClr val="accent2">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23" name="Rectangle 1031"/>
          <p:cNvSpPr>
            <a:spLocks noGrp="1" noChangeArrowheads="1"/>
          </p:cNvSpPr>
          <p:nvPr/>
        </p:nvSpPr>
        <p:spPr bwMode="auto">
          <a:xfrm>
            <a:off x="1341438" y="358775"/>
            <a:ext cx="6732587" cy="857250"/>
          </a:xfrm>
          <a:prstGeom prst="rect">
            <a:avLst/>
          </a:prstGeom>
          <a:solidFill>
            <a:srgbClr val="00FFFF"/>
          </a:solidFill>
          <a:ln>
            <a:noFill/>
          </a:ln>
          <a:effectLst/>
          <a:extLst>
            <a:ext uri="{91240B29-F687-4F45-9708-019B960494DF}">
              <a14:hiddenLine xmlns:a14="http://schemas.microsoft.com/office/drawing/2010/main" w="9525">
                <a:solidFill>
                  <a:srgbClr val="99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kumimoji="0" lang="en-US" altLang="ja-JP" sz="4400">
                <a:solidFill>
                  <a:srgbClr val="660066"/>
                </a:solidFill>
                <a:ea typeface="ＭＳ Ｐゴシック" pitchFamily="50" charset="-128"/>
              </a:rPr>
              <a:t>『</a:t>
            </a:r>
            <a:r>
              <a:rPr kumimoji="0" lang="ja-JP" altLang="en-US" sz="4400">
                <a:solidFill>
                  <a:srgbClr val="660066"/>
                </a:solidFill>
                <a:ea typeface="ＭＳ Ｐゴシック" pitchFamily="50" charset="-128"/>
              </a:rPr>
              <a:t>問題解決型</a:t>
            </a:r>
            <a:r>
              <a:rPr kumimoji="0" lang="ja-JP" altLang="en-US" sz="4000">
                <a:solidFill>
                  <a:srgbClr val="660066"/>
                </a:solidFill>
                <a:ea typeface="ＭＳ Ｐゴシック" pitchFamily="50" charset="-128"/>
              </a:rPr>
              <a:t>の</a:t>
            </a:r>
            <a:r>
              <a:rPr kumimoji="0" lang="ja-JP" altLang="en-US" sz="4400">
                <a:solidFill>
                  <a:srgbClr val="660066"/>
                </a:solidFill>
                <a:ea typeface="ＭＳ Ｐゴシック" pitchFamily="50" charset="-128"/>
              </a:rPr>
              <a:t>手順</a:t>
            </a:r>
            <a:r>
              <a:rPr kumimoji="0" lang="en-US" altLang="ja-JP" sz="4400">
                <a:solidFill>
                  <a:srgbClr val="660066"/>
                </a:solidFill>
                <a:ea typeface="ＭＳ Ｐゴシック" pitchFamily="50" charset="-128"/>
              </a:rPr>
              <a:t>』</a:t>
            </a:r>
            <a:r>
              <a:rPr kumimoji="0" lang="ja-JP" altLang="en-US" sz="4000">
                <a:solidFill>
                  <a:srgbClr val="660066"/>
                </a:solidFill>
                <a:ea typeface="ＭＳ Ｐゴシック" pitchFamily="50" charset="-128"/>
              </a:rPr>
              <a:t>とは</a:t>
            </a:r>
          </a:p>
        </p:txBody>
      </p:sp>
      <p:sp>
        <p:nvSpPr>
          <p:cNvPr id="188424" name="Text Box 1032"/>
          <p:cNvSpPr txBox="1">
            <a:spLocks noChangeArrowheads="1"/>
          </p:cNvSpPr>
          <p:nvPr/>
        </p:nvSpPr>
        <p:spPr bwMode="auto">
          <a:xfrm>
            <a:off x="300038" y="3556000"/>
            <a:ext cx="3100387" cy="485775"/>
          </a:xfrm>
          <a:prstGeom prst="rect">
            <a:avLst/>
          </a:prstGeom>
          <a:solidFill>
            <a:srgbClr val="CCFFFF"/>
          </a:solidFill>
          <a:ln w="285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sz="2400">
                <a:solidFill>
                  <a:schemeClr val="bg2"/>
                </a:solidFill>
                <a:ea typeface="HGｺﾞｼｯｸE" pitchFamily="49" charset="-128"/>
              </a:rPr>
              <a:t>問題解決のプロセス</a:t>
            </a:r>
          </a:p>
        </p:txBody>
      </p:sp>
      <p:grpSp>
        <p:nvGrpSpPr>
          <p:cNvPr id="188425" name="Group 1033"/>
          <p:cNvGrpSpPr>
            <a:grpSpLocks/>
          </p:cNvGrpSpPr>
          <p:nvPr/>
        </p:nvGrpSpPr>
        <p:grpSpPr bwMode="auto">
          <a:xfrm>
            <a:off x="731838" y="4419600"/>
            <a:ext cx="1309687" cy="1581150"/>
            <a:chOff x="461" y="2784"/>
            <a:chExt cx="825" cy="996"/>
          </a:xfrm>
        </p:grpSpPr>
        <p:sp>
          <p:nvSpPr>
            <p:cNvPr id="188426" name="Text Box 1034"/>
            <p:cNvSpPr txBox="1">
              <a:spLocks noChangeArrowheads="1"/>
            </p:cNvSpPr>
            <p:nvPr/>
          </p:nvSpPr>
          <p:spPr bwMode="auto">
            <a:xfrm>
              <a:off x="461" y="2784"/>
              <a:ext cx="429" cy="996"/>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6699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sz="2400">
                  <a:solidFill>
                    <a:schemeClr val="bg2"/>
                  </a:solidFill>
                  <a:ea typeface="HG創英角ﾎﾟｯﾌﾟ体" pitchFamily="49" charset="-128"/>
                </a:rPr>
                <a:t>問題摘出</a:t>
              </a:r>
            </a:p>
          </p:txBody>
        </p:sp>
        <p:sp>
          <p:nvSpPr>
            <p:cNvPr id="188427" name="Text Box 1035"/>
            <p:cNvSpPr txBox="1">
              <a:spLocks noChangeArrowheads="1"/>
            </p:cNvSpPr>
            <p:nvPr/>
          </p:nvSpPr>
          <p:spPr bwMode="auto">
            <a:xfrm>
              <a:off x="965" y="2909"/>
              <a:ext cx="321" cy="723"/>
            </a:xfrm>
            <a:prstGeom prst="rect">
              <a:avLst/>
            </a:prstGeom>
            <a:noFill/>
            <a:ln w="508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chemeClr val="bg2"/>
                  </a:solidFill>
                </a:rPr>
                <a:t>情報</a:t>
              </a:r>
            </a:p>
          </p:txBody>
        </p:sp>
      </p:grpSp>
      <p:grpSp>
        <p:nvGrpSpPr>
          <p:cNvPr id="188428" name="Group 1036"/>
          <p:cNvGrpSpPr>
            <a:grpSpLocks/>
          </p:cNvGrpSpPr>
          <p:nvPr/>
        </p:nvGrpSpPr>
        <p:grpSpPr bwMode="auto">
          <a:xfrm>
            <a:off x="2128838" y="4159250"/>
            <a:ext cx="2919412" cy="1177925"/>
            <a:chOff x="1341" y="2620"/>
            <a:chExt cx="1839" cy="742"/>
          </a:xfrm>
        </p:grpSpPr>
        <p:sp>
          <p:nvSpPr>
            <p:cNvPr id="188429" name="AutoShape 1037"/>
            <p:cNvSpPr>
              <a:spLocks noChangeArrowheads="1"/>
            </p:cNvSpPr>
            <p:nvPr/>
          </p:nvSpPr>
          <p:spPr bwMode="auto">
            <a:xfrm rot="-1336033">
              <a:off x="1341" y="2960"/>
              <a:ext cx="476" cy="293"/>
            </a:xfrm>
            <a:prstGeom prst="rightArrow">
              <a:avLst>
                <a:gd name="adj1" fmla="val 30759"/>
                <a:gd name="adj2" fmla="val 44721"/>
              </a:avLst>
            </a:prstGeom>
            <a:solidFill>
              <a:srgbClr val="FF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30" name="Oval 1038"/>
            <p:cNvSpPr>
              <a:spLocks noChangeArrowheads="1"/>
            </p:cNvSpPr>
            <p:nvPr/>
          </p:nvSpPr>
          <p:spPr bwMode="auto">
            <a:xfrm>
              <a:off x="1845" y="2620"/>
              <a:ext cx="734" cy="429"/>
            </a:xfrm>
            <a:prstGeom prst="ellipse">
              <a:avLst/>
            </a:prstGeom>
            <a:solidFill>
              <a:srgbClr val="FFFF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31" name="Oval 1039"/>
            <p:cNvSpPr>
              <a:spLocks noChangeArrowheads="1"/>
            </p:cNvSpPr>
            <p:nvPr/>
          </p:nvSpPr>
          <p:spPr bwMode="auto">
            <a:xfrm>
              <a:off x="2024" y="3001"/>
              <a:ext cx="723" cy="361"/>
            </a:xfrm>
            <a:prstGeom prst="ellipse">
              <a:avLst/>
            </a:prstGeom>
            <a:solidFill>
              <a:srgbClr val="FF3399"/>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32" name="Oval 1040"/>
            <p:cNvSpPr>
              <a:spLocks noChangeArrowheads="1"/>
            </p:cNvSpPr>
            <p:nvPr/>
          </p:nvSpPr>
          <p:spPr bwMode="auto">
            <a:xfrm>
              <a:off x="2458" y="2710"/>
              <a:ext cx="722" cy="440"/>
            </a:xfrm>
            <a:prstGeom prst="ellipse">
              <a:avLst/>
            </a:prstGeom>
            <a:solidFill>
              <a:srgbClr val="FF99CC"/>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33" name="Text Box 1041"/>
            <p:cNvSpPr txBox="1">
              <a:spLocks noChangeArrowheads="1"/>
            </p:cNvSpPr>
            <p:nvPr/>
          </p:nvSpPr>
          <p:spPr bwMode="auto">
            <a:xfrm>
              <a:off x="1979" y="2641"/>
              <a:ext cx="531"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solidFill>
                    <a:schemeClr val="bg2"/>
                  </a:solidFill>
                  <a:ea typeface="HGｺﾞｼｯｸE" pitchFamily="49" charset="-128"/>
                </a:rPr>
                <a:t>経験</a:t>
              </a:r>
            </a:p>
          </p:txBody>
        </p:sp>
        <p:sp>
          <p:nvSpPr>
            <p:cNvPr id="188434" name="Text Box 1042"/>
            <p:cNvSpPr txBox="1">
              <a:spLocks noChangeArrowheads="1"/>
            </p:cNvSpPr>
            <p:nvPr/>
          </p:nvSpPr>
          <p:spPr bwMode="auto">
            <a:xfrm>
              <a:off x="2138" y="3025"/>
              <a:ext cx="5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solidFill>
                    <a:schemeClr val="bg2"/>
                  </a:solidFill>
                  <a:ea typeface="HGｺﾞｼｯｸE" pitchFamily="49" charset="-128"/>
                </a:rPr>
                <a:t>勘</a:t>
              </a:r>
            </a:p>
          </p:txBody>
        </p:sp>
        <p:sp>
          <p:nvSpPr>
            <p:cNvPr id="188435" name="Text Box 1043"/>
            <p:cNvSpPr txBox="1">
              <a:spLocks noChangeArrowheads="1"/>
            </p:cNvSpPr>
            <p:nvPr/>
          </p:nvSpPr>
          <p:spPr bwMode="auto">
            <a:xfrm>
              <a:off x="2522" y="2776"/>
              <a:ext cx="5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solidFill>
                    <a:schemeClr val="bg2"/>
                  </a:solidFill>
                  <a:ea typeface="HGｺﾞｼｯｸE" pitchFamily="49" charset="-128"/>
                </a:rPr>
                <a:t>度胸</a:t>
              </a:r>
            </a:p>
          </p:txBody>
        </p:sp>
      </p:grpSp>
      <p:grpSp>
        <p:nvGrpSpPr>
          <p:cNvPr id="188436" name="Group 1044"/>
          <p:cNvGrpSpPr>
            <a:grpSpLocks/>
          </p:cNvGrpSpPr>
          <p:nvPr/>
        </p:nvGrpSpPr>
        <p:grpSpPr bwMode="auto">
          <a:xfrm>
            <a:off x="4778375" y="3808413"/>
            <a:ext cx="3568700" cy="2336800"/>
            <a:chOff x="3010" y="2495"/>
            <a:chExt cx="2248" cy="1472"/>
          </a:xfrm>
        </p:grpSpPr>
        <p:sp>
          <p:nvSpPr>
            <p:cNvPr id="188437" name="Text Box 1045"/>
            <p:cNvSpPr txBox="1">
              <a:spLocks noChangeArrowheads="1"/>
            </p:cNvSpPr>
            <p:nvPr/>
          </p:nvSpPr>
          <p:spPr bwMode="auto">
            <a:xfrm>
              <a:off x="4837" y="2731"/>
              <a:ext cx="421" cy="1236"/>
            </a:xfrm>
            <a:prstGeom prst="rect">
              <a:avLst/>
            </a:prstGeom>
            <a:solidFill>
              <a:srgbClr val="FF9900"/>
            </a:solidFill>
            <a:ln w="444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sz="2400">
                  <a:solidFill>
                    <a:schemeClr val="bg2"/>
                  </a:solidFill>
                  <a:ea typeface="HGｺﾞｼｯｸE" pitchFamily="49" charset="-128"/>
                </a:rPr>
                <a:t>対策の実施</a:t>
              </a:r>
            </a:p>
          </p:txBody>
        </p:sp>
        <p:sp>
          <p:nvSpPr>
            <p:cNvPr id="188438" name="AutoShape 1046"/>
            <p:cNvSpPr>
              <a:spLocks noChangeArrowheads="1"/>
            </p:cNvSpPr>
            <p:nvPr/>
          </p:nvSpPr>
          <p:spPr bwMode="auto">
            <a:xfrm rot="664791">
              <a:off x="3243" y="2912"/>
              <a:ext cx="1386" cy="188"/>
            </a:xfrm>
            <a:prstGeom prst="rightArrow">
              <a:avLst>
                <a:gd name="adj1" fmla="val 50000"/>
                <a:gd name="adj2" fmla="val 184309"/>
              </a:avLst>
            </a:prstGeom>
            <a:solidFill>
              <a:srgbClr val="FF99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39" name="Text Box 1047"/>
            <p:cNvSpPr txBox="1">
              <a:spLocks noChangeArrowheads="1"/>
            </p:cNvSpPr>
            <p:nvPr/>
          </p:nvSpPr>
          <p:spPr bwMode="auto">
            <a:xfrm>
              <a:off x="3041" y="2495"/>
              <a:ext cx="1894"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en-US" altLang="ja-JP" sz="2000" b="1">
                  <a:solidFill>
                    <a:srgbClr val="FF0000"/>
                  </a:solidFill>
                  <a:ea typeface="HG丸ｺﾞｼｯｸM-PRO" pitchFamily="50" charset="-128"/>
                </a:rPr>
                <a:t>◆</a:t>
              </a:r>
              <a:r>
                <a:rPr kumimoji="0" lang="ja-JP" altLang="en-US" sz="2000" b="1" i="1">
                  <a:solidFill>
                    <a:srgbClr val="FF0000"/>
                  </a:solidFill>
                  <a:ea typeface="HG丸ｺﾞｼｯｸM-PRO" pitchFamily="50" charset="-128"/>
                </a:rPr>
                <a:t>推奨できないやり方</a:t>
              </a:r>
            </a:p>
          </p:txBody>
        </p:sp>
        <p:sp>
          <p:nvSpPr>
            <p:cNvPr id="188440" name="Text Box 1048"/>
            <p:cNvSpPr txBox="1">
              <a:spLocks noChangeArrowheads="1"/>
            </p:cNvSpPr>
            <p:nvPr/>
          </p:nvSpPr>
          <p:spPr bwMode="auto">
            <a:xfrm>
              <a:off x="3010" y="2981"/>
              <a:ext cx="83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bg2"/>
                  </a:solidFill>
                </a:rPr>
                <a:t>日本人好み</a:t>
              </a:r>
            </a:p>
          </p:txBody>
        </p:sp>
      </p:grpSp>
      <p:grpSp>
        <p:nvGrpSpPr>
          <p:cNvPr id="188441" name="Group 1049"/>
          <p:cNvGrpSpPr>
            <a:grpSpLocks/>
          </p:cNvGrpSpPr>
          <p:nvPr/>
        </p:nvGrpSpPr>
        <p:grpSpPr bwMode="auto">
          <a:xfrm>
            <a:off x="2109788" y="5389563"/>
            <a:ext cx="1730375" cy="1173162"/>
            <a:chOff x="1329" y="3395"/>
            <a:chExt cx="1090" cy="739"/>
          </a:xfrm>
        </p:grpSpPr>
        <p:sp>
          <p:nvSpPr>
            <p:cNvPr id="188442" name="AutoShape 1050"/>
            <p:cNvSpPr>
              <a:spLocks noChangeArrowheads="1"/>
            </p:cNvSpPr>
            <p:nvPr/>
          </p:nvSpPr>
          <p:spPr bwMode="auto">
            <a:xfrm rot="1601120">
              <a:off x="1329" y="3395"/>
              <a:ext cx="337" cy="328"/>
            </a:xfrm>
            <a:prstGeom prst="rightArrow">
              <a:avLst>
                <a:gd name="adj1" fmla="val 50000"/>
                <a:gd name="adj2" fmla="val 25686"/>
              </a:avLst>
            </a:prstGeom>
            <a:solidFill>
              <a:srgbClr val="00FF00"/>
            </a:solidFill>
            <a:ln w="41275">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43" name="Text Box 1051"/>
            <p:cNvSpPr txBox="1">
              <a:spLocks noChangeArrowheads="1"/>
            </p:cNvSpPr>
            <p:nvPr/>
          </p:nvSpPr>
          <p:spPr bwMode="auto">
            <a:xfrm>
              <a:off x="1765" y="3466"/>
              <a:ext cx="654"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chemeClr val="bg2"/>
                  </a:solidFill>
                </a:rPr>
                <a:t>事実をつかむ</a:t>
              </a:r>
            </a:p>
          </p:txBody>
        </p:sp>
        <p:sp>
          <p:nvSpPr>
            <p:cNvPr id="188444" name="Text Box 1052"/>
            <p:cNvSpPr txBox="1">
              <a:spLocks noChangeArrowheads="1"/>
            </p:cNvSpPr>
            <p:nvPr/>
          </p:nvSpPr>
          <p:spPr bwMode="auto">
            <a:xfrm>
              <a:off x="1765" y="3922"/>
              <a:ext cx="6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solidFill>
                    <a:srgbClr val="FF0000"/>
                  </a:solidFill>
                </a:rPr>
                <a:t>３現主義</a:t>
              </a:r>
            </a:p>
          </p:txBody>
        </p:sp>
      </p:grpSp>
      <p:grpSp>
        <p:nvGrpSpPr>
          <p:cNvPr id="188445" name="Group 1053"/>
          <p:cNvGrpSpPr>
            <a:grpSpLocks/>
          </p:cNvGrpSpPr>
          <p:nvPr/>
        </p:nvGrpSpPr>
        <p:grpSpPr bwMode="auto">
          <a:xfrm>
            <a:off x="3930650" y="5507038"/>
            <a:ext cx="3962400" cy="1160462"/>
            <a:chOff x="2476" y="3589"/>
            <a:chExt cx="2496" cy="731"/>
          </a:xfrm>
        </p:grpSpPr>
        <p:grpSp>
          <p:nvGrpSpPr>
            <p:cNvPr id="188446" name="Group 1054"/>
            <p:cNvGrpSpPr>
              <a:grpSpLocks/>
            </p:cNvGrpSpPr>
            <p:nvPr/>
          </p:nvGrpSpPr>
          <p:grpSpPr bwMode="auto">
            <a:xfrm>
              <a:off x="2773" y="3589"/>
              <a:ext cx="2199" cy="731"/>
              <a:chOff x="2773" y="3589"/>
              <a:chExt cx="2199" cy="731"/>
            </a:xfrm>
          </p:grpSpPr>
          <p:sp>
            <p:nvSpPr>
              <p:cNvPr id="188447" name="Text Box 1055"/>
              <p:cNvSpPr txBox="1">
                <a:spLocks noChangeArrowheads="1"/>
              </p:cNvSpPr>
              <p:nvPr/>
            </p:nvSpPr>
            <p:spPr bwMode="auto">
              <a:xfrm>
                <a:off x="3049" y="4032"/>
                <a:ext cx="1923"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en-US" altLang="ja-JP" sz="2400" b="1">
                    <a:solidFill>
                      <a:schemeClr val="bg2"/>
                    </a:solidFill>
                    <a:ea typeface="HG丸ｺﾞｼｯｸM-PRO" pitchFamily="50" charset="-128"/>
                  </a:rPr>
                  <a:t>◆</a:t>
                </a:r>
                <a:r>
                  <a:rPr kumimoji="0" lang="ja-JP" altLang="en-US" sz="2400" b="1" i="1">
                    <a:solidFill>
                      <a:schemeClr val="bg2"/>
                    </a:solidFill>
                    <a:ea typeface="HG丸ｺﾞｼｯｸM-PRO" pitchFamily="50" charset="-128"/>
                  </a:rPr>
                  <a:t>ＱＣ的問題解決法</a:t>
                </a:r>
              </a:p>
            </p:txBody>
          </p:sp>
          <p:sp>
            <p:nvSpPr>
              <p:cNvPr id="188448" name="Text Box 1056"/>
              <p:cNvSpPr txBox="1">
                <a:spLocks noChangeArrowheads="1"/>
              </p:cNvSpPr>
              <p:nvPr/>
            </p:nvSpPr>
            <p:spPr bwMode="auto">
              <a:xfrm>
                <a:off x="2773" y="3589"/>
                <a:ext cx="1441"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chemeClr val="bg2"/>
                    </a:solidFill>
                  </a:rPr>
                  <a:t>データーを科学的に考え判断</a:t>
                </a:r>
              </a:p>
            </p:txBody>
          </p:sp>
        </p:grpSp>
        <p:sp>
          <p:nvSpPr>
            <p:cNvPr id="188449" name="AutoShape 1057"/>
            <p:cNvSpPr>
              <a:spLocks noChangeArrowheads="1"/>
            </p:cNvSpPr>
            <p:nvPr/>
          </p:nvSpPr>
          <p:spPr bwMode="auto">
            <a:xfrm rot="-5315">
              <a:off x="2476" y="3659"/>
              <a:ext cx="210" cy="335"/>
            </a:xfrm>
            <a:prstGeom prst="rightArrow">
              <a:avLst>
                <a:gd name="adj1" fmla="val 50000"/>
                <a:gd name="adj2" fmla="val 25000"/>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8450" name="Group 1058"/>
          <p:cNvGrpSpPr>
            <a:grpSpLocks/>
          </p:cNvGrpSpPr>
          <p:nvPr/>
        </p:nvGrpSpPr>
        <p:grpSpPr bwMode="auto">
          <a:xfrm>
            <a:off x="6880225" y="4171950"/>
            <a:ext cx="1473200" cy="1962150"/>
            <a:chOff x="4310" y="2710"/>
            <a:chExt cx="928" cy="1236"/>
          </a:xfrm>
        </p:grpSpPr>
        <p:sp>
          <p:nvSpPr>
            <p:cNvPr id="188451" name="AutoShape 1059"/>
            <p:cNvSpPr>
              <a:spLocks noChangeArrowheads="1"/>
            </p:cNvSpPr>
            <p:nvPr/>
          </p:nvSpPr>
          <p:spPr bwMode="auto">
            <a:xfrm rot="-809500">
              <a:off x="4310" y="3558"/>
              <a:ext cx="474" cy="327"/>
            </a:xfrm>
            <a:prstGeom prst="rightArrow">
              <a:avLst>
                <a:gd name="adj1" fmla="val 50000"/>
                <a:gd name="adj2" fmla="val 36239"/>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52" name="Text Box 1060"/>
            <p:cNvSpPr txBox="1">
              <a:spLocks noChangeArrowheads="1"/>
            </p:cNvSpPr>
            <p:nvPr/>
          </p:nvSpPr>
          <p:spPr bwMode="auto">
            <a:xfrm>
              <a:off x="4817" y="2710"/>
              <a:ext cx="421" cy="1236"/>
            </a:xfrm>
            <a:prstGeom prst="rect">
              <a:avLst/>
            </a:prstGeom>
            <a:solidFill>
              <a:srgbClr val="99FF33"/>
            </a:solidFill>
            <a:ln w="444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sz="2400">
                  <a:solidFill>
                    <a:schemeClr val="bg2"/>
                  </a:solidFill>
                  <a:ea typeface="HGｺﾞｼｯｸE" pitchFamily="49" charset="-128"/>
                </a:rPr>
                <a:t>対策の実施</a:t>
              </a:r>
            </a:p>
          </p:txBody>
        </p:sp>
      </p:grpSp>
      <p:sp>
        <p:nvSpPr>
          <p:cNvPr id="188453" name="Text Box 1061"/>
          <p:cNvSpPr txBox="1">
            <a:spLocks noChangeArrowheads="1"/>
          </p:cNvSpPr>
          <p:nvPr/>
        </p:nvSpPr>
        <p:spPr bwMode="auto">
          <a:xfrm>
            <a:off x="8261350" y="247650"/>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8419"/>
                                        </p:tgtEl>
                                        <p:attrNameLst>
                                          <p:attrName>style.visibility</p:attrName>
                                        </p:attrNameLst>
                                      </p:cBhvr>
                                      <p:to>
                                        <p:strVal val="visible"/>
                                      </p:to>
                                    </p:set>
                                    <p:anim calcmode="lin" valueType="num">
                                      <p:cBhvr additive="base">
                                        <p:cTn id="7" dur="500" fill="hold"/>
                                        <p:tgtEl>
                                          <p:spTgt spid="188419"/>
                                        </p:tgtEl>
                                        <p:attrNameLst>
                                          <p:attrName>ppt_x</p:attrName>
                                        </p:attrNameLst>
                                      </p:cBhvr>
                                      <p:tavLst>
                                        <p:tav tm="0">
                                          <p:val>
                                            <p:strVal val="0-#ppt_w/2"/>
                                          </p:val>
                                        </p:tav>
                                        <p:tav tm="100000">
                                          <p:val>
                                            <p:strVal val="#ppt_x"/>
                                          </p:val>
                                        </p:tav>
                                      </p:tavLst>
                                    </p:anim>
                                    <p:anim calcmode="lin" valueType="num">
                                      <p:cBhvr additive="base">
                                        <p:cTn id="8" dur="500" fill="hold"/>
                                        <p:tgtEl>
                                          <p:spTgt spid="18841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8420"/>
                                        </p:tgtEl>
                                        <p:attrNameLst>
                                          <p:attrName>style.visibility</p:attrName>
                                        </p:attrNameLst>
                                      </p:cBhvr>
                                      <p:to>
                                        <p:strVal val="visible"/>
                                      </p:to>
                                    </p:set>
                                    <p:anim calcmode="lin" valueType="num">
                                      <p:cBhvr additive="base">
                                        <p:cTn id="13" dur="500" fill="hold"/>
                                        <p:tgtEl>
                                          <p:spTgt spid="188420"/>
                                        </p:tgtEl>
                                        <p:attrNameLst>
                                          <p:attrName>ppt_x</p:attrName>
                                        </p:attrNameLst>
                                      </p:cBhvr>
                                      <p:tavLst>
                                        <p:tav tm="0">
                                          <p:val>
                                            <p:strVal val="0-#ppt_w/2"/>
                                          </p:val>
                                        </p:tav>
                                        <p:tav tm="100000">
                                          <p:val>
                                            <p:strVal val="#ppt_x"/>
                                          </p:val>
                                        </p:tav>
                                      </p:tavLst>
                                    </p:anim>
                                    <p:anim calcmode="lin" valueType="num">
                                      <p:cBhvr additive="base">
                                        <p:cTn id="14" dur="500" fill="hold"/>
                                        <p:tgtEl>
                                          <p:spTgt spid="18842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8421"/>
                                        </p:tgtEl>
                                        <p:attrNameLst>
                                          <p:attrName>style.visibility</p:attrName>
                                        </p:attrNameLst>
                                      </p:cBhvr>
                                      <p:to>
                                        <p:strVal val="visible"/>
                                      </p:to>
                                    </p:set>
                                    <p:anim calcmode="lin" valueType="num">
                                      <p:cBhvr additive="base">
                                        <p:cTn id="19" dur="500" fill="hold"/>
                                        <p:tgtEl>
                                          <p:spTgt spid="188421"/>
                                        </p:tgtEl>
                                        <p:attrNameLst>
                                          <p:attrName>ppt_x</p:attrName>
                                        </p:attrNameLst>
                                      </p:cBhvr>
                                      <p:tavLst>
                                        <p:tav tm="0">
                                          <p:val>
                                            <p:strVal val="0-#ppt_w/2"/>
                                          </p:val>
                                        </p:tav>
                                        <p:tav tm="100000">
                                          <p:val>
                                            <p:strVal val="#ppt_x"/>
                                          </p:val>
                                        </p:tav>
                                      </p:tavLst>
                                    </p:anim>
                                    <p:anim calcmode="lin" valueType="num">
                                      <p:cBhvr additive="base">
                                        <p:cTn id="20" dur="500" fill="hold"/>
                                        <p:tgtEl>
                                          <p:spTgt spid="18842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8424"/>
                                        </p:tgtEl>
                                        <p:attrNameLst>
                                          <p:attrName>style.visibility</p:attrName>
                                        </p:attrNameLst>
                                      </p:cBhvr>
                                      <p:to>
                                        <p:strVal val="visible"/>
                                      </p:to>
                                    </p:set>
                                    <p:anim calcmode="lin" valueType="num">
                                      <p:cBhvr additive="base">
                                        <p:cTn id="25" dur="500" fill="hold"/>
                                        <p:tgtEl>
                                          <p:spTgt spid="188424"/>
                                        </p:tgtEl>
                                        <p:attrNameLst>
                                          <p:attrName>ppt_x</p:attrName>
                                        </p:attrNameLst>
                                      </p:cBhvr>
                                      <p:tavLst>
                                        <p:tav tm="0">
                                          <p:val>
                                            <p:strVal val="0-#ppt_w/2"/>
                                          </p:val>
                                        </p:tav>
                                        <p:tav tm="100000">
                                          <p:val>
                                            <p:strVal val="#ppt_x"/>
                                          </p:val>
                                        </p:tav>
                                      </p:tavLst>
                                    </p:anim>
                                    <p:anim calcmode="lin" valueType="num">
                                      <p:cBhvr additive="base">
                                        <p:cTn id="26" dur="500" fill="hold"/>
                                        <p:tgtEl>
                                          <p:spTgt spid="18842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88425"/>
                                        </p:tgtEl>
                                        <p:attrNameLst>
                                          <p:attrName>style.visibility</p:attrName>
                                        </p:attrNameLst>
                                      </p:cBhvr>
                                      <p:to>
                                        <p:strVal val="visible"/>
                                      </p:to>
                                    </p:set>
                                    <p:anim calcmode="lin" valueType="num">
                                      <p:cBhvr additive="base">
                                        <p:cTn id="31" dur="500" fill="hold"/>
                                        <p:tgtEl>
                                          <p:spTgt spid="188425"/>
                                        </p:tgtEl>
                                        <p:attrNameLst>
                                          <p:attrName>ppt_x</p:attrName>
                                        </p:attrNameLst>
                                      </p:cBhvr>
                                      <p:tavLst>
                                        <p:tav tm="0">
                                          <p:val>
                                            <p:strVal val="0-#ppt_w/2"/>
                                          </p:val>
                                        </p:tav>
                                        <p:tav tm="100000">
                                          <p:val>
                                            <p:strVal val="#ppt_x"/>
                                          </p:val>
                                        </p:tav>
                                      </p:tavLst>
                                    </p:anim>
                                    <p:anim calcmode="lin" valueType="num">
                                      <p:cBhvr additive="base">
                                        <p:cTn id="32" dur="500" fill="hold"/>
                                        <p:tgtEl>
                                          <p:spTgt spid="18842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88428"/>
                                        </p:tgtEl>
                                        <p:attrNameLst>
                                          <p:attrName>style.visibility</p:attrName>
                                        </p:attrNameLst>
                                      </p:cBhvr>
                                      <p:to>
                                        <p:strVal val="visible"/>
                                      </p:to>
                                    </p:set>
                                    <p:anim calcmode="lin" valueType="num">
                                      <p:cBhvr additive="base">
                                        <p:cTn id="37" dur="500" fill="hold"/>
                                        <p:tgtEl>
                                          <p:spTgt spid="188428"/>
                                        </p:tgtEl>
                                        <p:attrNameLst>
                                          <p:attrName>ppt_x</p:attrName>
                                        </p:attrNameLst>
                                      </p:cBhvr>
                                      <p:tavLst>
                                        <p:tav tm="0">
                                          <p:val>
                                            <p:strVal val="0-#ppt_w/2"/>
                                          </p:val>
                                        </p:tav>
                                        <p:tav tm="100000">
                                          <p:val>
                                            <p:strVal val="#ppt_x"/>
                                          </p:val>
                                        </p:tav>
                                      </p:tavLst>
                                    </p:anim>
                                    <p:anim calcmode="lin" valueType="num">
                                      <p:cBhvr additive="base">
                                        <p:cTn id="38" dur="500" fill="hold"/>
                                        <p:tgtEl>
                                          <p:spTgt spid="188428"/>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88436"/>
                                        </p:tgtEl>
                                        <p:attrNameLst>
                                          <p:attrName>style.visibility</p:attrName>
                                        </p:attrNameLst>
                                      </p:cBhvr>
                                      <p:to>
                                        <p:strVal val="visible"/>
                                      </p:to>
                                    </p:set>
                                    <p:anim calcmode="lin" valueType="num">
                                      <p:cBhvr additive="base">
                                        <p:cTn id="43" dur="500" fill="hold"/>
                                        <p:tgtEl>
                                          <p:spTgt spid="188436"/>
                                        </p:tgtEl>
                                        <p:attrNameLst>
                                          <p:attrName>ppt_x</p:attrName>
                                        </p:attrNameLst>
                                      </p:cBhvr>
                                      <p:tavLst>
                                        <p:tav tm="0">
                                          <p:val>
                                            <p:strVal val="0-#ppt_w/2"/>
                                          </p:val>
                                        </p:tav>
                                        <p:tav tm="100000">
                                          <p:val>
                                            <p:strVal val="#ppt_x"/>
                                          </p:val>
                                        </p:tav>
                                      </p:tavLst>
                                    </p:anim>
                                    <p:anim calcmode="lin" valueType="num">
                                      <p:cBhvr additive="base">
                                        <p:cTn id="44" dur="500" fill="hold"/>
                                        <p:tgtEl>
                                          <p:spTgt spid="188436"/>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88441"/>
                                        </p:tgtEl>
                                        <p:attrNameLst>
                                          <p:attrName>style.visibility</p:attrName>
                                        </p:attrNameLst>
                                      </p:cBhvr>
                                      <p:to>
                                        <p:strVal val="visible"/>
                                      </p:to>
                                    </p:set>
                                    <p:anim calcmode="lin" valueType="num">
                                      <p:cBhvr additive="base">
                                        <p:cTn id="49" dur="500" fill="hold"/>
                                        <p:tgtEl>
                                          <p:spTgt spid="188441"/>
                                        </p:tgtEl>
                                        <p:attrNameLst>
                                          <p:attrName>ppt_x</p:attrName>
                                        </p:attrNameLst>
                                      </p:cBhvr>
                                      <p:tavLst>
                                        <p:tav tm="0">
                                          <p:val>
                                            <p:strVal val="0-#ppt_w/2"/>
                                          </p:val>
                                        </p:tav>
                                        <p:tav tm="100000">
                                          <p:val>
                                            <p:strVal val="#ppt_x"/>
                                          </p:val>
                                        </p:tav>
                                      </p:tavLst>
                                    </p:anim>
                                    <p:anim calcmode="lin" valueType="num">
                                      <p:cBhvr additive="base">
                                        <p:cTn id="50" dur="500" fill="hold"/>
                                        <p:tgtEl>
                                          <p:spTgt spid="188441"/>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188445"/>
                                        </p:tgtEl>
                                        <p:attrNameLst>
                                          <p:attrName>style.visibility</p:attrName>
                                        </p:attrNameLst>
                                      </p:cBhvr>
                                      <p:to>
                                        <p:strVal val="visible"/>
                                      </p:to>
                                    </p:set>
                                    <p:anim calcmode="lin" valueType="num">
                                      <p:cBhvr additive="base">
                                        <p:cTn id="55" dur="500" fill="hold"/>
                                        <p:tgtEl>
                                          <p:spTgt spid="188445"/>
                                        </p:tgtEl>
                                        <p:attrNameLst>
                                          <p:attrName>ppt_x</p:attrName>
                                        </p:attrNameLst>
                                      </p:cBhvr>
                                      <p:tavLst>
                                        <p:tav tm="0">
                                          <p:val>
                                            <p:strVal val="0-#ppt_w/2"/>
                                          </p:val>
                                        </p:tav>
                                        <p:tav tm="100000">
                                          <p:val>
                                            <p:strVal val="#ppt_x"/>
                                          </p:val>
                                        </p:tav>
                                      </p:tavLst>
                                    </p:anim>
                                    <p:anim calcmode="lin" valueType="num">
                                      <p:cBhvr additive="base">
                                        <p:cTn id="56" dur="500" fill="hold"/>
                                        <p:tgtEl>
                                          <p:spTgt spid="188445"/>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188450"/>
                                        </p:tgtEl>
                                        <p:attrNameLst>
                                          <p:attrName>style.visibility</p:attrName>
                                        </p:attrNameLst>
                                      </p:cBhvr>
                                      <p:to>
                                        <p:strVal val="visible"/>
                                      </p:to>
                                    </p:set>
                                    <p:anim calcmode="lin" valueType="num">
                                      <p:cBhvr additive="base">
                                        <p:cTn id="61" dur="500" fill="hold"/>
                                        <p:tgtEl>
                                          <p:spTgt spid="188450"/>
                                        </p:tgtEl>
                                        <p:attrNameLst>
                                          <p:attrName>ppt_x</p:attrName>
                                        </p:attrNameLst>
                                      </p:cBhvr>
                                      <p:tavLst>
                                        <p:tav tm="0">
                                          <p:val>
                                            <p:strVal val="0-#ppt_w/2"/>
                                          </p:val>
                                        </p:tav>
                                        <p:tav tm="100000">
                                          <p:val>
                                            <p:strVal val="#ppt_x"/>
                                          </p:val>
                                        </p:tav>
                                      </p:tavLst>
                                    </p:anim>
                                    <p:anim calcmode="lin" valueType="num">
                                      <p:cBhvr additive="base">
                                        <p:cTn id="62" dur="500" fill="hold"/>
                                        <p:tgtEl>
                                          <p:spTgt spid="1884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autoUpdateAnimBg="0"/>
      <p:bldP spid="188420" grpId="0" autoUpdateAnimBg="0"/>
      <p:bldP spid="188421" grpId="0" autoUpdateAnimBg="0"/>
      <p:bldP spid="188424"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ctrTitle"/>
          </p:nvPr>
        </p:nvSpPr>
        <p:spPr>
          <a:xfrm>
            <a:off x="2933700" y="385763"/>
            <a:ext cx="2600325" cy="914400"/>
          </a:xfrm>
          <a:ln w="28575">
            <a:solidFill>
              <a:schemeClr val="bg1"/>
            </a:solidFill>
            <a:miter lim="800000"/>
            <a:headEnd/>
            <a:tailEnd/>
          </a:ln>
        </p:spPr>
        <p:txBody>
          <a:bodyPr/>
          <a:lstStyle/>
          <a:p>
            <a:r>
              <a:rPr lang="ja-JP" altLang="en-US">
                <a:solidFill>
                  <a:schemeClr val="bg1"/>
                </a:solidFill>
                <a:ea typeface="HGS創英角ﾎﾟｯﾌﾟ体" pitchFamily="50" charset="-128"/>
              </a:rPr>
              <a:t>問題</a:t>
            </a:r>
            <a:r>
              <a:rPr lang="ja-JP" altLang="en-US" sz="4000">
                <a:solidFill>
                  <a:schemeClr val="bg1"/>
                </a:solidFill>
                <a:ea typeface="HGS創英角ﾎﾟｯﾌﾟ体" pitchFamily="50" charset="-128"/>
              </a:rPr>
              <a:t>とは</a:t>
            </a:r>
          </a:p>
        </p:txBody>
      </p:sp>
      <p:sp>
        <p:nvSpPr>
          <p:cNvPr id="130051" name="Rectangle 3"/>
          <p:cNvSpPr>
            <a:spLocks noGrp="1" noChangeArrowheads="1"/>
          </p:cNvSpPr>
          <p:nvPr>
            <p:ph type="subTitle" idx="1"/>
          </p:nvPr>
        </p:nvSpPr>
        <p:spPr>
          <a:xfrm>
            <a:off x="661988" y="1508125"/>
            <a:ext cx="7358062" cy="593725"/>
          </a:xfrm>
        </p:spPr>
        <p:txBody>
          <a:bodyPr/>
          <a:lstStyle/>
          <a:p>
            <a:r>
              <a:rPr lang="ja-JP" altLang="en-US" sz="2800" b="1">
                <a:solidFill>
                  <a:srgbClr val="008000"/>
                </a:solidFill>
                <a:ea typeface="HGPｺﾞｼｯｸE" pitchFamily="50" charset="-128"/>
              </a:rPr>
              <a:t>あるべき状態</a:t>
            </a:r>
            <a:r>
              <a:rPr lang="ja-JP" altLang="en-US" sz="2400" b="1">
                <a:solidFill>
                  <a:schemeClr val="bg2"/>
                </a:solidFill>
                <a:ea typeface="HGPｺﾞｼｯｸE" pitchFamily="50" charset="-128"/>
              </a:rPr>
              <a:t>や</a:t>
            </a:r>
            <a:r>
              <a:rPr lang="ja-JP" altLang="en-US" sz="2800" b="1">
                <a:solidFill>
                  <a:srgbClr val="008000"/>
                </a:solidFill>
                <a:ea typeface="HGPｺﾞｼｯｸE" pitchFamily="50" charset="-128"/>
              </a:rPr>
              <a:t>目標</a:t>
            </a:r>
            <a:r>
              <a:rPr lang="ja-JP" altLang="en-US" sz="2400" b="1">
                <a:solidFill>
                  <a:schemeClr val="bg2"/>
                </a:solidFill>
                <a:ea typeface="HGPｺﾞｼｯｸE" pitchFamily="50" charset="-128"/>
              </a:rPr>
              <a:t>と、</a:t>
            </a:r>
            <a:r>
              <a:rPr lang="ja-JP" altLang="en-US" sz="2800" b="1">
                <a:solidFill>
                  <a:schemeClr val="bg2"/>
                </a:solidFill>
                <a:ea typeface="HGPｺﾞｼｯｸE" pitchFamily="50" charset="-128"/>
              </a:rPr>
              <a:t>現状</a:t>
            </a:r>
            <a:r>
              <a:rPr lang="ja-JP" altLang="en-US" sz="2400" b="1">
                <a:solidFill>
                  <a:schemeClr val="bg2"/>
                </a:solidFill>
                <a:ea typeface="HGPｺﾞｼｯｸE" pitchFamily="50" charset="-128"/>
              </a:rPr>
              <a:t>との</a:t>
            </a:r>
            <a:r>
              <a:rPr lang="ja-JP" altLang="en-US" sz="2800" b="1">
                <a:solidFill>
                  <a:schemeClr val="hlink"/>
                </a:solidFill>
                <a:ea typeface="HGPｺﾞｼｯｸE" pitchFamily="50" charset="-128"/>
              </a:rPr>
              <a:t>差</a:t>
            </a:r>
            <a:r>
              <a:rPr lang="ja-JP" altLang="en-US" sz="2400" b="1">
                <a:solidFill>
                  <a:srgbClr val="FF3300"/>
                </a:solidFill>
                <a:ea typeface="HGPｺﾞｼｯｸE" pitchFamily="50" charset="-128"/>
              </a:rPr>
              <a:t>（ギャップ）</a:t>
            </a:r>
            <a:endParaRPr lang="ja-JP" altLang="en-US">
              <a:solidFill>
                <a:srgbClr val="FF3300"/>
              </a:solidFill>
              <a:ea typeface="HG正楷書体-PRO" pitchFamily="66" charset="-128"/>
            </a:endParaRPr>
          </a:p>
          <a:p>
            <a:endParaRPr lang="en-US" altLang="ja-JP" sz="2400" b="1">
              <a:solidFill>
                <a:schemeClr val="bg2"/>
              </a:solidFill>
              <a:ea typeface="HGPｺﾞｼｯｸE" pitchFamily="50" charset="-128"/>
            </a:endParaRPr>
          </a:p>
        </p:txBody>
      </p:sp>
      <p:grpSp>
        <p:nvGrpSpPr>
          <p:cNvPr id="130084" name="Group 36"/>
          <p:cNvGrpSpPr>
            <a:grpSpLocks/>
          </p:cNvGrpSpPr>
          <p:nvPr/>
        </p:nvGrpSpPr>
        <p:grpSpPr bwMode="auto">
          <a:xfrm>
            <a:off x="433388" y="2295525"/>
            <a:ext cx="7966075" cy="3109913"/>
            <a:chOff x="273" y="1446"/>
            <a:chExt cx="5018" cy="1959"/>
          </a:xfrm>
        </p:grpSpPr>
        <p:sp>
          <p:nvSpPr>
            <p:cNvPr id="130075" name="Oval 27"/>
            <p:cNvSpPr>
              <a:spLocks noChangeArrowheads="1"/>
            </p:cNvSpPr>
            <p:nvPr/>
          </p:nvSpPr>
          <p:spPr bwMode="auto">
            <a:xfrm>
              <a:off x="273" y="1446"/>
              <a:ext cx="5018" cy="602"/>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0052" name="Text Box 4"/>
            <p:cNvSpPr txBox="1">
              <a:spLocks noChangeArrowheads="1"/>
            </p:cNvSpPr>
            <p:nvPr/>
          </p:nvSpPr>
          <p:spPr bwMode="auto">
            <a:xfrm>
              <a:off x="725" y="1576"/>
              <a:ext cx="3931" cy="365"/>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1905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solidFill>
                    <a:schemeClr val="bg2"/>
                  </a:solidFill>
                  <a:ea typeface="HG丸ｺﾞｼｯｸM-PRO" pitchFamily="50" charset="-128"/>
                </a:rPr>
                <a:t>あるべき姿（期待）や目標</a:t>
              </a:r>
            </a:p>
          </p:txBody>
        </p:sp>
        <p:sp>
          <p:nvSpPr>
            <p:cNvPr id="130053" name="AutoShape 5"/>
            <p:cNvSpPr>
              <a:spLocks noChangeArrowheads="1"/>
            </p:cNvSpPr>
            <p:nvPr/>
          </p:nvSpPr>
          <p:spPr bwMode="auto">
            <a:xfrm>
              <a:off x="1027" y="1966"/>
              <a:ext cx="414" cy="1221"/>
            </a:xfrm>
            <a:prstGeom prst="upDownArrow">
              <a:avLst>
                <a:gd name="adj1" fmla="val 50000"/>
                <a:gd name="adj2" fmla="val 5898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30054" name="Text Box 6"/>
            <p:cNvSpPr txBox="1">
              <a:spLocks noChangeArrowheads="1"/>
            </p:cNvSpPr>
            <p:nvPr/>
          </p:nvSpPr>
          <p:spPr bwMode="auto">
            <a:xfrm>
              <a:off x="1370" y="2393"/>
              <a:ext cx="8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hlink"/>
                  </a:solidFill>
                  <a:ea typeface="HGP創英角ﾎﾟｯﾌﾟ体" pitchFamily="50" charset="-128"/>
                </a:rPr>
                <a:t>ギャップ</a:t>
              </a:r>
              <a:endParaRPr lang="ja-JP" altLang="en-US" sz="2400">
                <a:solidFill>
                  <a:schemeClr val="bg1"/>
                </a:solidFill>
                <a:ea typeface="HGP創英角ﾎﾟｯﾌﾟ体" pitchFamily="50" charset="-128"/>
              </a:endParaRPr>
            </a:p>
          </p:txBody>
        </p:sp>
        <p:sp>
          <p:nvSpPr>
            <p:cNvPr id="130057" name="Line 9"/>
            <p:cNvSpPr>
              <a:spLocks noChangeShapeType="1"/>
            </p:cNvSpPr>
            <p:nvPr/>
          </p:nvSpPr>
          <p:spPr bwMode="auto">
            <a:xfrm>
              <a:off x="285" y="3213"/>
              <a:ext cx="3442" cy="2"/>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0058" name="Text Box 10"/>
            <p:cNvSpPr txBox="1">
              <a:spLocks noChangeArrowheads="1"/>
            </p:cNvSpPr>
            <p:nvPr/>
          </p:nvSpPr>
          <p:spPr bwMode="auto">
            <a:xfrm>
              <a:off x="3171" y="3022"/>
              <a:ext cx="1748" cy="383"/>
            </a:xfrm>
            <a:prstGeom prst="rect">
              <a:avLst/>
            </a:prstGeom>
            <a:solidFill>
              <a:schemeClr val="tx2"/>
            </a:solidFill>
            <a:ln w="285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a:solidFill>
                    <a:schemeClr val="bg2"/>
                  </a:solidFill>
                  <a:ea typeface="HGP創英角ﾎﾟｯﾌﾟ体" pitchFamily="50" charset="-128"/>
                </a:rPr>
                <a:t>現状</a:t>
              </a:r>
              <a:r>
                <a:rPr lang="ja-JP" altLang="en-US" sz="2800">
                  <a:solidFill>
                    <a:schemeClr val="bg2"/>
                  </a:solidFill>
                  <a:ea typeface="HGP創英角ﾎﾟｯﾌﾟ体" pitchFamily="50" charset="-128"/>
                </a:rPr>
                <a:t>の</a:t>
              </a:r>
              <a:r>
                <a:rPr lang="ja-JP" altLang="en-US">
                  <a:solidFill>
                    <a:schemeClr val="bg2"/>
                  </a:solidFill>
                  <a:ea typeface="HGP創英角ﾎﾟｯﾌﾟ体" pitchFamily="50" charset="-128"/>
                </a:rPr>
                <a:t>レベル</a:t>
              </a:r>
            </a:p>
          </p:txBody>
        </p:sp>
        <p:sp>
          <p:nvSpPr>
            <p:cNvPr id="130059" name="Rectangle 11"/>
            <p:cNvSpPr>
              <a:spLocks noChangeArrowheads="1"/>
            </p:cNvSpPr>
            <p:nvPr/>
          </p:nvSpPr>
          <p:spPr bwMode="auto">
            <a:xfrm>
              <a:off x="332" y="3232"/>
              <a:ext cx="2804" cy="96"/>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30081" name="Group 33"/>
          <p:cNvGrpSpPr>
            <a:grpSpLocks/>
          </p:cNvGrpSpPr>
          <p:nvPr/>
        </p:nvGrpSpPr>
        <p:grpSpPr bwMode="auto">
          <a:xfrm>
            <a:off x="681038" y="3214688"/>
            <a:ext cx="593725" cy="1731962"/>
            <a:chOff x="429" y="2025"/>
            <a:chExt cx="374" cy="1091"/>
          </a:xfrm>
        </p:grpSpPr>
        <p:sp>
          <p:nvSpPr>
            <p:cNvPr id="130060" name="Line 12"/>
            <p:cNvSpPr>
              <a:spLocks noChangeShapeType="1"/>
            </p:cNvSpPr>
            <p:nvPr/>
          </p:nvSpPr>
          <p:spPr bwMode="auto">
            <a:xfrm>
              <a:off x="802" y="2025"/>
              <a:ext cx="1" cy="108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0061" name="Text Box 13"/>
            <p:cNvSpPr txBox="1">
              <a:spLocks noChangeArrowheads="1"/>
            </p:cNvSpPr>
            <p:nvPr/>
          </p:nvSpPr>
          <p:spPr bwMode="auto">
            <a:xfrm>
              <a:off x="429" y="2180"/>
              <a:ext cx="346"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2400" b="1">
                  <a:solidFill>
                    <a:schemeClr val="bg2"/>
                  </a:solidFill>
                </a:rPr>
                <a:t>管理特性</a:t>
              </a:r>
            </a:p>
          </p:txBody>
        </p:sp>
      </p:grpSp>
      <p:grpSp>
        <p:nvGrpSpPr>
          <p:cNvPr id="130082" name="Group 34"/>
          <p:cNvGrpSpPr>
            <a:grpSpLocks/>
          </p:cNvGrpSpPr>
          <p:nvPr/>
        </p:nvGrpSpPr>
        <p:grpSpPr bwMode="auto">
          <a:xfrm>
            <a:off x="1258888" y="4995863"/>
            <a:ext cx="7332662" cy="1408112"/>
            <a:chOff x="793" y="3147"/>
            <a:chExt cx="4619" cy="887"/>
          </a:xfrm>
        </p:grpSpPr>
        <p:sp>
          <p:nvSpPr>
            <p:cNvPr id="130062" name="WordArt 14"/>
            <p:cNvSpPr>
              <a:spLocks noChangeArrowheads="1" noChangeShapeType="1" noTextEdit="1"/>
            </p:cNvSpPr>
            <p:nvPr/>
          </p:nvSpPr>
          <p:spPr bwMode="auto">
            <a:xfrm>
              <a:off x="2532" y="3890"/>
              <a:ext cx="2880" cy="144"/>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ja-JP" altLang="en-US" sz="1800" kern="10">
                  <a:ln w="12700">
                    <a:solidFill>
                      <a:schemeClr val="bg2"/>
                    </a:solidFill>
                    <a:round/>
                    <a:headEnd/>
                    <a:tailEnd/>
                  </a:ln>
                  <a:solidFill>
                    <a:srgbClr val="FF0000"/>
                  </a:solidFill>
                  <a:latin typeface="HG創英角ﾎﾟｯﾌﾟ体"/>
                  <a:ea typeface="HG創英角ﾎﾟｯﾌﾟ体"/>
                </a:rPr>
                <a:t>問題解決はそのギャップを埋める作業である</a:t>
              </a:r>
            </a:p>
          </p:txBody>
        </p:sp>
        <p:pic>
          <p:nvPicPr>
            <p:cNvPr id="130070" name="Picture 22" descr="00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 y="3147"/>
              <a:ext cx="1640" cy="86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0085" name="Group 37"/>
          <p:cNvGrpSpPr>
            <a:grpSpLocks/>
          </p:cNvGrpSpPr>
          <p:nvPr/>
        </p:nvGrpSpPr>
        <p:grpSpPr bwMode="auto">
          <a:xfrm>
            <a:off x="3189288" y="3743325"/>
            <a:ext cx="5303837" cy="603250"/>
            <a:chOff x="2009" y="2358"/>
            <a:chExt cx="3341" cy="380"/>
          </a:xfrm>
        </p:grpSpPr>
        <p:sp>
          <p:nvSpPr>
            <p:cNvPr id="130055" name="Text Box 7"/>
            <p:cNvSpPr txBox="1">
              <a:spLocks noChangeArrowheads="1"/>
            </p:cNvSpPr>
            <p:nvPr/>
          </p:nvSpPr>
          <p:spPr bwMode="auto">
            <a:xfrm>
              <a:off x="2378" y="2393"/>
              <a:ext cx="656" cy="345"/>
            </a:xfrm>
            <a:prstGeom prst="rect">
              <a:avLst/>
            </a:prstGeom>
            <a:noFill/>
            <a:ln w="2857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800">
                  <a:solidFill>
                    <a:srgbClr val="FF0066"/>
                  </a:solidFill>
                  <a:ea typeface="HGP創英角ﾎﾟｯﾌﾟ体" pitchFamily="50" charset="-128"/>
                </a:rPr>
                <a:t>問題</a:t>
              </a:r>
            </a:p>
          </p:txBody>
        </p:sp>
        <p:sp>
          <p:nvSpPr>
            <p:cNvPr id="130056" name="WordArt 8"/>
            <p:cNvSpPr>
              <a:spLocks noChangeArrowheads="1" noChangeShapeType="1" noTextEdit="1"/>
            </p:cNvSpPr>
            <p:nvPr/>
          </p:nvSpPr>
          <p:spPr bwMode="auto">
            <a:xfrm>
              <a:off x="3004" y="2401"/>
              <a:ext cx="2346" cy="29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ja-JP" altLang="en-US" sz="3600" kern="10">
                  <a:ln w="9525">
                    <a:solidFill>
                      <a:schemeClr val="bg1"/>
                    </a:solidFill>
                    <a:round/>
                    <a:headEnd/>
                    <a:tailEnd/>
                  </a:ln>
                  <a:solidFill>
                    <a:schemeClr val="bg1"/>
                  </a:solidFill>
                  <a:latin typeface="ＭＳ Ｐゴシック"/>
                  <a:ea typeface="ＭＳ Ｐゴシック"/>
                </a:rPr>
                <a:t>　＝　（あるべき姿や目標　ー　現状のレベル）</a:t>
              </a:r>
            </a:p>
          </p:txBody>
        </p:sp>
        <p:sp>
          <p:nvSpPr>
            <p:cNvPr id="130083" name="Text Box 35"/>
            <p:cNvSpPr txBox="1">
              <a:spLocks noChangeArrowheads="1"/>
            </p:cNvSpPr>
            <p:nvPr/>
          </p:nvSpPr>
          <p:spPr bwMode="auto">
            <a:xfrm>
              <a:off x="2009" y="2358"/>
              <a:ext cx="375"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chemeClr val="bg1"/>
                  </a:solidFill>
                  <a:ea typeface="HGP創英角ﾎﾟｯﾌﾟ体" pitchFamily="50" charset="-128"/>
                </a:rPr>
                <a:t>⇒</a:t>
              </a:r>
            </a:p>
          </p:txBody>
        </p:sp>
      </p:grpSp>
      <p:sp>
        <p:nvSpPr>
          <p:cNvPr id="130086" name="Text Box 38"/>
          <p:cNvSpPr txBox="1">
            <a:spLocks noChangeArrowheads="1"/>
          </p:cNvSpPr>
          <p:nvPr/>
        </p:nvSpPr>
        <p:spPr bwMode="auto">
          <a:xfrm>
            <a:off x="8261350" y="247650"/>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Effect transition="in" filter="blinds(horizontal)">
                                      <p:cBhvr>
                                        <p:cTn id="7" dur="500"/>
                                        <p:tgtEl>
                                          <p:spTgt spid="1300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0084"/>
                                        </p:tgtEl>
                                        <p:attrNameLst>
                                          <p:attrName>style.visibility</p:attrName>
                                        </p:attrNameLst>
                                      </p:cBhvr>
                                      <p:to>
                                        <p:strVal val="visible"/>
                                      </p:to>
                                    </p:set>
                                    <p:animEffect transition="in" filter="blinds(horizontal)">
                                      <p:cBhvr>
                                        <p:cTn id="12" dur="500"/>
                                        <p:tgtEl>
                                          <p:spTgt spid="13008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30085"/>
                                        </p:tgtEl>
                                        <p:attrNameLst>
                                          <p:attrName>style.visibility</p:attrName>
                                        </p:attrNameLst>
                                      </p:cBhvr>
                                      <p:to>
                                        <p:strVal val="visible"/>
                                      </p:to>
                                    </p:set>
                                    <p:animEffect transition="in" filter="blinds(horizontal)">
                                      <p:cBhvr>
                                        <p:cTn id="17" dur="500"/>
                                        <p:tgtEl>
                                          <p:spTgt spid="13008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30081"/>
                                        </p:tgtEl>
                                        <p:attrNameLst>
                                          <p:attrName>style.visibility</p:attrName>
                                        </p:attrNameLst>
                                      </p:cBhvr>
                                      <p:to>
                                        <p:strVal val="visible"/>
                                      </p:to>
                                    </p:set>
                                    <p:animEffect transition="in" filter="blinds(horizontal)">
                                      <p:cBhvr>
                                        <p:cTn id="22" dur="500"/>
                                        <p:tgtEl>
                                          <p:spTgt spid="13008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30082"/>
                                        </p:tgtEl>
                                        <p:attrNameLst>
                                          <p:attrName>style.visibility</p:attrName>
                                        </p:attrNameLst>
                                      </p:cBhvr>
                                      <p:to>
                                        <p:strVal val="visible"/>
                                      </p:to>
                                    </p:set>
                                    <p:animEffect transition="in" filter="blinds(horizontal)">
                                      <p:cBhvr>
                                        <p:cTn id="27" dur="500"/>
                                        <p:tgtEl>
                                          <p:spTgt spid="130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Line 3"/>
          <p:cNvSpPr>
            <a:spLocks noChangeShapeType="1"/>
          </p:cNvSpPr>
          <p:nvPr/>
        </p:nvSpPr>
        <p:spPr bwMode="auto">
          <a:xfrm>
            <a:off x="533400" y="838200"/>
            <a:ext cx="81534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124" name="Text Box 4"/>
          <p:cNvSpPr txBox="1">
            <a:spLocks noChangeArrowheads="1"/>
          </p:cNvSpPr>
          <p:nvPr/>
        </p:nvSpPr>
        <p:spPr bwMode="auto">
          <a:xfrm>
            <a:off x="1371600" y="304800"/>
            <a:ext cx="6553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hlink"/>
                </a:solidFill>
                <a:ea typeface="HGS創英角ﾎﾟｯﾌﾟ体" pitchFamily="50" charset="-128"/>
              </a:rPr>
              <a:t>問題</a:t>
            </a:r>
            <a:r>
              <a:rPr lang="ja-JP" altLang="en-US" sz="2800">
                <a:solidFill>
                  <a:schemeClr val="bg1"/>
                </a:solidFill>
                <a:ea typeface="HGS創英角ﾎﾟｯﾌﾟ体" pitchFamily="50" charset="-128"/>
              </a:rPr>
              <a:t>・</a:t>
            </a:r>
            <a:r>
              <a:rPr lang="ja-JP" altLang="en-US" sz="2800">
                <a:solidFill>
                  <a:schemeClr val="hlink"/>
                </a:solidFill>
                <a:ea typeface="HGS創英角ﾎﾟｯﾌﾟ体" pitchFamily="50" charset="-128"/>
              </a:rPr>
              <a:t>課題</a:t>
            </a:r>
            <a:r>
              <a:rPr lang="ja-JP" altLang="en-US" sz="2400">
                <a:solidFill>
                  <a:schemeClr val="bg1"/>
                </a:solidFill>
                <a:ea typeface="HGS創英角ﾎﾟｯﾌﾟ体" pitchFamily="50" charset="-128"/>
              </a:rPr>
              <a:t>を</a:t>
            </a:r>
            <a:r>
              <a:rPr lang="ja-JP" altLang="en-US" sz="2800">
                <a:solidFill>
                  <a:schemeClr val="bg1"/>
                </a:solidFill>
                <a:ea typeface="HGS創英角ﾎﾟｯﾌﾟ体" pitchFamily="50" charset="-128"/>
              </a:rPr>
              <a:t>解決</a:t>
            </a:r>
            <a:r>
              <a:rPr lang="ja-JP" altLang="en-US" sz="2400">
                <a:solidFill>
                  <a:schemeClr val="bg1"/>
                </a:solidFill>
                <a:ea typeface="HGS創英角ﾎﾟｯﾌﾟ体" pitchFamily="50" charset="-128"/>
              </a:rPr>
              <a:t>する</a:t>
            </a:r>
            <a:r>
              <a:rPr lang="ja-JP" altLang="en-US" sz="2800">
                <a:solidFill>
                  <a:schemeClr val="bg1"/>
                </a:solidFill>
                <a:ea typeface="HGS創英角ﾎﾟｯﾌﾟ体" pitchFamily="50" charset="-128"/>
              </a:rPr>
              <a:t>為</a:t>
            </a:r>
            <a:r>
              <a:rPr lang="ja-JP" altLang="en-US" sz="2400">
                <a:solidFill>
                  <a:schemeClr val="bg1"/>
                </a:solidFill>
                <a:ea typeface="HGS創英角ﾎﾟｯﾌﾟ体" pitchFamily="50" charset="-128"/>
              </a:rPr>
              <a:t>の　</a:t>
            </a:r>
            <a:r>
              <a:rPr lang="en-US" altLang="ja-JP" sz="2800" b="1">
                <a:solidFill>
                  <a:schemeClr val="bg1"/>
                </a:solidFill>
                <a:ea typeface="HGS創英角ﾎﾟｯﾌﾟ体" pitchFamily="50" charset="-128"/>
              </a:rPr>
              <a:t>3</a:t>
            </a:r>
            <a:r>
              <a:rPr lang="ja-JP" altLang="en-US" sz="2400">
                <a:solidFill>
                  <a:schemeClr val="bg1"/>
                </a:solidFill>
                <a:ea typeface="HGS創英角ﾎﾟｯﾌﾟ体" pitchFamily="50" charset="-128"/>
              </a:rPr>
              <a:t>つの</a:t>
            </a:r>
            <a:r>
              <a:rPr lang="ja-JP" altLang="en-US" sz="2800">
                <a:solidFill>
                  <a:schemeClr val="bg1"/>
                </a:solidFill>
                <a:ea typeface="HGS創英角ﾎﾟｯﾌﾟ体" pitchFamily="50" charset="-128"/>
              </a:rPr>
              <a:t>型</a:t>
            </a:r>
          </a:p>
        </p:txBody>
      </p:sp>
      <p:sp>
        <p:nvSpPr>
          <p:cNvPr id="133134" name="Text Box 14"/>
          <p:cNvSpPr txBox="1">
            <a:spLocks noChangeArrowheads="1"/>
          </p:cNvSpPr>
          <p:nvPr/>
        </p:nvSpPr>
        <p:spPr bwMode="auto">
          <a:xfrm>
            <a:off x="733425" y="6092825"/>
            <a:ext cx="7912100" cy="495300"/>
          </a:xfrm>
          <a:prstGeom prst="rect">
            <a:avLst/>
          </a:prstGeom>
          <a:solidFill>
            <a:schemeClr val="accent2"/>
          </a:solidFill>
          <a:ln w="38100" cmpd="dbl">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ea typeface="ＭＳ Ｐゴシック" pitchFamily="50" charset="-128"/>
              </a:rPr>
              <a:t>　　職場の問題・課題を</a:t>
            </a:r>
            <a:r>
              <a:rPr lang="ja-JP" altLang="en-US" sz="2400">
                <a:solidFill>
                  <a:schemeClr val="hlink"/>
                </a:solidFill>
                <a:ea typeface="ＭＳ Ｐゴシック" pitchFamily="50" charset="-128"/>
              </a:rPr>
              <a:t>合理的・効率的・効果的</a:t>
            </a:r>
            <a:r>
              <a:rPr lang="ja-JP" altLang="en-US" sz="2400">
                <a:solidFill>
                  <a:schemeClr val="bg1"/>
                </a:solidFill>
                <a:ea typeface="ＭＳ Ｐゴシック" pitchFamily="50" charset="-128"/>
              </a:rPr>
              <a:t>に解決する</a:t>
            </a:r>
          </a:p>
        </p:txBody>
      </p:sp>
      <p:sp>
        <p:nvSpPr>
          <p:cNvPr id="133122" name="Oval 2"/>
          <p:cNvSpPr>
            <a:spLocks noChangeArrowheads="1"/>
          </p:cNvSpPr>
          <p:nvPr/>
        </p:nvSpPr>
        <p:spPr bwMode="auto">
          <a:xfrm>
            <a:off x="366713" y="1243013"/>
            <a:ext cx="8534400" cy="4419600"/>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33142" name="Group 22"/>
          <p:cNvGrpSpPr>
            <a:grpSpLocks/>
          </p:cNvGrpSpPr>
          <p:nvPr/>
        </p:nvGrpSpPr>
        <p:grpSpPr bwMode="auto">
          <a:xfrm>
            <a:off x="687388" y="1771650"/>
            <a:ext cx="3141662" cy="1609725"/>
            <a:chOff x="433" y="1116"/>
            <a:chExt cx="1979" cy="1014"/>
          </a:xfrm>
        </p:grpSpPr>
        <p:sp>
          <p:nvSpPr>
            <p:cNvPr id="133126" name="Oval 6"/>
            <p:cNvSpPr>
              <a:spLocks noChangeArrowheads="1"/>
            </p:cNvSpPr>
            <p:nvPr/>
          </p:nvSpPr>
          <p:spPr bwMode="auto">
            <a:xfrm>
              <a:off x="433" y="1458"/>
              <a:ext cx="1979" cy="672"/>
            </a:xfrm>
            <a:prstGeom prst="ellipse">
              <a:avLst/>
            </a:prstGeom>
            <a:gradFill rotWithShape="0">
              <a:gsLst>
                <a:gs pos="0">
                  <a:srgbClr val="99FFCC"/>
                </a:gs>
                <a:gs pos="50000">
                  <a:srgbClr val="FFFFFF"/>
                </a:gs>
                <a:gs pos="100000">
                  <a:srgbClr val="99FFCC"/>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2"/>
                  </a:solidFill>
                  <a:ea typeface="ＭＳ Ｐゴシック" pitchFamily="50" charset="-128"/>
                </a:rPr>
                <a:t>課題達成型</a:t>
              </a:r>
              <a:r>
                <a:rPr lang="ja-JP" altLang="en-US" sz="2000" b="1">
                  <a:solidFill>
                    <a:schemeClr val="bg2"/>
                  </a:solidFill>
                  <a:ea typeface="ＭＳ Ｐゴシック" pitchFamily="50" charset="-128"/>
                </a:rPr>
                <a:t>の</a:t>
              </a:r>
              <a:r>
                <a:rPr lang="ja-JP" altLang="en-US" sz="2400" b="1">
                  <a:solidFill>
                    <a:schemeClr val="bg2"/>
                  </a:solidFill>
                  <a:ea typeface="ＭＳ Ｐゴシック" pitchFamily="50" charset="-128"/>
                </a:rPr>
                <a:t>手順 </a:t>
              </a:r>
            </a:p>
          </p:txBody>
        </p:sp>
        <p:sp>
          <p:nvSpPr>
            <p:cNvPr id="133127" name="Oval 7"/>
            <p:cNvSpPr>
              <a:spLocks noChangeArrowheads="1"/>
            </p:cNvSpPr>
            <p:nvPr/>
          </p:nvSpPr>
          <p:spPr bwMode="auto">
            <a:xfrm>
              <a:off x="1192" y="1116"/>
              <a:ext cx="568" cy="414"/>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2"/>
                  </a:solidFill>
                  <a:ea typeface="ＭＳ Ｐゴシック" pitchFamily="50" charset="-128"/>
                </a:rPr>
                <a:t>２</a:t>
              </a:r>
            </a:p>
          </p:txBody>
        </p:sp>
      </p:grpSp>
      <p:grpSp>
        <p:nvGrpSpPr>
          <p:cNvPr id="133143" name="Group 23"/>
          <p:cNvGrpSpPr>
            <a:grpSpLocks/>
          </p:cNvGrpSpPr>
          <p:nvPr/>
        </p:nvGrpSpPr>
        <p:grpSpPr bwMode="auto">
          <a:xfrm>
            <a:off x="1639888" y="2613025"/>
            <a:ext cx="5859462" cy="2874963"/>
            <a:chOff x="1033" y="1646"/>
            <a:chExt cx="3691" cy="1811"/>
          </a:xfrm>
        </p:grpSpPr>
        <p:sp>
          <p:nvSpPr>
            <p:cNvPr id="133129" name="Oval 9"/>
            <p:cNvSpPr>
              <a:spLocks noChangeArrowheads="1"/>
            </p:cNvSpPr>
            <p:nvPr/>
          </p:nvSpPr>
          <p:spPr bwMode="auto">
            <a:xfrm>
              <a:off x="1033" y="2149"/>
              <a:ext cx="3691" cy="1308"/>
            </a:xfrm>
            <a:prstGeom prst="ellipse">
              <a:avLst/>
            </a:prstGeom>
            <a:gradFill rotWithShape="0">
              <a:gsLst>
                <a:gs pos="0">
                  <a:srgbClr val="FFFF00">
                    <a:gamma/>
                    <a:shade val="46275"/>
                    <a:invGamma/>
                  </a:srgbClr>
                </a:gs>
                <a:gs pos="50000">
                  <a:srgbClr val="FFFF00"/>
                </a:gs>
                <a:gs pos="100000">
                  <a:srgbClr val="FFFF00">
                    <a:gamma/>
                    <a:shade val="46275"/>
                    <a:invGamma/>
                  </a:srgbClr>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solidFill>
                    <a:schemeClr val="bg2"/>
                  </a:solidFill>
                  <a:ea typeface="ＭＳ Ｐゴシック" pitchFamily="50" charset="-128"/>
                </a:rPr>
                <a:t>問題解決型</a:t>
              </a:r>
              <a:r>
                <a:rPr lang="ja-JP" altLang="en-US" sz="2800" b="1">
                  <a:solidFill>
                    <a:schemeClr val="bg2"/>
                  </a:solidFill>
                  <a:ea typeface="ＭＳ Ｐゴシック" pitchFamily="50" charset="-128"/>
                </a:rPr>
                <a:t>の</a:t>
              </a:r>
              <a:r>
                <a:rPr lang="ja-JP" altLang="en-US" b="1">
                  <a:solidFill>
                    <a:schemeClr val="bg2"/>
                  </a:solidFill>
                  <a:ea typeface="ＭＳ Ｐゴシック" pitchFamily="50" charset="-128"/>
                </a:rPr>
                <a:t>手順 </a:t>
              </a:r>
            </a:p>
          </p:txBody>
        </p:sp>
        <p:sp>
          <p:nvSpPr>
            <p:cNvPr id="133130" name="Oval 10"/>
            <p:cNvSpPr>
              <a:spLocks noChangeArrowheads="1"/>
            </p:cNvSpPr>
            <p:nvPr/>
          </p:nvSpPr>
          <p:spPr bwMode="auto">
            <a:xfrm>
              <a:off x="2509" y="1646"/>
              <a:ext cx="844" cy="704"/>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2"/>
                  </a:solidFill>
                  <a:ea typeface="ＭＳ Ｐゴシック" pitchFamily="50" charset="-128"/>
                </a:rPr>
                <a:t>１</a:t>
              </a:r>
            </a:p>
          </p:txBody>
        </p:sp>
      </p:grpSp>
      <p:grpSp>
        <p:nvGrpSpPr>
          <p:cNvPr id="133144" name="Group 24"/>
          <p:cNvGrpSpPr>
            <a:grpSpLocks/>
          </p:cNvGrpSpPr>
          <p:nvPr/>
        </p:nvGrpSpPr>
        <p:grpSpPr bwMode="auto">
          <a:xfrm>
            <a:off x="5418138" y="1906588"/>
            <a:ext cx="3032125" cy="1435100"/>
            <a:chOff x="3413" y="1201"/>
            <a:chExt cx="1910" cy="904"/>
          </a:xfrm>
        </p:grpSpPr>
        <p:sp>
          <p:nvSpPr>
            <p:cNvPr id="133132" name="Oval 12"/>
            <p:cNvSpPr>
              <a:spLocks noChangeArrowheads="1"/>
            </p:cNvSpPr>
            <p:nvPr/>
          </p:nvSpPr>
          <p:spPr bwMode="auto">
            <a:xfrm>
              <a:off x="3413" y="1433"/>
              <a:ext cx="1910" cy="672"/>
            </a:xfrm>
            <a:prstGeom prst="ellipse">
              <a:avLst/>
            </a:prstGeom>
            <a:gradFill rotWithShape="0">
              <a:gsLst>
                <a:gs pos="0">
                  <a:srgbClr val="FF66FF"/>
                </a:gs>
                <a:gs pos="50000">
                  <a:srgbClr val="FFFFFF"/>
                </a:gs>
                <a:gs pos="100000">
                  <a:srgbClr val="FF66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2"/>
                  </a:solidFill>
                  <a:ea typeface="ＭＳ Ｐゴシック" pitchFamily="50" charset="-128"/>
                </a:rPr>
                <a:t>施策実行型</a:t>
              </a:r>
              <a:r>
                <a:rPr lang="ja-JP" altLang="en-US" sz="2000" b="1">
                  <a:solidFill>
                    <a:schemeClr val="bg2"/>
                  </a:solidFill>
                  <a:ea typeface="ＭＳ Ｐゴシック" pitchFamily="50" charset="-128"/>
                </a:rPr>
                <a:t>の</a:t>
              </a:r>
              <a:r>
                <a:rPr lang="ja-JP" altLang="en-US" sz="2400" b="1">
                  <a:solidFill>
                    <a:schemeClr val="bg2"/>
                  </a:solidFill>
                  <a:ea typeface="ＭＳ Ｐゴシック" pitchFamily="50" charset="-128"/>
                </a:rPr>
                <a:t>手順 </a:t>
              </a:r>
            </a:p>
          </p:txBody>
        </p:sp>
        <p:sp>
          <p:nvSpPr>
            <p:cNvPr id="133133" name="Oval 13"/>
            <p:cNvSpPr>
              <a:spLocks noChangeArrowheads="1"/>
            </p:cNvSpPr>
            <p:nvPr/>
          </p:nvSpPr>
          <p:spPr bwMode="auto">
            <a:xfrm>
              <a:off x="4068" y="1201"/>
              <a:ext cx="436" cy="336"/>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b="1">
                  <a:solidFill>
                    <a:schemeClr val="bg2"/>
                  </a:solidFill>
                  <a:ea typeface="ＭＳ Ｐゴシック" pitchFamily="50" charset="-128"/>
                </a:rPr>
                <a:t>３</a:t>
              </a:r>
            </a:p>
          </p:txBody>
        </p:sp>
      </p:grpSp>
      <p:sp>
        <p:nvSpPr>
          <p:cNvPr id="133135" name="AutoShape 15"/>
          <p:cNvSpPr>
            <a:spLocks noChangeArrowheads="1"/>
          </p:cNvSpPr>
          <p:nvPr/>
        </p:nvSpPr>
        <p:spPr bwMode="auto">
          <a:xfrm flipV="1">
            <a:off x="3873500" y="5621338"/>
            <a:ext cx="1246188" cy="373062"/>
          </a:xfrm>
          <a:prstGeom prst="upArrow">
            <a:avLst>
              <a:gd name="adj1" fmla="val 50000"/>
              <a:gd name="adj2" fmla="val 25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33141" name="Text Box 2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blinds(horizontal)">
                                      <p:cBhvr>
                                        <p:cTn id="7" dur="500"/>
                                        <p:tgtEl>
                                          <p:spTgt spid="1331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33135"/>
                                        </p:tgtEl>
                                        <p:attrNameLst>
                                          <p:attrName>style.visibility</p:attrName>
                                        </p:attrNameLst>
                                      </p:cBhvr>
                                      <p:to>
                                        <p:strVal val="visible"/>
                                      </p:to>
                                    </p:set>
                                    <p:anim calcmode="lin" valueType="num">
                                      <p:cBhvr additive="base">
                                        <p:cTn id="12" dur="500" fill="hold"/>
                                        <p:tgtEl>
                                          <p:spTgt spid="133135"/>
                                        </p:tgtEl>
                                        <p:attrNameLst>
                                          <p:attrName>ppt_x</p:attrName>
                                        </p:attrNameLst>
                                      </p:cBhvr>
                                      <p:tavLst>
                                        <p:tav tm="0">
                                          <p:val>
                                            <p:strVal val="0-#ppt_w/2"/>
                                          </p:val>
                                        </p:tav>
                                        <p:tav tm="100000">
                                          <p:val>
                                            <p:strVal val="#ppt_x"/>
                                          </p:val>
                                        </p:tav>
                                      </p:tavLst>
                                    </p:anim>
                                    <p:anim calcmode="lin" valueType="num">
                                      <p:cBhvr additive="base">
                                        <p:cTn id="13" dur="500" fill="hold"/>
                                        <p:tgtEl>
                                          <p:spTgt spid="13313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33134"/>
                                        </p:tgtEl>
                                        <p:attrNameLst>
                                          <p:attrName>style.visibility</p:attrName>
                                        </p:attrNameLst>
                                      </p:cBhvr>
                                      <p:to>
                                        <p:strVal val="visible"/>
                                      </p:to>
                                    </p:set>
                                    <p:anim calcmode="lin" valueType="num">
                                      <p:cBhvr additive="base">
                                        <p:cTn id="18" dur="500" fill="hold"/>
                                        <p:tgtEl>
                                          <p:spTgt spid="133134"/>
                                        </p:tgtEl>
                                        <p:attrNameLst>
                                          <p:attrName>ppt_x</p:attrName>
                                        </p:attrNameLst>
                                      </p:cBhvr>
                                      <p:tavLst>
                                        <p:tav tm="0">
                                          <p:val>
                                            <p:strVal val="0-#ppt_w/2"/>
                                          </p:val>
                                        </p:tav>
                                        <p:tav tm="100000">
                                          <p:val>
                                            <p:strVal val="#ppt_x"/>
                                          </p:val>
                                        </p:tav>
                                      </p:tavLst>
                                    </p:anim>
                                    <p:anim calcmode="lin" valueType="num">
                                      <p:cBhvr additive="base">
                                        <p:cTn id="19" dur="500" fill="hold"/>
                                        <p:tgtEl>
                                          <p:spTgt spid="1331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4" grpId="0" animBg="1" autoUpdateAnimBg="0"/>
      <p:bldP spid="133122" grpId="0" animBg="1"/>
      <p:bldP spid="1331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304800"/>
            <a:ext cx="2114550" cy="250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63172" name="Group 4"/>
          <p:cNvGrpSpPr>
            <a:grpSpLocks/>
          </p:cNvGrpSpPr>
          <p:nvPr/>
        </p:nvGrpSpPr>
        <p:grpSpPr bwMode="auto">
          <a:xfrm>
            <a:off x="7151688" y="1684338"/>
            <a:ext cx="1676400" cy="1066800"/>
            <a:chOff x="4512" y="1152"/>
            <a:chExt cx="1056" cy="672"/>
          </a:xfrm>
        </p:grpSpPr>
        <p:sp>
          <p:nvSpPr>
            <p:cNvPr id="263173" name="AutoShape 5"/>
            <p:cNvSpPr>
              <a:spLocks noChangeArrowheads="1"/>
            </p:cNvSpPr>
            <p:nvPr/>
          </p:nvSpPr>
          <p:spPr bwMode="auto">
            <a:xfrm>
              <a:off x="4512" y="1152"/>
              <a:ext cx="1056" cy="672"/>
            </a:xfrm>
            <a:prstGeom prst="wedgeRoundRectCallout">
              <a:avLst>
                <a:gd name="adj1" fmla="val -38731"/>
                <a:gd name="adj2" fmla="val -68454"/>
                <a:gd name="adj3" fmla="val 1666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ja-JP" altLang="ja-JP" sz="1400">
                <a:solidFill>
                  <a:schemeClr val="bg2"/>
                </a:solidFill>
                <a:ea typeface="ＭＳ Ｐゴシック" pitchFamily="50" charset="-128"/>
              </a:endParaRPr>
            </a:p>
          </p:txBody>
        </p:sp>
        <p:sp>
          <p:nvSpPr>
            <p:cNvPr id="263174" name="Text Box 6"/>
            <p:cNvSpPr txBox="1">
              <a:spLocks noChangeArrowheads="1"/>
            </p:cNvSpPr>
            <p:nvPr/>
          </p:nvSpPr>
          <p:spPr bwMode="auto">
            <a:xfrm>
              <a:off x="4590" y="1200"/>
              <a:ext cx="978" cy="578"/>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bg2"/>
                  </a:solidFill>
                  <a:ea typeface="ＭＳ Ｐゴシック" pitchFamily="50" charset="-128"/>
                </a:rPr>
                <a:t>現状把握が終ってから決めても</a:t>
              </a:r>
              <a:r>
                <a:rPr lang="en-US" altLang="ja-JP" sz="1800" b="1">
                  <a:solidFill>
                    <a:schemeClr val="bg2"/>
                  </a:solidFill>
                  <a:ea typeface="ＭＳ Ｐゴシック" pitchFamily="50" charset="-128"/>
                </a:rPr>
                <a:t>OK</a:t>
              </a:r>
            </a:p>
          </p:txBody>
        </p:sp>
      </p:grpSp>
      <p:sp>
        <p:nvSpPr>
          <p:cNvPr id="263176" name="Rectangle 8"/>
          <p:cNvSpPr>
            <a:spLocks noChangeArrowheads="1"/>
          </p:cNvSpPr>
          <p:nvPr/>
        </p:nvSpPr>
        <p:spPr bwMode="auto">
          <a:xfrm>
            <a:off x="533400" y="0"/>
            <a:ext cx="5816600" cy="6762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0000"/>
              </a:lnSpc>
            </a:pPr>
            <a:r>
              <a:rPr lang="ja-JP" altLang="en-US" b="1">
                <a:solidFill>
                  <a:schemeClr val="bg1"/>
                </a:solidFill>
                <a:ea typeface="HG創英角ﾎﾟｯﾌﾟ体" pitchFamily="49" charset="-128"/>
              </a:rPr>
              <a:t>問題解決の型の選び方</a:t>
            </a:r>
          </a:p>
        </p:txBody>
      </p:sp>
      <p:sp>
        <p:nvSpPr>
          <p:cNvPr id="263177" name="Line 9"/>
          <p:cNvSpPr>
            <a:spLocks noChangeShapeType="1"/>
          </p:cNvSpPr>
          <p:nvPr/>
        </p:nvSpPr>
        <p:spPr bwMode="auto">
          <a:xfrm>
            <a:off x="838200" y="762000"/>
            <a:ext cx="53340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63179" name="Group 11"/>
          <p:cNvGrpSpPr>
            <a:grpSpLocks/>
          </p:cNvGrpSpPr>
          <p:nvPr/>
        </p:nvGrpSpPr>
        <p:grpSpPr bwMode="auto">
          <a:xfrm>
            <a:off x="762000" y="5791200"/>
            <a:ext cx="2543175" cy="842963"/>
            <a:chOff x="480" y="3648"/>
            <a:chExt cx="1602" cy="531"/>
          </a:xfrm>
        </p:grpSpPr>
        <p:sp>
          <p:nvSpPr>
            <p:cNvPr id="263180" name="Rectangle 12"/>
            <p:cNvSpPr>
              <a:spLocks noChangeArrowheads="1"/>
            </p:cNvSpPr>
            <p:nvPr/>
          </p:nvSpPr>
          <p:spPr bwMode="auto">
            <a:xfrm>
              <a:off x="480" y="3648"/>
              <a:ext cx="1602" cy="531"/>
            </a:xfrm>
            <a:prstGeom prst="rect">
              <a:avLst/>
            </a:prstGeom>
            <a:solidFill>
              <a:srgbClr val="FF00FF"/>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ja-JP" altLang="en-US"/>
            </a:p>
          </p:txBody>
        </p:sp>
        <p:sp>
          <p:nvSpPr>
            <p:cNvPr id="263181" name="Rectangle 13"/>
            <p:cNvSpPr>
              <a:spLocks noChangeArrowheads="1"/>
            </p:cNvSpPr>
            <p:nvPr/>
          </p:nvSpPr>
          <p:spPr bwMode="auto">
            <a:xfrm>
              <a:off x="657" y="3687"/>
              <a:ext cx="1296" cy="441"/>
            </a:xfrm>
            <a:prstGeom prst="rect">
              <a:avLst/>
            </a:prstGeom>
            <a:noFill/>
            <a:ln>
              <a:noFill/>
            </a:ln>
            <a:effectLst/>
            <a:extLst>
              <a:ext uri="{909E8E84-426E-40DD-AFC4-6F175D3DCCD1}">
                <a14:hiddenFill xmlns:a14="http://schemas.microsoft.com/office/drawing/2010/main">
                  <a:solidFill>
                    <a:srgbClr val="FF9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r>
                <a:rPr lang="ja-JP" altLang="en-US" sz="2000" b="1">
                  <a:effectLst>
                    <a:outerShdw blurRad="38100" dist="38100" dir="2700000" algn="tl">
                      <a:srgbClr val="C0C0C0"/>
                    </a:outerShdw>
                  </a:effectLst>
                  <a:ea typeface="ＭＳ Ｐゴシック" pitchFamily="50" charset="-128"/>
                </a:rPr>
                <a:t>問題解決型</a:t>
              </a:r>
              <a:endParaRPr lang="ja-JP" altLang="en-US" sz="2000">
                <a:effectLst>
                  <a:outerShdw blurRad="38100" dist="38100" dir="2700000" algn="tl">
                    <a:srgbClr val="C0C0C0"/>
                  </a:outerShdw>
                </a:effectLst>
                <a:ea typeface="ＭＳ Ｐゴシック" pitchFamily="50" charset="-128"/>
              </a:endParaRPr>
            </a:p>
            <a:p>
              <a:r>
                <a:rPr lang="ja-JP" altLang="en-US" sz="2000">
                  <a:ea typeface="ＭＳ Ｐゴシック" pitchFamily="50" charset="-128"/>
                </a:rPr>
                <a:t>      </a:t>
              </a:r>
              <a:r>
                <a:rPr lang="ja-JP" altLang="en-US" sz="2000" b="1">
                  <a:ea typeface="ＭＳ Ｐゴシック" pitchFamily="50" charset="-128"/>
                </a:rPr>
                <a:t>ＱＣストーリー</a:t>
              </a:r>
            </a:p>
          </p:txBody>
        </p:sp>
      </p:grpSp>
      <p:sp>
        <p:nvSpPr>
          <p:cNvPr id="263182" name="Rectangle 14"/>
          <p:cNvSpPr>
            <a:spLocks noChangeArrowheads="1"/>
          </p:cNvSpPr>
          <p:nvPr/>
        </p:nvSpPr>
        <p:spPr bwMode="auto">
          <a:xfrm>
            <a:off x="2057400" y="5334000"/>
            <a:ext cx="838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D60093"/>
                </a:solidFill>
                <a:ea typeface="ＭＳ Ｐゴシック" pitchFamily="50" charset="-128"/>
              </a:rPr>
              <a:t>出来る</a:t>
            </a:r>
          </a:p>
        </p:txBody>
      </p:sp>
      <p:grpSp>
        <p:nvGrpSpPr>
          <p:cNvPr id="263184" name="Group 16"/>
          <p:cNvGrpSpPr>
            <a:grpSpLocks/>
          </p:cNvGrpSpPr>
          <p:nvPr/>
        </p:nvGrpSpPr>
        <p:grpSpPr bwMode="auto">
          <a:xfrm>
            <a:off x="457200" y="4267200"/>
            <a:ext cx="2971800" cy="1219200"/>
            <a:chOff x="288" y="2688"/>
            <a:chExt cx="1872" cy="768"/>
          </a:xfrm>
        </p:grpSpPr>
        <p:sp>
          <p:nvSpPr>
            <p:cNvPr id="263185" name="Freeform 17"/>
            <p:cNvSpPr>
              <a:spLocks/>
            </p:cNvSpPr>
            <p:nvPr/>
          </p:nvSpPr>
          <p:spPr bwMode="auto">
            <a:xfrm>
              <a:off x="288" y="2688"/>
              <a:ext cx="1872" cy="768"/>
            </a:xfrm>
            <a:custGeom>
              <a:avLst/>
              <a:gdLst>
                <a:gd name="T0" fmla="*/ 816 w 1633"/>
                <a:gd name="T1" fmla="*/ 0 h 865"/>
                <a:gd name="T2" fmla="*/ 0 w 1633"/>
                <a:gd name="T3" fmla="*/ 432 h 865"/>
                <a:gd name="T4" fmla="*/ 816 w 1633"/>
                <a:gd name="T5" fmla="*/ 864 h 865"/>
                <a:gd name="T6" fmla="*/ 1632 w 1633"/>
                <a:gd name="T7" fmla="*/ 432 h 865"/>
                <a:gd name="T8" fmla="*/ 816 w 1633"/>
                <a:gd name="T9" fmla="*/ 0 h 865"/>
              </a:gdLst>
              <a:ahLst/>
              <a:cxnLst>
                <a:cxn ang="0">
                  <a:pos x="T0" y="T1"/>
                </a:cxn>
                <a:cxn ang="0">
                  <a:pos x="T2" y="T3"/>
                </a:cxn>
                <a:cxn ang="0">
                  <a:pos x="T4" y="T5"/>
                </a:cxn>
                <a:cxn ang="0">
                  <a:pos x="T6" y="T7"/>
                </a:cxn>
                <a:cxn ang="0">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3186" name="Rectangle 18"/>
            <p:cNvSpPr>
              <a:spLocks noChangeArrowheads="1"/>
            </p:cNvSpPr>
            <p:nvPr/>
          </p:nvSpPr>
          <p:spPr bwMode="auto">
            <a:xfrm>
              <a:off x="742" y="2908"/>
              <a:ext cx="108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800" b="1">
                  <a:ea typeface="ＭＳ Ｐゴシック" pitchFamily="50" charset="-128"/>
                </a:rPr>
                <a:t>要因解析はで</a:t>
              </a:r>
              <a:br>
                <a:rPr lang="ja-JP" altLang="en-US" sz="1800" b="1">
                  <a:ea typeface="ＭＳ Ｐゴシック" pitchFamily="50" charset="-128"/>
                </a:rPr>
              </a:br>
              <a:r>
                <a:rPr lang="ja-JP" altLang="en-US" sz="1800" b="1">
                  <a:ea typeface="ＭＳ Ｐゴシック" pitchFamily="50" charset="-128"/>
                </a:rPr>
                <a:t>　　きるか？</a:t>
              </a:r>
            </a:p>
          </p:txBody>
        </p:sp>
      </p:grpSp>
      <p:sp>
        <p:nvSpPr>
          <p:cNvPr id="263188" name="Line 20"/>
          <p:cNvSpPr>
            <a:spLocks noChangeShapeType="1"/>
          </p:cNvSpPr>
          <p:nvPr/>
        </p:nvSpPr>
        <p:spPr bwMode="auto">
          <a:xfrm>
            <a:off x="3429000" y="4876800"/>
            <a:ext cx="2514600"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3189" name="Text Box 21"/>
          <p:cNvSpPr txBox="1">
            <a:spLocks noChangeArrowheads="1"/>
          </p:cNvSpPr>
          <p:nvPr/>
        </p:nvSpPr>
        <p:spPr bwMode="auto">
          <a:xfrm>
            <a:off x="3733800" y="4876800"/>
            <a:ext cx="2286000" cy="3365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1600" b="1">
                <a:solidFill>
                  <a:srgbClr val="008000"/>
                </a:solidFill>
                <a:effectLst>
                  <a:outerShdw blurRad="38100" dist="38100" dir="2700000" algn="tl">
                    <a:srgbClr val="C0C0C0"/>
                  </a:outerShdw>
                </a:effectLst>
                <a:ea typeface="ＭＳ Ｐゴシック" pitchFamily="50" charset="-128"/>
              </a:rPr>
              <a:t>出来ない・意味が無い</a:t>
            </a:r>
          </a:p>
        </p:txBody>
      </p:sp>
      <p:grpSp>
        <p:nvGrpSpPr>
          <p:cNvPr id="263191" name="Group 23"/>
          <p:cNvGrpSpPr>
            <a:grpSpLocks/>
          </p:cNvGrpSpPr>
          <p:nvPr/>
        </p:nvGrpSpPr>
        <p:grpSpPr bwMode="auto">
          <a:xfrm>
            <a:off x="3851275" y="5805488"/>
            <a:ext cx="2543175" cy="828675"/>
            <a:chOff x="2424" y="3664"/>
            <a:chExt cx="1602" cy="522"/>
          </a:xfrm>
        </p:grpSpPr>
        <p:sp>
          <p:nvSpPr>
            <p:cNvPr id="263192" name="Rectangle 24"/>
            <p:cNvSpPr>
              <a:spLocks noChangeArrowheads="1"/>
            </p:cNvSpPr>
            <p:nvPr/>
          </p:nvSpPr>
          <p:spPr bwMode="auto">
            <a:xfrm>
              <a:off x="2424" y="3664"/>
              <a:ext cx="1602" cy="522"/>
            </a:xfrm>
            <a:prstGeom prst="rect">
              <a:avLst/>
            </a:prstGeom>
            <a:solidFill>
              <a:srgbClr val="008000"/>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ja-JP" altLang="en-US"/>
            </a:p>
          </p:txBody>
        </p:sp>
        <p:sp>
          <p:nvSpPr>
            <p:cNvPr id="263193" name="Rectangle 25"/>
            <p:cNvSpPr>
              <a:spLocks noChangeArrowheads="1"/>
            </p:cNvSpPr>
            <p:nvPr/>
          </p:nvSpPr>
          <p:spPr bwMode="auto">
            <a:xfrm>
              <a:off x="2601" y="3702"/>
              <a:ext cx="1296" cy="442"/>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r>
                <a:rPr lang="ja-JP" altLang="en-US" sz="2000" b="1">
                  <a:effectLst>
                    <a:outerShdw blurRad="38100" dist="38100" dir="2700000" algn="tl">
                      <a:srgbClr val="C0C0C0"/>
                    </a:outerShdw>
                  </a:effectLst>
                  <a:ea typeface="ＭＳ Ｐゴシック" pitchFamily="50" charset="-128"/>
                </a:rPr>
                <a:t>課題達成型</a:t>
              </a:r>
              <a:endParaRPr lang="ja-JP" altLang="en-US" sz="2000">
                <a:effectLst>
                  <a:outerShdw blurRad="38100" dist="38100" dir="2700000" algn="tl">
                    <a:srgbClr val="C0C0C0"/>
                  </a:outerShdw>
                </a:effectLst>
                <a:ea typeface="ＭＳ Ｐゴシック" pitchFamily="50" charset="-128"/>
              </a:endParaRPr>
            </a:p>
            <a:p>
              <a:r>
                <a:rPr lang="ja-JP" altLang="en-US" sz="2000" b="1">
                  <a:ea typeface="ＭＳ Ｐゴシック" pitchFamily="50" charset="-128"/>
                </a:rPr>
                <a:t>      ＱＣストーリー</a:t>
              </a:r>
            </a:p>
          </p:txBody>
        </p:sp>
      </p:grpSp>
      <p:grpSp>
        <p:nvGrpSpPr>
          <p:cNvPr id="263195" name="Group 27"/>
          <p:cNvGrpSpPr>
            <a:grpSpLocks/>
          </p:cNvGrpSpPr>
          <p:nvPr/>
        </p:nvGrpSpPr>
        <p:grpSpPr bwMode="auto">
          <a:xfrm>
            <a:off x="3124200" y="1143000"/>
            <a:ext cx="2819400" cy="4648200"/>
            <a:chOff x="1968" y="720"/>
            <a:chExt cx="1776" cy="2928"/>
          </a:xfrm>
        </p:grpSpPr>
        <p:sp>
          <p:nvSpPr>
            <p:cNvPr id="263196" name="Line 28"/>
            <p:cNvSpPr>
              <a:spLocks noChangeShapeType="1"/>
            </p:cNvSpPr>
            <p:nvPr/>
          </p:nvSpPr>
          <p:spPr bwMode="auto">
            <a:xfrm>
              <a:off x="2160" y="960"/>
              <a:ext cx="1584"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3197" name="Rectangle 29"/>
            <p:cNvSpPr>
              <a:spLocks noChangeArrowheads="1"/>
            </p:cNvSpPr>
            <p:nvPr/>
          </p:nvSpPr>
          <p:spPr bwMode="auto">
            <a:xfrm>
              <a:off x="1968" y="720"/>
              <a:ext cx="15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008000"/>
                  </a:solidFill>
                  <a:effectLst>
                    <a:outerShdw blurRad="38100" dist="38100" dir="2700000" algn="tl">
                      <a:srgbClr val="C0C0C0"/>
                    </a:outerShdw>
                  </a:effectLst>
                  <a:ea typeface="ＭＳ Ｐゴシック" pitchFamily="50" charset="-128"/>
                </a:rPr>
                <a:t>今までに経験のない仕事</a:t>
              </a:r>
            </a:p>
          </p:txBody>
        </p:sp>
        <p:sp>
          <p:nvSpPr>
            <p:cNvPr id="263198" name="Line 30"/>
            <p:cNvSpPr>
              <a:spLocks noChangeShapeType="1"/>
            </p:cNvSpPr>
            <p:nvPr/>
          </p:nvSpPr>
          <p:spPr bwMode="auto">
            <a:xfrm>
              <a:off x="3744" y="960"/>
              <a:ext cx="0" cy="2688"/>
            </a:xfrm>
            <a:prstGeom prst="line">
              <a:avLst/>
            </a:prstGeom>
            <a:noFill/>
            <a:ln w="50800">
              <a:solidFill>
                <a:srgbClr val="008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63199" name="Group 31"/>
          <p:cNvGrpSpPr>
            <a:grpSpLocks/>
          </p:cNvGrpSpPr>
          <p:nvPr/>
        </p:nvGrpSpPr>
        <p:grpSpPr bwMode="auto">
          <a:xfrm>
            <a:off x="3733800" y="1600200"/>
            <a:ext cx="2057400" cy="838200"/>
            <a:chOff x="2352" y="1008"/>
            <a:chExt cx="1296" cy="528"/>
          </a:xfrm>
        </p:grpSpPr>
        <p:sp>
          <p:nvSpPr>
            <p:cNvPr id="263200" name="AutoShape 32"/>
            <p:cNvSpPr>
              <a:spLocks noChangeArrowheads="1"/>
            </p:cNvSpPr>
            <p:nvPr/>
          </p:nvSpPr>
          <p:spPr bwMode="auto">
            <a:xfrm>
              <a:off x="2352" y="1008"/>
              <a:ext cx="1296" cy="528"/>
            </a:xfrm>
            <a:prstGeom prst="wedgeRoundRectCallout">
              <a:avLst>
                <a:gd name="adj1" fmla="val -41514"/>
                <a:gd name="adj2" fmla="val -70454"/>
                <a:gd name="adj3" fmla="val 16667"/>
              </a:avLst>
            </a:prstGeom>
            <a:gradFill rotWithShape="0">
              <a:gsLst>
                <a:gs pos="0">
                  <a:srgbClr val="00FFFF"/>
                </a:gs>
                <a:gs pos="50000">
                  <a:srgbClr val="00FFFF"/>
                </a:gs>
                <a:gs pos="100000">
                  <a:srgbClr val="00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ja-JP" altLang="ja-JP" sz="2400">
                <a:solidFill>
                  <a:schemeClr val="bg2"/>
                </a:solidFill>
                <a:ea typeface="ＭＳ Ｐゴシック" pitchFamily="50" charset="-128"/>
              </a:endParaRPr>
            </a:p>
          </p:txBody>
        </p:sp>
        <p:sp>
          <p:nvSpPr>
            <p:cNvPr id="263201" name="Rectangle 33"/>
            <p:cNvSpPr>
              <a:spLocks noChangeArrowheads="1"/>
            </p:cNvSpPr>
            <p:nvPr/>
          </p:nvSpPr>
          <p:spPr bwMode="auto">
            <a:xfrm>
              <a:off x="2448" y="1056"/>
              <a:ext cx="1152" cy="46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a:solidFill>
                    <a:schemeClr val="bg2"/>
                  </a:solidFill>
                  <a:ea typeface="ＭＳ Ｐゴシック" pitchFamily="50" charset="-128"/>
                </a:rPr>
                <a:t>｢</a:t>
              </a:r>
              <a:r>
                <a:rPr lang="ja-JP" altLang="en-US" sz="1400">
                  <a:solidFill>
                    <a:schemeClr val="bg2"/>
                  </a:solidFill>
                  <a:ea typeface="ＭＳ Ｐゴシック" pitchFamily="50" charset="-128"/>
                </a:rPr>
                <a:t>新たなねらい」であり、新たなやり方を創り出すことが必要。</a:t>
              </a:r>
            </a:p>
          </p:txBody>
        </p:sp>
      </p:grpSp>
      <p:grpSp>
        <p:nvGrpSpPr>
          <p:cNvPr id="263203" name="Group 35"/>
          <p:cNvGrpSpPr>
            <a:grpSpLocks/>
          </p:cNvGrpSpPr>
          <p:nvPr/>
        </p:nvGrpSpPr>
        <p:grpSpPr bwMode="auto">
          <a:xfrm>
            <a:off x="468313" y="908050"/>
            <a:ext cx="2971800" cy="1295400"/>
            <a:chOff x="288" y="576"/>
            <a:chExt cx="1872" cy="816"/>
          </a:xfrm>
        </p:grpSpPr>
        <p:sp>
          <p:nvSpPr>
            <p:cNvPr id="263204" name="Freeform 36"/>
            <p:cNvSpPr>
              <a:spLocks/>
            </p:cNvSpPr>
            <p:nvPr/>
          </p:nvSpPr>
          <p:spPr bwMode="auto">
            <a:xfrm>
              <a:off x="288" y="576"/>
              <a:ext cx="1872" cy="816"/>
            </a:xfrm>
            <a:custGeom>
              <a:avLst/>
              <a:gdLst>
                <a:gd name="T0" fmla="*/ 720 w 1441"/>
                <a:gd name="T1" fmla="*/ 0 h 769"/>
                <a:gd name="T2" fmla="*/ 0 w 1441"/>
                <a:gd name="T3" fmla="*/ 384 h 769"/>
                <a:gd name="T4" fmla="*/ 720 w 1441"/>
                <a:gd name="T5" fmla="*/ 768 h 769"/>
                <a:gd name="T6" fmla="*/ 1440 w 1441"/>
                <a:gd name="T7" fmla="*/ 384 h 769"/>
                <a:gd name="T8" fmla="*/ 720 w 1441"/>
                <a:gd name="T9" fmla="*/ 0 h 769"/>
              </a:gdLst>
              <a:ahLst/>
              <a:cxnLst>
                <a:cxn ang="0">
                  <a:pos x="T0" y="T1"/>
                </a:cxn>
                <a:cxn ang="0">
                  <a:pos x="T2" y="T3"/>
                </a:cxn>
                <a:cxn ang="0">
                  <a:pos x="T4" y="T5"/>
                </a:cxn>
                <a:cxn ang="0">
                  <a:pos x="T6" y="T7"/>
                </a:cxn>
                <a:cxn ang="0">
                  <a:pos x="T8" y="T9"/>
                </a:cxn>
              </a:cxnLst>
              <a:rect l="0" t="0" r="r" b="b"/>
              <a:pathLst>
                <a:path w="1441" h="769">
                  <a:moveTo>
                    <a:pt x="720" y="0"/>
                  </a:moveTo>
                  <a:lnTo>
                    <a:pt x="0" y="384"/>
                  </a:lnTo>
                  <a:lnTo>
                    <a:pt x="720" y="768"/>
                  </a:lnTo>
                  <a:lnTo>
                    <a:pt x="1440" y="384"/>
                  </a:lnTo>
                  <a:lnTo>
                    <a:pt x="720"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3205" name="Rectangle 37"/>
            <p:cNvSpPr>
              <a:spLocks noChangeArrowheads="1"/>
            </p:cNvSpPr>
            <p:nvPr/>
          </p:nvSpPr>
          <p:spPr bwMode="auto">
            <a:xfrm>
              <a:off x="693" y="796"/>
              <a:ext cx="121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800" b="1">
                  <a:ea typeface="ＭＳ Ｐゴシック" pitchFamily="50" charset="-128"/>
                </a:rPr>
                <a:t>取り組むテーマ</a:t>
              </a:r>
            </a:p>
            <a:p>
              <a:r>
                <a:rPr lang="ja-JP" altLang="en-US" sz="1800" b="1">
                  <a:ea typeface="ＭＳ Ｐゴシック" pitchFamily="50" charset="-128"/>
                </a:rPr>
                <a:t>   の対象は？</a:t>
              </a:r>
            </a:p>
          </p:txBody>
        </p:sp>
      </p:grpSp>
      <p:sp>
        <p:nvSpPr>
          <p:cNvPr id="263206" name="Rectangle 38"/>
          <p:cNvSpPr>
            <a:spLocks noChangeArrowheads="1"/>
          </p:cNvSpPr>
          <p:nvPr/>
        </p:nvSpPr>
        <p:spPr bwMode="auto">
          <a:xfrm>
            <a:off x="2144713" y="2095500"/>
            <a:ext cx="16113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D60093"/>
                </a:solidFill>
                <a:ea typeface="ＭＳ Ｐゴシック" pitchFamily="50" charset="-128"/>
              </a:rPr>
              <a:t>従来から行ってきた仕事</a:t>
            </a:r>
          </a:p>
        </p:txBody>
      </p:sp>
      <p:sp>
        <p:nvSpPr>
          <p:cNvPr id="263207" name="AutoShape 39"/>
          <p:cNvSpPr>
            <a:spLocks noChangeArrowheads="1"/>
          </p:cNvSpPr>
          <p:nvPr/>
        </p:nvSpPr>
        <p:spPr bwMode="auto">
          <a:xfrm>
            <a:off x="1693863" y="2279650"/>
            <a:ext cx="509587" cy="274638"/>
          </a:xfrm>
          <a:prstGeom prst="downArrow">
            <a:avLst>
              <a:gd name="adj1" fmla="val 50000"/>
              <a:gd name="adj2"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3210" name="Rectangle 42"/>
          <p:cNvSpPr>
            <a:spLocks noChangeArrowheads="1"/>
          </p:cNvSpPr>
          <p:nvPr/>
        </p:nvSpPr>
        <p:spPr bwMode="auto">
          <a:xfrm>
            <a:off x="6629400" y="5829300"/>
            <a:ext cx="2085975" cy="838200"/>
          </a:xfrm>
          <a:prstGeom prst="rect">
            <a:avLst/>
          </a:prstGeom>
          <a:solidFill>
            <a:schemeClr val="bg1"/>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ja-JP" altLang="en-US"/>
          </a:p>
        </p:txBody>
      </p:sp>
      <p:sp>
        <p:nvSpPr>
          <p:cNvPr id="263211" name="Rectangle 43"/>
          <p:cNvSpPr>
            <a:spLocks noChangeArrowheads="1"/>
          </p:cNvSpPr>
          <p:nvPr/>
        </p:nvSpPr>
        <p:spPr bwMode="auto">
          <a:xfrm>
            <a:off x="6858000" y="5853113"/>
            <a:ext cx="1689100" cy="7016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r>
              <a:rPr lang="ja-JP" altLang="en-US" sz="2000" b="1">
                <a:effectLst>
                  <a:outerShdw blurRad="38100" dist="38100" dir="2700000" algn="tl">
                    <a:srgbClr val="000000"/>
                  </a:outerShdw>
                </a:effectLst>
                <a:ea typeface="ＭＳ Ｐゴシック" pitchFamily="50" charset="-128"/>
              </a:rPr>
              <a:t>施策実行型</a:t>
            </a:r>
            <a:r>
              <a:rPr lang="ja-JP" altLang="en-US" sz="2000" b="1">
                <a:solidFill>
                  <a:srgbClr val="006600"/>
                </a:solidFill>
                <a:effectLst>
                  <a:outerShdw blurRad="38100" dist="38100" dir="2700000" algn="tl">
                    <a:srgbClr val="000000"/>
                  </a:outerShdw>
                </a:effectLst>
                <a:ea typeface="ＭＳ Ｐゴシック" pitchFamily="50" charset="-128"/>
              </a:rPr>
              <a:t>　</a:t>
            </a:r>
            <a:r>
              <a:rPr lang="ja-JP" altLang="en-US" sz="2000">
                <a:ea typeface="ＭＳ Ｐゴシック" pitchFamily="50" charset="-128"/>
              </a:rPr>
              <a:t>      </a:t>
            </a:r>
            <a:r>
              <a:rPr lang="ja-JP" altLang="en-US" sz="2000" b="1">
                <a:ea typeface="ＭＳ Ｐゴシック" pitchFamily="50" charset="-128"/>
              </a:rPr>
              <a:t>ＱＣストーリー</a:t>
            </a:r>
          </a:p>
        </p:txBody>
      </p:sp>
      <p:sp>
        <p:nvSpPr>
          <p:cNvPr id="263213" name="Line 45"/>
          <p:cNvSpPr>
            <a:spLocks noChangeShapeType="1"/>
          </p:cNvSpPr>
          <p:nvPr/>
        </p:nvSpPr>
        <p:spPr bwMode="auto">
          <a:xfrm>
            <a:off x="3429000" y="3352800"/>
            <a:ext cx="4267200" cy="0"/>
          </a:xfrm>
          <a:prstGeom prst="line">
            <a:avLst/>
          </a:prstGeom>
          <a:noFill/>
          <a:ln w="41275">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3214" name="Line 46"/>
          <p:cNvSpPr>
            <a:spLocks noChangeShapeType="1"/>
          </p:cNvSpPr>
          <p:nvPr/>
        </p:nvSpPr>
        <p:spPr bwMode="auto">
          <a:xfrm>
            <a:off x="7696200" y="3352800"/>
            <a:ext cx="0" cy="2438400"/>
          </a:xfrm>
          <a:prstGeom prst="line">
            <a:avLst/>
          </a:prstGeom>
          <a:noFill/>
          <a:ln w="38100">
            <a:solidFill>
              <a:srgbClr val="0000FF"/>
            </a:solidFill>
            <a:prstDash val="dash"/>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3215" name="Text Box 47"/>
          <p:cNvSpPr txBox="1">
            <a:spLocks noChangeArrowheads="1"/>
          </p:cNvSpPr>
          <p:nvPr/>
        </p:nvSpPr>
        <p:spPr bwMode="auto">
          <a:xfrm>
            <a:off x="6299200" y="3581400"/>
            <a:ext cx="2117725" cy="3048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1400" b="1">
                <a:solidFill>
                  <a:schemeClr val="bg1"/>
                </a:solidFill>
                <a:ea typeface="ＭＳ Ｐゴシック" pitchFamily="50" charset="-128"/>
              </a:rPr>
              <a:t>対策が見えている</a:t>
            </a:r>
          </a:p>
        </p:txBody>
      </p:sp>
      <p:sp>
        <p:nvSpPr>
          <p:cNvPr id="263217" name="Rectangle 49"/>
          <p:cNvSpPr>
            <a:spLocks noChangeArrowheads="1"/>
          </p:cNvSpPr>
          <p:nvPr/>
        </p:nvSpPr>
        <p:spPr bwMode="auto">
          <a:xfrm>
            <a:off x="2133600" y="3838575"/>
            <a:ext cx="1219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D60093"/>
                </a:solidFill>
                <a:ea typeface="ＭＳ Ｐゴシック" pitchFamily="50" charset="-128"/>
              </a:rPr>
              <a:t>あまり実施していない</a:t>
            </a:r>
          </a:p>
        </p:txBody>
      </p:sp>
      <p:grpSp>
        <p:nvGrpSpPr>
          <p:cNvPr id="263219" name="Group 51"/>
          <p:cNvGrpSpPr>
            <a:grpSpLocks/>
          </p:cNvGrpSpPr>
          <p:nvPr/>
        </p:nvGrpSpPr>
        <p:grpSpPr bwMode="auto">
          <a:xfrm>
            <a:off x="457200" y="2590800"/>
            <a:ext cx="2971800" cy="1295400"/>
            <a:chOff x="288" y="1632"/>
            <a:chExt cx="1872" cy="816"/>
          </a:xfrm>
        </p:grpSpPr>
        <p:sp>
          <p:nvSpPr>
            <p:cNvPr id="263220" name="Freeform 52"/>
            <p:cNvSpPr>
              <a:spLocks/>
            </p:cNvSpPr>
            <p:nvPr/>
          </p:nvSpPr>
          <p:spPr bwMode="auto">
            <a:xfrm>
              <a:off x="288" y="1632"/>
              <a:ext cx="1872" cy="816"/>
            </a:xfrm>
            <a:custGeom>
              <a:avLst/>
              <a:gdLst>
                <a:gd name="T0" fmla="*/ 816 w 1633"/>
                <a:gd name="T1" fmla="*/ 0 h 865"/>
                <a:gd name="T2" fmla="*/ 0 w 1633"/>
                <a:gd name="T3" fmla="*/ 432 h 865"/>
                <a:gd name="T4" fmla="*/ 816 w 1633"/>
                <a:gd name="T5" fmla="*/ 864 h 865"/>
                <a:gd name="T6" fmla="*/ 1632 w 1633"/>
                <a:gd name="T7" fmla="*/ 432 h 865"/>
                <a:gd name="T8" fmla="*/ 816 w 1633"/>
                <a:gd name="T9" fmla="*/ 0 h 865"/>
              </a:gdLst>
              <a:ahLst/>
              <a:cxnLst>
                <a:cxn ang="0">
                  <a:pos x="T0" y="T1"/>
                </a:cxn>
                <a:cxn ang="0">
                  <a:pos x="T2" y="T3"/>
                </a:cxn>
                <a:cxn ang="0">
                  <a:pos x="T4" y="T5"/>
                </a:cxn>
                <a:cxn ang="0">
                  <a:pos x="T6" y="T7"/>
                </a:cxn>
                <a:cxn ang="0">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3221" name="Rectangle 53"/>
            <p:cNvSpPr>
              <a:spLocks noChangeArrowheads="1"/>
            </p:cNvSpPr>
            <p:nvPr/>
          </p:nvSpPr>
          <p:spPr bwMode="auto">
            <a:xfrm>
              <a:off x="756" y="1799"/>
              <a:ext cx="1116"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800" b="1">
                  <a:ea typeface="ＭＳ Ｐゴシック" pitchFamily="50" charset="-128"/>
                </a:rPr>
                <a:t>取り組むテーマに関する改善活</a:t>
              </a:r>
              <a:br>
                <a:rPr lang="ja-JP" altLang="en-US" sz="1800" b="1">
                  <a:ea typeface="ＭＳ Ｐゴシック" pitchFamily="50" charset="-128"/>
                </a:rPr>
              </a:br>
              <a:r>
                <a:rPr lang="ja-JP" altLang="en-US" sz="1800" b="1">
                  <a:ea typeface="ＭＳ Ｐゴシック" pitchFamily="50" charset="-128"/>
                </a:rPr>
                <a:t>　　　動は</a:t>
              </a:r>
            </a:p>
          </p:txBody>
        </p:sp>
      </p:grpSp>
      <p:sp>
        <p:nvSpPr>
          <p:cNvPr id="263224" name="Text Box 56"/>
          <p:cNvSpPr txBox="1">
            <a:spLocks noChangeArrowheads="1"/>
          </p:cNvSpPr>
          <p:nvPr/>
        </p:nvSpPr>
        <p:spPr bwMode="auto">
          <a:xfrm>
            <a:off x="3516313" y="2603500"/>
            <a:ext cx="2286000" cy="581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1600" b="1">
                <a:solidFill>
                  <a:srgbClr val="008000"/>
                </a:solidFill>
                <a:effectLst>
                  <a:outerShdw blurRad="38100" dist="38100" dir="2700000" algn="tl">
                    <a:srgbClr val="C0C0C0"/>
                  </a:outerShdw>
                </a:effectLst>
                <a:ea typeface="ＭＳ Ｐゴシック" pitchFamily="50" charset="-128"/>
              </a:rPr>
              <a:t>今までかなり改善を実施してきている</a:t>
            </a:r>
          </a:p>
        </p:txBody>
      </p:sp>
      <p:sp>
        <p:nvSpPr>
          <p:cNvPr id="263225" name="Line 57"/>
          <p:cNvSpPr>
            <a:spLocks noChangeShapeType="1"/>
          </p:cNvSpPr>
          <p:nvPr/>
        </p:nvSpPr>
        <p:spPr bwMode="auto">
          <a:xfrm>
            <a:off x="3440113" y="3251200"/>
            <a:ext cx="2478087" cy="1270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3227" name="AutoShape 59"/>
          <p:cNvSpPr>
            <a:spLocks noChangeArrowheads="1"/>
          </p:cNvSpPr>
          <p:nvPr/>
        </p:nvSpPr>
        <p:spPr bwMode="auto">
          <a:xfrm>
            <a:off x="3276600" y="3497263"/>
            <a:ext cx="2895600" cy="922337"/>
          </a:xfrm>
          <a:prstGeom prst="wedgeRoundRectCallout">
            <a:avLst>
              <a:gd name="adj1" fmla="val -27301"/>
              <a:gd name="adj2" fmla="val -91134"/>
              <a:gd name="adj3" fmla="val 1666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ja-JP" altLang="ja-JP" sz="2400">
              <a:solidFill>
                <a:schemeClr val="bg2"/>
              </a:solidFill>
              <a:ea typeface="ＭＳ Ｐゴシック" pitchFamily="50" charset="-128"/>
            </a:endParaRPr>
          </a:p>
        </p:txBody>
      </p:sp>
      <p:sp>
        <p:nvSpPr>
          <p:cNvPr id="263228" name="Rectangle 60"/>
          <p:cNvSpPr>
            <a:spLocks noChangeArrowheads="1"/>
          </p:cNvSpPr>
          <p:nvPr/>
        </p:nvSpPr>
        <p:spPr bwMode="auto">
          <a:xfrm>
            <a:off x="3429000" y="3557588"/>
            <a:ext cx="2743200" cy="73025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400">
                <a:solidFill>
                  <a:schemeClr val="bg2"/>
                </a:solidFill>
                <a:ea typeface="ＭＳ Ｐゴシック" pitchFamily="50" charset="-128"/>
              </a:rPr>
              <a:t>既存</a:t>
            </a:r>
            <a:r>
              <a:rPr lang="en-US" altLang="ja-JP" sz="1400">
                <a:solidFill>
                  <a:schemeClr val="bg2"/>
                </a:solidFill>
                <a:ea typeface="ＭＳ Ｐゴシック" pitchFamily="50" charset="-128"/>
              </a:rPr>
              <a:t>(</a:t>
            </a:r>
            <a:r>
              <a:rPr lang="ja-JP" altLang="en-US" sz="1400">
                <a:solidFill>
                  <a:schemeClr val="bg2"/>
                </a:solidFill>
                <a:ea typeface="ＭＳ Ｐゴシック" pitchFamily="50" charset="-128"/>
              </a:rPr>
              <a:t>現状</a:t>
            </a:r>
            <a:r>
              <a:rPr lang="en-US" altLang="ja-JP" sz="1400">
                <a:solidFill>
                  <a:schemeClr val="bg2"/>
                </a:solidFill>
                <a:ea typeface="ＭＳ Ｐゴシック" pitchFamily="50" charset="-128"/>
              </a:rPr>
              <a:t>)</a:t>
            </a:r>
            <a:r>
              <a:rPr lang="ja-JP" altLang="en-US" sz="1400">
                <a:solidFill>
                  <a:schemeClr val="bg2"/>
                </a:solidFill>
                <a:ea typeface="ＭＳ Ｐゴシック" pitchFamily="50" charset="-128"/>
              </a:rPr>
              <a:t>のやり方を前提とした検討では、これ以上大きな改善は期待できず、現状打破が必要</a:t>
            </a:r>
          </a:p>
        </p:txBody>
      </p:sp>
      <p:sp>
        <p:nvSpPr>
          <p:cNvPr id="263229" name="Text Box 61"/>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1400">
                <a:ea typeface="ＭＳ Ｐゴシック" pitchFamily="50" charset="-128"/>
              </a:rPr>
              <a:t>９</a:t>
            </a:r>
          </a:p>
        </p:txBody>
      </p:sp>
      <p:sp>
        <p:nvSpPr>
          <p:cNvPr id="263230" name="AutoShape 62"/>
          <p:cNvSpPr>
            <a:spLocks noChangeArrowheads="1"/>
          </p:cNvSpPr>
          <p:nvPr/>
        </p:nvSpPr>
        <p:spPr bwMode="auto">
          <a:xfrm>
            <a:off x="1668463" y="3938588"/>
            <a:ext cx="509587" cy="274637"/>
          </a:xfrm>
          <a:prstGeom prst="downArrow">
            <a:avLst>
              <a:gd name="adj1" fmla="val 50000"/>
              <a:gd name="adj2"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3231" name="AutoShape 63"/>
          <p:cNvSpPr>
            <a:spLocks noChangeArrowheads="1"/>
          </p:cNvSpPr>
          <p:nvPr/>
        </p:nvSpPr>
        <p:spPr bwMode="auto">
          <a:xfrm>
            <a:off x="1681163" y="5503863"/>
            <a:ext cx="509587" cy="274637"/>
          </a:xfrm>
          <a:prstGeom prst="downArrow">
            <a:avLst>
              <a:gd name="adj1" fmla="val 50000"/>
              <a:gd name="adj2" fmla="val 25000"/>
            </a:avLst>
          </a:prstGeom>
          <a:solidFill>
            <a:srgbClr val="FF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ChangeArrowheads="1"/>
          </p:cNvSpPr>
          <p:nvPr/>
        </p:nvSpPr>
        <p:spPr bwMode="auto">
          <a:xfrm>
            <a:off x="152400" y="292100"/>
            <a:ext cx="8534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ja-JP" altLang="en-US" b="1">
                <a:solidFill>
                  <a:srgbClr val="0033CC"/>
                </a:solidFill>
                <a:ea typeface="HG創英角ﾎﾟｯﾌﾟ体" pitchFamily="49" charset="-128"/>
              </a:rPr>
              <a:t>ＱＣ</a:t>
            </a:r>
            <a:r>
              <a:rPr lang="ja-JP" altLang="en-US" sz="2800">
                <a:solidFill>
                  <a:srgbClr val="0033CC"/>
                </a:solidFill>
                <a:latin typeface="HG創英角ﾎﾟｯﾌﾟ体" pitchFamily="49" charset="-128"/>
                <a:ea typeface="HG創英角ﾎﾟｯﾌﾟ体" pitchFamily="49" charset="-128"/>
              </a:rPr>
              <a:t>ストーリー</a:t>
            </a:r>
            <a:r>
              <a:rPr lang="ja-JP" altLang="en-US">
                <a:solidFill>
                  <a:srgbClr val="0033CC"/>
                </a:solidFill>
                <a:latin typeface="HG創英角ﾎﾟｯﾌﾟ体" pitchFamily="49" charset="-128"/>
                <a:ea typeface="HG創英角ﾎﾟｯﾌﾟ体" pitchFamily="49" charset="-128"/>
              </a:rPr>
              <a:t>の選定が適切でないと</a:t>
            </a:r>
            <a:endParaRPr lang="ja-JP" altLang="en-US"/>
          </a:p>
        </p:txBody>
      </p:sp>
      <p:grpSp>
        <p:nvGrpSpPr>
          <p:cNvPr id="265222" name="Group 6"/>
          <p:cNvGrpSpPr>
            <a:grpSpLocks/>
          </p:cNvGrpSpPr>
          <p:nvPr/>
        </p:nvGrpSpPr>
        <p:grpSpPr bwMode="auto">
          <a:xfrm>
            <a:off x="838200" y="1130300"/>
            <a:ext cx="7696200" cy="1905000"/>
            <a:chOff x="528" y="576"/>
            <a:chExt cx="4848" cy="1200"/>
          </a:xfrm>
        </p:grpSpPr>
        <p:sp>
          <p:nvSpPr>
            <p:cNvPr id="265223" name="Rectangle 7"/>
            <p:cNvSpPr>
              <a:spLocks noChangeArrowheads="1"/>
            </p:cNvSpPr>
            <p:nvPr/>
          </p:nvSpPr>
          <p:spPr bwMode="auto">
            <a:xfrm>
              <a:off x="528" y="864"/>
              <a:ext cx="4848" cy="912"/>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5224" name="Text Box 8"/>
            <p:cNvSpPr txBox="1">
              <a:spLocks noChangeArrowheads="1"/>
            </p:cNvSpPr>
            <p:nvPr/>
          </p:nvSpPr>
          <p:spPr bwMode="auto">
            <a:xfrm>
              <a:off x="528" y="576"/>
              <a:ext cx="4320" cy="25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000" b="1">
                  <a:ea typeface="ＭＳ Ｐゴシック" pitchFamily="50" charset="-128"/>
                </a:rPr>
                <a:t>問題解決でやるべきテーマを課題達成で進めた場合</a:t>
              </a:r>
              <a:endParaRPr lang="ja-JP" altLang="en-US"/>
            </a:p>
          </p:txBody>
        </p:sp>
        <p:sp>
          <p:nvSpPr>
            <p:cNvPr id="265225" name="Text Box 9"/>
            <p:cNvSpPr txBox="1">
              <a:spLocks noChangeArrowheads="1"/>
            </p:cNvSpPr>
            <p:nvPr/>
          </p:nvSpPr>
          <p:spPr bwMode="auto">
            <a:xfrm>
              <a:off x="720" y="932"/>
              <a:ext cx="4560" cy="8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000" b="1">
                  <a:solidFill>
                    <a:schemeClr val="bg2"/>
                  </a:solidFill>
                  <a:ea typeface="ＭＳ Ｐゴシック" pitchFamily="50" charset="-128"/>
                </a:rPr>
                <a:t>対策先行型になりやすく、</a:t>
              </a:r>
              <a:r>
                <a:rPr lang="ja-JP" altLang="en-US" sz="2000" b="1">
                  <a:solidFill>
                    <a:srgbClr val="FF3300"/>
                  </a:solidFill>
                  <a:ea typeface="ＭＳ Ｐゴシック" pitchFamily="50" charset="-128"/>
                </a:rPr>
                <a:t>問題が発生する真の原因が有るのにこれを見逃してしまう</a:t>
              </a:r>
              <a:r>
                <a:rPr lang="ja-JP" altLang="en-US" sz="2000" b="1">
                  <a:solidFill>
                    <a:schemeClr val="bg2"/>
                  </a:solidFill>
                  <a:ea typeface="ＭＳ Ｐゴシック" pitchFamily="50" charset="-128"/>
                </a:rPr>
                <a:t>事があり、対策を完了し一旦効果が上がっても、新たな問題が発生したり、同じ問題が再発したりしてまた元の状態に戻ってしまう。</a:t>
              </a:r>
              <a:endParaRPr lang="ja-JP" altLang="en-US"/>
            </a:p>
          </p:txBody>
        </p:sp>
      </p:grpSp>
      <p:grpSp>
        <p:nvGrpSpPr>
          <p:cNvPr id="265226" name="Group 10"/>
          <p:cNvGrpSpPr>
            <a:grpSpLocks/>
          </p:cNvGrpSpPr>
          <p:nvPr/>
        </p:nvGrpSpPr>
        <p:grpSpPr bwMode="auto">
          <a:xfrm>
            <a:off x="838200" y="3263900"/>
            <a:ext cx="7772400" cy="2454275"/>
            <a:chOff x="528" y="1920"/>
            <a:chExt cx="4896" cy="1546"/>
          </a:xfrm>
        </p:grpSpPr>
        <p:sp>
          <p:nvSpPr>
            <p:cNvPr id="265227" name="Rectangle 11"/>
            <p:cNvSpPr>
              <a:spLocks noChangeArrowheads="1"/>
            </p:cNvSpPr>
            <p:nvPr/>
          </p:nvSpPr>
          <p:spPr bwMode="auto">
            <a:xfrm>
              <a:off x="528" y="2218"/>
              <a:ext cx="4848" cy="1248"/>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65228" name="Text Box 12"/>
            <p:cNvSpPr txBox="1">
              <a:spLocks noChangeArrowheads="1"/>
            </p:cNvSpPr>
            <p:nvPr/>
          </p:nvSpPr>
          <p:spPr bwMode="auto">
            <a:xfrm>
              <a:off x="528" y="1920"/>
              <a:ext cx="4416" cy="25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000" b="1">
                  <a:ea typeface="ＭＳ Ｐゴシック" pitchFamily="50" charset="-128"/>
                </a:rPr>
                <a:t>課題達成でやるべきテーマを問題解決で進めた場合</a:t>
              </a:r>
              <a:endParaRPr lang="ja-JP" altLang="en-US"/>
            </a:p>
          </p:txBody>
        </p:sp>
        <p:sp>
          <p:nvSpPr>
            <p:cNvPr id="265229" name="Text Box 13"/>
            <p:cNvSpPr txBox="1">
              <a:spLocks noChangeArrowheads="1"/>
            </p:cNvSpPr>
            <p:nvPr/>
          </p:nvSpPr>
          <p:spPr bwMode="auto">
            <a:xfrm>
              <a:off x="624" y="2266"/>
              <a:ext cx="4608" cy="63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000" b="1">
                  <a:solidFill>
                    <a:schemeClr val="bg2"/>
                  </a:solidFill>
                  <a:ea typeface="ＭＳ Ｐゴシック" pitchFamily="50" charset="-128"/>
                </a:rPr>
                <a:t>現状のやり方の範囲内での改善しかできなく</a:t>
              </a:r>
              <a:r>
                <a:rPr lang="ja-JP" altLang="en-US" sz="2000" b="1">
                  <a:ea typeface="ＭＳ Ｐゴシック" pitchFamily="50" charset="-128"/>
                </a:rPr>
                <a:t>、</a:t>
              </a:r>
              <a:r>
                <a:rPr lang="ja-JP" altLang="en-US" sz="2000" b="1">
                  <a:solidFill>
                    <a:srgbClr val="FF3300"/>
                  </a:solidFill>
                  <a:ea typeface="ＭＳ Ｐゴシック" pitchFamily="50" charset="-128"/>
                </a:rPr>
                <a:t>対策のアイデア出しの範囲が狭くなり</a:t>
              </a:r>
              <a:r>
                <a:rPr lang="ja-JP" altLang="en-US" sz="2000" b="1">
                  <a:ea typeface="ＭＳ Ｐゴシック" pitchFamily="50" charset="-128"/>
                </a:rPr>
                <a:t>、</a:t>
              </a:r>
              <a:r>
                <a:rPr lang="ja-JP" altLang="en-US" sz="2000" b="1">
                  <a:solidFill>
                    <a:schemeClr val="bg2"/>
                  </a:solidFill>
                  <a:ea typeface="ＭＳ Ｐゴシック" pitchFamily="50" charset="-128"/>
                </a:rPr>
                <a:t>創造的な対策案が出にくく、</a:t>
              </a:r>
              <a:r>
                <a:rPr lang="ja-JP" altLang="en-US" sz="2000" b="1">
                  <a:solidFill>
                    <a:srgbClr val="FF3300"/>
                  </a:solidFill>
                  <a:ea typeface="ＭＳ Ｐゴシック" pitchFamily="50" charset="-128"/>
                </a:rPr>
                <a:t>大きな改善効果が期待できない。</a:t>
              </a:r>
              <a:endParaRPr lang="ja-JP" altLang="en-US"/>
            </a:p>
          </p:txBody>
        </p:sp>
        <p:sp>
          <p:nvSpPr>
            <p:cNvPr id="265230" name="Text Box 14"/>
            <p:cNvSpPr txBox="1">
              <a:spLocks noChangeArrowheads="1"/>
            </p:cNvSpPr>
            <p:nvPr/>
          </p:nvSpPr>
          <p:spPr bwMode="auto">
            <a:xfrm>
              <a:off x="768" y="3034"/>
              <a:ext cx="4656" cy="40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a:solidFill>
                    <a:schemeClr val="bg2"/>
                  </a:solidFill>
                  <a:ea typeface="ＭＳ Ｐゴシック" pitchFamily="50" charset="-128"/>
                </a:rPr>
                <a:t>特性要因図を作成しても要因がたくさん摘出できない場合や、要因が最初から解っていて、重要要因の調査が必要無いような場合は注意が必要。</a:t>
              </a:r>
              <a:endParaRPr lang="ja-JP" altLang="en-US"/>
            </a:p>
          </p:txBody>
        </p:sp>
      </p:grpSp>
      <p:sp>
        <p:nvSpPr>
          <p:cNvPr id="265231" name="Line 15"/>
          <p:cNvSpPr>
            <a:spLocks noChangeShapeType="1"/>
          </p:cNvSpPr>
          <p:nvPr/>
        </p:nvSpPr>
        <p:spPr bwMode="auto">
          <a:xfrm>
            <a:off x="611188" y="901700"/>
            <a:ext cx="7705725" cy="635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5232" name="Text Box 16"/>
          <p:cNvSpPr txBox="1">
            <a:spLocks noChangeArrowheads="1"/>
          </p:cNvSpPr>
          <p:nvPr/>
        </p:nvSpPr>
        <p:spPr bwMode="auto">
          <a:xfrm>
            <a:off x="457200" y="6007100"/>
            <a:ext cx="8229600" cy="396875"/>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000">
                <a:ea typeface="HGP創英角ﾎﾟｯﾌﾟ体" pitchFamily="50" charset="-128"/>
              </a:rPr>
              <a:t>迷ったときは現状把握をしっかりおこなってからストーリーを決めよう！</a:t>
            </a:r>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327025" y="254000"/>
            <a:ext cx="8018463" cy="836613"/>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sz="4800" b="1">
                <a:effectLst>
                  <a:outerShdw blurRad="38100" dist="38100" dir="2700000" algn="tl">
                    <a:srgbClr val="000000"/>
                  </a:outerShdw>
                </a:effectLst>
                <a:ea typeface="HG創英角ﾎﾟｯﾌﾟ体" pitchFamily="49" charset="-128"/>
              </a:rPr>
              <a:t>問題解決型</a:t>
            </a:r>
            <a:r>
              <a:rPr kumimoji="0" lang="ja-JP" altLang="en-US" sz="4400" b="1">
                <a:effectLst>
                  <a:outerShdw blurRad="38100" dist="38100" dir="2700000" algn="tl">
                    <a:srgbClr val="000000"/>
                  </a:outerShdw>
                </a:effectLst>
                <a:ea typeface="HG創英角ﾎﾟｯﾌﾟ体" pitchFamily="49" charset="-128"/>
              </a:rPr>
              <a:t>の</a:t>
            </a:r>
            <a:r>
              <a:rPr kumimoji="0" lang="ja-JP" altLang="en-US" sz="4800" b="1">
                <a:effectLst>
                  <a:outerShdw blurRad="38100" dist="38100" dir="2700000" algn="tl">
                    <a:srgbClr val="000000"/>
                  </a:outerShdw>
                </a:effectLst>
                <a:ea typeface="HG創英角ﾎﾟｯﾌﾟ体" pitchFamily="49" charset="-128"/>
              </a:rPr>
              <a:t>手順</a:t>
            </a:r>
          </a:p>
        </p:txBody>
      </p:sp>
      <p:grpSp>
        <p:nvGrpSpPr>
          <p:cNvPr id="151575" name="Group 23"/>
          <p:cNvGrpSpPr>
            <a:grpSpLocks/>
          </p:cNvGrpSpPr>
          <p:nvPr/>
        </p:nvGrpSpPr>
        <p:grpSpPr bwMode="auto">
          <a:xfrm>
            <a:off x="622300" y="1068388"/>
            <a:ext cx="4643438" cy="1492250"/>
            <a:chOff x="392" y="673"/>
            <a:chExt cx="2925" cy="940"/>
          </a:xfrm>
        </p:grpSpPr>
        <p:sp>
          <p:nvSpPr>
            <p:cNvPr id="151555" name="Text Box 3"/>
            <p:cNvSpPr txBox="1">
              <a:spLocks noChangeArrowheads="1"/>
            </p:cNvSpPr>
            <p:nvPr/>
          </p:nvSpPr>
          <p:spPr bwMode="auto">
            <a:xfrm>
              <a:off x="1555" y="896"/>
              <a:ext cx="17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１．</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テーマの選定</a:t>
              </a:r>
            </a:p>
          </p:txBody>
        </p:sp>
        <p:pic>
          <p:nvPicPr>
            <p:cNvPr id="15156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 y="673"/>
              <a:ext cx="1103" cy="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1576" name="Group 24"/>
          <p:cNvGrpSpPr>
            <a:grpSpLocks/>
          </p:cNvGrpSpPr>
          <p:nvPr/>
        </p:nvGrpSpPr>
        <p:grpSpPr bwMode="auto">
          <a:xfrm>
            <a:off x="2803525" y="1303338"/>
            <a:ext cx="4506913" cy="1289050"/>
            <a:chOff x="1766" y="821"/>
            <a:chExt cx="2839" cy="812"/>
          </a:xfrm>
        </p:grpSpPr>
        <p:sp>
          <p:nvSpPr>
            <p:cNvPr id="151556" name="Text Box 4"/>
            <p:cNvSpPr txBox="1">
              <a:spLocks noChangeArrowheads="1"/>
            </p:cNvSpPr>
            <p:nvPr/>
          </p:nvSpPr>
          <p:spPr bwMode="auto">
            <a:xfrm>
              <a:off x="1766" y="1327"/>
              <a:ext cx="22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２．</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現状把握と目標設定</a:t>
              </a:r>
            </a:p>
          </p:txBody>
        </p:sp>
        <p:pic>
          <p:nvPicPr>
            <p:cNvPr id="151567"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6" y="821"/>
              <a:ext cx="799" cy="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569" name="Line 17"/>
            <p:cNvSpPr>
              <a:spLocks noChangeShapeType="1"/>
            </p:cNvSpPr>
            <p:nvPr/>
          </p:nvSpPr>
          <p:spPr bwMode="auto">
            <a:xfrm>
              <a:off x="1886" y="1152"/>
              <a:ext cx="94" cy="165"/>
            </a:xfrm>
            <a:prstGeom prst="line">
              <a:avLst/>
            </a:prstGeom>
            <a:noFill/>
            <a:ln w="38100" cap="rnd">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7" name="Group 25"/>
          <p:cNvGrpSpPr>
            <a:grpSpLocks/>
          </p:cNvGrpSpPr>
          <p:nvPr/>
        </p:nvGrpSpPr>
        <p:grpSpPr bwMode="auto">
          <a:xfrm>
            <a:off x="3078163" y="2043113"/>
            <a:ext cx="5505450" cy="1223962"/>
            <a:chOff x="1939" y="1287"/>
            <a:chExt cx="3468" cy="771"/>
          </a:xfrm>
        </p:grpSpPr>
        <p:sp>
          <p:nvSpPr>
            <p:cNvPr id="151557" name="Text Box 5"/>
            <p:cNvSpPr txBox="1">
              <a:spLocks noChangeArrowheads="1"/>
            </p:cNvSpPr>
            <p:nvPr/>
          </p:nvSpPr>
          <p:spPr bwMode="auto">
            <a:xfrm>
              <a:off x="1939" y="1779"/>
              <a:ext cx="19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３．</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活動計画の作成</a:t>
              </a:r>
            </a:p>
          </p:txBody>
        </p:sp>
        <p:pic>
          <p:nvPicPr>
            <p:cNvPr id="151566"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9" y="1287"/>
              <a:ext cx="948" cy="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570" name="Line 18"/>
            <p:cNvSpPr>
              <a:spLocks noChangeShapeType="1"/>
            </p:cNvSpPr>
            <p:nvPr/>
          </p:nvSpPr>
          <p:spPr bwMode="auto">
            <a:xfrm>
              <a:off x="2112" y="1575"/>
              <a:ext cx="106"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8" name="Group 26"/>
          <p:cNvGrpSpPr>
            <a:grpSpLocks/>
          </p:cNvGrpSpPr>
          <p:nvPr/>
        </p:nvGrpSpPr>
        <p:grpSpPr bwMode="auto">
          <a:xfrm>
            <a:off x="254000" y="2986088"/>
            <a:ext cx="5872163" cy="1676400"/>
            <a:chOff x="160" y="1881"/>
            <a:chExt cx="3699" cy="1056"/>
          </a:xfrm>
        </p:grpSpPr>
        <p:sp>
          <p:nvSpPr>
            <p:cNvPr id="151558" name="Text Box 6"/>
            <p:cNvSpPr txBox="1">
              <a:spLocks noChangeArrowheads="1"/>
            </p:cNvSpPr>
            <p:nvPr/>
          </p:nvSpPr>
          <p:spPr bwMode="auto">
            <a:xfrm>
              <a:off x="2120" y="2214"/>
              <a:ext cx="173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４．</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要因の解析</a:t>
              </a:r>
            </a:p>
          </p:txBody>
        </p:sp>
        <p:pic>
          <p:nvPicPr>
            <p:cNvPr id="151563"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 y="1881"/>
              <a:ext cx="1455"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571" name="Line 19"/>
            <p:cNvSpPr>
              <a:spLocks noChangeShapeType="1"/>
            </p:cNvSpPr>
            <p:nvPr/>
          </p:nvSpPr>
          <p:spPr bwMode="auto">
            <a:xfrm>
              <a:off x="2265" y="2009"/>
              <a:ext cx="90" cy="198"/>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9" name="Group 27"/>
          <p:cNvGrpSpPr>
            <a:grpSpLocks/>
          </p:cNvGrpSpPr>
          <p:nvPr/>
        </p:nvGrpSpPr>
        <p:grpSpPr bwMode="auto">
          <a:xfrm>
            <a:off x="2708275" y="3659188"/>
            <a:ext cx="5197475" cy="1550987"/>
            <a:chOff x="1706" y="2305"/>
            <a:chExt cx="3274" cy="977"/>
          </a:xfrm>
        </p:grpSpPr>
        <p:sp>
          <p:nvSpPr>
            <p:cNvPr id="151559" name="Text Box 7"/>
            <p:cNvSpPr txBox="1">
              <a:spLocks noChangeArrowheads="1"/>
            </p:cNvSpPr>
            <p:nvPr/>
          </p:nvSpPr>
          <p:spPr bwMode="auto">
            <a:xfrm>
              <a:off x="1706" y="2665"/>
              <a:ext cx="21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５．</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対策案の検討と実施</a:t>
              </a:r>
            </a:p>
          </p:txBody>
        </p:sp>
        <p:pic>
          <p:nvPicPr>
            <p:cNvPr id="151568"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74" y="2305"/>
              <a:ext cx="906" cy="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572" name="Line 20"/>
            <p:cNvSpPr>
              <a:spLocks noChangeShapeType="1"/>
            </p:cNvSpPr>
            <p:nvPr/>
          </p:nvSpPr>
          <p:spPr bwMode="auto">
            <a:xfrm flipH="1">
              <a:off x="2185" y="2469"/>
              <a:ext cx="120" cy="183"/>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80" name="Group 28"/>
          <p:cNvGrpSpPr>
            <a:grpSpLocks/>
          </p:cNvGrpSpPr>
          <p:nvPr/>
        </p:nvGrpSpPr>
        <p:grpSpPr bwMode="auto">
          <a:xfrm>
            <a:off x="1944688" y="4610100"/>
            <a:ext cx="4595812" cy="1743075"/>
            <a:chOff x="1225" y="2904"/>
            <a:chExt cx="2895" cy="1098"/>
          </a:xfrm>
        </p:grpSpPr>
        <p:sp>
          <p:nvSpPr>
            <p:cNvPr id="151560" name="Text Box 8"/>
            <p:cNvSpPr txBox="1">
              <a:spLocks noChangeArrowheads="1"/>
            </p:cNvSpPr>
            <p:nvPr/>
          </p:nvSpPr>
          <p:spPr bwMode="auto">
            <a:xfrm>
              <a:off x="1225" y="3094"/>
              <a:ext cx="19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６．</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効果の確認</a:t>
              </a:r>
            </a:p>
          </p:txBody>
        </p:sp>
        <p:pic>
          <p:nvPicPr>
            <p:cNvPr id="151564"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8" y="3101"/>
              <a:ext cx="1242" cy="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573" name="Line 21"/>
            <p:cNvSpPr>
              <a:spLocks noChangeShapeType="1"/>
            </p:cNvSpPr>
            <p:nvPr/>
          </p:nvSpPr>
          <p:spPr bwMode="auto">
            <a:xfrm flipH="1">
              <a:off x="1634" y="2904"/>
              <a:ext cx="282"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81" name="Group 29"/>
          <p:cNvGrpSpPr>
            <a:grpSpLocks/>
          </p:cNvGrpSpPr>
          <p:nvPr/>
        </p:nvGrpSpPr>
        <p:grpSpPr bwMode="auto">
          <a:xfrm>
            <a:off x="635000" y="5299075"/>
            <a:ext cx="3679825" cy="1443038"/>
            <a:chOff x="400" y="3338"/>
            <a:chExt cx="2318" cy="909"/>
          </a:xfrm>
        </p:grpSpPr>
        <p:sp>
          <p:nvSpPr>
            <p:cNvPr id="151561" name="Text Box 9"/>
            <p:cNvSpPr txBox="1">
              <a:spLocks noChangeArrowheads="1"/>
            </p:cNvSpPr>
            <p:nvPr/>
          </p:nvSpPr>
          <p:spPr bwMode="auto">
            <a:xfrm>
              <a:off x="400" y="3535"/>
              <a:ext cx="229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７．</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標準化と管理の定着</a:t>
              </a:r>
            </a:p>
          </p:txBody>
        </p:sp>
        <p:pic>
          <p:nvPicPr>
            <p:cNvPr id="151565"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94" y="3739"/>
              <a:ext cx="824"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574" name="Line 22"/>
            <p:cNvSpPr>
              <a:spLocks noChangeShapeType="1"/>
            </p:cNvSpPr>
            <p:nvPr/>
          </p:nvSpPr>
          <p:spPr bwMode="auto">
            <a:xfrm flipH="1">
              <a:off x="943" y="3338"/>
              <a:ext cx="412" cy="247"/>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1582" name="Text Box 30"/>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600">
                <a:solidFill>
                  <a:schemeClr val="bg2"/>
                </a:solidFill>
              </a:rPr>
              <a:t>P8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1575"/>
                                        </p:tgtEl>
                                        <p:attrNameLst>
                                          <p:attrName>style.visibility</p:attrName>
                                        </p:attrNameLst>
                                      </p:cBhvr>
                                      <p:to>
                                        <p:strVal val="visible"/>
                                      </p:to>
                                    </p:set>
                                    <p:animEffect transition="in" filter="blinds(horizontal)">
                                      <p:cBhvr>
                                        <p:cTn id="7" dur="500"/>
                                        <p:tgtEl>
                                          <p:spTgt spid="1515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1576"/>
                                        </p:tgtEl>
                                        <p:attrNameLst>
                                          <p:attrName>style.visibility</p:attrName>
                                        </p:attrNameLst>
                                      </p:cBhvr>
                                      <p:to>
                                        <p:strVal val="visible"/>
                                      </p:to>
                                    </p:set>
                                    <p:animEffect transition="in" filter="blinds(horizontal)">
                                      <p:cBhvr>
                                        <p:cTn id="12" dur="500"/>
                                        <p:tgtEl>
                                          <p:spTgt spid="1515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1577"/>
                                        </p:tgtEl>
                                        <p:attrNameLst>
                                          <p:attrName>style.visibility</p:attrName>
                                        </p:attrNameLst>
                                      </p:cBhvr>
                                      <p:to>
                                        <p:strVal val="visible"/>
                                      </p:to>
                                    </p:set>
                                    <p:animEffect transition="in" filter="blinds(horizontal)">
                                      <p:cBhvr>
                                        <p:cTn id="17" dur="500"/>
                                        <p:tgtEl>
                                          <p:spTgt spid="15157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1578"/>
                                        </p:tgtEl>
                                        <p:attrNameLst>
                                          <p:attrName>style.visibility</p:attrName>
                                        </p:attrNameLst>
                                      </p:cBhvr>
                                      <p:to>
                                        <p:strVal val="visible"/>
                                      </p:to>
                                    </p:set>
                                    <p:animEffect transition="in" filter="blinds(horizontal)">
                                      <p:cBhvr>
                                        <p:cTn id="22" dur="500"/>
                                        <p:tgtEl>
                                          <p:spTgt spid="15157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51579"/>
                                        </p:tgtEl>
                                        <p:attrNameLst>
                                          <p:attrName>style.visibility</p:attrName>
                                        </p:attrNameLst>
                                      </p:cBhvr>
                                      <p:to>
                                        <p:strVal val="visible"/>
                                      </p:to>
                                    </p:set>
                                    <p:animEffect transition="in" filter="blinds(horizontal)">
                                      <p:cBhvr>
                                        <p:cTn id="27" dur="500"/>
                                        <p:tgtEl>
                                          <p:spTgt spid="15157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51580"/>
                                        </p:tgtEl>
                                        <p:attrNameLst>
                                          <p:attrName>style.visibility</p:attrName>
                                        </p:attrNameLst>
                                      </p:cBhvr>
                                      <p:to>
                                        <p:strVal val="visible"/>
                                      </p:to>
                                    </p:set>
                                    <p:animEffect transition="in" filter="blinds(horizontal)">
                                      <p:cBhvr>
                                        <p:cTn id="32" dur="500"/>
                                        <p:tgtEl>
                                          <p:spTgt spid="15158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51581"/>
                                        </p:tgtEl>
                                        <p:attrNameLst>
                                          <p:attrName>style.visibility</p:attrName>
                                        </p:attrNameLst>
                                      </p:cBhvr>
                                      <p:to>
                                        <p:strVal val="visible"/>
                                      </p:to>
                                    </p:set>
                                    <p:animEffect transition="in" filter="blinds(horizontal)">
                                      <p:cBhvr>
                                        <p:cTn id="37" dur="500"/>
                                        <p:tgtEl>
                                          <p:spTgt spid="151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1"/>
            </a:solidFill>
            <a:effectLst/>
            <a:latin typeface="Times New Roman" pitchFamily="18" charset="0"/>
            <a:ea typeface="HG正楷書体-PRO" pitchFamily="66" charset="-128"/>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1"/>
            </a:solidFill>
            <a:effectLst/>
            <a:latin typeface="Times New Roman" pitchFamily="18" charset="0"/>
            <a:ea typeface="HG正楷書体-PRO" pitchFamily="66"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themeOverride>
</file>

<file path=ppt/theme/themeOverride2.xml><?xml version="1.0" encoding="utf-8"?>
<a:themeOverride xmlns:a="http://schemas.openxmlformats.org/drawingml/2006/main">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4729242A-AF50-415B-8EF3-FF4D3BE13985}"/>
</file>

<file path=customXml/itemProps2.xml><?xml version="1.0" encoding="utf-8"?>
<ds:datastoreItem xmlns:ds="http://schemas.openxmlformats.org/officeDocument/2006/customXml" ds:itemID="{A371A49C-FE3D-4D7D-9D4D-96D58393ECF4}"/>
</file>

<file path=customXml/itemProps3.xml><?xml version="1.0" encoding="utf-8"?>
<ds:datastoreItem xmlns:ds="http://schemas.openxmlformats.org/officeDocument/2006/customXml" ds:itemID="{A335441F-DE1F-421F-9355-FBCB3B392DE7}"/>
</file>

<file path=docProps/app.xml><?xml version="1.0" encoding="utf-8"?>
<Properties xmlns="http://schemas.openxmlformats.org/officeDocument/2006/extended-properties" xmlns:vt="http://schemas.openxmlformats.org/officeDocument/2006/docPropsVTypes">
  <Template>C:\Program Files\Microsoft Office\Templates\Presentation Designs\Mountain.pot</Template>
  <TotalTime>8335</TotalTime>
  <Words>7308</Words>
  <Application>Microsoft Office PowerPoint</Application>
  <PresentationFormat>画面に合わせる (4:3)</PresentationFormat>
  <Paragraphs>1391</Paragraphs>
  <Slides>37</Slides>
  <Notes>33</Notes>
  <HiddenSlides>0</HiddenSlides>
  <MMClips>0</MMClips>
  <ScaleCrop>false</ScaleCrop>
  <HeadingPairs>
    <vt:vector size="8" baseType="variant">
      <vt:variant>
        <vt:lpstr>使用されているフォント</vt:lpstr>
      </vt:variant>
      <vt:variant>
        <vt:i4>15</vt:i4>
      </vt:variant>
      <vt:variant>
        <vt:lpstr>テーマ</vt:lpstr>
      </vt:variant>
      <vt:variant>
        <vt:i4>1</vt:i4>
      </vt:variant>
      <vt:variant>
        <vt:lpstr>埋め込まれた OLE サーバー</vt:lpstr>
      </vt:variant>
      <vt:variant>
        <vt:i4>3</vt:i4>
      </vt:variant>
      <vt:variant>
        <vt:lpstr>スライド タイトル</vt:lpstr>
      </vt:variant>
      <vt:variant>
        <vt:i4>37</vt:i4>
      </vt:variant>
    </vt:vector>
  </HeadingPairs>
  <TitlesOfParts>
    <vt:vector size="56" baseType="lpstr">
      <vt:lpstr>Times New Roman</vt:lpstr>
      <vt:lpstr>ＭＳ Ｐゴシック</vt:lpstr>
      <vt:lpstr>ＭＳ Ｐ明朝</vt:lpstr>
      <vt:lpstr>HG正楷書体-PRO</vt:lpstr>
      <vt:lpstr>HGS創英角ﾎﾟｯﾌﾟ体</vt:lpstr>
      <vt:lpstr>HG丸ｺﾞｼｯｸM-PRO</vt:lpstr>
      <vt:lpstr>HGSｺﾞｼｯｸE</vt:lpstr>
      <vt:lpstr>HGP創英角ﾎﾟｯﾌﾟ体</vt:lpstr>
      <vt:lpstr>HGｺﾞｼｯｸE</vt:lpstr>
      <vt:lpstr>HG創英角ﾎﾟｯﾌﾟ体</vt:lpstr>
      <vt:lpstr>HGPｺﾞｼｯｸE</vt:lpstr>
      <vt:lpstr>HGP創英角ｺﾞｼｯｸUB</vt:lpstr>
      <vt:lpstr>ＭＳ ゴシック</vt:lpstr>
      <vt:lpstr>Arial</vt:lpstr>
      <vt:lpstr>HGS創英角ｺﾞｼｯｸUB</vt:lpstr>
      <vt:lpstr>標準デザイン</vt:lpstr>
      <vt:lpstr>Microsoft Office Excel ワークシート</vt:lpstr>
      <vt:lpstr>Microsoft Graph 2000 グラフ</vt:lpstr>
      <vt:lpstr>Microsoft Excel ワークシート</vt:lpstr>
      <vt:lpstr>PowerPoint プレゼンテーション</vt:lpstr>
      <vt:lpstr>職場の５大任務</vt:lpstr>
      <vt:lpstr>PowerPoint プレゼンテーション</vt:lpstr>
      <vt:lpstr>PowerPoint プレゼンテーション</vt:lpstr>
      <vt:lpstr>問題とは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６．テーマを決定する</vt:lpstr>
      <vt:lpstr>PowerPoint プレゼンテーション</vt:lpstr>
      <vt:lpstr>PowerPoint プレゼンテーション</vt:lpstr>
      <vt:lpstr>PowerPoint プレゼンテーション</vt:lpstr>
      <vt:lpstr>４．目標を設定する</vt:lpstr>
      <vt:lpstr>活動計画の作成</vt:lpstr>
      <vt:lpstr>PowerPoint プレゼンテーション</vt:lpstr>
      <vt:lpstr>PowerPoint プレゼンテーション</vt:lpstr>
      <vt:lpstr>PowerPoint プレゼンテーション</vt:lpstr>
      <vt:lpstr>３．要因を追究し絞り込む</vt:lpstr>
      <vt:lpstr>PowerPoint プレゼンテーション</vt:lpstr>
      <vt:lpstr>対策の検討と実施</vt:lpstr>
      <vt:lpstr>方策案効果評価表（系統マトリックス図）</vt:lpstr>
      <vt:lpstr>PowerPoint プレゼンテーション</vt:lpstr>
      <vt:lpstr>効果の確認</vt:lpstr>
      <vt:lpstr>PowerPoint プレゼンテーション</vt:lpstr>
      <vt:lpstr>PowerPoint プレゼンテーション</vt:lpstr>
      <vt:lpstr>標準化と管理の定着</vt:lpstr>
      <vt:lpstr>PowerPoint プレゼンテーション</vt:lpstr>
      <vt:lpstr>PowerPoint プレゼンテーション</vt:lpstr>
    </vt:vector>
  </TitlesOfParts>
  <Company>品質保証部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品質保証部</dc:creator>
  <cp:lastModifiedBy>s890376</cp:lastModifiedBy>
  <cp:revision>321</cp:revision>
  <cp:lastPrinted>2009-10-07T23:41:04Z</cp:lastPrinted>
  <dcterms:created xsi:type="dcterms:W3CDTF">2002-01-25T06:05:50Z</dcterms:created>
  <dcterms:modified xsi:type="dcterms:W3CDTF">2020-02-18T05:29:29Z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