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ls" ContentType="application/vnd.ms-exce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46.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30.xml" ContentType="application/vnd.openxmlformats-officedocument.presentationml.slide+xml"/>
  <Override PartName="/ppt/slides/slide24.xml" ContentType="application/vnd.openxmlformats-officedocument.presentationml.slide+xml"/>
  <Override PartName="/ppt/slides/slide32.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31.xml" ContentType="application/vnd.openxmlformats-officedocument.presentationml.slide+xml"/>
  <Override PartName="/ppt/slides/slide59.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53.xml" ContentType="application/vnd.openxmlformats-officedocument.presentationml.slide+xml"/>
  <Override PartName="/ppt/slides/slide52.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44.xml" ContentType="application/vnd.openxmlformats-officedocument.presentationml.slide+xml"/>
  <Override PartName="/ppt/slides/slide58.xml" ContentType="application/vnd.openxmlformats-officedocument.presentationml.slide+xml"/>
  <Override PartName="/ppt/slides/slide35.xml" ContentType="application/vnd.openxmlformats-officedocument.presentationml.slide+xml"/>
  <Override PartName="/ppt/slides/slide39.xml" ContentType="application/vnd.openxmlformats-officedocument.presentationml.slide+xml"/>
  <Override PartName="/ppt/slides/slide38.xml" ContentType="application/vnd.openxmlformats-officedocument.presentationml.slide+xml"/>
  <Override PartName="/ppt/slides/slide37.xml" ContentType="application/vnd.openxmlformats-officedocument.presentationml.slide+xml"/>
  <Override PartName="/ppt/slides/slide34.xml" ContentType="application/vnd.openxmlformats-officedocument.presentationml.slide+xml"/>
  <Override PartName="/ppt/slides/slide36.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3.xml" ContentType="application/vnd.openxmlformats-officedocument.presentationml.slide+xml"/>
  <Override PartName="/ppt/slides/slide33.xml" ContentType="application/vnd.openxmlformats-officedocument.presentationml.slide+xml"/>
  <Override PartName="/ppt/slides/slide42.xml" ContentType="application/vnd.openxmlformats-officedocument.presentationml.slide+xml"/>
  <Override PartName="/ppt/notesSlides/notesSlide26.xml" ContentType="application/vnd.openxmlformats-officedocument.presentationml.notesSlide+xml"/>
  <Override PartName="/ppt/notesSlides/notesSlide33.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5.xml" ContentType="application/vnd.openxmlformats-officedocument.presentationml.notesSlide+xml"/>
  <Override PartName="/ppt/notesSlides/notesSlide37.xml" ContentType="application/vnd.openxmlformats-officedocument.presentationml.notesSlide+xml"/>
  <Override PartName="/ppt/notesSlides/notesSlide32.xml" ContentType="application/vnd.openxmlformats-officedocument.presentationml.notesSlide+xml"/>
  <Override PartName="/ppt/notesSlides/notesSlide31.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0.xml" ContentType="application/vnd.openxmlformats-officedocument.presentationml.notesSlide+xml"/>
  <Override PartName="/ppt/notesSlides/notesSlide34.xml" ContentType="application/vnd.openxmlformats-officedocument.presentationml.notesSlide+xml"/>
  <Override PartName="/ppt/slideMasters/slideMaster1.xml" ContentType="application/vnd.openxmlformats-officedocument.presentationml.slideMaster+xml"/>
  <Override PartName="/ppt/notesSlides/notesSlide29.xml" ContentType="application/vnd.openxmlformats-officedocument.presentationml.notesSlide+xml"/>
  <Override PartName="/ppt/notesSlides/notesSlide24.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notesSlides/notesSlide18.xml" ContentType="application/vnd.openxmlformats-officedocument.presentationml.notesSlide+xml"/>
  <Override PartName="/ppt/notesSlides/notesSlide17.xml" ContentType="application/vnd.openxmlformats-officedocument.presentationml.notesSlide+xml"/>
  <Override PartName="/ppt/notesSlides/notesSlide19.xml" ContentType="application/vnd.openxmlformats-officedocument.presentationml.notesSlide+xml"/>
  <Override PartName="/ppt/notesSlides/notesSlide23.xml" ContentType="application/vnd.openxmlformats-officedocument.presentationml.notesSlide+xml"/>
  <Override PartName="/ppt/notesSlides/notesSlide22.xml" ContentType="application/vnd.openxmlformats-officedocument.presentationml.notesSlide+xml"/>
  <Override PartName="/ppt/notesSlides/notesSlide21.xml" ContentType="application/vnd.openxmlformats-officedocument.presentationml.notesSlide+xml"/>
  <Override PartName="/ppt/notesSlides/notesSlide20.xml" ContentType="application/vnd.openxmlformats-officedocument.presentationml.notesSlide+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theme/themeOverride1.xml" ContentType="application/vnd.openxmlformats-officedocument.themeOverrid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handoutMasterIdLst>
    <p:handoutMasterId r:id="rId62"/>
  </p:handoutMasterIdLst>
  <p:sldIdLst>
    <p:sldId id="256" r:id="rId2"/>
    <p:sldId id="272" r:id="rId3"/>
    <p:sldId id="366" r:id="rId4"/>
    <p:sldId id="414" r:id="rId5"/>
    <p:sldId id="372" r:id="rId6"/>
    <p:sldId id="377" r:id="rId7"/>
    <p:sldId id="413" r:id="rId8"/>
    <p:sldId id="367" r:id="rId9"/>
    <p:sldId id="364" r:id="rId10"/>
    <p:sldId id="332" r:id="rId11"/>
    <p:sldId id="374" r:id="rId12"/>
    <p:sldId id="259" r:id="rId13"/>
    <p:sldId id="340" r:id="rId14"/>
    <p:sldId id="341" r:id="rId15"/>
    <p:sldId id="271" r:id="rId16"/>
    <p:sldId id="345" r:id="rId17"/>
    <p:sldId id="373" r:id="rId18"/>
    <p:sldId id="270" r:id="rId19"/>
    <p:sldId id="273" r:id="rId20"/>
    <p:sldId id="347" r:id="rId21"/>
    <p:sldId id="408" r:id="rId22"/>
    <p:sldId id="379" r:id="rId23"/>
    <p:sldId id="409" r:id="rId24"/>
    <p:sldId id="369" r:id="rId25"/>
    <p:sldId id="383" r:id="rId26"/>
    <p:sldId id="276" r:id="rId27"/>
    <p:sldId id="412" r:id="rId28"/>
    <p:sldId id="392" r:id="rId29"/>
    <p:sldId id="404" r:id="rId30"/>
    <p:sldId id="342" r:id="rId31"/>
    <p:sldId id="278" r:id="rId32"/>
    <p:sldId id="279" r:id="rId33"/>
    <p:sldId id="280" r:id="rId34"/>
    <p:sldId id="281" r:id="rId35"/>
    <p:sldId id="348" r:id="rId36"/>
    <p:sldId id="282" r:id="rId37"/>
    <p:sldId id="368" r:id="rId38"/>
    <p:sldId id="370" r:id="rId39"/>
    <p:sldId id="309" r:id="rId40"/>
    <p:sldId id="308" r:id="rId41"/>
    <p:sldId id="403" r:id="rId42"/>
    <p:sldId id="402" r:id="rId43"/>
    <p:sldId id="417" r:id="rId44"/>
    <p:sldId id="415" r:id="rId45"/>
    <p:sldId id="401" r:id="rId46"/>
    <p:sldId id="416" r:id="rId47"/>
    <p:sldId id="388" r:id="rId48"/>
    <p:sldId id="385" r:id="rId49"/>
    <p:sldId id="386" r:id="rId50"/>
    <p:sldId id="380" r:id="rId51"/>
    <p:sldId id="390" r:id="rId52"/>
    <p:sldId id="398" r:id="rId53"/>
    <p:sldId id="397" r:id="rId54"/>
    <p:sldId id="396" r:id="rId55"/>
    <p:sldId id="395" r:id="rId56"/>
    <p:sldId id="394" r:id="rId57"/>
    <p:sldId id="393" r:id="rId58"/>
    <p:sldId id="399" r:id="rId59"/>
    <p:sldId id="400" r:id="rId60"/>
  </p:sldIdLst>
  <p:sldSz cx="9144000" cy="6858000" type="screen4x3"/>
  <p:notesSz cx="6735763" cy="9866313"/>
  <p:defaultTextStyle>
    <a:defPPr>
      <a:defRPr lang="ja-JP"/>
    </a:defPPr>
    <a:lvl1pPr algn="l" rtl="0" eaLnBrk="0" fontAlgn="base" hangingPunct="0">
      <a:spcBef>
        <a:spcPct val="0"/>
      </a:spcBef>
      <a:spcAft>
        <a:spcPct val="0"/>
      </a:spcAft>
      <a:defRPr kumimoji="1" sz="3200" kern="1200">
        <a:solidFill>
          <a:schemeClr val="tx1"/>
        </a:solidFill>
        <a:latin typeface="Times New Roman" pitchFamily="18" charset="0"/>
        <a:ea typeface="HG正楷書体-PRO" pitchFamily="66" charset="-128"/>
        <a:cs typeface="+mn-cs"/>
      </a:defRPr>
    </a:lvl1pPr>
    <a:lvl2pPr marL="457200" algn="l" rtl="0" eaLnBrk="0" fontAlgn="base" hangingPunct="0">
      <a:spcBef>
        <a:spcPct val="0"/>
      </a:spcBef>
      <a:spcAft>
        <a:spcPct val="0"/>
      </a:spcAft>
      <a:defRPr kumimoji="1" sz="3200" kern="1200">
        <a:solidFill>
          <a:schemeClr val="tx1"/>
        </a:solidFill>
        <a:latin typeface="Times New Roman" pitchFamily="18" charset="0"/>
        <a:ea typeface="HG正楷書体-PRO" pitchFamily="66" charset="-128"/>
        <a:cs typeface="+mn-cs"/>
      </a:defRPr>
    </a:lvl2pPr>
    <a:lvl3pPr marL="914400" algn="l" rtl="0" eaLnBrk="0" fontAlgn="base" hangingPunct="0">
      <a:spcBef>
        <a:spcPct val="0"/>
      </a:spcBef>
      <a:spcAft>
        <a:spcPct val="0"/>
      </a:spcAft>
      <a:defRPr kumimoji="1" sz="3200" kern="1200">
        <a:solidFill>
          <a:schemeClr val="tx1"/>
        </a:solidFill>
        <a:latin typeface="Times New Roman" pitchFamily="18" charset="0"/>
        <a:ea typeface="HG正楷書体-PRO" pitchFamily="66" charset="-128"/>
        <a:cs typeface="+mn-cs"/>
      </a:defRPr>
    </a:lvl3pPr>
    <a:lvl4pPr marL="1371600" algn="l" rtl="0" eaLnBrk="0" fontAlgn="base" hangingPunct="0">
      <a:spcBef>
        <a:spcPct val="0"/>
      </a:spcBef>
      <a:spcAft>
        <a:spcPct val="0"/>
      </a:spcAft>
      <a:defRPr kumimoji="1" sz="3200" kern="1200">
        <a:solidFill>
          <a:schemeClr val="tx1"/>
        </a:solidFill>
        <a:latin typeface="Times New Roman" pitchFamily="18" charset="0"/>
        <a:ea typeface="HG正楷書体-PRO" pitchFamily="66" charset="-128"/>
        <a:cs typeface="+mn-cs"/>
      </a:defRPr>
    </a:lvl4pPr>
    <a:lvl5pPr marL="1828800" algn="l" rtl="0" eaLnBrk="0" fontAlgn="base" hangingPunct="0">
      <a:spcBef>
        <a:spcPct val="0"/>
      </a:spcBef>
      <a:spcAft>
        <a:spcPct val="0"/>
      </a:spcAft>
      <a:defRPr kumimoji="1" sz="3200" kern="1200">
        <a:solidFill>
          <a:schemeClr val="tx1"/>
        </a:solidFill>
        <a:latin typeface="Times New Roman" pitchFamily="18" charset="0"/>
        <a:ea typeface="HG正楷書体-PRO" pitchFamily="66" charset="-128"/>
        <a:cs typeface="+mn-cs"/>
      </a:defRPr>
    </a:lvl5pPr>
    <a:lvl6pPr marL="2286000" algn="l" defTabSz="914400" rtl="0" eaLnBrk="1" latinLnBrk="0" hangingPunct="1">
      <a:defRPr kumimoji="1" sz="3200" kern="1200">
        <a:solidFill>
          <a:schemeClr val="tx1"/>
        </a:solidFill>
        <a:latin typeface="Times New Roman" pitchFamily="18" charset="0"/>
        <a:ea typeface="HG正楷書体-PRO" pitchFamily="66" charset="-128"/>
        <a:cs typeface="+mn-cs"/>
      </a:defRPr>
    </a:lvl6pPr>
    <a:lvl7pPr marL="2743200" algn="l" defTabSz="914400" rtl="0" eaLnBrk="1" latinLnBrk="0" hangingPunct="1">
      <a:defRPr kumimoji="1" sz="3200" kern="1200">
        <a:solidFill>
          <a:schemeClr val="tx1"/>
        </a:solidFill>
        <a:latin typeface="Times New Roman" pitchFamily="18" charset="0"/>
        <a:ea typeface="HG正楷書体-PRO" pitchFamily="66" charset="-128"/>
        <a:cs typeface="+mn-cs"/>
      </a:defRPr>
    </a:lvl7pPr>
    <a:lvl8pPr marL="3200400" algn="l" defTabSz="914400" rtl="0" eaLnBrk="1" latinLnBrk="0" hangingPunct="1">
      <a:defRPr kumimoji="1" sz="3200" kern="1200">
        <a:solidFill>
          <a:schemeClr val="tx1"/>
        </a:solidFill>
        <a:latin typeface="Times New Roman" pitchFamily="18" charset="0"/>
        <a:ea typeface="HG正楷書体-PRO" pitchFamily="66" charset="-128"/>
        <a:cs typeface="+mn-cs"/>
      </a:defRPr>
    </a:lvl8pPr>
    <a:lvl9pPr marL="3657600" algn="l" defTabSz="914400" rtl="0" eaLnBrk="1" latinLnBrk="0" hangingPunct="1">
      <a:defRPr kumimoji="1" sz="3200" kern="1200">
        <a:solidFill>
          <a:schemeClr val="tx1"/>
        </a:solidFill>
        <a:latin typeface="Times New Roman" pitchFamily="18" charset="0"/>
        <a:ea typeface="HG正楷書体-PRO" pitchFamily="66"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9933FF"/>
    <a:srgbClr val="00FFFF"/>
    <a:srgbClr val="00FFCC"/>
    <a:srgbClr val="99FFCC"/>
    <a:srgbClr val="FF99FF"/>
    <a:srgbClr val="66FF66"/>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424" autoAdjust="0"/>
  </p:normalViewPr>
  <p:slideViewPr>
    <p:cSldViewPr snapToGrid="0">
      <p:cViewPr>
        <p:scale>
          <a:sx n="75" d="100"/>
          <a:sy n="75" d="100"/>
        </p:scale>
        <p:origin x="-1236"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5" d="100"/>
        <a:sy n="125" d="100"/>
      </p:scale>
      <p:origin x="0" y="0"/>
    </p:cViewPr>
  </p:sorterViewPr>
  <p:notesViewPr>
    <p:cSldViewPr snapToGrid="0">
      <p:cViewPr>
        <p:scale>
          <a:sx n="100" d="100"/>
          <a:sy n="100" d="100"/>
        </p:scale>
        <p:origin x="1902" y="72"/>
      </p:cViewPr>
      <p:guideLst/>
    </p:cSldViewPr>
  </p:notes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presProps" Target="presProps.xml"/><Relationship Id="rId68" Type="http://schemas.openxmlformats.org/officeDocument/2006/relationships/customXml" Target="../customXml/item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69" Type="http://schemas.openxmlformats.org/officeDocument/2006/relationships/customXml" Target="../customXml/item3.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customXml" Target="../customXml/item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6.png"/></Relationships>
</file>

<file path=ppt/drawings/_rels/vmlDrawing3.v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44.emf"/><Relationship Id="rId1" Type="http://schemas.openxmlformats.org/officeDocument/2006/relationships/image" Target="../media/image43.emf"/><Relationship Id="rId5" Type="http://schemas.openxmlformats.org/officeDocument/2006/relationships/image" Target="../media/image47.emf"/><Relationship Id="rId4" Type="http://schemas.openxmlformats.org/officeDocument/2006/relationships/image" Target="../media/image4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728" tIns="45365" rIns="90728" bIns="45365" numCol="1" anchor="t" anchorCtr="0" compatLnSpc="1">
            <a:prstTxWarp prst="textNoShape">
              <a:avLst/>
            </a:prstTxWarp>
          </a:bodyPr>
          <a:lstStyle>
            <a:lvl1pPr defTabSz="908019" eaLnBrk="1" hangingPunct="1">
              <a:defRPr sz="1200">
                <a:ea typeface="ＭＳ Ｐゴシック" panose="020B0600070205080204" pitchFamily="50" charset="-128"/>
              </a:defRPr>
            </a:lvl1pPr>
          </a:lstStyle>
          <a:p>
            <a:pPr>
              <a:defRPr/>
            </a:pPr>
            <a:endParaRPr lang="en-US" altLang="ja-JP"/>
          </a:p>
        </p:txBody>
      </p:sp>
      <p:sp>
        <p:nvSpPr>
          <p:cNvPr id="4099" name="Rectangle 3"/>
          <p:cNvSpPr>
            <a:spLocks noGrp="1" noChangeArrowheads="1"/>
          </p:cNvSpPr>
          <p:nvPr>
            <p:ph type="dt" sz="quarter" idx="1"/>
          </p:nvPr>
        </p:nvSpPr>
        <p:spPr bwMode="auto">
          <a:xfrm>
            <a:off x="3816350" y="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728" tIns="45365" rIns="90728" bIns="45365" numCol="1" anchor="t" anchorCtr="0" compatLnSpc="1">
            <a:prstTxWarp prst="textNoShape">
              <a:avLst/>
            </a:prstTxWarp>
          </a:bodyPr>
          <a:lstStyle>
            <a:lvl1pPr algn="r" defTabSz="908019" eaLnBrk="1" hangingPunct="1">
              <a:defRPr sz="1200">
                <a:ea typeface="ＭＳ Ｐゴシック" panose="020B0600070205080204" pitchFamily="50" charset="-128"/>
              </a:defRPr>
            </a:lvl1pPr>
          </a:lstStyle>
          <a:p>
            <a:pPr>
              <a:defRPr/>
            </a:pPr>
            <a:endParaRPr lang="en-US" altLang="ja-JP"/>
          </a:p>
        </p:txBody>
      </p:sp>
      <p:sp>
        <p:nvSpPr>
          <p:cNvPr id="4100" name="Rectangle 4"/>
          <p:cNvSpPr>
            <a:spLocks noGrp="1" noChangeArrowheads="1"/>
          </p:cNvSpPr>
          <p:nvPr>
            <p:ph type="ftr" sz="quarter" idx="2"/>
          </p:nvPr>
        </p:nvSpPr>
        <p:spPr bwMode="auto">
          <a:xfrm>
            <a:off x="0" y="937260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728" tIns="45365" rIns="90728" bIns="45365" numCol="1" anchor="b" anchorCtr="0" compatLnSpc="1">
            <a:prstTxWarp prst="textNoShape">
              <a:avLst/>
            </a:prstTxWarp>
          </a:bodyPr>
          <a:lstStyle>
            <a:lvl1pPr defTabSz="908019" eaLnBrk="1" hangingPunct="1">
              <a:defRPr sz="1200">
                <a:ea typeface="ＭＳ Ｐゴシック" panose="020B0600070205080204" pitchFamily="50" charset="-128"/>
              </a:defRPr>
            </a:lvl1pPr>
          </a:lstStyle>
          <a:p>
            <a:pPr>
              <a:defRPr/>
            </a:pPr>
            <a:endParaRPr lang="en-US" altLang="ja-JP"/>
          </a:p>
        </p:txBody>
      </p:sp>
      <p:sp>
        <p:nvSpPr>
          <p:cNvPr id="4101" name="Rectangle 5"/>
          <p:cNvSpPr>
            <a:spLocks noGrp="1" noChangeArrowheads="1"/>
          </p:cNvSpPr>
          <p:nvPr>
            <p:ph type="sldNum" sz="quarter" idx="3"/>
          </p:nvPr>
        </p:nvSpPr>
        <p:spPr bwMode="auto">
          <a:xfrm>
            <a:off x="3816350" y="937260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728" tIns="45365" rIns="90728" bIns="45365" numCol="1" anchor="b" anchorCtr="0" compatLnSpc="1">
            <a:prstTxWarp prst="textNoShape">
              <a:avLst/>
            </a:prstTxWarp>
          </a:bodyPr>
          <a:lstStyle>
            <a:lvl1pPr algn="r" defTabSz="906463" eaLnBrk="1" hangingPunct="1">
              <a:defRPr sz="1200">
                <a:ea typeface="ＭＳ Ｐゴシック" pitchFamily="50" charset="-128"/>
              </a:defRPr>
            </a:lvl1pPr>
          </a:lstStyle>
          <a:p>
            <a:pPr>
              <a:defRPr/>
            </a:pPr>
            <a:fld id="{39346E2D-A0A6-4242-B84F-1A497770D600}" type="slidenum">
              <a:rPr lang="en-US" altLang="ja-JP"/>
              <a:pPr>
                <a:defRPr/>
              </a:pPr>
              <a:t>‹#›</a:t>
            </a:fld>
            <a:endParaRPr lang="en-US" altLang="ja-JP"/>
          </a:p>
        </p:txBody>
      </p:sp>
    </p:spTree>
    <p:extLst>
      <p:ext uri="{BB962C8B-B14F-4D97-AF65-F5344CB8AC3E}">
        <p14:creationId xmlns:p14="http://schemas.microsoft.com/office/powerpoint/2010/main" val="38642427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19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713" tIns="45357" rIns="90713" bIns="45357" numCol="1" anchor="t" anchorCtr="0" compatLnSpc="1">
            <a:prstTxWarp prst="textNoShape">
              <a:avLst/>
            </a:prstTxWarp>
          </a:bodyPr>
          <a:lstStyle>
            <a:lvl1pPr defTabSz="908019" eaLnBrk="1" hangingPunct="1">
              <a:defRPr sz="1200"/>
            </a:lvl1pPr>
          </a:lstStyle>
          <a:p>
            <a:pPr>
              <a:defRPr/>
            </a:pPr>
            <a:endParaRPr lang="en-US" altLang="ja-JP"/>
          </a:p>
        </p:txBody>
      </p:sp>
      <p:sp>
        <p:nvSpPr>
          <p:cNvPr id="81923" name="Rectangle 3"/>
          <p:cNvSpPr>
            <a:spLocks noGrp="1" noChangeArrowheads="1"/>
          </p:cNvSpPr>
          <p:nvPr>
            <p:ph type="dt" idx="1"/>
          </p:nvPr>
        </p:nvSpPr>
        <p:spPr bwMode="auto">
          <a:xfrm>
            <a:off x="3816350" y="0"/>
            <a:ext cx="2919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713" tIns="45357" rIns="90713" bIns="45357" numCol="1" anchor="t" anchorCtr="0" compatLnSpc="1">
            <a:prstTxWarp prst="textNoShape">
              <a:avLst/>
            </a:prstTxWarp>
          </a:bodyPr>
          <a:lstStyle>
            <a:lvl1pPr algn="r" defTabSz="908019" eaLnBrk="1" hangingPunct="1">
              <a:defRPr sz="1200"/>
            </a:lvl1pPr>
          </a:lstStyle>
          <a:p>
            <a:pPr>
              <a:defRPr/>
            </a:pPr>
            <a:endParaRPr lang="en-US" altLang="ja-JP"/>
          </a:p>
        </p:txBody>
      </p:sp>
      <p:sp>
        <p:nvSpPr>
          <p:cNvPr id="62468" name="Rectangle 4"/>
          <p:cNvSpPr>
            <a:spLocks noChangeArrowheads="1" noTextEdit="1"/>
          </p:cNvSpPr>
          <p:nvPr>
            <p:ph type="sldImg" idx="2"/>
          </p:nvPr>
        </p:nvSpPr>
        <p:spPr bwMode="auto">
          <a:xfrm>
            <a:off x="931863" y="762000"/>
            <a:ext cx="4872037" cy="36544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25" name="Rectangle 5"/>
          <p:cNvSpPr>
            <a:spLocks noGrp="1" noChangeArrowheads="1"/>
          </p:cNvSpPr>
          <p:nvPr>
            <p:ph type="body" sz="quarter" idx="3"/>
          </p:nvPr>
        </p:nvSpPr>
        <p:spPr bwMode="auto">
          <a:xfrm>
            <a:off x="898525" y="4721225"/>
            <a:ext cx="4938713" cy="4414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713" tIns="45357" rIns="90713" bIns="45357"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81926" name="Rectangle 6"/>
          <p:cNvSpPr>
            <a:spLocks noGrp="1" noChangeArrowheads="1"/>
          </p:cNvSpPr>
          <p:nvPr>
            <p:ph type="ftr" sz="quarter" idx="4"/>
          </p:nvPr>
        </p:nvSpPr>
        <p:spPr bwMode="auto">
          <a:xfrm>
            <a:off x="0" y="9364663"/>
            <a:ext cx="2919413"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713" tIns="45357" rIns="90713" bIns="45357" numCol="1" anchor="b" anchorCtr="0" compatLnSpc="1">
            <a:prstTxWarp prst="textNoShape">
              <a:avLst/>
            </a:prstTxWarp>
          </a:bodyPr>
          <a:lstStyle>
            <a:lvl1pPr defTabSz="908019" eaLnBrk="1" hangingPunct="1">
              <a:defRPr sz="1200"/>
            </a:lvl1pPr>
          </a:lstStyle>
          <a:p>
            <a:pPr>
              <a:defRPr/>
            </a:pPr>
            <a:endParaRPr lang="en-US" altLang="ja-JP"/>
          </a:p>
        </p:txBody>
      </p:sp>
      <p:sp>
        <p:nvSpPr>
          <p:cNvPr id="81927" name="Rectangle 7"/>
          <p:cNvSpPr>
            <a:spLocks noGrp="1" noChangeArrowheads="1"/>
          </p:cNvSpPr>
          <p:nvPr>
            <p:ph type="sldNum" sz="quarter" idx="5"/>
          </p:nvPr>
        </p:nvSpPr>
        <p:spPr bwMode="auto">
          <a:xfrm>
            <a:off x="3816350" y="9364663"/>
            <a:ext cx="2919413"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713" tIns="45357" rIns="90713" bIns="45357" numCol="1" anchor="b" anchorCtr="0" compatLnSpc="1">
            <a:prstTxWarp prst="textNoShape">
              <a:avLst/>
            </a:prstTxWarp>
          </a:bodyPr>
          <a:lstStyle>
            <a:lvl1pPr algn="r" defTabSz="906463" eaLnBrk="1" hangingPunct="1">
              <a:defRPr sz="1200"/>
            </a:lvl1pPr>
          </a:lstStyle>
          <a:p>
            <a:pPr>
              <a:defRPr/>
            </a:pPr>
            <a:fld id="{96896790-CA74-44FC-9360-4BBE57C58402}" type="slidenum">
              <a:rPr lang="en-US" altLang="ja-JP"/>
              <a:pPr>
                <a:defRPr/>
              </a:pPr>
              <a:t>‹#›</a:t>
            </a:fld>
            <a:endParaRPr lang="en-US" altLang="ja-JP"/>
          </a:p>
        </p:txBody>
      </p:sp>
    </p:spTree>
    <p:extLst>
      <p:ext uri="{BB962C8B-B14F-4D97-AF65-F5344CB8AC3E}">
        <p14:creationId xmlns:p14="http://schemas.microsoft.com/office/powerpoint/2010/main" val="21724577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anose="02020603050405020304" pitchFamily="18" charset="0"/>
        <a:ea typeface="ＭＳ Ｐ明朝" panose="02020600040205080304" pitchFamily="18"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panose="02020603050405020304" pitchFamily="18" charset="0"/>
        <a:ea typeface="ＭＳ Ｐ明朝" panose="02020600040205080304" pitchFamily="18"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anose="02020603050405020304" pitchFamily="18" charset="0"/>
        <a:ea typeface="ＭＳ Ｐ明朝" panose="02020600040205080304" pitchFamily="18"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anose="02020603050405020304" pitchFamily="18" charset="0"/>
        <a:ea typeface="ＭＳ Ｐ明朝" panose="02020600040205080304" pitchFamily="18"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anose="02020603050405020304" pitchFamily="18"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スライド イメージ プレースホルダー 1"/>
          <p:cNvSpPr>
            <a:spLocks noGrp="1" noRot="1" noChangeAspect="1" noTextEdit="1"/>
          </p:cNvSpPr>
          <p:nvPr>
            <p:ph type="sldImg"/>
          </p:nvPr>
        </p:nvSpPr>
        <p:spPr>
          <a:ln/>
        </p:spPr>
      </p:sp>
      <p:sp>
        <p:nvSpPr>
          <p:cNvPr id="63491" name="ノート プレースホルダー 2"/>
          <p:cNvSpPr>
            <a:spLocks noGrp="1"/>
          </p:cNvSpPr>
          <p:nvPr>
            <p:ph type="body" idx="1"/>
          </p:nvPr>
        </p:nvSpPr>
        <p:spPr>
          <a:noFill/>
        </p:spPr>
        <p:txBody>
          <a:bodyPr/>
          <a:lstStyle/>
          <a:p>
            <a:pPr eaLnBrk="1" hangingPunct="1"/>
            <a:r>
              <a:rPr lang="ja-JP" altLang="en-US" smtClean="0">
                <a:ea typeface="ＭＳ Ｐ明朝" charset="-128"/>
              </a:rPr>
              <a:t>・未然防止型・・・・・？初めて耳にする方もいるのではないかと思いますが単純に考えればまだ起こっていない問題に対してその問題が発生する前に、あらかじめ対策することです。</a:t>
            </a:r>
            <a:endParaRPr lang="en-US" altLang="ja-JP" smtClean="0">
              <a:ea typeface="ＭＳ Ｐ明朝" charset="-128"/>
            </a:endParaRPr>
          </a:p>
          <a:p>
            <a:pPr eaLnBrk="1" hangingPunct="1"/>
            <a:endParaRPr lang="en-US" altLang="ja-JP" smtClean="0">
              <a:ea typeface="ＭＳ Ｐ明朝" charset="-128"/>
            </a:endParaRPr>
          </a:p>
          <a:p>
            <a:pPr eaLnBrk="1" hangingPunct="1"/>
            <a:r>
              <a:rPr lang="ja-JP" altLang="en-US" smtClean="0">
                <a:ea typeface="ＭＳ Ｐ明朝" charset="-128"/>
              </a:rPr>
              <a:t>・ここ数年、事例として取り上げられるケースが増えてきてはいますが、みなさんご存知の「問題解決型」、「課題達成型」のようにすぐにＱＣストーリーがイメージできる型と違って、まだまだ市民権を得たとまでは言えないのが現状です。</a:t>
            </a:r>
            <a:endParaRPr lang="en-US" altLang="ja-JP" smtClean="0">
              <a:ea typeface="ＭＳ Ｐ明朝" charset="-128"/>
            </a:endParaRPr>
          </a:p>
          <a:p>
            <a:pPr eaLnBrk="1" hangingPunct="1"/>
            <a:endParaRPr lang="en-US" altLang="ja-JP" smtClean="0">
              <a:ea typeface="ＭＳ Ｐ明朝" charset="-128"/>
            </a:endParaRPr>
          </a:p>
          <a:p>
            <a:pPr eaLnBrk="1" hangingPunct="1"/>
            <a:r>
              <a:rPr lang="ja-JP" altLang="en-US" smtClean="0">
                <a:ea typeface="ＭＳ Ｐ明朝" charset="-128"/>
              </a:rPr>
              <a:t>・トラブルや事故を未然に防止するのだから、それを課題ととらえて、活動する考え方があっても間違いではないと思います。</a:t>
            </a:r>
            <a:endParaRPr lang="en-US" altLang="ja-JP" smtClean="0">
              <a:ea typeface="ＭＳ Ｐ明朝" charset="-128"/>
            </a:endParaRPr>
          </a:p>
          <a:p>
            <a:pPr eaLnBrk="1" hangingPunct="1"/>
            <a:endParaRPr lang="en-US" altLang="ja-JP" smtClean="0">
              <a:ea typeface="ＭＳ Ｐ明朝" charset="-128"/>
            </a:endParaRPr>
          </a:p>
          <a:p>
            <a:pPr eaLnBrk="1" hangingPunct="1"/>
            <a:r>
              <a:rPr lang="ja-JP" altLang="en-US" smtClean="0">
                <a:ea typeface="ＭＳ Ｐ明朝" charset="-128"/>
              </a:rPr>
              <a:t>・型のこだわる理由はこの「未然防止型」に沿ったストーリーを使うことにより、もっとも効率的な的を得た活動をすることが出来るからです。</a:t>
            </a:r>
            <a:endParaRPr lang="en-US" altLang="ja-JP" smtClean="0">
              <a:ea typeface="ＭＳ Ｐ明朝" charset="-128"/>
            </a:endParaRPr>
          </a:p>
          <a:p>
            <a:pPr eaLnBrk="1" hangingPunct="1"/>
            <a:endParaRPr lang="en-US" altLang="ja-JP" smtClean="0">
              <a:ea typeface="ＭＳ Ｐ明朝" charset="-128"/>
            </a:endParaRPr>
          </a:p>
          <a:p>
            <a:pPr eaLnBrk="1" hangingPunct="1"/>
            <a:r>
              <a:rPr lang="ja-JP" altLang="en-US" smtClean="0">
                <a:ea typeface="ＭＳ Ｐ明朝" charset="-128"/>
              </a:rPr>
              <a:t>・「未然防止型ＱＣストーリー」を使うためのステップとポイントについて一緒に勉強していきましょう。</a:t>
            </a:r>
          </a:p>
        </p:txBody>
      </p:sp>
      <p:sp>
        <p:nvSpPr>
          <p:cNvPr id="63492" name="スライド番号プレースホルダー 3"/>
          <p:cNvSpPr>
            <a:spLocks noGrp="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3794079B-6C7F-4E4A-BFE3-C2C7296CBE09}" type="slidenum">
              <a:rPr lang="en-US" altLang="ja-JP" sz="1200" smtClean="0"/>
              <a:pPr/>
              <a:t>1</a:t>
            </a:fld>
            <a:endParaRPr lang="en-US" altLang="ja-JP" sz="120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820C3CD7-1CC2-4AFB-B7B5-1F4A347B48C4}" type="slidenum">
              <a:rPr lang="en-US" altLang="ja-JP" sz="1200" smtClean="0"/>
              <a:pPr/>
              <a:t>10</a:t>
            </a:fld>
            <a:endParaRPr lang="en-US" altLang="ja-JP" sz="1200" smtClean="0"/>
          </a:p>
        </p:txBody>
      </p:sp>
      <p:sp>
        <p:nvSpPr>
          <p:cNvPr id="72707" name="Rectangle 2"/>
          <p:cNvSpPr>
            <a:spLocks noChangeArrowheads="1" noTextEdit="1"/>
          </p:cNvSpPr>
          <p:nvPr>
            <p:ph type="sldImg"/>
          </p:nvPr>
        </p:nvSpPr>
        <p:spPr>
          <a:ln/>
        </p:spPr>
      </p:sp>
      <p:sp>
        <p:nvSpPr>
          <p:cNvPr id="72708" name="Rectangle 3"/>
          <p:cNvSpPr>
            <a:spLocks noGrp="1" noChangeArrowheads="1"/>
          </p:cNvSpPr>
          <p:nvPr>
            <p:ph type="body" idx="1"/>
          </p:nvPr>
        </p:nvSpPr>
        <p:spPr>
          <a:noFill/>
        </p:spPr>
        <p:txBody>
          <a:bodyPr/>
          <a:lstStyle/>
          <a:p>
            <a:pPr eaLnBrk="1" hangingPunct="1"/>
            <a:r>
              <a:rPr lang="ja-JP" altLang="en-US" smtClean="0">
                <a:ea typeface="ＭＳ Ｐ明朝" charset="-128"/>
              </a:rPr>
              <a:t>これから勉強する未然防止型の手順は</a:t>
            </a:r>
            <a:r>
              <a:rPr lang="en-US" altLang="ja-JP" smtClean="0">
                <a:ea typeface="ＭＳ Ｐ明朝" charset="-128"/>
              </a:rPr>
              <a:t>7</a:t>
            </a:r>
            <a:r>
              <a:rPr lang="ja-JP" altLang="en-US" smtClean="0">
                <a:ea typeface="ＭＳ Ｐ明朝" charset="-128"/>
              </a:rPr>
              <a:t>つの手順からなっています</a:t>
            </a:r>
          </a:p>
          <a:p>
            <a:pPr eaLnBrk="1" hangingPunct="1"/>
            <a:r>
              <a:rPr lang="ja-JP" altLang="en-US" smtClean="0">
                <a:ea typeface="ＭＳ Ｐ明朝" charset="-128"/>
              </a:rPr>
              <a:t>１はテーマ選定、テーマーがきまったら、次に現状の把握を行い</a:t>
            </a:r>
          </a:p>
          <a:p>
            <a:pPr eaLnBrk="1" hangingPunct="1"/>
            <a:r>
              <a:rPr lang="ja-JP" altLang="en-US" smtClean="0">
                <a:ea typeface="ＭＳ Ｐ明朝" charset="-128"/>
              </a:rPr>
              <a:t>目標を決めます、手順</a:t>
            </a:r>
            <a:r>
              <a:rPr lang="en-US" altLang="ja-JP" smtClean="0">
                <a:ea typeface="ＭＳ Ｐ明朝" charset="-128"/>
              </a:rPr>
              <a:t>3</a:t>
            </a:r>
            <a:r>
              <a:rPr lang="ja-JP" altLang="en-US" smtClean="0">
                <a:ea typeface="ＭＳ Ｐ明朝" charset="-128"/>
              </a:rPr>
              <a:t>で、活動計画を作成します。</a:t>
            </a:r>
            <a:endParaRPr lang="en-US" altLang="ja-JP" smtClean="0">
              <a:ea typeface="ＭＳ Ｐ明朝" charset="-128"/>
            </a:endParaRPr>
          </a:p>
          <a:p>
            <a:pPr eaLnBrk="1" hangingPunct="1"/>
            <a:endParaRPr lang="ja-JP" altLang="en-US" smtClean="0">
              <a:ea typeface="ＭＳ Ｐ明朝" charset="-128"/>
            </a:endParaRPr>
          </a:p>
          <a:p>
            <a:pPr eaLnBrk="1" hangingPunct="1"/>
            <a:r>
              <a:rPr lang="ja-JP" altLang="en-US" smtClean="0">
                <a:ea typeface="ＭＳ Ｐ明朝" charset="-128"/>
              </a:rPr>
              <a:t>手順４は、問題解決型では問題発生の原因を要因解析で追求しましたが</a:t>
            </a:r>
          </a:p>
          <a:p>
            <a:pPr eaLnBrk="1" hangingPunct="1"/>
            <a:r>
              <a:rPr lang="ja-JP" altLang="en-US" smtClean="0">
                <a:ea typeface="ＭＳ Ｐ明朝" charset="-128"/>
              </a:rPr>
              <a:t>未然防止型では改善機会の発見となります。過去の失敗の収集と類型化や起りそうな失敗の洗い出しを行います。</a:t>
            </a:r>
            <a:endParaRPr lang="en-US" altLang="ja-JP" smtClean="0">
              <a:ea typeface="ＭＳ Ｐ明朝" charset="-128"/>
            </a:endParaRPr>
          </a:p>
          <a:p>
            <a:pPr eaLnBrk="1" hangingPunct="1"/>
            <a:endParaRPr lang="en-US" altLang="ja-JP" smtClean="0">
              <a:ea typeface="ＭＳ Ｐ明朝" charset="-128"/>
            </a:endParaRPr>
          </a:p>
          <a:p>
            <a:pPr eaLnBrk="1" hangingPunct="1"/>
            <a:r>
              <a:rPr lang="ja-JP" altLang="en-US" smtClean="0">
                <a:ea typeface="ＭＳ Ｐ明朝" charset="-128"/>
              </a:rPr>
              <a:t>手順５は、問題解決では対策の検討と実施でした。</a:t>
            </a:r>
            <a:endParaRPr lang="en-US" altLang="ja-JP" smtClean="0">
              <a:ea typeface="ＭＳ Ｐ明朝" charset="-128"/>
            </a:endParaRPr>
          </a:p>
          <a:p>
            <a:pPr eaLnBrk="1" hangingPunct="1"/>
            <a:r>
              <a:rPr lang="ja-JP" altLang="en-US" smtClean="0">
                <a:ea typeface="ＭＳ Ｐ明朝" charset="-128"/>
              </a:rPr>
              <a:t>未残防止型では対策の共有と水平展開になり、対策案の作成・評価・選定・実施を行っていきます。</a:t>
            </a:r>
            <a:endParaRPr lang="en-US" altLang="ja-JP" smtClean="0">
              <a:ea typeface="ＭＳ Ｐ明朝" charset="-128"/>
            </a:endParaRPr>
          </a:p>
          <a:p>
            <a:pPr eaLnBrk="1" hangingPunct="1"/>
            <a:endParaRPr lang="en-US" altLang="ja-JP" smtClean="0">
              <a:ea typeface="ＭＳ Ｐ明朝" charset="-128"/>
            </a:endParaRPr>
          </a:p>
          <a:p>
            <a:pPr eaLnBrk="1" hangingPunct="1"/>
            <a:endParaRPr lang="en-US" altLang="ja-JP" smtClean="0">
              <a:ea typeface="ＭＳ Ｐ明朝" charset="-128"/>
            </a:endParaRPr>
          </a:p>
          <a:p>
            <a:pPr eaLnBrk="1" hangingPunct="1"/>
            <a:r>
              <a:rPr lang="ja-JP" altLang="en-US" smtClean="0">
                <a:ea typeface="ＭＳ Ｐ明朝" charset="-128"/>
              </a:rPr>
              <a:t>手順６で高簡保確認を行い、手順</a:t>
            </a:r>
            <a:r>
              <a:rPr lang="en-US" altLang="ja-JP" smtClean="0">
                <a:ea typeface="ＭＳ Ｐ明朝" charset="-128"/>
              </a:rPr>
              <a:t>7</a:t>
            </a:r>
            <a:r>
              <a:rPr lang="ja-JP" altLang="en-US" smtClean="0">
                <a:ea typeface="ＭＳ Ｐ明朝" charset="-128"/>
              </a:rPr>
              <a:t>で良い状態が継続できるよう、標準化と管理の定着を行います。</a:t>
            </a:r>
          </a:p>
          <a:p>
            <a:pPr eaLnBrk="1" hangingPunct="1"/>
            <a:r>
              <a:rPr lang="ja-JP" altLang="en-US" smtClean="0">
                <a:ea typeface="ＭＳ Ｐ明朝" charset="-128"/>
              </a:rPr>
              <a:t>以上が未然防止型の手順です。</a:t>
            </a:r>
          </a:p>
          <a:p>
            <a:pPr eaLnBrk="1" hangingPunct="1"/>
            <a:r>
              <a:rPr lang="ja-JP" altLang="en-US" smtClean="0">
                <a:ea typeface="ＭＳ Ｐ明朝" charset="-128"/>
              </a:rPr>
              <a:t>これから各手順をもう少し詳しく勉強していきます。</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スライド イメージ プレースホルダー 1"/>
          <p:cNvSpPr>
            <a:spLocks noGrp="1" noRot="1" noChangeAspect="1" noTextEdit="1"/>
          </p:cNvSpPr>
          <p:nvPr>
            <p:ph type="sldImg"/>
          </p:nvPr>
        </p:nvSpPr>
        <p:spPr>
          <a:ln/>
        </p:spPr>
      </p:sp>
      <p:sp>
        <p:nvSpPr>
          <p:cNvPr id="73731" name="ノート プレースホルダー 2"/>
          <p:cNvSpPr>
            <a:spLocks noGrp="1"/>
          </p:cNvSpPr>
          <p:nvPr>
            <p:ph type="body" idx="1"/>
          </p:nvPr>
        </p:nvSpPr>
        <p:spPr>
          <a:noFill/>
        </p:spPr>
        <p:txBody>
          <a:bodyPr/>
          <a:lstStyle/>
          <a:p>
            <a:r>
              <a:rPr lang="ja-JP" altLang="en-US" smtClean="0">
                <a:ea typeface="ＭＳ Ｐ明朝" charset="-128"/>
              </a:rPr>
              <a:t>それでは、未然防止の必要性について説明します。</a:t>
            </a:r>
            <a:endParaRPr lang="en-US" altLang="ja-JP" smtClean="0">
              <a:ea typeface="ＭＳ Ｐ明朝" charset="-128"/>
            </a:endParaRPr>
          </a:p>
          <a:p>
            <a:endParaRPr lang="en-US" altLang="ja-JP" smtClean="0">
              <a:ea typeface="ＭＳ Ｐ明朝" charset="-128"/>
            </a:endParaRPr>
          </a:p>
          <a:p>
            <a:r>
              <a:rPr lang="ja-JP" altLang="en-US" smtClean="0">
                <a:ea typeface="ＭＳ Ｐ明朝" charset="-128"/>
              </a:rPr>
              <a:t>問題解決では、職場で発生した問題を解決していきます。（上のパレート図）</a:t>
            </a:r>
            <a:endParaRPr lang="en-US" altLang="ja-JP" smtClean="0">
              <a:ea typeface="ＭＳ Ｐ明朝" charset="-128"/>
            </a:endParaRPr>
          </a:p>
          <a:p>
            <a:r>
              <a:rPr lang="ja-JP" altLang="en-US" smtClean="0">
                <a:ea typeface="ＭＳ Ｐ明朝" charset="-128"/>
              </a:rPr>
              <a:t>大きな問題が解決されていくと、下のパレート図のように、</a:t>
            </a:r>
            <a:endParaRPr lang="en-US" altLang="ja-JP" smtClean="0">
              <a:ea typeface="ＭＳ Ｐ明朝" charset="-128"/>
            </a:endParaRPr>
          </a:p>
          <a:p>
            <a:r>
              <a:rPr lang="ja-JP" altLang="en-US" smtClean="0">
                <a:ea typeface="ＭＳ Ｐ明朝" charset="-128"/>
              </a:rPr>
              <a:t>個々の発生率が非常に低く、あらゆるプロセスで起こる不良が</a:t>
            </a:r>
            <a:endParaRPr lang="en-US" altLang="ja-JP" smtClean="0">
              <a:ea typeface="ＭＳ Ｐ明朝" charset="-128"/>
            </a:endParaRPr>
          </a:p>
          <a:p>
            <a:r>
              <a:rPr lang="ja-JP" altLang="en-US" smtClean="0">
                <a:ea typeface="ＭＳ Ｐ明朝" charset="-128"/>
              </a:rPr>
              <a:t>多くなってきます。</a:t>
            </a:r>
            <a:endParaRPr lang="en-US" altLang="ja-JP" smtClean="0">
              <a:ea typeface="ＭＳ Ｐ明朝" charset="-128"/>
            </a:endParaRPr>
          </a:p>
          <a:p>
            <a:endParaRPr lang="en-US" altLang="ja-JP" smtClean="0">
              <a:ea typeface="ＭＳ Ｐ明朝" charset="-128"/>
            </a:endParaRPr>
          </a:p>
          <a:p>
            <a:r>
              <a:rPr lang="ja-JP" altLang="en-US" smtClean="0">
                <a:ea typeface="ＭＳ Ｐ明朝" charset="-128"/>
              </a:rPr>
              <a:t>このような状態になると、発生したものにいくら対策しても</a:t>
            </a:r>
            <a:endParaRPr lang="en-US" altLang="ja-JP" smtClean="0">
              <a:ea typeface="ＭＳ Ｐ明朝" charset="-128"/>
            </a:endParaRPr>
          </a:p>
          <a:p>
            <a:r>
              <a:rPr lang="ja-JP" altLang="en-US" smtClean="0">
                <a:ea typeface="ＭＳ Ｐ明朝" charset="-128"/>
              </a:rPr>
              <a:t>モグラたたきにしかなりません。</a:t>
            </a:r>
            <a:endParaRPr lang="en-US" altLang="ja-JP" smtClean="0">
              <a:ea typeface="ＭＳ Ｐ明朝" charset="-128"/>
            </a:endParaRPr>
          </a:p>
          <a:p>
            <a:endParaRPr lang="en-US" altLang="ja-JP" smtClean="0">
              <a:ea typeface="ＭＳ Ｐ明朝" charset="-128"/>
            </a:endParaRPr>
          </a:p>
          <a:p>
            <a:r>
              <a:rPr lang="ja-JP" altLang="en-US" smtClean="0">
                <a:ea typeface="ＭＳ Ｐ明朝" charset="-128"/>
              </a:rPr>
              <a:t>そこで、必要になってくるのが未然防止型です。</a:t>
            </a:r>
            <a:endParaRPr lang="en-US" altLang="ja-JP" smtClean="0">
              <a:ea typeface="ＭＳ Ｐ明朝" charset="-128"/>
            </a:endParaRPr>
          </a:p>
          <a:p>
            <a:endParaRPr lang="ja-JP" altLang="en-US" smtClean="0">
              <a:ea typeface="ＭＳ Ｐ明朝" charset="-128"/>
            </a:endParaRPr>
          </a:p>
        </p:txBody>
      </p:sp>
      <p:sp>
        <p:nvSpPr>
          <p:cNvPr id="73732" name="スライド番号プレースホルダー 3"/>
          <p:cNvSpPr>
            <a:spLocks noGrp="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42950" indent="-285750" defTabSz="906463">
              <a:defRPr kumimoji="1" sz="3200">
                <a:solidFill>
                  <a:schemeClr val="tx1"/>
                </a:solidFill>
                <a:latin typeface="Times New Roman" pitchFamily="18" charset="0"/>
                <a:ea typeface="HG正楷書体-PRO" pitchFamily="66" charset="-128"/>
              </a:defRPr>
            </a:lvl2pPr>
            <a:lvl3pPr marL="1143000" indent="-228600" defTabSz="906463">
              <a:defRPr kumimoji="1" sz="3200">
                <a:solidFill>
                  <a:schemeClr val="tx1"/>
                </a:solidFill>
                <a:latin typeface="Times New Roman" pitchFamily="18" charset="0"/>
                <a:ea typeface="HG正楷書体-PRO" pitchFamily="66" charset="-128"/>
              </a:defRPr>
            </a:lvl3pPr>
            <a:lvl4pPr marL="1600200" indent="-228600" defTabSz="906463">
              <a:defRPr kumimoji="1" sz="3200">
                <a:solidFill>
                  <a:schemeClr val="tx1"/>
                </a:solidFill>
                <a:latin typeface="Times New Roman" pitchFamily="18" charset="0"/>
                <a:ea typeface="HG正楷書体-PRO" pitchFamily="66" charset="-128"/>
              </a:defRPr>
            </a:lvl4pPr>
            <a:lvl5pPr marL="2057400" indent="-228600" defTabSz="906463">
              <a:defRPr kumimoji="1" sz="3200">
                <a:solidFill>
                  <a:schemeClr val="tx1"/>
                </a:solidFill>
                <a:latin typeface="Times New Roman" pitchFamily="18" charset="0"/>
                <a:ea typeface="HG正楷書体-PRO" pitchFamily="66" charset="-128"/>
              </a:defRPr>
            </a:lvl5pPr>
            <a:lvl6pPr marL="25146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718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290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862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5B59AE76-F986-4F1B-8827-4D52487853F7}" type="slidenum">
              <a:rPr lang="en-US" altLang="ja-JP" sz="1200" smtClean="0"/>
              <a:pPr/>
              <a:t>11</a:t>
            </a:fld>
            <a:endParaRPr lang="en-US" altLang="ja-JP" sz="120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5A24437F-6661-464C-9E61-1F2B31F8BE1E}" type="slidenum">
              <a:rPr lang="en-US" altLang="ja-JP" sz="1200" smtClean="0"/>
              <a:pPr/>
              <a:t>12</a:t>
            </a:fld>
            <a:endParaRPr lang="en-US" altLang="ja-JP" sz="1200" smtClean="0"/>
          </a:p>
        </p:txBody>
      </p:sp>
      <p:sp>
        <p:nvSpPr>
          <p:cNvPr id="74755" name="Rectangle 2"/>
          <p:cNvSpPr>
            <a:spLocks noChangeArrowheads="1" noTextEdit="1"/>
          </p:cNvSpPr>
          <p:nvPr>
            <p:ph type="sldImg"/>
          </p:nvPr>
        </p:nvSpPr>
        <p:spPr>
          <a:ln/>
        </p:spPr>
      </p:sp>
      <p:sp>
        <p:nvSpPr>
          <p:cNvPr id="74756" name="Rectangle 3"/>
          <p:cNvSpPr>
            <a:spLocks noGrp="1" noChangeArrowheads="1"/>
          </p:cNvSpPr>
          <p:nvPr>
            <p:ph type="body" idx="1"/>
          </p:nvPr>
        </p:nvSpPr>
        <p:spPr>
          <a:noFill/>
        </p:spPr>
        <p:txBody>
          <a:bodyPr/>
          <a:lstStyle/>
          <a:p>
            <a:pPr eaLnBrk="1" hangingPunct="1"/>
            <a:r>
              <a:rPr lang="ja-JP" altLang="en-US" smtClean="0">
                <a:ea typeface="ＭＳ Ｐ明朝" charset="-128"/>
              </a:rPr>
              <a:t>これから未然防止型の手順・実施事項について説明します</a:t>
            </a:r>
          </a:p>
          <a:p>
            <a:pPr eaLnBrk="1" hangingPunct="1"/>
            <a:r>
              <a:rPr lang="ja-JP" altLang="en-US" smtClean="0">
                <a:ea typeface="ＭＳ Ｐ明朝" charset="-128"/>
              </a:rPr>
              <a:t>問題解決型と大きく異なるのは手順４と５です。</a:t>
            </a:r>
          </a:p>
          <a:p>
            <a:pPr eaLnBrk="1" hangingPunct="1"/>
            <a:r>
              <a:rPr lang="ja-JP" altLang="en-US" smtClean="0">
                <a:ea typeface="ＭＳ Ｐ明朝" charset="-128"/>
              </a:rPr>
              <a:t>細かくはあと説明しますが、簡単に概要を説明します</a:t>
            </a:r>
          </a:p>
          <a:p>
            <a:pPr eaLnBrk="1" hangingPunct="1"/>
            <a:r>
              <a:rPr lang="ja-JP" altLang="en-US" smtClean="0">
                <a:ea typeface="ＭＳ Ｐ明朝" charset="-128"/>
              </a:rPr>
              <a:t>まず手順１で今後想定される問題、課題を取り上げ、テーマを決めます、</a:t>
            </a:r>
            <a:endParaRPr lang="en-US" altLang="ja-JP" smtClean="0">
              <a:ea typeface="ＭＳ Ｐ明朝" charset="-128"/>
            </a:endParaRPr>
          </a:p>
          <a:p>
            <a:pPr eaLnBrk="1" hangingPunct="1"/>
            <a:r>
              <a:rPr lang="ja-JP" altLang="en-US" smtClean="0">
                <a:ea typeface="ＭＳ Ｐ明朝" charset="-128"/>
              </a:rPr>
              <a:t>手順２は現状の把握と目標設定です。</a:t>
            </a:r>
            <a:endParaRPr lang="en-US" altLang="ja-JP" smtClean="0">
              <a:ea typeface="ＭＳ Ｐ明朝" charset="-128"/>
            </a:endParaRPr>
          </a:p>
          <a:p>
            <a:pPr eaLnBrk="1" hangingPunct="1"/>
            <a:r>
              <a:rPr lang="ja-JP" altLang="en-US" smtClean="0">
                <a:ea typeface="ＭＳ Ｐ明朝" charset="-128"/>
              </a:rPr>
              <a:t>過去に発生した事故・トラブルに関して出来るだけ事実を集めます。</a:t>
            </a:r>
            <a:endParaRPr lang="en-US" altLang="ja-JP" smtClean="0">
              <a:ea typeface="ＭＳ Ｐ明朝" charset="-128"/>
            </a:endParaRPr>
          </a:p>
          <a:p>
            <a:pPr eaLnBrk="1" hangingPunct="1"/>
            <a:r>
              <a:rPr lang="ja-JP" altLang="en-US" smtClean="0">
                <a:ea typeface="ＭＳ Ｐ明朝" charset="-128"/>
              </a:rPr>
              <a:t>集めた事実に基づいて現状を定量的に把握します。どのような原因によって事故・トラブルが発生しているのか</a:t>
            </a:r>
            <a:endParaRPr lang="en-US" altLang="ja-JP" smtClean="0">
              <a:ea typeface="ＭＳ Ｐ明朝" charset="-128"/>
            </a:endParaRPr>
          </a:p>
          <a:p>
            <a:pPr eaLnBrk="1" hangingPunct="1"/>
            <a:r>
              <a:rPr lang="ja-JP" altLang="en-US" smtClean="0">
                <a:ea typeface="ＭＳ Ｐ明朝" charset="-128"/>
              </a:rPr>
              <a:t>「横断的に見て」共通する特徴を明らかにします。</a:t>
            </a:r>
          </a:p>
          <a:p>
            <a:pPr eaLnBrk="1" hangingPunct="1"/>
            <a:r>
              <a:rPr lang="ja-JP" altLang="en-US" smtClean="0">
                <a:ea typeface="ＭＳ Ｐ明朝" charset="-128"/>
              </a:rPr>
              <a:t>目標を決める時には「目標設定の</a:t>
            </a:r>
            <a:r>
              <a:rPr lang="en-US" altLang="ja-JP" smtClean="0">
                <a:ea typeface="ＭＳ Ｐ明朝" charset="-128"/>
              </a:rPr>
              <a:t>3</a:t>
            </a:r>
            <a:r>
              <a:rPr lang="ja-JP" altLang="en-US" smtClean="0">
                <a:ea typeface="ＭＳ Ｐ明朝" charset="-128"/>
              </a:rPr>
              <a:t>要素」に沿って決定します。また設定の根拠も明らかにしておきます。</a:t>
            </a:r>
          </a:p>
          <a:p>
            <a:pPr eaLnBrk="1" hangingPunct="1"/>
            <a:r>
              <a:rPr lang="ja-JP" altLang="en-US" smtClean="0">
                <a:ea typeface="ＭＳ Ｐ明朝" charset="-128"/>
              </a:rPr>
              <a:t>次に手順３で活動計画を立てますいつまでに誰が何を担当するかをきめ全員が役割を持つようにします。</a:t>
            </a:r>
          </a:p>
          <a:p>
            <a:pPr eaLnBrk="1" hangingPunct="1"/>
            <a:r>
              <a:rPr lang="ja-JP" altLang="en-US" smtClean="0">
                <a:ea typeface="ＭＳ Ｐ明朝" charset="-128"/>
              </a:rPr>
              <a:t>手順４は問題解決では要因解析で特性要因図から要因検証を行い真因を探し出しましたが</a:t>
            </a:r>
            <a:endParaRPr lang="en-US" altLang="ja-JP" smtClean="0">
              <a:ea typeface="ＭＳ Ｐ明朝" charset="-128"/>
            </a:endParaRPr>
          </a:p>
          <a:p>
            <a:pPr eaLnBrk="1" hangingPunct="1"/>
            <a:r>
              <a:rPr lang="ja-JP" altLang="en-US" smtClean="0">
                <a:ea typeface="ＭＳ Ｐ明朝" charset="-128"/>
              </a:rPr>
              <a:t>未然防止型では改善機会の発見となります。</a:t>
            </a:r>
            <a:endParaRPr lang="en-US" altLang="ja-JP" smtClean="0">
              <a:ea typeface="ＭＳ Ｐ明朝" charset="-128"/>
            </a:endParaRPr>
          </a:p>
          <a:p>
            <a:pPr eaLnBrk="1" hangingPunct="1"/>
            <a:r>
              <a:rPr lang="ja-JP" altLang="en-US" smtClean="0">
                <a:solidFill>
                  <a:schemeClr val="bg1"/>
                </a:solidFill>
                <a:ea typeface="ＭＳ Ｐ明朝" charset="-128"/>
              </a:rPr>
              <a:t>過去の失敗の収集と類型化</a:t>
            </a:r>
            <a:r>
              <a:rPr lang="ja-JP" altLang="en-US" smtClean="0">
                <a:ea typeface="ＭＳ Ｐ明朝" charset="-128"/>
              </a:rPr>
              <a:t>として、過去のトラブル・事故の原因となった失敗を整理し、失敗モード一覧表を作成します。</a:t>
            </a:r>
            <a:endParaRPr lang="en-US" altLang="ja-JP" smtClean="0">
              <a:ea typeface="ＭＳ Ｐ明朝" charset="-128"/>
            </a:endParaRPr>
          </a:p>
          <a:p>
            <a:pPr eaLnBrk="1" hangingPunct="1"/>
            <a:r>
              <a:rPr lang="ja-JP" altLang="en-US" smtClean="0">
                <a:ea typeface="ＭＳ Ｐ明朝" charset="-128"/>
              </a:rPr>
              <a:t>そして選んだテーマの作業手順または設備を、業務フロー</a:t>
            </a:r>
            <a:r>
              <a:rPr lang="en-US" altLang="ja-JP" smtClean="0">
                <a:ea typeface="ＭＳ Ｐ明朝" charset="-128"/>
              </a:rPr>
              <a:t>/</a:t>
            </a:r>
            <a:r>
              <a:rPr lang="ja-JP" altLang="en-US" smtClean="0">
                <a:ea typeface="ＭＳ Ｐ明朝" charset="-128"/>
              </a:rPr>
              <a:t>昨日ブロック図を使って書き出し、検討しやすい大きさ（要素）に分解します。</a:t>
            </a:r>
            <a:endParaRPr lang="en-US" altLang="ja-JP" smtClean="0">
              <a:ea typeface="ＭＳ Ｐ明朝" charset="-128"/>
            </a:endParaRPr>
          </a:p>
          <a:p>
            <a:pPr eaLnBrk="1" hangingPunct="1"/>
            <a:r>
              <a:rPr lang="ja-JP" altLang="en-US" smtClean="0">
                <a:ea typeface="ＭＳ Ｐ明朝" charset="-128"/>
              </a:rPr>
              <a:t>起りそうな失敗の洗い出しとしてＦＭＥＡを活用し起りそうなものをすべて列挙し、それぞれの発生の可能性や影響の致命度を点数付し、</a:t>
            </a:r>
            <a:endParaRPr lang="en-US" altLang="ja-JP" smtClean="0">
              <a:ea typeface="ＭＳ Ｐ明朝" charset="-128"/>
            </a:endParaRPr>
          </a:p>
          <a:p>
            <a:pPr eaLnBrk="1" hangingPunct="1"/>
            <a:r>
              <a:rPr lang="ja-JP" altLang="en-US" smtClean="0">
                <a:ea typeface="ＭＳ Ｐ明朝" charset="-128"/>
              </a:rPr>
              <a:t>対策すべきものを決めます。</a:t>
            </a:r>
            <a:endParaRPr lang="en-US" altLang="ja-JP" smtClean="0">
              <a:ea typeface="ＭＳ Ｐ明朝" charset="-128"/>
            </a:endParaRPr>
          </a:p>
          <a:p>
            <a:pPr eaLnBrk="1" hangingPunct="1"/>
            <a:r>
              <a:rPr lang="ja-JP" altLang="en-US" smtClean="0">
                <a:ea typeface="ＭＳ Ｐ明朝" charset="-128"/>
              </a:rPr>
              <a:t>手順５では、対策が必要と判断した失敗の一つひとつについて、多くの対策案を考えたうえで、効果やコストなどを評価し、実施する対策を決めます。</a:t>
            </a:r>
            <a:endParaRPr lang="en-US" altLang="ja-JP" smtClean="0">
              <a:ea typeface="ＭＳ Ｐ明朝" charset="-128"/>
            </a:endParaRPr>
          </a:p>
          <a:p>
            <a:pPr eaLnBrk="1" hangingPunct="1"/>
            <a:r>
              <a:rPr lang="ja-JP" altLang="en-US" smtClean="0">
                <a:ea typeface="ＭＳ Ｐ明朝" charset="-128"/>
              </a:rPr>
              <a:t>この際、過去に実施して効果のあった対策をうまく活用することが大切で、自職場だけでなく、他職場の対策や他社の対策なども積極的に参考にしてください。</a:t>
            </a:r>
            <a:endParaRPr lang="en-US" altLang="ja-JP" smtClean="0">
              <a:ea typeface="ＭＳ Ｐ明朝" charset="-128"/>
            </a:endParaRPr>
          </a:p>
          <a:p>
            <a:pPr eaLnBrk="1" hangingPunct="1"/>
            <a:r>
              <a:rPr lang="ja-JP" altLang="en-US" smtClean="0">
                <a:ea typeface="ＭＳ Ｐ明朝" charset="-128"/>
              </a:rPr>
              <a:t>手順６では、目標としたトラブル・事故が実際に少なくなったかどうかを確認します。ただし、発生頻度が少ないトラブル・事故の場合、効果を把握できるまでに</a:t>
            </a:r>
            <a:endParaRPr lang="en-US" altLang="ja-JP" smtClean="0">
              <a:ea typeface="ＭＳ Ｐ明朝" charset="-128"/>
            </a:endParaRPr>
          </a:p>
          <a:p>
            <a:pPr eaLnBrk="1" hangingPunct="1"/>
            <a:r>
              <a:rPr lang="ja-JP" altLang="en-US" smtClean="0">
                <a:ea typeface="ＭＳ Ｐ明朝" charset="-128"/>
              </a:rPr>
              <a:t>時間がかかることも少なくありません。このような場合には、手順４を再度行って点数付をやり直し、どれだけリスクの大きさが下がったかをヒストグラムや円グラフ</a:t>
            </a:r>
            <a:endParaRPr lang="en-US" altLang="ja-JP" smtClean="0">
              <a:ea typeface="ＭＳ Ｐ明朝" charset="-128"/>
            </a:endParaRPr>
          </a:p>
          <a:p>
            <a:pPr eaLnBrk="1" hangingPunct="1"/>
            <a:r>
              <a:rPr lang="ja-JP" altLang="en-US" smtClean="0">
                <a:ea typeface="ＭＳ Ｐ明朝" charset="-128"/>
              </a:rPr>
              <a:t>で確認します。</a:t>
            </a:r>
            <a:endParaRPr lang="en-US" altLang="ja-JP" smtClean="0">
              <a:ea typeface="ＭＳ Ｐ明朝" charset="-128"/>
            </a:endParaRPr>
          </a:p>
          <a:p>
            <a:pPr eaLnBrk="1" hangingPunct="1"/>
            <a:r>
              <a:rPr lang="ja-JP" altLang="en-US" smtClean="0">
                <a:ea typeface="ＭＳ Ｐ明朝" charset="-128"/>
              </a:rPr>
              <a:t>目標に対しどうなったかを確認できたら無形効果もあげましょう</a:t>
            </a:r>
          </a:p>
          <a:p>
            <a:pPr eaLnBrk="1" hangingPunct="1"/>
            <a:r>
              <a:rPr lang="ja-JP" altLang="en-US" smtClean="0">
                <a:ea typeface="ＭＳ Ｐ明朝" charset="-128"/>
              </a:rPr>
              <a:t>最後に手順７で標準化と管理の定着をします、標準を変えそれが定着するようにしてください</a:t>
            </a:r>
          </a:p>
          <a:p>
            <a:pPr eaLnBrk="1" hangingPunct="1"/>
            <a:r>
              <a:rPr lang="ja-JP" altLang="en-US" smtClean="0">
                <a:ea typeface="ＭＳ Ｐ明朝" charset="-128"/>
              </a:rPr>
              <a:t>また他に関連する部署がありましたらそこにも周知徹底しましょう。</a:t>
            </a:r>
          </a:p>
          <a:p>
            <a:pPr eaLnBrk="1" hangingPunct="1"/>
            <a:r>
              <a:rPr lang="ja-JP" altLang="en-US" smtClean="0">
                <a:ea typeface="ＭＳ Ｐ明朝" charset="-128"/>
              </a:rPr>
              <a:t>以上が概要ですが今からさらに細かく説明します。</a:t>
            </a:r>
          </a:p>
          <a:p>
            <a:pPr eaLnBrk="1" hangingPunct="1"/>
            <a:endParaRPr lang="en-US" altLang="ja-JP" smtClean="0">
              <a:ea typeface="ＭＳ Ｐ明朝"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AC6EEB11-1A02-4659-8FFB-ABD5A7D4711F}" type="slidenum">
              <a:rPr lang="en-US" altLang="ja-JP" sz="1200" smtClean="0"/>
              <a:pPr/>
              <a:t>13</a:t>
            </a:fld>
            <a:endParaRPr lang="en-US" altLang="ja-JP" sz="1200" smtClean="0"/>
          </a:p>
        </p:txBody>
      </p:sp>
      <p:sp>
        <p:nvSpPr>
          <p:cNvPr id="75779" name="Rectangle 2"/>
          <p:cNvSpPr>
            <a:spLocks noChangeArrowheads="1" noTextEdit="1"/>
          </p:cNvSpPr>
          <p:nvPr>
            <p:ph type="sldImg"/>
          </p:nvPr>
        </p:nvSpPr>
        <p:spPr>
          <a:ln/>
        </p:spPr>
      </p:sp>
      <p:sp>
        <p:nvSpPr>
          <p:cNvPr id="75780" name="Rectangle 3"/>
          <p:cNvSpPr>
            <a:spLocks noGrp="1" noChangeArrowheads="1"/>
          </p:cNvSpPr>
          <p:nvPr>
            <p:ph type="body" idx="1"/>
          </p:nvPr>
        </p:nvSpPr>
        <p:spPr>
          <a:noFill/>
        </p:spPr>
        <p:txBody>
          <a:bodyPr/>
          <a:lstStyle/>
          <a:p>
            <a:pPr eaLnBrk="1" hangingPunct="1"/>
            <a:r>
              <a:rPr lang="ja-JP" altLang="en-US" smtClean="0">
                <a:ea typeface="ＭＳ Ｐ明朝" charset="-128"/>
              </a:rPr>
              <a:t>それでは手順</a:t>
            </a:r>
            <a:r>
              <a:rPr lang="en-US" altLang="ja-JP" smtClean="0">
                <a:ea typeface="ＭＳ Ｐ明朝" charset="-128"/>
              </a:rPr>
              <a:t>1</a:t>
            </a:r>
            <a:r>
              <a:rPr lang="ja-JP" altLang="en-US" smtClean="0">
                <a:ea typeface="ＭＳ Ｐ明朝" charset="-128"/>
              </a:rPr>
              <a:t>から勉強して行きましょう</a:t>
            </a:r>
          </a:p>
          <a:p>
            <a:pPr eaLnBrk="1" hangingPunct="1"/>
            <a:r>
              <a:rPr lang="ja-JP" altLang="en-US" smtClean="0">
                <a:ea typeface="ＭＳ Ｐ明朝" charset="-128"/>
              </a:rPr>
              <a:t>最初にテーマの選定です</a:t>
            </a:r>
          </a:p>
          <a:p>
            <a:pPr eaLnBrk="1" hangingPunct="1"/>
            <a:r>
              <a:rPr lang="ja-JP" altLang="en-US" smtClean="0">
                <a:ea typeface="ＭＳ Ｐ明朝" charset="-128"/>
              </a:rPr>
              <a:t>まず１．職場に与えられた方針、目標を確認します</a:t>
            </a:r>
          </a:p>
          <a:p>
            <a:pPr eaLnBrk="1" hangingPunct="1"/>
            <a:r>
              <a:rPr lang="ja-JP" altLang="en-US" smtClean="0">
                <a:ea typeface="ＭＳ Ｐ明朝" charset="-128"/>
              </a:rPr>
              <a:t>皆さんの職場には、年度方針　生産目標など方針や目標が</a:t>
            </a:r>
          </a:p>
          <a:p>
            <a:pPr eaLnBrk="1" hangingPunct="1"/>
            <a:r>
              <a:rPr lang="ja-JP" altLang="en-US" smtClean="0">
                <a:ea typeface="ＭＳ Ｐ明朝" charset="-128"/>
              </a:rPr>
              <a:t>有ると思います、</a:t>
            </a:r>
          </a:p>
          <a:p>
            <a:pPr eaLnBrk="1" hangingPunct="1"/>
            <a:r>
              <a:rPr lang="ja-JP" altLang="en-US" smtClean="0">
                <a:ea typeface="ＭＳ Ｐ明朝" charset="-128"/>
              </a:rPr>
              <a:t>テーマを選定する場合の指針となるものです。これをまず確認しておいてください</a:t>
            </a:r>
          </a:p>
          <a:p>
            <a:pPr eaLnBrk="1" hangingPunct="1"/>
            <a:r>
              <a:rPr lang="ja-JP" altLang="en-US" smtClean="0">
                <a:ea typeface="ＭＳ Ｐ明朝" charset="-128"/>
              </a:rPr>
              <a:t>２．将来を予測し課題を抽出します</a:t>
            </a:r>
          </a:p>
          <a:p>
            <a:pPr eaLnBrk="1" hangingPunct="1"/>
            <a:r>
              <a:rPr lang="ja-JP" altLang="en-US" smtClean="0">
                <a:ea typeface="ＭＳ Ｐ明朝" charset="-128"/>
              </a:rPr>
              <a:t>ブレーンストーミングで６大任務から問題となっているものを洗い出します</a:t>
            </a:r>
          </a:p>
          <a:p>
            <a:pPr eaLnBrk="1" hangingPunct="1"/>
            <a:r>
              <a:rPr lang="ja-JP" altLang="en-US" smtClean="0">
                <a:ea typeface="ＭＳ Ｐ明朝" charset="-128"/>
              </a:rPr>
              <a:t>未然防止型で有効なテーマは、過去に発生したトラブル・事故の蓄積や、安全パトロールでの指摘事項になります。</a:t>
            </a:r>
            <a:endParaRPr lang="en-US" altLang="ja-JP" smtClean="0">
              <a:ea typeface="ＭＳ Ｐ明朝" charset="-128"/>
            </a:endParaRPr>
          </a:p>
          <a:p>
            <a:pPr eaLnBrk="1" hangingPunct="1"/>
            <a:r>
              <a:rPr lang="ja-JP" altLang="en-US" smtClean="0">
                <a:ea typeface="ＭＳ Ｐ明朝" charset="-128"/>
              </a:rPr>
              <a:t>３．問題を整理します</a:t>
            </a:r>
          </a:p>
          <a:p>
            <a:pPr eaLnBrk="1" hangingPunct="1"/>
            <a:r>
              <a:rPr lang="ja-JP" altLang="en-US" smtClean="0">
                <a:ea typeface="ＭＳ Ｐ明朝" charset="-128"/>
              </a:rPr>
              <a:t>自分ですぐに対策できるものは、すぐに改善して、創意工夫や改善提案を出しましょう、</a:t>
            </a:r>
          </a:p>
          <a:p>
            <a:pPr eaLnBrk="1" hangingPunct="1"/>
            <a:r>
              <a:rPr lang="ja-JP" altLang="en-US" smtClean="0">
                <a:ea typeface="ＭＳ Ｐ明朝" charset="-128"/>
              </a:rPr>
              <a:t>問題が大きすぎたり、費用がかかりすぎたり、他部署の問題は</a:t>
            </a:r>
          </a:p>
          <a:p>
            <a:pPr eaLnBrk="1" hangingPunct="1"/>
            <a:r>
              <a:rPr lang="ja-JP" altLang="en-US" smtClean="0">
                <a:ea typeface="ＭＳ Ｐ明朝" charset="-128"/>
              </a:rPr>
              <a:t>サークルでは解決出来ません、職制に依頼して手を打ってもらってください</a:t>
            </a:r>
          </a:p>
          <a:p>
            <a:pPr eaLnBrk="1" hangingPunct="1"/>
            <a:endParaRPr lang="en-US" altLang="ja-JP" smtClean="0">
              <a:ea typeface="ＭＳ Ｐ明朝"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0B32D861-6B7A-4F5D-9584-BC50B726A1CA}" type="slidenum">
              <a:rPr lang="en-US" altLang="ja-JP" sz="1200" smtClean="0"/>
              <a:pPr/>
              <a:t>14</a:t>
            </a:fld>
            <a:endParaRPr lang="en-US" altLang="ja-JP" sz="1200" smtClean="0"/>
          </a:p>
        </p:txBody>
      </p:sp>
      <p:sp>
        <p:nvSpPr>
          <p:cNvPr id="76803" name="Rectangle 2"/>
          <p:cNvSpPr>
            <a:spLocks noChangeArrowheads="1" noTextEdit="1"/>
          </p:cNvSpPr>
          <p:nvPr>
            <p:ph type="sldImg"/>
          </p:nvPr>
        </p:nvSpPr>
        <p:spPr>
          <a:ln/>
        </p:spPr>
      </p:sp>
      <p:sp>
        <p:nvSpPr>
          <p:cNvPr id="76804" name="Rectangle 3"/>
          <p:cNvSpPr>
            <a:spLocks noGrp="1" noChangeArrowheads="1"/>
          </p:cNvSpPr>
          <p:nvPr>
            <p:ph type="body" idx="1"/>
          </p:nvPr>
        </p:nvSpPr>
        <p:spPr>
          <a:noFill/>
        </p:spPr>
        <p:txBody>
          <a:bodyPr/>
          <a:lstStyle/>
          <a:p>
            <a:pPr eaLnBrk="1" hangingPunct="1"/>
            <a:r>
              <a:rPr lang="ja-JP" altLang="en-US" smtClean="0">
                <a:ea typeface="ＭＳ Ｐ明朝" charset="-128"/>
              </a:rPr>
              <a:t>４．整理して残った問題を評価し絞り込みます</a:t>
            </a:r>
          </a:p>
          <a:p>
            <a:pPr eaLnBrk="1" hangingPunct="1"/>
            <a:r>
              <a:rPr lang="ja-JP" altLang="en-US" smtClean="0">
                <a:ea typeface="ＭＳ Ｐ明朝" charset="-128"/>
              </a:rPr>
              <a:t>この図の様に、マトリックス図を作成します</a:t>
            </a:r>
          </a:p>
          <a:p>
            <a:pPr eaLnBrk="1" hangingPunct="1"/>
            <a:r>
              <a:rPr lang="ja-JP" altLang="en-US" smtClean="0">
                <a:ea typeface="ＭＳ Ｐ明朝" charset="-128"/>
              </a:rPr>
              <a:t>評価は管理者の方針、期待効果、サークルの実力などで評価します</a:t>
            </a:r>
          </a:p>
          <a:p>
            <a:pPr eaLnBrk="1" hangingPunct="1"/>
            <a:r>
              <a:rPr lang="ja-JP" altLang="en-US" smtClean="0">
                <a:ea typeface="ＭＳ Ｐ明朝" charset="-128"/>
              </a:rPr>
              <a:t>評価点をつけ優先順位を決めどの問題に取り組むかを決定します</a:t>
            </a:r>
          </a:p>
          <a:p>
            <a:pPr eaLnBrk="1" hangingPunct="1"/>
            <a:r>
              <a:rPr lang="ja-JP" altLang="en-US" smtClean="0">
                <a:ea typeface="ＭＳ Ｐ明朝" charset="-128"/>
              </a:rPr>
              <a:t>評価するとき大切なことは、期待効果の値や困り具合などを具体的</a:t>
            </a:r>
          </a:p>
          <a:p>
            <a:pPr eaLnBrk="1" hangingPunct="1"/>
            <a:r>
              <a:rPr lang="ja-JP" altLang="en-US" smtClean="0">
                <a:ea typeface="ＭＳ Ｐ明朝" charset="-128"/>
              </a:rPr>
              <a:t>定量的に把握し判断してください。</a:t>
            </a:r>
          </a:p>
          <a:p>
            <a:pPr eaLnBrk="1" hangingPunct="1"/>
            <a:r>
              <a:rPr lang="ja-JP" altLang="en-US" smtClean="0">
                <a:ea typeface="ＭＳ Ｐ明朝" charset="-128"/>
              </a:rPr>
              <a:t>これが取り組む理由につながってきます</a:t>
            </a:r>
          </a:p>
          <a:p>
            <a:pPr eaLnBrk="1" hangingPunct="1"/>
            <a:r>
              <a:rPr lang="ja-JP" altLang="en-US" smtClean="0">
                <a:ea typeface="ＭＳ Ｐ明朝" charset="-128"/>
              </a:rPr>
              <a:t>問題が決定したら取り組む必要性、選定理由を明確にします</a:t>
            </a:r>
          </a:p>
          <a:p>
            <a:pPr eaLnBrk="1" hangingPunct="1"/>
            <a:r>
              <a:rPr lang="ja-JP" altLang="en-US" smtClean="0">
                <a:ea typeface="ＭＳ Ｐ明朝" charset="-128"/>
              </a:rPr>
              <a:t>評価で大きい問題と考えられた点が選定理由になります</a:t>
            </a:r>
          </a:p>
          <a:p>
            <a:pPr eaLnBrk="1" hangingPunct="1"/>
            <a:r>
              <a:rPr lang="ja-JP" altLang="en-US" smtClean="0">
                <a:ea typeface="ＭＳ Ｐ明朝" charset="-128"/>
              </a:rPr>
              <a:t>複数ある場合は、影響の大きい順に具体的にして整理しておきます</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5A25365D-19F9-4175-AA1E-0AE606385475}" type="slidenum">
              <a:rPr lang="en-US" altLang="ja-JP" sz="1200" smtClean="0"/>
              <a:pPr/>
              <a:t>15</a:t>
            </a:fld>
            <a:endParaRPr lang="en-US" altLang="ja-JP" sz="1200" smtClean="0"/>
          </a:p>
        </p:txBody>
      </p:sp>
      <p:sp>
        <p:nvSpPr>
          <p:cNvPr id="77827" name="Rectangle 2"/>
          <p:cNvSpPr>
            <a:spLocks noChangeArrowheads="1" noTextEdit="1"/>
          </p:cNvSpPr>
          <p:nvPr>
            <p:ph type="sldImg"/>
          </p:nvPr>
        </p:nvSpPr>
        <p:spPr>
          <a:ln/>
        </p:spPr>
      </p:sp>
      <p:sp>
        <p:nvSpPr>
          <p:cNvPr id="77828" name="Rectangle 3"/>
          <p:cNvSpPr>
            <a:spLocks noGrp="1" noChangeArrowheads="1"/>
          </p:cNvSpPr>
          <p:nvPr>
            <p:ph type="body" idx="1"/>
          </p:nvPr>
        </p:nvSpPr>
        <p:spPr>
          <a:noFill/>
        </p:spPr>
        <p:txBody>
          <a:bodyPr/>
          <a:lstStyle/>
          <a:p>
            <a:pPr eaLnBrk="1" hangingPunct="1"/>
            <a:r>
              <a:rPr lang="ja-JP" altLang="en-US" smtClean="0">
                <a:ea typeface="ＭＳ Ｐ明朝" charset="-128"/>
              </a:rPr>
              <a:t>６、テーマを決定します</a:t>
            </a:r>
          </a:p>
          <a:p>
            <a:pPr eaLnBrk="1" hangingPunct="1"/>
            <a:r>
              <a:rPr lang="ja-JP" altLang="en-US" smtClean="0">
                <a:ea typeface="ＭＳ Ｐ明朝" charset="-128"/>
              </a:rPr>
              <a:t>テーマを決定するときの注意点ですが、テーマ名は　丸丸における三角三角のペケペケの形としてください。</a:t>
            </a:r>
          </a:p>
          <a:p>
            <a:pPr eaLnBrk="1" hangingPunct="1"/>
            <a:r>
              <a:rPr lang="ja-JP" altLang="en-US" smtClean="0">
                <a:ea typeface="ＭＳ Ｐ明朝" charset="-128"/>
              </a:rPr>
              <a:t>たとえば「Ａ行程におけるチョコ停件数の撲滅」というようにしてください、</a:t>
            </a:r>
            <a:endParaRPr lang="ja-JP" altLang="en-US" u="sng" smtClean="0">
              <a:ea typeface="ＭＳ Ｐ明朝" charset="-128"/>
            </a:endParaRPr>
          </a:p>
          <a:p>
            <a:pPr eaLnBrk="1" hangingPunct="1"/>
            <a:r>
              <a:rPr lang="ja-JP" altLang="en-US" u="sng" smtClean="0">
                <a:ea typeface="ＭＳ Ｐ明朝" charset="-128"/>
              </a:rPr>
              <a:t>「どの範囲または対象の」</a:t>
            </a:r>
            <a:r>
              <a:rPr lang="ja-JP" altLang="en-US" smtClean="0">
                <a:ea typeface="ＭＳ Ｐ明朝" charset="-128"/>
              </a:rPr>
              <a:t>何すなわち「</a:t>
            </a:r>
            <a:r>
              <a:rPr lang="ja-JP" altLang="en-US" u="sng" smtClean="0">
                <a:ea typeface="ＭＳ Ｐ明朝" charset="-128"/>
              </a:rPr>
              <a:t>管理特性」を　「どうしたいのか」</a:t>
            </a:r>
            <a:r>
              <a:rPr lang="ja-JP" altLang="en-US" smtClean="0">
                <a:ea typeface="ＭＳ Ｐ明朝" charset="-128"/>
              </a:rPr>
              <a:t>という形にします。</a:t>
            </a:r>
          </a:p>
          <a:p>
            <a:pPr eaLnBrk="1" hangingPunct="1"/>
            <a:r>
              <a:rPr lang="ja-JP" altLang="en-US" smtClean="0">
                <a:ea typeface="ＭＳ Ｐ明朝" charset="-128"/>
              </a:rPr>
              <a:t>よくテーマに手段を入れてしまうサークルがあります、</a:t>
            </a:r>
          </a:p>
          <a:p>
            <a:pPr eaLnBrk="1" hangingPunct="1"/>
            <a:r>
              <a:rPr lang="ja-JP" altLang="en-US" smtClean="0">
                <a:ea typeface="ＭＳ Ｐ明朝" charset="-128"/>
              </a:rPr>
              <a:t>たとえば「</a:t>
            </a:r>
            <a:r>
              <a:rPr lang="ja-JP" altLang="en-US" u="sng" smtClean="0">
                <a:ea typeface="ＭＳ Ｐ明朝" charset="-128"/>
              </a:rPr>
              <a:t>Ａ行程の治具改善によるチョコ停件数の低減</a:t>
            </a:r>
            <a:r>
              <a:rPr lang="ja-JP" altLang="en-US" smtClean="0">
                <a:ea typeface="ＭＳ Ｐ明朝" charset="-128"/>
              </a:rPr>
              <a:t>」とします、</a:t>
            </a:r>
          </a:p>
          <a:p>
            <a:pPr eaLnBrk="1" hangingPunct="1"/>
            <a:r>
              <a:rPr lang="ja-JP" altLang="en-US" smtClean="0">
                <a:ea typeface="ＭＳ Ｐ明朝" charset="-128"/>
              </a:rPr>
              <a:t>治具改善はチョコ停低減のひとつの手段であり、</a:t>
            </a:r>
          </a:p>
          <a:p>
            <a:pPr eaLnBrk="1" hangingPunct="1"/>
            <a:r>
              <a:rPr lang="ja-JP" altLang="en-US" smtClean="0">
                <a:ea typeface="ＭＳ Ｐ明朝" charset="-128"/>
              </a:rPr>
              <a:t>テーマにこれを入れてしまうと、この時点で対策を決め付けてしまい、</a:t>
            </a:r>
          </a:p>
          <a:p>
            <a:pPr eaLnBrk="1" hangingPunct="1"/>
            <a:r>
              <a:rPr lang="ja-JP" altLang="en-US" smtClean="0">
                <a:ea typeface="ＭＳ Ｐ明朝" charset="-128"/>
              </a:rPr>
              <a:t>もっと効果的なチョコ停低減の対策が有るかもしれないのに、</a:t>
            </a:r>
          </a:p>
          <a:p>
            <a:pPr eaLnBrk="1" hangingPunct="1"/>
            <a:r>
              <a:rPr lang="ja-JP" altLang="en-US" smtClean="0">
                <a:ea typeface="ＭＳ Ｐ明朝" charset="-128"/>
              </a:rPr>
              <a:t>見落としてしまいますので注意しましょう。</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B6A509A2-D95B-4B8B-9909-65E26E9EEAA1}" type="slidenum">
              <a:rPr lang="en-US" altLang="ja-JP" sz="1200" smtClean="0"/>
              <a:pPr/>
              <a:t>16</a:t>
            </a:fld>
            <a:endParaRPr lang="en-US" altLang="ja-JP" sz="1200" smtClean="0"/>
          </a:p>
        </p:txBody>
      </p:sp>
      <p:sp>
        <p:nvSpPr>
          <p:cNvPr id="78851" name="Rectangle 2"/>
          <p:cNvSpPr>
            <a:spLocks noChangeArrowheads="1" noTextEdit="1"/>
          </p:cNvSpPr>
          <p:nvPr>
            <p:ph type="sldImg"/>
          </p:nvPr>
        </p:nvSpPr>
        <p:spPr>
          <a:ln/>
        </p:spPr>
      </p:sp>
      <p:sp>
        <p:nvSpPr>
          <p:cNvPr id="78852" name="Rectangle 3"/>
          <p:cNvSpPr>
            <a:spLocks noGrp="1" noChangeArrowheads="1"/>
          </p:cNvSpPr>
          <p:nvPr>
            <p:ph type="body" idx="1"/>
          </p:nvPr>
        </p:nvSpPr>
        <p:spPr>
          <a:noFill/>
        </p:spPr>
        <p:txBody>
          <a:bodyPr/>
          <a:lstStyle/>
          <a:p>
            <a:pPr eaLnBrk="1" hangingPunct="1"/>
            <a:r>
              <a:rPr lang="ja-JP" altLang="en-US" smtClean="0">
                <a:ea typeface="ＭＳ Ｐ明朝" charset="-128"/>
              </a:rPr>
              <a:t>テーマが決定したら手順２で現状の把握と目標の設定を行います。</a:t>
            </a:r>
          </a:p>
          <a:p>
            <a:pPr eaLnBrk="1" hangingPunct="1"/>
            <a:r>
              <a:rPr lang="ja-JP" altLang="en-US" smtClean="0">
                <a:ea typeface="ＭＳ Ｐ明朝" charset="-128"/>
              </a:rPr>
              <a:t>問題解決では、悪さ加減の事実を正確に把握し</a:t>
            </a:r>
          </a:p>
          <a:p>
            <a:pPr eaLnBrk="1" hangingPunct="1"/>
            <a:r>
              <a:rPr lang="ja-JP" altLang="en-US" smtClean="0">
                <a:ea typeface="ＭＳ Ｐ明朝" charset="-128"/>
              </a:rPr>
              <a:t>要因解析の魚の頭にあたる特性を決める作業でした。</a:t>
            </a:r>
          </a:p>
          <a:p>
            <a:pPr eaLnBrk="1" hangingPunct="1"/>
            <a:r>
              <a:rPr lang="ja-JP" altLang="en-US" smtClean="0">
                <a:ea typeface="ＭＳ Ｐ明朝" charset="-128"/>
              </a:rPr>
              <a:t>未然防止型では、</a:t>
            </a:r>
            <a:r>
              <a:rPr lang="ja-JP" altLang="en-US" smtClean="0">
                <a:solidFill>
                  <a:schemeClr val="bg2"/>
                </a:solidFill>
                <a:latin typeface="HG創英角ﾎﾟｯﾌﾟ体" pitchFamily="49" charset="-128"/>
                <a:ea typeface="HG創英角ﾎﾟｯﾌﾟ体" pitchFamily="49" charset="-128"/>
              </a:rPr>
              <a:t>選定テーマに関する事実を５</a:t>
            </a:r>
            <a:r>
              <a:rPr lang="en-US" altLang="ja-JP" smtClean="0">
                <a:solidFill>
                  <a:schemeClr val="bg2"/>
                </a:solidFill>
                <a:latin typeface="HG創英角ﾎﾟｯﾌﾟ体" pitchFamily="49" charset="-128"/>
                <a:ea typeface="HG創英角ﾎﾟｯﾌﾟ体" pitchFamily="49" charset="-128"/>
              </a:rPr>
              <a:t>W1H</a:t>
            </a:r>
            <a:r>
              <a:rPr lang="ja-JP" altLang="en-US" smtClean="0">
                <a:solidFill>
                  <a:schemeClr val="bg2"/>
                </a:solidFill>
                <a:latin typeface="HG創英角ﾎﾟｯﾌﾟ体" pitchFamily="49" charset="-128"/>
                <a:ea typeface="HG創英角ﾎﾟｯﾌﾟ体" pitchFamily="49" charset="-128"/>
              </a:rPr>
              <a:t>で集めます。</a:t>
            </a:r>
            <a:endParaRPr lang="ja-JP" altLang="en-US" sz="1600" smtClean="0">
              <a:solidFill>
                <a:schemeClr val="bg2"/>
              </a:solidFill>
              <a:ea typeface="HGSｺﾞｼｯｸE" pitchFamily="50" charset="-128"/>
            </a:endParaRPr>
          </a:p>
          <a:p>
            <a:pPr eaLnBrk="1" hangingPunct="1"/>
            <a:r>
              <a:rPr lang="ja-JP" altLang="en-US" smtClean="0">
                <a:ea typeface="ＭＳ Ｐ明朝" charset="-128"/>
              </a:rPr>
              <a:t>手順２の</a:t>
            </a:r>
            <a:r>
              <a:rPr lang="en-US" altLang="ja-JP" smtClean="0">
                <a:ea typeface="ＭＳ Ｐ明朝" charset="-128"/>
              </a:rPr>
              <a:t>1</a:t>
            </a:r>
            <a:r>
              <a:rPr lang="ja-JP" altLang="en-US" smtClean="0">
                <a:ea typeface="ＭＳ Ｐ明朝" charset="-128"/>
              </a:rPr>
              <a:t>番目として</a:t>
            </a:r>
          </a:p>
          <a:p>
            <a:pPr eaLnBrk="1" hangingPunct="1"/>
            <a:r>
              <a:rPr lang="ja-JP" altLang="en-US" smtClean="0">
                <a:ea typeface="ＭＳ Ｐ明朝" charset="-128"/>
              </a:rPr>
              <a:t>まず攻撃対象、管理特性を決め定義します</a:t>
            </a:r>
          </a:p>
          <a:p>
            <a:pPr eaLnBrk="1" hangingPunct="1"/>
            <a:r>
              <a:rPr lang="ja-JP" altLang="en-US" smtClean="0">
                <a:ea typeface="ＭＳ Ｐ明朝" charset="-128"/>
              </a:rPr>
              <a:t>異常件数や不良率など決まったら、内容、カウントの</a:t>
            </a:r>
          </a:p>
          <a:p>
            <a:pPr eaLnBrk="1" hangingPunct="1"/>
            <a:r>
              <a:rPr lang="ja-JP" altLang="en-US" smtClean="0">
                <a:ea typeface="ＭＳ Ｐ明朝" charset="-128"/>
              </a:rPr>
              <a:t>方法、管理期間などを決めておきます</a:t>
            </a:r>
          </a:p>
          <a:p>
            <a:pPr eaLnBrk="1" hangingPunct="1"/>
            <a:r>
              <a:rPr lang="ja-JP" altLang="en-US" smtClean="0">
                <a:ea typeface="ＭＳ Ｐ明朝" charset="-128"/>
              </a:rPr>
              <a:t>これを明確にしておかないと</a:t>
            </a:r>
          </a:p>
          <a:p>
            <a:pPr eaLnBrk="1" hangingPunct="1"/>
            <a:r>
              <a:rPr lang="ja-JP" altLang="en-US" smtClean="0">
                <a:ea typeface="ＭＳ Ｐ明朝" charset="-128"/>
              </a:rPr>
              <a:t>現状把握や、要因解析のデーターに一貫性が無くなったり</a:t>
            </a:r>
          </a:p>
          <a:p>
            <a:pPr eaLnBrk="1" hangingPunct="1"/>
            <a:r>
              <a:rPr lang="ja-JP" altLang="en-US" smtClean="0">
                <a:ea typeface="ＭＳ Ｐ明朝" charset="-128"/>
              </a:rPr>
              <a:t>目標があいまいになったりして、何をどうするのだったか</a:t>
            </a:r>
          </a:p>
          <a:p>
            <a:pPr eaLnBrk="1" hangingPunct="1"/>
            <a:r>
              <a:rPr lang="ja-JP" altLang="en-US" smtClean="0">
                <a:ea typeface="ＭＳ Ｐ明朝" charset="-128"/>
              </a:rPr>
              <a:t>解らなくなる恐れがあります。しっかり決めて下さい。</a:t>
            </a:r>
          </a:p>
          <a:p>
            <a:pPr eaLnBrk="1" hangingPunct="1"/>
            <a:endParaRPr lang="en-US" altLang="ja-JP" smtClean="0">
              <a:ea typeface="ＭＳ Ｐ明朝"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5CC41EE9-F6E2-40B4-A08B-55873C564D6B}" type="slidenum">
              <a:rPr lang="en-US" altLang="ja-JP" sz="1200" smtClean="0"/>
              <a:pPr/>
              <a:t>17</a:t>
            </a:fld>
            <a:endParaRPr lang="en-US" altLang="ja-JP" sz="1200" smtClean="0"/>
          </a:p>
        </p:txBody>
      </p:sp>
      <p:sp>
        <p:nvSpPr>
          <p:cNvPr id="79875" name="Rectangle 2"/>
          <p:cNvSpPr>
            <a:spLocks noChangeArrowheads="1" noTextEdit="1"/>
          </p:cNvSpPr>
          <p:nvPr>
            <p:ph type="sldImg"/>
          </p:nvPr>
        </p:nvSpPr>
        <p:spPr>
          <a:ln/>
        </p:spPr>
      </p:sp>
      <p:sp>
        <p:nvSpPr>
          <p:cNvPr id="79876" name="Rectangle 3"/>
          <p:cNvSpPr>
            <a:spLocks noGrp="1" noChangeArrowheads="1"/>
          </p:cNvSpPr>
          <p:nvPr>
            <p:ph type="body" idx="1"/>
          </p:nvPr>
        </p:nvSpPr>
        <p:spPr>
          <a:noFill/>
        </p:spPr>
        <p:txBody>
          <a:bodyPr/>
          <a:lstStyle/>
          <a:p>
            <a:pPr eaLnBrk="1" hangingPunct="1"/>
            <a:r>
              <a:rPr lang="ja-JP" altLang="en-US" smtClean="0">
                <a:ea typeface="ＭＳ Ｐ明朝" charset="-128"/>
              </a:rPr>
              <a:t>テーマが決定したら手順２で現状の把握と目標の設定を行います。</a:t>
            </a:r>
          </a:p>
          <a:p>
            <a:pPr eaLnBrk="1" hangingPunct="1"/>
            <a:r>
              <a:rPr lang="ja-JP" altLang="en-US" smtClean="0">
                <a:ea typeface="ＭＳ Ｐ明朝" charset="-128"/>
              </a:rPr>
              <a:t>問題解決では、悪さ加減の事実を正確に把握し</a:t>
            </a:r>
          </a:p>
          <a:p>
            <a:pPr eaLnBrk="1" hangingPunct="1"/>
            <a:r>
              <a:rPr lang="ja-JP" altLang="en-US" smtClean="0">
                <a:ea typeface="ＭＳ Ｐ明朝" charset="-128"/>
              </a:rPr>
              <a:t>要因解析の魚の頭にあたる特性を決める作業でした。</a:t>
            </a:r>
          </a:p>
          <a:p>
            <a:pPr eaLnBrk="1" hangingPunct="1"/>
            <a:r>
              <a:rPr lang="ja-JP" altLang="en-US" smtClean="0">
                <a:ea typeface="ＭＳ Ｐ明朝" charset="-128"/>
              </a:rPr>
              <a:t>未然防止型では、</a:t>
            </a:r>
            <a:r>
              <a:rPr lang="ja-JP" altLang="en-US" smtClean="0">
                <a:solidFill>
                  <a:schemeClr val="bg2"/>
                </a:solidFill>
                <a:latin typeface="HG創英角ﾎﾟｯﾌﾟ体" pitchFamily="49" charset="-128"/>
                <a:ea typeface="HG創英角ﾎﾟｯﾌﾟ体" pitchFamily="49" charset="-128"/>
              </a:rPr>
              <a:t>選定テーマに関する事実を５</a:t>
            </a:r>
            <a:r>
              <a:rPr lang="en-US" altLang="ja-JP" smtClean="0">
                <a:solidFill>
                  <a:schemeClr val="bg2"/>
                </a:solidFill>
                <a:latin typeface="HG創英角ﾎﾟｯﾌﾟ体" pitchFamily="49" charset="-128"/>
                <a:ea typeface="HG創英角ﾎﾟｯﾌﾟ体" pitchFamily="49" charset="-128"/>
              </a:rPr>
              <a:t>W1H</a:t>
            </a:r>
            <a:r>
              <a:rPr lang="ja-JP" altLang="en-US" smtClean="0">
                <a:solidFill>
                  <a:schemeClr val="bg2"/>
                </a:solidFill>
                <a:latin typeface="HG創英角ﾎﾟｯﾌﾟ体" pitchFamily="49" charset="-128"/>
                <a:ea typeface="HG創英角ﾎﾟｯﾌﾟ体" pitchFamily="49" charset="-128"/>
              </a:rPr>
              <a:t>で集めます。</a:t>
            </a:r>
            <a:endParaRPr lang="ja-JP" altLang="en-US" sz="1600" smtClean="0">
              <a:solidFill>
                <a:schemeClr val="bg2"/>
              </a:solidFill>
              <a:ea typeface="HGSｺﾞｼｯｸE" pitchFamily="50" charset="-128"/>
            </a:endParaRPr>
          </a:p>
          <a:p>
            <a:pPr eaLnBrk="1" hangingPunct="1"/>
            <a:r>
              <a:rPr lang="ja-JP" altLang="en-US" smtClean="0">
                <a:ea typeface="ＭＳ Ｐ明朝" charset="-128"/>
              </a:rPr>
              <a:t>手順２の</a:t>
            </a:r>
            <a:r>
              <a:rPr lang="en-US" altLang="ja-JP" smtClean="0">
                <a:ea typeface="ＭＳ Ｐ明朝" charset="-128"/>
              </a:rPr>
              <a:t>1</a:t>
            </a:r>
            <a:r>
              <a:rPr lang="ja-JP" altLang="en-US" smtClean="0">
                <a:ea typeface="ＭＳ Ｐ明朝" charset="-128"/>
              </a:rPr>
              <a:t>番目として</a:t>
            </a:r>
          </a:p>
          <a:p>
            <a:pPr eaLnBrk="1" hangingPunct="1"/>
            <a:r>
              <a:rPr lang="ja-JP" altLang="en-US" smtClean="0">
                <a:ea typeface="ＭＳ Ｐ明朝" charset="-128"/>
              </a:rPr>
              <a:t>まず攻撃対象、管理特性を決め定義します</a:t>
            </a:r>
          </a:p>
          <a:p>
            <a:pPr eaLnBrk="1" hangingPunct="1"/>
            <a:r>
              <a:rPr lang="ja-JP" altLang="en-US" smtClean="0">
                <a:ea typeface="ＭＳ Ｐ明朝" charset="-128"/>
              </a:rPr>
              <a:t>異常件数や不良率など決まったら、内容、カウントの</a:t>
            </a:r>
          </a:p>
          <a:p>
            <a:pPr eaLnBrk="1" hangingPunct="1"/>
            <a:r>
              <a:rPr lang="ja-JP" altLang="en-US" smtClean="0">
                <a:ea typeface="ＭＳ Ｐ明朝" charset="-128"/>
              </a:rPr>
              <a:t>方法、管理期間などを決めておきます</a:t>
            </a:r>
          </a:p>
          <a:p>
            <a:pPr eaLnBrk="1" hangingPunct="1"/>
            <a:r>
              <a:rPr lang="ja-JP" altLang="en-US" smtClean="0">
                <a:ea typeface="ＭＳ Ｐ明朝" charset="-128"/>
              </a:rPr>
              <a:t>これを明確にしておかないと</a:t>
            </a:r>
          </a:p>
          <a:p>
            <a:pPr eaLnBrk="1" hangingPunct="1"/>
            <a:r>
              <a:rPr lang="ja-JP" altLang="en-US" smtClean="0">
                <a:ea typeface="ＭＳ Ｐ明朝" charset="-128"/>
              </a:rPr>
              <a:t>現状把握や、要因解析のデーターに一貫性が無くなったり</a:t>
            </a:r>
          </a:p>
          <a:p>
            <a:pPr eaLnBrk="1" hangingPunct="1"/>
            <a:r>
              <a:rPr lang="ja-JP" altLang="en-US" smtClean="0">
                <a:ea typeface="ＭＳ Ｐ明朝" charset="-128"/>
              </a:rPr>
              <a:t>目標があいまいになったりして、何をどうするのだったか</a:t>
            </a:r>
          </a:p>
          <a:p>
            <a:pPr eaLnBrk="1" hangingPunct="1"/>
            <a:r>
              <a:rPr lang="ja-JP" altLang="en-US" smtClean="0">
                <a:ea typeface="ＭＳ Ｐ明朝" charset="-128"/>
              </a:rPr>
              <a:t>解らなくなる恐れがあります。しっかり決めて下さい。</a:t>
            </a:r>
          </a:p>
          <a:p>
            <a:pPr eaLnBrk="1" hangingPunct="1"/>
            <a:endParaRPr lang="en-US" altLang="ja-JP" smtClean="0">
              <a:ea typeface="ＭＳ Ｐ明朝"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9D388DD6-266C-40A9-AFEE-87CE00511E21}" type="slidenum">
              <a:rPr lang="en-US" altLang="ja-JP" sz="1200" smtClean="0"/>
              <a:pPr/>
              <a:t>18</a:t>
            </a:fld>
            <a:endParaRPr lang="en-US" altLang="ja-JP" sz="1200" smtClean="0"/>
          </a:p>
        </p:txBody>
      </p:sp>
      <p:sp>
        <p:nvSpPr>
          <p:cNvPr id="80899" name="Rectangle 2"/>
          <p:cNvSpPr>
            <a:spLocks noChangeArrowheads="1" noTextEdit="1"/>
          </p:cNvSpPr>
          <p:nvPr>
            <p:ph type="sldImg"/>
          </p:nvPr>
        </p:nvSpPr>
        <p:spPr>
          <a:ln/>
        </p:spPr>
      </p:sp>
      <p:sp>
        <p:nvSpPr>
          <p:cNvPr id="80900" name="Rectangle 3"/>
          <p:cNvSpPr>
            <a:spLocks noGrp="1" noChangeArrowheads="1"/>
          </p:cNvSpPr>
          <p:nvPr>
            <p:ph type="body" idx="1"/>
          </p:nvPr>
        </p:nvSpPr>
        <p:spPr>
          <a:noFill/>
        </p:spPr>
        <p:txBody>
          <a:bodyPr/>
          <a:lstStyle/>
          <a:p>
            <a:pPr eaLnBrk="1" hangingPunct="1"/>
            <a:r>
              <a:rPr lang="ja-JP" altLang="en-US" smtClean="0">
                <a:ea typeface="ＭＳ Ｐ明朝" charset="-128"/>
              </a:rPr>
              <a:t>次に目標の設定ですが、目標の</a:t>
            </a:r>
            <a:r>
              <a:rPr lang="en-US" altLang="ja-JP" smtClean="0">
                <a:ea typeface="ＭＳ Ｐ明朝" charset="-128"/>
              </a:rPr>
              <a:t>3</a:t>
            </a:r>
            <a:r>
              <a:rPr lang="ja-JP" altLang="en-US" smtClean="0">
                <a:ea typeface="ＭＳ Ｐ明朝" charset="-128"/>
              </a:rPr>
              <a:t>要素である、何を、いつまでに、</a:t>
            </a:r>
          </a:p>
          <a:p>
            <a:pPr eaLnBrk="1" hangingPunct="1"/>
            <a:r>
              <a:rPr lang="ja-JP" altLang="en-US" smtClean="0">
                <a:ea typeface="ＭＳ Ｐ明朝" charset="-128"/>
              </a:rPr>
              <a:t>どれだけをはっきりさせます。</a:t>
            </a:r>
          </a:p>
          <a:p>
            <a:pPr eaLnBrk="1" hangingPunct="1"/>
            <a:r>
              <a:rPr lang="ja-JP" altLang="en-US" smtClean="0">
                <a:ea typeface="ＭＳ Ｐ明朝" charset="-128"/>
              </a:rPr>
              <a:t>たとえばキズ不良を、</a:t>
            </a:r>
            <a:r>
              <a:rPr lang="en-US" altLang="ja-JP" smtClean="0">
                <a:ea typeface="ＭＳ Ｐ明朝" charset="-128"/>
              </a:rPr>
              <a:t>11</a:t>
            </a:r>
            <a:r>
              <a:rPr lang="ja-JP" altLang="en-US" smtClean="0">
                <a:ea typeface="ＭＳ Ｐ明朝" charset="-128"/>
              </a:rPr>
              <a:t>月末までに、</a:t>
            </a:r>
            <a:r>
              <a:rPr lang="en-US" altLang="ja-JP" smtClean="0">
                <a:ea typeface="ＭＳ Ｐ明朝" charset="-128"/>
              </a:rPr>
              <a:t>0</a:t>
            </a:r>
            <a:r>
              <a:rPr lang="ja-JP" altLang="en-US" smtClean="0">
                <a:ea typeface="ＭＳ Ｐ明朝" charset="-128"/>
              </a:rPr>
              <a:t>個にするという具合です。</a:t>
            </a:r>
          </a:p>
          <a:p>
            <a:pPr eaLnBrk="1" hangingPunct="1"/>
            <a:r>
              <a:rPr lang="ja-JP" altLang="en-US" smtClean="0">
                <a:ea typeface="ＭＳ Ｐ明朝" charset="-128"/>
              </a:rPr>
              <a:t>目標はサークルの実力より少し高めで、みんなで勉強し努力しないと</a:t>
            </a:r>
          </a:p>
          <a:p>
            <a:pPr eaLnBrk="1" hangingPunct="1"/>
            <a:r>
              <a:rPr lang="ja-JP" altLang="en-US" smtClean="0">
                <a:ea typeface="ＭＳ Ｐ明朝" charset="-128"/>
              </a:rPr>
              <a:t>出来ないようなメンバーの挑戦意欲わ沸く目標にしましょう</a:t>
            </a:r>
          </a:p>
          <a:p>
            <a:pPr eaLnBrk="1" hangingPunct="1"/>
            <a:r>
              <a:rPr lang="ja-JP" altLang="en-US" smtClean="0">
                <a:ea typeface="ＭＳ Ｐ明朝" charset="-128"/>
              </a:rPr>
              <a:t>またチームワーク向上とかメンバーの育成や技能伝承などのサブ目標も</a:t>
            </a:r>
          </a:p>
          <a:p>
            <a:pPr eaLnBrk="1" hangingPunct="1"/>
            <a:r>
              <a:rPr lang="ja-JP" altLang="en-US" smtClean="0">
                <a:ea typeface="ＭＳ Ｐ明朝" charset="-128"/>
              </a:rPr>
              <a:t>決めておくといいでしょう、　</a:t>
            </a:r>
          </a:p>
          <a:p>
            <a:pPr eaLnBrk="1" hangingPunct="1"/>
            <a:r>
              <a:rPr lang="ja-JP" altLang="en-US" smtClean="0">
                <a:ea typeface="ＭＳ Ｐ明朝" charset="-128"/>
              </a:rPr>
              <a:t>テーマが決まったら、テーマについて上司に報告をして</a:t>
            </a:r>
          </a:p>
          <a:p>
            <a:pPr eaLnBrk="1" hangingPunct="1"/>
            <a:r>
              <a:rPr lang="ja-JP" altLang="en-US" smtClean="0">
                <a:ea typeface="ＭＳ Ｐ明朝" charset="-128"/>
              </a:rPr>
              <a:t>確認してもらいます。</a:t>
            </a:r>
          </a:p>
          <a:p>
            <a:pPr eaLnBrk="1" hangingPunct="1"/>
            <a:r>
              <a:rPr lang="ja-JP" altLang="en-US" smtClean="0">
                <a:ea typeface="ＭＳ Ｐ明朝" charset="-128"/>
              </a:rPr>
              <a:t>テーマの大きさ、問題解決の型、目標値などを確認してもらいます</a:t>
            </a:r>
          </a:p>
          <a:p>
            <a:pPr eaLnBrk="1" hangingPunct="1"/>
            <a:r>
              <a:rPr lang="ja-JP" altLang="en-US" smtClean="0">
                <a:ea typeface="ＭＳ Ｐ明朝" charset="-128"/>
              </a:rPr>
              <a:t>会社によっては、テーマ登録用紙を作成し、これにテーマ、目標値、期間など</a:t>
            </a:r>
          </a:p>
          <a:p>
            <a:pPr eaLnBrk="1" hangingPunct="1"/>
            <a:r>
              <a:rPr lang="ja-JP" altLang="en-US" smtClean="0">
                <a:ea typeface="ＭＳ Ｐ明朝" charset="-128"/>
              </a:rPr>
              <a:t>記入し、上司や事務局に提出して確認してもらうようにして、</a:t>
            </a:r>
          </a:p>
          <a:p>
            <a:pPr eaLnBrk="1" hangingPunct="1"/>
            <a:r>
              <a:rPr lang="ja-JP" altLang="en-US" smtClean="0">
                <a:ea typeface="ＭＳ Ｐ明朝" charset="-128"/>
              </a:rPr>
              <a:t>管理しているところが有多く有ります。</a:t>
            </a:r>
          </a:p>
          <a:p>
            <a:pPr eaLnBrk="1" hangingPunct="1"/>
            <a:r>
              <a:rPr lang="ja-JP" altLang="en-US" smtClean="0">
                <a:ea typeface="ＭＳ Ｐ明朝" charset="-128"/>
              </a:rPr>
              <a:t>管理者にもしっかり理解してもらい支援をしてもらいます。</a:t>
            </a:r>
          </a:p>
          <a:p>
            <a:pPr eaLnBrk="1" hangingPunct="1"/>
            <a:endParaRPr lang="en-US" altLang="ja-JP" smtClean="0">
              <a:ea typeface="ＭＳ Ｐ明朝"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B0E7EEF2-640E-439C-B5BC-2DFDD175A846}" type="slidenum">
              <a:rPr lang="en-US" altLang="ja-JP" sz="1200" smtClean="0"/>
              <a:pPr/>
              <a:t>19</a:t>
            </a:fld>
            <a:endParaRPr lang="en-US" altLang="ja-JP" sz="1200" smtClean="0"/>
          </a:p>
        </p:txBody>
      </p:sp>
      <p:sp>
        <p:nvSpPr>
          <p:cNvPr id="81923" name="Rectangle 2"/>
          <p:cNvSpPr>
            <a:spLocks noChangeArrowheads="1" noTextEdit="1"/>
          </p:cNvSpPr>
          <p:nvPr>
            <p:ph type="sldImg"/>
          </p:nvPr>
        </p:nvSpPr>
        <p:spPr>
          <a:ln/>
        </p:spPr>
      </p:sp>
      <p:sp>
        <p:nvSpPr>
          <p:cNvPr id="81924" name="Rectangle 3"/>
          <p:cNvSpPr>
            <a:spLocks noGrp="1" noChangeArrowheads="1"/>
          </p:cNvSpPr>
          <p:nvPr>
            <p:ph type="body" idx="1"/>
          </p:nvPr>
        </p:nvSpPr>
        <p:spPr>
          <a:noFill/>
        </p:spPr>
        <p:txBody>
          <a:bodyPr/>
          <a:lstStyle/>
          <a:p>
            <a:pPr eaLnBrk="1" hangingPunct="1"/>
            <a:r>
              <a:rPr lang="ja-JP" altLang="en-US" smtClean="0">
                <a:ea typeface="ＭＳ Ｐ明朝" charset="-128"/>
              </a:rPr>
              <a:t>目標が決まったら手順６で活動計画をです。ガントチャートを使います。</a:t>
            </a:r>
          </a:p>
          <a:p>
            <a:pPr eaLnBrk="1" hangingPunct="1"/>
            <a:r>
              <a:rPr lang="ja-JP" altLang="en-US" smtClean="0">
                <a:ea typeface="ＭＳ Ｐ明朝" charset="-128"/>
              </a:rPr>
              <a:t>活動スケジュールと役割分担を決めます。</a:t>
            </a:r>
          </a:p>
          <a:p>
            <a:pPr eaLnBrk="1" hangingPunct="1"/>
            <a:r>
              <a:rPr lang="ja-JP" altLang="en-US" smtClean="0">
                <a:ea typeface="ＭＳ Ｐ明朝" charset="-128"/>
              </a:rPr>
              <a:t>問題解決のステップを、目標で決めた期日までに活動が完了するよう</a:t>
            </a:r>
          </a:p>
          <a:p>
            <a:pPr eaLnBrk="1" hangingPunct="1"/>
            <a:r>
              <a:rPr lang="ja-JP" altLang="en-US" smtClean="0">
                <a:ea typeface="ＭＳ Ｐ明朝" charset="-128"/>
              </a:rPr>
              <a:t>スケジュールを立てます。</a:t>
            </a:r>
          </a:p>
          <a:p>
            <a:pPr eaLnBrk="1" hangingPunct="1"/>
            <a:r>
              <a:rPr lang="ja-JP" altLang="en-US" smtClean="0">
                <a:ea typeface="ＭＳ Ｐ明朝" charset="-128"/>
              </a:rPr>
              <a:t>前回の活動で反省事項があればそれを考慮し計画に組み込みます、</a:t>
            </a:r>
          </a:p>
          <a:p>
            <a:pPr eaLnBrk="1" hangingPunct="1"/>
            <a:r>
              <a:rPr lang="ja-JP" altLang="en-US" smtClean="0">
                <a:ea typeface="ＭＳ Ｐ明朝" charset="-128"/>
              </a:rPr>
              <a:t>この表の様に縦軸に活動ステップとステップリーダーを記入します、</a:t>
            </a:r>
          </a:p>
          <a:p>
            <a:pPr eaLnBrk="1" hangingPunct="1"/>
            <a:r>
              <a:rPr lang="ja-JP" altLang="en-US" smtClean="0">
                <a:ea typeface="ＭＳ Ｐ明朝" charset="-128"/>
              </a:rPr>
              <a:t>横軸には実施時期を記入します。</a:t>
            </a:r>
          </a:p>
          <a:p>
            <a:pPr eaLnBrk="1" hangingPunct="1"/>
            <a:r>
              <a:rPr lang="ja-JP" altLang="en-US" u="sng" smtClean="0">
                <a:ea typeface="ＭＳ Ｐ明朝" charset="-128"/>
              </a:rPr>
              <a:t>ステップリーダーを決め皆で責任を持って進めるよう、計画してください</a:t>
            </a:r>
            <a:endParaRPr lang="ja-JP" altLang="en-US" smtClean="0">
              <a:ea typeface="ＭＳ Ｐ明朝" charset="-128"/>
            </a:endParaRPr>
          </a:p>
          <a:p>
            <a:pPr eaLnBrk="1" hangingPunct="1"/>
            <a:r>
              <a:rPr lang="ja-JP" altLang="en-US" smtClean="0">
                <a:ea typeface="ＭＳ Ｐ明朝" charset="-128"/>
              </a:rPr>
              <a:t>活動中は実績をその都度記入し、スケジュール管理をします、</a:t>
            </a:r>
          </a:p>
          <a:p>
            <a:pPr eaLnBrk="1" hangingPunct="1"/>
            <a:r>
              <a:rPr lang="ja-JP" altLang="en-US" smtClean="0">
                <a:ea typeface="ＭＳ Ｐ明朝" charset="-128"/>
              </a:rPr>
              <a:t>メンバーが見えるように掲示しておいてください。</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8400FE5F-9D0F-4364-BDCF-5F5BCDBABBC0}" type="slidenum">
              <a:rPr lang="en-US" altLang="ja-JP" sz="1200" smtClean="0"/>
              <a:pPr/>
              <a:t>2</a:t>
            </a:fld>
            <a:endParaRPr lang="en-US" altLang="ja-JP" sz="1200" smtClean="0"/>
          </a:p>
        </p:txBody>
      </p:sp>
      <p:sp>
        <p:nvSpPr>
          <p:cNvPr id="64515" name="Rectangle 2"/>
          <p:cNvSpPr>
            <a:spLocks noChangeArrowheads="1" noTextEdit="1"/>
          </p:cNvSpPr>
          <p:nvPr>
            <p:ph type="sldImg"/>
          </p:nvPr>
        </p:nvSpPr>
        <p:spPr>
          <a:ln/>
        </p:spPr>
      </p:sp>
      <p:sp>
        <p:nvSpPr>
          <p:cNvPr id="64516" name="Rectangle 3"/>
          <p:cNvSpPr>
            <a:spLocks noGrp="1" noChangeArrowheads="1"/>
          </p:cNvSpPr>
          <p:nvPr>
            <p:ph type="body" idx="1"/>
          </p:nvPr>
        </p:nvSpPr>
        <p:spPr>
          <a:noFill/>
        </p:spPr>
        <p:txBody>
          <a:bodyPr/>
          <a:lstStyle/>
          <a:p>
            <a:pPr eaLnBrk="1" hangingPunct="1"/>
            <a:r>
              <a:rPr lang="ja-JP" altLang="en-US" smtClean="0">
                <a:ea typeface="ＭＳ Ｐ明朝" charset="-128"/>
              </a:rPr>
              <a:t>我々働くものは表に示す六つの役割を持って仕事を進めています。</a:t>
            </a:r>
          </a:p>
          <a:p>
            <a:pPr eaLnBrk="1" hangingPunct="1"/>
            <a:r>
              <a:rPr lang="en-US" altLang="ja-JP" smtClean="0">
                <a:ea typeface="ＭＳ Ｐ明朝" charset="-128"/>
              </a:rPr>
              <a:t>Q</a:t>
            </a:r>
            <a:r>
              <a:rPr lang="ja-JP" altLang="en-US" smtClean="0">
                <a:ea typeface="ＭＳ Ｐ明朝" charset="-128"/>
              </a:rPr>
              <a:t>は品質に維持向上事務サービスでは誤りの無い仕事をすることです</a:t>
            </a:r>
          </a:p>
          <a:p>
            <a:pPr eaLnBrk="1" hangingPunct="1"/>
            <a:r>
              <a:rPr lang="en-US" altLang="ja-JP" smtClean="0">
                <a:ea typeface="ＭＳ Ｐ明朝" charset="-128"/>
              </a:rPr>
              <a:t>D</a:t>
            </a:r>
            <a:r>
              <a:rPr lang="ja-JP" altLang="en-US" smtClean="0">
                <a:ea typeface="ＭＳ Ｐ明朝" charset="-128"/>
              </a:rPr>
              <a:t>はデリバリー量、納期で決められた納期内に決められた量を生産する</a:t>
            </a:r>
          </a:p>
          <a:p>
            <a:pPr eaLnBrk="1" hangingPunct="1"/>
            <a:r>
              <a:rPr lang="en-US" altLang="ja-JP" smtClean="0">
                <a:ea typeface="ＭＳ Ｐ明朝" charset="-128"/>
              </a:rPr>
              <a:t>C</a:t>
            </a:r>
            <a:r>
              <a:rPr lang="ja-JP" altLang="en-US" smtClean="0">
                <a:ea typeface="ＭＳ Ｐ明朝" charset="-128"/>
              </a:rPr>
              <a:t>はコスト原価で少しでも無駄を省き原価を低減する</a:t>
            </a:r>
          </a:p>
          <a:p>
            <a:pPr eaLnBrk="1" hangingPunct="1"/>
            <a:r>
              <a:rPr lang="en-US" altLang="ja-JP" smtClean="0">
                <a:ea typeface="ＭＳ Ｐ明朝" charset="-128"/>
              </a:rPr>
              <a:t>S</a:t>
            </a:r>
            <a:r>
              <a:rPr lang="ja-JP" altLang="en-US" smtClean="0">
                <a:ea typeface="ＭＳ Ｐ明朝" charset="-128"/>
              </a:rPr>
              <a:t>はセフティー安全で怪我をしたりものを破損させない</a:t>
            </a:r>
          </a:p>
          <a:p>
            <a:pPr eaLnBrk="1" hangingPunct="1"/>
            <a:r>
              <a:rPr lang="en-US" altLang="ja-JP" smtClean="0">
                <a:ea typeface="ＭＳ Ｐ明朝" charset="-128"/>
              </a:rPr>
              <a:t>M</a:t>
            </a:r>
            <a:r>
              <a:rPr lang="ja-JP" altLang="en-US" smtClean="0">
                <a:ea typeface="ＭＳ Ｐ明朝" charset="-128"/>
              </a:rPr>
              <a:t>はモラールで人間関係を良くして明るい職場にする</a:t>
            </a:r>
            <a:endParaRPr lang="en-US" altLang="ja-JP" smtClean="0">
              <a:ea typeface="ＭＳ Ｐ明朝" charset="-128"/>
            </a:endParaRPr>
          </a:p>
          <a:p>
            <a:pPr eaLnBrk="1" hangingPunct="1"/>
            <a:r>
              <a:rPr lang="ja-JP" altLang="en-US" b="1" smtClean="0">
                <a:ea typeface="ＭＳ Ｐ明朝" charset="-128"/>
              </a:rPr>
              <a:t>Ｅ</a:t>
            </a:r>
            <a:r>
              <a:rPr lang="ja-JP" altLang="en-US" smtClean="0">
                <a:ea typeface="ＭＳ Ｐ明朝" charset="-128"/>
              </a:rPr>
              <a:t>は環境で自然生態系を守ることです</a:t>
            </a:r>
          </a:p>
          <a:p>
            <a:pPr eaLnBrk="1" hangingPunct="1"/>
            <a:r>
              <a:rPr lang="ja-JP" altLang="en-US" smtClean="0">
                <a:ea typeface="ＭＳ Ｐ明朝" charset="-128"/>
              </a:rPr>
              <a:t>こうした職場での</a:t>
            </a:r>
            <a:r>
              <a:rPr lang="ja-JP" altLang="en-US" u="sng" smtClean="0">
                <a:ea typeface="ＭＳ Ｐ明朝" charset="-128"/>
              </a:rPr>
              <a:t>自分達の役割の中で問題を見つけ、解決することが重要</a:t>
            </a:r>
            <a:r>
              <a:rPr lang="ja-JP" altLang="en-US" smtClean="0">
                <a:ea typeface="ＭＳ Ｐ明朝" charset="-128"/>
              </a:rPr>
              <a:t>になっています。</a:t>
            </a:r>
          </a:p>
          <a:p>
            <a:pPr eaLnBrk="1" hangingPunct="1"/>
            <a:endParaRPr lang="en-US" altLang="ja-JP" smtClean="0">
              <a:ea typeface="ＭＳ Ｐ明朝"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E1E1AEB9-74F3-4CB4-BEED-5A4A727B7C9D}" type="slidenum">
              <a:rPr lang="en-US" altLang="ja-JP" sz="1200" smtClean="0"/>
              <a:pPr/>
              <a:t>20</a:t>
            </a:fld>
            <a:endParaRPr lang="en-US" altLang="ja-JP" sz="1200" smtClean="0"/>
          </a:p>
        </p:txBody>
      </p:sp>
      <p:sp>
        <p:nvSpPr>
          <p:cNvPr id="82947" name="Rectangle 2"/>
          <p:cNvSpPr>
            <a:spLocks noChangeArrowheads="1" noTextEdit="1"/>
          </p:cNvSpPr>
          <p:nvPr>
            <p:ph type="sldImg"/>
          </p:nvPr>
        </p:nvSpPr>
        <p:spPr>
          <a:ln/>
        </p:spPr>
      </p:sp>
      <p:sp>
        <p:nvSpPr>
          <p:cNvPr id="82948" name="Rectangle 3"/>
          <p:cNvSpPr>
            <a:spLocks noGrp="1" noChangeArrowheads="1"/>
          </p:cNvSpPr>
          <p:nvPr>
            <p:ph type="body" idx="1"/>
          </p:nvPr>
        </p:nvSpPr>
        <p:spPr>
          <a:noFill/>
        </p:spPr>
        <p:txBody>
          <a:bodyPr/>
          <a:lstStyle/>
          <a:p>
            <a:pPr eaLnBrk="1" hangingPunct="1"/>
            <a:r>
              <a:rPr lang="ja-JP" altLang="en-US" smtClean="0">
                <a:ea typeface="ＭＳ Ｐ明朝" charset="-128"/>
              </a:rPr>
              <a:t>手順４で要因の調査と解析を行います。</a:t>
            </a:r>
          </a:p>
          <a:p>
            <a:pPr eaLnBrk="1" hangingPunct="1"/>
            <a:r>
              <a:rPr lang="ja-JP" altLang="en-US" smtClean="0">
                <a:ea typeface="ＭＳ Ｐ明朝" charset="-128"/>
              </a:rPr>
              <a:t>問題解決のステップの中で一番重要なのがこの要因解析です</a:t>
            </a:r>
          </a:p>
          <a:p>
            <a:pPr eaLnBrk="1" hangingPunct="1"/>
            <a:r>
              <a:rPr lang="ja-JP" altLang="en-US" smtClean="0">
                <a:ea typeface="ＭＳ Ｐ明朝" charset="-128"/>
              </a:rPr>
              <a:t>まず４</a:t>
            </a:r>
            <a:r>
              <a:rPr lang="en-US" altLang="ja-JP" smtClean="0">
                <a:ea typeface="ＭＳ Ｐ明朝" charset="-128"/>
              </a:rPr>
              <a:t>M</a:t>
            </a:r>
            <a:r>
              <a:rPr lang="ja-JP" altLang="en-US" smtClean="0">
                <a:ea typeface="ＭＳ Ｐ明朝" charset="-128"/>
              </a:rPr>
              <a:t>などで要因を洗い出し整理します。</a:t>
            </a:r>
          </a:p>
          <a:p>
            <a:pPr eaLnBrk="1" hangingPunct="1"/>
            <a:r>
              <a:rPr lang="ja-JP" altLang="en-US" smtClean="0">
                <a:ea typeface="ＭＳ Ｐ明朝" charset="-128"/>
              </a:rPr>
              <a:t>ここで重要なのは要因と思われる物をブレーンストーミングで沢山あげる事です。</a:t>
            </a:r>
          </a:p>
          <a:p>
            <a:pPr eaLnBrk="1" hangingPunct="1"/>
            <a:r>
              <a:rPr lang="ja-JP" altLang="en-US" smtClean="0">
                <a:ea typeface="ＭＳ Ｐ明朝" charset="-128"/>
              </a:rPr>
              <a:t>皆で現地現物で現場観察をして、その結果ををもとに沢山出してください</a:t>
            </a:r>
          </a:p>
          <a:p>
            <a:pPr eaLnBrk="1" hangingPunct="1"/>
            <a:r>
              <a:rPr lang="ja-JP" altLang="en-US" smtClean="0">
                <a:ea typeface="ＭＳ Ｐ明朝" charset="-128"/>
              </a:rPr>
              <a:t>必要ならメンバーのほかにスタッフや専門家などの参加も得て</a:t>
            </a:r>
          </a:p>
          <a:p>
            <a:pPr eaLnBrk="1" hangingPunct="1"/>
            <a:r>
              <a:rPr lang="ja-JP" altLang="en-US" smtClean="0">
                <a:ea typeface="ＭＳ Ｐ明朝" charset="-128"/>
              </a:rPr>
              <a:t>洗い出し、重要な要因を見逃さないようにして下さい。</a:t>
            </a:r>
          </a:p>
          <a:p>
            <a:pPr eaLnBrk="1" hangingPunct="1"/>
            <a:r>
              <a:rPr lang="ja-JP" altLang="en-US" smtClean="0">
                <a:ea typeface="ＭＳ Ｐ明朝" charset="-128"/>
              </a:rPr>
              <a:t>次に出された要因を整理します</a:t>
            </a:r>
          </a:p>
          <a:p>
            <a:pPr eaLnBrk="1" hangingPunct="1"/>
            <a:r>
              <a:rPr lang="ja-JP" altLang="en-US" smtClean="0">
                <a:ea typeface="ＭＳ Ｐ明朝" charset="-128"/>
              </a:rPr>
              <a:t>整理には、特性要因図、原因追求型の系統図、連関図などが使われます</a:t>
            </a:r>
          </a:p>
          <a:p>
            <a:pPr eaLnBrk="1" hangingPunct="1"/>
            <a:r>
              <a:rPr lang="ja-JP" altLang="en-US" smtClean="0">
                <a:ea typeface="ＭＳ Ｐ明朝" charset="-128"/>
              </a:rPr>
              <a:t>いずれもナゼナゼをくり返し、掘り下げて行きます。</a:t>
            </a:r>
          </a:p>
          <a:p>
            <a:pPr eaLnBrk="1" hangingPunct="1"/>
            <a:r>
              <a:rPr lang="ja-JP" altLang="en-US" smtClean="0">
                <a:ea typeface="ＭＳ Ｐ明朝" charset="-128"/>
              </a:rPr>
              <a:t>今回は特性要因図について勉強して行きます。</a:t>
            </a:r>
          </a:p>
          <a:p>
            <a:pPr eaLnBrk="1" hangingPunct="1"/>
            <a:endParaRPr lang="en-US" altLang="ja-JP" smtClean="0">
              <a:ea typeface="ＭＳ Ｐ明朝"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95A63726-3D2A-4CFB-B634-C52DB88F7BF7}" type="slidenum">
              <a:rPr lang="en-US" altLang="ja-JP" sz="1200" smtClean="0"/>
              <a:pPr/>
              <a:t>21</a:t>
            </a:fld>
            <a:endParaRPr lang="en-US" altLang="ja-JP" sz="1200" smtClean="0"/>
          </a:p>
        </p:txBody>
      </p:sp>
      <p:sp>
        <p:nvSpPr>
          <p:cNvPr id="83971" name="Rectangle 2"/>
          <p:cNvSpPr>
            <a:spLocks noChangeArrowheads="1" noTextEdit="1"/>
          </p:cNvSpPr>
          <p:nvPr>
            <p:ph type="sldImg"/>
          </p:nvPr>
        </p:nvSpPr>
        <p:spPr>
          <a:ln/>
        </p:spPr>
      </p:sp>
      <p:sp>
        <p:nvSpPr>
          <p:cNvPr id="83972" name="Rectangle 3"/>
          <p:cNvSpPr>
            <a:spLocks noGrp="1" noChangeArrowheads="1"/>
          </p:cNvSpPr>
          <p:nvPr>
            <p:ph type="body" idx="1"/>
          </p:nvPr>
        </p:nvSpPr>
        <p:spPr>
          <a:noFill/>
        </p:spPr>
        <p:txBody>
          <a:bodyPr/>
          <a:lstStyle/>
          <a:p>
            <a:pPr eaLnBrk="1" hangingPunct="1"/>
            <a:r>
              <a:rPr lang="ja-JP" altLang="en-US" smtClean="0">
                <a:ea typeface="ＭＳ Ｐ明朝" charset="-128"/>
              </a:rPr>
              <a:t>手順４で要因の調査と解析を行います。</a:t>
            </a:r>
          </a:p>
          <a:p>
            <a:pPr eaLnBrk="1" hangingPunct="1"/>
            <a:r>
              <a:rPr lang="ja-JP" altLang="en-US" smtClean="0">
                <a:ea typeface="ＭＳ Ｐ明朝" charset="-128"/>
              </a:rPr>
              <a:t>問題解決のステップの中で一番重要なのがこの要因解析です</a:t>
            </a:r>
          </a:p>
          <a:p>
            <a:pPr eaLnBrk="1" hangingPunct="1"/>
            <a:r>
              <a:rPr lang="ja-JP" altLang="en-US" smtClean="0">
                <a:ea typeface="ＭＳ Ｐ明朝" charset="-128"/>
              </a:rPr>
              <a:t>まず４</a:t>
            </a:r>
            <a:r>
              <a:rPr lang="en-US" altLang="ja-JP" smtClean="0">
                <a:ea typeface="ＭＳ Ｐ明朝" charset="-128"/>
              </a:rPr>
              <a:t>M</a:t>
            </a:r>
            <a:r>
              <a:rPr lang="ja-JP" altLang="en-US" smtClean="0">
                <a:ea typeface="ＭＳ Ｐ明朝" charset="-128"/>
              </a:rPr>
              <a:t>などで要因を洗い出し整理します。</a:t>
            </a:r>
          </a:p>
          <a:p>
            <a:pPr eaLnBrk="1" hangingPunct="1"/>
            <a:r>
              <a:rPr lang="ja-JP" altLang="en-US" smtClean="0">
                <a:ea typeface="ＭＳ Ｐ明朝" charset="-128"/>
              </a:rPr>
              <a:t>ここで重要なのは要因と思われる物をブレーンストーミングで沢山あげる事です。</a:t>
            </a:r>
          </a:p>
          <a:p>
            <a:pPr eaLnBrk="1" hangingPunct="1"/>
            <a:r>
              <a:rPr lang="ja-JP" altLang="en-US" smtClean="0">
                <a:ea typeface="ＭＳ Ｐ明朝" charset="-128"/>
              </a:rPr>
              <a:t>皆で現地現物で現場観察をして、その結果ををもとに沢山出してください</a:t>
            </a:r>
          </a:p>
          <a:p>
            <a:pPr eaLnBrk="1" hangingPunct="1"/>
            <a:r>
              <a:rPr lang="ja-JP" altLang="en-US" smtClean="0">
                <a:ea typeface="ＭＳ Ｐ明朝" charset="-128"/>
              </a:rPr>
              <a:t>必要ならメンバーのほかにスタッフや専門家などの参加も得て</a:t>
            </a:r>
          </a:p>
          <a:p>
            <a:pPr eaLnBrk="1" hangingPunct="1"/>
            <a:r>
              <a:rPr lang="ja-JP" altLang="en-US" smtClean="0">
                <a:ea typeface="ＭＳ Ｐ明朝" charset="-128"/>
              </a:rPr>
              <a:t>洗い出し、重要な要因を見逃さないようにして下さい。</a:t>
            </a:r>
          </a:p>
          <a:p>
            <a:pPr eaLnBrk="1" hangingPunct="1"/>
            <a:r>
              <a:rPr lang="ja-JP" altLang="en-US" smtClean="0">
                <a:ea typeface="ＭＳ Ｐ明朝" charset="-128"/>
              </a:rPr>
              <a:t>次に出された要因を整理します</a:t>
            </a:r>
          </a:p>
          <a:p>
            <a:pPr eaLnBrk="1" hangingPunct="1"/>
            <a:r>
              <a:rPr lang="ja-JP" altLang="en-US" smtClean="0">
                <a:ea typeface="ＭＳ Ｐ明朝" charset="-128"/>
              </a:rPr>
              <a:t>整理には、特性要因図、原因追求型の系統図、連関図などが使われます</a:t>
            </a:r>
          </a:p>
          <a:p>
            <a:pPr eaLnBrk="1" hangingPunct="1"/>
            <a:r>
              <a:rPr lang="ja-JP" altLang="en-US" smtClean="0">
                <a:ea typeface="ＭＳ Ｐ明朝" charset="-128"/>
              </a:rPr>
              <a:t>いずれもナゼナゼをくり返し、掘り下げて行きます。</a:t>
            </a:r>
          </a:p>
          <a:p>
            <a:pPr eaLnBrk="1" hangingPunct="1"/>
            <a:r>
              <a:rPr lang="ja-JP" altLang="en-US" smtClean="0">
                <a:ea typeface="ＭＳ Ｐ明朝" charset="-128"/>
              </a:rPr>
              <a:t>今回は特性要因図について勉強して行きます。</a:t>
            </a:r>
          </a:p>
          <a:p>
            <a:pPr eaLnBrk="1" hangingPunct="1"/>
            <a:endParaRPr lang="en-US" altLang="ja-JP" smtClean="0">
              <a:ea typeface="ＭＳ Ｐ明朝"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FC422F82-10A2-45E3-B98E-A36EB91DA23C}" type="slidenum">
              <a:rPr lang="en-US" altLang="ja-JP" sz="1200" smtClean="0"/>
              <a:pPr/>
              <a:t>22</a:t>
            </a:fld>
            <a:endParaRPr lang="en-US" altLang="ja-JP" sz="1200" smtClean="0"/>
          </a:p>
        </p:txBody>
      </p:sp>
      <p:sp>
        <p:nvSpPr>
          <p:cNvPr id="84995" name="Rectangle 2"/>
          <p:cNvSpPr>
            <a:spLocks noChangeArrowheads="1" noTextEdit="1"/>
          </p:cNvSpPr>
          <p:nvPr>
            <p:ph type="sldImg"/>
          </p:nvPr>
        </p:nvSpPr>
        <p:spPr>
          <a:ln/>
        </p:spPr>
      </p:sp>
      <p:sp>
        <p:nvSpPr>
          <p:cNvPr id="84996" name="Rectangle 3"/>
          <p:cNvSpPr>
            <a:spLocks noGrp="1" noChangeArrowheads="1"/>
          </p:cNvSpPr>
          <p:nvPr>
            <p:ph type="body" idx="1"/>
          </p:nvPr>
        </p:nvSpPr>
        <p:spPr>
          <a:noFill/>
        </p:spPr>
        <p:txBody>
          <a:bodyPr/>
          <a:lstStyle/>
          <a:p>
            <a:pPr eaLnBrk="1" hangingPunct="1"/>
            <a:r>
              <a:rPr lang="ja-JP" altLang="en-US" smtClean="0">
                <a:ea typeface="ＭＳ Ｐ明朝" charset="-128"/>
              </a:rPr>
              <a:t>手順４で要因の調査と解析を行います。</a:t>
            </a:r>
          </a:p>
          <a:p>
            <a:pPr eaLnBrk="1" hangingPunct="1"/>
            <a:r>
              <a:rPr lang="ja-JP" altLang="en-US" smtClean="0">
                <a:ea typeface="ＭＳ Ｐ明朝" charset="-128"/>
              </a:rPr>
              <a:t>問題解決のステップの中で一番重要なのがこの要因解析です</a:t>
            </a:r>
          </a:p>
          <a:p>
            <a:pPr eaLnBrk="1" hangingPunct="1"/>
            <a:r>
              <a:rPr lang="ja-JP" altLang="en-US" smtClean="0">
                <a:ea typeface="ＭＳ Ｐ明朝" charset="-128"/>
              </a:rPr>
              <a:t>まず４</a:t>
            </a:r>
            <a:r>
              <a:rPr lang="en-US" altLang="ja-JP" smtClean="0">
                <a:ea typeface="ＭＳ Ｐ明朝" charset="-128"/>
              </a:rPr>
              <a:t>M</a:t>
            </a:r>
            <a:r>
              <a:rPr lang="ja-JP" altLang="en-US" smtClean="0">
                <a:ea typeface="ＭＳ Ｐ明朝" charset="-128"/>
              </a:rPr>
              <a:t>などで要因を洗い出し整理します。</a:t>
            </a:r>
          </a:p>
          <a:p>
            <a:pPr eaLnBrk="1" hangingPunct="1"/>
            <a:r>
              <a:rPr lang="ja-JP" altLang="en-US" smtClean="0">
                <a:ea typeface="ＭＳ Ｐ明朝" charset="-128"/>
              </a:rPr>
              <a:t>ここで重要なのは要因と思われる物をブレーンストーミングで沢山あげる事です。</a:t>
            </a:r>
          </a:p>
          <a:p>
            <a:pPr eaLnBrk="1" hangingPunct="1"/>
            <a:r>
              <a:rPr lang="ja-JP" altLang="en-US" smtClean="0">
                <a:ea typeface="ＭＳ Ｐ明朝" charset="-128"/>
              </a:rPr>
              <a:t>皆で現地現物で現場観察をして、その結果ををもとに沢山出してください</a:t>
            </a:r>
          </a:p>
          <a:p>
            <a:pPr eaLnBrk="1" hangingPunct="1"/>
            <a:r>
              <a:rPr lang="ja-JP" altLang="en-US" smtClean="0">
                <a:ea typeface="ＭＳ Ｐ明朝" charset="-128"/>
              </a:rPr>
              <a:t>必要ならメンバーのほかにスタッフや専門家などの参加も得て</a:t>
            </a:r>
          </a:p>
          <a:p>
            <a:pPr eaLnBrk="1" hangingPunct="1"/>
            <a:r>
              <a:rPr lang="ja-JP" altLang="en-US" smtClean="0">
                <a:ea typeface="ＭＳ Ｐ明朝" charset="-128"/>
              </a:rPr>
              <a:t>洗い出し、重要な要因を見逃さないようにして下さい。</a:t>
            </a:r>
          </a:p>
          <a:p>
            <a:pPr eaLnBrk="1" hangingPunct="1"/>
            <a:r>
              <a:rPr lang="ja-JP" altLang="en-US" smtClean="0">
                <a:ea typeface="ＭＳ Ｐ明朝" charset="-128"/>
              </a:rPr>
              <a:t>次に出された要因を整理します</a:t>
            </a:r>
          </a:p>
          <a:p>
            <a:pPr eaLnBrk="1" hangingPunct="1"/>
            <a:r>
              <a:rPr lang="ja-JP" altLang="en-US" smtClean="0">
                <a:ea typeface="ＭＳ Ｐ明朝" charset="-128"/>
              </a:rPr>
              <a:t>整理には、特性要因図、原因追求型の系統図、連関図などが使われます</a:t>
            </a:r>
          </a:p>
          <a:p>
            <a:pPr eaLnBrk="1" hangingPunct="1"/>
            <a:r>
              <a:rPr lang="ja-JP" altLang="en-US" smtClean="0">
                <a:ea typeface="ＭＳ Ｐ明朝" charset="-128"/>
              </a:rPr>
              <a:t>いずれもナゼナゼをくり返し、掘り下げて行きます。</a:t>
            </a:r>
          </a:p>
          <a:p>
            <a:pPr eaLnBrk="1" hangingPunct="1"/>
            <a:r>
              <a:rPr lang="ja-JP" altLang="en-US" smtClean="0">
                <a:ea typeface="ＭＳ Ｐ明朝" charset="-128"/>
              </a:rPr>
              <a:t>今回は特性要因図について勉強して行きます。</a:t>
            </a:r>
          </a:p>
          <a:p>
            <a:pPr eaLnBrk="1" hangingPunct="1"/>
            <a:endParaRPr lang="en-US" altLang="ja-JP" smtClean="0">
              <a:ea typeface="ＭＳ Ｐ明朝"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4AACE1F9-4E4F-4214-A76F-BEDE92C37D3F}" type="slidenum">
              <a:rPr lang="en-US" altLang="ja-JP" sz="1200" smtClean="0"/>
              <a:pPr/>
              <a:t>23</a:t>
            </a:fld>
            <a:endParaRPr lang="en-US" altLang="ja-JP" sz="1200" smtClean="0"/>
          </a:p>
        </p:txBody>
      </p:sp>
      <p:sp>
        <p:nvSpPr>
          <p:cNvPr id="86019" name="Rectangle 2"/>
          <p:cNvSpPr>
            <a:spLocks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ja-JP" altLang="en-US" smtClean="0">
                <a:ea typeface="ＭＳ Ｐ明朝" charset="-128"/>
              </a:rPr>
              <a:t>手順４で要因の調査と解析を行います。</a:t>
            </a:r>
          </a:p>
          <a:p>
            <a:pPr eaLnBrk="1" hangingPunct="1"/>
            <a:r>
              <a:rPr lang="ja-JP" altLang="en-US" smtClean="0">
                <a:ea typeface="ＭＳ Ｐ明朝" charset="-128"/>
              </a:rPr>
              <a:t>問題解決のステップの中で一番重要なのがこの要因解析です</a:t>
            </a:r>
          </a:p>
          <a:p>
            <a:pPr eaLnBrk="1" hangingPunct="1"/>
            <a:r>
              <a:rPr lang="ja-JP" altLang="en-US" smtClean="0">
                <a:ea typeface="ＭＳ Ｐ明朝" charset="-128"/>
              </a:rPr>
              <a:t>まず４</a:t>
            </a:r>
            <a:r>
              <a:rPr lang="en-US" altLang="ja-JP" smtClean="0">
                <a:ea typeface="ＭＳ Ｐ明朝" charset="-128"/>
              </a:rPr>
              <a:t>M</a:t>
            </a:r>
            <a:r>
              <a:rPr lang="ja-JP" altLang="en-US" smtClean="0">
                <a:ea typeface="ＭＳ Ｐ明朝" charset="-128"/>
              </a:rPr>
              <a:t>などで要因を洗い出し整理します。</a:t>
            </a:r>
          </a:p>
          <a:p>
            <a:pPr eaLnBrk="1" hangingPunct="1"/>
            <a:r>
              <a:rPr lang="ja-JP" altLang="en-US" smtClean="0">
                <a:ea typeface="ＭＳ Ｐ明朝" charset="-128"/>
              </a:rPr>
              <a:t>ここで重要なのは要因と思われる物をブレーンストーミングで沢山あげる事です。</a:t>
            </a:r>
          </a:p>
          <a:p>
            <a:pPr eaLnBrk="1" hangingPunct="1"/>
            <a:r>
              <a:rPr lang="ja-JP" altLang="en-US" smtClean="0">
                <a:ea typeface="ＭＳ Ｐ明朝" charset="-128"/>
              </a:rPr>
              <a:t>皆で現地現物で現場観察をして、その結果ををもとに沢山出してください</a:t>
            </a:r>
          </a:p>
          <a:p>
            <a:pPr eaLnBrk="1" hangingPunct="1"/>
            <a:r>
              <a:rPr lang="ja-JP" altLang="en-US" smtClean="0">
                <a:ea typeface="ＭＳ Ｐ明朝" charset="-128"/>
              </a:rPr>
              <a:t>必要ならメンバーのほかにスタッフや専門家などの参加も得て</a:t>
            </a:r>
          </a:p>
          <a:p>
            <a:pPr eaLnBrk="1" hangingPunct="1"/>
            <a:r>
              <a:rPr lang="ja-JP" altLang="en-US" smtClean="0">
                <a:ea typeface="ＭＳ Ｐ明朝" charset="-128"/>
              </a:rPr>
              <a:t>洗い出し、重要な要因を見逃さないようにして下さい。</a:t>
            </a:r>
          </a:p>
          <a:p>
            <a:pPr eaLnBrk="1" hangingPunct="1"/>
            <a:r>
              <a:rPr lang="ja-JP" altLang="en-US" smtClean="0">
                <a:ea typeface="ＭＳ Ｐ明朝" charset="-128"/>
              </a:rPr>
              <a:t>次に出された要因を整理します</a:t>
            </a:r>
          </a:p>
          <a:p>
            <a:pPr eaLnBrk="1" hangingPunct="1"/>
            <a:r>
              <a:rPr lang="ja-JP" altLang="en-US" smtClean="0">
                <a:ea typeface="ＭＳ Ｐ明朝" charset="-128"/>
              </a:rPr>
              <a:t>整理には、特性要因図、原因追求型の系統図、連関図などが使われます</a:t>
            </a:r>
          </a:p>
          <a:p>
            <a:pPr eaLnBrk="1" hangingPunct="1"/>
            <a:r>
              <a:rPr lang="ja-JP" altLang="en-US" smtClean="0">
                <a:ea typeface="ＭＳ Ｐ明朝" charset="-128"/>
              </a:rPr>
              <a:t>いずれもナゼナゼをくり返し、掘り下げて行きます。</a:t>
            </a:r>
          </a:p>
          <a:p>
            <a:pPr eaLnBrk="1" hangingPunct="1"/>
            <a:r>
              <a:rPr lang="ja-JP" altLang="en-US" smtClean="0">
                <a:ea typeface="ＭＳ Ｐ明朝" charset="-128"/>
              </a:rPr>
              <a:t>今回は特性要因図について勉強して行きます。</a:t>
            </a:r>
          </a:p>
          <a:p>
            <a:pPr eaLnBrk="1" hangingPunct="1"/>
            <a:endParaRPr lang="en-US" altLang="ja-JP" smtClean="0">
              <a:ea typeface="ＭＳ Ｐ明朝"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EBA2FBD6-FC81-45DF-92F6-E08E179F913C}" type="slidenum">
              <a:rPr lang="en-US" altLang="ja-JP" sz="1200" smtClean="0"/>
              <a:pPr/>
              <a:t>26</a:t>
            </a:fld>
            <a:endParaRPr lang="en-US" altLang="ja-JP" sz="1200" smtClean="0"/>
          </a:p>
        </p:txBody>
      </p:sp>
      <p:sp>
        <p:nvSpPr>
          <p:cNvPr id="87043" name="Rectangle 2"/>
          <p:cNvSpPr>
            <a:spLocks noChangeArrowheads="1" noTextEdit="1"/>
          </p:cNvSpPr>
          <p:nvPr>
            <p:ph type="sldImg"/>
          </p:nvPr>
        </p:nvSpPr>
        <p:spPr>
          <a:ln/>
        </p:spPr>
      </p:sp>
      <p:sp>
        <p:nvSpPr>
          <p:cNvPr id="87044" name="Rectangle 3"/>
          <p:cNvSpPr>
            <a:spLocks noGrp="1" noChangeArrowheads="1"/>
          </p:cNvSpPr>
          <p:nvPr>
            <p:ph type="body" idx="1"/>
          </p:nvPr>
        </p:nvSpPr>
        <p:spPr>
          <a:noFill/>
        </p:spPr>
        <p:txBody>
          <a:bodyPr/>
          <a:lstStyle/>
          <a:p>
            <a:pPr eaLnBrk="1" hangingPunct="1"/>
            <a:r>
              <a:rPr lang="ja-JP" altLang="en-US" smtClean="0">
                <a:ea typeface="ＭＳ Ｐ明朝" charset="-128"/>
              </a:rPr>
              <a:t>対策すべき真因が決まったら次に、手順５で対策の検討と実施です。</a:t>
            </a:r>
          </a:p>
          <a:p>
            <a:pPr eaLnBrk="1" hangingPunct="1"/>
            <a:r>
              <a:rPr lang="ja-JP" altLang="en-US" smtClean="0">
                <a:ea typeface="ＭＳ Ｐ明朝" charset="-128"/>
              </a:rPr>
              <a:t>最初に対策案を検討します</a:t>
            </a:r>
          </a:p>
          <a:p>
            <a:pPr eaLnBrk="1" hangingPunct="1"/>
            <a:r>
              <a:rPr lang="ja-JP" altLang="en-US" smtClean="0">
                <a:ea typeface="ＭＳ Ｐ明朝" charset="-128"/>
              </a:rPr>
              <a:t>ここでのポイントは１、原因別に対策を立案します。また案を出すときには、</a:t>
            </a:r>
          </a:p>
          <a:p>
            <a:pPr eaLnBrk="1" hangingPunct="1"/>
            <a:r>
              <a:rPr lang="ja-JP" altLang="en-US" smtClean="0">
                <a:ea typeface="ＭＳ Ｐ明朝" charset="-128"/>
              </a:rPr>
              <a:t>実現の可否を考えず</a:t>
            </a:r>
          </a:p>
          <a:p>
            <a:pPr eaLnBrk="1" hangingPunct="1"/>
            <a:r>
              <a:rPr lang="ja-JP" altLang="en-US" smtClean="0">
                <a:ea typeface="ＭＳ Ｐ明朝" charset="-128"/>
              </a:rPr>
              <a:t>幅広く沢山のアイデアを出すのがポイントです。これについても</a:t>
            </a:r>
          </a:p>
          <a:p>
            <a:pPr eaLnBrk="1" hangingPunct="1"/>
            <a:r>
              <a:rPr lang="ja-JP" altLang="en-US" smtClean="0">
                <a:ea typeface="ＭＳ Ｐ明朝" charset="-128"/>
              </a:rPr>
              <a:t>サークルだけで困ったら、スタッフや専門家に相談しましょう。</a:t>
            </a:r>
          </a:p>
          <a:p>
            <a:pPr eaLnBrk="1" hangingPunct="1"/>
            <a:r>
              <a:rPr lang="ja-JP" altLang="en-US" smtClean="0">
                <a:ea typeface="ＭＳ Ｐ明朝" charset="-128"/>
              </a:rPr>
              <a:t>また主要因を基にアイデア出しの展開をして行ってください。</a:t>
            </a:r>
          </a:p>
          <a:p>
            <a:pPr eaLnBrk="1" hangingPunct="1"/>
            <a:r>
              <a:rPr lang="ja-JP" altLang="en-US" smtClean="0">
                <a:ea typeface="ＭＳ Ｐ明朝" charset="-128"/>
              </a:rPr>
              <a:t>時々主要因とかけ離れたものや、管理特性への関係が確認できていない</a:t>
            </a:r>
          </a:p>
          <a:p>
            <a:pPr eaLnBrk="1" hangingPunct="1"/>
            <a:r>
              <a:rPr lang="ja-JP" altLang="en-US" smtClean="0">
                <a:ea typeface="ＭＳ Ｐ明朝" charset="-128"/>
              </a:rPr>
              <a:t>対策案を出してしまうケースを多く見受けます、注意しましょう。</a:t>
            </a:r>
          </a:p>
          <a:p>
            <a:pPr eaLnBrk="1" hangingPunct="1"/>
            <a:r>
              <a:rPr lang="ja-JP" altLang="en-US" smtClean="0">
                <a:ea typeface="ＭＳ Ｐ明朝" charset="-128"/>
              </a:rPr>
              <a:t>すぐに恒久対策できないものは問題が拡大しないよう、</a:t>
            </a:r>
          </a:p>
          <a:p>
            <a:pPr eaLnBrk="1" hangingPunct="1"/>
            <a:r>
              <a:rPr lang="ja-JP" altLang="en-US" smtClean="0">
                <a:ea typeface="ＭＳ Ｐ明朝" charset="-128"/>
              </a:rPr>
              <a:t>応急対策いわゆる「火消し」、を考えましょう。</a:t>
            </a:r>
          </a:p>
          <a:p>
            <a:pPr eaLnBrk="1" hangingPunct="1"/>
            <a:r>
              <a:rPr lang="ja-JP" altLang="en-US" smtClean="0">
                <a:ea typeface="ＭＳ Ｐ明朝" charset="-128"/>
              </a:rPr>
              <a:t>応急対策をしておいて、しっかりした対策を実施して行くことが必要です。</a:t>
            </a:r>
          </a:p>
          <a:p>
            <a:pPr eaLnBrk="1" hangingPunct="1"/>
            <a:r>
              <a:rPr lang="ja-JP" altLang="en-US" smtClean="0">
                <a:ea typeface="ＭＳ Ｐ明朝" charset="-128"/>
              </a:rPr>
              <a:t>。</a:t>
            </a:r>
          </a:p>
          <a:p>
            <a:pPr eaLnBrk="1" hangingPunct="1"/>
            <a:endParaRPr lang="ja-JP" altLang="en-US" smtClean="0">
              <a:ea typeface="ＭＳ Ｐ明朝" charset="-128"/>
            </a:endParaRPr>
          </a:p>
          <a:p>
            <a:pPr eaLnBrk="1" hangingPunct="1"/>
            <a:endParaRPr lang="en-US" altLang="ja-JP" smtClean="0">
              <a:ea typeface="ＭＳ Ｐ明朝"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344386FC-FF7F-4ECB-9B3E-144C96D07D8E}" type="slidenum">
              <a:rPr lang="en-US" altLang="ja-JP" sz="1200" smtClean="0"/>
              <a:pPr/>
              <a:t>29</a:t>
            </a:fld>
            <a:endParaRPr lang="en-US" altLang="ja-JP" sz="1200" smtClean="0"/>
          </a:p>
        </p:txBody>
      </p:sp>
      <p:sp>
        <p:nvSpPr>
          <p:cNvPr id="88067" name="Rectangle 2"/>
          <p:cNvSpPr>
            <a:spLocks noChangeArrowheads="1" noTextEdit="1"/>
          </p:cNvSpPr>
          <p:nvPr>
            <p:ph type="sldImg"/>
          </p:nvPr>
        </p:nvSpPr>
        <p:spPr>
          <a:ln/>
        </p:spPr>
      </p:sp>
      <p:sp>
        <p:nvSpPr>
          <p:cNvPr id="88068" name="Rectangle 3"/>
          <p:cNvSpPr>
            <a:spLocks noGrp="1" noChangeArrowheads="1"/>
          </p:cNvSpPr>
          <p:nvPr>
            <p:ph type="body" idx="1"/>
          </p:nvPr>
        </p:nvSpPr>
        <p:spPr>
          <a:noFill/>
        </p:spPr>
        <p:txBody>
          <a:bodyPr/>
          <a:lstStyle/>
          <a:p>
            <a:pPr eaLnBrk="1" hangingPunct="1"/>
            <a:r>
              <a:rPr lang="ja-JP" altLang="en-US" smtClean="0">
                <a:ea typeface="ＭＳ Ｐ明朝" charset="-128"/>
              </a:rPr>
              <a:t>対策すべき真因が決まったら次に、手順５で対策の検討と実施です。</a:t>
            </a:r>
          </a:p>
          <a:p>
            <a:pPr eaLnBrk="1" hangingPunct="1"/>
            <a:r>
              <a:rPr lang="ja-JP" altLang="en-US" smtClean="0">
                <a:ea typeface="ＭＳ Ｐ明朝" charset="-128"/>
              </a:rPr>
              <a:t>最初に対策案を検討します</a:t>
            </a:r>
          </a:p>
          <a:p>
            <a:pPr eaLnBrk="1" hangingPunct="1"/>
            <a:r>
              <a:rPr lang="ja-JP" altLang="en-US" smtClean="0">
                <a:ea typeface="ＭＳ Ｐ明朝" charset="-128"/>
              </a:rPr>
              <a:t>ここでのポイントは１、原因別に対策を立案します。また案を出すときには、</a:t>
            </a:r>
          </a:p>
          <a:p>
            <a:pPr eaLnBrk="1" hangingPunct="1"/>
            <a:r>
              <a:rPr lang="ja-JP" altLang="en-US" smtClean="0">
                <a:ea typeface="ＭＳ Ｐ明朝" charset="-128"/>
              </a:rPr>
              <a:t>実現の可否を考えず</a:t>
            </a:r>
          </a:p>
          <a:p>
            <a:pPr eaLnBrk="1" hangingPunct="1"/>
            <a:r>
              <a:rPr lang="ja-JP" altLang="en-US" smtClean="0">
                <a:ea typeface="ＭＳ Ｐ明朝" charset="-128"/>
              </a:rPr>
              <a:t>幅広く沢山のアイデアを出すのがポイントです。これについても</a:t>
            </a:r>
          </a:p>
          <a:p>
            <a:pPr eaLnBrk="1" hangingPunct="1"/>
            <a:r>
              <a:rPr lang="ja-JP" altLang="en-US" smtClean="0">
                <a:ea typeface="ＭＳ Ｐ明朝" charset="-128"/>
              </a:rPr>
              <a:t>サークルだけで困ったら、スタッフや専門家に相談しましょう。</a:t>
            </a:r>
          </a:p>
          <a:p>
            <a:pPr eaLnBrk="1" hangingPunct="1"/>
            <a:r>
              <a:rPr lang="ja-JP" altLang="en-US" smtClean="0">
                <a:ea typeface="ＭＳ Ｐ明朝" charset="-128"/>
              </a:rPr>
              <a:t>また主要因を基にアイデア出しの展開をして行ってください。</a:t>
            </a:r>
          </a:p>
          <a:p>
            <a:pPr eaLnBrk="1" hangingPunct="1"/>
            <a:r>
              <a:rPr lang="ja-JP" altLang="en-US" smtClean="0">
                <a:ea typeface="ＭＳ Ｐ明朝" charset="-128"/>
              </a:rPr>
              <a:t>時々主要因とかけ離れたものや、管理特性への関係が確認できていない</a:t>
            </a:r>
          </a:p>
          <a:p>
            <a:pPr eaLnBrk="1" hangingPunct="1"/>
            <a:r>
              <a:rPr lang="ja-JP" altLang="en-US" smtClean="0">
                <a:ea typeface="ＭＳ Ｐ明朝" charset="-128"/>
              </a:rPr>
              <a:t>対策案を出してしまうケースを多く見受けます、注意しましょう。</a:t>
            </a:r>
          </a:p>
          <a:p>
            <a:pPr eaLnBrk="1" hangingPunct="1"/>
            <a:r>
              <a:rPr lang="ja-JP" altLang="en-US" smtClean="0">
                <a:ea typeface="ＭＳ Ｐ明朝" charset="-128"/>
              </a:rPr>
              <a:t>すぐに恒久対策できないものは問題が拡大しないよう、</a:t>
            </a:r>
          </a:p>
          <a:p>
            <a:pPr eaLnBrk="1" hangingPunct="1"/>
            <a:r>
              <a:rPr lang="ja-JP" altLang="en-US" smtClean="0">
                <a:ea typeface="ＭＳ Ｐ明朝" charset="-128"/>
              </a:rPr>
              <a:t>応急対策いわゆる「火消し」、を考えましょう。</a:t>
            </a:r>
          </a:p>
          <a:p>
            <a:pPr eaLnBrk="1" hangingPunct="1"/>
            <a:r>
              <a:rPr lang="ja-JP" altLang="en-US" smtClean="0">
                <a:ea typeface="ＭＳ Ｐ明朝" charset="-128"/>
              </a:rPr>
              <a:t>応急対策をしておいて、しっかりした対策を実施して行くことが必要です。</a:t>
            </a:r>
          </a:p>
          <a:p>
            <a:pPr eaLnBrk="1" hangingPunct="1"/>
            <a:r>
              <a:rPr lang="ja-JP" altLang="en-US" smtClean="0">
                <a:ea typeface="ＭＳ Ｐ明朝" charset="-128"/>
              </a:rPr>
              <a:t>。</a:t>
            </a:r>
          </a:p>
          <a:p>
            <a:pPr eaLnBrk="1" hangingPunct="1"/>
            <a:endParaRPr lang="ja-JP" altLang="en-US" smtClean="0">
              <a:ea typeface="ＭＳ Ｐ明朝" charset="-128"/>
            </a:endParaRPr>
          </a:p>
          <a:p>
            <a:pPr eaLnBrk="1" hangingPunct="1"/>
            <a:endParaRPr lang="en-US" altLang="ja-JP" smtClean="0">
              <a:ea typeface="ＭＳ Ｐ明朝"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A274BF6F-6019-48CF-B1D4-99DCA7873968}" type="slidenum">
              <a:rPr lang="en-US" altLang="ja-JP" sz="1200" smtClean="0"/>
              <a:pPr/>
              <a:t>30</a:t>
            </a:fld>
            <a:endParaRPr lang="en-US" altLang="ja-JP" sz="1200" smtClean="0"/>
          </a:p>
        </p:txBody>
      </p:sp>
      <p:sp>
        <p:nvSpPr>
          <p:cNvPr id="89091" name="Rectangle 2"/>
          <p:cNvSpPr>
            <a:spLocks noChangeArrowheads="1" noTextEdit="1"/>
          </p:cNvSpPr>
          <p:nvPr>
            <p:ph type="sldImg"/>
          </p:nvPr>
        </p:nvSpPr>
        <p:spPr>
          <a:ln/>
        </p:spPr>
      </p:sp>
      <p:sp>
        <p:nvSpPr>
          <p:cNvPr id="89092" name="Rectangle 3"/>
          <p:cNvSpPr>
            <a:spLocks noGrp="1" noChangeArrowheads="1"/>
          </p:cNvSpPr>
          <p:nvPr>
            <p:ph type="body" idx="1"/>
          </p:nvPr>
        </p:nvSpPr>
        <p:spPr>
          <a:noFill/>
        </p:spPr>
        <p:txBody>
          <a:bodyPr/>
          <a:lstStyle/>
          <a:p>
            <a:pPr eaLnBrk="1" hangingPunct="1"/>
            <a:r>
              <a:rPr lang="ja-JP" altLang="en-US" smtClean="0">
                <a:ea typeface="ＭＳ Ｐ明朝" charset="-128"/>
              </a:rPr>
              <a:t>次は対策の実施です</a:t>
            </a:r>
          </a:p>
          <a:p>
            <a:pPr eaLnBrk="1" hangingPunct="1"/>
            <a:r>
              <a:rPr lang="ja-JP" altLang="en-US" smtClean="0">
                <a:ea typeface="ＭＳ Ｐ明朝" charset="-128"/>
              </a:rPr>
              <a:t>１、対策実施計画を作成します、５</a:t>
            </a:r>
            <a:r>
              <a:rPr lang="en-US" altLang="ja-JP" smtClean="0">
                <a:ea typeface="ＭＳ Ｐ明朝" charset="-128"/>
              </a:rPr>
              <a:t>W1H</a:t>
            </a:r>
            <a:r>
              <a:rPr lang="ja-JP" altLang="en-US" smtClean="0">
                <a:ea typeface="ＭＳ Ｐ明朝" charset="-128"/>
              </a:rPr>
              <a:t>で対策計画を立てます</a:t>
            </a:r>
          </a:p>
          <a:p>
            <a:pPr eaLnBrk="1" hangingPunct="1"/>
            <a:r>
              <a:rPr lang="ja-JP" altLang="en-US" smtClean="0">
                <a:ea typeface="ＭＳ Ｐ明朝" charset="-128"/>
              </a:rPr>
              <a:t>役割分担をして全員で進めて行きます。</a:t>
            </a:r>
          </a:p>
          <a:p>
            <a:pPr eaLnBrk="1" hangingPunct="1"/>
            <a:r>
              <a:rPr lang="ja-JP" altLang="en-US" smtClean="0">
                <a:ea typeface="ＭＳ Ｐ明朝" charset="-128"/>
              </a:rPr>
              <a:t>２、対策内容について上司に必ず承認を貰います</a:t>
            </a:r>
          </a:p>
          <a:p>
            <a:pPr eaLnBrk="1" hangingPunct="1"/>
            <a:r>
              <a:rPr lang="ja-JP" altLang="en-US" smtClean="0">
                <a:ea typeface="ＭＳ Ｐ明朝" charset="-128"/>
              </a:rPr>
              <a:t>工程を変えたり、設備をいじったりするわけですから必ず必要です。</a:t>
            </a:r>
          </a:p>
          <a:p>
            <a:pPr eaLnBrk="1" hangingPunct="1"/>
            <a:r>
              <a:rPr lang="ja-JP" altLang="en-US" smtClean="0">
                <a:ea typeface="ＭＳ Ｐ明朝" charset="-128"/>
              </a:rPr>
              <a:t>また対策が他部署へ影響しそうな場合、連絡をとり了解をしてもらいます。</a:t>
            </a:r>
          </a:p>
          <a:p>
            <a:pPr eaLnBrk="1" hangingPunct="1"/>
            <a:r>
              <a:rPr lang="ja-JP" altLang="en-US" smtClean="0">
                <a:ea typeface="ＭＳ Ｐ明朝" charset="-128"/>
              </a:rPr>
              <a:t>予測できない影響があるかも知れません。</a:t>
            </a:r>
          </a:p>
          <a:p>
            <a:pPr eaLnBrk="1" hangingPunct="1"/>
            <a:r>
              <a:rPr lang="ja-JP" altLang="en-US" smtClean="0">
                <a:ea typeface="ＭＳ Ｐ明朝" charset="-128"/>
              </a:rPr>
              <a:t>３．対策ごとに効果の度合いがわかるようにやり方の工夫も必要で、計画に組み入れましょう。</a:t>
            </a:r>
          </a:p>
          <a:p>
            <a:pPr eaLnBrk="1" hangingPunct="1"/>
            <a:r>
              <a:rPr lang="ja-JP" altLang="en-US" smtClean="0">
                <a:ea typeface="ＭＳ Ｐ明朝" charset="-128"/>
              </a:rPr>
              <a:t>要は、どの対策でどのくらいの効果があったかが解るようにする事が重要です</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D2A0C126-E1BF-4D95-AC36-289C218EF7EB}" type="slidenum">
              <a:rPr lang="en-US" altLang="ja-JP" sz="1200" smtClean="0"/>
              <a:pPr/>
              <a:t>31</a:t>
            </a:fld>
            <a:endParaRPr lang="en-US" altLang="ja-JP" sz="1200" smtClean="0"/>
          </a:p>
        </p:txBody>
      </p:sp>
      <p:sp>
        <p:nvSpPr>
          <p:cNvPr id="90115" name="Rectangle 2"/>
          <p:cNvSpPr>
            <a:spLocks noChangeArrowheads="1" noTextEdit="1"/>
          </p:cNvSpPr>
          <p:nvPr>
            <p:ph type="sldImg"/>
          </p:nvPr>
        </p:nvSpPr>
        <p:spPr>
          <a:ln/>
        </p:spPr>
      </p:sp>
      <p:sp>
        <p:nvSpPr>
          <p:cNvPr id="90116" name="Rectangle 3"/>
          <p:cNvSpPr>
            <a:spLocks noGrp="1" noChangeArrowheads="1"/>
          </p:cNvSpPr>
          <p:nvPr>
            <p:ph type="body" idx="1"/>
          </p:nvPr>
        </p:nvSpPr>
        <p:spPr>
          <a:noFill/>
        </p:spPr>
        <p:txBody>
          <a:bodyPr/>
          <a:lstStyle/>
          <a:p>
            <a:pPr eaLnBrk="1" hangingPunct="1"/>
            <a:r>
              <a:rPr lang="ja-JP" altLang="en-US" smtClean="0">
                <a:ea typeface="ＭＳ Ｐ明朝" charset="-128"/>
              </a:rPr>
              <a:t>対策が完了したら、手順６で対策の効果を確認します。</a:t>
            </a:r>
          </a:p>
          <a:p>
            <a:pPr eaLnBrk="1" hangingPunct="1"/>
            <a:r>
              <a:rPr lang="ja-JP" altLang="en-US" smtClean="0">
                <a:ea typeface="ＭＳ Ｐ明朝" charset="-128"/>
              </a:rPr>
              <a:t>まず有形効果を確認します。目標に対してどの程度の</a:t>
            </a:r>
          </a:p>
          <a:p>
            <a:pPr eaLnBrk="1" hangingPunct="1"/>
            <a:r>
              <a:rPr lang="ja-JP" altLang="en-US" smtClean="0">
                <a:ea typeface="ＭＳ Ｐ明朝" charset="-128"/>
              </a:rPr>
              <a:t>レベルになったかを確認します</a:t>
            </a:r>
          </a:p>
          <a:p>
            <a:pPr eaLnBrk="1" hangingPunct="1"/>
            <a:r>
              <a:rPr lang="ja-JP" altLang="en-US" smtClean="0">
                <a:ea typeface="ＭＳ Ｐ明朝" charset="-128"/>
              </a:rPr>
              <a:t>そのためには、このパレート図のように、対策前のパレート図と</a:t>
            </a:r>
          </a:p>
          <a:p>
            <a:pPr eaLnBrk="1" hangingPunct="1"/>
            <a:r>
              <a:rPr lang="ja-JP" altLang="en-US" smtClean="0">
                <a:ea typeface="ＭＳ Ｐ明朝" charset="-128"/>
              </a:rPr>
              <a:t>対策後のパレート図を並べて</a:t>
            </a:r>
          </a:p>
          <a:p>
            <a:pPr eaLnBrk="1" hangingPunct="1"/>
            <a:r>
              <a:rPr lang="ja-JP" altLang="en-US" smtClean="0">
                <a:ea typeface="ＭＳ Ｐ明朝" charset="-128"/>
              </a:rPr>
              <a:t>その差が一目瞭然で解るようにします、</a:t>
            </a:r>
          </a:p>
          <a:p>
            <a:pPr eaLnBrk="1" hangingPunct="1"/>
            <a:r>
              <a:rPr lang="ja-JP" altLang="en-US" smtClean="0">
                <a:ea typeface="ＭＳ Ｐ明朝" charset="-128"/>
              </a:rPr>
              <a:t>この場合はアの不良を０件にすることにより</a:t>
            </a:r>
          </a:p>
          <a:p>
            <a:pPr eaLnBrk="1" hangingPunct="1"/>
            <a:r>
              <a:rPr lang="ja-JP" altLang="en-US" smtClean="0">
                <a:ea typeface="ＭＳ Ｐ明朝" charset="-128"/>
              </a:rPr>
              <a:t>不良件数が６０件となります、見ただけで効果の度合いが良く解ると思います。</a:t>
            </a:r>
          </a:p>
          <a:p>
            <a:pPr eaLnBrk="1" hangingPunct="1"/>
            <a:r>
              <a:rPr lang="ja-JP" altLang="en-US" smtClean="0">
                <a:ea typeface="ＭＳ Ｐ明朝" charset="-128"/>
              </a:rPr>
              <a:t>必ず目標値に対しての比較をしてください。</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01D2A20F-6839-49B5-A43E-FC1CFB936FF7}" type="slidenum">
              <a:rPr lang="en-US" altLang="ja-JP" sz="1200" smtClean="0"/>
              <a:pPr/>
              <a:t>32</a:t>
            </a:fld>
            <a:endParaRPr lang="en-US" altLang="ja-JP" sz="1200" smtClean="0"/>
          </a:p>
        </p:txBody>
      </p:sp>
      <p:sp>
        <p:nvSpPr>
          <p:cNvPr id="91139" name="Rectangle 2"/>
          <p:cNvSpPr>
            <a:spLocks noChangeArrowheads="1" noTextEdit="1"/>
          </p:cNvSpPr>
          <p:nvPr>
            <p:ph type="sldImg"/>
          </p:nvPr>
        </p:nvSpPr>
        <p:spPr>
          <a:ln/>
        </p:spPr>
      </p:sp>
      <p:sp>
        <p:nvSpPr>
          <p:cNvPr id="91140" name="Rectangle 3"/>
          <p:cNvSpPr>
            <a:spLocks noGrp="1" noChangeArrowheads="1"/>
          </p:cNvSpPr>
          <p:nvPr>
            <p:ph type="body" idx="1"/>
          </p:nvPr>
        </p:nvSpPr>
        <p:spPr>
          <a:noFill/>
        </p:spPr>
        <p:txBody>
          <a:bodyPr/>
          <a:lstStyle/>
          <a:p>
            <a:pPr eaLnBrk="1" hangingPunct="1"/>
            <a:r>
              <a:rPr lang="ja-JP" altLang="en-US" smtClean="0">
                <a:ea typeface="ＭＳ Ｐ明朝" charset="-128"/>
              </a:rPr>
              <a:t>２．効果は可能な限り内容ごとに把握します。</a:t>
            </a:r>
          </a:p>
          <a:p>
            <a:pPr eaLnBrk="1" hangingPunct="1"/>
            <a:r>
              <a:rPr lang="ja-JP" altLang="en-US" smtClean="0">
                <a:ea typeface="ＭＳ Ｐ明朝" charset="-128"/>
              </a:rPr>
              <a:t>この表は不良件数を月ごとに調査したグラフです、</a:t>
            </a:r>
          </a:p>
          <a:p>
            <a:pPr eaLnBrk="1" hangingPunct="1"/>
            <a:r>
              <a:rPr lang="ja-JP" altLang="en-US" smtClean="0">
                <a:ea typeface="ＭＳ Ｐ明朝" charset="-128"/>
              </a:rPr>
              <a:t>ここに対策時期や目標値などを入れます</a:t>
            </a:r>
          </a:p>
          <a:p>
            <a:pPr eaLnBrk="1" hangingPunct="1"/>
            <a:r>
              <a:rPr lang="ja-JP" altLang="en-US" smtClean="0">
                <a:ea typeface="ＭＳ Ｐ明朝" charset="-128"/>
              </a:rPr>
              <a:t>こうすると対策ごとの効果と目標に対しての達成度や</a:t>
            </a:r>
          </a:p>
          <a:p>
            <a:pPr eaLnBrk="1" hangingPunct="1"/>
            <a:r>
              <a:rPr lang="ja-JP" altLang="en-US" smtClean="0">
                <a:ea typeface="ＭＳ Ｐ明朝" charset="-128"/>
              </a:rPr>
              <a:t>活動の状況などが一目で解るようになります。</a:t>
            </a:r>
          </a:p>
          <a:p>
            <a:pPr eaLnBrk="1" hangingPunct="1"/>
            <a:r>
              <a:rPr lang="ja-JP" altLang="en-US" smtClean="0">
                <a:ea typeface="ＭＳ Ｐ明朝" charset="-128"/>
              </a:rPr>
              <a:t>対策</a:t>
            </a:r>
            <a:r>
              <a:rPr lang="en-US" altLang="ja-JP" smtClean="0">
                <a:ea typeface="ＭＳ Ｐ明朝" charset="-128"/>
              </a:rPr>
              <a:t>1</a:t>
            </a:r>
            <a:r>
              <a:rPr lang="ja-JP" altLang="en-US" smtClean="0">
                <a:ea typeface="ＭＳ Ｐ明朝" charset="-128"/>
              </a:rPr>
              <a:t>と２は同じくらいの効果があり、目標を十分上回った成果が</a:t>
            </a:r>
          </a:p>
          <a:p>
            <a:pPr eaLnBrk="1" hangingPunct="1"/>
            <a:r>
              <a:rPr lang="ja-JP" altLang="en-US" smtClean="0">
                <a:ea typeface="ＭＳ Ｐ明朝" charset="-128"/>
              </a:rPr>
              <a:t>得られていることがよく見えます。</a:t>
            </a:r>
          </a:p>
          <a:p>
            <a:pPr eaLnBrk="1" hangingPunct="1"/>
            <a:r>
              <a:rPr lang="ja-JP" altLang="en-US" smtClean="0">
                <a:ea typeface="ＭＳ Ｐ明朝" charset="-128"/>
              </a:rPr>
              <a:t>３．また対策が完了したら、前後工程や関係署への影響を調べてください、</a:t>
            </a:r>
          </a:p>
          <a:p>
            <a:pPr eaLnBrk="1" hangingPunct="1"/>
            <a:r>
              <a:rPr lang="ja-JP" altLang="en-US" smtClean="0">
                <a:ea typeface="ＭＳ Ｐ明朝" charset="-128"/>
              </a:rPr>
              <a:t>他部署へも大きなプラス面が出ていることも有るし、</a:t>
            </a:r>
          </a:p>
          <a:p>
            <a:pPr eaLnBrk="1" hangingPunct="1"/>
            <a:r>
              <a:rPr lang="ja-JP" altLang="en-US" smtClean="0">
                <a:ea typeface="ＭＳ Ｐ明朝" charset="-128"/>
              </a:rPr>
              <a:t>またマイナス面もあるかも知れません、</a:t>
            </a:r>
          </a:p>
          <a:p>
            <a:pPr eaLnBrk="1" hangingPunct="1"/>
            <a:r>
              <a:rPr lang="ja-JP" altLang="en-US" smtClean="0">
                <a:ea typeface="ＭＳ Ｐ明朝" charset="-128"/>
              </a:rPr>
              <a:t>対策時前に確認したかも知れませんがもう一度確認しましょう。</a:t>
            </a:r>
          </a:p>
          <a:p>
            <a:pPr eaLnBrk="1" hangingPunct="1"/>
            <a:r>
              <a:rPr lang="ja-JP" altLang="en-US" smtClean="0">
                <a:ea typeface="ＭＳ Ｐ明朝" charset="-128"/>
              </a:rPr>
              <a:t>マイナス面が出ていたら追加対策を打つ必要が出てきます。</a:t>
            </a:r>
          </a:p>
          <a:p>
            <a:pPr eaLnBrk="1" hangingPunct="1"/>
            <a:r>
              <a:rPr lang="ja-JP" altLang="en-US" smtClean="0">
                <a:ea typeface="ＭＳ Ｐ明朝" charset="-128"/>
              </a:rPr>
              <a:t>その他、品質面を狙った活動でも、安全や納期、コストなども効果が出ていると思います</a:t>
            </a:r>
          </a:p>
          <a:p>
            <a:pPr eaLnBrk="1" hangingPunct="1"/>
            <a:r>
              <a:rPr lang="ja-JP" altLang="en-US" smtClean="0">
                <a:ea typeface="ＭＳ Ｐ明朝" charset="-128"/>
              </a:rPr>
              <a:t>活動の成果としてしっかり把握し、まとめてください。</a:t>
            </a:r>
          </a:p>
          <a:p>
            <a:pPr eaLnBrk="1" hangingPunct="1"/>
            <a:endParaRPr lang="ja-JP" altLang="en-US" smtClean="0">
              <a:ea typeface="ＭＳ Ｐ明朝" charset="-128"/>
            </a:endParaRPr>
          </a:p>
          <a:p>
            <a:pPr eaLnBrk="1" hangingPunct="1"/>
            <a:endParaRPr lang="ja-JP" altLang="en-US" smtClean="0">
              <a:ea typeface="ＭＳ Ｐ明朝" charset="-128"/>
            </a:endParaRPr>
          </a:p>
          <a:p>
            <a:pPr eaLnBrk="1" hangingPunct="1"/>
            <a:endParaRPr lang="en-US" altLang="ja-JP" smtClean="0">
              <a:ea typeface="ＭＳ Ｐ明朝"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2030CBD1-6EC3-4192-99F4-0ECB698B4723}" type="slidenum">
              <a:rPr lang="en-US" altLang="ja-JP" sz="1200" smtClean="0"/>
              <a:pPr/>
              <a:t>33</a:t>
            </a:fld>
            <a:endParaRPr lang="en-US" altLang="ja-JP" sz="1200" smtClean="0"/>
          </a:p>
        </p:txBody>
      </p:sp>
      <p:sp>
        <p:nvSpPr>
          <p:cNvPr id="92163" name="Rectangle 2"/>
          <p:cNvSpPr>
            <a:spLocks noChangeArrowheads="1" noTextEdit="1"/>
          </p:cNvSpPr>
          <p:nvPr>
            <p:ph type="sldImg"/>
          </p:nvPr>
        </p:nvSpPr>
        <p:spPr>
          <a:ln/>
        </p:spPr>
      </p:sp>
      <p:sp>
        <p:nvSpPr>
          <p:cNvPr id="92164" name="Rectangle 3"/>
          <p:cNvSpPr>
            <a:spLocks noGrp="1" noChangeArrowheads="1"/>
          </p:cNvSpPr>
          <p:nvPr>
            <p:ph type="body" idx="1"/>
          </p:nvPr>
        </p:nvSpPr>
        <p:spPr>
          <a:noFill/>
        </p:spPr>
        <p:txBody>
          <a:bodyPr/>
          <a:lstStyle/>
          <a:p>
            <a:pPr eaLnBrk="1" hangingPunct="1"/>
            <a:r>
              <a:rPr lang="ja-JP" altLang="en-US" smtClean="0">
                <a:ea typeface="ＭＳ Ｐ明朝" charset="-128"/>
              </a:rPr>
              <a:t>無形効果も確認します。</a:t>
            </a:r>
          </a:p>
          <a:p>
            <a:pPr eaLnBrk="1" hangingPunct="1"/>
            <a:r>
              <a:rPr lang="en-US" altLang="ja-JP" smtClean="0">
                <a:ea typeface="ＭＳ Ｐ明朝" charset="-128"/>
              </a:rPr>
              <a:t>QCC</a:t>
            </a:r>
            <a:r>
              <a:rPr lang="ja-JP" altLang="en-US" smtClean="0">
                <a:ea typeface="ＭＳ Ｐ明朝" charset="-128"/>
              </a:rPr>
              <a:t>活動の大事なところである　人材育成面でも評価します、</a:t>
            </a:r>
          </a:p>
          <a:p>
            <a:pPr eaLnBrk="1" hangingPunct="1"/>
            <a:r>
              <a:rPr lang="ja-JP" altLang="en-US" smtClean="0">
                <a:ea typeface="ＭＳ Ｐ明朝" charset="-128"/>
              </a:rPr>
              <a:t>このレーダーチャートはサークルの状態を評価しています、</a:t>
            </a:r>
          </a:p>
          <a:p>
            <a:pPr eaLnBrk="1" hangingPunct="1"/>
            <a:r>
              <a:rPr lang="ja-JP" altLang="en-US" smtClean="0">
                <a:ea typeface="ＭＳ Ｐ明朝" charset="-128"/>
              </a:rPr>
              <a:t>青が活動前赤が活動後になります、今回の活動では発言が多くなりメンバーの</a:t>
            </a:r>
          </a:p>
          <a:p>
            <a:pPr eaLnBrk="1" hangingPunct="1"/>
            <a:r>
              <a:rPr lang="ja-JP" altLang="en-US" smtClean="0">
                <a:ea typeface="ＭＳ Ｐ明朝" charset="-128"/>
              </a:rPr>
              <a:t>参加意識が上がったり、手法の活用が出来るようになり</a:t>
            </a:r>
          </a:p>
          <a:p>
            <a:pPr eaLnBrk="1" hangingPunct="1"/>
            <a:r>
              <a:rPr lang="ja-JP" altLang="en-US" smtClean="0">
                <a:ea typeface="ＭＳ Ｐ明朝" charset="-128"/>
              </a:rPr>
              <a:t>サークル全体の能力向上にもつながったことが成果として上げられます。</a:t>
            </a:r>
          </a:p>
          <a:p>
            <a:pPr eaLnBrk="1" hangingPunct="1"/>
            <a:r>
              <a:rPr lang="ja-JP" altLang="en-US" smtClean="0">
                <a:ea typeface="ＭＳ Ｐ明朝" charset="-128"/>
              </a:rPr>
              <a:t>また活動前に個人の能力向上を狙った場合は、</a:t>
            </a:r>
          </a:p>
          <a:p>
            <a:pPr eaLnBrk="1" hangingPunct="1"/>
            <a:r>
              <a:rPr lang="ja-JP" altLang="en-US" smtClean="0">
                <a:ea typeface="ＭＳ Ｐ明朝" charset="-128"/>
              </a:rPr>
              <a:t>個人毎に能力のデータをいれ、確認します。</a:t>
            </a:r>
          </a:p>
          <a:p>
            <a:pPr eaLnBrk="1" hangingPunct="1"/>
            <a:r>
              <a:rPr lang="ja-JP" altLang="en-US" smtClean="0">
                <a:ea typeface="ＭＳ Ｐ明朝" charset="-128"/>
              </a:rPr>
              <a:t>誰がいつどのように評価したかを明確にしておいてください、山勘でなく</a:t>
            </a:r>
          </a:p>
          <a:p>
            <a:pPr eaLnBrk="1" hangingPunct="1"/>
            <a:r>
              <a:rPr lang="ja-JP" altLang="en-US" smtClean="0">
                <a:ea typeface="ＭＳ Ｐ明朝" charset="-128"/>
              </a:rPr>
              <a:t>根拠のある評価基準を持ってください。</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noTextEdit="1"/>
          </p:cNvSpPr>
          <p:nvPr>
            <p:ph type="sldImg"/>
          </p:nvPr>
        </p:nvSpPr>
        <p:spPr>
          <a:xfrm>
            <a:off x="923925" y="739775"/>
            <a:ext cx="4937125" cy="3703638"/>
          </a:xfrm>
          <a:ln/>
        </p:spPr>
      </p:sp>
      <p:sp>
        <p:nvSpPr>
          <p:cNvPr id="65539" name="Rectangle 3"/>
          <p:cNvSpPr>
            <a:spLocks noGrp="1" noChangeArrowheads="1"/>
          </p:cNvSpPr>
          <p:nvPr>
            <p:ph type="body" idx="1"/>
          </p:nvPr>
        </p:nvSpPr>
        <p:spPr>
          <a:noFill/>
        </p:spPr>
        <p:txBody>
          <a:bodyPr/>
          <a:lstStyle/>
          <a:p>
            <a:pPr eaLnBrk="1" hangingPunct="1"/>
            <a:r>
              <a:rPr lang="ja-JP" altLang="en-US" smtClean="0">
                <a:latin typeface="ＭＳ Ｐ明朝" charset="-128"/>
                <a:ea typeface="ＭＳ Ｐ明朝" charset="-128"/>
              </a:rPr>
              <a:t>・最初に復習として</a:t>
            </a:r>
            <a:r>
              <a:rPr lang="en-US" altLang="ja-JP" smtClean="0">
                <a:latin typeface="ＭＳ Ｐ明朝" charset="-128"/>
                <a:ea typeface="ＭＳ Ｐ明朝" charset="-128"/>
              </a:rPr>
              <a:t>QC</a:t>
            </a:r>
            <a:r>
              <a:rPr lang="ja-JP" altLang="en-US" smtClean="0">
                <a:latin typeface="ＭＳ Ｐ明朝" charset="-128"/>
                <a:ea typeface="ＭＳ Ｐ明朝" charset="-128"/>
              </a:rPr>
              <a:t>サークル活動の位置付けです。職場には品質向上活動の他　多くの仕事がありますがこれらの受け手が</a:t>
            </a:r>
            <a:r>
              <a:rPr lang="en-US" altLang="ja-JP" smtClean="0">
                <a:latin typeface="ＭＳ Ｐ明朝" charset="-128"/>
                <a:ea typeface="ＭＳ Ｐ明朝" charset="-128"/>
              </a:rPr>
              <a:t>QC</a:t>
            </a:r>
            <a:r>
              <a:rPr lang="ja-JP" altLang="en-US" smtClean="0">
                <a:latin typeface="ＭＳ Ｐ明朝" charset="-128"/>
                <a:ea typeface="ＭＳ Ｐ明朝" charset="-128"/>
              </a:rPr>
              <a:t>サークルであって、 </a:t>
            </a:r>
            <a:r>
              <a:rPr lang="en-US" altLang="ja-JP" smtClean="0">
                <a:latin typeface="ＭＳ Ｐ明朝" charset="-128"/>
                <a:ea typeface="ＭＳ Ｐ明朝" charset="-128"/>
              </a:rPr>
              <a:t>QC</a:t>
            </a:r>
            <a:r>
              <a:rPr lang="ja-JP" altLang="en-US" smtClean="0">
                <a:latin typeface="ＭＳ Ｐ明朝" charset="-128"/>
                <a:ea typeface="ＭＳ Ｐ明朝" charset="-128"/>
              </a:rPr>
              <a:t>サークル</a:t>
            </a:r>
            <a:r>
              <a:rPr lang="en-US" altLang="ja-JP" smtClean="0">
                <a:latin typeface="ＭＳ Ｐ明朝" charset="-128"/>
                <a:ea typeface="ＭＳ Ｐ明朝" charset="-128"/>
              </a:rPr>
              <a:t>『</a:t>
            </a:r>
            <a:r>
              <a:rPr lang="ja-JP" altLang="en-US" smtClean="0">
                <a:latin typeface="ＭＳ Ｐ明朝" charset="-128"/>
                <a:ea typeface="ＭＳ Ｐ明朝" charset="-128"/>
              </a:rPr>
              <a:t>で</a:t>
            </a:r>
            <a:r>
              <a:rPr lang="en-US" altLang="ja-JP" smtClean="0">
                <a:latin typeface="ＭＳ Ｐ明朝" charset="-128"/>
                <a:ea typeface="ＭＳ Ｐ明朝" charset="-128"/>
              </a:rPr>
              <a:t>』</a:t>
            </a:r>
            <a:r>
              <a:rPr lang="ja-JP" altLang="en-US" smtClean="0">
                <a:latin typeface="ＭＳ Ｐ明朝" charset="-128"/>
                <a:ea typeface="ＭＳ Ｐ明朝" charset="-128"/>
              </a:rPr>
              <a:t>これらをやるといった考え方が必要です。</a:t>
            </a:r>
          </a:p>
          <a:p>
            <a:pPr eaLnBrk="1" hangingPunct="1"/>
            <a:r>
              <a:rPr lang="ja-JP" altLang="en-US" smtClean="0">
                <a:latin typeface="ＭＳ Ｐ明朝" charset="-128"/>
                <a:ea typeface="ＭＳ Ｐ明朝" charset="-128"/>
              </a:rPr>
              <a:t>　</a:t>
            </a:r>
          </a:p>
          <a:p>
            <a:pPr eaLnBrk="1" hangingPunct="1"/>
            <a:r>
              <a:rPr lang="ja-JP" altLang="en-US" smtClean="0">
                <a:latin typeface="ＭＳ Ｐ明朝" charset="-128"/>
                <a:ea typeface="ＭＳ Ｐ明朝" charset="-128"/>
              </a:rPr>
              <a:t>・ </a:t>
            </a:r>
            <a:r>
              <a:rPr lang="en-US" altLang="ja-JP" smtClean="0">
                <a:latin typeface="ＭＳ Ｐ明朝" charset="-128"/>
                <a:ea typeface="ＭＳ Ｐ明朝" charset="-128"/>
              </a:rPr>
              <a:t>QC</a:t>
            </a:r>
            <a:r>
              <a:rPr lang="ja-JP" altLang="en-US" smtClean="0">
                <a:latin typeface="ＭＳ Ｐ明朝" charset="-128"/>
                <a:ea typeface="ＭＳ Ｐ明朝" charset="-128"/>
              </a:rPr>
              <a:t>サークル活動</a:t>
            </a:r>
            <a:r>
              <a:rPr lang="en-US" altLang="ja-JP" smtClean="0">
                <a:latin typeface="ＭＳ Ｐ明朝" charset="-128"/>
                <a:ea typeface="ＭＳ Ｐ明朝" charset="-128"/>
              </a:rPr>
              <a:t>『</a:t>
            </a:r>
            <a:r>
              <a:rPr lang="ja-JP" altLang="en-US" smtClean="0">
                <a:latin typeface="ＭＳ Ｐ明朝" charset="-128"/>
                <a:ea typeface="ＭＳ Ｐ明朝" charset="-128"/>
              </a:rPr>
              <a:t>を</a:t>
            </a:r>
            <a:r>
              <a:rPr lang="en-US" altLang="ja-JP" smtClean="0">
                <a:latin typeface="ＭＳ Ｐ明朝" charset="-128"/>
                <a:ea typeface="ＭＳ Ｐ明朝" charset="-128"/>
              </a:rPr>
              <a:t>』</a:t>
            </a:r>
            <a:r>
              <a:rPr lang="ja-JP" altLang="en-US" smtClean="0">
                <a:latin typeface="ＭＳ Ｐ明朝" charset="-128"/>
                <a:ea typeface="ＭＳ Ｐ明朝" charset="-128"/>
              </a:rPr>
              <a:t>やると言うとらえ方では余分な仕事が増えたと言う間違った考えにおちいります。</a:t>
            </a:r>
          </a:p>
          <a:p>
            <a:pPr eaLnBrk="1" hangingPunct="1"/>
            <a:r>
              <a:rPr lang="ja-JP" altLang="en-US" smtClean="0">
                <a:latin typeface="ＭＳ Ｐ明朝" charset="-128"/>
                <a:ea typeface="ＭＳ Ｐ明朝" charset="-128"/>
              </a:rPr>
              <a:t>　</a:t>
            </a:r>
          </a:p>
          <a:p>
            <a:pPr eaLnBrk="1" hangingPunct="1"/>
            <a:r>
              <a:rPr lang="ja-JP" altLang="en-US" smtClean="0">
                <a:latin typeface="ＭＳ Ｐ明朝" charset="-128"/>
                <a:ea typeface="ＭＳ Ｐ明朝" charset="-128"/>
              </a:rPr>
              <a:t>・決して　仕事とは別に</a:t>
            </a:r>
            <a:r>
              <a:rPr lang="en-US" altLang="ja-JP" smtClean="0">
                <a:latin typeface="ＭＳ Ｐ明朝" charset="-128"/>
                <a:ea typeface="ＭＳ Ｐ明朝" charset="-128"/>
              </a:rPr>
              <a:t>QC</a:t>
            </a:r>
            <a:r>
              <a:rPr lang="ja-JP" altLang="en-US" smtClean="0">
                <a:latin typeface="ＭＳ Ｐ明朝" charset="-128"/>
                <a:ea typeface="ＭＳ Ｐ明朝" charset="-128"/>
              </a:rPr>
              <a:t>サークル活動が存在するものではなく仕事に結び付いた活動でなければなりません。</a:t>
            </a:r>
            <a:endParaRPr lang="en-US" altLang="ja-JP" smtClean="0">
              <a:latin typeface="ＭＳ Ｐ明朝" charset="-128"/>
              <a:ea typeface="ＭＳ Ｐ明朝" charset="-128"/>
            </a:endParaRPr>
          </a:p>
          <a:p>
            <a:pPr eaLnBrk="1" hangingPunct="1"/>
            <a:r>
              <a:rPr lang="ja-JP" altLang="en-US" smtClean="0">
                <a:latin typeface="ＭＳ Ｐ明朝" charset="-128"/>
                <a:ea typeface="ＭＳ Ｐ明朝" charset="-128"/>
              </a:rPr>
              <a:t>　これは既に皆さんがご承知の通りです。</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E05F1230-28C6-425D-9B2B-4D63C507D79F}" type="slidenum">
              <a:rPr lang="en-US" altLang="ja-JP" sz="1200" smtClean="0"/>
              <a:pPr/>
              <a:t>34</a:t>
            </a:fld>
            <a:endParaRPr lang="en-US" altLang="ja-JP" sz="1200" smtClean="0"/>
          </a:p>
        </p:txBody>
      </p:sp>
      <p:sp>
        <p:nvSpPr>
          <p:cNvPr id="93187" name="Rectangle 2"/>
          <p:cNvSpPr>
            <a:spLocks noChangeArrowheads="1" noTextEdit="1"/>
          </p:cNvSpPr>
          <p:nvPr>
            <p:ph type="sldImg"/>
          </p:nvPr>
        </p:nvSpPr>
        <p:spPr>
          <a:ln/>
        </p:spPr>
      </p:sp>
      <p:sp>
        <p:nvSpPr>
          <p:cNvPr id="93188" name="Rectangle 3"/>
          <p:cNvSpPr>
            <a:spLocks noGrp="1" noChangeArrowheads="1"/>
          </p:cNvSpPr>
          <p:nvPr>
            <p:ph type="body" idx="1"/>
          </p:nvPr>
        </p:nvSpPr>
        <p:spPr>
          <a:noFill/>
        </p:spPr>
        <p:txBody>
          <a:bodyPr/>
          <a:lstStyle/>
          <a:p>
            <a:pPr eaLnBrk="1" hangingPunct="1"/>
            <a:r>
              <a:rPr lang="ja-JP" altLang="en-US" smtClean="0">
                <a:ea typeface="ＭＳ Ｐ明朝" charset="-128"/>
              </a:rPr>
              <a:t>手順７は標準化と管理の定着です。</a:t>
            </a:r>
          </a:p>
          <a:p>
            <a:pPr eaLnBrk="1" hangingPunct="1"/>
            <a:r>
              <a:rPr lang="ja-JP" altLang="en-US" smtClean="0">
                <a:ea typeface="ＭＳ Ｐ明朝" charset="-128"/>
              </a:rPr>
              <a:t>標準化で大事な事はなことは、勘所が押さえてあり、要点が</a:t>
            </a:r>
          </a:p>
          <a:p>
            <a:pPr eaLnBrk="1" hangingPunct="1"/>
            <a:r>
              <a:rPr lang="ja-JP" altLang="en-US" smtClean="0">
                <a:ea typeface="ＭＳ Ｐ明朝" charset="-128"/>
              </a:rPr>
              <a:t>明確になっている事、また無理なく遵守出来ること</a:t>
            </a:r>
          </a:p>
          <a:p>
            <a:pPr eaLnBrk="1" hangingPunct="1"/>
            <a:r>
              <a:rPr lang="ja-JP" altLang="en-US" smtClean="0">
                <a:ea typeface="ＭＳ Ｐ明朝" charset="-128"/>
              </a:rPr>
              <a:t>職場に根ずく様にする事です。</a:t>
            </a:r>
          </a:p>
          <a:p>
            <a:pPr eaLnBrk="1" hangingPunct="1"/>
            <a:r>
              <a:rPr lang="ja-JP" altLang="en-US" smtClean="0">
                <a:ea typeface="ＭＳ Ｐ明朝" charset="-128"/>
              </a:rPr>
              <a:t>この図のように、</a:t>
            </a:r>
            <a:r>
              <a:rPr lang="en-US" altLang="ja-JP" smtClean="0">
                <a:ea typeface="ＭＳ Ｐ明朝" charset="-128"/>
              </a:rPr>
              <a:t>PDCA</a:t>
            </a:r>
            <a:r>
              <a:rPr lang="ja-JP" altLang="en-US" smtClean="0">
                <a:ea typeface="ＭＳ Ｐ明朝" charset="-128"/>
              </a:rPr>
              <a:t>のサークルを回しで改善を行い</a:t>
            </a:r>
          </a:p>
          <a:p>
            <a:pPr eaLnBrk="1" hangingPunct="1"/>
            <a:r>
              <a:rPr lang="ja-JP" altLang="en-US" smtClean="0">
                <a:ea typeface="ＭＳ Ｐ明朝" charset="-128"/>
              </a:rPr>
              <a:t>レベルが上がったら、</a:t>
            </a:r>
            <a:r>
              <a:rPr lang="en-US" altLang="ja-JP" smtClean="0">
                <a:ea typeface="ＭＳ Ｐ明朝" charset="-128"/>
              </a:rPr>
              <a:t>SDCA</a:t>
            </a:r>
            <a:r>
              <a:rPr lang="ja-JP" altLang="en-US" smtClean="0">
                <a:ea typeface="ＭＳ Ｐ明朝" charset="-128"/>
              </a:rPr>
              <a:t>のサークルを回し定着させる、</a:t>
            </a:r>
          </a:p>
          <a:p>
            <a:pPr eaLnBrk="1" hangingPunct="1"/>
            <a:r>
              <a:rPr lang="ja-JP" altLang="en-US" smtClean="0">
                <a:ea typeface="ＭＳ Ｐ明朝" charset="-128"/>
              </a:rPr>
              <a:t>このように、</a:t>
            </a:r>
            <a:r>
              <a:rPr lang="en-US" altLang="ja-JP" smtClean="0">
                <a:ea typeface="ＭＳ Ｐ明朝" charset="-128"/>
              </a:rPr>
              <a:t>PDCA</a:t>
            </a:r>
            <a:r>
              <a:rPr lang="ja-JP" altLang="en-US" smtClean="0">
                <a:ea typeface="ＭＳ Ｐ明朝" charset="-128"/>
              </a:rPr>
              <a:t>で改善したら完了でなく</a:t>
            </a:r>
            <a:r>
              <a:rPr lang="en-US" altLang="ja-JP" smtClean="0">
                <a:ea typeface="ＭＳ Ｐ明朝" charset="-128"/>
              </a:rPr>
              <a:t>SDCA</a:t>
            </a:r>
            <a:r>
              <a:rPr lang="ja-JP" altLang="en-US" smtClean="0">
                <a:ea typeface="ＭＳ Ｐ明朝" charset="-128"/>
              </a:rPr>
              <a:t>をしっかりまわして</a:t>
            </a:r>
          </a:p>
          <a:p>
            <a:pPr eaLnBrk="1" hangingPunct="1"/>
            <a:r>
              <a:rPr lang="ja-JP" altLang="en-US" smtClean="0">
                <a:ea typeface="ＭＳ Ｐ明朝" charset="-128"/>
              </a:rPr>
              <a:t>おかないと、せっかく改善しても、基の状態に転がり落ちてしまいます。</a:t>
            </a:r>
          </a:p>
          <a:p>
            <a:pPr eaLnBrk="1" hangingPunct="1"/>
            <a:r>
              <a:rPr lang="en-US" altLang="ja-JP" smtClean="0">
                <a:ea typeface="ＭＳ Ｐ明朝" charset="-128"/>
              </a:rPr>
              <a:t>SDCA</a:t>
            </a:r>
            <a:r>
              <a:rPr lang="ja-JP" altLang="en-US" smtClean="0">
                <a:ea typeface="ＭＳ Ｐ明朝" charset="-128"/>
              </a:rPr>
              <a:t>が大切である事が良く解ると思います。</a:t>
            </a:r>
          </a:p>
          <a:p>
            <a:pPr eaLnBrk="1" hangingPunct="1"/>
            <a:endParaRPr lang="en-US" altLang="ja-JP" smtClean="0">
              <a:ea typeface="ＭＳ Ｐ明朝"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6F0CD195-FDE1-46C4-A3F1-BC21BD74D335}" type="slidenum">
              <a:rPr lang="en-US" altLang="ja-JP" sz="1200" smtClean="0"/>
              <a:pPr/>
              <a:t>35</a:t>
            </a:fld>
            <a:endParaRPr lang="en-US" altLang="ja-JP" sz="1200" smtClean="0"/>
          </a:p>
        </p:txBody>
      </p:sp>
      <p:sp>
        <p:nvSpPr>
          <p:cNvPr id="94211" name="Rectangle 2"/>
          <p:cNvSpPr>
            <a:spLocks noChangeArrowheads="1" noTextEdit="1"/>
          </p:cNvSpPr>
          <p:nvPr>
            <p:ph type="sldImg"/>
          </p:nvPr>
        </p:nvSpPr>
        <p:spPr>
          <a:ln/>
        </p:spPr>
      </p:sp>
      <p:sp>
        <p:nvSpPr>
          <p:cNvPr id="94212" name="Rectangle 3"/>
          <p:cNvSpPr>
            <a:spLocks noGrp="1" noChangeArrowheads="1"/>
          </p:cNvSpPr>
          <p:nvPr>
            <p:ph type="body" idx="1"/>
          </p:nvPr>
        </p:nvSpPr>
        <p:spPr>
          <a:noFill/>
        </p:spPr>
        <p:txBody>
          <a:bodyPr/>
          <a:lstStyle/>
          <a:p>
            <a:pPr eaLnBrk="1" hangingPunct="1"/>
            <a:r>
              <a:rPr lang="ja-JP" altLang="en-US" smtClean="0">
                <a:ea typeface="ＭＳ Ｐ明朝" charset="-128"/>
              </a:rPr>
              <a:t>手順としてはまず</a:t>
            </a:r>
          </a:p>
          <a:p>
            <a:pPr eaLnBrk="1" hangingPunct="1"/>
            <a:r>
              <a:rPr lang="ja-JP" altLang="en-US" smtClean="0">
                <a:ea typeface="ＭＳ Ｐ明朝" charset="-128"/>
              </a:rPr>
              <a:t>１．標準化します、ここで大事な事は</a:t>
            </a:r>
          </a:p>
          <a:p>
            <a:pPr eaLnBrk="1" hangingPunct="1"/>
            <a:r>
              <a:rPr lang="ja-JP" altLang="en-US" smtClean="0">
                <a:ea typeface="ＭＳ Ｐ明朝" charset="-128"/>
              </a:rPr>
              <a:t>．無理なく間違いなく守れる標準にして下さい。</a:t>
            </a:r>
          </a:p>
          <a:p>
            <a:pPr eaLnBrk="1" hangingPunct="1"/>
            <a:r>
              <a:rPr lang="ja-JP" altLang="en-US" smtClean="0">
                <a:ea typeface="ＭＳ Ｐ明朝" charset="-128"/>
              </a:rPr>
              <a:t>．実施時期や切り替え時期などタイミングを明確にします。</a:t>
            </a:r>
          </a:p>
          <a:p>
            <a:pPr eaLnBrk="1" hangingPunct="1"/>
            <a:r>
              <a:rPr lang="ja-JP" altLang="en-US" smtClean="0">
                <a:ea typeface="ＭＳ Ｐ明朝" charset="-128"/>
              </a:rPr>
              <a:t>．新しい標準を作ります、または小変更くらいなら改定します。</a:t>
            </a:r>
          </a:p>
          <a:p>
            <a:pPr eaLnBrk="1" hangingPunct="1"/>
            <a:r>
              <a:rPr lang="ja-JP" altLang="en-US" smtClean="0">
                <a:ea typeface="ＭＳ Ｐ明朝" charset="-128"/>
              </a:rPr>
              <a:t>．古い標準書を廃止します</a:t>
            </a:r>
          </a:p>
          <a:p>
            <a:pPr eaLnBrk="1" hangingPunct="1"/>
            <a:r>
              <a:rPr lang="ja-JP" altLang="en-US" smtClean="0">
                <a:ea typeface="ＭＳ Ｐ明朝" charset="-128"/>
              </a:rPr>
              <a:t>古いものが残っていて、それで作業し不良が出たケースを</a:t>
            </a:r>
          </a:p>
          <a:p>
            <a:pPr eaLnBrk="1" hangingPunct="1"/>
            <a:r>
              <a:rPr lang="ja-JP" altLang="en-US" smtClean="0">
                <a:ea typeface="ＭＳ Ｐ明朝" charset="-128"/>
              </a:rPr>
              <a:t>良く見かけます。</a:t>
            </a:r>
          </a:p>
          <a:p>
            <a:pPr eaLnBrk="1" hangingPunct="1"/>
            <a:r>
              <a:rPr lang="ja-JP" altLang="en-US" smtClean="0">
                <a:ea typeface="ＭＳ Ｐ明朝" charset="-128"/>
              </a:rPr>
              <a:t>２．教育訓練や関係者に周知徹底させます。</a:t>
            </a:r>
          </a:p>
          <a:p>
            <a:pPr eaLnBrk="1" hangingPunct="1"/>
            <a:r>
              <a:rPr lang="ja-JP" altLang="en-US" smtClean="0">
                <a:ea typeface="ＭＳ Ｐ明朝" charset="-128"/>
              </a:rPr>
              <a:t>教育訓練計画を立てて推進してください。</a:t>
            </a:r>
          </a:p>
          <a:p>
            <a:pPr eaLnBrk="1" hangingPunct="1"/>
            <a:r>
              <a:rPr lang="ja-JP" altLang="en-US" smtClean="0">
                <a:ea typeface="ＭＳ Ｐ明朝" charset="-128"/>
              </a:rPr>
              <a:t>また関係部署に連絡メモなどで伝える事も必要です。</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34AF84E9-655C-4C9A-83DA-6317389ECB7A}" type="slidenum">
              <a:rPr lang="en-US" altLang="ja-JP" sz="1200" smtClean="0"/>
              <a:pPr/>
              <a:t>36</a:t>
            </a:fld>
            <a:endParaRPr lang="en-US" altLang="ja-JP" sz="1200" smtClean="0"/>
          </a:p>
        </p:txBody>
      </p:sp>
      <p:sp>
        <p:nvSpPr>
          <p:cNvPr id="95235" name="Rectangle 2"/>
          <p:cNvSpPr>
            <a:spLocks noChangeArrowheads="1" noTextEdit="1"/>
          </p:cNvSpPr>
          <p:nvPr>
            <p:ph type="sldImg"/>
          </p:nvPr>
        </p:nvSpPr>
        <p:spPr>
          <a:ln/>
        </p:spPr>
      </p:sp>
      <p:sp>
        <p:nvSpPr>
          <p:cNvPr id="95236" name="Rectangle 3"/>
          <p:cNvSpPr>
            <a:spLocks noGrp="1" noChangeArrowheads="1"/>
          </p:cNvSpPr>
          <p:nvPr>
            <p:ph type="body" idx="1"/>
          </p:nvPr>
        </p:nvSpPr>
        <p:spPr>
          <a:noFill/>
        </p:spPr>
        <p:txBody>
          <a:bodyPr/>
          <a:lstStyle/>
          <a:p>
            <a:pPr eaLnBrk="1" hangingPunct="1"/>
            <a:r>
              <a:rPr lang="ja-JP" altLang="en-US" smtClean="0">
                <a:ea typeface="ＭＳ Ｐ明朝" charset="-128"/>
              </a:rPr>
              <a:t>３．新しい標準の定着を確認します</a:t>
            </a:r>
          </a:p>
          <a:p>
            <a:pPr eaLnBrk="1" hangingPunct="1"/>
            <a:r>
              <a:rPr lang="ja-JP" altLang="en-US" smtClean="0">
                <a:ea typeface="ＭＳ Ｐ明朝" charset="-128"/>
              </a:rPr>
              <a:t>新しい標準が守られ定着しているかをチェックフォローをしてください。</a:t>
            </a:r>
          </a:p>
          <a:p>
            <a:pPr eaLnBrk="1" hangingPunct="1"/>
            <a:r>
              <a:rPr lang="ja-JP" altLang="en-US" smtClean="0">
                <a:ea typeface="ＭＳ Ｐ明朝" charset="-128"/>
              </a:rPr>
              <a:t>また効果が維持しているかも、引き続き確認してください。</a:t>
            </a:r>
          </a:p>
          <a:p>
            <a:pPr eaLnBrk="1" hangingPunct="1"/>
            <a:r>
              <a:rPr lang="ja-JP" altLang="en-US" smtClean="0">
                <a:ea typeface="ＭＳ Ｐ明朝" charset="-128"/>
              </a:rPr>
              <a:t>確認を日常業務にして職場に定着させてください。</a:t>
            </a:r>
          </a:p>
          <a:p>
            <a:pPr eaLnBrk="1" hangingPunct="1"/>
            <a:r>
              <a:rPr lang="ja-JP" altLang="en-US" smtClean="0">
                <a:ea typeface="ＭＳ Ｐ明朝" charset="-128"/>
              </a:rPr>
              <a:t>この図は５</a:t>
            </a:r>
            <a:r>
              <a:rPr lang="en-US" altLang="ja-JP" smtClean="0">
                <a:ea typeface="ＭＳ Ｐ明朝" charset="-128"/>
              </a:rPr>
              <a:t>W</a:t>
            </a:r>
            <a:r>
              <a:rPr lang="ja-JP" altLang="en-US" smtClean="0">
                <a:ea typeface="ＭＳ Ｐ明朝" charset="-128"/>
              </a:rPr>
              <a:t>１</a:t>
            </a:r>
            <a:r>
              <a:rPr lang="en-US" altLang="ja-JP" smtClean="0">
                <a:ea typeface="ＭＳ Ｐ明朝" charset="-128"/>
              </a:rPr>
              <a:t>H</a:t>
            </a:r>
            <a:r>
              <a:rPr lang="ja-JP" altLang="en-US" smtClean="0">
                <a:ea typeface="ＭＳ Ｐ明朝" charset="-128"/>
              </a:rPr>
              <a:t>で、分担を決めメンバーが責任を持って</a:t>
            </a:r>
          </a:p>
          <a:p>
            <a:pPr eaLnBrk="1" hangingPunct="1"/>
            <a:r>
              <a:rPr lang="ja-JP" altLang="en-US" smtClean="0">
                <a:ea typeface="ＭＳ Ｐ明朝" charset="-128"/>
              </a:rPr>
              <a:t>実施するようにした実施項目です。</a:t>
            </a:r>
          </a:p>
          <a:p>
            <a:pPr eaLnBrk="1" hangingPunct="1"/>
            <a:r>
              <a:rPr lang="ja-JP" altLang="en-US" smtClean="0">
                <a:ea typeface="ＭＳ Ｐ明朝" charset="-128"/>
              </a:rPr>
              <a:t>維持管理について、、焼き付け炉の温度を、北原さんが、</a:t>
            </a:r>
          </a:p>
          <a:p>
            <a:pPr eaLnBrk="1" hangingPunct="1"/>
            <a:r>
              <a:rPr lang="ja-JP" altLang="en-US" smtClean="0">
                <a:ea typeface="ＭＳ Ｐ明朝" charset="-128"/>
              </a:rPr>
              <a:t>始業時に記録して行くという具合です。</a:t>
            </a:r>
          </a:p>
          <a:p>
            <a:pPr eaLnBrk="1" hangingPunct="1"/>
            <a:r>
              <a:rPr lang="ja-JP" altLang="en-US" smtClean="0">
                <a:ea typeface="ＭＳ Ｐ明朝" charset="-128"/>
              </a:rPr>
              <a:t>このように責任者を明確にして計画的に推進する事が非常に重要です。</a:t>
            </a:r>
          </a:p>
          <a:p>
            <a:pPr eaLnBrk="1" hangingPunct="1"/>
            <a:endParaRPr lang="en-US" altLang="ja-JP" smtClean="0">
              <a:ea typeface="ＭＳ Ｐ明朝"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スライド イメージ プレースホルダー 1"/>
          <p:cNvSpPr>
            <a:spLocks noGrp="1" noRot="1" noChangeAspect="1" noTextEdit="1"/>
          </p:cNvSpPr>
          <p:nvPr>
            <p:ph type="sldImg"/>
          </p:nvPr>
        </p:nvSpPr>
        <p:spPr>
          <a:ln/>
        </p:spPr>
      </p:sp>
      <p:sp>
        <p:nvSpPr>
          <p:cNvPr id="96259" name="ノート プレースホルダー 2"/>
          <p:cNvSpPr>
            <a:spLocks noGrp="1"/>
          </p:cNvSpPr>
          <p:nvPr>
            <p:ph type="body" idx="1"/>
          </p:nvPr>
        </p:nvSpPr>
        <p:spPr>
          <a:noFill/>
        </p:spPr>
        <p:txBody>
          <a:bodyPr/>
          <a:lstStyle/>
          <a:p>
            <a:pPr eaLnBrk="1" hangingPunct="1"/>
            <a:r>
              <a:rPr lang="ja-JP" altLang="en-US" smtClean="0">
                <a:ea typeface="ＭＳ Ｐ明朝" charset="-128"/>
              </a:rPr>
              <a:t>このマトリックス図はステップごとに活用できる</a:t>
            </a:r>
            <a:r>
              <a:rPr lang="en-US" altLang="ja-JP" smtClean="0">
                <a:ea typeface="ＭＳ Ｐ明朝" charset="-128"/>
              </a:rPr>
              <a:t>QC</a:t>
            </a:r>
            <a:r>
              <a:rPr lang="ja-JP" altLang="en-US" smtClean="0">
                <a:ea typeface="ＭＳ Ｐ明朝" charset="-128"/>
              </a:rPr>
              <a:t>手法の一覧表です</a:t>
            </a:r>
          </a:p>
          <a:p>
            <a:pPr eaLnBrk="1" hangingPunct="1"/>
            <a:r>
              <a:rPr lang="en-US" altLang="ja-JP" smtClean="0">
                <a:ea typeface="ＭＳ Ｐ明朝" charset="-128"/>
              </a:rPr>
              <a:t>QC7</a:t>
            </a:r>
            <a:r>
              <a:rPr lang="ja-JP" altLang="en-US" smtClean="0">
                <a:ea typeface="ＭＳ Ｐ明朝" charset="-128"/>
              </a:rPr>
              <a:t>つ道具、新</a:t>
            </a:r>
            <a:r>
              <a:rPr lang="en-US" altLang="ja-JP" smtClean="0">
                <a:ea typeface="ＭＳ Ｐ明朝" charset="-128"/>
              </a:rPr>
              <a:t>QC7</a:t>
            </a:r>
            <a:r>
              <a:rPr lang="ja-JP" altLang="en-US" smtClean="0">
                <a:ea typeface="ＭＳ Ｐ明朝" charset="-128"/>
              </a:rPr>
              <a:t>つ道具、と未然防止型のツールが書いてあります、このように</a:t>
            </a:r>
            <a:endParaRPr lang="en-US" altLang="ja-JP" smtClean="0">
              <a:ea typeface="ＭＳ Ｐ明朝" charset="-128"/>
            </a:endParaRPr>
          </a:p>
          <a:p>
            <a:pPr eaLnBrk="1" hangingPunct="1"/>
            <a:r>
              <a:rPr lang="ja-JP" altLang="en-US" smtClean="0">
                <a:ea typeface="ＭＳ Ｐ明朝" charset="-128"/>
              </a:rPr>
              <a:t>ステップごとに色々な手法を活用して活動を進めて行ってください。</a:t>
            </a:r>
            <a:endParaRPr lang="en-US" altLang="ja-JP" smtClean="0">
              <a:ea typeface="ＭＳ Ｐ明朝" charset="-128"/>
            </a:endParaRPr>
          </a:p>
          <a:p>
            <a:pPr eaLnBrk="1" hangingPunct="1"/>
            <a:r>
              <a:rPr lang="ja-JP" altLang="en-US" smtClean="0">
                <a:ea typeface="ＭＳ Ｐ明朝" charset="-128"/>
              </a:rPr>
              <a:t>未然防止型では、失敗モード一覧表やＦＭＥＡなどがあります。</a:t>
            </a:r>
            <a:endParaRPr lang="en-US" altLang="ja-JP" smtClean="0">
              <a:ea typeface="ＭＳ Ｐ明朝" charset="-128"/>
            </a:endParaRPr>
          </a:p>
          <a:p>
            <a:pPr eaLnBrk="1" hangingPunct="1"/>
            <a:r>
              <a:rPr lang="ja-JP" altLang="en-US" smtClean="0">
                <a:ea typeface="ＭＳ Ｐ明朝" charset="-128"/>
              </a:rPr>
              <a:t>職場で日常使用されている方もいらっしゃるかと思いますが、多くの皆さんは初耳かと思います。</a:t>
            </a:r>
            <a:endParaRPr lang="en-US" altLang="ja-JP" smtClean="0">
              <a:ea typeface="ＭＳ Ｐ明朝" charset="-128"/>
            </a:endParaRPr>
          </a:p>
          <a:p>
            <a:pPr eaLnBrk="1" hangingPunct="1"/>
            <a:r>
              <a:rPr lang="ja-JP" altLang="en-US" smtClean="0">
                <a:ea typeface="ＭＳ Ｐ明朝" charset="-128"/>
              </a:rPr>
              <a:t>さほど難しくありません。</a:t>
            </a:r>
          </a:p>
          <a:p>
            <a:pPr eaLnBrk="1" hangingPunct="1"/>
            <a:r>
              <a:rPr lang="ja-JP" altLang="en-US" smtClean="0">
                <a:ea typeface="ＭＳ Ｐ明朝" charset="-128"/>
              </a:rPr>
              <a:t>手法については日科技連より沢山の参考図書が出ています、サークルで購入してみんなで</a:t>
            </a:r>
          </a:p>
          <a:p>
            <a:pPr eaLnBrk="1" hangingPunct="1"/>
            <a:r>
              <a:rPr lang="ja-JP" altLang="en-US" smtClean="0">
                <a:ea typeface="ＭＳ Ｐ明朝" charset="-128"/>
              </a:rPr>
              <a:t>勉強してください、手法をうまく使いこなすことが良い活動が出来</a:t>
            </a:r>
          </a:p>
          <a:p>
            <a:pPr eaLnBrk="1" hangingPunct="1"/>
            <a:r>
              <a:rPr lang="ja-JP" altLang="en-US" smtClean="0">
                <a:ea typeface="ＭＳ Ｐ明朝" charset="-128"/>
              </a:rPr>
              <a:t>レベルアップ出来る秘訣です。手法は本で勉強より、活動中に実践で</a:t>
            </a:r>
          </a:p>
          <a:p>
            <a:pPr eaLnBrk="1" hangingPunct="1"/>
            <a:r>
              <a:rPr lang="ja-JP" altLang="en-US" smtClean="0">
                <a:ea typeface="ＭＳ Ｐ明朝" charset="-128"/>
              </a:rPr>
              <a:t>勉強していくのが一番だと思います。</a:t>
            </a:r>
          </a:p>
          <a:p>
            <a:endParaRPr lang="ja-JP" altLang="en-US" smtClean="0">
              <a:ea typeface="ＭＳ Ｐ明朝" charset="-128"/>
            </a:endParaRPr>
          </a:p>
        </p:txBody>
      </p:sp>
      <p:sp>
        <p:nvSpPr>
          <p:cNvPr id="96260" name="スライド番号プレースホルダー 3"/>
          <p:cNvSpPr>
            <a:spLocks noGrp="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42950" indent="-285750" defTabSz="906463">
              <a:defRPr kumimoji="1" sz="3200">
                <a:solidFill>
                  <a:schemeClr val="tx1"/>
                </a:solidFill>
                <a:latin typeface="Times New Roman" pitchFamily="18" charset="0"/>
                <a:ea typeface="HG正楷書体-PRO" pitchFamily="66" charset="-128"/>
              </a:defRPr>
            </a:lvl2pPr>
            <a:lvl3pPr marL="1143000" indent="-228600" defTabSz="906463">
              <a:defRPr kumimoji="1" sz="3200">
                <a:solidFill>
                  <a:schemeClr val="tx1"/>
                </a:solidFill>
                <a:latin typeface="Times New Roman" pitchFamily="18" charset="0"/>
                <a:ea typeface="HG正楷書体-PRO" pitchFamily="66" charset="-128"/>
              </a:defRPr>
            </a:lvl3pPr>
            <a:lvl4pPr marL="1600200" indent="-228600" defTabSz="906463">
              <a:defRPr kumimoji="1" sz="3200">
                <a:solidFill>
                  <a:schemeClr val="tx1"/>
                </a:solidFill>
                <a:latin typeface="Times New Roman" pitchFamily="18" charset="0"/>
                <a:ea typeface="HG正楷書体-PRO" pitchFamily="66" charset="-128"/>
              </a:defRPr>
            </a:lvl4pPr>
            <a:lvl5pPr marL="2057400" indent="-228600" defTabSz="906463">
              <a:defRPr kumimoji="1" sz="3200">
                <a:solidFill>
                  <a:schemeClr val="tx1"/>
                </a:solidFill>
                <a:latin typeface="Times New Roman" pitchFamily="18" charset="0"/>
                <a:ea typeface="HG正楷書体-PRO" pitchFamily="66" charset="-128"/>
              </a:defRPr>
            </a:lvl5pPr>
            <a:lvl6pPr marL="25146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718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290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862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E6AA51C1-C614-4001-82E1-57CBD5D93309}" type="slidenum">
              <a:rPr lang="en-US" altLang="ja-JP" sz="1200" smtClean="0"/>
              <a:pPr/>
              <a:t>37</a:t>
            </a:fld>
            <a:endParaRPr lang="en-US" altLang="ja-JP" sz="120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スライド イメージ プレースホルダー 1"/>
          <p:cNvSpPr>
            <a:spLocks noGrp="1" noRot="1" noChangeAspect="1" noTextEdit="1"/>
          </p:cNvSpPr>
          <p:nvPr>
            <p:ph type="sldImg"/>
          </p:nvPr>
        </p:nvSpPr>
        <p:spPr>
          <a:ln/>
        </p:spPr>
      </p:sp>
      <p:sp>
        <p:nvSpPr>
          <p:cNvPr id="97283" name="ノート プレースホルダー 2"/>
          <p:cNvSpPr>
            <a:spLocks noGrp="1"/>
          </p:cNvSpPr>
          <p:nvPr>
            <p:ph type="body" idx="1"/>
          </p:nvPr>
        </p:nvSpPr>
        <p:spPr>
          <a:noFill/>
        </p:spPr>
        <p:txBody>
          <a:bodyPr/>
          <a:lstStyle/>
          <a:p>
            <a:r>
              <a:rPr lang="ja-JP" altLang="en-US" smtClean="0">
                <a:ea typeface="ＭＳ Ｐ明朝" charset="-128"/>
              </a:rPr>
              <a:t>未然防止型では、こちらに示す</a:t>
            </a:r>
            <a:r>
              <a:rPr lang="en-US" altLang="ja-JP" smtClean="0">
                <a:ea typeface="ＭＳ Ｐ明朝" charset="-128"/>
              </a:rPr>
              <a:t>7</a:t>
            </a:r>
            <a:r>
              <a:rPr lang="ja-JP" altLang="en-US" smtClean="0">
                <a:ea typeface="ＭＳ Ｐ明朝" charset="-128"/>
              </a:rPr>
              <a:t>つの道具が新しく出てきます。</a:t>
            </a:r>
            <a:endParaRPr lang="en-US" altLang="ja-JP" smtClean="0">
              <a:ea typeface="ＭＳ Ｐ明朝" charset="-128"/>
            </a:endParaRPr>
          </a:p>
          <a:p>
            <a:r>
              <a:rPr lang="ja-JP" altLang="en-US" smtClean="0">
                <a:ea typeface="ＭＳ Ｐ明朝" charset="-128"/>
              </a:rPr>
              <a:t>日常活動で使用されている方も多いと思います。</a:t>
            </a:r>
            <a:endParaRPr lang="en-US" altLang="ja-JP" smtClean="0">
              <a:ea typeface="ＭＳ Ｐ明朝" charset="-128"/>
            </a:endParaRPr>
          </a:p>
          <a:p>
            <a:r>
              <a:rPr lang="ja-JP" altLang="en-US" smtClean="0">
                <a:ea typeface="ＭＳ Ｐ明朝" charset="-128"/>
              </a:rPr>
              <a:t>Ｑ７、Ｎ７も合わせて使用しします。</a:t>
            </a:r>
            <a:endParaRPr lang="en-US" altLang="ja-JP" smtClean="0">
              <a:ea typeface="ＭＳ Ｐ明朝" charset="-128"/>
            </a:endParaRPr>
          </a:p>
          <a:p>
            <a:r>
              <a:rPr lang="ja-JP" altLang="en-US" smtClean="0">
                <a:ea typeface="ＭＳ Ｐ明朝" charset="-128"/>
              </a:rPr>
              <a:t>日科技連から、参考書も出ていますので、各自で購入し</a:t>
            </a:r>
            <a:endParaRPr lang="en-US" altLang="ja-JP" smtClean="0">
              <a:ea typeface="ＭＳ Ｐ明朝" charset="-128"/>
            </a:endParaRPr>
          </a:p>
          <a:p>
            <a:r>
              <a:rPr lang="ja-JP" altLang="en-US" smtClean="0">
                <a:ea typeface="ＭＳ Ｐ明朝" charset="-128"/>
              </a:rPr>
              <a:t>勉強してください。</a:t>
            </a:r>
            <a:endParaRPr lang="en-US" altLang="ja-JP" smtClean="0">
              <a:ea typeface="ＭＳ Ｐ明朝" charset="-128"/>
            </a:endParaRPr>
          </a:p>
          <a:p>
            <a:r>
              <a:rPr lang="ja-JP" altLang="en-US" smtClean="0">
                <a:ea typeface="ＭＳ Ｐ明朝" charset="-128"/>
              </a:rPr>
              <a:t>＊時間があれば説明</a:t>
            </a:r>
          </a:p>
        </p:txBody>
      </p:sp>
      <p:sp>
        <p:nvSpPr>
          <p:cNvPr id="97284" name="スライド番号プレースホルダー 3"/>
          <p:cNvSpPr>
            <a:spLocks noGrp="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42950" indent="-285750" defTabSz="906463">
              <a:defRPr kumimoji="1" sz="3200">
                <a:solidFill>
                  <a:schemeClr val="tx1"/>
                </a:solidFill>
                <a:latin typeface="Times New Roman" pitchFamily="18" charset="0"/>
                <a:ea typeface="HG正楷書体-PRO" pitchFamily="66" charset="-128"/>
              </a:defRPr>
            </a:lvl2pPr>
            <a:lvl3pPr marL="1143000" indent="-228600" defTabSz="906463">
              <a:defRPr kumimoji="1" sz="3200">
                <a:solidFill>
                  <a:schemeClr val="tx1"/>
                </a:solidFill>
                <a:latin typeface="Times New Roman" pitchFamily="18" charset="0"/>
                <a:ea typeface="HG正楷書体-PRO" pitchFamily="66" charset="-128"/>
              </a:defRPr>
            </a:lvl3pPr>
            <a:lvl4pPr marL="1600200" indent="-228600" defTabSz="906463">
              <a:defRPr kumimoji="1" sz="3200">
                <a:solidFill>
                  <a:schemeClr val="tx1"/>
                </a:solidFill>
                <a:latin typeface="Times New Roman" pitchFamily="18" charset="0"/>
                <a:ea typeface="HG正楷書体-PRO" pitchFamily="66" charset="-128"/>
              </a:defRPr>
            </a:lvl4pPr>
            <a:lvl5pPr marL="2057400" indent="-228600" defTabSz="906463">
              <a:defRPr kumimoji="1" sz="3200">
                <a:solidFill>
                  <a:schemeClr val="tx1"/>
                </a:solidFill>
                <a:latin typeface="Times New Roman" pitchFamily="18" charset="0"/>
                <a:ea typeface="HG正楷書体-PRO" pitchFamily="66" charset="-128"/>
              </a:defRPr>
            </a:lvl5pPr>
            <a:lvl6pPr marL="25146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718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290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862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D245B339-03E9-46C5-BDF9-810D906A4E39}" type="slidenum">
              <a:rPr lang="en-US" altLang="ja-JP" sz="1200" smtClean="0"/>
              <a:pPr/>
              <a:t>38</a:t>
            </a:fld>
            <a:endParaRPr lang="en-US" altLang="ja-JP" sz="120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8B4E7393-52A8-431C-A140-E6C055554DC8}" type="slidenum">
              <a:rPr lang="en-US" altLang="ja-JP" sz="1200" smtClean="0"/>
              <a:pPr/>
              <a:t>39</a:t>
            </a:fld>
            <a:endParaRPr lang="en-US" altLang="ja-JP" sz="1200" smtClean="0"/>
          </a:p>
        </p:txBody>
      </p:sp>
      <p:sp>
        <p:nvSpPr>
          <p:cNvPr id="98307" name="Rectangle 2"/>
          <p:cNvSpPr>
            <a:spLocks noChangeArrowheads="1" noTextEdit="1"/>
          </p:cNvSpPr>
          <p:nvPr>
            <p:ph type="sldImg"/>
          </p:nvPr>
        </p:nvSpPr>
        <p:spPr>
          <a:ln/>
        </p:spPr>
      </p:sp>
      <p:sp>
        <p:nvSpPr>
          <p:cNvPr id="98308" name="Rectangle 3"/>
          <p:cNvSpPr>
            <a:spLocks noGrp="1" noChangeArrowheads="1"/>
          </p:cNvSpPr>
          <p:nvPr>
            <p:ph type="body" idx="1"/>
          </p:nvPr>
        </p:nvSpPr>
        <p:spPr>
          <a:noFill/>
        </p:spPr>
        <p:txBody>
          <a:bodyPr/>
          <a:lstStyle/>
          <a:p>
            <a:pPr eaLnBrk="1" hangingPunct="1"/>
            <a:r>
              <a:rPr lang="ja-JP" altLang="en-US" smtClean="0">
                <a:ea typeface="ＭＳ Ｐ明朝" charset="-128"/>
              </a:rPr>
              <a:t>時間が有ったら簡単に説明（今までの復習）</a:t>
            </a:r>
          </a:p>
          <a:p>
            <a:pPr eaLnBrk="1" hangingPunct="1"/>
            <a:r>
              <a:rPr lang="en-US" altLang="ja-JP" smtClean="0">
                <a:ea typeface="ＭＳ Ｐ明朝" charset="-128"/>
              </a:rPr>
              <a:t>7</a:t>
            </a:r>
            <a:r>
              <a:rPr lang="ja-JP" altLang="en-US" smtClean="0">
                <a:ea typeface="ＭＳ Ｐ明朝" charset="-128"/>
              </a:rPr>
              <a:t>つ道具に関しては、日科技連で沢山の解りやすい、参考図書が出ています、サークルで購入して</a:t>
            </a:r>
          </a:p>
          <a:p>
            <a:pPr eaLnBrk="1" hangingPunct="1"/>
            <a:r>
              <a:rPr lang="ja-JP" altLang="en-US" smtClean="0">
                <a:ea typeface="ＭＳ Ｐ明朝" charset="-128"/>
              </a:rPr>
              <a:t>勉強してください。活動をしながら勉強していけばいいと思います。</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AB1CC146-150A-41A4-97FF-06F4DC083378}" type="slidenum">
              <a:rPr lang="en-US" altLang="ja-JP" sz="1200" smtClean="0"/>
              <a:pPr/>
              <a:t>40</a:t>
            </a:fld>
            <a:endParaRPr lang="en-US" altLang="ja-JP" sz="1200" smtClean="0"/>
          </a:p>
        </p:txBody>
      </p:sp>
      <p:sp>
        <p:nvSpPr>
          <p:cNvPr id="99331" name="Rectangle 2"/>
          <p:cNvSpPr>
            <a:spLocks noChangeArrowheads="1" noTextEdit="1"/>
          </p:cNvSpPr>
          <p:nvPr>
            <p:ph type="sldImg"/>
          </p:nvPr>
        </p:nvSpPr>
        <p:spPr>
          <a:ln/>
        </p:spPr>
      </p:sp>
      <p:sp>
        <p:nvSpPr>
          <p:cNvPr id="99332" name="Rectangle 3"/>
          <p:cNvSpPr>
            <a:spLocks noGrp="1" noChangeArrowheads="1"/>
          </p:cNvSpPr>
          <p:nvPr>
            <p:ph type="body" idx="1"/>
          </p:nvPr>
        </p:nvSpPr>
        <p:spPr>
          <a:noFill/>
        </p:spPr>
        <p:txBody>
          <a:bodyPr/>
          <a:lstStyle/>
          <a:p>
            <a:pPr eaLnBrk="1" hangingPunct="1"/>
            <a:r>
              <a:rPr lang="ja-JP" altLang="en-US" smtClean="0">
                <a:ea typeface="ＭＳ Ｐ明朝" charset="-128"/>
              </a:rPr>
              <a:t>時間が有ったら説明する。（今までの復習）</a:t>
            </a:r>
          </a:p>
          <a:p>
            <a:pPr eaLnBrk="1" hangingPunct="1"/>
            <a:r>
              <a:rPr lang="ja-JP" altLang="en-US" smtClean="0">
                <a:ea typeface="ＭＳ Ｐ明朝" charset="-128"/>
              </a:rPr>
              <a:t>新</a:t>
            </a:r>
            <a:r>
              <a:rPr lang="en-US" altLang="ja-JP" smtClean="0">
                <a:ea typeface="ＭＳ Ｐ明朝" charset="-128"/>
              </a:rPr>
              <a:t>7</a:t>
            </a:r>
            <a:r>
              <a:rPr lang="ja-JP" altLang="en-US" smtClean="0">
                <a:ea typeface="ＭＳ Ｐ明朝" charset="-128"/>
              </a:rPr>
              <a:t>つ道具にはこのような手法があります。</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lvl1pPr defTabSz="906463">
              <a:spcBef>
                <a:spcPct val="30000"/>
              </a:spcBef>
              <a:defRPr kumimoji="1" sz="1200">
                <a:solidFill>
                  <a:schemeClr val="tx1"/>
                </a:solidFill>
                <a:latin typeface="Times New Roman" pitchFamily="18" charset="0"/>
                <a:ea typeface="ＭＳ Ｐ明朝" charset="-128"/>
              </a:defRPr>
            </a:lvl1pPr>
            <a:lvl2pPr marL="742950" indent="-285750" defTabSz="906463">
              <a:spcBef>
                <a:spcPct val="30000"/>
              </a:spcBef>
              <a:defRPr kumimoji="1" sz="1200">
                <a:solidFill>
                  <a:schemeClr val="tx1"/>
                </a:solidFill>
                <a:latin typeface="Times New Roman" pitchFamily="18" charset="0"/>
                <a:ea typeface="ＭＳ Ｐ明朝" charset="-128"/>
              </a:defRPr>
            </a:lvl2pPr>
            <a:lvl3pPr marL="1143000" indent="-228600" defTabSz="906463">
              <a:spcBef>
                <a:spcPct val="30000"/>
              </a:spcBef>
              <a:defRPr kumimoji="1" sz="1200">
                <a:solidFill>
                  <a:schemeClr val="tx1"/>
                </a:solidFill>
                <a:latin typeface="Times New Roman" pitchFamily="18" charset="0"/>
                <a:ea typeface="ＭＳ Ｐ明朝" charset="-128"/>
              </a:defRPr>
            </a:lvl3pPr>
            <a:lvl4pPr marL="1600200" indent="-228600" defTabSz="906463">
              <a:spcBef>
                <a:spcPct val="30000"/>
              </a:spcBef>
              <a:defRPr kumimoji="1" sz="1200">
                <a:solidFill>
                  <a:schemeClr val="tx1"/>
                </a:solidFill>
                <a:latin typeface="Times New Roman" pitchFamily="18" charset="0"/>
                <a:ea typeface="ＭＳ Ｐ明朝" charset="-128"/>
              </a:defRPr>
            </a:lvl4pPr>
            <a:lvl5pPr marL="2057400" indent="-228600" defTabSz="906463">
              <a:spcBef>
                <a:spcPct val="30000"/>
              </a:spcBef>
              <a:defRPr kumimoji="1" sz="1200">
                <a:solidFill>
                  <a:schemeClr val="tx1"/>
                </a:solidFill>
                <a:latin typeface="Times New Roman" pitchFamily="18" charset="0"/>
                <a:ea typeface="ＭＳ Ｐ明朝"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charset="-128"/>
              </a:defRPr>
            </a:lvl9pPr>
          </a:lstStyle>
          <a:p>
            <a:pPr>
              <a:spcBef>
                <a:spcPct val="0"/>
              </a:spcBef>
            </a:pPr>
            <a:fld id="{B3597786-27B3-48F2-BD79-6F2603DEE5B4}" type="slidenum">
              <a:rPr lang="en-US" altLang="ja-JP" smtClean="0">
                <a:ea typeface="ＭＳ Ｐゴシック" charset="-128"/>
              </a:rPr>
              <a:pPr>
                <a:spcBef>
                  <a:spcPct val="0"/>
                </a:spcBef>
              </a:pPr>
              <a:t>44</a:t>
            </a:fld>
            <a:endParaRPr lang="en-US" altLang="ja-JP" smtClean="0">
              <a:ea typeface="ＭＳ Ｐゴシック" charset="-128"/>
            </a:endParaRPr>
          </a:p>
        </p:txBody>
      </p:sp>
      <p:sp>
        <p:nvSpPr>
          <p:cNvPr id="100355" name="Rectangle 2"/>
          <p:cNvSpPr>
            <a:spLocks noChangeArrowheads="1" noTextEdit="1"/>
          </p:cNvSpPr>
          <p:nvPr>
            <p:ph type="sldImg"/>
          </p:nvPr>
        </p:nvSpPr>
        <p:spPr>
          <a:ln/>
        </p:spPr>
      </p:sp>
      <p:sp>
        <p:nvSpPr>
          <p:cNvPr id="100356" name="Rectangle 3"/>
          <p:cNvSpPr>
            <a:spLocks noGrp="1" noChangeArrowheads="1"/>
          </p:cNvSpPr>
          <p:nvPr>
            <p:ph type="body" idx="1"/>
          </p:nvPr>
        </p:nvSpPr>
        <p:spPr>
          <a:noFill/>
        </p:spPr>
        <p:txBody>
          <a:bodyPr/>
          <a:lstStyle/>
          <a:p>
            <a:pPr eaLnBrk="1" hangingPunct="1"/>
            <a:r>
              <a:rPr lang="ja-JP" altLang="en-US" smtClean="0">
                <a:ea typeface="ＭＳ Ｐ明朝" charset="-128"/>
              </a:rPr>
              <a:t>以上で問題解決の基本手順と、</a:t>
            </a:r>
            <a:r>
              <a:rPr lang="en-US" altLang="ja-JP" smtClean="0">
                <a:ea typeface="ＭＳ Ｐ明朝" charset="-128"/>
              </a:rPr>
              <a:t>7</a:t>
            </a:r>
            <a:r>
              <a:rPr lang="ja-JP" altLang="en-US" smtClean="0">
                <a:ea typeface="ＭＳ Ｐ明朝" charset="-128"/>
              </a:rPr>
              <a:t>つ道具の特性要因図・パレート図・系統図</a:t>
            </a:r>
          </a:p>
          <a:p>
            <a:pPr eaLnBrk="1" hangingPunct="1"/>
            <a:r>
              <a:rPr lang="ja-JP" altLang="en-US" smtClean="0">
                <a:ea typeface="ＭＳ Ｐ明朝" charset="-128"/>
              </a:rPr>
              <a:t>の勉強を行いました。</a:t>
            </a:r>
          </a:p>
          <a:p>
            <a:pPr eaLnBrk="1" hangingPunct="1"/>
            <a:r>
              <a:rPr lang="ja-JP" altLang="en-US" smtClean="0">
                <a:ea typeface="ＭＳ Ｐ明朝" charset="-128"/>
              </a:rPr>
              <a:t>他にも道具は沢山あります。これらをサークルで勉強して、</a:t>
            </a:r>
          </a:p>
          <a:p>
            <a:pPr eaLnBrk="1" hangingPunct="1"/>
            <a:r>
              <a:rPr lang="ja-JP" altLang="en-US" smtClean="0">
                <a:ea typeface="ＭＳ Ｐ明朝" charset="-128"/>
              </a:rPr>
              <a:t>日常の活動に役立ててください。</a:t>
            </a:r>
          </a:p>
          <a:p>
            <a:pPr eaLnBrk="1" hangingPunct="1"/>
            <a:r>
              <a:rPr lang="ja-JP" altLang="en-US" smtClean="0">
                <a:ea typeface="ＭＳ Ｐ明朝" charset="-128"/>
              </a:rPr>
              <a:t>いずれも日科技連より、解りやすい参考図書が出ております。サークルで購入などして</a:t>
            </a:r>
          </a:p>
          <a:p>
            <a:pPr eaLnBrk="1" hangingPunct="1"/>
            <a:r>
              <a:rPr lang="ja-JP" altLang="en-US" smtClean="0">
                <a:ea typeface="ＭＳ Ｐ明朝" charset="-128"/>
              </a:rPr>
              <a:t>勉強して行きましょう。</a:t>
            </a:r>
          </a:p>
          <a:p>
            <a:pPr eaLnBrk="1" hangingPunct="1"/>
            <a:r>
              <a:rPr lang="ja-JP" altLang="en-US" smtClean="0">
                <a:ea typeface="ＭＳ Ｐ明朝" charset="-128"/>
              </a:rPr>
              <a:t>以上で講義を終わります。</a:t>
            </a:r>
          </a:p>
          <a:p>
            <a:pPr eaLnBrk="1" hangingPunct="1"/>
            <a:endParaRPr lang="en-US" altLang="ja-JP" smtClean="0">
              <a:ea typeface="ＭＳ Ｐ明朝"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スライド イメージ プレースホルダー 1"/>
          <p:cNvSpPr>
            <a:spLocks noGrp="1" noRot="1" noChangeAspect="1" noTextEdit="1"/>
          </p:cNvSpPr>
          <p:nvPr>
            <p:ph type="sldImg"/>
          </p:nvPr>
        </p:nvSpPr>
        <p:spPr>
          <a:ln/>
        </p:spPr>
      </p:sp>
      <p:sp>
        <p:nvSpPr>
          <p:cNvPr id="66563" name="ノート プレースホルダー 2"/>
          <p:cNvSpPr>
            <a:spLocks noGrp="1"/>
          </p:cNvSpPr>
          <p:nvPr>
            <p:ph type="body" idx="1"/>
          </p:nvPr>
        </p:nvSpPr>
        <p:spPr>
          <a:noFill/>
        </p:spPr>
        <p:txBody>
          <a:bodyPr/>
          <a:lstStyle/>
          <a:p>
            <a:r>
              <a:rPr lang="ja-JP" altLang="en-US" smtClean="0">
                <a:ea typeface="ＭＳ Ｐ明朝" charset="-128"/>
              </a:rPr>
              <a:t>・それでは、今まで学んでいる問題解決・施策実行・課題達成型にこれから学ぶ未然防止型を加えて、４つの型別に活用できるテーマ、特徴、留意点を紹介します。</a:t>
            </a:r>
            <a:endParaRPr lang="en-US" altLang="ja-JP" smtClean="0">
              <a:ea typeface="ＭＳ Ｐ明朝" charset="-128"/>
            </a:endParaRPr>
          </a:p>
          <a:p>
            <a:endParaRPr lang="en-US" altLang="ja-JP" smtClean="0">
              <a:ea typeface="ＭＳ Ｐ明朝" charset="-128"/>
            </a:endParaRPr>
          </a:p>
          <a:p>
            <a:r>
              <a:rPr lang="ja-JP" altLang="en-US" smtClean="0">
                <a:ea typeface="ＭＳ Ｐ明朝" charset="-128"/>
              </a:rPr>
              <a:t>　　　　　　</a:t>
            </a:r>
            <a:r>
              <a:rPr lang="en-US" altLang="ja-JP" smtClean="0">
                <a:ea typeface="ＭＳ Ｐ明朝" charset="-128"/>
              </a:rPr>
              <a:t>【</a:t>
            </a:r>
            <a:r>
              <a:rPr lang="ja-JP" altLang="en-US" smtClean="0">
                <a:ea typeface="ＭＳ Ｐ明朝" charset="-128"/>
              </a:rPr>
              <a:t>適当に表を見ながら説明</a:t>
            </a:r>
            <a:r>
              <a:rPr lang="en-US" altLang="ja-JP" smtClean="0">
                <a:ea typeface="ＭＳ Ｐ明朝" charset="-128"/>
              </a:rPr>
              <a:t>】</a:t>
            </a:r>
            <a:endParaRPr lang="ja-JP" altLang="en-US" smtClean="0">
              <a:ea typeface="ＭＳ Ｐ明朝" charset="-128"/>
            </a:endParaRPr>
          </a:p>
        </p:txBody>
      </p:sp>
      <p:sp>
        <p:nvSpPr>
          <p:cNvPr id="66564" name="スライド番号プレースホルダー 3"/>
          <p:cNvSpPr>
            <a:spLocks noGrp="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1EC6B333-562C-4159-9FA0-EECE1507A5BD}" type="slidenum">
              <a:rPr lang="en-US" altLang="ja-JP" sz="1200" smtClean="0"/>
              <a:pPr/>
              <a:t>4</a:t>
            </a:fld>
            <a:endParaRPr lang="en-US" altLang="ja-JP" sz="12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スライド イメージ プレースホルダー 1"/>
          <p:cNvSpPr>
            <a:spLocks noGrp="1" noRot="1" noChangeAspect="1" noTextEdit="1"/>
          </p:cNvSpPr>
          <p:nvPr>
            <p:ph type="sldImg"/>
          </p:nvPr>
        </p:nvSpPr>
        <p:spPr>
          <a:ln/>
        </p:spPr>
      </p:sp>
      <p:sp>
        <p:nvSpPr>
          <p:cNvPr id="67587" name="ノート プレースホルダー 2"/>
          <p:cNvSpPr>
            <a:spLocks noGrp="1"/>
          </p:cNvSpPr>
          <p:nvPr>
            <p:ph type="body" idx="1"/>
          </p:nvPr>
        </p:nvSpPr>
        <p:spPr>
          <a:noFill/>
        </p:spPr>
        <p:txBody>
          <a:bodyPr/>
          <a:lstStyle/>
          <a:p>
            <a:r>
              <a:rPr lang="ja-JP" altLang="en-US" smtClean="0">
                <a:ea typeface="ＭＳ Ｐ明朝" charset="-128"/>
              </a:rPr>
              <a:t>それでは、未然防止の必要性について説明します。</a:t>
            </a:r>
            <a:endParaRPr lang="en-US" altLang="ja-JP" smtClean="0">
              <a:ea typeface="ＭＳ Ｐ明朝" charset="-128"/>
            </a:endParaRPr>
          </a:p>
          <a:p>
            <a:endParaRPr lang="en-US" altLang="ja-JP" smtClean="0">
              <a:ea typeface="ＭＳ Ｐ明朝" charset="-128"/>
            </a:endParaRPr>
          </a:p>
          <a:p>
            <a:r>
              <a:rPr lang="ja-JP" altLang="en-US" smtClean="0">
                <a:ea typeface="ＭＳ Ｐ明朝" charset="-128"/>
              </a:rPr>
              <a:t>問題解決では、職場で発生した問題を解決していきます。（上のパレート図）</a:t>
            </a:r>
            <a:endParaRPr lang="en-US" altLang="ja-JP" smtClean="0">
              <a:ea typeface="ＭＳ Ｐ明朝" charset="-128"/>
            </a:endParaRPr>
          </a:p>
          <a:p>
            <a:r>
              <a:rPr lang="ja-JP" altLang="en-US" smtClean="0">
                <a:ea typeface="ＭＳ Ｐ明朝" charset="-128"/>
              </a:rPr>
              <a:t>大きな問題が解決されていくと、下のパレート図のように、</a:t>
            </a:r>
            <a:endParaRPr lang="en-US" altLang="ja-JP" smtClean="0">
              <a:ea typeface="ＭＳ Ｐ明朝" charset="-128"/>
            </a:endParaRPr>
          </a:p>
          <a:p>
            <a:r>
              <a:rPr lang="ja-JP" altLang="en-US" smtClean="0">
                <a:ea typeface="ＭＳ Ｐ明朝" charset="-128"/>
              </a:rPr>
              <a:t>個々の発生率が非常に低く、あらゆるプロセスで起こる不良が</a:t>
            </a:r>
            <a:endParaRPr lang="en-US" altLang="ja-JP" smtClean="0">
              <a:ea typeface="ＭＳ Ｐ明朝" charset="-128"/>
            </a:endParaRPr>
          </a:p>
          <a:p>
            <a:r>
              <a:rPr lang="ja-JP" altLang="en-US" smtClean="0">
                <a:ea typeface="ＭＳ Ｐ明朝" charset="-128"/>
              </a:rPr>
              <a:t>多くなってきます。</a:t>
            </a:r>
            <a:endParaRPr lang="en-US" altLang="ja-JP" smtClean="0">
              <a:ea typeface="ＭＳ Ｐ明朝" charset="-128"/>
            </a:endParaRPr>
          </a:p>
          <a:p>
            <a:endParaRPr lang="en-US" altLang="ja-JP" smtClean="0">
              <a:ea typeface="ＭＳ Ｐ明朝" charset="-128"/>
            </a:endParaRPr>
          </a:p>
          <a:p>
            <a:r>
              <a:rPr lang="ja-JP" altLang="en-US" smtClean="0">
                <a:ea typeface="ＭＳ Ｐ明朝" charset="-128"/>
              </a:rPr>
              <a:t>このような状態になると、発生したものにいくら対策しても</a:t>
            </a:r>
            <a:endParaRPr lang="en-US" altLang="ja-JP" smtClean="0">
              <a:ea typeface="ＭＳ Ｐ明朝" charset="-128"/>
            </a:endParaRPr>
          </a:p>
          <a:p>
            <a:r>
              <a:rPr lang="ja-JP" altLang="en-US" smtClean="0">
                <a:ea typeface="ＭＳ Ｐ明朝" charset="-128"/>
              </a:rPr>
              <a:t>モグラたたきにしかなりません。</a:t>
            </a:r>
            <a:endParaRPr lang="en-US" altLang="ja-JP" smtClean="0">
              <a:ea typeface="ＭＳ Ｐ明朝" charset="-128"/>
            </a:endParaRPr>
          </a:p>
          <a:p>
            <a:endParaRPr lang="en-US" altLang="ja-JP" smtClean="0">
              <a:ea typeface="ＭＳ Ｐ明朝" charset="-128"/>
            </a:endParaRPr>
          </a:p>
          <a:p>
            <a:r>
              <a:rPr lang="ja-JP" altLang="en-US" smtClean="0">
                <a:ea typeface="ＭＳ Ｐ明朝" charset="-128"/>
              </a:rPr>
              <a:t>そこで、必要になってくるのが未然防止型です。</a:t>
            </a:r>
            <a:endParaRPr lang="en-US" altLang="ja-JP" smtClean="0">
              <a:ea typeface="ＭＳ Ｐ明朝" charset="-128"/>
            </a:endParaRPr>
          </a:p>
          <a:p>
            <a:endParaRPr lang="ja-JP" altLang="en-US" smtClean="0">
              <a:ea typeface="ＭＳ Ｐ明朝" charset="-128"/>
            </a:endParaRPr>
          </a:p>
        </p:txBody>
      </p:sp>
      <p:sp>
        <p:nvSpPr>
          <p:cNvPr id="67588" name="スライド番号プレースホルダー 3"/>
          <p:cNvSpPr>
            <a:spLocks noGrp="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42950" indent="-285750" defTabSz="906463">
              <a:defRPr kumimoji="1" sz="3200">
                <a:solidFill>
                  <a:schemeClr val="tx1"/>
                </a:solidFill>
                <a:latin typeface="Times New Roman" pitchFamily="18" charset="0"/>
                <a:ea typeface="HG正楷書体-PRO" pitchFamily="66" charset="-128"/>
              </a:defRPr>
            </a:lvl2pPr>
            <a:lvl3pPr marL="1143000" indent="-228600" defTabSz="906463">
              <a:defRPr kumimoji="1" sz="3200">
                <a:solidFill>
                  <a:schemeClr val="tx1"/>
                </a:solidFill>
                <a:latin typeface="Times New Roman" pitchFamily="18" charset="0"/>
                <a:ea typeface="HG正楷書体-PRO" pitchFamily="66" charset="-128"/>
              </a:defRPr>
            </a:lvl3pPr>
            <a:lvl4pPr marL="1600200" indent="-228600" defTabSz="906463">
              <a:defRPr kumimoji="1" sz="3200">
                <a:solidFill>
                  <a:schemeClr val="tx1"/>
                </a:solidFill>
                <a:latin typeface="Times New Roman" pitchFamily="18" charset="0"/>
                <a:ea typeface="HG正楷書体-PRO" pitchFamily="66" charset="-128"/>
              </a:defRPr>
            </a:lvl4pPr>
            <a:lvl5pPr marL="2057400" indent="-228600" defTabSz="906463">
              <a:defRPr kumimoji="1" sz="3200">
                <a:solidFill>
                  <a:schemeClr val="tx1"/>
                </a:solidFill>
                <a:latin typeface="Times New Roman" pitchFamily="18" charset="0"/>
                <a:ea typeface="HG正楷書体-PRO" pitchFamily="66" charset="-128"/>
              </a:defRPr>
            </a:lvl5pPr>
            <a:lvl6pPr marL="25146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718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290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862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85296283-D6BB-4743-B990-4E470C470DAD}" type="slidenum">
              <a:rPr lang="en-US" altLang="ja-JP" sz="1200" smtClean="0"/>
              <a:pPr/>
              <a:t>5</a:t>
            </a:fld>
            <a:endParaRPr lang="en-US" altLang="ja-JP" sz="12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スライド イメージ プレースホルダー 1"/>
          <p:cNvSpPr>
            <a:spLocks noGrp="1" noRot="1" noChangeAspect="1" noTextEdit="1"/>
          </p:cNvSpPr>
          <p:nvPr>
            <p:ph type="sldImg"/>
          </p:nvPr>
        </p:nvSpPr>
        <p:spPr>
          <a:ln/>
        </p:spPr>
      </p:sp>
      <p:sp>
        <p:nvSpPr>
          <p:cNvPr id="68611" name="ノート プレースホルダー 2"/>
          <p:cNvSpPr>
            <a:spLocks noGrp="1"/>
          </p:cNvSpPr>
          <p:nvPr>
            <p:ph type="body" idx="1"/>
          </p:nvPr>
        </p:nvSpPr>
        <p:spPr>
          <a:noFill/>
        </p:spPr>
        <p:txBody>
          <a:bodyPr/>
          <a:lstStyle/>
          <a:p>
            <a:r>
              <a:rPr lang="ja-JP" altLang="en-US" smtClean="0">
                <a:ea typeface="ＭＳ Ｐ明朝" charset="-128"/>
              </a:rPr>
              <a:t>それでは、未然防止の必要性について説明します。</a:t>
            </a:r>
            <a:endParaRPr lang="en-US" altLang="ja-JP" smtClean="0">
              <a:ea typeface="ＭＳ Ｐ明朝" charset="-128"/>
            </a:endParaRPr>
          </a:p>
          <a:p>
            <a:endParaRPr lang="en-US" altLang="ja-JP" smtClean="0">
              <a:ea typeface="ＭＳ Ｐ明朝" charset="-128"/>
            </a:endParaRPr>
          </a:p>
          <a:p>
            <a:r>
              <a:rPr lang="ja-JP" altLang="en-US" smtClean="0">
                <a:ea typeface="ＭＳ Ｐ明朝" charset="-128"/>
              </a:rPr>
              <a:t>問題解決では、職場で発生した問題を解決していきます。（上のパレート図）</a:t>
            </a:r>
            <a:endParaRPr lang="en-US" altLang="ja-JP" smtClean="0">
              <a:ea typeface="ＭＳ Ｐ明朝" charset="-128"/>
            </a:endParaRPr>
          </a:p>
          <a:p>
            <a:r>
              <a:rPr lang="ja-JP" altLang="en-US" smtClean="0">
                <a:ea typeface="ＭＳ Ｐ明朝" charset="-128"/>
              </a:rPr>
              <a:t>大きな問題が解決されていくと、下のパレート図のように、</a:t>
            </a:r>
            <a:endParaRPr lang="en-US" altLang="ja-JP" smtClean="0">
              <a:ea typeface="ＭＳ Ｐ明朝" charset="-128"/>
            </a:endParaRPr>
          </a:p>
          <a:p>
            <a:r>
              <a:rPr lang="ja-JP" altLang="en-US" smtClean="0">
                <a:ea typeface="ＭＳ Ｐ明朝" charset="-128"/>
              </a:rPr>
              <a:t>個々の発生率が非常に低く、あらゆるプロセスで起こる不良が</a:t>
            </a:r>
            <a:endParaRPr lang="en-US" altLang="ja-JP" smtClean="0">
              <a:ea typeface="ＭＳ Ｐ明朝" charset="-128"/>
            </a:endParaRPr>
          </a:p>
          <a:p>
            <a:r>
              <a:rPr lang="ja-JP" altLang="en-US" smtClean="0">
                <a:ea typeface="ＭＳ Ｐ明朝" charset="-128"/>
              </a:rPr>
              <a:t>多くなってきます。</a:t>
            </a:r>
            <a:endParaRPr lang="en-US" altLang="ja-JP" smtClean="0">
              <a:ea typeface="ＭＳ Ｐ明朝" charset="-128"/>
            </a:endParaRPr>
          </a:p>
          <a:p>
            <a:endParaRPr lang="en-US" altLang="ja-JP" smtClean="0">
              <a:ea typeface="ＭＳ Ｐ明朝" charset="-128"/>
            </a:endParaRPr>
          </a:p>
          <a:p>
            <a:r>
              <a:rPr lang="ja-JP" altLang="en-US" smtClean="0">
                <a:ea typeface="ＭＳ Ｐ明朝" charset="-128"/>
              </a:rPr>
              <a:t>このような状態になると、発生したものにいくら対策しても</a:t>
            </a:r>
            <a:endParaRPr lang="en-US" altLang="ja-JP" smtClean="0">
              <a:ea typeface="ＭＳ Ｐ明朝" charset="-128"/>
            </a:endParaRPr>
          </a:p>
          <a:p>
            <a:r>
              <a:rPr lang="ja-JP" altLang="en-US" smtClean="0">
                <a:ea typeface="ＭＳ Ｐ明朝" charset="-128"/>
              </a:rPr>
              <a:t>モグラたたきにしかなりません。</a:t>
            </a:r>
            <a:endParaRPr lang="en-US" altLang="ja-JP" smtClean="0">
              <a:ea typeface="ＭＳ Ｐ明朝" charset="-128"/>
            </a:endParaRPr>
          </a:p>
          <a:p>
            <a:endParaRPr lang="en-US" altLang="ja-JP" smtClean="0">
              <a:ea typeface="ＭＳ Ｐ明朝" charset="-128"/>
            </a:endParaRPr>
          </a:p>
          <a:p>
            <a:r>
              <a:rPr lang="ja-JP" altLang="en-US" smtClean="0">
                <a:ea typeface="ＭＳ Ｐ明朝" charset="-128"/>
              </a:rPr>
              <a:t>そこで、必要になってくるのが未然防止型です。</a:t>
            </a:r>
            <a:endParaRPr lang="en-US" altLang="ja-JP" smtClean="0">
              <a:ea typeface="ＭＳ Ｐ明朝" charset="-128"/>
            </a:endParaRPr>
          </a:p>
          <a:p>
            <a:endParaRPr lang="ja-JP" altLang="en-US" smtClean="0">
              <a:ea typeface="ＭＳ Ｐ明朝" charset="-128"/>
            </a:endParaRPr>
          </a:p>
        </p:txBody>
      </p:sp>
      <p:sp>
        <p:nvSpPr>
          <p:cNvPr id="68612" name="スライド番号プレースホルダー 3"/>
          <p:cNvSpPr>
            <a:spLocks noGrp="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42950" indent="-285750" defTabSz="906463">
              <a:defRPr kumimoji="1" sz="3200">
                <a:solidFill>
                  <a:schemeClr val="tx1"/>
                </a:solidFill>
                <a:latin typeface="Times New Roman" pitchFamily="18" charset="0"/>
                <a:ea typeface="HG正楷書体-PRO" pitchFamily="66" charset="-128"/>
              </a:defRPr>
            </a:lvl2pPr>
            <a:lvl3pPr marL="1143000" indent="-228600" defTabSz="906463">
              <a:defRPr kumimoji="1" sz="3200">
                <a:solidFill>
                  <a:schemeClr val="tx1"/>
                </a:solidFill>
                <a:latin typeface="Times New Roman" pitchFamily="18" charset="0"/>
                <a:ea typeface="HG正楷書体-PRO" pitchFamily="66" charset="-128"/>
              </a:defRPr>
            </a:lvl3pPr>
            <a:lvl4pPr marL="1600200" indent="-228600" defTabSz="906463">
              <a:defRPr kumimoji="1" sz="3200">
                <a:solidFill>
                  <a:schemeClr val="tx1"/>
                </a:solidFill>
                <a:latin typeface="Times New Roman" pitchFamily="18" charset="0"/>
                <a:ea typeface="HG正楷書体-PRO" pitchFamily="66" charset="-128"/>
              </a:defRPr>
            </a:lvl4pPr>
            <a:lvl5pPr marL="2057400" indent="-228600" defTabSz="906463">
              <a:defRPr kumimoji="1" sz="3200">
                <a:solidFill>
                  <a:schemeClr val="tx1"/>
                </a:solidFill>
                <a:latin typeface="Times New Roman" pitchFamily="18" charset="0"/>
                <a:ea typeface="HG正楷書体-PRO" pitchFamily="66" charset="-128"/>
              </a:defRPr>
            </a:lvl5pPr>
            <a:lvl6pPr marL="25146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718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290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862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431B989D-93AB-4A62-B1D9-D02C67CFF0E8}" type="slidenum">
              <a:rPr lang="en-US" altLang="ja-JP" sz="1200" smtClean="0"/>
              <a:pPr/>
              <a:t>6</a:t>
            </a:fld>
            <a:endParaRPr lang="en-US" altLang="ja-JP" sz="12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スライド イメージ プレースホルダー 1"/>
          <p:cNvSpPr>
            <a:spLocks noGrp="1" noRot="1" noChangeAspect="1" noTextEdit="1"/>
          </p:cNvSpPr>
          <p:nvPr>
            <p:ph type="sldImg"/>
          </p:nvPr>
        </p:nvSpPr>
        <p:spPr>
          <a:ln/>
        </p:spPr>
      </p:sp>
      <p:sp>
        <p:nvSpPr>
          <p:cNvPr id="69635" name="ノート プレースホルダー 2"/>
          <p:cNvSpPr>
            <a:spLocks noGrp="1"/>
          </p:cNvSpPr>
          <p:nvPr>
            <p:ph type="body" idx="1"/>
          </p:nvPr>
        </p:nvSpPr>
        <p:spPr>
          <a:noFill/>
        </p:spPr>
        <p:txBody>
          <a:bodyPr/>
          <a:lstStyle/>
          <a:p>
            <a:r>
              <a:rPr lang="ja-JP" altLang="en-US" smtClean="0">
                <a:ea typeface="ＭＳ Ｐ明朝" charset="-128"/>
              </a:rPr>
              <a:t>それでは、未然防止の必要性について説明します。</a:t>
            </a:r>
            <a:endParaRPr lang="en-US" altLang="ja-JP" smtClean="0">
              <a:ea typeface="ＭＳ Ｐ明朝" charset="-128"/>
            </a:endParaRPr>
          </a:p>
          <a:p>
            <a:endParaRPr lang="en-US" altLang="ja-JP" smtClean="0">
              <a:ea typeface="ＭＳ Ｐ明朝" charset="-128"/>
            </a:endParaRPr>
          </a:p>
          <a:p>
            <a:r>
              <a:rPr lang="ja-JP" altLang="en-US" smtClean="0">
                <a:ea typeface="ＭＳ Ｐ明朝" charset="-128"/>
              </a:rPr>
              <a:t>問題解決では、職場で発生した問題を解決していきます。（上のパレート図）</a:t>
            </a:r>
            <a:endParaRPr lang="en-US" altLang="ja-JP" smtClean="0">
              <a:ea typeface="ＭＳ Ｐ明朝" charset="-128"/>
            </a:endParaRPr>
          </a:p>
          <a:p>
            <a:r>
              <a:rPr lang="ja-JP" altLang="en-US" smtClean="0">
                <a:ea typeface="ＭＳ Ｐ明朝" charset="-128"/>
              </a:rPr>
              <a:t>大きな問題が解決されていくと、下のパレート図のように、</a:t>
            </a:r>
            <a:endParaRPr lang="en-US" altLang="ja-JP" smtClean="0">
              <a:ea typeface="ＭＳ Ｐ明朝" charset="-128"/>
            </a:endParaRPr>
          </a:p>
          <a:p>
            <a:r>
              <a:rPr lang="ja-JP" altLang="en-US" smtClean="0">
                <a:ea typeface="ＭＳ Ｐ明朝" charset="-128"/>
              </a:rPr>
              <a:t>個々の発生率が非常に低く、あらゆるプロセスで起こる不良が</a:t>
            </a:r>
            <a:endParaRPr lang="en-US" altLang="ja-JP" smtClean="0">
              <a:ea typeface="ＭＳ Ｐ明朝" charset="-128"/>
            </a:endParaRPr>
          </a:p>
          <a:p>
            <a:r>
              <a:rPr lang="ja-JP" altLang="en-US" smtClean="0">
                <a:ea typeface="ＭＳ Ｐ明朝" charset="-128"/>
              </a:rPr>
              <a:t>多くなってきます。</a:t>
            </a:r>
            <a:endParaRPr lang="en-US" altLang="ja-JP" smtClean="0">
              <a:ea typeface="ＭＳ Ｐ明朝" charset="-128"/>
            </a:endParaRPr>
          </a:p>
          <a:p>
            <a:endParaRPr lang="en-US" altLang="ja-JP" smtClean="0">
              <a:ea typeface="ＭＳ Ｐ明朝" charset="-128"/>
            </a:endParaRPr>
          </a:p>
          <a:p>
            <a:r>
              <a:rPr lang="ja-JP" altLang="en-US" smtClean="0">
                <a:ea typeface="ＭＳ Ｐ明朝" charset="-128"/>
              </a:rPr>
              <a:t>このような状態になると、発生したものにいくら対策しても</a:t>
            </a:r>
            <a:endParaRPr lang="en-US" altLang="ja-JP" smtClean="0">
              <a:ea typeface="ＭＳ Ｐ明朝" charset="-128"/>
            </a:endParaRPr>
          </a:p>
          <a:p>
            <a:r>
              <a:rPr lang="ja-JP" altLang="en-US" smtClean="0">
                <a:ea typeface="ＭＳ Ｐ明朝" charset="-128"/>
              </a:rPr>
              <a:t>モグラたたきにしかなりません。</a:t>
            </a:r>
            <a:endParaRPr lang="en-US" altLang="ja-JP" smtClean="0">
              <a:ea typeface="ＭＳ Ｐ明朝" charset="-128"/>
            </a:endParaRPr>
          </a:p>
          <a:p>
            <a:endParaRPr lang="en-US" altLang="ja-JP" smtClean="0">
              <a:ea typeface="ＭＳ Ｐ明朝" charset="-128"/>
            </a:endParaRPr>
          </a:p>
          <a:p>
            <a:r>
              <a:rPr lang="ja-JP" altLang="en-US" smtClean="0">
                <a:ea typeface="ＭＳ Ｐ明朝" charset="-128"/>
              </a:rPr>
              <a:t>そこで、必要になってくるのが未然防止型です。</a:t>
            </a:r>
            <a:endParaRPr lang="en-US" altLang="ja-JP" smtClean="0">
              <a:ea typeface="ＭＳ Ｐ明朝" charset="-128"/>
            </a:endParaRPr>
          </a:p>
          <a:p>
            <a:endParaRPr lang="ja-JP" altLang="en-US" smtClean="0">
              <a:ea typeface="ＭＳ Ｐ明朝" charset="-128"/>
            </a:endParaRPr>
          </a:p>
        </p:txBody>
      </p:sp>
      <p:sp>
        <p:nvSpPr>
          <p:cNvPr id="69636" name="スライド番号プレースホルダー 3"/>
          <p:cNvSpPr>
            <a:spLocks noGrp="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42950" indent="-285750" defTabSz="906463">
              <a:defRPr kumimoji="1" sz="3200">
                <a:solidFill>
                  <a:schemeClr val="tx1"/>
                </a:solidFill>
                <a:latin typeface="Times New Roman" pitchFamily="18" charset="0"/>
                <a:ea typeface="HG正楷書体-PRO" pitchFamily="66" charset="-128"/>
              </a:defRPr>
            </a:lvl2pPr>
            <a:lvl3pPr marL="1143000" indent="-228600" defTabSz="906463">
              <a:defRPr kumimoji="1" sz="3200">
                <a:solidFill>
                  <a:schemeClr val="tx1"/>
                </a:solidFill>
                <a:latin typeface="Times New Roman" pitchFamily="18" charset="0"/>
                <a:ea typeface="HG正楷書体-PRO" pitchFamily="66" charset="-128"/>
              </a:defRPr>
            </a:lvl3pPr>
            <a:lvl4pPr marL="1600200" indent="-228600" defTabSz="906463">
              <a:defRPr kumimoji="1" sz="3200">
                <a:solidFill>
                  <a:schemeClr val="tx1"/>
                </a:solidFill>
                <a:latin typeface="Times New Roman" pitchFamily="18" charset="0"/>
                <a:ea typeface="HG正楷書体-PRO" pitchFamily="66" charset="-128"/>
              </a:defRPr>
            </a:lvl4pPr>
            <a:lvl5pPr marL="2057400" indent="-228600" defTabSz="906463">
              <a:defRPr kumimoji="1" sz="3200">
                <a:solidFill>
                  <a:schemeClr val="tx1"/>
                </a:solidFill>
                <a:latin typeface="Times New Roman" pitchFamily="18" charset="0"/>
                <a:ea typeface="HG正楷書体-PRO" pitchFamily="66" charset="-128"/>
              </a:defRPr>
            </a:lvl5pPr>
            <a:lvl6pPr marL="25146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718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290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862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28CB6CEB-FE0C-4B2E-9496-F983D589C006}" type="slidenum">
              <a:rPr lang="en-US" altLang="ja-JP" sz="1200" smtClean="0"/>
              <a:pPr/>
              <a:t>7</a:t>
            </a:fld>
            <a:endParaRPr lang="en-US" altLang="ja-JP" sz="120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スライド イメージ プレースホルダー 1"/>
          <p:cNvSpPr>
            <a:spLocks noGrp="1" noRot="1" noChangeAspect="1" noTextEdit="1"/>
          </p:cNvSpPr>
          <p:nvPr>
            <p:ph type="sldImg"/>
          </p:nvPr>
        </p:nvSpPr>
        <p:spPr>
          <a:ln/>
        </p:spPr>
      </p:sp>
      <p:sp>
        <p:nvSpPr>
          <p:cNvPr id="70659" name="ノート プレースホルダー 2"/>
          <p:cNvSpPr>
            <a:spLocks noGrp="1"/>
          </p:cNvSpPr>
          <p:nvPr>
            <p:ph type="body" idx="1"/>
          </p:nvPr>
        </p:nvSpPr>
        <p:spPr>
          <a:noFill/>
        </p:spPr>
        <p:txBody>
          <a:bodyPr/>
          <a:lstStyle/>
          <a:p>
            <a:r>
              <a:rPr lang="ja-JP" altLang="en-US" smtClean="0">
                <a:ea typeface="ＭＳ Ｐ明朝" charset="-128"/>
              </a:rPr>
              <a:t>・それでは、今まで学んでいる問題解決・施策実行・課題達成型にこれから学ぶ未然防止型を加えて、４つの型別に活用できるテーマ、特徴、留意点を紹介します。</a:t>
            </a:r>
            <a:endParaRPr lang="en-US" altLang="ja-JP" smtClean="0">
              <a:ea typeface="ＭＳ Ｐ明朝" charset="-128"/>
            </a:endParaRPr>
          </a:p>
          <a:p>
            <a:endParaRPr lang="en-US" altLang="ja-JP" smtClean="0">
              <a:ea typeface="ＭＳ Ｐ明朝" charset="-128"/>
            </a:endParaRPr>
          </a:p>
          <a:p>
            <a:r>
              <a:rPr lang="ja-JP" altLang="en-US" smtClean="0">
                <a:ea typeface="ＭＳ Ｐ明朝" charset="-128"/>
              </a:rPr>
              <a:t>　　　　　　</a:t>
            </a:r>
            <a:r>
              <a:rPr lang="en-US" altLang="ja-JP" smtClean="0">
                <a:ea typeface="ＭＳ Ｐ明朝" charset="-128"/>
              </a:rPr>
              <a:t>【</a:t>
            </a:r>
            <a:r>
              <a:rPr lang="ja-JP" altLang="en-US" smtClean="0">
                <a:ea typeface="ＭＳ Ｐ明朝" charset="-128"/>
              </a:rPr>
              <a:t>適当に表を見ながら説明</a:t>
            </a:r>
            <a:r>
              <a:rPr lang="en-US" altLang="ja-JP" smtClean="0">
                <a:ea typeface="ＭＳ Ｐ明朝" charset="-128"/>
              </a:rPr>
              <a:t>】</a:t>
            </a:r>
            <a:endParaRPr lang="ja-JP" altLang="en-US" smtClean="0">
              <a:ea typeface="ＭＳ Ｐ明朝" charset="-128"/>
            </a:endParaRPr>
          </a:p>
        </p:txBody>
      </p:sp>
      <p:sp>
        <p:nvSpPr>
          <p:cNvPr id="70660" name="スライド番号プレースホルダー 3"/>
          <p:cNvSpPr>
            <a:spLocks noGrp="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1B963FDC-228C-4CD2-80ED-C583219458F5}" type="slidenum">
              <a:rPr lang="en-US" altLang="ja-JP" sz="1200" smtClean="0"/>
              <a:pPr/>
              <a:t>8</a:t>
            </a:fld>
            <a:endParaRPr lang="en-US" altLang="ja-JP" sz="12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4DC1E0B1-4D65-4FEC-93FE-DB6817038F16}" type="slidenum">
              <a:rPr lang="en-US" altLang="ja-JP" sz="1200" smtClean="0"/>
              <a:pPr/>
              <a:t>9</a:t>
            </a:fld>
            <a:endParaRPr lang="en-US" altLang="ja-JP" sz="1200" smtClean="0"/>
          </a:p>
        </p:txBody>
      </p:sp>
      <p:sp>
        <p:nvSpPr>
          <p:cNvPr id="71683" name="Rectangle 2"/>
          <p:cNvSpPr>
            <a:spLocks noChangeArrowheads="1" noTextEdit="1"/>
          </p:cNvSpPr>
          <p:nvPr>
            <p:ph type="sldImg"/>
          </p:nvPr>
        </p:nvSpPr>
        <p:spPr>
          <a:xfrm>
            <a:off x="914400" y="749300"/>
            <a:ext cx="4908550" cy="3683000"/>
          </a:xfrm>
          <a:ln w="12700" cap="flat">
            <a:solidFill>
              <a:schemeClr val="tx1"/>
            </a:solidFill>
          </a:ln>
        </p:spPr>
      </p:sp>
      <p:sp>
        <p:nvSpPr>
          <p:cNvPr id="71684" name="Rectangle 3"/>
          <p:cNvSpPr>
            <a:spLocks noGrp="1" noChangeArrowheads="1"/>
          </p:cNvSpPr>
          <p:nvPr>
            <p:ph type="body" idx="1"/>
          </p:nvPr>
        </p:nvSpPr>
        <p:spPr>
          <a:xfrm>
            <a:off x="898525" y="4686300"/>
            <a:ext cx="4938713" cy="4437063"/>
          </a:xfrm>
          <a:noFill/>
        </p:spPr>
        <p:txBody>
          <a:bodyPr lIns="90255" tIns="45127" rIns="90255" bIns="45127"/>
          <a:lstStyle/>
          <a:p>
            <a:pPr eaLnBrk="1" hangingPunct="1"/>
            <a:r>
              <a:rPr lang="ja-JP" altLang="en-US" smtClean="0">
                <a:ea typeface="ＭＳ Ｐ明朝" charset="-128"/>
              </a:rPr>
              <a:t>・テーマ選定が終わったら、４つある 「ＱＣストーリー」 を最適に選択していただくために、「ＱＣストーリー・ナビ」 を使って最適ストーリーを決めていきます。</a:t>
            </a:r>
            <a:endParaRPr lang="en-US" altLang="ja-JP" smtClean="0">
              <a:ea typeface="ＭＳ Ｐ明朝" charset="-128"/>
            </a:endParaRPr>
          </a:p>
          <a:p>
            <a:pPr eaLnBrk="1" hangingPunct="1"/>
            <a:endParaRPr lang="en-US" altLang="ja-JP" smtClean="0">
              <a:ea typeface="ＭＳ Ｐ明朝" charset="-128"/>
            </a:endParaRPr>
          </a:p>
          <a:p>
            <a:pPr eaLnBrk="1" hangingPunct="1"/>
            <a:r>
              <a:rPr lang="ja-JP" altLang="en-US" smtClean="0">
                <a:ea typeface="ＭＳ Ｐ明朝" charset="-128"/>
              </a:rPr>
              <a:t>・最適に選択するにはポイントがありますので、しっかりと覚えてください。</a:t>
            </a:r>
            <a:endParaRPr lang="en-US" altLang="ja-JP" smtClean="0">
              <a:ea typeface="ＭＳ Ｐ明朝" charset="-128"/>
            </a:endParaRPr>
          </a:p>
          <a:p>
            <a:pPr eaLnBrk="1" hangingPunct="1"/>
            <a:endParaRPr lang="en-US" altLang="ja-JP" smtClean="0">
              <a:ea typeface="ＭＳ Ｐ明朝" charset="-128"/>
            </a:endParaRPr>
          </a:p>
          <a:p>
            <a:pPr eaLnBrk="1" hangingPunct="1"/>
            <a:r>
              <a:rPr lang="ja-JP" altLang="en-US" smtClean="0">
                <a:ea typeface="ＭＳ Ｐ明朝" charset="-128"/>
              </a:rPr>
              <a:t>　最適なＱＣストーリーを見つけるには、</a:t>
            </a:r>
            <a:endParaRPr lang="en-US" altLang="ja-JP" smtClean="0">
              <a:ea typeface="ＭＳ Ｐ明朝" charset="-128"/>
            </a:endParaRPr>
          </a:p>
          <a:p>
            <a:pPr eaLnBrk="1" hangingPunct="1"/>
            <a:r>
              <a:rPr lang="ja-JP" altLang="en-US" smtClean="0">
                <a:ea typeface="ＭＳ Ｐ明朝" charset="-128"/>
              </a:rPr>
              <a:t>　◎発生している問題に取り組むのか？</a:t>
            </a:r>
            <a:endParaRPr lang="en-US" altLang="ja-JP" smtClean="0">
              <a:ea typeface="ＭＳ Ｐ明朝" charset="-128"/>
            </a:endParaRPr>
          </a:p>
          <a:p>
            <a:pPr eaLnBrk="1" hangingPunct="1"/>
            <a:r>
              <a:rPr lang="ja-JP" altLang="en-US" smtClean="0">
                <a:ea typeface="ＭＳ Ｐ明朝" charset="-128"/>
              </a:rPr>
              <a:t>　◎要因や対策が見えているのか？</a:t>
            </a:r>
            <a:endParaRPr lang="en-US" altLang="ja-JP" smtClean="0">
              <a:ea typeface="ＭＳ Ｐ明朝" charset="-128"/>
            </a:endParaRPr>
          </a:p>
          <a:p>
            <a:pPr eaLnBrk="1" hangingPunct="1"/>
            <a:r>
              <a:rPr lang="ja-JP" altLang="en-US" smtClean="0">
                <a:ea typeface="ＭＳ Ｐ明朝" charset="-128"/>
              </a:rPr>
              <a:t>　◎課題達成・リスク低減に取り組むのか？</a:t>
            </a:r>
            <a:endParaRPr lang="en-US" altLang="ja-JP" smtClean="0">
              <a:ea typeface="ＭＳ Ｐ明朝" charset="-128"/>
            </a:endParaRPr>
          </a:p>
          <a:p>
            <a:pPr eaLnBrk="1" hangingPunct="1"/>
            <a:r>
              <a:rPr lang="ja-JP" altLang="en-US" smtClean="0">
                <a:ea typeface="ＭＳ Ｐ明朝" charset="-128"/>
              </a:rPr>
              <a:t>　という視点で判断していくとよいでしょう。</a:t>
            </a:r>
            <a:endParaRPr lang="en-US" altLang="ja-JP" smtClean="0">
              <a:ea typeface="ＭＳ Ｐ明朝" charset="-128"/>
            </a:endParaRPr>
          </a:p>
          <a:p>
            <a:pPr eaLnBrk="1" hangingPunct="1"/>
            <a:endParaRPr lang="en-US" altLang="ja-JP" smtClean="0">
              <a:ea typeface="ＭＳ Ｐ明朝" charset="-128"/>
            </a:endParaRPr>
          </a:p>
          <a:p>
            <a:pPr eaLnBrk="1" hangingPunct="1"/>
            <a:r>
              <a:rPr lang="ja-JP" altLang="en-US" smtClean="0">
                <a:ea typeface="ＭＳ Ｐ明朝" charset="-128"/>
              </a:rPr>
              <a:t>・本日勉強する未然防止型では</a:t>
            </a:r>
            <a:endParaRPr lang="en-US" altLang="ja-JP" smtClean="0">
              <a:ea typeface="ＭＳ Ｐ明朝" charset="-128"/>
            </a:endParaRPr>
          </a:p>
          <a:p>
            <a:pPr eaLnBrk="1" hangingPunct="1"/>
            <a:r>
              <a:rPr lang="ja-JP" altLang="en-US" smtClean="0">
                <a:ea typeface="ＭＳ Ｐ明朝" charset="-128"/>
              </a:rPr>
              <a:t>　「ステップ４　改善機会の発見」　と　「ステップ５ 対策の共有と水平展開」 に他にはない特徴があります。</a:t>
            </a:r>
            <a:endParaRPr lang="en-US" altLang="ja-JP" smtClean="0">
              <a:ea typeface="ＭＳ Ｐ明朝" charset="-128"/>
            </a:endParaRPr>
          </a:p>
          <a:p>
            <a:pPr eaLnBrk="1" hangingPunct="1"/>
            <a:r>
              <a:rPr lang="ja-JP" altLang="en-US" smtClean="0">
                <a:ea typeface="ＭＳ Ｐ明朝" charset="-128"/>
              </a:rPr>
              <a:t>　一緒に勉強していきましょう。</a:t>
            </a:r>
            <a:endParaRPr lang="en-US" altLang="ja-JP" smtClean="0">
              <a:ea typeface="ＭＳ Ｐ明朝" charset="-128"/>
            </a:endParaRPr>
          </a:p>
          <a:p>
            <a:pPr eaLnBrk="1" hangingPunct="1"/>
            <a:endParaRPr lang="ja-JP" altLang="en-US" smtClean="0">
              <a:ea typeface="ＭＳ Ｐ明朝"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C08C3E1-74BD-48E2-B5CB-9DF5E200C674}" type="slidenum">
              <a:rPr lang="en-US" altLang="ja-JP"/>
              <a:pPr>
                <a:defRPr/>
              </a:pPr>
              <a:t>‹#›</a:t>
            </a:fld>
            <a:endParaRPr lang="en-US" altLang="ja-JP"/>
          </a:p>
        </p:txBody>
      </p:sp>
    </p:spTree>
    <p:extLst>
      <p:ext uri="{BB962C8B-B14F-4D97-AF65-F5344CB8AC3E}">
        <p14:creationId xmlns:p14="http://schemas.microsoft.com/office/powerpoint/2010/main" val="11378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4A7D3A4A-B033-43DD-8AB5-C4660A81C4E7}" type="slidenum">
              <a:rPr lang="en-US" altLang="ja-JP"/>
              <a:pPr>
                <a:defRPr/>
              </a:pPr>
              <a:t>‹#›</a:t>
            </a:fld>
            <a:endParaRPr lang="en-US" altLang="ja-JP"/>
          </a:p>
        </p:txBody>
      </p:sp>
    </p:spTree>
    <p:extLst>
      <p:ext uri="{BB962C8B-B14F-4D97-AF65-F5344CB8AC3E}">
        <p14:creationId xmlns:p14="http://schemas.microsoft.com/office/powerpoint/2010/main" val="31321938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685800" y="609600"/>
            <a:ext cx="5676900" cy="54864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7A8BC073-8B34-4A50-AEB5-68443C9FB15F}" type="slidenum">
              <a:rPr lang="en-US" altLang="ja-JP"/>
              <a:pPr>
                <a:defRPr/>
              </a:pPr>
              <a:t>‹#›</a:t>
            </a:fld>
            <a:endParaRPr lang="en-US" altLang="ja-JP"/>
          </a:p>
        </p:txBody>
      </p:sp>
    </p:spTree>
    <p:extLst>
      <p:ext uri="{BB962C8B-B14F-4D97-AF65-F5344CB8AC3E}">
        <p14:creationId xmlns:p14="http://schemas.microsoft.com/office/powerpoint/2010/main" val="24450014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2400" cy="1143000"/>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sz="half" idx="1"/>
          </p:nvPr>
        </p:nvSpPr>
        <p:spPr>
          <a:xfrm>
            <a:off x="685800" y="1981200"/>
            <a:ext cx="3810000" cy="41148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quarter" idx="2"/>
          </p:nvPr>
        </p:nvSpPr>
        <p:spPr>
          <a:xfrm>
            <a:off x="4648200" y="1981200"/>
            <a:ext cx="3810000" cy="19812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ー 4"/>
          <p:cNvSpPr>
            <a:spLocks noGrp="1"/>
          </p:cNvSpPr>
          <p:nvPr>
            <p:ph sz="quarter" idx="3"/>
          </p:nvPr>
        </p:nvSpPr>
        <p:spPr>
          <a:xfrm>
            <a:off x="4648200" y="4114800"/>
            <a:ext cx="3810000" cy="19812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7"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8" name="Rectangle 6"/>
          <p:cNvSpPr>
            <a:spLocks noGrp="1" noChangeArrowheads="1"/>
          </p:cNvSpPr>
          <p:nvPr>
            <p:ph type="sldNum" sz="quarter" idx="12"/>
          </p:nvPr>
        </p:nvSpPr>
        <p:spPr>
          <a:ln/>
        </p:spPr>
        <p:txBody>
          <a:bodyPr/>
          <a:lstStyle>
            <a:lvl1pPr>
              <a:defRPr/>
            </a:lvl1pPr>
          </a:lstStyle>
          <a:p>
            <a:pPr>
              <a:defRPr/>
            </a:pPr>
            <a:fld id="{9F491517-F5F1-4A47-A031-368060FD73A2}" type="slidenum">
              <a:rPr lang="en-US" altLang="ja-JP"/>
              <a:pPr>
                <a:defRPr/>
              </a:pPr>
              <a:t>‹#›</a:t>
            </a:fld>
            <a:endParaRPr lang="en-US" altLang="ja-JP"/>
          </a:p>
        </p:txBody>
      </p:sp>
    </p:spTree>
    <p:extLst>
      <p:ext uri="{BB962C8B-B14F-4D97-AF65-F5344CB8AC3E}">
        <p14:creationId xmlns:p14="http://schemas.microsoft.com/office/powerpoint/2010/main" val="3729265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383E807-AFB9-4645-9730-D9963E4312E6}" type="slidenum">
              <a:rPr lang="en-US" altLang="ja-JP"/>
              <a:pPr>
                <a:defRPr/>
              </a:pPr>
              <a:t>‹#›</a:t>
            </a:fld>
            <a:endParaRPr lang="en-US" altLang="ja-JP"/>
          </a:p>
        </p:txBody>
      </p:sp>
    </p:spTree>
    <p:extLst>
      <p:ext uri="{BB962C8B-B14F-4D97-AF65-F5344CB8AC3E}">
        <p14:creationId xmlns:p14="http://schemas.microsoft.com/office/powerpoint/2010/main" val="38345694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smtClean="0"/>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3DDC1ED-4852-4485-9B4B-C6ED89406673}" type="slidenum">
              <a:rPr lang="en-US" altLang="ja-JP"/>
              <a:pPr>
                <a:defRPr/>
              </a:pPr>
              <a:t>‹#›</a:t>
            </a:fld>
            <a:endParaRPr lang="en-US" altLang="ja-JP"/>
          </a:p>
        </p:txBody>
      </p:sp>
    </p:spTree>
    <p:extLst>
      <p:ext uri="{BB962C8B-B14F-4D97-AF65-F5344CB8AC3E}">
        <p14:creationId xmlns:p14="http://schemas.microsoft.com/office/powerpoint/2010/main" val="16987639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685800" y="1981200"/>
            <a:ext cx="3810000" cy="41148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981200"/>
            <a:ext cx="3810000" cy="41148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15EFF5D7-79B1-4EC3-BC8B-12E4B0F3DA18}" type="slidenum">
              <a:rPr lang="en-US" altLang="ja-JP"/>
              <a:pPr>
                <a:defRPr/>
              </a:pPr>
              <a:t>‹#›</a:t>
            </a:fld>
            <a:endParaRPr lang="en-US" altLang="ja-JP"/>
          </a:p>
        </p:txBody>
      </p:sp>
    </p:spTree>
    <p:extLst>
      <p:ext uri="{BB962C8B-B14F-4D97-AF65-F5344CB8AC3E}">
        <p14:creationId xmlns:p14="http://schemas.microsoft.com/office/powerpoint/2010/main" val="3603074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0B1BA077-3B1C-4AB9-A689-F71B13948851}" type="slidenum">
              <a:rPr lang="en-US" altLang="ja-JP"/>
              <a:pPr>
                <a:defRPr/>
              </a:pPr>
              <a:t>‹#›</a:t>
            </a:fld>
            <a:endParaRPr lang="en-US" altLang="ja-JP"/>
          </a:p>
        </p:txBody>
      </p:sp>
    </p:spTree>
    <p:extLst>
      <p:ext uri="{BB962C8B-B14F-4D97-AF65-F5344CB8AC3E}">
        <p14:creationId xmlns:p14="http://schemas.microsoft.com/office/powerpoint/2010/main" val="17696154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D84B0F6B-4067-4E30-AAD5-3C6A1BDD6B0C}" type="slidenum">
              <a:rPr lang="en-US" altLang="ja-JP"/>
              <a:pPr>
                <a:defRPr/>
              </a:pPr>
              <a:t>‹#›</a:t>
            </a:fld>
            <a:endParaRPr lang="en-US" altLang="ja-JP"/>
          </a:p>
        </p:txBody>
      </p:sp>
    </p:spTree>
    <p:extLst>
      <p:ext uri="{BB962C8B-B14F-4D97-AF65-F5344CB8AC3E}">
        <p14:creationId xmlns:p14="http://schemas.microsoft.com/office/powerpoint/2010/main" val="858463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8C083BD8-F2BA-4B6E-BBA2-08C1ED2017E1}" type="slidenum">
              <a:rPr lang="en-US" altLang="ja-JP"/>
              <a:pPr>
                <a:defRPr/>
              </a:pPr>
              <a:t>‹#›</a:t>
            </a:fld>
            <a:endParaRPr lang="en-US" altLang="ja-JP"/>
          </a:p>
        </p:txBody>
      </p:sp>
    </p:spTree>
    <p:extLst>
      <p:ext uri="{BB962C8B-B14F-4D97-AF65-F5344CB8AC3E}">
        <p14:creationId xmlns:p14="http://schemas.microsoft.com/office/powerpoint/2010/main" val="30303495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6ABB7F6-260E-44FA-A7BF-49E256649568}" type="slidenum">
              <a:rPr lang="en-US" altLang="ja-JP"/>
              <a:pPr>
                <a:defRPr/>
              </a:pPr>
              <a:t>‹#›</a:t>
            </a:fld>
            <a:endParaRPr lang="en-US" altLang="ja-JP"/>
          </a:p>
        </p:txBody>
      </p:sp>
    </p:spTree>
    <p:extLst>
      <p:ext uri="{BB962C8B-B14F-4D97-AF65-F5344CB8AC3E}">
        <p14:creationId xmlns:p14="http://schemas.microsoft.com/office/powerpoint/2010/main" val="11681763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DB25161-CC6C-4B60-8972-C9F9179B7B5E}" type="slidenum">
              <a:rPr lang="en-US" altLang="ja-JP"/>
              <a:pPr>
                <a:defRPr/>
              </a:pPr>
              <a:t>‹#›</a:t>
            </a:fld>
            <a:endParaRPr lang="en-US" altLang="ja-JP"/>
          </a:p>
        </p:txBody>
      </p:sp>
    </p:spTree>
    <p:extLst>
      <p:ext uri="{BB962C8B-B14F-4D97-AF65-F5344CB8AC3E}">
        <p14:creationId xmlns:p14="http://schemas.microsoft.com/office/powerpoint/2010/main" val="2063452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ea typeface="+mn-ea"/>
              </a:defRPr>
            </a:lvl1pPr>
          </a:lstStyle>
          <a:p>
            <a:pPr>
              <a:defRPr/>
            </a:pPr>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ea typeface="+mn-ea"/>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ea typeface="ＭＳ Ｐゴシック" pitchFamily="50" charset="-128"/>
              </a:defRPr>
            </a:lvl1pPr>
          </a:lstStyle>
          <a:p>
            <a:pPr>
              <a:defRPr/>
            </a:pPr>
            <a:fld id="{4E8F3B8C-4463-4C71-A843-FDF55A7A0225}" type="slidenum">
              <a:rPr lang="en-US" altLang="ja-JP"/>
              <a:pPr>
                <a:defRPr/>
              </a:pPr>
              <a:t>‹#›</a:t>
            </a:fld>
            <a:endParaRPr lang="en-US" altLang="ja-JP"/>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kumimoji="1" sz="4400" kern="12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anose="02020603050405020304" pitchFamily="18" charset="0"/>
          <a:ea typeface="ＭＳ Ｐゴシック" panose="020B0600070205080204" pitchFamily="50" charset="-128"/>
        </a:defRPr>
      </a:lvl2pPr>
      <a:lvl3pPr algn="ctr" rtl="0" eaLnBrk="0" fontAlgn="base" hangingPunct="0">
        <a:spcBef>
          <a:spcPct val="0"/>
        </a:spcBef>
        <a:spcAft>
          <a:spcPct val="0"/>
        </a:spcAft>
        <a:defRPr kumimoji="1" sz="4400">
          <a:solidFill>
            <a:schemeClr val="tx2"/>
          </a:solidFill>
          <a:latin typeface="Times New Roman" panose="02020603050405020304" pitchFamily="18" charset="0"/>
          <a:ea typeface="ＭＳ Ｐゴシック" panose="020B0600070205080204" pitchFamily="50" charset="-128"/>
        </a:defRPr>
      </a:lvl3pPr>
      <a:lvl4pPr algn="ctr" rtl="0" eaLnBrk="0" fontAlgn="base" hangingPunct="0">
        <a:spcBef>
          <a:spcPct val="0"/>
        </a:spcBef>
        <a:spcAft>
          <a:spcPct val="0"/>
        </a:spcAft>
        <a:defRPr kumimoji="1" sz="4400">
          <a:solidFill>
            <a:schemeClr val="tx2"/>
          </a:solidFill>
          <a:latin typeface="Times New Roman" panose="02020603050405020304" pitchFamily="18" charset="0"/>
          <a:ea typeface="ＭＳ Ｐゴシック" panose="020B0600070205080204" pitchFamily="50" charset="-128"/>
        </a:defRPr>
      </a:lvl4pPr>
      <a:lvl5pPr algn="ctr" rtl="0" eaLnBrk="0" fontAlgn="base" hangingPunct="0">
        <a:spcBef>
          <a:spcPct val="0"/>
        </a:spcBef>
        <a:spcAft>
          <a:spcPct val="0"/>
        </a:spcAft>
        <a:defRPr kumimoji="1" sz="4400">
          <a:solidFill>
            <a:schemeClr val="tx2"/>
          </a:solidFill>
          <a:latin typeface="Times New Roman" panose="02020603050405020304" pitchFamily="18"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Times New Roman" panose="02020603050405020304" pitchFamily="18"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Times New Roman" panose="02020603050405020304" pitchFamily="18"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Times New Roman" panose="02020603050405020304" pitchFamily="18"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Times New Roman" panose="02020603050405020304" pitchFamily="18" charset="0"/>
          <a:ea typeface="ＭＳ Ｐゴシック" panose="020B0600070205080204" pitchFamily="50" charset="-128"/>
        </a:defRPr>
      </a:lvl9pPr>
    </p:titleStyle>
    <p:body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image" Target="../media/image13.wmf"/><Relationship Id="rId7" Type="http://schemas.openxmlformats.org/officeDocument/2006/relationships/image" Target="../media/image17.wm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6.wmf"/><Relationship Id="rId5" Type="http://schemas.openxmlformats.org/officeDocument/2006/relationships/image" Target="../media/image15.wmf"/><Relationship Id="rId4" Type="http://schemas.openxmlformats.org/officeDocument/2006/relationships/image" Target="../media/image14.wmf"/><Relationship Id="rId9" Type="http://schemas.openxmlformats.org/officeDocument/2006/relationships/image" Target="../media/image19.wmf"/></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0.emf"/><Relationship Id="rId5" Type="http://schemas.openxmlformats.org/officeDocument/2006/relationships/oleObject" Target="../embeddings/Microsoft_Excel_97-2003_Worksheet1.xls"/><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2.emf"/></Relationships>
</file>

<file path=ppt/slides/_rels/slide1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5.emf"/><Relationship Id="rId4" Type="http://schemas.openxmlformats.org/officeDocument/2006/relationships/image" Target="../media/image24.e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27.wmf"/><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26.png"/><Relationship Id="rId5" Type="http://schemas.openxmlformats.org/officeDocument/2006/relationships/oleObject" Target="../embeddings/Microsoft_Excel_Chart2.xls"/><Relationship Id="rId4" Type="http://schemas.openxmlformats.org/officeDocument/2006/relationships/oleObject" Target="../embeddings/oleObject2.bin"/></Relationships>
</file>

<file path=ppt/slides/_rels/slide18.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42.wmf"/><Relationship Id="rId4" Type="http://schemas.openxmlformats.org/officeDocument/2006/relationships/image" Target="../media/image41.wmf"/></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image" Target="../media/image44.emf"/><Relationship Id="rId13" Type="http://schemas.openxmlformats.org/officeDocument/2006/relationships/oleObject" Target="../embeddings/oleObject7.bin"/><Relationship Id="rId3" Type="http://schemas.openxmlformats.org/officeDocument/2006/relationships/slideLayout" Target="../slideLayouts/slideLayout1.xml"/><Relationship Id="rId7" Type="http://schemas.openxmlformats.org/officeDocument/2006/relationships/oleObject" Target="../embeddings/oleObject4.bin"/><Relationship Id="rId12" Type="http://schemas.openxmlformats.org/officeDocument/2006/relationships/image" Target="../media/image46.emf"/><Relationship Id="rId2" Type="http://schemas.openxmlformats.org/officeDocument/2006/relationships/vmlDrawing" Target="../drawings/vmlDrawing3.vml"/><Relationship Id="rId1" Type="http://schemas.openxmlformats.org/officeDocument/2006/relationships/themeOverride" Target="../theme/themeOverride1.xml"/><Relationship Id="rId6" Type="http://schemas.openxmlformats.org/officeDocument/2006/relationships/image" Target="../media/image43.emf"/><Relationship Id="rId11" Type="http://schemas.openxmlformats.org/officeDocument/2006/relationships/oleObject" Target="../embeddings/oleObject6.bin"/><Relationship Id="rId5" Type="http://schemas.openxmlformats.org/officeDocument/2006/relationships/oleObject" Target="../embeddings/oleObject3.bin"/><Relationship Id="rId15" Type="http://schemas.openxmlformats.org/officeDocument/2006/relationships/image" Target="../media/image48.wmf"/><Relationship Id="rId10" Type="http://schemas.openxmlformats.org/officeDocument/2006/relationships/image" Target="../media/image45.emf"/><Relationship Id="rId4" Type="http://schemas.openxmlformats.org/officeDocument/2006/relationships/notesSlide" Target="../notesSlides/notesSlide30.xml"/><Relationship Id="rId9" Type="http://schemas.openxmlformats.org/officeDocument/2006/relationships/oleObject" Target="../embeddings/oleObject5.bin"/><Relationship Id="rId14" Type="http://schemas.openxmlformats.org/officeDocument/2006/relationships/image" Target="../media/image47.emf"/></Relationships>
</file>

<file path=ppt/slides/_rels/slide35.x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50.emf"/></Relationships>
</file>

<file path=ppt/slides/_rels/slide36.x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52.wmf"/></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emf"/><Relationship Id="rId7" Type="http://schemas.openxmlformats.org/officeDocument/2006/relationships/image" Target="../media/image57.png"/><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56.png"/><Relationship Id="rId5" Type="http://schemas.openxmlformats.org/officeDocument/2006/relationships/image" Target="../media/image55.emf"/><Relationship Id="rId4" Type="http://schemas.openxmlformats.org/officeDocument/2006/relationships/image" Target="../media/image54.emf"/><Relationship Id="rId9" Type="http://schemas.openxmlformats.org/officeDocument/2006/relationships/image" Target="../media/image59.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Local%20Settings/Temporary%20Internet%20Files/Content.IE5/M55MF6PK/&#65329;&#65315;&#65403;&#65392;&#65400;&#65433;&#27963;&#21205;&#12398;&#22522;&#26412;&#29702;&#24565;090601.ppt" TargetMode="External"/><Relationship Id="rId2" Type="http://schemas.openxmlformats.org/officeDocument/2006/relationships/notesSlide" Target="../notesSlides/notesSlide37.xml"/><Relationship Id="rId1" Type="http://schemas.openxmlformats.org/officeDocument/2006/relationships/slideLayout" Target="../slideLayouts/slideLayout7.xml"/><Relationship Id="rId5" Type="http://schemas.openxmlformats.org/officeDocument/2006/relationships/image" Target="../media/image62.wmf"/><Relationship Id="rId4" Type="http://schemas.openxmlformats.org/officeDocument/2006/relationships/image" Target="../media/image1.e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50.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slide" Target="slide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6" name="Text Box 128"/>
          <p:cNvSpPr txBox="1">
            <a:spLocks noChangeArrowheads="1"/>
          </p:cNvSpPr>
          <p:nvPr/>
        </p:nvSpPr>
        <p:spPr bwMode="auto">
          <a:xfrm>
            <a:off x="681038" y="904875"/>
            <a:ext cx="7924800" cy="255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defRPr/>
            </a:pPr>
            <a:r>
              <a:rPr lang="ja-JP" altLang="en-US" sz="8000" b="1" dirty="0">
                <a:solidFill>
                  <a:srgbClr val="3333CC"/>
                </a:solidFill>
                <a:effectLst>
                  <a:outerShdw blurRad="38100" dist="38100" dir="2700000" algn="tl">
                    <a:srgbClr val="C0C0C0"/>
                  </a:outerShdw>
                </a:effectLst>
                <a:ea typeface="HGS創英角ﾎﾟｯﾌﾟ体" panose="040B0A00000000000000" pitchFamily="50" charset="-128"/>
              </a:rPr>
              <a:t>未然防止</a:t>
            </a:r>
            <a:endParaRPr lang="en-US" altLang="ja-JP" sz="8000" b="1" dirty="0">
              <a:solidFill>
                <a:srgbClr val="3333CC"/>
              </a:solidFill>
              <a:effectLst>
                <a:outerShdw blurRad="38100" dist="38100" dir="2700000" algn="tl">
                  <a:srgbClr val="C0C0C0"/>
                </a:outerShdw>
              </a:effectLst>
              <a:ea typeface="HGS創英角ﾎﾟｯﾌﾟ体" panose="040B0A00000000000000" pitchFamily="50" charset="-128"/>
            </a:endParaRPr>
          </a:p>
          <a:p>
            <a:pPr eaLnBrk="1" hangingPunct="1">
              <a:defRPr/>
            </a:pPr>
            <a:r>
              <a:rPr lang="ja-JP" altLang="en-US" sz="8000" b="1" dirty="0">
                <a:solidFill>
                  <a:srgbClr val="3333CC"/>
                </a:solidFill>
                <a:effectLst>
                  <a:outerShdw blurRad="38100" dist="38100" dir="2700000" algn="tl">
                    <a:srgbClr val="C0C0C0"/>
                  </a:outerShdw>
                </a:effectLst>
                <a:ea typeface="HGS創英角ﾎﾟｯﾌﾟ体" panose="040B0A00000000000000" pitchFamily="50" charset="-128"/>
              </a:rPr>
              <a:t>　　　　</a:t>
            </a:r>
            <a:r>
              <a:rPr lang="ja-JP" altLang="en-US" sz="7200" b="1" dirty="0">
                <a:solidFill>
                  <a:srgbClr val="3333CC"/>
                </a:solidFill>
                <a:effectLst>
                  <a:outerShdw blurRad="38100" dist="38100" dir="2700000" algn="tl">
                    <a:srgbClr val="C0C0C0"/>
                  </a:outerShdw>
                </a:effectLst>
                <a:ea typeface="HGS創英角ﾎﾟｯﾌﾟ体" panose="040B0A00000000000000" pitchFamily="50" charset="-128"/>
              </a:rPr>
              <a:t>の</a:t>
            </a:r>
            <a:r>
              <a:rPr lang="ja-JP" altLang="en-US" sz="8000" b="1" dirty="0">
                <a:solidFill>
                  <a:srgbClr val="3333CC"/>
                </a:solidFill>
                <a:effectLst>
                  <a:outerShdw blurRad="38100" dist="38100" dir="2700000" algn="tl">
                    <a:srgbClr val="C0C0C0"/>
                  </a:outerShdw>
                </a:effectLst>
                <a:ea typeface="HGS創英角ﾎﾟｯﾌﾟ体" panose="040B0A00000000000000" pitchFamily="50" charset="-128"/>
              </a:rPr>
              <a:t>手順</a:t>
            </a:r>
          </a:p>
        </p:txBody>
      </p:sp>
      <p:sp>
        <p:nvSpPr>
          <p:cNvPr id="2051" name="Text Box 134"/>
          <p:cNvSpPr txBox="1">
            <a:spLocks noChangeArrowheads="1"/>
          </p:cNvSpPr>
          <p:nvPr/>
        </p:nvSpPr>
        <p:spPr bwMode="auto">
          <a:xfrm>
            <a:off x="4454525" y="5276850"/>
            <a:ext cx="3378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a:solidFill>
                  <a:schemeClr val="bg1"/>
                </a:solidFill>
                <a:ea typeface="HG丸ｺﾞｼｯｸM-PRO" pitchFamily="50" charset="-128"/>
              </a:rPr>
              <a:t>ＱＣサークル静岡地区</a:t>
            </a:r>
          </a:p>
        </p:txBody>
      </p:sp>
      <p:pic>
        <p:nvPicPr>
          <p:cNvPr id="2052" name="Picture 138" descr="21_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9913" y="4351338"/>
            <a:ext cx="1785937"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Text Box 140"/>
          <p:cNvSpPr txBox="1">
            <a:spLocks noChangeArrowheads="1"/>
          </p:cNvSpPr>
          <p:nvPr/>
        </p:nvSpPr>
        <p:spPr bwMode="auto">
          <a:xfrm>
            <a:off x="8442325" y="188913"/>
            <a:ext cx="3524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kumimoji="0" lang="en-US" altLang="ja-JP" sz="1000"/>
              <a:t>P</a:t>
            </a:r>
            <a:r>
              <a:rPr kumimoji="0" lang="ja-JP" altLang="en-US" sz="1000"/>
              <a:t>１</a:t>
            </a:r>
          </a:p>
        </p:txBody>
      </p:sp>
      <p:sp>
        <p:nvSpPr>
          <p:cNvPr id="2054" name="Text Box 141"/>
          <p:cNvSpPr txBox="1">
            <a:spLocks noChangeArrowheads="1"/>
          </p:cNvSpPr>
          <p:nvPr/>
        </p:nvSpPr>
        <p:spPr bwMode="auto">
          <a:xfrm>
            <a:off x="8385175" y="201613"/>
            <a:ext cx="593725"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１</a:t>
            </a:r>
            <a:endParaRPr lang="en-US" altLang="ja-JP" sz="1600">
              <a:solidFill>
                <a:schemeClr val="bg2"/>
              </a:solidFill>
              <a:ea typeface="HG正楷書体-PRO" pitchFamily="66" charset="-128"/>
            </a:endParaRPr>
          </a:p>
        </p:txBody>
      </p:sp>
      <p:grpSp>
        <p:nvGrpSpPr>
          <p:cNvPr id="2055" name="Group 1341"/>
          <p:cNvGrpSpPr>
            <a:grpSpLocks/>
          </p:cNvGrpSpPr>
          <p:nvPr/>
        </p:nvGrpSpPr>
        <p:grpSpPr bwMode="auto">
          <a:xfrm>
            <a:off x="6037263" y="315913"/>
            <a:ext cx="2443162" cy="473075"/>
            <a:chOff x="3803" y="199"/>
            <a:chExt cx="1539" cy="298"/>
          </a:xfrm>
        </p:grpSpPr>
        <p:sp>
          <p:nvSpPr>
            <p:cNvPr id="2056" name="AutoShape 1342"/>
            <p:cNvSpPr>
              <a:spLocks noChangeArrowheads="1"/>
            </p:cNvSpPr>
            <p:nvPr/>
          </p:nvSpPr>
          <p:spPr bwMode="auto">
            <a:xfrm>
              <a:off x="3803" y="199"/>
              <a:ext cx="1539" cy="298"/>
            </a:xfrm>
            <a:prstGeom prst="hexagon">
              <a:avLst>
                <a:gd name="adj" fmla="val 129111"/>
                <a:gd name="vf" fmla="val 115470"/>
              </a:avLst>
            </a:prstGeom>
            <a:solidFill>
              <a:schemeClr val="accent1"/>
            </a:solidFill>
            <a:ln w="57150" cmpd="thinThick">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7" name="Text Box 1343"/>
            <p:cNvSpPr txBox="1">
              <a:spLocks noChangeArrowheads="1"/>
            </p:cNvSpPr>
            <p:nvPr/>
          </p:nvSpPr>
          <p:spPr bwMode="auto">
            <a:xfrm>
              <a:off x="3973" y="232"/>
              <a:ext cx="109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ja-JP" altLang="en-US" sz="1600" b="1"/>
                <a:t>　標準版　　　　</a:t>
              </a:r>
              <a:endParaRPr lang="ja-JP" altLang="en-US">
                <a:ea typeface="HG正楷書体-PRO" pitchFamily="66" charset="-128"/>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Text Box 2"/>
          <p:cNvSpPr txBox="1">
            <a:spLocks noChangeArrowheads="1"/>
          </p:cNvSpPr>
          <p:nvPr/>
        </p:nvSpPr>
        <p:spPr bwMode="auto">
          <a:xfrm>
            <a:off x="327025" y="254000"/>
            <a:ext cx="8018463" cy="836613"/>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0" lang="ja-JP" altLang="en-US" sz="4800" b="1" dirty="0">
                <a:effectLst>
                  <a:outerShdw blurRad="38100" dist="38100" dir="2700000" algn="tl">
                    <a:srgbClr val="000000"/>
                  </a:outerShdw>
                </a:effectLst>
                <a:ea typeface="HG創英角ﾎﾟｯﾌﾟ体" panose="040B0A09000000000000" pitchFamily="49" charset="-128"/>
              </a:rPr>
              <a:t>未然防止型</a:t>
            </a:r>
            <a:r>
              <a:rPr kumimoji="0" lang="ja-JP" altLang="en-US" sz="4400" b="1" dirty="0">
                <a:effectLst>
                  <a:outerShdw blurRad="38100" dist="38100" dir="2700000" algn="tl">
                    <a:srgbClr val="000000"/>
                  </a:outerShdw>
                </a:effectLst>
                <a:ea typeface="HG創英角ﾎﾟｯﾌﾟ体" panose="040B0A09000000000000" pitchFamily="49" charset="-128"/>
              </a:rPr>
              <a:t>の</a:t>
            </a:r>
            <a:r>
              <a:rPr kumimoji="0" lang="ja-JP" altLang="en-US" sz="4800" b="1" dirty="0">
                <a:effectLst>
                  <a:outerShdw blurRad="38100" dist="38100" dir="2700000" algn="tl">
                    <a:srgbClr val="000000"/>
                  </a:outerShdw>
                </a:effectLst>
                <a:ea typeface="HG創英角ﾎﾟｯﾌﾟ体" panose="040B0A09000000000000" pitchFamily="49" charset="-128"/>
              </a:rPr>
              <a:t>手順</a:t>
            </a:r>
          </a:p>
        </p:txBody>
      </p:sp>
      <p:grpSp>
        <p:nvGrpSpPr>
          <p:cNvPr id="151575" name="Group 23"/>
          <p:cNvGrpSpPr>
            <a:grpSpLocks/>
          </p:cNvGrpSpPr>
          <p:nvPr/>
        </p:nvGrpSpPr>
        <p:grpSpPr bwMode="auto">
          <a:xfrm>
            <a:off x="622300" y="1068388"/>
            <a:ext cx="4643438" cy="1492250"/>
            <a:chOff x="392" y="673"/>
            <a:chExt cx="2925" cy="940"/>
          </a:xfrm>
        </p:grpSpPr>
        <p:sp>
          <p:nvSpPr>
            <p:cNvPr id="11293" name="Text Box 3"/>
            <p:cNvSpPr txBox="1">
              <a:spLocks noChangeArrowheads="1"/>
            </p:cNvSpPr>
            <p:nvPr/>
          </p:nvSpPr>
          <p:spPr bwMode="auto">
            <a:xfrm>
              <a:off x="1555" y="896"/>
              <a:ext cx="176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kumimoji="0" lang="ja-JP" altLang="en-US" sz="1600" b="1">
                  <a:solidFill>
                    <a:schemeClr val="hlink"/>
                  </a:solidFill>
                  <a:ea typeface="HGP創英角ｺﾞｼｯｸUB" pitchFamily="50" charset="-128"/>
                </a:rPr>
                <a:t>手順</a:t>
              </a:r>
              <a:r>
                <a:rPr kumimoji="0" lang="ja-JP" altLang="en-US" sz="2000" b="1">
                  <a:solidFill>
                    <a:schemeClr val="hlink"/>
                  </a:solidFill>
                  <a:ea typeface="HGP創英角ｺﾞｼｯｸUB" pitchFamily="50" charset="-128"/>
                </a:rPr>
                <a:t>１．</a:t>
              </a:r>
              <a:r>
                <a:rPr kumimoji="0" lang="ja-JP" altLang="en-US" sz="2000" b="1">
                  <a:ea typeface="HGP創英角ｺﾞｼｯｸUB" pitchFamily="50" charset="-128"/>
                </a:rPr>
                <a:t> </a:t>
              </a:r>
              <a:r>
                <a:rPr kumimoji="0" lang="ja-JP" altLang="en-US" sz="2000" b="1">
                  <a:solidFill>
                    <a:srgbClr val="000000"/>
                  </a:solidFill>
                  <a:ea typeface="HGP創英角ｺﾞｼｯｸUB" pitchFamily="50" charset="-128"/>
                </a:rPr>
                <a:t>テーマの選定</a:t>
              </a:r>
            </a:p>
          </p:txBody>
        </p:sp>
        <p:pic>
          <p:nvPicPr>
            <p:cNvPr id="11294"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 y="673"/>
              <a:ext cx="1103" cy="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51576" name="Group 24"/>
          <p:cNvGrpSpPr>
            <a:grpSpLocks/>
          </p:cNvGrpSpPr>
          <p:nvPr/>
        </p:nvGrpSpPr>
        <p:grpSpPr bwMode="auto">
          <a:xfrm>
            <a:off x="2803525" y="1303338"/>
            <a:ext cx="4506913" cy="1289050"/>
            <a:chOff x="1766" y="821"/>
            <a:chExt cx="2839" cy="812"/>
          </a:xfrm>
        </p:grpSpPr>
        <p:sp>
          <p:nvSpPr>
            <p:cNvPr id="11290" name="Text Box 4"/>
            <p:cNvSpPr txBox="1">
              <a:spLocks noChangeArrowheads="1"/>
            </p:cNvSpPr>
            <p:nvPr/>
          </p:nvSpPr>
          <p:spPr bwMode="auto">
            <a:xfrm>
              <a:off x="1766" y="1327"/>
              <a:ext cx="220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kumimoji="0" lang="ja-JP" altLang="en-US" sz="1600" b="1">
                  <a:solidFill>
                    <a:schemeClr val="hlink"/>
                  </a:solidFill>
                  <a:ea typeface="HGP創英角ｺﾞｼｯｸUB" pitchFamily="50" charset="-128"/>
                </a:rPr>
                <a:t>手順</a:t>
              </a:r>
              <a:r>
                <a:rPr kumimoji="0" lang="ja-JP" altLang="en-US" sz="2000" b="1">
                  <a:solidFill>
                    <a:schemeClr val="hlink"/>
                  </a:solidFill>
                  <a:ea typeface="HGP創英角ｺﾞｼｯｸUB" pitchFamily="50" charset="-128"/>
                </a:rPr>
                <a:t>２．</a:t>
              </a:r>
              <a:r>
                <a:rPr kumimoji="0" lang="ja-JP" altLang="en-US" sz="2000" b="1">
                  <a:ea typeface="HGP創英角ｺﾞｼｯｸUB" pitchFamily="50" charset="-128"/>
                </a:rPr>
                <a:t> </a:t>
              </a:r>
              <a:r>
                <a:rPr kumimoji="0" lang="ja-JP" altLang="en-US" sz="2000" b="1">
                  <a:solidFill>
                    <a:srgbClr val="000000"/>
                  </a:solidFill>
                  <a:ea typeface="HGP創英角ｺﾞｼｯｸUB" pitchFamily="50" charset="-128"/>
                </a:rPr>
                <a:t>現状把握と目標設定</a:t>
              </a:r>
            </a:p>
          </p:txBody>
        </p:sp>
        <p:pic>
          <p:nvPicPr>
            <p:cNvPr id="11291"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6" y="821"/>
              <a:ext cx="799" cy="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92" name="Line 17"/>
            <p:cNvSpPr>
              <a:spLocks noChangeShapeType="1"/>
            </p:cNvSpPr>
            <p:nvPr/>
          </p:nvSpPr>
          <p:spPr bwMode="auto">
            <a:xfrm>
              <a:off x="1886" y="1152"/>
              <a:ext cx="94" cy="165"/>
            </a:xfrm>
            <a:prstGeom prst="line">
              <a:avLst/>
            </a:prstGeom>
            <a:noFill/>
            <a:ln w="38100" cap="rnd">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51577" name="Group 25"/>
          <p:cNvGrpSpPr>
            <a:grpSpLocks/>
          </p:cNvGrpSpPr>
          <p:nvPr/>
        </p:nvGrpSpPr>
        <p:grpSpPr bwMode="auto">
          <a:xfrm>
            <a:off x="3078163" y="2043113"/>
            <a:ext cx="5505450" cy="1223962"/>
            <a:chOff x="1939" y="1287"/>
            <a:chExt cx="3468" cy="771"/>
          </a:xfrm>
        </p:grpSpPr>
        <p:sp>
          <p:nvSpPr>
            <p:cNvPr id="11287" name="Text Box 5"/>
            <p:cNvSpPr txBox="1">
              <a:spLocks noChangeArrowheads="1"/>
            </p:cNvSpPr>
            <p:nvPr/>
          </p:nvSpPr>
          <p:spPr bwMode="auto">
            <a:xfrm>
              <a:off x="1939" y="1779"/>
              <a:ext cx="192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kumimoji="0" lang="ja-JP" altLang="en-US" sz="1600" b="1">
                  <a:solidFill>
                    <a:schemeClr val="hlink"/>
                  </a:solidFill>
                  <a:ea typeface="HGP創英角ｺﾞｼｯｸUB" pitchFamily="50" charset="-128"/>
                </a:rPr>
                <a:t>手順</a:t>
              </a:r>
              <a:r>
                <a:rPr kumimoji="0" lang="ja-JP" altLang="en-US" sz="2000" b="1">
                  <a:solidFill>
                    <a:schemeClr val="hlink"/>
                  </a:solidFill>
                  <a:ea typeface="HGP創英角ｺﾞｼｯｸUB" pitchFamily="50" charset="-128"/>
                </a:rPr>
                <a:t>３．</a:t>
              </a:r>
              <a:r>
                <a:rPr kumimoji="0" lang="ja-JP" altLang="en-US" sz="2000" b="1">
                  <a:ea typeface="HGP創英角ｺﾞｼｯｸUB" pitchFamily="50" charset="-128"/>
                </a:rPr>
                <a:t> </a:t>
              </a:r>
              <a:r>
                <a:rPr kumimoji="0" lang="ja-JP" altLang="en-US" sz="2000" b="1">
                  <a:solidFill>
                    <a:srgbClr val="000000"/>
                  </a:solidFill>
                  <a:ea typeface="HGP創英角ｺﾞｼｯｸUB" pitchFamily="50" charset="-128"/>
                </a:rPr>
                <a:t>活動計画の作成</a:t>
              </a:r>
            </a:p>
          </p:txBody>
        </p:sp>
        <p:pic>
          <p:nvPicPr>
            <p:cNvPr id="11288"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59" y="1287"/>
              <a:ext cx="948" cy="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89" name="Line 18"/>
            <p:cNvSpPr>
              <a:spLocks noChangeShapeType="1"/>
            </p:cNvSpPr>
            <p:nvPr/>
          </p:nvSpPr>
          <p:spPr bwMode="auto">
            <a:xfrm>
              <a:off x="2112" y="1575"/>
              <a:ext cx="106" cy="212"/>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51578" name="Group 26"/>
          <p:cNvGrpSpPr>
            <a:grpSpLocks/>
          </p:cNvGrpSpPr>
          <p:nvPr/>
        </p:nvGrpSpPr>
        <p:grpSpPr bwMode="auto">
          <a:xfrm>
            <a:off x="254000" y="2986088"/>
            <a:ext cx="7199313" cy="1676400"/>
            <a:chOff x="160" y="1881"/>
            <a:chExt cx="4535" cy="1056"/>
          </a:xfrm>
        </p:grpSpPr>
        <p:sp>
          <p:nvSpPr>
            <p:cNvPr id="11284" name="Text Box 6"/>
            <p:cNvSpPr txBox="1">
              <a:spLocks noChangeArrowheads="1"/>
            </p:cNvSpPr>
            <p:nvPr/>
          </p:nvSpPr>
          <p:spPr bwMode="auto">
            <a:xfrm>
              <a:off x="2120" y="2214"/>
              <a:ext cx="2575" cy="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kumimoji="0" lang="ja-JP" altLang="en-US" sz="1600" b="1">
                  <a:solidFill>
                    <a:schemeClr val="hlink"/>
                  </a:solidFill>
                  <a:ea typeface="HGP創英角ｺﾞｼｯｸUB" pitchFamily="50" charset="-128"/>
                </a:rPr>
                <a:t>手順</a:t>
              </a:r>
              <a:r>
                <a:rPr kumimoji="0" lang="ja-JP" altLang="en-US" sz="2000" b="1">
                  <a:solidFill>
                    <a:schemeClr val="hlink"/>
                  </a:solidFill>
                  <a:ea typeface="HGP創英角ｺﾞｼｯｸUB" pitchFamily="50" charset="-128"/>
                </a:rPr>
                <a:t>４．</a:t>
              </a:r>
              <a:r>
                <a:rPr kumimoji="0" lang="ja-JP" altLang="en-US" sz="2000" b="1">
                  <a:ea typeface="HGP創英角ｺﾞｼｯｸUB" pitchFamily="50" charset="-128"/>
                </a:rPr>
                <a:t> </a:t>
              </a:r>
              <a:r>
                <a:rPr kumimoji="0" lang="ja-JP" altLang="en-US" sz="2000" b="1">
                  <a:solidFill>
                    <a:srgbClr val="FF0000"/>
                  </a:solidFill>
                  <a:ea typeface="HGP創英角ｺﾞｼｯｸUB" pitchFamily="50" charset="-128"/>
                </a:rPr>
                <a:t>改善機会の発見</a:t>
              </a:r>
              <a:endParaRPr kumimoji="0" lang="en-US" altLang="ja-JP" sz="2000" b="1">
                <a:solidFill>
                  <a:srgbClr val="FF0000"/>
                </a:solidFill>
                <a:ea typeface="HGP創英角ｺﾞｼｯｸUB" pitchFamily="50" charset="-128"/>
              </a:endParaRPr>
            </a:p>
            <a:p>
              <a:pPr>
                <a:spcBef>
                  <a:spcPct val="0"/>
                </a:spcBef>
                <a:buFontTx/>
                <a:buNone/>
              </a:pPr>
              <a:r>
                <a:rPr kumimoji="0" lang="ja-JP" altLang="en-US" sz="2000" b="1">
                  <a:solidFill>
                    <a:schemeClr val="bg2"/>
                  </a:solidFill>
                  <a:ea typeface="HGP創英角ｺﾞｼｯｸUB" pitchFamily="50" charset="-128"/>
                </a:rPr>
                <a:t>　　</a:t>
              </a:r>
              <a:r>
                <a:rPr kumimoji="0" lang="ja-JP" altLang="en-US" sz="1400" b="1">
                  <a:solidFill>
                    <a:schemeClr val="bg2"/>
                  </a:solidFill>
                  <a:ea typeface="HGP創英角ｺﾞｼｯｸUB" pitchFamily="50" charset="-128"/>
                </a:rPr>
                <a:t>　　　　</a:t>
              </a:r>
              <a:r>
                <a:rPr kumimoji="0" lang="ja-JP" altLang="en-US" sz="1400" b="1">
                  <a:solidFill>
                    <a:srgbClr val="0000FF"/>
                  </a:solidFill>
                  <a:ea typeface="HGP創英角ｺﾞｼｯｸUB" pitchFamily="50" charset="-128"/>
                </a:rPr>
                <a:t>・過去の失敗の収集と類型化</a:t>
              </a:r>
              <a:endParaRPr kumimoji="0" lang="en-US" altLang="ja-JP" sz="1400" b="1">
                <a:solidFill>
                  <a:srgbClr val="0000FF"/>
                </a:solidFill>
                <a:ea typeface="HGP創英角ｺﾞｼｯｸUB" pitchFamily="50" charset="-128"/>
              </a:endParaRPr>
            </a:p>
            <a:p>
              <a:pPr>
                <a:spcBef>
                  <a:spcPct val="0"/>
                </a:spcBef>
                <a:buFontTx/>
                <a:buNone/>
              </a:pPr>
              <a:r>
                <a:rPr kumimoji="0" lang="ja-JP" altLang="en-US" sz="1400" b="1">
                  <a:solidFill>
                    <a:srgbClr val="0000FF"/>
                  </a:solidFill>
                  <a:ea typeface="HGP創英角ｺﾞｼｯｸUB" pitchFamily="50" charset="-128"/>
                </a:rPr>
                <a:t>　　　　　　　・起こりそうな失敗の洗い出し</a:t>
              </a:r>
              <a:endParaRPr kumimoji="0" lang="en-US" altLang="ja-JP" sz="1400" b="1">
                <a:solidFill>
                  <a:srgbClr val="0000FF"/>
                </a:solidFill>
                <a:ea typeface="HGP創英角ｺﾞｼｯｸUB" pitchFamily="50" charset="-128"/>
              </a:endParaRPr>
            </a:p>
          </p:txBody>
        </p:sp>
        <p:pic>
          <p:nvPicPr>
            <p:cNvPr id="11285"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 y="1881"/>
              <a:ext cx="1455" cy="1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86" name="Line 19"/>
            <p:cNvSpPr>
              <a:spLocks noChangeShapeType="1"/>
            </p:cNvSpPr>
            <p:nvPr/>
          </p:nvSpPr>
          <p:spPr bwMode="auto">
            <a:xfrm>
              <a:off x="2265" y="2009"/>
              <a:ext cx="90" cy="198"/>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51579" name="Group 27"/>
          <p:cNvGrpSpPr>
            <a:grpSpLocks/>
          </p:cNvGrpSpPr>
          <p:nvPr/>
        </p:nvGrpSpPr>
        <p:grpSpPr bwMode="auto">
          <a:xfrm>
            <a:off x="2101850" y="3598863"/>
            <a:ext cx="6735763" cy="1885950"/>
            <a:chOff x="1515" y="2301"/>
            <a:chExt cx="4243" cy="1188"/>
          </a:xfrm>
        </p:grpSpPr>
        <p:sp>
          <p:nvSpPr>
            <p:cNvPr id="11281" name="Text Box 7"/>
            <p:cNvSpPr txBox="1">
              <a:spLocks noChangeArrowheads="1"/>
            </p:cNvSpPr>
            <p:nvPr/>
          </p:nvSpPr>
          <p:spPr bwMode="auto">
            <a:xfrm>
              <a:off x="1515" y="2907"/>
              <a:ext cx="2414" cy="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kumimoji="0" lang="ja-JP" altLang="en-US" sz="1600" b="1">
                  <a:solidFill>
                    <a:schemeClr val="hlink"/>
                  </a:solidFill>
                  <a:ea typeface="HGP創英角ｺﾞｼｯｸUB" pitchFamily="50" charset="-128"/>
                </a:rPr>
                <a:t>手順</a:t>
              </a:r>
              <a:r>
                <a:rPr kumimoji="0" lang="ja-JP" altLang="en-US" sz="2000" b="1">
                  <a:solidFill>
                    <a:schemeClr val="hlink"/>
                  </a:solidFill>
                  <a:ea typeface="HGP創英角ｺﾞｼｯｸUB" pitchFamily="50" charset="-128"/>
                </a:rPr>
                <a:t>５</a:t>
              </a:r>
              <a:r>
                <a:rPr kumimoji="0" lang="ja-JP" altLang="en-US" sz="2000" b="1">
                  <a:solidFill>
                    <a:srgbClr val="FF0000"/>
                  </a:solidFill>
                  <a:ea typeface="HGP創英角ｺﾞｼｯｸUB" pitchFamily="50" charset="-128"/>
                </a:rPr>
                <a:t>． 対策の共有と水平展開</a:t>
              </a:r>
              <a:endParaRPr kumimoji="0" lang="en-US" altLang="ja-JP" sz="2000" b="1">
                <a:solidFill>
                  <a:srgbClr val="FF0000"/>
                </a:solidFill>
                <a:ea typeface="HGP創英角ｺﾞｼｯｸUB" pitchFamily="50" charset="-128"/>
              </a:endParaRPr>
            </a:p>
            <a:p>
              <a:pPr>
                <a:spcBef>
                  <a:spcPct val="0"/>
                </a:spcBef>
                <a:buFontTx/>
                <a:buNone/>
              </a:pPr>
              <a:r>
                <a:rPr kumimoji="0" lang="ja-JP" altLang="en-US" sz="2000" b="1">
                  <a:solidFill>
                    <a:srgbClr val="FF0000"/>
                  </a:solidFill>
                  <a:ea typeface="HGP創英角ｺﾞｼｯｸUB" pitchFamily="50" charset="-128"/>
                </a:rPr>
                <a:t>　　　　　</a:t>
              </a:r>
              <a:r>
                <a:rPr kumimoji="0" lang="ja-JP" altLang="en-US" sz="1400" b="1">
                  <a:solidFill>
                    <a:srgbClr val="0000FF"/>
                  </a:solidFill>
                  <a:ea typeface="HGP創英角ｺﾞｼｯｸUB" pitchFamily="50" charset="-128"/>
                </a:rPr>
                <a:t>・対策案の作成</a:t>
              </a:r>
              <a:endParaRPr kumimoji="0" lang="en-US" altLang="ja-JP" sz="1400" b="1">
                <a:solidFill>
                  <a:srgbClr val="0000FF"/>
                </a:solidFill>
                <a:ea typeface="HGP創英角ｺﾞｼｯｸUB" pitchFamily="50" charset="-128"/>
              </a:endParaRPr>
            </a:p>
            <a:p>
              <a:pPr>
                <a:spcBef>
                  <a:spcPct val="0"/>
                </a:spcBef>
                <a:buFontTx/>
                <a:buNone/>
              </a:pPr>
              <a:r>
                <a:rPr kumimoji="0" lang="ja-JP" altLang="en-US" sz="1400" b="1">
                  <a:solidFill>
                    <a:srgbClr val="0000FF"/>
                  </a:solidFill>
                  <a:ea typeface="HGP創英角ｺﾞｼｯｸUB" pitchFamily="50" charset="-128"/>
                </a:rPr>
                <a:t>　　　　　　　・対策案の評価・選定・実施 </a:t>
              </a:r>
            </a:p>
          </p:txBody>
        </p:sp>
        <p:pic>
          <p:nvPicPr>
            <p:cNvPr id="11282" name="Picture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52" y="2301"/>
              <a:ext cx="906" cy="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83" name="Line 20"/>
            <p:cNvSpPr>
              <a:spLocks noChangeShapeType="1"/>
            </p:cNvSpPr>
            <p:nvPr/>
          </p:nvSpPr>
          <p:spPr bwMode="auto">
            <a:xfrm flipH="1">
              <a:off x="2185" y="2469"/>
              <a:ext cx="120" cy="183"/>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51580" name="Group 28"/>
          <p:cNvGrpSpPr>
            <a:grpSpLocks/>
          </p:cNvGrpSpPr>
          <p:nvPr/>
        </p:nvGrpSpPr>
        <p:grpSpPr bwMode="auto">
          <a:xfrm>
            <a:off x="1314450" y="5149850"/>
            <a:ext cx="6138863" cy="1570038"/>
            <a:chOff x="874" y="3282"/>
            <a:chExt cx="3867" cy="989"/>
          </a:xfrm>
        </p:grpSpPr>
        <p:sp>
          <p:nvSpPr>
            <p:cNvPr id="11278" name="Text Box 8"/>
            <p:cNvSpPr txBox="1">
              <a:spLocks noChangeArrowheads="1"/>
            </p:cNvSpPr>
            <p:nvPr/>
          </p:nvSpPr>
          <p:spPr bwMode="auto">
            <a:xfrm>
              <a:off x="874" y="3448"/>
              <a:ext cx="199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kumimoji="0" lang="ja-JP" altLang="en-US" sz="1600" b="1">
                  <a:solidFill>
                    <a:schemeClr val="hlink"/>
                  </a:solidFill>
                  <a:ea typeface="HGP創英角ｺﾞｼｯｸUB" pitchFamily="50" charset="-128"/>
                </a:rPr>
                <a:t>手順</a:t>
              </a:r>
              <a:r>
                <a:rPr kumimoji="0" lang="ja-JP" altLang="en-US" sz="2000" b="1">
                  <a:solidFill>
                    <a:schemeClr val="hlink"/>
                  </a:solidFill>
                  <a:ea typeface="HGP創英角ｺﾞｼｯｸUB" pitchFamily="50" charset="-128"/>
                </a:rPr>
                <a:t>６．</a:t>
              </a:r>
              <a:r>
                <a:rPr kumimoji="0" lang="ja-JP" altLang="en-US" sz="2000" b="1">
                  <a:ea typeface="HGP創英角ｺﾞｼｯｸUB" pitchFamily="50" charset="-128"/>
                </a:rPr>
                <a:t> </a:t>
              </a:r>
              <a:r>
                <a:rPr kumimoji="0" lang="ja-JP" altLang="en-US" sz="2000" b="1">
                  <a:solidFill>
                    <a:srgbClr val="000000"/>
                  </a:solidFill>
                  <a:ea typeface="HGP創英角ｺﾞｼｯｸUB" pitchFamily="50" charset="-128"/>
                </a:rPr>
                <a:t>効果の確認</a:t>
              </a:r>
            </a:p>
          </p:txBody>
        </p:sp>
        <p:pic>
          <p:nvPicPr>
            <p:cNvPr id="11279"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99" y="3370"/>
              <a:ext cx="1242" cy="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80" name="Line 21"/>
            <p:cNvSpPr>
              <a:spLocks noChangeShapeType="1"/>
            </p:cNvSpPr>
            <p:nvPr/>
          </p:nvSpPr>
          <p:spPr bwMode="auto">
            <a:xfrm flipH="1">
              <a:off x="1213" y="3282"/>
              <a:ext cx="282" cy="212"/>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51581" name="Group 29"/>
          <p:cNvGrpSpPr>
            <a:grpSpLocks/>
          </p:cNvGrpSpPr>
          <p:nvPr/>
        </p:nvGrpSpPr>
        <p:grpSpPr bwMode="auto">
          <a:xfrm>
            <a:off x="231775" y="5835650"/>
            <a:ext cx="4695825" cy="933450"/>
            <a:chOff x="145" y="3621"/>
            <a:chExt cx="2958" cy="588"/>
          </a:xfrm>
        </p:grpSpPr>
        <p:sp>
          <p:nvSpPr>
            <p:cNvPr id="11275" name="Text Box 9"/>
            <p:cNvSpPr txBox="1">
              <a:spLocks noChangeArrowheads="1"/>
            </p:cNvSpPr>
            <p:nvPr/>
          </p:nvSpPr>
          <p:spPr bwMode="auto">
            <a:xfrm>
              <a:off x="145" y="3852"/>
              <a:ext cx="2291"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kumimoji="0" lang="ja-JP" altLang="en-US" sz="1600" b="1">
                  <a:solidFill>
                    <a:schemeClr val="hlink"/>
                  </a:solidFill>
                  <a:ea typeface="HGP創英角ｺﾞｼｯｸUB" pitchFamily="50" charset="-128"/>
                </a:rPr>
                <a:t>手順</a:t>
              </a:r>
              <a:r>
                <a:rPr kumimoji="0" lang="ja-JP" altLang="en-US" sz="2000" b="1">
                  <a:solidFill>
                    <a:schemeClr val="hlink"/>
                  </a:solidFill>
                  <a:ea typeface="HGP創英角ｺﾞｼｯｸUB" pitchFamily="50" charset="-128"/>
                </a:rPr>
                <a:t>７．</a:t>
              </a:r>
              <a:r>
                <a:rPr kumimoji="0" lang="ja-JP" altLang="en-US" sz="2000" b="1">
                  <a:ea typeface="HGP創英角ｺﾞｼｯｸUB" pitchFamily="50" charset="-128"/>
                </a:rPr>
                <a:t> </a:t>
              </a:r>
              <a:r>
                <a:rPr kumimoji="0" lang="ja-JP" altLang="en-US" sz="2000" b="1">
                  <a:solidFill>
                    <a:srgbClr val="000000"/>
                  </a:solidFill>
                  <a:ea typeface="HGP創英角ｺﾞｼｯｸUB" pitchFamily="50" charset="-128"/>
                </a:rPr>
                <a:t>標準化と管理の定着</a:t>
              </a:r>
            </a:p>
          </p:txBody>
        </p:sp>
        <p:pic>
          <p:nvPicPr>
            <p:cNvPr id="11276"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79" y="3701"/>
              <a:ext cx="824" cy="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77" name="Line 22"/>
            <p:cNvSpPr>
              <a:spLocks noChangeShapeType="1"/>
            </p:cNvSpPr>
            <p:nvPr/>
          </p:nvSpPr>
          <p:spPr bwMode="auto">
            <a:xfrm flipH="1">
              <a:off x="530" y="3621"/>
              <a:ext cx="412" cy="247"/>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1274" name="Text Box 30"/>
          <p:cNvSpPr txBox="1">
            <a:spLocks noChangeArrowheads="1"/>
          </p:cNvSpPr>
          <p:nvPr/>
        </p:nvSpPr>
        <p:spPr bwMode="auto">
          <a:xfrm>
            <a:off x="8350250"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１０</a:t>
            </a:r>
            <a:endParaRPr lang="en-US" altLang="ja-JP" sz="1600">
              <a:solidFill>
                <a:schemeClr val="bg2"/>
              </a:solidFill>
              <a:ea typeface="HG正楷書体-PRO" pitchFamily="66"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51575"/>
                                        </p:tgtEl>
                                        <p:attrNameLst>
                                          <p:attrName>style.visibility</p:attrName>
                                        </p:attrNameLst>
                                      </p:cBhvr>
                                      <p:to>
                                        <p:strVal val="visible"/>
                                      </p:to>
                                    </p:set>
                                    <p:animEffect transition="in" filter="blinds(horizontal)">
                                      <p:cBhvr>
                                        <p:cTn id="7" dur="500"/>
                                        <p:tgtEl>
                                          <p:spTgt spid="15157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51576"/>
                                        </p:tgtEl>
                                        <p:attrNameLst>
                                          <p:attrName>style.visibility</p:attrName>
                                        </p:attrNameLst>
                                      </p:cBhvr>
                                      <p:to>
                                        <p:strVal val="visible"/>
                                      </p:to>
                                    </p:set>
                                    <p:animEffect transition="in" filter="blinds(horizontal)">
                                      <p:cBhvr>
                                        <p:cTn id="12" dur="500"/>
                                        <p:tgtEl>
                                          <p:spTgt spid="15157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51577"/>
                                        </p:tgtEl>
                                        <p:attrNameLst>
                                          <p:attrName>style.visibility</p:attrName>
                                        </p:attrNameLst>
                                      </p:cBhvr>
                                      <p:to>
                                        <p:strVal val="visible"/>
                                      </p:to>
                                    </p:set>
                                    <p:animEffect transition="in" filter="blinds(horizontal)">
                                      <p:cBhvr>
                                        <p:cTn id="17" dur="500"/>
                                        <p:tgtEl>
                                          <p:spTgt spid="15157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51578"/>
                                        </p:tgtEl>
                                        <p:attrNameLst>
                                          <p:attrName>style.visibility</p:attrName>
                                        </p:attrNameLst>
                                      </p:cBhvr>
                                      <p:to>
                                        <p:strVal val="visible"/>
                                      </p:to>
                                    </p:set>
                                    <p:animEffect transition="in" filter="blinds(horizontal)">
                                      <p:cBhvr>
                                        <p:cTn id="22" dur="500"/>
                                        <p:tgtEl>
                                          <p:spTgt spid="15157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151579"/>
                                        </p:tgtEl>
                                        <p:attrNameLst>
                                          <p:attrName>style.visibility</p:attrName>
                                        </p:attrNameLst>
                                      </p:cBhvr>
                                      <p:to>
                                        <p:strVal val="visible"/>
                                      </p:to>
                                    </p:set>
                                    <p:animEffect transition="in" filter="blinds(horizontal)">
                                      <p:cBhvr>
                                        <p:cTn id="27" dur="500"/>
                                        <p:tgtEl>
                                          <p:spTgt spid="15157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151580"/>
                                        </p:tgtEl>
                                        <p:attrNameLst>
                                          <p:attrName>style.visibility</p:attrName>
                                        </p:attrNameLst>
                                      </p:cBhvr>
                                      <p:to>
                                        <p:strVal val="visible"/>
                                      </p:to>
                                    </p:set>
                                    <p:animEffect transition="in" filter="blinds(horizontal)">
                                      <p:cBhvr>
                                        <p:cTn id="32" dur="500"/>
                                        <p:tgtEl>
                                          <p:spTgt spid="151580"/>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151581"/>
                                        </p:tgtEl>
                                        <p:attrNameLst>
                                          <p:attrName>style.visibility</p:attrName>
                                        </p:attrNameLst>
                                      </p:cBhvr>
                                      <p:to>
                                        <p:strVal val="visible"/>
                                      </p:to>
                                    </p:set>
                                    <p:animEffect transition="in" filter="blinds(horizontal)">
                                      <p:cBhvr>
                                        <p:cTn id="37" dur="500"/>
                                        <p:tgtEl>
                                          <p:spTgt spid="1515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角丸四角形 1"/>
          <p:cNvSpPr/>
          <p:nvPr/>
        </p:nvSpPr>
        <p:spPr bwMode="auto">
          <a:xfrm>
            <a:off x="336550" y="1120775"/>
            <a:ext cx="7848600" cy="1041400"/>
          </a:xfrm>
          <a:prstGeom prst="roundRect">
            <a:avLst/>
          </a:prstGeom>
          <a:solidFill>
            <a:schemeClr val="accent1">
              <a:lumMod val="40000"/>
              <a:lumOff val="60000"/>
            </a:schemeClr>
          </a:solidFill>
          <a:ln w="12700" cap="sq" cmpd="sng" algn="ctr">
            <a:solidFill>
              <a:schemeClr val="tx1"/>
            </a:solidFill>
            <a:prstDash val="solid"/>
            <a:miter lim="800000"/>
            <a:headEnd type="none" w="sm" len="sm"/>
            <a:tailEnd type="none" w="sm" len="sm"/>
          </a:ln>
          <a:effectLst/>
          <a:extLst/>
        </p:spPr>
        <p:txBody>
          <a:bodyPr wrap="none"/>
          <a:lstStyle/>
          <a:p>
            <a:pPr eaLnBrk="1" hangingPunct="1">
              <a:defRPr/>
            </a:pPr>
            <a:endParaRPr lang="ja-JP" altLang="en-US"/>
          </a:p>
        </p:txBody>
      </p:sp>
      <p:sp>
        <p:nvSpPr>
          <p:cNvPr id="4" name="正方形/長方形 3"/>
          <p:cNvSpPr/>
          <p:nvPr/>
        </p:nvSpPr>
        <p:spPr>
          <a:xfrm>
            <a:off x="-246063" y="106363"/>
            <a:ext cx="5756276" cy="646112"/>
          </a:xfrm>
          <a:prstGeom prst="rect">
            <a:avLst/>
          </a:prstGeom>
          <a:ln w="22225" cmpd="thickThin">
            <a:noFill/>
          </a:ln>
        </p:spPr>
        <p:txBody>
          <a:bodyPr>
            <a:spAutoFit/>
          </a:bodyPr>
          <a:lstStyle/>
          <a:p>
            <a:pPr algn="ctr" eaLnBrk="1" hangingPunct="1">
              <a:defRPr/>
            </a:pPr>
            <a:r>
              <a:rPr lang="ja-JP" altLang="en-US" sz="3600" dirty="0">
                <a:solidFill>
                  <a:schemeClr val="bg2"/>
                </a:solidFill>
                <a:latin typeface="HGS創英角ﾎﾟｯﾌﾟ体" panose="040B0A00000000000000" pitchFamily="50" charset="-128"/>
                <a:ea typeface="HGS創英角ﾎﾟｯﾌﾟ体" panose="040B0A00000000000000" pitchFamily="50" charset="-128"/>
                <a:cs typeface="+mj-cs"/>
              </a:rPr>
              <a:t>未然防止の手順</a:t>
            </a:r>
          </a:p>
        </p:txBody>
      </p:sp>
      <p:sp>
        <p:nvSpPr>
          <p:cNvPr id="12292" name="Line 7"/>
          <p:cNvSpPr>
            <a:spLocks noChangeShapeType="1"/>
          </p:cNvSpPr>
          <p:nvPr/>
        </p:nvSpPr>
        <p:spPr bwMode="auto">
          <a:xfrm>
            <a:off x="336550" y="920750"/>
            <a:ext cx="5319713" cy="0"/>
          </a:xfrm>
          <a:prstGeom prst="line">
            <a:avLst/>
          </a:prstGeom>
          <a:noFill/>
          <a:ln w="8890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tx1"/>
                  </a:outerShdw>
                </a:effectLst>
              </a14:hiddenEffects>
            </a:ext>
          </a:extLst>
        </p:spPr>
        <p:txBody>
          <a:bodyPr lIns="92075" tIns="46038" rIns="92075" bIns="46038"/>
          <a:lstStyle/>
          <a:p>
            <a:endParaRPr lang="ja-JP" altLang="en-US"/>
          </a:p>
        </p:txBody>
      </p:sp>
      <p:sp>
        <p:nvSpPr>
          <p:cNvPr id="12293" name="正方形/長方形 10"/>
          <p:cNvSpPr>
            <a:spLocks noChangeArrowheads="1"/>
          </p:cNvSpPr>
          <p:nvPr/>
        </p:nvSpPr>
        <p:spPr bwMode="auto">
          <a:xfrm>
            <a:off x="200025" y="2206625"/>
            <a:ext cx="74183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400" b="1">
                <a:solidFill>
                  <a:schemeClr val="bg1"/>
                </a:solidFill>
                <a:latin typeface="Meiryo UI" pitchFamily="50" charset="-128"/>
                <a:ea typeface="Meiryo UI" pitchFamily="50" charset="-128"/>
              </a:rPr>
              <a:t>◎ 同じ失敗を別の場所で繰り返し起こしている</a:t>
            </a:r>
          </a:p>
        </p:txBody>
      </p:sp>
      <p:pic>
        <p:nvPicPr>
          <p:cNvPr id="12294" name="図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818438" y="239713"/>
            <a:ext cx="1190625" cy="118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5" name="正方形/長方形 10"/>
          <p:cNvSpPr>
            <a:spLocks noChangeArrowheads="1"/>
          </p:cNvSpPr>
          <p:nvPr/>
        </p:nvSpPr>
        <p:spPr bwMode="auto">
          <a:xfrm>
            <a:off x="652463" y="1192213"/>
            <a:ext cx="76073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400" b="1">
                <a:solidFill>
                  <a:schemeClr val="bg2"/>
                </a:solidFill>
                <a:latin typeface="Meiryo UI" pitchFamily="50" charset="-128"/>
                <a:ea typeface="Meiryo UI" pitchFamily="50" charset="-128"/>
              </a:rPr>
              <a:t>実施に伴って発生すると考えられる問題を予め計画段階で洗い出し、それに対する修正や対策を講じておく。</a:t>
            </a:r>
          </a:p>
        </p:txBody>
      </p:sp>
      <p:sp>
        <p:nvSpPr>
          <p:cNvPr id="16" name="下矢印 15"/>
          <p:cNvSpPr/>
          <p:nvPr/>
        </p:nvSpPr>
        <p:spPr bwMode="auto">
          <a:xfrm>
            <a:off x="1176338" y="2714625"/>
            <a:ext cx="569912" cy="446088"/>
          </a:xfrm>
          <a:prstGeom prst="downArrow">
            <a:avLst/>
          </a:prstGeom>
          <a:solidFill>
            <a:schemeClr val="accent6">
              <a:lumMod val="20000"/>
              <a:lumOff val="80000"/>
            </a:schemeClr>
          </a:solidFill>
          <a:ln w="12700" cap="sq" cmpd="sng" algn="ctr">
            <a:solidFill>
              <a:schemeClr val="bg2"/>
            </a:solidFill>
            <a:prstDash val="solid"/>
            <a:miter lim="800000"/>
            <a:headEnd type="none" w="sm" len="sm"/>
            <a:tailEnd type="none" w="sm" len="sm"/>
          </a:ln>
          <a:effectLst/>
          <a:extLst/>
        </p:spPr>
        <p:txBody>
          <a:bodyPr wrap="none"/>
          <a:lstStyle/>
          <a:p>
            <a:pPr eaLnBrk="1" hangingPunct="1">
              <a:defRPr/>
            </a:pPr>
            <a:endParaRPr lang="ja-JP" altLang="en-US"/>
          </a:p>
        </p:txBody>
      </p:sp>
      <p:sp>
        <p:nvSpPr>
          <p:cNvPr id="12301" name="正方形/長方形 1"/>
          <p:cNvSpPr>
            <a:spLocks noChangeArrowheads="1"/>
          </p:cNvSpPr>
          <p:nvPr/>
        </p:nvSpPr>
        <p:spPr bwMode="auto">
          <a:xfrm>
            <a:off x="200025" y="3103563"/>
            <a:ext cx="360203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800" b="1">
                <a:solidFill>
                  <a:schemeClr val="bg2"/>
                </a:solidFill>
                <a:latin typeface="Meiryo UI" pitchFamily="50" charset="-128"/>
                <a:ea typeface="Meiryo UI" pitchFamily="50" charset="-128"/>
              </a:rPr>
              <a:t>失敗を防ぐためには・・・</a:t>
            </a:r>
            <a:endParaRPr lang="en-US" altLang="ja-JP" sz="2800" b="1">
              <a:solidFill>
                <a:schemeClr val="bg2"/>
              </a:solidFill>
              <a:latin typeface="Meiryo UI" pitchFamily="50" charset="-128"/>
              <a:ea typeface="Meiryo UI" pitchFamily="50" charset="-128"/>
            </a:endParaRPr>
          </a:p>
        </p:txBody>
      </p:sp>
      <p:grpSp>
        <p:nvGrpSpPr>
          <p:cNvPr id="3" name="グループ化 2"/>
          <p:cNvGrpSpPr>
            <a:grpSpLocks/>
          </p:cNvGrpSpPr>
          <p:nvPr/>
        </p:nvGrpSpPr>
        <p:grpSpPr bwMode="auto">
          <a:xfrm>
            <a:off x="23813" y="3716338"/>
            <a:ext cx="7794625" cy="2987675"/>
            <a:chOff x="23813" y="3716338"/>
            <a:chExt cx="7794625" cy="2987675"/>
          </a:xfrm>
        </p:grpSpPr>
        <p:sp>
          <p:nvSpPr>
            <p:cNvPr id="5" name="正方形/長方形 1"/>
            <p:cNvSpPr>
              <a:spLocks noChangeArrowheads="1"/>
            </p:cNvSpPr>
            <p:nvPr/>
          </p:nvSpPr>
          <p:spPr bwMode="auto">
            <a:xfrm>
              <a:off x="23813" y="3716338"/>
              <a:ext cx="23971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000" b="1">
                  <a:solidFill>
                    <a:srgbClr val="FF0000"/>
                  </a:solidFill>
                  <a:latin typeface="Meiryo UI" pitchFamily="50" charset="-128"/>
                  <a:ea typeface="Meiryo UI" pitchFamily="50" charset="-128"/>
                </a:rPr>
                <a:t>過去に経験した</a:t>
              </a:r>
              <a:endParaRPr lang="en-US" altLang="ja-JP" sz="2000" b="1">
                <a:solidFill>
                  <a:srgbClr val="FF0000"/>
                </a:solidFill>
                <a:latin typeface="Meiryo UI" pitchFamily="50" charset="-128"/>
                <a:ea typeface="Meiryo UI" pitchFamily="50" charset="-128"/>
              </a:endParaRPr>
            </a:p>
            <a:p>
              <a:pPr>
                <a:spcBef>
                  <a:spcPct val="0"/>
                </a:spcBef>
                <a:buFontTx/>
                <a:buNone/>
              </a:pPr>
              <a:r>
                <a:rPr lang="ja-JP" altLang="en-US" sz="2000" b="1">
                  <a:solidFill>
                    <a:srgbClr val="FF0000"/>
                  </a:solidFill>
                  <a:latin typeface="Meiryo UI" pitchFamily="50" charset="-128"/>
                  <a:ea typeface="Meiryo UI" pitchFamily="50" charset="-128"/>
                </a:rPr>
                <a:t>失敗の収集と類型化</a:t>
              </a:r>
              <a:endParaRPr lang="ja-JP" altLang="en-US" sz="2000" b="1">
                <a:latin typeface="Meiryo UI" pitchFamily="50" charset="-128"/>
                <a:ea typeface="Meiryo UI" pitchFamily="50" charset="-128"/>
              </a:endParaRPr>
            </a:p>
          </p:txBody>
        </p:sp>
        <p:sp>
          <p:nvSpPr>
            <p:cNvPr id="12314" name="正方形/長方形 1"/>
            <p:cNvSpPr>
              <a:spLocks noChangeArrowheads="1"/>
            </p:cNvSpPr>
            <p:nvPr/>
          </p:nvSpPr>
          <p:spPr bwMode="auto">
            <a:xfrm>
              <a:off x="49213" y="5264150"/>
              <a:ext cx="25828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000" b="1">
                  <a:solidFill>
                    <a:srgbClr val="FF0000"/>
                  </a:solidFill>
                  <a:latin typeface="Meiryo UI" pitchFamily="50" charset="-128"/>
                  <a:ea typeface="Meiryo UI" pitchFamily="50" charset="-128"/>
                </a:rPr>
                <a:t>計画の事前の</a:t>
              </a:r>
              <a:endParaRPr lang="en-US" altLang="ja-JP" sz="2000" b="1">
                <a:solidFill>
                  <a:srgbClr val="FF0000"/>
                </a:solidFill>
                <a:latin typeface="Meiryo UI" pitchFamily="50" charset="-128"/>
                <a:ea typeface="Meiryo UI" pitchFamily="50" charset="-128"/>
              </a:endParaRPr>
            </a:p>
            <a:p>
              <a:pPr>
                <a:spcBef>
                  <a:spcPct val="0"/>
                </a:spcBef>
                <a:buFontTx/>
                <a:buNone/>
              </a:pPr>
              <a:r>
                <a:rPr lang="ja-JP" altLang="en-US" sz="2000" b="1">
                  <a:solidFill>
                    <a:srgbClr val="FF0000"/>
                  </a:solidFill>
                  <a:latin typeface="Meiryo UI" pitchFamily="50" charset="-128"/>
                  <a:ea typeface="Meiryo UI" pitchFamily="50" charset="-128"/>
                </a:rPr>
                <a:t>体系的な見直しと改善</a:t>
              </a:r>
              <a:endParaRPr lang="en-US" altLang="ja-JP" sz="2000" b="1">
                <a:solidFill>
                  <a:srgbClr val="FF0000"/>
                </a:solidFill>
                <a:latin typeface="Meiryo UI" pitchFamily="50" charset="-128"/>
                <a:ea typeface="Meiryo UI" pitchFamily="50" charset="-128"/>
              </a:endParaRPr>
            </a:p>
          </p:txBody>
        </p:sp>
        <p:sp>
          <p:nvSpPr>
            <p:cNvPr id="12315" name="正方形/長方形 1"/>
            <p:cNvSpPr>
              <a:spLocks noChangeArrowheads="1"/>
            </p:cNvSpPr>
            <p:nvPr/>
          </p:nvSpPr>
          <p:spPr bwMode="auto">
            <a:xfrm>
              <a:off x="998538" y="4479925"/>
              <a:ext cx="5953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b="1">
                  <a:solidFill>
                    <a:srgbClr val="FF0000"/>
                  </a:solidFill>
                  <a:latin typeface="Meiryo UI" pitchFamily="50" charset="-128"/>
                  <a:ea typeface="Meiryo UI" pitchFamily="50" charset="-128"/>
                </a:rPr>
                <a:t>＋</a:t>
              </a:r>
              <a:endParaRPr lang="en-US" altLang="ja-JP" b="1">
                <a:solidFill>
                  <a:srgbClr val="FF0000"/>
                </a:solidFill>
                <a:latin typeface="Meiryo UI" pitchFamily="50" charset="-128"/>
                <a:ea typeface="Meiryo UI" pitchFamily="50" charset="-128"/>
              </a:endParaRPr>
            </a:p>
          </p:txBody>
        </p:sp>
        <p:sp>
          <p:nvSpPr>
            <p:cNvPr id="12316" name="正方形/長方形 10"/>
            <p:cNvSpPr>
              <a:spLocks noChangeArrowheads="1"/>
            </p:cNvSpPr>
            <p:nvPr/>
          </p:nvSpPr>
          <p:spPr bwMode="auto">
            <a:xfrm>
              <a:off x="2517775" y="3725863"/>
              <a:ext cx="37068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1800" b="1">
                  <a:solidFill>
                    <a:schemeClr val="bg1"/>
                  </a:solidFill>
                  <a:latin typeface="Meiryo UI" pitchFamily="50" charset="-128"/>
                  <a:ea typeface="Meiryo UI" pitchFamily="50" charset="-128"/>
                </a:rPr>
                <a:t>１．失敗の事例を整理し、</a:t>
              </a:r>
              <a:endParaRPr lang="en-US" altLang="ja-JP" sz="1800" b="1">
                <a:solidFill>
                  <a:schemeClr val="bg1"/>
                </a:solidFill>
                <a:latin typeface="Meiryo UI" pitchFamily="50" charset="-128"/>
                <a:ea typeface="Meiryo UI" pitchFamily="50" charset="-128"/>
              </a:endParaRPr>
            </a:p>
            <a:p>
              <a:pPr>
                <a:spcBef>
                  <a:spcPct val="0"/>
                </a:spcBef>
                <a:buFontTx/>
                <a:buNone/>
              </a:pPr>
              <a:r>
                <a:rPr lang="ja-JP" altLang="en-US" sz="1800" b="1">
                  <a:solidFill>
                    <a:schemeClr val="bg1"/>
                  </a:solidFill>
                  <a:latin typeface="Meiryo UI" pitchFamily="50" charset="-128"/>
                  <a:ea typeface="Meiryo UI" pitchFamily="50" charset="-128"/>
                </a:rPr>
                <a:t>　　　　　共通性を見つける。</a:t>
              </a:r>
              <a:endParaRPr lang="en-US" altLang="ja-JP" sz="1800" b="1">
                <a:solidFill>
                  <a:schemeClr val="bg1"/>
                </a:solidFill>
                <a:latin typeface="Meiryo UI" pitchFamily="50" charset="-128"/>
                <a:ea typeface="Meiryo UI" pitchFamily="50" charset="-128"/>
              </a:endParaRPr>
            </a:p>
            <a:p>
              <a:pPr>
                <a:spcBef>
                  <a:spcPct val="0"/>
                </a:spcBef>
                <a:buFontTx/>
                <a:buNone/>
              </a:pPr>
              <a:endParaRPr lang="en-US" altLang="ja-JP" sz="1800" b="1">
                <a:solidFill>
                  <a:schemeClr val="bg1"/>
                </a:solidFill>
                <a:latin typeface="Meiryo UI" pitchFamily="50" charset="-128"/>
                <a:ea typeface="Meiryo UI" pitchFamily="50" charset="-128"/>
              </a:endParaRPr>
            </a:p>
          </p:txBody>
        </p:sp>
        <p:sp>
          <p:nvSpPr>
            <p:cNvPr id="12317" name="正方形/長方形 10"/>
            <p:cNvSpPr>
              <a:spLocks noChangeArrowheads="1"/>
            </p:cNvSpPr>
            <p:nvPr/>
          </p:nvSpPr>
          <p:spPr bwMode="auto">
            <a:xfrm>
              <a:off x="2517775" y="4673600"/>
              <a:ext cx="5300663"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1800" b="1">
                  <a:solidFill>
                    <a:schemeClr val="bg1"/>
                  </a:solidFill>
                  <a:latin typeface="Meiryo UI" pitchFamily="50" charset="-128"/>
                  <a:ea typeface="Meiryo UI" pitchFamily="50" charset="-128"/>
                </a:rPr>
                <a:t>２．見つけた共通性を活用し、</a:t>
              </a:r>
              <a:endParaRPr lang="en-US" altLang="ja-JP" sz="1800" b="1">
                <a:solidFill>
                  <a:schemeClr val="bg1"/>
                </a:solidFill>
                <a:latin typeface="Meiryo UI" pitchFamily="50" charset="-128"/>
                <a:ea typeface="Meiryo UI" pitchFamily="50" charset="-128"/>
              </a:endParaRPr>
            </a:p>
            <a:p>
              <a:pPr>
                <a:spcBef>
                  <a:spcPct val="0"/>
                </a:spcBef>
                <a:buFontTx/>
                <a:buNone/>
              </a:pPr>
              <a:r>
                <a:rPr lang="ja-JP" altLang="en-US" sz="1800" b="1">
                  <a:solidFill>
                    <a:schemeClr val="bg1"/>
                  </a:solidFill>
                  <a:latin typeface="Meiryo UI" pitchFamily="50" charset="-128"/>
                  <a:ea typeface="Meiryo UI" pitchFamily="50" charset="-128"/>
                </a:rPr>
                <a:t>　　　起こりそうな失敗を洗い出す。</a:t>
              </a:r>
              <a:endParaRPr lang="en-US" altLang="ja-JP" sz="1800" b="1">
                <a:solidFill>
                  <a:schemeClr val="bg1"/>
                </a:solidFill>
                <a:latin typeface="Meiryo UI" pitchFamily="50" charset="-128"/>
                <a:ea typeface="Meiryo UI" pitchFamily="50" charset="-128"/>
              </a:endParaRPr>
            </a:p>
            <a:p>
              <a:pPr>
                <a:spcBef>
                  <a:spcPct val="0"/>
                </a:spcBef>
                <a:buFontTx/>
                <a:buNone/>
              </a:pPr>
              <a:endParaRPr lang="en-US" altLang="ja-JP" sz="1800" b="1">
                <a:solidFill>
                  <a:schemeClr val="bg1"/>
                </a:solidFill>
                <a:latin typeface="Meiryo UI" pitchFamily="50" charset="-128"/>
                <a:ea typeface="Meiryo UI" pitchFamily="50" charset="-128"/>
              </a:endParaRPr>
            </a:p>
            <a:p>
              <a:pPr>
                <a:spcBef>
                  <a:spcPct val="0"/>
                </a:spcBef>
                <a:buFontTx/>
                <a:buNone/>
              </a:pPr>
              <a:r>
                <a:rPr lang="ja-JP" altLang="en-US" sz="1800" b="1">
                  <a:solidFill>
                    <a:schemeClr val="bg1"/>
                  </a:solidFill>
                  <a:latin typeface="Meiryo UI" pitchFamily="50" charset="-128"/>
                  <a:ea typeface="Meiryo UI" pitchFamily="50" charset="-128"/>
                </a:rPr>
                <a:t>３．起こりそうな失敗に対する</a:t>
              </a:r>
              <a:endParaRPr lang="en-US" altLang="ja-JP" sz="1800" b="1">
                <a:solidFill>
                  <a:schemeClr val="bg1"/>
                </a:solidFill>
                <a:latin typeface="Meiryo UI" pitchFamily="50" charset="-128"/>
                <a:ea typeface="Meiryo UI" pitchFamily="50" charset="-128"/>
              </a:endParaRPr>
            </a:p>
            <a:p>
              <a:pPr>
                <a:spcBef>
                  <a:spcPct val="0"/>
                </a:spcBef>
                <a:buFontTx/>
                <a:buNone/>
              </a:pPr>
              <a:r>
                <a:rPr lang="ja-JP" altLang="en-US" sz="1800" b="1">
                  <a:solidFill>
                    <a:schemeClr val="bg1"/>
                  </a:solidFill>
                  <a:latin typeface="Meiryo UI" pitchFamily="50" charset="-128"/>
                  <a:ea typeface="Meiryo UI" pitchFamily="50" charset="-128"/>
                </a:rPr>
                <a:t>　　　対策を考案し、実施する。</a:t>
              </a:r>
              <a:endParaRPr lang="en-US" altLang="ja-JP" sz="1800" b="1">
                <a:solidFill>
                  <a:schemeClr val="bg1"/>
                </a:solidFill>
                <a:latin typeface="Meiryo UI" pitchFamily="50" charset="-128"/>
                <a:ea typeface="Meiryo UI" pitchFamily="50" charset="-128"/>
              </a:endParaRPr>
            </a:p>
            <a:p>
              <a:pPr>
                <a:spcBef>
                  <a:spcPct val="0"/>
                </a:spcBef>
                <a:buFontTx/>
                <a:buNone/>
              </a:pPr>
              <a:endParaRPr lang="en-US" altLang="ja-JP" sz="1800" b="1">
                <a:solidFill>
                  <a:schemeClr val="bg1"/>
                </a:solidFill>
                <a:latin typeface="Meiryo UI" pitchFamily="50" charset="-128"/>
                <a:ea typeface="Meiryo UI" pitchFamily="50" charset="-128"/>
              </a:endParaRPr>
            </a:p>
            <a:p>
              <a:pPr>
                <a:spcBef>
                  <a:spcPct val="0"/>
                </a:spcBef>
                <a:buFontTx/>
                <a:buNone/>
              </a:pPr>
              <a:r>
                <a:rPr lang="ja-JP" altLang="en-US" sz="1800" b="1">
                  <a:solidFill>
                    <a:schemeClr val="bg1"/>
                  </a:solidFill>
                  <a:latin typeface="Meiryo UI" pitchFamily="50" charset="-128"/>
                  <a:ea typeface="Meiryo UI" pitchFamily="50" charset="-128"/>
                </a:rPr>
                <a:t>４．１～３を見直しレベルアップを図る。</a:t>
              </a:r>
            </a:p>
          </p:txBody>
        </p:sp>
      </p:grpSp>
      <p:grpSp>
        <p:nvGrpSpPr>
          <p:cNvPr id="12299" name="グループ化 26"/>
          <p:cNvGrpSpPr>
            <a:grpSpLocks/>
          </p:cNvGrpSpPr>
          <p:nvPr/>
        </p:nvGrpSpPr>
        <p:grpSpPr bwMode="auto">
          <a:xfrm>
            <a:off x="6988175" y="2233613"/>
            <a:ext cx="1917700" cy="828675"/>
            <a:chOff x="4452806" y="4081835"/>
            <a:chExt cx="1916448" cy="828675"/>
          </a:xfrm>
        </p:grpSpPr>
        <p:sp>
          <p:nvSpPr>
            <p:cNvPr id="6" name="Rectangle 24"/>
            <p:cNvSpPr>
              <a:spLocks noChangeArrowheads="1"/>
            </p:cNvSpPr>
            <p:nvPr/>
          </p:nvSpPr>
          <p:spPr bwMode="auto">
            <a:xfrm>
              <a:off x="4452806" y="4081835"/>
              <a:ext cx="1916448" cy="828675"/>
            </a:xfrm>
            <a:prstGeom prst="rect">
              <a:avLst/>
            </a:prstGeom>
            <a:solidFill>
              <a:srgbClr val="FFFF00"/>
            </a:solidFill>
            <a:ln w="47625" cmpd="thinThick">
              <a:solidFill>
                <a:schemeClr val="tx1"/>
              </a:solidFill>
              <a:miter lim="800000"/>
              <a:headEnd/>
              <a:tailEnd/>
            </a:ln>
            <a:effectLst>
              <a:outerShdw dist="107763" dir="2700000" algn="ctr" rotWithShape="0">
                <a:schemeClr val="bg2">
                  <a:alpha val="50000"/>
                </a:schemeClr>
              </a:outerShdw>
            </a:effec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sz="2400">
                <a:ea typeface="HG正楷書体-PRO" pitchFamily="66" charset="-128"/>
              </a:endParaRPr>
            </a:p>
          </p:txBody>
        </p:sp>
        <p:sp>
          <p:nvSpPr>
            <p:cNvPr id="20" name="Rectangle 25"/>
            <p:cNvSpPr>
              <a:spLocks noChangeArrowheads="1"/>
            </p:cNvSpPr>
            <p:nvPr/>
          </p:nvSpPr>
          <p:spPr bwMode="auto">
            <a:xfrm>
              <a:off x="4538475" y="4205660"/>
              <a:ext cx="1810155" cy="585787"/>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lIns="92075" tIns="46038" rIns="92075" bIns="46038">
              <a:spAutoFit/>
            </a:bodyPr>
            <a:lstStyle/>
            <a:p>
              <a:pPr eaLnBrk="1" hangingPunct="1">
                <a:defRPr/>
              </a:pPr>
              <a:r>
                <a:rPr lang="ja-JP" altLang="en-US" sz="1600" b="1" dirty="0">
                  <a:solidFill>
                    <a:srgbClr val="FF0000"/>
                  </a:solidFill>
                  <a:effectLst>
                    <a:outerShdw blurRad="38100" dist="38100" dir="2700000" algn="tl">
                      <a:srgbClr val="C0C0C0"/>
                    </a:outerShdw>
                  </a:effectLst>
                  <a:ea typeface="ＭＳ Ｐゴシック" panose="020B0600070205080204" pitchFamily="50" charset="-128"/>
                </a:rPr>
                <a:t>未然防止型</a:t>
              </a:r>
              <a:endParaRPr lang="ja-JP" altLang="en-US" sz="1600" dirty="0">
                <a:solidFill>
                  <a:srgbClr val="FF0000"/>
                </a:solidFill>
                <a:effectLst>
                  <a:outerShdw blurRad="38100" dist="38100" dir="2700000" algn="tl">
                    <a:srgbClr val="C0C0C0"/>
                  </a:outerShdw>
                </a:effectLst>
                <a:ea typeface="ＭＳ Ｐゴシック" panose="020B0600070205080204" pitchFamily="50" charset="-128"/>
              </a:endParaRPr>
            </a:p>
            <a:p>
              <a:pPr eaLnBrk="1" hangingPunct="1">
                <a:defRPr/>
              </a:pPr>
              <a:r>
                <a:rPr lang="ja-JP" altLang="en-US" sz="1600" b="1" dirty="0">
                  <a:solidFill>
                    <a:srgbClr val="FF0000"/>
                  </a:solidFill>
                  <a:ea typeface="ＭＳ Ｐゴシック" panose="020B0600070205080204" pitchFamily="50" charset="-128"/>
                </a:rPr>
                <a:t>      </a:t>
              </a:r>
              <a:r>
                <a:rPr lang="ja-JP" altLang="en-US" sz="1600" b="1" dirty="0">
                  <a:solidFill>
                    <a:srgbClr val="FF0000"/>
                  </a:solidFill>
                  <a:effectLst>
                    <a:outerShdw blurRad="38100" dist="38100" dir="2700000" algn="tl">
                      <a:srgbClr val="C0C0C0"/>
                    </a:outerShdw>
                  </a:effectLst>
                  <a:ea typeface="ＭＳ Ｐゴシック" panose="020B0600070205080204" pitchFamily="50" charset="-128"/>
                </a:rPr>
                <a:t>ＱＣストーリー</a:t>
              </a:r>
            </a:p>
          </p:txBody>
        </p:sp>
      </p:grpSp>
      <p:sp>
        <p:nvSpPr>
          <p:cNvPr id="12300" name="Rectangle 14"/>
          <p:cNvSpPr>
            <a:spLocks noChangeArrowheads="1"/>
          </p:cNvSpPr>
          <p:nvPr/>
        </p:nvSpPr>
        <p:spPr bwMode="auto">
          <a:xfrm>
            <a:off x="7042150" y="3162300"/>
            <a:ext cx="1874838"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b="1">
                <a:solidFill>
                  <a:schemeClr val="bg2"/>
                </a:solidFill>
              </a:rPr>
              <a:t>１．テーマの選定</a:t>
            </a:r>
          </a:p>
        </p:txBody>
      </p:sp>
      <p:sp>
        <p:nvSpPr>
          <p:cNvPr id="7" name="Rectangle 14"/>
          <p:cNvSpPr>
            <a:spLocks noChangeArrowheads="1"/>
          </p:cNvSpPr>
          <p:nvPr/>
        </p:nvSpPr>
        <p:spPr bwMode="auto">
          <a:xfrm>
            <a:off x="7031038" y="3444875"/>
            <a:ext cx="1874837" cy="5238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400" b="1">
                <a:solidFill>
                  <a:schemeClr val="bg2"/>
                </a:solidFill>
              </a:rPr>
              <a:t>２．現状把握と</a:t>
            </a:r>
            <a:endParaRPr lang="en-US" altLang="ja-JP" sz="1400" b="1">
              <a:solidFill>
                <a:schemeClr val="bg2"/>
              </a:solidFill>
            </a:endParaRPr>
          </a:p>
          <a:p>
            <a:pPr eaLnBrk="1" hangingPunct="1">
              <a:spcBef>
                <a:spcPct val="0"/>
              </a:spcBef>
              <a:buFontTx/>
              <a:buNone/>
            </a:pPr>
            <a:r>
              <a:rPr lang="ja-JP" altLang="en-US" sz="1400" b="1">
                <a:solidFill>
                  <a:schemeClr val="bg2"/>
                </a:solidFill>
              </a:rPr>
              <a:t>　　　　目標設定</a:t>
            </a:r>
          </a:p>
        </p:txBody>
      </p:sp>
      <p:sp>
        <p:nvSpPr>
          <p:cNvPr id="12302" name="Rectangle 14"/>
          <p:cNvSpPr>
            <a:spLocks noChangeArrowheads="1"/>
          </p:cNvSpPr>
          <p:nvPr/>
        </p:nvSpPr>
        <p:spPr bwMode="auto">
          <a:xfrm>
            <a:off x="7031038" y="4002088"/>
            <a:ext cx="1874837"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b="1">
                <a:solidFill>
                  <a:schemeClr val="bg2"/>
                </a:solidFill>
              </a:rPr>
              <a:t>３．活動計画策定</a:t>
            </a:r>
          </a:p>
        </p:txBody>
      </p:sp>
      <p:sp>
        <p:nvSpPr>
          <p:cNvPr id="12303" name="Rectangle 14"/>
          <p:cNvSpPr>
            <a:spLocks noChangeArrowheads="1"/>
          </p:cNvSpPr>
          <p:nvPr/>
        </p:nvSpPr>
        <p:spPr bwMode="auto">
          <a:xfrm>
            <a:off x="5835650" y="4341813"/>
            <a:ext cx="3081338" cy="831850"/>
          </a:xfrm>
          <a:prstGeom prst="rect">
            <a:avLst/>
          </a:prstGeom>
          <a:solidFill>
            <a:srgbClr val="FFFF00"/>
          </a:solidFill>
          <a:ln w="12700">
            <a:solidFill>
              <a:schemeClr val="bg2"/>
            </a:solidFill>
            <a:miter lim="800000"/>
            <a:headEnd/>
            <a:tailEnd/>
          </a:ln>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chemeClr val="bg2"/>
                </a:solidFill>
              </a:rPr>
              <a:t>４．改善機会の発見</a:t>
            </a:r>
            <a:endParaRPr lang="en-US" altLang="ja-JP" sz="1600" b="1">
              <a:solidFill>
                <a:schemeClr val="bg2"/>
              </a:solidFill>
            </a:endParaRPr>
          </a:p>
          <a:p>
            <a:pPr eaLnBrk="1" hangingPunct="1">
              <a:spcBef>
                <a:spcPct val="0"/>
              </a:spcBef>
              <a:buFontTx/>
              <a:buNone/>
            </a:pPr>
            <a:r>
              <a:rPr lang="ja-JP" altLang="en-US" sz="1600" b="1">
                <a:solidFill>
                  <a:schemeClr val="bg2"/>
                </a:solidFill>
              </a:rPr>
              <a:t>　・過去の失敗の収集と類型化</a:t>
            </a:r>
            <a:endParaRPr lang="en-US" altLang="ja-JP" sz="1600" b="1">
              <a:solidFill>
                <a:schemeClr val="bg2"/>
              </a:solidFill>
            </a:endParaRPr>
          </a:p>
          <a:p>
            <a:pPr eaLnBrk="1" hangingPunct="1">
              <a:spcBef>
                <a:spcPct val="0"/>
              </a:spcBef>
              <a:buFontTx/>
              <a:buNone/>
            </a:pPr>
            <a:r>
              <a:rPr lang="ja-JP" altLang="en-US" sz="1600" b="1">
                <a:solidFill>
                  <a:schemeClr val="bg2"/>
                </a:solidFill>
              </a:rPr>
              <a:t>　・起こりそうな失敗の洗い出し</a:t>
            </a:r>
            <a:endParaRPr lang="en-US" altLang="ja-JP" sz="1600" b="1">
              <a:solidFill>
                <a:schemeClr val="bg2"/>
              </a:solidFill>
            </a:endParaRPr>
          </a:p>
        </p:txBody>
      </p:sp>
      <p:sp>
        <p:nvSpPr>
          <p:cNvPr id="12304" name="Rectangle 14"/>
          <p:cNvSpPr>
            <a:spLocks noChangeArrowheads="1"/>
          </p:cNvSpPr>
          <p:nvPr/>
        </p:nvSpPr>
        <p:spPr bwMode="auto">
          <a:xfrm>
            <a:off x="7042150" y="5251450"/>
            <a:ext cx="1874838" cy="523875"/>
          </a:xfrm>
          <a:prstGeom prst="rect">
            <a:avLst/>
          </a:prstGeom>
          <a:solidFill>
            <a:srgbClr val="FFFF00"/>
          </a:solidFill>
          <a:ln w="12700">
            <a:solidFill>
              <a:schemeClr val="bg2"/>
            </a:solidFill>
            <a:miter lim="800000"/>
            <a:headEnd/>
            <a:tailEnd/>
          </a:ln>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400" b="1">
                <a:solidFill>
                  <a:schemeClr val="bg2"/>
                </a:solidFill>
              </a:rPr>
              <a:t>５．対策の共有と</a:t>
            </a:r>
            <a:endParaRPr lang="en-US" altLang="ja-JP" sz="1400" b="1">
              <a:solidFill>
                <a:schemeClr val="bg2"/>
              </a:solidFill>
            </a:endParaRPr>
          </a:p>
          <a:p>
            <a:pPr eaLnBrk="1" hangingPunct="1">
              <a:spcBef>
                <a:spcPct val="0"/>
              </a:spcBef>
              <a:buFontTx/>
              <a:buNone/>
            </a:pPr>
            <a:r>
              <a:rPr lang="ja-JP" altLang="en-US" sz="1400" b="1">
                <a:solidFill>
                  <a:schemeClr val="bg2"/>
                </a:solidFill>
              </a:rPr>
              <a:t>　　　　　　　水平展開</a:t>
            </a:r>
          </a:p>
        </p:txBody>
      </p:sp>
      <p:sp>
        <p:nvSpPr>
          <p:cNvPr id="12305" name="Rectangle 14"/>
          <p:cNvSpPr>
            <a:spLocks noChangeArrowheads="1"/>
          </p:cNvSpPr>
          <p:nvPr/>
        </p:nvSpPr>
        <p:spPr bwMode="auto">
          <a:xfrm>
            <a:off x="7042150" y="5827713"/>
            <a:ext cx="1874838"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b="1">
                <a:solidFill>
                  <a:schemeClr val="bg2"/>
                </a:solidFill>
              </a:rPr>
              <a:t>６．効果確認</a:t>
            </a:r>
          </a:p>
        </p:txBody>
      </p:sp>
      <p:sp>
        <p:nvSpPr>
          <p:cNvPr id="12306" name="Rectangle 14"/>
          <p:cNvSpPr>
            <a:spLocks noChangeArrowheads="1"/>
          </p:cNvSpPr>
          <p:nvPr/>
        </p:nvSpPr>
        <p:spPr bwMode="auto">
          <a:xfrm>
            <a:off x="7042150" y="6196013"/>
            <a:ext cx="1874838" cy="5238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400" b="1">
                <a:solidFill>
                  <a:schemeClr val="bg2"/>
                </a:solidFill>
              </a:rPr>
              <a:t>７．標準化と</a:t>
            </a:r>
            <a:endParaRPr lang="en-US" altLang="ja-JP" sz="1400" b="1">
              <a:solidFill>
                <a:schemeClr val="bg2"/>
              </a:solidFill>
            </a:endParaRPr>
          </a:p>
          <a:p>
            <a:pPr eaLnBrk="1" hangingPunct="1">
              <a:spcBef>
                <a:spcPct val="0"/>
              </a:spcBef>
              <a:buFontTx/>
              <a:buNone/>
            </a:pPr>
            <a:r>
              <a:rPr lang="ja-JP" altLang="en-US" sz="1400" b="1">
                <a:solidFill>
                  <a:schemeClr val="bg2"/>
                </a:solidFill>
              </a:rPr>
              <a:t>　　管理の定着</a:t>
            </a:r>
          </a:p>
        </p:txBody>
      </p:sp>
      <p:cxnSp>
        <p:nvCxnSpPr>
          <p:cNvPr id="12311" name="直線矢印コネクタ 4"/>
          <p:cNvCxnSpPr>
            <a:cxnSpLocks noChangeShapeType="1"/>
          </p:cNvCxnSpPr>
          <p:nvPr/>
        </p:nvCxnSpPr>
        <p:spPr bwMode="auto">
          <a:xfrm>
            <a:off x="5243513" y="3968750"/>
            <a:ext cx="758825" cy="836613"/>
          </a:xfrm>
          <a:prstGeom prst="straightConnector1">
            <a:avLst/>
          </a:prstGeom>
          <a:noFill/>
          <a:ln w="38100" cap="sq" algn="ctr">
            <a:solidFill>
              <a:srgbClr val="FF0000"/>
            </a:solidFill>
            <a:miter lim="800000"/>
            <a:headEnd type="none" w="sm" len="sm"/>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312" name="直線矢印コネクタ 30"/>
          <p:cNvCxnSpPr>
            <a:cxnSpLocks noChangeShapeType="1"/>
          </p:cNvCxnSpPr>
          <p:nvPr/>
        </p:nvCxnSpPr>
        <p:spPr bwMode="auto">
          <a:xfrm>
            <a:off x="5605463" y="4883150"/>
            <a:ext cx="431800" cy="180975"/>
          </a:xfrm>
          <a:prstGeom prst="straightConnector1">
            <a:avLst/>
          </a:prstGeom>
          <a:noFill/>
          <a:ln w="38100" cap="sq" algn="ctr">
            <a:solidFill>
              <a:srgbClr val="FF0000"/>
            </a:solidFill>
            <a:miter lim="800000"/>
            <a:headEnd type="none" w="sm" len="sm"/>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313" name="直線矢印コネクタ 32"/>
          <p:cNvCxnSpPr>
            <a:cxnSpLocks noChangeShapeType="1"/>
          </p:cNvCxnSpPr>
          <p:nvPr/>
        </p:nvCxnSpPr>
        <p:spPr bwMode="auto">
          <a:xfrm flipV="1">
            <a:off x="5570538" y="5489575"/>
            <a:ext cx="1417637" cy="200025"/>
          </a:xfrm>
          <a:prstGeom prst="straightConnector1">
            <a:avLst/>
          </a:prstGeom>
          <a:noFill/>
          <a:ln w="38100" cap="sq" algn="ctr">
            <a:solidFill>
              <a:srgbClr val="FF0000"/>
            </a:solidFill>
            <a:miter lim="800000"/>
            <a:headEnd type="none" w="sm" len="sm"/>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310" name="Text Box 291"/>
          <p:cNvSpPr txBox="1">
            <a:spLocks noChangeArrowheads="1"/>
          </p:cNvSpPr>
          <p:nvPr/>
        </p:nvSpPr>
        <p:spPr bwMode="auto">
          <a:xfrm>
            <a:off x="8326438" y="66675"/>
            <a:ext cx="817562"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１１</a:t>
            </a:r>
            <a:endParaRPr lang="en-US" altLang="ja-JP" sz="1600">
              <a:solidFill>
                <a:schemeClr val="bg2"/>
              </a:solidFill>
              <a:ea typeface="HG正楷書体-PRO" pitchFamily="66"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293"/>
                                        </p:tgtEl>
                                        <p:attrNameLst>
                                          <p:attrName>style.visibility</p:attrName>
                                        </p:attrNameLst>
                                      </p:cBhvr>
                                      <p:to>
                                        <p:strVal val="visible"/>
                                      </p:to>
                                    </p:set>
                                    <p:animEffect transition="in" filter="fade">
                                      <p:cBhvr>
                                        <p:cTn id="7" dur="500"/>
                                        <p:tgtEl>
                                          <p:spTgt spid="1229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301"/>
                                        </p:tgtEl>
                                        <p:attrNameLst>
                                          <p:attrName>style.visibility</p:attrName>
                                        </p:attrNameLst>
                                      </p:cBhvr>
                                      <p:to>
                                        <p:strVal val="visible"/>
                                      </p:to>
                                    </p:set>
                                    <p:animEffect transition="in" filter="fade">
                                      <p:cBhvr>
                                        <p:cTn id="17" dur="500"/>
                                        <p:tgtEl>
                                          <p:spTgt spid="1230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12311"/>
                                        </p:tgtEl>
                                        <p:attrNameLst>
                                          <p:attrName>style.visibility</p:attrName>
                                        </p:attrNameLst>
                                      </p:cBhvr>
                                      <p:to>
                                        <p:strVal val="visible"/>
                                      </p:to>
                                    </p:set>
                                    <p:animEffect transition="in" filter="fade">
                                      <p:cBhvr>
                                        <p:cTn id="27" dur="500"/>
                                        <p:tgtEl>
                                          <p:spTgt spid="1231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12312"/>
                                        </p:tgtEl>
                                        <p:attrNameLst>
                                          <p:attrName>style.visibility</p:attrName>
                                        </p:attrNameLst>
                                      </p:cBhvr>
                                      <p:to>
                                        <p:strVal val="visible"/>
                                      </p:to>
                                    </p:set>
                                    <p:animEffect transition="in" filter="fade">
                                      <p:cBhvr>
                                        <p:cTn id="32" dur="500"/>
                                        <p:tgtEl>
                                          <p:spTgt spid="12312"/>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nodeType="clickEffect">
                                  <p:stCondLst>
                                    <p:cond delay="0"/>
                                  </p:stCondLst>
                                  <p:childTnLst>
                                    <p:set>
                                      <p:cBhvr>
                                        <p:cTn id="36" dur="1" fill="hold">
                                          <p:stCondLst>
                                            <p:cond delay="0"/>
                                          </p:stCondLst>
                                        </p:cTn>
                                        <p:tgtEl>
                                          <p:spTgt spid="12313"/>
                                        </p:tgtEl>
                                        <p:attrNameLst>
                                          <p:attrName>style.visibility</p:attrName>
                                        </p:attrNameLst>
                                      </p:cBhvr>
                                      <p:to>
                                        <p:strVal val="visible"/>
                                      </p:to>
                                    </p:set>
                                    <p:animEffect transition="in" filter="fade">
                                      <p:cBhvr>
                                        <p:cTn id="37" dur="500"/>
                                        <p:tgtEl>
                                          <p:spTgt spid="123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p:bldP spid="16" grpId="0" animBg="1"/>
      <p:bldP spid="1230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4" name="Object 42"/>
          <p:cNvGraphicFramePr>
            <a:graphicFrameLocks noChangeAspect="1"/>
          </p:cNvGraphicFramePr>
          <p:nvPr/>
        </p:nvGraphicFramePr>
        <p:xfrm>
          <a:off x="155575" y="387350"/>
          <a:ext cx="8850313" cy="6142038"/>
        </p:xfrm>
        <a:graphic>
          <a:graphicData uri="http://schemas.openxmlformats.org/presentationml/2006/ole">
            <mc:AlternateContent xmlns:mc="http://schemas.openxmlformats.org/markup-compatibility/2006">
              <mc:Choice xmlns:v="urn:schemas-microsoft-com:vml" Requires="v">
                <p:oleObj spid="_x0000_s13316" name="Worksheet" r:id="rId5" imgW="7038978" imgH="5105524" progId="Excel.Sheet.8">
                  <p:embed/>
                </p:oleObj>
              </mc:Choice>
              <mc:Fallback>
                <p:oleObj name="Worksheet" r:id="rId5" imgW="7038978" imgH="5105524" progId="Excel.Sheet.8">
                  <p:embed/>
                  <p:pic>
                    <p:nvPicPr>
                      <p:cNvPr id="0" name="Object 4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5575" y="387350"/>
                        <a:ext cx="8850313" cy="614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315" name="Text Box 44"/>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１２</a:t>
            </a:r>
            <a:endParaRPr lang="en-US" altLang="ja-JP" sz="1600">
              <a:solidFill>
                <a:schemeClr val="bg2"/>
              </a:solidFill>
              <a:ea typeface="HG正楷書体-PRO" pitchFamily="66" charset="-12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32"/>
          <p:cNvSpPr txBox="1">
            <a:spLocks noChangeArrowheads="1"/>
          </p:cNvSpPr>
          <p:nvPr/>
        </p:nvSpPr>
        <p:spPr bwMode="auto">
          <a:xfrm>
            <a:off x="563563" y="258763"/>
            <a:ext cx="5302250" cy="701675"/>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a:solidFill>
                  <a:schemeClr val="bg2"/>
                </a:solidFill>
                <a:latin typeface="HGSｺﾞｼｯｸE" pitchFamily="50" charset="-128"/>
                <a:ea typeface="HGS創英角ﾎﾟｯﾌﾟ体" pitchFamily="50" charset="-128"/>
              </a:rPr>
              <a:t>手順１</a:t>
            </a:r>
            <a:r>
              <a:rPr lang="ja-JP" altLang="en-US" sz="2400">
                <a:solidFill>
                  <a:schemeClr val="hlink"/>
                </a:solidFill>
                <a:latin typeface="HGSｺﾞｼｯｸE" pitchFamily="50" charset="-128"/>
                <a:ea typeface="HGS創英角ﾎﾟｯﾌﾟ体" pitchFamily="50" charset="-128"/>
              </a:rPr>
              <a:t>　</a:t>
            </a:r>
            <a:r>
              <a:rPr lang="ja-JP" altLang="en-US" sz="4000">
                <a:solidFill>
                  <a:schemeClr val="bg2"/>
                </a:solidFill>
                <a:latin typeface="HGP創英角ﾎﾟｯﾌﾟ体" pitchFamily="50" charset="-128"/>
                <a:ea typeface="HGS創英角ﾎﾟｯﾌﾟ体" pitchFamily="50" charset="-128"/>
              </a:rPr>
              <a:t>テーマ</a:t>
            </a:r>
            <a:r>
              <a:rPr lang="ja-JP" altLang="en-US" sz="3600">
                <a:solidFill>
                  <a:schemeClr val="bg2"/>
                </a:solidFill>
                <a:latin typeface="HGP創英角ﾎﾟｯﾌﾟ体" pitchFamily="50" charset="-128"/>
                <a:ea typeface="HGS創英角ﾎﾟｯﾌﾟ体" pitchFamily="50" charset="-128"/>
              </a:rPr>
              <a:t>の</a:t>
            </a:r>
            <a:r>
              <a:rPr lang="ja-JP" altLang="en-US" sz="4000">
                <a:solidFill>
                  <a:schemeClr val="bg2"/>
                </a:solidFill>
                <a:latin typeface="HGS創英角ﾎﾟｯﾌﾟ体" pitchFamily="50" charset="-128"/>
                <a:ea typeface="HGS創英角ﾎﾟｯﾌﾟ体" pitchFamily="50" charset="-128"/>
              </a:rPr>
              <a:t>選定</a:t>
            </a:r>
          </a:p>
        </p:txBody>
      </p:sp>
      <p:grpSp>
        <p:nvGrpSpPr>
          <p:cNvPr id="14339" name="Group 61"/>
          <p:cNvGrpSpPr>
            <a:grpSpLocks/>
          </p:cNvGrpSpPr>
          <p:nvPr/>
        </p:nvGrpSpPr>
        <p:grpSpPr bwMode="auto">
          <a:xfrm>
            <a:off x="885825" y="1143000"/>
            <a:ext cx="7735888" cy="1579563"/>
            <a:chOff x="523" y="899"/>
            <a:chExt cx="4732" cy="1137"/>
          </a:xfrm>
        </p:grpSpPr>
        <p:sp>
          <p:nvSpPr>
            <p:cNvPr id="14357" name="Rectangle 23"/>
            <p:cNvSpPr>
              <a:spLocks noChangeArrowheads="1"/>
            </p:cNvSpPr>
            <p:nvPr/>
          </p:nvSpPr>
          <p:spPr bwMode="auto">
            <a:xfrm>
              <a:off x="523" y="1000"/>
              <a:ext cx="2967" cy="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400">
                  <a:solidFill>
                    <a:schemeClr val="bg1"/>
                  </a:solidFill>
                  <a:latin typeface="HG創英角ﾎﾟｯﾌﾟ体" pitchFamily="49" charset="-128"/>
                  <a:ea typeface="HG創英角ﾎﾟｯﾌﾟ体" pitchFamily="49" charset="-128"/>
                </a:rPr>
                <a:t>１</a:t>
              </a:r>
              <a:r>
                <a:rPr lang="en-US" altLang="ja-JP" sz="2400">
                  <a:solidFill>
                    <a:schemeClr val="bg1"/>
                  </a:solidFill>
                  <a:latin typeface="HG創英角ﾎﾟｯﾌﾟ体" pitchFamily="49" charset="-128"/>
                  <a:ea typeface="HG創英角ﾎﾟｯﾌﾟ体" pitchFamily="49" charset="-128"/>
                </a:rPr>
                <a:t>.</a:t>
              </a:r>
              <a:r>
                <a:rPr lang="ja-JP" altLang="en-US" sz="2400">
                  <a:solidFill>
                    <a:schemeClr val="bg1"/>
                  </a:solidFill>
                  <a:latin typeface="HG創英角ﾎﾟｯﾌﾟ体" pitchFamily="49" charset="-128"/>
                  <a:ea typeface="HG創英角ﾎﾟｯﾌﾟ体" pitchFamily="49" charset="-128"/>
                </a:rPr>
                <a:t>職場に与えられている</a:t>
              </a:r>
            </a:p>
            <a:p>
              <a:pPr eaLnBrk="1" hangingPunct="1">
                <a:spcBef>
                  <a:spcPct val="0"/>
                </a:spcBef>
                <a:buFontTx/>
                <a:buNone/>
              </a:pPr>
              <a:r>
                <a:rPr lang="ja-JP" altLang="en-US" sz="2400">
                  <a:solidFill>
                    <a:schemeClr val="bg1"/>
                  </a:solidFill>
                  <a:latin typeface="HG創英角ﾎﾟｯﾌﾟ体" pitchFamily="49" charset="-128"/>
                  <a:ea typeface="HG創英角ﾎﾟｯﾌﾟ体" pitchFamily="49" charset="-128"/>
                </a:rPr>
                <a:t>　　</a:t>
              </a:r>
              <a:r>
                <a:rPr lang="ja-JP" altLang="en-US" sz="2400">
                  <a:solidFill>
                    <a:schemeClr val="hlink"/>
                  </a:solidFill>
                  <a:latin typeface="HG創英角ﾎﾟｯﾌﾟ体" pitchFamily="49" charset="-128"/>
                  <a:ea typeface="HG創英角ﾎﾟｯﾌﾟ体" pitchFamily="49" charset="-128"/>
                </a:rPr>
                <a:t>上司の方針</a:t>
              </a:r>
              <a:r>
                <a:rPr lang="ja-JP" altLang="en-US" sz="2400">
                  <a:solidFill>
                    <a:schemeClr val="bg1"/>
                  </a:solidFill>
                  <a:latin typeface="HG創英角ﾎﾟｯﾌﾟ体" pitchFamily="49" charset="-128"/>
                  <a:ea typeface="HG創英角ﾎﾟｯﾌﾟ体" pitchFamily="49" charset="-128"/>
                </a:rPr>
                <a:t>・</a:t>
              </a:r>
              <a:r>
                <a:rPr lang="ja-JP" altLang="en-US" sz="2400">
                  <a:solidFill>
                    <a:schemeClr val="hlink"/>
                  </a:solidFill>
                  <a:latin typeface="HG創英角ﾎﾟｯﾌﾟ体" pitchFamily="49" charset="-128"/>
                  <a:ea typeface="HG創英角ﾎﾟｯﾌﾟ体" pitchFamily="49" charset="-128"/>
                </a:rPr>
                <a:t>目標</a:t>
              </a:r>
              <a:r>
                <a:rPr lang="ja-JP" altLang="en-US" sz="2400">
                  <a:solidFill>
                    <a:schemeClr val="bg1"/>
                  </a:solidFill>
                  <a:latin typeface="HG創英角ﾎﾟｯﾌﾟ体" pitchFamily="49" charset="-128"/>
                  <a:ea typeface="HG創英角ﾎﾟｯﾌﾟ体" pitchFamily="49" charset="-128"/>
                </a:rPr>
                <a:t>を確認する</a:t>
              </a:r>
            </a:p>
          </p:txBody>
        </p:sp>
        <p:grpSp>
          <p:nvGrpSpPr>
            <p:cNvPr id="14358" name="Group 50"/>
            <p:cNvGrpSpPr>
              <a:grpSpLocks/>
            </p:cNvGrpSpPr>
            <p:nvPr/>
          </p:nvGrpSpPr>
          <p:grpSpPr bwMode="auto">
            <a:xfrm>
              <a:off x="3646" y="899"/>
              <a:ext cx="1609" cy="1137"/>
              <a:chOff x="2094" y="1389"/>
              <a:chExt cx="1590" cy="933"/>
            </a:xfrm>
          </p:grpSpPr>
          <p:pic>
            <p:nvPicPr>
              <p:cNvPr id="14359" name="Picture 4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4" y="1392"/>
                <a:ext cx="1590" cy="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60" name="Text Box 46"/>
              <p:cNvSpPr txBox="1">
                <a:spLocks noChangeArrowheads="1"/>
              </p:cNvSpPr>
              <p:nvPr/>
            </p:nvSpPr>
            <p:spPr bwMode="auto">
              <a:xfrm>
                <a:off x="2170" y="1389"/>
                <a:ext cx="880" cy="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000">
                    <a:ea typeface="HGS創英角ﾎﾟｯﾌﾟ体" pitchFamily="50" charset="-128"/>
                  </a:rPr>
                  <a:t>方針</a:t>
                </a:r>
              </a:p>
            </p:txBody>
          </p:sp>
          <p:sp>
            <p:nvSpPr>
              <p:cNvPr id="14361" name="Text Box 47"/>
              <p:cNvSpPr txBox="1">
                <a:spLocks noChangeArrowheads="1"/>
              </p:cNvSpPr>
              <p:nvPr/>
            </p:nvSpPr>
            <p:spPr bwMode="auto">
              <a:xfrm>
                <a:off x="2334" y="1610"/>
                <a:ext cx="880" cy="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000">
                    <a:ea typeface="HGS創英角ﾎﾟｯﾌﾟ体" pitchFamily="50" charset="-128"/>
                  </a:rPr>
                  <a:t>目標</a:t>
                </a:r>
              </a:p>
            </p:txBody>
          </p:sp>
        </p:grpSp>
      </p:grpSp>
      <p:sp>
        <p:nvSpPr>
          <p:cNvPr id="14340" name="Rectangle 7"/>
          <p:cNvSpPr>
            <a:spLocks noChangeArrowheads="1"/>
          </p:cNvSpPr>
          <p:nvPr/>
        </p:nvSpPr>
        <p:spPr bwMode="auto">
          <a:xfrm>
            <a:off x="1524000" y="4727575"/>
            <a:ext cx="25146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800">
                <a:solidFill>
                  <a:srgbClr val="000000"/>
                </a:solidFill>
                <a:latin typeface="HG創英角ﾎﾟｯﾌﾟ体" pitchFamily="49" charset="-128"/>
                <a:ea typeface="HG創英角ﾎﾟｯﾌﾟ体" pitchFamily="49" charset="-128"/>
              </a:rPr>
              <a:t>◇</a:t>
            </a:r>
            <a:r>
              <a:rPr lang="ja-JP" altLang="en-US" sz="1800">
                <a:solidFill>
                  <a:srgbClr val="000000"/>
                </a:solidFill>
                <a:latin typeface="HG創英角ﾎﾟｯﾌﾟ体" pitchFamily="49" charset="-128"/>
                <a:ea typeface="HG創英角ﾎﾟｯﾌﾟ体" pitchFamily="49" charset="-128"/>
              </a:rPr>
              <a:t>前回の反省、やり残し</a:t>
            </a:r>
            <a:endParaRPr lang="ja-JP" altLang="en-US" sz="4000">
              <a:ea typeface="HG正楷書体-PRO" pitchFamily="66" charset="-128"/>
            </a:endParaRPr>
          </a:p>
        </p:txBody>
      </p:sp>
      <p:sp>
        <p:nvSpPr>
          <p:cNvPr id="14341" name="Rectangle 8"/>
          <p:cNvSpPr>
            <a:spLocks noChangeArrowheads="1"/>
          </p:cNvSpPr>
          <p:nvPr/>
        </p:nvSpPr>
        <p:spPr bwMode="auto">
          <a:xfrm>
            <a:off x="1512888" y="3009900"/>
            <a:ext cx="320516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800">
                <a:solidFill>
                  <a:srgbClr val="000000"/>
                </a:solidFill>
                <a:latin typeface="HG創英角ﾎﾟｯﾌﾟ体" pitchFamily="49" charset="-128"/>
                <a:ea typeface="HG創英角ﾎﾟｯﾌﾟ体" pitchFamily="49" charset="-128"/>
              </a:rPr>
              <a:t>◇</a:t>
            </a:r>
            <a:r>
              <a:rPr lang="ja-JP" altLang="en-US" sz="1800">
                <a:solidFill>
                  <a:schemeClr val="hlink"/>
                </a:solidFill>
                <a:latin typeface="HG創英角ﾎﾟｯﾌﾟ体" pitchFamily="49" charset="-128"/>
                <a:ea typeface="HG創英角ﾎﾟｯﾌﾟ体" pitchFamily="49" charset="-128"/>
              </a:rPr>
              <a:t>Ｑ、Ｃ、Ｄ、Ｓ、Ｍ、Ｅ</a:t>
            </a:r>
          </a:p>
        </p:txBody>
      </p:sp>
      <p:sp>
        <p:nvSpPr>
          <p:cNvPr id="14342" name="Rectangle 9"/>
          <p:cNvSpPr>
            <a:spLocks noChangeArrowheads="1"/>
          </p:cNvSpPr>
          <p:nvPr/>
        </p:nvSpPr>
        <p:spPr bwMode="auto">
          <a:xfrm>
            <a:off x="984250" y="2687638"/>
            <a:ext cx="3886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800">
                <a:solidFill>
                  <a:schemeClr val="bg1"/>
                </a:solidFill>
                <a:latin typeface="HG創英角ﾎﾟｯﾌﾟ体" pitchFamily="49" charset="-128"/>
                <a:ea typeface="HG創英角ﾎﾟｯﾌﾟ体" pitchFamily="49" charset="-128"/>
              </a:rPr>
              <a:t>【</a:t>
            </a:r>
            <a:r>
              <a:rPr lang="ja-JP" altLang="en-US" sz="1800">
                <a:solidFill>
                  <a:schemeClr val="bg1"/>
                </a:solidFill>
                <a:latin typeface="HG創英角ﾎﾟｯﾌﾟ体" pitchFamily="49" charset="-128"/>
                <a:ea typeface="HG創英角ﾎﾟｯﾌﾟ体" pitchFamily="49" charset="-128"/>
              </a:rPr>
              <a:t>ﾌﾞﾚｰﾝｽﾄｰﾐﾝｸﾞ、ﾃｰﾏﾊﾞﾝｸ、ﾁｪｯｸｼｰﾄ</a:t>
            </a:r>
            <a:r>
              <a:rPr lang="en-US" altLang="ja-JP" sz="1800">
                <a:solidFill>
                  <a:schemeClr val="bg1"/>
                </a:solidFill>
                <a:latin typeface="HG創英角ﾎﾟｯﾌﾟ体" pitchFamily="49" charset="-128"/>
                <a:ea typeface="HG創英角ﾎﾟｯﾌﾟ体" pitchFamily="49" charset="-128"/>
              </a:rPr>
              <a:t>】</a:t>
            </a:r>
            <a:endParaRPr lang="en-US" altLang="ja-JP" sz="4000">
              <a:solidFill>
                <a:schemeClr val="bg1"/>
              </a:solidFill>
              <a:ea typeface="HG正楷書体-PRO" pitchFamily="66" charset="-128"/>
            </a:endParaRPr>
          </a:p>
        </p:txBody>
      </p:sp>
      <p:sp>
        <p:nvSpPr>
          <p:cNvPr id="14343" name="Rectangle 36"/>
          <p:cNvSpPr>
            <a:spLocks noChangeArrowheads="1"/>
          </p:cNvSpPr>
          <p:nvPr/>
        </p:nvSpPr>
        <p:spPr bwMode="auto">
          <a:xfrm>
            <a:off x="836613" y="2198688"/>
            <a:ext cx="45831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400">
                <a:solidFill>
                  <a:schemeClr val="bg1"/>
                </a:solidFill>
                <a:latin typeface="HG創英角ﾎﾟｯﾌﾟ体" pitchFamily="49" charset="-128"/>
                <a:ea typeface="HG創英角ﾎﾟｯﾌﾟ体" pitchFamily="49" charset="-128"/>
              </a:rPr>
              <a:t>２．将来を予測し課題を抽出</a:t>
            </a:r>
          </a:p>
        </p:txBody>
      </p:sp>
      <p:grpSp>
        <p:nvGrpSpPr>
          <p:cNvPr id="14344" name="Group 55"/>
          <p:cNvGrpSpPr>
            <a:grpSpLocks/>
          </p:cNvGrpSpPr>
          <p:nvPr/>
        </p:nvGrpSpPr>
        <p:grpSpPr bwMode="auto">
          <a:xfrm>
            <a:off x="5746750" y="3263900"/>
            <a:ext cx="2743200" cy="1793875"/>
            <a:chOff x="3598" y="2728"/>
            <a:chExt cx="1747" cy="1276"/>
          </a:xfrm>
        </p:grpSpPr>
        <p:pic>
          <p:nvPicPr>
            <p:cNvPr id="14355" name="Picture 43" descr="23_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8" y="2728"/>
              <a:ext cx="1747" cy="1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56" name="Text Box 54"/>
            <p:cNvSpPr txBox="1">
              <a:spLocks noChangeArrowheads="1"/>
            </p:cNvSpPr>
            <p:nvPr/>
          </p:nvSpPr>
          <p:spPr bwMode="auto">
            <a:xfrm>
              <a:off x="4190" y="2858"/>
              <a:ext cx="995" cy="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600">
                  <a:solidFill>
                    <a:schemeClr val="bg2"/>
                  </a:solidFill>
                  <a:ea typeface="HGS創英角ﾎﾟｯﾌﾟ体" pitchFamily="50" charset="-128"/>
                </a:rPr>
                <a:t>問題　問題</a:t>
              </a:r>
            </a:p>
            <a:p>
              <a:pPr eaLnBrk="1" hangingPunct="1">
                <a:spcBef>
                  <a:spcPct val="50000"/>
                </a:spcBef>
                <a:buFontTx/>
                <a:buNone/>
              </a:pPr>
              <a:r>
                <a:rPr lang="ja-JP" altLang="en-US" sz="1600">
                  <a:solidFill>
                    <a:schemeClr val="bg2"/>
                  </a:solidFill>
                  <a:ea typeface="HGS創英角ﾎﾟｯﾌﾟ体" pitchFamily="50" charset="-128"/>
                </a:rPr>
                <a:t>問題</a:t>
              </a:r>
            </a:p>
          </p:txBody>
        </p:sp>
      </p:grpSp>
      <p:sp>
        <p:nvSpPr>
          <p:cNvPr id="14345" name="Rectangle 58"/>
          <p:cNvSpPr>
            <a:spLocks noChangeArrowheads="1"/>
          </p:cNvSpPr>
          <p:nvPr/>
        </p:nvSpPr>
        <p:spPr bwMode="auto">
          <a:xfrm>
            <a:off x="877888" y="5145088"/>
            <a:ext cx="2590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400">
                <a:solidFill>
                  <a:schemeClr val="bg1"/>
                </a:solidFill>
                <a:latin typeface="HG創英角ﾎﾟｯﾌﾟ体" pitchFamily="49" charset="-128"/>
                <a:ea typeface="HG創英角ﾎﾟｯﾌﾟ体" pitchFamily="49" charset="-128"/>
              </a:rPr>
              <a:t>３</a:t>
            </a:r>
            <a:r>
              <a:rPr lang="en-US" altLang="ja-JP" sz="2400">
                <a:solidFill>
                  <a:schemeClr val="bg1"/>
                </a:solidFill>
                <a:latin typeface="HG創英角ﾎﾟｯﾌﾟ体" pitchFamily="49" charset="-128"/>
                <a:ea typeface="HG創英角ﾎﾟｯﾌﾟ体" pitchFamily="49" charset="-128"/>
              </a:rPr>
              <a:t>.</a:t>
            </a:r>
            <a:r>
              <a:rPr lang="ja-JP" altLang="en-US" sz="2400">
                <a:solidFill>
                  <a:schemeClr val="bg1"/>
                </a:solidFill>
                <a:latin typeface="HG創英角ﾎﾟｯﾌﾟ体" pitchFamily="49" charset="-128"/>
                <a:ea typeface="HG創英角ﾎﾟｯﾌﾟ体" pitchFamily="49" charset="-128"/>
              </a:rPr>
              <a:t>問題を整理する</a:t>
            </a:r>
            <a:endParaRPr lang="ja-JP" altLang="en-US" sz="2400">
              <a:solidFill>
                <a:schemeClr val="bg1"/>
              </a:solidFill>
              <a:ea typeface="HG正楷書体-PRO" pitchFamily="66" charset="-128"/>
            </a:endParaRPr>
          </a:p>
        </p:txBody>
      </p:sp>
      <p:sp>
        <p:nvSpPr>
          <p:cNvPr id="14346" name="Rectangle 59"/>
          <p:cNvSpPr>
            <a:spLocks noChangeArrowheads="1"/>
          </p:cNvSpPr>
          <p:nvPr/>
        </p:nvSpPr>
        <p:spPr bwMode="auto">
          <a:xfrm>
            <a:off x="1308100" y="5529263"/>
            <a:ext cx="5257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800">
                <a:solidFill>
                  <a:srgbClr val="000000"/>
                </a:solidFill>
                <a:latin typeface="HG創英角ﾎﾟｯﾌﾟ体" pitchFamily="49" charset="-128"/>
                <a:ea typeface="HG創英角ﾎﾟｯﾌﾟ体" pitchFamily="49" charset="-128"/>
              </a:rPr>
              <a:t>◇</a:t>
            </a:r>
            <a:r>
              <a:rPr lang="ja-JP" altLang="en-US" sz="1800">
                <a:solidFill>
                  <a:srgbClr val="000000"/>
                </a:solidFill>
                <a:latin typeface="HG創英角ﾎﾟｯﾌﾟ体" pitchFamily="49" charset="-128"/>
                <a:ea typeface="HG創英角ﾎﾟｯﾌﾟ体" pitchFamily="49" charset="-128"/>
              </a:rPr>
              <a:t>すぐ対策が取れるもの　（改善提案・創意工夫）</a:t>
            </a:r>
            <a:endParaRPr lang="ja-JP" altLang="en-US" sz="4000">
              <a:ea typeface="HG正楷書体-PRO" pitchFamily="66" charset="-128"/>
            </a:endParaRPr>
          </a:p>
        </p:txBody>
      </p:sp>
      <p:sp>
        <p:nvSpPr>
          <p:cNvPr id="14347" name="Rectangle 60"/>
          <p:cNvSpPr>
            <a:spLocks noChangeArrowheads="1"/>
          </p:cNvSpPr>
          <p:nvPr/>
        </p:nvSpPr>
        <p:spPr bwMode="auto">
          <a:xfrm>
            <a:off x="1308100" y="5842000"/>
            <a:ext cx="52578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800">
                <a:solidFill>
                  <a:srgbClr val="000000"/>
                </a:solidFill>
                <a:latin typeface="HG創英角ﾎﾟｯﾌﾟ体" pitchFamily="49" charset="-128"/>
                <a:ea typeface="HG創英角ﾎﾟｯﾌﾟ体" pitchFamily="49" charset="-128"/>
              </a:rPr>
              <a:t>◇</a:t>
            </a:r>
            <a:r>
              <a:rPr lang="ja-JP" altLang="en-US" sz="1800">
                <a:solidFill>
                  <a:srgbClr val="000000"/>
                </a:solidFill>
                <a:latin typeface="HG創英角ﾎﾟｯﾌﾟ体" pitchFamily="49" charset="-128"/>
                <a:ea typeface="HG創英角ﾎﾟｯﾌﾟ体" pitchFamily="49" charset="-128"/>
              </a:rPr>
              <a:t>サークルの手におえないもの　　（職制に依頼）</a:t>
            </a:r>
            <a:endParaRPr lang="ja-JP" altLang="en-US" sz="4000">
              <a:ea typeface="HG正楷書体-PRO" pitchFamily="66" charset="-128"/>
            </a:endParaRPr>
          </a:p>
        </p:txBody>
      </p:sp>
      <p:sp>
        <p:nvSpPr>
          <p:cNvPr id="14348" name="Text Box 64"/>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１３</a:t>
            </a:r>
            <a:endParaRPr lang="en-US" altLang="ja-JP" sz="1600">
              <a:solidFill>
                <a:schemeClr val="bg2"/>
              </a:solidFill>
              <a:ea typeface="HG正楷書体-PRO" pitchFamily="66" charset="-128"/>
            </a:endParaRPr>
          </a:p>
        </p:txBody>
      </p:sp>
      <p:sp>
        <p:nvSpPr>
          <p:cNvPr id="23" name="Rectangle 6"/>
          <p:cNvSpPr>
            <a:spLocks noChangeArrowheads="1"/>
          </p:cNvSpPr>
          <p:nvPr/>
        </p:nvSpPr>
        <p:spPr bwMode="auto">
          <a:xfrm>
            <a:off x="1509713" y="3382963"/>
            <a:ext cx="2743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800">
                <a:solidFill>
                  <a:srgbClr val="000000"/>
                </a:solidFill>
                <a:latin typeface="HG創英角ﾎﾟｯﾌﾟ体" pitchFamily="49" charset="-128"/>
                <a:ea typeface="HG創英角ﾎﾟｯﾌﾟ体" pitchFamily="49" charset="-128"/>
              </a:rPr>
              <a:t>◇</a:t>
            </a:r>
            <a:r>
              <a:rPr lang="ja-JP" altLang="en-US" sz="1800">
                <a:solidFill>
                  <a:srgbClr val="000000"/>
                </a:solidFill>
                <a:latin typeface="HG創英角ﾎﾟｯﾌﾟ体" pitchFamily="49" charset="-128"/>
                <a:ea typeface="HG創英角ﾎﾟｯﾌﾟ体" pitchFamily="49" charset="-128"/>
              </a:rPr>
              <a:t>日頃からの問題点の蓄積</a:t>
            </a:r>
            <a:endParaRPr lang="ja-JP" altLang="en-US" sz="4000">
              <a:ea typeface="HG正楷書体-PRO" pitchFamily="66" charset="-128"/>
            </a:endParaRPr>
          </a:p>
        </p:txBody>
      </p:sp>
      <p:grpSp>
        <p:nvGrpSpPr>
          <p:cNvPr id="2" name="グループ化 1"/>
          <p:cNvGrpSpPr>
            <a:grpSpLocks/>
          </p:cNvGrpSpPr>
          <p:nvPr/>
        </p:nvGrpSpPr>
        <p:grpSpPr bwMode="auto">
          <a:xfrm>
            <a:off x="1335088" y="3663950"/>
            <a:ext cx="3759200" cy="1087438"/>
            <a:chOff x="1335088" y="3663950"/>
            <a:chExt cx="3759200" cy="1087438"/>
          </a:xfrm>
        </p:grpSpPr>
        <p:sp>
          <p:nvSpPr>
            <p:cNvPr id="14352" name="Rectangle 6"/>
            <p:cNvSpPr>
              <a:spLocks noChangeArrowheads="1"/>
            </p:cNvSpPr>
            <p:nvPr/>
          </p:nvSpPr>
          <p:spPr bwMode="auto">
            <a:xfrm>
              <a:off x="1719263" y="3670300"/>
              <a:ext cx="26670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a:solidFill>
                    <a:schemeClr val="bg1"/>
                  </a:solidFill>
                  <a:latin typeface="HG創英角ﾎﾟｯﾌﾟ体" pitchFamily="49" charset="-128"/>
                  <a:ea typeface="HG創英角ﾎﾟｯﾌﾟ体" pitchFamily="49" charset="-128"/>
                </a:rPr>
                <a:t>・過去に発生した</a:t>
              </a:r>
              <a:endParaRPr lang="en-US" altLang="ja-JP" sz="1600">
                <a:solidFill>
                  <a:schemeClr val="bg1"/>
                </a:solidFill>
                <a:latin typeface="HG創英角ﾎﾟｯﾌﾟ体" pitchFamily="49" charset="-128"/>
                <a:ea typeface="HG創英角ﾎﾟｯﾌﾟ体" pitchFamily="49" charset="-128"/>
              </a:endParaRPr>
            </a:p>
            <a:p>
              <a:pPr eaLnBrk="1" hangingPunct="1">
                <a:spcBef>
                  <a:spcPct val="0"/>
                </a:spcBef>
                <a:buFontTx/>
                <a:buNone/>
              </a:pPr>
              <a:r>
                <a:rPr lang="ja-JP" altLang="en-US" sz="1600">
                  <a:solidFill>
                    <a:schemeClr val="bg1"/>
                  </a:solidFill>
                  <a:latin typeface="HG創英角ﾎﾟｯﾌﾟ体" pitchFamily="49" charset="-128"/>
                  <a:ea typeface="HG創英角ﾎﾟｯﾌﾟ体" pitchFamily="49" charset="-128"/>
                </a:rPr>
                <a:t>　　　トラブル・事故の蓄積</a:t>
              </a:r>
            </a:p>
          </p:txBody>
        </p:sp>
        <p:sp>
          <p:nvSpPr>
            <p:cNvPr id="14353" name="Rectangle 7"/>
            <p:cNvSpPr>
              <a:spLocks noChangeArrowheads="1"/>
            </p:cNvSpPr>
            <p:nvPr/>
          </p:nvSpPr>
          <p:spPr bwMode="auto">
            <a:xfrm>
              <a:off x="1733550" y="4200525"/>
              <a:ext cx="307816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a:solidFill>
                    <a:schemeClr val="bg1"/>
                  </a:solidFill>
                  <a:latin typeface="HG創英角ﾎﾟｯﾌﾟ体" pitchFamily="49" charset="-128"/>
                  <a:ea typeface="HG創英角ﾎﾟｯﾌﾟ体" pitchFamily="49" charset="-128"/>
                </a:rPr>
                <a:t>・安全パトロールでの指摘事項</a:t>
              </a:r>
              <a:endParaRPr lang="en-US" altLang="ja-JP" sz="1600">
                <a:solidFill>
                  <a:schemeClr val="bg1"/>
                </a:solidFill>
                <a:latin typeface="HG創英角ﾎﾟｯﾌﾟ体" pitchFamily="49" charset="-128"/>
                <a:ea typeface="HG創英角ﾎﾟｯﾌﾟ体" pitchFamily="49" charset="-128"/>
              </a:endParaRPr>
            </a:p>
            <a:p>
              <a:pPr eaLnBrk="1" hangingPunct="1">
                <a:spcBef>
                  <a:spcPct val="0"/>
                </a:spcBef>
                <a:buFontTx/>
                <a:buNone/>
              </a:pPr>
              <a:r>
                <a:rPr lang="ja-JP" altLang="en-US" sz="1600">
                  <a:solidFill>
                    <a:schemeClr val="bg1"/>
                  </a:solidFill>
                  <a:latin typeface="HG創英角ﾎﾟｯﾌﾟ体" pitchFamily="49" charset="-128"/>
                  <a:ea typeface="HG創英角ﾎﾟｯﾌﾟ体" pitchFamily="49" charset="-128"/>
                </a:rPr>
                <a:t>　　　リスクアセスメントを行う</a:t>
              </a:r>
              <a:endParaRPr lang="ja-JP" altLang="en-US" sz="3600">
                <a:solidFill>
                  <a:schemeClr val="bg1"/>
                </a:solidFill>
                <a:ea typeface="HG正楷書体-PRO" pitchFamily="66" charset="-128"/>
              </a:endParaRPr>
            </a:p>
          </p:txBody>
        </p:sp>
        <p:sp>
          <p:nvSpPr>
            <p:cNvPr id="14354" name="角丸四角形 1"/>
            <p:cNvSpPr>
              <a:spLocks noChangeArrowheads="1"/>
            </p:cNvSpPr>
            <p:nvPr/>
          </p:nvSpPr>
          <p:spPr bwMode="auto">
            <a:xfrm>
              <a:off x="1335088" y="3663950"/>
              <a:ext cx="3759200" cy="1087438"/>
            </a:xfrm>
            <a:prstGeom prst="roundRect">
              <a:avLst>
                <a:gd name="adj" fmla="val 16667"/>
              </a:avLst>
            </a:prstGeom>
            <a:noFill/>
            <a:ln w="19050" cap="sq" cmpd="thickThin" algn="ctr">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sp>
        <p:nvSpPr>
          <p:cNvPr id="24" name="Rectangle 60"/>
          <p:cNvSpPr>
            <a:spLocks noChangeArrowheads="1"/>
          </p:cNvSpPr>
          <p:nvPr/>
        </p:nvSpPr>
        <p:spPr bwMode="auto">
          <a:xfrm>
            <a:off x="1308100" y="6153150"/>
            <a:ext cx="669448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800">
                <a:solidFill>
                  <a:srgbClr val="000000"/>
                </a:solidFill>
                <a:latin typeface="HG創英角ﾎﾟｯﾌﾟ体" pitchFamily="49" charset="-128"/>
                <a:ea typeface="HG創英角ﾎﾟｯﾌﾟ体" pitchFamily="49" charset="-128"/>
              </a:rPr>
              <a:t>◇</a:t>
            </a:r>
            <a:r>
              <a:rPr lang="ja-JP" altLang="en-US" sz="1800">
                <a:solidFill>
                  <a:srgbClr val="FF0000"/>
                </a:solidFill>
                <a:latin typeface="HG創英角ﾎﾟｯﾌﾟ体" pitchFamily="49" charset="-128"/>
                <a:ea typeface="HG創英角ﾎﾟｯﾌﾟ体" pitchFamily="49" charset="-128"/>
              </a:rPr>
              <a:t>未然防止型の場合、特定の問題・課題ではなく製品・サービス</a:t>
            </a:r>
            <a:endParaRPr lang="en-US" altLang="ja-JP" sz="1800">
              <a:solidFill>
                <a:srgbClr val="FF0000"/>
              </a:solidFill>
              <a:latin typeface="HG創英角ﾎﾟｯﾌﾟ体" pitchFamily="49" charset="-128"/>
              <a:ea typeface="HG創英角ﾎﾟｯﾌﾟ体" pitchFamily="49" charset="-128"/>
            </a:endParaRPr>
          </a:p>
          <a:p>
            <a:pPr eaLnBrk="1" hangingPunct="1">
              <a:spcBef>
                <a:spcPct val="0"/>
              </a:spcBef>
              <a:buFontTx/>
              <a:buNone/>
            </a:pPr>
            <a:r>
              <a:rPr lang="ja-JP" altLang="en-US" sz="1800">
                <a:solidFill>
                  <a:srgbClr val="FF0000"/>
                </a:solidFill>
                <a:latin typeface="HG創英角ﾎﾟｯﾌﾟ体" pitchFamily="49" charset="-128"/>
                <a:ea typeface="HG創英角ﾎﾟｯﾌﾟ体" pitchFamily="49" charset="-128"/>
              </a:rPr>
              <a:t>　または業務が対象</a:t>
            </a:r>
            <a:endParaRPr lang="ja-JP" altLang="en-US" sz="4000">
              <a:solidFill>
                <a:srgbClr val="FF0000"/>
              </a:solidFill>
              <a:ea typeface="HG正楷書体-PRO" pitchFamily="66"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1+#ppt_w/2"/>
                                          </p:val>
                                        </p:tav>
                                        <p:tav tm="100000">
                                          <p:val>
                                            <p:strVal val="#ppt_x"/>
                                          </p:val>
                                        </p:tav>
                                      </p:tavLst>
                                    </p:anim>
                                    <p:anim calcmode="lin" valueType="num">
                                      <p:cBhvr additive="base">
                                        <p:cTn id="18"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ChangeArrowheads="1"/>
          </p:cNvSpPr>
          <p:nvPr/>
        </p:nvSpPr>
        <p:spPr bwMode="auto">
          <a:xfrm>
            <a:off x="587375" y="317500"/>
            <a:ext cx="644048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400">
                <a:solidFill>
                  <a:schemeClr val="bg1"/>
                </a:solidFill>
                <a:latin typeface="HG創英角ﾎﾟｯﾌﾟ体" pitchFamily="49" charset="-128"/>
                <a:ea typeface="HG創英角ﾎﾟｯﾌﾟ体" pitchFamily="49" charset="-128"/>
              </a:rPr>
              <a:t>４、問題を評価し絞り込む</a:t>
            </a:r>
          </a:p>
        </p:txBody>
      </p:sp>
      <p:grpSp>
        <p:nvGrpSpPr>
          <p:cNvPr id="167109" name="Group 197"/>
          <p:cNvGrpSpPr>
            <a:grpSpLocks/>
          </p:cNvGrpSpPr>
          <p:nvPr/>
        </p:nvGrpSpPr>
        <p:grpSpPr bwMode="auto">
          <a:xfrm>
            <a:off x="588963" y="528638"/>
            <a:ext cx="7950200" cy="3275012"/>
            <a:chOff x="371" y="333"/>
            <a:chExt cx="5008" cy="2063"/>
          </a:xfrm>
        </p:grpSpPr>
        <p:sp>
          <p:nvSpPr>
            <p:cNvPr id="15378" name="Rectangle 196"/>
            <p:cNvSpPr>
              <a:spLocks noChangeArrowheads="1"/>
            </p:cNvSpPr>
            <p:nvPr/>
          </p:nvSpPr>
          <p:spPr bwMode="auto">
            <a:xfrm>
              <a:off x="371" y="556"/>
              <a:ext cx="5008" cy="1836"/>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15379" name="Line 106"/>
            <p:cNvSpPr>
              <a:spLocks noChangeShapeType="1"/>
            </p:cNvSpPr>
            <p:nvPr/>
          </p:nvSpPr>
          <p:spPr bwMode="auto">
            <a:xfrm>
              <a:off x="379" y="571"/>
              <a:ext cx="0" cy="1822"/>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80" name="Line 107"/>
            <p:cNvSpPr>
              <a:spLocks noChangeShapeType="1"/>
            </p:cNvSpPr>
            <p:nvPr/>
          </p:nvSpPr>
          <p:spPr bwMode="auto">
            <a:xfrm>
              <a:off x="2031" y="761"/>
              <a:ext cx="2959"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81" name="Line 108"/>
            <p:cNvSpPr>
              <a:spLocks noChangeShapeType="1"/>
            </p:cNvSpPr>
            <p:nvPr/>
          </p:nvSpPr>
          <p:spPr bwMode="auto">
            <a:xfrm>
              <a:off x="376" y="2384"/>
              <a:ext cx="4968"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82" name="Line 109"/>
            <p:cNvSpPr>
              <a:spLocks noChangeShapeType="1"/>
            </p:cNvSpPr>
            <p:nvPr/>
          </p:nvSpPr>
          <p:spPr bwMode="auto">
            <a:xfrm>
              <a:off x="5342" y="567"/>
              <a:ext cx="0" cy="1821"/>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83" name="Line 110"/>
            <p:cNvSpPr>
              <a:spLocks noChangeShapeType="1"/>
            </p:cNvSpPr>
            <p:nvPr/>
          </p:nvSpPr>
          <p:spPr bwMode="auto">
            <a:xfrm>
              <a:off x="376" y="1670"/>
              <a:ext cx="4968"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84" name="Line 111"/>
            <p:cNvSpPr>
              <a:spLocks noChangeShapeType="1"/>
            </p:cNvSpPr>
            <p:nvPr/>
          </p:nvSpPr>
          <p:spPr bwMode="auto">
            <a:xfrm>
              <a:off x="382" y="1832"/>
              <a:ext cx="4969"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85" name="Line 112"/>
            <p:cNvSpPr>
              <a:spLocks noChangeShapeType="1"/>
            </p:cNvSpPr>
            <p:nvPr/>
          </p:nvSpPr>
          <p:spPr bwMode="auto">
            <a:xfrm>
              <a:off x="379" y="2015"/>
              <a:ext cx="4968"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86" name="Line 113"/>
            <p:cNvSpPr>
              <a:spLocks noChangeShapeType="1"/>
            </p:cNvSpPr>
            <p:nvPr/>
          </p:nvSpPr>
          <p:spPr bwMode="auto">
            <a:xfrm>
              <a:off x="376" y="2188"/>
              <a:ext cx="4968"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87" name="Line 114"/>
            <p:cNvSpPr>
              <a:spLocks noChangeShapeType="1"/>
            </p:cNvSpPr>
            <p:nvPr/>
          </p:nvSpPr>
          <p:spPr bwMode="auto">
            <a:xfrm>
              <a:off x="4980" y="582"/>
              <a:ext cx="0" cy="180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88" name="Line 115"/>
            <p:cNvSpPr>
              <a:spLocks noChangeShapeType="1"/>
            </p:cNvSpPr>
            <p:nvPr/>
          </p:nvSpPr>
          <p:spPr bwMode="auto">
            <a:xfrm>
              <a:off x="376" y="582"/>
              <a:ext cx="4968"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89" name="Line 116"/>
            <p:cNvSpPr>
              <a:spLocks noChangeShapeType="1"/>
            </p:cNvSpPr>
            <p:nvPr/>
          </p:nvSpPr>
          <p:spPr bwMode="auto">
            <a:xfrm>
              <a:off x="4624" y="761"/>
              <a:ext cx="0" cy="1621"/>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90" name="Line 117"/>
            <p:cNvSpPr>
              <a:spLocks noChangeShapeType="1"/>
            </p:cNvSpPr>
            <p:nvPr/>
          </p:nvSpPr>
          <p:spPr bwMode="auto">
            <a:xfrm>
              <a:off x="3516" y="758"/>
              <a:ext cx="0" cy="1621"/>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91" name="Line 118"/>
            <p:cNvSpPr>
              <a:spLocks noChangeShapeType="1"/>
            </p:cNvSpPr>
            <p:nvPr/>
          </p:nvSpPr>
          <p:spPr bwMode="auto">
            <a:xfrm>
              <a:off x="3894" y="585"/>
              <a:ext cx="0" cy="1811"/>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92" name="Line 119"/>
            <p:cNvSpPr>
              <a:spLocks noChangeShapeType="1"/>
            </p:cNvSpPr>
            <p:nvPr/>
          </p:nvSpPr>
          <p:spPr bwMode="auto">
            <a:xfrm>
              <a:off x="3149" y="772"/>
              <a:ext cx="0" cy="1621"/>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93" name="Line 120"/>
            <p:cNvSpPr>
              <a:spLocks noChangeShapeType="1"/>
            </p:cNvSpPr>
            <p:nvPr/>
          </p:nvSpPr>
          <p:spPr bwMode="auto">
            <a:xfrm>
              <a:off x="4259" y="758"/>
              <a:ext cx="0" cy="1621"/>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94" name="Line 121"/>
            <p:cNvSpPr>
              <a:spLocks noChangeShapeType="1"/>
            </p:cNvSpPr>
            <p:nvPr/>
          </p:nvSpPr>
          <p:spPr bwMode="auto">
            <a:xfrm>
              <a:off x="2771" y="765"/>
              <a:ext cx="0" cy="162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95" name="Line 122"/>
            <p:cNvSpPr>
              <a:spLocks noChangeShapeType="1"/>
            </p:cNvSpPr>
            <p:nvPr/>
          </p:nvSpPr>
          <p:spPr bwMode="auto">
            <a:xfrm>
              <a:off x="2403" y="758"/>
              <a:ext cx="0" cy="1621"/>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96" name="Line 123"/>
            <p:cNvSpPr>
              <a:spLocks noChangeShapeType="1"/>
            </p:cNvSpPr>
            <p:nvPr/>
          </p:nvSpPr>
          <p:spPr bwMode="auto">
            <a:xfrm>
              <a:off x="2019" y="585"/>
              <a:ext cx="0" cy="180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97" name="Line 124"/>
            <p:cNvSpPr>
              <a:spLocks noChangeShapeType="1"/>
            </p:cNvSpPr>
            <p:nvPr/>
          </p:nvSpPr>
          <p:spPr bwMode="auto">
            <a:xfrm rot="60118">
              <a:off x="378" y="603"/>
              <a:ext cx="1652" cy="1036"/>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98" name="Text Box 125"/>
            <p:cNvSpPr txBox="1">
              <a:spLocks noChangeArrowheads="1"/>
            </p:cNvSpPr>
            <p:nvPr/>
          </p:nvSpPr>
          <p:spPr bwMode="auto">
            <a:xfrm>
              <a:off x="1188" y="852"/>
              <a:ext cx="95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1600">
                  <a:solidFill>
                    <a:schemeClr val="bg2"/>
                  </a:solidFill>
                </a:rPr>
                <a:t>評価項目</a:t>
              </a:r>
            </a:p>
          </p:txBody>
        </p:sp>
        <p:sp>
          <p:nvSpPr>
            <p:cNvPr id="15399" name="Text Box 126"/>
            <p:cNvSpPr txBox="1">
              <a:spLocks noChangeArrowheads="1"/>
            </p:cNvSpPr>
            <p:nvPr/>
          </p:nvSpPr>
          <p:spPr bwMode="auto">
            <a:xfrm>
              <a:off x="426" y="1125"/>
              <a:ext cx="9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1600">
                  <a:solidFill>
                    <a:schemeClr val="bg2"/>
                  </a:solidFill>
                </a:rPr>
                <a:t>候補テーマ</a:t>
              </a:r>
            </a:p>
          </p:txBody>
        </p:sp>
        <p:sp>
          <p:nvSpPr>
            <p:cNvPr id="15400" name="Text Box 127"/>
            <p:cNvSpPr txBox="1">
              <a:spLocks noChangeArrowheads="1"/>
            </p:cNvSpPr>
            <p:nvPr/>
          </p:nvSpPr>
          <p:spPr bwMode="auto">
            <a:xfrm>
              <a:off x="2381" y="582"/>
              <a:ext cx="120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1200">
                  <a:solidFill>
                    <a:schemeClr val="bg2"/>
                  </a:solidFill>
                </a:rPr>
                <a:t>必 要 性</a:t>
              </a:r>
            </a:p>
          </p:txBody>
        </p:sp>
        <p:sp>
          <p:nvSpPr>
            <p:cNvPr id="15401" name="Text Box 128"/>
            <p:cNvSpPr txBox="1">
              <a:spLocks noChangeArrowheads="1"/>
            </p:cNvSpPr>
            <p:nvPr/>
          </p:nvSpPr>
          <p:spPr bwMode="auto">
            <a:xfrm>
              <a:off x="3852" y="589"/>
              <a:ext cx="120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1200">
                  <a:solidFill>
                    <a:schemeClr val="bg2"/>
                  </a:solidFill>
                </a:rPr>
                <a:t>サークルの実力</a:t>
              </a:r>
            </a:p>
          </p:txBody>
        </p:sp>
        <p:sp>
          <p:nvSpPr>
            <p:cNvPr id="15402" name="Text Box 129"/>
            <p:cNvSpPr txBox="1">
              <a:spLocks noChangeArrowheads="1"/>
            </p:cNvSpPr>
            <p:nvPr/>
          </p:nvSpPr>
          <p:spPr bwMode="auto">
            <a:xfrm>
              <a:off x="5068" y="719"/>
              <a:ext cx="250" cy="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1400">
                  <a:solidFill>
                    <a:schemeClr val="bg2"/>
                  </a:solidFill>
                </a:rPr>
                <a:t>総合評価</a:t>
              </a:r>
            </a:p>
          </p:txBody>
        </p:sp>
        <p:sp>
          <p:nvSpPr>
            <p:cNvPr id="15403" name="Text Box 130"/>
            <p:cNvSpPr txBox="1">
              <a:spLocks noChangeArrowheads="1"/>
            </p:cNvSpPr>
            <p:nvPr/>
          </p:nvSpPr>
          <p:spPr bwMode="auto">
            <a:xfrm>
              <a:off x="4711" y="772"/>
              <a:ext cx="250" cy="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1400">
                  <a:solidFill>
                    <a:schemeClr val="bg2"/>
                  </a:solidFill>
                </a:rPr>
                <a:t>実力発揮</a:t>
              </a:r>
            </a:p>
          </p:txBody>
        </p:sp>
        <p:sp>
          <p:nvSpPr>
            <p:cNvPr id="15404" name="Text Box 131"/>
            <p:cNvSpPr txBox="1">
              <a:spLocks noChangeArrowheads="1"/>
            </p:cNvSpPr>
            <p:nvPr/>
          </p:nvSpPr>
          <p:spPr bwMode="auto">
            <a:xfrm>
              <a:off x="4354" y="752"/>
              <a:ext cx="250" cy="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1400">
                  <a:solidFill>
                    <a:schemeClr val="bg2"/>
                  </a:solidFill>
                </a:rPr>
                <a:t>活動期間</a:t>
              </a:r>
            </a:p>
          </p:txBody>
        </p:sp>
        <p:sp>
          <p:nvSpPr>
            <p:cNvPr id="15405" name="Text Box 132"/>
            <p:cNvSpPr txBox="1">
              <a:spLocks noChangeArrowheads="1"/>
            </p:cNvSpPr>
            <p:nvPr/>
          </p:nvSpPr>
          <p:spPr bwMode="auto">
            <a:xfrm>
              <a:off x="3977" y="772"/>
              <a:ext cx="250" cy="8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1400">
                  <a:solidFill>
                    <a:schemeClr val="bg2"/>
                  </a:solidFill>
                </a:rPr>
                <a:t>全員参加</a:t>
              </a:r>
            </a:p>
          </p:txBody>
        </p:sp>
        <p:sp>
          <p:nvSpPr>
            <p:cNvPr id="15406" name="Text Box 133"/>
            <p:cNvSpPr txBox="1">
              <a:spLocks noChangeArrowheads="1"/>
            </p:cNvSpPr>
            <p:nvPr/>
          </p:nvSpPr>
          <p:spPr bwMode="auto">
            <a:xfrm>
              <a:off x="3619" y="782"/>
              <a:ext cx="250" cy="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1400">
                  <a:solidFill>
                    <a:schemeClr val="bg2"/>
                  </a:solidFill>
                </a:rPr>
                <a:t>上司方針</a:t>
              </a:r>
            </a:p>
          </p:txBody>
        </p:sp>
        <p:sp>
          <p:nvSpPr>
            <p:cNvPr id="15407" name="Text Box 134"/>
            <p:cNvSpPr txBox="1">
              <a:spLocks noChangeArrowheads="1"/>
            </p:cNvSpPr>
            <p:nvPr/>
          </p:nvSpPr>
          <p:spPr bwMode="auto">
            <a:xfrm>
              <a:off x="3252" y="752"/>
              <a:ext cx="250" cy="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1400">
                  <a:solidFill>
                    <a:schemeClr val="bg2"/>
                  </a:solidFill>
                </a:rPr>
                <a:t>将来の見込み</a:t>
              </a:r>
            </a:p>
          </p:txBody>
        </p:sp>
        <p:sp>
          <p:nvSpPr>
            <p:cNvPr id="15408" name="Text Box 135"/>
            <p:cNvSpPr txBox="1">
              <a:spLocks noChangeArrowheads="1"/>
            </p:cNvSpPr>
            <p:nvPr/>
          </p:nvSpPr>
          <p:spPr bwMode="auto">
            <a:xfrm>
              <a:off x="2865" y="783"/>
              <a:ext cx="250" cy="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1400">
                  <a:solidFill>
                    <a:schemeClr val="bg2"/>
                  </a:solidFill>
                </a:rPr>
                <a:t>困り具合</a:t>
              </a:r>
            </a:p>
          </p:txBody>
        </p:sp>
        <p:sp>
          <p:nvSpPr>
            <p:cNvPr id="15409" name="Text Box 136"/>
            <p:cNvSpPr txBox="1">
              <a:spLocks noChangeArrowheads="1"/>
            </p:cNvSpPr>
            <p:nvPr/>
          </p:nvSpPr>
          <p:spPr bwMode="auto">
            <a:xfrm>
              <a:off x="2488" y="720"/>
              <a:ext cx="250" cy="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1400">
                  <a:solidFill>
                    <a:schemeClr val="bg2"/>
                  </a:solidFill>
                </a:rPr>
                <a:t>緊急性</a:t>
              </a:r>
            </a:p>
          </p:txBody>
        </p:sp>
        <p:sp>
          <p:nvSpPr>
            <p:cNvPr id="15410" name="Text Box 137"/>
            <p:cNvSpPr txBox="1">
              <a:spLocks noChangeArrowheads="1"/>
            </p:cNvSpPr>
            <p:nvPr/>
          </p:nvSpPr>
          <p:spPr bwMode="auto">
            <a:xfrm>
              <a:off x="2121" y="721"/>
              <a:ext cx="250" cy="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1400">
                  <a:solidFill>
                    <a:schemeClr val="bg2"/>
                  </a:solidFill>
                </a:rPr>
                <a:t>期待効 果</a:t>
              </a:r>
            </a:p>
          </p:txBody>
        </p:sp>
        <p:sp>
          <p:nvSpPr>
            <p:cNvPr id="15411" name="Text Box 138"/>
            <p:cNvSpPr txBox="1">
              <a:spLocks noChangeArrowheads="1"/>
            </p:cNvSpPr>
            <p:nvPr/>
          </p:nvSpPr>
          <p:spPr bwMode="auto">
            <a:xfrm>
              <a:off x="398" y="1657"/>
              <a:ext cx="21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1200">
                  <a:solidFill>
                    <a:schemeClr val="bg2"/>
                  </a:solidFill>
                </a:rPr>
                <a:t>１</a:t>
              </a:r>
            </a:p>
          </p:txBody>
        </p:sp>
        <p:sp>
          <p:nvSpPr>
            <p:cNvPr id="15412" name="Text Box 140"/>
            <p:cNvSpPr txBox="1">
              <a:spLocks noChangeArrowheads="1"/>
            </p:cNvSpPr>
            <p:nvPr/>
          </p:nvSpPr>
          <p:spPr bwMode="auto">
            <a:xfrm>
              <a:off x="398" y="1846"/>
              <a:ext cx="21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1200">
                  <a:solidFill>
                    <a:schemeClr val="bg2"/>
                  </a:solidFill>
                </a:rPr>
                <a:t>２ </a:t>
              </a:r>
            </a:p>
          </p:txBody>
        </p:sp>
        <p:sp>
          <p:nvSpPr>
            <p:cNvPr id="15413" name="Text Box 141"/>
            <p:cNvSpPr txBox="1">
              <a:spLocks noChangeArrowheads="1"/>
            </p:cNvSpPr>
            <p:nvPr/>
          </p:nvSpPr>
          <p:spPr bwMode="auto">
            <a:xfrm>
              <a:off x="398" y="2019"/>
              <a:ext cx="21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1200">
                  <a:solidFill>
                    <a:schemeClr val="bg2"/>
                  </a:solidFill>
                </a:rPr>
                <a:t>３</a:t>
              </a:r>
            </a:p>
          </p:txBody>
        </p:sp>
        <p:sp>
          <p:nvSpPr>
            <p:cNvPr id="15414" name="Text Box 142"/>
            <p:cNvSpPr txBox="1">
              <a:spLocks noChangeArrowheads="1"/>
            </p:cNvSpPr>
            <p:nvPr/>
          </p:nvSpPr>
          <p:spPr bwMode="auto">
            <a:xfrm>
              <a:off x="398" y="2204"/>
              <a:ext cx="21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200">
                  <a:solidFill>
                    <a:schemeClr val="bg2"/>
                  </a:solidFill>
                </a:rPr>
                <a:t>4</a:t>
              </a:r>
            </a:p>
          </p:txBody>
        </p:sp>
        <p:sp>
          <p:nvSpPr>
            <p:cNvPr id="15415" name="Text Box 143"/>
            <p:cNvSpPr txBox="1">
              <a:spLocks noChangeArrowheads="1"/>
            </p:cNvSpPr>
            <p:nvPr/>
          </p:nvSpPr>
          <p:spPr bwMode="auto">
            <a:xfrm>
              <a:off x="570" y="1667"/>
              <a:ext cx="131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200">
                  <a:solidFill>
                    <a:schemeClr val="bg2"/>
                  </a:solidFill>
                </a:rPr>
                <a:t>A</a:t>
              </a:r>
              <a:r>
                <a:rPr lang="ja-JP" altLang="en-US" sz="1200">
                  <a:solidFill>
                    <a:schemeClr val="bg2"/>
                  </a:solidFill>
                </a:rPr>
                <a:t>さんに仕事が集中する</a:t>
              </a:r>
            </a:p>
          </p:txBody>
        </p:sp>
        <p:sp>
          <p:nvSpPr>
            <p:cNvPr id="15416" name="Text Box 144"/>
            <p:cNvSpPr txBox="1">
              <a:spLocks noChangeArrowheads="1"/>
            </p:cNvSpPr>
            <p:nvPr/>
          </p:nvSpPr>
          <p:spPr bwMode="auto">
            <a:xfrm>
              <a:off x="485" y="1849"/>
              <a:ext cx="156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1200">
                  <a:solidFill>
                    <a:schemeClr val="hlink"/>
                  </a:solidFill>
                </a:rPr>
                <a:t>新○△工程のチョコ停防止</a:t>
              </a:r>
            </a:p>
          </p:txBody>
        </p:sp>
        <p:sp>
          <p:nvSpPr>
            <p:cNvPr id="15417" name="Text Box 145"/>
            <p:cNvSpPr txBox="1">
              <a:spLocks noChangeArrowheads="1"/>
            </p:cNvSpPr>
            <p:nvPr/>
          </p:nvSpPr>
          <p:spPr bwMode="auto">
            <a:xfrm>
              <a:off x="563" y="2012"/>
              <a:ext cx="131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1200">
                  <a:solidFill>
                    <a:schemeClr val="bg2"/>
                  </a:solidFill>
                </a:rPr>
                <a:t>複写紙の使用量が多い</a:t>
              </a:r>
            </a:p>
          </p:txBody>
        </p:sp>
        <p:sp>
          <p:nvSpPr>
            <p:cNvPr id="15418" name="Text Box 146"/>
            <p:cNvSpPr txBox="1">
              <a:spLocks noChangeArrowheads="1"/>
            </p:cNvSpPr>
            <p:nvPr/>
          </p:nvSpPr>
          <p:spPr bwMode="auto">
            <a:xfrm>
              <a:off x="500" y="2205"/>
              <a:ext cx="131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1200">
                  <a:solidFill>
                    <a:schemeClr val="bg2"/>
                  </a:solidFill>
                </a:rPr>
                <a:t>伝票記入ミスが多い</a:t>
              </a:r>
            </a:p>
          </p:txBody>
        </p:sp>
        <p:sp>
          <p:nvSpPr>
            <p:cNvPr id="15419" name="Text Box 147"/>
            <p:cNvSpPr txBox="1">
              <a:spLocks noChangeArrowheads="1"/>
            </p:cNvSpPr>
            <p:nvPr/>
          </p:nvSpPr>
          <p:spPr bwMode="auto">
            <a:xfrm>
              <a:off x="2079" y="1813"/>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hlink"/>
                  </a:solidFill>
                </a:rPr>
                <a:t>◎</a:t>
              </a:r>
            </a:p>
          </p:txBody>
        </p:sp>
        <p:sp>
          <p:nvSpPr>
            <p:cNvPr id="15420" name="Text Box 148"/>
            <p:cNvSpPr txBox="1">
              <a:spLocks noChangeArrowheads="1"/>
            </p:cNvSpPr>
            <p:nvPr/>
          </p:nvSpPr>
          <p:spPr bwMode="auto">
            <a:xfrm>
              <a:off x="2077" y="1639"/>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bg2"/>
                  </a:solidFill>
                </a:rPr>
                <a:t>○</a:t>
              </a:r>
            </a:p>
          </p:txBody>
        </p:sp>
        <p:sp>
          <p:nvSpPr>
            <p:cNvPr id="15421" name="Text Box 149"/>
            <p:cNvSpPr txBox="1">
              <a:spLocks noChangeArrowheads="1"/>
            </p:cNvSpPr>
            <p:nvPr/>
          </p:nvSpPr>
          <p:spPr bwMode="auto">
            <a:xfrm>
              <a:off x="3215" y="1636"/>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bg2"/>
                  </a:solidFill>
                </a:rPr>
                <a:t>△</a:t>
              </a:r>
            </a:p>
          </p:txBody>
        </p:sp>
        <p:sp>
          <p:nvSpPr>
            <p:cNvPr id="15422" name="Text Box 150"/>
            <p:cNvSpPr txBox="1">
              <a:spLocks noChangeArrowheads="1"/>
            </p:cNvSpPr>
            <p:nvPr/>
          </p:nvSpPr>
          <p:spPr bwMode="auto">
            <a:xfrm>
              <a:off x="2457" y="1635"/>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bg2"/>
                  </a:solidFill>
                </a:rPr>
                <a:t>○</a:t>
              </a:r>
            </a:p>
          </p:txBody>
        </p:sp>
        <p:sp>
          <p:nvSpPr>
            <p:cNvPr id="15423" name="Text Box 151"/>
            <p:cNvSpPr txBox="1">
              <a:spLocks noChangeArrowheads="1"/>
            </p:cNvSpPr>
            <p:nvPr/>
          </p:nvSpPr>
          <p:spPr bwMode="auto">
            <a:xfrm>
              <a:off x="2838" y="1641"/>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bg2"/>
                  </a:solidFill>
                </a:rPr>
                <a:t>○</a:t>
              </a:r>
            </a:p>
          </p:txBody>
        </p:sp>
        <p:sp>
          <p:nvSpPr>
            <p:cNvPr id="15424" name="Text Box 152"/>
            <p:cNvSpPr txBox="1">
              <a:spLocks noChangeArrowheads="1"/>
            </p:cNvSpPr>
            <p:nvPr/>
          </p:nvSpPr>
          <p:spPr bwMode="auto">
            <a:xfrm>
              <a:off x="3587" y="1635"/>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bg2"/>
                  </a:solidFill>
                </a:rPr>
                <a:t>○</a:t>
              </a:r>
            </a:p>
          </p:txBody>
        </p:sp>
        <p:sp>
          <p:nvSpPr>
            <p:cNvPr id="15425" name="Text Box 153"/>
            <p:cNvSpPr txBox="1">
              <a:spLocks noChangeArrowheads="1"/>
            </p:cNvSpPr>
            <p:nvPr/>
          </p:nvSpPr>
          <p:spPr bwMode="auto">
            <a:xfrm>
              <a:off x="3581" y="1991"/>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bg2"/>
                  </a:solidFill>
                </a:rPr>
                <a:t>○</a:t>
              </a:r>
            </a:p>
          </p:txBody>
        </p:sp>
        <p:sp>
          <p:nvSpPr>
            <p:cNvPr id="15426" name="Text Box 154"/>
            <p:cNvSpPr txBox="1">
              <a:spLocks noChangeArrowheads="1"/>
            </p:cNvSpPr>
            <p:nvPr/>
          </p:nvSpPr>
          <p:spPr bwMode="auto">
            <a:xfrm>
              <a:off x="3588" y="1817"/>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hlink"/>
                  </a:solidFill>
                </a:rPr>
                <a:t>○</a:t>
              </a:r>
            </a:p>
          </p:txBody>
        </p:sp>
        <p:sp>
          <p:nvSpPr>
            <p:cNvPr id="15427" name="Text Box 155"/>
            <p:cNvSpPr txBox="1">
              <a:spLocks noChangeArrowheads="1"/>
            </p:cNvSpPr>
            <p:nvPr/>
          </p:nvSpPr>
          <p:spPr bwMode="auto">
            <a:xfrm>
              <a:off x="2083" y="2169"/>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bg2"/>
                  </a:solidFill>
                </a:rPr>
                <a:t>○</a:t>
              </a:r>
            </a:p>
          </p:txBody>
        </p:sp>
        <p:sp>
          <p:nvSpPr>
            <p:cNvPr id="15428" name="Text Box 156"/>
            <p:cNvSpPr txBox="1">
              <a:spLocks noChangeArrowheads="1"/>
            </p:cNvSpPr>
            <p:nvPr/>
          </p:nvSpPr>
          <p:spPr bwMode="auto">
            <a:xfrm>
              <a:off x="3587" y="2185"/>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bg2"/>
                  </a:solidFill>
                </a:rPr>
                <a:t>○</a:t>
              </a:r>
            </a:p>
          </p:txBody>
        </p:sp>
        <p:sp>
          <p:nvSpPr>
            <p:cNvPr id="15429" name="Text Box 157"/>
            <p:cNvSpPr txBox="1">
              <a:spLocks noChangeArrowheads="1"/>
            </p:cNvSpPr>
            <p:nvPr/>
          </p:nvSpPr>
          <p:spPr bwMode="auto">
            <a:xfrm>
              <a:off x="4680" y="1999"/>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bg2"/>
                  </a:solidFill>
                </a:rPr>
                <a:t>○</a:t>
              </a:r>
            </a:p>
          </p:txBody>
        </p:sp>
        <p:sp>
          <p:nvSpPr>
            <p:cNvPr id="15430" name="Text Box 158"/>
            <p:cNvSpPr txBox="1">
              <a:spLocks noChangeArrowheads="1"/>
            </p:cNvSpPr>
            <p:nvPr/>
          </p:nvSpPr>
          <p:spPr bwMode="auto">
            <a:xfrm>
              <a:off x="4681" y="2178"/>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bg2"/>
                  </a:solidFill>
                </a:rPr>
                <a:t>○</a:t>
              </a:r>
            </a:p>
          </p:txBody>
        </p:sp>
        <p:sp>
          <p:nvSpPr>
            <p:cNvPr id="15431" name="Text Box 159"/>
            <p:cNvSpPr txBox="1">
              <a:spLocks noChangeArrowheads="1"/>
            </p:cNvSpPr>
            <p:nvPr/>
          </p:nvSpPr>
          <p:spPr bwMode="auto">
            <a:xfrm>
              <a:off x="2466" y="2170"/>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bg2"/>
                  </a:solidFill>
                </a:rPr>
                <a:t>○</a:t>
              </a:r>
            </a:p>
          </p:txBody>
        </p:sp>
        <p:sp>
          <p:nvSpPr>
            <p:cNvPr id="15432" name="Text Box 160"/>
            <p:cNvSpPr txBox="1">
              <a:spLocks noChangeArrowheads="1"/>
            </p:cNvSpPr>
            <p:nvPr/>
          </p:nvSpPr>
          <p:spPr bwMode="auto">
            <a:xfrm>
              <a:off x="2833" y="2169"/>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bg2"/>
                  </a:solidFill>
                </a:rPr>
                <a:t>○</a:t>
              </a:r>
            </a:p>
          </p:txBody>
        </p:sp>
        <p:sp>
          <p:nvSpPr>
            <p:cNvPr id="15433" name="Text Box 161"/>
            <p:cNvSpPr txBox="1">
              <a:spLocks noChangeArrowheads="1"/>
            </p:cNvSpPr>
            <p:nvPr/>
          </p:nvSpPr>
          <p:spPr bwMode="auto">
            <a:xfrm>
              <a:off x="3215" y="2173"/>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bg2"/>
                  </a:solidFill>
                </a:rPr>
                <a:t>○</a:t>
              </a:r>
            </a:p>
          </p:txBody>
        </p:sp>
        <p:sp>
          <p:nvSpPr>
            <p:cNvPr id="15434" name="Text Box 162"/>
            <p:cNvSpPr txBox="1">
              <a:spLocks noChangeArrowheads="1"/>
            </p:cNvSpPr>
            <p:nvPr/>
          </p:nvSpPr>
          <p:spPr bwMode="auto">
            <a:xfrm>
              <a:off x="2463" y="1991"/>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bg2"/>
                  </a:solidFill>
                </a:rPr>
                <a:t>○</a:t>
              </a:r>
            </a:p>
          </p:txBody>
        </p:sp>
        <p:sp>
          <p:nvSpPr>
            <p:cNvPr id="15435" name="Text Box 163"/>
            <p:cNvSpPr txBox="1">
              <a:spLocks noChangeArrowheads="1"/>
            </p:cNvSpPr>
            <p:nvPr/>
          </p:nvSpPr>
          <p:spPr bwMode="auto">
            <a:xfrm>
              <a:off x="2830" y="1990"/>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bg2"/>
                  </a:solidFill>
                </a:rPr>
                <a:t>○</a:t>
              </a:r>
            </a:p>
          </p:txBody>
        </p:sp>
        <p:sp>
          <p:nvSpPr>
            <p:cNvPr id="15436" name="Text Box 164"/>
            <p:cNvSpPr txBox="1">
              <a:spLocks noChangeArrowheads="1"/>
            </p:cNvSpPr>
            <p:nvPr/>
          </p:nvSpPr>
          <p:spPr bwMode="auto">
            <a:xfrm>
              <a:off x="2076" y="1997"/>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bg2"/>
                  </a:solidFill>
                </a:rPr>
                <a:t>◎</a:t>
              </a:r>
            </a:p>
          </p:txBody>
        </p:sp>
        <p:sp>
          <p:nvSpPr>
            <p:cNvPr id="15437" name="Text Box 165"/>
            <p:cNvSpPr txBox="1">
              <a:spLocks noChangeArrowheads="1"/>
            </p:cNvSpPr>
            <p:nvPr/>
          </p:nvSpPr>
          <p:spPr bwMode="auto">
            <a:xfrm>
              <a:off x="2454" y="1811"/>
              <a:ext cx="23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hlink"/>
                  </a:solidFill>
                </a:rPr>
                <a:t>◎</a:t>
              </a:r>
            </a:p>
          </p:txBody>
        </p:sp>
        <p:sp>
          <p:nvSpPr>
            <p:cNvPr id="15438" name="Text Box 166"/>
            <p:cNvSpPr txBox="1">
              <a:spLocks noChangeArrowheads="1"/>
            </p:cNvSpPr>
            <p:nvPr/>
          </p:nvSpPr>
          <p:spPr bwMode="auto">
            <a:xfrm>
              <a:off x="2828" y="1814"/>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hlink"/>
                  </a:solidFill>
                </a:rPr>
                <a:t>◎</a:t>
              </a:r>
            </a:p>
          </p:txBody>
        </p:sp>
        <p:sp>
          <p:nvSpPr>
            <p:cNvPr id="15439" name="Text Box 167"/>
            <p:cNvSpPr txBox="1">
              <a:spLocks noChangeArrowheads="1"/>
            </p:cNvSpPr>
            <p:nvPr/>
          </p:nvSpPr>
          <p:spPr bwMode="auto">
            <a:xfrm>
              <a:off x="3217" y="1811"/>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hlink"/>
                  </a:solidFill>
                </a:rPr>
                <a:t>◎</a:t>
              </a:r>
            </a:p>
          </p:txBody>
        </p:sp>
        <p:sp>
          <p:nvSpPr>
            <p:cNvPr id="15440" name="Text Box 168"/>
            <p:cNvSpPr txBox="1">
              <a:spLocks noChangeArrowheads="1"/>
            </p:cNvSpPr>
            <p:nvPr/>
          </p:nvSpPr>
          <p:spPr bwMode="auto">
            <a:xfrm>
              <a:off x="4675" y="1635"/>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bg2"/>
                  </a:solidFill>
                </a:rPr>
                <a:t>◎</a:t>
              </a:r>
            </a:p>
          </p:txBody>
        </p:sp>
        <p:sp>
          <p:nvSpPr>
            <p:cNvPr id="15441" name="Text Box 169"/>
            <p:cNvSpPr txBox="1">
              <a:spLocks noChangeArrowheads="1"/>
            </p:cNvSpPr>
            <p:nvPr/>
          </p:nvSpPr>
          <p:spPr bwMode="auto">
            <a:xfrm>
              <a:off x="4674" y="1819"/>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hlink"/>
                  </a:solidFill>
                </a:rPr>
                <a:t>◎</a:t>
              </a:r>
            </a:p>
          </p:txBody>
        </p:sp>
        <p:sp>
          <p:nvSpPr>
            <p:cNvPr id="15442" name="Text Box 170"/>
            <p:cNvSpPr txBox="1">
              <a:spLocks noChangeArrowheads="1"/>
            </p:cNvSpPr>
            <p:nvPr/>
          </p:nvSpPr>
          <p:spPr bwMode="auto">
            <a:xfrm>
              <a:off x="3209" y="1999"/>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bg2"/>
                  </a:solidFill>
                </a:rPr>
                <a:t>×</a:t>
              </a:r>
            </a:p>
          </p:txBody>
        </p:sp>
        <p:sp>
          <p:nvSpPr>
            <p:cNvPr id="15443" name="Text Box 171"/>
            <p:cNvSpPr txBox="1">
              <a:spLocks noChangeArrowheads="1"/>
            </p:cNvSpPr>
            <p:nvPr/>
          </p:nvSpPr>
          <p:spPr bwMode="auto">
            <a:xfrm>
              <a:off x="4324" y="2183"/>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bg2"/>
                  </a:solidFill>
                </a:rPr>
                <a:t>×</a:t>
              </a:r>
            </a:p>
          </p:txBody>
        </p:sp>
        <p:sp>
          <p:nvSpPr>
            <p:cNvPr id="15444" name="Text Box 172"/>
            <p:cNvSpPr txBox="1">
              <a:spLocks noChangeArrowheads="1"/>
            </p:cNvSpPr>
            <p:nvPr/>
          </p:nvSpPr>
          <p:spPr bwMode="auto">
            <a:xfrm>
              <a:off x="4320" y="1989"/>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bg2"/>
                  </a:solidFill>
                </a:rPr>
                <a:t>×</a:t>
              </a:r>
            </a:p>
          </p:txBody>
        </p:sp>
        <p:sp>
          <p:nvSpPr>
            <p:cNvPr id="15445" name="Text Box 173"/>
            <p:cNvSpPr txBox="1">
              <a:spLocks noChangeArrowheads="1"/>
            </p:cNvSpPr>
            <p:nvPr/>
          </p:nvSpPr>
          <p:spPr bwMode="auto">
            <a:xfrm>
              <a:off x="3956" y="1813"/>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hlink"/>
                  </a:solidFill>
                </a:rPr>
                <a:t>◎</a:t>
              </a:r>
            </a:p>
          </p:txBody>
        </p:sp>
        <p:sp>
          <p:nvSpPr>
            <p:cNvPr id="15446" name="Text Box 174"/>
            <p:cNvSpPr txBox="1">
              <a:spLocks noChangeArrowheads="1"/>
            </p:cNvSpPr>
            <p:nvPr/>
          </p:nvSpPr>
          <p:spPr bwMode="auto">
            <a:xfrm>
              <a:off x="4324" y="1638"/>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bg2"/>
                  </a:solidFill>
                </a:rPr>
                <a:t>◎</a:t>
              </a:r>
            </a:p>
          </p:txBody>
        </p:sp>
        <p:sp>
          <p:nvSpPr>
            <p:cNvPr id="15447" name="Text Box 175"/>
            <p:cNvSpPr txBox="1">
              <a:spLocks noChangeArrowheads="1"/>
            </p:cNvSpPr>
            <p:nvPr/>
          </p:nvSpPr>
          <p:spPr bwMode="auto">
            <a:xfrm>
              <a:off x="4321" y="1821"/>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hlink"/>
                  </a:solidFill>
                </a:rPr>
                <a:t>◎</a:t>
              </a:r>
            </a:p>
          </p:txBody>
        </p:sp>
        <p:sp>
          <p:nvSpPr>
            <p:cNvPr id="15448" name="Text Box 176"/>
            <p:cNvSpPr txBox="1">
              <a:spLocks noChangeArrowheads="1"/>
            </p:cNvSpPr>
            <p:nvPr/>
          </p:nvSpPr>
          <p:spPr bwMode="auto">
            <a:xfrm>
              <a:off x="3951" y="1636"/>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bg2"/>
                  </a:solidFill>
                </a:rPr>
                <a:t>◎</a:t>
              </a:r>
            </a:p>
          </p:txBody>
        </p:sp>
        <p:sp>
          <p:nvSpPr>
            <p:cNvPr id="15449" name="Text Box 177"/>
            <p:cNvSpPr txBox="1">
              <a:spLocks noChangeArrowheads="1"/>
            </p:cNvSpPr>
            <p:nvPr/>
          </p:nvSpPr>
          <p:spPr bwMode="auto">
            <a:xfrm>
              <a:off x="3951" y="1999"/>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bg2"/>
                  </a:solidFill>
                </a:rPr>
                <a:t>◎</a:t>
              </a:r>
            </a:p>
          </p:txBody>
        </p:sp>
        <p:sp>
          <p:nvSpPr>
            <p:cNvPr id="15450" name="Text Box 178"/>
            <p:cNvSpPr txBox="1">
              <a:spLocks noChangeArrowheads="1"/>
            </p:cNvSpPr>
            <p:nvPr/>
          </p:nvSpPr>
          <p:spPr bwMode="auto">
            <a:xfrm>
              <a:off x="3957" y="2182"/>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1400">
                  <a:solidFill>
                    <a:schemeClr val="bg2"/>
                  </a:solidFill>
                </a:rPr>
                <a:t>◎</a:t>
              </a:r>
            </a:p>
          </p:txBody>
        </p:sp>
        <p:sp>
          <p:nvSpPr>
            <p:cNvPr id="15451" name="Text Box 179"/>
            <p:cNvSpPr txBox="1">
              <a:spLocks noChangeArrowheads="1"/>
            </p:cNvSpPr>
            <p:nvPr/>
          </p:nvSpPr>
          <p:spPr bwMode="auto">
            <a:xfrm>
              <a:off x="5018" y="1986"/>
              <a:ext cx="32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1600">
                  <a:solidFill>
                    <a:schemeClr val="bg2"/>
                  </a:solidFill>
                </a:rPr>
                <a:t>２２</a:t>
              </a:r>
            </a:p>
          </p:txBody>
        </p:sp>
        <p:sp>
          <p:nvSpPr>
            <p:cNvPr id="15452" name="Text Box 180"/>
            <p:cNvSpPr txBox="1">
              <a:spLocks noChangeArrowheads="1"/>
            </p:cNvSpPr>
            <p:nvPr/>
          </p:nvSpPr>
          <p:spPr bwMode="auto">
            <a:xfrm>
              <a:off x="5000" y="2175"/>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1600">
                  <a:solidFill>
                    <a:schemeClr val="bg2"/>
                  </a:solidFill>
                </a:rPr>
                <a:t>２３</a:t>
              </a:r>
            </a:p>
          </p:txBody>
        </p:sp>
        <p:sp>
          <p:nvSpPr>
            <p:cNvPr id="15453" name="Text Box 181"/>
            <p:cNvSpPr txBox="1">
              <a:spLocks noChangeArrowheads="1"/>
            </p:cNvSpPr>
            <p:nvPr/>
          </p:nvSpPr>
          <p:spPr bwMode="auto">
            <a:xfrm>
              <a:off x="5003" y="1623"/>
              <a:ext cx="32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1600">
                  <a:solidFill>
                    <a:schemeClr val="bg2"/>
                  </a:solidFill>
                </a:rPr>
                <a:t>２８</a:t>
              </a:r>
            </a:p>
          </p:txBody>
        </p:sp>
        <p:sp>
          <p:nvSpPr>
            <p:cNvPr id="15454" name="Text Box 182"/>
            <p:cNvSpPr txBox="1">
              <a:spLocks noChangeArrowheads="1"/>
            </p:cNvSpPr>
            <p:nvPr/>
          </p:nvSpPr>
          <p:spPr bwMode="auto">
            <a:xfrm>
              <a:off x="5002" y="1807"/>
              <a:ext cx="35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1600">
                  <a:solidFill>
                    <a:schemeClr val="hlink"/>
                  </a:solidFill>
                </a:rPr>
                <a:t>３８</a:t>
              </a:r>
            </a:p>
          </p:txBody>
        </p:sp>
        <p:sp>
          <p:nvSpPr>
            <p:cNvPr id="15455" name="Text Box 184"/>
            <p:cNvSpPr txBox="1">
              <a:spLocks noChangeArrowheads="1"/>
            </p:cNvSpPr>
            <p:nvPr/>
          </p:nvSpPr>
          <p:spPr bwMode="auto">
            <a:xfrm>
              <a:off x="3138" y="333"/>
              <a:ext cx="2093" cy="212"/>
            </a:xfrm>
            <a:prstGeom prst="rect">
              <a:avLst/>
            </a:prstGeom>
            <a:solidFill>
              <a:schemeClr val="tx1"/>
            </a:solidFill>
            <a:ln>
              <a:noFill/>
            </a:ln>
            <a:effectLst/>
            <a:extLs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rPr>
                <a:t>◎</a:t>
              </a:r>
              <a:r>
                <a:rPr lang="ja-JP" altLang="en-US" sz="1600">
                  <a:solidFill>
                    <a:schemeClr val="bg2"/>
                  </a:solidFill>
                </a:rPr>
                <a:t>：５点   ○：３点   △：１点   </a:t>
              </a:r>
              <a:r>
                <a:rPr lang="en-US" altLang="ja-JP" sz="1600">
                  <a:solidFill>
                    <a:schemeClr val="bg2"/>
                  </a:solidFill>
                </a:rPr>
                <a:t>×</a:t>
              </a:r>
              <a:r>
                <a:rPr lang="ja-JP" altLang="en-US" sz="1600">
                  <a:solidFill>
                    <a:schemeClr val="bg2"/>
                  </a:solidFill>
                </a:rPr>
                <a:t>：０点</a:t>
              </a:r>
            </a:p>
          </p:txBody>
        </p:sp>
        <p:sp>
          <p:nvSpPr>
            <p:cNvPr id="15456" name="Text Box 185"/>
            <p:cNvSpPr txBox="1">
              <a:spLocks noChangeArrowheads="1"/>
            </p:cNvSpPr>
            <p:nvPr/>
          </p:nvSpPr>
          <p:spPr bwMode="auto">
            <a:xfrm>
              <a:off x="643" y="1398"/>
              <a:ext cx="90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1400">
                  <a:solidFill>
                    <a:schemeClr val="bg2"/>
                  </a:solidFill>
                </a:rPr>
                <a:t>（問題・課題）</a:t>
              </a:r>
            </a:p>
          </p:txBody>
        </p:sp>
      </p:grpSp>
      <p:grpSp>
        <p:nvGrpSpPr>
          <p:cNvPr id="167105" name="Group 193"/>
          <p:cNvGrpSpPr>
            <a:grpSpLocks/>
          </p:cNvGrpSpPr>
          <p:nvPr/>
        </p:nvGrpSpPr>
        <p:grpSpPr bwMode="auto">
          <a:xfrm>
            <a:off x="1374775" y="3840163"/>
            <a:ext cx="5180013" cy="696912"/>
            <a:chOff x="866" y="2419"/>
            <a:chExt cx="3263" cy="439"/>
          </a:xfrm>
        </p:grpSpPr>
        <p:sp>
          <p:nvSpPr>
            <p:cNvPr id="15376" name="Text Box 183"/>
            <p:cNvSpPr txBox="1">
              <a:spLocks noChangeArrowheads="1"/>
            </p:cNvSpPr>
            <p:nvPr/>
          </p:nvSpPr>
          <p:spPr bwMode="auto">
            <a:xfrm>
              <a:off x="870" y="2627"/>
              <a:ext cx="275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800">
                  <a:solidFill>
                    <a:srgbClr val="000000"/>
                  </a:solidFill>
                  <a:latin typeface="HG創英角ﾎﾟｯﾌﾟ体" pitchFamily="49" charset="-128"/>
                  <a:ea typeface="HG創英角ﾎﾟｯﾌﾟ体" pitchFamily="49" charset="-128"/>
                </a:rPr>
                <a:t>◇</a:t>
              </a:r>
              <a:r>
                <a:rPr lang="ja-JP" altLang="en-US" sz="1800" b="1">
                  <a:solidFill>
                    <a:schemeClr val="bg2"/>
                  </a:solidFill>
                  <a:ea typeface="HG創英角ﾎﾟｯﾌﾟ体" pitchFamily="49" charset="-128"/>
                </a:rPr>
                <a:t>テーマを優先順位で評価して決める</a:t>
              </a:r>
            </a:p>
          </p:txBody>
        </p:sp>
        <p:sp>
          <p:nvSpPr>
            <p:cNvPr id="15377" name="Text Box 186"/>
            <p:cNvSpPr txBox="1">
              <a:spLocks noChangeArrowheads="1"/>
            </p:cNvSpPr>
            <p:nvPr/>
          </p:nvSpPr>
          <p:spPr bwMode="auto">
            <a:xfrm>
              <a:off x="866" y="2419"/>
              <a:ext cx="326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800">
                  <a:solidFill>
                    <a:srgbClr val="000000"/>
                  </a:solidFill>
                  <a:latin typeface="HG創英角ﾎﾟｯﾌﾟ体" pitchFamily="49" charset="-128"/>
                  <a:ea typeface="HG創英角ﾎﾟｯﾌﾟ体" pitchFamily="49" charset="-128"/>
                </a:rPr>
                <a:t>◇</a:t>
              </a:r>
              <a:r>
                <a:rPr lang="ja-JP" altLang="en-US" sz="1800">
                  <a:solidFill>
                    <a:schemeClr val="bg2"/>
                  </a:solidFill>
                  <a:ea typeface="HG創英角ﾎﾟｯﾌﾟ体" pitchFamily="49" charset="-128"/>
                </a:rPr>
                <a:t>出来るだけ</a:t>
              </a:r>
              <a:r>
                <a:rPr lang="ja-JP" altLang="en-US" sz="1800">
                  <a:solidFill>
                    <a:schemeClr val="hlink"/>
                  </a:solidFill>
                  <a:ea typeface="HG創英角ﾎﾟｯﾌﾟ体" pitchFamily="49" charset="-128"/>
                </a:rPr>
                <a:t>具体的</a:t>
              </a:r>
              <a:r>
                <a:rPr lang="ja-JP" altLang="en-US" sz="1800">
                  <a:solidFill>
                    <a:schemeClr val="bg2"/>
                  </a:solidFill>
                  <a:ea typeface="HG創英角ﾎﾟｯﾌﾟ体" pitchFamily="49" charset="-128"/>
                </a:rPr>
                <a:t>に</a:t>
              </a:r>
              <a:r>
                <a:rPr lang="ja-JP" altLang="en-US" sz="1800">
                  <a:solidFill>
                    <a:schemeClr val="hlink"/>
                  </a:solidFill>
                  <a:ea typeface="HG創英角ﾎﾟｯﾌﾟ体" pitchFamily="49" charset="-128"/>
                </a:rPr>
                <a:t>定量的</a:t>
              </a:r>
              <a:r>
                <a:rPr lang="ja-JP" altLang="en-US" sz="1800">
                  <a:solidFill>
                    <a:schemeClr val="bg2"/>
                  </a:solidFill>
                  <a:ea typeface="HG創英角ﾎﾟｯﾌﾟ体" pitchFamily="49" charset="-128"/>
                </a:rPr>
                <a:t>に判断する</a:t>
              </a:r>
              <a:r>
                <a:rPr lang="ja-JP" altLang="en-US" sz="1800">
                  <a:solidFill>
                    <a:schemeClr val="bg1"/>
                  </a:solidFill>
                  <a:ea typeface="HG創英角ﾎﾟｯﾌﾟ体" pitchFamily="49" charset="-128"/>
                </a:rPr>
                <a:t>。</a:t>
              </a:r>
            </a:p>
          </p:txBody>
        </p:sp>
      </p:grpSp>
      <p:sp>
        <p:nvSpPr>
          <p:cNvPr id="166920" name="Rectangle 8"/>
          <p:cNvSpPr>
            <a:spLocks noChangeArrowheads="1"/>
          </p:cNvSpPr>
          <p:nvPr/>
        </p:nvSpPr>
        <p:spPr bwMode="auto">
          <a:xfrm>
            <a:off x="611188" y="4632325"/>
            <a:ext cx="68230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400">
                <a:solidFill>
                  <a:schemeClr val="bg1"/>
                </a:solidFill>
                <a:latin typeface="HG創英角ﾎﾟｯﾌﾟ体" pitchFamily="49" charset="-128"/>
                <a:ea typeface="HG創英角ﾎﾟｯﾌﾟ体" pitchFamily="49" charset="-128"/>
              </a:rPr>
              <a:t>５、取り組む必要性を明確にする</a:t>
            </a:r>
          </a:p>
        </p:txBody>
      </p:sp>
      <p:grpSp>
        <p:nvGrpSpPr>
          <p:cNvPr id="167110" name="Group 198"/>
          <p:cNvGrpSpPr>
            <a:grpSpLocks/>
          </p:cNvGrpSpPr>
          <p:nvPr/>
        </p:nvGrpSpPr>
        <p:grpSpPr bwMode="auto">
          <a:xfrm>
            <a:off x="703263" y="5062538"/>
            <a:ext cx="2727325" cy="1530350"/>
            <a:chOff x="443" y="3189"/>
            <a:chExt cx="1718" cy="964"/>
          </a:xfrm>
        </p:grpSpPr>
        <p:pic>
          <p:nvPicPr>
            <p:cNvPr id="15374" name="Picture 19" descr="04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7" y="3189"/>
              <a:ext cx="1174" cy="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5" name="Rectangle 187"/>
            <p:cNvSpPr>
              <a:spLocks noChangeArrowheads="1"/>
            </p:cNvSpPr>
            <p:nvPr/>
          </p:nvSpPr>
          <p:spPr bwMode="auto">
            <a:xfrm>
              <a:off x="443" y="3980"/>
              <a:ext cx="158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800">
                  <a:solidFill>
                    <a:srgbClr val="000000"/>
                  </a:solidFill>
                  <a:latin typeface="HG創英角ﾎﾟｯﾌﾟ体" pitchFamily="49" charset="-128"/>
                  <a:ea typeface="HG創英角ﾎﾟｯﾌﾟ体" pitchFamily="49" charset="-128"/>
                </a:rPr>
                <a:t>◇</a:t>
              </a:r>
              <a:r>
                <a:rPr lang="ja-JP" altLang="en-US" sz="1800">
                  <a:solidFill>
                    <a:srgbClr val="000000"/>
                  </a:solidFill>
                  <a:latin typeface="HG創英角ﾎﾟｯﾌﾟ体" pitchFamily="49" charset="-128"/>
                  <a:ea typeface="HG創英角ﾎﾟｯﾌﾟ体" pitchFamily="49" charset="-128"/>
                </a:rPr>
                <a:t>困り具合を明確にする</a:t>
              </a:r>
              <a:endParaRPr lang="ja-JP" altLang="en-US" sz="4000">
                <a:ea typeface="HG正楷書体-PRO" pitchFamily="66" charset="-128"/>
              </a:endParaRPr>
            </a:p>
          </p:txBody>
        </p:sp>
      </p:grpSp>
      <p:grpSp>
        <p:nvGrpSpPr>
          <p:cNvPr id="167111" name="Group 199"/>
          <p:cNvGrpSpPr>
            <a:grpSpLocks/>
          </p:cNvGrpSpPr>
          <p:nvPr/>
        </p:nvGrpSpPr>
        <p:grpSpPr bwMode="auto">
          <a:xfrm>
            <a:off x="3387725" y="4978400"/>
            <a:ext cx="2743200" cy="1635125"/>
            <a:chOff x="2134" y="3136"/>
            <a:chExt cx="1728" cy="1030"/>
          </a:xfrm>
        </p:grpSpPr>
        <p:pic>
          <p:nvPicPr>
            <p:cNvPr id="15372" name="Picture 21" descr="0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82" y="3136"/>
              <a:ext cx="880" cy="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3" name="Rectangle 188"/>
            <p:cNvSpPr>
              <a:spLocks noChangeArrowheads="1"/>
            </p:cNvSpPr>
            <p:nvPr/>
          </p:nvSpPr>
          <p:spPr bwMode="auto">
            <a:xfrm>
              <a:off x="2134" y="3993"/>
              <a:ext cx="172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800">
                  <a:solidFill>
                    <a:srgbClr val="000000"/>
                  </a:solidFill>
                  <a:latin typeface="HG創英角ﾎﾟｯﾌﾟ体" pitchFamily="49" charset="-128"/>
                  <a:ea typeface="HG創英角ﾎﾟｯﾌﾟ体" pitchFamily="49" charset="-128"/>
                </a:rPr>
                <a:t>◇</a:t>
              </a:r>
              <a:r>
                <a:rPr lang="ja-JP" altLang="en-US" sz="1800">
                  <a:solidFill>
                    <a:srgbClr val="000000"/>
                  </a:solidFill>
                  <a:latin typeface="HG創英角ﾎﾟｯﾌﾟ体" pitchFamily="49" charset="-128"/>
                  <a:ea typeface="HG創英角ﾎﾟｯﾌﾟ体" pitchFamily="49" charset="-128"/>
                </a:rPr>
                <a:t>改善の狙いを明確にする</a:t>
              </a:r>
              <a:endParaRPr lang="ja-JP" altLang="en-US" sz="4000">
                <a:ea typeface="HG正楷書体-PRO" pitchFamily="66" charset="-128"/>
              </a:endParaRPr>
            </a:p>
          </p:txBody>
        </p:sp>
      </p:grpSp>
      <p:grpSp>
        <p:nvGrpSpPr>
          <p:cNvPr id="167112" name="Group 200"/>
          <p:cNvGrpSpPr>
            <a:grpSpLocks/>
          </p:cNvGrpSpPr>
          <p:nvPr/>
        </p:nvGrpSpPr>
        <p:grpSpPr bwMode="auto">
          <a:xfrm>
            <a:off x="6229350" y="4929188"/>
            <a:ext cx="2060575" cy="1700212"/>
            <a:chOff x="3924" y="3105"/>
            <a:chExt cx="1298" cy="1071"/>
          </a:xfrm>
        </p:grpSpPr>
        <p:pic>
          <p:nvPicPr>
            <p:cNvPr id="15370" name="Picture 23" descr="0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24" y="3105"/>
              <a:ext cx="918" cy="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1" name="Rectangle 191"/>
            <p:cNvSpPr>
              <a:spLocks noChangeArrowheads="1"/>
            </p:cNvSpPr>
            <p:nvPr/>
          </p:nvSpPr>
          <p:spPr bwMode="auto">
            <a:xfrm>
              <a:off x="4070" y="4003"/>
              <a:ext cx="115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800">
                  <a:solidFill>
                    <a:srgbClr val="000000"/>
                  </a:solidFill>
                  <a:latin typeface="HG創英角ﾎﾟｯﾌﾟ体" pitchFamily="49" charset="-128"/>
                  <a:ea typeface="HG創英角ﾎﾟｯﾌﾟ体" pitchFamily="49" charset="-128"/>
                </a:rPr>
                <a:t>◇</a:t>
              </a:r>
              <a:r>
                <a:rPr lang="ja-JP" altLang="en-US" sz="1800">
                  <a:solidFill>
                    <a:srgbClr val="000000"/>
                  </a:solidFill>
                  <a:latin typeface="HG創英角ﾎﾟｯﾌﾟ体" pitchFamily="49" charset="-128"/>
                  <a:ea typeface="HG創英角ﾎﾟｯﾌﾟ体" pitchFamily="49" charset="-128"/>
                </a:rPr>
                <a:t>全員で確認する</a:t>
              </a:r>
              <a:endParaRPr lang="ja-JP" altLang="en-US" sz="4000">
                <a:ea typeface="HG正楷書体-PRO" pitchFamily="66" charset="-128"/>
              </a:endParaRPr>
            </a:p>
          </p:txBody>
        </p:sp>
      </p:grpSp>
      <p:sp>
        <p:nvSpPr>
          <p:cNvPr id="15369" name="Text Box 195"/>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１４</a:t>
            </a:r>
            <a:endParaRPr lang="en-US" altLang="ja-JP" sz="1600">
              <a:solidFill>
                <a:schemeClr val="bg2"/>
              </a:solidFill>
              <a:ea typeface="HG正楷書体-PRO" pitchFamily="66"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67109"/>
                                        </p:tgtEl>
                                        <p:attrNameLst>
                                          <p:attrName>style.visibility</p:attrName>
                                        </p:attrNameLst>
                                      </p:cBhvr>
                                      <p:to>
                                        <p:strVal val="visible"/>
                                      </p:to>
                                    </p:set>
                                    <p:animEffect transition="in" filter="blinds(horizontal)">
                                      <p:cBhvr>
                                        <p:cTn id="7" dur="500"/>
                                        <p:tgtEl>
                                          <p:spTgt spid="16710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2" fill="hold" nodeType="clickEffect">
                                  <p:stCondLst>
                                    <p:cond delay="0"/>
                                  </p:stCondLst>
                                  <p:childTnLst>
                                    <p:set>
                                      <p:cBhvr>
                                        <p:cTn id="11" dur="1" fill="hold">
                                          <p:stCondLst>
                                            <p:cond delay="0"/>
                                          </p:stCondLst>
                                        </p:cTn>
                                        <p:tgtEl>
                                          <p:spTgt spid="167105"/>
                                        </p:tgtEl>
                                        <p:attrNameLst>
                                          <p:attrName>style.visibility</p:attrName>
                                        </p:attrNameLst>
                                      </p:cBhvr>
                                      <p:to>
                                        <p:strVal val="visible"/>
                                      </p:to>
                                    </p:set>
                                    <p:anim calcmode="lin" valueType="num">
                                      <p:cBhvr additive="base">
                                        <p:cTn id="12" dur="500" fill="hold"/>
                                        <p:tgtEl>
                                          <p:spTgt spid="167105"/>
                                        </p:tgtEl>
                                        <p:attrNameLst>
                                          <p:attrName>ppt_x</p:attrName>
                                        </p:attrNameLst>
                                      </p:cBhvr>
                                      <p:tavLst>
                                        <p:tav tm="0">
                                          <p:val>
                                            <p:strVal val="1+#ppt_w/2"/>
                                          </p:val>
                                        </p:tav>
                                        <p:tav tm="100000">
                                          <p:val>
                                            <p:strVal val="#ppt_x"/>
                                          </p:val>
                                        </p:tav>
                                      </p:tavLst>
                                    </p:anim>
                                    <p:anim calcmode="lin" valueType="num">
                                      <p:cBhvr additive="base">
                                        <p:cTn id="13" dur="500" fill="hold"/>
                                        <p:tgtEl>
                                          <p:spTgt spid="167105"/>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5" fill="hold" grpId="0" nodeType="clickEffect">
                                  <p:stCondLst>
                                    <p:cond delay="0"/>
                                  </p:stCondLst>
                                  <p:childTnLst>
                                    <p:set>
                                      <p:cBhvr>
                                        <p:cTn id="17" dur="1" fill="hold">
                                          <p:stCondLst>
                                            <p:cond delay="0"/>
                                          </p:stCondLst>
                                        </p:cTn>
                                        <p:tgtEl>
                                          <p:spTgt spid="166920"/>
                                        </p:tgtEl>
                                        <p:attrNameLst>
                                          <p:attrName>style.visibility</p:attrName>
                                        </p:attrNameLst>
                                      </p:cBhvr>
                                      <p:to>
                                        <p:strVal val="visible"/>
                                      </p:to>
                                    </p:set>
                                    <p:animEffect transition="in" filter="blinds(vertical)">
                                      <p:cBhvr>
                                        <p:cTn id="18" dur="500"/>
                                        <p:tgtEl>
                                          <p:spTgt spid="166920"/>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nodeType="clickEffect">
                                  <p:stCondLst>
                                    <p:cond delay="0"/>
                                  </p:stCondLst>
                                  <p:childTnLst>
                                    <p:set>
                                      <p:cBhvr>
                                        <p:cTn id="22" dur="1" fill="hold">
                                          <p:stCondLst>
                                            <p:cond delay="0"/>
                                          </p:stCondLst>
                                        </p:cTn>
                                        <p:tgtEl>
                                          <p:spTgt spid="167110"/>
                                        </p:tgtEl>
                                        <p:attrNameLst>
                                          <p:attrName>style.visibility</p:attrName>
                                        </p:attrNameLst>
                                      </p:cBhvr>
                                      <p:to>
                                        <p:strVal val="visible"/>
                                      </p:to>
                                    </p:set>
                                    <p:animEffect transition="in" filter="blinds(horizontal)">
                                      <p:cBhvr>
                                        <p:cTn id="23" dur="500"/>
                                        <p:tgtEl>
                                          <p:spTgt spid="167110"/>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ntr" presetSubtype="10" fill="hold" nodeType="clickEffect">
                                  <p:stCondLst>
                                    <p:cond delay="0"/>
                                  </p:stCondLst>
                                  <p:childTnLst>
                                    <p:set>
                                      <p:cBhvr>
                                        <p:cTn id="27" dur="1" fill="hold">
                                          <p:stCondLst>
                                            <p:cond delay="0"/>
                                          </p:stCondLst>
                                        </p:cTn>
                                        <p:tgtEl>
                                          <p:spTgt spid="167111"/>
                                        </p:tgtEl>
                                        <p:attrNameLst>
                                          <p:attrName>style.visibility</p:attrName>
                                        </p:attrNameLst>
                                      </p:cBhvr>
                                      <p:to>
                                        <p:strVal val="visible"/>
                                      </p:to>
                                    </p:set>
                                    <p:animEffect transition="in" filter="blinds(horizontal)">
                                      <p:cBhvr>
                                        <p:cTn id="28" dur="500"/>
                                        <p:tgtEl>
                                          <p:spTgt spid="167111"/>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nodeType="clickEffect">
                                  <p:stCondLst>
                                    <p:cond delay="0"/>
                                  </p:stCondLst>
                                  <p:childTnLst>
                                    <p:set>
                                      <p:cBhvr>
                                        <p:cTn id="32" dur="1" fill="hold">
                                          <p:stCondLst>
                                            <p:cond delay="0"/>
                                          </p:stCondLst>
                                        </p:cTn>
                                        <p:tgtEl>
                                          <p:spTgt spid="167112"/>
                                        </p:tgtEl>
                                        <p:attrNameLst>
                                          <p:attrName>style.visibility</p:attrName>
                                        </p:attrNameLst>
                                      </p:cBhvr>
                                      <p:to>
                                        <p:strVal val="visible"/>
                                      </p:to>
                                    </p:set>
                                    <p:animEffect transition="in" filter="blinds(horizontal)">
                                      <p:cBhvr>
                                        <p:cTn id="33" dur="500"/>
                                        <p:tgtEl>
                                          <p:spTgt spid="167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20" grpId="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9" name="Rectangle 3"/>
          <p:cNvSpPr>
            <a:spLocks noGrp="1" noChangeArrowheads="1"/>
          </p:cNvSpPr>
          <p:nvPr>
            <p:ph type="subTitle" idx="1"/>
          </p:nvPr>
        </p:nvSpPr>
        <p:spPr>
          <a:xfrm>
            <a:off x="549275" y="1157288"/>
            <a:ext cx="8143875" cy="1109662"/>
          </a:xfrm>
        </p:spPr>
        <p:txBody>
          <a:bodyPr/>
          <a:lstStyle/>
          <a:p>
            <a:pPr algn="l" eaLnBrk="1" hangingPunct="1"/>
            <a:r>
              <a:rPr lang="ja-JP" altLang="en-US" smtClean="0">
                <a:solidFill>
                  <a:schemeClr val="bg1"/>
                </a:solidFill>
                <a:ea typeface="HG創英角ﾎﾟｯﾌﾟ体" pitchFamily="49" charset="-128"/>
              </a:rPr>
              <a:t>　 </a:t>
            </a:r>
            <a:r>
              <a:rPr lang="ja-JP" altLang="en-US" sz="1800" smtClean="0">
                <a:solidFill>
                  <a:srgbClr val="000000"/>
                </a:solidFill>
                <a:latin typeface="HG創英角ﾎﾟｯﾌﾟ体" pitchFamily="49" charset="-128"/>
                <a:ea typeface="HG創英角ﾎﾟｯﾌﾟ体" pitchFamily="49" charset="-128"/>
              </a:rPr>
              <a:t>◇</a:t>
            </a:r>
            <a:r>
              <a:rPr lang="ja-JP" altLang="en-US" smtClean="0">
                <a:solidFill>
                  <a:srgbClr val="000000"/>
                </a:solidFill>
                <a:ea typeface="HG創英角ﾎﾟｯﾌﾟ体" pitchFamily="49" charset="-128"/>
              </a:rPr>
              <a:t>テーマ名は</a:t>
            </a:r>
          </a:p>
          <a:p>
            <a:pPr algn="l" eaLnBrk="1" hangingPunct="1"/>
            <a:r>
              <a:rPr lang="ja-JP" altLang="en-US" sz="3200" smtClean="0">
                <a:solidFill>
                  <a:schemeClr val="bg1"/>
                </a:solidFill>
                <a:ea typeface="HG創英角ﾎﾟｯﾌﾟ体" pitchFamily="49" charset="-128"/>
              </a:rPr>
              <a:t>　</a:t>
            </a:r>
            <a:r>
              <a:rPr lang="en-US" altLang="ja-JP" sz="3200" smtClean="0">
                <a:solidFill>
                  <a:schemeClr val="bg1"/>
                </a:solidFill>
                <a:ea typeface="HG創英角ﾎﾟｯﾌﾟ体" pitchFamily="49" charset="-128"/>
              </a:rPr>
              <a:t>『</a:t>
            </a:r>
            <a:r>
              <a:rPr lang="en-US" altLang="ja-JP" sz="3200" smtClean="0">
                <a:solidFill>
                  <a:schemeClr val="hlink"/>
                </a:solidFill>
                <a:ea typeface="HG創英角ﾎﾟｯﾌﾟ体" pitchFamily="49" charset="-128"/>
              </a:rPr>
              <a:t>○○</a:t>
            </a:r>
            <a:r>
              <a:rPr lang="ja-JP" altLang="en-US" sz="3200" smtClean="0">
                <a:solidFill>
                  <a:schemeClr val="bg1"/>
                </a:solidFill>
                <a:ea typeface="HG創英角ﾎﾟｯﾌﾟ体" pitchFamily="49" charset="-128"/>
              </a:rPr>
              <a:t>における</a:t>
            </a:r>
            <a:r>
              <a:rPr lang="ja-JP" altLang="en-US" sz="3200" smtClean="0">
                <a:solidFill>
                  <a:schemeClr val="hlink"/>
                </a:solidFill>
                <a:ea typeface="HG創英角ﾎﾟｯﾌﾟ体" pitchFamily="49" charset="-128"/>
              </a:rPr>
              <a:t>△△</a:t>
            </a:r>
            <a:r>
              <a:rPr lang="ja-JP" altLang="en-US" sz="3200" smtClean="0">
                <a:solidFill>
                  <a:schemeClr val="bg1"/>
                </a:solidFill>
                <a:ea typeface="HG創英角ﾎﾟｯﾌﾟ体" pitchFamily="49" charset="-128"/>
              </a:rPr>
              <a:t>の</a:t>
            </a:r>
            <a:r>
              <a:rPr lang="en-US" altLang="ja-JP" sz="3200" smtClean="0">
                <a:solidFill>
                  <a:schemeClr val="hlink"/>
                </a:solidFill>
                <a:ea typeface="HG創英角ﾎﾟｯﾌﾟ体" pitchFamily="49" charset="-128"/>
              </a:rPr>
              <a:t>××</a:t>
            </a:r>
            <a:r>
              <a:rPr lang="en-US" altLang="ja-JP" sz="3200" smtClean="0">
                <a:solidFill>
                  <a:schemeClr val="bg1"/>
                </a:solidFill>
                <a:ea typeface="HG創英角ﾎﾟｯﾌﾟ体" pitchFamily="49" charset="-128"/>
              </a:rPr>
              <a:t>』</a:t>
            </a:r>
            <a:r>
              <a:rPr lang="ja-JP" altLang="en-US" sz="2000" smtClean="0">
                <a:solidFill>
                  <a:srgbClr val="000000"/>
                </a:solidFill>
                <a:ea typeface="HG創英角ﾎﾟｯﾌﾟ体" pitchFamily="49" charset="-128"/>
              </a:rPr>
              <a:t>の形とする</a:t>
            </a:r>
          </a:p>
        </p:txBody>
      </p:sp>
      <p:grpSp>
        <p:nvGrpSpPr>
          <p:cNvPr id="24665" name="Group 89"/>
          <p:cNvGrpSpPr>
            <a:grpSpLocks/>
          </p:cNvGrpSpPr>
          <p:nvPr/>
        </p:nvGrpSpPr>
        <p:grpSpPr bwMode="auto">
          <a:xfrm>
            <a:off x="965200" y="2363788"/>
            <a:ext cx="6397625" cy="461962"/>
            <a:chOff x="608" y="1489"/>
            <a:chExt cx="4030" cy="291"/>
          </a:xfrm>
        </p:grpSpPr>
        <p:sp>
          <p:nvSpPr>
            <p:cNvPr id="16403" name="Text Box 63"/>
            <p:cNvSpPr txBox="1">
              <a:spLocks noChangeArrowheads="1"/>
            </p:cNvSpPr>
            <p:nvPr/>
          </p:nvSpPr>
          <p:spPr bwMode="auto">
            <a:xfrm>
              <a:off x="608" y="1489"/>
              <a:ext cx="4030"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400" b="1">
                  <a:solidFill>
                    <a:schemeClr val="bg2"/>
                  </a:solidFill>
                  <a:latin typeface="ＭＳ Ｐゴシック" charset="-128"/>
                </a:rPr>
                <a:t>「</a:t>
              </a:r>
              <a:r>
                <a:rPr lang="ja-JP" altLang="en-US" sz="2400" b="1">
                  <a:solidFill>
                    <a:srgbClr val="FF0000"/>
                  </a:solidFill>
                  <a:latin typeface="ＭＳ Ｐゴシック" charset="-128"/>
                </a:rPr>
                <a:t>新○△行</a:t>
              </a:r>
              <a:r>
                <a:rPr lang="ja-JP" altLang="en-US" sz="2400" b="1">
                  <a:solidFill>
                    <a:schemeClr val="hlink"/>
                  </a:solidFill>
                  <a:latin typeface="ＭＳ Ｐゴシック" charset="-128"/>
                </a:rPr>
                <a:t>程</a:t>
              </a:r>
              <a:r>
                <a:rPr lang="ja-JP" altLang="en-US" sz="2400" b="1">
                  <a:solidFill>
                    <a:srgbClr val="000000"/>
                  </a:solidFill>
                  <a:latin typeface="ＭＳ Ｐゴシック" charset="-128"/>
                </a:rPr>
                <a:t>における</a:t>
              </a:r>
              <a:r>
                <a:rPr lang="ja-JP" altLang="en-US" sz="2400" b="1">
                  <a:solidFill>
                    <a:schemeClr val="hlink"/>
                  </a:solidFill>
                  <a:latin typeface="ＭＳ Ｐゴシック" charset="-128"/>
                </a:rPr>
                <a:t>チョコ停</a:t>
              </a:r>
              <a:r>
                <a:rPr lang="ja-JP" altLang="en-US" sz="2400" b="1">
                  <a:solidFill>
                    <a:srgbClr val="FF3300"/>
                  </a:solidFill>
                  <a:latin typeface="ＭＳ Ｐゴシック" charset="-128"/>
                </a:rPr>
                <a:t>件数</a:t>
              </a:r>
              <a:r>
                <a:rPr lang="ja-JP" altLang="en-US" sz="2400" b="1">
                  <a:solidFill>
                    <a:srgbClr val="000000"/>
                  </a:solidFill>
                  <a:latin typeface="ＭＳ Ｐゴシック" charset="-128"/>
                </a:rPr>
                <a:t>の</a:t>
              </a:r>
              <a:r>
                <a:rPr lang="ja-JP" altLang="en-US" sz="2400" b="1">
                  <a:solidFill>
                    <a:schemeClr val="hlink"/>
                  </a:solidFill>
                  <a:latin typeface="ＭＳ Ｐゴシック" charset="-128"/>
                </a:rPr>
                <a:t>撲滅</a:t>
              </a:r>
              <a:r>
                <a:rPr lang="ja-JP" altLang="en-US" sz="2400" b="1">
                  <a:solidFill>
                    <a:schemeClr val="bg2"/>
                  </a:solidFill>
                  <a:latin typeface="ＭＳ Ｐゴシック" charset="-128"/>
                </a:rPr>
                <a:t>」　　</a:t>
              </a:r>
            </a:p>
          </p:txBody>
        </p:sp>
        <p:sp>
          <p:nvSpPr>
            <p:cNvPr id="16404" name="Line 64"/>
            <p:cNvSpPr>
              <a:spLocks noChangeShapeType="1"/>
            </p:cNvSpPr>
            <p:nvPr/>
          </p:nvSpPr>
          <p:spPr bwMode="auto">
            <a:xfrm>
              <a:off x="684" y="1773"/>
              <a:ext cx="963" cy="0"/>
            </a:xfrm>
            <a:prstGeom prst="line">
              <a:avLst/>
            </a:prstGeom>
            <a:noFill/>
            <a:ln w="2857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05" name="Line 65"/>
            <p:cNvSpPr>
              <a:spLocks noChangeShapeType="1"/>
            </p:cNvSpPr>
            <p:nvPr/>
          </p:nvSpPr>
          <p:spPr bwMode="auto">
            <a:xfrm flipV="1">
              <a:off x="2210" y="1776"/>
              <a:ext cx="1232" cy="0"/>
            </a:xfrm>
            <a:prstGeom prst="line">
              <a:avLst/>
            </a:prstGeom>
            <a:noFill/>
            <a:ln w="2857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06" name="Line 66"/>
            <p:cNvSpPr>
              <a:spLocks noChangeShapeType="1"/>
            </p:cNvSpPr>
            <p:nvPr/>
          </p:nvSpPr>
          <p:spPr bwMode="auto">
            <a:xfrm>
              <a:off x="3600" y="1764"/>
              <a:ext cx="387" cy="0"/>
            </a:xfrm>
            <a:prstGeom prst="line">
              <a:avLst/>
            </a:prstGeom>
            <a:noFill/>
            <a:ln w="2857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4651" name="Text Box 75"/>
          <p:cNvSpPr txBox="1">
            <a:spLocks noChangeArrowheads="1"/>
          </p:cNvSpPr>
          <p:nvPr/>
        </p:nvSpPr>
        <p:spPr bwMode="auto">
          <a:xfrm>
            <a:off x="2355850" y="5659438"/>
            <a:ext cx="5772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2000">
                <a:solidFill>
                  <a:srgbClr val="CC0099"/>
                </a:solidFill>
                <a:latin typeface="HGSｺﾞｼｯｸE" pitchFamily="50" charset="-128"/>
                <a:ea typeface="HGSｺﾞｼｯｸE" pitchFamily="50" charset="-128"/>
              </a:rPr>
              <a:t>◆</a:t>
            </a:r>
            <a:r>
              <a:rPr lang="ja-JP" altLang="en-US" sz="2000">
                <a:solidFill>
                  <a:srgbClr val="FF3300"/>
                </a:solidFill>
                <a:latin typeface="HGSｺﾞｼｯｸE" pitchFamily="50" charset="-128"/>
                <a:ea typeface="HGSｺﾞｼｯｸE" pitchFamily="50" charset="-128"/>
              </a:rPr>
              <a:t>手段</a:t>
            </a:r>
            <a:r>
              <a:rPr lang="ja-JP" altLang="en-US" sz="2000">
                <a:solidFill>
                  <a:srgbClr val="000000"/>
                </a:solidFill>
                <a:latin typeface="HGSｺﾞｼｯｸE" pitchFamily="50" charset="-128"/>
                <a:ea typeface="HGSｺﾞｼｯｸE" pitchFamily="50" charset="-128"/>
              </a:rPr>
              <a:t>を限定すると対策の方向を誤る危険がある</a:t>
            </a:r>
          </a:p>
        </p:txBody>
      </p:sp>
      <p:sp>
        <p:nvSpPr>
          <p:cNvPr id="16389" name="Rectangle 2"/>
          <p:cNvSpPr>
            <a:spLocks noGrp="1" noChangeArrowheads="1"/>
          </p:cNvSpPr>
          <p:nvPr>
            <p:ph type="ctrTitle"/>
          </p:nvPr>
        </p:nvSpPr>
        <p:spPr>
          <a:xfrm>
            <a:off x="427038" y="447675"/>
            <a:ext cx="4081462" cy="469900"/>
          </a:xfrm>
          <a:extLst>
            <a:ext uri="{91240B29-F687-4F45-9708-019B960494DF}">
              <a14:hiddenLine xmlns:a14="http://schemas.microsoft.com/office/drawing/2010/main" w="9525">
                <a:solidFill>
                  <a:schemeClr val="bg1"/>
                </a:solidFill>
                <a:miter lim="800000"/>
                <a:headEnd/>
                <a:tailEnd/>
              </a14:hiddenLine>
            </a:ext>
          </a:extLst>
        </p:spPr>
        <p:txBody>
          <a:bodyPr anchor="ctr"/>
          <a:lstStyle/>
          <a:p>
            <a:pPr eaLnBrk="1" hangingPunct="1"/>
            <a:r>
              <a:rPr lang="ja-JP" altLang="en-US" sz="2800" smtClean="0">
                <a:solidFill>
                  <a:schemeClr val="bg1"/>
                </a:solidFill>
                <a:ea typeface="HG創英角ﾎﾟｯﾌﾟ体" pitchFamily="49" charset="-128"/>
              </a:rPr>
              <a:t>６．テーマ</a:t>
            </a:r>
            <a:r>
              <a:rPr lang="ja-JP" altLang="en-US" sz="2400" smtClean="0">
                <a:solidFill>
                  <a:schemeClr val="bg1"/>
                </a:solidFill>
                <a:ea typeface="HG創英角ﾎﾟｯﾌﾟ体" pitchFamily="49" charset="-128"/>
              </a:rPr>
              <a:t>を</a:t>
            </a:r>
            <a:r>
              <a:rPr lang="ja-JP" altLang="en-US" sz="2800" smtClean="0">
                <a:solidFill>
                  <a:schemeClr val="bg1"/>
                </a:solidFill>
                <a:ea typeface="HG創英角ﾎﾟｯﾌﾟ体" pitchFamily="49" charset="-128"/>
              </a:rPr>
              <a:t>決定する</a:t>
            </a:r>
          </a:p>
        </p:txBody>
      </p:sp>
      <p:grpSp>
        <p:nvGrpSpPr>
          <p:cNvPr id="24666" name="Group 90"/>
          <p:cNvGrpSpPr>
            <a:grpSpLocks/>
          </p:cNvGrpSpPr>
          <p:nvPr/>
        </p:nvGrpSpPr>
        <p:grpSpPr bwMode="auto">
          <a:xfrm>
            <a:off x="804863" y="2070100"/>
            <a:ext cx="8037512" cy="2249488"/>
            <a:chOff x="507" y="1304"/>
            <a:chExt cx="5063" cy="1417"/>
          </a:xfrm>
        </p:grpSpPr>
        <p:sp>
          <p:nvSpPr>
            <p:cNvPr id="16396" name="AutoShape 67"/>
            <p:cNvSpPr>
              <a:spLocks noChangeArrowheads="1"/>
            </p:cNvSpPr>
            <p:nvPr/>
          </p:nvSpPr>
          <p:spPr bwMode="auto">
            <a:xfrm>
              <a:off x="1074" y="1809"/>
              <a:ext cx="279" cy="198"/>
            </a:xfrm>
            <a:prstGeom prst="upArrow">
              <a:avLst>
                <a:gd name="adj1" fmla="val 50000"/>
                <a:gd name="adj2" fmla="val 25000"/>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16397" name="AutoShape 68"/>
            <p:cNvSpPr>
              <a:spLocks noChangeArrowheads="1"/>
            </p:cNvSpPr>
            <p:nvPr/>
          </p:nvSpPr>
          <p:spPr bwMode="auto">
            <a:xfrm>
              <a:off x="2772" y="1791"/>
              <a:ext cx="279" cy="585"/>
            </a:xfrm>
            <a:prstGeom prst="upArrow">
              <a:avLst>
                <a:gd name="adj1" fmla="val 50000"/>
                <a:gd name="adj2" fmla="val 52419"/>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16398" name="AutoShape 69"/>
            <p:cNvSpPr>
              <a:spLocks noChangeArrowheads="1"/>
            </p:cNvSpPr>
            <p:nvPr/>
          </p:nvSpPr>
          <p:spPr bwMode="auto">
            <a:xfrm>
              <a:off x="3627" y="1800"/>
              <a:ext cx="279" cy="198"/>
            </a:xfrm>
            <a:prstGeom prst="upArrow">
              <a:avLst>
                <a:gd name="adj1" fmla="val 50000"/>
                <a:gd name="adj2" fmla="val 25000"/>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16399" name="Text Box 70"/>
            <p:cNvSpPr txBox="1">
              <a:spLocks noChangeArrowheads="1"/>
            </p:cNvSpPr>
            <p:nvPr/>
          </p:nvSpPr>
          <p:spPr bwMode="auto">
            <a:xfrm>
              <a:off x="507" y="2070"/>
              <a:ext cx="1764" cy="300"/>
            </a:xfrm>
            <a:prstGeom prst="rect">
              <a:avLst/>
            </a:prstGeom>
            <a:solidFill>
              <a:schemeClr val="tx1"/>
            </a:solidFill>
            <a:ln w="19050">
              <a:solidFill>
                <a:srgbClr val="CC00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2400">
                  <a:solidFill>
                    <a:srgbClr val="CC0099"/>
                  </a:solidFill>
                  <a:latin typeface="HGｺﾞｼｯｸE" pitchFamily="49" charset="-128"/>
                  <a:ea typeface="HGｺﾞｼｯｸE" pitchFamily="49" charset="-128"/>
                </a:rPr>
                <a:t>どの範囲</a:t>
              </a:r>
              <a:r>
                <a:rPr lang="en-US" altLang="ja-JP" sz="2400">
                  <a:solidFill>
                    <a:srgbClr val="000000"/>
                  </a:solidFill>
                  <a:latin typeface="HGｺﾞｼｯｸE" pitchFamily="49" charset="-128"/>
                  <a:ea typeface="HGｺﾞｼｯｸE" pitchFamily="49" charset="-128"/>
                </a:rPr>
                <a:t>(</a:t>
              </a:r>
              <a:r>
                <a:rPr lang="ja-JP" altLang="en-US" sz="2400">
                  <a:solidFill>
                    <a:srgbClr val="000000"/>
                  </a:solidFill>
                  <a:latin typeface="HGｺﾞｼｯｸE" pitchFamily="49" charset="-128"/>
                  <a:ea typeface="HGｺﾞｼｯｸE" pitchFamily="49" charset="-128"/>
                </a:rPr>
                <a:t>対象）</a:t>
              </a:r>
              <a:r>
                <a:rPr lang="ja-JP" altLang="en-US" sz="2400">
                  <a:solidFill>
                    <a:srgbClr val="CC0099"/>
                  </a:solidFill>
                  <a:latin typeface="HGｺﾞｼｯｸE" pitchFamily="49" charset="-128"/>
                  <a:ea typeface="HGｺﾞｼｯｸE" pitchFamily="49" charset="-128"/>
                </a:rPr>
                <a:t>の</a:t>
              </a:r>
            </a:p>
          </p:txBody>
        </p:sp>
        <p:sp>
          <p:nvSpPr>
            <p:cNvPr id="16400" name="Text Box 71"/>
            <p:cNvSpPr txBox="1">
              <a:spLocks noChangeArrowheads="1"/>
            </p:cNvSpPr>
            <p:nvPr/>
          </p:nvSpPr>
          <p:spPr bwMode="auto">
            <a:xfrm>
              <a:off x="3105" y="2052"/>
              <a:ext cx="1854" cy="300"/>
            </a:xfrm>
            <a:prstGeom prst="rect">
              <a:avLst/>
            </a:prstGeom>
            <a:solidFill>
              <a:schemeClr val="tx1"/>
            </a:solidFill>
            <a:ln w="19050">
              <a:solidFill>
                <a:srgbClr val="CC00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2400">
                  <a:solidFill>
                    <a:srgbClr val="CC0099"/>
                  </a:solidFill>
                  <a:latin typeface="HGｺﾞｼｯｸE" pitchFamily="49" charset="-128"/>
                  <a:ea typeface="HGｺﾞｼｯｸE" pitchFamily="49" charset="-128"/>
                </a:rPr>
                <a:t>どうしたい</a:t>
              </a:r>
              <a:r>
                <a:rPr lang="en-US" altLang="ja-JP" sz="2400">
                  <a:solidFill>
                    <a:srgbClr val="000000"/>
                  </a:solidFill>
                  <a:latin typeface="HGｺﾞｼｯｸE" pitchFamily="49" charset="-128"/>
                  <a:ea typeface="HGｺﾞｼｯｸE" pitchFamily="49" charset="-128"/>
                </a:rPr>
                <a:t>(</a:t>
              </a:r>
              <a:r>
                <a:rPr lang="ja-JP" altLang="en-US" sz="2400">
                  <a:solidFill>
                    <a:srgbClr val="000000"/>
                  </a:solidFill>
                  <a:latin typeface="HGｺﾞｼｯｸE" pitchFamily="49" charset="-128"/>
                  <a:ea typeface="HGｺﾞｼｯｸE" pitchFamily="49" charset="-128"/>
                </a:rPr>
                <a:t>ﾚﾍﾞﾙ）</a:t>
              </a:r>
            </a:p>
          </p:txBody>
        </p:sp>
        <p:sp>
          <p:nvSpPr>
            <p:cNvPr id="16401" name="Text Box 72"/>
            <p:cNvSpPr txBox="1">
              <a:spLocks noChangeArrowheads="1"/>
            </p:cNvSpPr>
            <p:nvPr/>
          </p:nvSpPr>
          <p:spPr bwMode="auto">
            <a:xfrm>
              <a:off x="1971" y="2421"/>
              <a:ext cx="1764" cy="300"/>
            </a:xfrm>
            <a:prstGeom prst="rect">
              <a:avLst/>
            </a:prstGeom>
            <a:solidFill>
              <a:schemeClr val="tx1"/>
            </a:solidFill>
            <a:ln w="19050">
              <a:solidFill>
                <a:srgbClr val="CC00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2400">
                  <a:solidFill>
                    <a:srgbClr val="CC0099"/>
                  </a:solidFill>
                  <a:latin typeface="HGｺﾞｼｯｸE" pitchFamily="49" charset="-128"/>
                  <a:ea typeface="HGｺﾞｼｯｸE" pitchFamily="49" charset="-128"/>
                </a:rPr>
                <a:t>何</a:t>
              </a:r>
              <a:r>
                <a:rPr lang="en-US" altLang="ja-JP" sz="2400">
                  <a:solidFill>
                    <a:srgbClr val="000000"/>
                  </a:solidFill>
                  <a:latin typeface="HGｺﾞｼｯｸE" pitchFamily="49" charset="-128"/>
                  <a:ea typeface="HGｺﾞｼｯｸE" pitchFamily="49" charset="-128"/>
                </a:rPr>
                <a:t>(</a:t>
              </a:r>
              <a:r>
                <a:rPr lang="ja-JP" altLang="en-US" sz="2400">
                  <a:solidFill>
                    <a:srgbClr val="000000"/>
                  </a:solidFill>
                  <a:latin typeface="HGｺﾞｼｯｸE" pitchFamily="49" charset="-128"/>
                  <a:ea typeface="HGｺﾞｼｯｸE" pitchFamily="49" charset="-128"/>
                </a:rPr>
                <a:t>管理特性）</a:t>
              </a:r>
              <a:r>
                <a:rPr lang="ja-JP" altLang="en-US" sz="2400">
                  <a:solidFill>
                    <a:srgbClr val="CC0099"/>
                  </a:solidFill>
                  <a:latin typeface="HGｺﾞｼｯｸE" pitchFamily="49" charset="-128"/>
                  <a:ea typeface="HGｺﾞｼｯｸE" pitchFamily="49" charset="-128"/>
                </a:rPr>
                <a:t>を</a:t>
              </a:r>
            </a:p>
          </p:txBody>
        </p:sp>
        <p:sp>
          <p:nvSpPr>
            <p:cNvPr id="16402" name="Text Box 84"/>
            <p:cNvSpPr txBox="1">
              <a:spLocks noChangeArrowheads="1"/>
            </p:cNvSpPr>
            <p:nvPr/>
          </p:nvSpPr>
          <p:spPr bwMode="auto">
            <a:xfrm>
              <a:off x="4948" y="1304"/>
              <a:ext cx="622" cy="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6000" b="1">
                  <a:solidFill>
                    <a:schemeClr val="hlink"/>
                  </a:solidFill>
                  <a:ea typeface="HG正楷書体-PRO" pitchFamily="66" charset="-128"/>
                </a:rPr>
                <a:t>○</a:t>
              </a:r>
            </a:p>
          </p:txBody>
        </p:sp>
      </p:grpSp>
      <p:grpSp>
        <p:nvGrpSpPr>
          <p:cNvPr id="24663" name="Group 87"/>
          <p:cNvGrpSpPr>
            <a:grpSpLocks/>
          </p:cNvGrpSpPr>
          <p:nvPr/>
        </p:nvGrpSpPr>
        <p:grpSpPr bwMode="auto">
          <a:xfrm>
            <a:off x="904875" y="4503738"/>
            <a:ext cx="7988300" cy="1130300"/>
            <a:chOff x="570" y="2837"/>
            <a:chExt cx="5032" cy="712"/>
          </a:xfrm>
        </p:grpSpPr>
        <p:sp>
          <p:nvSpPr>
            <p:cNvPr id="16393" name="Rectangle 62"/>
            <p:cNvSpPr>
              <a:spLocks noChangeArrowheads="1"/>
            </p:cNvSpPr>
            <p:nvPr/>
          </p:nvSpPr>
          <p:spPr bwMode="auto">
            <a:xfrm>
              <a:off x="570" y="2837"/>
              <a:ext cx="2332" cy="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en-US" altLang="ja-JP" sz="1800">
                  <a:solidFill>
                    <a:srgbClr val="000000"/>
                  </a:solidFill>
                  <a:latin typeface="HG創英角ﾎﾟｯﾌﾟ体" pitchFamily="49" charset="-128"/>
                  <a:ea typeface="HG創英角ﾎﾟｯﾌﾟ体" pitchFamily="49" charset="-128"/>
                </a:rPr>
                <a:t>◇</a:t>
              </a:r>
              <a:r>
                <a:rPr lang="ja-JP" altLang="en-US" sz="2000">
                  <a:solidFill>
                    <a:schemeClr val="bg2"/>
                  </a:solidFill>
                  <a:ea typeface="HG創英角ﾎﾟｯﾌﾟ体" pitchFamily="49" charset="-128"/>
                </a:rPr>
                <a:t>テーマ名に</a:t>
              </a:r>
              <a:r>
                <a:rPr lang="ja-JP" altLang="en-US" sz="2000">
                  <a:solidFill>
                    <a:schemeClr val="hlink"/>
                  </a:solidFill>
                  <a:ea typeface="HG創英角ﾎﾟｯﾌﾟ体" pitchFamily="49" charset="-128"/>
                </a:rPr>
                <a:t>手段は入れない</a:t>
              </a:r>
            </a:p>
          </p:txBody>
        </p:sp>
        <p:sp>
          <p:nvSpPr>
            <p:cNvPr id="16394" name="Text Box 74"/>
            <p:cNvSpPr txBox="1">
              <a:spLocks noChangeArrowheads="1"/>
            </p:cNvSpPr>
            <p:nvPr/>
          </p:nvSpPr>
          <p:spPr bwMode="auto">
            <a:xfrm>
              <a:off x="599" y="3124"/>
              <a:ext cx="4221"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400" b="1">
                  <a:solidFill>
                    <a:schemeClr val="bg2"/>
                  </a:solidFill>
                  <a:latin typeface="ＭＳ Ｐゴシック" charset="-128"/>
                </a:rPr>
                <a:t>　「Ａ行程の</a:t>
              </a:r>
              <a:r>
                <a:rPr lang="ja-JP" altLang="en-US" sz="2400" b="1" u="sng">
                  <a:solidFill>
                    <a:schemeClr val="hlink"/>
                  </a:solidFill>
                  <a:latin typeface="ＭＳ Ｐゴシック" charset="-128"/>
                </a:rPr>
                <a:t>治具改善</a:t>
              </a:r>
              <a:r>
                <a:rPr lang="ja-JP" altLang="en-US" sz="2400" b="1">
                  <a:solidFill>
                    <a:schemeClr val="bg2"/>
                  </a:solidFill>
                  <a:latin typeface="ＭＳ Ｐゴシック" charset="-128"/>
                </a:rPr>
                <a:t>によるチョコ停件数の低減」　</a:t>
              </a:r>
            </a:p>
          </p:txBody>
        </p:sp>
        <p:sp>
          <p:nvSpPr>
            <p:cNvPr id="16395" name="Text Box 85"/>
            <p:cNvSpPr txBox="1">
              <a:spLocks noChangeArrowheads="1"/>
            </p:cNvSpPr>
            <p:nvPr/>
          </p:nvSpPr>
          <p:spPr bwMode="auto">
            <a:xfrm>
              <a:off x="4955" y="2915"/>
              <a:ext cx="647" cy="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6000" b="1">
                  <a:solidFill>
                    <a:schemeClr val="hlink"/>
                  </a:solidFill>
                  <a:ea typeface="HG正楷書体-PRO" pitchFamily="66" charset="-128"/>
                </a:rPr>
                <a:t>×</a:t>
              </a:r>
            </a:p>
          </p:txBody>
        </p:sp>
      </p:grpSp>
      <p:sp>
        <p:nvSpPr>
          <p:cNvPr id="16392" name="Text Box 91"/>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１５</a:t>
            </a:r>
            <a:endParaRPr lang="en-US" altLang="ja-JP" sz="1600">
              <a:solidFill>
                <a:schemeClr val="bg2"/>
              </a:solidFill>
              <a:ea typeface="HG正楷書体-PRO" pitchFamily="66"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blinds(horizontal)">
                                      <p:cBhvr>
                                        <p:cTn id="7" dur="500"/>
                                        <p:tgtEl>
                                          <p:spTgt spid="245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4579">
                                            <p:txEl>
                                              <p:pRg st="1" end="1"/>
                                            </p:txEl>
                                          </p:spTgt>
                                        </p:tgtEl>
                                        <p:attrNameLst>
                                          <p:attrName>style.visibility</p:attrName>
                                        </p:attrNameLst>
                                      </p:cBhvr>
                                      <p:to>
                                        <p:strVal val="visible"/>
                                      </p:to>
                                    </p:set>
                                    <p:animEffect transition="in" filter="blinds(horizontal)">
                                      <p:cBhvr>
                                        <p:cTn id="12" dur="500"/>
                                        <p:tgtEl>
                                          <p:spTgt spid="2457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5" fill="hold" nodeType="clickEffect">
                                  <p:stCondLst>
                                    <p:cond delay="0"/>
                                  </p:stCondLst>
                                  <p:childTnLst>
                                    <p:set>
                                      <p:cBhvr>
                                        <p:cTn id="16" dur="1" fill="hold">
                                          <p:stCondLst>
                                            <p:cond delay="0"/>
                                          </p:stCondLst>
                                        </p:cTn>
                                        <p:tgtEl>
                                          <p:spTgt spid="24665"/>
                                        </p:tgtEl>
                                        <p:attrNameLst>
                                          <p:attrName>style.visibility</p:attrName>
                                        </p:attrNameLst>
                                      </p:cBhvr>
                                      <p:to>
                                        <p:strVal val="visible"/>
                                      </p:to>
                                    </p:set>
                                    <p:animEffect transition="in" filter="blinds(vertical)">
                                      <p:cBhvr>
                                        <p:cTn id="17" dur="500"/>
                                        <p:tgtEl>
                                          <p:spTgt spid="2466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5" fill="hold" nodeType="clickEffect">
                                  <p:stCondLst>
                                    <p:cond delay="0"/>
                                  </p:stCondLst>
                                  <p:childTnLst>
                                    <p:set>
                                      <p:cBhvr>
                                        <p:cTn id="21" dur="1" fill="hold">
                                          <p:stCondLst>
                                            <p:cond delay="0"/>
                                          </p:stCondLst>
                                        </p:cTn>
                                        <p:tgtEl>
                                          <p:spTgt spid="24666"/>
                                        </p:tgtEl>
                                        <p:attrNameLst>
                                          <p:attrName>style.visibility</p:attrName>
                                        </p:attrNameLst>
                                      </p:cBhvr>
                                      <p:to>
                                        <p:strVal val="visible"/>
                                      </p:to>
                                    </p:set>
                                    <p:animEffect transition="in" filter="blinds(vertical)">
                                      <p:cBhvr>
                                        <p:cTn id="22" dur="500"/>
                                        <p:tgtEl>
                                          <p:spTgt spid="2466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2" fill="hold" nodeType="clickEffect">
                                  <p:stCondLst>
                                    <p:cond delay="0"/>
                                  </p:stCondLst>
                                  <p:childTnLst>
                                    <p:set>
                                      <p:cBhvr>
                                        <p:cTn id="26" dur="1" fill="hold">
                                          <p:stCondLst>
                                            <p:cond delay="0"/>
                                          </p:stCondLst>
                                        </p:cTn>
                                        <p:tgtEl>
                                          <p:spTgt spid="24663"/>
                                        </p:tgtEl>
                                        <p:attrNameLst>
                                          <p:attrName>style.visibility</p:attrName>
                                        </p:attrNameLst>
                                      </p:cBhvr>
                                      <p:to>
                                        <p:strVal val="visible"/>
                                      </p:to>
                                    </p:set>
                                    <p:anim calcmode="lin" valueType="num">
                                      <p:cBhvr additive="base">
                                        <p:cTn id="27" dur="500" fill="hold"/>
                                        <p:tgtEl>
                                          <p:spTgt spid="24663"/>
                                        </p:tgtEl>
                                        <p:attrNameLst>
                                          <p:attrName>ppt_x</p:attrName>
                                        </p:attrNameLst>
                                      </p:cBhvr>
                                      <p:tavLst>
                                        <p:tav tm="0">
                                          <p:val>
                                            <p:strVal val="1+#ppt_w/2"/>
                                          </p:val>
                                        </p:tav>
                                        <p:tav tm="100000">
                                          <p:val>
                                            <p:strVal val="#ppt_x"/>
                                          </p:val>
                                        </p:tav>
                                      </p:tavLst>
                                    </p:anim>
                                    <p:anim calcmode="lin" valueType="num">
                                      <p:cBhvr additive="base">
                                        <p:cTn id="28" dur="500" fill="hold"/>
                                        <p:tgtEl>
                                          <p:spTgt spid="24663"/>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24651"/>
                                        </p:tgtEl>
                                        <p:attrNameLst>
                                          <p:attrName>style.visibility</p:attrName>
                                        </p:attrNameLst>
                                      </p:cBhvr>
                                      <p:to>
                                        <p:strVal val="visible"/>
                                      </p:to>
                                    </p:set>
                                    <p:anim calcmode="lin" valueType="num">
                                      <p:cBhvr additive="base">
                                        <p:cTn id="33" dur="500" fill="hold"/>
                                        <p:tgtEl>
                                          <p:spTgt spid="24651"/>
                                        </p:tgtEl>
                                        <p:attrNameLst>
                                          <p:attrName>ppt_x</p:attrName>
                                        </p:attrNameLst>
                                      </p:cBhvr>
                                      <p:tavLst>
                                        <p:tav tm="0">
                                          <p:val>
                                            <p:strVal val="1+#ppt_w/2"/>
                                          </p:val>
                                        </p:tav>
                                        <p:tav tm="100000">
                                          <p:val>
                                            <p:strVal val="#ppt_x"/>
                                          </p:val>
                                        </p:tav>
                                      </p:tavLst>
                                    </p:anim>
                                    <p:anim calcmode="lin" valueType="num">
                                      <p:cBhvr additive="base">
                                        <p:cTn id="34" dur="500" fill="hold"/>
                                        <p:tgtEl>
                                          <p:spTgt spid="246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autoUpdateAnimBg="0"/>
      <p:bldP spid="24651"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bwMode="auto">
          <a:xfrm>
            <a:off x="774700" y="4343400"/>
            <a:ext cx="5981700" cy="2159000"/>
          </a:xfrm>
          <a:prstGeom prst="roundRect">
            <a:avLst/>
          </a:prstGeom>
          <a:solidFill>
            <a:schemeClr val="accent1">
              <a:lumMod val="20000"/>
              <a:lumOff val="80000"/>
            </a:schemeClr>
          </a:solidFill>
          <a:ln w="12700" cap="sq" cmpd="sng" algn="ctr">
            <a:solidFill>
              <a:schemeClr val="tx1"/>
            </a:solidFill>
            <a:prstDash val="solid"/>
            <a:miter lim="800000"/>
            <a:headEnd type="none" w="sm" len="sm"/>
            <a:tailEnd type="none" w="sm" len="sm"/>
          </a:ln>
          <a:effectLst/>
          <a:extLst/>
        </p:spPr>
        <p:txBody>
          <a:bodyPr wrap="none"/>
          <a:lstStyle/>
          <a:p>
            <a:pPr eaLnBrk="1" hangingPunct="1">
              <a:defRPr/>
            </a:pPr>
            <a:endParaRPr lang="ja-JP" altLang="en-US"/>
          </a:p>
        </p:txBody>
      </p:sp>
      <p:sp>
        <p:nvSpPr>
          <p:cNvPr id="17411" name="AutoShape 4"/>
          <p:cNvSpPr>
            <a:spLocks noChangeArrowheads="1"/>
          </p:cNvSpPr>
          <p:nvPr/>
        </p:nvSpPr>
        <p:spPr bwMode="auto">
          <a:xfrm>
            <a:off x="652463" y="327025"/>
            <a:ext cx="7586662" cy="931863"/>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17412" name="Rectangle 5"/>
          <p:cNvSpPr>
            <a:spLocks noChangeArrowheads="1"/>
          </p:cNvSpPr>
          <p:nvPr/>
        </p:nvSpPr>
        <p:spPr bwMode="auto">
          <a:xfrm>
            <a:off x="1563688" y="344488"/>
            <a:ext cx="6529387"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ja-JP" altLang="en-US" sz="4400">
                <a:solidFill>
                  <a:schemeClr val="bg2"/>
                </a:solidFill>
                <a:ea typeface="HGS創英角ﾎﾟｯﾌﾟ体" pitchFamily="50" charset="-128"/>
              </a:rPr>
              <a:t>現状</a:t>
            </a:r>
            <a:r>
              <a:rPr lang="ja-JP" altLang="en-US" sz="4000">
                <a:solidFill>
                  <a:schemeClr val="bg2"/>
                </a:solidFill>
                <a:ea typeface="HGS創英角ﾎﾟｯﾌﾟ体" pitchFamily="50" charset="-128"/>
              </a:rPr>
              <a:t>の</a:t>
            </a:r>
            <a:r>
              <a:rPr lang="ja-JP" altLang="en-US" sz="4400">
                <a:solidFill>
                  <a:schemeClr val="bg2"/>
                </a:solidFill>
                <a:ea typeface="HGS創英角ﾎﾟｯﾌﾟ体" pitchFamily="50" charset="-128"/>
              </a:rPr>
              <a:t>把握</a:t>
            </a:r>
            <a:r>
              <a:rPr lang="ja-JP" altLang="en-US" sz="4000">
                <a:solidFill>
                  <a:schemeClr val="bg2"/>
                </a:solidFill>
                <a:ea typeface="HGS創英角ﾎﾟｯﾌﾟ体" pitchFamily="50" charset="-128"/>
              </a:rPr>
              <a:t>と</a:t>
            </a:r>
            <a:r>
              <a:rPr lang="ja-JP" altLang="en-US" sz="4400">
                <a:solidFill>
                  <a:schemeClr val="bg2"/>
                </a:solidFill>
                <a:ea typeface="HGS創英角ﾎﾟｯﾌﾟ体" pitchFamily="50" charset="-128"/>
              </a:rPr>
              <a:t>目標</a:t>
            </a:r>
            <a:r>
              <a:rPr lang="ja-JP" altLang="en-US" sz="4000">
                <a:solidFill>
                  <a:schemeClr val="bg2"/>
                </a:solidFill>
                <a:ea typeface="HGS創英角ﾎﾟｯﾌﾟ体" pitchFamily="50" charset="-128"/>
              </a:rPr>
              <a:t>の</a:t>
            </a:r>
            <a:r>
              <a:rPr lang="ja-JP" altLang="en-US" sz="4400">
                <a:solidFill>
                  <a:schemeClr val="bg2"/>
                </a:solidFill>
                <a:ea typeface="HGS創英角ﾎﾟｯﾌﾟ体" pitchFamily="50" charset="-128"/>
              </a:rPr>
              <a:t>設定</a:t>
            </a:r>
          </a:p>
        </p:txBody>
      </p:sp>
      <p:sp>
        <p:nvSpPr>
          <p:cNvPr id="17413" name="Text Box 7"/>
          <p:cNvSpPr txBox="1">
            <a:spLocks noChangeArrowheads="1"/>
          </p:cNvSpPr>
          <p:nvPr/>
        </p:nvSpPr>
        <p:spPr bwMode="auto">
          <a:xfrm>
            <a:off x="593725" y="381000"/>
            <a:ext cx="15525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a:solidFill>
                  <a:schemeClr val="bg2"/>
                </a:solidFill>
                <a:latin typeface="HGSｺﾞｼｯｸE" pitchFamily="50" charset="-128"/>
                <a:ea typeface="HGSｺﾞｼｯｸE" pitchFamily="50" charset="-128"/>
              </a:rPr>
              <a:t>手順２</a:t>
            </a:r>
            <a:r>
              <a:rPr lang="ja-JP" altLang="en-US" sz="2400">
                <a:solidFill>
                  <a:schemeClr val="hlink"/>
                </a:solidFill>
                <a:latin typeface="HGSｺﾞｼｯｸE" pitchFamily="50" charset="-128"/>
                <a:ea typeface="HGSｺﾞｼｯｸE" pitchFamily="50" charset="-128"/>
              </a:rPr>
              <a:t>　</a:t>
            </a:r>
          </a:p>
        </p:txBody>
      </p:sp>
      <p:sp>
        <p:nvSpPr>
          <p:cNvPr id="17414" name="Text Box 42"/>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１６</a:t>
            </a:r>
            <a:endParaRPr lang="en-US" altLang="ja-JP" sz="1600">
              <a:solidFill>
                <a:schemeClr val="bg2"/>
              </a:solidFill>
              <a:ea typeface="HG正楷書体-PRO" pitchFamily="66" charset="-128"/>
            </a:endParaRPr>
          </a:p>
        </p:txBody>
      </p:sp>
      <p:sp>
        <p:nvSpPr>
          <p:cNvPr id="14" name="Text Box 9"/>
          <p:cNvSpPr txBox="1">
            <a:spLocks noChangeArrowheads="1"/>
          </p:cNvSpPr>
          <p:nvPr/>
        </p:nvSpPr>
        <p:spPr bwMode="auto">
          <a:xfrm>
            <a:off x="339725" y="1597025"/>
            <a:ext cx="8559800" cy="954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defRPr/>
            </a:pPr>
            <a:r>
              <a:rPr lang="ja-JP" altLang="en-US" sz="2800" dirty="0">
                <a:solidFill>
                  <a:schemeClr val="accent3">
                    <a:lumMod val="50000"/>
                  </a:schemeClr>
                </a:solidFill>
                <a:ea typeface="HGS創英角ﾎﾟｯﾌﾟ体" panose="040B0A00000000000000" pitchFamily="50" charset="-128"/>
              </a:rPr>
              <a:t>１</a:t>
            </a:r>
            <a:r>
              <a:rPr lang="ja-JP" altLang="en-US" sz="2800" dirty="0" smtClean="0">
                <a:solidFill>
                  <a:schemeClr val="accent3">
                    <a:lumMod val="50000"/>
                  </a:schemeClr>
                </a:solidFill>
                <a:ea typeface="HGS創英角ﾎﾟｯﾌﾟ体" panose="040B0A00000000000000" pitchFamily="50" charset="-128"/>
              </a:rPr>
              <a:t>．</a:t>
            </a:r>
            <a:r>
              <a:rPr lang="ja-JP" altLang="en-US" sz="2800" dirty="0" smtClean="0">
                <a:solidFill>
                  <a:schemeClr val="accent3">
                    <a:lumMod val="50000"/>
                  </a:schemeClr>
                </a:solidFill>
                <a:latin typeface="HG創英角ﾎﾟｯﾌﾟ体" panose="040B0A09000000000000" pitchFamily="49" charset="-128"/>
                <a:ea typeface="HG創英角ﾎﾟｯﾌﾟ体" panose="040B0A09000000000000" pitchFamily="49" charset="-128"/>
              </a:rPr>
              <a:t>現状を定量的に把握し、対象とする失敗の種類を絞り込む</a:t>
            </a:r>
            <a:endParaRPr lang="ja-JP" altLang="en-US" sz="3600" dirty="0" smtClean="0">
              <a:solidFill>
                <a:schemeClr val="accent3">
                  <a:lumMod val="50000"/>
                </a:schemeClr>
              </a:solidFill>
              <a:ea typeface="HGSｺﾞｼｯｸE" panose="020B0900000000000000" pitchFamily="50" charset="-128"/>
            </a:endParaRPr>
          </a:p>
        </p:txBody>
      </p:sp>
      <p:sp>
        <p:nvSpPr>
          <p:cNvPr id="17416" name="Text Box 9"/>
          <p:cNvSpPr txBox="1">
            <a:spLocks noChangeArrowheads="1"/>
          </p:cNvSpPr>
          <p:nvPr/>
        </p:nvSpPr>
        <p:spPr bwMode="auto">
          <a:xfrm>
            <a:off x="1098550" y="2489200"/>
            <a:ext cx="745807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000">
                <a:solidFill>
                  <a:schemeClr val="bg2"/>
                </a:solidFill>
                <a:latin typeface="HG創英角ﾎﾟｯﾌﾟ体" pitchFamily="49" charset="-128"/>
                <a:ea typeface="HG創英角ﾎﾟｯﾌﾟ体" pitchFamily="49" charset="-128"/>
              </a:rPr>
              <a:t>・どの様な原因によって事故・トラブルが発生しているのか。</a:t>
            </a:r>
            <a:endParaRPr lang="ja-JP" altLang="en-US" sz="2800">
              <a:solidFill>
                <a:schemeClr val="bg2"/>
              </a:solidFill>
              <a:ea typeface="HGSｺﾞｼｯｸE" pitchFamily="50" charset="-128"/>
            </a:endParaRPr>
          </a:p>
        </p:txBody>
      </p:sp>
      <p:sp>
        <p:nvSpPr>
          <p:cNvPr id="17417" name="Text Box 9"/>
          <p:cNvSpPr txBox="1">
            <a:spLocks noChangeArrowheads="1"/>
          </p:cNvSpPr>
          <p:nvPr/>
        </p:nvSpPr>
        <p:spPr bwMode="auto">
          <a:xfrm>
            <a:off x="890588" y="3143250"/>
            <a:ext cx="7458075"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000">
                <a:solidFill>
                  <a:schemeClr val="bg2"/>
                </a:solidFill>
                <a:latin typeface="HG創英角ﾎﾟｯﾌﾟ体" pitchFamily="49" charset="-128"/>
                <a:ea typeface="HG創英角ﾎﾟｯﾌﾟ体" pitchFamily="49" charset="-128"/>
              </a:rPr>
              <a:t>異なった種類の失敗を同時に全て取り上げてもよいが、大掛かりになる、焦点がぼけるので、ＱＣサークルでは絞ることを推奨する。</a:t>
            </a:r>
            <a:endParaRPr lang="en-US" altLang="ja-JP" sz="2000">
              <a:solidFill>
                <a:schemeClr val="bg2"/>
              </a:solidFill>
              <a:latin typeface="HG創英角ﾎﾟｯﾌﾟ体" pitchFamily="49" charset="-128"/>
              <a:ea typeface="HG創英角ﾎﾟｯﾌﾟ体" pitchFamily="49" charset="-128"/>
            </a:endParaRPr>
          </a:p>
        </p:txBody>
      </p:sp>
      <p:sp>
        <p:nvSpPr>
          <p:cNvPr id="17418" name="Text Box 9"/>
          <p:cNvSpPr txBox="1">
            <a:spLocks noChangeArrowheads="1"/>
          </p:cNvSpPr>
          <p:nvPr/>
        </p:nvSpPr>
        <p:spPr bwMode="auto">
          <a:xfrm>
            <a:off x="915988" y="5060950"/>
            <a:ext cx="745807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000">
                <a:solidFill>
                  <a:schemeClr val="bg2"/>
                </a:solidFill>
                <a:latin typeface="HG創英角ﾎﾟｯﾌﾟ体" pitchFamily="49" charset="-128"/>
                <a:ea typeface="HG創英角ﾎﾟｯﾌﾟ体" pitchFamily="49" charset="-128"/>
              </a:rPr>
              <a:t>・人起因、設備起因、環境起因、・・・</a:t>
            </a:r>
            <a:endParaRPr lang="en-US" altLang="ja-JP" sz="2000">
              <a:solidFill>
                <a:schemeClr val="bg2"/>
              </a:solidFill>
              <a:latin typeface="HG創英角ﾎﾟｯﾌﾟ体" pitchFamily="49" charset="-128"/>
              <a:ea typeface="HG創英角ﾎﾟｯﾌﾟ体" pitchFamily="49" charset="-128"/>
            </a:endParaRPr>
          </a:p>
        </p:txBody>
      </p:sp>
      <p:sp>
        <p:nvSpPr>
          <p:cNvPr id="17419" name="Text Box 9"/>
          <p:cNvSpPr txBox="1">
            <a:spLocks noChangeArrowheads="1"/>
          </p:cNvSpPr>
          <p:nvPr/>
        </p:nvSpPr>
        <p:spPr bwMode="auto">
          <a:xfrm>
            <a:off x="915988" y="4491038"/>
            <a:ext cx="745807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000">
                <a:solidFill>
                  <a:schemeClr val="bg2"/>
                </a:solidFill>
                <a:latin typeface="HG創英角ﾎﾟｯﾌﾟ体" pitchFamily="49" charset="-128"/>
                <a:ea typeface="HG創英角ﾎﾟｯﾌﾟ体" pitchFamily="49" charset="-128"/>
              </a:rPr>
              <a:t>・管理不足か技術不足か</a:t>
            </a:r>
            <a:endParaRPr lang="en-US" altLang="ja-JP" sz="2000">
              <a:solidFill>
                <a:schemeClr val="bg2"/>
              </a:solidFill>
              <a:latin typeface="HG創英角ﾎﾟｯﾌﾟ体" pitchFamily="49" charset="-128"/>
              <a:ea typeface="HG創英角ﾎﾟｯﾌﾟ体" pitchFamily="49" charset="-128"/>
            </a:endParaRPr>
          </a:p>
        </p:txBody>
      </p:sp>
      <p:sp>
        <p:nvSpPr>
          <p:cNvPr id="17420" name="Text Box 9"/>
          <p:cNvSpPr txBox="1">
            <a:spLocks noChangeArrowheads="1"/>
          </p:cNvSpPr>
          <p:nvPr/>
        </p:nvSpPr>
        <p:spPr bwMode="auto">
          <a:xfrm>
            <a:off x="915988" y="5630863"/>
            <a:ext cx="745807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000">
                <a:solidFill>
                  <a:schemeClr val="bg2"/>
                </a:solidFill>
                <a:latin typeface="HG創英角ﾎﾟｯﾌﾟ体" pitchFamily="49" charset="-128"/>
                <a:ea typeface="HG創英角ﾎﾟｯﾌﾟ体" pitchFamily="49" charset="-128"/>
              </a:rPr>
              <a:t>・不具合内容・要因別</a:t>
            </a:r>
            <a:endParaRPr lang="en-US" altLang="ja-JP" sz="2000">
              <a:solidFill>
                <a:schemeClr val="bg2"/>
              </a:solidFill>
              <a:latin typeface="HG創英角ﾎﾟｯﾌﾟ体" pitchFamily="49" charset="-128"/>
              <a:ea typeface="HG創英角ﾎﾟｯﾌﾟ体" pitchFamily="49" charset="-12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42"/>
          <p:cNvSpPr txBox="1">
            <a:spLocks noChangeArrowheads="1"/>
          </p:cNvSpPr>
          <p:nvPr/>
        </p:nvSpPr>
        <p:spPr bwMode="auto">
          <a:xfrm>
            <a:off x="8293100" y="36513"/>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１７</a:t>
            </a:r>
            <a:endParaRPr lang="en-US" altLang="ja-JP" sz="1600">
              <a:solidFill>
                <a:schemeClr val="bg2"/>
              </a:solidFill>
              <a:ea typeface="HG正楷書体-PRO" pitchFamily="66" charset="-128"/>
            </a:endParaRPr>
          </a:p>
        </p:txBody>
      </p:sp>
      <p:sp>
        <p:nvSpPr>
          <p:cNvPr id="18435" name="Rectangle 10"/>
          <p:cNvSpPr>
            <a:spLocks noChangeArrowheads="1"/>
          </p:cNvSpPr>
          <p:nvPr/>
        </p:nvSpPr>
        <p:spPr bwMode="auto">
          <a:xfrm>
            <a:off x="280988" y="1120775"/>
            <a:ext cx="2540000" cy="463550"/>
          </a:xfrm>
          <a:prstGeom prst="rect">
            <a:avLst/>
          </a:prstGeom>
          <a:solidFill>
            <a:srgbClr val="FF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ja-JP" altLang="en-US" sz="2200" b="1">
                <a:solidFill>
                  <a:schemeClr val="bg1"/>
                </a:solidFill>
              </a:rPr>
              <a:t>層別</a:t>
            </a:r>
          </a:p>
        </p:txBody>
      </p:sp>
      <p:sp>
        <p:nvSpPr>
          <p:cNvPr id="18436" name="Freeform 15"/>
          <p:cNvSpPr>
            <a:spLocks/>
          </p:cNvSpPr>
          <p:nvPr/>
        </p:nvSpPr>
        <p:spPr bwMode="auto">
          <a:xfrm>
            <a:off x="504825" y="1581150"/>
            <a:ext cx="441325" cy="2330450"/>
          </a:xfrm>
          <a:custGeom>
            <a:avLst/>
            <a:gdLst>
              <a:gd name="T0" fmla="*/ 0 w 247"/>
              <a:gd name="T1" fmla="*/ 0 h 1225"/>
              <a:gd name="T2" fmla="*/ 0 w 247"/>
              <a:gd name="T3" fmla="*/ 2147483647 h 1225"/>
              <a:gd name="T4" fmla="*/ 2147483647 w 247"/>
              <a:gd name="T5" fmla="*/ 2147483647 h 1225"/>
              <a:gd name="T6" fmla="*/ 0 60000 65536"/>
              <a:gd name="T7" fmla="*/ 0 60000 65536"/>
              <a:gd name="T8" fmla="*/ 0 60000 65536"/>
            </a:gdLst>
            <a:ahLst/>
            <a:cxnLst>
              <a:cxn ang="T6">
                <a:pos x="T0" y="T1"/>
              </a:cxn>
              <a:cxn ang="T7">
                <a:pos x="T2" y="T3"/>
              </a:cxn>
              <a:cxn ang="T8">
                <a:pos x="T4" y="T5"/>
              </a:cxn>
            </a:cxnLst>
            <a:rect l="0" t="0" r="r" b="b"/>
            <a:pathLst>
              <a:path w="247" h="1225">
                <a:moveTo>
                  <a:pt x="0" y="0"/>
                </a:moveTo>
                <a:lnTo>
                  <a:pt x="0" y="1225"/>
                </a:lnTo>
                <a:lnTo>
                  <a:pt x="247" y="1225"/>
                </a:lnTo>
              </a:path>
            </a:pathLst>
          </a:custGeom>
          <a:noFill/>
          <a:ln w="15875">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37" name="Line 18"/>
          <p:cNvSpPr>
            <a:spLocks noChangeShapeType="1"/>
          </p:cNvSpPr>
          <p:nvPr/>
        </p:nvSpPr>
        <p:spPr bwMode="auto">
          <a:xfrm>
            <a:off x="520700" y="2274888"/>
            <a:ext cx="442913"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38" name="Line 19"/>
          <p:cNvSpPr>
            <a:spLocks noChangeShapeType="1"/>
          </p:cNvSpPr>
          <p:nvPr/>
        </p:nvSpPr>
        <p:spPr bwMode="auto">
          <a:xfrm>
            <a:off x="504825" y="2941638"/>
            <a:ext cx="450850"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39" name="Line 20"/>
          <p:cNvSpPr>
            <a:spLocks noChangeShapeType="1"/>
          </p:cNvSpPr>
          <p:nvPr/>
        </p:nvSpPr>
        <p:spPr bwMode="auto">
          <a:xfrm>
            <a:off x="511175" y="3440113"/>
            <a:ext cx="442913"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40" name="Text Box 9"/>
          <p:cNvSpPr txBox="1">
            <a:spLocks noChangeArrowheads="1"/>
          </p:cNvSpPr>
          <p:nvPr/>
        </p:nvSpPr>
        <p:spPr bwMode="auto">
          <a:xfrm>
            <a:off x="682625" y="1681163"/>
            <a:ext cx="4487863" cy="938212"/>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200">
                <a:solidFill>
                  <a:schemeClr val="bg2"/>
                </a:solidFill>
                <a:latin typeface="HG創英角ﾎﾟｯﾌﾟ体" pitchFamily="49" charset="-128"/>
                <a:ea typeface="HG創英角ﾎﾟｯﾌﾟ体" pitchFamily="49" charset="-128"/>
              </a:rPr>
              <a:t>・標準を知らなかったものに</a:t>
            </a:r>
            <a:endParaRPr lang="en-US" altLang="ja-JP" sz="2200">
              <a:solidFill>
                <a:schemeClr val="bg2"/>
              </a:solidFill>
              <a:latin typeface="HG創英角ﾎﾟｯﾌﾟ体" pitchFamily="49" charset="-128"/>
              <a:ea typeface="HG創英角ﾎﾟｯﾌﾟ体" pitchFamily="49" charset="-128"/>
            </a:endParaRPr>
          </a:p>
          <a:p>
            <a:pPr eaLnBrk="1" hangingPunct="1">
              <a:spcBef>
                <a:spcPct val="50000"/>
              </a:spcBef>
              <a:buFontTx/>
              <a:buNone/>
            </a:pPr>
            <a:r>
              <a:rPr lang="ja-JP" altLang="en-US" sz="2200">
                <a:solidFill>
                  <a:schemeClr val="bg2"/>
                </a:solidFill>
                <a:latin typeface="HG創英角ﾎﾟｯﾌﾟ体" pitchFamily="49" charset="-128"/>
                <a:ea typeface="HG創英角ﾎﾟｯﾌﾟ体" pitchFamily="49" charset="-128"/>
              </a:rPr>
              <a:t>　よるもの。</a:t>
            </a:r>
            <a:endParaRPr lang="ja-JP" altLang="en-US" sz="2200">
              <a:solidFill>
                <a:schemeClr val="bg2"/>
              </a:solidFill>
              <a:ea typeface="HGSｺﾞｼｯｸE" pitchFamily="50" charset="-128"/>
            </a:endParaRPr>
          </a:p>
        </p:txBody>
      </p:sp>
      <p:sp>
        <p:nvSpPr>
          <p:cNvPr id="18441" name="Text Box 9"/>
          <p:cNvSpPr txBox="1">
            <a:spLocks noChangeArrowheads="1"/>
          </p:cNvSpPr>
          <p:nvPr/>
        </p:nvSpPr>
        <p:spPr bwMode="auto">
          <a:xfrm>
            <a:off x="688975" y="2713038"/>
            <a:ext cx="4487863" cy="430212"/>
          </a:xfrm>
          <a:prstGeom prst="rect">
            <a:avLst/>
          </a:prstGeom>
          <a:solidFill>
            <a:srgbClr val="00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200">
                <a:solidFill>
                  <a:schemeClr val="bg2"/>
                </a:solidFill>
                <a:latin typeface="HG創英角ﾎﾟｯﾌﾟ体" pitchFamily="49" charset="-128"/>
                <a:ea typeface="HG創英角ﾎﾟｯﾌﾟ体" pitchFamily="49" charset="-128"/>
              </a:rPr>
              <a:t>・技能不足。</a:t>
            </a:r>
            <a:endParaRPr lang="ja-JP" altLang="en-US" sz="2200">
              <a:solidFill>
                <a:schemeClr val="bg2"/>
              </a:solidFill>
              <a:ea typeface="HGSｺﾞｼｯｸE" pitchFamily="50" charset="-128"/>
            </a:endParaRPr>
          </a:p>
        </p:txBody>
      </p:sp>
      <p:sp>
        <p:nvSpPr>
          <p:cNvPr id="18442" name="Text Box 9"/>
          <p:cNvSpPr txBox="1">
            <a:spLocks noChangeArrowheads="1"/>
          </p:cNvSpPr>
          <p:nvPr/>
        </p:nvSpPr>
        <p:spPr bwMode="auto">
          <a:xfrm>
            <a:off x="695325" y="3219450"/>
            <a:ext cx="4487863" cy="430213"/>
          </a:xfrm>
          <a:prstGeom prst="rect">
            <a:avLst/>
          </a:prstGeom>
          <a:solidFill>
            <a:srgbClr val="FF99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200">
                <a:solidFill>
                  <a:schemeClr val="bg2"/>
                </a:solidFill>
                <a:latin typeface="HG創英角ﾎﾟｯﾌﾟ体" pitchFamily="49" charset="-128"/>
                <a:ea typeface="HG創英角ﾎﾟｯﾌﾟ体" pitchFamily="49" charset="-128"/>
              </a:rPr>
              <a:t>・意図的な標準の不遵守。</a:t>
            </a:r>
            <a:endParaRPr lang="ja-JP" altLang="en-US" sz="2200">
              <a:solidFill>
                <a:schemeClr val="bg2"/>
              </a:solidFill>
              <a:ea typeface="HGSｺﾞｼｯｸE" pitchFamily="50" charset="-128"/>
            </a:endParaRPr>
          </a:p>
        </p:txBody>
      </p:sp>
      <p:sp>
        <p:nvSpPr>
          <p:cNvPr id="18443" name="Text Box 9"/>
          <p:cNvSpPr txBox="1">
            <a:spLocks noChangeArrowheads="1"/>
          </p:cNvSpPr>
          <p:nvPr/>
        </p:nvSpPr>
        <p:spPr bwMode="auto">
          <a:xfrm>
            <a:off x="682625" y="3727450"/>
            <a:ext cx="4487863" cy="430213"/>
          </a:xfrm>
          <a:prstGeom prst="rect">
            <a:avLst/>
          </a:prstGeom>
          <a:solidFill>
            <a:srgbClr val="66FF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200">
                <a:solidFill>
                  <a:schemeClr val="bg2"/>
                </a:solidFill>
                <a:latin typeface="HG創英角ﾎﾟｯﾌﾟ体" pitchFamily="49" charset="-128"/>
                <a:ea typeface="HG創英角ﾎﾟｯﾌﾟ体" pitchFamily="49" charset="-128"/>
              </a:rPr>
              <a:t>・意図しないエラー。</a:t>
            </a:r>
            <a:endParaRPr lang="ja-JP" altLang="en-US" sz="2200">
              <a:solidFill>
                <a:schemeClr val="bg2"/>
              </a:solidFill>
              <a:ea typeface="HGSｺﾞｼｯｸE" pitchFamily="50" charset="-128"/>
            </a:endParaRPr>
          </a:p>
        </p:txBody>
      </p:sp>
      <p:sp>
        <p:nvSpPr>
          <p:cNvPr id="18444" name="テキスト ボックス 3"/>
          <p:cNvSpPr txBox="1">
            <a:spLocks noChangeArrowheads="1"/>
          </p:cNvSpPr>
          <p:nvPr/>
        </p:nvSpPr>
        <p:spPr bwMode="auto">
          <a:xfrm>
            <a:off x="5819775" y="1454150"/>
            <a:ext cx="11890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1200">
                <a:solidFill>
                  <a:schemeClr val="bg2"/>
                </a:solidFill>
                <a:latin typeface="HGSｺﾞｼｯｸE" pitchFamily="50" charset="-128"/>
                <a:ea typeface="HGSｺﾞｼｯｸE" pitchFamily="50" charset="-128"/>
              </a:rPr>
              <a:t>標準と異なる作業をした</a:t>
            </a:r>
          </a:p>
        </p:txBody>
      </p:sp>
      <p:sp>
        <p:nvSpPr>
          <p:cNvPr id="5" name="フローチャート: 判断 4"/>
          <p:cNvSpPr/>
          <p:nvPr/>
        </p:nvSpPr>
        <p:spPr bwMode="auto">
          <a:xfrm>
            <a:off x="5465763" y="2065338"/>
            <a:ext cx="1898650" cy="971550"/>
          </a:xfrm>
          <a:prstGeom prst="flowChartDecision">
            <a:avLst/>
          </a:prstGeom>
          <a:noFill/>
          <a:ln w="12700" cap="sq" cmpd="sng" algn="ctr">
            <a:solidFill>
              <a:schemeClr val="bg2">
                <a:lumMod val="95000"/>
                <a:lumOff val="5000"/>
              </a:schemeClr>
            </a:solidFill>
            <a:prstDash val="solid"/>
            <a:miter lim="800000"/>
            <a:headEnd type="none" w="sm" len="sm"/>
            <a:tailEnd type="none" w="sm" len="sm"/>
          </a:ln>
          <a:effectLst/>
          <a:extLst/>
        </p:spPr>
        <p:txBody>
          <a:bodyPr wrap="none"/>
          <a:lstStyle/>
          <a:p>
            <a:pPr>
              <a:defRPr/>
            </a:pPr>
            <a:r>
              <a:rPr lang="ja-JP" altLang="en-US" sz="1200" dirty="0">
                <a:solidFill>
                  <a:schemeClr val="bg2"/>
                </a:solidFill>
                <a:latin typeface="HGSｺﾞｼｯｸE" panose="020B0900000000000000" pitchFamily="50" charset="-128"/>
                <a:ea typeface="HGSｺﾞｼｯｸE" panose="020B0900000000000000" pitchFamily="50" charset="-128"/>
              </a:rPr>
              <a:t>標準を</a:t>
            </a:r>
            <a:endParaRPr lang="en-US" altLang="ja-JP" sz="1200" dirty="0">
              <a:solidFill>
                <a:schemeClr val="bg2"/>
              </a:solidFill>
              <a:latin typeface="HGSｺﾞｼｯｸE" panose="020B0900000000000000" pitchFamily="50" charset="-128"/>
              <a:ea typeface="HGSｺﾞｼｯｸE" panose="020B0900000000000000" pitchFamily="50" charset="-128"/>
            </a:endParaRPr>
          </a:p>
          <a:p>
            <a:pPr>
              <a:defRPr/>
            </a:pPr>
            <a:r>
              <a:rPr lang="ja-JP" altLang="en-US" sz="1200" dirty="0">
                <a:solidFill>
                  <a:schemeClr val="bg2"/>
                </a:solidFill>
                <a:latin typeface="HGSｺﾞｼｯｸE" panose="020B0900000000000000" pitchFamily="50" charset="-128"/>
                <a:ea typeface="HGSｺﾞｼｯｸE" panose="020B0900000000000000" pitchFamily="50" charset="-128"/>
              </a:rPr>
              <a:t>知っていたか</a:t>
            </a:r>
          </a:p>
        </p:txBody>
      </p:sp>
      <p:sp>
        <p:nvSpPr>
          <p:cNvPr id="44" name="フローチャート: 判断 43"/>
          <p:cNvSpPr/>
          <p:nvPr/>
        </p:nvSpPr>
        <p:spPr bwMode="auto">
          <a:xfrm>
            <a:off x="5465763" y="3251200"/>
            <a:ext cx="1898650" cy="969963"/>
          </a:xfrm>
          <a:prstGeom prst="flowChartDecision">
            <a:avLst/>
          </a:prstGeom>
          <a:noFill/>
          <a:ln w="12700" cap="sq" cmpd="sng" algn="ctr">
            <a:solidFill>
              <a:schemeClr val="bg2">
                <a:lumMod val="95000"/>
                <a:lumOff val="5000"/>
              </a:schemeClr>
            </a:solidFill>
            <a:prstDash val="solid"/>
            <a:miter lim="800000"/>
            <a:headEnd type="none" w="sm" len="sm"/>
            <a:tailEnd type="none" w="sm" len="sm"/>
          </a:ln>
          <a:effectLst/>
          <a:extLst/>
        </p:spPr>
        <p:txBody>
          <a:bodyPr wrap="none"/>
          <a:lstStyle/>
          <a:p>
            <a:pPr>
              <a:defRPr/>
            </a:pPr>
            <a:r>
              <a:rPr lang="ja-JP" altLang="en-US" sz="1200" dirty="0">
                <a:solidFill>
                  <a:schemeClr val="bg2"/>
                </a:solidFill>
                <a:latin typeface="HGSｺﾞｼｯｸE" panose="020B0900000000000000" pitchFamily="50" charset="-128"/>
                <a:ea typeface="HGSｺﾞｼｯｸE" panose="020B0900000000000000" pitchFamily="50" charset="-128"/>
              </a:rPr>
              <a:t>標準どおりに</a:t>
            </a:r>
            <a:endParaRPr lang="en-US" altLang="ja-JP" sz="1200" dirty="0">
              <a:solidFill>
                <a:schemeClr val="bg2"/>
              </a:solidFill>
              <a:latin typeface="HGSｺﾞｼｯｸE" panose="020B0900000000000000" pitchFamily="50" charset="-128"/>
              <a:ea typeface="HGSｺﾞｼｯｸE" panose="020B0900000000000000" pitchFamily="50" charset="-128"/>
            </a:endParaRPr>
          </a:p>
          <a:p>
            <a:pPr>
              <a:defRPr/>
            </a:pPr>
            <a:r>
              <a:rPr lang="ja-JP" altLang="en-US" sz="1200" dirty="0">
                <a:solidFill>
                  <a:schemeClr val="bg2"/>
                </a:solidFill>
                <a:latin typeface="HGSｺﾞｼｯｸE" panose="020B0900000000000000" pitchFamily="50" charset="-128"/>
                <a:ea typeface="HGSｺﾞｼｯｸE" panose="020B0900000000000000" pitchFamily="50" charset="-128"/>
              </a:rPr>
              <a:t>出来るか</a:t>
            </a:r>
          </a:p>
        </p:txBody>
      </p:sp>
      <p:sp>
        <p:nvSpPr>
          <p:cNvPr id="45" name="フローチャート: 判断 44"/>
          <p:cNvSpPr/>
          <p:nvPr/>
        </p:nvSpPr>
        <p:spPr bwMode="auto">
          <a:xfrm>
            <a:off x="5465763" y="4437063"/>
            <a:ext cx="1898650" cy="969962"/>
          </a:xfrm>
          <a:prstGeom prst="flowChartDecision">
            <a:avLst/>
          </a:prstGeom>
          <a:noFill/>
          <a:ln w="12700" cap="sq" cmpd="sng" algn="ctr">
            <a:solidFill>
              <a:schemeClr val="bg2">
                <a:lumMod val="95000"/>
                <a:lumOff val="5000"/>
              </a:schemeClr>
            </a:solidFill>
            <a:prstDash val="solid"/>
            <a:miter lim="800000"/>
            <a:headEnd type="none" w="sm" len="sm"/>
            <a:tailEnd type="none" w="sm" len="sm"/>
          </a:ln>
          <a:effectLst/>
          <a:extLst/>
        </p:spPr>
        <p:txBody>
          <a:bodyPr wrap="none"/>
          <a:lstStyle/>
          <a:p>
            <a:pPr>
              <a:defRPr/>
            </a:pPr>
            <a:r>
              <a:rPr lang="ja-JP" altLang="en-US" sz="1200" dirty="0">
                <a:solidFill>
                  <a:schemeClr val="bg2"/>
                </a:solidFill>
                <a:latin typeface="HGSｺﾞｼｯｸE" panose="020B0900000000000000" pitchFamily="50" charset="-128"/>
                <a:ea typeface="HGSｺﾞｼｯｸE" panose="020B0900000000000000" pitchFamily="50" charset="-128"/>
              </a:rPr>
              <a:t>標準を守る</a:t>
            </a:r>
            <a:endParaRPr lang="en-US" altLang="ja-JP" sz="1200" dirty="0">
              <a:solidFill>
                <a:schemeClr val="bg2"/>
              </a:solidFill>
              <a:latin typeface="HGSｺﾞｼｯｸE" panose="020B0900000000000000" pitchFamily="50" charset="-128"/>
              <a:ea typeface="HGSｺﾞｼｯｸE" panose="020B0900000000000000" pitchFamily="50" charset="-128"/>
            </a:endParaRPr>
          </a:p>
          <a:p>
            <a:pPr>
              <a:defRPr/>
            </a:pPr>
            <a:r>
              <a:rPr lang="ja-JP" altLang="en-US" sz="1200" dirty="0">
                <a:solidFill>
                  <a:schemeClr val="bg2"/>
                </a:solidFill>
                <a:latin typeface="HGSｺﾞｼｯｸE" panose="020B0900000000000000" pitchFamily="50" charset="-128"/>
                <a:ea typeface="HGSｺﾞｼｯｸE" panose="020B0900000000000000" pitchFamily="50" charset="-128"/>
              </a:rPr>
              <a:t>つもりだったか</a:t>
            </a:r>
          </a:p>
        </p:txBody>
      </p:sp>
      <p:sp>
        <p:nvSpPr>
          <p:cNvPr id="18448" name="テキスト ボックス 45"/>
          <p:cNvSpPr txBox="1">
            <a:spLocks noChangeArrowheads="1"/>
          </p:cNvSpPr>
          <p:nvPr/>
        </p:nvSpPr>
        <p:spPr bwMode="auto">
          <a:xfrm>
            <a:off x="7659688" y="2219325"/>
            <a:ext cx="12668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1200">
                <a:solidFill>
                  <a:schemeClr val="bg2"/>
                </a:solidFill>
                <a:latin typeface="HGSｺﾞｼｯｸE" pitchFamily="50" charset="-128"/>
                <a:ea typeface="HGSｺﾞｼｯｸE" pitchFamily="50" charset="-128"/>
              </a:rPr>
              <a:t>標準を知らなかった</a:t>
            </a:r>
            <a:endParaRPr lang="en-US" altLang="ja-JP" sz="1200">
              <a:solidFill>
                <a:schemeClr val="bg2"/>
              </a:solidFill>
              <a:latin typeface="HGSｺﾞｼｯｸE" pitchFamily="50" charset="-128"/>
              <a:ea typeface="HGSｺﾞｼｯｸE" pitchFamily="50" charset="-128"/>
            </a:endParaRPr>
          </a:p>
          <a:p>
            <a:pPr>
              <a:spcBef>
                <a:spcPct val="0"/>
              </a:spcBef>
              <a:buFontTx/>
              <a:buNone/>
            </a:pPr>
            <a:r>
              <a:rPr lang="ja-JP" altLang="en-US" sz="1200">
                <a:solidFill>
                  <a:schemeClr val="bg2"/>
                </a:solidFill>
                <a:latin typeface="HGSｺﾞｼｯｸE" pitchFamily="50" charset="-128"/>
                <a:ea typeface="HGSｺﾞｼｯｸE" pitchFamily="50" charset="-128"/>
              </a:rPr>
              <a:t>（教育が有効）</a:t>
            </a:r>
          </a:p>
        </p:txBody>
      </p:sp>
      <p:sp>
        <p:nvSpPr>
          <p:cNvPr id="18449" name="テキスト ボックス 46"/>
          <p:cNvSpPr txBox="1">
            <a:spLocks noChangeArrowheads="1"/>
          </p:cNvSpPr>
          <p:nvPr/>
        </p:nvSpPr>
        <p:spPr bwMode="auto">
          <a:xfrm>
            <a:off x="7643813" y="3413125"/>
            <a:ext cx="12827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1200">
                <a:solidFill>
                  <a:schemeClr val="bg2"/>
                </a:solidFill>
                <a:latin typeface="HGSｺﾞｼｯｸE" pitchFamily="50" charset="-128"/>
                <a:ea typeface="HGSｺﾞｼｯｸE" pitchFamily="50" charset="-128"/>
              </a:rPr>
              <a:t>標準どおりできなかった</a:t>
            </a:r>
            <a:endParaRPr lang="en-US" altLang="ja-JP" sz="1200">
              <a:solidFill>
                <a:schemeClr val="bg2"/>
              </a:solidFill>
              <a:latin typeface="HGSｺﾞｼｯｸE" pitchFamily="50" charset="-128"/>
              <a:ea typeface="HGSｺﾞｼｯｸE" pitchFamily="50" charset="-128"/>
            </a:endParaRPr>
          </a:p>
          <a:p>
            <a:pPr>
              <a:spcBef>
                <a:spcPct val="0"/>
              </a:spcBef>
              <a:buFontTx/>
              <a:buNone/>
            </a:pPr>
            <a:r>
              <a:rPr lang="ja-JP" altLang="en-US" sz="1200">
                <a:solidFill>
                  <a:schemeClr val="bg2"/>
                </a:solidFill>
                <a:latin typeface="HGSｺﾞｼｯｸE" pitchFamily="50" charset="-128"/>
                <a:ea typeface="HGSｺﾞｼｯｸE" pitchFamily="50" charset="-128"/>
              </a:rPr>
              <a:t>（訓練が有効）</a:t>
            </a:r>
          </a:p>
        </p:txBody>
      </p:sp>
      <p:sp>
        <p:nvSpPr>
          <p:cNvPr id="18450" name="テキスト ボックス 47"/>
          <p:cNvSpPr txBox="1">
            <a:spLocks noChangeArrowheads="1"/>
          </p:cNvSpPr>
          <p:nvPr/>
        </p:nvSpPr>
        <p:spPr bwMode="auto">
          <a:xfrm>
            <a:off x="7643813" y="4594225"/>
            <a:ext cx="1282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1200">
                <a:solidFill>
                  <a:schemeClr val="bg2"/>
                </a:solidFill>
                <a:latin typeface="HGSｺﾞｼｯｸE" pitchFamily="50" charset="-128"/>
                <a:ea typeface="HGSｺﾞｼｯｸE" pitchFamily="50" charset="-128"/>
              </a:rPr>
              <a:t>標準を守る気がなかった（動機付けが有効）</a:t>
            </a:r>
          </a:p>
        </p:txBody>
      </p:sp>
      <p:cxnSp>
        <p:nvCxnSpPr>
          <p:cNvPr id="18451" name="直線矢印コネクタ 6"/>
          <p:cNvCxnSpPr>
            <a:cxnSpLocks noChangeShapeType="1"/>
            <a:stCxn id="18444" idx="2"/>
            <a:endCxn id="5" idx="0"/>
          </p:cNvCxnSpPr>
          <p:nvPr/>
        </p:nvCxnSpPr>
        <p:spPr bwMode="auto">
          <a:xfrm>
            <a:off x="6415088" y="1914525"/>
            <a:ext cx="0" cy="150813"/>
          </a:xfrm>
          <a:prstGeom prst="straightConnector1">
            <a:avLst/>
          </a:prstGeom>
          <a:noFill/>
          <a:ln w="12700" cap="sq" algn="ctr">
            <a:solidFill>
              <a:schemeClr val="bg2"/>
            </a:solidFill>
            <a:miter lim="800000"/>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52" name="直線矢印コネクタ 50"/>
          <p:cNvCxnSpPr>
            <a:cxnSpLocks noChangeShapeType="1"/>
            <a:endCxn id="44" idx="0"/>
          </p:cNvCxnSpPr>
          <p:nvPr/>
        </p:nvCxnSpPr>
        <p:spPr bwMode="auto">
          <a:xfrm>
            <a:off x="6415088" y="3033713"/>
            <a:ext cx="0" cy="217487"/>
          </a:xfrm>
          <a:prstGeom prst="straightConnector1">
            <a:avLst/>
          </a:prstGeom>
          <a:noFill/>
          <a:ln w="12700" cap="sq" algn="ctr">
            <a:solidFill>
              <a:schemeClr val="bg2"/>
            </a:solidFill>
            <a:miter lim="800000"/>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53" name="直線矢印コネクタ 52"/>
          <p:cNvCxnSpPr>
            <a:cxnSpLocks noChangeShapeType="1"/>
          </p:cNvCxnSpPr>
          <p:nvPr/>
        </p:nvCxnSpPr>
        <p:spPr bwMode="auto">
          <a:xfrm>
            <a:off x="6415088" y="4221163"/>
            <a:ext cx="0" cy="219075"/>
          </a:xfrm>
          <a:prstGeom prst="straightConnector1">
            <a:avLst/>
          </a:prstGeom>
          <a:noFill/>
          <a:ln w="12700" cap="sq" algn="ctr">
            <a:solidFill>
              <a:schemeClr val="bg2"/>
            </a:solidFill>
            <a:miter lim="800000"/>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54" name="直線矢印コネクタ 53"/>
          <p:cNvCxnSpPr>
            <a:cxnSpLocks noChangeShapeType="1"/>
          </p:cNvCxnSpPr>
          <p:nvPr/>
        </p:nvCxnSpPr>
        <p:spPr bwMode="auto">
          <a:xfrm>
            <a:off x="6415088" y="5407025"/>
            <a:ext cx="0" cy="217488"/>
          </a:xfrm>
          <a:prstGeom prst="straightConnector1">
            <a:avLst/>
          </a:prstGeom>
          <a:noFill/>
          <a:ln w="12700" cap="sq" algn="ctr">
            <a:solidFill>
              <a:schemeClr val="bg2"/>
            </a:solidFill>
            <a:miter lim="800000"/>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455" name="テキスト ボックス 57"/>
          <p:cNvSpPr txBox="1">
            <a:spLocks noChangeArrowheads="1"/>
          </p:cNvSpPr>
          <p:nvPr/>
        </p:nvSpPr>
        <p:spPr bwMode="auto">
          <a:xfrm>
            <a:off x="5819775" y="5622925"/>
            <a:ext cx="13319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1200">
                <a:solidFill>
                  <a:schemeClr val="bg2"/>
                </a:solidFill>
                <a:latin typeface="HGSｺﾞｼｯｸE" pitchFamily="50" charset="-128"/>
                <a:ea typeface="HGSｺﾞｼｯｸE" pitchFamily="50" charset="-128"/>
              </a:rPr>
              <a:t>教育・訓練・動機づけが役に立たない</a:t>
            </a:r>
          </a:p>
        </p:txBody>
      </p:sp>
      <p:cxnSp>
        <p:nvCxnSpPr>
          <p:cNvPr id="18456" name="直線矢印コネクタ 54"/>
          <p:cNvCxnSpPr>
            <a:cxnSpLocks noChangeShapeType="1"/>
          </p:cNvCxnSpPr>
          <p:nvPr/>
        </p:nvCxnSpPr>
        <p:spPr bwMode="auto">
          <a:xfrm>
            <a:off x="7350125" y="2568575"/>
            <a:ext cx="295275" cy="0"/>
          </a:xfrm>
          <a:prstGeom prst="straightConnector1">
            <a:avLst/>
          </a:prstGeom>
          <a:noFill/>
          <a:ln w="12700" cap="sq" algn="ctr">
            <a:solidFill>
              <a:schemeClr val="bg2"/>
            </a:solidFill>
            <a:miter lim="800000"/>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57" name="直線矢印コネクタ 63"/>
          <p:cNvCxnSpPr>
            <a:cxnSpLocks noChangeShapeType="1"/>
          </p:cNvCxnSpPr>
          <p:nvPr/>
        </p:nvCxnSpPr>
        <p:spPr bwMode="auto">
          <a:xfrm>
            <a:off x="7350125" y="3749675"/>
            <a:ext cx="295275" cy="0"/>
          </a:xfrm>
          <a:prstGeom prst="straightConnector1">
            <a:avLst/>
          </a:prstGeom>
          <a:noFill/>
          <a:ln w="12700" cap="sq" algn="ctr">
            <a:solidFill>
              <a:schemeClr val="bg2"/>
            </a:solidFill>
            <a:miter lim="800000"/>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58" name="直線矢印コネクタ 64"/>
          <p:cNvCxnSpPr>
            <a:cxnSpLocks noChangeShapeType="1"/>
          </p:cNvCxnSpPr>
          <p:nvPr/>
        </p:nvCxnSpPr>
        <p:spPr bwMode="auto">
          <a:xfrm>
            <a:off x="7350125" y="4916488"/>
            <a:ext cx="295275" cy="0"/>
          </a:xfrm>
          <a:prstGeom prst="straightConnector1">
            <a:avLst/>
          </a:prstGeom>
          <a:noFill/>
          <a:ln w="12700" cap="sq" algn="ctr">
            <a:solidFill>
              <a:schemeClr val="bg2"/>
            </a:solidFill>
            <a:miter lim="800000"/>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459" name="角丸四角形 56"/>
          <p:cNvSpPr>
            <a:spLocks noChangeArrowheads="1"/>
          </p:cNvSpPr>
          <p:nvPr/>
        </p:nvSpPr>
        <p:spPr bwMode="auto">
          <a:xfrm>
            <a:off x="5348288" y="1454150"/>
            <a:ext cx="3578225" cy="4814888"/>
          </a:xfrm>
          <a:prstGeom prst="roundRect">
            <a:avLst>
              <a:gd name="adj" fmla="val 4898"/>
            </a:avLst>
          </a:prstGeom>
          <a:noFill/>
          <a:ln w="12700" cap="sq" algn="ctr">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18460" name="テキスト ボックス 66"/>
          <p:cNvSpPr txBox="1">
            <a:spLocks noChangeArrowheads="1"/>
          </p:cNvSpPr>
          <p:nvPr/>
        </p:nvSpPr>
        <p:spPr bwMode="auto">
          <a:xfrm>
            <a:off x="6118225" y="6316663"/>
            <a:ext cx="20002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1200">
                <a:solidFill>
                  <a:schemeClr val="bg2"/>
                </a:solidFill>
                <a:latin typeface="HGSｺﾞｼｯｸE" pitchFamily="50" charset="-128"/>
                <a:ea typeface="HGSｺﾞｼｯｸE" pitchFamily="50" charset="-128"/>
              </a:rPr>
              <a:t>問題の切り分けフロー</a:t>
            </a:r>
          </a:p>
        </p:txBody>
      </p:sp>
      <p:sp>
        <p:nvSpPr>
          <p:cNvPr id="18461" name="テキスト ボックス 58"/>
          <p:cNvSpPr txBox="1">
            <a:spLocks noChangeArrowheads="1"/>
          </p:cNvSpPr>
          <p:nvPr/>
        </p:nvSpPr>
        <p:spPr bwMode="auto">
          <a:xfrm>
            <a:off x="6359525" y="2994025"/>
            <a:ext cx="7826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1200">
                <a:solidFill>
                  <a:schemeClr val="bg2"/>
                </a:solidFill>
                <a:latin typeface="HGSｺﾞｼｯｸE" pitchFamily="50" charset="-128"/>
                <a:ea typeface="HGSｺﾞｼｯｸE" pitchFamily="50" charset="-128"/>
              </a:rPr>
              <a:t>ＹＥＳ</a:t>
            </a:r>
          </a:p>
        </p:txBody>
      </p:sp>
      <p:sp>
        <p:nvSpPr>
          <p:cNvPr id="18462" name="テキスト ボックス 68"/>
          <p:cNvSpPr txBox="1">
            <a:spLocks noChangeArrowheads="1"/>
          </p:cNvSpPr>
          <p:nvPr/>
        </p:nvSpPr>
        <p:spPr bwMode="auto">
          <a:xfrm>
            <a:off x="7248525" y="2290763"/>
            <a:ext cx="5762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1200">
                <a:solidFill>
                  <a:schemeClr val="bg2"/>
                </a:solidFill>
                <a:latin typeface="HGSｺﾞｼｯｸE" pitchFamily="50" charset="-128"/>
                <a:ea typeface="HGSｺﾞｼｯｸE" pitchFamily="50" charset="-128"/>
              </a:rPr>
              <a:t>ＮＯ</a:t>
            </a:r>
          </a:p>
        </p:txBody>
      </p:sp>
      <p:sp>
        <p:nvSpPr>
          <p:cNvPr id="18463" name="テキスト ボックス 69"/>
          <p:cNvSpPr txBox="1">
            <a:spLocks noChangeArrowheads="1"/>
          </p:cNvSpPr>
          <p:nvPr/>
        </p:nvSpPr>
        <p:spPr bwMode="auto">
          <a:xfrm>
            <a:off x="7248525" y="3471863"/>
            <a:ext cx="576263"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1200">
                <a:solidFill>
                  <a:schemeClr val="bg2"/>
                </a:solidFill>
                <a:latin typeface="HGSｺﾞｼｯｸE" pitchFamily="50" charset="-128"/>
                <a:ea typeface="HGSｺﾞｼｯｸE" pitchFamily="50" charset="-128"/>
              </a:rPr>
              <a:t>ＮＯ</a:t>
            </a:r>
          </a:p>
        </p:txBody>
      </p:sp>
      <p:sp>
        <p:nvSpPr>
          <p:cNvPr id="18464" name="テキスト ボックス 70"/>
          <p:cNvSpPr txBox="1">
            <a:spLocks noChangeArrowheads="1"/>
          </p:cNvSpPr>
          <p:nvPr/>
        </p:nvSpPr>
        <p:spPr bwMode="auto">
          <a:xfrm>
            <a:off x="7248525" y="4652963"/>
            <a:ext cx="576263"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1200">
                <a:solidFill>
                  <a:schemeClr val="bg2"/>
                </a:solidFill>
                <a:latin typeface="HGSｺﾞｼｯｸE" pitchFamily="50" charset="-128"/>
                <a:ea typeface="HGSｺﾞｼｯｸE" pitchFamily="50" charset="-128"/>
              </a:rPr>
              <a:t>ＮＯ</a:t>
            </a:r>
          </a:p>
        </p:txBody>
      </p:sp>
      <p:sp>
        <p:nvSpPr>
          <p:cNvPr id="18465" name="テキスト ボックス 71"/>
          <p:cNvSpPr txBox="1">
            <a:spLocks noChangeArrowheads="1"/>
          </p:cNvSpPr>
          <p:nvPr/>
        </p:nvSpPr>
        <p:spPr bwMode="auto">
          <a:xfrm>
            <a:off x="6359525" y="4206875"/>
            <a:ext cx="7826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1200">
                <a:solidFill>
                  <a:schemeClr val="bg2"/>
                </a:solidFill>
                <a:latin typeface="HGSｺﾞｼｯｸE" pitchFamily="50" charset="-128"/>
                <a:ea typeface="HGSｺﾞｼｯｸE" pitchFamily="50" charset="-128"/>
              </a:rPr>
              <a:t>ＹＥＳ</a:t>
            </a:r>
          </a:p>
        </p:txBody>
      </p:sp>
      <p:sp>
        <p:nvSpPr>
          <p:cNvPr id="18466" name="テキスト ボックス 72"/>
          <p:cNvSpPr txBox="1">
            <a:spLocks noChangeArrowheads="1"/>
          </p:cNvSpPr>
          <p:nvPr/>
        </p:nvSpPr>
        <p:spPr bwMode="auto">
          <a:xfrm>
            <a:off x="6359525" y="5348288"/>
            <a:ext cx="7826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1200">
                <a:solidFill>
                  <a:schemeClr val="bg2"/>
                </a:solidFill>
                <a:latin typeface="HGSｺﾞｼｯｸE" pitchFamily="50" charset="-128"/>
                <a:ea typeface="HGSｺﾞｼｯｸE" pitchFamily="50" charset="-128"/>
              </a:rPr>
              <a:t>ＹＥＳ</a:t>
            </a:r>
          </a:p>
        </p:txBody>
      </p:sp>
      <p:graphicFrame>
        <p:nvGraphicFramePr>
          <p:cNvPr id="18467" name="グラフ 73"/>
          <p:cNvGraphicFramePr>
            <a:graphicFrameLocks/>
          </p:cNvGraphicFramePr>
          <p:nvPr/>
        </p:nvGraphicFramePr>
        <p:xfrm>
          <a:off x="695325" y="4216400"/>
          <a:ext cx="4157663" cy="2627313"/>
        </p:xfrm>
        <a:graphic>
          <a:graphicData uri="http://schemas.openxmlformats.org/presentationml/2006/ole">
            <mc:AlternateContent xmlns:mc="http://schemas.openxmlformats.org/markup-compatibility/2006">
              <mc:Choice xmlns:v="urn:schemas-microsoft-com:vml" Requires="v">
                <p:oleObj spid="_x0000_s18471" name="Chart" r:id="rId5" imgW="4163929" imgH="2633700" progId="Excel.Chart.8">
                  <p:embed/>
                </p:oleObj>
              </mc:Choice>
              <mc:Fallback>
                <p:oleObj name="Chart" r:id="rId5" imgW="4163929" imgH="2633700" progId="Excel.Chart.8">
                  <p:embed/>
                  <p:pic>
                    <p:nvPicPr>
                      <p:cNvPr id="0" name="グラフ 73"/>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5325" y="4216400"/>
                        <a:ext cx="4157663" cy="262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8468"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19513" y="4830763"/>
            <a:ext cx="993775" cy="162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469" name="Text Box 9"/>
          <p:cNvSpPr txBox="1">
            <a:spLocks noChangeArrowheads="1"/>
          </p:cNvSpPr>
          <p:nvPr/>
        </p:nvSpPr>
        <p:spPr bwMode="auto">
          <a:xfrm>
            <a:off x="346075" y="574675"/>
            <a:ext cx="8580438" cy="430213"/>
          </a:xfrm>
          <a:prstGeom prst="rect">
            <a:avLst/>
          </a:prstGeom>
          <a:solidFill>
            <a:srgbClr val="00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200">
                <a:solidFill>
                  <a:schemeClr val="bg2"/>
                </a:solidFill>
                <a:latin typeface="HG創英角ﾎﾟｯﾌﾟ体" pitchFamily="49" charset="-128"/>
                <a:ea typeface="HG創英角ﾎﾟｯﾌﾟ体" pitchFamily="49" charset="-128"/>
              </a:rPr>
              <a:t>４Ｍで層別（設備に起因、人に起因、方法に起因、材料に起因）</a:t>
            </a:r>
            <a:endParaRPr lang="ja-JP" altLang="en-US" sz="2200">
              <a:solidFill>
                <a:schemeClr val="bg2"/>
              </a:solidFill>
              <a:ea typeface="HGSｺﾞｼｯｸE" pitchFamily="50" charset="-128"/>
            </a:endParaRPr>
          </a:p>
        </p:txBody>
      </p:sp>
      <p:sp>
        <p:nvSpPr>
          <p:cNvPr id="18470" name="Text Box 9"/>
          <p:cNvSpPr txBox="1">
            <a:spLocks noChangeArrowheads="1"/>
          </p:cNvSpPr>
          <p:nvPr/>
        </p:nvSpPr>
        <p:spPr bwMode="auto">
          <a:xfrm>
            <a:off x="346075" y="142875"/>
            <a:ext cx="74580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a:solidFill>
                  <a:schemeClr val="bg2"/>
                </a:solidFill>
                <a:latin typeface="HG創英角ﾎﾟｯﾌﾟ体" pitchFamily="49" charset="-128"/>
                <a:ea typeface="HG創英角ﾎﾟｯﾌﾟ体" pitchFamily="49" charset="-128"/>
              </a:rPr>
              <a:t>例えば、</a:t>
            </a:r>
            <a:endParaRPr lang="ja-JP" altLang="en-US" sz="2400">
              <a:solidFill>
                <a:schemeClr val="bg2"/>
              </a:solidFill>
              <a:ea typeface="HGSｺﾞｼｯｸE" pitchFamily="50" charset="-12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AutoShape 23"/>
          <p:cNvSpPr>
            <a:spLocks noChangeArrowheads="1"/>
          </p:cNvSpPr>
          <p:nvPr/>
        </p:nvSpPr>
        <p:spPr bwMode="auto">
          <a:xfrm>
            <a:off x="1219200" y="1503363"/>
            <a:ext cx="3760788" cy="2054225"/>
          </a:xfrm>
          <a:prstGeom prst="roundRect">
            <a:avLst>
              <a:gd name="adj" fmla="val 16667"/>
            </a:avLst>
          </a:prstGeom>
          <a:solidFill>
            <a:srgbClr val="FFFF99"/>
          </a:solid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19459" name="Text Box 4"/>
          <p:cNvSpPr txBox="1">
            <a:spLocks noChangeArrowheads="1"/>
          </p:cNvSpPr>
          <p:nvPr/>
        </p:nvSpPr>
        <p:spPr bwMode="auto">
          <a:xfrm>
            <a:off x="1398588" y="1741488"/>
            <a:ext cx="3341687" cy="1570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a:solidFill>
                  <a:schemeClr val="bg2"/>
                </a:solidFill>
                <a:ea typeface="HGSｺﾞｼｯｸE" pitchFamily="50" charset="-128"/>
              </a:rPr>
              <a:t>・何を（管理特性）</a:t>
            </a:r>
          </a:p>
          <a:p>
            <a:pPr eaLnBrk="1" hangingPunct="1">
              <a:spcBef>
                <a:spcPct val="50000"/>
              </a:spcBef>
              <a:buFontTx/>
              <a:buNone/>
            </a:pPr>
            <a:r>
              <a:rPr lang="ja-JP" altLang="en-US" sz="2400">
                <a:solidFill>
                  <a:schemeClr val="bg2"/>
                </a:solidFill>
                <a:ea typeface="HGSｺﾞｼｯｸE" pitchFamily="50" charset="-128"/>
              </a:rPr>
              <a:t>・いつまでに（期限）</a:t>
            </a:r>
          </a:p>
          <a:p>
            <a:pPr eaLnBrk="1" hangingPunct="1">
              <a:spcBef>
                <a:spcPct val="50000"/>
              </a:spcBef>
              <a:buFontTx/>
              <a:buNone/>
            </a:pPr>
            <a:r>
              <a:rPr lang="ja-JP" altLang="en-US" sz="2400">
                <a:solidFill>
                  <a:schemeClr val="bg2"/>
                </a:solidFill>
                <a:ea typeface="HGSｺﾞｼｯｸE" pitchFamily="50" charset="-128"/>
              </a:rPr>
              <a:t>・どれだけ（目標値）</a:t>
            </a:r>
          </a:p>
        </p:txBody>
      </p:sp>
      <p:sp>
        <p:nvSpPr>
          <p:cNvPr id="19460" name="Rectangle 2"/>
          <p:cNvSpPr>
            <a:spLocks noGrp="1" noChangeArrowheads="1"/>
          </p:cNvSpPr>
          <p:nvPr>
            <p:ph type="ctrTitle"/>
          </p:nvPr>
        </p:nvSpPr>
        <p:spPr>
          <a:xfrm>
            <a:off x="95250" y="376238"/>
            <a:ext cx="4540250" cy="585787"/>
          </a:xfrm>
        </p:spPr>
        <p:txBody>
          <a:bodyPr anchor="ctr"/>
          <a:lstStyle/>
          <a:p>
            <a:pPr eaLnBrk="1" hangingPunct="1"/>
            <a:r>
              <a:rPr lang="ja-JP" altLang="en-US" sz="3200" smtClean="0">
                <a:solidFill>
                  <a:schemeClr val="bg1"/>
                </a:solidFill>
                <a:ea typeface="HGS創英角ﾎﾟｯﾌﾟ体" pitchFamily="50" charset="-128"/>
              </a:rPr>
              <a:t>２．目標</a:t>
            </a:r>
            <a:r>
              <a:rPr lang="ja-JP" altLang="en-US" sz="2800" smtClean="0">
                <a:solidFill>
                  <a:schemeClr val="bg1"/>
                </a:solidFill>
                <a:ea typeface="HGS創英角ﾎﾟｯﾌﾟ体" pitchFamily="50" charset="-128"/>
              </a:rPr>
              <a:t>を</a:t>
            </a:r>
            <a:r>
              <a:rPr lang="ja-JP" altLang="en-US" sz="3200" smtClean="0">
                <a:solidFill>
                  <a:schemeClr val="bg1"/>
                </a:solidFill>
                <a:ea typeface="HGS創英角ﾎﾟｯﾌﾟ体" pitchFamily="50" charset="-128"/>
              </a:rPr>
              <a:t>設定</a:t>
            </a:r>
            <a:r>
              <a:rPr lang="ja-JP" altLang="en-US" sz="2800" smtClean="0">
                <a:solidFill>
                  <a:schemeClr val="bg1"/>
                </a:solidFill>
                <a:ea typeface="HGS創英角ﾎﾟｯﾌﾟ体" pitchFamily="50" charset="-128"/>
              </a:rPr>
              <a:t>する</a:t>
            </a:r>
          </a:p>
        </p:txBody>
      </p:sp>
      <p:sp>
        <p:nvSpPr>
          <p:cNvPr id="19461" name="Text Box 7"/>
          <p:cNvSpPr txBox="1">
            <a:spLocks noChangeArrowheads="1"/>
          </p:cNvSpPr>
          <p:nvPr/>
        </p:nvSpPr>
        <p:spPr bwMode="auto">
          <a:xfrm>
            <a:off x="1136650" y="1019175"/>
            <a:ext cx="5592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a:solidFill>
                  <a:schemeClr val="bg1"/>
                </a:solidFill>
                <a:ea typeface="HGP創英角ﾎﾟｯﾌﾟ体" pitchFamily="50" charset="-128"/>
              </a:rPr>
              <a:t>１）</a:t>
            </a:r>
            <a:r>
              <a:rPr lang="ja-JP" altLang="en-US" sz="2400">
                <a:solidFill>
                  <a:srgbClr val="FF3300"/>
                </a:solidFill>
                <a:ea typeface="HGP創英角ﾎﾟｯﾌﾟ体" pitchFamily="50" charset="-128"/>
              </a:rPr>
              <a:t>目標の３要素</a:t>
            </a:r>
            <a:r>
              <a:rPr lang="ja-JP" altLang="en-US" sz="2400">
                <a:solidFill>
                  <a:schemeClr val="bg1"/>
                </a:solidFill>
                <a:ea typeface="HGP創英角ﾎﾟｯﾌﾟ体" pitchFamily="50" charset="-128"/>
              </a:rPr>
              <a:t>をハッキリさせる</a:t>
            </a:r>
          </a:p>
        </p:txBody>
      </p:sp>
      <p:grpSp>
        <p:nvGrpSpPr>
          <p:cNvPr id="19462" name="Group 18"/>
          <p:cNvGrpSpPr>
            <a:grpSpLocks/>
          </p:cNvGrpSpPr>
          <p:nvPr/>
        </p:nvGrpSpPr>
        <p:grpSpPr bwMode="auto">
          <a:xfrm>
            <a:off x="5260975" y="1317625"/>
            <a:ext cx="3633788" cy="2130425"/>
            <a:chOff x="3735" y="1085"/>
            <a:chExt cx="1836" cy="1342"/>
          </a:xfrm>
        </p:grpSpPr>
        <p:sp>
          <p:nvSpPr>
            <p:cNvPr id="19470" name="Text Box 13"/>
            <p:cNvSpPr txBox="1">
              <a:spLocks noChangeArrowheads="1"/>
            </p:cNvSpPr>
            <p:nvPr/>
          </p:nvSpPr>
          <p:spPr bwMode="auto">
            <a:xfrm>
              <a:off x="3735" y="1431"/>
              <a:ext cx="1836" cy="996"/>
            </a:xfrm>
            <a:prstGeom prst="rect">
              <a:avLst/>
            </a:prstGeom>
            <a:noFill/>
            <a:ln w="285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a:solidFill>
                    <a:srgbClr val="660066"/>
                  </a:solidFill>
                  <a:ea typeface="HGSｺﾞｼｯｸE" pitchFamily="50" charset="-128"/>
                </a:rPr>
                <a:t>・意図しないエラー</a:t>
              </a:r>
              <a:r>
                <a:rPr lang="ja-JP" altLang="en-US" sz="2400">
                  <a:solidFill>
                    <a:schemeClr val="hlink"/>
                  </a:solidFill>
                  <a:ea typeface="HGSｺﾞｼｯｸE" pitchFamily="50" charset="-128"/>
                </a:rPr>
                <a:t>を</a:t>
              </a:r>
            </a:p>
            <a:p>
              <a:pPr eaLnBrk="1" hangingPunct="1">
                <a:spcBef>
                  <a:spcPct val="50000"/>
                </a:spcBef>
                <a:buFontTx/>
                <a:buNone/>
              </a:pPr>
              <a:r>
                <a:rPr lang="ja-JP" altLang="en-US" sz="2400">
                  <a:solidFill>
                    <a:srgbClr val="660066"/>
                  </a:solidFill>
                  <a:ea typeface="HGSｺﾞｼｯｸE" pitchFamily="50" charset="-128"/>
                </a:rPr>
                <a:t>・１１月末</a:t>
              </a:r>
              <a:r>
                <a:rPr lang="ja-JP" altLang="en-US" sz="2400">
                  <a:solidFill>
                    <a:schemeClr val="hlink"/>
                  </a:solidFill>
                  <a:ea typeface="HGSｺﾞｼｯｸE" pitchFamily="50" charset="-128"/>
                </a:rPr>
                <a:t>までに</a:t>
              </a:r>
            </a:p>
            <a:p>
              <a:pPr eaLnBrk="1" hangingPunct="1">
                <a:spcBef>
                  <a:spcPct val="50000"/>
                </a:spcBef>
                <a:buFontTx/>
                <a:buNone/>
              </a:pPr>
              <a:r>
                <a:rPr lang="ja-JP" altLang="en-US" sz="2400">
                  <a:solidFill>
                    <a:srgbClr val="660066"/>
                  </a:solidFill>
                  <a:ea typeface="HGSｺﾞｼｯｸE" pitchFamily="50" charset="-128"/>
                </a:rPr>
                <a:t>・８０％低減</a:t>
              </a:r>
              <a:r>
                <a:rPr lang="ja-JP" altLang="en-US" sz="2400">
                  <a:solidFill>
                    <a:schemeClr val="hlink"/>
                  </a:solidFill>
                  <a:ea typeface="HGSｺﾞｼｯｸE" pitchFamily="50" charset="-128"/>
                </a:rPr>
                <a:t>にする</a:t>
              </a:r>
            </a:p>
          </p:txBody>
        </p:sp>
        <p:sp>
          <p:nvSpPr>
            <p:cNvPr id="19471" name="Text Box 15"/>
            <p:cNvSpPr txBox="1">
              <a:spLocks noChangeArrowheads="1"/>
            </p:cNvSpPr>
            <p:nvPr/>
          </p:nvSpPr>
          <p:spPr bwMode="auto">
            <a:xfrm>
              <a:off x="4425" y="1085"/>
              <a:ext cx="370" cy="300"/>
            </a:xfrm>
            <a:prstGeom prst="rect">
              <a:avLst/>
            </a:prstGeom>
            <a:noFill/>
            <a:ln w="19050">
              <a:solidFill>
                <a:srgbClr val="6600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sz="2400">
                  <a:solidFill>
                    <a:srgbClr val="660066"/>
                  </a:solidFill>
                  <a:ea typeface="HGSｺﾞｼｯｸE" pitchFamily="50" charset="-128"/>
                </a:rPr>
                <a:t>例</a:t>
              </a:r>
            </a:p>
          </p:txBody>
        </p:sp>
      </p:grpSp>
      <p:pic>
        <p:nvPicPr>
          <p:cNvPr id="19463" name="Picture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6675" y="3557588"/>
            <a:ext cx="2379663" cy="2189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9464" name="Group 29"/>
          <p:cNvGrpSpPr>
            <a:grpSpLocks/>
          </p:cNvGrpSpPr>
          <p:nvPr/>
        </p:nvGrpSpPr>
        <p:grpSpPr bwMode="auto">
          <a:xfrm>
            <a:off x="1155700" y="5522913"/>
            <a:ext cx="7234238" cy="857250"/>
            <a:chOff x="728" y="3359"/>
            <a:chExt cx="4557" cy="540"/>
          </a:xfrm>
        </p:grpSpPr>
        <p:sp>
          <p:nvSpPr>
            <p:cNvPr id="19468" name="Text Box 24"/>
            <p:cNvSpPr txBox="1">
              <a:spLocks noChangeArrowheads="1"/>
            </p:cNvSpPr>
            <p:nvPr/>
          </p:nvSpPr>
          <p:spPr bwMode="auto">
            <a:xfrm>
              <a:off x="743" y="3359"/>
              <a:ext cx="3882"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a:solidFill>
                    <a:schemeClr val="bg1"/>
                  </a:solidFill>
                  <a:ea typeface="HGP創英角ﾎﾟｯﾌﾟ体" pitchFamily="50" charset="-128"/>
                </a:rPr>
                <a:t>４．管理者（上司）とすり合わせる</a:t>
              </a:r>
            </a:p>
          </p:txBody>
        </p:sp>
        <p:sp>
          <p:nvSpPr>
            <p:cNvPr id="19469" name="Text Box 25"/>
            <p:cNvSpPr txBox="1">
              <a:spLocks noChangeArrowheads="1"/>
            </p:cNvSpPr>
            <p:nvPr/>
          </p:nvSpPr>
          <p:spPr bwMode="auto">
            <a:xfrm>
              <a:off x="728" y="3649"/>
              <a:ext cx="455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2000">
                  <a:solidFill>
                    <a:schemeClr val="bg2"/>
                  </a:solidFill>
                  <a:latin typeface="HG創英角ﾎﾟｯﾌﾟ体" pitchFamily="49" charset="-128"/>
                  <a:ea typeface="HGP創英角ﾎﾟｯﾌﾟ体" pitchFamily="50" charset="-128"/>
                </a:rPr>
                <a:t>◇</a:t>
              </a:r>
              <a:r>
                <a:rPr lang="ja-JP" altLang="en-US" sz="2000">
                  <a:solidFill>
                    <a:schemeClr val="bg2"/>
                  </a:solidFill>
                  <a:latin typeface="HG創英角ﾎﾟｯﾌﾟ体" pitchFamily="49" charset="-128"/>
                  <a:ea typeface="HGP創英角ﾎﾟｯﾌﾟ体" pitchFamily="50" charset="-128"/>
                </a:rPr>
                <a:t>テーマの大きさ・未然防止型・管理特性・目標値・期限</a:t>
              </a:r>
              <a:endParaRPr lang="ja-JP" altLang="en-US" sz="2400">
                <a:solidFill>
                  <a:schemeClr val="bg2"/>
                </a:solidFill>
                <a:ea typeface="HGSｺﾞｼｯｸE" pitchFamily="50" charset="-128"/>
              </a:endParaRPr>
            </a:p>
          </p:txBody>
        </p:sp>
      </p:grpSp>
      <p:sp>
        <p:nvSpPr>
          <p:cNvPr id="19465" name="Text Box 30"/>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１８</a:t>
            </a:r>
            <a:endParaRPr lang="en-US" altLang="ja-JP" sz="1600">
              <a:solidFill>
                <a:schemeClr val="bg2"/>
              </a:solidFill>
              <a:ea typeface="HG正楷書体-PRO" pitchFamily="66" charset="-128"/>
            </a:endParaRPr>
          </a:p>
        </p:txBody>
      </p:sp>
      <p:sp>
        <p:nvSpPr>
          <p:cNvPr id="19466" name="Text Box 7"/>
          <p:cNvSpPr txBox="1">
            <a:spLocks noChangeArrowheads="1"/>
          </p:cNvSpPr>
          <p:nvPr/>
        </p:nvSpPr>
        <p:spPr bwMode="auto">
          <a:xfrm>
            <a:off x="1085850" y="3702050"/>
            <a:ext cx="5592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a:solidFill>
                  <a:schemeClr val="bg1"/>
                </a:solidFill>
                <a:ea typeface="HGP創英角ﾎﾟｯﾌﾟ体" pitchFamily="50" charset="-128"/>
              </a:rPr>
              <a:t>２）目標を</a:t>
            </a:r>
            <a:r>
              <a:rPr lang="ja-JP" altLang="en-US" sz="2400">
                <a:solidFill>
                  <a:srgbClr val="FF0000"/>
                </a:solidFill>
                <a:ea typeface="HGP創英角ﾎﾟｯﾌﾟ体" pitchFamily="50" charset="-128"/>
              </a:rPr>
              <a:t>達成する意義</a:t>
            </a:r>
            <a:r>
              <a:rPr lang="ja-JP" altLang="en-US" sz="2400">
                <a:solidFill>
                  <a:srgbClr val="0000FF"/>
                </a:solidFill>
                <a:ea typeface="HGP創英角ﾎﾟｯﾌﾟ体" pitchFamily="50" charset="-128"/>
              </a:rPr>
              <a:t>をハ</a:t>
            </a:r>
            <a:r>
              <a:rPr lang="ja-JP" altLang="en-US" sz="2400">
                <a:solidFill>
                  <a:schemeClr val="bg1"/>
                </a:solidFill>
                <a:ea typeface="HGP創英角ﾎﾟｯﾌﾟ体" pitchFamily="50" charset="-128"/>
              </a:rPr>
              <a:t>ッキリさせる</a:t>
            </a:r>
          </a:p>
        </p:txBody>
      </p:sp>
      <p:sp>
        <p:nvSpPr>
          <p:cNvPr id="19467" name="Text Box 7"/>
          <p:cNvSpPr txBox="1">
            <a:spLocks noChangeArrowheads="1"/>
          </p:cNvSpPr>
          <p:nvPr/>
        </p:nvSpPr>
        <p:spPr bwMode="auto">
          <a:xfrm>
            <a:off x="1085850" y="4892675"/>
            <a:ext cx="5592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a:solidFill>
                  <a:schemeClr val="bg1"/>
                </a:solidFill>
                <a:ea typeface="HGP創英角ﾎﾟｯﾌﾟ体" pitchFamily="50" charset="-128"/>
              </a:rPr>
              <a:t>３）達成手段の大枠を明らかにする</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84"/>
          <p:cNvSpPr>
            <a:spLocks noChangeArrowheads="1"/>
          </p:cNvSpPr>
          <p:nvPr/>
        </p:nvSpPr>
        <p:spPr bwMode="auto">
          <a:xfrm>
            <a:off x="1057275" y="2457450"/>
            <a:ext cx="7407275" cy="37084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483" name="AutoShape 4"/>
          <p:cNvSpPr>
            <a:spLocks noChangeArrowheads="1"/>
          </p:cNvSpPr>
          <p:nvPr/>
        </p:nvSpPr>
        <p:spPr bwMode="auto">
          <a:xfrm>
            <a:off x="942975" y="373063"/>
            <a:ext cx="6211888" cy="919162"/>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484" name="Rectangle 2"/>
          <p:cNvSpPr>
            <a:spLocks noGrp="1" noChangeArrowheads="1"/>
          </p:cNvSpPr>
          <p:nvPr>
            <p:ph type="ctrTitle"/>
          </p:nvPr>
        </p:nvSpPr>
        <p:spPr>
          <a:xfrm>
            <a:off x="1343025" y="392113"/>
            <a:ext cx="6072188" cy="909637"/>
          </a:xfrm>
        </p:spPr>
        <p:txBody>
          <a:bodyPr anchor="ctr"/>
          <a:lstStyle/>
          <a:p>
            <a:pPr eaLnBrk="1" hangingPunct="1"/>
            <a:r>
              <a:rPr lang="ja-JP" altLang="en-US" sz="4400" smtClean="0">
                <a:solidFill>
                  <a:schemeClr val="bg2"/>
                </a:solidFill>
                <a:ea typeface="HGS創英角ﾎﾟｯﾌﾟ体" pitchFamily="50" charset="-128"/>
              </a:rPr>
              <a:t>活動計画</a:t>
            </a:r>
            <a:r>
              <a:rPr lang="ja-JP" altLang="en-US" sz="4000" smtClean="0">
                <a:solidFill>
                  <a:schemeClr val="bg2"/>
                </a:solidFill>
                <a:ea typeface="HGS創英角ﾎﾟｯﾌﾟ体" pitchFamily="50" charset="-128"/>
              </a:rPr>
              <a:t>の</a:t>
            </a:r>
            <a:r>
              <a:rPr lang="ja-JP" altLang="en-US" sz="4400" smtClean="0">
                <a:solidFill>
                  <a:schemeClr val="bg2"/>
                </a:solidFill>
                <a:ea typeface="HGS創英角ﾎﾟｯﾌﾟ体" pitchFamily="50" charset="-128"/>
              </a:rPr>
              <a:t>作成</a:t>
            </a:r>
          </a:p>
        </p:txBody>
      </p:sp>
      <p:sp>
        <p:nvSpPr>
          <p:cNvPr id="20485" name="Text Box 5"/>
          <p:cNvSpPr txBox="1">
            <a:spLocks noChangeArrowheads="1"/>
          </p:cNvSpPr>
          <p:nvPr/>
        </p:nvSpPr>
        <p:spPr bwMode="auto">
          <a:xfrm>
            <a:off x="1014413" y="1260475"/>
            <a:ext cx="49006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a:solidFill>
                  <a:schemeClr val="bg1"/>
                </a:solidFill>
                <a:ea typeface="HGP創英角ﾎﾟｯﾌﾟ体" pitchFamily="50" charset="-128"/>
              </a:rPr>
              <a:t>１．活動スケジュールを決める</a:t>
            </a:r>
          </a:p>
        </p:txBody>
      </p:sp>
      <p:sp>
        <p:nvSpPr>
          <p:cNvPr id="20486" name="Text Box 6"/>
          <p:cNvSpPr txBox="1">
            <a:spLocks noChangeArrowheads="1"/>
          </p:cNvSpPr>
          <p:nvPr/>
        </p:nvSpPr>
        <p:spPr bwMode="auto">
          <a:xfrm>
            <a:off x="1028700" y="1646238"/>
            <a:ext cx="3971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a:solidFill>
                  <a:schemeClr val="bg1"/>
                </a:solidFill>
                <a:ea typeface="HGP創英角ﾎﾟｯﾌﾟ体" pitchFamily="50" charset="-128"/>
              </a:rPr>
              <a:t>２．役割分担を決める</a:t>
            </a:r>
          </a:p>
        </p:txBody>
      </p:sp>
      <p:sp>
        <p:nvSpPr>
          <p:cNvPr id="20487" name="Rectangle 46"/>
          <p:cNvSpPr>
            <a:spLocks noChangeArrowheads="1"/>
          </p:cNvSpPr>
          <p:nvPr/>
        </p:nvSpPr>
        <p:spPr bwMode="auto">
          <a:xfrm>
            <a:off x="958850" y="4124325"/>
            <a:ext cx="1792288"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488" name="Rectangle 48"/>
          <p:cNvSpPr>
            <a:spLocks noChangeArrowheads="1"/>
          </p:cNvSpPr>
          <p:nvPr/>
        </p:nvSpPr>
        <p:spPr bwMode="auto">
          <a:xfrm>
            <a:off x="2773363" y="4124325"/>
            <a:ext cx="1357312"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489" name="Rectangle 76"/>
          <p:cNvSpPr>
            <a:spLocks noChangeArrowheads="1"/>
          </p:cNvSpPr>
          <p:nvPr/>
        </p:nvSpPr>
        <p:spPr bwMode="auto">
          <a:xfrm>
            <a:off x="4152900" y="4124325"/>
            <a:ext cx="4164013"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490" name="Rectangle 42"/>
          <p:cNvSpPr>
            <a:spLocks noChangeArrowheads="1"/>
          </p:cNvSpPr>
          <p:nvPr/>
        </p:nvSpPr>
        <p:spPr bwMode="auto">
          <a:xfrm>
            <a:off x="958850" y="3625850"/>
            <a:ext cx="1792288"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491" name="Rectangle 44"/>
          <p:cNvSpPr>
            <a:spLocks noChangeArrowheads="1"/>
          </p:cNvSpPr>
          <p:nvPr/>
        </p:nvSpPr>
        <p:spPr bwMode="auto">
          <a:xfrm>
            <a:off x="2773363" y="3625850"/>
            <a:ext cx="1357312"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492" name="Rectangle 74"/>
          <p:cNvSpPr>
            <a:spLocks noChangeArrowheads="1"/>
          </p:cNvSpPr>
          <p:nvPr/>
        </p:nvSpPr>
        <p:spPr bwMode="auto">
          <a:xfrm>
            <a:off x="4152900" y="3625850"/>
            <a:ext cx="4164013"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493" name="Rectangle 50"/>
          <p:cNvSpPr>
            <a:spLocks noChangeArrowheads="1"/>
          </p:cNvSpPr>
          <p:nvPr/>
        </p:nvSpPr>
        <p:spPr bwMode="auto">
          <a:xfrm>
            <a:off x="958850" y="4622800"/>
            <a:ext cx="1792288"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494" name="Rectangle 52"/>
          <p:cNvSpPr>
            <a:spLocks noChangeArrowheads="1"/>
          </p:cNvSpPr>
          <p:nvPr/>
        </p:nvSpPr>
        <p:spPr bwMode="auto">
          <a:xfrm>
            <a:off x="2773363" y="4622800"/>
            <a:ext cx="1357312"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495" name="Rectangle 78"/>
          <p:cNvSpPr>
            <a:spLocks noChangeArrowheads="1"/>
          </p:cNvSpPr>
          <p:nvPr/>
        </p:nvSpPr>
        <p:spPr bwMode="auto">
          <a:xfrm>
            <a:off x="4152900" y="4622800"/>
            <a:ext cx="4164013"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496" name="Rectangle 10"/>
          <p:cNvSpPr>
            <a:spLocks noChangeArrowheads="1"/>
          </p:cNvSpPr>
          <p:nvPr/>
        </p:nvSpPr>
        <p:spPr bwMode="auto">
          <a:xfrm>
            <a:off x="5094288" y="2243138"/>
            <a:ext cx="381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500" b="1">
                <a:solidFill>
                  <a:srgbClr val="000000"/>
                </a:solidFill>
                <a:latin typeface="ＭＳ Ｐゴシック" charset="-128"/>
              </a:rPr>
              <a:t>計画</a:t>
            </a:r>
            <a:endParaRPr lang="ja-JP" altLang="en-US" sz="4000">
              <a:ea typeface="HG正楷書体-PRO" pitchFamily="66" charset="-128"/>
            </a:endParaRPr>
          </a:p>
        </p:txBody>
      </p:sp>
      <p:sp>
        <p:nvSpPr>
          <p:cNvPr id="20497" name="Rectangle 11"/>
          <p:cNvSpPr>
            <a:spLocks noChangeArrowheads="1"/>
          </p:cNvSpPr>
          <p:nvPr/>
        </p:nvSpPr>
        <p:spPr bwMode="auto">
          <a:xfrm>
            <a:off x="6453188" y="2243138"/>
            <a:ext cx="381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500" b="1">
                <a:solidFill>
                  <a:srgbClr val="000000"/>
                </a:solidFill>
                <a:latin typeface="ＭＳ Ｐゴシック" charset="-128"/>
              </a:rPr>
              <a:t>実績</a:t>
            </a:r>
            <a:endParaRPr lang="ja-JP" altLang="en-US" sz="4000">
              <a:ea typeface="HG正楷書体-PRO" pitchFamily="66" charset="-128"/>
            </a:endParaRPr>
          </a:p>
        </p:txBody>
      </p:sp>
      <p:sp>
        <p:nvSpPr>
          <p:cNvPr id="20498" name="Rectangle 12"/>
          <p:cNvSpPr>
            <a:spLocks noChangeArrowheads="1"/>
          </p:cNvSpPr>
          <p:nvPr/>
        </p:nvSpPr>
        <p:spPr bwMode="auto">
          <a:xfrm>
            <a:off x="2916238" y="2543175"/>
            <a:ext cx="6731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500">
                <a:solidFill>
                  <a:schemeClr val="bg1"/>
                </a:solidFill>
                <a:latin typeface="HGPｺﾞｼｯｸE" pitchFamily="50" charset="-128"/>
                <a:ea typeface="HGPｺﾞｼｯｸE" pitchFamily="50" charset="-128"/>
              </a:rPr>
              <a:t>ステップ</a:t>
            </a:r>
            <a:endParaRPr lang="ja-JP" altLang="en-US" sz="4000">
              <a:solidFill>
                <a:schemeClr val="bg1"/>
              </a:solidFill>
              <a:ea typeface="HG正楷書体-PRO" pitchFamily="66" charset="-128"/>
            </a:endParaRPr>
          </a:p>
        </p:txBody>
      </p:sp>
      <p:sp>
        <p:nvSpPr>
          <p:cNvPr id="20499" name="Rectangle 13"/>
          <p:cNvSpPr>
            <a:spLocks noChangeArrowheads="1"/>
          </p:cNvSpPr>
          <p:nvPr/>
        </p:nvSpPr>
        <p:spPr bwMode="auto">
          <a:xfrm>
            <a:off x="4071938" y="2543175"/>
            <a:ext cx="4984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500">
                <a:solidFill>
                  <a:schemeClr val="bg1"/>
                </a:solidFill>
                <a:ea typeface="HGPｺﾞｼｯｸE" pitchFamily="50" charset="-128"/>
              </a:rPr>
              <a:t>‘</a:t>
            </a:r>
            <a:r>
              <a:rPr lang="ja-JP" altLang="en-US" sz="1500">
                <a:solidFill>
                  <a:schemeClr val="bg1"/>
                </a:solidFill>
                <a:latin typeface="HGPｺﾞｼｯｸE" pitchFamily="50" charset="-128"/>
                <a:ea typeface="HGPｺﾞｼｯｸE" pitchFamily="50" charset="-128"/>
              </a:rPr>
              <a:t>１６年</a:t>
            </a:r>
            <a:endParaRPr lang="ja-JP" altLang="en-US" sz="4000">
              <a:solidFill>
                <a:schemeClr val="bg1"/>
              </a:solidFill>
              <a:ea typeface="HG正楷書体-PRO" pitchFamily="66" charset="-128"/>
            </a:endParaRPr>
          </a:p>
        </p:txBody>
      </p:sp>
      <p:sp>
        <p:nvSpPr>
          <p:cNvPr id="20500" name="Rectangle 14"/>
          <p:cNvSpPr>
            <a:spLocks noChangeArrowheads="1"/>
          </p:cNvSpPr>
          <p:nvPr/>
        </p:nvSpPr>
        <p:spPr bwMode="auto">
          <a:xfrm>
            <a:off x="2916238" y="2841625"/>
            <a:ext cx="6826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500">
                <a:solidFill>
                  <a:schemeClr val="bg1"/>
                </a:solidFill>
                <a:latin typeface="HGPｺﾞｼｯｸE" pitchFamily="50" charset="-128"/>
                <a:ea typeface="HGPｺﾞｼｯｸE" pitchFamily="50" charset="-128"/>
              </a:rPr>
              <a:t>リーダー</a:t>
            </a:r>
            <a:endParaRPr lang="ja-JP" altLang="en-US" sz="4000">
              <a:solidFill>
                <a:schemeClr val="bg1"/>
              </a:solidFill>
              <a:ea typeface="HG正楷書体-PRO" pitchFamily="66" charset="-128"/>
            </a:endParaRPr>
          </a:p>
        </p:txBody>
      </p:sp>
      <p:sp>
        <p:nvSpPr>
          <p:cNvPr id="20501" name="Rectangle 15"/>
          <p:cNvSpPr>
            <a:spLocks noChangeArrowheads="1"/>
          </p:cNvSpPr>
          <p:nvPr/>
        </p:nvSpPr>
        <p:spPr bwMode="auto">
          <a:xfrm>
            <a:off x="4160838" y="2841625"/>
            <a:ext cx="31273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500">
                <a:solidFill>
                  <a:schemeClr val="bg1"/>
                </a:solidFill>
                <a:latin typeface="HGPｺﾞｼｯｸE" pitchFamily="50" charset="-128"/>
                <a:ea typeface="HGPｺﾞｼｯｸE" pitchFamily="50" charset="-128"/>
              </a:rPr>
              <a:t>８月</a:t>
            </a:r>
            <a:endParaRPr lang="ja-JP" altLang="en-US" sz="4000">
              <a:solidFill>
                <a:schemeClr val="bg1"/>
              </a:solidFill>
              <a:ea typeface="HG正楷書体-PRO" pitchFamily="66" charset="-128"/>
            </a:endParaRPr>
          </a:p>
        </p:txBody>
      </p:sp>
      <p:sp>
        <p:nvSpPr>
          <p:cNvPr id="20502" name="Rectangle 16"/>
          <p:cNvSpPr>
            <a:spLocks noChangeArrowheads="1"/>
          </p:cNvSpPr>
          <p:nvPr/>
        </p:nvSpPr>
        <p:spPr bwMode="auto">
          <a:xfrm>
            <a:off x="5207000" y="2841625"/>
            <a:ext cx="31273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500">
                <a:solidFill>
                  <a:schemeClr val="bg1"/>
                </a:solidFill>
                <a:latin typeface="HGPｺﾞｼｯｸE" pitchFamily="50" charset="-128"/>
                <a:ea typeface="HGPｺﾞｼｯｸE" pitchFamily="50" charset="-128"/>
              </a:rPr>
              <a:t>９月</a:t>
            </a:r>
            <a:endParaRPr lang="ja-JP" altLang="en-US" sz="4000">
              <a:solidFill>
                <a:schemeClr val="bg1"/>
              </a:solidFill>
              <a:ea typeface="HG正楷書体-PRO" pitchFamily="66" charset="-128"/>
            </a:endParaRPr>
          </a:p>
        </p:txBody>
      </p:sp>
      <p:sp>
        <p:nvSpPr>
          <p:cNvPr id="20503" name="Rectangle 17"/>
          <p:cNvSpPr>
            <a:spLocks noChangeArrowheads="1"/>
          </p:cNvSpPr>
          <p:nvPr/>
        </p:nvSpPr>
        <p:spPr bwMode="auto">
          <a:xfrm>
            <a:off x="6378575" y="2841625"/>
            <a:ext cx="3968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500">
                <a:solidFill>
                  <a:schemeClr val="bg1"/>
                </a:solidFill>
                <a:latin typeface="HGPｺﾞｼｯｸE" pitchFamily="50" charset="-128"/>
                <a:ea typeface="HGPｺﾞｼｯｸE" pitchFamily="50" charset="-128"/>
              </a:rPr>
              <a:t>10</a:t>
            </a:r>
            <a:r>
              <a:rPr lang="ja-JP" altLang="en-US" sz="1500">
                <a:solidFill>
                  <a:schemeClr val="bg1"/>
                </a:solidFill>
                <a:latin typeface="HGPｺﾞｼｯｸE" pitchFamily="50" charset="-128"/>
                <a:ea typeface="HGPｺﾞｼｯｸE" pitchFamily="50" charset="-128"/>
              </a:rPr>
              <a:t>月</a:t>
            </a:r>
            <a:endParaRPr lang="ja-JP" altLang="en-US" sz="4000">
              <a:solidFill>
                <a:schemeClr val="bg1"/>
              </a:solidFill>
              <a:ea typeface="HG正楷書体-PRO" pitchFamily="66" charset="-128"/>
            </a:endParaRPr>
          </a:p>
        </p:txBody>
      </p:sp>
      <p:sp>
        <p:nvSpPr>
          <p:cNvPr id="20504" name="Rectangle 18"/>
          <p:cNvSpPr>
            <a:spLocks noChangeArrowheads="1"/>
          </p:cNvSpPr>
          <p:nvPr/>
        </p:nvSpPr>
        <p:spPr bwMode="auto">
          <a:xfrm>
            <a:off x="7424738" y="2841625"/>
            <a:ext cx="3968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500">
                <a:solidFill>
                  <a:schemeClr val="bg1"/>
                </a:solidFill>
                <a:latin typeface="HGPｺﾞｼｯｸE" pitchFamily="50" charset="-128"/>
                <a:ea typeface="HGPｺﾞｼｯｸE" pitchFamily="50" charset="-128"/>
              </a:rPr>
              <a:t>11</a:t>
            </a:r>
            <a:r>
              <a:rPr lang="ja-JP" altLang="en-US" sz="1500">
                <a:solidFill>
                  <a:schemeClr val="bg1"/>
                </a:solidFill>
                <a:latin typeface="HGPｺﾞｼｯｸE" pitchFamily="50" charset="-128"/>
                <a:ea typeface="HGPｺﾞｼｯｸE" pitchFamily="50" charset="-128"/>
              </a:rPr>
              <a:t>月</a:t>
            </a:r>
            <a:endParaRPr lang="ja-JP" altLang="en-US" sz="4000">
              <a:solidFill>
                <a:schemeClr val="bg1"/>
              </a:solidFill>
              <a:ea typeface="HG正楷書体-PRO" pitchFamily="66" charset="-128"/>
            </a:endParaRPr>
          </a:p>
        </p:txBody>
      </p:sp>
      <p:sp>
        <p:nvSpPr>
          <p:cNvPr id="20505" name="Rectangle 19"/>
          <p:cNvSpPr>
            <a:spLocks noChangeArrowheads="1"/>
          </p:cNvSpPr>
          <p:nvPr/>
        </p:nvSpPr>
        <p:spPr bwMode="auto">
          <a:xfrm>
            <a:off x="1336675" y="3141663"/>
            <a:ext cx="917575"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500">
                <a:solidFill>
                  <a:srgbClr val="000000"/>
                </a:solidFill>
                <a:latin typeface="HGPｺﾞｼｯｸE" pitchFamily="50" charset="-128"/>
                <a:ea typeface="HGPｺﾞｼｯｸE" pitchFamily="50" charset="-128"/>
              </a:rPr>
              <a:t>現状把握と</a:t>
            </a:r>
            <a:endParaRPr lang="ja-JP" altLang="en-US" sz="4000">
              <a:ea typeface="HG正楷書体-PRO" pitchFamily="66" charset="-128"/>
            </a:endParaRPr>
          </a:p>
        </p:txBody>
      </p:sp>
      <p:sp>
        <p:nvSpPr>
          <p:cNvPr id="20506" name="Rectangle 20"/>
          <p:cNvSpPr>
            <a:spLocks noChangeArrowheads="1"/>
          </p:cNvSpPr>
          <p:nvPr/>
        </p:nvSpPr>
        <p:spPr bwMode="auto">
          <a:xfrm>
            <a:off x="2852738" y="3240088"/>
            <a:ext cx="833437"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500">
                <a:solidFill>
                  <a:srgbClr val="000000"/>
                </a:solidFill>
                <a:latin typeface="HGPｺﾞｼｯｸE" pitchFamily="50" charset="-128"/>
                <a:ea typeface="HGPｺﾞｼｯｸE" pitchFamily="50" charset="-128"/>
              </a:rPr>
              <a:t>静岡 春雄</a:t>
            </a:r>
            <a:endParaRPr lang="ja-JP" altLang="en-US" sz="4000">
              <a:ea typeface="HG正楷書体-PRO" pitchFamily="66" charset="-128"/>
            </a:endParaRPr>
          </a:p>
        </p:txBody>
      </p:sp>
      <p:sp>
        <p:nvSpPr>
          <p:cNvPr id="20507" name="Rectangle 21"/>
          <p:cNvSpPr>
            <a:spLocks noChangeArrowheads="1"/>
          </p:cNvSpPr>
          <p:nvPr/>
        </p:nvSpPr>
        <p:spPr bwMode="auto">
          <a:xfrm>
            <a:off x="1169988" y="3795713"/>
            <a:ext cx="1341437"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500">
                <a:solidFill>
                  <a:srgbClr val="000000"/>
                </a:solidFill>
                <a:latin typeface="HGPｺﾞｼｯｸE" pitchFamily="50" charset="-128"/>
                <a:ea typeface="HGPｺﾞｼｯｸE" pitchFamily="50" charset="-128"/>
              </a:rPr>
              <a:t>活動計画の作成</a:t>
            </a:r>
            <a:endParaRPr lang="ja-JP" altLang="en-US" sz="4000">
              <a:ea typeface="HG正楷書体-PRO" pitchFamily="66" charset="-128"/>
            </a:endParaRPr>
          </a:p>
        </p:txBody>
      </p:sp>
      <p:sp>
        <p:nvSpPr>
          <p:cNvPr id="20508" name="Rectangle 22"/>
          <p:cNvSpPr>
            <a:spLocks noChangeArrowheads="1"/>
          </p:cNvSpPr>
          <p:nvPr/>
        </p:nvSpPr>
        <p:spPr bwMode="auto">
          <a:xfrm>
            <a:off x="2852738" y="3795713"/>
            <a:ext cx="833437"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500">
                <a:solidFill>
                  <a:srgbClr val="000000"/>
                </a:solidFill>
                <a:latin typeface="HGPｺﾞｼｯｸE" pitchFamily="50" charset="-128"/>
                <a:ea typeface="HGPｺﾞｼｯｸE" pitchFamily="50" charset="-128"/>
              </a:rPr>
              <a:t>山梨 夏子</a:t>
            </a:r>
            <a:endParaRPr lang="ja-JP" altLang="en-US" sz="4000">
              <a:ea typeface="HG正楷書体-PRO" pitchFamily="66" charset="-128"/>
            </a:endParaRPr>
          </a:p>
        </p:txBody>
      </p:sp>
      <p:sp>
        <p:nvSpPr>
          <p:cNvPr id="20509" name="Rectangle 23"/>
          <p:cNvSpPr>
            <a:spLocks noChangeArrowheads="1"/>
          </p:cNvSpPr>
          <p:nvPr/>
        </p:nvSpPr>
        <p:spPr bwMode="auto">
          <a:xfrm>
            <a:off x="1163638" y="4254500"/>
            <a:ext cx="1341437"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500">
                <a:solidFill>
                  <a:srgbClr val="FF0000"/>
                </a:solidFill>
                <a:latin typeface="HGPｺﾞｼｯｸE" pitchFamily="50" charset="-128"/>
                <a:ea typeface="HGPｺﾞｼｯｸE" pitchFamily="50" charset="-128"/>
              </a:rPr>
              <a:t>改善機会の発見</a:t>
            </a:r>
            <a:endParaRPr lang="ja-JP" altLang="en-US" sz="4000">
              <a:solidFill>
                <a:srgbClr val="FF0000"/>
              </a:solidFill>
              <a:ea typeface="HG正楷書体-PRO" pitchFamily="66" charset="-128"/>
            </a:endParaRPr>
          </a:p>
        </p:txBody>
      </p:sp>
      <p:sp>
        <p:nvSpPr>
          <p:cNvPr id="20510" name="Rectangle 25"/>
          <p:cNvSpPr>
            <a:spLocks noChangeArrowheads="1"/>
          </p:cNvSpPr>
          <p:nvPr/>
        </p:nvSpPr>
        <p:spPr bwMode="auto">
          <a:xfrm>
            <a:off x="2852738" y="4294188"/>
            <a:ext cx="833437"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500">
                <a:solidFill>
                  <a:srgbClr val="000000"/>
                </a:solidFill>
                <a:latin typeface="HGPｺﾞｼｯｸE" pitchFamily="50" charset="-128"/>
                <a:ea typeface="HGPｺﾞｼｯｸE" pitchFamily="50" charset="-128"/>
              </a:rPr>
              <a:t>岐阜 秋雄</a:t>
            </a:r>
            <a:endParaRPr lang="ja-JP" altLang="en-US" sz="4000">
              <a:ea typeface="HG正楷書体-PRO" pitchFamily="66" charset="-128"/>
            </a:endParaRPr>
          </a:p>
        </p:txBody>
      </p:sp>
      <p:sp>
        <p:nvSpPr>
          <p:cNvPr id="20511" name="Rectangle 26"/>
          <p:cNvSpPr>
            <a:spLocks noChangeArrowheads="1"/>
          </p:cNvSpPr>
          <p:nvPr/>
        </p:nvSpPr>
        <p:spPr bwMode="auto">
          <a:xfrm>
            <a:off x="1323975" y="5313363"/>
            <a:ext cx="94773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500">
                <a:solidFill>
                  <a:srgbClr val="000000"/>
                </a:solidFill>
                <a:latin typeface="HGPｺﾞｼｯｸE" pitchFamily="50" charset="-128"/>
                <a:ea typeface="HGPｺﾞｼｯｸE" pitchFamily="50" charset="-128"/>
              </a:rPr>
              <a:t>効果の確認</a:t>
            </a:r>
            <a:endParaRPr lang="ja-JP" altLang="en-US" sz="4000">
              <a:ea typeface="HG正楷書体-PRO" pitchFamily="66" charset="-128"/>
            </a:endParaRPr>
          </a:p>
        </p:txBody>
      </p:sp>
      <p:sp>
        <p:nvSpPr>
          <p:cNvPr id="20512" name="Rectangle 28"/>
          <p:cNvSpPr>
            <a:spLocks noChangeArrowheads="1"/>
          </p:cNvSpPr>
          <p:nvPr/>
        </p:nvSpPr>
        <p:spPr bwMode="auto">
          <a:xfrm>
            <a:off x="1206500" y="4646613"/>
            <a:ext cx="11049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500">
                <a:solidFill>
                  <a:srgbClr val="FF0000"/>
                </a:solidFill>
                <a:latin typeface="HGPｺﾞｼｯｸE" pitchFamily="50" charset="-128"/>
                <a:ea typeface="HGPｺﾞｼｯｸE" pitchFamily="50" charset="-128"/>
              </a:rPr>
              <a:t>対策の共有と</a:t>
            </a:r>
            <a:endParaRPr lang="ja-JP" altLang="en-US" sz="4000">
              <a:solidFill>
                <a:srgbClr val="FF0000"/>
              </a:solidFill>
              <a:ea typeface="HG正楷書体-PRO" pitchFamily="66" charset="-128"/>
            </a:endParaRPr>
          </a:p>
        </p:txBody>
      </p:sp>
      <p:sp>
        <p:nvSpPr>
          <p:cNvPr id="20513" name="Rectangle 29"/>
          <p:cNvSpPr>
            <a:spLocks noChangeArrowheads="1"/>
          </p:cNvSpPr>
          <p:nvPr/>
        </p:nvSpPr>
        <p:spPr bwMode="auto">
          <a:xfrm>
            <a:off x="1336675" y="4876800"/>
            <a:ext cx="769938"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500">
                <a:solidFill>
                  <a:srgbClr val="FF0000"/>
                </a:solidFill>
                <a:latin typeface="HGPｺﾞｼｯｸE" pitchFamily="50" charset="-128"/>
                <a:ea typeface="HGPｺﾞｼｯｸE" pitchFamily="50" charset="-128"/>
              </a:rPr>
              <a:t>水平展開</a:t>
            </a:r>
            <a:endParaRPr lang="ja-JP" altLang="en-US" sz="4000">
              <a:solidFill>
                <a:srgbClr val="FF0000"/>
              </a:solidFill>
              <a:ea typeface="HG正楷書体-PRO" pitchFamily="66" charset="-128"/>
            </a:endParaRPr>
          </a:p>
        </p:txBody>
      </p:sp>
      <p:sp>
        <p:nvSpPr>
          <p:cNvPr id="20514" name="Rectangle 30"/>
          <p:cNvSpPr>
            <a:spLocks noChangeArrowheads="1"/>
          </p:cNvSpPr>
          <p:nvPr/>
        </p:nvSpPr>
        <p:spPr bwMode="auto">
          <a:xfrm>
            <a:off x="2852738" y="5305425"/>
            <a:ext cx="833437"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500">
                <a:solidFill>
                  <a:srgbClr val="000000"/>
                </a:solidFill>
                <a:latin typeface="HGPｺﾞｼｯｸE" pitchFamily="50" charset="-128"/>
                <a:ea typeface="HGPｺﾞｼｯｸE" pitchFamily="50" charset="-128"/>
              </a:rPr>
              <a:t>富山 松男</a:t>
            </a:r>
            <a:endParaRPr lang="ja-JP" altLang="en-US" sz="4000">
              <a:ea typeface="HG正楷書体-PRO" pitchFamily="66" charset="-128"/>
            </a:endParaRPr>
          </a:p>
        </p:txBody>
      </p:sp>
      <p:sp>
        <p:nvSpPr>
          <p:cNvPr id="20515" name="Rectangle 31"/>
          <p:cNvSpPr>
            <a:spLocks noChangeArrowheads="1"/>
          </p:cNvSpPr>
          <p:nvPr/>
        </p:nvSpPr>
        <p:spPr bwMode="auto">
          <a:xfrm>
            <a:off x="1206500" y="5692775"/>
            <a:ext cx="7239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500">
                <a:solidFill>
                  <a:srgbClr val="000000"/>
                </a:solidFill>
                <a:latin typeface="HGPｺﾞｼｯｸE" pitchFamily="50" charset="-128"/>
                <a:ea typeface="HGPｺﾞｼｯｸE" pitchFamily="50" charset="-128"/>
              </a:rPr>
              <a:t>標準化と</a:t>
            </a:r>
            <a:endParaRPr lang="ja-JP" altLang="en-US" sz="4000">
              <a:ea typeface="HG正楷書体-PRO" pitchFamily="66" charset="-128"/>
            </a:endParaRPr>
          </a:p>
        </p:txBody>
      </p:sp>
      <p:sp>
        <p:nvSpPr>
          <p:cNvPr id="20516" name="Rectangle 32"/>
          <p:cNvSpPr>
            <a:spLocks noChangeArrowheads="1"/>
          </p:cNvSpPr>
          <p:nvPr/>
        </p:nvSpPr>
        <p:spPr bwMode="auto">
          <a:xfrm>
            <a:off x="1462088" y="5937250"/>
            <a:ext cx="957262"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500">
                <a:solidFill>
                  <a:srgbClr val="000000"/>
                </a:solidFill>
                <a:latin typeface="HGPｺﾞｼｯｸE" pitchFamily="50" charset="-128"/>
                <a:ea typeface="HGPｺﾞｼｯｸE" pitchFamily="50" charset="-128"/>
              </a:rPr>
              <a:t>管理の定着</a:t>
            </a:r>
            <a:endParaRPr lang="ja-JP" altLang="en-US" sz="4000">
              <a:ea typeface="HG正楷書体-PRO" pitchFamily="66" charset="-128"/>
            </a:endParaRPr>
          </a:p>
        </p:txBody>
      </p:sp>
      <p:sp>
        <p:nvSpPr>
          <p:cNvPr id="20517" name="Rectangle 33"/>
          <p:cNvSpPr>
            <a:spLocks noChangeArrowheads="1"/>
          </p:cNvSpPr>
          <p:nvPr/>
        </p:nvSpPr>
        <p:spPr bwMode="auto">
          <a:xfrm>
            <a:off x="2852738" y="5845175"/>
            <a:ext cx="833437"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500">
                <a:solidFill>
                  <a:srgbClr val="000000"/>
                </a:solidFill>
                <a:latin typeface="HGPｺﾞｼｯｸE" pitchFamily="50" charset="-128"/>
                <a:ea typeface="HGPｺﾞｼｯｸE" pitchFamily="50" charset="-128"/>
              </a:rPr>
              <a:t>石川 竹子</a:t>
            </a:r>
            <a:endParaRPr lang="ja-JP" altLang="en-US" sz="4000">
              <a:ea typeface="HG正楷書体-PRO" pitchFamily="66" charset="-128"/>
            </a:endParaRPr>
          </a:p>
        </p:txBody>
      </p:sp>
      <p:sp>
        <p:nvSpPr>
          <p:cNvPr id="20518" name="Rectangle 34"/>
          <p:cNvSpPr>
            <a:spLocks noChangeArrowheads="1"/>
          </p:cNvSpPr>
          <p:nvPr/>
        </p:nvSpPr>
        <p:spPr bwMode="auto">
          <a:xfrm>
            <a:off x="1270000" y="2682875"/>
            <a:ext cx="10541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500">
                <a:solidFill>
                  <a:schemeClr val="bg1"/>
                </a:solidFill>
                <a:latin typeface="HGPｺﾞｼｯｸE" pitchFamily="50" charset="-128"/>
                <a:ea typeface="HGPｺﾞｼｯｸE" pitchFamily="50" charset="-128"/>
              </a:rPr>
              <a:t>活動ステップ</a:t>
            </a:r>
            <a:endParaRPr lang="ja-JP" altLang="en-US" sz="4000">
              <a:solidFill>
                <a:schemeClr val="bg1"/>
              </a:solidFill>
              <a:ea typeface="HG正楷書体-PRO" pitchFamily="66" charset="-128"/>
            </a:endParaRPr>
          </a:p>
        </p:txBody>
      </p:sp>
      <p:sp>
        <p:nvSpPr>
          <p:cNvPr id="20519" name="Rectangle 40"/>
          <p:cNvSpPr>
            <a:spLocks noChangeArrowheads="1"/>
          </p:cNvSpPr>
          <p:nvPr/>
        </p:nvSpPr>
        <p:spPr bwMode="auto">
          <a:xfrm>
            <a:off x="7281863" y="2482850"/>
            <a:ext cx="11112" cy="5778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20" name="Line 41"/>
          <p:cNvSpPr>
            <a:spLocks noChangeShapeType="1"/>
          </p:cNvSpPr>
          <p:nvPr/>
        </p:nvSpPr>
        <p:spPr bwMode="auto">
          <a:xfrm>
            <a:off x="958850" y="3625850"/>
            <a:ext cx="17922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21" name="Line 43"/>
          <p:cNvSpPr>
            <a:spLocks noChangeShapeType="1"/>
          </p:cNvSpPr>
          <p:nvPr/>
        </p:nvSpPr>
        <p:spPr bwMode="auto">
          <a:xfrm>
            <a:off x="2773363" y="3625850"/>
            <a:ext cx="13573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22" name="Line 45"/>
          <p:cNvSpPr>
            <a:spLocks noChangeShapeType="1"/>
          </p:cNvSpPr>
          <p:nvPr/>
        </p:nvSpPr>
        <p:spPr bwMode="auto">
          <a:xfrm>
            <a:off x="958850" y="4124325"/>
            <a:ext cx="17922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23" name="Line 47"/>
          <p:cNvSpPr>
            <a:spLocks noChangeShapeType="1"/>
          </p:cNvSpPr>
          <p:nvPr/>
        </p:nvSpPr>
        <p:spPr bwMode="auto">
          <a:xfrm>
            <a:off x="2773363" y="4124325"/>
            <a:ext cx="13573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24" name="Line 53"/>
          <p:cNvSpPr>
            <a:spLocks noChangeShapeType="1"/>
          </p:cNvSpPr>
          <p:nvPr/>
        </p:nvSpPr>
        <p:spPr bwMode="auto">
          <a:xfrm>
            <a:off x="958850" y="4600575"/>
            <a:ext cx="17922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25" name="Rectangle 54"/>
          <p:cNvSpPr>
            <a:spLocks noChangeArrowheads="1"/>
          </p:cNvSpPr>
          <p:nvPr/>
        </p:nvSpPr>
        <p:spPr bwMode="auto">
          <a:xfrm>
            <a:off x="958850" y="4600575"/>
            <a:ext cx="1792288"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26" name="Line 55"/>
          <p:cNvSpPr>
            <a:spLocks noChangeShapeType="1"/>
          </p:cNvSpPr>
          <p:nvPr/>
        </p:nvSpPr>
        <p:spPr bwMode="auto">
          <a:xfrm>
            <a:off x="2773363" y="4600575"/>
            <a:ext cx="13573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27" name="Rectangle 56"/>
          <p:cNvSpPr>
            <a:spLocks noChangeArrowheads="1"/>
          </p:cNvSpPr>
          <p:nvPr/>
        </p:nvSpPr>
        <p:spPr bwMode="auto">
          <a:xfrm>
            <a:off x="2773363" y="4600575"/>
            <a:ext cx="1357312"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28" name="Rectangle 61"/>
          <p:cNvSpPr>
            <a:spLocks noChangeArrowheads="1"/>
          </p:cNvSpPr>
          <p:nvPr/>
        </p:nvSpPr>
        <p:spPr bwMode="auto">
          <a:xfrm>
            <a:off x="942975" y="2451100"/>
            <a:ext cx="47625" cy="38258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29" name="Rectangle 62"/>
          <p:cNvSpPr>
            <a:spLocks noChangeArrowheads="1"/>
          </p:cNvSpPr>
          <p:nvPr/>
        </p:nvSpPr>
        <p:spPr bwMode="auto">
          <a:xfrm flipH="1">
            <a:off x="2598738" y="2482850"/>
            <a:ext cx="46037" cy="37512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30" name="Line 68"/>
          <p:cNvSpPr>
            <a:spLocks noChangeShapeType="1"/>
          </p:cNvSpPr>
          <p:nvPr/>
        </p:nvSpPr>
        <p:spPr bwMode="auto">
          <a:xfrm>
            <a:off x="7281863" y="2454275"/>
            <a:ext cx="0" cy="37798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31" name="Rectangle 69"/>
          <p:cNvSpPr>
            <a:spLocks noChangeArrowheads="1"/>
          </p:cNvSpPr>
          <p:nvPr/>
        </p:nvSpPr>
        <p:spPr bwMode="auto">
          <a:xfrm>
            <a:off x="7281863" y="3081338"/>
            <a:ext cx="11112" cy="29702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32" name="Rectangle 70"/>
          <p:cNvSpPr>
            <a:spLocks noChangeArrowheads="1"/>
          </p:cNvSpPr>
          <p:nvPr/>
        </p:nvSpPr>
        <p:spPr bwMode="auto">
          <a:xfrm>
            <a:off x="8313738" y="2454275"/>
            <a:ext cx="47625" cy="38227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33" name="Rectangle 71"/>
          <p:cNvSpPr>
            <a:spLocks noChangeArrowheads="1"/>
          </p:cNvSpPr>
          <p:nvPr/>
        </p:nvSpPr>
        <p:spPr bwMode="auto">
          <a:xfrm>
            <a:off x="938213" y="2454275"/>
            <a:ext cx="7415212" cy="428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34" name="Rectangle 72"/>
          <p:cNvSpPr>
            <a:spLocks noChangeArrowheads="1"/>
          </p:cNvSpPr>
          <p:nvPr/>
        </p:nvSpPr>
        <p:spPr bwMode="auto">
          <a:xfrm>
            <a:off x="958850" y="3060700"/>
            <a:ext cx="7380288" cy="206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35" name="Line 73"/>
          <p:cNvSpPr>
            <a:spLocks noChangeShapeType="1"/>
          </p:cNvSpPr>
          <p:nvPr/>
        </p:nvSpPr>
        <p:spPr bwMode="auto">
          <a:xfrm>
            <a:off x="4152900" y="3625850"/>
            <a:ext cx="41640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36" name="Line 75"/>
          <p:cNvSpPr>
            <a:spLocks noChangeShapeType="1"/>
          </p:cNvSpPr>
          <p:nvPr/>
        </p:nvSpPr>
        <p:spPr bwMode="auto">
          <a:xfrm>
            <a:off x="4152900" y="4124325"/>
            <a:ext cx="41640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37" name="Line 79"/>
          <p:cNvSpPr>
            <a:spLocks noChangeShapeType="1"/>
          </p:cNvSpPr>
          <p:nvPr/>
        </p:nvSpPr>
        <p:spPr bwMode="auto">
          <a:xfrm>
            <a:off x="4152900" y="4600575"/>
            <a:ext cx="41640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38" name="Rectangle 80"/>
          <p:cNvSpPr>
            <a:spLocks noChangeArrowheads="1"/>
          </p:cNvSpPr>
          <p:nvPr/>
        </p:nvSpPr>
        <p:spPr bwMode="auto">
          <a:xfrm>
            <a:off x="4152900" y="4600575"/>
            <a:ext cx="4164013"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39" name="Rectangle 83"/>
          <p:cNvSpPr>
            <a:spLocks noChangeArrowheads="1"/>
          </p:cNvSpPr>
          <p:nvPr/>
        </p:nvSpPr>
        <p:spPr bwMode="auto">
          <a:xfrm flipV="1">
            <a:off x="958850" y="6234113"/>
            <a:ext cx="7380288" cy="428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nvGrpSpPr>
          <p:cNvPr id="20540" name="Group 93"/>
          <p:cNvGrpSpPr>
            <a:grpSpLocks/>
          </p:cNvGrpSpPr>
          <p:nvPr/>
        </p:nvGrpSpPr>
        <p:grpSpPr bwMode="auto">
          <a:xfrm>
            <a:off x="4141788" y="3244850"/>
            <a:ext cx="657225" cy="149225"/>
            <a:chOff x="2609" y="2124"/>
            <a:chExt cx="414" cy="94"/>
          </a:xfrm>
        </p:grpSpPr>
        <p:sp>
          <p:nvSpPr>
            <p:cNvPr id="20652" name="Rectangle 84"/>
            <p:cNvSpPr>
              <a:spLocks noChangeArrowheads="1"/>
            </p:cNvSpPr>
            <p:nvPr/>
          </p:nvSpPr>
          <p:spPr bwMode="auto">
            <a:xfrm>
              <a:off x="2609"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53" name="Rectangle 85"/>
            <p:cNvSpPr>
              <a:spLocks noChangeArrowheads="1"/>
            </p:cNvSpPr>
            <p:nvPr/>
          </p:nvSpPr>
          <p:spPr bwMode="auto">
            <a:xfrm>
              <a:off x="2652"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54" name="Rectangle 86"/>
            <p:cNvSpPr>
              <a:spLocks noChangeArrowheads="1"/>
            </p:cNvSpPr>
            <p:nvPr/>
          </p:nvSpPr>
          <p:spPr bwMode="auto">
            <a:xfrm>
              <a:off x="2694"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55" name="Rectangle 87"/>
            <p:cNvSpPr>
              <a:spLocks noChangeArrowheads="1"/>
            </p:cNvSpPr>
            <p:nvPr/>
          </p:nvSpPr>
          <p:spPr bwMode="auto">
            <a:xfrm>
              <a:off x="2736"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56" name="Rectangle 88"/>
            <p:cNvSpPr>
              <a:spLocks noChangeArrowheads="1"/>
            </p:cNvSpPr>
            <p:nvPr/>
          </p:nvSpPr>
          <p:spPr bwMode="auto">
            <a:xfrm>
              <a:off x="2778"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57" name="Rectangle 89"/>
            <p:cNvSpPr>
              <a:spLocks noChangeArrowheads="1"/>
            </p:cNvSpPr>
            <p:nvPr/>
          </p:nvSpPr>
          <p:spPr bwMode="auto">
            <a:xfrm>
              <a:off x="2820"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58" name="Rectangle 90"/>
            <p:cNvSpPr>
              <a:spLocks noChangeArrowheads="1"/>
            </p:cNvSpPr>
            <p:nvPr/>
          </p:nvSpPr>
          <p:spPr bwMode="auto">
            <a:xfrm>
              <a:off x="2862"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59" name="Rectangle 91"/>
            <p:cNvSpPr>
              <a:spLocks noChangeArrowheads="1"/>
            </p:cNvSpPr>
            <p:nvPr/>
          </p:nvSpPr>
          <p:spPr bwMode="auto">
            <a:xfrm>
              <a:off x="2904"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60" name="Freeform 92"/>
            <p:cNvSpPr>
              <a:spLocks/>
            </p:cNvSpPr>
            <p:nvPr/>
          </p:nvSpPr>
          <p:spPr bwMode="auto">
            <a:xfrm>
              <a:off x="2918" y="2124"/>
              <a:ext cx="105" cy="94"/>
            </a:xfrm>
            <a:custGeom>
              <a:avLst/>
              <a:gdLst>
                <a:gd name="T0" fmla="*/ 0 w 105"/>
                <a:gd name="T1" fmla="*/ 94 h 94"/>
                <a:gd name="T2" fmla="*/ 105 w 105"/>
                <a:gd name="T3" fmla="*/ 44 h 94"/>
                <a:gd name="T4" fmla="*/ 0 w 105"/>
                <a:gd name="T5" fmla="*/ 0 h 94"/>
                <a:gd name="T6" fmla="*/ 0 w 105"/>
                <a:gd name="T7" fmla="*/ 94 h 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5" h="94">
                  <a:moveTo>
                    <a:pt x="0" y="94"/>
                  </a:moveTo>
                  <a:lnTo>
                    <a:pt x="105" y="44"/>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0541" name="Group 104"/>
          <p:cNvGrpSpPr>
            <a:grpSpLocks/>
          </p:cNvGrpSpPr>
          <p:nvPr/>
        </p:nvGrpSpPr>
        <p:grpSpPr bwMode="auto">
          <a:xfrm>
            <a:off x="5745163" y="4205288"/>
            <a:ext cx="723900" cy="149225"/>
            <a:chOff x="3619" y="2746"/>
            <a:chExt cx="456" cy="94"/>
          </a:xfrm>
        </p:grpSpPr>
        <p:sp>
          <p:nvSpPr>
            <p:cNvPr id="20642" name="Rectangle 94"/>
            <p:cNvSpPr>
              <a:spLocks noChangeArrowheads="1"/>
            </p:cNvSpPr>
            <p:nvPr/>
          </p:nvSpPr>
          <p:spPr bwMode="auto">
            <a:xfrm>
              <a:off x="3619"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43" name="Rectangle 95"/>
            <p:cNvSpPr>
              <a:spLocks noChangeArrowheads="1"/>
            </p:cNvSpPr>
            <p:nvPr/>
          </p:nvSpPr>
          <p:spPr bwMode="auto">
            <a:xfrm>
              <a:off x="3661"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44" name="Rectangle 96"/>
            <p:cNvSpPr>
              <a:spLocks noChangeArrowheads="1"/>
            </p:cNvSpPr>
            <p:nvPr/>
          </p:nvSpPr>
          <p:spPr bwMode="auto">
            <a:xfrm>
              <a:off x="3703"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45" name="Rectangle 97"/>
            <p:cNvSpPr>
              <a:spLocks noChangeArrowheads="1"/>
            </p:cNvSpPr>
            <p:nvPr/>
          </p:nvSpPr>
          <p:spPr bwMode="auto">
            <a:xfrm>
              <a:off x="3745"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46" name="Rectangle 98"/>
            <p:cNvSpPr>
              <a:spLocks noChangeArrowheads="1"/>
            </p:cNvSpPr>
            <p:nvPr/>
          </p:nvSpPr>
          <p:spPr bwMode="auto">
            <a:xfrm>
              <a:off x="3787"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47" name="Rectangle 99"/>
            <p:cNvSpPr>
              <a:spLocks noChangeArrowheads="1"/>
            </p:cNvSpPr>
            <p:nvPr/>
          </p:nvSpPr>
          <p:spPr bwMode="auto">
            <a:xfrm>
              <a:off x="3830"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48" name="Rectangle 100"/>
            <p:cNvSpPr>
              <a:spLocks noChangeArrowheads="1"/>
            </p:cNvSpPr>
            <p:nvPr/>
          </p:nvSpPr>
          <p:spPr bwMode="auto">
            <a:xfrm>
              <a:off x="3872"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49" name="Rectangle 101"/>
            <p:cNvSpPr>
              <a:spLocks noChangeArrowheads="1"/>
            </p:cNvSpPr>
            <p:nvPr/>
          </p:nvSpPr>
          <p:spPr bwMode="auto">
            <a:xfrm>
              <a:off x="3914"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50" name="Rectangle 102"/>
            <p:cNvSpPr>
              <a:spLocks noChangeArrowheads="1"/>
            </p:cNvSpPr>
            <p:nvPr/>
          </p:nvSpPr>
          <p:spPr bwMode="auto">
            <a:xfrm>
              <a:off x="3956"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51" name="Freeform 103"/>
            <p:cNvSpPr>
              <a:spLocks/>
            </p:cNvSpPr>
            <p:nvPr/>
          </p:nvSpPr>
          <p:spPr bwMode="auto">
            <a:xfrm>
              <a:off x="3970" y="2746"/>
              <a:ext cx="105" cy="94"/>
            </a:xfrm>
            <a:custGeom>
              <a:avLst/>
              <a:gdLst>
                <a:gd name="T0" fmla="*/ 0 w 105"/>
                <a:gd name="T1" fmla="*/ 94 h 94"/>
                <a:gd name="T2" fmla="*/ 105 w 105"/>
                <a:gd name="T3" fmla="*/ 50 h 94"/>
                <a:gd name="T4" fmla="*/ 0 w 105"/>
                <a:gd name="T5" fmla="*/ 0 h 94"/>
                <a:gd name="T6" fmla="*/ 0 w 105"/>
                <a:gd name="T7" fmla="*/ 94 h 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5" h="94">
                  <a:moveTo>
                    <a:pt x="0" y="94"/>
                  </a:moveTo>
                  <a:lnTo>
                    <a:pt x="105"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0542" name="Group 117"/>
          <p:cNvGrpSpPr>
            <a:grpSpLocks/>
          </p:cNvGrpSpPr>
          <p:nvPr/>
        </p:nvGrpSpPr>
        <p:grpSpPr bwMode="auto">
          <a:xfrm>
            <a:off x="4832350" y="3695700"/>
            <a:ext cx="879475" cy="150813"/>
            <a:chOff x="3044" y="2425"/>
            <a:chExt cx="554" cy="95"/>
          </a:xfrm>
        </p:grpSpPr>
        <p:sp>
          <p:nvSpPr>
            <p:cNvPr id="20630" name="Rectangle 105"/>
            <p:cNvSpPr>
              <a:spLocks noChangeArrowheads="1"/>
            </p:cNvSpPr>
            <p:nvPr/>
          </p:nvSpPr>
          <p:spPr bwMode="auto">
            <a:xfrm>
              <a:off x="3044"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31" name="Rectangle 106"/>
            <p:cNvSpPr>
              <a:spLocks noChangeArrowheads="1"/>
            </p:cNvSpPr>
            <p:nvPr/>
          </p:nvSpPr>
          <p:spPr bwMode="auto">
            <a:xfrm>
              <a:off x="3086"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32" name="Rectangle 107"/>
            <p:cNvSpPr>
              <a:spLocks noChangeArrowheads="1"/>
            </p:cNvSpPr>
            <p:nvPr/>
          </p:nvSpPr>
          <p:spPr bwMode="auto">
            <a:xfrm>
              <a:off x="3128"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33" name="Rectangle 108"/>
            <p:cNvSpPr>
              <a:spLocks noChangeArrowheads="1"/>
            </p:cNvSpPr>
            <p:nvPr/>
          </p:nvSpPr>
          <p:spPr bwMode="auto">
            <a:xfrm>
              <a:off x="3170"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34" name="Rectangle 109"/>
            <p:cNvSpPr>
              <a:spLocks noChangeArrowheads="1"/>
            </p:cNvSpPr>
            <p:nvPr/>
          </p:nvSpPr>
          <p:spPr bwMode="auto">
            <a:xfrm>
              <a:off x="3212" y="2463"/>
              <a:ext cx="22"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35" name="Rectangle 110"/>
            <p:cNvSpPr>
              <a:spLocks noChangeArrowheads="1"/>
            </p:cNvSpPr>
            <p:nvPr/>
          </p:nvSpPr>
          <p:spPr bwMode="auto">
            <a:xfrm>
              <a:off x="3255"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36" name="Rectangle 111"/>
            <p:cNvSpPr>
              <a:spLocks noChangeArrowheads="1"/>
            </p:cNvSpPr>
            <p:nvPr/>
          </p:nvSpPr>
          <p:spPr bwMode="auto">
            <a:xfrm>
              <a:off x="3297"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37" name="Rectangle 112"/>
            <p:cNvSpPr>
              <a:spLocks noChangeArrowheads="1"/>
            </p:cNvSpPr>
            <p:nvPr/>
          </p:nvSpPr>
          <p:spPr bwMode="auto">
            <a:xfrm>
              <a:off x="3339"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38" name="Rectangle 113"/>
            <p:cNvSpPr>
              <a:spLocks noChangeArrowheads="1"/>
            </p:cNvSpPr>
            <p:nvPr/>
          </p:nvSpPr>
          <p:spPr bwMode="auto">
            <a:xfrm>
              <a:off x="3381"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39" name="Rectangle 114"/>
            <p:cNvSpPr>
              <a:spLocks noChangeArrowheads="1"/>
            </p:cNvSpPr>
            <p:nvPr/>
          </p:nvSpPr>
          <p:spPr bwMode="auto">
            <a:xfrm>
              <a:off x="3423"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40" name="Rectangle 115"/>
            <p:cNvSpPr>
              <a:spLocks noChangeArrowheads="1"/>
            </p:cNvSpPr>
            <p:nvPr/>
          </p:nvSpPr>
          <p:spPr bwMode="auto">
            <a:xfrm>
              <a:off x="3465"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41" name="Freeform 116"/>
            <p:cNvSpPr>
              <a:spLocks/>
            </p:cNvSpPr>
            <p:nvPr/>
          </p:nvSpPr>
          <p:spPr bwMode="auto">
            <a:xfrm>
              <a:off x="3493" y="2425"/>
              <a:ext cx="105" cy="95"/>
            </a:xfrm>
            <a:custGeom>
              <a:avLst/>
              <a:gdLst>
                <a:gd name="T0" fmla="*/ 0 w 105"/>
                <a:gd name="T1" fmla="*/ 95 h 95"/>
                <a:gd name="T2" fmla="*/ 105 w 105"/>
                <a:gd name="T3" fmla="*/ 44 h 95"/>
                <a:gd name="T4" fmla="*/ 0 w 105"/>
                <a:gd name="T5" fmla="*/ 0 h 95"/>
                <a:gd name="T6" fmla="*/ 0 w 105"/>
                <a:gd name="T7" fmla="*/ 95 h 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5" h="95">
                  <a:moveTo>
                    <a:pt x="0" y="95"/>
                  </a:moveTo>
                  <a:lnTo>
                    <a:pt x="105" y="44"/>
                  </a:lnTo>
                  <a:lnTo>
                    <a:pt x="0" y="0"/>
                  </a:lnTo>
                  <a:lnTo>
                    <a:pt x="0" y="9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0543" name="Group 127"/>
          <p:cNvGrpSpPr>
            <a:grpSpLocks/>
          </p:cNvGrpSpPr>
          <p:nvPr/>
        </p:nvGrpSpPr>
        <p:grpSpPr bwMode="auto">
          <a:xfrm>
            <a:off x="7292975" y="5202238"/>
            <a:ext cx="668338" cy="149225"/>
            <a:chOff x="4594" y="3374"/>
            <a:chExt cx="421" cy="94"/>
          </a:xfrm>
        </p:grpSpPr>
        <p:sp>
          <p:nvSpPr>
            <p:cNvPr id="20621" name="Rectangle 118"/>
            <p:cNvSpPr>
              <a:spLocks noChangeArrowheads="1"/>
            </p:cNvSpPr>
            <p:nvPr/>
          </p:nvSpPr>
          <p:spPr bwMode="auto">
            <a:xfrm>
              <a:off x="4594"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22" name="Rectangle 119"/>
            <p:cNvSpPr>
              <a:spLocks noChangeArrowheads="1"/>
            </p:cNvSpPr>
            <p:nvPr/>
          </p:nvSpPr>
          <p:spPr bwMode="auto">
            <a:xfrm>
              <a:off x="4636"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23" name="Rectangle 120"/>
            <p:cNvSpPr>
              <a:spLocks noChangeArrowheads="1"/>
            </p:cNvSpPr>
            <p:nvPr/>
          </p:nvSpPr>
          <p:spPr bwMode="auto">
            <a:xfrm>
              <a:off x="4678"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24" name="Rectangle 121"/>
            <p:cNvSpPr>
              <a:spLocks noChangeArrowheads="1"/>
            </p:cNvSpPr>
            <p:nvPr/>
          </p:nvSpPr>
          <p:spPr bwMode="auto">
            <a:xfrm>
              <a:off x="4720"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25" name="Rectangle 122"/>
            <p:cNvSpPr>
              <a:spLocks noChangeArrowheads="1"/>
            </p:cNvSpPr>
            <p:nvPr/>
          </p:nvSpPr>
          <p:spPr bwMode="auto">
            <a:xfrm>
              <a:off x="4762"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26" name="Rectangle 123"/>
            <p:cNvSpPr>
              <a:spLocks noChangeArrowheads="1"/>
            </p:cNvSpPr>
            <p:nvPr/>
          </p:nvSpPr>
          <p:spPr bwMode="auto">
            <a:xfrm>
              <a:off x="4804"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27" name="Rectangle 124"/>
            <p:cNvSpPr>
              <a:spLocks noChangeArrowheads="1"/>
            </p:cNvSpPr>
            <p:nvPr/>
          </p:nvSpPr>
          <p:spPr bwMode="auto">
            <a:xfrm>
              <a:off x="4846"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28" name="Rectangle 125"/>
            <p:cNvSpPr>
              <a:spLocks noChangeArrowheads="1"/>
            </p:cNvSpPr>
            <p:nvPr/>
          </p:nvSpPr>
          <p:spPr bwMode="auto">
            <a:xfrm>
              <a:off x="4888"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29" name="Freeform 126"/>
            <p:cNvSpPr>
              <a:spLocks/>
            </p:cNvSpPr>
            <p:nvPr/>
          </p:nvSpPr>
          <p:spPr bwMode="auto">
            <a:xfrm>
              <a:off x="4909" y="3374"/>
              <a:ext cx="106" cy="94"/>
            </a:xfrm>
            <a:custGeom>
              <a:avLst/>
              <a:gdLst>
                <a:gd name="T0" fmla="*/ 0 w 106"/>
                <a:gd name="T1" fmla="*/ 94 h 94"/>
                <a:gd name="T2" fmla="*/ 106 w 106"/>
                <a:gd name="T3" fmla="*/ 50 h 94"/>
                <a:gd name="T4" fmla="*/ 0 w 106"/>
                <a:gd name="T5" fmla="*/ 0 h 94"/>
                <a:gd name="T6" fmla="*/ 0 w 106"/>
                <a:gd name="T7" fmla="*/ 94 h 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6" h="94">
                  <a:moveTo>
                    <a:pt x="0" y="94"/>
                  </a:moveTo>
                  <a:lnTo>
                    <a:pt x="106"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0544" name="Group 134"/>
          <p:cNvGrpSpPr>
            <a:grpSpLocks/>
          </p:cNvGrpSpPr>
          <p:nvPr/>
        </p:nvGrpSpPr>
        <p:grpSpPr bwMode="auto">
          <a:xfrm>
            <a:off x="7915275" y="5756275"/>
            <a:ext cx="446088" cy="149225"/>
            <a:chOff x="4986" y="3688"/>
            <a:chExt cx="281" cy="94"/>
          </a:xfrm>
        </p:grpSpPr>
        <p:sp>
          <p:nvSpPr>
            <p:cNvPr id="20615" name="Rectangle 128"/>
            <p:cNvSpPr>
              <a:spLocks noChangeArrowheads="1"/>
            </p:cNvSpPr>
            <p:nvPr/>
          </p:nvSpPr>
          <p:spPr bwMode="auto">
            <a:xfrm>
              <a:off x="4986" y="3725"/>
              <a:ext cx="22"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16" name="Rectangle 129"/>
            <p:cNvSpPr>
              <a:spLocks noChangeArrowheads="1"/>
            </p:cNvSpPr>
            <p:nvPr/>
          </p:nvSpPr>
          <p:spPr bwMode="auto">
            <a:xfrm>
              <a:off x="5029" y="3725"/>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17" name="Rectangle 130"/>
            <p:cNvSpPr>
              <a:spLocks noChangeArrowheads="1"/>
            </p:cNvSpPr>
            <p:nvPr/>
          </p:nvSpPr>
          <p:spPr bwMode="auto">
            <a:xfrm>
              <a:off x="5071" y="3725"/>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18" name="Rectangle 131"/>
            <p:cNvSpPr>
              <a:spLocks noChangeArrowheads="1"/>
            </p:cNvSpPr>
            <p:nvPr/>
          </p:nvSpPr>
          <p:spPr bwMode="auto">
            <a:xfrm>
              <a:off x="5113" y="3725"/>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19" name="Rectangle 132"/>
            <p:cNvSpPr>
              <a:spLocks noChangeArrowheads="1"/>
            </p:cNvSpPr>
            <p:nvPr/>
          </p:nvSpPr>
          <p:spPr bwMode="auto">
            <a:xfrm>
              <a:off x="5155" y="3725"/>
              <a:ext cx="1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20" name="Freeform 133"/>
            <p:cNvSpPr>
              <a:spLocks/>
            </p:cNvSpPr>
            <p:nvPr/>
          </p:nvSpPr>
          <p:spPr bwMode="auto">
            <a:xfrm>
              <a:off x="5155" y="3688"/>
              <a:ext cx="112" cy="94"/>
            </a:xfrm>
            <a:custGeom>
              <a:avLst/>
              <a:gdLst>
                <a:gd name="T0" fmla="*/ 0 w 112"/>
                <a:gd name="T1" fmla="*/ 94 h 94"/>
                <a:gd name="T2" fmla="*/ 112 w 112"/>
                <a:gd name="T3" fmla="*/ 50 h 94"/>
                <a:gd name="T4" fmla="*/ 0 w 112"/>
                <a:gd name="T5" fmla="*/ 0 h 94"/>
                <a:gd name="T6" fmla="*/ 0 w 112"/>
                <a:gd name="T7" fmla="*/ 94 h 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2" h="94">
                  <a:moveTo>
                    <a:pt x="0" y="94"/>
                  </a:moveTo>
                  <a:lnTo>
                    <a:pt x="112"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0545" name="Group 146"/>
          <p:cNvGrpSpPr>
            <a:grpSpLocks/>
          </p:cNvGrpSpPr>
          <p:nvPr/>
        </p:nvGrpSpPr>
        <p:grpSpPr bwMode="auto">
          <a:xfrm>
            <a:off x="6562725" y="4648200"/>
            <a:ext cx="682625" cy="130175"/>
            <a:chOff x="4103" y="3060"/>
            <a:chExt cx="505" cy="94"/>
          </a:xfrm>
        </p:grpSpPr>
        <p:sp>
          <p:nvSpPr>
            <p:cNvPr id="20604" name="Rectangle 135"/>
            <p:cNvSpPr>
              <a:spLocks noChangeArrowheads="1"/>
            </p:cNvSpPr>
            <p:nvPr/>
          </p:nvSpPr>
          <p:spPr bwMode="auto">
            <a:xfrm>
              <a:off x="4103"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05" name="Rectangle 136"/>
            <p:cNvSpPr>
              <a:spLocks noChangeArrowheads="1"/>
            </p:cNvSpPr>
            <p:nvPr/>
          </p:nvSpPr>
          <p:spPr bwMode="auto">
            <a:xfrm>
              <a:off x="4145"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06" name="Rectangle 137"/>
            <p:cNvSpPr>
              <a:spLocks noChangeArrowheads="1"/>
            </p:cNvSpPr>
            <p:nvPr/>
          </p:nvSpPr>
          <p:spPr bwMode="auto">
            <a:xfrm>
              <a:off x="4187"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07" name="Rectangle 138"/>
            <p:cNvSpPr>
              <a:spLocks noChangeArrowheads="1"/>
            </p:cNvSpPr>
            <p:nvPr/>
          </p:nvSpPr>
          <p:spPr bwMode="auto">
            <a:xfrm>
              <a:off x="4229"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08" name="Rectangle 139"/>
            <p:cNvSpPr>
              <a:spLocks noChangeArrowheads="1"/>
            </p:cNvSpPr>
            <p:nvPr/>
          </p:nvSpPr>
          <p:spPr bwMode="auto">
            <a:xfrm>
              <a:off x="4271"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09" name="Rectangle 140"/>
            <p:cNvSpPr>
              <a:spLocks noChangeArrowheads="1"/>
            </p:cNvSpPr>
            <p:nvPr/>
          </p:nvSpPr>
          <p:spPr bwMode="auto">
            <a:xfrm>
              <a:off x="4313"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10" name="Rectangle 141"/>
            <p:cNvSpPr>
              <a:spLocks noChangeArrowheads="1"/>
            </p:cNvSpPr>
            <p:nvPr/>
          </p:nvSpPr>
          <p:spPr bwMode="auto">
            <a:xfrm>
              <a:off x="4355"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11" name="Rectangle 142"/>
            <p:cNvSpPr>
              <a:spLocks noChangeArrowheads="1"/>
            </p:cNvSpPr>
            <p:nvPr/>
          </p:nvSpPr>
          <p:spPr bwMode="auto">
            <a:xfrm>
              <a:off x="4397" y="3097"/>
              <a:ext cx="22"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12" name="Rectangle 143"/>
            <p:cNvSpPr>
              <a:spLocks noChangeArrowheads="1"/>
            </p:cNvSpPr>
            <p:nvPr/>
          </p:nvSpPr>
          <p:spPr bwMode="auto">
            <a:xfrm>
              <a:off x="4440"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13" name="Rectangle 144"/>
            <p:cNvSpPr>
              <a:spLocks noChangeArrowheads="1"/>
            </p:cNvSpPr>
            <p:nvPr/>
          </p:nvSpPr>
          <p:spPr bwMode="auto">
            <a:xfrm>
              <a:off x="4482"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14" name="Freeform 145"/>
            <p:cNvSpPr>
              <a:spLocks/>
            </p:cNvSpPr>
            <p:nvPr/>
          </p:nvSpPr>
          <p:spPr bwMode="auto">
            <a:xfrm>
              <a:off x="4496" y="3060"/>
              <a:ext cx="112" cy="94"/>
            </a:xfrm>
            <a:custGeom>
              <a:avLst/>
              <a:gdLst>
                <a:gd name="T0" fmla="*/ 0 w 112"/>
                <a:gd name="T1" fmla="*/ 94 h 94"/>
                <a:gd name="T2" fmla="*/ 112 w 112"/>
                <a:gd name="T3" fmla="*/ 50 h 94"/>
                <a:gd name="T4" fmla="*/ 0 w 112"/>
                <a:gd name="T5" fmla="*/ 0 h 94"/>
                <a:gd name="T6" fmla="*/ 0 w 112"/>
                <a:gd name="T7" fmla="*/ 94 h 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2" h="94">
                  <a:moveTo>
                    <a:pt x="0" y="94"/>
                  </a:moveTo>
                  <a:lnTo>
                    <a:pt x="112"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0546" name="Group 149"/>
          <p:cNvGrpSpPr>
            <a:grpSpLocks/>
          </p:cNvGrpSpPr>
          <p:nvPr/>
        </p:nvGrpSpPr>
        <p:grpSpPr bwMode="auto">
          <a:xfrm>
            <a:off x="4141788" y="3408363"/>
            <a:ext cx="657225" cy="149225"/>
            <a:chOff x="2609" y="2262"/>
            <a:chExt cx="414" cy="94"/>
          </a:xfrm>
        </p:grpSpPr>
        <p:sp>
          <p:nvSpPr>
            <p:cNvPr id="20602" name="Rectangle 147"/>
            <p:cNvSpPr>
              <a:spLocks noChangeArrowheads="1"/>
            </p:cNvSpPr>
            <p:nvPr/>
          </p:nvSpPr>
          <p:spPr bwMode="auto">
            <a:xfrm>
              <a:off x="2609" y="2300"/>
              <a:ext cx="323"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03" name="Freeform 148"/>
            <p:cNvSpPr>
              <a:spLocks/>
            </p:cNvSpPr>
            <p:nvPr/>
          </p:nvSpPr>
          <p:spPr bwMode="auto">
            <a:xfrm>
              <a:off x="2918" y="2262"/>
              <a:ext cx="105" cy="94"/>
            </a:xfrm>
            <a:custGeom>
              <a:avLst/>
              <a:gdLst>
                <a:gd name="T0" fmla="*/ 0 w 105"/>
                <a:gd name="T1" fmla="*/ 94 h 94"/>
                <a:gd name="T2" fmla="*/ 105 w 105"/>
                <a:gd name="T3" fmla="*/ 44 h 94"/>
                <a:gd name="T4" fmla="*/ 0 w 105"/>
                <a:gd name="T5" fmla="*/ 0 h 94"/>
                <a:gd name="T6" fmla="*/ 0 w 105"/>
                <a:gd name="T7" fmla="*/ 94 h 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5" h="94">
                  <a:moveTo>
                    <a:pt x="0" y="94"/>
                  </a:moveTo>
                  <a:lnTo>
                    <a:pt x="105" y="44"/>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0547" name="Group 152"/>
          <p:cNvGrpSpPr>
            <a:grpSpLocks/>
          </p:cNvGrpSpPr>
          <p:nvPr/>
        </p:nvGrpSpPr>
        <p:grpSpPr bwMode="auto">
          <a:xfrm>
            <a:off x="4821238" y="3925888"/>
            <a:ext cx="1090612" cy="149225"/>
            <a:chOff x="3037" y="2570"/>
            <a:chExt cx="687" cy="94"/>
          </a:xfrm>
        </p:grpSpPr>
        <p:sp>
          <p:nvSpPr>
            <p:cNvPr id="20600" name="Rectangle 150"/>
            <p:cNvSpPr>
              <a:spLocks noChangeArrowheads="1"/>
            </p:cNvSpPr>
            <p:nvPr/>
          </p:nvSpPr>
          <p:spPr bwMode="auto">
            <a:xfrm>
              <a:off x="3037" y="2608"/>
              <a:ext cx="59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601" name="Freeform 151"/>
            <p:cNvSpPr>
              <a:spLocks/>
            </p:cNvSpPr>
            <p:nvPr/>
          </p:nvSpPr>
          <p:spPr bwMode="auto">
            <a:xfrm>
              <a:off x="3619" y="2570"/>
              <a:ext cx="105" cy="94"/>
            </a:xfrm>
            <a:custGeom>
              <a:avLst/>
              <a:gdLst>
                <a:gd name="T0" fmla="*/ 0 w 105"/>
                <a:gd name="T1" fmla="*/ 94 h 94"/>
                <a:gd name="T2" fmla="*/ 105 w 105"/>
                <a:gd name="T3" fmla="*/ 50 h 94"/>
                <a:gd name="T4" fmla="*/ 0 w 105"/>
                <a:gd name="T5" fmla="*/ 0 h 94"/>
                <a:gd name="T6" fmla="*/ 0 w 105"/>
                <a:gd name="T7" fmla="*/ 94 h 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5" h="94">
                  <a:moveTo>
                    <a:pt x="0" y="94"/>
                  </a:moveTo>
                  <a:lnTo>
                    <a:pt x="105"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0548" name="Group 155"/>
          <p:cNvGrpSpPr>
            <a:grpSpLocks/>
          </p:cNvGrpSpPr>
          <p:nvPr/>
        </p:nvGrpSpPr>
        <p:grpSpPr bwMode="auto">
          <a:xfrm>
            <a:off x="6562725" y="4895850"/>
            <a:ext cx="668338" cy="149225"/>
            <a:chOff x="4187" y="3198"/>
            <a:chExt cx="421" cy="94"/>
          </a:xfrm>
        </p:grpSpPr>
        <p:sp>
          <p:nvSpPr>
            <p:cNvPr id="20598" name="Rectangle 153"/>
            <p:cNvSpPr>
              <a:spLocks noChangeArrowheads="1"/>
            </p:cNvSpPr>
            <p:nvPr/>
          </p:nvSpPr>
          <p:spPr bwMode="auto">
            <a:xfrm>
              <a:off x="4187" y="3236"/>
              <a:ext cx="330"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99" name="Freeform 154"/>
            <p:cNvSpPr>
              <a:spLocks/>
            </p:cNvSpPr>
            <p:nvPr/>
          </p:nvSpPr>
          <p:spPr bwMode="auto">
            <a:xfrm>
              <a:off x="4503" y="3198"/>
              <a:ext cx="105" cy="94"/>
            </a:xfrm>
            <a:custGeom>
              <a:avLst/>
              <a:gdLst>
                <a:gd name="T0" fmla="*/ 0 w 105"/>
                <a:gd name="T1" fmla="*/ 94 h 94"/>
                <a:gd name="T2" fmla="*/ 105 w 105"/>
                <a:gd name="T3" fmla="*/ 50 h 94"/>
                <a:gd name="T4" fmla="*/ 0 w 105"/>
                <a:gd name="T5" fmla="*/ 0 h 94"/>
                <a:gd name="T6" fmla="*/ 0 w 105"/>
                <a:gd name="T7" fmla="*/ 94 h 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5" h="94">
                  <a:moveTo>
                    <a:pt x="0" y="94"/>
                  </a:moveTo>
                  <a:lnTo>
                    <a:pt x="105"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0549" name="Group 158"/>
          <p:cNvGrpSpPr>
            <a:grpSpLocks/>
          </p:cNvGrpSpPr>
          <p:nvPr/>
        </p:nvGrpSpPr>
        <p:grpSpPr bwMode="auto">
          <a:xfrm>
            <a:off x="5922963" y="4424363"/>
            <a:ext cx="679450" cy="149225"/>
            <a:chOff x="3731" y="2884"/>
            <a:chExt cx="428" cy="94"/>
          </a:xfrm>
        </p:grpSpPr>
        <p:sp>
          <p:nvSpPr>
            <p:cNvPr id="20596" name="Rectangle 156"/>
            <p:cNvSpPr>
              <a:spLocks noChangeArrowheads="1"/>
            </p:cNvSpPr>
            <p:nvPr/>
          </p:nvSpPr>
          <p:spPr bwMode="auto">
            <a:xfrm>
              <a:off x="3731" y="2922"/>
              <a:ext cx="330"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97" name="Freeform 157"/>
            <p:cNvSpPr>
              <a:spLocks/>
            </p:cNvSpPr>
            <p:nvPr/>
          </p:nvSpPr>
          <p:spPr bwMode="auto">
            <a:xfrm>
              <a:off x="4047" y="2884"/>
              <a:ext cx="112" cy="94"/>
            </a:xfrm>
            <a:custGeom>
              <a:avLst/>
              <a:gdLst>
                <a:gd name="T0" fmla="*/ 0 w 112"/>
                <a:gd name="T1" fmla="*/ 94 h 94"/>
                <a:gd name="T2" fmla="*/ 112 w 112"/>
                <a:gd name="T3" fmla="*/ 50 h 94"/>
                <a:gd name="T4" fmla="*/ 0 w 112"/>
                <a:gd name="T5" fmla="*/ 0 h 94"/>
                <a:gd name="T6" fmla="*/ 0 w 112"/>
                <a:gd name="T7" fmla="*/ 94 h 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2" h="94">
                  <a:moveTo>
                    <a:pt x="0" y="94"/>
                  </a:moveTo>
                  <a:lnTo>
                    <a:pt x="112"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0550" name="Group 161"/>
          <p:cNvGrpSpPr>
            <a:grpSpLocks/>
          </p:cNvGrpSpPr>
          <p:nvPr/>
        </p:nvGrpSpPr>
        <p:grpSpPr bwMode="auto">
          <a:xfrm>
            <a:off x="7983538" y="5975350"/>
            <a:ext cx="355600" cy="149225"/>
            <a:chOff x="5029" y="3826"/>
            <a:chExt cx="224" cy="94"/>
          </a:xfrm>
        </p:grpSpPr>
        <p:sp>
          <p:nvSpPr>
            <p:cNvPr id="20594" name="Rectangle 159"/>
            <p:cNvSpPr>
              <a:spLocks noChangeArrowheads="1"/>
            </p:cNvSpPr>
            <p:nvPr/>
          </p:nvSpPr>
          <p:spPr bwMode="auto">
            <a:xfrm>
              <a:off x="5029" y="3864"/>
              <a:ext cx="133"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95" name="Freeform 160"/>
            <p:cNvSpPr>
              <a:spLocks/>
            </p:cNvSpPr>
            <p:nvPr/>
          </p:nvSpPr>
          <p:spPr bwMode="auto">
            <a:xfrm>
              <a:off x="5148" y="3826"/>
              <a:ext cx="105" cy="94"/>
            </a:xfrm>
            <a:custGeom>
              <a:avLst/>
              <a:gdLst>
                <a:gd name="T0" fmla="*/ 0 w 105"/>
                <a:gd name="T1" fmla="*/ 94 h 94"/>
                <a:gd name="T2" fmla="*/ 105 w 105"/>
                <a:gd name="T3" fmla="*/ 50 h 94"/>
                <a:gd name="T4" fmla="*/ 0 w 105"/>
                <a:gd name="T5" fmla="*/ 0 h 94"/>
                <a:gd name="T6" fmla="*/ 0 w 105"/>
                <a:gd name="T7" fmla="*/ 94 h 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5" h="94">
                  <a:moveTo>
                    <a:pt x="0" y="94"/>
                  </a:moveTo>
                  <a:lnTo>
                    <a:pt x="105"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0551" name="Group 164"/>
          <p:cNvGrpSpPr>
            <a:grpSpLocks/>
          </p:cNvGrpSpPr>
          <p:nvPr/>
        </p:nvGrpSpPr>
        <p:grpSpPr bwMode="auto">
          <a:xfrm>
            <a:off x="7292975" y="5411788"/>
            <a:ext cx="668338" cy="149225"/>
            <a:chOff x="4594" y="3506"/>
            <a:chExt cx="421" cy="94"/>
          </a:xfrm>
        </p:grpSpPr>
        <p:sp>
          <p:nvSpPr>
            <p:cNvPr id="20592" name="Rectangle 162"/>
            <p:cNvSpPr>
              <a:spLocks noChangeArrowheads="1"/>
            </p:cNvSpPr>
            <p:nvPr/>
          </p:nvSpPr>
          <p:spPr bwMode="auto">
            <a:xfrm>
              <a:off x="4594" y="3543"/>
              <a:ext cx="329"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93" name="Freeform 163"/>
            <p:cNvSpPr>
              <a:spLocks/>
            </p:cNvSpPr>
            <p:nvPr/>
          </p:nvSpPr>
          <p:spPr bwMode="auto">
            <a:xfrm>
              <a:off x="4909" y="3506"/>
              <a:ext cx="106" cy="94"/>
            </a:xfrm>
            <a:custGeom>
              <a:avLst/>
              <a:gdLst>
                <a:gd name="T0" fmla="*/ 0 w 106"/>
                <a:gd name="T1" fmla="*/ 94 h 94"/>
                <a:gd name="T2" fmla="*/ 106 w 106"/>
                <a:gd name="T3" fmla="*/ 44 h 94"/>
                <a:gd name="T4" fmla="*/ 0 w 106"/>
                <a:gd name="T5" fmla="*/ 0 h 94"/>
                <a:gd name="T6" fmla="*/ 0 w 106"/>
                <a:gd name="T7" fmla="*/ 94 h 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6" h="94">
                  <a:moveTo>
                    <a:pt x="0" y="94"/>
                  </a:moveTo>
                  <a:lnTo>
                    <a:pt x="106" y="44"/>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0552" name="Group 174"/>
          <p:cNvGrpSpPr>
            <a:grpSpLocks/>
          </p:cNvGrpSpPr>
          <p:nvPr/>
        </p:nvGrpSpPr>
        <p:grpSpPr bwMode="auto">
          <a:xfrm>
            <a:off x="4291013" y="2252663"/>
            <a:ext cx="668337" cy="150812"/>
            <a:chOff x="2813" y="1552"/>
            <a:chExt cx="421" cy="95"/>
          </a:xfrm>
        </p:grpSpPr>
        <p:sp>
          <p:nvSpPr>
            <p:cNvPr id="20583" name="Rectangle 165"/>
            <p:cNvSpPr>
              <a:spLocks noChangeArrowheads="1"/>
            </p:cNvSpPr>
            <p:nvPr/>
          </p:nvSpPr>
          <p:spPr bwMode="auto">
            <a:xfrm>
              <a:off x="2813"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84" name="Rectangle 166"/>
            <p:cNvSpPr>
              <a:spLocks noChangeArrowheads="1"/>
            </p:cNvSpPr>
            <p:nvPr/>
          </p:nvSpPr>
          <p:spPr bwMode="auto">
            <a:xfrm>
              <a:off x="2855"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85" name="Rectangle 167"/>
            <p:cNvSpPr>
              <a:spLocks noChangeArrowheads="1"/>
            </p:cNvSpPr>
            <p:nvPr/>
          </p:nvSpPr>
          <p:spPr bwMode="auto">
            <a:xfrm>
              <a:off x="2897"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86" name="Rectangle 168"/>
            <p:cNvSpPr>
              <a:spLocks noChangeArrowheads="1"/>
            </p:cNvSpPr>
            <p:nvPr/>
          </p:nvSpPr>
          <p:spPr bwMode="auto">
            <a:xfrm>
              <a:off x="2939"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87" name="Rectangle 169"/>
            <p:cNvSpPr>
              <a:spLocks noChangeArrowheads="1"/>
            </p:cNvSpPr>
            <p:nvPr/>
          </p:nvSpPr>
          <p:spPr bwMode="auto">
            <a:xfrm>
              <a:off x="2981"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88" name="Rectangle 170"/>
            <p:cNvSpPr>
              <a:spLocks noChangeArrowheads="1"/>
            </p:cNvSpPr>
            <p:nvPr/>
          </p:nvSpPr>
          <p:spPr bwMode="auto">
            <a:xfrm>
              <a:off x="3023"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89" name="Rectangle 171"/>
            <p:cNvSpPr>
              <a:spLocks noChangeArrowheads="1"/>
            </p:cNvSpPr>
            <p:nvPr/>
          </p:nvSpPr>
          <p:spPr bwMode="auto">
            <a:xfrm>
              <a:off x="3065"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90" name="Rectangle 172"/>
            <p:cNvSpPr>
              <a:spLocks noChangeArrowheads="1"/>
            </p:cNvSpPr>
            <p:nvPr/>
          </p:nvSpPr>
          <p:spPr bwMode="auto">
            <a:xfrm>
              <a:off x="3107"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91" name="Freeform 173"/>
            <p:cNvSpPr>
              <a:spLocks/>
            </p:cNvSpPr>
            <p:nvPr/>
          </p:nvSpPr>
          <p:spPr bwMode="auto">
            <a:xfrm>
              <a:off x="3128" y="1552"/>
              <a:ext cx="106" cy="95"/>
            </a:xfrm>
            <a:custGeom>
              <a:avLst/>
              <a:gdLst>
                <a:gd name="T0" fmla="*/ 0 w 106"/>
                <a:gd name="T1" fmla="*/ 95 h 95"/>
                <a:gd name="T2" fmla="*/ 106 w 106"/>
                <a:gd name="T3" fmla="*/ 51 h 95"/>
                <a:gd name="T4" fmla="*/ 0 w 106"/>
                <a:gd name="T5" fmla="*/ 0 h 95"/>
                <a:gd name="T6" fmla="*/ 0 w 106"/>
                <a:gd name="T7" fmla="*/ 95 h 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6" h="95">
                  <a:moveTo>
                    <a:pt x="0" y="95"/>
                  </a:moveTo>
                  <a:lnTo>
                    <a:pt x="106" y="51"/>
                  </a:lnTo>
                  <a:lnTo>
                    <a:pt x="0" y="0"/>
                  </a:lnTo>
                  <a:lnTo>
                    <a:pt x="0" y="9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0553" name="Group 177"/>
          <p:cNvGrpSpPr>
            <a:grpSpLocks/>
          </p:cNvGrpSpPr>
          <p:nvPr/>
        </p:nvGrpSpPr>
        <p:grpSpPr bwMode="auto">
          <a:xfrm>
            <a:off x="5699125" y="2252663"/>
            <a:ext cx="668338" cy="150812"/>
            <a:chOff x="4173" y="1552"/>
            <a:chExt cx="421" cy="95"/>
          </a:xfrm>
        </p:grpSpPr>
        <p:sp>
          <p:nvSpPr>
            <p:cNvPr id="20581" name="Rectangle 175"/>
            <p:cNvSpPr>
              <a:spLocks noChangeArrowheads="1"/>
            </p:cNvSpPr>
            <p:nvPr/>
          </p:nvSpPr>
          <p:spPr bwMode="auto">
            <a:xfrm>
              <a:off x="4173" y="1590"/>
              <a:ext cx="330"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82" name="Freeform 176"/>
            <p:cNvSpPr>
              <a:spLocks/>
            </p:cNvSpPr>
            <p:nvPr/>
          </p:nvSpPr>
          <p:spPr bwMode="auto">
            <a:xfrm>
              <a:off x="4489" y="1552"/>
              <a:ext cx="105" cy="95"/>
            </a:xfrm>
            <a:custGeom>
              <a:avLst/>
              <a:gdLst>
                <a:gd name="T0" fmla="*/ 0 w 105"/>
                <a:gd name="T1" fmla="*/ 95 h 95"/>
                <a:gd name="T2" fmla="*/ 105 w 105"/>
                <a:gd name="T3" fmla="*/ 51 h 95"/>
                <a:gd name="T4" fmla="*/ 0 w 105"/>
                <a:gd name="T5" fmla="*/ 0 h 95"/>
                <a:gd name="T6" fmla="*/ 0 w 105"/>
                <a:gd name="T7" fmla="*/ 95 h 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5" h="95">
                  <a:moveTo>
                    <a:pt x="0" y="95"/>
                  </a:moveTo>
                  <a:lnTo>
                    <a:pt x="105" y="51"/>
                  </a:lnTo>
                  <a:lnTo>
                    <a:pt x="0" y="0"/>
                  </a:lnTo>
                  <a:lnTo>
                    <a:pt x="0" y="9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20554" name="Text Box 8"/>
          <p:cNvSpPr txBox="1">
            <a:spLocks noChangeArrowheads="1"/>
          </p:cNvSpPr>
          <p:nvPr/>
        </p:nvSpPr>
        <p:spPr bwMode="auto">
          <a:xfrm>
            <a:off x="1858963" y="2095500"/>
            <a:ext cx="22748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600">
                <a:solidFill>
                  <a:schemeClr val="bg2"/>
                </a:solidFill>
                <a:ea typeface="HGS創英角ﾎﾟｯﾌﾟ体" pitchFamily="50" charset="-128"/>
              </a:rPr>
              <a:t>（ガントチャート）</a:t>
            </a:r>
          </a:p>
        </p:txBody>
      </p:sp>
      <p:sp>
        <p:nvSpPr>
          <p:cNvPr id="20555" name="Text Box 9"/>
          <p:cNvSpPr txBox="1">
            <a:spLocks noChangeArrowheads="1"/>
          </p:cNvSpPr>
          <p:nvPr/>
        </p:nvSpPr>
        <p:spPr bwMode="auto">
          <a:xfrm>
            <a:off x="1022350" y="404813"/>
            <a:ext cx="1539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a:solidFill>
                  <a:schemeClr val="bg2"/>
                </a:solidFill>
                <a:latin typeface="HGSｺﾞｼｯｸE" pitchFamily="50" charset="-128"/>
                <a:ea typeface="HGSｺﾞｼｯｸE" pitchFamily="50" charset="-128"/>
              </a:rPr>
              <a:t>手順３</a:t>
            </a:r>
          </a:p>
        </p:txBody>
      </p:sp>
      <p:pic>
        <p:nvPicPr>
          <p:cNvPr id="20556" name="Picture 179" descr="00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3025" y="774700"/>
            <a:ext cx="2474913" cy="146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57" name="Text Box 182"/>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１９</a:t>
            </a:r>
            <a:endParaRPr lang="en-US" altLang="ja-JP" sz="1600">
              <a:solidFill>
                <a:schemeClr val="bg2"/>
              </a:solidFill>
              <a:ea typeface="HG正楷書体-PRO" pitchFamily="66" charset="-128"/>
            </a:endParaRPr>
          </a:p>
        </p:txBody>
      </p:sp>
      <p:sp>
        <p:nvSpPr>
          <p:cNvPr id="20558" name="Rectangle 19"/>
          <p:cNvSpPr>
            <a:spLocks noChangeArrowheads="1"/>
          </p:cNvSpPr>
          <p:nvPr/>
        </p:nvSpPr>
        <p:spPr bwMode="auto">
          <a:xfrm>
            <a:off x="1562100" y="3379788"/>
            <a:ext cx="76835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500">
                <a:solidFill>
                  <a:srgbClr val="000000"/>
                </a:solidFill>
                <a:latin typeface="HGPｺﾞｼｯｸE" pitchFamily="50" charset="-128"/>
                <a:ea typeface="HGPｺﾞｼｯｸE" pitchFamily="50" charset="-128"/>
              </a:rPr>
              <a:t>目標設定</a:t>
            </a:r>
            <a:endParaRPr lang="ja-JP" altLang="en-US" sz="4000">
              <a:ea typeface="HG正楷書体-PRO" pitchFamily="66" charset="-128"/>
            </a:endParaRPr>
          </a:p>
        </p:txBody>
      </p:sp>
      <p:sp>
        <p:nvSpPr>
          <p:cNvPr id="20559" name="Rectangle 50"/>
          <p:cNvSpPr>
            <a:spLocks noChangeArrowheads="1"/>
          </p:cNvSpPr>
          <p:nvPr/>
        </p:nvSpPr>
        <p:spPr bwMode="auto">
          <a:xfrm>
            <a:off x="958850" y="5157788"/>
            <a:ext cx="1792288"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60" name="Rectangle 52"/>
          <p:cNvSpPr>
            <a:spLocks noChangeArrowheads="1"/>
          </p:cNvSpPr>
          <p:nvPr/>
        </p:nvSpPr>
        <p:spPr bwMode="auto">
          <a:xfrm>
            <a:off x="2773363" y="5157788"/>
            <a:ext cx="1357312"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61" name="Rectangle 78"/>
          <p:cNvSpPr>
            <a:spLocks noChangeArrowheads="1"/>
          </p:cNvSpPr>
          <p:nvPr/>
        </p:nvSpPr>
        <p:spPr bwMode="auto">
          <a:xfrm>
            <a:off x="4152900" y="5157788"/>
            <a:ext cx="4164013"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62" name="Line 53"/>
          <p:cNvSpPr>
            <a:spLocks noChangeShapeType="1"/>
          </p:cNvSpPr>
          <p:nvPr/>
        </p:nvSpPr>
        <p:spPr bwMode="auto">
          <a:xfrm>
            <a:off x="958850" y="5135563"/>
            <a:ext cx="17922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63" name="Rectangle 54"/>
          <p:cNvSpPr>
            <a:spLocks noChangeArrowheads="1"/>
          </p:cNvSpPr>
          <p:nvPr/>
        </p:nvSpPr>
        <p:spPr bwMode="auto">
          <a:xfrm>
            <a:off x="958850" y="5135563"/>
            <a:ext cx="1792288"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64" name="Line 55"/>
          <p:cNvSpPr>
            <a:spLocks noChangeShapeType="1"/>
          </p:cNvSpPr>
          <p:nvPr/>
        </p:nvSpPr>
        <p:spPr bwMode="auto">
          <a:xfrm>
            <a:off x="2773363" y="5135563"/>
            <a:ext cx="13573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65" name="Rectangle 56"/>
          <p:cNvSpPr>
            <a:spLocks noChangeArrowheads="1"/>
          </p:cNvSpPr>
          <p:nvPr/>
        </p:nvSpPr>
        <p:spPr bwMode="auto">
          <a:xfrm>
            <a:off x="2773363" y="5135563"/>
            <a:ext cx="1357312"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66" name="Line 79"/>
          <p:cNvSpPr>
            <a:spLocks noChangeShapeType="1"/>
          </p:cNvSpPr>
          <p:nvPr/>
        </p:nvSpPr>
        <p:spPr bwMode="auto">
          <a:xfrm>
            <a:off x="4152900" y="5135563"/>
            <a:ext cx="41640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67" name="Rectangle 80"/>
          <p:cNvSpPr>
            <a:spLocks noChangeArrowheads="1"/>
          </p:cNvSpPr>
          <p:nvPr/>
        </p:nvSpPr>
        <p:spPr bwMode="auto">
          <a:xfrm>
            <a:off x="4152900" y="5135563"/>
            <a:ext cx="4164013"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68" name="Rectangle 50"/>
          <p:cNvSpPr>
            <a:spLocks noChangeArrowheads="1"/>
          </p:cNvSpPr>
          <p:nvPr/>
        </p:nvSpPr>
        <p:spPr bwMode="auto">
          <a:xfrm>
            <a:off x="958850" y="5664200"/>
            <a:ext cx="1792288"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69" name="Rectangle 52"/>
          <p:cNvSpPr>
            <a:spLocks noChangeArrowheads="1"/>
          </p:cNvSpPr>
          <p:nvPr/>
        </p:nvSpPr>
        <p:spPr bwMode="auto">
          <a:xfrm>
            <a:off x="2773363" y="5664200"/>
            <a:ext cx="1357312"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70" name="Rectangle 78"/>
          <p:cNvSpPr>
            <a:spLocks noChangeArrowheads="1"/>
          </p:cNvSpPr>
          <p:nvPr/>
        </p:nvSpPr>
        <p:spPr bwMode="auto">
          <a:xfrm>
            <a:off x="4152900" y="5664200"/>
            <a:ext cx="4164013"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71" name="Line 53"/>
          <p:cNvSpPr>
            <a:spLocks noChangeShapeType="1"/>
          </p:cNvSpPr>
          <p:nvPr/>
        </p:nvSpPr>
        <p:spPr bwMode="auto">
          <a:xfrm>
            <a:off x="958850" y="5641975"/>
            <a:ext cx="17922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72" name="Rectangle 54"/>
          <p:cNvSpPr>
            <a:spLocks noChangeArrowheads="1"/>
          </p:cNvSpPr>
          <p:nvPr/>
        </p:nvSpPr>
        <p:spPr bwMode="auto">
          <a:xfrm>
            <a:off x="958850" y="5641975"/>
            <a:ext cx="1792288"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73" name="Line 55"/>
          <p:cNvSpPr>
            <a:spLocks noChangeShapeType="1"/>
          </p:cNvSpPr>
          <p:nvPr/>
        </p:nvSpPr>
        <p:spPr bwMode="auto">
          <a:xfrm>
            <a:off x="2773363" y="5641975"/>
            <a:ext cx="13573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74" name="Rectangle 56"/>
          <p:cNvSpPr>
            <a:spLocks noChangeArrowheads="1"/>
          </p:cNvSpPr>
          <p:nvPr/>
        </p:nvSpPr>
        <p:spPr bwMode="auto">
          <a:xfrm>
            <a:off x="2773363" y="5641975"/>
            <a:ext cx="1357312"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75" name="Line 79"/>
          <p:cNvSpPr>
            <a:spLocks noChangeShapeType="1"/>
          </p:cNvSpPr>
          <p:nvPr/>
        </p:nvSpPr>
        <p:spPr bwMode="auto">
          <a:xfrm>
            <a:off x="4152900" y="5641975"/>
            <a:ext cx="41640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76" name="Rectangle 80"/>
          <p:cNvSpPr>
            <a:spLocks noChangeArrowheads="1"/>
          </p:cNvSpPr>
          <p:nvPr/>
        </p:nvSpPr>
        <p:spPr bwMode="auto">
          <a:xfrm>
            <a:off x="4152900" y="5641975"/>
            <a:ext cx="4164013"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0577" name="Line 68"/>
          <p:cNvSpPr>
            <a:spLocks noChangeShapeType="1"/>
          </p:cNvSpPr>
          <p:nvPr/>
        </p:nvSpPr>
        <p:spPr bwMode="auto">
          <a:xfrm>
            <a:off x="5859463" y="2454275"/>
            <a:ext cx="0" cy="37798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78" name="Line 68"/>
          <p:cNvSpPr>
            <a:spLocks noChangeShapeType="1"/>
          </p:cNvSpPr>
          <p:nvPr/>
        </p:nvSpPr>
        <p:spPr bwMode="auto">
          <a:xfrm>
            <a:off x="4830763" y="2454275"/>
            <a:ext cx="0" cy="37798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79" name="Line 68"/>
          <p:cNvSpPr>
            <a:spLocks noChangeShapeType="1"/>
          </p:cNvSpPr>
          <p:nvPr/>
        </p:nvSpPr>
        <p:spPr bwMode="auto">
          <a:xfrm>
            <a:off x="3916363" y="2454275"/>
            <a:ext cx="0" cy="37798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80" name="Rectangle 27"/>
          <p:cNvSpPr>
            <a:spLocks noChangeArrowheads="1"/>
          </p:cNvSpPr>
          <p:nvPr/>
        </p:nvSpPr>
        <p:spPr bwMode="auto">
          <a:xfrm>
            <a:off x="2838450" y="4764088"/>
            <a:ext cx="833438"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500">
                <a:solidFill>
                  <a:srgbClr val="000000"/>
                </a:solidFill>
                <a:latin typeface="HGPｺﾞｼｯｸE" pitchFamily="50" charset="-128"/>
                <a:ea typeface="HGPｺﾞｼｯｸE" pitchFamily="50" charset="-128"/>
              </a:rPr>
              <a:t>茨城 冬子</a:t>
            </a:r>
            <a:endParaRPr lang="ja-JP" altLang="en-US" sz="4000">
              <a:ea typeface="HG正楷書体-PRO" pitchFamily="66"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74638" y="28575"/>
            <a:ext cx="4643438" cy="623888"/>
          </a:xfrm>
        </p:spPr>
        <p:txBody>
          <a:bodyPr anchor="ctr"/>
          <a:lstStyle/>
          <a:p>
            <a:pPr eaLnBrk="1" hangingPunct="1"/>
            <a:r>
              <a:rPr lang="ja-JP" altLang="en-US" sz="3600" smtClean="0">
                <a:solidFill>
                  <a:schemeClr val="bg2"/>
                </a:solidFill>
                <a:latin typeface="HGS創英角ﾎﾟｯﾌﾟ体" pitchFamily="50" charset="-128"/>
                <a:ea typeface="HGS創英角ﾎﾟｯﾌﾟ体" pitchFamily="50" charset="-128"/>
              </a:rPr>
              <a:t>職場の６大任務</a:t>
            </a:r>
          </a:p>
        </p:txBody>
      </p:sp>
      <p:sp>
        <p:nvSpPr>
          <p:cNvPr id="3075" name="Text Box 280"/>
          <p:cNvSpPr txBox="1">
            <a:spLocks noChangeArrowheads="1"/>
          </p:cNvSpPr>
          <p:nvPr/>
        </p:nvSpPr>
        <p:spPr bwMode="auto">
          <a:xfrm>
            <a:off x="577850" y="542925"/>
            <a:ext cx="184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ja-JP" sz="4000">
              <a:ea typeface="HG正楷書体-PRO" pitchFamily="66" charset="-128"/>
            </a:endParaRPr>
          </a:p>
        </p:txBody>
      </p:sp>
      <p:grpSp>
        <p:nvGrpSpPr>
          <p:cNvPr id="3076" name="Group 304"/>
          <p:cNvGrpSpPr>
            <a:grpSpLocks/>
          </p:cNvGrpSpPr>
          <p:nvPr/>
        </p:nvGrpSpPr>
        <p:grpSpPr bwMode="auto">
          <a:xfrm>
            <a:off x="112713" y="714375"/>
            <a:ext cx="2387600" cy="1747838"/>
            <a:chOff x="211" y="632"/>
            <a:chExt cx="1317" cy="1077"/>
          </a:xfrm>
        </p:grpSpPr>
        <p:pic>
          <p:nvPicPr>
            <p:cNvPr id="335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4" y="654"/>
              <a:ext cx="726" cy="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51" name="WordArt 7"/>
            <p:cNvSpPr>
              <a:spLocks noChangeArrowheads="1" noChangeShapeType="1" noTextEdit="1"/>
            </p:cNvSpPr>
            <p:nvPr/>
          </p:nvSpPr>
          <p:spPr bwMode="auto">
            <a:xfrm>
              <a:off x="318" y="710"/>
              <a:ext cx="237" cy="267"/>
            </a:xfrm>
            <a:prstGeom prst="rect">
              <a:avLst/>
            </a:prstGeom>
          </p:spPr>
          <p:txBody>
            <a:bodyPr wrap="none" fromWordArt="1">
              <a:prstTxWarp prst="textPlain">
                <a:avLst>
                  <a:gd name="adj" fmla="val 50000"/>
                </a:avLst>
              </a:prstTxWarp>
            </a:bodyPr>
            <a:lstStyle/>
            <a:p>
              <a:pPr algn="ctr"/>
              <a:r>
                <a:rPr lang="ja-JP" altLang="en-US" sz="3600" kern="10">
                  <a:ln w="9525">
                    <a:solidFill>
                      <a:srgbClr val="000000"/>
                    </a:solidFill>
                    <a:round/>
                    <a:headEnd/>
                    <a:tailEnd/>
                  </a:ln>
                  <a:solidFill>
                    <a:srgbClr val="000000"/>
                  </a:solidFill>
                  <a:effectLst>
                    <a:outerShdw dist="45791" dir="2021404" algn="ctr" rotWithShape="0">
                      <a:srgbClr val="C0C0C0"/>
                    </a:outerShdw>
                  </a:effectLst>
                  <a:latin typeface="ＭＳ Ｐ明朝"/>
                  <a:ea typeface="ＭＳ Ｐ明朝"/>
                </a:rPr>
                <a:t>Ｑ</a:t>
              </a:r>
            </a:p>
          </p:txBody>
        </p:sp>
        <p:sp>
          <p:nvSpPr>
            <p:cNvPr id="3352" name="AutoShape 8"/>
            <p:cNvSpPr>
              <a:spLocks noChangeArrowheads="1"/>
            </p:cNvSpPr>
            <p:nvPr/>
          </p:nvSpPr>
          <p:spPr bwMode="auto">
            <a:xfrm>
              <a:off x="600" y="632"/>
              <a:ext cx="928" cy="840"/>
            </a:xfrm>
            <a:prstGeom prst="roundRect">
              <a:avLst>
                <a:gd name="adj" fmla="val 16667"/>
              </a:avLst>
            </a:prstGeom>
            <a:noFill/>
            <a:ln w="28575">
              <a:pattFill prst="trellis">
                <a:fgClr>
                  <a:srgbClr val="000000"/>
                </a:fgClr>
                <a:bgClr>
                  <a:srgbClr val="FFFFFF"/>
                </a:bgClr>
              </a:patt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53" name="Text Box 281"/>
            <p:cNvSpPr txBox="1">
              <a:spLocks noChangeArrowheads="1"/>
            </p:cNvSpPr>
            <p:nvPr/>
          </p:nvSpPr>
          <p:spPr bwMode="auto">
            <a:xfrm>
              <a:off x="211" y="1382"/>
              <a:ext cx="806"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2800">
                  <a:solidFill>
                    <a:schemeClr val="bg2"/>
                  </a:solidFill>
                  <a:ea typeface="HG正楷書体-PRO" pitchFamily="66" charset="-128"/>
                </a:rPr>
                <a:t>quality</a:t>
              </a:r>
            </a:p>
          </p:txBody>
        </p:sp>
      </p:grpSp>
      <p:grpSp>
        <p:nvGrpSpPr>
          <p:cNvPr id="3077" name="Group 305"/>
          <p:cNvGrpSpPr>
            <a:grpSpLocks/>
          </p:cNvGrpSpPr>
          <p:nvPr/>
        </p:nvGrpSpPr>
        <p:grpSpPr bwMode="auto">
          <a:xfrm>
            <a:off x="241300" y="2519363"/>
            <a:ext cx="2270125" cy="1858962"/>
            <a:chOff x="344" y="1759"/>
            <a:chExt cx="1279" cy="1226"/>
          </a:xfrm>
        </p:grpSpPr>
        <p:sp>
          <p:nvSpPr>
            <p:cNvPr id="3346" name="WordArt 11"/>
            <p:cNvSpPr>
              <a:spLocks noChangeArrowheads="1" noChangeShapeType="1" noTextEdit="1"/>
            </p:cNvSpPr>
            <p:nvPr/>
          </p:nvSpPr>
          <p:spPr bwMode="auto">
            <a:xfrm>
              <a:off x="1362" y="1759"/>
              <a:ext cx="213" cy="283"/>
            </a:xfrm>
            <a:prstGeom prst="rect">
              <a:avLst/>
            </a:prstGeom>
          </p:spPr>
          <p:txBody>
            <a:bodyPr wrap="none" fromWordArt="1">
              <a:prstTxWarp prst="textPlain">
                <a:avLst>
                  <a:gd name="adj" fmla="val 50000"/>
                </a:avLst>
              </a:prstTxWarp>
            </a:bodyPr>
            <a:lstStyle/>
            <a:p>
              <a:pPr algn="ctr"/>
              <a:r>
                <a:rPr lang="ja-JP" altLang="en-US" sz="3600" kern="10">
                  <a:ln w="9525">
                    <a:solidFill>
                      <a:srgbClr val="000000"/>
                    </a:solidFill>
                    <a:round/>
                    <a:headEnd/>
                    <a:tailEnd/>
                  </a:ln>
                  <a:solidFill>
                    <a:srgbClr val="000000"/>
                  </a:solidFill>
                  <a:effectLst>
                    <a:outerShdw dist="45791" dir="2021404" algn="ctr" rotWithShape="0">
                      <a:srgbClr val="C0C0C0"/>
                    </a:outerShdw>
                  </a:effectLst>
                  <a:latin typeface="ＭＳ Ｐ明朝"/>
                  <a:ea typeface="ＭＳ Ｐ明朝"/>
                </a:rPr>
                <a:t>Ｄ</a:t>
              </a:r>
            </a:p>
          </p:txBody>
        </p:sp>
        <p:sp>
          <p:nvSpPr>
            <p:cNvPr id="3347" name="Oval 12"/>
            <p:cNvSpPr>
              <a:spLocks noChangeArrowheads="1"/>
            </p:cNvSpPr>
            <p:nvPr/>
          </p:nvSpPr>
          <p:spPr bwMode="auto">
            <a:xfrm>
              <a:off x="344" y="1777"/>
              <a:ext cx="1058" cy="884"/>
            </a:xfrm>
            <a:prstGeom prst="ellipse">
              <a:avLst/>
            </a:prstGeom>
            <a:noFill/>
            <a:ln w="28575">
              <a:pattFill prst="trellis">
                <a:fgClr>
                  <a:srgbClr val="000000"/>
                </a:fgClr>
                <a:bgClr>
                  <a:srgbClr val="FFFFFF"/>
                </a:bgClr>
              </a:patt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pic>
          <p:nvPicPr>
            <p:cNvPr id="3348"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7" y="1889"/>
              <a:ext cx="828" cy="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49" name="Text Box 282"/>
            <p:cNvSpPr txBox="1">
              <a:spLocks noChangeArrowheads="1"/>
            </p:cNvSpPr>
            <p:nvPr/>
          </p:nvSpPr>
          <p:spPr bwMode="auto">
            <a:xfrm>
              <a:off x="623" y="2591"/>
              <a:ext cx="1000" cy="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2800">
                  <a:solidFill>
                    <a:schemeClr val="bg2"/>
                  </a:solidFill>
                  <a:ea typeface="HG正楷書体-PRO" pitchFamily="66" charset="-128"/>
                </a:rPr>
                <a:t>delivery</a:t>
              </a:r>
            </a:p>
          </p:txBody>
        </p:sp>
      </p:grpSp>
      <p:grpSp>
        <p:nvGrpSpPr>
          <p:cNvPr id="3078" name="Group 306"/>
          <p:cNvGrpSpPr>
            <a:grpSpLocks/>
          </p:cNvGrpSpPr>
          <p:nvPr/>
        </p:nvGrpSpPr>
        <p:grpSpPr bwMode="auto">
          <a:xfrm>
            <a:off x="184150" y="4340225"/>
            <a:ext cx="2105025" cy="1646238"/>
            <a:chOff x="237" y="2987"/>
            <a:chExt cx="1712" cy="1270"/>
          </a:xfrm>
        </p:grpSpPr>
        <p:sp>
          <p:nvSpPr>
            <p:cNvPr id="3342" name="AutoShape 17"/>
            <p:cNvSpPr>
              <a:spLocks noChangeArrowheads="1"/>
            </p:cNvSpPr>
            <p:nvPr/>
          </p:nvSpPr>
          <p:spPr bwMode="auto">
            <a:xfrm>
              <a:off x="493" y="2987"/>
              <a:ext cx="1456" cy="912"/>
            </a:xfrm>
            <a:prstGeom prst="pentagon">
              <a:avLst/>
            </a:prstGeom>
            <a:noFill/>
            <a:ln w="38100">
              <a:pattFill prst="trellis">
                <a:fgClr>
                  <a:srgbClr val="000000"/>
                </a:fgClr>
                <a:bgClr>
                  <a:srgbClr val="FFFFFF"/>
                </a:bgClr>
              </a:patt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43" name="WordArt 231"/>
            <p:cNvSpPr>
              <a:spLocks noChangeArrowheads="1" noChangeShapeType="1" noTextEdit="1"/>
            </p:cNvSpPr>
            <p:nvPr/>
          </p:nvSpPr>
          <p:spPr bwMode="auto">
            <a:xfrm>
              <a:off x="237" y="3000"/>
              <a:ext cx="259" cy="240"/>
            </a:xfrm>
            <a:prstGeom prst="rect">
              <a:avLst/>
            </a:prstGeom>
          </p:spPr>
          <p:txBody>
            <a:bodyPr wrap="none" fromWordArt="1">
              <a:prstTxWarp prst="textPlain">
                <a:avLst>
                  <a:gd name="adj" fmla="val 50000"/>
                </a:avLst>
              </a:prstTxWarp>
            </a:bodyPr>
            <a:lstStyle/>
            <a:p>
              <a:pPr algn="ctr"/>
              <a:r>
                <a:rPr lang="ja-JP" altLang="en-US" sz="3600" kern="10">
                  <a:ln w="9525">
                    <a:solidFill>
                      <a:srgbClr val="000000"/>
                    </a:solidFill>
                    <a:round/>
                    <a:headEnd/>
                    <a:tailEnd/>
                  </a:ln>
                  <a:solidFill>
                    <a:srgbClr val="000000"/>
                  </a:solidFill>
                  <a:effectLst>
                    <a:outerShdw dist="45791" dir="2021404" algn="ctr" rotWithShape="0">
                      <a:srgbClr val="C0C0C0"/>
                    </a:outerShdw>
                  </a:effectLst>
                  <a:latin typeface="ＭＳ Ｐ明朝"/>
                  <a:ea typeface="ＭＳ Ｐ明朝"/>
                </a:rPr>
                <a:t>Ｃ</a:t>
              </a:r>
            </a:p>
          </p:txBody>
        </p:sp>
        <p:pic>
          <p:nvPicPr>
            <p:cNvPr id="3344"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3" y="3086"/>
              <a:ext cx="1077" cy="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45" name="Text Box 283"/>
            <p:cNvSpPr txBox="1">
              <a:spLocks noChangeArrowheads="1"/>
            </p:cNvSpPr>
            <p:nvPr/>
          </p:nvSpPr>
          <p:spPr bwMode="auto">
            <a:xfrm>
              <a:off x="434" y="3769"/>
              <a:ext cx="993" cy="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a:solidFill>
                    <a:schemeClr val="bg2"/>
                  </a:solidFill>
                  <a:ea typeface="HG正楷書体-PRO" pitchFamily="66" charset="-128"/>
                </a:rPr>
                <a:t>cost</a:t>
              </a:r>
            </a:p>
          </p:txBody>
        </p:sp>
      </p:grpSp>
      <p:grpSp>
        <p:nvGrpSpPr>
          <p:cNvPr id="3079" name="Group 307"/>
          <p:cNvGrpSpPr>
            <a:grpSpLocks/>
          </p:cNvGrpSpPr>
          <p:nvPr/>
        </p:nvGrpSpPr>
        <p:grpSpPr bwMode="auto">
          <a:xfrm>
            <a:off x="1835150" y="5148263"/>
            <a:ext cx="2239963" cy="1589087"/>
            <a:chOff x="2182" y="3111"/>
            <a:chExt cx="1527" cy="1152"/>
          </a:xfrm>
        </p:grpSpPr>
        <p:sp>
          <p:nvSpPr>
            <p:cNvPr id="3338" name="AutoShape 16"/>
            <p:cNvSpPr>
              <a:spLocks noChangeArrowheads="1"/>
            </p:cNvSpPr>
            <p:nvPr/>
          </p:nvSpPr>
          <p:spPr bwMode="auto">
            <a:xfrm>
              <a:off x="2708" y="3111"/>
              <a:ext cx="1001" cy="1060"/>
            </a:xfrm>
            <a:prstGeom prst="hexagon">
              <a:avLst>
                <a:gd name="adj" fmla="val 25000"/>
                <a:gd name="vf" fmla="val 115470"/>
              </a:avLst>
            </a:prstGeom>
            <a:noFill/>
            <a:ln w="38100">
              <a:pattFill prst="trellis">
                <a:fgClr>
                  <a:srgbClr val="000000"/>
                </a:fgClr>
                <a:bgClr>
                  <a:srgbClr val="FFFFFF"/>
                </a:bgClr>
              </a:patt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39" name="WordArt 230"/>
            <p:cNvSpPr>
              <a:spLocks noChangeArrowheads="1" noChangeShapeType="1" noTextEdit="1"/>
            </p:cNvSpPr>
            <p:nvPr/>
          </p:nvSpPr>
          <p:spPr bwMode="auto">
            <a:xfrm>
              <a:off x="2451" y="3145"/>
              <a:ext cx="288" cy="288"/>
            </a:xfrm>
            <a:prstGeom prst="rect">
              <a:avLst/>
            </a:prstGeom>
          </p:spPr>
          <p:txBody>
            <a:bodyPr wrap="none" fromWordArt="1">
              <a:prstTxWarp prst="textPlain">
                <a:avLst>
                  <a:gd name="adj" fmla="val 50000"/>
                </a:avLst>
              </a:prstTxWarp>
            </a:bodyPr>
            <a:lstStyle/>
            <a:p>
              <a:pPr algn="ctr"/>
              <a:r>
                <a:rPr lang="ja-JP" altLang="en-US" sz="3600" kern="10">
                  <a:ln w="9525">
                    <a:solidFill>
                      <a:srgbClr val="000000"/>
                    </a:solidFill>
                    <a:round/>
                    <a:headEnd/>
                    <a:tailEnd/>
                  </a:ln>
                  <a:solidFill>
                    <a:srgbClr val="000000"/>
                  </a:solidFill>
                  <a:effectLst>
                    <a:outerShdw dist="45791" dir="2021404" algn="ctr" rotWithShape="0">
                      <a:srgbClr val="C0C0C0"/>
                    </a:outerShdw>
                  </a:effectLst>
                  <a:latin typeface="ＭＳ Ｐ明朝"/>
                  <a:ea typeface="ＭＳ Ｐ明朝"/>
                </a:rPr>
                <a:t>Ｓ</a:t>
              </a:r>
            </a:p>
          </p:txBody>
        </p:sp>
        <p:pic>
          <p:nvPicPr>
            <p:cNvPr id="3340"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74" y="3224"/>
              <a:ext cx="662" cy="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41" name="Text Box 284"/>
            <p:cNvSpPr txBox="1">
              <a:spLocks noChangeArrowheads="1"/>
            </p:cNvSpPr>
            <p:nvPr/>
          </p:nvSpPr>
          <p:spPr bwMode="auto">
            <a:xfrm>
              <a:off x="2182" y="3782"/>
              <a:ext cx="1013" cy="4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2800">
                  <a:solidFill>
                    <a:schemeClr val="bg2"/>
                  </a:solidFill>
                  <a:ea typeface="HG正楷書体-PRO" pitchFamily="66" charset="-128"/>
                </a:rPr>
                <a:t>safety</a:t>
              </a:r>
            </a:p>
          </p:txBody>
        </p:sp>
      </p:grpSp>
      <p:grpSp>
        <p:nvGrpSpPr>
          <p:cNvPr id="3080" name="Group 308"/>
          <p:cNvGrpSpPr>
            <a:grpSpLocks/>
          </p:cNvGrpSpPr>
          <p:nvPr/>
        </p:nvGrpSpPr>
        <p:grpSpPr bwMode="auto">
          <a:xfrm>
            <a:off x="4268788" y="5051425"/>
            <a:ext cx="2373312" cy="1590675"/>
            <a:chOff x="3995" y="3090"/>
            <a:chExt cx="1580" cy="1086"/>
          </a:xfrm>
        </p:grpSpPr>
        <p:sp>
          <p:nvSpPr>
            <p:cNvPr id="3126" name="Freeform 20"/>
            <p:cNvSpPr>
              <a:spLocks/>
            </p:cNvSpPr>
            <p:nvPr/>
          </p:nvSpPr>
          <p:spPr bwMode="auto">
            <a:xfrm>
              <a:off x="5327" y="3191"/>
              <a:ext cx="79" cy="69"/>
            </a:xfrm>
            <a:custGeom>
              <a:avLst/>
              <a:gdLst>
                <a:gd name="T0" fmla="*/ 0 w 576"/>
                <a:gd name="T1" fmla="*/ 0 h 545"/>
                <a:gd name="T2" fmla="*/ 0 w 576"/>
                <a:gd name="T3" fmla="*/ 0 h 545"/>
                <a:gd name="T4" fmla="*/ 0 w 576"/>
                <a:gd name="T5" fmla="*/ 0 h 545"/>
                <a:gd name="T6" fmla="*/ 0 w 576"/>
                <a:gd name="T7" fmla="*/ 0 h 545"/>
                <a:gd name="T8" fmla="*/ 0 w 576"/>
                <a:gd name="T9" fmla="*/ 0 h 545"/>
                <a:gd name="T10" fmla="*/ 0 w 576"/>
                <a:gd name="T11" fmla="*/ 0 h 545"/>
                <a:gd name="T12" fmla="*/ 0 w 576"/>
                <a:gd name="T13" fmla="*/ 0 h 545"/>
                <a:gd name="T14" fmla="*/ 0 w 576"/>
                <a:gd name="T15" fmla="*/ 0 h 545"/>
                <a:gd name="T16" fmla="*/ 0 w 576"/>
                <a:gd name="T17" fmla="*/ 0 h 545"/>
                <a:gd name="T18" fmla="*/ 0 w 576"/>
                <a:gd name="T19" fmla="*/ 0 h 545"/>
                <a:gd name="T20" fmla="*/ 0 w 576"/>
                <a:gd name="T21" fmla="*/ 0 h 545"/>
                <a:gd name="T22" fmla="*/ 0 w 576"/>
                <a:gd name="T23" fmla="*/ 0 h 545"/>
                <a:gd name="T24" fmla="*/ 0 w 576"/>
                <a:gd name="T25" fmla="*/ 0 h 545"/>
                <a:gd name="T26" fmla="*/ 0 w 576"/>
                <a:gd name="T27" fmla="*/ 0 h 545"/>
                <a:gd name="T28" fmla="*/ 0 w 576"/>
                <a:gd name="T29" fmla="*/ 0 h 545"/>
                <a:gd name="T30" fmla="*/ 0 w 576"/>
                <a:gd name="T31" fmla="*/ 0 h 545"/>
                <a:gd name="T32" fmla="*/ 0 w 576"/>
                <a:gd name="T33" fmla="*/ 0 h 545"/>
                <a:gd name="T34" fmla="*/ 0 w 576"/>
                <a:gd name="T35" fmla="*/ 0 h 545"/>
                <a:gd name="T36" fmla="*/ 0 w 576"/>
                <a:gd name="T37" fmla="*/ 0 h 545"/>
                <a:gd name="T38" fmla="*/ 0 w 576"/>
                <a:gd name="T39" fmla="*/ 0 h 545"/>
                <a:gd name="T40" fmla="*/ 0 w 576"/>
                <a:gd name="T41" fmla="*/ 0 h 545"/>
                <a:gd name="T42" fmla="*/ 0 w 576"/>
                <a:gd name="T43" fmla="*/ 0 h 545"/>
                <a:gd name="T44" fmla="*/ 0 w 576"/>
                <a:gd name="T45" fmla="*/ 0 h 545"/>
                <a:gd name="T46" fmla="*/ 0 w 576"/>
                <a:gd name="T47" fmla="*/ 0 h 545"/>
                <a:gd name="T48" fmla="*/ 0 w 576"/>
                <a:gd name="T49" fmla="*/ 0 h 545"/>
                <a:gd name="T50" fmla="*/ 0 w 576"/>
                <a:gd name="T51" fmla="*/ 0 h 545"/>
                <a:gd name="T52" fmla="*/ 0 w 576"/>
                <a:gd name="T53" fmla="*/ 0 h 545"/>
                <a:gd name="T54" fmla="*/ 0 w 576"/>
                <a:gd name="T55" fmla="*/ 0 h 545"/>
                <a:gd name="T56" fmla="*/ 0 w 576"/>
                <a:gd name="T57" fmla="*/ 0 h 545"/>
                <a:gd name="T58" fmla="*/ 0 w 576"/>
                <a:gd name="T59" fmla="*/ 0 h 545"/>
                <a:gd name="T60" fmla="*/ 0 w 576"/>
                <a:gd name="T61" fmla="*/ 0 h 545"/>
                <a:gd name="T62" fmla="*/ 0 w 576"/>
                <a:gd name="T63" fmla="*/ 0 h 545"/>
                <a:gd name="T64" fmla="*/ 0 w 576"/>
                <a:gd name="T65" fmla="*/ 0 h 545"/>
                <a:gd name="T66" fmla="*/ 0 w 576"/>
                <a:gd name="T67" fmla="*/ 0 h 545"/>
                <a:gd name="T68" fmla="*/ 0 w 576"/>
                <a:gd name="T69" fmla="*/ 0 h 545"/>
                <a:gd name="T70" fmla="*/ 0 w 576"/>
                <a:gd name="T71" fmla="*/ 0 h 545"/>
                <a:gd name="T72" fmla="*/ 0 w 576"/>
                <a:gd name="T73" fmla="*/ 0 h 545"/>
                <a:gd name="T74" fmla="*/ 0 w 576"/>
                <a:gd name="T75" fmla="*/ 0 h 545"/>
                <a:gd name="T76" fmla="*/ 0 w 576"/>
                <a:gd name="T77" fmla="*/ 0 h 545"/>
                <a:gd name="T78" fmla="*/ 0 w 576"/>
                <a:gd name="T79" fmla="*/ 0 h 545"/>
                <a:gd name="T80" fmla="*/ 0 w 576"/>
                <a:gd name="T81" fmla="*/ 0 h 545"/>
                <a:gd name="T82" fmla="*/ 0 w 576"/>
                <a:gd name="T83" fmla="*/ 0 h 545"/>
                <a:gd name="T84" fmla="*/ 0 w 576"/>
                <a:gd name="T85" fmla="*/ 0 h 545"/>
                <a:gd name="T86" fmla="*/ 0 w 576"/>
                <a:gd name="T87" fmla="*/ 0 h 545"/>
                <a:gd name="T88" fmla="*/ 0 w 576"/>
                <a:gd name="T89" fmla="*/ 0 h 545"/>
                <a:gd name="T90" fmla="*/ 0 w 576"/>
                <a:gd name="T91" fmla="*/ 0 h 545"/>
                <a:gd name="T92" fmla="*/ 0 w 576"/>
                <a:gd name="T93" fmla="*/ 0 h 545"/>
                <a:gd name="T94" fmla="*/ 0 w 576"/>
                <a:gd name="T95" fmla="*/ 0 h 545"/>
                <a:gd name="T96" fmla="*/ 0 w 576"/>
                <a:gd name="T97" fmla="*/ 0 h 545"/>
                <a:gd name="T98" fmla="*/ 0 w 576"/>
                <a:gd name="T99" fmla="*/ 0 h 545"/>
                <a:gd name="T100" fmla="*/ 0 w 576"/>
                <a:gd name="T101" fmla="*/ 0 h 54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76" h="545">
                  <a:moveTo>
                    <a:pt x="98" y="545"/>
                  </a:moveTo>
                  <a:lnTo>
                    <a:pt x="196" y="459"/>
                  </a:lnTo>
                  <a:lnTo>
                    <a:pt x="220" y="458"/>
                  </a:lnTo>
                  <a:lnTo>
                    <a:pt x="276" y="446"/>
                  </a:lnTo>
                  <a:lnTo>
                    <a:pt x="307" y="434"/>
                  </a:lnTo>
                  <a:lnTo>
                    <a:pt x="340" y="415"/>
                  </a:lnTo>
                  <a:lnTo>
                    <a:pt x="369" y="388"/>
                  </a:lnTo>
                  <a:lnTo>
                    <a:pt x="391" y="351"/>
                  </a:lnTo>
                  <a:lnTo>
                    <a:pt x="478" y="277"/>
                  </a:lnTo>
                  <a:lnTo>
                    <a:pt x="532" y="220"/>
                  </a:lnTo>
                  <a:lnTo>
                    <a:pt x="549" y="200"/>
                  </a:lnTo>
                  <a:lnTo>
                    <a:pt x="555" y="194"/>
                  </a:lnTo>
                  <a:lnTo>
                    <a:pt x="556" y="192"/>
                  </a:lnTo>
                  <a:lnTo>
                    <a:pt x="548" y="179"/>
                  </a:lnTo>
                  <a:lnTo>
                    <a:pt x="536" y="169"/>
                  </a:lnTo>
                  <a:lnTo>
                    <a:pt x="522" y="167"/>
                  </a:lnTo>
                  <a:lnTo>
                    <a:pt x="503" y="169"/>
                  </a:lnTo>
                  <a:lnTo>
                    <a:pt x="542" y="136"/>
                  </a:lnTo>
                  <a:lnTo>
                    <a:pt x="567" y="109"/>
                  </a:lnTo>
                  <a:lnTo>
                    <a:pt x="574" y="97"/>
                  </a:lnTo>
                  <a:lnTo>
                    <a:pt x="576" y="94"/>
                  </a:lnTo>
                  <a:lnTo>
                    <a:pt x="576" y="93"/>
                  </a:lnTo>
                  <a:lnTo>
                    <a:pt x="573" y="83"/>
                  </a:lnTo>
                  <a:lnTo>
                    <a:pt x="566" y="75"/>
                  </a:lnTo>
                  <a:lnTo>
                    <a:pt x="556" y="72"/>
                  </a:lnTo>
                  <a:lnTo>
                    <a:pt x="528" y="75"/>
                  </a:lnTo>
                  <a:lnTo>
                    <a:pt x="492" y="87"/>
                  </a:lnTo>
                  <a:lnTo>
                    <a:pt x="505" y="68"/>
                  </a:lnTo>
                  <a:lnTo>
                    <a:pt x="510" y="49"/>
                  </a:lnTo>
                  <a:lnTo>
                    <a:pt x="511" y="42"/>
                  </a:lnTo>
                  <a:lnTo>
                    <a:pt x="502" y="32"/>
                  </a:lnTo>
                  <a:lnTo>
                    <a:pt x="491" y="26"/>
                  </a:lnTo>
                  <a:lnTo>
                    <a:pt x="479" y="24"/>
                  </a:lnTo>
                  <a:lnTo>
                    <a:pt x="454" y="31"/>
                  </a:lnTo>
                  <a:lnTo>
                    <a:pt x="435" y="41"/>
                  </a:lnTo>
                  <a:lnTo>
                    <a:pt x="427" y="47"/>
                  </a:lnTo>
                  <a:lnTo>
                    <a:pt x="439" y="33"/>
                  </a:lnTo>
                  <a:lnTo>
                    <a:pt x="444" y="20"/>
                  </a:lnTo>
                  <a:lnTo>
                    <a:pt x="445" y="13"/>
                  </a:lnTo>
                  <a:lnTo>
                    <a:pt x="445" y="11"/>
                  </a:lnTo>
                  <a:lnTo>
                    <a:pt x="441" y="4"/>
                  </a:lnTo>
                  <a:lnTo>
                    <a:pt x="436" y="1"/>
                  </a:lnTo>
                  <a:lnTo>
                    <a:pt x="429" y="0"/>
                  </a:lnTo>
                  <a:lnTo>
                    <a:pt x="406" y="5"/>
                  </a:lnTo>
                  <a:lnTo>
                    <a:pt x="343" y="33"/>
                  </a:lnTo>
                  <a:lnTo>
                    <a:pt x="216" y="102"/>
                  </a:lnTo>
                  <a:lnTo>
                    <a:pt x="193" y="124"/>
                  </a:lnTo>
                  <a:lnTo>
                    <a:pt x="162" y="162"/>
                  </a:lnTo>
                  <a:lnTo>
                    <a:pt x="90" y="266"/>
                  </a:lnTo>
                  <a:lnTo>
                    <a:pt x="0" y="409"/>
                  </a:lnTo>
                  <a:lnTo>
                    <a:pt x="98" y="545"/>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27" name="Freeform 21"/>
            <p:cNvSpPr>
              <a:spLocks/>
            </p:cNvSpPr>
            <p:nvPr/>
          </p:nvSpPr>
          <p:spPr bwMode="auto">
            <a:xfrm>
              <a:off x="5327" y="3191"/>
              <a:ext cx="84" cy="74"/>
            </a:xfrm>
            <a:custGeom>
              <a:avLst/>
              <a:gdLst>
                <a:gd name="T0" fmla="*/ 0 w 593"/>
                <a:gd name="T1" fmla="*/ 0 h 564"/>
                <a:gd name="T2" fmla="*/ 0 w 593"/>
                <a:gd name="T3" fmla="*/ 0 h 564"/>
                <a:gd name="T4" fmla="*/ 0 w 593"/>
                <a:gd name="T5" fmla="*/ 0 h 564"/>
                <a:gd name="T6" fmla="*/ 0 w 593"/>
                <a:gd name="T7" fmla="*/ 0 h 564"/>
                <a:gd name="T8" fmla="*/ 0 w 593"/>
                <a:gd name="T9" fmla="*/ 0 h 564"/>
                <a:gd name="T10" fmla="*/ 0 w 593"/>
                <a:gd name="T11" fmla="*/ 0 h 564"/>
                <a:gd name="T12" fmla="*/ 0 w 593"/>
                <a:gd name="T13" fmla="*/ 0 h 564"/>
                <a:gd name="T14" fmla="*/ 0 w 593"/>
                <a:gd name="T15" fmla="*/ 0 h 564"/>
                <a:gd name="T16" fmla="*/ 0 w 593"/>
                <a:gd name="T17" fmla="*/ 0 h 564"/>
                <a:gd name="T18" fmla="*/ 0 w 593"/>
                <a:gd name="T19" fmla="*/ 0 h 564"/>
                <a:gd name="T20" fmla="*/ 0 w 593"/>
                <a:gd name="T21" fmla="*/ 0 h 564"/>
                <a:gd name="T22" fmla="*/ 0 w 593"/>
                <a:gd name="T23" fmla="*/ 0 h 564"/>
                <a:gd name="T24" fmla="*/ 0 w 593"/>
                <a:gd name="T25" fmla="*/ 0 h 564"/>
                <a:gd name="T26" fmla="*/ 0 w 593"/>
                <a:gd name="T27" fmla="*/ 0 h 564"/>
                <a:gd name="T28" fmla="*/ 0 w 593"/>
                <a:gd name="T29" fmla="*/ 0 h 564"/>
                <a:gd name="T30" fmla="*/ 0 w 593"/>
                <a:gd name="T31" fmla="*/ 0 h 564"/>
                <a:gd name="T32" fmla="*/ 0 w 593"/>
                <a:gd name="T33" fmla="*/ 0 h 564"/>
                <a:gd name="T34" fmla="*/ 0 w 593"/>
                <a:gd name="T35" fmla="*/ 0 h 564"/>
                <a:gd name="T36" fmla="*/ 0 w 593"/>
                <a:gd name="T37" fmla="*/ 0 h 564"/>
                <a:gd name="T38" fmla="*/ 0 w 593"/>
                <a:gd name="T39" fmla="*/ 0 h 564"/>
                <a:gd name="T40" fmla="*/ 0 w 593"/>
                <a:gd name="T41" fmla="*/ 0 h 564"/>
                <a:gd name="T42" fmla="*/ 0 w 593"/>
                <a:gd name="T43" fmla="*/ 0 h 564"/>
                <a:gd name="T44" fmla="*/ 0 w 593"/>
                <a:gd name="T45" fmla="*/ 0 h 564"/>
                <a:gd name="T46" fmla="*/ 0 w 593"/>
                <a:gd name="T47" fmla="*/ 0 h 564"/>
                <a:gd name="T48" fmla="*/ 0 w 593"/>
                <a:gd name="T49" fmla="*/ 0 h 564"/>
                <a:gd name="T50" fmla="*/ 0 w 593"/>
                <a:gd name="T51" fmla="*/ 0 h 564"/>
                <a:gd name="T52" fmla="*/ 0 w 593"/>
                <a:gd name="T53" fmla="*/ 0 h 564"/>
                <a:gd name="T54" fmla="*/ 0 w 593"/>
                <a:gd name="T55" fmla="*/ 0 h 564"/>
                <a:gd name="T56" fmla="*/ 0 w 593"/>
                <a:gd name="T57" fmla="*/ 0 h 564"/>
                <a:gd name="T58" fmla="*/ 0 w 593"/>
                <a:gd name="T59" fmla="*/ 0 h 564"/>
                <a:gd name="T60" fmla="*/ 0 w 593"/>
                <a:gd name="T61" fmla="*/ 0 h 564"/>
                <a:gd name="T62" fmla="*/ 0 w 593"/>
                <a:gd name="T63" fmla="*/ 0 h 564"/>
                <a:gd name="T64" fmla="*/ 0 w 593"/>
                <a:gd name="T65" fmla="*/ 0 h 564"/>
                <a:gd name="T66" fmla="*/ 0 w 593"/>
                <a:gd name="T67" fmla="*/ 0 h 564"/>
                <a:gd name="T68" fmla="*/ 0 w 593"/>
                <a:gd name="T69" fmla="*/ 0 h 564"/>
                <a:gd name="T70" fmla="*/ 0 w 593"/>
                <a:gd name="T71" fmla="*/ 0 h 564"/>
                <a:gd name="T72" fmla="*/ 0 w 593"/>
                <a:gd name="T73" fmla="*/ 0 h 564"/>
                <a:gd name="T74" fmla="*/ 0 w 593"/>
                <a:gd name="T75" fmla="*/ 0 h 564"/>
                <a:gd name="T76" fmla="*/ 0 w 593"/>
                <a:gd name="T77" fmla="*/ 0 h 564"/>
                <a:gd name="T78" fmla="*/ 0 w 593"/>
                <a:gd name="T79" fmla="*/ 0 h 564"/>
                <a:gd name="T80" fmla="*/ 0 w 593"/>
                <a:gd name="T81" fmla="*/ 0 h 564"/>
                <a:gd name="T82" fmla="*/ 0 w 593"/>
                <a:gd name="T83" fmla="*/ 0 h 564"/>
                <a:gd name="T84" fmla="*/ 0 w 593"/>
                <a:gd name="T85" fmla="*/ 0 h 564"/>
                <a:gd name="T86" fmla="*/ 0 w 593"/>
                <a:gd name="T87" fmla="*/ 0 h 564"/>
                <a:gd name="T88" fmla="*/ 0 w 593"/>
                <a:gd name="T89" fmla="*/ 0 h 564"/>
                <a:gd name="T90" fmla="*/ 0 w 593"/>
                <a:gd name="T91" fmla="*/ 0 h 564"/>
                <a:gd name="T92" fmla="*/ 0 w 593"/>
                <a:gd name="T93" fmla="*/ 0 h 564"/>
                <a:gd name="T94" fmla="*/ 0 w 593"/>
                <a:gd name="T95" fmla="*/ 0 h 564"/>
                <a:gd name="T96" fmla="*/ 0 w 593"/>
                <a:gd name="T97" fmla="*/ 0 h 564"/>
                <a:gd name="T98" fmla="*/ 0 w 593"/>
                <a:gd name="T99" fmla="*/ 0 h 564"/>
                <a:gd name="T100" fmla="*/ 0 w 593"/>
                <a:gd name="T101" fmla="*/ 0 h 564"/>
                <a:gd name="T102" fmla="*/ 0 w 593"/>
                <a:gd name="T103" fmla="*/ 0 h 564"/>
                <a:gd name="T104" fmla="*/ 0 w 593"/>
                <a:gd name="T105" fmla="*/ 0 h 564"/>
                <a:gd name="T106" fmla="*/ 0 w 593"/>
                <a:gd name="T107" fmla="*/ 0 h 564"/>
                <a:gd name="T108" fmla="*/ 0 w 593"/>
                <a:gd name="T109" fmla="*/ 0 h 564"/>
                <a:gd name="T110" fmla="*/ 0 w 593"/>
                <a:gd name="T111" fmla="*/ 0 h 564"/>
                <a:gd name="T112" fmla="*/ 0 w 593"/>
                <a:gd name="T113" fmla="*/ 0 h 564"/>
                <a:gd name="T114" fmla="*/ 0 w 593"/>
                <a:gd name="T115" fmla="*/ 0 h 564"/>
                <a:gd name="T116" fmla="*/ 0 w 593"/>
                <a:gd name="T117" fmla="*/ 0 h 564"/>
                <a:gd name="T118" fmla="*/ 0 w 593"/>
                <a:gd name="T119" fmla="*/ 0 h 56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93" h="564">
                  <a:moveTo>
                    <a:pt x="15" y="413"/>
                  </a:moveTo>
                  <a:lnTo>
                    <a:pt x="3" y="422"/>
                  </a:lnTo>
                  <a:lnTo>
                    <a:pt x="106" y="564"/>
                  </a:lnTo>
                  <a:lnTo>
                    <a:pt x="208" y="474"/>
                  </a:lnTo>
                  <a:lnTo>
                    <a:pt x="230" y="474"/>
                  </a:lnTo>
                  <a:lnTo>
                    <a:pt x="287" y="461"/>
                  </a:lnTo>
                  <a:lnTo>
                    <a:pt x="319" y="449"/>
                  </a:lnTo>
                  <a:lnTo>
                    <a:pt x="354" y="429"/>
                  </a:lnTo>
                  <a:lnTo>
                    <a:pt x="384" y="401"/>
                  </a:lnTo>
                  <a:lnTo>
                    <a:pt x="406" y="364"/>
                  </a:lnTo>
                  <a:lnTo>
                    <a:pt x="492" y="292"/>
                  </a:lnTo>
                  <a:lnTo>
                    <a:pt x="547" y="233"/>
                  </a:lnTo>
                  <a:lnTo>
                    <a:pt x="565" y="213"/>
                  </a:lnTo>
                  <a:lnTo>
                    <a:pt x="570" y="206"/>
                  </a:lnTo>
                  <a:lnTo>
                    <a:pt x="574" y="200"/>
                  </a:lnTo>
                  <a:lnTo>
                    <a:pt x="564" y="182"/>
                  </a:lnTo>
                  <a:lnTo>
                    <a:pt x="548" y="170"/>
                  </a:lnTo>
                  <a:lnTo>
                    <a:pt x="531" y="167"/>
                  </a:lnTo>
                  <a:lnTo>
                    <a:pt x="511" y="169"/>
                  </a:lnTo>
                  <a:lnTo>
                    <a:pt x="507" y="171"/>
                  </a:lnTo>
                  <a:lnTo>
                    <a:pt x="518" y="183"/>
                  </a:lnTo>
                  <a:lnTo>
                    <a:pt x="556" y="149"/>
                  </a:lnTo>
                  <a:lnTo>
                    <a:pt x="582" y="122"/>
                  </a:lnTo>
                  <a:lnTo>
                    <a:pt x="589" y="109"/>
                  </a:lnTo>
                  <a:lnTo>
                    <a:pt x="593" y="104"/>
                  </a:lnTo>
                  <a:lnTo>
                    <a:pt x="593" y="100"/>
                  </a:lnTo>
                  <a:lnTo>
                    <a:pt x="589" y="87"/>
                  </a:lnTo>
                  <a:lnTo>
                    <a:pt x="579" y="76"/>
                  </a:lnTo>
                  <a:lnTo>
                    <a:pt x="566" y="72"/>
                  </a:lnTo>
                  <a:lnTo>
                    <a:pt x="535" y="76"/>
                  </a:lnTo>
                  <a:lnTo>
                    <a:pt x="521" y="80"/>
                  </a:lnTo>
                  <a:lnTo>
                    <a:pt x="522" y="79"/>
                  </a:lnTo>
                  <a:lnTo>
                    <a:pt x="526" y="58"/>
                  </a:lnTo>
                  <a:lnTo>
                    <a:pt x="528" y="48"/>
                  </a:lnTo>
                  <a:lnTo>
                    <a:pt x="517" y="34"/>
                  </a:lnTo>
                  <a:lnTo>
                    <a:pt x="503" y="27"/>
                  </a:lnTo>
                  <a:lnTo>
                    <a:pt x="488" y="23"/>
                  </a:lnTo>
                  <a:lnTo>
                    <a:pt x="460" y="32"/>
                  </a:lnTo>
                  <a:lnTo>
                    <a:pt x="440" y="43"/>
                  </a:lnTo>
                  <a:lnTo>
                    <a:pt x="431" y="49"/>
                  </a:lnTo>
                  <a:lnTo>
                    <a:pt x="441" y="61"/>
                  </a:lnTo>
                  <a:lnTo>
                    <a:pt x="442" y="60"/>
                  </a:lnTo>
                  <a:lnTo>
                    <a:pt x="455" y="45"/>
                  </a:lnTo>
                  <a:lnTo>
                    <a:pt x="460" y="30"/>
                  </a:lnTo>
                  <a:lnTo>
                    <a:pt x="462" y="22"/>
                  </a:lnTo>
                  <a:lnTo>
                    <a:pt x="462" y="17"/>
                  </a:lnTo>
                  <a:lnTo>
                    <a:pt x="456" y="7"/>
                  </a:lnTo>
                  <a:lnTo>
                    <a:pt x="448" y="2"/>
                  </a:lnTo>
                  <a:lnTo>
                    <a:pt x="438" y="0"/>
                  </a:lnTo>
                  <a:lnTo>
                    <a:pt x="413" y="6"/>
                  </a:lnTo>
                  <a:lnTo>
                    <a:pt x="349" y="34"/>
                  </a:lnTo>
                  <a:lnTo>
                    <a:pt x="221" y="104"/>
                  </a:lnTo>
                  <a:lnTo>
                    <a:pt x="196" y="127"/>
                  </a:lnTo>
                  <a:lnTo>
                    <a:pt x="165" y="165"/>
                  </a:lnTo>
                  <a:lnTo>
                    <a:pt x="93" y="270"/>
                  </a:lnTo>
                  <a:lnTo>
                    <a:pt x="0" y="417"/>
                  </a:lnTo>
                  <a:lnTo>
                    <a:pt x="106" y="564"/>
                  </a:lnTo>
                  <a:lnTo>
                    <a:pt x="210" y="473"/>
                  </a:lnTo>
                  <a:lnTo>
                    <a:pt x="200" y="460"/>
                  </a:lnTo>
                  <a:lnTo>
                    <a:pt x="108" y="541"/>
                  </a:lnTo>
                  <a:lnTo>
                    <a:pt x="18" y="417"/>
                  </a:lnTo>
                  <a:lnTo>
                    <a:pt x="105" y="278"/>
                  </a:lnTo>
                  <a:lnTo>
                    <a:pt x="177" y="175"/>
                  </a:lnTo>
                  <a:lnTo>
                    <a:pt x="208" y="137"/>
                  </a:lnTo>
                  <a:lnTo>
                    <a:pt x="230" y="117"/>
                  </a:lnTo>
                  <a:lnTo>
                    <a:pt x="355" y="48"/>
                  </a:lnTo>
                  <a:lnTo>
                    <a:pt x="417" y="20"/>
                  </a:lnTo>
                  <a:lnTo>
                    <a:pt x="438" y="16"/>
                  </a:lnTo>
                  <a:lnTo>
                    <a:pt x="442" y="16"/>
                  </a:lnTo>
                  <a:lnTo>
                    <a:pt x="444" y="17"/>
                  </a:lnTo>
                  <a:lnTo>
                    <a:pt x="447" y="23"/>
                  </a:lnTo>
                  <a:lnTo>
                    <a:pt x="461" y="15"/>
                  </a:lnTo>
                  <a:lnTo>
                    <a:pt x="446" y="19"/>
                  </a:lnTo>
                  <a:lnTo>
                    <a:pt x="446" y="20"/>
                  </a:lnTo>
                  <a:lnTo>
                    <a:pt x="446" y="26"/>
                  </a:lnTo>
                  <a:lnTo>
                    <a:pt x="441" y="37"/>
                  </a:lnTo>
                  <a:lnTo>
                    <a:pt x="430" y="50"/>
                  </a:lnTo>
                  <a:lnTo>
                    <a:pt x="441" y="61"/>
                  </a:lnTo>
                  <a:lnTo>
                    <a:pt x="448" y="55"/>
                  </a:lnTo>
                  <a:lnTo>
                    <a:pt x="466" y="46"/>
                  </a:lnTo>
                  <a:lnTo>
                    <a:pt x="488" y="40"/>
                  </a:lnTo>
                  <a:lnTo>
                    <a:pt x="497" y="41"/>
                  </a:lnTo>
                  <a:lnTo>
                    <a:pt x="506" y="46"/>
                  </a:lnTo>
                  <a:lnTo>
                    <a:pt x="511" y="52"/>
                  </a:lnTo>
                  <a:lnTo>
                    <a:pt x="511" y="56"/>
                  </a:lnTo>
                  <a:lnTo>
                    <a:pt x="507" y="73"/>
                  </a:lnTo>
                  <a:lnTo>
                    <a:pt x="482" y="110"/>
                  </a:lnTo>
                  <a:lnTo>
                    <a:pt x="539" y="90"/>
                  </a:lnTo>
                  <a:lnTo>
                    <a:pt x="564" y="88"/>
                  </a:lnTo>
                  <a:lnTo>
                    <a:pt x="571" y="90"/>
                  </a:lnTo>
                  <a:lnTo>
                    <a:pt x="575" y="95"/>
                  </a:lnTo>
                  <a:lnTo>
                    <a:pt x="578" y="103"/>
                  </a:lnTo>
                  <a:lnTo>
                    <a:pt x="592" y="99"/>
                  </a:lnTo>
                  <a:lnTo>
                    <a:pt x="577" y="101"/>
                  </a:lnTo>
                  <a:lnTo>
                    <a:pt x="577" y="102"/>
                  </a:lnTo>
                  <a:lnTo>
                    <a:pt x="591" y="106"/>
                  </a:lnTo>
                  <a:lnTo>
                    <a:pt x="579" y="98"/>
                  </a:lnTo>
                  <a:lnTo>
                    <a:pt x="577" y="101"/>
                  </a:lnTo>
                  <a:lnTo>
                    <a:pt x="570" y="112"/>
                  </a:lnTo>
                  <a:lnTo>
                    <a:pt x="546" y="139"/>
                  </a:lnTo>
                  <a:lnTo>
                    <a:pt x="507" y="171"/>
                  </a:lnTo>
                  <a:lnTo>
                    <a:pt x="531" y="183"/>
                  </a:lnTo>
                  <a:lnTo>
                    <a:pt x="542" y="184"/>
                  </a:lnTo>
                  <a:lnTo>
                    <a:pt x="551" y="192"/>
                  </a:lnTo>
                  <a:lnTo>
                    <a:pt x="557" y="204"/>
                  </a:lnTo>
                  <a:lnTo>
                    <a:pt x="572" y="195"/>
                  </a:lnTo>
                  <a:lnTo>
                    <a:pt x="557" y="196"/>
                  </a:lnTo>
                  <a:lnTo>
                    <a:pt x="557" y="197"/>
                  </a:lnTo>
                  <a:lnTo>
                    <a:pt x="552" y="203"/>
                  </a:lnTo>
                  <a:lnTo>
                    <a:pt x="535" y="223"/>
                  </a:lnTo>
                  <a:lnTo>
                    <a:pt x="482" y="279"/>
                  </a:lnTo>
                  <a:lnTo>
                    <a:pt x="394" y="354"/>
                  </a:lnTo>
                  <a:lnTo>
                    <a:pt x="372" y="391"/>
                  </a:lnTo>
                  <a:lnTo>
                    <a:pt x="344" y="416"/>
                  </a:lnTo>
                  <a:lnTo>
                    <a:pt x="313" y="435"/>
                  </a:lnTo>
                  <a:lnTo>
                    <a:pt x="283" y="447"/>
                  </a:lnTo>
                  <a:lnTo>
                    <a:pt x="228" y="457"/>
                  </a:lnTo>
                  <a:lnTo>
                    <a:pt x="202" y="459"/>
                  </a:lnTo>
                  <a:lnTo>
                    <a:pt x="108" y="541"/>
                  </a:lnTo>
                  <a:lnTo>
                    <a:pt x="15" y="413"/>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3128" name="Freeform 22"/>
            <p:cNvSpPr>
              <a:spLocks/>
            </p:cNvSpPr>
            <p:nvPr/>
          </p:nvSpPr>
          <p:spPr bwMode="auto">
            <a:xfrm>
              <a:off x="5374" y="3212"/>
              <a:ext cx="27" cy="16"/>
            </a:xfrm>
            <a:custGeom>
              <a:avLst/>
              <a:gdLst>
                <a:gd name="T0" fmla="*/ 0 w 161"/>
                <a:gd name="T1" fmla="*/ 0 h 126"/>
                <a:gd name="T2" fmla="*/ 0 w 161"/>
                <a:gd name="T3" fmla="*/ 0 h 126"/>
                <a:gd name="T4" fmla="*/ 0 w 161"/>
                <a:gd name="T5" fmla="*/ 0 h 126"/>
                <a:gd name="T6" fmla="*/ 0 w 161"/>
                <a:gd name="T7" fmla="*/ 0 h 126"/>
                <a:gd name="T8" fmla="*/ 0 w 161"/>
                <a:gd name="T9" fmla="*/ 0 h 1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1" h="126">
                  <a:moveTo>
                    <a:pt x="161" y="12"/>
                  </a:moveTo>
                  <a:lnTo>
                    <a:pt x="150" y="0"/>
                  </a:lnTo>
                  <a:lnTo>
                    <a:pt x="0" y="113"/>
                  </a:lnTo>
                  <a:lnTo>
                    <a:pt x="10" y="126"/>
                  </a:lnTo>
                  <a:lnTo>
                    <a:pt x="161" y="12"/>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3129" name="Freeform 23"/>
            <p:cNvSpPr>
              <a:spLocks/>
            </p:cNvSpPr>
            <p:nvPr/>
          </p:nvSpPr>
          <p:spPr bwMode="auto">
            <a:xfrm>
              <a:off x="5369" y="3201"/>
              <a:ext cx="26" cy="16"/>
            </a:xfrm>
            <a:custGeom>
              <a:avLst/>
              <a:gdLst>
                <a:gd name="T0" fmla="*/ 0 w 179"/>
                <a:gd name="T1" fmla="*/ 0 h 134"/>
                <a:gd name="T2" fmla="*/ 0 w 179"/>
                <a:gd name="T3" fmla="*/ 0 h 134"/>
                <a:gd name="T4" fmla="*/ 0 w 179"/>
                <a:gd name="T5" fmla="*/ 0 h 134"/>
                <a:gd name="T6" fmla="*/ 0 w 179"/>
                <a:gd name="T7" fmla="*/ 0 h 134"/>
                <a:gd name="T8" fmla="*/ 0 w 179"/>
                <a:gd name="T9" fmla="*/ 0 h 1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9" h="134">
                  <a:moveTo>
                    <a:pt x="179" y="12"/>
                  </a:moveTo>
                  <a:lnTo>
                    <a:pt x="171" y="0"/>
                  </a:lnTo>
                  <a:lnTo>
                    <a:pt x="0" y="122"/>
                  </a:lnTo>
                  <a:lnTo>
                    <a:pt x="8" y="134"/>
                  </a:lnTo>
                  <a:lnTo>
                    <a:pt x="179" y="12"/>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3130" name="Freeform 24"/>
            <p:cNvSpPr>
              <a:spLocks/>
            </p:cNvSpPr>
            <p:nvPr/>
          </p:nvSpPr>
          <p:spPr bwMode="auto">
            <a:xfrm>
              <a:off x="5364" y="3196"/>
              <a:ext cx="21" cy="16"/>
            </a:xfrm>
            <a:custGeom>
              <a:avLst/>
              <a:gdLst>
                <a:gd name="T0" fmla="*/ 0 w 148"/>
                <a:gd name="T1" fmla="*/ 0 h 110"/>
                <a:gd name="T2" fmla="*/ 0 w 148"/>
                <a:gd name="T3" fmla="*/ 0 h 110"/>
                <a:gd name="T4" fmla="*/ 0 w 148"/>
                <a:gd name="T5" fmla="*/ 0 h 110"/>
                <a:gd name="T6" fmla="*/ 0 w 148"/>
                <a:gd name="T7" fmla="*/ 0 h 110"/>
                <a:gd name="T8" fmla="*/ 0 w 148"/>
                <a:gd name="T9" fmla="*/ 0 h 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8" h="110">
                  <a:moveTo>
                    <a:pt x="148" y="12"/>
                  </a:moveTo>
                  <a:lnTo>
                    <a:pt x="140" y="0"/>
                  </a:lnTo>
                  <a:lnTo>
                    <a:pt x="0" y="97"/>
                  </a:lnTo>
                  <a:lnTo>
                    <a:pt x="8" y="110"/>
                  </a:lnTo>
                  <a:lnTo>
                    <a:pt x="148" y="12"/>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3131" name="Freeform 25"/>
            <p:cNvSpPr>
              <a:spLocks/>
            </p:cNvSpPr>
            <p:nvPr/>
          </p:nvSpPr>
          <p:spPr bwMode="auto">
            <a:xfrm>
              <a:off x="5353" y="3371"/>
              <a:ext cx="27" cy="21"/>
            </a:xfrm>
            <a:custGeom>
              <a:avLst/>
              <a:gdLst>
                <a:gd name="T0" fmla="*/ 0 w 182"/>
                <a:gd name="T1" fmla="*/ 0 h 195"/>
                <a:gd name="T2" fmla="*/ 0 w 182"/>
                <a:gd name="T3" fmla="*/ 0 h 195"/>
                <a:gd name="T4" fmla="*/ 0 w 182"/>
                <a:gd name="T5" fmla="*/ 0 h 195"/>
                <a:gd name="T6" fmla="*/ 0 w 182"/>
                <a:gd name="T7" fmla="*/ 0 h 195"/>
                <a:gd name="T8" fmla="*/ 0 w 182"/>
                <a:gd name="T9" fmla="*/ 0 h 195"/>
                <a:gd name="T10" fmla="*/ 0 w 182"/>
                <a:gd name="T11" fmla="*/ 0 h 195"/>
                <a:gd name="T12" fmla="*/ 0 w 182"/>
                <a:gd name="T13" fmla="*/ 0 h 195"/>
                <a:gd name="T14" fmla="*/ 0 w 182"/>
                <a:gd name="T15" fmla="*/ 0 h 195"/>
                <a:gd name="T16" fmla="*/ 0 w 182"/>
                <a:gd name="T17" fmla="*/ 0 h 195"/>
                <a:gd name="T18" fmla="*/ 0 w 182"/>
                <a:gd name="T19" fmla="*/ 0 h 195"/>
                <a:gd name="T20" fmla="*/ 0 w 182"/>
                <a:gd name="T21" fmla="*/ 0 h 195"/>
                <a:gd name="T22" fmla="*/ 0 w 182"/>
                <a:gd name="T23" fmla="*/ 0 h 195"/>
                <a:gd name="T24" fmla="*/ 0 w 182"/>
                <a:gd name="T25" fmla="*/ 0 h 195"/>
                <a:gd name="T26" fmla="*/ 0 w 182"/>
                <a:gd name="T27" fmla="*/ 0 h 195"/>
                <a:gd name="T28" fmla="*/ 0 w 182"/>
                <a:gd name="T29" fmla="*/ 0 h 195"/>
                <a:gd name="T30" fmla="*/ 0 w 182"/>
                <a:gd name="T31" fmla="*/ 0 h 195"/>
                <a:gd name="T32" fmla="*/ 0 w 182"/>
                <a:gd name="T33" fmla="*/ 0 h 195"/>
                <a:gd name="T34" fmla="*/ 0 w 182"/>
                <a:gd name="T35" fmla="*/ 0 h 195"/>
                <a:gd name="T36" fmla="*/ 0 w 182"/>
                <a:gd name="T37" fmla="*/ 0 h 195"/>
                <a:gd name="T38" fmla="*/ 0 w 182"/>
                <a:gd name="T39" fmla="*/ 0 h 195"/>
                <a:gd name="T40" fmla="*/ 0 w 182"/>
                <a:gd name="T41" fmla="*/ 0 h 195"/>
                <a:gd name="T42" fmla="*/ 0 w 182"/>
                <a:gd name="T43" fmla="*/ 0 h 195"/>
                <a:gd name="T44" fmla="*/ 0 w 182"/>
                <a:gd name="T45" fmla="*/ 0 h 195"/>
                <a:gd name="T46" fmla="*/ 0 w 182"/>
                <a:gd name="T47" fmla="*/ 0 h 195"/>
                <a:gd name="T48" fmla="*/ 0 w 182"/>
                <a:gd name="T49" fmla="*/ 0 h 195"/>
                <a:gd name="T50" fmla="*/ 0 w 182"/>
                <a:gd name="T51" fmla="*/ 0 h 195"/>
                <a:gd name="T52" fmla="*/ 0 w 182"/>
                <a:gd name="T53" fmla="*/ 0 h 195"/>
                <a:gd name="T54" fmla="*/ 0 w 182"/>
                <a:gd name="T55" fmla="*/ 0 h 19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82" h="195">
                  <a:moveTo>
                    <a:pt x="22" y="183"/>
                  </a:moveTo>
                  <a:lnTo>
                    <a:pt x="35" y="191"/>
                  </a:lnTo>
                  <a:lnTo>
                    <a:pt x="49" y="195"/>
                  </a:lnTo>
                  <a:lnTo>
                    <a:pt x="66" y="195"/>
                  </a:lnTo>
                  <a:lnTo>
                    <a:pt x="83" y="192"/>
                  </a:lnTo>
                  <a:lnTo>
                    <a:pt x="119" y="175"/>
                  </a:lnTo>
                  <a:lnTo>
                    <a:pt x="150" y="146"/>
                  </a:lnTo>
                  <a:lnTo>
                    <a:pt x="173" y="109"/>
                  </a:lnTo>
                  <a:lnTo>
                    <a:pt x="179" y="90"/>
                  </a:lnTo>
                  <a:lnTo>
                    <a:pt x="182" y="72"/>
                  </a:lnTo>
                  <a:lnTo>
                    <a:pt x="182" y="54"/>
                  </a:lnTo>
                  <a:lnTo>
                    <a:pt x="179" y="38"/>
                  </a:lnTo>
                  <a:lnTo>
                    <a:pt x="172" y="24"/>
                  </a:lnTo>
                  <a:lnTo>
                    <a:pt x="162" y="13"/>
                  </a:lnTo>
                  <a:lnTo>
                    <a:pt x="148" y="4"/>
                  </a:lnTo>
                  <a:lnTo>
                    <a:pt x="133" y="0"/>
                  </a:lnTo>
                  <a:lnTo>
                    <a:pt x="117" y="0"/>
                  </a:lnTo>
                  <a:lnTo>
                    <a:pt x="99" y="3"/>
                  </a:lnTo>
                  <a:lnTo>
                    <a:pt x="82" y="11"/>
                  </a:lnTo>
                  <a:lnTo>
                    <a:pt x="65" y="20"/>
                  </a:lnTo>
                  <a:lnTo>
                    <a:pt x="48" y="33"/>
                  </a:lnTo>
                  <a:lnTo>
                    <a:pt x="33" y="49"/>
                  </a:lnTo>
                  <a:lnTo>
                    <a:pt x="20" y="68"/>
                  </a:lnTo>
                  <a:lnTo>
                    <a:pt x="11" y="86"/>
                  </a:lnTo>
                  <a:lnTo>
                    <a:pt x="0" y="124"/>
                  </a:lnTo>
                  <a:lnTo>
                    <a:pt x="4" y="157"/>
                  </a:lnTo>
                  <a:lnTo>
                    <a:pt x="12" y="171"/>
                  </a:lnTo>
                  <a:lnTo>
                    <a:pt x="22" y="183"/>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32" name="Freeform 26"/>
            <p:cNvSpPr>
              <a:spLocks/>
            </p:cNvSpPr>
            <p:nvPr/>
          </p:nvSpPr>
          <p:spPr bwMode="auto">
            <a:xfrm>
              <a:off x="5353" y="3366"/>
              <a:ext cx="32" cy="26"/>
            </a:xfrm>
            <a:custGeom>
              <a:avLst/>
              <a:gdLst>
                <a:gd name="T0" fmla="*/ 0 w 198"/>
                <a:gd name="T1" fmla="*/ 0 h 211"/>
                <a:gd name="T2" fmla="*/ 0 w 198"/>
                <a:gd name="T3" fmla="*/ 0 h 211"/>
                <a:gd name="T4" fmla="*/ 0 w 198"/>
                <a:gd name="T5" fmla="*/ 0 h 211"/>
                <a:gd name="T6" fmla="*/ 0 w 198"/>
                <a:gd name="T7" fmla="*/ 0 h 211"/>
                <a:gd name="T8" fmla="*/ 0 w 198"/>
                <a:gd name="T9" fmla="*/ 0 h 211"/>
                <a:gd name="T10" fmla="*/ 0 w 198"/>
                <a:gd name="T11" fmla="*/ 0 h 211"/>
                <a:gd name="T12" fmla="*/ 0 w 198"/>
                <a:gd name="T13" fmla="*/ 0 h 211"/>
                <a:gd name="T14" fmla="*/ 0 w 198"/>
                <a:gd name="T15" fmla="*/ 0 h 211"/>
                <a:gd name="T16" fmla="*/ 0 w 198"/>
                <a:gd name="T17" fmla="*/ 0 h 211"/>
                <a:gd name="T18" fmla="*/ 0 w 198"/>
                <a:gd name="T19" fmla="*/ 0 h 211"/>
                <a:gd name="T20" fmla="*/ 0 w 198"/>
                <a:gd name="T21" fmla="*/ 0 h 211"/>
                <a:gd name="T22" fmla="*/ 0 w 198"/>
                <a:gd name="T23" fmla="*/ 0 h 211"/>
                <a:gd name="T24" fmla="*/ 0 w 198"/>
                <a:gd name="T25" fmla="*/ 0 h 211"/>
                <a:gd name="T26" fmla="*/ 0 w 198"/>
                <a:gd name="T27" fmla="*/ 0 h 211"/>
                <a:gd name="T28" fmla="*/ 0 w 198"/>
                <a:gd name="T29" fmla="*/ 0 h 211"/>
                <a:gd name="T30" fmla="*/ 0 w 198"/>
                <a:gd name="T31" fmla="*/ 0 h 211"/>
                <a:gd name="T32" fmla="*/ 0 w 198"/>
                <a:gd name="T33" fmla="*/ 0 h 211"/>
                <a:gd name="T34" fmla="*/ 0 w 198"/>
                <a:gd name="T35" fmla="*/ 0 h 211"/>
                <a:gd name="T36" fmla="*/ 0 w 198"/>
                <a:gd name="T37" fmla="*/ 0 h 211"/>
                <a:gd name="T38" fmla="*/ 0 w 198"/>
                <a:gd name="T39" fmla="*/ 0 h 211"/>
                <a:gd name="T40" fmla="*/ 0 w 198"/>
                <a:gd name="T41" fmla="*/ 0 h 211"/>
                <a:gd name="T42" fmla="*/ 0 w 198"/>
                <a:gd name="T43" fmla="*/ 0 h 211"/>
                <a:gd name="T44" fmla="*/ 0 w 198"/>
                <a:gd name="T45" fmla="*/ 0 h 211"/>
                <a:gd name="T46" fmla="*/ 0 w 198"/>
                <a:gd name="T47" fmla="*/ 0 h 211"/>
                <a:gd name="T48" fmla="*/ 0 w 198"/>
                <a:gd name="T49" fmla="*/ 0 h 211"/>
                <a:gd name="T50" fmla="*/ 0 w 198"/>
                <a:gd name="T51" fmla="*/ 0 h 211"/>
                <a:gd name="T52" fmla="*/ 0 w 198"/>
                <a:gd name="T53" fmla="*/ 0 h 211"/>
                <a:gd name="T54" fmla="*/ 0 w 198"/>
                <a:gd name="T55" fmla="*/ 0 h 211"/>
                <a:gd name="T56" fmla="*/ 0 w 198"/>
                <a:gd name="T57" fmla="*/ 0 h 211"/>
                <a:gd name="T58" fmla="*/ 0 w 198"/>
                <a:gd name="T59" fmla="*/ 0 h 211"/>
                <a:gd name="T60" fmla="*/ 0 w 198"/>
                <a:gd name="T61" fmla="*/ 0 h 211"/>
                <a:gd name="T62" fmla="*/ 0 w 198"/>
                <a:gd name="T63" fmla="*/ 0 h 211"/>
                <a:gd name="T64" fmla="*/ 0 w 198"/>
                <a:gd name="T65" fmla="*/ 0 h 211"/>
                <a:gd name="T66" fmla="*/ 0 w 198"/>
                <a:gd name="T67" fmla="*/ 0 h 211"/>
                <a:gd name="T68" fmla="*/ 0 w 198"/>
                <a:gd name="T69" fmla="*/ 0 h 211"/>
                <a:gd name="T70" fmla="*/ 0 w 198"/>
                <a:gd name="T71" fmla="*/ 0 h 211"/>
                <a:gd name="T72" fmla="*/ 0 w 198"/>
                <a:gd name="T73" fmla="*/ 0 h 211"/>
                <a:gd name="T74" fmla="*/ 0 w 198"/>
                <a:gd name="T75" fmla="*/ 0 h 211"/>
                <a:gd name="T76" fmla="*/ 0 w 198"/>
                <a:gd name="T77" fmla="*/ 0 h 211"/>
                <a:gd name="T78" fmla="*/ 0 w 198"/>
                <a:gd name="T79" fmla="*/ 0 h 211"/>
                <a:gd name="T80" fmla="*/ 0 w 198"/>
                <a:gd name="T81" fmla="*/ 0 h 211"/>
                <a:gd name="T82" fmla="*/ 0 w 198"/>
                <a:gd name="T83" fmla="*/ 0 h 211"/>
                <a:gd name="T84" fmla="*/ 0 w 198"/>
                <a:gd name="T85" fmla="*/ 0 h 211"/>
                <a:gd name="T86" fmla="*/ 0 w 198"/>
                <a:gd name="T87" fmla="*/ 0 h 211"/>
                <a:gd name="T88" fmla="*/ 0 w 198"/>
                <a:gd name="T89" fmla="*/ 0 h 211"/>
                <a:gd name="T90" fmla="*/ 0 w 198"/>
                <a:gd name="T91" fmla="*/ 0 h 211"/>
                <a:gd name="T92" fmla="*/ 0 w 198"/>
                <a:gd name="T93" fmla="*/ 0 h 211"/>
                <a:gd name="T94" fmla="*/ 0 w 198"/>
                <a:gd name="T95" fmla="*/ 0 h 211"/>
                <a:gd name="T96" fmla="*/ 0 w 198"/>
                <a:gd name="T97" fmla="*/ 0 h 211"/>
                <a:gd name="T98" fmla="*/ 0 w 198"/>
                <a:gd name="T99" fmla="*/ 0 h 211"/>
                <a:gd name="T100" fmla="*/ 0 w 198"/>
                <a:gd name="T101" fmla="*/ 0 h 211"/>
                <a:gd name="T102" fmla="*/ 0 w 198"/>
                <a:gd name="T103" fmla="*/ 0 h 211"/>
                <a:gd name="T104" fmla="*/ 0 w 198"/>
                <a:gd name="T105" fmla="*/ 0 h 211"/>
                <a:gd name="T106" fmla="*/ 0 w 198"/>
                <a:gd name="T107" fmla="*/ 0 h 211"/>
                <a:gd name="T108" fmla="*/ 0 w 198"/>
                <a:gd name="T109" fmla="*/ 0 h 211"/>
                <a:gd name="T110" fmla="*/ 0 w 198"/>
                <a:gd name="T111" fmla="*/ 0 h 211"/>
                <a:gd name="T112" fmla="*/ 0 w 198"/>
                <a:gd name="T113" fmla="*/ 0 h 211"/>
                <a:gd name="T114" fmla="*/ 0 w 198"/>
                <a:gd name="T115" fmla="*/ 0 h 211"/>
                <a:gd name="T116" fmla="*/ 0 w 198"/>
                <a:gd name="T117" fmla="*/ 0 h 211"/>
                <a:gd name="T118" fmla="*/ 0 w 198"/>
                <a:gd name="T119" fmla="*/ 0 h 211"/>
                <a:gd name="T120" fmla="*/ 0 w 198"/>
                <a:gd name="T121" fmla="*/ 0 h 21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98" h="211">
                  <a:moveTo>
                    <a:pt x="26" y="174"/>
                  </a:moveTo>
                  <a:lnTo>
                    <a:pt x="13" y="184"/>
                  </a:lnTo>
                  <a:lnTo>
                    <a:pt x="25" y="197"/>
                  </a:lnTo>
                  <a:lnTo>
                    <a:pt x="40" y="206"/>
                  </a:lnTo>
                  <a:lnTo>
                    <a:pt x="56" y="211"/>
                  </a:lnTo>
                  <a:lnTo>
                    <a:pt x="75" y="211"/>
                  </a:lnTo>
                  <a:lnTo>
                    <a:pt x="93" y="207"/>
                  </a:lnTo>
                  <a:lnTo>
                    <a:pt x="131" y="189"/>
                  </a:lnTo>
                  <a:lnTo>
                    <a:pt x="165" y="159"/>
                  </a:lnTo>
                  <a:lnTo>
                    <a:pt x="188" y="120"/>
                  </a:lnTo>
                  <a:lnTo>
                    <a:pt x="194" y="100"/>
                  </a:lnTo>
                  <a:lnTo>
                    <a:pt x="198" y="81"/>
                  </a:lnTo>
                  <a:lnTo>
                    <a:pt x="198" y="61"/>
                  </a:lnTo>
                  <a:lnTo>
                    <a:pt x="194" y="44"/>
                  </a:lnTo>
                  <a:lnTo>
                    <a:pt x="186" y="28"/>
                  </a:lnTo>
                  <a:lnTo>
                    <a:pt x="175" y="15"/>
                  </a:lnTo>
                  <a:lnTo>
                    <a:pt x="160" y="5"/>
                  </a:lnTo>
                  <a:lnTo>
                    <a:pt x="142" y="0"/>
                  </a:lnTo>
                  <a:lnTo>
                    <a:pt x="124" y="0"/>
                  </a:lnTo>
                  <a:lnTo>
                    <a:pt x="105" y="4"/>
                  </a:lnTo>
                  <a:lnTo>
                    <a:pt x="87" y="11"/>
                  </a:lnTo>
                  <a:lnTo>
                    <a:pt x="69" y="22"/>
                  </a:lnTo>
                  <a:lnTo>
                    <a:pt x="51" y="35"/>
                  </a:lnTo>
                  <a:lnTo>
                    <a:pt x="35" y="52"/>
                  </a:lnTo>
                  <a:lnTo>
                    <a:pt x="21" y="72"/>
                  </a:lnTo>
                  <a:lnTo>
                    <a:pt x="11" y="91"/>
                  </a:lnTo>
                  <a:lnTo>
                    <a:pt x="0" y="131"/>
                  </a:lnTo>
                  <a:lnTo>
                    <a:pt x="5" y="167"/>
                  </a:lnTo>
                  <a:lnTo>
                    <a:pt x="13" y="183"/>
                  </a:lnTo>
                  <a:lnTo>
                    <a:pt x="25" y="197"/>
                  </a:lnTo>
                  <a:lnTo>
                    <a:pt x="39" y="205"/>
                  </a:lnTo>
                  <a:lnTo>
                    <a:pt x="47" y="193"/>
                  </a:lnTo>
                  <a:lnTo>
                    <a:pt x="35" y="184"/>
                  </a:lnTo>
                  <a:lnTo>
                    <a:pt x="26" y="175"/>
                  </a:lnTo>
                  <a:lnTo>
                    <a:pt x="20" y="163"/>
                  </a:lnTo>
                  <a:lnTo>
                    <a:pt x="17" y="133"/>
                  </a:lnTo>
                  <a:lnTo>
                    <a:pt x="26" y="97"/>
                  </a:lnTo>
                  <a:lnTo>
                    <a:pt x="35" y="80"/>
                  </a:lnTo>
                  <a:lnTo>
                    <a:pt x="47" y="63"/>
                  </a:lnTo>
                  <a:lnTo>
                    <a:pt x="61" y="47"/>
                  </a:lnTo>
                  <a:lnTo>
                    <a:pt x="77" y="34"/>
                  </a:lnTo>
                  <a:lnTo>
                    <a:pt x="93" y="26"/>
                  </a:lnTo>
                  <a:lnTo>
                    <a:pt x="109" y="19"/>
                  </a:lnTo>
                  <a:lnTo>
                    <a:pt x="126" y="17"/>
                  </a:lnTo>
                  <a:lnTo>
                    <a:pt x="140" y="17"/>
                  </a:lnTo>
                  <a:lnTo>
                    <a:pt x="153" y="20"/>
                  </a:lnTo>
                  <a:lnTo>
                    <a:pt x="165" y="27"/>
                  </a:lnTo>
                  <a:lnTo>
                    <a:pt x="174" y="36"/>
                  </a:lnTo>
                  <a:lnTo>
                    <a:pt x="180" y="48"/>
                  </a:lnTo>
                  <a:lnTo>
                    <a:pt x="182" y="63"/>
                  </a:lnTo>
                  <a:lnTo>
                    <a:pt x="182" y="79"/>
                  </a:lnTo>
                  <a:lnTo>
                    <a:pt x="180" y="96"/>
                  </a:lnTo>
                  <a:lnTo>
                    <a:pt x="174" y="114"/>
                  </a:lnTo>
                  <a:lnTo>
                    <a:pt x="152" y="149"/>
                  </a:lnTo>
                  <a:lnTo>
                    <a:pt x="123" y="177"/>
                  </a:lnTo>
                  <a:lnTo>
                    <a:pt x="89" y="193"/>
                  </a:lnTo>
                  <a:lnTo>
                    <a:pt x="73" y="195"/>
                  </a:lnTo>
                  <a:lnTo>
                    <a:pt x="58" y="195"/>
                  </a:lnTo>
                  <a:lnTo>
                    <a:pt x="46" y="192"/>
                  </a:lnTo>
                  <a:lnTo>
                    <a:pt x="35" y="184"/>
                  </a:lnTo>
                  <a:lnTo>
                    <a:pt x="26" y="174"/>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3133" name="Freeform 27"/>
            <p:cNvSpPr>
              <a:spLocks/>
            </p:cNvSpPr>
            <p:nvPr/>
          </p:nvSpPr>
          <p:spPr bwMode="auto">
            <a:xfrm>
              <a:off x="5247" y="3376"/>
              <a:ext cx="64" cy="48"/>
            </a:xfrm>
            <a:custGeom>
              <a:avLst/>
              <a:gdLst>
                <a:gd name="T0" fmla="*/ 0 w 454"/>
                <a:gd name="T1" fmla="*/ 0 h 366"/>
                <a:gd name="T2" fmla="*/ 0 w 454"/>
                <a:gd name="T3" fmla="*/ 0 h 366"/>
                <a:gd name="T4" fmla="*/ 0 w 454"/>
                <a:gd name="T5" fmla="*/ 0 h 366"/>
                <a:gd name="T6" fmla="*/ 0 w 454"/>
                <a:gd name="T7" fmla="*/ 0 h 366"/>
                <a:gd name="T8" fmla="*/ 0 w 454"/>
                <a:gd name="T9" fmla="*/ 0 h 366"/>
                <a:gd name="T10" fmla="*/ 0 w 454"/>
                <a:gd name="T11" fmla="*/ 0 h 366"/>
                <a:gd name="T12" fmla="*/ 0 w 454"/>
                <a:gd name="T13" fmla="*/ 0 h 366"/>
                <a:gd name="T14" fmla="*/ 0 w 454"/>
                <a:gd name="T15" fmla="*/ 0 h 366"/>
                <a:gd name="T16" fmla="*/ 0 w 454"/>
                <a:gd name="T17" fmla="*/ 0 h 366"/>
                <a:gd name="T18" fmla="*/ 0 w 454"/>
                <a:gd name="T19" fmla="*/ 0 h 366"/>
                <a:gd name="T20" fmla="*/ 0 w 454"/>
                <a:gd name="T21" fmla="*/ 0 h 366"/>
                <a:gd name="T22" fmla="*/ 0 w 454"/>
                <a:gd name="T23" fmla="*/ 0 h 366"/>
                <a:gd name="T24" fmla="*/ 0 w 454"/>
                <a:gd name="T25" fmla="*/ 0 h 366"/>
                <a:gd name="T26" fmla="*/ 0 w 454"/>
                <a:gd name="T27" fmla="*/ 0 h 366"/>
                <a:gd name="T28" fmla="*/ 0 w 454"/>
                <a:gd name="T29" fmla="*/ 0 h 366"/>
                <a:gd name="T30" fmla="*/ 0 w 454"/>
                <a:gd name="T31" fmla="*/ 0 h 366"/>
                <a:gd name="T32" fmla="*/ 0 w 454"/>
                <a:gd name="T33" fmla="*/ 0 h 366"/>
                <a:gd name="T34" fmla="*/ 0 w 454"/>
                <a:gd name="T35" fmla="*/ 0 h 36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54" h="366">
                  <a:moveTo>
                    <a:pt x="147" y="0"/>
                  </a:moveTo>
                  <a:lnTo>
                    <a:pt x="454" y="172"/>
                  </a:lnTo>
                  <a:lnTo>
                    <a:pt x="393" y="319"/>
                  </a:lnTo>
                  <a:lnTo>
                    <a:pt x="375" y="330"/>
                  </a:lnTo>
                  <a:lnTo>
                    <a:pt x="327" y="352"/>
                  </a:lnTo>
                  <a:lnTo>
                    <a:pt x="292" y="360"/>
                  </a:lnTo>
                  <a:lnTo>
                    <a:pt x="253" y="366"/>
                  </a:lnTo>
                  <a:lnTo>
                    <a:pt x="209" y="365"/>
                  </a:lnTo>
                  <a:lnTo>
                    <a:pt x="160" y="356"/>
                  </a:lnTo>
                  <a:lnTo>
                    <a:pt x="135" y="348"/>
                  </a:lnTo>
                  <a:lnTo>
                    <a:pt x="114" y="335"/>
                  </a:lnTo>
                  <a:lnTo>
                    <a:pt x="78" y="304"/>
                  </a:lnTo>
                  <a:lnTo>
                    <a:pt x="50" y="266"/>
                  </a:lnTo>
                  <a:lnTo>
                    <a:pt x="30" y="226"/>
                  </a:lnTo>
                  <a:lnTo>
                    <a:pt x="16" y="187"/>
                  </a:lnTo>
                  <a:lnTo>
                    <a:pt x="6" y="154"/>
                  </a:lnTo>
                  <a:lnTo>
                    <a:pt x="0" y="123"/>
                  </a:lnTo>
                  <a:lnTo>
                    <a:pt x="147" y="0"/>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34" name="Freeform 28"/>
            <p:cNvSpPr>
              <a:spLocks/>
            </p:cNvSpPr>
            <p:nvPr/>
          </p:nvSpPr>
          <p:spPr bwMode="auto">
            <a:xfrm>
              <a:off x="5242" y="3376"/>
              <a:ext cx="69" cy="48"/>
            </a:xfrm>
            <a:custGeom>
              <a:avLst/>
              <a:gdLst>
                <a:gd name="T0" fmla="*/ 0 w 472"/>
                <a:gd name="T1" fmla="*/ 0 h 383"/>
                <a:gd name="T2" fmla="*/ 0 w 472"/>
                <a:gd name="T3" fmla="*/ 0 h 383"/>
                <a:gd name="T4" fmla="*/ 0 w 472"/>
                <a:gd name="T5" fmla="*/ 0 h 383"/>
                <a:gd name="T6" fmla="*/ 0 w 472"/>
                <a:gd name="T7" fmla="*/ 0 h 383"/>
                <a:gd name="T8" fmla="*/ 0 w 472"/>
                <a:gd name="T9" fmla="*/ 0 h 383"/>
                <a:gd name="T10" fmla="*/ 0 w 472"/>
                <a:gd name="T11" fmla="*/ 0 h 383"/>
                <a:gd name="T12" fmla="*/ 0 w 472"/>
                <a:gd name="T13" fmla="*/ 0 h 383"/>
                <a:gd name="T14" fmla="*/ 0 w 472"/>
                <a:gd name="T15" fmla="*/ 0 h 383"/>
                <a:gd name="T16" fmla="*/ 0 w 472"/>
                <a:gd name="T17" fmla="*/ 0 h 383"/>
                <a:gd name="T18" fmla="*/ 0 w 472"/>
                <a:gd name="T19" fmla="*/ 0 h 383"/>
                <a:gd name="T20" fmla="*/ 0 w 472"/>
                <a:gd name="T21" fmla="*/ 0 h 383"/>
                <a:gd name="T22" fmla="*/ 0 w 472"/>
                <a:gd name="T23" fmla="*/ 0 h 383"/>
                <a:gd name="T24" fmla="*/ 0 w 472"/>
                <a:gd name="T25" fmla="*/ 0 h 383"/>
                <a:gd name="T26" fmla="*/ 0 w 472"/>
                <a:gd name="T27" fmla="*/ 0 h 383"/>
                <a:gd name="T28" fmla="*/ 0 w 472"/>
                <a:gd name="T29" fmla="*/ 0 h 383"/>
                <a:gd name="T30" fmla="*/ 0 w 472"/>
                <a:gd name="T31" fmla="*/ 0 h 383"/>
                <a:gd name="T32" fmla="*/ 0 w 472"/>
                <a:gd name="T33" fmla="*/ 0 h 383"/>
                <a:gd name="T34" fmla="*/ 0 w 472"/>
                <a:gd name="T35" fmla="*/ 0 h 383"/>
                <a:gd name="T36" fmla="*/ 0 w 472"/>
                <a:gd name="T37" fmla="*/ 0 h 383"/>
                <a:gd name="T38" fmla="*/ 0 w 472"/>
                <a:gd name="T39" fmla="*/ 0 h 383"/>
                <a:gd name="T40" fmla="*/ 0 w 472"/>
                <a:gd name="T41" fmla="*/ 0 h 383"/>
                <a:gd name="T42" fmla="*/ 0 w 472"/>
                <a:gd name="T43" fmla="*/ 0 h 383"/>
                <a:gd name="T44" fmla="*/ 0 w 472"/>
                <a:gd name="T45" fmla="*/ 0 h 383"/>
                <a:gd name="T46" fmla="*/ 0 w 472"/>
                <a:gd name="T47" fmla="*/ 0 h 383"/>
                <a:gd name="T48" fmla="*/ 0 w 472"/>
                <a:gd name="T49" fmla="*/ 0 h 383"/>
                <a:gd name="T50" fmla="*/ 0 w 472"/>
                <a:gd name="T51" fmla="*/ 0 h 383"/>
                <a:gd name="T52" fmla="*/ 0 w 472"/>
                <a:gd name="T53" fmla="*/ 0 h 383"/>
                <a:gd name="T54" fmla="*/ 0 w 472"/>
                <a:gd name="T55" fmla="*/ 0 h 383"/>
                <a:gd name="T56" fmla="*/ 0 w 472"/>
                <a:gd name="T57" fmla="*/ 0 h 383"/>
                <a:gd name="T58" fmla="*/ 0 w 472"/>
                <a:gd name="T59" fmla="*/ 0 h 383"/>
                <a:gd name="T60" fmla="*/ 0 w 472"/>
                <a:gd name="T61" fmla="*/ 0 h 383"/>
                <a:gd name="T62" fmla="*/ 0 w 472"/>
                <a:gd name="T63" fmla="*/ 0 h 383"/>
                <a:gd name="T64" fmla="*/ 0 w 472"/>
                <a:gd name="T65" fmla="*/ 0 h 383"/>
                <a:gd name="T66" fmla="*/ 0 w 472"/>
                <a:gd name="T67" fmla="*/ 0 h 383"/>
                <a:gd name="T68" fmla="*/ 0 w 472"/>
                <a:gd name="T69" fmla="*/ 0 h 383"/>
                <a:gd name="T70" fmla="*/ 0 w 472"/>
                <a:gd name="T71" fmla="*/ 0 h 383"/>
                <a:gd name="T72" fmla="*/ 0 w 472"/>
                <a:gd name="T73" fmla="*/ 0 h 383"/>
                <a:gd name="T74" fmla="*/ 0 w 472"/>
                <a:gd name="T75" fmla="*/ 0 h 383"/>
                <a:gd name="T76" fmla="*/ 0 w 472"/>
                <a:gd name="T77" fmla="*/ 0 h 383"/>
                <a:gd name="T78" fmla="*/ 0 w 472"/>
                <a:gd name="T79" fmla="*/ 0 h 383"/>
                <a:gd name="T80" fmla="*/ 0 w 472"/>
                <a:gd name="T81" fmla="*/ 0 h 38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472" h="383">
                  <a:moveTo>
                    <a:pt x="3" y="125"/>
                  </a:moveTo>
                  <a:lnTo>
                    <a:pt x="13" y="138"/>
                  </a:lnTo>
                  <a:lnTo>
                    <a:pt x="156" y="18"/>
                  </a:lnTo>
                  <a:lnTo>
                    <a:pt x="452" y="184"/>
                  </a:lnTo>
                  <a:lnTo>
                    <a:pt x="394" y="323"/>
                  </a:lnTo>
                  <a:lnTo>
                    <a:pt x="379" y="332"/>
                  </a:lnTo>
                  <a:lnTo>
                    <a:pt x="333" y="354"/>
                  </a:lnTo>
                  <a:lnTo>
                    <a:pt x="299" y="362"/>
                  </a:lnTo>
                  <a:lnTo>
                    <a:pt x="261" y="367"/>
                  </a:lnTo>
                  <a:lnTo>
                    <a:pt x="218" y="366"/>
                  </a:lnTo>
                  <a:lnTo>
                    <a:pt x="170" y="358"/>
                  </a:lnTo>
                  <a:lnTo>
                    <a:pt x="146" y="349"/>
                  </a:lnTo>
                  <a:lnTo>
                    <a:pt x="126" y="338"/>
                  </a:lnTo>
                  <a:lnTo>
                    <a:pt x="92" y="308"/>
                  </a:lnTo>
                  <a:lnTo>
                    <a:pt x="64" y="271"/>
                  </a:lnTo>
                  <a:lnTo>
                    <a:pt x="45" y="232"/>
                  </a:lnTo>
                  <a:lnTo>
                    <a:pt x="31" y="194"/>
                  </a:lnTo>
                  <a:lnTo>
                    <a:pt x="22" y="161"/>
                  </a:lnTo>
                  <a:lnTo>
                    <a:pt x="16" y="135"/>
                  </a:lnTo>
                  <a:lnTo>
                    <a:pt x="156" y="18"/>
                  </a:lnTo>
                  <a:lnTo>
                    <a:pt x="458" y="188"/>
                  </a:lnTo>
                  <a:lnTo>
                    <a:pt x="466" y="173"/>
                  </a:lnTo>
                  <a:lnTo>
                    <a:pt x="154" y="0"/>
                  </a:lnTo>
                  <a:lnTo>
                    <a:pt x="0" y="128"/>
                  </a:lnTo>
                  <a:lnTo>
                    <a:pt x="7" y="165"/>
                  </a:lnTo>
                  <a:lnTo>
                    <a:pt x="16" y="198"/>
                  </a:lnTo>
                  <a:lnTo>
                    <a:pt x="31" y="238"/>
                  </a:lnTo>
                  <a:lnTo>
                    <a:pt x="52" y="279"/>
                  </a:lnTo>
                  <a:lnTo>
                    <a:pt x="80" y="318"/>
                  </a:lnTo>
                  <a:lnTo>
                    <a:pt x="118" y="351"/>
                  </a:lnTo>
                  <a:lnTo>
                    <a:pt x="140" y="364"/>
                  </a:lnTo>
                  <a:lnTo>
                    <a:pt x="166" y="372"/>
                  </a:lnTo>
                  <a:lnTo>
                    <a:pt x="216" y="382"/>
                  </a:lnTo>
                  <a:lnTo>
                    <a:pt x="261" y="383"/>
                  </a:lnTo>
                  <a:lnTo>
                    <a:pt x="301" y="376"/>
                  </a:lnTo>
                  <a:lnTo>
                    <a:pt x="337" y="368"/>
                  </a:lnTo>
                  <a:lnTo>
                    <a:pt x="387" y="346"/>
                  </a:lnTo>
                  <a:lnTo>
                    <a:pt x="407" y="333"/>
                  </a:lnTo>
                  <a:lnTo>
                    <a:pt x="472" y="178"/>
                  </a:lnTo>
                  <a:lnTo>
                    <a:pt x="154" y="0"/>
                  </a:lnTo>
                  <a:lnTo>
                    <a:pt x="3" y="125"/>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3135" name="Freeform 29"/>
            <p:cNvSpPr>
              <a:spLocks/>
            </p:cNvSpPr>
            <p:nvPr/>
          </p:nvSpPr>
          <p:spPr bwMode="auto">
            <a:xfrm>
              <a:off x="5163" y="3313"/>
              <a:ext cx="26" cy="31"/>
            </a:xfrm>
            <a:custGeom>
              <a:avLst/>
              <a:gdLst>
                <a:gd name="T0" fmla="*/ 0 w 202"/>
                <a:gd name="T1" fmla="*/ 0 h 216"/>
                <a:gd name="T2" fmla="*/ 0 w 202"/>
                <a:gd name="T3" fmla="*/ 0 h 216"/>
                <a:gd name="T4" fmla="*/ 0 w 202"/>
                <a:gd name="T5" fmla="*/ 0 h 216"/>
                <a:gd name="T6" fmla="*/ 0 w 202"/>
                <a:gd name="T7" fmla="*/ 0 h 216"/>
                <a:gd name="T8" fmla="*/ 0 w 202"/>
                <a:gd name="T9" fmla="*/ 0 h 216"/>
                <a:gd name="T10" fmla="*/ 0 w 202"/>
                <a:gd name="T11" fmla="*/ 0 h 216"/>
                <a:gd name="T12" fmla="*/ 0 w 202"/>
                <a:gd name="T13" fmla="*/ 0 h 216"/>
                <a:gd name="T14" fmla="*/ 0 w 202"/>
                <a:gd name="T15" fmla="*/ 0 h 216"/>
                <a:gd name="T16" fmla="*/ 0 w 202"/>
                <a:gd name="T17" fmla="*/ 0 h 216"/>
                <a:gd name="T18" fmla="*/ 0 w 202"/>
                <a:gd name="T19" fmla="*/ 0 h 216"/>
                <a:gd name="T20" fmla="*/ 0 w 202"/>
                <a:gd name="T21" fmla="*/ 0 h 216"/>
                <a:gd name="T22" fmla="*/ 0 w 202"/>
                <a:gd name="T23" fmla="*/ 0 h 216"/>
                <a:gd name="T24" fmla="*/ 0 w 202"/>
                <a:gd name="T25" fmla="*/ 0 h 216"/>
                <a:gd name="T26" fmla="*/ 0 w 202"/>
                <a:gd name="T27" fmla="*/ 0 h 216"/>
                <a:gd name="T28" fmla="*/ 0 w 202"/>
                <a:gd name="T29" fmla="*/ 0 h 216"/>
                <a:gd name="T30" fmla="*/ 0 w 202"/>
                <a:gd name="T31" fmla="*/ 0 h 216"/>
                <a:gd name="T32" fmla="*/ 0 w 202"/>
                <a:gd name="T33" fmla="*/ 0 h 216"/>
                <a:gd name="T34" fmla="*/ 0 w 202"/>
                <a:gd name="T35" fmla="*/ 0 h 216"/>
                <a:gd name="T36" fmla="*/ 0 w 202"/>
                <a:gd name="T37" fmla="*/ 0 h 216"/>
                <a:gd name="T38" fmla="*/ 0 w 202"/>
                <a:gd name="T39" fmla="*/ 0 h 216"/>
                <a:gd name="T40" fmla="*/ 0 w 202"/>
                <a:gd name="T41" fmla="*/ 0 h 216"/>
                <a:gd name="T42" fmla="*/ 0 w 202"/>
                <a:gd name="T43" fmla="*/ 0 h 216"/>
                <a:gd name="T44" fmla="*/ 0 w 202"/>
                <a:gd name="T45" fmla="*/ 0 h 216"/>
                <a:gd name="T46" fmla="*/ 0 w 202"/>
                <a:gd name="T47" fmla="*/ 0 h 216"/>
                <a:gd name="T48" fmla="*/ 0 w 202"/>
                <a:gd name="T49" fmla="*/ 0 h 216"/>
                <a:gd name="T50" fmla="*/ 0 w 202"/>
                <a:gd name="T51" fmla="*/ 0 h 216"/>
                <a:gd name="T52" fmla="*/ 0 w 202"/>
                <a:gd name="T53" fmla="*/ 0 h 216"/>
                <a:gd name="T54" fmla="*/ 0 w 202"/>
                <a:gd name="T55" fmla="*/ 0 h 216"/>
                <a:gd name="T56" fmla="*/ 0 w 202"/>
                <a:gd name="T57" fmla="*/ 0 h 21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02" h="216">
                  <a:moveTo>
                    <a:pt x="23" y="202"/>
                  </a:moveTo>
                  <a:lnTo>
                    <a:pt x="38" y="212"/>
                  </a:lnTo>
                  <a:lnTo>
                    <a:pt x="55" y="216"/>
                  </a:lnTo>
                  <a:lnTo>
                    <a:pt x="92" y="213"/>
                  </a:lnTo>
                  <a:lnTo>
                    <a:pt x="131" y="194"/>
                  </a:lnTo>
                  <a:lnTo>
                    <a:pt x="166" y="162"/>
                  </a:lnTo>
                  <a:lnTo>
                    <a:pt x="192" y="121"/>
                  </a:lnTo>
                  <a:lnTo>
                    <a:pt x="198" y="99"/>
                  </a:lnTo>
                  <a:lnTo>
                    <a:pt x="202" y="79"/>
                  </a:lnTo>
                  <a:lnTo>
                    <a:pt x="202" y="59"/>
                  </a:lnTo>
                  <a:lnTo>
                    <a:pt x="198" y="42"/>
                  </a:lnTo>
                  <a:lnTo>
                    <a:pt x="190" y="25"/>
                  </a:lnTo>
                  <a:lnTo>
                    <a:pt x="179" y="13"/>
                  </a:lnTo>
                  <a:lnTo>
                    <a:pt x="164" y="4"/>
                  </a:lnTo>
                  <a:lnTo>
                    <a:pt x="147" y="0"/>
                  </a:lnTo>
                  <a:lnTo>
                    <a:pt x="129" y="0"/>
                  </a:lnTo>
                  <a:lnTo>
                    <a:pt x="110" y="3"/>
                  </a:lnTo>
                  <a:lnTo>
                    <a:pt x="91" y="11"/>
                  </a:lnTo>
                  <a:lnTo>
                    <a:pt x="71" y="22"/>
                  </a:lnTo>
                  <a:lnTo>
                    <a:pt x="53" y="37"/>
                  </a:lnTo>
                  <a:lnTo>
                    <a:pt x="36" y="55"/>
                  </a:lnTo>
                  <a:lnTo>
                    <a:pt x="21" y="76"/>
                  </a:lnTo>
                  <a:lnTo>
                    <a:pt x="10" y="96"/>
                  </a:lnTo>
                  <a:lnTo>
                    <a:pt x="4" y="118"/>
                  </a:lnTo>
                  <a:lnTo>
                    <a:pt x="0" y="138"/>
                  </a:lnTo>
                  <a:lnTo>
                    <a:pt x="0" y="157"/>
                  </a:lnTo>
                  <a:lnTo>
                    <a:pt x="4" y="175"/>
                  </a:lnTo>
                  <a:lnTo>
                    <a:pt x="12" y="190"/>
                  </a:lnTo>
                  <a:lnTo>
                    <a:pt x="23" y="202"/>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36" name="Freeform 30"/>
            <p:cNvSpPr>
              <a:spLocks/>
            </p:cNvSpPr>
            <p:nvPr/>
          </p:nvSpPr>
          <p:spPr bwMode="auto">
            <a:xfrm>
              <a:off x="5158" y="3313"/>
              <a:ext cx="31" cy="31"/>
            </a:xfrm>
            <a:custGeom>
              <a:avLst/>
              <a:gdLst>
                <a:gd name="T0" fmla="*/ 0 w 218"/>
                <a:gd name="T1" fmla="*/ 0 h 232"/>
                <a:gd name="T2" fmla="*/ 0 w 218"/>
                <a:gd name="T3" fmla="*/ 0 h 232"/>
                <a:gd name="T4" fmla="*/ 0 w 218"/>
                <a:gd name="T5" fmla="*/ 0 h 232"/>
                <a:gd name="T6" fmla="*/ 0 w 218"/>
                <a:gd name="T7" fmla="*/ 0 h 232"/>
                <a:gd name="T8" fmla="*/ 0 w 218"/>
                <a:gd name="T9" fmla="*/ 0 h 232"/>
                <a:gd name="T10" fmla="*/ 0 w 218"/>
                <a:gd name="T11" fmla="*/ 0 h 232"/>
                <a:gd name="T12" fmla="*/ 0 w 218"/>
                <a:gd name="T13" fmla="*/ 0 h 232"/>
                <a:gd name="T14" fmla="*/ 0 w 218"/>
                <a:gd name="T15" fmla="*/ 0 h 232"/>
                <a:gd name="T16" fmla="*/ 0 w 218"/>
                <a:gd name="T17" fmla="*/ 0 h 232"/>
                <a:gd name="T18" fmla="*/ 0 w 218"/>
                <a:gd name="T19" fmla="*/ 0 h 232"/>
                <a:gd name="T20" fmla="*/ 0 w 218"/>
                <a:gd name="T21" fmla="*/ 0 h 232"/>
                <a:gd name="T22" fmla="*/ 0 w 218"/>
                <a:gd name="T23" fmla="*/ 0 h 232"/>
                <a:gd name="T24" fmla="*/ 0 w 218"/>
                <a:gd name="T25" fmla="*/ 0 h 232"/>
                <a:gd name="T26" fmla="*/ 0 w 218"/>
                <a:gd name="T27" fmla="*/ 0 h 232"/>
                <a:gd name="T28" fmla="*/ 0 w 218"/>
                <a:gd name="T29" fmla="*/ 0 h 232"/>
                <a:gd name="T30" fmla="*/ 0 w 218"/>
                <a:gd name="T31" fmla="*/ 0 h 232"/>
                <a:gd name="T32" fmla="*/ 0 w 218"/>
                <a:gd name="T33" fmla="*/ 0 h 232"/>
                <a:gd name="T34" fmla="*/ 0 w 218"/>
                <a:gd name="T35" fmla="*/ 0 h 232"/>
                <a:gd name="T36" fmla="*/ 0 w 218"/>
                <a:gd name="T37" fmla="*/ 0 h 232"/>
                <a:gd name="T38" fmla="*/ 0 w 218"/>
                <a:gd name="T39" fmla="*/ 0 h 232"/>
                <a:gd name="T40" fmla="*/ 0 w 218"/>
                <a:gd name="T41" fmla="*/ 0 h 232"/>
                <a:gd name="T42" fmla="*/ 0 w 218"/>
                <a:gd name="T43" fmla="*/ 0 h 232"/>
                <a:gd name="T44" fmla="*/ 0 w 218"/>
                <a:gd name="T45" fmla="*/ 0 h 232"/>
                <a:gd name="T46" fmla="*/ 0 w 218"/>
                <a:gd name="T47" fmla="*/ 0 h 232"/>
                <a:gd name="T48" fmla="*/ 0 w 218"/>
                <a:gd name="T49" fmla="*/ 0 h 232"/>
                <a:gd name="T50" fmla="*/ 0 w 218"/>
                <a:gd name="T51" fmla="*/ 0 h 232"/>
                <a:gd name="T52" fmla="*/ 0 w 218"/>
                <a:gd name="T53" fmla="*/ 0 h 232"/>
                <a:gd name="T54" fmla="*/ 0 w 218"/>
                <a:gd name="T55" fmla="*/ 0 h 232"/>
                <a:gd name="T56" fmla="*/ 0 w 218"/>
                <a:gd name="T57" fmla="*/ 0 h 232"/>
                <a:gd name="T58" fmla="*/ 0 w 218"/>
                <a:gd name="T59" fmla="*/ 0 h 232"/>
                <a:gd name="T60" fmla="*/ 0 w 218"/>
                <a:gd name="T61" fmla="*/ 0 h 232"/>
                <a:gd name="T62" fmla="*/ 0 w 218"/>
                <a:gd name="T63" fmla="*/ 0 h 232"/>
                <a:gd name="T64" fmla="*/ 0 w 218"/>
                <a:gd name="T65" fmla="*/ 0 h 232"/>
                <a:gd name="T66" fmla="*/ 0 w 218"/>
                <a:gd name="T67" fmla="*/ 0 h 232"/>
                <a:gd name="T68" fmla="*/ 0 w 218"/>
                <a:gd name="T69" fmla="*/ 0 h 232"/>
                <a:gd name="T70" fmla="*/ 0 w 218"/>
                <a:gd name="T71" fmla="*/ 0 h 232"/>
                <a:gd name="T72" fmla="*/ 0 w 218"/>
                <a:gd name="T73" fmla="*/ 0 h 232"/>
                <a:gd name="T74" fmla="*/ 0 w 218"/>
                <a:gd name="T75" fmla="*/ 0 h 232"/>
                <a:gd name="T76" fmla="*/ 0 w 218"/>
                <a:gd name="T77" fmla="*/ 0 h 232"/>
                <a:gd name="T78" fmla="*/ 0 w 218"/>
                <a:gd name="T79" fmla="*/ 0 h 232"/>
                <a:gd name="T80" fmla="*/ 0 w 218"/>
                <a:gd name="T81" fmla="*/ 0 h 232"/>
                <a:gd name="T82" fmla="*/ 0 w 218"/>
                <a:gd name="T83" fmla="*/ 0 h 232"/>
                <a:gd name="T84" fmla="*/ 0 w 218"/>
                <a:gd name="T85" fmla="*/ 0 h 232"/>
                <a:gd name="T86" fmla="*/ 0 w 218"/>
                <a:gd name="T87" fmla="*/ 0 h 232"/>
                <a:gd name="T88" fmla="*/ 0 w 218"/>
                <a:gd name="T89" fmla="*/ 0 h 232"/>
                <a:gd name="T90" fmla="*/ 0 w 218"/>
                <a:gd name="T91" fmla="*/ 0 h 232"/>
                <a:gd name="T92" fmla="*/ 0 w 218"/>
                <a:gd name="T93" fmla="*/ 0 h 232"/>
                <a:gd name="T94" fmla="*/ 0 w 218"/>
                <a:gd name="T95" fmla="*/ 0 h 232"/>
                <a:gd name="T96" fmla="*/ 0 w 218"/>
                <a:gd name="T97" fmla="*/ 0 h 232"/>
                <a:gd name="T98" fmla="*/ 0 w 218"/>
                <a:gd name="T99" fmla="*/ 0 h 232"/>
                <a:gd name="T100" fmla="*/ 0 w 218"/>
                <a:gd name="T101" fmla="*/ 0 h 232"/>
                <a:gd name="T102" fmla="*/ 0 w 218"/>
                <a:gd name="T103" fmla="*/ 0 h 232"/>
                <a:gd name="T104" fmla="*/ 0 w 218"/>
                <a:gd name="T105" fmla="*/ 0 h 232"/>
                <a:gd name="T106" fmla="*/ 0 w 218"/>
                <a:gd name="T107" fmla="*/ 0 h 232"/>
                <a:gd name="T108" fmla="*/ 0 w 218"/>
                <a:gd name="T109" fmla="*/ 0 h 232"/>
                <a:gd name="T110" fmla="*/ 0 w 218"/>
                <a:gd name="T111" fmla="*/ 0 h 232"/>
                <a:gd name="T112" fmla="*/ 0 w 218"/>
                <a:gd name="T113" fmla="*/ 0 h 232"/>
                <a:gd name="T114" fmla="*/ 0 w 218"/>
                <a:gd name="T115" fmla="*/ 0 h 232"/>
                <a:gd name="T116" fmla="*/ 0 w 218"/>
                <a:gd name="T117" fmla="*/ 0 h 232"/>
                <a:gd name="T118" fmla="*/ 0 w 218"/>
                <a:gd name="T119" fmla="*/ 0 h 232"/>
                <a:gd name="T120" fmla="*/ 0 w 218"/>
                <a:gd name="T121" fmla="*/ 0 h 232"/>
                <a:gd name="T122" fmla="*/ 0 w 218"/>
                <a:gd name="T123" fmla="*/ 0 h 232"/>
                <a:gd name="T124" fmla="*/ 0 w 218"/>
                <a:gd name="T125" fmla="*/ 0 h 23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18" h="232">
                  <a:moveTo>
                    <a:pt x="26" y="193"/>
                  </a:moveTo>
                  <a:lnTo>
                    <a:pt x="14" y="203"/>
                  </a:lnTo>
                  <a:lnTo>
                    <a:pt x="26" y="217"/>
                  </a:lnTo>
                  <a:lnTo>
                    <a:pt x="43" y="227"/>
                  </a:lnTo>
                  <a:lnTo>
                    <a:pt x="62" y="232"/>
                  </a:lnTo>
                  <a:lnTo>
                    <a:pt x="102" y="228"/>
                  </a:lnTo>
                  <a:lnTo>
                    <a:pt x="143" y="208"/>
                  </a:lnTo>
                  <a:lnTo>
                    <a:pt x="181" y="175"/>
                  </a:lnTo>
                  <a:lnTo>
                    <a:pt x="207" y="132"/>
                  </a:lnTo>
                  <a:lnTo>
                    <a:pt x="213" y="109"/>
                  </a:lnTo>
                  <a:lnTo>
                    <a:pt x="218" y="88"/>
                  </a:lnTo>
                  <a:lnTo>
                    <a:pt x="218" y="66"/>
                  </a:lnTo>
                  <a:lnTo>
                    <a:pt x="213" y="47"/>
                  </a:lnTo>
                  <a:lnTo>
                    <a:pt x="204" y="29"/>
                  </a:lnTo>
                  <a:lnTo>
                    <a:pt x="192" y="15"/>
                  </a:lnTo>
                  <a:lnTo>
                    <a:pt x="175" y="5"/>
                  </a:lnTo>
                  <a:lnTo>
                    <a:pt x="156" y="0"/>
                  </a:lnTo>
                  <a:lnTo>
                    <a:pt x="136" y="0"/>
                  </a:lnTo>
                  <a:lnTo>
                    <a:pt x="116" y="4"/>
                  </a:lnTo>
                  <a:lnTo>
                    <a:pt x="96" y="12"/>
                  </a:lnTo>
                  <a:lnTo>
                    <a:pt x="75" y="24"/>
                  </a:lnTo>
                  <a:lnTo>
                    <a:pt x="56" y="39"/>
                  </a:lnTo>
                  <a:lnTo>
                    <a:pt x="38" y="58"/>
                  </a:lnTo>
                  <a:lnTo>
                    <a:pt x="23" y="79"/>
                  </a:lnTo>
                  <a:lnTo>
                    <a:pt x="11" y="101"/>
                  </a:lnTo>
                  <a:lnTo>
                    <a:pt x="5" y="123"/>
                  </a:lnTo>
                  <a:lnTo>
                    <a:pt x="0" y="145"/>
                  </a:lnTo>
                  <a:lnTo>
                    <a:pt x="0" y="166"/>
                  </a:lnTo>
                  <a:lnTo>
                    <a:pt x="5" y="186"/>
                  </a:lnTo>
                  <a:lnTo>
                    <a:pt x="14" y="202"/>
                  </a:lnTo>
                  <a:lnTo>
                    <a:pt x="26" y="217"/>
                  </a:lnTo>
                  <a:lnTo>
                    <a:pt x="42" y="226"/>
                  </a:lnTo>
                  <a:lnTo>
                    <a:pt x="50" y="214"/>
                  </a:lnTo>
                  <a:lnTo>
                    <a:pt x="37" y="204"/>
                  </a:lnTo>
                  <a:lnTo>
                    <a:pt x="26" y="194"/>
                  </a:lnTo>
                  <a:lnTo>
                    <a:pt x="19" y="180"/>
                  </a:lnTo>
                  <a:lnTo>
                    <a:pt x="16" y="164"/>
                  </a:lnTo>
                  <a:lnTo>
                    <a:pt x="16" y="147"/>
                  </a:lnTo>
                  <a:lnTo>
                    <a:pt x="19" y="128"/>
                  </a:lnTo>
                  <a:lnTo>
                    <a:pt x="25" y="107"/>
                  </a:lnTo>
                  <a:lnTo>
                    <a:pt x="35" y="88"/>
                  </a:lnTo>
                  <a:lnTo>
                    <a:pt x="50" y="68"/>
                  </a:lnTo>
                  <a:lnTo>
                    <a:pt x="66" y="51"/>
                  </a:lnTo>
                  <a:lnTo>
                    <a:pt x="83" y="37"/>
                  </a:lnTo>
                  <a:lnTo>
                    <a:pt x="102" y="26"/>
                  </a:lnTo>
                  <a:lnTo>
                    <a:pt x="120" y="18"/>
                  </a:lnTo>
                  <a:lnTo>
                    <a:pt x="138" y="16"/>
                  </a:lnTo>
                  <a:lnTo>
                    <a:pt x="154" y="16"/>
                  </a:lnTo>
                  <a:lnTo>
                    <a:pt x="169" y="19"/>
                  </a:lnTo>
                  <a:lnTo>
                    <a:pt x="182" y="27"/>
                  </a:lnTo>
                  <a:lnTo>
                    <a:pt x="192" y="38"/>
                  </a:lnTo>
                  <a:lnTo>
                    <a:pt x="199" y="53"/>
                  </a:lnTo>
                  <a:lnTo>
                    <a:pt x="202" y="68"/>
                  </a:lnTo>
                  <a:lnTo>
                    <a:pt x="202" y="86"/>
                  </a:lnTo>
                  <a:lnTo>
                    <a:pt x="199" y="105"/>
                  </a:lnTo>
                  <a:lnTo>
                    <a:pt x="193" y="126"/>
                  </a:lnTo>
                  <a:lnTo>
                    <a:pt x="168" y="164"/>
                  </a:lnTo>
                  <a:lnTo>
                    <a:pt x="135" y="196"/>
                  </a:lnTo>
                  <a:lnTo>
                    <a:pt x="98" y="214"/>
                  </a:lnTo>
                  <a:lnTo>
                    <a:pt x="64" y="216"/>
                  </a:lnTo>
                  <a:lnTo>
                    <a:pt x="49" y="213"/>
                  </a:lnTo>
                  <a:lnTo>
                    <a:pt x="37" y="204"/>
                  </a:lnTo>
                  <a:lnTo>
                    <a:pt x="26" y="193"/>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3137" name="Freeform 31"/>
            <p:cNvSpPr>
              <a:spLocks/>
            </p:cNvSpPr>
            <p:nvPr/>
          </p:nvSpPr>
          <p:spPr bwMode="auto">
            <a:xfrm>
              <a:off x="5041" y="3323"/>
              <a:ext cx="69" cy="53"/>
            </a:xfrm>
            <a:custGeom>
              <a:avLst/>
              <a:gdLst>
                <a:gd name="T0" fmla="*/ 0 w 504"/>
                <a:gd name="T1" fmla="*/ 0 h 408"/>
                <a:gd name="T2" fmla="*/ 0 w 504"/>
                <a:gd name="T3" fmla="*/ 0 h 408"/>
                <a:gd name="T4" fmla="*/ 0 w 504"/>
                <a:gd name="T5" fmla="*/ 0 h 408"/>
                <a:gd name="T6" fmla="*/ 0 w 504"/>
                <a:gd name="T7" fmla="*/ 0 h 408"/>
                <a:gd name="T8" fmla="*/ 0 w 504"/>
                <a:gd name="T9" fmla="*/ 0 h 408"/>
                <a:gd name="T10" fmla="*/ 0 w 504"/>
                <a:gd name="T11" fmla="*/ 0 h 408"/>
                <a:gd name="T12" fmla="*/ 0 w 504"/>
                <a:gd name="T13" fmla="*/ 0 h 408"/>
                <a:gd name="T14" fmla="*/ 0 w 504"/>
                <a:gd name="T15" fmla="*/ 0 h 408"/>
                <a:gd name="T16" fmla="*/ 0 w 504"/>
                <a:gd name="T17" fmla="*/ 0 h 408"/>
                <a:gd name="T18" fmla="*/ 0 w 504"/>
                <a:gd name="T19" fmla="*/ 0 h 408"/>
                <a:gd name="T20" fmla="*/ 0 w 504"/>
                <a:gd name="T21" fmla="*/ 0 h 408"/>
                <a:gd name="T22" fmla="*/ 0 w 504"/>
                <a:gd name="T23" fmla="*/ 0 h 408"/>
                <a:gd name="T24" fmla="*/ 0 w 504"/>
                <a:gd name="T25" fmla="*/ 0 h 408"/>
                <a:gd name="T26" fmla="*/ 0 w 504"/>
                <a:gd name="T27" fmla="*/ 0 h 408"/>
                <a:gd name="T28" fmla="*/ 0 w 504"/>
                <a:gd name="T29" fmla="*/ 0 h 408"/>
                <a:gd name="T30" fmla="*/ 0 w 504"/>
                <a:gd name="T31" fmla="*/ 0 h 408"/>
                <a:gd name="T32" fmla="*/ 0 w 504"/>
                <a:gd name="T33" fmla="*/ 0 h 408"/>
                <a:gd name="T34" fmla="*/ 0 w 504"/>
                <a:gd name="T35" fmla="*/ 0 h 40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04" h="408">
                  <a:moveTo>
                    <a:pt x="164" y="0"/>
                  </a:moveTo>
                  <a:lnTo>
                    <a:pt x="504" y="192"/>
                  </a:lnTo>
                  <a:lnTo>
                    <a:pt x="435" y="355"/>
                  </a:lnTo>
                  <a:lnTo>
                    <a:pt x="416" y="368"/>
                  </a:lnTo>
                  <a:lnTo>
                    <a:pt x="363" y="391"/>
                  </a:lnTo>
                  <a:lnTo>
                    <a:pt x="325" y="402"/>
                  </a:lnTo>
                  <a:lnTo>
                    <a:pt x="281" y="408"/>
                  </a:lnTo>
                  <a:lnTo>
                    <a:pt x="231" y="407"/>
                  </a:lnTo>
                  <a:lnTo>
                    <a:pt x="177" y="396"/>
                  </a:lnTo>
                  <a:lnTo>
                    <a:pt x="150" y="387"/>
                  </a:lnTo>
                  <a:lnTo>
                    <a:pt x="126" y="374"/>
                  </a:lnTo>
                  <a:lnTo>
                    <a:pt x="86" y="338"/>
                  </a:lnTo>
                  <a:lnTo>
                    <a:pt x="55" y="296"/>
                  </a:lnTo>
                  <a:lnTo>
                    <a:pt x="32" y="251"/>
                  </a:lnTo>
                  <a:lnTo>
                    <a:pt x="16" y="208"/>
                  </a:lnTo>
                  <a:lnTo>
                    <a:pt x="6" y="171"/>
                  </a:lnTo>
                  <a:lnTo>
                    <a:pt x="0" y="136"/>
                  </a:lnTo>
                  <a:lnTo>
                    <a:pt x="164" y="0"/>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38" name="Freeform 32"/>
            <p:cNvSpPr>
              <a:spLocks/>
            </p:cNvSpPr>
            <p:nvPr/>
          </p:nvSpPr>
          <p:spPr bwMode="auto">
            <a:xfrm>
              <a:off x="5036" y="3323"/>
              <a:ext cx="74" cy="53"/>
            </a:xfrm>
            <a:custGeom>
              <a:avLst/>
              <a:gdLst>
                <a:gd name="T0" fmla="*/ 0 w 522"/>
                <a:gd name="T1" fmla="*/ 0 h 425"/>
                <a:gd name="T2" fmla="*/ 0 w 522"/>
                <a:gd name="T3" fmla="*/ 0 h 425"/>
                <a:gd name="T4" fmla="*/ 0 w 522"/>
                <a:gd name="T5" fmla="*/ 0 h 425"/>
                <a:gd name="T6" fmla="*/ 0 w 522"/>
                <a:gd name="T7" fmla="*/ 0 h 425"/>
                <a:gd name="T8" fmla="*/ 0 w 522"/>
                <a:gd name="T9" fmla="*/ 0 h 425"/>
                <a:gd name="T10" fmla="*/ 0 w 522"/>
                <a:gd name="T11" fmla="*/ 0 h 425"/>
                <a:gd name="T12" fmla="*/ 0 w 522"/>
                <a:gd name="T13" fmla="*/ 0 h 425"/>
                <a:gd name="T14" fmla="*/ 0 w 522"/>
                <a:gd name="T15" fmla="*/ 0 h 425"/>
                <a:gd name="T16" fmla="*/ 0 w 522"/>
                <a:gd name="T17" fmla="*/ 0 h 425"/>
                <a:gd name="T18" fmla="*/ 0 w 522"/>
                <a:gd name="T19" fmla="*/ 0 h 425"/>
                <a:gd name="T20" fmla="*/ 0 w 522"/>
                <a:gd name="T21" fmla="*/ 0 h 425"/>
                <a:gd name="T22" fmla="*/ 0 w 522"/>
                <a:gd name="T23" fmla="*/ 0 h 425"/>
                <a:gd name="T24" fmla="*/ 0 w 522"/>
                <a:gd name="T25" fmla="*/ 0 h 425"/>
                <a:gd name="T26" fmla="*/ 0 w 522"/>
                <a:gd name="T27" fmla="*/ 0 h 425"/>
                <a:gd name="T28" fmla="*/ 0 w 522"/>
                <a:gd name="T29" fmla="*/ 0 h 425"/>
                <a:gd name="T30" fmla="*/ 0 w 522"/>
                <a:gd name="T31" fmla="*/ 0 h 425"/>
                <a:gd name="T32" fmla="*/ 0 w 522"/>
                <a:gd name="T33" fmla="*/ 0 h 425"/>
                <a:gd name="T34" fmla="*/ 0 w 522"/>
                <a:gd name="T35" fmla="*/ 0 h 425"/>
                <a:gd name="T36" fmla="*/ 0 w 522"/>
                <a:gd name="T37" fmla="*/ 0 h 425"/>
                <a:gd name="T38" fmla="*/ 0 w 522"/>
                <a:gd name="T39" fmla="*/ 0 h 425"/>
                <a:gd name="T40" fmla="*/ 0 w 522"/>
                <a:gd name="T41" fmla="*/ 0 h 425"/>
                <a:gd name="T42" fmla="*/ 0 w 522"/>
                <a:gd name="T43" fmla="*/ 0 h 425"/>
                <a:gd name="T44" fmla="*/ 0 w 522"/>
                <a:gd name="T45" fmla="*/ 0 h 425"/>
                <a:gd name="T46" fmla="*/ 0 w 522"/>
                <a:gd name="T47" fmla="*/ 0 h 425"/>
                <a:gd name="T48" fmla="*/ 0 w 522"/>
                <a:gd name="T49" fmla="*/ 0 h 425"/>
                <a:gd name="T50" fmla="*/ 0 w 522"/>
                <a:gd name="T51" fmla="*/ 0 h 425"/>
                <a:gd name="T52" fmla="*/ 0 w 522"/>
                <a:gd name="T53" fmla="*/ 0 h 425"/>
                <a:gd name="T54" fmla="*/ 0 w 522"/>
                <a:gd name="T55" fmla="*/ 0 h 425"/>
                <a:gd name="T56" fmla="*/ 0 w 522"/>
                <a:gd name="T57" fmla="*/ 0 h 425"/>
                <a:gd name="T58" fmla="*/ 0 w 522"/>
                <a:gd name="T59" fmla="*/ 0 h 425"/>
                <a:gd name="T60" fmla="*/ 0 w 522"/>
                <a:gd name="T61" fmla="*/ 0 h 425"/>
                <a:gd name="T62" fmla="*/ 0 w 522"/>
                <a:gd name="T63" fmla="*/ 0 h 425"/>
                <a:gd name="T64" fmla="*/ 0 w 522"/>
                <a:gd name="T65" fmla="*/ 0 h 425"/>
                <a:gd name="T66" fmla="*/ 0 w 522"/>
                <a:gd name="T67" fmla="*/ 0 h 425"/>
                <a:gd name="T68" fmla="*/ 0 w 522"/>
                <a:gd name="T69" fmla="*/ 0 h 425"/>
                <a:gd name="T70" fmla="*/ 0 w 522"/>
                <a:gd name="T71" fmla="*/ 0 h 425"/>
                <a:gd name="T72" fmla="*/ 0 w 522"/>
                <a:gd name="T73" fmla="*/ 0 h 425"/>
                <a:gd name="T74" fmla="*/ 0 w 522"/>
                <a:gd name="T75" fmla="*/ 0 h 425"/>
                <a:gd name="T76" fmla="*/ 0 w 522"/>
                <a:gd name="T77" fmla="*/ 0 h 425"/>
                <a:gd name="T78" fmla="*/ 0 w 522"/>
                <a:gd name="T79" fmla="*/ 0 h 425"/>
                <a:gd name="T80" fmla="*/ 0 w 522"/>
                <a:gd name="T81" fmla="*/ 0 h 42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522" h="425">
                  <a:moveTo>
                    <a:pt x="3" y="139"/>
                  </a:moveTo>
                  <a:lnTo>
                    <a:pt x="13" y="152"/>
                  </a:lnTo>
                  <a:lnTo>
                    <a:pt x="173" y="19"/>
                  </a:lnTo>
                  <a:lnTo>
                    <a:pt x="501" y="204"/>
                  </a:lnTo>
                  <a:lnTo>
                    <a:pt x="437" y="359"/>
                  </a:lnTo>
                  <a:lnTo>
                    <a:pt x="420" y="370"/>
                  </a:lnTo>
                  <a:lnTo>
                    <a:pt x="368" y="393"/>
                  </a:lnTo>
                  <a:lnTo>
                    <a:pt x="331" y="403"/>
                  </a:lnTo>
                  <a:lnTo>
                    <a:pt x="289" y="408"/>
                  </a:lnTo>
                  <a:lnTo>
                    <a:pt x="240" y="407"/>
                  </a:lnTo>
                  <a:lnTo>
                    <a:pt x="187" y="398"/>
                  </a:lnTo>
                  <a:lnTo>
                    <a:pt x="161" y="389"/>
                  </a:lnTo>
                  <a:lnTo>
                    <a:pt x="138" y="377"/>
                  </a:lnTo>
                  <a:lnTo>
                    <a:pt x="100" y="342"/>
                  </a:lnTo>
                  <a:lnTo>
                    <a:pt x="69" y="301"/>
                  </a:lnTo>
                  <a:lnTo>
                    <a:pt x="47" y="257"/>
                  </a:lnTo>
                  <a:lnTo>
                    <a:pt x="32" y="215"/>
                  </a:lnTo>
                  <a:lnTo>
                    <a:pt x="21" y="178"/>
                  </a:lnTo>
                  <a:lnTo>
                    <a:pt x="16" y="149"/>
                  </a:lnTo>
                  <a:lnTo>
                    <a:pt x="173" y="19"/>
                  </a:lnTo>
                  <a:lnTo>
                    <a:pt x="508" y="208"/>
                  </a:lnTo>
                  <a:lnTo>
                    <a:pt x="516" y="194"/>
                  </a:lnTo>
                  <a:lnTo>
                    <a:pt x="170" y="0"/>
                  </a:lnTo>
                  <a:lnTo>
                    <a:pt x="0" y="142"/>
                  </a:lnTo>
                  <a:lnTo>
                    <a:pt x="7" y="182"/>
                  </a:lnTo>
                  <a:lnTo>
                    <a:pt x="17" y="219"/>
                  </a:lnTo>
                  <a:lnTo>
                    <a:pt x="33" y="263"/>
                  </a:lnTo>
                  <a:lnTo>
                    <a:pt x="57" y="309"/>
                  </a:lnTo>
                  <a:lnTo>
                    <a:pt x="88" y="352"/>
                  </a:lnTo>
                  <a:lnTo>
                    <a:pt x="130" y="389"/>
                  </a:lnTo>
                  <a:lnTo>
                    <a:pt x="155" y="403"/>
                  </a:lnTo>
                  <a:lnTo>
                    <a:pt x="183" y="413"/>
                  </a:lnTo>
                  <a:lnTo>
                    <a:pt x="238" y="424"/>
                  </a:lnTo>
                  <a:lnTo>
                    <a:pt x="289" y="425"/>
                  </a:lnTo>
                  <a:lnTo>
                    <a:pt x="335" y="418"/>
                  </a:lnTo>
                  <a:lnTo>
                    <a:pt x="374" y="407"/>
                  </a:lnTo>
                  <a:lnTo>
                    <a:pt x="428" y="384"/>
                  </a:lnTo>
                  <a:lnTo>
                    <a:pt x="449" y="370"/>
                  </a:lnTo>
                  <a:lnTo>
                    <a:pt x="522" y="198"/>
                  </a:lnTo>
                  <a:lnTo>
                    <a:pt x="170" y="0"/>
                  </a:lnTo>
                  <a:lnTo>
                    <a:pt x="3" y="139"/>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3139" name="Rectangle 33"/>
            <p:cNvSpPr>
              <a:spLocks noChangeArrowheads="1"/>
            </p:cNvSpPr>
            <p:nvPr/>
          </p:nvSpPr>
          <p:spPr bwMode="auto">
            <a:xfrm>
              <a:off x="4687" y="3779"/>
              <a:ext cx="53" cy="37"/>
            </a:xfrm>
            <a:prstGeom prst="rect">
              <a:avLst/>
            </a:prstGeom>
            <a:solidFill>
              <a:srgbClr val="FFE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140" name="Freeform 34"/>
            <p:cNvSpPr>
              <a:spLocks/>
            </p:cNvSpPr>
            <p:nvPr/>
          </p:nvSpPr>
          <p:spPr bwMode="auto">
            <a:xfrm>
              <a:off x="4682" y="3779"/>
              <a:ext cx="58" cy="42"/>
            </a:xfrm>
            <a:custGeom>
              <a:avLst/>
              <a:gdLst>
                <a:gd name="T0" fmla="*/ 0 w 389"/>
                <a:gd name="T1" fmla="*/ 0 h 308"/>
                <a:gd name="T2" fmla="*/ 0 w 389"/>
                <a:gd name="T3" fmla="*/ 0 h 308"/>
                <a:gd name="T4" fmla="*/ 0 w 389"/>
                <a:gd name="T5" fmla="*/ 0 h 308"/>
                <a:gd name="T6" fmla="*/ 0 w 389"/>
                <a:gd name="T7" fmla="*/ 0 h 308"/>
                <a:gd name="T8" fmla="*/ 0 w 389"/>
                <a:gd name="T9" fmla="*/ 0 h 308"/>
                <a:gd name="T10" fmla="*/ 0 w 389"/>
                <a:gd name="T11" fmla="*/ 0 h 308"/>
                <a:gd name="T12" fmla="*/ 0 w 389"/>
                <a:gd name="T13" fmla="*/ 0 h 308"/>
                <a:gd name="T14" fmla="*/ 0 w 389"/>
                <a:gd name="T15" fmla="*/ 0 h 308"/>
                <a:gd name="T16" fmla="*/ 0 w 389"/>
                <a:gd name="T17" fmla="*/ 0 h 308"/>
                <a:gd name="T18" fmla="*/ 0 w 389"/>
                <a:gd name="T19" fmla="*/ 0 h 308"/>
                <a:gd name="T20" fmla="*/ 0 w 389"/>
                <a:gd name="T21" fmla="*/ 0 h 308"/>
                <a:gd name="T22" fmla="*/ 0 w 389"/>
                <a:gd name="T23" fmla="*/ 0 h 308"/>
                <a:gd name="T24" fmla="*/ 0 w 389"/>
                <a:gd name="T25" fmla="*/ 0 h 308"/>
                <a:gd name="T26" fmla="*/ 0 w 389"/>
                <a:gd name="T27" fmla="*/ 0 h 308"/>
                <a:gd name="T28" fmla="*/ 0 w 389"/>
                <a:gd name="T29" fmla="*/ 0 h 308"/>
                <a:gd name="T30" fmla="*/ 0 w 389"/>
                <a:gd name="T31" fmla="*/ 0 h 308"/>
                <a:gd name="T32" fmla="*/ 0 w 389"/>
                <a:gd name="T33" fmla="*/ 0 h 308"/>
                <a:gd name="T34" fmla="*/ 0 w 389"/>
                <a:gd name="T35" fmla="*/ 0 h 308"/>
                <a:gd name="T36" fmla="*/ 0 w 389"/>
                <a:gd name="T37" fmla="*/ 0 h 308"/>
                <a:gd name="T38" fmla="*/ 0 w 389"/>
                <a:gd name="T39" fmla="*/ 0 h 308"/>
                <a:gd name="T40" fmla="*/ 0 w 389"/>
                <a:gd name="T41" fmla="*/ 0 h 308"/>
                <a:gd name="T42" fmla="*/ 0 w 389"/>
                <a:gd name="T43" fmla="*/ 0 h 3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89" h="308">
                  <a:moveTo>
                    <a:pt x="8" y="292"/>
                  </a:moveTo>
                  <a:lnTo>
                    <a:pt x="0" y="300"/>
                  </a:lnTo>
                  <a:lnTo>
                    <a:pt x="8" y="308"/>
                  </a:lnTo>
                  <a:lnTo>
                    <a:pt x="381" y="308"/>
                  </a:lnTo>
                  <a:lnTo>
                    <a:pt x="389" y="300"/>
                  </a:lnTo>
                  <a:lnTo>
                    <a:pt x="389" y="8"/>
                  </a:lnTo>
                  <a:lnTo>
                    <a:pt x="381" y="0"/>
                  </a:lnTo>
                  <a:lnTo>
                    <a:pt x="8" y="0"/>
                  </a:lnTo>
                  <a:lnTo>
                    <a:pt x="0" y="8"/>
                  </a:lnTo>
                  <a:lnTo>
                    <a:pt x="0" y="300"/>
                  </a:lnTo>
                  <a:lnTo>
                    <a:pt x="8" y="308"/>
                  </a:lnTo>
                  <a:lnTo>
                    <a:pt x="381" y="308"/>
                  </a:lnTo>
                  <a:lnTo>
                    <a:pt x="389" y="300"/>
                  </a:lnTo>
                  <a:lnTo>
                    <a:pt x="389" y="8"/>
                  </a:lnTo>
                  <a:lnTo>
                    <a:pt x="381" y="0"/>
                  </a:lnTo>
                  <a:lnTo>
                    <a:pt x="373" y="8"/>
                  </a:lnTo>
                  <a:lnTo>
                    <a:pt x="373" y="292"/>
                  </a:lnTo>
                  <a:lnTo>
                    <a:pt x="17" y="292"/>
                  </a:lnTo>
                  <a:lnTo>
                    <a:pt x="17" y="16"/>
                  </a:lnTo>
                  <a:lnTo>
                    <a:pt x="373" y="16"/>
                  </a:lnTo>
                  <a:lnTo>
                    <a:pt x="373" y="292"/>
                  </a:lnTo>
                  <a:lnTo>
                    <a:pt x="8" y="292"/>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41" name="Freeform 35"/>
            <p:cNvSpPr>
              <a:spLocks/>
            </p:cNvSpPr>
            <p:nvPr/>
          </p:nvSpPr>
          <p:spPr bwMode="auto">
            <a:xfrm>
              <a:off x="4624" y="3795"/>
              <a:ext cx="127" cy="48"/>
            </a:xfrm>
            <a:custGeom>
              <a:avLst/>
              <a:gdLst>
                <a:gd name="T0" fmla="*/ 0 w 887"/>
                <a:gd name="T1" fmla="*/ 0 h 370"/>
                <a:gd name="T2" fmla="*/ 0 w 887"/>
                <a:gd name="T3" fmla="*/ 0 h 370"/>
                <a:gd name="T4" fmla="*/ 0 w 887"/>
                <a:gd name="T5" fmla="*/ 0 h 370"/>
                <a:gd name="T6" fmla="*/ 0 w 887"/>
                <a:gd name="T7" fmla="*/ 0 h 370"/>
                <a:gd name="T8" fmla="*/ 0 w 887"/>
                <a:gd name="T9" fmla="*/ 0 h 370"/>
                <a:gd name="T10" fmla="*/ 0 w 887"/>
                <a:gd name="T11" fmla="*/ 0 h 370"/>
                <a:gd name="T12" fmla="*/ 0 w 887"/>
                <a:gd name="T13" fmla="*/ 0 h 370"/>
                <a:gd name="T14" fmla="*/ 0 w 887"/>
                <a:gd name="T15" fmla="*/ 0 h 370"/>
                <a:gd name="T16" fmla="*/ 0 w 887"/>
                <a:gd name="T17" fmla="*/ 0 h 370"/>
                <a:gd name="T18" fmla="*/ 0 w 887"/>
                <a:gd name="T19" fmla="*/ 0 h 370"/>
                <a:gd name="T20" fmla="*/ 0 w 887"/>
                <a:gd name="T21" fmla="*/ 0 h 370"/>
                <a:gd name="T22" fmla="*/ 0 w 887"/>
                <a:gd name="T23" fmla="*/ 0 h 370"/>
                <a:gd name="T24" fmla="*/ 0 w 887"/>
                <a:gd name="T25" fmla="*/ 0 h 370"/>
                <a:gd name="T26" fmla="*/ 0 w 887"/>
                <a:gd name="T27" fmla="*/ 0 h 370"/>
                <a:gd name="T28" fmla="*/ 0 w 887"/>
                <a:gd name="T29" fmla="*/ 0 h 370"/>
                <a:gd name="T30" fmla="*/ 0 w 887"/>
                <a:gd name="T31" fmla="*/ 0 h 370"/>
                <a:gd name="T32" fmla="*/ 0 w 887"/>
                <a:gd name="T33" fmla="*/ 0 h 370"/>
                <a:gd name="T34" fmla="*/ 0 w 887"/>
                <a:gd name="T35" fmla="*/ 0 h 370"/>
                <a:gd name="T36" fmla="*/ 0 w 887"/>
                <a:gd name="T37" fmla="*/ 0 h 370"/>
                <a:gd name="T38" fmla="*/ 0 w 887"/>
                <a:gd name="T39" fmla="*/ 0 h 370"/>
                <a:gd name="T40" fmla="*/ 0 w 887"/>
                <a:gd name="T41" fmla="*/ 0 h 370"/>
                <a:gd name="T42" fmla="*/ 0 w 887"/>
                <a:gd name="T43" fmla="*/ 0 h 370"/>
                <a:gd name="T44" fmla="*/ 0 w 887"/>
                <a:gd name="T45" fmla="*/ 0 h 370"/>
                <a:gd name="T46" fmla="*/ 0 w 887"/>
                <a:gd name="T47" fmla="*/ 0 h 370"/>
                <a:gd name="T48" fmla="*/ 0 w 887"/>
                <a:gd name="T49" fmla="*/ 0 h 370"/>
                <a:gd name="T50" fmla="*/ 0 w 887"/>
                <a:gd name="T51" fmla="*/ 0 h 370"/>
                <a:gd name="T52" fmla="*/ 0 w 887"/>
                <a:gd name="T53" fmla="*/ 0 h 370"/>
                <a:gd name="T54" fmla="*/ 0 w 887"/>
                <a:gd name="T55" fmla="*/ 0 h 370"/>
                <a:gd name="T56" fmla="*/ 0 w 887"/>
                <a:gd name="T57" fmla="*/ 0 h 370"/>
                <a:gd name="T58" fmla="*/ 0 w 887"/>
                <a:gd name="T59" fmla="*/ 0 h 370"/>
                <a:gd name="T60" fmla="*/ 0 w 887"/>
                <a:gd name="T61" fmla="*/ 0 h 370"/>
                <a:gd name="T62" fmla="*/ 0 w 887"/>
                <a:gd name="T63" fmla="*/ 0 h 370"/>
                <a:gd name="T64" fmla="*/ 0 w 887"/>
                <a:gd name="T65" fmla="*/ 0 h 370"/>
                <a:gd name="T66" fmla="*/ 0 w 887"/>
                <a:gd name="T67" fmla="*/ 0 h 370"/>
                <a:gd name="T68" fmla="*/ 0 w 887"/>
                <a:gd name="T69" fmla="*/ 0 h 370"/>
                <a:gd name="T70" fmla="*/ 0 w 887"/>
                <a:gd name="T71" fmla="*/ 0 h 370"/>
                <a:gd name="T72" fmla="*/ 0 w 887"/>
                <a:gd name="T73" fmla="*/ 0 h 370"/>
                <a:gd name="T74" fmla="*/ 0 w 887"/>
                <a:gd name="T75" fmla="*/ 0 h 370"/>
                <a:gd name="T76" fmla="*/ 0 w 887"/>
                <a:gd name="T77" fmla="*/ 0 h 370"/>
                <a:gd name="T78" fmla="*/ 0 w 887"/>
                <a:gd name="T79" fmla="*/ 0 h 370"/>
                <a:gd name="T80" fmla="*/ 0 w 887"/>
                <a:gd name="T81" fmla="*/ 0 h 370"/>
                <a:gd name="T82" fmla="*/ 0 w 887"/>
                <a:gd name="T83" fmla="*/ 0 h 370"/>
                <a:gd name="T84" fmla="*/ 0 w 887"/>
                <a:gd name="T85" fmla="*/ 0 h 370"/>
                <a:gd name="T86" fmla="*/ 0 w 887"/>
                <a:gd name="T87" fmla="*/ 0 h 370"/>
                <a:gd name="T88" fmla="*/ 0 w 887"/>
                <a:gd name="T89" fmla="*/ 0 h 370"/>
                <a:gd name="T90" fmla="*/ 0 w 887"/>
                <a:gd name="T91" fmla="*/ 0 h 370"/>
                <a:gd name="T92" fmla="*/ 0 w 887"/>
                <a:gd name="T93" fmla="*/ 0 h 370"/>
                <a:gd name="T94" fmla="*/ 0 w 887"/>
                <a:gd name="T95" fmla="*/ 0 h 370"/>
                <a:gd name="T96" fmla="*/ 0 w 887"/>
                <a:gd name="T97" fmla="*/ 0 h 370"/>
                <a:gd name="T98" fmla="*/ 0 w 887"/>
                <a:gd name="T99" fmla="*/ 0 h 370"/>
                <a:gd name="T100" fmla="*/ 0 w 887"/>
                <a:gd name="T101" fmla="*/ 0 h 370"/>
                <a:gd name="T102" fmla="*/ 0 w 887"/>
                <a:gd name="T103" fmla="*/ 0 h 370"/>
                <a:gd name="T104" fmla="*/ 0 w 887"/>
                <a:gd name="T105" fmla="*/ 0 h 370"/>
                <a:gd name="T106" fmla="*/ 0 w 887"/>
                <a:gd name="T107" fmla="*/ 0 h 370"/>
                <a:gd name="T108" fmla="*/ 0 w 887"/>
                <a:gd name="T109" fmla="*/ 0 h 370"/>
                <a:gd name="T110" fmla="*/ 0 w 887"/>
                <a:gd name="T111" fmla="*/ 0 h 370"/>
                <a:gd name="T112" fmla="*/ 0 w 887"/>
                <a:gd name="T113" fmla="*/ 0 h 370"/>
                <a:gd name="T114" fmla="*/ 0 w 887"/>
                <a:gd name="T115" fmla="*/ 0 h 370"/>
                <a:gd name="T116" fmla="*/ 0 w 887"/>
                <a:gd name="T117" fmla="*/ 0 h 370"/>
                <a:gd name="T118" fmla="*/ 0 w 887"/>
                <a:gd name="T119" fmla="*/ 0 h 370"/>
                <a:gd name="T120" fmla="*/ 0 w 887"/>
                <a:gd name="T121" fmla="*/ 0 h 370"/>
                <a:gd name="T122" fmla="*/ 0 w 887"/>
                <a:gd name="T123" fmla="*/ 0 h 37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887" h="370">
                  <a:moveTo>
                    <a:pt x="845" y="21"/>
                  </a:moveTo>
                  <a:lnTo>
                    <a:pt x="856" y="66"/>
                  </a:lnTo>
                  <a:lnTo>
                    <a:pt x="877" y="167"/>
                  </a:lnTo>
                  <a:lnTo>
                    <a:pt x="885" y="224"/>
                  </a:lnTo>
                  <a:lnTo>
                    <a:pt x="887" y="274"/>
                  </a:lnTo>
                  <a:lnTo>
                    <a:pt x="883" y="313"/>
                  </a:lnTo>
                  <a:lnTo>
                    <a:pt x="877" y="326"/>
                  </a:lnTo>
                  <a:lnTo>
                    <a:pt x="868" y="334"/>
                  </a:lnTo>
                  <a:lnTo>
                    <a:pt x="811" y="345"/>
                  </a:lnTo>
                  <a:lnTo>
                    <a:pt x="733" y="353"/>
                  </a:lnTo>
                  <a:lnTo>
                    <a:pt x="699" y="346"/>
                  </a:lnTo>
                  <a:lnTo>
                    <a:pt x="654" y="335"/>
                  </a:lnTo>
                  <a:lnTo>
                    <a:pt x="625" y="331"/>
                  </a:lnTo>
                  <a:lnTo>
                    <a:pt x="591" y="333"/>
                  </a:lnTo>
                  <a:lnTo>
                    <a:pt x="551" y="341"/>
                  </a:lnTo>
                  <a:lnTo>
                    <a:pt x="503" y="359"/>
                  </a:lnTo>
                  <a:lnTo>
                    <a:pt x="469" y="365"/>
                  </a:lnTo>
                  <a:lnTo>
                    <a:pt x="406" y="369"/>
                  </a:lnTo>
                  <a:lnTo>
                    <a:pt x="324" y="370"/>
                  </a:lnTo>
                  <a:lnTo>
                    <a:pt x="235" y="366"/>
                  </a:lnTo>
                  <a:lnTo>
                    <a:pt x="147" y="355"/>
                  </a:lnTo>
                  <a:lnTo>
                    <a:pt x="73" y="336"/>
                  </a:lnTo>
                  <a:lnTo>
                    <a:pt x="43" y="324"/>
                  </a:lnTo>
                  <a:lnTo>
                    <a:pt x="20" y="309"/>
                  </a:lnTo>
                  <a:lnTo>
                    <a:pt x="5" y="292"/>
                  </a:lnTo>
                  <a:lnTo>
                    <a:pt x="1" y="282"/>
                  </a:lnTo>
                  <a:lnTo>
                    <a:pt x="0" y="272"/>
                  </a:lnTo>
                  <a:lnTo>
                    <a:pt x="3" y="238"/>
                  </a:lnTo>
                  <a:lnTo>
                    <a:pt x="10" y="209"/>
                  </a:lnTo>
                  <a:lnTo>
                    <a:pt x="23" y="187"/>
                  </a:lnTo>
                  <a:lnTo>
                    <a:pt x="39" y="168"/>
                  </a:lnTo>
                  <a:lnTo>
                    <a:pt x="58" y="154"/>
                  </a:lnTo>
                  <a:lnTo>
                    <a:pt x="80" y="143"/>
                  </a:lnTo>
                  <a:lnTo>
                    <a:pt x="130" y="130"/>
                  </a:lnTo>
                  <a:lnTo>
                    <a:pt x="183" y="124"/>
                  </a:lnTo>
                  <a:lnTo>
                    <a:pt x="235" y="121"/>
                  </a:lnTo>
                  <a:lnTo>
                    <a:pt x="281" y="118"/>
                  </a:lnTo>
                  <a:lnTo>
                    <a:pt x="317" y="108"/>
                  </a:lnTo>
                  <a:lnTo>
                    <a:pt x="421" y="54"/>
                  </a:lnTo>
                  <a:lnTo>
                    <a:pt x="464" y="73"/>
                  </a:lnTo>
                  <a:lnTo>
                    <a:pt x="492" y="90"/>
                  </a:lnTo>
                  <a:lnTo>
                    <a:pt x="500" y="97"/>
                  </a:lnTo>
                  <a:lnTo>
                    <a:pt x="503" y="99"/>
                  </a:lnTo>
                  <a:lnTo>
                    <a:pt x="501" y="105"/>
                  </a:lnTo>
                  <a:lnTo>
                    <a:pt x="482" y="139"/>
                  </a:lnTo>
                  <a:lnTo>
                    <a:pt x="507" y="145"/>
                  </a:lnTo>
                  <a:lnTo>
                    <a:pt x="564" y="156"/>
                  </a:lnTo>
                  <a:lnTo>
                    <a:pt x="598" y="160"/>
                  </a:lnTo>
                  <a:lnTo>
                    <a:pt x="632" y="161"/>
                  </a:lnTo>
                  <a:lnTo>
                    <a:pt x="664" y="159"/>
                  </a:lnTo>
                  <a:lnTo>
                    <a:pt x="690" y="151"/>
                  </a:lnTo>
                  <a:lnTo>
                    <a:pt x="708" y="138"/>
                  </a:lnTo>
                  <a:lnTo>
                    <a:pt x="719" y="119"/>
                  </a:lnTo>
                  <a:lnTo>
                    <a:pt x="725" y="98"/>
                  </a:lnTo>
                  <a:lnTo>
                    <a:pt x="730" y="74"/>
                  </a:lnTo>
                  <a:lnTo>
                    <a:pt x="734" y="52"/>
                  </a:lnTo>
                  <a:lnTo>
                    <a:pt x="739" y="30"/>
                  </a:lnTo>
                  <a:lnTo>
                    <a:pt x="747" y="14"/>
                  </a:lnTo>
                  <a:lnTo>
                    <a:pt x="761" y="2"/>
                  </a:lnTo>
                  <a:lnTo>
                    <a:pt x="787" y="0"/>
                  </a:lnTo>
                  <a:lnTo>
                    <a:pt x="814" y="8"/>
                  </a:lnTo>
                  <a:lnTo>
                    <a:pt x="845" y="21"/>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42" name="Freeform 36"/>
            <p:cNvSpPr>
              <a:spLocks/>
            </p:cNvSpPr>
            <p:nvPr/>
          </p:nvSpPr>
          <p:spPr bwMode="auto">
            <a:xfrm>
              <a:off x="4619" y="3795"/>
              <a:ext cx="132" cy="48"/>
            </a:xfrm>
            <a:custGeom>
              <a:avLst/>
              <a:gdLst>
                <a:gd name="T0" fmla="*/ 0 w 903"/>
                <a:gd name="T1" fmla="*/ 0 h 386"/>
                <a:gd name="T2" fmla="*/ 0 w 903"/>
                <a:gd name="T3" fmla="*/ 0 h 386"/>
                <a:gd name="T4" fmla="*/ 0 w 903"/>
                <a:gd name="T5" fmla="*/ 0 h 386"/>
                <a:gd name="T6" fmla="*/ 0 w 903"/>
                <a:gd name="T7" fmla="*/ 0 h 386"/>
                <a:gd name="T8" fmla="*/ 0 w 903"/>
                <a:gd name="T9" fmla="*/ 0 h 386"/>
                <a:gd name="T10" fmla="*/ 0 w 903"/>
                <a:gd name="T11" fmla="*/ 0 h 386"/>
                <a:gd name="T12" fmla="*/ 0 w 903"/>
                <a:gd name="T13" fmla="*/ 0 h 386"/>
                <a:gd name="T14" fmla="*/ 0 w 903"/>
                <a:gd name="T15" fmla="*/ 0 h 386"/>
                <a:gd name="T16" fmla="*/ 0 w 903"/>
                <a:gd name="T17" fmla="*/ 0 h 386"/>
                <a:gd name="T18" fmla="*/ 0 w 903"/>
                <a:gd name="T19" fmla="*/ 0 h 386"/>
                <a:gd name="T20" fmla="*/ 0 w 903"/>
                <a:gd name="T21" fmla="*/ 0 h 386"/>
                <a:gd name="T22" fmla="*/ 0 w 903"/>
                <a:gd name="T23" fmla="*/ 0 h 386"/>
                <a:gd name="T24" fmla="*/ 0 w 903"/>
                <a:gd name="T25" fmla="*/ 0 h 386"/>
                <a:gd name="T26" fmla="*/ 0 w 903"/>
                <a:gd name="T27" fmla="*/ 0 h 386"/>
                <a:gd name="T28" fmla="*/ 0 w 903"/>
                <a:gd name="T29" fmla="*/ 0 h 386"/>
                <a:gd name="T30" fmla="*/ 0 w 903"/>
                <a:gd name="T31" fmla="*/ 0 h 386"/>
                <a:gd name="T32" fmla="*/ 0 w 903"/>
                <a:gd name="T33" fmla="*/ 0 h 386"/>
                <a:gd name="T34" fmla="*/ 0 w 903"/>
                <a:gd name="T35" fmla="*/ 0 h 386"/>
                <a:gd name="T36" fmla="*/ 0 w 903"/>
                <a:gd name="T37" fmla="*/ 0 h 386"/>
                <a:gd name="T38" fmla="*/ 0 w 903"/>
                <a:gd name="T39" fmla="*/ 0 h 386"/>
                <a:gd name="T40" fmla="*/ 0 w 903"/>
                <a:gd name="T41" fmla="*/ 0 h 386"/>
                <a:gd name="T42" fmla="*/ 0 w 903"/>
                <a:gd name="T43" fmla="*/ 0 h 386"/>
                <a:gd name="T44" fmla="*/ 0 w 903"/>
                <a:gd name="T45" fmla="*/ 0 h 386"/>
                <a:gd name="T46" fmla="*/ 0 w 903"/>
                <a:gd name="T47" fmla="*/ 0 h 386"/>
                <a:gd name="T48" fmla="*/ 0 w 903"/>
                <a:gd name="T49" fmla="*/ 0 h 386"/>
                <a:gd name="T50" fmla="*/ 0 w 903"/>
                <a:gd name="T51" fmla="*/ 0 h 386"/>
                <a:gd name="T52" fmla="*/ 0 w 903"/>
                <a:gd name="T53" fmla="*/ 0 h 386"/>
                <a:gd name="T54" fmla="*/ 0 w 903"/>
                <a:gd name="T55" fmla="*/ 0 h 386"/>
                <a:gd name="T56" fmla="*/ 0 w 903"/>
                <a:gd name="T57" fmla="*/ 0 h 386"/>
                <a:gd name="T58" fmla="*/ 0 w 903"/>
                <a:gd name="T59" fmla="*/ 0 h 386"/>
                <a:gd name="T60" fmla="*/ 0 w 903"/>
                <a:gd name="T61" fmla="*/ 0 h 386"/>
                <a:gd name="T62" fmla="*/ 0 w 903"/>
                <a:gd name="T63" fmla="*/ 0 h 386"/>
                <a:gd name="T64" fmla="*/ 0 w 903"/>
                <a:gd name="T65" fmla="*/ 0 h 386"/>
                <a:gd name="T66" fmla="*/ 0 w 903"/>
                <a:gd name="T67" fmla="*/ 0 h 386"/>
                <a:gd name="T68" fmla="*/ 0 w 903"/>
                <a:gd name="T69" fmla="*/ 0 h 386"/>
                <a:gd name="T70" fmla="*/ 0 w 903"/>
                <a:gd name="T71" fmla="*/ 0 h 386"/>
                <a:gd name="T72" fmla="*/ 0 w 903"/>
                <a:gd name="T73" fmla="*/ 0 h 386"/>
                <a:gd name="T74" fmla="*/ 0 w 903"/>
                <a:gd name="T75" fmla="*/ 0 h 386"/>
                <a:gd name="T76" fmla="*/ 0 w 903"/>
                <a:gd name="T77" fmla="*/ 0 h 386"/>
                <a:gd name="T78" fmla="*/ 0 w 903"/>
                <a:gd name="T79" fmla="*/ 0 h 386"/>
                <a:gd name="T80" fmla="*/ 0 w 903"/>
                <a:gd name="T81" fmla="*/ 0 h 386"/>
                <a:gd name="T82" fmla="*/ 0 w 903"/>
                <a:gd name="T83" fmla="*/ 0 h 386"/>
                <a:gd name="T84" fmla="*/ 0 w 903"/>
                <a:gd name="T85" fmla="*/ 0 h 386"/>
                <a:gd name="T86" fmla="*/ 0 w 903"/>
                <a:gd name="T87" fmla="*/ 0 h 386"/>
                <a:gd name="T88" fmla="*/ 0 w 903"/>
                <a:gd name="T89" fmla="*/ 0 h 386"/>
                <a:gd name="T90" fmla="*/ 0 w 903"/>
                <a:gd name="T91" fmla="*/ 0 h 386"/>
                <a:gd name="T92" fmla="*/ 0 w 903"/>
                <a:gd name="T93" fmla="*/ 0 h 386"/>
                <a:gd name="T94" fmla="*/ 0 w 903"/>
                <a:gd name="T95" fmla="*/ 0 h 386"/>
                <a:gd name="T96" fmla="*/ 0 w 903"/>
                <a:gd name="T97" fmla="*/ 0 h 38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03" h="386">
                  <a:moveTo>
                    <a:pt x="825" y="8"/>
                  </a:moveTo>
                  <a:lnTo>
                    <a:pt x="815" y="13"/>
                  </a:lnTo>
                  <a:lnTo>
                    <a:pt x="819" y="23"/>
                  </a:lnTo>
                  <a:lnTo>
                    <a:pt x="847" y="34"/>
                  </a:lnTo>
                  <a:lnTo>
                    <a:pt x="857" y="76"/>
                  </a:lnTo>
                  <a:lnTo>
                    <a:pt x="877" y="176"/>
                  </a:lnTo>
                  <a:lnTo>
                    <a:pt x="885" y="233"/>
                  </a:lnTo>
                  <a:lnTo>
                    <a:pt x="887" y="282"/>
                  </a:lnTo>
                  <a:lnTo>
                    <a:pt x="884" y="319"/>
                  </a:lnTo>
                  <a:lnTo>
                    <a:pt x="878" y="330"/>
                  </a:lnTo>
                  <a:lnTo>
                    <a:pt x="872" y="335"/>
                  </a:lnTo>
                  <a:lnTo>
                    <a:pt x="818" y="345"/>
                  </a:lnTo>
                  <a:lnTo>
                    <a:pt x="741" y="353"/>
                  </a:lnTo>
                  <a:lnTo>
                    <a:pt x="709" y="347"/>
                  </a:lnTo>
                  <a:lnTo>
                    <a:pt x="664" y="336"/>
                  </a:lnTo>
                  <a:lnTo>
                    <a:pt x="663" y="335"/>
                  </a:lnTo>
                  <a:lnTo>
                    <a:pt x="634" y="331"/>
                  </a:lnTo>
                  <a:lnTo>
                    <a:pt x="633" y="331"/>
                  </a:lnTo>
                  <a:lnTo>
                    <a:pt x="599" y="333"/>
                  </a:lnTo>
                  <a:lnTo>
                    <a:pt x="597" y="334"/>
                  </a:lnTo>
                  <a:lnTo>
                    <a:pt x="557" y="342"/>
                  </a:lnTo>
                  <a:lnTo>
                    <a:pt x="556" y="342"/>
                  </a:lnTo>
                  <a:lnTo>
                    <a:pt x="509" y="359"/>
                  </a:lnTo>
                  <a:lnTo>
                    <a:pt x="476" y="365"/>
                  </a:lnTo>
                  <a:lnTo>
                    <a:pt x="414" y="369"/>
                  </a:lnTo>
                  <a:lnTo>
                    <a:pt x="332" y="370"/>
                  </a:lnTo>
                  <a:lnTo>
                    <a:pt x="244" y="366"/>
                  </a:lnTo>
                  <a:lnTo>
                    <a:pt x="156" y="355"/>
                  </a:lnTo>
                  <a:lnTo>
                    <a:pt x="83" y="337"/>
                  </a:lnTo>
                  <a:lnTo>
                    <a:pt x="54" y="325"/>
                  </a:lnTo>
                  <a:lnTo>
                    <a:pt x="33" y="311"/>
                  </a:lnTo>
                  <a:lnTo>
                    <a:pt x="21" y="296"/>
                  </a:lnTo>
                  <a:lnTo>
                    <a:pt x="16" y="288"/>
                  </a:lnTo>
                  <a:lnTo>
                    <a:pt x="16" y="280"/>
                  </a:lnTo>
                  <a:lnTo>
                    <a:pt x="20" y="247"/>
                  </a:lnTo>
                  <a:lnTo>
                    <a:pt x="26" y="220"/>
                  </a:lnTo>
                  <a:lnTo>
                    <a:pt x="37" y="199"/>
                  </a:lnTo>
                  <a:lnTo>
                    <a:pt x="52" y="182"/>
                  </a:lnTo>
                  <a:lnTo>
                    <a:pt x="71" y="168"/>
                  </a:lnTo>
                  <a:lnTo>
                    <a:pt x="91" y="158"/>
                  </a:lnTo>
                  <a:lnTo>
                    <a:pt x="139" y="146"/>
                  </a:lnTo>
                  <a:lnTo>
                    <a:pt x="192" y="140"/>
                  </a:lnTo>
                  <a:lnTo>
                    <a:pt x="243" y="137"/>
                  </a:lnTo>
                  <a:lnTo>
                    <a:pt x="244" y="137"/>
                  </a:lnTo>
                  <a:lnTo>
                    <a:pt x="290" y="134"/>
                  </a:lnTo>
                  <a:lnTo>
                    <a:pt x="291" y="133"/>
                  </a:lnTo>
                  <a:lnTo>
                    <a:pt x="327" y="123"/>
                  </a:lnTo>
                  <a:lnTo>
                    <a:pt x="329" y="123"/>
                  </a:lnTo>
                  <a:lnTo>
                    <a:pt x="429" y="70"/>
                  </a:lnTo>
                  <a:lnTo>
                    <a:pt x="468" y="88"/>
                  </a:lnTo>
                  <a:lnTo>
                    <a:pt x="495" y="105"/>
                  </a:lnTo>
                  <a:lnTo>
                    <a:pt x="503" y="111"/>
                  </a:lnTo>
                  <a:lnTo>
                    <a:pt x="504" y="111"/>
                  </a:lnTo>
                  <a:lnTo>
                    <a:pt x="507" y="113"/>
                  </a:lnTo>
                  <a:lnTo>
                    <a:pt x="518" y="109"/>
                  </a:lnTo>
                  <a:lnTo>
                    <a:pt x="504" y="105"/>
                  </a:lnTo>
                  <a:lnTo>
                    <a:pt x="502" y="110"/>
                  </a:lnTo>
                  <a:lnTo>
                    <a:pt x="483" y="142"/>
                  </a:lnTo>
                  <a:lnTo>
                    <a:pt x="488" y="154"/>
                  </a:lnTo>
                  <a:lnTo>
                    <a:pt x="513" y="160"/>
                  </a:lnTo>
                  <a:lnTo>
                    <a:pt x="514" y="160"/>
                  </a:lnTo>
                  <a:lnTo>
                    <a:pt x="571" y="171"/>
                  </a:lnTo>
                  <a:lnTo>
                    <a:pt x="571" y="172"/>
                  </a:lnTo>
                  <a:lnTo>
                    <a:pt x="605" y="176"/>
                  </a:lnTo>
                  <a:lnTo>
                    <a:pt x="606" y="176"/>
                  </a:lnTo>
                  <a:lnTo>
                    <a:pt x="640" y="177"/>
                  </a:lnTo>
                  <a:lnTo>
                    <a:pt x="672" y="175"/>
                  </a:lnTo>
                  <a:lnTo>
                    <a:pt x="674" y="174"/>
                  </a:lnTo>
                  <a:lnTo>
                    <a:pt x="700" y="166"/>
                  </a:lnTo>
                  <a:lnTo>
                    <a:pt x="702" y="165"/>
                  </a:lnTo>
                  <a:lnTo>
                    <a:pt x="720" y="152"/>
                  </a:lnTo>
                  <a:lnTo>
                    <a:pt x="722" y="150"/>
                  </a:lnTo>
                  <a:lnTo>
                    <a:pt x="733" y="131"/>
                  </a:lnTo>
                  <a:lnTo>
                    <a:pt x="734" y="129"/>
                  </a:lnTo>
                  <a:lnTo>
                    <a:pt x="741" y="108"/>
                  </a:lnTo>
                  <a:lnTo>
                    <a:pt x="746" y="84"/>
                  </a:lnTo>
                  <a:lnTo>
                    <a:pt x="747" y="83"/>
                  </a:lnTo>
                  <a:lnTo>
                    <a:pt x="749" y="61"/>
                  </a:lnTo>
                  <a:lnTo>
                    <a:pt x="754" y="41"/>
                  </a:lnTo>
                  <a:lnTo>
                    <a:pt x="761" y="27"/>
                  </a:lnTo>
                  <a:lnTo>
                    <a:pt x="772" y="18"/>
                  </a:lnTo>
                  <a:lnTo>
                    <a:pt x="794" y="17"/>
                  </a:lnTo>
                  <a:lnTo>
                    <a:pt x="820" y="23"/>
                  </a:lnTo>
                  <a:lnTo>
                    <a:pt x="847" y="34"/>
                  </a:lnTo>
                  <a:lnTo>
                    <a:pt x="857" y="76"/>
                  </a:lnTo>
                  <a:lnTo>
                    <a:pt x="866" y="81"/>
                  </a:lnTo>
                  <a:lnTo>
                    <a:pt x="871" y="72"/>
                  </a:lnTo>
                  <a:lnTo>
                    <a:pt x="860" y="27"/>
                  </a:lnTo>
                  <a:lnTo>
                    <a:pt x="856" y="22"/>
                  </a:lnTo>
                  <a:lnTo>
                    <a:pt x="825" y="8"/>
                  </a:lnTo>
                  <a:lnTo>
                    <a:pt x="824" y="8"/>
                  </a:lnTo>
                  <a:lnTo>
                    <a:pt x="797" y="1"/>
                  </a:lnTo>
                  <a:lnTo>
                    <a:pt x="794" y="0"/>
                  </a:lnTo>
                  <a:lnTo>
                    <a:pt x="768" y="2"/>
                  </a:lnTo>
                  <a:lnTo>
                    <a:pt x="764" y="4"/>
                  </a:lnTo>
                  <a:lnTo>
                    <a:pt x="750" y="16"/>
                  </a:lnTo>
                  <a:lnTo>
                    <a:pt x="748" y="19"/>
                  </a:lnTo>
                  <a:lnTo>
                    <a:pt x="740" y="35"/>
                  </a:lnTo>
                  <a:lnTo>
                    <a:pt x="740" y="36"/>
                  </a:lnTo>
                  <a:lnTo>
                    <a:pt x="734" y="58"/>
                  </a:lnTo>
                  <a:lnTo>
                    <a:pt x="733" y="59"/>
                  </a:lnTo>
                  <a:lnTo>
                    <a:pt x="731" y="81"/>
                  </a:lnTo>
                  <a:lnTo>
                    <a:pt x="726" y="104"/>
                  </a:lnTo>
                  <a:lnTo>
                    <a:pt x="720" y="124"/>
                  </a:lnTo>
                  <a:lnTo>
                    <a:pt x="710" y="140"/>
                  </a:lnTo>
                  <a:lnTo>
                    <a:pt x="695" y="152"/>
                  </a:lnTo>
                  <a:lnTo>
                    <a:pt x="671" y="159"/>
                  </a:lnTo>
                  <a:lnTo>
                    <a:pt x="640" y="161"/>
                  </a:lnTo>
                  <a:lnTo>
                    <a:pt x="607" y="160"/>
                  </a:lnTo>
                  <a:lnTo>
                    <a:pt x="573" y="156"/>
                  </a:lnTo>
                  <a:lnTo>
                    <a:pt x="517" y="146"/>
                  </a:lnTo>
                  <a:lnTo>
                    <a:pt x="502" y="141"/>
                  </a:lnTo>
                  <a:lnTo>
                    <a:pt x="516" y="117"/>
                  </a:lnTo>
                  <a:lnTo>
                    <a:pt x="516" y="115"/>
                  </a:lnTo>
                  <a:lnTo>
                    <a:pt x="518" y="109"/>
                  </a:lnTo>
                  <a:lnTo>
                    <a:pt x="515" y="101"/>
                  </a:lnTo>
                  <a:lnTo>
                    <a:pt x="512" y="98"/>
                  </a:lnTo>
                  <a:lnTo>
                    <a:pt x="505" y="92"/>
                  </a:lnTo>
                  <a:lnTo>
                    <a:pt x="504" y="92"/>
                  </a:lnTo>
                  <a:lnTo>
                    <a:pt x="476" y="75"/>
                  </a:lnTo>
                  <a:lnTo>
                    <a:pt x="475" y="74"/>
                  </a:lnTo>
                  <a:lnTo>
                    <a:pt x="432" y="54"/>
                  </a:lnTo>
                  <a:lnTo>
                    <a:pt x="425" y="54"/>
                  </a:lnTo>
                  <a:lnTo>
                    <a:pt x="322" y="109"/>
                  </a:lnTo>
                  <a:lnTo>
                    <a:pt x="288" y="118"/>
                  </a:lnTo>
                  <a:lnTo>
                    <a:pt x="242" y="121"/>
                  </a:lnTo>
                  <a:lnTo>
                    <a:pt x="243" y="121"/>
                  </a:lnTo>
                  <a:lnTo>
                    <a:pt x="191" y="124"/>
                  </a:lnTo>
                  <a:lnTo>
                    <a:pt x="190" y="124"/>
                  </a:lnTo>
                  <a:lnTo>
                    <a:pt x="137" y="130"/>
                  </a:lnTo>
                  <a:lnTo>
                    <a:pt x="136" y="131"/>
                  </a:lnTo>
                  <a:lnTo>
                    <a:pt x="86" y="144"/>
                  </a:lnTo>
                  <a:lnTo>
                    <a:pt x="84" y="144"/>
                  </a:lnTo>
                  <a:lnTo>
                    <a:pt x="62" y="155"/>
                  </a:lnTo>
                  <a:lnTo>
                    <a:pt x="61" y="156"/>
                  </a:lnTo>
                  <a:lnTo>
                    <a:pt x="42" y="170"/>
                  </a:lnTo>
                  <a:lnTo>
                    <a:pt x="41" y="171"/>
                  </a:lnTo>
                  <a:lnTo>
                    <a:pt x="25" y="190"/>
                  </a:lnTo>
                  <a:lnTo>
                    <a:pt x="24" y="191"/>
                  </a:lnTo>
                  <a:lnTo>
                    <a:pt x="11" y="213"/>
                  </a:lnTo>
                  <a:lnTo>
                    <a:pt x="11" y="215"/>
                  </a:lnTo>
                  <a:lnTo>
                    <a:pt x="4" y="244"/>
                  </a:lnTo>
                  <a:lnTo>
                    <a:pt x="3" y="245"/>
                  </a:lnTo>
                  <a:lnTo>
                    <a:pt x="0" y="279"/>
                  </a:lnTo>
                  <a:lnTo>
                    <a:pt x="0" y="281"/>
                  </a:lnTo>
                  <a:lnTo>
                    <a:pt x="1" y="291"/>
                  </a:lnTo>
                  <a:lnTo>
                    <a:pt x="2" y="293"/>
                  </a:lnTo>
                  <a:lnTo>
                    <a:pt x="6" y="303"/>
                  </a:lnTo>
                  <a:lnTo>
                    <a:pt x="7" y="305"/>
                  </a:lnTo>
                  <a:lnTo>
                    <a:pt x="22" y="323"/>
                  </a:lnTo>
                  <a:lnTo>
                    <a:pt x="24" y="324"/>
                  </a:lnTo>
                  <a:lnTo>
                    <a:pt x="47" y="338"/>
                  </a:lnTo>
                  <a:lnTo>
                    <a:pt x="48" y="339"/>
                  </a:lnTo>
                  <a:lnTo>
                    <a:pt x="78" y="351"/>
                  </a:lnTo>
                  <a:lnTo>
                    <a:pt x="79" y="351"/>
                  </a:lnTo>
                  <a:lnTo>
                    <a:pt x="153" y="370"/>
                  </a:lnTo>
                  <a:lnTo>
                    <a:pt x="154" y="371"/>
                  </a:lnTo>
                  <a:lnTo>
                    <a:pt x="242" y="382"/>
                  </a:lnTo>
                  <a:lnTo>
                    <a:pt x="243" y="382"/>
                  </a:lnTo>
                  <a:lnTo>
                    <a:pt x="332" y="386"/>
                  </a:lnTo>
                  <a:lnTo>
                    <a:pt x="414" y="385"/>
                  </a:lnTo>
                  <a:lnTo>
                    <a:pt x="477" y="381"/>
                  </a:lnTo>
                  <a:lnTo>
                    <a:pt x="478" y="380"/>
                  </a:lnTo>
                  <a:lnTo>
                    <a:pt x="512" y="374"/>
                  </a:lnTo>
                  <a:lnTo>
                    <a:pt x="514" y="374"/>
                  </a:lnTo>
                  <a:lnTo>
                    <a:pt x="561" y="356"/>
                  </a:lnTo>
                  <a:lnTo>
                    <a:pt x="600" y="349"/>
                  </a:lnTo>
                  <a:lnTo>
                    <a:pt x="633" y="347"/>
                  </a:lnTo>
                  <a:lnTo>
                    <a:pt x="661" y="350"/>
                  </a:lnTo>
                  <a:lnTo>
                    <a:pt x="705" y="361"/>
                  </a:lnTo>
                  <a:lnTo>
                    <a:pt x="738" y="369"/>
                  </a:lnTo>
                  <a:lnTo>
                    <a:pt x="742" y="370"/>
                  </a:lnTo>
                  <a:lnTo>
                    <a:pt x="820" y="361"/>
                  </a:lnTo>
                  <a:lnTo>
                    <a:pt x="820" y="360"/>
                  </a:lnTo>
                  <a:lnTo>
                    <a:pt x="877" y="349"/>
                  </a:lnTo>
                  <a:lnTo>
                    <a:pt x="881" y="347"/>
                  </a:lnTo>
                  <a:lnTo>
                    <a:pt x="890" y="339"/>
                  </a:lnTo>
                  <a:lnTo>
                    <a:pt x="892" y="337"/>
                  </a:lnTo>
                  <a:lnTo>
                    <a:pt x="898" y="324"/>
                  </a:lnTo>
                  <a:lnTo>
                    <a:pt x="899" y="322"/>
                  </a:lnTo>
                  <a:lnTo>
                    <a:pt x="903" y="283"/>
                  </a:lnTo>
                  <a:lnTo>
                    <a:pt x="903" y="282"/>
                  </a:lnTo>
                  <a:lnTo>
                    <a:pt x="901" y="232"/>
                  </a:lnTo>
                  <a:lnTo>
                    <a:pt x="901" y="231"/>
                  </a:lnTo>
                  <a:lnTo>
                    <a:pt x="893" y="174"/>
                  </a:lnTo>
                  <a:lnTo>
                    <a:pt x="892" y="173"/>
                  </a:lnTo>
                  <a:lnTo>
                    <a:pt x="871" y="72"/>
                  </a:lnTo>
                  <a:lnTo>
                    <a:pt x="860" y="27"/>
                  </a:lnTo>
                  <a:lnTo>
                    <a:pt x="856" y="22"/>
                  </a:lnTo>
                  <a:lnTo>
                    <a:pt x="825" y="8"/>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43" name="Freeform 37"/>
            <p:cNvSpPr>
              <a:spLocks/>
            </p:cNvSpPr>
            <p:nvPr/>
          </p:nvSpPr>
          <p:spPr bwMode="auto">
            <a:xfrm>
              <a:off x="4624" y="3821"/>
              <a:ext cx="127" cy="22"/>
            </a:xfrm>
            <a:custGeom>
              <a:avLst/>
              <a:gdLst>
                <a:gd name="T0" fmla="*/ 0 w 885"/>
                <a:gd name="T1" fmla="*/ 0 h 152"/>
                <a:gd name="T2" fmla="*/ 0 w 885"/>
                <a:gd name="T3" fmla="*/ 0 h 152"/>
                <a:gd name="T4" fmla="*/ 0 w 885"/>
                <a:gd name="T5" fmla="*/ 0 h 152"/>
                <a:gd name="T6" fmla="*/ 0 w 885"/>
                <a:gd name="T7" fmla="*/ 0 h 152"/>
                <a:gd name="T8" fmla="*/ 0 w 885"/>
                <a:gd name="T9" fmla="*/ 0 h 152"/>
                <a:gd name="T10" fmla="*/ 0 w 885"/>
                <a:gd name="T11" fmla="*/ 0 h 152"/>
                <a:gd name="T12" fmla="*/ 0 w 885"/>
                <a:gd name="T13" fmla="*/ 0 h 152"/>
                <a:gd name="T14" fmla="*/ 0 w 885"/>
                <a:gd name="T15" fmla="*/ 0 h 152"/>
                <a:gd name="T16" fmla="*/ 0 w 885"/>
                <a:gd name="T17" fmla="*/ 0 h 152"/>
                <a:gd name="T18" fmla="*/ 0 w 885"/>
                <a:gd name="T19" fmla="*/ 0 h 152"/>
                <a:gd name="T20" fmla="*/ 0 w 885"/>
                <a:gd name="T21" fmla="*/ 0 h 152"/>
                <a:gd name="T22" fmla="*/ 0 w 885"/>
                <a:gd name="T23" fmla="*/ 0 h 152"/>
                <a:gd name="T24" fmla="*/ 0 w 885"/>
                <a:gd name="T25" fmla="*/ 0 h 152"/>
                <a:gd name="T26" fmla="*/ 0 w 885"/>
                <a:gd name="T27" fmla="*/ 0 h 152"/>
                <a:gd name="T28" fmla="*/ 0 w 885"/>
                <a:gd name="T29" fmla="*/ 0 h 152"/>
                <a:gd name="T30" fmla="*/ 0 w 885"/>
                <a:gd name="T31" fmla="*/ 0 h 152"/>
                <a:gd name="T32" fmla="*/ 0 w 885"/>
                <a:gd name="T33" fmla="*/ 0 h 152"/>
                <a:gd name="T34" fmla="*/ 0 w 885"/>
                <a:gd name="T35" fmla="*/ 0 h 152"/>
                <a:gd name="T36" fmla="*/ 0 w 885"/>
                <a:gd name="T37" fmla="*/ 0 h 152"/>
                <a:gd name="T38" fmla="*/ 0 w 885"/>
                <a:gd name="T39" fmla="*/ 0 h 152"/>
                <a:gd name="T40" fmla="*/ 0 w 885"/>
                <a:gd name="T41" fmla="*/ 0 h 152"/>
                <a:gd name="T42" fmla="*/ 0 w 885"/>
                <a:gd name="T43" fmla="*/ 0 h 152"/>
                <a:gd name="T44" fmla="*/ 0 w 885"/>
                <a:gd name="T45" fmla="*/ 0 h 152"/>
                <a:gd name="T46" fmla="*/ 0 w 885"/>
                <a:gd name="T47" fmla="*/ 0 h 152"/>
                <a:gd name="T48" fmla="*/ 0 w 885"/>
                <a:gd name="T49" fmla="*/ 0 h 152"/>
                <a:gd name="T50" fmla="*/ 0 w 885"/>
                <a:gd name="T51" fmla="*/ 0 h 152"/>
                <a:gd name="T52" fmla="*/ 0 w 885"/>
                <a:gd name="T53" fmla="*/ 0 h 152"/>
                <a:gd name="T54" fmla="*/ 0 w 885"/>
                <a:gd name="T55" fmla="*/ 0 h 152"/>
                <a:gd name="T56" fmla="*/ 0 w 885"/>
                <a:gd name="T57" fmla="*/ 0 h 152"/>
                <a:gd name="T58" fmla="*/ 0 w 885"/>
                <a:gd name="T59" fmla="*/ 0 h 152"/>
                <a:gd name="T60" fmla="*/ 0 w 885"/>
                <a:gd name="T61" fmla="*/ 0 h 152"/>
                <a:gd name="T62" fmla="*/ 0 w 885"/>
                <a:gd name="T63" fmla="*/ 0 h 152"/>
                <a:gd name="T64" fmla="*/ 0 w 885"/>
                <a:gd name="T65" fmla="*/ 0 h 152"/>
                <a:gd name="T66" fmla="*/ 0 w 885"/>
                <a:gd name="T67" fmla="*/ 0 h 152"/>
                <a:gd name="T68" fmla="*/ 0 w 885"/>
                <a:gd name="T69" fmla="*/ 0 h 152"/>
                <a:gd name="T70" fmla="*/ 0 w 885"/>
                <a:gd name="T71" fmla="*/ 0 h 152"/>
                <a:gd name="T72" fmla="*/ 0 w 885"/>
                <a:gd name="T73" fmla="*/ 0 h 152"/>
                <a:gd name="T74" fmla="*/ 0 w 885"/>
                <a:gd name="T75" fmla="*/ 0 h 152"/>
                <a:gd name="T76" fmla="*/ 0 w 885"/>
                <a:gd name="T77" fmla="*/ 0 h 152"/>
                <a:gd name="T78" fmla="*/ 0 w 885"/>
                <a:gd name="T79" fmla="*/ 0 h 152"/>
                <a:gd name="T80" fmla="*/ 0 w 885"/>
                <a:gd name="T81" fmla="*/ 0 h 152"/>
                <a:gd name="T82" fmla="*/ 0 w 885"/>
                <a:gd name="T83" fmla="*/ 0 h 152"/>
                <a:gd name="T84" fmla="*/ 0 w 885"/>
                <a:gd name="T85" fmla="*/ 0 h 152"/>
                <a:gd name="T86" fmla="*/ 0 w 885"/>
                <a:gd name="T87" fmla="*/ 0 h 152"/>
                <a:gd name="T88" fmla="*/ 0 w 885"/>
                <a:gd name="T89" fmla="*/ 0 h 1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885" h="152">
                  <a:moveTo>
                    <a:pt x="868" y="39"/>
                  </a:moveTo>
                  <a:lnTo>
                    <a:pt x="811" y="51"/>
                  </a:lnTo>
                  <a:lnTo>
                    <a:pt x="733" y="59"/>
                  </a:lnTo>
                  <a:lnTo>
                    <a:pt x="699" y="52"/>
                  </a:lnTo>
                  <a:lnTo>
                    <a:pt x="654" y="40"/>
                  </a:lnTo>
                  <a:lnTo>
                    <a:pt x="625" y="36"/>
                  </a:lnTo>
                  <a:lnTo>
                    <a:pt x="591" y="38"/>
                  </a:lnTo>
                  <a:lnTo>
                    <a:pt x="551" y="46"/>
                  </a:lnTo>
                  <a:lnTo>
                    <a:pt x="503" y="64"/>
                  </a:lnTo>
                  <a:lnTo>
                    <a:pt x="472" y="70"/>
                  </a:lnTo>
                  <a:lnTo>
                    <a:pt x="417" y="74"/>
                  </a:lnTo>
                  <a:lnTo>
                    <a:pt x="343" y="75"/>
                  </a:lnTo>
                  <a:lnTo>
                    <a:pt x="262" y="72"/>
                  </a:lnTo>
                  <a:lnTo>
                    <a:pt x="179" y="65"/>
                  </a:lnTo>
                  <a:lnTo>
                    <a:pt x="104" y="51"/>
                  </a:lnTo>
                  <a:lnTo>
                    <a:pt x="44" y="30"/>
                  </a:lnTo>
                  <a:lnTo>
                    <a:pt x="23" y="16"/>
                  </a:lnTo>
                  <a:lnTo>
                    <a:pt x="16" y="11"/>
                  </a:lnTo>
                  <a:lnTo>
                    <a:pt x="7" y="0"/>
                  </a:lnTo>
                  <a:lnTo>
                    <a:pt x="2" y="25"/>
                  </a:lnTo>
                  <a:lnTo>
                    <a:pt x="0" y="54"/>
                  </a:lnTo>
                  <a:lnTo>
                    <a:pt x="1" y="64"/>
                  </a:lnTo>
                  <a:lnTo>
                    <a:pt x="5" y="74"/>
                  </a:lnTo>
                  <a:lnTo>
                    <a:pt x="20" y="91"/>
                  </a:lnTo>
                  <a:lnTo>
                    <a:pt x="43" y="106"/>
                  </a:lnTo>
                  <a:lnTo>
                    <a:pt x="73" y="118"/>
                  </a:lnTo>
                  <a:lnTo>
                    <a:pt x="147" y="137"/>
                  </a:lnTo>
                  <a:lnTo>
                    <a:pt x="235" y="148"/>
                  </a:lnTo>
                  <a:lnTo>
                    <a:pt x="324" y="152"/>
                  </a:lnTo>
                  <a:lnTo>
                    <a:pt x="406" y="151"/>
                  </a:lnTo>
                  <a:lnTo>
                    <a:pt x="469" y="147"/>
                  </a:lnTo>
                  <a:lnTo>
                    <a:pt x="503" y="141"/>
                  </a:lnTo>
                  <a:lnTo>
                    <a:pt x="551" y="123"/>
                  </a:lnTo>
                  <a:lnTo>
                    <a:pt x="591" y="115"/>
                  </a:lnTo>
                  <a:lnTo>
                    <a:pt x="625" y="113"/>
                  </a:lnTo>
                  <a:lnTo>
                    <a:pt x="654" y="117"/>
                  </a:lnTo>
                  <a:lnTo>
                    <a:pt x="699" y="128"/>
                  </a:lnTo>
                  <a:lnTo>
                    <a:pt x="733" y="135"/>
                  </a:lnTo>
                  <a:lnTo>
                    <a:pt x="811" y="127"/>
                  </a:lnTo>
                  <a:lnTo>
                    <a:pt x="868" y="116"/>
                  </a:lnTo>
                  <a:lnTo>
                    <a:pt x="880" y="103"/>
                  </a:lnTo>
                  <a:lnTo>
                    <a:pt x="885" y="79"/>
                  </a:lnTo>
                  <a:lnTo>
                    <a:pt x="885" y="9"/>
                  </a:lnTo>
                  <a:lnTo>
                    <a:pt x="879" y="28"/>
                  </a:lnTo>
                  <a:lnTo>
                    <a:pt x="868"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44" name="Freeform 38"/>
            <p:cNvSpPr>
              <a:spLocks/>
            </p:cNvSpPr>
            <p:nvPr/>
          </p:nvSpPr>
          <p:spPr bwMode="auto">
            <a:xfrm>
              <a:off x="4619" y="3821"/>
              <a:ext cx="132" cy="22"/>
            </a:xfrm>
            <a:custGeom>
              <a:avLst/>
              <a:gdLst>
                <a:gd name="T0" fmla="*/ 0 w 901"/>
                <a:gd name="T1" fmla="*/ 0 h 165"/>
                <a:gd name="T2" fmla="*/ 0 w 901"/>
                <a:gd name="T3" fmla="*/ 0 h 165"/>
                <a:gd name="T4" fmla="*/ 0 w 901"/>
                <a:gd name="T5" fmla="*/ 0 h 165"/>
                <a:gd name="T6" fmla="*/ 0 w 901"/>
                <a:gd name="T7" fmla="*/ 0 h 165"/>
                <a:gd name="T8" fmla="*/ 0 w 901"/>
                <a:gd name="T9" fmla="*/ 0 h 165"/>
                <a:gd name="T10" fmla="*/ 0 w 901"/>
                <a:gd name="T11" fmla="*/ 0 h 165"/>
                <a:gd name="T12" fmla="*/ 0 w 901"/>
                <a:gd name="T13" fmla="*/ 0 h 165"/>
                <a:gd name="T14" fmla="*/ 0 w 901"/>
                <a:gd name="T15" fmla="*/ 0 h 165"/>
                <a:gd name="T16" fmla="*/ 0 w 901"/>
                <a:gd name="T17" fmla="*/ 0 h 165"/>
                <a:gd name="T18" fmla="*/ 0 w 901"/>
                <a:gd name="T19" fmla="*/ 0 h 165"/>
                <a:gd name="T20" fmla="*/ 0 w 901"/>
                <a:gd name="T21" fmla="*/ 0 h 165"/>
                <a:gd name="T22" fmla="*/ 0 w 901"/>
                <a:gd name="T23" fmla="*/ 0 h 165"/>
                <a:gd name="T24" fmla="*/ 0 w 901"/>
                <a:gd name="T25" fmla="*/ 0 h 165"/>
                <a:gd name="T26" fmla="*/ 0 w 901"/>
                <a:gd name="T27" fmla="*/ 0 h 165"/>
                <a:gd name="T28" fmla="*/ 0 w 901"/>
                <a:gd name="T29" fmla="*/ 0 h 165"/>
                <a:gd name="T30" fmla="*/ 0 w 901"/>
                <a:gd name="T31" fmla="*/ 0 h 165"/>
                <a:gd name="T32" fmla="*/ 0 w 901"/>
                <a:gd name="T33" fmla="*/ 0 h 165"/>
                <a:gd name="T34" fmla="*/ 0 w 901"/>
                <a:gd name="T35" fmla="*/ 0 h 165"/>
                <a:gd name="T36" fmla="*/ 0 w 901"/>
                <a:gd name="T37" fmla="*/ 0 h 165"/>
                <a:gd name="T38" fmla="*/ 0 w 901"/>
                <a:gd name="T39" fmla="*/ 0 h 165"/>
                <a:gd name="T40" fmla="*/ 0 w 901"/>
                <a:gd name="T41" fmla="*/ 0 h 165"/>
                <a:gd name="T42" fmla="*/ 0 w 901"/>
                <a:gd name="T43" fmla="*/ 0 h 165"/>
                <a:gd name="T44" fmla="*/ 0 w 901"/>
                <a:gd name="T45" fmla="*/ 0 h 165"/>
                <a:gd name="T46" fmla="*/ 0 w 901"/>
                <a:gd name="T47" fmla="*/ 0 h 165"/>
                <a:gd name="T48" fmla="*/ 0 w 901"/>
                <a:gd name="T49" fmla="*/ 0 h 165"/>
                <a:gd name="T50" fmla="*/ 0 w 901"/>
                <a:gd name="T51" fmla="*/ 0 h 165"/>
                <a:gd name="T52" fmla="*/ 0 w 901"/>
                <a:gd name="T53" fmla="*/ 0 h 165"/>
                <a:gd name="T54" fmla="*/ 0 w 901"/>
                <a:gd name="T55" fmla="*/ 0 h 165"/>
                <a:gd name="T56" fmla="*/ 0 w 901"/>
                <a:gd name="T57" fmla="*/ 0 h 165"/>
                <a:gd name="T58" fmla="*/ 0 w 901"/>
                <a:gd name="T59" fmla="*/ 0 h 165"/>
                <a:gd name="T60" fmla="*/ 0 w 901"/>
                <a:gd name="T61" fmla="*/ 0 h 165"/>
                <a:gd name="T62" fmla="*/ 0 w 901"/>
                <a:gd name="T63" fmla="*/ 0 h 165"/>
                <a:gd name="T64" fmla="*/ 0 w 901"/>
                <a:gd name="T65" fmla="*/ 0 h 165"/>
                <a:gd name="T66" fmla="*/ 0 w 901"/>
                <a:gd name="T67" fmla="*/ 0 h 165"/>
                <a:gd name="T68" fmla="*/ 0 w 901"/>
                <a:gd name="T69" fmla="*/ 0 h 165"/>
                <a:gd name="T70" fmla="*/ 0 w 901"/>
                <a:gd name="T71" fmla="*/ 0 h 165"/>
                <a:gd name="T72" fmla="*/ 0 w 901"/>
                <a:gd name="T73" fmla="*/ 0 h 165"/>
                <a:gd name="T74" fmla="*/ 0 w 901"/>
                <a:gd name="T75" fmla="*/ 0 h 165"/>
                <a:gd name="T76" fmla="*/ 0 w 901"/>
                <a:gd name="T77" fmla="*/ 0 h 165"/>
                <a:gd name="T78" fmla="*/ 0 w 901"/>
                <a:gd name="T79" fmla="*/ 0 h 165"/>
                <a:gd name="T80" fmla="*/ 0 w 901"/>
                <a:gd name="T81" fmla="*/ 0 h 165"/>
                <a:gd name="T82" fmla="*/ 0 w 901"/>
                <a:gd name="T83" fmla="*/ 0 h 165"/>
                <a:gd name="T84" fmla="*/ 0 w 901"/>
                <a:gd name="T85" fmla="*/ 0 h 165"/>
                <a:gd name="T86" fmla="*/ 0 w 901"/>
                <a:gd name="T87" fmla="*/ 0 h 165"/>
                <a:gd name="T88" fmla="*/ 0 w 901"/>
                <a:gd name="T89" fmla="*/ 0 h 165"/>
                <a:gd name="T90" fmla="*/ 0 w 901"/>
                <a:gd name="T91" fmla="*/ 0 h 165"/>
                <a:gd name="T92" fmla="*/ 0 w 901"/>
                <a:gd name="T93" fmla="*/ 0 h 165"/>
                <a:gd name="T94" fmla="*/ 0 w 901"/>
                <a:gd name="T95" fmla="*/ 0 h 16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901" h="165">
                  <a:moveTo>
                    <a:pt x="893" y="38"/>
                  </a:moveTo>
                  <a:lnTo>
                    <a:pt x="892" y="27"/>
                  </a:lnTo>
                  <a:lnTo>
                    <a:pt x="880" y="28"/>
                  </a:lnTo>
                  <a:lnTo>
                    <a:pt x="872" y="37"/>
                  </a:lnTo>
                  <a:lnTo>
                    <a:pt x="818" y="47"/>
                  </a:lnTo>
                  <a:lnTo>
                    <a:pt x="741" y="56"/>
                  </a:lnTo>
                  <a:lnTo>
                    <a:pt x="709" y="49"/>
                  </a:lnTo>
                  <a:lnTo>
                    <a:pt x="664" y="38"/>
                  </a:lnTo>
                  <a:lnTo>
                    <a:pt x="663" y="37"/>
                  </a:lnTo>
                  <a:lnTo>
                    <a:pt x="634" y="33"/>
                  </a:lnTo>
                  <a:lnTo>
                    <a:pt x="633" y="33"/>
                  </a:lnTo>
                  <a:lnTo>
                    <a:pt x="599" y="35"/>
                  </a:lnTo>
                  <a:lnTo>
                    <a:pt x="597" y="36"/>
                  </a:lnTo>
                  <a:lnTo>
                    <a:pt x="557" y="44"/>
                  </a:lnTo>
                  <a:lnTo>
                    <a:pt x="556" y="44"/>
                  </a:lnTo>
                  <a:lnTo>
                    <a:pt x="509" y="62"/>
                  </a:lnTo>
                  <a:lnTo>
                    <a:pt x="479" y="67"/>
                  </a:lnTo>
                  <a:lnTo>
                    <a:pt x="425" y="71"/>
                  </a:lnTo>
                  <a:lnTo>
                    <a:pt x="351" y="72"/>
                  </a:lnTo>
                  <a:lnTo>
                    <a:pt x="270" y="69"/>
                  </a:lnTo>
                  <a:lnTo>
                    <a:pt x="188" y="62"/>
                  </a:lnTo>
                  <a:lnTo>
                    <a:pt x="114" y="48"/>
                  </a:lnTo>
                  <a:lnTo>
                    <a:pt x="55" y="28"/>
                  </a:lnTo>
                  <a:lnTo>
                    <a:pt x="35" y="15"/>
                  </a:lnTo>
                  <a:lnTo>
                    <a:pt x="29" y="10"/>
                  </a:lnTo>
                  <a:lnTo>
                    <a:pt x="22" y="0"/>
                  </a:lnTo>
                  <a:lnTo>
                    <a:pt x="8" y="3"/>
                  </a:lnTo>
                  <a:lnTo>
                    <a:pt x="3" y="28"/>
                  </a:lnTo>
                  <a:lnTo>
                    <a:pt x="2" y="29"/>
                  </a:lnTo>
                  <a:lnTo>
                    <a:pt x="0" y="58"/>
                  </a:lnTo>
                  <a:lnTo>
                    <a:pt x="0" y="60"/>
                  </a:lnTo>
                  <a:lnTo>
                    <a:pt x="1" y="70"/>
                  </a:lnTo>
                  <a:lnTo>
                    <a:pt x="2" y="72"/>
                  </a:lnTo>
                  <a:lnTo>
                    <a:pt x="6" y="82"/>
                  </a:lnTo>
                  <a:lnTo>
                    <a:pt x="7" y="84"/>
                  </a:lnTo>
                  <a:lnTo>
                    <a:pt x="22" y="102"/>
                  </a:lnTo>
                  <a:lnTo>
                    <a:pt x="24" y="103"/>
                  </a:lnTo>
                  <a:lnTo>
                    <a:pt x="47" y="117"/>
                  </a:lnTo>
                  <a:lnTo>
                    <a:pt x="48" y="118"/>
                  </a:lnTo>
                  <a:lnTo>
                    <a:pt x="78" y="130"/>
                  </a:lnTo>
                  <a:lnTo>
                    <a:pt x="79" y="130"/>
                  </a:lnTo>
                  <a:lnTo>
                    <a:pt x="153" y="149"/>
                  </a:lnTo>
                  <a:lnTo>
                    <a:pt x="154" y="150"/>
                  </a:lnTo>
                  <a:lnTo>
                    <a:pt x="242" y="161"/>
                  </a:lnTo>
                  <a:lnTo>
                    <a:pt x="243" y="161"/>
                  </a:lnTo>
                  <a:lnTo>
                    <a:pt x="332" y="165"/>
                  </a:lnTo>
                  <a:lnTo>
                    <a:pt x="414" y="164"/>
                  </a:lnTo>
                  <a:lnTo>
                    <a:pt x="477" y="160"/>
                  </a:lnTo>
                  <a:lnTo>
                    <a:pt x="478" y="159"/>
                  </a:lnTo>
                  <a:lnTo>
                    <a:pt x="512" y="153"/>
                  </a:lnTo>
                  <a:lnTo>
                    <a:pt x="514" y="153"/>
                  </a:lnTo>
                  <a:lnTo>
                    <a:pt x="561" y="135"/>
                  </a:lnTo>
                  <a:lnTo>
                    <a:pt x="600" y="128"/>
                  </a:lnTo>
                  <a:lnTo>
                    <a:pt x="633" y="126"/>
                  </a:lnTo>
                  <a:lnTo>
                    <a:pt x="661" y="129"/>
                  </a:lnTo>
                  <a:lnTo>
                    <a:pt x="705" y="140"/>
                  </a:lnTo>
                  <a:lnTo>
                    <a:pt x="738" y="148"/>
                  </a:lnTo>
                  <a:lnTo>
                    <a:pt x="742" y="149"/>
                  </a:lnTo>
                  <a:lnTo>
                    <a:pt x="820" y="140"/>
                  </a:lnTo>
                  <a:lnTo>
                    <a:pt x="820" y="139"/>
                  </a:lnTo>
                  <a:lnTo>
                    <a:pt x="877" y="128"/>
                  </a:lnTo>
                  <a:lnTo>
                    <a:pt x="882" y="126"/>
                  </a:lnTo>
                  <a:lnTo>
                    <a:pt x="894" y="113"/>
                  </a:lnTo>
                  <a:lnTo>
                    <a:pt x="895" y="110"/>
                  </a:lnTo>
                  <a:lnTo>
                    <a:pt x="900" y="86"/>
                  </a:lnTo>
                  <a:lnTo>
                    <a:pt x="901" y="84"/>
                  </a:lnTo>
                  <a:lnTo>
                    <a:pt x="901" y="14"/>
                  </a:lnTo>
                  <a:lnTo>
                    <a:pt x="886" y="12"/>
                  </a:lnTo>
                  <a:lnTo>
                    <a:pt x="879" y="29"/>
                  </a:lnTo>
                  <a:lnTo>
                    <a:pt x="872" y="37"/>
                  </a:lnTo>
                  <a:lnTo>
                    <a:pt x="818" y="48"/>
                  </a:lnTo>
                  <a:lnTo>
                    <a:pt x="811" y="57"/>
                  </a:lnTo>
                  <a:lnTo>
                    <a:pt x="820" y="63"/>
                  </a:lnTo>
                  <a:lnTo>
                    <a:pt x="877" y="51"/>
                  </a:lnTo>
                  <a:lnTo>
                    <a:pt x="882" y="49"/>
                  </a:lnTo>
                  <a:lnTo>
                    <a:pt x="893" y="38"/>
                  </a:lnTo>
                  <a:lnTo>
                    <a:pt x="894" y="35"/>
                  </a:lnTo>
                  <a:lnTo>
                    <a:pt x="900" y="16"/>
                  </a:lnTo>
                  <a:lnTo>
                    <a:pt x="901" y="14"/>
                  </a:lnTo>
                  <a:lnTo>
                    <a:pt x="885" y="14"/>
                  </a:lnTo>
                  <a:lnTo>
                    <a:pt x="885" y="83"/>
                  </a:lnTo>
                  <a:lnTo>
                    <a:pt x="880" y="105"/>
                  </a:lnTo>
                  <a:lnTo>
                    <a:pt x="872" y="114"/>
                  </a:lnTo>
                  <a:lnTo>
                    <a:pt x="818" y="124"/>
                  </a:lnTo>
                  <a:lnTo>
                    <a:pt x="741" y="132"/>
                  </a:lnTo>
                  <a:lnTo>
                    <a:pt x="709" y="126"/>
                  </a:lnTo>
                  <a:lnTo>
                    <a:pt x="664" y="115"/>
                  </a:lnTo>
                  <a:lnTo>
                    <a:pt x="663" y="114"/>
                  </a:lnTo>
                  <a:lnTo>
                    <a:pt x="634" y="110"/>
                  </a:lnTo>
                  <a:lnTo>
                    <a:pt x="633" y="110"/>
                  </a:lnTo>
                  <a:lnTo>
                    <a:pt x="599" y="112"/>
                  </a:lnTo>
                  <a:lnTo>
                    <a:pt x="597" y="113"/>
                  </a:lnTo>
                  <a:lnTo>
                    <a:pt x="557" y="121"/>
                  </a:lnTo>
                  <a:lnTo>
                    <a:pt x="556" y="121"/>
                  </a:lnTo>
                  <a:lnTo>
                    <a:pt x="509" y="138"/>
                  </a:lnTo>
                  <a:lnTo>
                    <a:pt x="476" y="144"/>
                  </a:lnTo>
                  <a:lnTo>
                    <a:pt x="414" y="148"/>
                  </a:lnTo>
                  <a:lnTo>
                    <a:pt x="332" y="149"/>
                  </a:lnTo>
                  <a:lnTo>
                    <a:pt x="244" y="145"/>
                  </a:lnTo>
                  <a:lnTo>
                    <a:pt x="156" y="134"/>
                  </a:lnTo>
                  <a:lnTo>
                    <a:pt x="83" y="116"/>
                  </a:lnTo>
                  <a:lnTo>
                    <a:pt x="54" y="104"/>
                  </a:lnTo>
                  <a:lnTo>
                    <a:pt x="33" y="90"/>
                  </a:lnTo>
                  <a:lnTo>
                    <a:pt x="21" y="75"/>
                  </a:lnTo>
                  <a:lnTo>
                    <a:pt x="16" y="67"/>
                  </a:lnTo>
                  <a:lnTo>
                    <a:pt x="16" y="59"/>
                  </a:lnTo>
                  <a:lnTo>
                    <a:pt x="18" y="31"/>
                  </a:lnTo>
                  <a:lnTo>
                    <a:pt x="23" y="7"/>
                  </a:lnTo>
                  <a:lnTo>
                    <a:pt x="8" y="3"/>
                  </a:lnTo>
                  <a:lnTo>
                    <a:pt x="9" y="11"/>
                  </a:lnTo>
                  <a:lnTo>
                    <a:pt x="17" y="21"/>
                  </a:lnTo>
                  <a:lnTo>
                    <a:pt x="20" y="22"/>
                  </a:lnTo>
                  <a:lnTo>
                    <a:pt x="27" y="27"/>
                  </a:lnTo>
                  <a:lnTo>
                    <a:pt x="48" y="41"/>
                  </a:lnTo>
                  <a:lnTo>
                    <a:pt x="50" y="42"/>
                  </a:lnTo>
                  <a:lnTo>
                    <a:pt x="110" y="63"/>
                  </a:lnTo>
                  <a:lnTo>
                    <a:pt x="111" y="63"/>
                  </a:lnTo>
                  <a:lnTo>
                    <a:pt x="186" y="77"/>
                  </a:lnTo>
                  <a:lnTo>
                    <a:pt x="186" y="78"/>
                  </a:lnTo>
                  <a:lnTo>
                    <a:pt x="269" y="85"/>
                  </a:lnTo>
                  <a:lnTo>
                    <a:pt x="270" y="85"/>
                  </a:lnTo>
                  <a:lnTo>
                    <a:pt x="351" y="88"/>
                  </a:lnTo>
                  <a:lnTo>
                    <a:pt x="425" y="87"/>
                  </a:lnTo>
                  <a:lnTo>
                    <a:pt x="426" y="87"/>
                  </a:lnTo>
                  <a:lnTo>
                    <a:pt x="481" y="83"/>
                  </a:lnTo>
                  <a:lnTo>
                    <a:pt x="481" y="82"/>
                  </a:lnTo>
                  <a:lnTo>
                    <a:pt x="512" y="76"/>
                  </a:lnTo>
                  <a:lnTo>
                    <a:pt x="514" y="76"/>
                  </a:lnTo>
                  <a:lnTo>
                    <a:pt x="561" y="59"/>
                  </a:lnTo>
                  <a:lnTo>
                    <a:pt x="600" y="51"/>
                  </a:lnTo>
                  <a:lnTo>
                    <a:pt x="633" y="49"/>
                  </a:lnTo>
                  <a:lnTo>
                    <a:pt x="661" y="52"/>
                  </a:lnTo>
                  <a:lnTo>
                    <a:pt x="705" y="64"/>
                  </a:lnTo>
                  <a:lnTo>
                    <a:pt x="738" y="71"/>
                  </a:lnTo>
                  <a:lnTo>
                    <a:pt x="742" y="72"/>
                  </a:lnTo>
                  <a:lnTo>
                    <a:pt x="820" y="64"/>
                  </a:lnTo>
                  <a:lnTo>
                    <a:pt x="820" y="63"/>
                  </a:lnTo>
                  <a:lnTo>
                    <a:pt x="877" y="51"/>
                  </a:lnTo>
                  <a:lnTo>
                    <a:pt x="882" y="49"/>
                  </a:lnTo>
                  <a:lnTo>
                    <a:pt x="893" y="38"/>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45" name="Rectangle 39"/>
            <p:cNvSpPr>
              <a:spLocks noChangeArrowheads="1"/>
            </p:cNvSpPr>
            <p:nvPr/>
          </p:nvSpPr>
          <p:spPr bwMode="auto">
            <a:xfrm>
              <a:off x="4814" y="3779"/>
              <a:ext cx="53" cy="37"/>
            </a:xfrm>
            <a:prstGeom prst="rect">
              <a:avLst/>
            </a:prstGeom>
            <a:solidFill>
              <a:srgbClr val="FFE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146" name="Freeform 40"/>
            <p:cNvSpPr>
              <a:spLocks/>
            </p:cNvSpPr>
            <p:nvPr/>
          </p:nvSpPr>
          <p:spPr bwMode="auto">
            <a:xfrm>
              <a:off x="4814" y="3779"/>
              <a:ext cx="53" cy="42"/>
            </a:xfrm>
            <a:custGeom>
              <a:avLst/>
              <a:gdLst>
                <a:gd name="T0" fmla="*/ 0 w 389"/>
                <a:gd name="T1" fmla="*/ 0 h 308"/>
                <a:gd name="T2" fmla="*/ 0 w 389"/>
                <a:gd name="T3" fmla="*/ 0 h 308"/>
                <a:gd name="T4" fmla="*/ 0 w 389"/>
                <a:gd name="T5" fmla="*/ 0 h 308"/>
                <a:gd name="T6" fmla="*/ 0 w 389"/>
                <a:gd name="T7" fmla="*/ 0 h 308"/>
                <a:gd name="T8" fmla="*/ 0 w 389"/>
                <a:gd name="T9" fmla="*/ 0 h 308"/>
                <a:gd name="T10" fmla="*/ 0 w 389"/>
                <a:gd name="T11" fmla="*/ 0 h 308"/>
                <a:gd name="T12" fmla="*/ 0 w 389"/>
                <a:gd name="T13" fmla="*/ 0 h 308"/>
                <a:gd name="T14" fmla="*/ 0 w 389"/>
                <a:gd name="T15" fmla="*/ 0 h 308"/>
                <a:gd name="T16" fmla="*/ 0 w 389"/>
                <a:gd name="T17" fmla="*/ 0 h 308"/>
                <a:gd name="T18" fmla="*/ 0 w 389"/>
                <a:gd name="T19" fmla="*/ 0 h 308"/>
                <a:gd name="T20" fmla="*/ 0 w 389"/>
                <a:gd name="T21" fmla="*/ 0 h 308"/>
                <a:gd name="T22" fmla="*/ 0 w 389"/>
                <a:gd name="T23" fmla="*/ 0 h 308"/>
                <a:gd name="T24" fmla="*/ 0 w 389"/>
                <a:gd name="T25" fmla="*/ 0 h 308"/>
                <a:gd name="T26" fmla="*/ 0 w 389"/>
                <a:gd name="T27" fmla="*/ 0 h 308"/>
                <a:gd name="T28" fmla="*/ 0 w 389"/>
                <a:gd name="T29" fmla="*/ 0 h 308"/>
                <a:gd name="T30" fmla="*/ 0 w 389"/>
                <a:gd name="T31" fmla="*/ 0 h 308"/>
                <a:gd name="T32" fmla="*/ 0 w 389"/>
                <a:gd name="T33" fmla="*/ 0 h 308"/>
                <a:gd name="T34" fmla="*/ 0 w 389"/>
                <a:gd name="T35" fmla="*/ 0 h 308"/>
                <a:gd name="T36" fmla="*/ 0 w 389"/>
                <a:gd name="T37" fmla="*/ 0 h 308"/>
                <a:gd name="T38" fmla="*/ 0 w 389"/>
                <a:gd name="T39" fmla="*/ 0 h 308"/>
                <a:gd name="T40" fmla="*/ 0 w 389"/>
                <a:gd name="T41" fmla="*/ 0 h 308"/>
                <a:gd name="T42" fmla="*/ 0 w 389"/>
                <a:gd name="T43" fmla="*/ 0 h 3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89" h="308">
                  <a:moveTo>
                    <a:pt x="381" y="308"/>
                  </a:moveTo>
                  <a:lnTo>
                    <a:pt x="389" y="300"/>
                  </a:lnTo>
                  <a:lnTo>
                    <a:pt x="381" y="292"/>
                  </a:lnTo>
                  <a:lnTo>
                    <a:pt x="17" y="292"/>
                  </a:lnTo>
                  <a:lnTo>
                    <a:pt x="17" y="16"/>
                  </a:lnTo>
                  <a:lnTo>
                    <a:pt x="373" y="16"/>
                  </a:lnTo>
                  <a:lnTo>
                    <a:pt x="373" y="292"/>
                  </a:lnTo>
                  <a:lnTo>
                    <a:pt x="17" y="292"/>
                  </a:lnTo>
                  <a:lnTo>
                    <a:pt x="17" y="8"/>
                  </a:lnTo>
                  <a:lnTo>
                    <a:pt x="8" y="0"/>
                  </a:lnTo>
                  <a:lnTo>
                    <a:pt x="0" y="8"/>
                  </a:lnTo>
                  <a:lnTo>
                    <a:pt x="0" y="300"/>
                  </a:lnTo>
                  <a:lnTo>
                    <a:pt x="8" y="308"/>
                  </a:lnTo>
                  <a:lnTo>
                    <a:pt x="381" y="308"/>
                  </a:lnTo>
                  <a:lnTo>
                    <a:pt x="389" y="300"/>
                  </a:lnTo>
                  <a:lnTo>
                    <a:pt x="389" y="8"/>
                  </a:lnTo>
                  <a:lnTo>
                    <a:pt x="381" y="0"/>
                  </a:lnTo>
                  <a:lnTo>
                    <a:pt x="8" y="0"/>
                  </a:lnTo>
                  <a:lnTo>
                    <a:pt x="0" y="8"/>
                  </a:lnTo>
                  <a:lnTo>
                    <a:pt x="0" y="300"/>
                  </a:lnTo>
                  <a:lnTo>
                    <a:pt x="8" y="308"/>
                  </a:lnTo>
                  <a:lnTo>
                    <a:pt x="381" y="308"/>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47" name="Freeform 41"/>
            <p:cNvSpPr>
              <a:spLocks/>
            </p:cNvSpPr>
            <p:nvPr/>
          </p:nvSpPr>
          <p:spPr bwMode="auto">
            <a:xfrm>
              <a:off x="4804" y="3795"/>
              <a:ext cx="126" cy="48"/>
            </a:xfrm>
            <a:custGeom>
              <a:avLst/>
              <a:gdLst>
                <a:gd name="T0" fmla="*/ 0 w 886"/>
                <a:gd name="T1" fmla="*/ 0 h 370"/>
                <a:gd name="T2" fmla="*/ 0 w 886"/>
                <a:gd name="T3" fmla="*/ 0 h 370"/>
                <a:gd name="T4" fmla="*/ 0 w 886"/>
                <a:gd name="T5" fmla="*/ 0 h 370"/>
                <a:gd name="T6" fmla="*/ 0 w 886"/>
                <a:gd name="T7" fmla="*/ 0 h 370"/>
                <a:gd name="T8" fmla="*/ 0 w 886"/>
                <a:gd name="T9" fmla="*/ 0 h 370"/>
                <a:gd name="T10" fmla="*/ 0 w 886"/>
                <a:gd name="T11" fmla="*/ 0 h 370"/>
                <a:gd name="T12" fmla="*/ 0 w 886"/>
                <a:gd name="T13" fmla="*/ 0 h 370"/>
                <a:gd name="T14" fmla="*/ 0 w 886"/>
                <a:gd name="T15" fmla="*/ 0 h 370"/>
                <a:gd name="T16" fmla="*/ 0 w 886"/>
                <a:gd name="T17" fmla="*/ 0 h 370"/>
                <a:gd name="T18" fmla="*/ 0 w 886"/>
                <a:gd name="T19" fmla="*/ 0 h 370"/>
                <a:gd name="T20" fmla="*/ 0 w 886"/>
                <a:gd name="T21" fmla="*/ 0 h 370"/>
                <a:gd name="T22" fmla="*/ 0 w 886"/>
                <a:gd name="T23" fmla="*/ 0 h 370"/>
                <a:gd name="T24" fmla="*/ 0 w 886"/>
                <a:gd name="T25" fmla="*/ 0 h 370"/>
                <a:gd name="T26" fmla="*/ 0 w 886"/>
                <a:gd name="T27" fmla="*/ 0 h 370"/>
                <a:gd name="T28" fmla="*/ 0 w 886"/>
                <a:gd name="T29" fmla="*/ 0 h 370"/>
                <a:gd name="T30" fmla="*/ 0 w 886"/>
                <a:gd name="T31" fmla="*/ 0 h 370"/>
                <a:gd name="T32" fmla="*/ 0 w 886"/>
                <a:gd name="T33" fmla="*/ 0 h 370"/>
                <a:gd name="T34" fmla="*/ 0 w 886"/>
                <a:gd name="T35" fmla="*/ 0 h 370"/>
                <a:gd name="T36" fmla="*/ 0 w 886"/>
                <a:gd name="T37" fmla="*/ 0 h 370"/>
                <a:gd name="T38" fmla="*/ 0 w 886"/>
                <a:gd name="T39" fmla="*/ 0 h 370"/>
                <a:gd name="T40" fmla="*/ 0 w 886"/>
                <a:gd name="T41" fmla="*/ 0 h 370"/>
                <a:gd name="T42" fmla="*/ 0 w 886"/>
                <a:gd name="T43" fmla="*/ 0 h 370"/>
                <a:gd name="T44" fmla="*/ 0 w 886"/>
                <a:gd name="T45" fmla="*/ 0 h 370"/>
                <a:gd name="T46" fmla="*/ 0 w 886"/>
                <a:gd name="T47" fmla="*/ 0 h 370"/>
                <a:gd name="T48" fmla="*/ 0 w 886"/>
                <a:gd name="T49" fmla="*/ 0 h 370"/>
                <a:gd name="T50" fmla="*/ 0 w 886"/>
                <a:gd name="T51" fmla="*/ 0 h 370"/>
                <a:gd name="T52" fmla="*/ 0 w 886"/>
                <a:gd name="T53" fmla="*/ 0 h 370"/>
                <a:gd name="T54" fmla="*/ 0 w 886"/>
                <a:gd name="T55" fmla="*/ 0 h 370"/>
                <a:gd name="T56" fmla="*/ 0 w 886"/>
                <a:gd name="T57" fmla="*/ 0 h 370"/>
                <a:gd name="T58" fmla="*/ 0 w 886"/>
                <a:gd name="T59" fmla="*/ 0 h 370"/>
                <a:gd name="T60" fmla="*/ 0 w 886"/>
                <a:gd name="T61" fmla="*/ 0 h 370"/>
                <a:gd name="T62" fmla="*/ 0 w 886"/>
                <a:gd name="T63" fmla="*/ 0 h 370"/>
                <a:gd name="T64" fmla="*/ 0 w 886"/>
                <a:gd name="T65" fmla="*/ 0 h 370"/>
                <a:gd name="T66" fmla="*/ 0 w 886"/>
                <a:gd name="T67" fmla="*/ 0 h 370"/>
                <a:gd name="T68" fmla="*/ 0 w 886"/>
                <a:gd name="T69" fmla="*/ 0 h 370"/>
                <a:gd name="T70" fmla="*/ 0 w 886"/>
                <a:gd name="T71" fmla="*/ 0 h 370"/>
                <a:gd name="T72" fmla="*/ 0 w 886"/>
                <a:gd name="T73" fmla="*/ 0 h 370"/>
                <a:gd name="T74" fmla="*/ 0 w 886"/>
                <a:gd name="T75" fmla="*/ 0 h 370"/>
                <a:gd name="T76" fmla="*/ 0 w 886"/>
                <a:gd name="T77" fmla="*/ 0 h 370"/>
                <a:gd name="T78" fmla="*/ 0 w 886"/>
                <a:gd name="T79" fmla="*/ 0 h 370"/>
                <a:gd name="T80" fmla="*/ 0 w 886"/>
                <a:gd name="T81" fmla="*/ 0 h 370"/>
                <a:gd name="T82" fmla="*/ 0 w 886"/>
                <a:gd name="T83" fmla="*/ 0 h 370"/>
                <a:gd name="T84" fmla="*/ 0 w 886"/>
                <a:gd name="T85" fmla="*/ 0 h 370"/>
                <a:gd name="T86" fmla="*/ 0 w 886"/>
                <a:gd name="T87" fmla="*/ 0 h 370"/>
                <a:gd name="T88" fmla="*/ 0 w 886"/>
                <a:gd name="T89" fmla="*/ 0 h 370"/>
                <a:gd name="T90" fmla="*/ 0 w 886"/>
                <a:gd name="T91" fmla="*/ 0 h 370"/>
                <a:gd name="T92" fmla="*/ 0 w 886"/>
                <a:gd name="T93" fmla="*/ 0 h 370"/>
                <a:gd name="T94" fmla="*/ 0 w 886"/>
                <a:gd name="T95" fmla="*/ 0 h 370"/>
                <a:gd name="T96" fmla="*/ 0 w 886"/>
                <a:gd name="T97" fmla="*/ 0 h 370"/>
                <a:gd name="T98" fmla="*/ 0 w 886"/>
                <a:gd name="T99" fmla="*/ 0 h 370"/>
                <a:gd name="T100" fmla="*/ 0 w 886"/>
                <a:gd name="T101" fmla="*/ 0 h 370"/>
                <a:gd name="T102" fmla="*/ 0 w 886"/>
                <a:gd name="T103" fmla="*/ 0 h 370"/>
                <a:gd name="T104" fmla="*/ 0 w 886"/>
                <a:gd name="T105" fmla="*/ 0 h 370"/>
                <a:gd name="T106" fmla="*/ 0 w 886"/>
                <a:gd name="T107" fmla="*/ 0 h 370"/>
                <a:gd name="T108" fmla="*/ 0 w 886"/>
                <a:gd name="T109" fmla="*/ 0 h 370"/>
                <a:gd name="T110" fmla="*/ 0 w 886"/>
                <a:gd name="T111" fmla="*/ 0 h 370"/>
                <a:gd name="T112" fmla="*/ 0 w 886"/>
                <a:gd name="T113" fmla="*/ 0 h 370"/>
                <a:gd name="T114" fmla="*/ 0 w 886"/>
                <a:gd name="T115" fmla="*/ 0 h 370"/>
                <a:gd name="T116" fmla="*/ 0 w 886"/>
                <a:gd name="T117" fmla="*/ 0 h 370"/>
                <a:gd name="T118" fmla="*/ 0 w 886"/>
                <a:gd name="T119" fmla="*/ 0 h 370"/>
                <a:gd name="T120" fmla="*/ 0 w 886"/>
                <a:gd name="T121" fmla="*/ 0 h 37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86" h="370">
                  <a:moveTo>
                    <a:pt x="42" y="21"/>
                  </a:moveTo>
                  <a:lnTo>
                    <a:pt x="30" y="66"/>
                  </a:lnTo>
                  <a:lnTo>
                    <a:pt x="10" y="167"/>
                  </a:lnTo>
                  <a:lnTo>
                    <a:pt x="3" y="224"/>
                  </a:lnTo>
                  <a:lnTo>
                    <a:pt x="0" y="274"/>
                  </a:lnTo>
                  <a:lnTo>
                    <a:pt x="5" y="313"/>
                  </a:lnTo>
                  <a:lnTo>
                    <a:pt x="11" y="326"/>
                  </a:lnTo>
                  <a:lnTo>
                    <a:pt x="19" y="334"/>
                  </a:lnTo>
                  <a:lnTo>
                    <a:pt x="76" y="345"/>
                  </a:lnTo>
                  <a:lnTo>
                    <a:pt x="154" y="353"/>
                  </a:lnTo>
                  <a:lnTo>
                    <a:pt x="188" y="346"/>
                  </a:lnTo>
                  <a:lnTo>
                    <a:pt x="233" y="335"/>
                  </a:lnTo>
                  <a:lnTo>
                    <a:pt x="261" y="331"/>
                  </a:lnTo>
                  <a:lnTo>
                    <a:pt x="296" y="333"/>
                  </a:lnTo>
                  <a:lnTo>
                    <a:pt x="336" y="341"/>
                  </a:lnTo>
                  <a:lnTo>
                    <a:pt x="384" y="359"/>
                  </a:lnTo>
                  <a:lnTo>
                    <a:pt x="419" y="365"/>
                  </a:lnTo>
                  <a:lnTo>
                    <a:pt x="481" y="369"/>
                  </a:lnTo>
                  <a:lnTo>
                    <a:pt x="563" y="370"/>
                  </a:lnTo>
                  <a:lnTo>
                    <a:pt x="652" y="366"/>
                  </a:lnTo>
                  <a:lnTo>
                    <a:pt x="739" y="355"/>
                  </a:lnTo>
                  <a:lnTo>
                    <a:pt x="814" y="336"/>
                  </a:lnTo>
                  <a:lnTo>
                    <a:pt x="843" y="324"/>
                  </a:lnTo>
                  <a:lnTo>
                    <a:pt x="867" y="309"/>
                  </a:lnTo>
                  <a:lnTo>
                    <a:pt x="881" y="292"/>
                  </a:lnTo>
                  <a:lnTo>
                    <a:pt x="886" y="272"/>
                  </a:lnTo>
                  <a:lnTo>
                    <a:pt x="883" y="238"/>
                  </a:lnTo>
                  <a:lnTo>
                    <a:pt x="876" y="209"/>
                  </a:lnTo>
                  <a:lnTo>
                    <a:pt x="864" y="187"/>
                  </a:lnTo>
                  <a:lnTo>
                    <a:pt x="847" y="168"/>
                  </a:lnTo>
                  <a:lnTo>
                    <a:pt x="828" y="154"/>
                  </a:lnTo>
                  <a:lnTo>
                    <a:pt x="807" y="143"/>
                  </a:lnTo>
                  <a:lnTo>
                    <a:pt x="758" y="130"/>
                  </a:lnTo>
                  <a:lnTo>
                    <a:pt x="703" y="124"/>
                  </a:lnTo>
                  <a:lnTo>
                    <a:pt x="652" y="121"/>
                  </a:lnTo>
                  <a:lnTo>
                    <a:pt x="605" y="118"/>
                  </a:lnTo>
                  <a:lnTo>
                    <a:pt x="570" y="108"/>
                  </a:lnTo>
                  <a:lnTo>
                    <a:pt x="465" y="54"/>
                  </a:lnTo>
                  <a:lnTo>
                    <a:pt x="423" y="73"/>
                  </a:lnTo>
                  <a:lnTo>
                    <a:pt x="395" y="90"/>
                  </a:lnTo>
                  <a:lnTo>
                    <a:pt x="387" y="97"/>
                  </a:lnTo>
                  <a:lnTo>
                    <a:pt x="384" y="99"/>
                  </a:lnTo>
                  <a:lnTo>
                    <a:pt x="386" y="105"/>
                  </a:lnTo>
                  <a:lnTo>
                    <a:pt x="404" y="139"/>
                  </a:lnTo>
                  <a:lnTo>
                    <a:pt x="380" y="145"/>
                  </a:lnTo>
                  <a:lnTo>
                    <a:pt x="323" y="156"/>
                  </a:lnTo>
                  <a:lnTo>
                    <a:pt x="289" y="160"/>
                  </a:lnTo>
                  <a:lnTo>
                    <a:pt x="254" y="161"/>
                  </a:lnTo>
                  <a:lnTo>
                    <a:pt x="222" y="159"/>
                  </a:lnTo>
                  <a:lnTo>
                    <a:pt x="197" y="151"/>
                  </a:lnTo>
                  <a:lnTo>
                    <a:pt x="179" y="138"/>
                  </a:lnTo>
                  <a:lnTo>
                    <a:pt x="167" y="119"/>
                  </a:lnTo>
                  <a:lnTo>
                    <a:pt x="161" y="98"/>
                  </a:lnTo>
                  <a:lnTo>
                    <a:pt x="157" y="74"/>
                  </a:lnTo>
                  <a:lnTo>
                    <a:pt x="153" y="52"/>
                  </a:lnTo>
                  <a:lnTo>
                    <a:pt x="148" y="30"/>
                  </a:lnTo>
                  <a:lnTo>
                    <a:pt x="140" y="14"/>
                  </a:lnTo>
                  <a:lnTo>
                    <a:pt x="125" y="2"/>
                  </a:lnTo>
                  <a:lnTo>
                    <a:pt x="100" y="0"/>
                  </a:lnTo>
                  <a:lnTo>
                    <a:pt x="73" y="8"/>
                  </a:lnTo>
                  <a:lnTo>
                    <a:pt x="42" y="21"/>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48" name="Freeform 42"/>
            <p:cNvSpPr>
              <a:spLocks/>
            </p:cNvSpPr>
            <p:nvPr/>
          </p:nvSpPr>
          <p:spPr bwMode="auto">
            <a:xfrm>
              <a:off x="4804" y="3795"/>
              <a:ext cx="126" cy="48"/>
            </a:xfrm>
            <a:custGeom>
              <a:avLst/>
              <a:gdLst>
                <a:gd name="T0" fmla="*/ 0 w 902"/>
                <a:gd name="T1" fmla="*/ 0 h 386"/>
                <a:gd name="T2" fmla="*/ 0 w 902"/>
                <a:gd name="T3" fmla="*/ 0 h 386"/>
                <a:gd name="T4" fmla="*/ 0 w 902"/>
                <a:gd name="T5" fmla="*/ 0 h 386"/>
                <a:gd name="T6" fmla="*/ 0 w 902"/>
                <a:gd name="T7" fmla="*/ 0 h 386"/>
                <a:gd name="T8" fmla="*/ 0 w 902"/>
                <a:gd name="T9" fmla="*/ 0 h 386"/>
                <a:gd name="T10" fmla="*/ 0 w 902"/>
                <a:gd name="T11" fmla="*/ 0 h 386"/>
                <a:gd name="T12" fmla="*/ 0 w 902"/>
                <a:gd name="T13" fmla="*/ 0 h 386"/>
                <a:gd name="T14" fmla="*/ 0 w 902"/>
                <a:gd name="T15" fmla="*/ 0 h 386"/>
                <a:gd name="T16" fmla="*/ 0 w 902"/>
                <a:gd name="T17" fmla="*/ 0 h 386"/>
                <a:gd name="T18" fmla="*/ 0 w 902"/>
                <a:gd name="T19" fmla="*/ 0 h 386"/>
                <a:gd name="T20" fmla="*/ 0 w 902"/>
                <a:gd name="T21" fmla="*/ 0 h 386"/>
                <a:gd name="T22" fmla="*/ 0 w 902"/>
                <a:gd name="T23" fmla="*/ 0 h 386"/>
                <a:gd name="T24" fmla="*/ 0 w 902"/>
                <a:gd name="T25" fmla="*/ 0 h 386"/>
                <a:gd name="T26" fmla="*/ 0 w 902"/>
                <a:gd name="T27" fmla="*/ 0 h 386"/>
                <a:gd name="T28" fmla="*/ 0 w 902"/>
                <a:gd name="T29" fmla="*/ 0 h 386"/>
                <a:gd name="T30" fmla="*/ 0 w 902"/>
                <a:gd name="T31" fmla="*/ 0 h 386"/>
                <a:gd name="T32" fmla="*/ 0 w 902"/>
                <a:gd name="T33" fmla="*/ 0 h 386"/>
                <a:gd name="T34" fmla="*/ 0 w 902"/>
                <a:gd name="T35" fmla="*/ 0 h 386"/>
                <a:gd name="T36" fmla="*/ 0 w 902"/>
                <a:gd name="T37" fmla="*/ 0 h 386"/>
                <a:gd name="T38" fmla="*/ 0 w 902"/>
                <a:gd name="T39" fmla="*/ 0 h 386"/>
                <a:gd name="T40" fmla="*/ 0 w 902"/>
                <a:gd name="T41" fmla="*/ 0 h 386"/>
                <a:gd name="T42" fmla="*/ 0 w 902"/>
                <a:gd name="T43" fmla="*/ 0 h 386"/>
                <a:gd name="T44" fmla="*/ 0 w 902"/>
                <a:gd name="T45" fmla="*/ 0 h 386"/>
                <a:gd name="T46" fmla="*/ 0 w 902"/>
                <a:gd name="T47" fmla="*/ 0 h 386"/>
                <a:gd name="T48" fmla="*/ 0 w 902"/>
                <a:gd name="T49" fmla="*/ 0 h 386"/>
                <a:gd name="T50" fmla="*/ 0 w 902"/>
                <a:gd name="T51" fmla="*/ 0 h 386"/>
                <a:gd name="T52" fmla="*/ 0 w 902"/>
                <a:gd name="T53" fmla="*/ 0 h 386"/>
                <a:gd name="T54" fmla="*/ 0 w 902"/>
                <a:gd name="T55" fmla="*/ 0 h 386"/>
                <a:gd name="T56" fmla="*/ 0 w 902"/>
                <a:gd name="T57" fmla="*/ 0 h 386"/>
                <a:gd name="T58" fmla="*/ 0 w 902"/>
                <a:gd name="T59" fmla="*/ 0 h 386"/>
                <a:gd name="T60" fmla="*/ 0 w 902"/>
                <a:gd name="T61" fmla="*/ 0 h 386"/>
                <a:gd name="T62" fmla="*/ 0 w 902"/>
                <a:gd name="T63" fmla="*/ 0 h 386"/>
                <a:gd name="T64" fmla="*/ 0 w 902"/>
                <a:gd name="T65" fmla="*/ 0 h 386"/>
                <a:gd name="T66" fmla="*/ 0 w 902"/>
                <a:gd name="T67" fmla="*/ 0 h 386"/>
                <a:gd name="T68" fmla="*/ 0 w 902"/>
                <a:gd name="T69" fmla="*/ 0 h 386"/>
                <a:gd name="T70" fmla="*/ 0 w 902"/>
                <a:gd name="T71" fmla="*/ 0 h 386"/>
                <a:gd name="T72" fmla="*/ 0 w 902"/>
                <a:gd name="T73" fmla="*/ 0 h 386"/>
                <a:gd name="T74" fmla="*/ 0 w 902"/>
                <a:gd name="T75" fmla="*/ 0 h 386"/>
                <a:gd name="T76" fmla="*/ 0 w 902"/>
                <a:gd name="T77" fmla="*/ 0 h 386"/>
                <a:gd name="T78" fmla="*/ 0 w 902"/>
                <a:gd name="T79" fmla="*/ 0 h 386"/>
                <a:gd name="T80" fmla="*/ 0 w 902"/>
                <a:gd name="T81" fmla="*/ 0 h 386"/>
                <a:gd name="T82" fmla="*/ 0 w 902"/>
                <a:gd name="T83" fmla="*/ 0 h 386"/>
                <a:gd name="T84" fmla="*/ 0 w 902"/>
                <a:gd name="T85" fmla="*/ 0 h 386"/>
                <a:gd name="T86" fmla="*/ 0 w 902"/>
                <a:gd name="T87" fmla="*/ 0 h 386"/>
                <a:gd name="T88" fmla="*/ 0 w 902"/>
                <a:gd name="T89" fmla="*/ 0 h 386"/>
                <a:gd name="T90" fmla="*/ 0 w 902"/>
                <a:gd name="T91" fmla="*/ 0 h 386"/>
                <a:gd name="T92" fmla="*/ 0 w 902"/>
                <a:gd name="T93" fmla="*/ 0 h 386"/>
                <a:gd name="T94" fmla="*/ 0 w 902"/>
                <a:gd name="T95" fmla="*/ 0 h 38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902" h="386">
                  <a:moveTo>
                    <a:pt x="84" y="23"/>
                  </a:moveTo>
                  <a:lnTo>
                    <a:pt x="88" y="13"/>
                  </a:lnTo>
                  <a:lnTo>
                    <a:pt x="78" y="8"/>
                  </a:lnTo>
                  <a:lnTo>
                    <a:pt x="47" y="22"/>
                  </a:lnTo>
                  <a:lnTo>
                    <a:pt x="43" y="27"/>
                  </a:lnTo>
                  <a:lnTo>
                    <a:pt x="31" y="72"/>
                  </a:lnTo>
                  <a:lnTo>
                    <a:pt x="11" y="173"/>
                  </a:lnTo>
                  <a:lnTo>
                    <a:pt x="10" y="174"/>
                  </a:lnTo>
                  <a:lnTo>
                    <a:pt x="3" y="231"/>
                  </a:lnTo>
                  <a:lnTo>
                    <a:pt x="3" y="232"/>
                  </a:lnTo>
                  <a:lnTo>
                    <a:pt x="0" y="282"/>
                  </a:lnTo>
                  <a:lnTo>
                    <a:pt x="0" y="283"/>
                  </a:lnTo>
                  <a:lnTo>
                    <a:pt x="5" y="322"/>
                  </a:lnTo>
                  <a:lnTo>
                    <a:pt x="6" y="324"/>
                  </a:lnTo>
                  <a:lnTo>
                    <a:pt x="12" y="337"/>
                  </a:lnTo>
                  <a:lnTo>
                    <a:pt x="14" y="339"/>
                  </a:lnTo>
                  <a:lnTo>
                    <a:pt x="22" y="347"/>
                  </a:lnTo>
                  <a:lnTo>
                    <a:pt x="26" y="349"/>
                  </a:lnTo>
                  <a:lnTo>
                    <a:pt x="83" y="360"/>
                  </a:lnTo>
                  <a:lnTo>
                    <a:pt x="83" y="361"/>
                  </a:lnTo>
                  <a:lnTo>
                    <a:pt x="161" y="370"/>
                  </a:lnTo>
                  <a:lnTo>
                    <a:pt x="164" y="369"/>
                  </a:lnTo>
                  <a:lnTo>
                    <a:pt x="198" y="361"/>
                  </a:lnTo>
                  <a:lnTo>
                    <a:pt x="242" y="350"/>
                  </a:lnTo>
                  <a:lnTo>
                    <a:pt x="269" y="347"/>
                  </a:lnTo>
                  <a:lnTo>
                    <a:pt x="303" y="349"/>
                  </a:lnTo>
                  <a:lnTo>
                    <a:pt x="342" y="356"/>
                  </a:lnTo>
                  <a:lnTo>
                    <a:pt x="389" y="374"/>
                  </a:lnTo>
                  <a:lnTo>
                    <a:pt x="391" y="374"/>
                  </a:lnTo>
                  <a:lnTo>
                    <a:pt x="425" y="380"/>
                  </a:lnTo>
                  <a:lnTo>
                    <a:pt x="427" y="381"/>
                  </a:lnTo>
                  <a:lnTo>
                    <a:pt x="489" y="385"/>
                  </a:lnTo>
                  <a:lnTo>
                    <a:pt x="571" y="386"/>
                  </a:lnTo>
                  <a:lnTo>
                    <a:pt x="660" y="382"/>
                  </a:lnTo>
                  <a:lnTo>
                    <a:pt x="661" y="382"/>
                  </a:lnTo>
                  <a:lnTo>
                    <a:pt x="748" y="371"/>
                  </a:lnTo>
                  <a:lnTo>
                    <a:pt x="749" y="370"/>
                  </a:lnTo>
                  <a:lnTo>
                    <a:pt x="824" y="351"/>
                  </a:lnTo>
                  <a:lnTo>
                    <a:pt x="825" y="351"/>
                  </a:lnTo>
                  <a:lnTo>
                    <a:pt x="854" y="339"/>
                  </a:lnTo>
                  <a:lnTo>
                    <a:pt x="855" y="338"/>
                  </a:lnTo>
                  <a:lnTo>
                    <a:pt x="879" y="324"/>
                  </a:lnTo>
                  <a:lnTo>
                    <a:pt x="881" y="323"/>
                  </a:lnTo>
                  <a:lnTo>
                    <a:pt x="895" y="305"/>
                  </a:lnTo>
                  <a:lnTo>
                    <a:pt x="896" y="302"/>
                  </a:lnTo>
                  <a:lnTo>
                    <a:pt x="901" y="282"/>
                  </a:lnTo>
                  <a:lnTo>
                    <a:pt x="902" y="279"/>
                  </a:lnTo>
                  <a:lnTo>
                    <a:pt x="899" y="245"/>
                  </a:lnTo>
                  <a:lnTo>
                    <a:pt x="898" y="244"/>
                  </a:lnTo>
                  <a:lnTo>
                    <a:pt x="891" y="215"/>
                  </a:lnTo>
                  <a:lnTo>
                    <a:pt x="891" y="213"/>
                  </a:lnTo>
                  <a:lnTo>
                    <a:pt x="879" y="191"/>
                  </a:lnTo>
                  <a:lnTo>
                    <a:pt x="878" y="190"/>
                  </a:lnTo>
                  <a:lnTo>
                    <a:pt x="862" y="171"/>
                  </a:lnTo>
                  <a:lnTo>
                    <a:pt x="861" y="170"/>
                  </a:lnTo>
                  <a:lnTo>
                    <a:pt x="841" y="156"/>
                  </a:lnTo>
                  <a:lnTo>
                    <a:pt x="840" y="155"/>
                  </a:lnTo>
                  <a:lnTo>
                    <a:pt x="819" y="144"/>
                  </a:lnTo>
                  <a:lnTo>
                    <a:pt x="817" y="144"/>
                  </a:lnTo>
                  <a:lnTo>
                    <a:pt x="768" y="131"/>
                  </a:lnTo>
                  <a:lnTo>
                    <a:pt x="767" y="130"/>
                  </a:lnTo>
                  <a:lnTo>
                    <a:pt x="712" y="124"/>
                  </a:lnTo>
                  <a:lnTo>
                    <a:pt x="711" y="124"/>
                  </a:lnTo>
                  <a:lnTo>
                    <a:pt x="660" y="121"/>
                  </a:lnTo>
                  <a:lnTo>
                    <a:pt x="614" y="118"/>
                  </a:lnTo>
                  <a:lnTo>
                    <a:pt x="581" y="109"/>
                  </a:lnTo>
                  <a:lnTo>
                    <a:pt x="478" y="54"/>
                  </a:lnTo>
                  <a:lnTo>
                    <a:pt x="470" y="54"/>
                  </a:lnTo>
                  <a:lnTo>
                    <a:pt x="428" y="74"/>
                  </a:lnTo>
                  <a:lnTo>
                    <a:pt x="427" y="75"/>
                  </a:lnTo>
                  <a:lnTo>
                    <a:pt x="399" y="92"/>
                  </a:lnTo>
                  <a:lnTo>
                    <a:pt x="398" y="92"/>
                  </a:lnTo>
                  <a:lnTo>
                    <a:pt x="391" y="98"/>
                  </a:lnTo>
                  <a:lnTo>
                    <a:pt x="388" y="101"/>
                  </a:lnTo>
                  <a:lnTo>
                    <a:pt x="385" y="109"/>
                  </a:lnTo>
                  <a:lnTo>
                    <a:pt x="387" y="115"/>
                  </a:lnTo>
                  <a:lnTo>
                    <a:pt x="387" y="117"/>
                  </a:lnTo>
                  <a:lnTo>
                    <a:pt x="401" y="141"/>
                  </a:lnTo>
                  <a:lnTo>
                    <a:pt x="386" y="146"/>
                  </a:lnTo>
                  <a:lnTo>
                    <a:pt x="329" y="156"/>
                  </a:lnTo>
                  <a:lnTo>
                    <a:pt x="296" y="160"/>
                  </a:lnTo>
                  <a:lnTo>
                    <a:pt x="262" y="161"/>
                  </a:lnTo>
                  <a:lnTo>
                    <a:pt x="231" y="159"/>
                  </a:lnTo>
                  <a:lnTo>
                    <a:pt x="208" y="152"/>
                  </a:lnTo>
                  <a:lnTo>
                    <a:pt x="193" y="140"/>
                  </a:lnTo>
                  <a:lnTo>
                    <a:pt x="182" y="124"/>
                  </a:lnTo>
                  <a:lnTo>
                    <a:pt x="176" y="104"/>
                  </a:lnTo>
                  <a:lnTo>
                    <a:pt x="172" y="81"/>
                  </a:lnTo>
                  <a:lnTo>
                    <a:pt x="168" y="59"/>
                  </a:lnTo>
                  <a:lnTo>
                    <a:pt x="168" y="58"/>
                  </a:lnTo>
                  <a:lnTo>
                    <a:pt x="163" y="36"/>
                  </a:lnTo>
                  <a:lnTo>
                    <a:pt x="163" y="35"/>
                  </a:lnTo>
                  <a:lnTo>
                    <a:pt x="155" y="19"/>
                  </a:lnTo>
                  <a:lnTo>
                    <a:pt x="153" y="16"/>
                  </a:lnTo>
                  <a:lnTo>
                    <a:pt x="139" y="4"/>
                  </a:lnTo>
                  <a:lnTo>
                    <a:pt x="134" y="2"/>
                  </a:lnTo>
                  <a:lnTo>
                    <a:pt x="109" y="0"/>
                  </a:lnTo>
                  <a:lnTo>
                    <a:pt x="106" y="1"/>
                  </a:lnTo>
                  <a:lnTo>
                    <a:pt x="79" y="8"/>
                  </a:lnTo>
                  <a:lnTo>
                    <a:pt x="78" y="8"/>
                  </a:lnTo>
                  <a:lnTo>
                    <a:pt x="47" y="22"/>
                  </a:lnTo>
                  <a:lnTo>
                    <a:pt x="43" y="27"/>
                  </a:lnTo>
                  <a:lnTo>
                    <a:pt x="31" y="72"/>
                  </a:lnTo>
                  <a:lnTo>
                    <a:pt x="36" y="81"/>
                  </a:lnTo>
                  <a:lnTo>
                    <a:pt x="46" y="76"/>
                  </a:lnTo>
                  <a:lnTo>
                    <a:pt x="56" y="35"/>
                  </a:lnTo>
                  <a:lnTo>
                    <a:pt x="83" y="23"/>
                  </a:lnTo>
                  <a:lnTo>
                    <a:pt x="109" y="17"/>
                  </a:lnTo>
                  <a:lnTo>
                    <a:pt x="130" y="18"/>
                  </a:lnTo>
                  <a:lnTo>
                    <a:pt x="142" y="27"/>
                  </a:lnTo>
                  <a:lnTo>
                    <a:pt x="149" y="41"/>
                  </a:lnTo>
                  <a:lnTo>
                    <a:pt x="154" y="62"/>
                  </a:lnTo>
                  <a:lnTo>
                    <a:pt x="158" y="83"/>
                  </a:lnTo>
                  <a:lnTo>
                    <a:pt x="162" y="107"/>
                  </a:lnTo>
                  <a:lnTo>
                    <a:pt x="162" y="108"/>
                  </a:lnTo>
                  <a:lnTo>
                    <a:pt x="168" y="129"/>
                  </a:lnTo>
                  <a:lnTo>
                    <a:pt x="169" y="131"/>
                  </a:lnTo>
                  <a:lnTo>
                    <a:pt x="180" y="150"/>
                  </a:lnTo>
                  <a:lnTo>
                    <a:pt x="182" y="152"/>
                  </a:lnTo>
                  <a:lnTo>
                    <a:pt x="201" y="165"/>
                  </a:lnTo>
                  <a:lnTo>
                    <a:pt x="203" y="166"/>
                  </a:lnTo>
                  <a:lnTo>
                    <a:pt x="228" y="174"/>
                  </a:lnTo>
                  <a:lnTo>
                    <a:pt x="230" y="175"/>
                  </a:lnTo>
                  <a:lnTo>
                    <a:pt x="262" y="177"/>
                  </a:lnTo>
                  <a:lnTo>
                    <a:pt x="297" y="176"/>
                  </a:lnTo>
                  <a:lnTo>
                    <a:pt x="298" y="176"/>
                  </a:lnTo>
                  <a:lnTo>
                    <a:pt x="332" y="172"/>
                  </a:lnTo>
                  <a:lnTo>
                    <a:pt x="332" y="171"/>
                  </a:lnTo>
                  <a:lnTo>
                    <a:pt x="389" y="160"/>
                  </a:lnTo>
                  <a:lnTo>
                    <a:pt x="390" y="160"/>
                  </a:lnTo>
                  <a:lnTo>
                    <a:pt x="414" y="154"/>
                  </a:lnTo>
                  <a:lnTo>
                    <a:pt x="419" y="142"/>
                  </a:lnTo>
                  <a:lnTo>
                    <a:pt x="401" y="110"/>
                  </a:lnTo>
                  <a:lnTo>
                    <a:pt x="399" y="105"/>
                  </a:lnTo>
                  <a:lnTo>
                    <a:pt x="385" y="109"/>
                  </a:lnTo>
                  <a:lnTo>
                    <a:pt x="396" y="113"/>
                  </a:lnTo>
                  <a:lnTo>
                    <a:pt x="399" y="111"/>
                  </a:lnTo>
                  <a:lnTo>
                    <a:pt x="400" y="111"/>
                  </a:lnTo>
                  <a:lnTo>
                    <a:pt x="407" y="105"/>
                  </a:lnTo>
                  <a:lnTo>
                    <a:pt x="435" y="88"/>
                  </a:lnTo>
                  <a:lnTo>
                    <a:pt x="473" y="70"/>
                  </a:lnTo>
                  <a:lnTo>
                    <a:pt x="574" y="123"/>
                  </a:lnTo>
                  <a:lnTo>
                    <a:pt x="576" y="123"/>
                  </a:lnTo>
                  <a:lnTo>
                    <a:pt x="611" y="133"/>
                  </a:lnTo>
                  <a:lnTo>
                    <a:pt x="613" y="134"/>
                  </a:lnTo>
                  <a:lnTo>
                    <a:pt x="660" y="137"/>
                  </a:lnTo>
                  <a:lnTo>
                    <a:pt x="710" y="140"/>
                  </a:lnTo>
                  <a:lnTo>
                    <a:pt x="765" y="146"/>
                  </a:lnTo>
                  <a:lnTo>
                    <a:pt x="812" y="158"/>
                  </a:lnTo>
                  <a:lnTo>
                    <a:pt x="832" y="168"/>
                  </a:lnTo>
                  <a:lnTo>
                    <a:pt x="850" y="182"/>
                  </a:lnTo>
                  <a:lnTo>
                    <a:pt x="866" y="199"/>
                  </a:lnTo>
                  <a:lnTo>
                    <a:pt x="877" y="220"/>
                  </a:lnTo>
                  <a:lnTo>
                    <a:pt x="883" y="247"/>
                  </a:lnTo>
                  <a:lnTo>
                    <a:pt x="886" y="279"/>
                  </a:lnTo>
                  <a:lnTo>
                    <a:pt x="882" y="296"/>
                  </a:lnTo>
                  <a:lnTo>
                    <a:pt x="870" y="311"/>
                  </a:lnTo>
                  <a:lnTo>
                    <a:pt x="848" y="325"/>
                  </a:lnTo>
                  <a:lnTo>
                    <a:pt x="820" y="337"/>
                  </a:lnTo>
                  <a:lnTo>
                    <a:pt x="746" y="355"/>
                  </a:lnTo>
                  <a:lnTo>
                    <a:pt x="659" y="366"/>
                  </a:lnTo>
                  <a:lnTo>
                    <a:pt x="571" y="370"/>
                  </a:lnTo>
                  <a:lnTo>
                    <a:pt x="489" y="369"/>
                  </a:lnTo>
                  <a:lnTo>
                    <a:pt x="428" y="365"/>
                  </a:lnTo>
                  <a:lnTo>
                    <a:pt x="394" y="359"/>
                  </a:lnTo>
                  <a:lnTo>
                    <a:pt x="347" y="342"/>
                  </a:lnTo>
                  <a:lnTo>
                    <a:pt x="346" y="342"/>
                  </a:lnTo>
                  <a:lnTo>
                    <a:pt x="306" y="334"/>
                  </a:lnTo>
                  <a:lnTo>
                    <a:pt x="304" y="333"/>
                  </a:lnTo>
                  <a:lnTo>
                    <a:pt x="269" y="331"/>
                  </a:lnTo>
                  <a:lnTo>
                    <a:pt x="268" y="331"/>
                  </a:lnTo>
                  <a:lnTo>
                    <a:pt x="240" y="335"/>
                  </a:lnTo>
                  <a:lnTo>
                    <a:pt x="239" y="336"/>
                  </a:lnTo>
                  <a:lnTo>
                    <a:pt x="194" y="347"/>
                  </a:lnTo>
                  <a:lnTo>
                    <a:pt x="162" y="353"/>
                  </a:lnTo>
                  <a:lnTo>
                    <a:pt x="85" y="345"/>
                  </a:lnTo>
                  <a:lnTo>
                    <a:pt x="31" y="335"/>
                  </a:lnTo>
                  <a:lnTo>
                    <a:pt x="25" y="330"/>
                  </a:lnTo>
                  <a:lnTo>
                    <a:pt x="20" y="319"/>
                  </a:lnTo>
                  <a:lnTo>
                    <a:pt x="16" y="282"/>
                  </a:lnTo>
                  <a:lnTo>
                    <a:pt x="19" y="233"/>
                  </a:lnTo>
                  <a:lnTo>
                    <a:pt x="26" y="176"/>
                  </a:lnTo>
                  <a:lnTo>
                    <a:pt x="46" y="76"/>
                  </a:lnTo>
                  <a:lnTo>
                    <a:pt x="56" y="35"/>
                  </a:lnTo>
                  <a:lnTo>
                    <a:pt x="84" y="23"/>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49" name="Freeform 43"/>
            <p:cNvSpPr>
              <a:spLocks/>
            </p:cNvSpPr>
            <p:nvPr/>
          </p:nvSpPr>
          <p:spPr bwMode="auto">
            <a:xfrm>
              <a:off x="4804" y="3821"/>
              <a:ext cx="126" cy="22"/>
            </a:xfrm>
            <a:custGeom>
              <a:avLst/>
              <a:gdLst>
                <a:gd name="T0" fmla="*/ 0 w 885"/>
                <a:gd name="T1" fmla="*/ 0 h 152"/>
                <a:gd name="T2" fmla="*/ 0 w 885"/>
                <a:gd name="T3" fmla="*/ 0 h 152"/>
                <a:gd name="T4" fmla="*/ 0 w 885"/>
                <a:gd name="T5" fmla="*/ 0 h 152"/>
                <a:gd name="T6" fmla="*/ 0 w 885"/>
                <a:gd name="T7" fmla="*/ 0 h 152"/>
                <a:gd name="T8" fmla="*/ 0 w 885"/>
                <a:gd name="T9" fmla="*/ 0 h 152"/>
                <a:gd name="T10" fmla="*/ 0 w 885"/>
                <a:gd name="T11" fmla="*/ 0 h 152"/>
                <a:gd name="T12" fmla="*/ 0 w 885"/>
                <a:gd name="T13" fmla="*/ 0 h 152"/>
                <a:gd name="T14" fmla="*/ 0 w 885"/>
                <a:gd name="T15" fmla="*/ 0 h 152"/>
                <a:gd name="T16" fmla="*/ 0 w 885"/>
                <a:gd name="T17" fmla="*/ 0 h 152"/>
                <a:gd name="T18" fmla="*/ 0 w 885"/>
                <a:gd name="T19" fmla="*/ 0 h 152"/>
                <a:gd name="T20" fmla="*/ 0 w 885"/>
                <a:gd name="T21" fmla="*/ 0 h 152"/>
                <a:gd name="T22" fmla="*/ 0 w 885"/>
                <a:gd name="T23" fmla="*/ 0 h 152"/>
                <a:gd name="T24" fmla="*/ 0 w 885"/>
                <a:gd name="T25" fmla="*/ 0 h 152"/>
                <a:gd name="T26" fmla="*/ 0 w 885"/>
                <a:gd name="T27" fmla="*/ 0 h 152"/>
                <a:gd name="T28" fmla="*/ 0 w 885"/>
                <a:gd name="T29" fmla="*/ 0 h 152"/>
                <a:gd name="T30" fmla="*/ 0 w 885"/>
                <a:gd name="T31" fmla="*/ 0 h 152"/>
                <a:gd name="T32" fmla="*/ 0 w 885"/>
                <a:gd name="T33" fmla="*/ 0 h 152"/>
                <a:gd name="T34" fmla="*/ 0 w 885"/>
                <a:gd name="T35" fmla="*/ 0 h 152"/>
                <a:gd name="T36" fmla="*/ 0 w 885"/>
                <a:gd name="T37" fmla="*/ 0 h 152"/>
                <a:gd name="T38" fmla="*/ 0 w 885"/>
                <a:gd name="T39" fmla="*/ 0 h 152"/>
                <a:gd name="T40" fmla="*/ 0 w 885"/>
                <a:gd name="T41" fmla="*/ 0 h 152"/>
                <a:gd name="T42" fmla="*/ 0 w 885"/>
                <a:gd name="T43" fmla="*/ 0 h 152"/>
                <a:gd name="T44" fmla="*/ 0 w 885"/>
                <a:gd name="T45" fmla="*/ 0 h 152"/>
                <a:gd name="T46" fmla="*/ 0 w 885"/>
                <a:gd name="T47" fmla="*/ 0 h 152"/>
                <a:gd name="T48" fmla="*/ 0 w 885"/>
                <a:gd name="T49" fmla="*/ 0 h 152"/>
                <a:gd name="T50" fmla="*/ 0 w 885"/>
                <a:gd name="T51" fmla="*/ 0 h 152"/>
                <a:gd name="T52" fmla="*/ 0 w 885"/>
                <a:gd name="T53" fmla="*/ 0 h 152"/>
                <a:gd name="T54" fmla="*/ 0 w 885"/>
                <a:gd name="T55" fmla="*/ 0 h 152"/>
                <a:gd name="T56" fmla="*/ 0 w 885"/>
                <a:gd name="T57" fmla="*/ 0 h 152"/>
                <a:gd name="T58" fmla="*/ 0 w 885"/>
                <a:gd name="T59" fmla="*/ 0 h 152"/>
                <a:gd name="T60" fmla="*/ 0 w 885"/>
                <a:gd name="T61" fmla="*/ 0 h 152"/>
                <a:gd name="T62" fmla="*/ 0 w 885"/>
                <a:gd name="T63" fmla="*/ 0 h 152"/>
                <a:gd name="T64" fmla="*/ 0 w 885"/>
                <a:gd name="T65" fmla="*/ 0 h 152"/>
                <a:gd name="T66" fmla="*/ 0 w 885"/>
                <a:gd name="T67" fmla="*/ 0 h 152"/>
                <a:gd name="T68" fmla="*/ 0 w 885"/>
                <a:gd name="T69" fmla="*/ 0 h 152"/>
                <a:gd name="T70" fmla="*/ 0 w 885"/>
                <a:gd name="T71" fmla="*/ 0 h 152"/>
                <a:gd name="T72" fmla="*/ 0 w 885"/>
                <a:gd name="T73" fmla="*/ 0 h 152"/>
                <a:gd name="T74" fmla="*/ 0 w 885"/>
                <a:gd name="T75" fmla="*/ 0 h 152"/>
                <a:gd name="T76" fmla="*/ 0 w 885"/>
                <a:gd name="T77" fmla="*/ 0 h 152"/>
                <a:gd name="T78" fmla="*/ 0 w 885"/>
                <a:gd name="T79" fmla="*/ 0 h 152"/>
                <a:gd name="T80" fmla="*/ 0 w 885"/>
                <a:gd name="T81" fmla="*/ 0 h 152"/>
                <a:gd name="T82" fmla="*/ 0 w 885"/>
                <a:gd name="T83" fmla="*/ 0 h 152"/>
                <a:gd name="T84" fmla="*/ 0 w 885"/>
                <a:gd name="T85" fmla="*/ 0 h 152"/>
                <a:gd name="T86" fmla="*/ 0 w 885"/>
                <a:gd name="T87" fmla="*/ 0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885" h="152">
                  <a:moveTo>
                    <a:pt x="18" y="39"/>
                  </a:moveTo>
                  <a:lnTo>
                    <a:pt x="75" y="51"/>
                  </a:lnTo>
                  <a:lnTo>
                    <a:pt x="153" y="59"/>
                  </a:lnTo>
                  <a:lnTo>
                    <a:pt x="187" y="52"/>
                  </a:lnTo>
                  <a:lnTo>
                    <a:pt x="232" y="40"/>
                  </a:lnTo>
                  <a:lnTo>
                    <a:pt x="260" y="36"/>
                  </a:lnTo>
                  <a:lnTo>
                    <a:pt x="295" y="38"/>
                  </a:lnTo>
                  <a:lnTo>
                    <a:pt x="335" y="46"/>
                  </a:lnTo>
                  <a:lnTo>
                    <a:pt x="383" y="64"/>
                  </a:lnTo>
                  <a:lnTo>
                    <a:pt x="413" y="70"/>
                  </a:lnTo>
                  <a:lnTo>
                    <a:pt x="470" y="74"/>
                  </a:lnTo>
                  <a:lnTo>
                    <a:pt x="542" y="75"/>
                  </a:lnTo>
                  <a:lnTo>
                    <a:pt x="624" y="72"/>
                  </a:lnTo>
                  <a:lnTo>
                    <a:pt x="707" y="65"/>
                  </a:lnTo>
                  <a:lnTo>
                    <a:pt x="782" y="51"/>
                  </a:lnTo>
                  <a:lnTo>
                    <a:pt x="841" y="30"/>
                  </a:lnTo>
                  <a:lnTo>
                    <a:pt x="864" y="16"/>
                  </a:lnTo>
                  <a:lnTo>
                    <a:pt x="878" y="0"/>
                  </a:lnTo>
                  <a:lnTo>
                    <a:pt x="883" y="25"/>
                  </a:lnTo>
                  <a:lnTo>
                    <a:pt x="885" y="54"/>
                  </a:lnTo>
                  <a:lnTo>
                    <a:pt x="880" y="74"/>
                  </a:lnTo>
                  <a:lnTo>
                    <a:pt x="866" y="91"/>
                  </a:lnTo>
                  <a:lnTo>
                    <a:pt x="842" y="106"/>
                  </a:lnTo>
                  <a:lnTo>
                    <a:pt x="813" y="118"/>
                  </a:lnTo>
                  <a:lnTo>
                    <a:pt x="738" y="137"/>
                  </a:lnTo>
                  <a:lnTo>
                    <a:pt x="651" y="148"/>
                  </a:lnTo>
                  <a:lnTo>
                    <a:pt x="562" y="152"/>
                  </a:lnTo>
                  <a:lnTo>
                    <a:pt x="480" y="151"/>
                  </a:lnTo>
                  <a:lnTo>
                    <a:pt x="418" y="147"/>
                  </a:lnTo>
                  <a:lnTo>
                    <a:pt x="383" y="141"/>
                  </a:lnTo>
                  <a:lnTo>
                    <a:pt x="335" y="123"/>
                  </a:lnTo>
                  <a:lnTo>
                    <a:pt x="295" y="115"/>
                  </a:lnTo>
                  <a:lnTo>
                    <a:pt x="260" y="113"/>
                  </a:lnTo>
                  <a:lnTo>
                    <a:pt x="232" y="117"/>
                  </a:lnTo>
                  <a:lnTo>
                    <a:pt x="187" y="128"/>
                  </a:lnTo>
                  <a:lnTo>
                    <a:pt x="153" y="135"/>
                  </a:lnTo>
                  <a:lnTo>
                    <a:pt x="75" y="127"/>
                  </a:lnTo>
                  <a:lnTo>
                    <a:pt x="18" y="116"/>
                  </a:lnTo>
                  <a:lnTo>
                    <a:pt x="7" y="103"/>
                  </a:lnTo>
                  <a:lnTo>
                    <a:pt x="1" y="79"/>
                  </a:lnTo>
                  <a:lnTo>
                    <a:pt x="0" y="46"/>
                  </a:lnTo>
                  <a:lnTo>
                    <a:pt x="2" y="9"/>
                  </a:lnTo>
                  <a:lnTo>
                    <a:pt x="7" y="28"/>
                  </a:lnTo>
                  <a:lnTo>
                    <a:pt x="18"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50" name="Freeform 44"/>
            <p:cNvSpPr>
              <a:spLocks/>
            </p:cNvSpPr>
            <p:nvPr/>
          </p:nvSpPr>
          <p:spPr bwMode="auto">
            <a:xfrm>
              <a:off x="4804" y="3821"/>
              <a:ext cx="126" cy="22"/>
            </a:xfrm>
            <a:custGeom>
              <a:avLst/>
              <a:gdLst>
                <a:gd name="T0" fmla="*/ 0 w 901"/>
                <a:gd name="T1" fmla="*/ 0 h 167"/>
                <a:gd name="T2" fmla="*/ 0 w 901"/>
                <a:gd name="T3" fmla="*/ 0 h 167"/>
                <a:gd name="T4" fmla="*/ 0 w 901"/>
                <a:gd name="T5" fmla="*/ 0 h 167"/>
                <a:gd name="T6" fmla="*/ 0 w 901"/>
                <a:gd name="T7" fmla="*/ 0 h 167"/>
                <a:gd name="T8" fmla="*/ 0 w 901"/>
                <a:gd name="T9" fmla="*/ 0 h 167"/>
                <a:gd name="T10" fmla="*/ 0 w 901"/>
                <a:gd name="T11" fmla="*/ 0 h 167"/>
                <a:gd name="T12" fmla="*/ 0 w 901"/>
                <a:gd name="T13" fmla="*/ 0 h 167"/>
                <a:gd name="T14" fmla="*/ 0 w 901"/>
                <a:gd name="T15" fmla="*/ 0 h 167"/>
                <a:gd name="T16" fmla="*/ 0 w 901"/>
                <a:gd name="T17" fmla="*/ 0 h 167"/>
                <a:gd name="T18" fmla="*/ 0 w 901"/>
                <a:gd name="T19" fmla="*/ 0 h 167"/>
                <a:gd name="T20" fmla="*/ 0 w 901"/>
                <a:gd name="T21" fmla="*/ 0 h 167"/>
                <a:gd name="T22" fmla="*/ 0 w 901"/>
                <a:gd name="T23" fmla="*/ 0 h 167"/>
                <a:gd name="T24" fmla="*/ 0 w 901"/>
                <a:gd name="T25" fmla="*/ 0 h 167"/>
                <a:gd name="T26" fmla="*/ 0 w 901"/>
                <a:gd name="T27" fmla="*/ 0 h 167"/>
                <a:gd name="T28" fmla="*/ 0 w 901"/>
                <a:gd name="T29" fmla="*/ 0 h 167"/>
                <a:gd name="T30" fmla="*/ 0 w 901"/>
                <a:gd name="T31" fmla="*/ 0 h 167"/>
                <a:gd name="T32" fmla="*/ 0 w 901"/>
                <a:gd name="T33" fmla="*/ 0 h 167"/>
                <a:gd name="T34" fmla="*/ 0 w 901"/>
                <a:gd name="T35" fmla="*/ 0 h 167"/>
                <a:gd name="T36" fmla="*/ 0 w 901"/>
                <a:gd name="T37" fmla="*/ 0 h 167"/>
                <a:gd name="T38" fmla="*/ 0 w 901"/>
                <a:gd name="T39" fmla="*/ 0 h 167"/>
                <a:gd name="T40" fmla="*/ 0 w 901"/>
                <a:gd name="T41" fmla="*/ 0 h 167"/>
                <a:gd name="T42" fmla="*/ 0 w 901"/>
                <a:gd name="T43" fmla="*/ 0 h 167"/>
                <a:gd name="T44" fmla="*/ 0 w 901"/>
                <a:gd name="T45" fmla="*/ 0 h 167"/>
                <a:gd name="T46" fmla="*/ 0 w 901"/>
                <a:gd name="T47" fmla="*/ 0 h 167"/>
                <a:gd name="T48" fmla="*/ 0 w 901"/>
                <a:gd name="T49" fmla="*/ 0 h 167"/>
                <a:gd name="T50" fmla="*/ 0 w 901"/>
                <a:gd name="T51" fmla="*/ 0 h 167"/>
                <a:gd name="T52" fmla="*/ 0 w 901"/>
                <a:gd name="T53" fmla="*/ 0 h 167"/>
                <a:gd name="T54" fmla="*/ 0 w 901"/>
                <a:gd name="T55" fmla="*/ 0 h 167"/>
                <a:gd name="T56" fmla="*/ 0 w 901"/>
                <a:gd name="T57" fmla="*/ 0 h 167"/>
                <a:gd name="T58" fmla="*/ 0 w 901"/>
                <a:gd name="T59" fmla="*/ 0 h 167"/>
                <a:gd name="T60" fmla="*/ 0 w 901"/>
                <a:gd name="T61" fmla="*/ 0 h 167"/>
                <a:gd name="T62" fmla="*/ 0 w 901"/>
                <a:gd name="T63" fmla="*/ 0 h 167"/>
                <a:gd name="T64" fmla="*/ 0 w 901"/>
                <a:gd name="T65" fmla="*/ 0 h 167"/>
                <a:gd name="T66" fmla="*/ 0 w 901"/>
                <a:gd name="T67" fmla="*/ 0 h 167"/>
                <a:gd name="T68" fmla="*/ 0 w 901"/>
                <a:gd name="T69" fmla="*/ 0 h 167"/>
                <a:gd name="T70" fmla="*/ 0 w 901"/>
                <a:gd name="T71" fmla="*/ 0 h 167"/>
                <a:gd name="T72" fmla="*/ 0 w 901"/>
                <a:gd name="T73" fmla="*/ 0 h 167"/>
                <a:gd name="T74" fmla="*/ 0 w 901"/>
                <a:gd name="T75" fmla="*/ 0 h 167"/>
                <a:gd name="T76" fmla="*/ 0 w 901"/>
                <a:gd name="T77" fmla="*/ 0 h 167"/>
                <a:gd name="T78" fmla="*/ 0 w 901"/>
                <a:gd name="T79" fmla="*/ 0 h 167"/>
                <a:gd name="T80" fmla="*/ 0 w 901"/>
                <a:gd name="T81" fmla="*/ 0 h 167"/>
                <a:gd name="T82" fmla="*/ 0 w 901"/>
                <a:gd name="T83" fmla="*/ 0 h 167"/>
                <a:gd name="T84" fmla="*/ 0 w 901"/>
                <a:gd name="T85" fmla="*/ 0 h 167"/>
                <a:gd name="T86" fmla="*/ 0 w 901"/>
                <a:gd name="T87" fmla="*/ 0 h 167"/>
                <a:gd name="T88" fmla="*/ 0 w 901"/>
                <a:gd name="T89" fmla="*/ 0 h 167"/>
                <a:gd name="T90" fmla="*/ 0 w 901"/>
                <a:gd name="T91" fmla="*/ 0 h 167"/>
                <a:gd name="T92" fmla="*/ 0 w 901"/>
                <a:gd name="T93" fmla="*/ 0 h 16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901" h="167">
                  <a:moveTo>
                    <a:pt x="20" y="30"/>
                  </a:moveTo>
                  <a:lnTo>
                    <a:pt x="10" y="30"/>
                  </a:lnTo>
                  <a:lnTo>
                    <a:pt x="10" y="40"/>
                  </a:lnTo>
                  <a:lnTo>
                    <a:pt x="21" y="51"/>
                  </a:lnTo>
                  <a:lnTo>
                    <a:pt x="25" y="53"/>
                  </a:lnTo>
                  <a:lnTo>
                    <a:pt x="82" y="65"/>
                  </a:lnTo>
                  <a:lnTo>
                    <a:pt x="82" y="66"/>
                  </a:lnTo>
                  <a:lnTo>
                    <a:pt x="160" y="74"/>
                  </a:lnTo>
                  <a:lnTo>
                    <a:pt x="163" y="73"/>
                  </a:lnTo>
                  <a:lnTo>
                    <a:pt x="197" y="66"/>
                  </a:lnTo>
                  <a:lnTo>
                    <a:pt x="241" y="54"/>
                  </a:lnTo>
                  <a:lnTo>
                    <a:pt x="268" y="51"/>
                  </a:lnTo>
                  <a:lnTo>
                    <a:pt x="302" y="53"/>
                  </a:lnTo>
                  <a:lnTo>
                    <a:pt x="341" y="61"/>
                  </a:lnTo>
                  <a:lnTo>
                    <a:pt x="388" y="78"/>
                  </a:lnTo>
                  <a:lnTo>
                    <a:pt x="390" y="78"/>
                  </a:lnTo>
                  <a:lnTo>
                    <a:pt x="420" y="84"/>
                  </a:lnTo>
                  <a:lnTo>
                    <a:pt x="420" y="85"/>
                  </a:lnTo>
                  <a:lnTo>
                    <a:pt x="477" y="89"/>
                  </a:lnTo>
                  <a:lnTo>
                    <a:pt x="478" y="89"/>
                  </a:lnTo>
                  <a:lnTo>
                    <a:pt x="550" y="90"/>
                  </a:lnTo>
                  <a:lnTo>
                    <a:pt x="632" y="87"/>
                  </a:lnTo>
                  <a:lnTo>
                    <a:pt x="633" y="87"/>
                  </a:lnTo>
                  <a:lnTo>
                    <a:pt x="716" y="80"/>
                  </a:lnTo>
                  <a:lnTo>
                    <a:pt x="716" y="79"/>
                  </a:lnTo>
                  <a:lnTo>
                    <a:pt x="791" y="65"/>
                  </a:lnTo>
                  <a:lnTo>
                    <a:pt x="792" y="65"/>
                  </a:lnTo>
                  <a:lnTo>
                    <a:pt x="851" y="44"/>
                  </a:lnTo>
                  <a:lnTo>
                    <a:pt x="853" y="43"/>
                  </a:lnTo>
                  <a:lnTo>
                    <a:pt x="876" y="29"/>
                  </a:lnTo>
                  <a:lnTo>
                    <a:pt x="878" y="28"/>
                  </a:lnTo>
                  <a:lnTo>
                    <a:pt x="882" y="24"/>
                  </a:lnTo>
                  <a:lnTo>
                    <a:pt x="883" y="33"/>
                  </a:lnTo>
                  <a:lnTo>
                    <a:pt x="885" y="60"/>
                  </a:lnTo>
                  <a:lnTo>
                    <a:pt x="881" y="77"/>
                  </a:lnTo>
                  <a:lnTo>
                    <a:pt x="869" y="92"/>
                  </a:lnTo>
                  <a:lnTo>
                    <a:pt x="847" y="106"/>
                  </a:lnTo>
                  <a:lnTo>
                    <a:pt x="819" y="118"/>
                  </a:lnTo>
                  <a:lnTo>
                    <a:pt x="745" y="136"/>
                  </a:lnTo>
                  <a:lnTo>
                    <a:pt x="658" y="147"/>
                  </a:lnTo>
                  <a:lnTo>
                    <a:pt x="570" y="151"/>
                  </a:lnTo>
                  <a:lnTo>
                    <a:pt x="488" y="150"/>
                  </a:lnTo>
                  <a:lnTo>
                    <a:pt x="427" y="146"/>
                  </a:lnTo>
                  <a:lnTo>
                    <a:pt x="393" y="140"/>
                  </a:lnTo>
                  <a:lnTo>
                    <a:pt x="346" y="123"/>
                  </a:lnTo>
                  <a:lnTo>
                    <a:pt x="345" y="123"/>
                  </a:lnTo>
                  <a:lnTo>
                    <a:pt x="305" y="115"/>
                  </a:lnTo>
                  <a:lnTo>
                    <a:pt x="303" y="114"/>
                  </a:lnTo>
                  <a:lnTo>
                    <a:pt x="268" y="112"/>
                  </a:lnTo>
                  <a:lnTo>
                    <a:pt x="267" y="112"/>
                  </a:lnTo>
                  <a:lnTo>
                    <a:pt x="239" y="116"/>
                  </a:lnTo>
                  <a:lnTo>
                    <a:pt x="238" y="117"/>
                  </a:lnTo>
                  <a:lnTo>
                    <a:pt x="193" y="128"/>
                  </a:lnTo>
                  <a:lnTo>
                    <a:pt x="161" y="134"/>
                  </a:lnTo>
                  <a:lnTo>
                    <a:pt x="84" y="126"/>
                  </a:lnTo>
                  <a:lnTo>
                    <a:pt x="30" y="116"/>
                  </a:lnTo>
                  <a:lnTo>
                    <a:pt x="22" y="106"/>
                  </a:lnTo>
                  <a:lnTo>
                    <a:pt x="17" y="85"/>
                  </a:lnTo>
                  <a:lnTo>
                    <a:pt x="16" y="53"/>
                  </a:lnTo>
                  <a:lnTo>
                    <a:pt x="18" y="16"/>
                  </a:lnTo>
                  <a:lnTo>
                    <a:pt x="2" y="16"/>
                  </a:lnTo>
                  <a:lnTo>
                    <a:pt x="3" y="18"/>
                  </a:lnTo>
                  <a:lnTo>
                    <a:pt x="8" y="37"/>
                  </a:lnTo>
                  <a:lnTo>
                    <a:pt x="10" y="40"/>
                  </a:lnTo>
                  <a:lnTo>
                    <a:pt x="21" y="51"/>
                  </a:lnTo>
                  <a:lnTo>
                    <a:pt x="25" y="53"/>
                  </a:lnTo>
                  <a:lnTo>
                    <a:pt x="82" y="65"/>
                  </a:lnTo>
                  <a:lnTo>
                    <a:pt x="92" y="59"/>
                  </a:lnTo>
                  <a:lnTo>
                    <a:pt x="84" y="50"/>
                  </a:lnTo>
                  <a:lnTo>
                    <a:pt x="30" y="39"/>
                  </a:lnTo>
                  <a:lnTo>
                    <a:pt x="22" y="31"/>
                  </a:lnTo>
                  <a:lnTo>
                    <a:pt x="17" y="14"/>
                  </a:lnTo>
                  <a:lnTo>
                    <a:pt x="9" y="7"/>
                  </a:lnTo>
                  <a:lnTo>
                    <a:pt x="2" y="16"/>
                  </a:lnTo>
                  <a:lnTo>
                    <a:pt x="0" y="53"/>
                  </a:lnTo>
                  <a:lnTo>
                    <a:pt x="1" y="86"/>
                  </a:lnTo>
                  <a:lnTo>
                    <a:pt x="2" y="88"/>
                  </a:lnTo>
                  <a:lnTo>
                    <a:pt x="8" y="112"/>
                  </a:lnTo>
                  <a:lnTo>
                    <a:pt x="9" y="115"/>
                  </a:lnTo>
                  <a:lnTo>
                    <a:pt x="20" y="128"/>
                  </a:lnTo>
                  <a:lnTo>
                    <a:pt x="25" y="130"/>
                  </a:lnTo>
                  <a:lnTo>
                    <a:pt x="82" y="141"/>
                  </a:lnTo>
                  <a:lnTo>
                    <a:pt x="82" y="142"/>
                  </a:lnTo>
                  <a:lnTo>
                    <a:pt x="160" y="151"/>
                  </a:lnTo>
                  <a:lnTo>
                    <a:pt x="163" y="150"/>
                  </a:lnTo>
                  <a:lnTo>
                    <a:pt x="197" y="142"/>
                  </a:lnTo>
                  <a:lnTo>
                    <a:pt x="241" y="131"/>
                  </a:lnTo>
                  <a:lnTo>
                    <a:pt x="268" y="128"/>
                  </a:lnTo>
                  <a:lnTo>
                    <a:pt x="302" y="130"/>
                  </a:lnTo>
                  <a:lnTo>
                    <a:pt x="341" y="137"/>
                  </a:lnTo>
                  <a:lnTo>
                    <a:pt x="388" y="155"/>
                  </a:lnTo>
                  <a:lnTo>
                    <a:pt x="390" y="155"/>
                  </a:lnTo>
                  <a:lnTo>
                    <a:pt x="424" y="161"/>
                  </a:lnTo>
                  <a:lnTo>
                    <a:pt x="426" y="162"/>
                  </a:lnTo>
                  <a:lnTo>
                    <a:pt x="488" y="166"/>
                  </a:lnTo>
                  <a:lnTo>
                    <a:pt x="570" y="167"/>
                  </a:lnTo>
                  <a:lnTo>
                    <a:pt x="659" y="163"/>
                  </a:lnTo>
                  <a:lnTo>
                    <a:pt x="660" y="163"/>
                  </a:lnTo>
                  <a:lnTo>
                    <a:pt x="747" y="152"/>
                  </a:lnTo>
                  <a:lnTo>
                    <a:pt x="748" y="151"/>
                  </a:lnTo>
                  <a:lnTo>
                    <a:pt x="823" y="132"/>
                  </a:lnTo>
                  <a:lnTo>
                    <a:pt x="824" y="132"/>
                  </a:lnTo>
                  <a:lnTo>
                    <a:pt x="853" y="120"/>
                  </a:lnTo>
                  <a:lnTo>
                    <a:pt x="854" y="119"/>
                  </a:lnTo>
                  <a:lnTo>
                    <a:pt x="878" y="105"/>
                  </a:lnTo>
                  <a:lnTo>
                    <a:pt x="880" y="104"/>
                  </a:lnTo>
                  <a:lnTo>
                    <a:pt x="894" y="86"/>
                  </a:lnTo>
                  <a:lnTo>
                    <a:pt x="895" y="83"/>
                  </a:lnTo>
                  <a:lnTo>
                    <a:pt x="900" y="63"/>
                  </a:lnTo>
                  <a:lnTo>
                    <a:pt x="901" y="60"/>
                  </a:lnTo>
                  <a:lnTo>
                    <a:pt x="899" y="31"/>
                  </a:lnTo>
                  <a:lnTo>
                    <a:pt x="898" y="30"/>
                  </a:lnTo>
                  <a:lnTo>
                    <a:pt x="893" y="5"/>
                  </a:lnTo>
                  <a:lnTo>
                    <a:pt x="888" y="0"/>
                  </a:lnTo>
                  <a:lnTo>
                    <a:pt x="880" y="2"/>
                  </a:lnTo>
                  <a:lnTo>
                    <a:pt x="867" y="17"/>
                  </a:lnTo>
                  <a:lnTo>
                    <a:pt x="846" y="30"/>
                  </a:lnTo>
                  <a:lnTo>
                    <a:pt x="788" y="50"/>
                  </a:lnTo>
                  <a:lnTo>
                    <a:pt x="714" y="64"/>
                  </a:lnTo>
                  <a:lnTo>
                    <a:pt x="632" y="71"/>
                  </a:lnTo>
                  <a:lnTo>
                    <a:pt x="550" y="74"/>
                  </a:lnTo>
                  <a:lnTo>
                    <a:pt x="478" y="73"/>
                  </a:lnTo>
                  <a:lnTo>
                    <a:pt x="422" y="69"/>
                  </a:lnTo>
                  <a:lnTo>
                    <a:pt x="393" y="64"/>
                  </a:lnTo>
                  <a:lnTo>
                    <a:pt x="346" y="46"/>
                  </a:lnTo>
                  <a:lnTo>
                    <a:pt x="345" y="46"/>
                  </a:lnTo>
                  <a:lnTo>
                    <a:pt x="305" y="38"/>
                  </a:lnTo>
                  <a:lnTo>
                    <a:pt x="303" y="37"/>
                  </a:lnTo>
                  <a:lnTo>
                    <a:pt x="268" y="35"/>
                  </a:lnTo>
                  <a:lnTo>
                    <a:pt x="267" y="35"/>
                  </a:lnTo>
                  <a:lnTo>
                    <a:pt x="239" y="39"/>
                  </a:lnTo>
                  <a:lnTo>
                    <a:pt x="238" y="40"/>
                  </a:lnTo>
                  <a:lnTo>
                    <a:pt x="193" y="51"/>
                  </a:lnTo>
                  <a:lnTo>
                    <a:pt x="161" y="58"/>
                  </a:lnTo>
                  <a:lnTo>
                    <a:pt x="84" y="49"/>
                  </a:lnTo>
                  <a:lnTo>
                    <a:pt x="30" y="39"/>
                  </a:lnTo>
                  <a:lnTo>
                    <a:pt x="20" y="30"/>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51" name="Freeform 45"/>
            <p:cNvSpPr>
              <a:spLocks/>
            </p:cNvSpPr>
            <p:nvPr/>
          </p:nvSpPr>
          <p:spPr bwMode="auto">
            <a:xfrm>
              <a:off x="4878" y="3806"/>
              <a:ext cx="10" cy="10"/>
            </a:xfrm>
            <a:custGeom>
              <a:avLst/>
              <a:gdLst>
                <a:gd name="T0" fmla="*/ 0 w 70"/>
                <a:gd name="T1" fmla="*/ 0 h 87"/>
                <a:gd name="T2" fmla="*/ 0 w 70"/>
                <a:gd name="T3" fmla="*/ 0 h 87"/>
                <a:gd name="T4" fmla="*/ 0 w 70"/>
                <a:gd name="T5" fmla="*/ 0 h 87"/>
                <a:gd name="T6" fmla="*/ 0 w 70"/>
                <a:gd name="T7" fmla="*/ 0 h 87"/>
                <a:gd name="T8" fmla="*/ 0 w 70"/>
                <a:gd name="T9" fmla="*/ 0 h 87"/>
                <a:gd name="T10" fmla="*/ 0 w 70"/>
                <a:gd name="T11" fmla="*/ 0 h 87"/>
                <a:gd name="T12" fmla="*/ 0 w 70"/>
                <a:gd name="T13" fmla="*/ 0 h 87"/>
                <a:gd name="T14" fmla="*/ 0 w 70"/>
                <a:gd name="T15" fmla="*/ 0 h 87"/>
                <a:gd name="T16" fmla="*/ 0 w 70"/>
                <a:gd name="T17" fmla="*/ 0 h 87"/>
                <a:gd name="T18" fmla="*/ 0 w 70"/>
                <a:gd name="T19" fmla="*/ 0 h 87"/>
                <a:gd name="T20" fmla="*/ 0 w 70"/>
                <a:gd name="T21" fmla="*/ 0 h 87"/>
                <a:gd name="T22" fmla="*/ 0 w 70"/>
                <a:gd name="T23" fmla="*/ 0 h 87"/>
                <a:gd name="T24" fmla="*/ 0 w 70"/>
                <a:gd name="T25" fmla="*/ 0 h 87"/>
                <a:gd name="T26" fmla="*/ 0 w 70"/>
                <a:gd name="T27" fmla="*/ 0 h 87"/>
                <a:gd name="T28" fmla="*/ 0 w 70"/>
                <a:gd name="T29" fmla="*/ 0 h 87"/>
                <a:gd name="T30" fmla="*/ 0 w 70"/>
                <a:gd name="T31" fmla="*/ 0 h 87"/>
                <a:gd name="T32" fmla="*/ 0 w 70"/>
                <a:gd name="T33" fmla="*/ 0 h 87"/>
                <a:gd name="T34" fmla="*/ 0 w 70"/>
                <a:gd name="T35" fmla="*/ 0 h 87"/>
                <a:gd name="T36" fmla="*/ 0 w 70"/>
                <a:gd name="T37" fmla="*/ 0 h 87"/>
                <a:gd name="T38" fmla="*/ 0 w 70"/>
                <a:gd name="T39" fmla="*/ 0 h 87"/>
                <a:gd name="T40" fmla="*/ 0 w 70"/>
                <a:gd name="T41" fmla="*/ 0 h 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0" h="87">
                  <a:moveTo>
                    <a:pt x="69" y="12"/>
                  </a:moveTo>
                  <a:lnTo>
                    <a:pt x="70" y="1"/>
                  </a:lnTo>
                  <a:lnTo>
                    <a:pt x="59" y="0"/>
                  </a:lnTo>
                  <a:lnTo>
                    <a:pt x="28" y="26"/>
                  </a:lnTo>
                  <a:lnTo>
                    <a:pt x="27" y="27"/>
                  </a:lnTo>
                  <a:lnTo>
                    <a:pt x="8" y="51"/>
                  </a:lnTo>
                  <a:lnTo>
                    <a:pt x="7" y="52"/>
                  </a:lnTo>
                  <a:lnTo>
                    <a:pt x="1" y="62"/>
                  </a:lnTo>
                  <a:lnTo>
                    <a:pt x="1" y="63"/>
                  </a:lnTo>
                  <a:lnTo>
                    <a:pt x="0" y="65"/>
                  </a:lnTo>
                  <a:lnTo>
                    <a:pt x="0" y="70"/>
                  </a:lnTo>
                  <a:lnTo>
                    <a:pt x="3" y="81"/>
                  </a:lnTo>
                  <a:lnTo>
                    <a:pt x="12" y="87"/>
                  </a:lnTo>
                  <a:lnTo>
                    <a:pt x="17" y="77"/>
                  </a:lnTo>
                  <a:lnTo>
                    <a:pt x="14" y="66"/>
                  </a:lnTo>
                  <a:lnTo>
                    <a:pt x="0" y="70"/>
                  </a:lnTo>
                  <a:lnTo>
                    <a:pt x="14" y="71"/>
                  </a:lnTo>
                  <a:lnTo>
                    <a:pt x="15" y="70"/>
                  </a:lnTo>
                  <a:lnTo>
                    <a:pt x="20" y="60"/>
                  </a:lnTo>
                  <a:lnTo>
                    <a:pt x="39" y="37"/>
                  </a:lnTo>
                  <a:lnTo>
                    <a:pt x="69" y="12"/>
                  </a:lnTo>
                  <a:close/>
                </a:path>
              </a:pathLst>
            </a:custGeom>
            <a:solidFill>
              <a:srgbClr val="FFFFFF"/>
            </a:solidFill>
            <a:ln w="0">
              <a:solidFill>
                <a:srgbClr val="FFFFFF"/>
              </a:solidFill>
              <a:prstDash val="solid"/>
              <a:round/>
              <a:headEnd/>
              <a:tailEnd/>
            </a:ln>
          </p:spPr>
          <p:txBody>
            <a:bodyPr/>
            <a:lstStyle/>
            <a:p>
              <a:endParaRPr lang="ja-JP" altLang="en-US"/>
            </a:p>
          </p:txBody>
        </p:sp>
        <p:sp>
          <p:nvSpPr>
            <p:cNvPr id="3152" name="Freeform 46"/>
            <p:cNvSpPr>
              <a:spLocks/>
            </p:cNvSpPr>
            <p:nvPr/>
          </p:nvSpPr>
          <p:spPr bwMode="auto">
            <a:xfrm>
              <a:off x="4888" y="3806"/>
              <a:ext cx="5" cy="10"/>
            </a:xfrm>
            <a:custGeom>
              <a:avLst/>
              <a:gdLst>
                <a:gd name="T0" fmla="*/ 0 w 69"/>
                <a:gd name="T1" fmla="*/ 0 h 87"/>
                <a:gd name="T2" fmla="*/ 0 w 69"/>
                <a:gd name="T3" fmla="*/ 0 h 87"/>
                <a:gd name="T4" fmla="*/ 0 w 69"/>
                <a:gd name="T5" fmla="*/ 0 h 87"/>
                <a:gd name="T6" fmla="*/ 0 w 69"/>
                <a:gd name="T7" fmla="*/ 0 h 87"/>
                <a:gd name="T8" fmla="*/ 0 w 69"/>
                <a:gd name="T9" fmla="*/ 0 h 87"/>
                <a:gd name="T10" fmla="*/ 0 w 69"/>
                <a:gd name="T11" fmla="*/ 0 h 87"/>
                <a:gd name="T12" fmla="*/ 0 w 69"/>
                <a:gd name="T13" fmla="*/ 0 h 87"/>
                <a:gd name="T14" fmla="*/ 0 w 69"/>
                <a:gd name="T15" fmla="*/ 0 h 87"/>
                <a:gd name="T16" fmla="*/ 0 w 69"/>
                <a:gd name="T17" fmla="*/ 0 h 87"/>
                <a:gd name="T18" fmla="*/ 0 w 69"/>
                <a:gd name="T19" fmla="*/ 0 h 87"/>
                <a:gd name="T20" fmla="*/ 0 w 69"/>
                <a:gd name="T21" fmla="*/ 0 h 87"/>
                <a:gd name="T22" fmla="*/ 0 w 69"/>
                <a:gd name="T23" fmla="*/ 0 h 87"/>
                <a:gd name="T24" fmla="*/ 0 w 69"/>
                <a:gd name="T25" fmla="*/ 0 h 87"/>
                <a:gd name="T26" fmla="*/ 0 w 69"/>
                <a:gd name="T27" fmla="*/ 0 h 87"/>
                <a:gd name="T28" fmla="*/ 0 w 69"/>
                <a:gd name="T29" fmla="*/ 0 h 87"/>
                <a:gd name="T30" fmla="*/ 0 w 69"/>
                <a:gd name="T31" fmla="*/ 0 h 87"/>
                <a:gd name="T32" fmla="*/ 0 w 69"/>
                <a:gd name="T33" fmla="*/ 0 h 87"/>
                <a:gd name="T34" fmla="*/ 0 w 69"/>
                <a:gd name="T35" fmla="*/ 0 h 87"/>
                <a:gd name="T36" fmla="*/ 0 w 69"/>
                <a:gd name="T37" fmla="*/ 0 h 87"/>
                <a:gd name="T38" fmla="*/ 0 w 69"/>
                <a:gd name="T39" fmla="*/ 0 h 87"/>
                <a:gd name="T40" fmla="*/ 0 w 69"/>
                <a:gd name="T41" fmla="*/ 0 h 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9" h="87">
                  <a:moveTo>
                    <a:pt x="68" y="12"/>
                  </a:moveTo>
                  <a:lnTo>
                    <a:pt x="69" y="1"/>
                  </a:lnTo>
                  <a:lnTo>
                    <a:pt x="58" y="0"/>
                  </a:lnTo>
                  <a:lnTo>
                    <a:pt x="27" y="26"/>
                  </a:lnTo>
                  <a:lnTo>
                    <a:pt x="26" y="27"/>
                  </a:lnTo>
                  <a:lnTo>
                    <a:pt x="8" y="51"/>
                  </a:lnTo>
                  <a:lnTo>
                    <a:pt x="7" y="52"/>
                  </a:lnTo>
                  <a:lnTo>
                    <a:pt x="1" y="62"/>
                  </a:lnTo>
                  <a:lnTo>
                    <a:pt x="1" y="63"/>
                  </a:lnTo>
                  <a:lnTo>
                    <a:pt x="0" y="65"/>
                  </a:lnTo>
                  <a:lnTo>
                    <a:pt x="0" y="70"/>
                  </a:lnTo>
                  <a:lnTo>
                    <a:pt x="3" y="82"/>
                  </a:lnTo>
                  <a:lnTo>
                    <a:pt x="12" y="87"/>
                  </a:lnTo>
                  <a:lnTo>
                    <a:pt x="17" y="78"/>
                  </a:lnTo>
                  <a:lnTo>
                    <a:pt x="14" y="66"/>
                  </a:lnTo>
                  <a:lnTo>
                    <a:pt x="0" y="70"/>
                  </a:lnTo>
                  <a:lnTo>
                    <a:pt x="14" y="72"/>
                  </a:lnTo>
                  <a:lnTo>
                    <a:pt x="15" y="70"/>
                  </a:lnTo>
                  <a:lnTo>
                    <a:pt x="20" y="60"/>
                  </a:lnTo>
                  <a:lnTo>
                    <a:pt x="39" y="38"/>
                  </a:lnTo>
                  <a:lnTo>
                    <a:pt x="68" y="12"/>
                  </a:lnTo>
                  <a:close/>
                </a:path>
              </a:pathLst>
            </a:custGeom>
            <a:solidFill>
              <a:srgbClr val="FFFFFF"/>
            </a:solidFill>
            <a:ln w="0">
              <a:solidFill>
                <a:srgbClr val="FFFFFF"/>
              </a:solidFill>
              <a:prstDash val="solid"/>
              <a:round/>
              <a:headEnd/>
              <a:tailEnd/>
            </a:ln>
          </p:spPr>
          <p:txBody>
            <a:bodyPr/>
            <a:lstStyle/>
            <a:p>
              <a:endParaRPr lang="ja-JP" altLang="en-US"/>
            </a:p>
          </p:txBody>
        </p:sp>
        <p:sp>
          <p:nvSpPr>
            <p:cNvPr id="3153" name="Freeform 47"/>
            <p:cNvSpPr>
              <a:spLocks/>
            </p:cNvSpPr>
            <p:nvPr/>
          </p:nvSpPr>
          <p:spPr bwMode="auto">
            <a:xfrm>
              <a:off x="4671" y="3514"/>
              <a:ext cx="212" cy="292"/>
            </a:xfrm>
            <a:custGeom>
              <a:avLst/>
              <a:gdLst>
                <a:gd name="T0" fmla="*/ 0 w 1510"/>
                <a:gd name="T1" fmla="*/ 0 h 2243"/>
                <a:gd name="T2" fmla="*/ 0 w 1510"/>
                <a:gd name="T3" fmla="*/ 0 h 2243"/>
                <a:gd name="T4" fmla="*/ 0 w 1510"/>
                <a:gd name="T5" fmla="*/ 0 h 2243"/>
                <a:gd name="T6" fmla="*/ 0 w 1510"/>
                <a:gd name="T7" fmla="*/ 0 h 2243"/>
                <a:gd name="T8" fmla="*/ 0 w 1510"/>
                <a:gd name="T9" fmla="*/ 0 h 2243"/>
                <a:gd name="T10" fmla="*/ 0 w 1510"/>
                <a:gd name="T11" fmla="*/ 0 h 2243"/>
                <a:gd name="T12" fmla="*/ 0 w 1510"/>
                <a:gd name="T13" fmla="*/ 0 h 2243"/>
                <a:gd name="T14" fmla="*/ 0 w 1510"/>
                <a:gd name="T15" fmla="*/ 0 h 2243"/>
                <a:gd name="T16" fmla="*/ 0 w 1510"/>
                <a:gd name="T17" fmla="*/ 0 h 2243"/>
                <a:gd name="T18" fmla="*/ 0 w 1510"/>
                <a:gd name="T19" fmla="*/ 0 h 2243"/>
                <a:gd name="T20" fmla="*/ 0 w 1510"/>
                <a:gd name="T21" fmla="*/ 0 h 2243"/>
                <a:gd name="T22" fmla="*/ 0 w 1510"/>
                <a:gd name="T23" fmla="*/ 0 h 2243"/>
                <a:gd name="T24" fmla="*/ 0 w 1510"/>
                <a:gd name="T25" fmla="*/ 0 h 2243"/>
                <a:gd name="T26" fmla="*/ 0 w 1510"/>
                <a:gd name="T27" fmla="*/ 0 h 2243"/>
                <a:gd name="T28" fmla="*/ 0 w 1510"/>
                <a:gd name="T29" fmla="*/ 0 h 2243"/>
                <a:gd name="T30" fmla="*/ 0 w 1510"/>
                <a:gd name="T31" fmla="*/ 0 h 2243"/>
                <a:gd name="T32" fmla="*/ 0 w 1510"/>
                <a:gd name="T33" fmla="*/ 0 h 2243"/>
                <a:gd name="T34" fmla="*/ 0 w 1510"/>
                <a:gd name="T35" fmla="*/ 0 h 2243"/>
                <a:gd name="T36" fmla="*/ 0 w 1510"/>
                <a:gd name="T37" fmla="*/ 0 h 2243"/>
                <a:gd name="T38" fmla="*/ 0 w 1510"/>
                <a:gd name="T39" fmla="*/ 0 h 2243"/>
                <a:gd name="T40" fmla="*/ 0 w 1510"/>
                <a:gd name="T41" fmla="*/ 0 h 2243"/>
                <a:gd name="T42" fmla="*/ 0 w 1510"/>
                <a:gd name="T43" fmla="*/ 0 h 2243"/>
                <a:gd name="T44" fmla="*/ 0 w 1510"/>
                <a:gd name="T45" fmla="*/ 0 h 2243"/>
                <a:gd name="T46" fmla="*/ 0 w 1510"/>
                <a:gd name="T47" fmla="*/ 0 h 2243"/>
                <a:gd name="T48" fmla="*/ 0 w 1510"/>
                <a:gd name="T49" fmla="*/ 0 h 2243"/>
                <a:gd name="T50" fmla="*/ 0 w 1510"/>
                <a:gd name="T51" fmla="*/ 0 h 2243"/>
                <a:gd name="T52" fmla="*/ 0 w 1510"/>
                <a:gd name="T53" fmla="*/ 0 h 2243"/>
                <a:gd name="T54" fmla="*/ 0 w 1510"/>
                <a:gd name="T55" fmla="*/ 0 h 2243"/>
                <a:gd name="T56" fmla="*/ 0 w 1510"/>
                <a:gd name="T57" fmla="*/ 0 h 2243"/>
                <a:gd name="T58" fmla="*/ 0 w 1510"/>
                <a:gd name="T59" fmla="*/ 0 h 2243"/>
                <a:gd name="T60" fmla="*/ 0 w 1510"/>
                <a:gd name="T61" fmla="*/ 0 h 2243"/>
                <a:gd name="T62" fmla="*/ 0 w 1510"/>
                <a:gd name="T63" fmla="*/ 0 h 2243"/>
                <a:gd name="T64" fmla="*/ 0 w 1510"/>
                <a:gd name="T65" fmla="*/ 0 h 224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10" h="2243">
                  <a:moveTo>
                    <a:pt x="255" y="0"/>
                  </a:moveTo>
                  <a:lnTo>
                    <a:pt x="68" y="1081"/>
                  </a:lnTo>
                  <a:lnTo>
                    <a:pt x="53" y="1192"/>
                  </a:lnTo>
                  <a:lnTo>
                    <a:pt x="40" y="1349"/>
                  </a:lnTo>
                  <a:lnTo>
                    <a:pt x="19" y="1729"/>
                  </a:lnTo>
                  <a:lnTo>
                    <a:pt x="5" y="2069"/>
                  </a:lnTo>
                  <a:lnTo>
                    <a:pt x="0" y="2215"/>
                  </a:lnTo>
                  <a:lnTo>
                    <a:pt x="553" y="2215"/>
                  </a:lnTo>
                  <a:lnTo>
                    <a:pt x="592" y="1351"/>
                  </a:lnTo>
                  <a:lnTo>
                    <a:pt x="598" y="1293"/>
                  </a:lnTo>
                  <a:lnTo>
                    <a:pt x="606" y="1229"/>
                  </a:lnTo>
                  <a:lnTo>
                    <a:pt x="618" y="1162"/>
                  </a:lnTo>
                  <a:lnTo>
                    <a:pt x="632" y="1092"/>
                  </a:lnTo>
                  <a:lnTo>
                    <a:pt x="667" y="951"/>
                  </a:lnTo>
                  <a:lnTo>
                    <a:pt x="706" y="814"/>
                  </a:lnTo>
                  <a:lnTo>
                    <a:pt x="777" y="591"/>
                  </a:lnTo>
                  <a:lnTo>
                    <a:pt x="809" y="500"/>
                  </a:lnTo>
                  <a:lnTo>
                    <a:pt x="832" y="598"/>
                  </a:lnTo>
                  <a:lnTo>
                    <a:pt x="884" y="826"/>
                  </a:lnTo>
                  <a:lnTo>
                    <a:pt x="934" y="1087"/>
                  </a:lnTo>
                  <a:lnTo>
                    <a:pt x="951" y="1200"/>
                  </a:lnTo>
                  <a:lnTo>
                    <a:pt x="955" y="1238"/>
                  </a:lnTo>
                  <a:lnTo>
                    <a:pt x="957" y="1284"/>
                  </a:lnTo>
                  <a:lnTo>
                    <a:pt x="951" y="1829"/>
                  </a:lnTo>
                  <a:lnTo>
                    <a:pt x="944" y="2243"/>
                  </a:lnTo>
                  <a:lnTo>
                    <a:pt x="1510" y="2243"/>
                  </a:lnTo>
                  <a:lnTo>
                    <a:pt x="1501" y="1873"/>
                  </a:lnTo>
                  <a:lnTo>
                    <a:pt x="1493" y="1564"/>
                  </a:lnTo>
                  <a:lnTo>
                    <a:pt x="1483" y="1310"/>
                  </a:lnTo>
                  <a:lnTo>
                    <a:pt x="1463" y="1009"/>
                  </a:lnTo>
                  <a:lnTo>
                    <a:pt x="1430" y="599"/>
                  </a:lnTo>
                  <a:lnTo>
                    <a:pt x="1388" y="81"/>
                  </a:lnTo>
                  <a:lnTo>
                    <a:pt x="255" y="0"/>
                  </a:lnTo>
                  <a:close/>
                </a:path>
              </a:pathLst>
            </a:custGeom>
            <a:solidFill>
              <a:srgbClr val="8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54" name="Freeform 48"/>
            <p:cNvSpPr>
              <a:spLocks/>
            </p:cNvSpPr>
            <p:nvPr/>
          </p:nvSpPr>
          <p:spPr bwMode="auto">
            <a:xfrm>
              <a:off x="4666" y="3514"/>
              <a:ext cx="222" cy="292"/>
            </a:xfrm>
            <a:custGeom>
              <a:avLst/>
              <a:gdLst>
                <a:gd name="T0" fmla="*/ 0 w 1526"/>
                <a:gd name="T1" fmla="*/ 0 h 2259"/>
                <a:gd name="T2" fmla="*/ 0 w 1526"/>
                <a:gd name="T3" fmla="*/ 0 h 2259"/>
                <a:gd name="T4" fmla="*/ 0 w 1526"/>
                <a:gd name="T5" fmla="*/ 0 h 2259"/>
                <a:gd name="T6" fmla="*/ 0 w 1526"/>
                <a:gd name="T7" fmla="*/ 0 h 2259"/>
                <a:gd name="T8" fmla="*/ 0 w 1526"/>
                <a:gd name="T9" fmla="*/ 0 h 2259"/>
                <a:gd name="T10" fmla="*/ 0 w 1526"/>
                <a:gd name="T11" fmla="*/ 0 h 2259"/>
                <a:gd name="T12" fmla="*/ 0 w 1526"/>
                <a:gd name="T13" fmla="*/ 0 h 2259"/>
                <a:gd name="T14" fmla="*/ 0 w 1526"/>
                <a:gd name="T15" fmla="*/ 0 h 2259"/>
                <a:gd name="T16" fmla="*/ 0 w 1526"/>
                <a:gd name="T17" fmla="*/ 0 h 2259"/>
                <a:gd name="T18" fmla="*/ 0 w 1526"/>
                <a:gd name="T19" fmla="*/ 0 h 2259"/>
                <a:gd name="T20" fmla="*/ 0 w 1526"/>
                <a:gd name="T21" fmla="*/ 0 h 2259"/>
                <a:gd name="T22" fmla="*/ 0 w 1526"/>
                <a:gd name="T23" fmla="*/ 0 h 2259"/>
                <a:gd name="T24" fmla="*/ 0 w 1526"/>
                <a:gd name="T25" fmla="*/ 0 h 2259"/>
                <a:gd name="T26" fmla="*/ 0 w 1526"/>
                <a:gd name="T27" fmla="*/ 0 h 2259"/>
                <a:gd name="T28" fmla="*/ 0 w 1526"/>
                <a:gd name="T29" fmla="*/ 0 h 2259"/>
                <a:gd name="T30" fmla="*/ 0 w 1526"/>
                <a:gd name="T31" fmla="*/ 0 h 2259"/>
                <a:gd name="T32" fmla="*/ 0 w 1526"/>
                <a:gd name="T33" fmla="*/ 0 h 2259"/>
                <a:gd name="T34" fmla="*/ 0 w 1526"/>
                <a:gd name="T35" fmla="*/ 0 h 2259"/>
                <a:gd name="T36" fmla="*/ 0 w 1526"/>
                <a:gd name="T37" fmla="*/ 0 h 2259"/>
                <a:gd name="T38" fmla="*/ 0 w 1526"/>
                <a:gd name="T39" fmla="*/ 0 h 2259"/>
                <a:gd name="T40" fmla="*/ 0 w 1526"/>
                <a:gd name="T41" fmla="*/ 0 h 2259"/>
                <a:gd name="T42" fmla="*/ 0 w 1526"/>
                <a:gd name="T43" fmla="*/ 0 h 2259"/>
                <a:gd name="T44" fmla="*/ 0 w 1526"/>
                <a:gd name="T45" fmla="*/ 0 h 2259"/>
                <a:gd name="T46" fmla="*/ 0 w 1526"/>
                <a:gd name="T47" fmla="*/ 0 h 2259"/>
                <a:gd name="T48" fmla="*/ 0 w 1526"/>
                <a:gd name="T49" fmla="*/ 0 h 2259"/>
                <a:gd name="T50" fmla="*/ 0 w 1526"/>
                <a:gd name="T51" fmla="*/ 0 h 2259"/>
                <a:gd name="T52" fmla="*/ 0 w 1526"/>
                <a:gd name="T53" fmla="*/ 0 h 2259"/>
                <a:gd name="T54" fmla="*/ 0 w 1526"/>
                <a:gd name="T55" fmla="*/ 0 h 2259"/>
                <a:gd name="T56" fmla="*/ 0 w 1526"/>
                <a:gd name="T57" fmla="*/ 0 h 2259"/>
                <a:gd name="T58" fmla="*/ 0 w 1526"/>
                <a:gd name="T59" fmla="*/ 0 h 2259"/>
                <a:gd name="T60" fmla="*/ 0 w 1526"/>
                <a:gd name="T61" fmla="*/ 0 h 2259"/>
                <a:gd name="T62" fmla="*/ 0 w 1526"/>
                <a:gd name="T63" fmla="*/ 0 h 2259"/>
                <a:gd name="T64" fmla="*/ 0 w 1526"/>
                <a:gd name="T65" fmla="*/ 0 h 2259"/>
                <a:gd name="T66" fmla="*/ 0 w 1526"/>
                <a:gd name="T67" fmla="*/ 0 h 2259"/>
                <a:gd name="T68" fmla="*/ 0 w 1526"/>
                <a:gd name="T69" fmla="*/ 0 h 225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526" h="2259">
                  <a:moveTo>
                    <a:pt x="1395" y="97"/>
                  </a:moveTo>
                  <a:lnTo>
                    <a:pt x="1397" y="81"/>
                  </a:lnTo>
                  <a:lnTo>
                    <a:pt x="257" y="0"/>
                  </a:lnTo>
                  <a:lnTo>
                    <a:pt x="67" y="1088"/>
                  </a:lnTo>
                  <a:lnTo>
                    <a:pt x="53" y="1198"/>
                  </a:lnTo>
                  <a:lnTo>
                    <a:pt x="40" y="1356"/>
                  </a:lnTo>
                  <a:lnTo>
                    <a:pt x="18" y="1737"/>
                  </a:lnTo>
                  <a:lnTo>
                    <a:pt x="5" y="2077"/>
                  </a:lnTo>
                  <a:lnTo>
                    <a:pt x="0" y="2231"/>
                  </a:lnTo>
                  <a:lnTo>
                    <a:pt x="568" y="2231"/>
                  </a:lnTo>
                  <a:lnTo>
                    <a:pt x="609" y="1360"/>
                  </a:lnTo>
                  <a:lnTo>
                    <a:pt x="614" y="1302"/>
                  </a:lnTo>
                  <a:lnTo>
                    <a:pt x="622" y="1238"/>
                  </a:lnTo>
                  <a:lnTo>
                    <a:pt x="633" y="1171"/>
                  </a:lnTo>
                  <a:lnTo>
                    <a:pt x="647" y="1102"/>
                  </a:lnTo>
                  <a:lnTo>
                    <a:pt x="682" y="961"/>
                  </a:lnTo>
                  <a:lnTo>
                    <a:pt x="721" y="824"/>
                  </a:lnTo>
                  <a:lnTo>
                    <a:pt x="792" y="601"/>
                  </a:lnTo>
                  <a:lnTo>
                    <a:pt x="816" y="535"/>
                  </a:lnTo>
                  <a:lnTo>
                    <a:pt x="833" y="608"/>
                  </a:lnTo>
                  <a:lnTo>
                    <a:pt x="884" y="836"/>
                  </a:lnTo>
                  <a:lnTo>
                    <a:pt x="934" y="1096"/>
                  </a:lnTo>
                  <a:lnTo>
                    <a:pt x="951" y="1209"/>
                  </a:lnTo>
                  <a:lnTo>
                    <a:pt x="955" y="1247"/>
                  </a:lnTo>
                  <a:lnTo>
                    <a:pt x="957" y="1292"/>
                  </a:lnTo>
                  <a:lnTo>
                    <a:pt x="951" y="1837"/>
                  </a:lnTo>
                  <a:lnTo>
                    <a:pt x="944" y="2259"/>
                  </a:lnTo>
                  <a:lnTo>
                    <a:pt x="1526" y="2259"/>
                  </a:lnTo>
                  <a:lnTo>
                    <a:pt x="1518" y="1881"/>
                  </a:lnTo>
                  <a:lnTo>
                    <a:pt x="1509" y="1572"/>
                  </a:lnTo>
                  <a:lnTo>
                    <a:pt x="1499" y="1318"/>
                  </a:lnTo>
                  <a:lnTo>
                    <a:pt x="1479" y="1016"/>
                  </a:lnTo>
                  <a:lnTo>
                    <a:pt x="1446" y="607"/>
                  </a:lnTo>
                  <a:lnTo>
                    <a:pt x="1403" y="82"/>
                  </a:lnTo>
                  <a:lnTo>
                    <a:pt x="257" y="0"/>
                  </a:lnTo>
                  <a:lnTo>
                    <a:pt x="68" y="1088"/>
                  </a:lnTo>
                  <a:lnTo>
                    <a:pt x="83" y="1090"/>
                  </a:lnTo>
                  <a:lnTo>
                    <a:pt x="270" y="17"/>
                  </a:lnTo>
                  <a:lnTo>
                    <a:pt x="1389" y="96"/>
                  </a:lnTo>
                  <a:lnTo>
                    <a:pt x="1430" y="607"/>
                  </a:lnTo>
                  <a:lnTo>
                    <a:pt x="1462" y="1018"/>
                  </a:lnTo>
                  <a:lnTo>
                    <a:pt x="1483" y="1318"/>
                  </a:lnTo>
                  <a:lnTo>
                    <a:pt x="1493" y="1572"/>
                  </a:lnTo>
                  <a:lnTo>
                    <a:pt x="1501" y="1881"/>
                  </a:lnTo>
                  <a:lnTo>
                    <a:pt x="1509" y="2242"/>
                  </a:lnTo>
                  <a:lnTo>
                    <a:pt x="960" y="2242"/>
                  </a:lnTo>
                  <a:lnTo>
                    <a:pt x="967" y="1837"/>
                  </a:lnTo>
                  <a:lnTo>
                    <a:pt x="973" y="1292"/>
                  </a:lnTo>
                  <a:lnTo>
                    <a:pt x="971" y="1245"/>
                  </a:lnTo>
                  <a:lnTo>
                    <a:pt x="967" y="1207"/>
                  </a:lnTo>
                  <a:lnTo>
                    <a:pt x="949" y="1094"/>
                  </a:lnTo>
                  <a:lnTo>
                    <a:pt x="899" y="832"/>
                  </a:lnTo>
                  <a:lnTo>
                    <a:pt x="848" y="604"/>
                  </a:lnTo>
                  <a:lnTo>
                    <a:pt x="818" y="480"/>
                  </a:lnTo>
                  <a:lnTo>
                    <a:pt x="778" y="597"/>
                  </a:lnTo>
                  <a:lnTo>
                    <a:pt x="707" y="820"/>
                  </a:lnTo>
                  <a:lnTo>
                    <a:pt x="668" y="957"/>
                  </a:lnTo>
                  <a:lnTo>
                    <a:pt x="633" y="1098"/>
                  </a:lnTo>
                  <a:lnTo>
                    <a:pt x="619" y="1169"/>
                  </a:lnTo>
                  <a:lnTo>
                    <a:pt x="606" y="1236"/>
                  </a:lnTo>
                  <a:lnTo>
                    <a:pt x="597" y="1300"/>
                  </a:lnTo>
                  <a:lnTo>
                    <a:pt x="592" y="1358"/>
                  </a:lnTo>
                  <a:lnTo>
                    <a:pt x="553" y="2215"/>
                  </a:lnTo>
                  <a:lnTo>
                    <a:pt x="16" y="2215"/>
                  </a:lnTo>
                  <a:lnTo>
                    <a:pt x="21" y="2077"/>
                  </a:lnTo>
                  <a:lnTo>
                    <a:pt x="35" y="1737"/>
                  </a:lnTo>
                  <a:lnTo>
                    <a:pt x="56" y="1358"/>
                  </a:lnTo>
                  <a:lnTo>
                    <a:pt x="69" y="1201"/>
                  </a:lnTo>
                  <a:lnTo>
                    <a:pt x="84" y="1090"/>
                  </a:lnTo>
                  <a:lnTo>
                    <a:pt x="270" y="17"/>
                  </a:lnTo>
                  <a:lnTo>
                    <a:pt x="1395" y="97"/>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155" name="Freeform 49"/>
            <p:cNvSpPr>
              <a:spLocks/>
            </p:cNvSpPr>
            <p:nvPr/>
          </p:nvSpPr>
          <p:spPr bwMode="auto">
            <a:xfrm>
              <a:off x="4867" y="3138"/>
              <a:ext cx="95" cy="79"/>
            </a:xfrm>
            <a:custGeom>
              <a:avLst/>
              <a:gdLst>
                <a:gd name="T0" fmla="*/ 0 w 641"/>
                <a:gd name="T1" fmla="*/ 0 h 600"/>
                <a:gd name="T2" fmla="*/ 0 w 641"/>
                <a:gd name="T3" fmla="*/ 0 h 600"/>
                <a:gd name="T4" fmla="*/ 0 w 641"/>
                <a:gd name="T5" fmla="*/ 0 h 600"/>
                <a:gd name="T6" fmla="*/ 0 w 641"/>
                <a:gd name="T7" fmla="*/ 0 h 600"/>
                <a:gd name="T8" fmla="*/ 0 w 641"/>
                <a:gd name="T9" fmla="*/ 0 h 600"/>
                <a:gd name="T10" fmla="*/ 0 w 641"/>
                <a:gd name="T11" fmla="*/ 0 h 600"/>
                <a:gd name="T12" fmla="*/ 0 w 641"/>
                <a:gd name="T13" fmla="*/ 0 h 600"/>
                <a:gd name="T14" fmla="*/ 0 w 641"/>
                <a:gd name="T15" fmla="*/ 0 h 600"/>
                <a:gd name="T16" fmla="*/ 0 w 641"/>
                <a:gd name="T17" fmla="*/ 0 h 600"/>
                <a:gd name="T18" fmla="*/ 0 w 641"/>
                <a:gd name="T19" fmla="*/ 0 h 600"/>
                <a:gd name="T20" fmla="*/ 0 w 641"/>
                <a:gd name="T21" fmla="*/ 0 h 600"/>
                <a:gd name="T22" fmla="*/ 0 w 641"/>
                <a:gd name="T23" fmla="*/ 0 h 600"/>
                <a:gd name="T24" fmla="*/ 0 w 641"/>
                <a:gd name="T25" fmla="*/ 0 h 600"/>
                <a:gd name="T26" fmla="*/ 0 w 641"/>
                <a:gd name="T27" fmla="*/ 0 h 600"/>
                <a:gd name="T28" fmla="*/ 0 w 641"/>
                <a:gd name="T29" fmla="*/ 0 h 600"/>
                <a:gd name="T30" fmla="*/ 0 w 641"/>
                <a:gd name="T31" fmla="*/ 0 h 600"/>
                <a:gd name="T32" fmla="*/ 0 w 641"/>
                <a:gd name="T33" fmla="*/ 0 h 600"/>
                <a:gd name="T34" fmla="*/ 0 w 641"/>
                <a:gd name="T35" fmla="*/ 0 h 600"/>
                <a:gd name="T36" fmla="*/ 0 w 641"/>
                <a:gd name="T37" fmla="*/ 0 h 600"/>
                <a:gd name="T38" fmla="*/ 0 w 641"/>
                <a:gd name="T39" fmla="*/ 0 h 600"/>
                <a:gd name="T40" fmla="*/ 0 w 641"/>
                <a:gd name="T41" fmla="*/ 0 h 600"/>
                <a:gd name="T42" fmla="*/ 0 w 641"/>
                <a:gd name="T43" fmla="*/ 0 h 600"/>
                <a:gd name="T44" fmla="*/ 0 w 641"/>
                <a:gd name="T45" fmla="*/ 0 h 600"/>
                <a:gd name="T46" fmla="*/ 0 w 641"/>
                <a:gd name="T47" fmla="*/ 0 h 600"/>
                <a:gd name="T48" fmla="*/ 0 w 641"/>
                <a:gd name="T49" fmla="*/ 0 h 600"/>
                <a:gd name="T50" fmla="*/ 0 w 641"/>
                <a:gd name="T51" fmla="*/ 0 h 600"/>
                <a:gd name="T52" fmla="*/ 0 w 641"/>
                <a:gd name="T53" fmla="*/ 0 h 600"/>
                <a:gd name="T54" fmla="*/ 0 w 641"/>
                <a:gd name="T55" fmla="*/ 0 h 600"/>
                <a:gd name="T56" fmla="*/ 0 w 641"/>
                <a:gd name="T57" fmla="*/ 0 h 600"/>
                <a:gd name="T58" fmla="*/ 0 w 641"/>
                <a:gd name="T59" fmla="*/ 0 h 600"/>
                <a:gd name="T60" fmla="*/ 0 w 641"/>
                <a:gd name="T61" fmla="*/ 0 h 600"/>
                <a:gd name="T62" fmla="*/ 0 w 641"/>
                <a:gd name="T63" fmla="*/ 0 h 600"/>
                <a:gd name="T64" fmla="*/ 0 w 641"/>
                <a:gd name="T65" fmla="*/ 0 h 600"/>
                <a:gd name="T66" fmla="*/ 0 w 641"/>
                <a:gd name="T67" fmla="*/ 0 h 600"/>
                <a:gd name="T68" fmla="*/ 0 w 641"/>
                <a:gd name="T69" fmla="*/ 0 h 600"/>
                <a:gd name="T70" fmla="*/ 0 w 641"/>
                <a:gd name="T71" fmla="*/ 0 h 600"/>
                <a:gd name="T72" fmla="*/ 0 w 641"/>
                <a:gd name="T73" fmla="*/ 0 h 600"/>
                <a:gd name="T74" fmla="*/ 0 w 641"/>
                <a:gd name="T75" fmla="*/ 0 h 600"/>
                <a:gd name="T76" fmla="*/ 0 w 641"/>
                <a:gd name="T77" fmla="*/ 0 h 600"/>
                <a:gd name="T78" fmla="*/ 0 w 641"/>
                <a:gd name="T79" fmla="*/ 0 h 600"/>
                <a:gd name="T80" fmla="*/ 0 w 641"/>
                <a:gd name="T81" fmla="*/ 0 h 600"/>
                <a:gd name="T82" fmla="*/ 0 w 641"/>
                <a:gd name="T83" fmla="*/ 0 h 600"/>
                <a:gd name="T84" fmla="*/ 0 w 641"/>
                <a:gd name="T85" fmla="*/ 0 h 600"/>
                <a:gd name="T86" fmla="*/ 0 w 641"/>
                <a:gd name="T87" fmla="*/ 0 h 600"/>
                <a:gd name="T88" fmla="*/ 0 w 641"/>
                <a:gd name="T89" fmla="*/ 0 h 600"/>
                <a:gd name="T90" fmla="*/ 0 w 641"/>
                <a:gd name="T91" fmla="*/ 0 h 600"/>
                <a:gd name="T92" fmla="*/ 0 w 641"/>
                <a:gd name="T93" fmla="*/ 0 h 600"/>
                <a:gd name="T94" fmla="*/ 0 w 641"/>
                <a:gd name="T95" fmla="*/ 0 h 600"/>
                <a:gd name="T96" fmla="*/ 0 w 641"/>
                <a:gd name="T97" fmla="*/ 0 h 600"/>
                <a:gd name="T98" fmla="*/ 0 w 641"/>
                <a:gd name="T99" fmla="*/ 0 h 600"/>
                <a:gd name="T100" fmla="*/ 0 w 641"/>
                <a:gd name="T101" fmla="*/ 0 h 600"/>
                <a:gd name="T102" fmla="*/ 0 w 641"/>
                <a:gd name="T103" fmla="*/ 0 h 600"/>
                <a:gd name="T104" fmla="*/ 0 w 641"/>
                <a:gd name="T105" fmla="*/ 0 h 600"/>
                <a:gd name="T106" fmla="*/ 0 w 641"/>
                <a:gd name="T107" fmla="*/ 0 h 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41" h="600">
                  <a:moveTo>
                    <a:pt x="109" y="600"/>
                  </a:moveTo>
                  <a:lnTo>
                    <a:pt x="216" y="505"/>
                  </a:lnTo>
                  <a:lnTo>
                    <a:pt x="244" y="503"/>
                  </a:lnTo>
                  <a:lnTo>
                    <a:pt x="275" y="498"/>
                  </a:lnTo>
                  <a:lnTo>
                    <a:pt x="312" y="489"/>
                  </a:lnTo>
                  <a:lnTo>
                    <a:pt x="351" y="472"/>
                  </a:lnTo>
                  <a:lnTo>
                    <a:pt x="386" y="450"/>
                  </a:lnTo>
                  <a:lnTo>
                    <a:pt x="418" y="418"/>
                  </a:lnTo>
                  <a:lnTo>
                    <a:pt x="430" y="399"/>
                  </a:lnTo>
                  <a:lnTo>
                    <a:pt x="440" y="376"/>
                  </a:lnTo>
                  <a:lnTo>
                    <a:pt x="536" y="304"/>
                  </a:lnTo>
                  <a:lnTo>
                    <a:pt x="600" y="250"/>
                  </a:lnTo>
                  <a:lnTo>
                    <a:pt x="621" y="232"/>
                  </a:lnTo>
                  <a:lnTo>
                    <a:pt x="627" y="227"/>
                  </a:lnTo>
                  <a:lnTo>
                    <a:pt x="628" y="226"/>
                  </a:lnTo>
                  <a:lnTo>
                    <a:pt x="627" y="220"/>
                  </a:lnTo>
                  <a:lnTo>
                    <a:pt x="620" y="207"/>
                  </a:lnTo>
                  <a:lnTo>
                    <a:pt x="611" y="200"/>
                  </a:lnTo>
                  <a:lnTo>
                    <a:pt x="589" y="196"/>
                  </a:lnTo>
                  <a:lnTo>
                    <a:pt x="568" y="199"/>
                  </a:lnTo>
                  <a:lnTo>
                    <a:pt x="559" y="202"/>
                  </a:lnTo>
                  <a:lnTo>
                    <a:pt x="603" y="167"/>
                  </a:lnTo>
                  <a:lnTo>
                    <a:pt x="631" y="136"/>
                  </a:lnTo>
                  <a:lnTo>
                    <a:pt x="639" y="124"/>
                  </a:lnTo>
                  <a:lnTo>
                    <a:pt x="641" y="120"/>
                  </a:lnTo>
                  <a:lnTo>
                    <a:pt x="638" y="108"/>
                  </a:lnTo>
                  <a:lnTo>
                    <a:pt x="631" y="99"/>
                  </a:lnTo>
                  <a:lnTo>
                    <a:pt x="619" y="95"/>
                  </a:lnTo>
                  <a:lnTo>
                    <a:pt x="591" y="95"/>
                  </a:lnTo>
                  <a:lnTo>
                    <a:pt x="552" y="103"/>
                  </a:lnTo>
                  <a:lnTo>
                    <a:pt x="566" y="79"/>
                  </a:lnTo>
                  <a:lnTo>
                    <a:pt x="570" y="57"/>
                  </a:lnTo>
                  <a:lnTo>
                    <a:pt x="570" y="49"/>
                  </a:lnTo>
                  <a:lnTo>
                    <a:pt x="570" y="47"/>
                  </a:lnTo>
                  <a:lnTo>
                    <a:pt x="562" y="38"/>
                  </a:lnTo>
                  <a:lnTo>
                    <a:pt x="552" y="32"/>
                  </a:lnTo>
                  <a:lnTo>
                    <a:pt x="538" y="30"/>
                  </a:lnTo>
                  <a:lnTo>
                    <a:pt x="508" y="38"/>
                  </a:lnTo>
                  <a:lnTo>
                    <a:pt x="471" y="53"/>
                  </a:lnTo>
                  <a:lnTo>
                    <a:pt x="487" y="44"/>
                  </a:lnTo>
                  <a:lnTo>
                    <a:pt x="492" y="29"/>
                  </a:lnTo>
                  <a:lnTo>
                    <a:pt x="493" y="22"/>
                  </a:lnTo>
                  <a:lnTo>
                    <a:pt x="485" y="6"/>
                  </a:lnTo>
                  <a:lnTo>
                    <a:pt x="481" y="2"/>
                  </a:lnTo>
                  <a:lnTo>
                    <a:pt x="474" y="0"/>
                  </a:lnTo>
                  <a:lnTo>
                    <a:pt x="452" y="2"/>
                  </a:lnTo>
                  <a:lnTo>
                    <a:pt x="386" y="22"/>
                  </a:lnTo>
                  <a:lnTo>
                    <a:pt x="312" y="55"/>
                  </a:lnTo>
                  <a:lnTo>
                    <a:pt x="251" y="89"/>
                  </a:lnTo>
                  <a:lnTo>
                    <a:pt x="226" y="113"/>
                  </a:lnTo>
                  <a:lnTo>
                    <a:pt x="190" y="158"/>
                  </a:lnTo>
                  <a:lnTo>
                    <a:pt x="108" y="281"/>
                  </a:lnTo>
                  <a:lnTo>
                    <a:pt x="0" y="451"/>
                  </a:lnTo>
                  <a:lnTo>
                    <a:pt x="109" y="600"/>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56" name="Freeform 50"/>
            <p:cNvSpPr>
              <a:spLocks/>
            </p:cNvSpPr>
            <p:nvPr/>
          </p:nvSpPr>
          <p:spPr bwMode="auto">
            <a:xfrm>
              <a:off x="4867" y="3138"/>
              <a:ext cx="95" cy="79"/>
            </a:xfrm>
            <a:custGeom>
              <a:avLst/>
              <a:gdLst>
                <a:gd name="T0" fmla="*/ 0 w 658"/>
                <a:gd name="T1" fmla="*/ 0 h 620"/>
                <a:gd name="T2" fmla="*/ 0 w 658"/>
                <a:gd name="T3" fmla="*/ 0 h 620"/>
                <a:gd name="T4" fmla="*/ 0 w 658"/>
                <a:gd name="T5" fmla="*/ 0 h 620"/>
                <a:gd name="T6" fmla="*/ 0 w 658"/>
                <a:gd name="T7" fmla="*/ 0 h 620"/>
                <a:gd name="T8" fmla="*/ 0 w 658"/>
                <a:gd name="T9" fmla="*/ 0 h 620"/>
                <a:gd name="T10" fmla="*/ 0 w 658"/>
                <a:gd name="T11" fmla="*/ 0 h 620"/>
                <a:gd name="T12" fmla="*/ 0 w 658"/>
                <a:gd name="T13" fmla="*/ 0 h 620"/>
                <a:gd name="T14" fmla="*/ 0 w 658"/>
                <a:gd name="T15" fmla="*/ 0 h 620"/>
                <a:gd name="T16" fmla="*/ 0 w 658"/>
                <a:gd name="T17" fmla="*/ 0 h 620"/>
                <a:gd name="T18" fmla="*/ 0 w 658"/>
                <a:gd name="T19" fmla="*/ 0 h 620"/>
                <a:gd name="T20" fmla="*/ 0 w 658"/>
                <a:gd name="T21" fmla="*/ 0 h 620"/>
                <a:gd name="T22" fmla="*/ 0 w 658"/>
                <a:gd name="T23" fmla="*/ 0 h 620"/>
                <a:gd name="T24" fmla="*/ 0 w 658"/>
                <a:gd name="T25" fmla="*/ 0 h 620"/>
                <a:gd name="T26" fmla="*/ 0 w 658"/>
                <a:gd name="T27" fmla="*/ 0 h 620"/>
                <a:gd name="T28" fmla="*/ 0 w 658"/>
                <a:gd name="T29" fmla="*/ 0 h 620"/>
                <a:gd name="T30" fmla="*/ 0 w 658"/>
                <a:gd name="T31" fmla="*/ 0 h 620"/>
                <a:gd name="T32" fmla="*/ 0 w 658"/>
                <a:gd name="T33" fmla="*/ 0 h 620"/>
                <a:gd name="T34" fmla="*/ 0 w 658"/>
                <a:gd name="T35" fmla="*/ 0 h 620"/>
                <a:gd name="T36" fmla="*/ 0 w 658"/>
                <a:gd name="T37" fmla="*/ 0 h 620"/>
                <a:gd name="T38" fmla="*/ 0 w 658"/>
                <a:gd name="T39" fmla="*/ 0 h 620"/>
                <a:gd name="T40" fmla="*/ 0 w 658"/>
                <a:gd name="T41" fmla="*/ 0 h 620"/>
                <a:gd name="T42" fmla="*/ 0 w 658"/>
                <a:gd name="T43" fmla="*/ 0 h 620"/>
                <a:gd name="T44" fmla="*/ 0 w 658"/>
                <a:gd name="T45" fmla="*/ 0 h 620"/>
                <a:gd name="T46" fmla="*/ 0 w 658"/>
                <a:gd name="T47" fmla="*/ 0 h 620"/>
                <a:gd name="T48" fmla="*/ 0 w 658"/>
                <a:gd name="T49" fmla="*/ 0 h 620"/>
                <a:gd name="T50" fmla="*/ 0 w 658"/>
                <a:gd name="T51" fmla="*/ 0 h 620"/>
                <a:gd name="T52" fmla="*/ 0 w 658"/>
                <a:gd name="T53" fmla="*/ 0 h 620"/>
                <a:gd name="T54" fmla="*/ 0 w 658"/>
                <a:gd name="T55" fmla="*/ 0 h 620"/>
                <a:gd name="T56" fmla="*/ 0 w 658"/>
                <a:gd name="T57" fmla="*/ 0 h 620"/>
                <a:gd name="T58" fmla="*/ 0 w 658"/>
                <a:gd name="T59" fmla="*/ 0 h 620"/>
                <a:gd name="T60" fmla="*/ 0 w 658"/>
                <a:gd name="T61" fmla="*/ 0 h 620"/>
                <a:gd name="T62" fmla="*/ 0 w 658"/>
                <a:gd name="T63" fmla="*/ 0 h 620"/>
                <a:gd name="T64" fmla="*/ 0 w 658"/>
                <a:gd name="T65" fmla="*/ 0 h 620"/>
                <a:gd name="T66" fmla="*/ 0 w 658"/>
                <a:gd name="T67" fmla="*/ 0 h 620"/>
                <a:gd name="T68" fmla="*/ 0 w 658"/>
                <a:gd name="T69" fmla="*/ 0 h 620"/>
                <a:gd name="T70" fmla="*/ 0 w 658"/>
                <a:gd name="T71" fmla="*/ 0 h 620"/>
                <a:gd name="T72" fmla="*/ 0 w 658"/>
                <a:gd name="T73" fmla="*/ 0 h 620"/>
                <a:gd name="T74" fmla="*/ 0 w 658"/>
                <a:gd name="T75" fmla="*/ 0 h 620"/>
                <a:gd name="T76" fmla="*/ 0 w 658"/>
                <a:gd name="T77" fmla="*/ 0 h 620"/>
                <a:gd name="T78" fmla="*/ 0 w 658"/>
                <a:gd name="T79" fmla="*/ 0 h 620"/>
                <a:gd name="T80" fmla="*/ 0 w 658"/>
                <a:gd name="T81" fmla="*/ 0 h 620"/>
                <a:gd name="T82" fmla="*/ 0 w 658"/>
                <a:gd name="T83" fmla="*/ 0 h 620"/>
                <a:gd name="T84" fmla="*/ 0 w 658"/>
                <a:gd name="T85" fmla="*/ 0 h 620"/>
                <a:gd name="T86" fmla="*/ 0 w 658"/>
                <a:gd name="T87" fmla="*/ 0 h 620"/>
                <a:gd name="T88" fmla="*/ 0 w 658"/>
                <a:gd name="T89" fmla="*/ 0 h 620"/>
                <a:gd name="T90" fmla="*/ 0 w 658"/>
                <a:gd name="T91" fmla="*/ 0 h 620"/>
                <a:gd name="T92" fmla="*/ 0 w 658"/>
                <a:gd name="T93" fmla="*/ 0 h 620"/>
                <a:gd name="T94" fmla="*/ 0 w 658"/>
                <a:gd name="T95" fmla="*/ 0 h 620"/>
                <a:gd name="T96" fmla="*/ 0 w 658"/>
                <a:gd name="T97" fmla="*/ 0 h 620"/>
                <a:gd name="T98" fmla="*/ 0 w 658"/>
                <a:gd name="T99" fmla="*/ 0 h 620"/>
                <a:gd name="T100" fmla="*/ 0 w 658"/>
                <a:gd name="T101" fmla="*/ 0 h 620"/>
                <a:gd name="T102" fmla="*/ 0 w 658"/>
                <a:gd name="T103" fmla="*/ 0 h 620"/>
                <a:gd name="T104" fmla="*/ 0 w 658"/>
                <a:gd name="T105" fmla="*/ 0 h 620"/>
                <a:gd name="T106" fmla="*/ 0 w 658"/>
                <a:gd name="T107" fmla="*/ 0 h 620"/>
                <a:gd name="T108" fmla="*/ 0 w 658"/>
                <a:gd name="T109" fmla="*/ 0 h 620"/>
                <a:gd name="T110" fmla="*/ 0 w 658"/>
                <a:gd name="T111" fmla="*/ 0 h 620"/>
                <a:gd name="T112" fmla="*/ 0 w 658"/>
                <a:gd name="T113" fmla="*/ 0 h 620"/>
                <a:gd name="T114" fmla="*/ 0 w 658"/>
                <a:gd name="T115" fmla="*/ 0 h 620"/>
                <a:gd name="T116" fmla="*/ 0 w 658"/>
                <a:gd name="T117" fmla="*/ 0 h 620"/>
                <a:gd name="T118" fmla="*/ 0 w 658"/>
                <a:gd name="T119" fmla="*/ 0 h 620"/>
                <a:gd name="T120" fmla="*/ 0 w 658"/>
                <a:gd name="T121" fmla="*/ 0 h 620"/>
                <a:gd name="T122" fmla="*/ 0 w 658"/>
                <a:gd name="T123" fmla="*/ 0 h 62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58" h="620">
                  <a:moveTo>
                    <a:pt x="16" y="455"/>
                  </a:moveTo>
                  <a:lnTo>
                    <a:pt x="3" y="463"/>
                  </a:lnTo>
                  <a:lnTo>
                    <a:pt x="117" y="620"/>
                  </a:lnTo>
                  <a:lnTo>
                    <a:pt x="228" y="520"/>
                  </a:lnTo>
                  <a:lnTo>
                    <a:pt x="254" y="519"/>
                  </a:lnTo>
                  <a:lnTo>
                    <a:pt x="286" y="513"/>
                  </a:lnTo>
                  <a:lnTo>
                    <a:pt x="323" y="504"/>
                  </a:lnTo>
                  <a:lnTo>
                    <a:pt x="364" y="488"/>
                  </a:lnTo>
                  <a:lnTo>
                    <a:pt x="401" y="464"/>
                  </a:lnTo>
                  <a:lnTo>
                    <a:pt x="433" y="431"/>
                  </a:lnTo>
                  <a:lnTo>
                    <a:pt x="446" y="410"/>
                  </a:lnTo>
                  <a:lnTo>
                    <a:pt x="455" y="389"/>
                  </a:lnTo>
                  <a:lnTo>
                    <a:pt x="550" y="318"/>
                  </a:lnTo>
                  <a:lnTo>
                    <a:pt x="614" y="265"/>
                  </a:lnTo>
                  <a:lnTo>
                    <a:pt x="635" y="246"/>
                  </a:lnTo>
                  <a:lnTo>
                    <a:pt x="642" y="241"/>
                  </a:lnTo>
                  <a:lnTo>
                    <a:pt x="646" y="237"/>
                  </a:lnTo>
                  <a:lnTo>
                    <a:pt x="644" y="225"/>
                  </a:lnTo>
                  <a:lnTo>
                    <a:pt x="635" y="210"/>
                  </a:lnTo>
                  <a:lnTo>
                    <a:pt x="623" y="201"/>
                  </a:lnTo>
                  <a:lnTo>
                    <a:pt x="598" y="196"/>
                  </a:lnTo>
                  <a:lnTo>
                    <a:pt x="575" y="200"/>
                  </a:lnTo>
                  <a:lnTo>
                    <a:pt x="566" y="203"/>
                  </a:lnTo>
                  <a:lnTo>
                    <a:pt x="563" y="204"/>
                  </a:lnTo>
                  <a:lnTo>
                    <a:pt x="573" y="216"/>
                  </a:lnTo>
                  <a:lnTo>
                    <a:pt x="617" y="181"/>
                  </a:lnTo>
                  <a:lnTo>
                    <a:pt x="646" y="149"/>
                  </a:lnTo>
                  <a:lnTo>
                    <a:pt x="654" y="136"/>
                  </a:lnTo>
                  <a:lnTo>
                    <a:pt x="658" y="129"/>
                  </a:lnTo>
                  <a:lnTo>
                    <a:pt x="654" y="113"/>
                  </a:lnTo>
                  <a:lnTo>
                    <a:pt x="645" y="101"/>
                  </a:lnTo>
                  <a:lnTo>
                    <a:pt x="629" y="95"/>
                  </a:lnTo>
                  <a:lnTo>
                    <a:pt x="599" y="95"/>
                  </a:lnTo>
                  <a:lnTo>
                    <a:pt x="576" y="100"/>
                  </a:lnTo>
                  <a:lnTo>
                    <a:pt x="582" y="90"/>
                  </a:lnTo>
                  <a:lnTo>
                    <a:pt x="587" y="66"/>
                  </a:lnTo>
                  <a:lnTo>
                    <a:pt x="587" y="57"/>
                  </a:lnTo>
                  <a:lnTo>
                    <a:pt x="587" y="52"/>
                  </a:lnTo>
                  <a:lnTo>
                    <a:pt x="576" y="39"/>
                  </a:lnTo>
                  <a:lnTo>
                    <a:pt x="563" y="33"/>
                  </a:lnTo>
                  <a:lnTo>
                    <a:pt x="547" y="30"/>
                  </a:lnTo>
                  <a:lnTo>
                    <a:pt x="515" y="38"/>
                  </a:lnTo>
                  <a:lnTo>
                    <a:pt x="477" y="54"/>
                  </a:lnTo>
                  <a:lnTo>
                    <a:pt x="483" y="68"/>
                  </a:lnTo>
                  <a:lnTo>
                    <a:pt x="484" y="68"/>
                  </a:lnTo>
                  <a:lnTo>
                    <a:pt x="502" y="57"/>
                  </a:lnTo>
                  <a:lnTo>
                    <a:pt x="508" y="39"/>
                  </a:lnTo>
                  <a:lnTo>
                    <a:pt x="510" y="29"/>
                  </a:lnTo>
                  <a:lnTo>
                    <a:pt x="501" y="10"/>
                  </a:lnTo>
                  <a:lnTo>
                    <a:pt x="494" y="3"/>
                  </a:lnTo>
                  <a:lnTo>
                    <a:pt x="484" y="0"/>
                  </a:lnTo>
                  <a:lnTo>
                    <a:pt x="460" y="3"/>
                  </a:lnTo>
                  <a:lnTo>
                    <a:pt x="392" y="23"/>
                  </a:lnTo>
                  <a:lnTo>
                    <a:pt x="318" y="56"/>
                  </a:lnTo>
                  <a:lnTo>
                    <a:pt x="254" y="91"/>
                  </a:lnTo>
                  <a:lnTo>
                    <a:pt x="229" y="116"/>
                  </a:lnTo>
                  <a:lnTo>
                    <a:pt x="193" y="161"/>
                  </a:lnTo>
                  <a:lnTo>
                    <a:pt x="110" y="285"/>
                  </a:lnTo>
                  <a:lnTo>
                    <a:pt x="0" y="459"/>
                  </a:lnTo>
                  <a:lnTo>
                    <a:pt x="117" y="620"/>
                  </a:lnTo>
                  <a:lnTo>
                    <a:pt x="230" y="519"/>
                  </a:lnTo>
                  <a:lnTo>
                    <a:pt x="220" y="507"/>
                  </a:lnTo>
                  <a:lnTo>
                    <a:pt x="119" y="597"/>
                  </a:lnTo>
                  <a:lnTo>
                    <a:pt x="19" y="459"/>
                  </a:lnTo>
                  <a:lnTo>
                    <a:pt x="123" y="293"/>
                  </a:lnTo>
                  <a:lnTo>
                    <a:pt x="205" y="170"/>
                  </a:lnTo>
                  <a:lnTo>
                    <a:pt x="241" y="126"/>
                  </a:lnTo>
                  <a:lnTo>
                    <a:pt x="265" y="103"/>
                  </a:lnTo>
                  <a:lnTo>
                    <a:pt x="324" y="70"/>
                  </a:lnTo>
                  <a:lnTo>
                    <a:pt x="398" y="37"/>
                  </a:lnTo>
                  <a:lnTo>
                    <a:pt x="462" y="17"/>
                  </a:lnTo>
                  <a:lnTo>
                    <a:pt x="482" y="16"/>
                  </a:lnTo>
                  <a:lnTo>
                    <a:pt x="486" y="17"/>
                  </a:lnTo>
                  <a:lnTo>
                    <a:pt x="488" y="18"/>
                  </a:lnTo>
                  <a:lnTo>
                    <a:pt x="493" y="31"/>
                  </a:lnTo>
                  <a:lnTo>
                    <a:pt x="493" y="35"/>
                  </a:lnTo>
                  <a:lnTo>
                    <a:pt x="489" y="47"/>
                  </a:lnTo>
                  <a:lnTo>
                    <a:pt x="476" y="54"/>
                  </a:lnTo>
                  <a:lnTo>
                    <a:pt x="483" y="68"/>
                  </a:lnTo>
                  <a:lnTo>
                    <a:pt x="519" y="53"/>
                  </a:lnTo>
                  <a:lnTo>
                    <a:pt x="547" y="47"/>
                  </a:lnTo>
                  <a:lnTo>
                    <a:pt x="559" y="48"/>
                  </a:lnTo>
                  <a:lnTo>
                    <a:pt x="566" y="52"/>
                  </a:lnTo>
                  <a:lnTo>
                    <a:pt x="573" y="60"/>
                  </a:lnTo>
                  <a:lnTo>
                    <a:pt x="585" y="50"/>
                  </a:lnTo>
                  <a:lnTo>
                    <a:pt x="571" y="55"/>
                  </a:lnTo>
                  <a:lnTo>
                    <a:pt x="571" y="64"/>
                  </a:lnTo>
                  <a:lnTo>
                    <a:pt x="568" y="83"/>
                  </a:lnTo>
                  <a:lnTo>
                    <a:pt x="546" y="122"/>
                  </a:lnTo>
                  <a:lnTo>
                    <a:pt x="601" y="111"/>
                  </a:lnTo>
                  <a:lnTo>
                    <a:pt x="627" y="111"/>
                  </a:lnTo>
                  <a:lnTo>
                    <a:pt x="634" y="113"/>
                  </a:lnTo>
                  <a:lnTo>
                    <a:pt x="640" y="119"/>
                  </a:lnTo>
                  <a:lnTo>
                    <a:pt x="642" y="127"/>
                  </a:lnTo>
                  <a:lnTo>
                    <a:pt x="633" y="139"/>
                  </a:lnTo>
                  <a:lnTo>
                    <a:pt x="607" y="168"/>
                  </a:lnTo>
                  <a:lnTo>
                    <a:pt x="563" y="204"/>
                  </a:lnTo>
                  <a:lnTo>
                    <a:pt x="570" y="217"/>
                  </a:lnTo>
                  <a:lnTo>
                    <a:pt x="579" y="214"/>
                  </a:lnTo>
                  <a:lnTo>
                    <a:pt x="598" y="212"/>
                  </a:lnTo>
                  <a:lnTo>
                    <a:pt x="617" y="215"/>
                  </a:lnTo>
                  <a:lnTo>
                    <a:pt x="623" y="221"/>
                  </a:lnTo>
                  <a:lnTo>
                    <a:pt x="629" y="231"/>
                  </a:lnTo>
                  <a:lnTo>
                    <a:pt x="630" y="235"/>
                  </a:lnTo>
                  <a:lnTo>
                    <a:pt x="645" y="233"/>
                  </a:lnTo>
                  <a:lnTo>
                    <a:pt x="632" y="229"/>
                  </a:lnTo>
                  <a:lnTo>
                    <a:pt x="631" y="229"/>
                  </a:lnTo>
                  <a:lnTo>
                    <a:pt x="625" y="234"/>
                  </a:lnTo>
                  <a:lnTo>
                    <a:pt x="604" y="252"/>
                  </a:lnTo>
                  <a:lnTo>
                    <a:pt x="539" y="306"/>
                  </a:lnTo>
                  <a:lnTo>
                    <a:pt x="442" y="379"/>
                  </a:lnTo>
                  <a:lnTo>
                    <a:pt x="432" y="404"/>
                  </a:lnTo>
                  <a:lnTo>
                    <a:pt x="421" y="421"/>
                  </a:lnTo>
                  <a:lnTo>
                    <a:pt x="390" y="452"/>
                  </a:lnTo>
                  <a:lnTo>
                    <a:pt x="356" y="473"/>
                  </a:lnTo>
                  <a:lnTo>
                    <a:pt x="319" y="490"/>
                  </a:lnTo>
                  <a:lnTo>
                    <a:pt x="282" y="499"/>
                  </a:lnTo>
                  <a:lnTo>
                    <a:pt x="252" y="503"/>
                  </a:lnTo>
                  <a:lnTo>
                    <a:pt x="222" y="506"/>
                  </a:lnTo>
                  <a:lnTo>
                    <a:pt x="119" y="597"/>
                  </a:lnTo>
                  <a:lnTo>
                    <a:pt x="16" y="455"/>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3157" name="Freeform 51"/>
            <p:cNvSpPr>
              <a:spLocks/>
            </p:cNvSpPr>
            <p:nvPr/>
          </p:nvSpPr>
          <p:spPr bwMode="auto">
            <a:xfrm>
              <a:off x="4925" y="3164"/>
              <a:ext cx="27" cy="16"/>
            </a:xfrm>
            <a:custGeom>
              <a:avLst/>
              <a:gdLst>
                <a:gd name="T0" fmla="*/ 0 w 169"/>
                <a:gd name="T1" fmla="*/ 0 h 124"/>
                <a:gd name="T2" fmla="*/ 0 w 169"/>
                <a:gd name="T3" fmla="*/ 0 h 124"/>
                <a:gd name="T4" fmla="*/ 0 w 169"/>
                <a:gd name="T5" fmla="*/ 0 h 124"/>
                <a:gd name="T6" fmla="*/ 0 w 169"/>
                <a:gd name="T7" fmla="*/ 0 h 124"/>
                <a:gd name="T8" fmla="*/ 0 w 169"/>
                <a:gd name="T9" fmla="*/ 0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9" h="124">
                  <a:moveTo>
                    <a:pt x="169" y="12"/>
                  </a:moveTo>
                  <a:lnTo>
                    <a:pt x="161" y="0"/>
                  </a:lnTo>
                  <a:lnTo>
                    <a:pt x="0" y="112"/>
                  </a:lnTo>
                  <a:lnTo>
                    <a:pt x="8" y="124"/>
                  </a:lnTo>
                  <a:lnTo>
                    <a:pt x="169" y="12"/>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3158" name="Freeform 52"/>
            <p:cNvSpPr>
              <a:spLocks/>
            </p:cNvSpPr>
            <p:nvPr/>
          </p:nvSpPr>
          <p:spPr bwMode="auto">
            <a:xfrm>
              <a:off x="4920" y="3148"/>
              <a:ext cx="26" cy="22"/>
            </a:xfrm>
            <a:custGeom>
              <a:avLst/>
              <a:gdLst>
                <a:gd name="T0" fmla="*/ 0 w 195"/>
                <a:gd name="T1" fmla="*/ 0 h 149"/>
                <a:gd name="T2" fmla="*/ 0 w 195"/>
                <a:gd name="T3" fmla="*/ 0 h 149"/>
                <a:gd name="T4" fmla="*/ 0 w 195"/>
                <a:gd name="T5" fmla="*/ 0 h 149"/>
                <a:gd name="T6" fmla="*/ 0 w 195"/>
                <a:gd name="T7" fmla="*/ 0 h 149"/>
                <a:gd name="T8" fmla="*/ 0 w 195"/>
                <a:gd name="T9" fmla="*/ 0 h 1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5" h="149">
                  <a:moveTo>
                    <a:pt x="195" y="12"/>
                  </a:moveTo>
                  <a:lnTo>
                    <a:pt x="187" y="0"/>
                  </a:lnTo>
                  <a:lnTo>
                    <a:pt x="0" y="137"/>
                  </a:lnTo>
                  <a:lnTo>
                    <a:pt x="8" y="149"/>
                  </a:lnTo>
                  <a:lnTo>
                    <a:pt x="195" y="12"/>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3159" name="Freeform 53"/>
            <p:cNvSpPr>
              <a:spLocks/>
            </p:cNvSpPr>
            <p:nvPr/>
          </p:nvSpPr>
          <p:spPr bwMode="auto">
            <a:xfrm>
              <a:off x="4909" y="3143"/>
              <a:ext cx="27" cy="21"/>
            </a:xfrm>
            <a:custGeom>
              <a:avLst/>
              <a:gdLst>
                <a:gd name="T0" fmla="*/ 0 w 180"/>
                <a:gd name="T1" fmla="*/ 0 h 134"/>
                <a:gd name="T2" fmla="*/ 0 w 180"/>
                <a:gd name="T3" fmla="*/ 0 h 134"/>
                <a:gd name="T4" fmla="*/ 0 w 180"/>
                <a:gd name="T5" fmla="*/ 0 h 134"/>
                <a:gd name="T6" fmla="*/ 0 w 180"/>
                <a:gd name="T7" fmla="*/ 0 h 134"/>
                <a:gd name="T8" fmla="*/ 0 w 180"/>
                <a:gd name="T9" fmla="*/ 0 h 1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0" h="134">
                  <a:moveTo>
                    <a:pt x="180" y="12"/>
                  </a:moveTo>
                  <a:lnTo>
                    <a:pt x="172" y="0"/>
                  </a:lnTo>
                  <a:lnTo>
                    <a:pt x="0" y="122"/>
                  </a:lnTo>
                  <a:lnTo>
                    <a:pt x="8" y="134"/>
                  </a:lnTo>
                  <a:lnTo>
                    <a:pt x="180" y="12"/>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3160" name="Freeform 54"/>
            <p:cNvSpPr>
              <a:spLocks/>
            </p:cNvSpPr>
            <p:nvPr/>
          </p:nvSpPr>
          <p:spPr bwMode="auto">
            <a:xfrm>
              <a:off x="5263" y="3281"/>
              <a:ext cx="127" cy="122"/>
            </a:xfrm>
            <a:custGeom>
              <a:avLst/>
              <a:gdLst>
                <a:gd name="T0" fmla="*/ 0 w 913"/>
                <a:gd name="T1" fmla="*/ 0 h 980"/>
                <a:gd name="T2" fmla="*/ 0 w 913"/>
                <a:gd name="T3" fmla="*/ 0 h 980"/>
                <a:gd name="T4" fmla="*/ 0 w 913"/>
                <a:gd name="T5" fmla="*/ 0 h 980"/>
                <a:gd name="T6" fmla="*/ 0 w 913"/>
                <a:gd name="T7" fmla="*/ 0 h 980"/>
                <a:gd name="T8" fmla="*/ 0 w 913"/>
                <a:gd name="T9" fmla="*/ 0 h 980"/>
                <a:gd name="T10" fmla="*/ 0 w 913"/>
                <a:gd name="T11" fmla="*/ 0 h 980"/>
                <a:gd name="T12" fmla="*/ 0 w 913"/>
                <a:gd name="T13" fmla="*/ 0 h 980"/>
                <a:gd name="T14" fmla="*/ 0 w 913"/>
                <a:gd name="T15" fmla="*/ 0 h 980"/>
                <a:gd name="T16" fmla="*/ 0 w 913"/>
                <a:gd name="T17" fmla="*/ 0 h 980"/>
                <a:gd name="T18" fmla="*/ 0 w 913"/>
                <a:gd name="T19" fmla="*/ 0 h 980"/>
                <a:gd name="T20" fmla="*/ 0 w 913"/>
                <a:gd name="T21" fmla="*/ 0 h 980"/>
                <a:gd name="T22" fmla="*/ 0 w 913"/>
                <a:gd name="T23" fmla="*/ 0 h 980"/>
                <a:gd name="T24" fmla="*/ 0 w 913"/>
                <a:gd name="T25" fmla="*/ 0 h 980"/>
                <a:gd name="T26" fmla="*/ 0 w 913"/>
                <a:gd name="T27" fmla="*/ 0 h 980"/>
                <a:gd name="T28" fmla="*/ 0 w 913"/>
                <a:gd name="T29" fmla="*/ 0 h 980"/>
                <a:gd name="T30" fmla="*/ 0 w 913"/>
                <a:gd name="T31" fmla="*/ 0 h 980"/>
                <a:gd name="T32" fmla="*/ 0 w 913"/>
                <a:gd name="T33" fmla="*/ 0 h 980"/>
                <a:gd name="T34" fmla="*/ 0 w 913"/>
                <a:gd name="T35" fmla="*/ 0 h 980"/>
                <a:gd name="T36" fmla="*/ 0 w 913"/>
                <a:gd name="T37" fmla="*/ 0 h 980"/>
                <a:gd name="T38" fmla="*/ 0 w 913"/>
                <a:gd name="T39" fmla="*/ 0 h 980"/>
                <a:gd name="T40" fmla="*/ 0 w 913"/>
                <a:gd name="T41" fmla="*/ 0 h 980"/>
                <a:gd name="T42" fmla="*/ 0 w 913"/>
                <a:gd name="T43" fmla="*/ 0 h 980"/>
                <a:gd name="T44" fmla="*/ 0 w 913"/>
                <a:gd name="T45" fmla="*/ 0 h 980"/>
                <a:gd name="T46" fmla="*/ 0 w 913"/>
                <a:gd name="T47" fmla="*/ 0 h 980"/>
                <a:gd name="T48" fmla="*/ 0 w 913"/>
                <a:gd name="T49" fmla="*/ 0 h 980"/>
                <a:gd name="T50" fmla="*/ 0 w 913"/>
                <a:gd name="T51" fmla="*/ 0 h 980"/>
                <a:gd name="T52" fmla="*/ 0 w 913"/>
                <a:gd name="T53" fmla="*/ 0 h 980"/>
                <a:gd name="T54" fmla="*/ 0 w 913"/>
                <a:gd name="T55" fmla="*/ 0 h 980"/>
                <a:gd name="T56" fmla="*/ 0 w 913"/>
                <a:gd name="T57" fmla="*/ 0 h 980"/>
                <a:gd name="T58" fmla="*/ 0 w 913"/>
                <a:gd name="T59" fmla="*/ 0 h 980"/>
                <a:gd name="T60" fmla="*/ 0 w 913"/>
                <a:gd name="T61" fmla="*/ 0 h 980"/>
                <a:gd name="T62" fmla="*/ 0 w 913"/>
                <a:gd name="T63" fmla="*/ 0 h 98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913" h="980">
                  <a:moveTo>
                    <a:pt x="107" y="916"/>
                  </a:moveTo>
                  <a:lnTo>
                    <a:pt x="139" y="939"/>
                  </a:lnTo>
                  <a:lnTo>
                    <a:pt x="173" y="956"/>
                  </a:lnTo>
                  <a:lnTo>
                    <a:pt x="210" y="969"/>
                  </a:lnTo>
                  <a:lnTo>
                    <a:pt x="248" y="977"/>
                  </a:lnTo>
                  <a:lnTo>
                    <a:pt x="289" y="980"/>
                  </a:lnTo>
                  <a:lnTo>
                    <a:pt x="331" y="979"/>
                  </a:lnTo>
                  <a:lnTo>
                    <a:pt x="372" y="973"/>
                  </a:lnTo>
                  <a:lnTo>
                    <a:pt x="416" y="962"/>
                  </a:lnTo>
                  <a:lnTo>
                    <a:pt x="460" y="947"/>
                  </a:lnTo>
                  <a:lnTo>
                    <a:pt x="504" y="929"/>
                  </a:lnTo>
                  <a:lnTo>
                    <a:pt x="547" y="905"/>
                  </a:lnTo>
                  <a:lnTo>
                    <a:pt x="590" y="878"/>
                  </a:lnTo>
                  <a:lnTo>
                    <a:pt x="632" y="847"/>
                  </a:lnTo>
                  <a:lnTo>
                    <a:pt x="673" y="812"/>
                  </a:lnTo>
                  <a:lnTo>
                    <a:pt x="713" y="773"/>
                  </a:lnTo>
                  <a:lnTo>
                    <a:pt x="749" y="731"/>
                  </a:lnTo>
                  <a:lnTo>
                    <a:pt x="814" y="640"/>
                  </a:lnTo>
                  <a:lnTo>
                    <a:pt x="840" y="594"/>
                  </a:lnTo>
                  <a:lnTo>
                    <a:pt x="863" y="546"/>
                  </a:lnTo>
                  <a:lnTo>
                    <a:pt x="881" y="499"/>
                  </a:lnTo>
                  <a:lnTo>
                    <a:pt x="894" y="452"/>
                  </a:lnTo>
                  <a:lnTo>
                    <a:pt x="905" y="405"/>
                  </a:lnTo>
                  <a:lnTo>
                    <a:pt x="911" y="360"/>
                  </a:lnTo>
                  <a:lnTo>
                    <a:pt x="913" y="315"/>
                  </a:lnTo>
                  <a:lnTo>
                    <a:pt x="910" y="272"/>
                  </a:lnTo>
                  <a:lnTo>
                    <a:pt x="904" y="231"/>
                  </a:lnTo>
                  <a:lnTo>
                    <a:pt x="892" y="191"/>
                  </a:lnTo>
                  <a:lnTo>
                    <a:pt x="877" y="155"/>
                  </a:lnTo>
                  <a:lnTo>
                    <a:pt x="858" y="121"/>
                  </a:lnTo>
                  <a:lnTo>
                    <a:pt x="834" y="91"/>
                  </a:lnTo>
                  <a:lnTo>
                    <a:pt x="805" y="64"/>
                  </a:lnTo>
                  <a:lnTo>
                    <a:pt x="774" y="41"/>
                  </a:lnTo>
                  <a:lnTo>
                    <a:pt x="739" y="24"/>
                  </a:lnTo>
                  <a:lnTo>
                    <a:pt x="702" y="12"/>
                  </a:lnTo>
                  <a:lnTo>
                    <a:pt x="665" y="4"/>
                  </a:lnTo>
                  <a:lnTo>
                    <a:pt x="624" y="0"/>
                  </a:lnTo>
                  <a:lnTo>
                    <a:pt x="582" y="1"/>
                  </a:lnTo>
                  <a:lnTo>
                    <a:pt x="540" y="8"/>
                  </a:lnTo>
                  <a:lnTo>
                    <a:pt x="496" y="19"/>
                  </a:lnTo>
                  <a:lnTo>
                    <a:pt x="452" y="33"/>
                  </a:lnTo>
                  <a:lnTo>
                    <a:pt x="408" y="52"/>
                  </a:lnTo>
                  <a:lnTo>
                    <a:pt x="365" y="75"/>
                  </a:lnTo>
                  <a:lnTo>
                    <a:pt x="322" y="102"/>
                  </a:lnTo>
                  <a:lnTo>
                    <a:pt x="281" y="133"/>
                  </a:lnTo>
                  <a:lnTo>
                    <a:pt x="240" y="168"/>
                  </a:lnTo>
                  <a:lnTo>
                    <a:pt x="200" y="207"/>
                  </a:lnTo>
                  <a:lnTo>
                    <a:pt x="163" y="249"/>
                  </a:lnTo>
                  <a:lnTo>
                    <a:pt x="128" y="294"/>
                  </a:lnTo>
                  <a:lnTo>
                    <a:pt x="99" y="340"/>
                  </a:lnTo>
                  <a:lnTo>
                    <a:pt x="72" y="386"/>
                  </a:lnTo>
                  <a:lnTo>
                    <a:pt x="50" y="434"/>
                  </a:lnTo>
                  <a:lnTo>
                    <a:pt x="31" y="481"/>
                  </a:lnTo>
                  <a:lnTo>
                    <a:pt x="18" y="529"/>
                  </a:lnTo>
                  <a:lnTo>
                    <a:pt x="8" y="576"/>
                  </a:lnTo>
                  <a:lnTo>
                    <a:pt x="2" y="622"/>
                  </a:lnTo>
                  <a:lnTo>
                    <a:pt x="0" y="666"/>
                  </a:lnTo>
                  <a:lnTo>
                    <a:pt x="3" y="709"/>
                  </a:lnTo>
                  <a:lnTo>
                    <a:pt x="9" y="751"/>
                  </a:lnTo>
                  <a:lnTo>
                    <a:pt x="20" y="789"/>
                  </a:lnTo>
                  <a:lnTo>
                    <a:pt x="35" y="825"/>
                  </a:lnTo>
                  <a:lnTo>
                    <a:pt x="55" y="859"/>
                  </a:lnTo>
                  <a:lnTo>
                    <a:pt x="78" y="890"/>
                  </a:lnTo>
                  <a:lnTo>
                    <a:pt x="107" y="916"/>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61" name="Freeform 55"/>
            <p:cNvSpPr>
              <a:spLocks/>
            </p:cNvSpPr>
            <p:nvPr/>
          </p:nvSpPr>
          <p:spPr bwMode="auto">
            <a:xfrm>
              <a:off x="5263" y="3276"/>
              <a:ext cx="132" cy="132"/>
            </a:xfrm>
            <a:custGeom>
              <a:avLst/>
              <a:gdLst>
                <a:gd name="T0" fmla="*/ 0 w 929"/>
                <a:gd name="T1" fmla="*/ 0 h 996"/>
                <a:gd name="T2" fmla="*/ 0 w 929"/>
                <a:gd name="T3" fmla="*/ 0 h 996"/>
                <a:gd name="T4" fmla="*/ 0 w 929"/>
                <a:gd name="T5" fmla="*/ 0 h 996"/>
                <a:gd name="T6" fmla="*/ 0 w 929"/>
                <a:gd name="T7" fmla="*/ 0 h 996"/>
                <a:gd name="T8" fmla="*/ 0 w 929"/>
                <a:gd name="T9" fmla="*/ 0 h 996"/>
                <a:gd name="T10" fmla="*/ 0 w 929"/>
                <a:gd name="T11" fmla="*/ 0 h 996"/>
                <a:gd name="T12" fmla="*/ 0 w 929"/>
                <a:gd name="T13" fmla="*/ 0 h 996"/>
                <a:gd name="T14" fmla="*/ 0 w 929"/>
                <a:gd name="T15" fmla="*/ 0 h 996"/>
                <a:gd name="T16" fmla="*/ 0 w 929"/>
                <a:gd name="T17" fmla="*/ 0 h 996"/>
                <a:gd name="T18" fmla="*/ 0 w 929"/>
                <a:gd name="T19" fmla="*/ 0 h 996"/>
                <a:gd name="T20" fmla="*/ 0 w 929"/>
                <a:gd name="T21" fmla="*/ 0 h 996"/>
                <a:gd name="T22" fmla="*/ 0 w 929"/>
                <a:gd name="T23" fmla="*/ 0 h 996"/>
                <a:gd name="T24" fmla="*/ 0 w 929"/>
                <a:gd name="T25" fmla="*/ 0 h 996"/>
                <a:gd name="T26" fmla="*/ 0 w 929"/>
                <a:gd name="T27" fmla="*/ 0 h 996"/>
                <a:gd name="T28" fmla="*/ 0 w 929"/>
                <a:gd name="T29" fmla="*/ 0 h 996"/>
                <a:gd name="T30" fmla="*/ 0 w 929"/>
                <a:gd name="T31" fmla="*/ 0 h 996"/>
                <a:gd name="T32" fmla="*/ 0 w 929"/>
                <a:gd name="T33" fmla="*/ 0 h 996"/>
                <a:gd name="T34" fmla="*/ 0 w 929"/>
                <a:gd name="T35" fmla="*/ 0 h 996"/>
                <a:gd name="T36" fmla="*/ 0 w 929"/>
                <a:gd name="T37" fmla="*/ 0 h 996"/>
                <a:gd name="T38" fmla="*/ 0 w 929"/>
                <a:gd name="T39" fmla="*/ 0 h 996"/>
                <a:gd name="T40" fmla="*/ 0 w 929"/>
                <a:gd name="T41" fmla="*/ 0 h 996"/>
                <a:gd name="T42" fmla="*/ 0 w 929"/>
                <a:gd name="T43" fmla="*/ 0 h 996"/>
                <a:gd name="T44" fmla="*/ 0 w 929"/>
                <a:gd name="T45" fmla="*/ 0 h 996"/>
                <a:gd name="T46" fmla="*/ 0 w 929"/>
                <a:gd name="T47" fmla="*/ 0 h 996"/>
                <a:gd name="T48" fmla="*/ 0 w 929"/>
                <a:gd name="T49" fmla="*/ 0 h 996"/>
                <a:gd name="T50" fmla="*/ 0 w 929"/>
                <a:gd name="T51" fmla="*/ 0 h 996"/>
                <a:gd name="T52" fmla="*/ 0 w 929"/>
                <a:gd name="T53" fmla="*/ 0 h 996"/>
                <a:gd name="T54" fmla="*/ 0 w 929"/>
                <a:gd name="T55" fmla="*/ 0 h 996"/>
                <a:gd name="T56" fmla="*/ 0 w 929"/>
                <a:gd name="T57" fmla="*/ 0 h 996"/>
                <a:gd name="T58" fmla="*/ 0 w 929"/>
                <a:gd name="T59" fmla="*/ 0 h 996"/>
                <a:gd name="T60" fmla="*/ 0 w 929"/>
                <a:gd name="T61" fmla="*/ 0 h 996"/>
                <a:gd name="T62" fmla="*/ 0 w 929"/>
                <a:gd name="T63" fmla="*/ 0 h 996"/>
                <a:gd name="T64" fmla="*/ 0 w 929"/>
                <a:gd name="T65" fmla="*/ 0 h 996"/>
                <a:gd name="T66" fmla="*/ 0 w 929"/>
                <a:gd name="T67" fmla="*/ 0 h 996"/>
                <a:gd name="T68" fmla="*/ 0 w 929"/>
                <a:gd name="T69" fmla="*/ 0 h 996"/>
                <a:gd name="T70" fmla="*/ 0 w 929"/>
                <a:gd name="T71" fmla="*/ 0 h 996"/>
                <a:gd name="T72" fmla="*/ 0 w 929"/>
                <a:gd name="T73" fmla="*/ 0 h 996"/>
                <a:gd name="T74" fmla="*/ 0 w 929"/>
                <a:gd name="T75" fmla="*/ 0 h 996"/>
                <a:gd name="T76" fmla="*/ 0 w 929"/>
                <a:gd name="T77" fmla="*/ 0 h 996"/>
                <a:gd name="T78" fmla="*/ 0 w 929"/>
                <a:gd name="T79" fmla="*/ 0 h 996"/>
                <a:gd name="T80" fmla="*/ 0 w 929"/>
                <a:gd name="T81" fmla="*/ 0 h 996"/>
                <a:gd name="T82" fmla="*/ 0 w 929"/>
                <a:gd name="T83" fmla="*/ 0 h 996"/>
                <a:gd name="T84" fmla="*/ 0 w 929"/>
                <a:gd name="T85" fmla="*/ 0 h 996"/>
                <a:gd name="T86" fmla="*/ 0 w 929"/>
                <a:gd name="T87" fmla="*/ 0 h 99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929" h="996">
                  <a:moveTo>
                    <a:pt x="91" y="892"/>
                  </a:moveTo>
                  <a:lnTo>
                    <a:pt x="81" y="904"/>
                  </a:lnTo>
                  <a:lnTo>
                    <a:pt x="110" y="931"/>
                  </a:lnTo>
                  <a:lnTo>
                    <a:pt x="142" y="954"/>
                  </a:lnTo>
                  <a:lnTo>
                    <a:pt x="178" y="971"/>
                  </a:lnTo>
                  <a:lnTo>
                    <a:pt x="216" y="984"/>
                  </a:lnTo>
                  <a:lnTo>
                    <a:pt x="255" y="993"/>
                  </a:lnTo>
                  <a:lnTo>
                    <a:pt x="297" y="996"/>
                  </a:lnTo>
                  <a:lnTo>
                    <a:pt x="340" y="995"/>
                  </a:lnTo>
                  <a:lnTo>
                    <a:pt x="381" y="988"/>
                  </a:lnTo>
                  <a:lnTo>
                    <a:pt x="426" y="978"/>
                  </a:lnTo>
                  <a:lnTo>
                    <a:pt x="471" y="962"/>
                  </a:lnTo>
                  <a:lnTo>
                    <a:pt x="515" y="944"/>
                  </a:lnTo>
                  <a:lnTo>
                    <a:pt x="559" y="920"/>
                  </a:lnTo>
                  <a:lnTo>
                    <a:pt x="602" y="893"/>
                  </a:lnTo>
                  <a:lnTo>
                    <a:pt x="645" y="861"/>
                  </a:lnTo>
                  <a:lnTo>
                    <a:pt x="686" y="826"/>
                  </a:lnTo>
                  <a:lnTo>
                    <a:pt x="727" y="786"/>
                  </a:lnTo>
                  <a:lnTo>
                    <a:pt x="763" y="744"/>
                  </a:lnTo>
                  <a:lnTo>
                    <a:pt x="828" y="652"/>
                  </a:lnTo>
                  <a:lnTo>
                    <a:pt x="855" y="606"/>
                  </a:lnTo>
                  <a:lnTo>
                    <a:pt x="878" y="557"/>
                  </a:lnTo>
                  <a:lnTo>
                    <a:pt x="896" y="509"/>
                  </a:lnTo>
                  <a:lnTo>
                    <a:pt x="909" y="462"/>
                  </a:lnTo>
                  <a:lnTo>
                    <a:pt x="920" y="414"/>
                  </a:lnTo>
                  <a:lnTo>
                    <a:pt x="927" y="369"/>
                  </a:lnTo>
                  <a:lnTo>
                    <a:pt x="929" y="323"/>
                  </a:lnTo>
                  <a:lnTo>
                    <a:pt x="926" y="279"/>
                  </a:lnTo>
                  <a:lnTo>
                    <a:pt x="919" y="237"/>
                  </a:lnTo>
                  <a:lnTo>
                    <a:pt x="907" y="196"/>
                  </a:lnTo>
                  <a:lnTo>
                    <a:pt x="892" y="160"/>
                  </a:lnTo>
                  <a:lnTo>
                    <a:pt x="872" y="125"/>
                  </a:lnTo>
                  <a:lnTo>
                    <a:pt x="848" y="93"/>
                  </a:lnTo>
                  <a:lnTo>
                    <a:pt x="819" y="66"/>
                  </a:lnTo>
                  <a:lnTo>
                    <a:pt x="786" y="42"/>
                  </a:lnTo>
                  <a:lnTo>
                    <a:pt x="750" y="25"/>
                  </a:lnTo>
                  <a:lnTo>
                    <a:pt x="712" y="13"/>
                  </a:lnTo>
                  <a:lnTo>
                    <a:pt x="674" y="3"/>
                  </a:lnTo>
                  <a:lnTo>
                    <a:pt x="632" y="0"/>
                  </a:lnTo>
                  <a:lnTo>
                    <a:pt x="589" y="1"/>
                  </a:lnTo>
                  <a:lnTo>
                    <a:pt x="547" y="8"/>
                  </a:lnTo>
                  <a:lnTo>
                    <a:pt x="502" y="20"/>
                  </a:lnTo>
                  <a:lnTo>
                    <a:pt x="457" y="34"/>
                  </a:lnTo>
                  <a:lnTo>
                    <a:pt x="413" y="52"/>
                  </a:lnTo>
                  <a:lnTo>
                    <a:pt x="369" y="76"/>
                  </a:lnTo>
                  <a:lnTo>
                    <a:pt x="326" y="104"/>
                  </a:lnTo>
                  <a:lnTo>
                    <a:pt x="283" y="135"/>
                  </a:lnTo>
                  <a:lnTo>
                    <a:pt x="243" y="170"/>
                  </a:lnTo>
                  <a:lnTo>
                    <a:pt x="202" y="210"/>
                  </a:lnTo>
                  <a:lnTo>
                    <a:pt x="165" y="252"/>
                  </a:lnTo>
                  <a:lnTo>
                    <a:pt x="130" y="298"/>
                  </a:lnTo>
                  <a:lnTo>
                    <a:pt x="101" y="344"/>
                  </a:lnTo>
                  <a:lnTo>
                    <a:pt x="73" y="390"/>
                  </a:lnTo>
                  <a:lnTo>
                    <a:pt x="51" y="439"/>
                  </a:lnTo>
                  <a:lnTo>
                    <a:pt x="32" y="487"/>
                  </a:lnTo>
                  <a:lnTo>
                    <a:pt x="19" y="534"/>
                  </a:lnTo>
                  <a:lnTo>
                    <a:pt x="9" y="583"/>
                  </a:lnTo>
                  <a:lnTo>
                    <a:pt x="2" y="629"/>
                  </a:lnTo>
                  <a:lnTo>
                    <a:pt x="0" y="674"/>
                  </a:lnTo>
                  <a:lnTo>
                    <a:pt x="3" y="718"/>
                  </a:lnTo>
                  <a:lnTo>
                    <a:pt x="10" y="761"/>
                  </a:lnTo>
                  <a:lnTo>
                    <a:pt x="21" y="801"/>
                  </a:lnTo>
                  <a:lnTo>
                    <a:pt x="36" y="836"/>
                  </a:lnTo>
                  <a:lnTo>
                    <a:pt x="57" y="871"/>
                  </a:lnTo>
                  <a:lnTo>
                    <a:pt x="80" y="903"/>
                  </a:lnTo>
                  <a:lnTo>
                    <a:pt x="110" y="931"/>
                  </a:lnTo>
                  <a:lnTo>
                    <a:pt x="142" y="953"/>
                  </a:lnTo>
                  <a:lnTo>
                    <a:pt x="151" y="941"/>
                  </a:lnTo>
                  <a:lnTo>
                    <a:pt x="120" y="918"/>
                  </a:lnTo>
                  <a:lnTo>
                    <a:pt x="92" y="893"/>
                  </a:lnTo>
                  <a:lnTo>
                    <a:pt x="69" y="863"/>
                  </a:lnTo>
                  <a:lnTo>
                    <a:pt x="51" y="830"/>
                  </a:lnTo>
                  <a:lnTo>
                    <a:pt x="35" y="794"/>
                  </a:lnTo>
                  <a:lnTo>
                    <a:pt x="24" y="757"/>
                  </a:lnTo>
                  <a:lnTo>
                    <a:pt x="19" y="716"/>
                  </a:lnTo>
                  <a:lnTo>
                    <a:pt x="16" y="674"/>
                  </a:lnTo>
                  <a:lnTo>
                    <a:pt x="18" y="631"/>
                  </a:lnTo>
                  <a:lnTo>
                    <a:pt x="23" y="585"/>
                  </a:lnTo>
                  <a:lnTo>
                    <a:pt x="33" y="539"/>
                  </a:lnTo>
                  <a:lnTo>
                    <a:pt x="46" y="491"/>
                  </a:lnTo>
                  <a:lnTo>
                    <a:pt x="65" y="445"/>
                  </a:lnTo>
                  <a:lnTo>
                    <a:pt x="87" y="398"/>
                  </a:lnTo>
                  <a:lnTo>
                    <a:pt x="113" y="352"/>
                  </a:lnTo>
                  <a:lnTo>
                    <a:pt x="142" y="306"/>
                  </a:lnTo>
                  <a:lnTo>
                    <a:pt x="177" y="262"/>
                  </a:lnTo>
                  <a:lnTo>
                    <a:pt x="214" y="220"/>
                  </a:lnTo>
                  <a:lnTo>
                    <a:pt x="253" y="182"/>
                  </a:lnTo>
                  <a:lnTo>
                    <a:pt x="294" y="148"/>
                  </a:lnTo>
                  <a:lnTo>
                    <a:pt x="335" y="116"/>
                  </a:lnTo>
                  <a:lnTo>
                    <a:pt x="377" y="90"/>
                  </a:lnTo>
                  <a:lnTo>
                    <a:pt x="419" y="67"/>
                  </a:lnTo>
                  <a:lnTo>
                    <a:pt x="463" y="48"/>
                  </a:lnTo>
                  <a:lnTo>
                    <a:pt x="506" y="34"/>
                  </a:lnTo>
                  <a:lnTo>
                    <a:pt x="549" y="23"/>
                  </a:lnTo>
                  <a:lnTo>
                    <a:pt x="591" y="18"/>
                  </a:lnTo>
                  <a:lnTo>
                    <a:pt x="632" y="17"/>
                  </a:lnTo>
                  <a:lnTo>
                    <a:pt x="672" y="20"/>
                  </a:lnTo>
                  <a:lnTo>
                    <a:pt x="708" y="27"/>
                  </a:lnTo>
                  <a:lnTo>
                    <a:pt x="744" y="39"/>
                  </a:lnTo>
                  <a:lnTo>
                    <a:pt x="778" y="57"/>
                  </a:lnTo>
                  <a:lnTo>
                    <a:pt x="808" y="78"/>
                  </a:lnTo>
                  <a:lnTo>
                    <a:pt x="836" y="104"/>
                  </a:lnTo>
                  <a:lnTo>
                    <a:pt x="859" y="133"/>
                  </a:lnTo>
                  <a:lnTo>
                    <a:pt x="878" y="166"/>
                  </a:lnTo>
                  <a:lnTo>
                    <a:pt x="893" y="202"/>
                  </a:lnTo>
                  <a:lnTo>
                    <a:pt x="904" y="241"/>
                  </a:lnTo>
                  <a:lnTo>
                    <a:pt x="909" y="281"/>
                  </a:lnTo>
                  <a:lnTo>
                    <a:pt x="913" y="323"/>
                  </a:lnTo>
                  <a:lnTo>
                    <a:pt x="911" y="367"/>
                  </a:lnTo>
                  <a:lnTo>
                    <a:pt x="905" y="412"/>
                  </a:lnTo>
                  <a:lnTo>
                    <a:pt x="895" y="458"/>
                  </a:lnTo>
                  <a:lnTo>
                    <a:pt x="882" y="505"/>
                  </a:lnTo>
                  <a:lnTo>
                    <a:pt x="864" y="551"/>
                  </a:lnTo>
                  <a:lnTo>
                    <a:pt x="841" y="598"/>
                  </a:lnTo>
                  <a:lnTo>
                    <a:pt x="816" y="644"/>
                  </a:lnTo>
                  <a:lnTo>
                    <a:pt x="751" y="734"/>
                  </a:lnTo>
                  <a:lnTo>
                    <a:pt x="714" y="776"/>
                  </a:lnTo>
                  <a:lnTo>
                    <a:pt x="676" y="814"/>
                  </a:lnTo>
                  <a:lnTo>
                    <a:pt x="635" y="849"/>
                  </a:lnTo>
                  <a:lnTo>
                    <a:pt x="594" y="880"/>
                  </a:lnTo>
                  <a:lnTo>
                    <a:pt x="551" y="906"/>
                  </a:lnTo>
                  <a:lnTo>
                    <a:pt x="509" y="929"/>
                  </a:lnTo>
                  <a:lnTo>
                    <a:pt x="465" y="948"/>
                  </a:lnTo>
                  <a:lnTo>
                    <a:pt x="422" y="963"/>
                  </a:lnTo>
                  <a:lnTo>
                    <a:pt x="379" y="973"/>
                  </a:lnTo>
                  <a:lnTo>
                    <a:pt x="338" y="979"/>
                  </a:lnTo>
                  <a:lnTo>
                    <a:pt x="297" y="980"/>
                  </a:lnTo>
                  <a:lnTo>
                    <a:pt x="257" y="977"/>
                  </a:lnTo>
                  <a:lnTo>
                    <a:pt x="220" y="969"/>
                  </a:lnTo>
                  <a:lnTo>
                    <a:pt x="184" y="957"/>
                  </a:lnTo>
                  <a:lnTo>
                    <a:pt x="151" y="940"/>
                  </a:lnTo>
                  <a:lnTo>
                    <a:pt x="120" y="918"/>
                  </a:lnTo>
                  <a:lnTo>
                    <a:pt x="91" y="892"/>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3162" name="Freeform 56"/>
            <p:cNvSpPr>
              <a:spLocks/>
            </p:cNvSpPr>
            <p:nvPr/>
          </p:nvSpPr>
          <p:spPr bwMode="auto">
            <a:xfrm>
              <a:off x="5364" y="3329"/>
              <a:ext cx="21" cy="42"/>
            </a:xfrm>
            <a:custGeom>
              <a:avLst/>
              <a:gdLst>
                <a:gd name="T0" fmla="*/ 0 w 183"/>
                <a:gd name="T1" fmla="*/ 0 h 347"/>
                <a:gd name="T2" fmla="*/ 0 w 183"/>
                <a:gd name="T3" fmla="*/ 0 h 347"/>
                <a:gd name="T4" fmla="*/ 0 w 183"/>
                <a:gd name="T5" fmla="*/ 0 h 347"/>
                <a:gd name="T6" fmla="*/ 0 w 183"/>
                <a:gd name="T7" fmla="*/ 0 h 347"/>
                <a:gd name="T8" fmla="*/ 0 w 183"/>
                <a:gd name="T9" fmla="*/ 0 h 347"/>
                <a:gd name="T10" fmla="*/ 0 w 183"/>
                <a:gd name="T11" fmla="*/ 0 h 347"/>
                <a:gd name="T12" fmla="*/ 0 w 183"/>
                <a:gd name="T13" fmla="*/ 0 h 347"/>
                <a:gd name="T14" fmla="*/ 0 w 183"/>
                <a:gd name="T15" fmla="*/ 0 h 347"/>
                <a:gd name="T16" fmla="*/ 0 w 183"/>
                <a:gd name="T17" fmla="*/ 0 h 347"/>
                <a:gd name="T18" fmla="*/ 0 w 183"/>
                <a:gd name="T19" fmla="*/ 0 h 347"/>
                <a:gd name="T20" fmla="*/ 0 w 183"/>
                <a:gd name="T21" fmla="*/ 0 h 347"/>
                <a:gd name="T22" fmla="*/ 0 w 183"/>
                <a:gd name="T23" fmla="*/ 0 h 347"/>
                <a:gd name="T24" fmla="*/ 0 w 183"/>
                <a:gd name="T25" fmla="*/ 0 h 347"/>
                <a:gd name="T26" fmla="*/ 0 w 183"/>
                <a:gd name="T27" fmla="*/ 0 h 34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3" h="347">
                  <a:moveTo>
                    <a:pt x="0" y="0"/>
                  </a:moveTo>
                  <a:lnTo>
                    <a:pt x="183" y="129"/>
                  </a:lnTo>
                  <a:lnTo>
                    <a:pt x="139" y="221"/>
                  </a:lnTo>
                  <a:lnTo>
                    <a:pt x="97" y="294"/>
                  </a:lnTo>
                  <a:lnTo>
                    <a:pt x="81" y="321"/>
                  </a:lnTo>
                  <a:lnTo>
                    <a:pt x="76" y="329"/>
                  </a:lnTo>
                  <a:lnTo>
                    <a:pt x="55" y="347"/>
                  </a:lnTo>
                  <a:lnTo>
                    <a:pt x="60" y="322"/>
                  </a:lnTo>
                  <a:lnTo>
                    <a:pt x="63" y="291"/>
                  </a:lnTo>
                  <a:lnTo>
                    <a:pt x="63" y="250"/>
                  </a:lnTo>
                  <a:lnTo>
                    <a:pt x="59" y="199"/>
                  </a:lnTo>
                  <a:lnTo>
                    <a:pt x="49" y="140"/>
                  </a:lnTo>
                  <a:lnTo>
                    <a:pt x="30" y="73"/>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63" name="Freeform 57"/>
            <p:cNvSpPr>
              <a:spLocks/>
            </p:cNvSpPr>
            <p:nvPr/>
          </p:nvSpPr>
          <p:spPr bwMode="auto">
            <a:xfrm>
              <a:off x="5358" y="3329"/>
              <a:ext cx="32" cy="47"/>
            </a:xfrm>
            <a:custGeom>
              <a:avLst/>
              <a:gdLst>
                <a:gd name="T0" fmla="*/ 0 w 197"/>
                <a:gd name="T1" fmla="*/ 0 h 360"/>
                <a:gd name="T2" fmla="*/ 0 w 197"/>
                <a:gd name="T3" fmla="*/ 0 h 360"/>
                <a:gd name="T4" fmla="*/ 0 w 197"/>
                <a:gd name="T5" fmla="*/ 0 h 360"/>
                <a:gd name="T6" fmla="*/ 0 w 197"/>
                <a:gd name="T7" fmla="*/ 0 h 360"/>
                <a:gd name="T8" fmla="*/ 0 w 197"/>
                <a:gd name="T9" fmla="*/ 0 h 360"/>
                <a:gd name="T10" fmla="*/ 0 w 197"/>
                <a:gd name="T11" fmla="*/ 0 h 360"/>
                <a:gd name="T12" fmla="*/ 0 w 197"/>
                <a:gd name="T13" fmla="*/ 0 h 360"/>
                <a:gd name="T14" fmla="*/ 0 w 197"/>
                <a:gd name="T15" fmla="*/ 0 h 360"/>
                <a:gd name="T16" fmla="*/ 0 w 197"/>
                <a:gd name="T17" fmla="*/ 0 h 360"/>
                <a:gd name="T18" fmla="*/ 0 w 197"/>
                <a:gd name="T19" fmla="*/ 0 h 360"/>
                <a:gd name="T20" fmla="*/ 0 w 197"/>
                <a:gd name="T21" fmla="*/ 0 h 360"/>
                <a:gd name="T22" fmla="*/ 0 w 197"/>
                <a:gd name="T23" fmla="*/ 0 h 360"/>
                <a:gd name="T24" fmla="*/ 0 w 197"/>
                <a:gd name="T25" fmla="*/ 0 h 360"/>
                <a:gd name="T26" fmla="*/ 0 w 197"/>
                <a:gd name="T27" fmla="*/ 0 h 360"/>
                <a:gd name="T28" fmla="*/ 0 w 197"/>
                <a:gd name="T29" fmla="*/ 0 h 360"/>
                <a:gd name="T30" fmla="*/ 0 w 197"/>
                <a:gd name="T31" fmla="*/ 0 h 360"/>
                <a:gd name="T32" fmla="*/ 0 w 197"/>
                <a:gd name="T33" fmla="*/ 0 h 360"/>
                <a:gd name="T34" fmla="*/ 0 w 197"/>
                <a:gd name="T35" fmla="*/ 0 h 360"/>
                <a:gd name="T36" fmla="*/ 0 w 197"/>
                <a:gd name="T37" fmla="*/ 0 h 360"/>
                <a:gd name="T38" fmla="*/ 0 w 197"/>
                <a:gd name="T39" fmla="*/ 0 h 360"/>
                <a:gd name="T40" fmla="*/ 0 w 197"/>
                <a:gd name="T41" fmla="*/ 0 h 360"/>
                <a:gd name="T42" fmla="*/ 0 w 197"/>
                <a:gd name="T43" fmla="*/ 0 h 360"/>
                <a:gd name="T44" fmla="*/ 0 w 197"/>
                <a:gd name="T45" fmla="*/ 0 h 360"/>
                <a:gd name="T46" fmla="*/ 0 w 197"/>
                <a:gd name="T47" fmla="*/ 0 h 360"/>
                <a:gd name="T48" fmla="*/ 0 w 197"/>
                <a:gd name="T49" fmla="*/ 0 h 360"/>
                <a:gd name="T50" fmla="*/ 0 w 197"/>
                <a:gd name="T51" fmla="*/ 0 h 360"/>
                <a:gd name="T52" fmla="*/ 0 w 197"/>
                <a:gd name="T53" fmla="*/ 0 h 360"/>
                <a:gd name="T54" fmla="*/ 0 w 197"/>
                <a:gd name="T55" fmla="*/ 0 h 360"/>
                <a:gd name="T56" fmla="*/ 0 w 197"/>
                <a:gd name="T57" fmla="*/ 0 h 360"/>
                <a:gd name="T58" fmla="*/ 0 w 197"/>
                <a:gd name="T59" fmla="*/ 0 h 360"/>
                <a:gd name="T60" fmla="*/ 0 w 197"/>
                <a:gd name="T61" fmla="*/ 0 h 360"/>
                <a:gd name="T62" fmla="*/ 0 w 197"/>
                <a:gd name="T63" fmla="*/ 0 h 360"/>
                <a:gd name="T64" fmla="*/ 0 w 197"/>
                <a:gd name="T65" fmla="*/ 0 h 360"/>
                <a:gd name="T66" fmla="*/ 0 w 197"/>
                <a:gd name="T67" fmla="*/ 0 h 360"/>
                <a:gd name="T68" fmla="*/ 0 w 197"/>
                <a:gd name="T69" fmla="*/ 0 h 360"/>
                <a:gd name="T70" fmla="*/ 0 w 197"/>
                <a:gd name="T71" fmla="*/ 0 h 360"/>
                <a:gd name="T72" fmla="*/ 0 w 197"/>
                <a:gd name="T73" fmla="*/ 0 h 360"/>
                <a:gd name="T74" fmla="*/ 0 w 197"/>
                <a:gd name="T75" fmla="*/ 0 h 360"/>
                <a:gd name="T76" fmla="*/ 0 w 197"/>
                <a:gd name="T77" fmla="*/ 0 h 360"/>
                <a:gd name="T78" fmla="*/ 0 w 197"/>
                <a:gd name="T79" fmla="*/ 0 h 360"/>
                <a:gd name="T80" fmla="*/ 0 w 197"/>
                <a:gd name="T81" fmla="*/ 0 h 360"/>
                <a:gd name="T82" fmla="*/ 0 w 197"/>
                <a:gd name="T83" fmla="*/ 0 h 360"/>
                <a:gd name="T84" fmla="*/ 0 w 197"/>
                <a:gd name="T85" fmla="*/ 0 h 360"/>
                <a:gd name="T86" fmla="*/ 0 w 197"/>
                <a:gd name="T87" fmla="*/ 0 h 360"/>
                <a:gd name="T88" fmla="*/ 0 w 197"/>
                <a:gd name="T89" fmla="*/ 0 h 360"/>
                <a:gd name="T90" fmla="*/ 0 w 197"/>
                <a:gd name="T91" fmla="*/ 0 h 360"/>
                <a:gd name="T92" fmla="*/ 0 w 197"/>
                <a:gd name="T93" fmla="*/ 0 h 360"/>
                <a:gd name="T94" fmla="*/ 0 w 197"/>
                <a:gd name="T95" fmla="*/ 0 h 360"/>
                <a:gd name="T96" fmla="*/ 0 w 197"/>
                <a:gd name="T97" fmla="*/ 0 h 360"/>
                <a:gd name="T98" fmla="*/ 0 w 197"/>
                <a:gd name="T99" fmla="*/ 0 h 360"/>
                <a:gd name="T100" fmla="*/ 0 w 197"/>
                <a:gd name="T101" fmla="*/ 0 h 360"/>
                <a:gd name="T102" fmla="*/ 0 w 197"/>
                <a:gd name="T103" fmla="*/ 0 h 36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97" h="360">
                  <a:moveTo>
                    <a:pt x="30" y="82"/>
                  </a:moveTo>
                  <a:lnTo>
                    <a:pt x="40" y="86"/>
                  </a:lnTo>
                  <a:lnTo>
                    <a:pt x="44" y="76"/>
                  </a:lnTo>
                  <a:lnTo>
                    <a:pt x="25" y="28"/>
                  </a:lnTo>
                  <a:lnTo>
                    <a:pt x="180" y="138"/>
                  </a:lnTo>
                  <a:lnTo>
                    <a:pt x="139" y="223"/>
                  </a:lnTo>
                  <a:lnTo>
                    <a:pt x="97" y="296"/>
                  </a:lnTo>
                  <a:lnTo>
                    <a:pt x="82" y="322"/>
                  </a:lnTo>
                  <a:lnTo>
                    <a:pt x="77" y="330"/>
                  </a:lnTo>
                  <a:lnTo>
                    <a:pt x="75" y="332"/>
                  </a:lnTo>
                  <a:lnTo>
                    <a:pt x="75" y="329"/>
                  </a:lnTo>
                  <a:lnTo>
                    <a:pt x="76" y="329"/>
                  </a:lnTo>
                  <a:lnTo>
                    <a:pt x="79" y="298"/>
                  </a:lnTo>
                  <a:lnTo>
                    <a:pt x="79" y="297"/>
                  </a:lnTo>
                  <a:lnTo>
                    <a:pt x="79" y="256"/>
                  </a:lnTo>
                  <a:lnTo>
                    <a:pt x="79" y="255"/>
                  </a:lnTo>
                  <a:lnTo>
                    <a:pt x="75" y="204"/>
                  </a:lnTo>
                  <a:lnTo>
                    <a:pt x="74" y="204"/>
                  </a:lnTo>
                  <a:lnTo>
                    <a:pt x="63" y="145"/>
                  </a:lnTo>
                  <a:lnTo>
                    <a:pt x="63" y="144"/>
                  </a:lnTo>
                  <a:lnTo>
                    <a:pt x="44" y="77"/>
                  </a:lnTo>
                  <a:lnTo>
                    <a:pt x="44" y="76"/>
                  </a:lnTo>
                  <a:lnTo>
                    <a:pt x="25" y="28"/>
                  </a:lnTo>
                  <a:lnTo>
                    <a:pt x="186" y="141"/>
                  </a:lnTo>
                  <a:lnTo>
                    <a:pt x="196" y="139"/>
                  </a:lnTo>
                  <a:lnTo>
                    <a:pt x="194" y="129"/>
                  </a:lnTo>
                  <a:lnTo>
                    <a:pt x="11" y="0"/>
                  </a:lnTo>
                  <a:lnTo>
                    <a:pt x="0" y="9"/>
                  </a:lnTo>
                  <a:lnTo>
                    <a:pt x="30" y="81"/>
                  </a:lnTo>
                  <a:lnTo>
                    <a:pt x="49" y="148"/>
                  </a:lnTo>
                  <a:lnTo>
                    <a:pt x="58" y="206"/>
                  </a:lnTo>
                  <a:lnTo>
                    <a:pt x="62" y="256"/>
                  </a:lnTo>
                  <a:lnTo>
                    <a:pt x="62" y="297"/>
                  </a:lnTo>
                  <a:lnTo>
                    <a:pt x="59" y="327"/>
                  </a:lnTo>
                  <a:lnTo>
                    <a:pt x="55" y="352"/>
                  </a:lnTo>
                  <a:lnTo>
                    <a:pt x="58" y="360"/>
                  </a:lnTo>
                  <a:lnTo>
                    <a:pt x="67" y="359"/>
                  </a:lnTo>
                  <a:lnTo>
                    <a:pt x="88" y="341"/>
                  </a:lnTo>
                  <a:lnTo>
                    <a:pt x="89" y="339"/>
                  </a:lnTo>
                  <a:lnTo>
                    <a:pt x="94" y="331"/>
                  </a:lnTo>
                  <a:lnTo>
                    <a:pt x="110" y="304"/>
                  </a:lnTo>
                  <a:lnTo>
                    <a:pt x="111" y="304"/>
                  </a:lnTo>
                  <a:lnTo>
                    <a:pt x="153" y="231"/>
                  </a:lnTo>
                  <a:lnTo>
                    <a:pt x="153" y="230"/>
                  </a:lnTo>
                  <a:lnTo>
                    <a:pt x="197" y="138"/>
                  </a:lnTo>
                  <a:lnTo>
                    <a:pt x="194" y="129"/>
                  </a:lnTo>
                  <a:lnTo>
                    <a:pt x="11" y="0"/>
                  </a:lnTo>
                  <a:lnTo>
                    <a:pt x="2" y="0"/>
                  </a:lnTo>
                  <a:lnTo>
                    <a:pt x="0" y="9"/>
                  </a:lnTo>
                  <a:lnTo>
                    <a:pt x="30" y="82"/>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64" name="Freeform 58"/>
            <p:cNvSpPr>
              <a:spLocks/>
            </p:cNvSpPr>
            <p:nvPr/>
          </p:nvSpPr>
          <p:spPr bwMode="auto">
            <a:xfrm>
              <a:off x="5300" y="3291"/>
              <a:ext cx="106" cy="80"/>
            </a:xfrm>
            <a:custGeom>
              <a:avLst/>
              <a:gdLst>
                <a:gd name="T0" fmla="*/ 0 w 748"/>
                <a:gd name="T1" fmla="*/ 0 h 599"/>
                <a:gd name="T2" fmla="*/ 0 w 748"/>
                <a:gd name="T3" fmla="*/ 0 h 599"/>
                <a:gd name="T4" fmla="*/ 0 w 748"/>
                <a:gd name="T5" fmla="*/ 0 h 599"/>
                <a:gd name="T6" fmla="*/ 0 w 748"/>
                <a:gd name="T7" fmla="*/ 0 h 599"/>
                <a:gd name="T8" fmla="*/ 0 w 748"/>
                <a:gd name="T9" fmla="*/ 0 h 599"/>
                <a:gd name="T10" fmla="*/ 0 w 748"/>
                <a:gd name="T11" fmla="*/ 0 h 599"/>
                <a:gd name="T12" fmla="*/ 0 w 748"/>
                <a:gd name="T13" fmla="*/ 0 h 599"/>
                <a:gd name="T14" fmla="*/ 0 w 748"/>
                <a:gd name="T15" fmla="*/ 0 h 599"/>
                <a:gd name="T16" fmla="*/ 0 w 748"/>
                <a:gd name="T17" fmla="*/ 0 h 599"/>
                <a:gd name="T18" fmla="*/ 0 w 748"/>
                <a:gd name="T19" fmla="*/ 0 h 599"/>
                <a:gd name="T20" fmla="*/ 0 w 748"/>
                <a:gd name="T21" fmla="*/ 0 h 599"/>
                <a:gd name="T22" fmla="*/ 0 w 748"/>
                <a:gd name="T23" fmla="*/ 0 h 599"/>
                <a:gd name="T24" fmla="*/ 0 w 748"/>
                <a:gd name="T25" fmla="*/ 0 h 599"/>
                <a:gd name="T26" fmla="*/ 0 w 748"/>
                <a:gd name="T27" fmla="*/ 0 h 599"/>
                <a:gd name="T28" fmla="*/ 0 w 748"/>
                <a:gd name="T29" fmla="*/ 0 h 599"/>
                <a:gd name="T30" fmla="*/ 0 w 748"/>
                <a:gd name="T31" fmla="*/ 0 h 599"/>
                <a:gd name="T32" fmla="*/ 0 w 748"/>
                <a:gd name="T33" fmla="*/ 0 h 599"/>
                <a:gd name="T34" fmla="*/ 0 w 748"/>
                <a:gd name="T35" fmla="*/ 0 h 599"/>
                <a:gd name="T36" fmla="*/ 0 w 748"/>
                <a:gd name="T37" fmla="*/ 0 h 599"/>
                <a:gd name="T38" fmla="*/ 0 w 748"/>
                <a:gd name="T39" fmla="*/ 0 h 599"/>
                <a:gd name="T40" fmla="*/ 0 w 748"/>
                <a:gd name="T41" fmla="*/ 0 h 599"/>
                <a:gd name="T42" fmla="*/ 0 w 748"/>
                <a:gd name="T43" fmla="*/ 0 h 599"/>
                <a:gd name="T44" fmla="*/ 0 w 748"/>
                <a:gd name="T45" fmla="*/ 0 h 599"/>
                <a:gd name="T46" fmla="*/ 0 w 748"/>
                <a:gd name="T47" fmla="*/ 0 h 59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748" h="599">
                  <a:moveTo>
                    <a:pt x="0" y="0"/>
                  </a:moveTo>
                  <a:lnTo>
                    <a:pt x="92" y="97"/>
                  </a:lnTo>
                  <a:lnTo>
                    <a:pt x="189" y="195"/>
                  </a:lnTo>
                  <a:lnTo>
                    <a:pt x="303" y="308"/>
                  </a:lnTo>
                  <a:lnTo>
                    <a:pt x="425" y="419"/>
                  </a:lnTo>
                  <a:lnTo>
                    <a:pt x="484" y="469"/>
                  </a:lnTo>
                  <a:lnTo>
                    <a:pt x="540" y="514"/>
                  </a:lnTo>
                  <a:lnTo>
                    <a:pt x="592" y="552"/>
                  </a:lnTo>
                  <a:lnTo>
                    <a:pt x="639" y="580"/>
                  </a:lnTo>
                  <a:lnTo>
                    <a:pt x="678" y="596"/>
                  </a:lnTo>
                  <a:lnTo>
                    <a:pt x="694" y="599"/>
                  </a:lnTo>
                  <a:lnTo>
                    <a:pt x="708" y="599"/>
                  </a:lnTo>
                  <a:lnTo>
                    <a:pt x="728" y="592"/>
                  </a:lnTo>
                  <a:lnTo>
                    <a:pt x="742" y="581"/>
                  </a:lnTo>
                  <a:lnTo>
                    <a:pt x="748" y="565"/>
                  </a:lnTo>
                  <a:lnTo>
                    <a:pt x="747" y="544"/>
                  </a:lnTo>
                  <a:lnTo>
                    <a:pt x="741" y="522"/>
                  </a:lnTo>
                  <a:lnTo>
                    <a:pt x="729" y="497"/>
                  </a:lnTo>
                  <a:lnTo>
                    <a:pt x="697" y="443"/>
                  </a:lnTo>
                  <a:lnTo>
                    <a:pt x="654" y="389"/>
                  </a:lnTo>
                  <a:lnTo>
                    <a:pt x="609" y="339"/>
                  </a:lnTo>
                  <a:lnTo>
                    <a:pt x="568" y="302"/>
                  </a:lnTo>
                  <a:lnTo>
                    <a:pt x="536" y="279"/>
                  </a:lnTo>
                  <a:lnTo>
                    <a:pt x="0" y="0"/>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65" name="Freeform 59"/>
            <p:cNvSpPr>
              <a:spLocks/>
            </p:cNvSpPr>
            <p:nvPr/>
          </p:nvSpPr>
          <p:spPr bwMode="auto">
            <a:xfrm>
              <a:off x="5300" y="3291"/>
              <a:ext cx="106" cy="80"/>
            </a:xfrm>
            <a:custGeom>
              <a:avLst/>
              <a:gdLst>
                <a:gd name="T0" fmla="*/ 0 w 762"/>
                <a:gd name="T1" fmla="*/ 0 h 615"/>
                <a:gd name="T2" fmla="*/ 0 w 762"/>
                <a:gd name="T3" fmla="*/ 0 h 615"/>
                <a:gd name="T4" fmla="*/ 0 w 762"/>
                <a:gd name="T5" fmla="*/ 0 h 615"/>
                <a:gd name="T6" fmla="*/ 0 w 762"/>
                <a:gd name="T7" fmla="*/ 0 h 615"/>
                <a:gd name="T8" fmla="*/ 0 w 762"/>
                <a:gd name="T9" fmla="*/ 0 h 615"/>
                <a:gd name="T10" fmla="*/ 0 w 762"/>
                <a:gd name="T11" fmla="*/ 0 h 615"/>
                <a:gd name="T12" fmla="*/ 0 w 762"/>
                <a:gd name="T13" fmla="*/ 0 h 615"/>
                <a:gd name="T14" fmla="*/ 0 w 762"/>
                <a:gd name="T15" fmla="*/ 0 h 615"/>
                <a:gd name="T16" fmla="*/ 0 w 762"/>
                <a:gd name="T17" fmla="*/ 0 h 615"/>
                <a:gd name="T18" fmla="*/ 0 w 762"/>
                <a:gd name="T19" fmla="*/ 0 h 615"/>
                <a:gd name="T20" fmla="*/ 0 w 762"/>
                <a:gd name="T21" fmla="*/ 0 h 615"/>
                <a:gd name="T22" fmla="*/ 0 w 762"/>
                <a:gd name="T23" fmla="*/ 0 h 615"/>
                <a:gd name="T24" fmla="*/ 0 w 762"/>
                <a:gd name="T25" fmla="*/ 0 h 615"/>
                <a:gd name="T26" fmla="*/ 0 w 762"/>
                <a:gd name="T27" fmla="*/ 0 h 615"/>
                <a:gd name="T28" fmla="*/ 0 w 762"/>
                <a:gd name="T29" fmla="*/ 0 h 615"/>
                <a:gd name="T30" fmla="*/ 0 w 762"/>
                <a:gd name="T31" fmla="*/ 0 h 615"/>
                <a:gd name="T32" fmla="*/ 0 w 762"/>
                <a:gd name="T33" fmla="*/ 0 h 615"/>
                <a:gd name="T34" fmla="*/ 0 w 762"/>
                <a:gd name="T35" fmla="*/ 0 h 615"/>
                <a:gd name="T36" fmla="*/ 0 w 762"/>
                <a:gd name="T37" fmla="*/ 0 h 615"/>
                <a:gd name="T38" fmla="*/ 0 w 762"/>
                <a:gd name="T39" fmla="*/ 0 h 615"/>
                <a:gd name="T40" fmla="*/ 0 w 762"/>
                <a:gd name="T41" fmla="*/ 0 h 615"/>
                <a:gd name="T42" fmla="*/ 0 w 762"/>
                <a:gd name="T43" fmla="*/ 0 h 615"/>
                <a:gd name="T44" fmla="*/ 0 w 762"/>
                <a:gd name="T45" fmla="*/ 0 h 615"/>
                <a:gd name="T46" fmla="*/ 0 w 762"/>
                <a:gd name="T47" fmla="*/ 0 h 615"/>
                <a:gd name="T48" fmla="*/ 0 w 762"/>
                <a:gd name="T49" fmla="*/ 0 h 615"/>
                <a:gd name="T50" fmla="*/ 0 w 762"/>
                <a:gd name="T51" fmla="*/ 0 h 615"/>
                <a:gd name="T52" fmla="*/ 0 w 762"/>
                <a:gd name="T53" fmla="*/ 0 h 615"/>
                <a:gd name="T54" fmla="*/ 0 w 762"/>
                <a:gd name="T55" fmla="*/ 0 h 615"/>
                <a:gd name="T56" fmla="*/ 0 w 762"/>
                <a:gd name="T57" fmla="*/ 0 h 615"/>
                <a:gd name="T58" fmla="*/ 0 w 762"/>
                <a:gd name="T59" fmla="*/ 0 h 615"/>
                <a:gd name="T60" fmla="*/ 0 w 762"/>
                <a:gd name="T61" fmla="*/ 0 h 615"/>
                <a:gd name="T62" fmla="*/ 0 w 762"/>
                <a:gd name="T63" fmla="*/ 0 h 615"/>
                <a:gd name="T64" fmla="*/ 0 w 762"/>
                <a:gd name="T65" fmla="*/ 0 h 615"/>
                <a:gd name="T66" fmla="*/ 0 w 762"/>
                <a:gd name="T67" fmla="*/ 0 h 615"/>
                <a:gd name="T68" fmla="*/ 0 w 762"/>
                <a:gd name="T69" fmla="*/ 0 h 615"/>
                <a:gd name="T70" fmla="*/ 0 w 762"/>
                <a:gd name="T71" fmla="*/ 0 h 615"/>
                <a:gd name="T72" fmla="*/ 0 w 762"/>
                <a:gd name="T73" fmla="*/ 0 h 615"/>
                <a:gd name="T74" fmla="*/ 0 w 762"/>
                <a:gd name="T75" fmla="*/ 0 h 615"/>
                <a:gd name="T76" fmla="*/ 0 w 762"/>
                <a:gd name="T77" fmla="*/ 0 h 615"/>
                <a:gd name="T78" fmla="*/ 0 w 762"/>
                <a:gd name="T79" fmla="*/ 0 h 615"/>
                <a:gd name="T80" fmla="*/ 0 w 762"/>
                <a:gd name="T81" fmla="*/ 0 h 615"/>
                <a:gd name="T82" fmla="*/ 0 w 762"/>
                <a:gd name="T83" fmla="*/ 0 h 615"/>
                <a:gd name="T84" fmla="*/ 0 w 762"/>
                <a:gd name="T85" fmla="*/ 0 h 615"/>
                <a:gd name="T86" fmla="*/ 0 w 762"/>
                <a:gd name="T87" fmla="*/ 0 h 615"/>
                <a:gd name="T88" fmla="*/ 0 w 762"/>
                <a:gd name="T89" fmla="*/ 0 h 615"/>
                <a:gd name="T90" fmla="*/ 0 w 762"/>
                <a:gd name="T91" fmla="*/ 0 h 615"/>
                <a:gd name="T92" fmla="*/ 0 w 762"/>
                <a:gd name="T93" fmla="*/ 0 h 615"/>
                <a:gd name="T94" fmla="*/ 0 w 762"/>
                <a:gd name="T95" fmla="*/ 0 h 615"/>
                <a:gd name="T96" fmla="*/ 0 w 762"/>
                <a:gd name="T97" fmla="*/ 0 h 615"/>
                <a:gd name="T98" fmla="*/ 0 w 762"/>
                <a:gd name="T99" fmla="*/ 0 h 615"/>
                <a:gd name="T100" fmla="*/ 0 w 762"/>
                <a:gd name="T101" fmla="*/ 0 h 615"/>
                <a:gd name="T102" fmla="*/ 0 w 762"/>
                <a:gd name="T103" fmla="*/ 0 h 615"/>
                <a:gd name="T104" fmla="*/ 0 w 762"/>
                <a:gd name="T105" fmla="*/ 0 h 615"/>
                <a:gd name="T106" fmla="*/ 0 w 762"/>
                <a:gd name="T107" fmla="*/ 0 h 615"/>
                <a:gd name="T108" fmla="*/ 0 w 762"/>
                <a:gd name="T109" fmla="*/ 0 h 61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62" h="615">
                  <a:moveTo>
                    <a:pt x="538" y="293"/>
                  </a:moveTo>
                  <a:lnTo>
                    <a:pt x="546" y="279"/>
                  </a:lnTo>
                  <a:lnTo>
                    <a:pt x="10" y="0"/>
                  </a:lnTo>
                  <a:lnTo>
                    <a:pt x="0" y="12"/>
                  </a:lnTo>
                  <a:lnTo>
                    <a:pt x="93" y="109"/>
                  </a:lnTo>
                  <a:lnTo>
                    <a:pt x="190" y="207"/>
                  </a:lnTo>
                  <a:lnTo>
                    <a:pt x="304" y="321"/>
                  </a:lnTo>
                  <a:lnTo>
                    <a:pt x="426" y="432"/>
                  </a:lnTo>
                  <a:lnTo>
                    <a:pt x="485" y="483"/>
                  </a:lnTo>
                  <a:lnTo>
                    <a:pt x="541" y="528"/>
                  </a:lnTo>
                  <a:lnTo>
                    <a:pt x="594" y="565"/>
                  </a:lnTo>
                  <a:lnTo>
                    <a:pt x="642" y="594"/>
                  </a:lnTo>
                  <a:lnTo>
                    <a:pt x="682" y="611"/>
                  </a:lnTo>
                  <a:lnTo>
                    <a:pt x="699" y="615"/>
                  </a:lnTo>
                  <a:lnTo>
                    <a:pt x="715" y="615"/>
                  </a:lnTo>
                  <a:lnTo>
                    <a:pt x="738" y="606"/>
                  </a:lnTo>
                  <a:lnTo>
                    <a:pt x="754" y="593"/>
                  </a:lnTo>
                  <a:lnTo>
                    <a:pt x="762" y="573"/>
                  </a:lnTo>
                  <a:lnTo>
                    <a:pt x="761" y="550"/>
                  </a:lnTo>
                  <a:lnTo>
                    <a:pt x="754" y="526"/>
                  </a:lnTo>
                  <a:lnTo>
                    <a:pt x="742" y="500"/>
                  </a:lnTo>
                  <a:lnTo>
                    <a:pt x="709" y="446"/>
                  </a:lnTo>
                  <a:lnTo>
                    <a:pt x="666" y="390"/>
                  </a:lnTo>
                  <a:lnTo>
                    <a:pt x="620" y="341"/>
                  </a:lnTo>
                  <a:lnTo>
                    <a:pt x="579" y="302"/>
                  </a:lnTo>
                  <a:lnTo>
                    <a:pt x="546" y="279"/>
                  </a:lnTo>
                  <a:lnTo>
                    <a:pt x="10" y="0"/>
                  </a:lnTo>
                  <a:lnTo>
                    <a:pt x="0" y="12"/>
                  </a:lnTo>
                  <a:lnTo>
                    <a:pt x="92" y="109"/>
                  </a:lnTo>
                  <a:lnTo>
                    <a:pt x="104" y="99"/>
                  </a:lnTo>
                  <a:lnTo>
                    <a:pt x="44" y="35"/>
                  </a:lnTo>
                  <a:lnTo>
                    <a:pt x="538" y="293"/>
                  </a:lnTo>
                  <a:lnTo>
                    <a:pt x="569" y="315"/>
                  </a:lnTo>
                  <a:lnTo>
                    <a:pt x="610" y="352"/>
                  </a:lnTo>
                  <a:lnTo>
                    <a:pt x="654" y="401"/>
                  </a:lnTo>
                  <a:lnTo>
                    <a:pt x="697" y="454"/>
                  </a:lnTo>
                  <a:lnTo>
                    <a:pt x="728" y="508"/>
                  </a:lnTo>
                  <a:lnTo>
                    <a:pt x="739" y="532"/>
                  </a:lnTo>
                  <a:lnTo>
                    <a:pt x="745" y="552"/>
                  </a:lnTo>
                  <a:lnTo>
                    <a:pt x="746" y="571"/>
                  </a:lnTo>
                  <a:lnTo>
                    <a:pt x="741" y="583"/>
                  </a:lnTo>
                  <a:lnTo>
                    <a:pt x="730" y="592"/>
                  </a:lnTo>
                  <a:lnTo>
                    <a:pt x="713" y="598"/>
                  </a:lnTo>
                  <a:lnTo>
                    <a:pt x="701" y="598"/>
                  </a:lnTo>
                  <a:lnTo>
                    <a:pt x="686" y="596"/>
                  </a:lnTo>
                  <a:lnTo>
                    <a:pt x="649" y="580"/>
                  </a:lnTo>
                  <a:lnTo>
                    <a:pt x="603" y="553"/>
                  </a:lnTo>
                  <a:lnTo>
                    <a:pt x="552" y="515"/>
                  </a:lnTo>
                  <a:lnTo>
                    <a:pt x="495" y="470"/>
                  </a:lnTo>
                  <a:lnTo>
                    <a:pt x="436" y="420"/>
                  </a:lnTo>
                  <a:lnTo>
                    <a:pt x="315" y="309"/>
                  </a:lnTo>
                  <a:lnTo>
                    <a:pt x="200" y="197"/>
                  </a:lnTo>
                  <a:lnTo>
                    <a:pt x="103" y="99"/>
                  </a:lnTo>
                  <a:lnTo>
                    <a:pt x="44" y="35"/>
                  </a:lnTo>
                  <a:lnTo>
                    <a:pt x="538" y="293"/>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166" name="Rectangle 60"/>
            <p:cNvSpPr>
              <a:spLocks noChangeArrowheads="1"/>
            </p:cNvSpPr>
            <p:nvPr/>
          </p:nvSpPr>
          <p:spPr bwMode="auto">
            <a:xfrm>
              <a:off x="5142" y="3784"/>
              <a:ext cx="47" cy="32"/>
            </a:xfrm>
            <a:prstGeom prst="rect">
              <a:avLst/>
            </a:prstGeom>
            <a:solidFill>
              <a:srgbClr val="E0E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167" name="Freeform 61"/>
            <p:cNvSpPr>
              <a:spLocks/>
            </p:cNvSpPr>
            <p:nvPr/>
          </p:nvSpPr>
          <p:spPr bwMode="auto">
            <a:xfrm>
              <a:off x="5142" y="3784"/>
              <a:ext cx="47" cy="37"/>
            </a:xfrm>
            <a:custGeom>
              <a:avLst/>
              <a:gdLst>
                <a:gd name="T0" fmla="*/ 0 w 352"/>
                <a:gd name="T1" fmla="*/ 0 h 279"/>
                <a:gd name="T2" fmla="*/ 0 w 352"/>
                <a:gd name="T3" fmla="*/ 0 h 279"/>
                <a:gd name="T4" fmla="*/ 0 w 352"/>
                <a:gd name="T5" fmla="*/ 0 h 279"/>
                <a:gd name="T6" fmla="*/ 0 w 352"/>
                <a:gd name="T7" fmla="*/ 0 h 279"/>
                <a:gd name="T8" fmla="*/ 0 w 352"/>
                <a:gd name="T9" fmla="*/ 0 h 279"/>
                <a:gd name="T10" fmla="*/ 0 w 352"/>
                <a:gd name="T11" fmla="*/ 0 h 279"/>
                <a:gd name="T12" fmla="*/ 0 w 352"/>
                <a:gd name="T13" fmla="*/ 0 h 279"/>
                <a:gd name="T14" fmla="*/ 0 w 352"/>
                <a:gd name="T15" fmla="*/ 0 h 279"/>
                <a:gd name="T16" fmla="*/ 0 w 352"/>
                <a:gd name="T17" fmla="*/ 0 h 279"/>
                <a:gd name="T18" fmla="*/ 0 w 352"/>
                <a:gd name="T19" fmla="*/ 0 h 279"/>
                <a:gd name="T20" fmla="*/ 0 w 352"/>
                <a:gd name="T21" fmla="*/ 0 h 279"/>
                <a:gd name="T22" fmla="*/ 0 w 352"/>
                <a:gd name="T23" fmla="*/ 0 h 279"/>
                <a:gd name="T24" fmla="*/ 0 w 352"/>
                <a:gd name="T25" fmla="*/ 0 h 279"/>
                <a:gd name="T26" fmla="*/ 0 w 352"/>
                <a:gd name="T27" fmla="*/ 0 h 279"/>
                <a:gd name="T28" fmla="*/ 0 w 352"/>
                <a:gd name="T29" fmla="*/ 0 h 279"/>
                <a:gd name="T30" fmla="*/ 0 w 352"/>
                <a:gd name="T31" fmla="*/ 0 h 279"/>
                <a:gd name="T32" fmla="*/ 0 w 352"/>
                <a:gd name="T33" fmla="*/ 0 h 279"/>
                <a:gd name="T34" fmla="*/ 0 w 352"/>
                <a:gd name="T35" fmla="*/ 0 h 279"/>
                <a:gd name="T36" fmla="*/ 0 w 352"/>
                <a:gd name="T37" fmla="*/ 0 h 279"/>
                <a:gd name="T38" fmla="*/ 0 w 352"/>
                <a:gd name="T39" fmla="*/ 0 h 279"/>
                <a:gd name="T40" fmla="*/ 0 w 352"/>
                <a:gd name="T41" fmla="*/ 0 h 279"/>
                <a:gd name="T42" fmla="*/ 0 w 352"/>
                <a:gd name="T43" fmla="*/ 0 h 27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52" h="279">
                  <a:moveTo>
                    <a:pt x="8" y="263"/>
                  </a:moveTo>
                  <a:lnTo>
                    <a:pt x="0" y="271"/>
                  </a:lnTo>
                  <a:lnTo>
                    <a:pt x="8" y="279"/>
                  </a:lnTo>
                  <a:lnTo>
                    <a:pt x="344" y="279"/>
                  </a:lnTo>
                  <a:lnTo>
                    <a:pt x="352" y="271"/>
                  </a:lnTo>
                  <a:lnTo>
                    <a:pt x="352" y="8"/>
                  </a:lnTo>
                  <a:lnTo>
                    <a:pt x="344" y="0"/>
                  </a:lnTo>
                  <a:lnTo>
                    <a:pt x="8" y="0"/>
                  </a:lnTo>
                  <a:lnTo>
                    <a:pt x="0" y="8"/>
                  </a:lnTo>
                  <a:lnTo>
                    <a:pt x="0" y="271"/>
                  </a:lnTo>
                  <a:lnTo>
                    <a:pt x="8" y="279"/>
                  </a:lnTo>
                  <a:lnTo>
                    <a:pt x="344" y="279"/>
                  </a:lnTo>
                  <a:lnTo>
                    <a:pt x="352" y="271"/>
                  </a:lnTo>
                  <a:lnTo>
                    <a:pt x="352" y="8"/>
                  </a:lnTo>
                  <a:lnTo>
                    <a:pt x="344" y="0"/>
                  </a:lnTo>
                  <a:lnTo>
                    <a:pt x="336" y="8"/>
                  </a:lnTo>
                  <a:lnTo>
                    <a:pt x="336" y="263"/>
                  </a:lnTo>
                  <a:lnTo>
                    <a:pt x="16" y="263"/>
                  </a:lnTo>
                  <a:lnTo>
                    <a:pt x="16" y="16"/>
                  </a:lnTo>
                  <a:lnTo>
                    <a:pt x="336" y="16"/>
                  </a:lnTo>
                  <a:lnTo>
                    <a:pt x="336" y="263"/>
                  </a:lnTo>
                  <a:lnTo>
                    <a:pt x="8" y="263"/>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68" name="Freeform 62"/>
            <p:cNvSpPr>
              <a:spLocks/>
            </p:cNvSpPr>
            <p:nvPr/>
          </p:nvSpPr>
          <p:spPr bwMode="auto">
            <a:xfrm>
              <a:off x="5084" y="3795"/>
              <a:ext cx="116" cy="42"/>
            </a:xfrm>
            <a:custGeom>
              <a:avLst/>
              <a:gdLst>
                <a:gd name="T0" fmla="*/ 0 w 801"/>
                <a:gd name="T1" fmla="*/ 0 h 334"/>
                <a:gd name="T2" fmla="*/ 0 w 801"/>
                <a:gd name="T3" fmla="*/ 0 h 334"/>
                <a:gd name="T4" fmla="*/ 0 w 801"/>
                <a:gd name="T5" fmla="*/ 0 h 334"/>
                <a:gd name="T6" fmla="*/ 0 w 801"/>
                <a:gd name="T7" fmla="*/ 0 h 334"/>
                <a:gd name="T8" fmla="*/ 0 w 801"/>
                <a:gd name="T9" fmla="*/ 0 h 334"/>
                <a:gd name="T10" fmla="*/ 0 w 801"/>
                <a:gd name="T11" fmla="*/ 0 h 334"/>
                <a:gd name="T12" fmla="*/ 0 w 801"/>
                <a:gd name="T13" fmla="*/ 0 h 334"/>
                <a:gd name="T14" fmla="*/ 0 w 801"/>
                <a:gd name="T15" fmla="*/ 0 h 334"/>
                <a:gd name="T16" fmla="*/ 0 w 801"/>
                <a:gd name="T17" fmla="*/ 0 h 334"/>
                <a:gd name="T18" fmla="*/ 0 w 801"/>
                <a:gd name="T19" fmla="*/ 0 h 334"/>
                <a:gd name="T20" fmla="*/ 0 w 801"/>
                <a:gd name="T21" fmla="*/ 0 h 334"/>
                <a:gd name="T22" fmla="*/ 0 w 801"/>
                <a:gd name="T23" fmla="*/ 0 h 334"/>
                <a:gd name="T24" fmla="*/ 0 w 801"/>
                <a:gd name="T25" fmla="*/ 0 h 334"/>
                <a:gd name="T26" fmla="*/ 0 w 801"/>
                <a:gd name="T27" fmla="*/ 0 h 334"/>
                <a:gd name="T28" fmla="*/ 0 w 801"/>
                <a:gd name="T29" fmla="*/ 0 h 334"/>
                <a:gd name="T30" fmla="*/ 0 w 801"/>
                <a:gd name="T31" fmla="*/ 0 h 334"/>
                <a:gd name="T32" fmla="*/ 0 w 801"/>
                <a:gd name="T33" fmla="*/ 0 h 334"/>
                <a:gd name="T34" fmla="*/ 0 w 801"/>
                <a:gd name="T35" fmla="*/ 0 h 334"/>
                <a:gd name="T36" fmla="*/ 0 w 801"/>
                <a:gd name="T37" fmla="*/ 0 h 334"/>
                <a:gd name="T38" fmla="*/ 0 w 801"/>
                <a:gd name="T39" fmla="*/ 0 h 334"/>
                <a:gd name="T40" fmla="*/ 0 w 801"/>
                <a:gd name="T41" fmla="*/ 0 h 334"/>
                <a:gd name="T42" fmla="*/ 0 w 801"/>
                <a:gd name="T43" fmla="*/ 0 h 334"/>
                <a:gd name="T44" fmla="*/ 0 w 801"/>
                <a:gd name="T45" fmla="*/ 0 h 334"/>
                <a:gd name="T46" fmla="*/ 0 w 801"/>
                <a:gd name="T47" fmla="*/ 0 h 334"/>
                <a:gd name="T48" fmla="*/ 0 w 801"/>
                <a:gd name="T49" fmla="*/ 0 h 334"/>
                <a:gd name="T50" fmla="*/ 0 w 801"/>
                <a:gd name="T51" fmla="*/ 0 h 334"/>
                <a:gd name="T52" fmla="*/ 0 w 801"/>
                <a:gd name="T53" fmla="*/ 0 h 334"/>
                <a:gd name="T54" fmla="*/ 0 w 801"/>
                <a:gd name="T55" fmla="*/ 0 h 334"/>
                <a:gd name="T56" fmla="*/ 0 w 801"/>
                <a:gd name="T57" fmla="*/ 0 h 334"/>
                <a:gd name="T58" fmla="*/ 0 w 801"/>
                <a:gd name="T59" fmla="*/ 0 h 334"/>
                <a:gd name="T60" fmla="*/ 0 w 801"/>
                <a:gd name="T61" fmla="*/ 0 h 334"/>
                <a:gd name="T62" fmla="*/ 0 w 801"/>
                <a:gd name="T63" fmla="*/ 0 h 334"/>
                <a:gd name="T64" fmla="*/ 0 w 801"/>
                <a:gd name="T65" fmla="*/ 0 h 334"/>
                <a:gd name="T66" fmla="*/ 0 w 801"/>
                <a:gd name="T67" fmla="*/ 0 h 334"/>
                <a:gd name="T68" fmla="*/ 0 w 801"/>
                <a:gd name="T69" fmla="*/ 0 h 334"/>
                <a:gd name="T70" fmla="*/ 0 w 801"/>
                <a:gd name="T71" fmla="*/ 0 h 334"/>
                <a:gd name="T72" fmla="*/ 0 w 801"/>
                <a:gd name="T73" fmla="*/ 0 h 334"/>
                <a:gd name="T74" fmla="*/ 0 w 801"/>
                <a:gd name="T75" fmla="*/ 0 h 334"/>
                <a:gd name="T76" fmla="*/ 0 w 801"/>
                <a:gd name="T77" fmla="*/ 0 h 334"/>
                <a:gd name="T78" fmla="*/ 0 w 801"/>
                <a:gd name="T79" fmla="*/ 0 h 334"/>
                <a:gd name="T80" fmla="*/ 0 w 801"/>
                <a:gd name="T81" fmla="*/ 0 h 334"/>
                <a:gd name="T82" fmla="*/ 0 w 801"/>
                <a:gd name="T83" fmla="*/ 0 h 334"/>
                <a:gd name="T84" fmla="*/ 0 w 801"/>
                <a:gd name="T85" fmla="*/ 0 h 334"/>
                <a:gd name="T86" fmla="*/ 0 w 801"/>
                <a:gd name="T87" fmla="*/ 0 h 334"/>
                <a:gd name="T88" fmla="*/ 0 w 801"/>
                <a:gd name="T89" fmla="*/ 0 h 334"/>
                <a:gd name="T90" fmla="*/ 0 w 801"/>
                <a:gd name="T91" fmla="*/ 0 h 334"/>
                <a:gd name="T92" fmla="*/ 0 w 801"/>
                <a:gd name="T93" fmla="*/ 0 h 334"/>
                <a:gd name="T94" fmla="*/ 0 w 801"/>
                <a:gd name="T95" fmla="*/ 0 h 334"/>
                <a:gd name="T96" fmla="*/ 0 w 801"/>
                <a:gd name="T97" fmla="*/ 0 h 334"/>
                <a:gd name="T98" fmla="*/ 0 w 801"/>
                <a:gd name="T99" fmla="*/ 0 h 334"/>
                <a:gd name="T100" fmla="*/ 0 w 801"/>
                <a:gd name="T101" fmla="*/ 0 h 334"/>
                <a:gd name="T102" fmla="*/ 0 w 801"/>
                <a:gd name="T103" fmla="*/ 0 h 334"/>
                <a:gd name="T104" fmla="*/ 0 w 801"/>
                <a:gd name="T105" fmla="*/ 0 h 334"/>
                <a:gd name="T106" fmla="*/ 0 w 801"/>
                <a:gd name="T107" fmla="*/ 0 h 334"/>
                <a:gd name="T108" fmla="*/ 0 w 801"/>
                <a:gd name="T109" fmla="*/ 0 h 334"/>
                <a:gd name="T110" fmla="*/ 0 w 801"/>
                <a:gd name="T111" fmla="*/ 0 h 334"/>
                <a:gd name="T112" fmla="*/ 0 w 801"/>
                <a:gd name="T113" fmla="*/ 0 h 334"/>
                <a:gd name="T114" fmla="*/ 0 w 801"/>
                <a:gd name="T115" fmla="*/ 0 h 334"/>
                <a:gd name="T116" fmla="*/ 0 w 801"/>
                <a:gd name="T117" fmla="*/ 0 h 334"/>
                <a:gd name="T118" fmla="*/ 0 w 801"/>
                <a:gd name="T119" fmla="*/ 0 h 33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801" h="334">
                  <a:moveTo>
                    <a:pt x="763" y="18"/>
                  </a:moveTo>
                  <a:lnTo>
                    <a:pt x="773" y="59"/>
                  </a:lnTo>
                  <a:lnTo>
                    <a:pt x="791" y="151"/>
                  </a:lnTo>
                  <a:lnTo>
                    <a:pt x="797" y="202"/>
                  </a:lnTo>
                  <a:lnTo>
                    <a:pt x="801" y="248"/>
                  </a:lnTo>
                  <a:lnTo>
                    <a:pt x="796" y="282"/>
                  </a:lnTo>
                  <a:lnTo>
                    <a:pt x="791" y="295"/>
                  </a:lnTo>
                  <a:lnTo>
                    <a:pt x="783" y="302"/>
                  </a:lnTo>
                  <a:lnTo>
                    <a:pt x="731" y="312"/>
                  </a:lnTo>
                  <a:lnTo>
                    <a:pt x="661" y="319"/>
                  </a:lnTo>
                  <a:lnTo>
                    <a:pt x="630" y="313"/>
                  </a:lnTo>
                  <a:lnTo>
                    <a:pt x="590" y="302"/>
                  </a:lnTo>
                  <a:lnTo>
                    <a:pt x="564" y="299"/>
                  </a:lnTo>
                  <a:lnTo>
                    <a:pt x="533" y="301"/>
                  </a:lnTo>
                  <a:lnTo>
                    <a:pt x="496" y="308"/>
                  </a:lnTo>
                  <a:lnTo>
                    <a:pt x="453" y="323"/>
                  </a:lnTo>
                  <a:lnTo>
                    <a:pt x="423" y="329"/>
                  </a:lnTo>
                  <a:lnTo>
                    <a:pt x="365" y="332"/>
                  </a:lnTo>
                  <a:lnTo>
                    <a:pt x="292" y="334"/>
                  </a:lnTo>
                  <a:lnTo>
                    <a:pt x="211" y="329"/>
                  </a:lnTo>
                  <a:lnTo>
                    <a:pt x="133" y="320"/>
                  </a:lnTo>
                  <a:lnTo>
                    <a:pt x="65" y="303"/>
                  </a:lnTo>
                  <a:lnTo>
                    <a:pt x="39" y="292"/>
                  </a:lnTo>
                  <a:lnTo>
                    <a:pt x="17" y="278"/>
                  </a:lnTo>
                  <a:lnTo>
                    <a:pt x="5" y="263"/>
                  </a:lnTo>
                  <a:lnTo>
                    <a:pt x="0" y="244"/>
                  </a:lnTo>
                  <a:lnTo>
                    <a:pt x="2" y="214"/>
                  </a:lnTo>
                  <a:lnTo>
                    <a:pt x="9" y="189"/>
                  </a:lnTo>
                  <a:lnTo>
                    <a:pt x="20" y="168"/>
                  </a:lnTo>
                  <a:lnTo>
                    <a:pt x="35" y="151"/>
                  </a:lnTo>
                  <a:lnTo>
                    <a:pt x="52" y="139"/>
                  </a:lnTo>
                  <a:lnTo>
                    <a:pt x="71" y="129"/>
                  </a:lnTo>
                  <a:lnTo>
                    <a:pt x="116" y="118"/>
                  </a:lnTo>
                  <a:lnTo>
                    <a:pt x="164" y="112"/>
                  </a:lnTo>
                  <a:lnTo>
                    <a:pt x="211" y="110"/>
                  </a:lnTo>
                  <a:lnTo>
                    <a:pt x="253" y="106"/>
                  </a:lnTo>
                  <a:lnTo>
                    <a:pt x="286" y="97"/>
                  </a:lnTo>
                  <a:lnTo>
                    <a:pt x="380" y="48"/>
                  </a:lnTo>
                  <a:lnTo>
                    <a:pt x="419" y="66"/>
                  </a:lnTo>
                  <a:lnTo>
                    <a:pt x="443" y="82"/>
                  </a:lnTo>
                  <a:lnTo>
                    <a:pt x="451" y="88"/>
                  </a:lnTo>
                  <a:lnTo>
                    <a:pt x="453" y="89"/>
                  </a:lnTo>
                  <a:lnTo>
                    <a:pt x="451" y="95"/>
                  </a:lnTo>
                  <a:lnTo>
                    <a:pt x="435" y="125"/>
                  </a:lnTo>
                  <a:lnTo>
                    <a:pt x="456" y="130"/>
                  </a:lnTo>
                  <a:lnTo>
                    <a:pt x="508" y="140"/>
                  </a:lnTo>
                  <a:lnTo>
                    <a:pt x="570" y="145"/>
                  </a:lnTo>
                  <a:lnTo>
                    <a:pt x="598" y="143"/>
                  </a:lnTo>
                  <a:lnTo>
                    <a:pt x="609" y="141"/>
                  </a:lnTo>
                  <a:lnTo>
                    <a:pt x="622" y="136"/>
                  </a:lnTo>
                  <a:lnTo>
                    <a:pt x="638" y="124"/>
                  </a:lnTo>
                  <a:lnTo>
                    <a:pt x="648" y="107"/>
                  </a:lnTo>
                  <a:lnTo>
                    <a:pt x="659" y="67"/>
                  </a:lnTo>
                  <a:lnTo>
                    <a:pt x="667" y="28"/>
                  </a:lnTo>
                  <a:lnTo>
                    <a:pt x="674" y="12"/>
                  </a:lnTo>
                  <a:lnTo>
                    <a:pt x="677" y="7"/>
                  </a:lnTo>
                  <a:lnTo>
                    <a:pt x="686" y="2"/>
                  </a:lnTo>
                  <a:lnTo>
                    <a:pt x="710" y="0"/>
                  </a:lnTo>
                  <a:lnTo>
                    <a:pt x="734" y="6"/>
                  </a:lnTo>
                  <a:lnTo>
                    <a:pt x="763" y="18"/>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69" name="Freeform 63"/>
            <p:cNvSpPr>
              <a:spLocks/>
            </p:cNvSpPr>
            <p:nvPr/>
          </p:nvSpPr>
          <p:spPr bwMode="auto">
            <a:xfrm>
              <a:off x="5084" y="3795"/>
              <a:ext cx="116" cy="48"/>
            </a:xfrm>
            <a:custGeom>
              <a:avLst/>
              <a:gdLst>
                <a:gd name="T0" fmla="*/ 0 w 817"/>
                <a:gd name="T1" fmla="*/ 0 h 350"/>
                <a:gd name="T2" fmla="*/ 0 w 817"/>
                <a:gd name="T3" fmla="*/ 0 h 350"/>
                <a:gd name="T4" fmla="*/ 0 w 817"/>
                <a:gd name="T5" fmla="*/ 0 h 350"/>
                <a:gd name="T6" fmla="*/ 0 w 817"/>
                <a:gd name="T7" fmla="*/ 0 h 350"/>
                <a:gd name="T8" fmla="*/ 0 w 817"/>
                <a:gd name="T9" fmla="*/ 0 h 350"/>
                <a:gd name="T10" fmla="*/ 0 w 817"/>
                <a:gd name="T11" fmla="*/ 0 h 350"/>
                <a:gd name="T12" fmla="*/ 0 w 817"/>
                <a:gd name="T13" fmla="*/ 0 h 350"/>
                <a:gd name="T14" fmla="*/ 0 w 817"/>
                <a:gd name="T15" fmla="*/ 0 h 350"/>
                <a:gd name="T16" fmla="*/ 0 w 817"/>
                <a:gd name="T17" fmla="*/ 0 h 350"/>
                <a:gd name="T18" fmla="*/ 0 w 817"/>
                <a:gd name="T19" fmla="*/ 0 h 350"/>
                <a:gd name="T20" fmla="*/ 0 w 817"/>
                <a:gd name="T21" fmla="*/ 0 h 350"/>
                <a:gd name="T22" fmla="*/ 0 w 817"/>
                <a:gd name="T23" fmla="*/ 0 h 350"/>
                <a:gd name="T24" fmla="*/ 0 w 817"/>
                <a:gd name="T25" fmla="*/ 0 h 350"/>
                <a:gd name="T26" fmla="*/ 0 w 817"/>
                <a:gd name="T27" fmla="*/ 0 h 350"/>
                <a:gd name="T28" fmla="*/ 0 w 817"/>
                <a:gd name="T29" fmla="*/ 0 h 350"/>
                <a:gd name="T30" fmla="*/ 0 w 817"/>
                <a:gd name="T31" fmla="*/ 0 h 350"/>
                <a:gd name="T32" fmla="*/ 0 w 817"/>
                <a:gd name="T33" fmla="*/ 0 h 350"/>
                <a:gd name="T34" fmla="*/ 0 w 817"/>
                <a:gd name="T35" fmla="*/ 0 h 350"/>
                <a:gd name="T36" fmla="*/ 0 w 817"/>
                <a:gd name="T37" fmla="*/ 0 h 350"/>
                <a:gd name="T38" fmla="*/ 0 w 817"/>
                <a:gd name="T39" fmla="*/ 0 h 350"/>
                <a:gd name="T40" fmla="*/ 0 w 817"/>
                <a:gd name="T41" fmla="*/ 0 h 350"/>
                <a:gd name="T42" fmla="*/ 0 w 817"/>
                <a:gd name="T43" fmla="*/ 0 h 350"/>
                <a:gd name="T44" fmla="*/ 0 w 817"/>
                <a:gd name="T45" fmla="*/ 0 h 350"/>
                <a:gd name="T46" fmla="*/ 0 w 817"/>
                <a:gd name="T47" fmla="*/ 0 h 350"/>
                <a:gd name="T48" fmla="*/ 0 w 817"/>
                <a:gd name="T49" fmla="*/ 0 h 350"/>
                <a:gd name="T50" fmla="*/ 0 w 817"/>
                <a:gd name="T51" fmla="*/ 0 h 350"/>
                <a:gd name="T52" fmla="*/ 0 w 817"/>
                <a:gd name="T53" fmla="*/ 0 h 350"/>
                <a:gd name="T54" fmla="*/ 0 w 817"/>
                <a:gd name="T55" fmla="*/ 0 h 350"/>
                <a:gd name="T56" fmla="*/ 0 w 817"/>
                <a:gd name="T57" fmla="*/ 0 h 350"/>
                <a:gd name="T58" fmla="*/ 0 w 817"/>
                <a:gd name="T59" fmla="*/ 0 h 350"/>
                <a:gd name="T60" fmla="*/ 0 w 817"/>
                <a:gd name="T61" fmla="*/ 0 h 350"/>
                <a:gd name="T62" fmla="*/ 0 w 817"/>
                <a:gd name="T63" fmla="*/ 0 h 350"/>
                <a:gd name="T64" fmla="*/ 0 w 817"/>
                <a:gd name="T65" fmla="*/ 0 h 350"/>
                <a:gd name="T66" fmla="*/ 0 w 817"/>
                <a:gd name="T67" fmla="*/ 0 h 350"/>
                <a:gd name="T68" fmla="*/ 0 w 817"/>
                <a:gd name="T69" fmla="*/ 0 h 350"/>
                <a:gd name="T70" fmla="*/ 0 w 817"/>
                <a:gd name="T71" fmla="*/ 0 h 350"/>
                <a:gd name="T72" fmla="*/ 0 w 817"/>
                <a:gd name="T73" fmla="*/ 0 h 350"/>
                <a:gd name="T74" fmla="*/ 0 w 817"/>
                <a:gd name="T75" fmla="*/ 0 h 350"/>
                <a:gd name="T76" fmla="*/ 0 w 817"/>
                <a:gd name="T77" fmla="*/ 0 h 350"/>
                <a:gd name="T78" fmla="*/ 0 w 817"/>
                <a:gd name="T79" fmla="*/ 0 h 350"/>
                <a:gd name="T80" fmla="*/ 0 w 817"/>
                <a:gd name="T81" fmla="*/ 0 h 350"/>
                <a:gd name="T82" fmla="*/ 0 w 817"/>
                <a:gd name="T83" fmla="*/ 0 h 350"/>
                <a:gd name="T84" fmla="*/ 0 w 817"/>
                <a:gd name="T85" fmla="*/ 0 h 350"/>
                <a:gd name="T86" fmla="*/ 0 w 817"/>
                <a:gd name="T87" fmla="*/ 0 h 350"/>
                <a:gd name="T88" fmla="*/ 0 w 817"/>
                <a:gd name="T89" fmla="*/ 0 h 350"/>
                <a:gd name="T90" fmla="*/ 0 w 817"/>
                <a:gd name="T91" fmla="*/ 0 h 350"/>
                <a:gd name="T92" fmla="*/ 0 w 817"/>
                <a:gd name="T93" fmla="*/ 0 h 350"/>
                <a:gd name="T94" fmla="*/ 0 w 817"/>
                <a:gd name="T95" fmla="*/ 0 h 350"/>
                <a:gd name="T96" fmla="*/ 0 w 817"/>
                <a:gd name="T97" fmla="*/ 0 h 350"/>
                <a:gd name="T98" fmla="*/ 0 w 817"/>
                <a:gd name="T99" fmla="*/ 0 h 350"/>
                <a:gd name="T100" fmla="*/ 0 w 817"/>
                <a:gd name="T101" fmla="*/ 0 h 350"/>
                <a:gd name="T102" fmla="*/ 0 w 817"/>
                <a:gd name="T103" fmla="*/ 0 h 350"/>
                <a:gd name="T104" fmla="*/ 0 w 817"/>
                <a:gd name="T105" fmla="*/ 0 h 350"/>
                <a:gd name="T106" fmla="*/ 0 w 817"/>
                <a:gd name="T107" fmla="*/ 0 h 350"/>
                <a:gd name="T108" fmla="*/ 0 w 817"/>
                <a:gd name="T109" fmla="*/ 0 h 350"/>
                <a:gd name="T110" fmla="*/ 0 w 817"/>
                <a:gd name="T111" fmla="*/ 0 h 350"/>
                <a:gd name="T112" fmla="*/ 0 w 817"/>
                <a:gd name="T113" fmla="*/ 0 h 350"/>
                <a:gd name="T114" fmla="*/ 0 w 817"/>
                <a:gd name="T115" fmla="*/ 0 h 350"/>
                <a:gd name="T116" fmla="*/ 0 w 817"/>
                <a:gd name="T117" fmla="*/ 0 h 350"/>
                <a:gd name="T118" fmla="*/ 0 w 817"/>
                <a:gd name="T119" fmla="*/ 0 h 350"/>
                <a:gd name="T120" fmla="*/ 0 w 817"/>
                <a:gd name="T121" fmla="*/ 0 h 350"/>
                <a:gd name="T122" fmla="*/ 0 w 817"/>
                <a:gd name="T123" fmla="*/ 0 h 350"/>
                <a:gd name="T124" fmla="*/ 0 w 817"/>
                <a:gd name="T125" fmla="*/ 0 h 35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17" h="350">
                  <a:moveTo>
                    <a:pt x="745" y="7"/>
                  </a:moveTo>
                  <a:lnTo>
                    <a:pt x="735" y="11"/>
                  </a:lnTo>
                  <a:lnTo>
                    <a:pt x="739" y="21"/>
                  </a:lnTo>
                  <a:lnTo>
                    <a:pt x="765" y="31"/>
                  </a:lnTo>
                  <a:lnTo>
                    <a:pt x="774" y="69"/>
                  </a:lnTo>
                  <a:lnTo>
                    <a:pt x="791" y="160"/>
                  </a:lnTo>
                  <a:lnTo>
                    <a:pt x="797" y="211"/>
                  </a:lnTo>
                  <a:lnTo>
                    <a:pt x="800" y="256"/>
                  </a:lnTo>
                  <a:lnTo>
                    <a:pt x="797" y="288"/>
                  </a:lnTo>
                  <a:lnTo>
                    <a:pt x="793" y="298"/>
                  </a:lnTo>
                  <a:lnTo>
                    <a:pt x="788" y="303"/>
                  </a:lnTo>
                  <a:lnTo>
                    <a:pt x="738" y="312"/>
                  </a:lnTo>
                  <a:lnTo>
                    <a:pt x="669" y="319"/>
                  </a:lnTo>
                  <a:lnTo>
                    <a:pt x="640" y="314"/>
                  </a:lnTo>
                  <a:lnTo>
                    <a:pt x="600" y="303"/>
                  </a:lnTo>
                  <a:lnTo>
                    <a:pt x="599" y="302"/>
                  </a:lnTo>
                  <a:lnTo>
                    <a:pt x="573" y="299"/>
                  </a:lnTo>
                  <a:lnTo>
                    <a:pt x="571" y="299"/>
                  </a:lnTo>
                  <a:lnTo>
                    <a:pt x="540" y="301"/>
                  </a:lnTo>
                  <a:lnTo>
                    <a:pt x="540" y="302"/>
                  </a:lnTo>
                  <a:lnTo>
                    <a:pt x="503" y="309"/>
                  </a:lnTo>
                  <a:lnTo>
                    <a:pt x="501" y="309"/>
                  </a:lnTo>
                  <a:lnTo>
                    <a:pt x="459" y="324"/>
                  </a:lnTo>
                  <a:lnTo>
                    <a:pt x="430" y="329"/>
                  </a:lnTo>
                  <a:lnTo>
                    <a:pt x="373" y="332"/>
                  </a:lnTo>
                  <a:lnTo>
                    <a:pt x="300" y="333"/>
                  </a:lnTo>
                  <a:lnTo>
                    <a:pt x="220" y="329"/>
                  </a:lnTo>
                  <a:lnTo>
                    <a:pt x="142" y="321"/>
                  </a:lnTo>
                  <a:lnTo>
                    <a:pt x="75" y="304"/>
                  </a:lnTo>
                  <a:lnTo>
                    <a:pt x="50" y="292"/>
                  </a:lnTo>
                  <a:lnTo>
                    <a:pt x="30" y="280"/>
                  </a:lnTo>
                  <a:lnTo>
                    <a:pt x="20" y="267"/>
                  </a:lnTo>
                  <a:lnTo>
                    <a:pt x="16" y="251"/>
                  </a:lnTo>
                  <a:lnTo>
                    <a:pt x="18" y="223"/>
                  </a:lnTo>
                  <a:lnTo>
                    <a:pt x="24" y="200"/>
                  </a:lnTo>
                  <a:lnTo>
                    <a:pt x="34" y="180"/>
                  </a:lnTo>
                  <a:lnTo>
                    <a:pt x="48" y="166"/>
                  </a:lnTo>
                  <a:lnTo>
                    <a:pt x="64" y="153"/>
                  </a:lnTo>
                  <a:lnTo>
                    <a:pt x="82" y="144"/>
                  </a:lnTo>
                  <a:lnTo>
                    <a:pt x="125" y="134"/>
                  </a:lnTo>
                  <a:lnTo>
                    <a:pt x="173" y="129"/>
                  </a:lnTo>
                  <a:lnTo>
                    <a:pt x="219" y="127"/>
                  </a:lnTo>
                  <a:lnTo>
                    <a:pt x="220" y="127"/>
                  </a:lnTo>
                  <a:lnTo>
                    <a:pt x="262" y="123"/>
                  </a:lnTo>
                  <a:lnTo>
                    <a:pt x="263" y="121"/>
                  </a:lnTo>
                  <a:lnTo>
                    <a:pt x="296" y="112"/>
                  </a:lnTo>
                  <a:lnTo>
                    <a:pt x="298" y="112"/>
                  </a:lnTo>
                  <a:lnTo>
                    <a:pt x="388" y="64"/>
                  </a:lnTo>
                  <a:lnTo>
                    <a:pt x="423" y="82"/>
                  </a:lnTo>
                  <a:lnTo>
                    <a:pt x="447" y="96"/>
                  </a:lnTo>
                  <a:lnTo>
                    <a:pt x="454" y="102"/>
                  </a:lnTo>
                  <a:lnTo>
                    <a:pt x="456" y="103"/>
                  </a:lnTo>
                  <a:lnTo>
                    <a:pt x="458" y="104"/>
                  </a:lnTo>
                  <a:lnTo>
                    <a:pt x="464" y="90"/>
                  </a:lnTo>
                  <a:lnTo>
                    <a:pt x="454" y="95"/>
                  </a:lnTo>
                  <a:lnTo>
                    <a:pt x="452" y="100"/>
                  </a:lnTo>
                  <a:lnTo>
                    <a:pt x="436" y="129"/>
                  </a:lnTo>
                  <a:lnTo>
                    <a:pt x="441" y="140"/>
                  </a:lnTo>
                  <a:lnTo>
                    <a:pt x="462" y="145"/>
                  </a:lnTo>
                  <a:lnTo>
                    <a:pt x="463" y="145"/>
                  </a:lnTo>
                  <a:lnTo>
                    <a:pt x="515" y="155"/>
                  </a:lnTo>
                  <a:lnTo>
                    <a:pt x="515" y="156"/>
                  </a:lnTo>
                  <a:lnTo>
                    <a:pt x="577" y="161"/>
                  </a:lnTo>
                  <a:lnTo>
                    <a:pt x="579" y="161"/>
                  </a:lnTo>
                  <a:lnTo>
                    <a:pt x="607" y="159"/>
                  </a:lnTo>
                  <a:lnTo>
                    <a:pt x="607" y="158"/>
                  </a:lnTo>
                  <a:lnTo>
                    <a:pt x="618" y="156"/>
                  </a:lnTo>
                  <a:lnTo>
                    <a:pt x="620" y="156"/>
                  </a:lnTo>
                  <a:lnTo>
                    <a:pt x="633" y="151"/>
                  </a:lnTo>
                  <a:lnTo>
                    <a:pt x="635" y="150"/>
                  </a:lnTo>
                  <a:lnTo>
                    <a:pt x="651" y="138"/>
                  </a:lnTo>
                  <a:lnTo>
                    <a:pt x="652" y="136"/>
                  </a:lnTo>
                  <a:lnTo>
                    <a:pt x="663" y="119"/>
                  </a:lnTo>
                  <a:lnTo>
                    <a:pt x="664" y="117"/>
                  </a:lnTo>
                  <a:lnTo>
                    <a:pt x="674" y="77"/>
                  </a:lnTo>
                  <a:lnTo>
                    <a:pt x="682" y="38"/>
                  </a:lnTo>
                  <a:lnTo>
                    <a:pt x="689" y="24"/>
                  </a:lnTo>
                  <a:lnTo>
                    <a:pt x="690" y="21"/>
                  </a:lnTo>
                  <a:lnTo>
                    <a:pt x="696" y="17"/>
                  </a:lnTo>
                  <a:lnTo>
                    <a:pt x="717" y="16"/>
                  </a:lnTo>
                  <a:lnTo>
                    <a:pt x="740" y="21"/>
                  </a:lnTo>
                  <a:lnTo>
                    <a:pt x="765" y="31"/>
                  </a:lnTo>
                  <a:lnTo>
                    <a:pt x="774" y="69"/>
                  </a:lnTo>
                  <a:lnTo>
                    <a:pt x="783" y="74"/>
                  </a:lnTo>
                  <a:lnTo>
                    <a:pt x="788" y="65"/>
                  </a:lnTo>
                  <a:lnTo>
                    <a:pt x="778" y="24"/>
                  </a:lnTo>
                  <a:lnTo>
                    <a:pt x="774" y="19"/>
                  </a:lnTo>
                  <a:lnTo>
                    <a:pt x="745" y="7"/>
                  </a:lnTo>
                  <a:lnTo>
                    <a:pt x="744" y="7"/>
                  </a:lnTo>
                  <a:lnTo>
                    <a:pt x="720" y="1"/>
                  </a:lnTo>
                  <a:lnTo>
                    <a:pt x="717" y="0"/>
                  </a:lnTo>
                  <a:lnTo>
                    <a:pt x="693" y="2"/>
                  </a:lnTo>
                  <a:lnTo>
                    <a:pt x="690" y="3"/>
                  </a:lnTo>
                  <a:lnTo>
                    <a:pt x="681" y="8"/>
                  </a:lnTo>
                  <a:lnTo>
                    <a:pt x="678" y="11"/>
                  </a:lnTo>
                  <a:lnTo>
                    <a:pt x="675" y="16"/>
                  </a:lnTo>
                  <a:lnTo>
                    <a:pt x="675" y="17"/>
                  </a:lnTo>
                  <a:lnTo>
                    <a:pt x="668" y="32"/>
                  </a:lnTo>
                  <a:lnTo>
                    <a:pt x="668" y="33"/>
                  </a:lnTo>
                  <a:lnTo>
                    <a:pt x="659" y="73"/>
                  </a:lnTo>
                  <a:lnTo>
                    <a:pt x="649" y="112"/>
                  </a:lnTo>
                  <a:lnTo>
                    <a:pt x="640" y="127"/>
                  </a:lnTo>
                  <a:lnTo>
                    <a:pt x="626" y="137"/>
                  </a:lnTo>
                  <a:lnTo>
                    <a:pt x="615" y="142"/>
                  </a:lnTo>
                  <a:lnTo>
                    <a:pt x="605" y="143"/>
                  </a:lnTo>
                  <a:lnTo>
                    <a:pt x="578" y="145"/>
                  </a:lnTo>
                  <a:lnTo>
                    <a:pt x="517" y="140"/>
                  </a:lnTo>
                  <a:lnTo>
                    <a:pt x="466" y="131"/>
                  </a:lnTo>
                  <a:lnTo>
                    <a:pt x="454" y="128"/>
                  </a:lnTo>
                  <a:lnTo>
                    <a:pt x="466" y="107"/>
                  </a:lnTo>
                  <a:lnTo>
                    <a:pt x="466" y="105"/>
                  </a:lnTo>
                  <a:lnTo>
                    <a:pt x="468" y="99"/>
                  </a:lnTo>
                  <a:lnTo>
                    <a:pt x="464" y="90"/>
                  </a:lnTo>
                  <a:lnTo>
                    <a:pt x="463" y="90"/>
                  </a:lnTo>
                  <a:lnTo>
                    <a:pt x="456" y="84"/>
                  </a:lnTo>
                  <a:lnTo>
                    <a:pt x="455" y="84"/>
                  </a:lnTo>
                  <a:lnTo>
                    <a:pt x="431" y="68"/>
                  </a:lnTo>
                  <a:lnTo>
                    <a:pt x="430" y="67"/>
                  </a:lnTo>
                  <a:lnTo>
                    <a:pt x="391" y="49"/>
                  </a:lnTo>
                  <a:lnTo>
                    <a:pt x="384" y="49"/>
                  </a:lnTo>
                  <a:lnTo>
                    <a:pt x="291" y="98"/>
                  </a:lnTo>
                  <a:lnTo>
                    <a:pt x="260" y="107"/>
                  </a:lnTo>
                  <a:lnTo>
                    <a:pt x="218" y="110"/>
                  </a:lnTo>
                  <a:lnTo>
                    <a:pt x="172" y="112"/>
                  </a:lnTo>
                  <a:lnTo>
                    <a:pt x="171" y="112"/>
                  </a:lnTo>
                  <a:lnTo>
                    <a:pt x="123" y="117"/>
                  </a:lnTo>
                  <a:lnTo>
                    <a:pt x="122" y="118"/>
                  </a:lnTo>
                  <a:lnTo>
                    <a:pt x="77" y="130"/>
                  </a:lnTo>
                  <a:lnTo>
                    <a:pt x="75" y="130"/>
                  </a:lnTo>
                  <a:lnTo>
                    <a:pt x="56" y="140"/>
                  </a:lnTo>
                  <a:lnTo>
                    <a:pt x="56" y="141"/>
                  </a:lnTo>
                  <a:lnTo>
                    <a:pt x="39" y="153"/>
                  </a:lnTo>
                  <a:lnTo>
                    <a:pt x="36" y="154"/>
                  </a:lnTo>
                  <a:lnTo>
                    <a:pt x="22" y="171"/>
                  </a:lnTo>
                  <a:lnTo>
                    <a:pt x="21" y="172"/>
                  </a:lnTo>
                  <a:lnTo>
                    <a:pt x="10" y="193"/>
                  </a:lnTo>
                  <a:lnTo>
                    <a:pt x="10" y="195"/>
                  </a:lnTo>
                  <a:lnTo>
                    <a:pt x="3" y="220"/>
                  </a:lnTo>
                  <a:lnTo>
                    <a:pt x="2" y="221"/>
                  </a:lnTo>
                  <a:lnTo>
                    <a:pt x="0" y="251"/>
                  </a:lnTo>
                  <a:lnTo>
                    <a:pt x="1" y="255"/>
                  </a:lnTo>
                  <a:lnTo>
                    <a:pt x="6" y="273"/>
                  </a:lnTo>
                  <a:lnTo>
                    <a:pt x="7" y="276"/>
                  </a:lnTo>
                  <a:lnTo>
                    <a:pt x="19" y="291"/>
                  </a:lnTo>
                  <a:lnTo>
                    <a:pt x="21" y="292"/>
                  </a:lnTo>
                  <a:lnTo>
                    <a:pt x="43" y="306"/>
                  </a:lnTo>
                  <a:lnTo>
                    <a:pt x="44" y="307"/>
                  </a:lnTo>
                  <a:lnTo>
                    <a:pt x="70" y="318"/>
                  </a:lnTo>
                  <a:lnTo>
                    <a:pt x="71" y="318"/>
                  </a:lnTo>
                  <a:lnTo>
                    <a:pt x="139" y="335"/>
                  </a:lnTo>
                  <a:lnTo>
                    <a:pt x="140" y="336"/>
                  </a:lnTo>
                  <a:lnTo>
                    <a:pt x="218" y="346"/>
                  </a:lnTo>
                  <a:lnTo>
                    <a:pt x="219" y="346"/>
                  </a:lnTo>
                  <a:lnTo>
                    <a:pt x="300" y="350"/>
                  </a:lnTo>
                  <a:lnTo>
                    <a:pt x="373" y="349"/>
                  </a:lnTo>
                  <a:lnTo>
                    <a:pt x="431" y="346"/>
                  </a:lnTo>
                  <a:lnTo>
                    <a:pt x="432" y="345"/>
                  </a:lnTo>
                  <a:lnTo>
                    <a:pt x="462" y="338"/>
                  </a:lnTo>
                  <a:lnTo>
                    <a:pt x="464" y="338"/>
                  </a:lnTo>
                  <a:lnTo>
                    <a:pt x="506" y="323"/>
                  </a:lnTo>
                  <a:lnTo>
                    <a:pt x="542" y="317"/>
                  </a:lnTo>
                  <a:lnTo>
                    <a:pt x="572" y="315"/>
                  </a:lnTo>
                  <a:lnTo>
                    <a:pt x="597" y="317"/>
                  </a:lnTo>
                  <a:lnTo>
                    <a:pt x="636" y="328"/>
                  </a:lnTo>
                  <a:lnTo>
                    <a:pt x="637" y="328"/>
                  </a:lnTo>
                  <a:lnTo>
                    <a:pt x="668" y="334"/>
                  </a:lnTo>
                  <a:lnTo>
                    <a:pt x="670" y="335"/>
                  </a:lnTo>
                  <a:lnTo>
                    <a:pt x="740" y="328"/>
                  </a:lnTo>
                  <a:lnTo>
                    <a:pt x="740" y="327"/>
                  </a:lnTo>
                  <a:lnTo>
                    <a:pt x="792" y="317"/>
                  </a:lnTo>
                  <a:lnTo>
                    <a:pt x="796" y="316"/>
                  </a:lnTo>
                  <a:lnTo>
                    <a:pt x="804" y="309"/>
                  </a:lnTo>
                  <a:lnTo>
                    <a:pt x="807" y="306"/>
                  </a:lnTo>
                  <a:lnTo>
                    <a:pt x="812" y="293"/>
                  </a:lnTo>
                  <a:lnTo>
                    <a:pt x="813" y="291"/>
                  </a:lnTo>
                  <a:lnTo>
                    <a:pt x="817" y="257"/>
                  </a:lnTo>
                  <a:lnTo>
                    <a:pt x="817" y="255"/>
                  </a:lnTo>
                  <a:lnTo>
                    <a:pt x="814" y="208"/>
                  </a:lnTo>
                  <a:lnTo>
                    <a:pt x="808" y="158"/>
                  </a:lnTo>
                  <a:lnTo>
                    <a:pt x="807" y="158"/>
                  </a:lnTo>
                  <a:lnTo>
                    <a:pt x="788" y="66"/>
                  </a:lnTo>
                  <a:lnTo>
                    <a:pt x="788" y="65"/>
                  </a:lnTo>
                  <a:lnTo>
                    <a:pt x="778" y="24"/>
                  </a:lnTo>
                  <a:lnTo>
                    <a:pt x="774" y="19"/>
                  </a:lnTo>
                  <a:lnTo>
                    <a:pt x="745" y="7"/>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70" name="Freeform 64"/>
            <p:cNvSpPr>
              <a:spLocks/>
            </p:cNvSpPr>
            <p:nvPr/>
          </p:nvSpPr>
          <p:spPr bwMode="auto">
            <a:xfrm>
              <a:off x="5084" y="3821"/>
              <a:ext cx="116" cy="16"/>
            </a:xfrm>
            <a:custGeom>
              <a:avLst/>
              <a:gdLst>
                <a:gd name="T0" fmla="*/ 0 w 800"/>
                <a:gd name="T1" fmla="*/ 0 h 138"/>
                <a:gd name="T2" fmla="*/ 0 w 800"/>
                <a:gd name="T3" fmla="*/ 0 h 138"/>
                <a:gd name="T4" fmla="*/ 0 w 800"/>
                <a:gd name="T5" fmla="*/ 0 h 138"/>
                <a:gd name="T6" fmla="*/ 0 w 800"/>
                <a:gd name="T7" fmla="*/ 0 h 138"/>
                <a:gd name="T8" fmla="*/ 0 w 800"/>
                <a:gd name="T9" fmla="*/ 0 h 138"/>
                <a:gd name="T10" fmla="*/ 0 w 800"/>
                <a:gd name="T11" fmla="*/ 0 h 138"/>
                <a:gd name="T12" fmla="*/ 0 w 800"/>
                <a:gd name="T13" fmla="*/ 0 h 138"/>
                <a:gd name="T14" fmla="*/ 0 w 800"/>
                <a:gd name="T15" fmla="*/ 0 h 138"/>
                <a:gd name="T16" fmla="*/ 0 w 800"/>
                <a:gd name="T17" fmla="*/ 0 h 138"/>
                <a:gd name="T18" fmla="*/ 0 w 800"/>
                <a:gd name="T19" fmla="*/ 0 h 138"/>
                <a:gd name="T20" fmla="*/ 0 w 800"/>
                <a:gd name="T21" fmla="*/ 0 h 138"/>
                <a:gd name="T22" fmla="*/ 0 w 800"/>
                <a:gd name="T23" fmla="*/ 0 h 138"/>
                <a:gd name="T24" fmla="*/ 0 w 800"/>
                <a:gd name="T25" fmla="*/ 0 h 138"/>
                <a:gd name="T26" fmla="*/ 0 w 800"/>
                <a:gd name="T27" fmla="*/ 0 h 138"/>
                <a:gd name="T28" fmla="*/ 0 w 800"/>
                <a:gd name="T29" fmla="*/ 0 h 138"/>
                <a:gd name="T30" fmla="*/ 0 w 800"/>
                <a:gd name="T31" fmla="*/ 0 h 138"/>
                <a:gd name="T32" fmla="*/ 0 w 800"/>
                <a:gd name="T33" fmla="*/ 0 h 138"/>
                <a:gd name="T34" fmla="*/ 0 w 800"/>
                <a:gd name="T35" fmla="*/ 0 h 138"/>
                <a:gd name="T36" fmla="*/ 0 w 800"/>
                <a:gd name="T37" fmla="*/ 0 h 138"/>
                <a:gd name="T38" fmla="*/ 0 w 800"/>
                <a:gd name="T39" fmla="*/ 0 h 138"/>
                <a:gd name="T40" fmla="*/ 0 w 800"/>
                <a:gd name="T41" fmla="*/ 0 h 138"/>
                <a:gd name="T42" fmla="*/ 0 w 800"/>
                <a:gd name="T43" fmla="*/ 0 h 138"/>
                <a:gd name="T44" fmla="*/ 0 w 800"/>
                <a:gd name="T45" fmla="*/ 0 h 138"/>
                <a:gd name="T46" fmla="*/ 0 w 800"/>
                <a:gd name="T47" fmla="*/ 0 h 138"/>
                <a:gd name="T48" fmla="*/ 0 w 800"/>
                <a:gd name="T49" fmla="*/ 0 h 138"/>
                <a:gd name="T50" fmla="*/ 0 w 800"/>
                <a:gd name="T51" fmla="*/ 0 h 138"/>
                <a:gd name="T52" fmla="*/ 0 w 800"/>
                <a:gd name="T53" fmla="*/ 0 h 138"/>
                <a:gd name="T54" fmla="*/ 0 w 800"/>
                <a:gd name="T55" fmla="*/ 0 h 138"/>
                <a:gd name="T56" fmla="*/ 0 w 800"/>
                <a:gd name="T57" fmla="*/ 0 h 138"/>
                <a:gd name="T58" fmla="*/ 0 w 800"/>
                <a:gd name="T59" fmla="*/ 0 h 138"/>
                <a:gd name="T60" fmla="*/ 0 w 800"/>
                <a:gd name="T61" fmla="*/ 0 h 138"/>
                <a:gd name="T62" fmla="*/ 0 w 800"/>
                <a:gd name="T63" fmla="*/ 0 h 138"/>
                <a:gd name="T64" fmla="*/ 0 w 800"/>
                <a:gd name="T65" fmla="*/ 0 h 138"/>
                <a:gd name="T66" fmla="*/ 0 w 800"/>
                <a:gd name="T67" fmla="*/ 0 h 138"/>
                <a:gd name="T68" fmla="*/ 0 w 800"/>
                <a:gd name="T69" fmla="*/ 0 h 138"/>
                <a:gd name="T70" fmla="*/ 0 w 800"/>
                <a:gd name="T71" fmla="*/ 0 h 138"/>
                <a:gd name="T72" fmla="*/ 0 w 800"/>
                <a:gd name="T73" fmla="*/ 0 h 138"/>
                <a:gd name="T74" fmla="*/ 0 w 800"/>
                <a:gd name="T75" fmla="*/ 0 h 138"/>
                <a:gd name="T76" fmla="*/ 0 w 800"/>
                <a:gd name="T77" fmla="*/ 0 h 138"/>
                <a:gd name="T78" fmla="*/ 0 w 800"/>
                <a:gd name="T79" fmla="*/ 0 h 138"/>
                <a:gd name="T80" fmla="*/ 0 w 800"/>
                <a:gd name="T81" fmla="*/ 0 h 138"/>
                <a:gd name="T82" fmla="*/ 0 w 800"/>
                <a:gd name="T83" fmla="*/ 0 h 138"/>
                <a:gd name="T84" fmla="*/ 0 w 800"/>
                <a:gd name="T85" fmla="*/ 0 h 138"/>
                <a:gd name="T86" fmla="*/ 0 w 800"/>
                <a:gd name="T87" fmla="*/ 0 h 138"/>
                <a:gd name="T88" fmla="*/ 0 w 800"/>
                <a:gd name="T89" fmla="*/ 0 h 13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800" h="138">
                  <a:moveTo>
                    <a:pt x="783" y="36"/>
                  </a:moveTo>
                  <a:lnTo>
                    <a:pt x="731" y="46"/>
                  </a:lnTo>
                  <a:lnTo>
                    <a:pt x="661" y="54"/>
                  </a:lnTo>
                  <a:lnTo>
                    <a:pt x="630" y="47"/>
                  </a:lnTo>
                  <a:lnTo>
                    <a:pt x="590" y="37"/>
                  </a:lnTo>
                  <a:lnTo>
                    <a:pt x="564" y="34"/>
                  </a:lnTo>
                  <a:lnTo>
                    <a:pt x="533" y="35"/>
                  </a:lnTo>
                  <a:lnTo>
                    <a:pt x="496" y="42"/>
                  </a:lnTo>
                  <a:lnTo>
                    <a:pt x="453" y="58"/>
                  </a:lnTo>
                  <a:lnTo>
                    <a:pt x="426" y="63"/>
                  </a:lnTo>
                  <a:lnTo>
                    <a:pt x="376" y="67"/>
                  </a:lnTo>
                  <a:lnTo>
                    <a:pt x="309" y="68"/>
                  </a:lnTo>
                  <a:lnTo>
                    <a:pt x="236" y="66"/>
                  </a:lnTo>
                  <a:lnTo>
                    <a:pt x="161" y="59"/>
                  </a:lnTo>
                  <a:lnTo>
                    <a:pt x="94" y="46"/>
                  </a:lnTo>
                  <a:lnTo>
                    <a:pt x="40" y="27"/>
                  </a:lnTo>
                  <a:lnTo>
                    <a:pt x="20" y="15"/>
                  </a:lnTo>
                  <a:lnTo>
                    <a:pt x="14" y="10"/>
                  </a:lnTo>
                  <a:lnTo>
                    <a:pt x="7" y="0"/>
                  </a:lnTo>
                  <a:lnTo>
                    <a:pt x="2" y="23"/>
                  </a:lnTo>
                  <a:lnTo>
                    <a:pt x="0" y="48"/>
                  </a:lnTo>
                  <a:lnTo>
                    <a:pt x="5" y="67"/>
                  </a:lnTo>
                  <a:lnTo>
                    <a:pt x="17" y="82"/>
                  </a:lnTo>
                  <a:lnTo>
                    <a:pt x="39" y="96"/>
                  </a:lnTo>
                  <a:lnTo>
                    <a:pt x="65" y="107"/>
                  </a:lnTo>
                  <a:lnTo>
                    <a:pt x="133" y="124"/>
                  </a:lnTo>
                  <a:lnTo>
                    <a:pt x="211" y="133"/>
                  </a:lnTo>
                  <a:lnTo>
                    <a:pt x="292" y="138"/>
                  </a:lnTo>
                  <a:lnTo>
                    <a:pt x="365" y="136"/>
                  </a:lnTo>
                  <a:lnTo>
                    <a:pt x="423" y="133"/>
                  </a:lnTo>
                  <a:lnTo>
                    <a:pt x="453" y="127"/>
                  </a:lnTo>
                  <a:lnTo>
                    <a:pt x="496" y="112"/>
                  </a:lnTo>
                  <a:lnTo>
                    <a:pt x="533" y="105"/>
                  </a:lnTo>
                  <a:lnTo>
                    <a:pt x="564" y="103"/>
                  </a:lnTo>
                  <a:lnTo>
                    <a:pt x="590" y="106"/>
                  </a:lnTo>
                  <a:lnTo>
                    <a:pt x="630" y="117"/>
                  </a:lnTo>
                  <a:lnTo>
                    <a:pt x="661" y="123"/>
                  </a:lnTo>
                  <a:lnTo>
                    <a:pt x="731" y="116"/>
                  </a:lnTo>
                  <a:lnTo>
                    <a:pt x="783" y="106"/>
                  </a:lnTo>
                  <a:lnTo>
                    <a:pt x="793" y="94"/>
                  </a:lnTo>
                  <a:lnTo>
                    <a:pt x="799" y="72"/>
                  </a:lnTo>
                  <a:lnTo>
                    <a:pt x="800" y="42"/>
                  </a:lnTo>
                  <a:lnTo>
                    <a:pt x="797" y="9"/>
                  </a:lnTo>
                  <a:lnTo>
                    <a:pt x="792" y="26"/>
                  </a:lnTo>
                  <a:lnTo>
                    <a:pt x="783" y="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71" name="Freeform 65"/>
            <p:cNvSpPr>
              <a:spLocks/>
            </p:cNvSpPr>
            <p:nvPr/>
          </p:nvSpPr>
          <p:spPr bwMode="auto">
            <a:xfrm>
              <a:off x="5084" y="3821"/>
              <a:ext cx="116" cy="22"/>
            </a:xfrm>
            <a:custGeom>
              <a:avLst/>
              <a:gdLst>
                <a:gd name="T0" fmla="*/ 0 w 816"/>
                <a:gd name="T1" fmla="*/ 0 h 151"/>
                <a:gd name="T2" fmla="*/ 0 w 816"/>
                <a:gd name="T3" fmla="*/ 0 h 151"/>
                <a:gd name="T4" fmla="*/ 0 w 816"/>
                <a:gd name="T5" fmla="*/ 0 h 151"/>
                <a:gd name="T6" fmla="*/ 0 w 816"/>
                <a:gd name="T7" fmla="*/ 0 h 151"/>
                <a:gd name="T8" fmla="*/ 0 w 816"/>
                <a:gd name="T9" fmla="*/ 0 h 151"/>
                <a:gd name="T10" fmla="*/ 0 w 816"/>
                <a:gd name="T11" fmla="*/ 0 h 151"/>
                <a:gd name="T12" fmla="*/ 0 w 816"/>
                <a:gd name="T13" fmla="*/ 0 h 151"/>
                <a:gd name="T14" fmla="*/ 0 w 816"/>
                <a:gd name="T15" fmla="*/ 0 h 151"/>
                <a:gd name="T16" fmla="*/ 0 w 816"/>
                <a:gd name="T17" fmla="*/ 0 h 151"/>
                <a:gd name="T18" fmla="*/ 0 w 816"/>
                <a:gd name="T19" fmla="*/ 0 h 151"/>
                <a:gd name="T20" fmla="*/ 0 w 816"/>
                <a:gd name="T21" fmla="*/ 0 h 151"/>
                <a:gd name="T22" fmla="*/ 0 w 816"/>
                <a:gd name="T23" fmla="*/ 0 h 151"/>
                <a:gd name="T24" fmla="*/ 0 w 816"/>
                <a:gd name="T25" fmla="*/ 0 h 151"/>
                <a:gd name="T26" fmla="*/ 0 w 816"/>
                <a:gd name="T27" fmla="*/ 0 h 151"/>
                <a:gd name="T28" fmla="*/ 0 w 816"/>
                <a:gd name="T29" fmla="*/ 0 h 151"/>
                <a:gd name="T30" fmla="*/ 0 w 816"/>
                <a:gd name="T31" fmla="*/ 0 h 151"/>
                <a:gd name="T32" fmla="*/ 0 w 816"/>
                <a:gd name="T33" fmla="*/ 0 h 151"/>
                <a:gd name="T34" fmla="*/ 0 w 816"/>
                <a:gd name="T35" fmla="*/ 0 h 151"/>
                <a:gd name="T36" fmla="*/ 0 w 816"/>
                <a:gd name="T37" fmla="*/ 0 h 151"/>
                <a:gd name="T38" fmla="*/ 0 w 816"/>
                <a:gd name="T39" fmla="*/ 0 h 151"/>
                <a:gd name="T40" fmla="*/ 0 w 816"/>
                <a:gd name="T41" fmla="*/ 0 h 151"/>
                <a:gd name="T42" fmla="*/ 0 w 816"/>
                <a:gd name="T43" fmla="*/ 0 h 151"/>
                <a:gd name="T44" fmla="*/ 0 w 816"/>
                <a:gd name="T45" fmla="*/ 0 h 151"/>
                <a:gd name="T46" fmla="*/ 0 w 816"/>
                <a:gd name="T47" fmla="*/ 0 h 151"/>
                <a:gd name="T48" fmla="*/ 0 w 816"/>
                <a:gd name="T49" fmla="*/ 0 h 151"/>
                <a:gd name="T50" fmla="*/ 0 w 816"/>
                <a:gd name="T51" fmla="*/ 0 h 151"/>
                <a:gd name="T52" fmla="*/ 0 w 816"/>
                <a:gd name="T53" fmla="*/ 0 h 151"/>
                <a:gd name="T54" fmla="*/ 0 w 816"/>
                <a:gd name="T55" fmla="*/ 0 h 151"/>
                <a:gd name="T56" fmla="*/ 0 w 816"/>
                <a:gd name="T57" fmla="*/ 0 h 151"/>
                <a:gd name="T58" fmla="*/ 0 w 816"/>
                <a:gd name="T59" fmla="*/ 0 h 151"/>
                <a:gd name="T60" fmla="*/ 0 w 816"/>
                <a:gd name="T61" fmla="*/ 0 h 151"/>
                <a:gd name="T62" fmla="*/ 0 w 816"/>
                <a:gd name="T63" fmla="*/ 0 h 151"/>
                <a:gd name="T64" fmla="*/ 0 w 816"/>
                <a:gd name="T65" fmla="*/ 0 h 151"/>
                <a:gd name="T66" fmla="*/ 0 w 816"/>
                <a:gd name="T67" fmla="*/ 0 h 151"/>
                <a:gd name="T68" fmla="*/ 0 w 816"/>
                <a:gd name="T69" fmla="*/ 0 h 151"/>
                <a:gd name="T70" fmla="*/ 0 w 816"/>
                <a:gd name="T71" fmla="*/ 0 h 151"/>
                <a:gd name="T72" fmla="*/ 0 w 816"/>
                <a:gd name="T73" fmla="*/ 0 h 151"/>
                <a:gd name="T74" fmla="*/ 0 w 816"/>
                <a:gd name="T75" fmla="*/ 0 h 151"/>
                <a:gd name="T76" fmla="*/ 0 w 816"/>
                <a:gd name="T77" fmla="*/ 0 h 151"/>
                <a:gd name="T78" fmla="*/ 0 w 816"/>
                <a:gd name="T79" fmla="*/ 0 h 151"/>
                <a:gd name="T80" fmla="*/ 0 w 816"/>
                <a:gd name="T81" fmla="*/ 0 h 151"/>
                <a:gd name="T82" fmla="*/ 0 w 816"/>
                <a:gd name="T83" fmla="*/ 0 h 151"/>
                <a:gd name="T84" fmla="*/ 0 w 816"/>
                <a:gd name="T85" fmla="*/ 0 h 151"/>
                <a:gd name="T86" fmla="*/ 0 w 816"/>
                <a:gd name="T87" fmla="*/ 0 h 151"/>
                <a:gd name="T88" fmla="*/ 0 w 816"/>
                <a:gd name="T89" fmla="*/ 0 h 151"/>
                <a:gd name="T90" fmla="*/ 0 w 816"/>
                <a:gd name="T91" fmla="*/ 0 h 151"/>
                <a:gd name="T92" fmla="*/ 0 w 816"/>
                <a:gd name="T93" fmla="*/ 0 h 151"/>
                <a:gd name="T94" fmla="*/ 0 w 816"/>
                <a:gd name="T95" fmla="*/ 0 h 15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16" h="151">
                  <a:moveTo>
                    <a:pt x="807" y="36"/>
                  </a:moveTo>
                  <a:lnTo>
                    <a:pt x="805" y="25"/>
                  </a:lnTo>
                  <a:lnTo>
                    <a:pt x="794" y="26"/>
                  </a:lnTo>
                  <a:lnTo>
                    <a:pt x="787" y="34"/>
                  </a:lnTo>
                  <a:lnTo>
                    <a:pt x="738" y="43"/>
                  </a:lnTo>
                  <a:lnTo>
                    <a:pt x="669" y="50"/>
                  </a:lnTo>
                  <a:lnTo>
                    <a:pt x="640" y="45"/>
                  </a:lnTo>
                  <a:lnTo>
                    <a:pt x="600" y="35"/>
                  </a:lnTo>
                  <a:lnTo>
                    <a:pt x="599" y="34"/>
                  </a:lnTo>
                  <a:lnTo>
                    <a:pt x="573" y="31"/>
                  </a:lnTo>
                  <a:lnTo>
                    <a:pt x="572" y="31"/>
                  </a:lnTo>
                  <a:lnTo>
                    <a:pt x="541" y="32"/>
                  </a:lnTo>
                  <a:lnTo>
                    <a:pt x="540" y="33"/>
                  </a:lnTo>
                  <a:lnTo>
                    <a:pt x="503" y="40"/>
                  </a:lnTo>
                  <a:lnTo>
                    <a:pt x="501" y="40"/>
                  </a:lnTo>
                  <a:lnTo>
                    <a:pt x="459" y="56"/>
                  </a:lnTo>
                  <a:lnTo>
                    <a:pt x="433" y="60"/>
                  </a:lnTo>
                  <a:lnTo>
                    <a:pt x="384" y="64"/>
                  </a:lnTo>
                  <a:lnTo>
                    <a:pt x="317" y="65"/>
                  </a:lnTo>
                  <a:lnTo>
                    <a:pt x="244" y="63"/>
                  </a:lnTo>
                  <a:lnTo>
                    <a:pt x="170" y="56"/>
                  </a:lnTo>
                  <a:lnTo>
                    <a:pt x="104" y="44"/>
                  </a:lnTo>
                  <a:lnTo>
                    <a:pt x="51" y="25"/>
                  </a:lnTo>
                  <a:lnTo>
                    <a:pt x="32" y="14"/>
                  </a:lnTo>
                  <a:lnTo>
                    <a:pt x="27" y="9"/>
                  </a:lnTo>
                  <a:lnTo>
                    <a:pt x="21" y="0"/>
                  </a:lnTo>
                  <a:lnTo>
                    <a:pt x="8" y="3"/>
                  </a:lnTo>
                  <a:lnTo>
                    <a:pt x="3" y="26"/>
                  </a:lnTo>
                  <a:lnTo>
                    <a:pt x="2" y="27"/>
                  </a:lnTo>
                  <a:lnTo>
                    <a:pt x="0" y="52"/>
                  </a:lnTo>
                  <a:lnTo>
                    <a:pt x="1" y="56"/>
                  </a:lnTo>
                  <a:lnTo>
                    <a:pt x="6" y="74"/>
                  </a:lnTo>
                  <a:lnTo>
                    <a:pt x="7" y="77"/>
                  </a:lnTo>
                  <a:lnTo>
                    <a:pt x="19" y="92"/>
                  </a:lnTo>
                  <a:lnTo>
                    <a:pt x="21" y="93"/>
                  </a:lnTo>
                  <a:lnTo>
                    <a:pt x="43" y="107"/>
                  </a:lnTo>
                  <a:lnTo>
                    <a:pt x="44" y="108"/>
                  </a:lnTo>
                  <a:lnTo>
                    <a:pt x="70" y="119"/>
                  </a:lnTo>
                  <a:lnTo>
                    <a:pt x="71" y="119"/>
                  </a:lnTo>
                  <a:lnTo>
                    <a:pt x="139" y="136"/>
                  </a:lnTo>
                  <a:lnTo>
                    <a:pt x="140" y="137"/>
                  </a:lnTo>
                  <a:lnTo>
                    <a:pt x="218" y="147"/>
                  </a:lnTo>
                  <a:lnTo>
                    <a:pt x="219" y="147"/>
                  </a:lnTo>
                  <a:lnTo>
                    <a:pt x="300" y="151"/>
                  </a:lnTo>
                  <a:lnTo>
                    <a:pt x="373" y="150"/>
                  </a:lnTo>
                  <a:lnTo>
                    <a:pt x="431" y="147"/>
                  </a:lnTo>
                  <a:lnTo>
                    <a:pt x="432" y="146"/>
                  </a:lnTo>
                  <a:lnTo>
                    <a:pt x="462" y="139"/>
                  </a:lnTo>
                  <a:lnTo>
                    <a:pt x="464" y="139"/>
                  </a:lnTo>
                  <a:lnTo>
                    <a:pt x="506" y="124"/>
                  </a:lnTo>
                  <a:lnTo>
                    <a:pt x="542" y="118"/>
                  </a:lnTo>
                  <a:lnTo>
                    <a:pt x="572" y="116"/>
                  </a:lnTo>
                  <a:lnTo>
                    <a:pt x="597" y="118"/>
                  </a:lnTo>
                  <a:lnTo>
                    <a:pt x="636" y="129"/>
                  </a:lnTo>
                  <a:lnTo>
                    <a:pt x="637" y="129"/>
                  </a:lnTo>
                  <a:lnTo>
                    <a:pt x="668" y="135"/>
                  </a:lnTo>
                  <a:lnTo>
                    <a:pt x="670" y="136"/>
                  </a:lnTo>
                  <a:lnTo>
                    <a:pt x="740" y="129"/>
                  </a:lnTo>
                  <a:lnTo>
                    <a:pt x="740" y="128"/>
                  </a:lnTo>
                  <a:lnTo>
                    <a:pt x="792" y="118"/>
                  </a:lnTo>
                  <a:lnTo>
                    <a:pt x="797" y="116"/>
                  </a:lnTo>
                  <a:lnTo>
                    <a:pt x="808" y="104"/>
                  </a:lnTo>
                  <a:lnTo>
                    <a:pt x="809" y="101"/>
                  </a:lnTo>
                  <a:lnTo>
                    <a:pt x="814" y="79"/>
                  </a:lnTo>
                  <a:lnTo>
                    <a:pt x="815" y="77"/>
                  </a:lnTo>
                  <a:lnTo>
                    <a:pt x="816" y="47"/>
                  </a:lnTo>
                  <a:lnTo>
                    <a:pt x="814" y="14"/>
                  </a:lnTo>
                  <a:lnTo>
                    <a:pt x="798" y="12"/>
                  </a:lnTo>
                  <a:lnTo>
                    <a:pt x="793" y="27"/>
                  </a:lnTo>
                  <a:lnTo>
                    <a:pt x="787" y="34"/>
                  </a:lnTo>
                  <a:lnTo>
                    <a:pt x="738" y="44"/>
                  </a:lnTo>
                  <a:lnTo>
                    <a:pt x="731" y="52"/>
                  </a:lnTo>
                  <a:lnTo>
                    <a:pt x="740" y="59"/>
                  </a:lnTo>
                  <a:lnTo>
                    <a:pt x="792" y="48"/>
                  </a:lnTo>
                  <a:lnTo>
                    <a:pt x="797" y="46"/>
                  </a:lnTo>
                  <a:lnTo>
                    <a:pt x="807" y="36"/>
                  </a:lnTo>
                  <a:lnTo>
                    <a:pt x="808" y="33"/>
                  </a:lnTo>
                  <a:lnTo>
                    <a:pt x="813" y="16"/>
                  </a:lnTo>
                  <a:lnTo>
                    <a:pt x="814" y="14"/>
                  </a:lnTo>
                  <a:lnTo>
                    <a:pt x="797" y="14"/>
                  </a:lnTo>
                  <a:lnTo>
                    <a:pt x="799" y="47"/>
                  </a:lnTo>
                  <a:lnTo>
                    <a:pt x="798" y="76"/>
                  </a:lnTo>
                  <a:lnTo>
                    <a:pt x="794" y="95"/>
                  </a:lnTo>
                  <a:lnTo>
                    <a:pt x="787" y="104"/>
                  </a:lnTo>
                  <a:lnTo>
                    <a:pt x="738" y="113"/>
                  </a:lnTo>
                  <a:lnTo>
                    <a:pt x="669" y="120"/>
                  </a:lnTo>
                  <a:lnTo>
                    <a:pt x="640" y="115"/>
                  </a:lnTo>
                  <a:lnTo>
                    <a:pt x="600" y="104"/>
                  </a:lnTo>
                  <a:lnTo>
                    <a:pt x="599" y="103"/>
                  </a:lnTo>
                  <a:lnTo>
                    <a:pt x="573" y="100"/>
                  </a:lnTo>
                  <a:lnTo>
                    <a:pt x="571" y="100"/>
                  </a:lnTo>
                  <a:lnTo>
                    <a:pt x="540" y="102"/>
                  </a:lnTo>
                  <a:lnTo>
                    <a:pt x="540" y="103"/>
                  </a:lnTo>
                  <a:lnTo>
                    <a:pt x="503" y="110"/>
                  </a:lnTo>
                  <a:lnTo>
                    <a:pt x="501" y="110"/>
                  </a:lnTo>
                  <a:lnTo>
                    <a:pt x="459" y="125"/>
                  </a:lnTo>
                  <a:lnTo>
                    <a:pt x="430" y="130"/>
                  </a:lnTo>
                  <a:lnTo>
                    <a:pt x="373" y="133"/>
                  </a:lnTo>
                  <a:lnTo>
                    <a:pt x="300" y="134"/>
                  </a:lnTo>
                  <a:lnTo>
                    <a:pt x="220" y="130"/>
                  </a:lnTo>
                  <a:lnTo>
                    <a:pt x="142" y="122"/>
                  </a:lnTo>
                  <a:lnTo>
                    <a:pt x="75" y="105"/>
                  </a:lnTo>
                  <a:lnTo>
                    <a:pt x="50" y="93"/>
                  </a:lnTo>
                  <a:lnTo>
                    <a:pt x="30" y="81"/>
                  </a:lnTo>
                  <a:lnTo>
                    <a:pt x="20" y="68"/>
                  </a:lnTo>
                  <a:lnTo>
                    <a:pt x="16" y="52"/>
                  </a:lnTo>
                  <a:lnTo>
                    <a:pt x="18" y="29"/>
                  </a:lnTo>
                  <a:lnTo>
                    <a:pt x="22" y="7"/>
                  </a:lnTo>
                  <a:lnTo>
                    <a:pt x="8" y="3"/>
                  </a:lnTo>
                  <a:lnTo>
                    <a:pt x="9" y="11"/>
                  </a:lnTo>
                  <a:lnTo>
                    <a:pt x="16" y="20"/>
                  </a:lnTo>
                  <a:lnTo>
                    <a:pt x="17" y="21"/>
                  </a:lnTo>
                  <a:lnTo>
                    <a:pt x="23" y="26"/>
                  </a:lnTo>
                  <a:lnTo>
                    <a:pt x="24" y="26"/>
                  </a:lnTo>
                  <a:lnTo>
                    <a:pt x="44" y="38"/>
                  </a:lnTo>
                  <a:lnTo>
                    <a:pt x="45" y="39"/>
                  </a:lnTo>
                  <a:lnTo>
                    <a:pt x="99" y="59"/>
                  </a:lnTo>
                  <a:lnTo>
                    <a:pt x="101" y="59"/>
                  </a:lnTo>
                  <a:lnTo>
                    <a:pt x="168" y="71"/>
                  </a:lnTo>
                  <a:lnTo>
                    <a:pt x="168" y="72"/>
                  </a:lnTo>
                  <a:lnTo>
                    <a:pt x="243" y="79"/>
                  </a:lnTo>
                  <a:lnTo>
                    <a:pt x="244" y="79"/>
                  </a:lnTo>
                  <a:lnTo>
                    <a:pt x="317" y="81"/>
                  </a:lnTo>
                  <a:lnTo>
                    <a:pt x="384" y="80"/>
                  </a:lnTo>
                  <a:lnTo>
                    <a:pt x="385" y="80"/>
                  </a:lnTo>
                  <a:lnTo>
                    <a:pt x="435" y="76"/>
                  </a:lnTo>
                  <a:lnTo>
                    <a:pt x="435" y="75"/>
                  </a:lnTo>
                  <a:lnTo>
                    <a:pt x="462" y="70"/>
                  </a:lnTo>
                  <a:lnTo>
                    <a:pt x="464" y="70"/>
                  </a:lnTo>
                  <a:lnTo>
                    <a:pt x="506" y="55"/>
                  </a:lnTo>
                  <a:lnTo>
                    <a:pt x="542" y="48"/>
                  </a:lnTo>
                  <a:lnTo>
                    <a:pt x="572" y="47"/>
                  </a:lnTo>
                  <a:lnTo>
                    <a:pt x="597" y="49"/>
                  </a:lnTo>
                  <a:lnTo>
                    <a:pt x="636" y="60"/>
                  </a:lnTo>
                  <a:lnTo>
                    <a:pt x="637" y="60"/>
                  </a:lnTo>
                  <a:lnTo>
                    <a:pt x="668" y="66"/>
                  </a:lnTo>
                  <a:lnTo>
                    <a:pt x="670" y="67"/>
                  </a:lnTo>
                  <a:lnTo>
                    <a:pt x="740" y="60"/>
                  </a:lnTo>
                  <a:lnTo>
                    <a:pt x="740" y="59"/>
                  </a:lnTo>
                  <a:lnTo>
                    <a:pt x="792" y="48"/>
                  </a:lnTo>
                  <a:lnTo>
                    <a:pt x="797" y="46"/>
                  </a:lnTo>
                  <a:lnTo>
                    <a:pt x="807" y="36"/>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72" name="Rectangle 66"/>
            <p:cNvSpPr>
              <a:spLocks noChangeArrowheads="1"/>
            </p:cNvSpPr>
            <p:nvPr/>
          </p:nvSpPr>
          <p:spPr bwMode="auto">
            <a:xfrm>
              <a:off x="5258" y="3784"/>
              <a:ext cx="48" cy="32"/>
            </a:xfrm>
            <a:prstGeom prst="rect">
              <a:avLst/>
            </a:prstGeom>
            <a:solidFill>
              <a:srgbClr val="E0E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173" name="Freeform 67"/>
            <p:cNvSpPr>
              <a:spLocks/>
            </p:cNvSpPr>
            <p:nvPr/>
          </p:nvSpPr>
          <p:spPr bwMode="auto">
            <a:xfrm>
              <a:off x="5253" y="3784"/>
              <a:ext cx="53" cy="37"/>
            </a:xfrm>
            <a:custGeom>
              <a:avLst/>
              <a:gdLst>
                <a:gd name="T0" fmla="*/ 0 w 352"/>
                <a:gd name="T1" fmla="*/ 0 h 280"/>
                <a:gd name="T2" fmla="*/ 0 w 352"/>
                <a:gd name="T3" fmla="*/ 0 h 280"/>
                <a:gd name="T4" fmla="*/ 0 w 352"/>
                <a:gd name="T5" fmla="*/ 0 h 280"/>
                <a:gd name="T6" fmla="*/ 0 w 352"/>
                <a:gd name="T7" fmla="*/ 0 h 280"/>
                <a:gd name="T8" fmla="*/ 0 w 352"/>
                <a:gd name="T9" fmla="*/ 0 h 280"/>
                <a:gd name="T10" fmla="*/ 0 w 352"/>
                <a:gd name="T11" fmla="*/ 0 h 280"/>
                <a:gd name="T12" fmla="*/ 0 w 352"/>
                <a:gd name="T13" fmla="*/ 0 h 280"/>
                <a:gd name="T14" fmla="*/ 0 w 352"/>
                <a:gd name="T15" fmla="*/ 0 h 280"/>
                <a:gd name="T16" fmla="*/ 0 w 352"/>
                <a:gd name="T17" fmla="*/ 0 h 280"/>
                <a:gd name="T18" fmla="*/ 0 w 352"/>
                <a:gd name="T19" fmla="*/ 0 h 280"/>
                <a:gd name="T20" fmla="*/ 0 w 352"/>
                <a:gd name="T21" fmla="*/ 0 h 280"/>
                <a:gd name="T22" fmla="*/ 0 w 352"/>
                <a:gd name="T23" fmla="*/ 0 h 280"/>
                <a:gd name="T24" fmla="*/ 0 w 352"/>
                <a:gd name="T25" fmla="*/ 0 h 280"/>
                <a:gd name="T26" fmla="*/ 0 w 352"/>
                <a:gd name="T27" fmla="*/ 0 h 280"/>
                <a:gd name="T28" fmla="*/ 0 w 352"/>
                <a:gd name="T29" fmla="*/ 0 h 280"/>
                <a:gd name="T30" fmla="*/ 0 w 352"/>
                <a:gd name="T31" fmla="*/ 0 h 280"/>
                <a:gd name="T32" fmla="*/ 0 w 352"/>
                <a:gd name="T33" fmla="*/ 0 h 280"/>
                <a:gd name="T34" fmla="*/ 0 w 352"/>
                <a:gd name="T35" fmla="*/ 0 h 280"/>
                <a:gd name="T36" fmla="*/ 0 w 352"/>
                <a:gd name="T37" fmla="*/ 0 h 280"/>
                <a:gd name="T38" fmla="*/ 0 w 352"/>
                <a:gd name="T39" fmla="*/ 0 h 280"/>
                <a:gd name="T40" fmla="*/ 0 w 352"/>
                <a:gd name="T41" fmla="*/ 0 h 280"/>
                <a:gd name="T42" fmla="*/ 0 w 352"/>
                <a:gd name="T43" fmla="*/ 0 h 28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52" h="280">
                  <a:moveTo>
                    <a:pt x="344" y="280"/>
                  </a:moveTo>
                  <a:lnTo>
                    <a:pt x="352" y="272"/>
                  </a:lnTo>
                  <a:lnTo>
                    <a:pt x="344" y="264"/>
                  </a:lnTo>
                  <a:lnTo>
                    <a:pt x="16" y="264"/>
                  </a:lnTo>
                  <a:lnTo>
                    <a:pt x="16" y="16"/>
                  </a:lnTo>
                  <a:lnTo>
                    <a:pt x="336" y="16"/>
                  </a:lnTo>
                  <a:lnTo>
                    <a:pt x="336" y="264"/>
                  </a:lnTo>
                  <a:lnTo>
                    <a:pt x="16" y="264"/>
                  </a:lnTo>
                  <a:lnTo>
                    <a:pt x="16" y="8"/>
                  </a:lnTo>
                  <a:lnTo>
                    <a:pt x="8" y="0"/>
                  </a:lnTo>
                  <a:lnTo>
                    <a:pt x="0" y="8"/>
                  </a:lnTo>
                  <a:lnTo>
                    <a:pt x="0" y="272"/>
                  </a:lnTo>
                  <a:lnTo>
                    <a:pt x="8" y="280"/>
                  </a:lnTo>
                  <a:lnTo>
                    <a:pt x="344" y="280"/>
                  </a:lnTo>
                  <a:lnTo>
                    <a:pt x="352" y="272"/>
                  </a:lnTo>
                  <a:lnTo>
                    <a:pt x="352" y="8"/>
                  </a:lnTo>
                  <a:lnTo>
                    <a:pt x="344" y="0"/>
                  </a:lnTo>
                  <a:lnTo>
                    <a:pt x="8" y="0"/>
                  </a:lnTo>
                  <a:lnTo>
                    <a:pt x="0" y="8"/>
                  </a:lnTo>
                  <a:lnTo>
                    <a:pt x="0" y="272"/>
                  </a:lnTo>
                  <a:lnTo>
                    <a:pt x="8" y="280"/>
                  </a:lnTo>
                  <a:lnTo>
                    <a:pt x="344" y="280"/>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74" name="Freeform 68"/>
            <p:cNvSpPr>
              <a:spLocks/>
            </p:cNvSpPr>
            <p:nvPr/>
          </p:nvSpPr>
          <p:spPr bwMode="auto">
            <a:xfrm>
              <a:off x="5247" y="3795"/>
              <a:ext cx="111" cy="42"/>
            </a:xfrm>
            <a:custGeom>
              <a:avLst/>
              <a:gdLst>
                <a:gd name="T0" fmla="*/ 0 w 801"/>
                <a:gd name="T1" fmla="*/ 0 h 333"/>
                <a:gd name="T2" fmla="*/ 0 w 801"/>
                <a:gd name="T3" fmla="*/ 0 h 333"/>
                <a:gd name="T4" fmla="*/ 0 w 801"/>
                <a:gd name="T5" fmla="*/ 0 h 333"/>
                <a:gd name="T6" fmla="*/ 0 w 801"/>
                <a:gd name="T7" fmla="*/ 0 h 333"/>
                <a:gd name="T8" fmla="*/ 0 w 801"/>
                <a:gd name="T9" fmla="*/ 0 h 333"/>
                <a:gd name="T10" fmla="*/ 0 w 801"/>
                <a:gd name="T11" fmla="*/ 0 h 333"/>
                <a:gd name="T12" fmla="*/ 0 w 801"/>
                <a:gd name="T13" fmla="*/ 0 h 333"/>
                <a:gd name="T14" fmla="*/ 0 w 801"/>
                <a:gd name="T15" fmla="*/ 0 h 333"/>
                <a:gd name="T16" fmla="*/ 0 w 801"/>
                <a:gd name="T17" fmla="*/ 0 h 333"/>
                <a:gd name="T18" fmla="*/ 0 w 801"/>
                <a:gd name="T19" fmla="*/ 0 h 333"/>
                <a:gd name="T20" fmla="*/ 0 w 801"/>
                <a:gd name="T21" fmla="*/ 0 h 333"/>
                <a:gd name="T22" fmla="*/ 0 w 801"/>
                <a:gd name="T23" fmla="*/ 0 h 333"/>
                <a:gd name="T24" fmla="*/ 0 w 801"/>
                <a:gd name="T25" fmla="*/ 0 h 333"/>
                <a:gd name="T26" fmla="*/ 0 w 801"/>
                <a:gd name="T27" fmla="*/ 0 h 333"/>
                <a:gd name="T28" fmla="*/ 0 w 801"/>
                <a:gd name="T29" fmla="*/ 0 h 333"/>
                <a:gd name="T30" fmla="*/ 0 w 801"/>
                <a:gd name="T31" fmla="*/ 0 h 333"/>
                <a:gd name="T32" fmla="*/ 0 w 801"/>
                <a:gd name="T33" fmla="*/ 0 h 333"/>
                <a:gd name="T34" fmla="*/ 0 w 801"/>
                <a:gd name="T35" fmla="*/ 0 h 333"/>
                <a:gd name="T36" fmla="*/ 0 w 801"/>
                <a:gd name="T37" fmla="*/ 0 h 333"/>
                <a:gd name="T38" fmla="*/ 0 w 801"/>
                <a:gd name="T39" fmla="*/ 0 h 333"/>
                <a:gd name="T40" fmla="*/ 0 w 801"/>
                <a:gd name="T41" fmla="*/ 0 h 333"/>
                <a:gd name="T42" fmla="*/ 0 w 801"/>
                <a:gd name="T43" fmla="*/ 0 h 333"/>
                <a:gd name="T44" fmla="*/ 0 w 801"/>
                <a:gd name="T45" fmla="*/ 0 h 333"/>
                <a:gd name="T46" fmla="*/ 0 w 801"/>
                <a:gd name="T47" fmla="*/ 0 h 333"/>
                <a:gd name="T48" fmla="*/ 0 w 801"/>
                <a:gd name="T49" fmla="*/ 0 h 333"/>
                <a:gd name="T50" fmla="*/ 0 w 801"/>
                <a:gd name="T51" fmla="*/ 0 h 333"/>
                <a:gd name="T52" fmla="*/ 0 w 801"/>
                <a:gd name="T53" fmla="*/ 0 h 333"/>
                <a:gd name="T54" fmla="*/ 0 w 801"/>
                <a:gd name="T55" fmla="*/ 0 h 333"/>
                <a:gd name="T56" fmla="*/ 0 w 801"/>
                <a:gd name="T57" fmla="*/ 0 h 333"/>
                <a:gd name="T58" fmla="*/ 0 w 801"/>
                <a:gd name="T59" fmla="*/ 0 h 333"/>
                <a:gd name="T60" fmla="*/ 0 w 801"/>
                <a:gd name="T61" fmla="*/ 0 h 333"/>
                <a:gd name="T62" fmla="*/ 0 w 801"/>
                <a:gd name="T63" fmla="*/ 0 h 333"/>
                <a:gd name="T64" fmla="*/ 0 w 801"/>
                <a:gd name="T65" fmla="*/ 0 h 333"/>
                <a:gd name="T66" fmla="*/ 0 w 801"/>
                <a:gd name="T67" fmla="*/ 0 h 333"/>
                <a:gd name="T68" fmla="*/ 0 w 801"/>
                <a:gd name="T69" fmla="*/ 0 h 333"/>
                <a:gd name="T70" fmla="*/ 0 w 801"/>
                <a:gd name="T71" fmla="*/ 0 h 333"/>
                <a:gd name="T72" fmla="*/ 0 w 801"/>
                <a:gd name="T73" fmla="*/ 0 h 333"/>
                <a:gd name="T74" fmla="*/ 0 w 801"/>
                <a:gd name="T75" fmla="*/ 0 h 333"/>
                <a:gd name="T76" fmla="*/ 0 w 801"/>
                <a:gd name="T77" fmla="*/ 0 h 333"/>
                <a:gd name="T78" fmla="*/ 0 w 801"/>
                <a:gd name="T79" fmla="*/ 0 h 333"/>
                <a:gd name="T80" fmla="*/ 0 w 801"/>
                <a:gd name="T81" fmla="*/ 0 h 333"/>
                <a:gd name="T82" fmla="*/ 0 w 801"/>
                <a:gd name="T83" fmla="*/ 0 h 333"/>
                <a:gd name="T84" fmla="*/ 0 w 801"/>
                <a:gd name="T85" fmla="*/ 0 h 333"/>
                <a:gd name="T86" fmla="*/ 0 w 801"/>
                <a:gd name="T87" fmla="*/ 0 h 333"/>
                <a:gd name="T88" fmla="*/ 0 w 801"/>
                <a:gd name="T89" fmla="*/ 0 h 333"/>
                <a:gd name="T90" fmla="*/ 0 w 801"/>
                <a:gd name="T91" fmla="*/ 0 h 333"/>
                <a:gd name="T92" fmla="*/ 0 w 801"/>
                <a:gd name="T93" fmla="*/ 0 h 333"/>
                <a:gd name="T94" fmla="*/ 0 w 801"/>
                <a:gd name="T95" fmla="*/ 0 h 333"/>
                <a:gd name="T96" fmla="*/ 0 w 801"/>
                <a:gd name="T97" fmla="*/ 0 h 333"/>
                <a:gd name="T98" fmla="*/ 0 w 801"/>
                <a:gd name="T99" fmla="*/ 0 h 333"/>
                <a:gd name="T100" fmla="*/ 0 w 801"/>
                <a:gd name="T101" fmla="*/ 0 h 333"/>
                <a:gd name="T102" fmla="*/ 0 w 801"/>
                <a:gd name="T103" fmla="*/ 0 h 333"/>
                <a:gd name="T104" fmla="*/ 0 w 801"/>
                <a:gd name="T105" fmla="*/ 0 h 333"/>
                <a:gd name="T106" fmla="*/ 0 w 801"/>
                <a:gd name="T107" fmla="*/ 0 h 333"/>
                <a:gd name="T108" fmla="*/ 0 w 801"/>
                <a:gd name="T109" fmla="*/ 0 h 333"/>
                <a:gd name="T110" fmla="*/ 0 w 801"/>
                <a:gd name="T111" fmla="*/ 0 h 333"/>
                <a:gd name="T112" fmla="*/ 0 w 801"/>
                <a:gd name="T113" fmla="*/ 0 h 333"/>
                <a:gd name="T114" fmla="*/ 0 w 801"/>
                <a:gd name="T115" fmla="*/ 0 h 333"/>
                <a:gd name="T116" fmla="*/ 0 w 801"/>
                <a:gd name="T117" fmla="*/ 0 h 333"/>
                <a:gd name="T118" fmla="*/ 0 w 801"/>
                <a:gd name="T119" fmla="*/ 0 h 333"/>
                <a:gd name="T120" fmla="*/ 0 w 801"/>
                <a:gd name="T121" fmla="*/ 0 h 33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01" h="333">
                  <a:moveTo>
                    <a:pt x="38" y="18"/>
                  </a:moveTo>
                  <a:lnTo>
                    <a:pt x="28" y="59"/>
                  </a:lnTo>
                  <a:lnTo>
                    <a:pt x="9" y="151"/>
                  </a:lnTo>
                  <a:lnTo>
                    <a:pt x="3" y="201"/>
                  </a:lnTo>
                  <a:lnTo>
                    <a:pt x="0" y="248"/>
                  </a:lnTo>
                  <a:lnTo>
                    <a:pt x="4" y="282"/>
                  </a:lnTo>
                  <a:lnTo>
                    <a:pt x="9" y="295"/>
                  </a:lnTo>
                  <a:lnTo>
                    <a:pt x="18" y="302"/>
                  </a:lnTo>
                  <a:lnTo>
                    <a:pt x="70" y="312"/>
                  </a:lnTo>
                  <a:lnTo>
                    <a:pt x="140" y="319"/>
                  </a:lnTo>
                  <a:lnTo>
                    <a:pt x="171" y="313"/>
                  </a:lnTo>
                  <a:lnTo>
                    <a:pt x="211" y="302"/>
                  </a:lnTo>
                  <a:lnTo>
                    <a:pt x="237" y="299"/>
                  </a:lnTo>
                  <a:lnTo>
                    <a:pt x="268" y="301"/>
                  </a:lnTo>
                  <a:lnTo>
                    <a:pt x="305" y="308"/>
                  </a:lnTo>
                  <a:lnTo>
                    <a:pt x="348" y="323"/>
                  </a:lnTo>
                  <a:lnTo>
                    <a:pt x="378" y="329"/>
                  </a:lnTo>
                  <a:lnTo>
                    <a:pt x="435" y="332"/>
                  </a:lnTo>
                  <a:lnTo>
                    <a:pt x="509" y="333"/>
                  </a:lnTo>
                  <a:lnTo>
                    <a:pt x="590" y="329"/>
                  </a:lnTo>
                  <a:lnTo>
                    <a:pt x="668" y="320"/>
                  </a:lnTo>
                  <a:lnTo>
                    <a:pt x="736" y="303"/>
                  </a:lnTo>
                  <a:lnTo>
                    <a:pt x="762" y="292"/>
                  </a:lnTo>
                  <a:lnTo>
                    <a:pt x="784" y="278"/>
                  </a:lnTo>
                  <a:lnTo>
                    <a:pt x="796" y="263"/>
                  </a:lnTo>
                  <a:lnTo>
                    <a:pt x="801" y="244"/>
                  </a:lnTo>
                  <a:lnTo>
                    <a:pt x="799" y="214"/>
                  </a:lnTo>
                  <a:lnTo>
                    <a:pt x="792" y="189"/>
                  </a:lnTo>
                  <a:lnTo>
                    <a:pt x="781" y="168"/>
                  </a:lnTo>
                  <a:lnTo>
                    <a:pt x="766" y="151"/>
                  </a:lnTo>
                  <a:lnTo>
                    <a:pt x="749" y="139"/>
                  </a:lnTo>
                  <a:lnTo>
                    <a:pt x="729" y="129"/>
                  </a:lnTo>
                  <a:lnTo>
                    <a:pt x="685" y="118"/>
                  </a:lnTo>
                  <a:lnTo>
                    <a:pt x="637" y="112"/>
                  </a:lnTo>
                  <a:lnTo>
                    <a:pt x="590" y="110"/>
                  </a:lnTo>
                  <a:lnTo>
                    <a:pt x="548" y="106"/>
                  </a:lnTo>
                  <a:lnTo>
                    <a:pt x="515" y="97"/>
                  </a:lnTo>
                  <a:lnTo>
                    <a:pt x="421" y="48"/>
                  </a:lnTo>
                  <a:lnTo>
                    <a:pt x="382" y="66"/>
                  </a:lnTo>
                  <a:lnTo>
                    <a:pt x="358" y="82"/>
                  </a:lnTo>
                  <a:lnTo>
                    <a:pt x="350" y="88"/>
                  </a:lnTo>
                  <a:lnTo>
                    <a:pt x="348" y="89"/>
                  </a:lnTo>
                  <a:lnTo>
                    <a:pt x="350" y="95"/>
                  </a:lnTo>
                  <a:lnTo>
                    <a:pt x="366" y="125"/>
                  </a:lnTo>
                  <a:lnTo>
                    <a:pt x="344" y="130"/>
                  </a:lnTo>
                  <a:lnTo>
                    <a:pt x="292" y="140"/>
                  </a:lnTo>
                  <a:lnTo>
                    <a:pt x="231" y="145"/>
                  </a:lnTo>
                  <a:lnTo>
                    <a:pt x="202" y="143"/>
                  </a:lnTo>
                  <a:lnTo>
                    <a:pt x="192" y="141"/>
                  </a:lnTo>
                  <a:lnTo>
                    <a:pt x="179" y="136"/>
                  </a:lnTo>
                  <a:lnTo>
                    <a:pt x="163" y="124"/>
                  </a:lnTo>
                  <a:lnTo>
                    <a:pt x="152" y="107"/>
                  </a:lnTo>
                  <a:lnTo>
                    <a:pt x="146" y="88"/>
                  </a:lnTo>
                  <a:lnTo>
                    <a:pt x="142" y="67"/>
                  </a:lnTo>
                  <a:lnTo>
                    <a:pt x="134" y="29"/>
                  </a:lnTo>
                  <a:lnTo>
                    <a:pt x="127" y="13"/>
                  </a:lnTo>
                  <a:lnTo>
                    <a:pt x="124" y="8"/>
                  </a:lnTo>
                  <a:lnTo>
                    <a:pt x="115" y="3"/>
                  </a:lnTo>
                  <a:lnTo>
                    <a:pt x="91" y="0"/>
                  </a:lnTo>
                  <a:lnTo>
                    <a:pt x="67" y="6"/>
                  </a:lnTo>
                  <a:lnTo>
                    <a:pt x="38" y="18"/>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75" name="Freeform 69"/>
            <p:cNvSpPr>
              <a:spLocks/>
            </p:cNvSpPr>
            <p:nvPr/>
          </p:nvSpPr>
          <p:spPr bwMode="auto">
            <a:xfrm>
              <a:off x="5242" y="3795"/>
              <a:ext cx="122" cy="48"/>
            </a:xfrm>
            <a:custGeom>
              <a:avLst/>
              <a:gdLst>
                <a:gd name="T0" fmla="*/ 0 w 817"/>
                <a:gd name="T1" fmla="*/ 0 h 350"/>
                <a:gd name="T2" fmla="*/ 0 w 817"/>
                <a:gd name="T3" fmla="*/ 0 h 350"/>
                <a:gd name="T4" fmla="*/ 0 w 817"/>
                <a:gd name="T5" fmla="*/ 0 h 350"/>
                <a:gd name="T6" fmla="*/ 0 w 817"/>
                <a:gd name="T7" fmla="*/ 0 h 350"/>
                <a:gd name="T8" fmla="*/ 0 w 817"/>
                <a:gd name="T9" fmla="*/ 0 h 350"/>
                <a:gd name="T10" fmla="*/ 0 w 817"/>
                <a:gd name="T11" fmla="*/ 0 h 350"/>
                <a:gd name="T12" fmla="*/ 0 w 817"/>
                <a:gd name="T13" fmla="*/ 0 h 350"/>
                <a:gd name="T14" fmla="*/ 0 w 817"/>
                <a:gd name="T15" fmla="*/ 0 h 350"/>
                <a:gd name="T16" fmla="*/ 0 w 817"/>
                <a:gd name="T17" fmla="*/ 0 h 350"/>
                <a:gd name="T18" fmla="*/ 0 w 817"/>
                <a:gd name="T19" fmla="*/ 0 h 350"/>
                <a:gd name="T20" fmla="*/ 0 w 817"/>
                <a:gd name="T21" fmla="*/ 0 h 350"/>
                <a:gd name="T22" fmla="*/ 0 w 817"/>
                <a:gd name="T23" fmla="*/ 0 h 350"/>
                <a:gd name="T24" fmla="*/ 0 w 817"/>
                <a:gd name="T25" fmla="*/ 0 h 350"/>
                <a:gd name="T26" fmla="*/ 0 w 817"/>
                <a:gd name="T27" fmla="*/ 0 h 350"/>
                <a:gd name="T28" fmla="*/ 0 w 817"/>
                <a:gd name="T29" fmla="*/ 0 h 350"/>
                <a:gd name="T30" fmla="*/ 0 w 817"/>
                <a:gd name="T31" fmla="*/ 0 h 350"/>
                <a:gd name="T32" fmla="*/ 0 w 817"/>
                <a:gd name="T33" fmla="*/ 0 h 350"/>
                <a:gd name="T34" fmla="*/ 0 w 817"/>
                <a:gd name="T35" fmla="*/ 0 h 350"/>
                <a:gd name="T36" fmla="*/ 0 w 817"/>
                <a:gd name="T37" fmla="*/ 0 h 350"/>
                <a:gd name="T38" fmla="*/ 0 w 817"/>
                <a:gd name="T39" fmla="*/ 0 h 350"/>
                <a:gd name="T40" fmla="*/ 0 w 817"/>
                <a:gd name="T41" fmla="*/ 0 h 350"/>
                <a:gd name="T42" fmla="*/ 0 w 817"/>
                <a:gd name="T43" fmla="*/ 0 h 350"/>
                <a:gd name="T44" fmla="*/ 0 w 817"/>
                <a:gd name="T45" fmla="*/ 0 h 350"/>
                <a:gd name="T46" fmla="*/ 0 w 817"/>
                <a:gd name="T47" fmla="*/ 0 h 350"/>
                <a:gd name="T48" fmla="*/ 0 w 817"/>
                <a:gd name="T49" fmla="*/ 0 h 350"/>
                <a:gd name="T50" fmla="*/ 0 w 817"/>
                <a:gd name="T51" fmla="*/ 0 h 350"/>
                <a:gd name="T52" fmla="*/ 0 w 817"/>
                <a:gd name="T53" fmla="*/ 0 h 350"/>
                <a:gd name="T54" fmla="*/ 0 w 817"/>
                <a:gd name="T55" fmla="*/ 0 h 350"/>
                <a:gd name="T56" fmla="*/ 0 w 817"/>
                <a:gd name="T57" fmla="*/ 0 h 350"/>
                <a:gd name="T58" fmla="*/ 0 w 817"/>
                <a:gd name="T59" fmla="*/ 0 h 350"/>
                <a:gd name="T60" fmla="*/ 0 w 817"/>
                <a:gd name="T61" fmla="*/ 0 h 350"/>
                <a:gd name="T62" fmla="*/ 0 w 817"/>
                <a:gd name="T63" fmla="*/ 0 h 350"/>
                <a:gd name="T64" fmla="*/ 0 w 817"/>
                <a:gd name="T65" fmla="*/ 0 h 350"/>
                <a:gd name="T66" fmla="*/ 0 w 817"/>
                <a:gd name="T67" fmla="*/ 0 h 350"/>
                <a:gd name="T68" fmla="*/ 0 w 817"/>
                <a:gd name="T69" fmla="*/ 0 h 350"/>
                <a:gd name="T70" fmla="*/ 0 w 817"/>
                <a:gd name="T71" fmla="*/ 0 h 350"/>
                <a:gd name="T72" fmla="*/ 0 w 817"/>
                <a:gd name="T73" fmla="*/ 0 h 350"/>
                <a:gd name="T74" fmla="*/ 0 w 817"/>
                <a:gd name="T75" fmla="*/ 0 h 350"/>
                <a:gd name="T76" fmla="*/ 0 w 817"/>
                <a:gd name="T77" fmla="*/ 0 h 350"/>
                <a:gd name="T78" fmla="*/ 0 w 817"/>
                <a:gd name="T79" fmla="*/ 0 h 350"/>
                <a:gd name="T80" fmla="*/ 0 w 817"/>
                <a:gd name="T81" fmla="*/ 0 h 350"/>
                <a:gd name="T82" fmla="*/ 0 w 817"/>
                <a:gd name="T83" fmla="*/ 0 h 350"/>
                <a:gd name="T84" fmla="*/ 0 w 817"/>
                <a:gd name="T85" fmla="*/ 0 h 350"/>
                <a:gd name="T86" fmla="*/ 0 w 817"/>
                <a:gd name="T87" fmla="*/ 0 h 350"/>
                <a:gd name="T88" fmla="*/ 0 w 817"/>
                <a:gd name="T89" fmla="*/ 0 h 350"/>
                <a:gd name="T90" fmla="*/ 0 w 817"/>
                <a:gd name="T91" fmla="*/ 0 h 350"/>
                <a:gd name="T92" fmla="*/ 0 w 817"/>
                <a:gd name="T93" fmla="*/ 0 h 350"/>
                <a:gd name="T94" fmla="*/ 0 w 817"/>
                <a:gd name="T95" fmla="*/ 0 h 35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17" h="350">
                  <a:moveTo>
                    <a:pt x="78" y="21"/>
                  </a:moveTo>
                  <a:lnTo>
                    <a:pt x="82" y="11"/>
                  </a:lnTo>
                  <a:lnTo>
                    <a:pt x="72" y="7"/>
                  </a:lnTo>
                  <a:lnTo>
                    <a:pt x="43" y="19"/>
                  </a:lnTo>
                  <a:lnTo>
                    <a:pt x="39" y="24"/>
                  </a:lnTo>
                  <a:lnTo>
                    <a:pt x="29" y="65"/>
                  </a:lnTo>
                  <a:lnTo>
                    <a:pt x="29" y="66"/>
                  </a:lnTo>
                  <a:lnTo>
                    <a:pt x="10" y="158"/>
                  </a:lnTo>
                  <a:lnTo>
                    <a:pt x="9" y="158"/>
                  </a:lnTo>
                  <a:lnTo>
                    <a:pt x="3" y="208"/>
                  </a:lnTo>
                  <a:lnTo>
                    <a:pt x="0" y="254"/>
                  </a:lnTo>
                  <a:lnTo>
                    <a:pt x="0" y="257"/>
                  </a:lnTo>
                  <a:lnTo>
                    <a:pt x="4" y="291"/>
                  </a:lnTo>
                  <a:lnTo>
                    <a:pt x="5" y="293"/>
                  </a:lnTo>
                  <a:lnTo>
                    <a:pt x="10" y="306"/>
                  </a:lnTo>
                  <a:lnTo>
                    <a:pt x="12" y="309"/>
                  </a:lnTo>
                  <a:lnTo>
                    <a:pt x="21" y="316"/>
                  </a:lnTo>
                  <a:lnTo>
                    <a:pt x="25" y="317"/>
                  </a:lnTo>
                  <a:lnTo>
                    <a:pt x="77" y="327"/>
                  </a:lnTo>
                  <a:lnTo>
                    <a:pt x="77" y="328"/>
                  </a:lnTo>
                  <a:lnTo>
                    <a:pt x="147" y="335"/>
                  </a:lnTo>
                  <a:lnTo>
                    <a:pt x="149" y="334"/>
                  </a:lnTo>
                  <a:lnTo>
                    <a:pt x="180" y="328"/>
                  </a:lnTo>
                  <a:lnTo>
                    <a:pt x="181" y="328"/>
                  </a:lnTo>
                  <a:lnTo>
                    <a:pt x="220" y="317"/>
                  </a:lnTo>
                  <a:lnTo>
                    <a:pt x="245" y="315"/>
                  </a:lnTo>
                  <a:lnTo>
                    <a:pt x="275" y="317"/>
                  </a:lnTo>
                  <a:lnTo>
                    <a:pt x="311" y="323"/>
                  </a:lnTo>
                  <a:lnTo>
                    <a:pt x="352" y="338"/>
                  </a:lnTo>
                  <a:lnTo>
                    <a:pt x="355" y="338"/>
                  </a:lnTo>
                  <a:lnTo>
                    <a:pt x="385" y="345"/>
                  </a:lnTo>
                  <a:lnTo>
                    <a:pt x="386" y="346"/>
                  </a:lnTo>
                  <a:lnTo>
                    <a:pt x="443" y="349"/>
                  </a:lnTo>
                  <a:lnTo>
                    <a:pt x="517" y="350"/>
                  </a:lnTo>
                  <a:lnTo>
                    <a:pt x="598" y="346"/>
                  </a:lnTo>
                  <a:lnTo>
                    <a:pt x="599" y="346"/>
                  </a:lnTo>
                  <a:lnTo>
                    <a:pt x="677" y="336"/>
                  </a:lnTo>
                  <a:lnTo>
                    <a:pt x="678" y="335"/>
                  </a:lnTo>
                  <a:lnTo>
                    <a:pt x="746" y="318"/>
                  </a:lnTo>
                  <a:lnTo>
                    <a:pt x="747" y="318"/>
                  </a:lnTo>
                  <a:lnTo>
                    <a:pt x="773" y="307"/>
                  </a:lnTo>
                  <a:lnTo>
                    <a:pt x="774" y="306"/>
                  </a:lnTo>
                  <a:lnTo>
                    <a:pt x="796" y="292"/>
                  </a:lnTo>
                  <a:lnTo>
                    <a:pt x="798" y="291"/>
                  </a:lnTo>
                  <a:lnTo>
                    <a:pt x="810" y="276"/>
                  </a:lnTo>
                  <a:lnTo>
                    <a:pt x="811" y="273"/>
                  </a:lnTo>
                  <a:lnTo>
                    <a:pt x="816" y="254"/>
                  </a:lnTo>
                  <a:lnTo>
                    <a:pt x="817" y="251"/>
                  </a:lnTo>
                  <a:lnTo>
                    <a:pt x="815" y="221"/>
                  </a:lnTo>
                  <a:lnTo>
                    <a:pt x="814" y="220"/>
                  </a:lnTo>
                  <a:lnTo>
                    <a:pt x="807" y="195"/>
                  </a:lnTo>
                  <a:lnTo>
                    <a:pt x="807" y="193"/>
                  </a:lnTo>
                  <a:lnTo>
                    <a:pt x="796" y="172"/>
                  </a:lnTo>
                  <a:lnTo>
                    <a:pt x="795" y="171"/>
                  </a:lnTo>
                  <a:lnTo>
                    <a:pt x="780" y="154"/>
                  </a:lnTo>
                  <a:lnTo>
                    <a:pt x="778" y="153"/>
                  </a:lnTo>
                  <a:lnTo>
                    <a:pt x="761" y="141"/>
                  </a:lnTo>
                  <a:lnTo>
                    <a:pt x="761" y="140"/>
                  </a:lnTo>
                  <a:lnTo>
                    <a:pt x="742" y="130"/>
                  </a:lnTo>
                  <a:lnTo>
                    <a:pt x="740" y="130"/>
                  </a:lnTo>
                  <a:lnTo>
                    <a:pt x="695" y="118"/>
                  </a:lnTo>
                  <a:lnTo>
                    <a:pt x="694" y="117"/>
                  </a:lnTo>
                  <a:lnTo>
                    <a:pt x="646" y="112"/>
                  </a:lnTo>
                  <a:lnTo>
                    <a:pt x="645" y="112"/>
                  </a:lnTo>
                  <a:lnTo>
                    <a:pt x="599" y="110"/>
                  </a:lnTo>
                  <a:lnTo>
                    <a:pt x="557" y="107"/>
                  </a:lnTo>
                  <a:lnTo>
                    <a:pt x="526" y="98"/>
                  </a:lnTo>
                  <a:lnTo>
                    <a:pt x="433" y="49"/>
                  </a:lnTo>
                  <a:lnTo>
                    <a:pt x="426" y="49"/>
                  </a:lnTo>
                  <a:lnTo>
                    <a:pt x="387" y="67"/>
                  </a:lnTo>
                  <a:lnTo>
                    <a:pt x="386" y="68"/>
                  </a:lnTo>
                  <a:lnTo>
                    <a:pt x="362" y="84"/>
                  </a:lnTo>
                  <a:lnTo>
                    <a:pt x="361" y="84"/>
                  </a:lnTo>
                  <a:lnTo>
                    <a:pt x="353" y="90"/>
                  </a:lnTo>
                  <a:lnTo>
                    <a:pt x="352" y="90"/>
                  </a:lnTo>
                  <a:lnTo>
                    <a:pt x="348" y="99"/>
                  </a:lnTo>
                  <a:lnTo>
                    <a:pt x="350" y="105"/>
                  </a:lnTo>
                  <a:lnTo>
                    <a:pt x="350" y="107"/>
                  </a:lnTo>
                  <a:lnTo>
                    <a:pt x="363" y="128"/>
                  </a:lnTo>
                  <a:lnTo>
                    <a:pt x="350" y="131"/>
                  </a:lnTo>
                  <a:lnTo>
                    <a:pt x="299" y="140"/>
                  </a:lnTo>
                  <a:lnTo>
                    <a:pt x="239" y="145"/>
                  </a:lnTo>
                  <a:lnTo>
                    <a:pt x="212" y="143"/>
                  </a:lnTo>
                  <a:lnTo>
                    <a:pt x="202" y="142"/>
                  </a:lnTo>
                  <a:lnTo>
                    <a:pt x="191" y="137"/>
                  </a:lnTo>
                  <a:lnTo>
                    <a:pt x="177" y="127"/>
                  </a:lnTo>
                  <a:lnTo>
                    <a:pt x="168" y="112"/>
                  </a:lnTo>
                  <a:lnTo>
                    <a:pt x="161" y="94"/>
                  </a:lnTo>
                  <a:lnTo>
                    <a:pt x="157" y="74"/>
                  </a:lnTo>
                  <a:lnTo>
                    <a:pt x="157" y="73"/>
                  </a:lnTo>
                  <a:lnTo>
                    <a:pt x="149" y="34"/>
                  </a:lnTo>
                  <a:lnTo>
                    <a:pt x="149" y="33"/>
                  </a:lnTo>
                  <a:lnTo>
                    <a:pt x="142" y="18"/>
                  </a:lnTo>
                  <a:lnTo>
                    <a:pt x="142" y="17"/>
                  </a:lnTo>
                  <a:lnTo>
                    <a:pt x="139" y="12"/>
                  </a:lnTo>
                  <a:lnTo>
                    <a:pt x="136" y="9"/>
                  </a:lnTo>
                  <a:lnTo>
                    <a:pt x="127" y="4"/>
                  </a:lnTo>
                  <a:lnTo>
                    <a:pt x="124" y="3"/>
                  </a:lnTo>
                  <a:lnTo>
                    <a:pt x="100" y="0"/>
                  </a:lnTo>
                  <a:lnTo>
                    <a:pt x="97" y="1"/>
                  </a:lnTo>
                  <a:lnTo>
                    <a:pt x="73" y="7"/>
                  </a:lnTo>
                  <a:lnTo>
                    <a:pt x="72" y="7"/>
                  </a:lnTo>
                  <a:lnTo>
                    <a:pt x="43" y="19"/>
                  </a:lnTo>
                  <a:lnTo>
                    <a:pt x="39" y="24"/>
                  </a:lnTo>
                  <a:lnTo>
                    <a:pt x="29" y="65"/>
                  </a:lnTo>
                  <a:lnTo>
                    <a:pt x="34" y="74"/>
                  </a:lnTo>
                  <a:lnTo>
                    <a:pt x="43" y="69"/>
                  </a:lnTo>
                  <a:lnTo>
                    <a:pt x="52" y="31"/>
                  </a:lnTo>
                  <a:lnTo>
                    <a:pt x="77" y="21"/>
                  </a:lnTo>
                  <a:lnTo>
                    <a:pt x="99" y="16"/>
                  </a:lnTo>
                  <a:lnTo>
                    <a:pt x="121" y="18"/>
                  </a:lnTo>
                  <a:lnTo>
                    <a:pt x="127" y="22"/>
                  </a:lnTo>
                  <a:lnTo>
                    <a:pt x="128" y="25"/>
                  </a:lnTo>
                  <a:lnTo>
                    <a:pt x="135" y="39"/>
                  </a:lnTo>
                  <a:lnTo>
                    <a:pt x="143" y="77"/>
                  </a:lnTo>
                  <a:lnTo>
                    <a:pt x="147" y="97"/>
                  </a:lnTo>
                  <a:lnTo>
                    <a:pt x="147" y="98"/>
                  </a:lnTo>
                  <a:lnTo>
                    <a:pt x="153" y="117"/>
                  </a:lnTo>
                  <a:lnTo>
                    <a:pt x="154" y="119"/>
                  </a:lnTo>
                  <a:lnTo>
                    <a:pt x="165" y="136"/>
                  </a:lnTo>
                  <a:lnTo>
                    <a:pt x="166" y="138"/>
                  </a:lnTo>
                  <a:lnTo>
                    <a:pt x="182" y="150"/>
                  </a:lnTo>
                  <a:lnTo>
                    <a:pt x="184" y="151"/>
                  </a:lnTo>
                  <a:lnTo>
                    <a:pt x="197" y="156"/>
                  </a:lnTo>
                  <a:lnTo>
                    <a:pt x="199" y="156"/>
                  </a:lnTo>
                  <a:lnTo>
                    <a:pt x="209" y="158"/>
                  </a:lnTo>
                  <a:lnTo>
                    <a:pt x="209" y="159"/>
                  </a:lnTo>
                  <a:lnTo>
                    <a:pt x="238" y="161"/>
                  </a:lnTo>
                  <a:lnTo>
                    <a:pt x="240" y="161"/>
                  </a:lnTo>
                  <a:lnTo>
                    <a:pt x="301" y="156"/>
                  </a:lnTo>
                  <a:lnTo>
                    <a:pt x="301" y="155"/>
                  </a:lnTo>
                  <a:lnTo>
                    <a:pt x="353" y="145"/>
                  </a:lnTo>
                  <a:lnTo>
                    <a:pt x="355" y="145"/>
                  </a:lnTo>
                  <a:lnTo>
                    <a:pt x="376" y="140"/>
                  </a:lnTo>
                  <a:lnTo>
                    <a:pt x="381" y="129"/>
                  </a:lnTo>
                  <a:lnTo>
                    <a:pt x="365" y="100"/>
                  </a:lnTo>
                  <a:lnTo>
                    <a:pt x="363" y="95"/>
                  </a:lnTo>
                  <a:lnTo>
                    <a:pt x="352" y="90"/>
                  </a:lnTo>
                  <a:lnTo>
                    <a:pt x="359" y="104"/>
                  </a:lnTo>
                  <a:lnTo>
                    <a:pt x="361" y="103"/>
                  </a:lnTo>
                  <a:lnTo>
                    <a:pt x="363" y="102"/>
                  </a:lnTo>
                  <a:lnTo>
                    <a:pt x="370" y="96"/>
                  </a:lnTo>
                  <a:lnTo>
                    <a:pt x="394" y="82"/>
                  </a:lnTo>
                  <a:lnTo>
                    <a:pt x="429" y="64"/>
                  </a:lnTo>
                  <a:lnTo>
                    <a:pt x="519" y="112"/>
                  </a:lnTo>
                  <a:lnTo>
                    <a:pt x="521" y="112"/>
                  </a:lnTo>
                  <a:lnTo>
                    <a:pt x="554" y="121"/>
                  </a:lnTo>
                  <a:lnTo>
                    <a:pt x="555" y="122"/>
                  </a:lnTo>
                  <a:lnTo>
                    <a:pt x="597" y="127"/>
                  </a:lnTo>
                  <a:lnTo>
                    <a:pt x="598" y="127"/>
                  </a:lnTo>
                  <a:lnTo>
                    <a:pt x="644" y="129"/>
                  </a:lnTo>
                  <a:lnTo>
                    <a:pt x="692" y="134"/>
                  </a:lnTo>
                  <a:lnTo>
                    <a:pt x="734" y="144"/>
                  </a:lnTo>
                  <a:lnTo>
                    <a:pt x="753" y="153"/>
                  </a:lnTo>
                  <a:lnTo>
                    <a:pt x="769" y="165"/>
                  </a:lnTo>
                  <a:lnTo>
                    <a:pt x="782" y="180"/>
                  </a:lnTo>
                  <a:lnTo>
                    <a:pt x="793" y="200"/>
                  </a:lnTo>
                  <a:lnTo>
                    <a:pt x="799" y="223"/>
                  </a:lnTo>
                  <a:lnTo>
                    <a:pt x="801" y="251"/>
                  </a:lnTo>
                  <a:lnTo>
                    <a:pt x="797" y="267"/>
                  </a:lnTo>
                  <a:lnTo>
                    <a:pt x="787" y="280"/>
                  </a:lnTo>
                  <a:lnTo>
                    <a:pt x="767" y="292"/>
                  </a:lnTo>
                  <a:lnTo>
                    <a:pt x="742" y="304"/>
                  </a:lnTo>
                  <a:lnTo>
                    <a:pt x="675" y="321"/>
                  </a:lnTo>
                  <a:lnTo>
                    <a:pt x="597" y="329"/>
                  </a:lnTo>
                  <a:lnTo>
                    <a:pt x="517" y="333"/>
                  </a:lnTo>
                  <a:lnTo>
                    <a:pt x="443" y="332"/>
                  </a:lnTo>
                  <a:lnTo>
                    <a:pt x="387" y="329"/>
                  </a:lnTo>
                  <a:lnTo>
                    <a:pt x="358" y="324"/>
                  </a:lnTo>
                  <a:lnTo>
                    <a:pt x="316" y="309"/>
                  </a:lnTo>
                  <a:lnTo>
                    <a:pt x="314" y="309"/>
                  </a:lnTo>
                  <a:lnTo>
                    <a:pt x="277" y="302"/>
                  </a:lnTo>
                  <a:lnTo>
                    <a:pt x="277" y="301"/>
                  </a:lnTo>
                  <a:lnTo>
                    <a:pt x="246" y="298"/>
                  </a:lnTo>
                  <a:lnTo>
                    <a:pt x="244" y="298"/>
                  </a:lnTo>
                  <a:lnTo>
                    <a:pt x="218" y="302"/>
                  </a:lnTo>
                  <a:lnTo>
                    <a:pt x="217" y="303"/>
                  </a:lnTo>
                  <a:lnTo>
                    <a:pt x="177" y="314"/>
                  </a:lnTo>
                  <a:lnTo>
                    <a:pt x="148" y="319"/>
                  </a:lnTo>
                  <a:lnTo>
                    <a:pt x="79" y="312"/>
                  </a:lnTo>
                  <a:lnTo>
                    <a:pt x="29" y="303"/>
                  </a:lnTo>
                  <a:lnTo>
                    <a:pt x="24" y="297"/>
                  </a:lnTo>
                  <a:lnTo>
                    <a:pt x="20" y="288"/>
                  </a:lnTo>
                  <a:lnTo>
                    <a:pt x="16" y="256"/>
                  </a:lnTo>
                  <a:lnTo>
                    <a:pt x="20" y="210"/>
                  </a:lnTo>
                  <a:lnTo>
                    <a:pt x="26" y="160"/>
                  </a:lnTo>
                  <a:lnTo>
                    <a:pt x="43" y="69"/>
                  </a:lnTo>
                  <a:lnTo>
                    <a:pt x="52" y="31"/>
                  </a:lnTo>
                  <a:lnTo>
                    <a:pt x="78" y="21"/>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76" name="Freeform 70"/>
            <p:cNvSpPr>
              <a:spLocks/>
            </p:cNvSpPr>
            <p:nvPr/>
          </p:nvSpPr>
          <p:spPr bwMode="auto">
            <a:xfrm>
              <a:off x="5247" y="3821"/>
              <a:ext cx="111" cy="16"/>
            </a:xfrm>
            <a:custGeom>
              <a:avLst/>
              <a:gdLst>
                <a:gd name="T0" fmla="*/ 0 w 800"/>
                <a:gd name="T1" fmla="*/ 0 h 136"/>
                <a:gd name="T2" fmla="*/ 0 w 800"/>
                <a:gd name="T3" fmla="*/ 0 h 136"/>
                <a:gd name="T4" fmla="*/ 0 w 800"/>
                <a:gd name="T5" fmla="*/ 0 h 136"/>
                <a:gd name="T6" fmla="*/ 0 w 800"/>
                <a:gd name="T7" fmla="*/ 0 h 136"/>
                <a:gd name="T8" fmla="*/ 0 w 800"/>
                <a:gd name="T9" fmla="*/ 0 h 136"/>
                <a:gd name="T10" fmla="*/ 0 w 800"/>
                <a:gd name="T11" fmla="*/ 0 h 136"/>
                <a:gd name="T12" fmla="*/ 0 w 800"/>
                <a:gd name="T13" fmla="*/ 0 h 136"/>
                <a:gd name="T14" fmla="*/ 0 w 800"/>
                <a:gd name="T15" fmla="*/ 0 h 136"/>
                <a:gd name="T16" fmla="*/ 0 w 800"/>
                <a:gd name="T17" fmla="*/ 0 h 136"/>
                <a:gd name="T18" fmla="*/ 0 w 800"/>
                <a:gd name="T19" fmla="*/ 0 h 136"/>
                <a:gd name="T20" fmla="*/ 0 w 800"/>
                <a:gd name="T21" fmla="*/ 0 h 136"/>
                <a:gd name="T22" fmla="*/ 0 w 800"/>
                <a:gd name="T23" fmla="*/ 0 h 136"/>
                <a:gd name="T24" fmla="*/ 0 w 800"/>
                <a:gd name="T25" fmla="*/ 0 h 136"/>
                <a:gd name="T26" fmla="*/ 0 w 800"/>
                <a:gd name="T27" fmla="*/ 0 h 136"/>
                <a:gd name="T28" fmla="*/ 0 w 800"/>
                <a:gd name="T29" fmla="*/ 0 h 136"/>
                <a:gd name="T30" fmla="*/ 0 w 800"/>
                <a:gd name="T31" fmla="*/ 0 h 136"/>
                <a:gd name="T32" fmla="*/ 0 w 800"/>
                <a:gd name="T33" fmla="*/ 0 h 136"/>
                <a:gd name="T34" fmla="*/ 0 w 800"/>
                <a:gd name="T35" fmla="*/ 0 h 136"/>
                <a:gd name="T36" fmla="*/ 0 w 800"/>
                <a:gd name="T37" fmla="*/ 0 h 136"/>
                <a:gd name="T38" fmla="*/ 0 w 800"/>
                <a:gd name="T39" fmla="*/ 0 h 136"/>
                <a:gd name="T40" fmla="*/ 0 w 800"/>
                <a:gd name="T41" fmla="*/ 0 h 136"/>
                <a:gd name="T42" fmla="*/ 0 w 800"/>
                <a:gd name="T43" fmla="*/ 0 h 136"/>
                <a:gd name="T44" fmla="*/ 0 w 800"/>
                <a:gd name="T45" fmla="*/ 0 h 136"/>
                <a:gd name="T46" fmla="*/ 0 w 800"/>
                <a:gd name="T47" fmla="*/ 0 h 136"/>
                <a:gd name="T48" fmla="*/ 0 w 800"/>
                <a:gd name="T49" fmla="*/ 0 h 136"/>
                <a:gd name="T50" fmla="*/ 0 w 800"/>
                <a:gd name="T51" fmla="*/ 0 h 136"/>
                <a:gd name="T52" fmla="*/ 0 w 800"/>
                <a:gd name="T53" fmla="*/ 0 h 136"/>
                <a:gd name="T54" fmla="*/ 0 w 800"/>
                <a:gd name="T55" fmla="*/ 0 h 136"/>
                <a:gd name="T56" fmla="*/ 0 w 800"/>
                <a:gd name="T57" fmla="*/ 0 h 136"/>
                <a:gd name="T58" fmla="*/ 0 w 800"/>
                <a:gd name="T59" fmla="*/ 0 h 136"/>
                <a:gd name="T60" fmla="*/ 0 w 800"/>
                <a:gd name="T61" fmla="*/ 0 h 136"/>
                <a:gd name="T62" fmla="*/ 0 w 800"/>
                <a:gd name="T63" fmla="*/ 0 h 136"/>
                <a:gd name="T64" fmla="*/ 0 w 800"/>
                <a:gd name="T65" fmla="*/ 0 h 136"/>
                <a:gd name="T66" fmla="*/ 0 w 800"/>
                <a:gd name="T67" fmla="*/ 0 h 136"/>
                <a:gd name="T68" fmla="*/ 0 w 800"/>
                <a:gd name="T69" fmla="*/ 0 h 136"/>
                <a:gd name="T70" fmla="*/ 0 w 800"/>
                <a:gd name="T71" fmla="*/ 0 h 136"/>
                <a:gd name="T72" fmla="*/ 0 w 800"/>
                <a:gd name="T73" fmla="*/ 0 h 136"/>
                <a:gd name="T74" fmla="*/ 0 w 800"/>
                <a:gd name="T75" fmla="*/ 0 h 136"/>
                <a:gd name="T76" fmla="*/ 0 w 800"/>
                <a:gd name="T77" fmla="*/ 0 h 136"/>
                <a:gd name="T78" fmla="*/ 0 w 800"/>
                <a:gd name="T79" fmla="*/ 0 h 136"/>
                <a:gd name="T80" fmla="*/ 0 w 800"/>
                <a:gd name="T81" fmla="*/ 0 h 136"/>
                <a:gd name="T82" fmla="*/ 0 w 800"/>
                <a:gd name="T83" fmla="*/ 0 h 136"/>
                <a:gd name="T84" fmla="*/ 0 w 800"/>
                <a:gd name="T85" fmla="*/ 0 h 136"/>
                <a:gd name="T86" fmla="*/ 0 w 800"/>
                <a:gd name="T87" fmla="*/ 0 h 136"/>
                <a:gd name="T88" fmla="*/ 0 w 800"/>
                <a:gd name="T89" fmla="*/ 0 h 1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800" h="136">
                  <a:moveTo>
                    <a:pt x="17" y="35"/>
                  </a:moveTo>
                  <a:lnTo>
                    <a:pt x="69" y="45"/>
                  </a:lnTo>
                  <a:lnTo>
                    <a:pt x="139" y="53"/>
                  </a:lnTo>
                  <a:lnTo>
                    <a:pt x="170" y="46"/>
                  </a:lnTo>
                  <a:lnTo>
                    <a:pt x="210" y="36"/>
                  </a:lnTo>
                  <a:lnTo>
                    <a:pt x="236" y="33"/>
                  </a:lnTo>
                  <a:lnTo>
                    <a:pt x="267" y="34"/>
                  </a:lnTo>
                  <a:lnTo>
                    <a:pt x="304" y="41"/>
                  </a:lnTo>
                  <a:lnTo>
                    <a:pt x="347" y="57"/>
                  </a:lnTo>
                  <a:lnTo>
                    <a:pt x="374" y="62"/>
                  </a:lnTo>
                  <a:lnTo>
                    <a:pt x="424" y="66"/>
                  </a:lnTo>
                  <a:lnTo>
                    <a:pt x="491" y="67"/>
                  </a:lnTo>
                  <a:lnTo>
                    <a:pt x="564" y="65"/>
                  </a:lnTo>
                  <a:lnTo>
                    <a:pt x="639" y="58"/>
                  </a:lnTo>
                  <a:lnTo>
                    <a:pt x="707" y="45"/>
                  </a:lnTo>
                  <a:lnTo>
                    <a:pt x="736" y="37"/>
                  </a:lnTo>
                  <a:lnTo>
                    <a:pt x="761" y="27"/>
                  </a:lnTo>
                  <a:lnTo>
                    <a:pt x="781" y="15"/>
                  </a:lnTo>
                  <a:lnTo>
                    <a:pt x="794" y="0"/>
                  </a:lnTo>
                  <a:lnTo>
                    <a:pt x="799" y="22"/>
                  </a:lnTo>
                  <a:lnTo>
                    <a:pt x="800" y="47"/>
                  </a:lnTo>
                  <a:lnTo>
                    <a:pt x="795" y="66"/>
                  </a:lnTo>
                  <a:lnTo>
                    <a:pt x="783" y="81"/>
                  </a:lnTo>
                  <a:lnTo>
                    <a:pt x="761" y="95"/>
                  </a:lnTo>
                  <a:lnTo>
                    <a:pt x="735" y="106"/>
                  </a:lnTo>
                  <a:lnTo>
                    <a:pt x="667" y="123"/>
                  </a:lnTo>
                  <a:lnTo>
                    <a:pt x="589" y="132"/>
                  </a:lnTo>
                  <a:lnTo>
                    <a:pt x="508" y="136"/>
                  </a:lnTo>
                  <a:lnTo>
                    <a:pt x="434" y="135"/>
                  </a:lnTo>
                  <a:lnTo>
                    <a:pt x="377" y="132"/>
                  </a:lnTo>
                  <a:lnTo>
                    <a:pt x="347" y="126"/>
                  </a:lnTo>
                  <a:lnTo>
                    <a:pt x="304" y="111"/>
                  </a:lnTo>
                  <a:lnTo>
                    <a:pt x="267" y="104"/>
                  </a:lnTo>
                  <a:lnTo>
                    <a:pt x="236" y="102"/>
                  </a:lnTo>
                  <a:lnTo>
                    <a:pt x="210" y="105"/>
                  </a:lnTo>
                  <a:lnTo>
                    <a:pt x="170" y="116"/>
                  </a:lnTo>
                  <a:lnTo>
                    <a:pt x="139" y="122"/>
                  </a:lnTo>
                  <a:lnTo>
                    <a:pt x="69" y="115"/>
                  </a:lnTo>
                  <a:lnTo>
                    <a:pt x="17" y="105"/>
                  </a:lnTo>
                  <a:lnTo>
                    <a:pt x="7" y="92"/>
                  </a:lnTo>
                  <a:lnTo>
                    <a:pt x="2" y="71"/>
                  </a:lnTo>
                  <a:lnTo>
                    <a:pt x="0" y="41"/>
                  </a:lnTo>
                  <a:lnTo>
                    <a:pt x="2" y="8"/>
                  </a:lnTo>
                  <a:lnTo>
                    <a:pt x="7" y="25"/>
                  </a:lnTo>
                  <a:lnTo>
                    <a:pt x="17" y="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77" name="Freeform 71"/>
            <p:cNvSpPr>
              <a:spLocks/>
            </p:cNvSpPr>
            <p:nvPr/>
          </p:nvSpPr>
          <p:spPr bwMode="auto">
            <a:xfrm>
              <a:off x="5242" y="3821"/>
              <a:ext cx="122" cy="22"/>
            </a:xfrm>
            <a:custGeom>
              <a:avLst/>
              <a:gdLst>
                <a:gd name="T0" fmla="*/ 0 w 816"/>
                <a:gd name="T1" fmla="*/ 0 h 152"/>
                <a:gd name="T2" fmla="*/ 0 w 816"/>
                <a:gd name="T3" fmla="*/ 0 h 152"/>
                <a:gd name="T4" fmla="*/ 0 w 816"/>
                <a:gd name="T5" fmla="*/ 0 h 152"/>
                <a:gd name="T6" fmla="*/ 0 w 816"/>
                <a:gd name="T7" fmla="*/ 0 h 152"/>
                <a:gd name="T8" fmla="*/ 0 w 816"/>
                <a:gd name="T9" fmla="*/ 0 h 152"/>
                <a:gd name="T10" fmla="*/ 0 w 816"/>
                <a:gd name="T11" fmla="*/ 0 h 152"/>
                <a:gd name="T12" fmla="*/ 0 w 816"/>
                <a:gd name="T13" fmla="*/ 0 h 152"/>
                <a:gd name="T14" fmla="*/ 0 w 816"/>
                <a:gd name="T15" fmla="*/ 0 h 152"/>
                <a:gd name="T16" fmla="*/ 0 w 816"/>
                <a:gd name="T17" fmla="*/ 0 h 152"/>
                <a:gd name="T18" fmla="*/ 0 w 816"/>
                <a:gd name="T19" fmla="*/ 0 h 152"/>
                <a:gd name="T20" fmla="*/ 0 w 816"/>
                <a:gd name="T21" fmla="*/ 0 h 152"/>
                <a:gd name="T22" fmla="*/ 0 w 816"/>
                <a:gd name="T23" fmla="*/ 0 h 152"/>
                <a:gd name="T24" fmla="*/ 0 w 816"/>
                <a:gd name="T25" fmla="*/ 0 h 152"/>
                <a:gd name="T26" fmla="*/ 0 w 816"/>
                <a:gd name="T27" fmla="*/ 0 h 152"/>
                <a:gd name="T28" fmla="*/ 0 w 816"/>
                <a:gd name="T29" fmla="*/ 0 h 152"/>
                <a:gd name="T30" fmla="*/ 0 w 816"/>
                <a:gd name="T31" fmla="*/ 0 h 152"/>
                <a:gd name="T32" fmla="*/ 0 w 816"/>
                <a:gd name="T33" fmla="*/ 0 h 152"/>
                <a:gd name="T34" fmla="*/ 0 w 816"/>
                <a:gd name="T35" fmla="*/ 0 h 152"/>
                <a:gd name="T36" fmla="*/ 0 w 816"/>
                <a:gd name="T37" fmla="*/ 0 h 152"/>
                <a:gd name="T38" fmla="*/ 0 w 816"/>
                <a:gd name="T39" fmla="*/ 0 h 152"/>
                <a:gd name="T40" fmla="*/ 0 w 816"/>
                <a:gd name="T41" fmla="*/ 0 h 152"/>
                <a:gd name="T42" fmla="*/ 0 w 816"/>
                <a:gd name="T43" fmla="*/ 0 h 152"/>
                <a:gd name="T44" fmla="*/ 0 w 816"/>
                <a:gd name="T45" fmla="*/ 0 h 152"/>
                <a:gd name="T46" fmla="*/ 0 w 816"/>
                <a:gd name="T47" fmla="*/ 0 h 152"/>
                <a:gd name="T48" fmla="*/ 0 w 816"/>
                <a:gd name="T49" fmla="*/ 0 h 152"/>
                <a:gd name="T50" fmla="*/ 0 w 816"/>
                <a:gd name="T51" fmla="*/ 0 h 152"/>
                <a:gd name="T52" fmla="*/ 0 w 816"/>
                <a:gd name="T53" fmla="*/ 0 h 152"/>
                <a:gd name="T54" fmla="*/ 0 w 816"/>
                <a:gd name="T55" fmla="*/ 0 h 152"/>
                <a:gd name="T56" fmla="*/ 0 w 816"/>
                <a:gd name="T57" fmla="*/ 0 h 152"/>
                <a:gd name="T58" fmla="*/ 0 w 816"/>
                <a:gd name="T59" fmla="*/ 0 h 152"/>
                <a:gd name="T60" fmla="*/ 0 w 816"/>
                <a:gd name="T61" fmla="*/ 0 h 152"/>
                <a:gd name="T62" fmla="*/ 0 w 816"/>
                <a:gd name="T63" fmla="*/ 0 h 152"/>
                <a:gd name="T64" fmla="*/ 0 w 816"/>
                <a:gd name="T65" fmla="*/ 0 h 152"/>
                <a:gd name="T66" fmla="*/ 0 w 816"/>
                <a:gd name="T67" fmla="*/ 0 h 152"/>
                <a:gd name="T68" fmla="*/ 0 w 816"/>
                <a:gd name="T69" fmla="*/ 0 h 152"/>
                <a:gd name="T70" fmla="*/ 0 w 816"/>
                <a:gd name="T71" fmla="*/ 0 h 152"/>
                <a:gd name="T72" fmla="*/ 0 w 816"/>
                <a:gd name="T73" fmla="*/ 0 h 152"/>
                <a:gd name="T74" fmla="*/ 0 w 816"/>
                <a:gd name="T75" fmla="*/ 0 h 152"/>
                <a:gd name="T76" fmla="*/ 0 w 816"/>
                <a:gd name="T77" fmla="*/ 0 h 152"/>
                <a:gd name="T78" fmla="*/ 0 w 816"/>
                <a:gd name="T79" fmla="*/ 0 h 152"/>
                <a:gd name="T80" fmla="*/ 0 w 816"/>
                <a:gd name="T81" fmla="*/ 0 h 152"/>
                <a:gd name="T82" fmla="*/ 0 w 816"/>
                <a:gd name="T83" fmla="*/ 0 h 152"/>
                <a:gd name="T84" fmla="*/ 0 w 816"/>
                <a:gd name="T85" fmla="*/ 0 h 152"/>
                <a:gd name="T86" fmla="*/ 0 w 816"/>
                <a:gd name="T87" fmla="*/ 0 h 152"/>
                <a:gd name="T88" fmla="*/ 0 w 816"/>
                <a:gd name="T89" fmla="*/ 0 h 152"/>
                <a:gd name="T90" fmla="*/ 0 w 816"/>
                <a:gd name="T91" fmla="*/ 0 h 152"/>
                <a:gd name="T92" fmla="*/ 0 w 816"/>
                <a:gd name="T93" fmla="*/ 0 h 152"/>
                <a:gd name="T94" fmla="*/ 0 w 816"/>
                <a:gd name="T95" fmla="*/ 0 h 15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16" h="152">
                  <a:moveTo>
                    <a:pt x="22" y="27"/>
                  </a:moveTo>
                  <a:lnTo>
                    <a:pt x="10" y="26"/>
                  </a:lnTo>
                  <a:lnTo>
                    <a:pt x="9" y="37"/>
                  </a:lnTo>
                  <a:lnTo>
                    <a:pt x="19" y="47"/>
                  </a:lnTo>
                  <a:lnTo>
                    <a:pt x="24" y="49"/>
                  </a:lnTo>
                  <a:lnTo>
                    <a:pt x="76" y="60"/>
                  </a:lnTo>
                  <a:lnTo>
                    <a:pt x="76" y="61"/>
                  </a:lnTo>
                  <a:lnTo>
                    <a:pt x="146" y="68"/>
                  </a:lnTo>
                  <a:lnTo>
                    <a:pt x="148" y="67"/>
                  </a:lnTo>
                  <a:lnTo>
                    <a:pt x="179" y="61"/>
                  </a:lnTo>
                  <a:lnTo>
                    <a:pt x="180" y="61"/>
                  </a:lnTo>
                  <a:lnTo>
                    <a:pt x="219" y="50"/>
                  </a:lnTo>
                  <a:lnTo>
                    <a:pt x="244" y="48"/>
                  </a:lnTo>
                  <a:lnTo>
                    <a:pt x="274" y="49"/>
                  </a:lnTo>
                  <a:lnTo>
                    <a:pt x="310" y="55"/>
                  </a:lnTo>
                  <a:lnTo>
                    <a:pt x="351" y="71"/>
                  </a:lnTo>
                  <a:lnTo>
                    <a:pt x="354" y="71"/>
                  </a:lnTo>
                  <a:lnTo>
                    <a:pt x="381" y="76"/>
                  </a:lnTo>
                  <a:lnTo>
                    <a:pt x="381" y="77"/>
                  </a:lnTo>
                  <a:lnTo>
                    <a:pt x="431" y="81"/>
                  </a:lnTo>
                  <a:lnTo>
                    <a:pt x="432" y="81"/>
                  </a:lnTo>
                  <a:lnTo>
                    <a:pt x="499" y="82"/>
                  </a:lnTo>
                  <a:lnTo>
                    <a:pt x="572" y="80"/>
                  </a:lnTo>
                  <a:lnTo>
                    <a:pt x="573" y="80"/>
                  </a:lnTo>
                  <a:lnTo>
                    <a:pt x="648" y="73"/>
                  </a:lnTo>
                  <a:lnTo>
                    <a:pt x="648" y="72"/>
                  </a:lnTo>
                  <a:lnTo>
                    <a:pt x="716" y="60"/>
                  </a:lnTo>
                  <a:lnTo>
                    <a:pt x="717" y="60"/>
                  </a:lnTo>
                  <a:lnTo>
                    <a:pt x="746" y="51"/>
                  </a:lnTo>
                  <a:lnTo>
                    <a:pt x="747" y="51"/>
                  </a:lnTo>
                  <a:lnTo>
                    <a:pt x="772" y="41"/>
                  </a:lnTo>
                  <a:lnTo>
                    <a:pt x="773" y="40"/>
                  </a:lnTo>
                  <a:lnTo>
                    <a:pt x="793" y="28"/>
                  </a:lnTo>
                  <a:lnTo>
                    <a:pt x="795" y="27"/>
                  </a:lnTo>
                  <a:lnTo>
                    <a:pt x="798" y="24"/>
                  </a:lnTo>
                  <a:lnTo>
                    <a:pt x="799" y="30"/>
                  </a:lnTo>
                  <a:lnTo>
                    <a:pt x="800" y="53"/>
                  </a:lnTo>
                  <a:lnTo>
                    <a:pt x="796" y="69"/>
                  </a:lnTo>
                  <a:lnTo>
                    <a:pt x="786" y="82"/>
                  </a:lnTo>
                  <a:lnTo>
                    <a:pt x="766" y="94"/>
                  </a:lnTo>
                  <a:lnTo>
                    <a:pt x="741" y="106"/>
                  </a:lnTo>
                  <a:lnTo>
                    <a:pt x="674" y="123"/>
                  </a:lnTo>
                  <a:lnTo>
                    <a:pt x="596" y="131"/>
                  </a:lnTo>
                  <a:lnTo>
                    <a:pt x="516" y="135"/>
                  </a:lnTo>
                  <a:lnTo>
                    <a:pt x="442" y="134"/>
                  </a:lnTo>
                  <a:lnTo>
                    <a:pt x="386" y="131"/>
                  </a:lnTo>
                  <a:lnTo>
                    <a:pt x="357" y="126"/>
                  </a:lnTo>
                  <a:lnTo>
                    <a:pt x="315" y="111"/>
                  </a:lnTo>
                  <a:lnTo>
                    <a:pt x="313" y="111"/>
                  </a:lnTo>
                  <a:lnTo>
                    <a:pt x="276" y="104"/>
                  </a:lnTo>
                  <a:lnTo>
                    <a:pt x="276" y="103"/>
                  </a:lnTo>
                  <a:lnTo>
                    <a:pt x="245" y="100"/>
                  </a:lnTo>
                  <a:lnTo>
                    <a:pt x="243" y="100"/>
                  </a:lnTo>
                  <a:lnTo>
                    <a:pt x="217" y="104"/>
                  </a:lnTo>
                  <a:lnTo>
                    <a:pt x="216" y="105"/>
                  </a:lnTo>
                  <a:lnTo>
                    <a:pt x="176" y="116"/>
                  </a:lnTo>
                  <a:lnTo>
                    <a:pt x="147" y="121"/>
                  </a:lnTo>
                  <a:lnTo>
                    <a:pt x="78" y="114"/>
                  </a:lnTo>
                  <a:lnTo>
                    <a:pt x="29" y="105"/>
                  </a:lnTo>
                  <a:lnTo>
                    <a:pt x="23" y="96"/>
                  </a:lnTo>
                  <a:lnTo>
                    <a:pt x="19" y="77"/>
                  </a:lnTo>
                  <a:lnTo>
                    <a:pt x="16" y="48"/>
                  </a:lnTo>
                  <a:lnTo>
                    <a:pt x="19" y="15"/>
                  </a:lnTo>
                  <a:lnTo>
                    <a:pt x="2" y="15"/>
                  </a:lnTo>
                  <a:lnTo>
                    <a:pt x="3" y="17"/>
                  </a:lnTo>
                  <a:lnTo>
                    <a:pt x="8" y="34"/>
                  </a:lnTo>
                  <a:lnTo>
                    <a:pt x="9" y="37"/>
                  </a:lnTo>
                  <a:lnTo>
                    <a:pt x="19" y="47"/>
                  </a:lnTo>
                  <a:lnTo>
                    <a:pt x="24" y="49"/>
                  </a:lnTo>
                  <a:lnTo>
                    <a:pt x="76" y="60"/>
                  </a:lnTo>
                  <a:lnTo>
                    <a:pt x="85" y="53"/>
                  </a:lnTo>
                  <a:lnTo>
                    <a:pt x="78" y="45"/>
                  </a:lnTo>
                  <a:lnTo>
                    <a:pt x="29" y="35"/>
                  </a:lnTo>
                  <a:lnTo>
                    <a:pt x="23" y="28"/>
                  </a:lnTo>
                  <a:lnTo>
                    <a:pt x="17" y="12"/>
                  </a:lnTo>
                  <a:lnTo>
                    <a:pt x="9" y="6"/>
                  </a:lnTo>
                  <a:lnTo>
                    <a:pt x="2" y="15"/>
                  </a:lnTo>
                  <a:lnTo>
                    <a:pt x="0" y="48"/>
                  </a:lnTo>
                  <a:lnTo>
                    <a:pt x="0" y="49"/>
                  </a:lnTo>
                  <a:lnTo>
                    <a:pt x="2" y="79"/>
                  </a:lnTo>
                  <a:lnTo>
                    <a:pt x="3" y="80"/>
                  </a:lnTo>
                  <a:lnTo>
                    <a:pt x="8" y="102"/>
                  </a:lnTo>
                  <a:lnTo>
                    <a:pt x="9" y="105"/>
                  </a:lnTo>
                  <a:lnTo>
                    <a:pt x="19" y="117"/>
                  </a:lnTo>
                  <a:lnTo>
                    <a:pt x="24" y="119"/>
                  </a:lnTo>
                  <a:lnTo>
                    <a:pt x="76" y="129"/>
                  </a:lnTo>
                  <a:lnTo>
                    <a:pt x="76" y="130"/>
                  </a:lnTo>
                  <a:lnTo>
                    <a:pt x="146" y="137"/>
                  </a:lnTo>
                  <a:lnTo>
                    <a:pt x="148" y="136"/>
                  </a:lnTo>
                  <a:lnTo>
                    <a:pt x="179" y="130"/>
                  </a:lnTo>
                  <a:lnTo>
                    <a:pt x="180" y="130"/>
                  </a:lnTo>
                  <a:lnTo>
                    <a:pt x="219" y="119"/>
                  </a:lnTo>
                  <a:lnTo>
                    <a:pt x="244" y="117"/>
                  </a:lnTo>
                  <a:lnTo>
                    <a:pt x="274" y="119"/>
                  </a:lnTo>
                  <a:lnTo>
                    <a:pt x="310" y="125"/>
                  </a:lnTo>
                  <a:lnTo>
                    <a:pt x="351" y="140"/>
                  </a:lnTo>
                  <a:lnTo>
                    <a:pt x="354" y="140"/>
                  </a:lnTo>
                  <a:lnTo>
                    <a:pt x="384" y="147"/>
                  </a:lnTo>
                  <a:lnTo>
                    <a:pt x="385" y="148"/>
                  </a:lnTo>
                  <a:lnTo>
                    <a:pt x="442" y="151"/>
                  </a:lnTo>
                  <a:lnTo>
                    <a:pt x="516" y="152"/>
                  </a:lnTo>
                  <a:lnTo>
                    <a:pt x="597" y="148"/>
                  </a:lnTo>
                  <a:lnTo>
                    <a:pt x="598" y="148"/>
                  </a:lnTo>
                  <a:lnTo>
                    <a:pt x="676" y="138"/>
                  </a:lnTo>
                  <a:lnTo>
                    <a:pt x="677" y="137"/>
                  </a:lnTo>
                  <a:lnTo>
                    <a:pt x="745" y="120"/>
                  </a:lnTo>
                  <a:lnTo>
                    <a:pt x="746" y="120"/>
                  </a:lnTo>
                  <a:lnTo>
                    <a:pt x="772" y="109"/>
                  </a:lnTo>
                  <a:lnTo>
                    <a:pt x="773" y="108"/>
                  </a:lnTo>
                  <a:lnTo>
                    <a:pt x="795" y="94"/>
                  </a:lnTo>
                  <a:lnTo>
                    <a:pt x="797" y="93"/>
                  </a:lnTo>
                  <a:lnTo>
                    <a:pt x="809" y="78"/>
                  </a:lnTo>
                  <a:lnTo>
                    <a:pt x="810" y="75"/>
                  </a:lnTo>
                  <a:lnTo>
                    <a:pt x="815" y="56"/>
                  </a:lnTo>
                  <a:lnTo>
                    <a:pt x="816" y="54"/>
                  </a:lnTo>
                  <a:lnTo>
                    <a:pt x="815" y="29"/>
                  </a:lnTo>
                  <a:lnTo>
                    <a:pt x="814" y="27"/>
                  </a:lnTo>
                  <a:lnTo>
                    <a:pt x="809" y="5"/>
                  </a:lnTo>
                  <a:lnTo>
                    <a:pt x="804" y="0"/>
                  </a:lnTo>
                  <a:lnTo>
                    <a:pt x="796" y="2"/>
                  </a:lnTo>
                  <a:lnTo>
                    <a:pt x="783" y="16"/>
                  </a:lnTo>
                  <a:lnTo>
                    <a:pt x="766" y="27"/>
                  </a:lnTo>
                  <a:lnTo>
                    <a:pt x="742" y="37"/>
                  </a:lnTo>
                  <a:lnTo>
                    <a:pt x="713" y="45"/>
                  </a:lnTo>
                  <a:lnTo>
                    <a:pt x="646" y="56"/>
                  </a:lnTo>
                  <a:lnTo>
                    <a:pt x="572" y="64"/>
                  </a:lnTo>
                  <a:lnTo>
                    <a:pt x="499" y="66"/>
                  </a:lnTo>
                  <a:lnTo>
                    <a:pt x="432" y="65"/>
                  </a:lnTo>
                  <a:lnTo>
                    <a:pt x="383" y="61"/>
                  </a:lnTo>
                  <a:lnTo>
                    <a:pt x="357" y="56"/>
                  </a:lnTo>
                  <a:lnTo>
                    <a:pt x="315" y="41"/>
                  </a:lnTo>
                  <a:lnTo>
                    <a:pt x="313" y="41"/>
                  </a:lnTo>
                  <a:lnTo>
                    <a:pt x="276" y="34"/>
                  </a:lnTo>
                  <a:lnTo>
                    <a:pt x="275" y="33"/>
                  </a:lnTo>
                  <a:lnTo>
                    <a:pt x="244" y="32"/>
                  </a:lnTo>
                  <a:lnTo>
                    <a:pt x="243" y="32"/>
                  </a:lnTo>
                  <a:lnTo>
                    <a:pt x="217" y="35"/>
                  </a:lnTo>
                  <a:lnTo>
                    <a:pt x="216" y="36"/>
                  </a:lnTo>
                  <a:lnTo>
                    <a:pt x="176" y="46"/>
                  </a:lnTo>
                  <a:lnTo>
                    <a:pt x="147" y="51"/>
                  </a:lnTo>
                  <a:lnTo>
                    <a:pt x="78" y="44"/>
                  </a:lnTo>
                  <a:lnTo>
                    <a:pt x="29" y="35"/>
                  </a:lnTo>
                  <a:lnTo>
                    <a:pt x="22" y="27"/>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78" name="Freeform 72"/>
            <p:cNvSpPr>
              <a:spLocks/>
            </p:cNvSpPr>
            <p:nvPr/>
          </p:nvSpPr>
          <p:spPr bwMode="auto">
            <a:xfrm>
              <a:off x="5311" y="3806"/>
              <a:ext cx="10" cy="10"/>
            </a:xfrm>
            <a:custGeom>
              <a:avLst/>
              <a:gdLst>
                <a:gd name="T0" fmla="*/ 0 w 64"/>
                <a:gd name="T1" fmla="*/ 0 h 80"/>
                <a:gd name="T2" fmla="*/ 0 w 64"/>
                <a:gd name="T3" fmla="*/ 0 h 80"/>
                <a:gd name="T4" fmla="*/ 0 w 64"/>
                <a:gd name="T5" fmla="*/ 0 h 80"/>
                <a:gd name="T6" fmla="*/ 0 w 64"/>
                <a:gd name="T7" fmla="*/ 0 h 80"/>
                <a:gd name="T8" fmla="*/ 0 w 64"/>
                <a:gd name="T9" fmla="*/ 0 h 80"/>
                <a:gd name="T10" fmla="*/ 0 w 64"/>
                <a:gd name="T11" fmla="*/ 0 h 80"/>
                <a:gd name="T12" fmla="*/ 0 w 64"/>
                <a:gd name="T13" fmla="*/ 0 h 80"/>
                <a:gd name="T14" fmla="*/ 0 w 64"/>
                <a:gd name="T15" fmla="*/ 0 h 80"/>
                <a:gd name="T16" fmla="*/ 0 w 64"/>
                <a:gd name="T17" fmla="*/ 0 h 80"/>
                <a:gd name="T18" fmla="*/ 0 w 64"/>
                <a:gd name="T19" fmla="*/ 0 h 80"/>
                <a:gd name="T20" fmla="*/ 0 w 64"/>
                <a:gd name="T21" fmla="*/ 0 h 80"/>
                <a:gd name="T22" fmla="*/ 0 w 64"/>
                <a:gd name="T23" fmla="*/ 0 h 80"/>
                <a:gd name="T24" fmla="*/ 0 w 64"/>
                <a:gd name="T25" fmla="*/ 0 h 80"/>
                <a:gd name="T26" fmla="*/ 0 w 64"/>
                <a:gd name="T27" fmla="*/ 0 h 80"/>
                <a:gd name="T28" fmla="*/ 0 w 64"/>
                <a:gd name="T29" fmla="*/ 0 h 80"/>
                <a:gd name="T30" fmla="*/ 0 w 64"/>
                <a:gd name="T31" fmla="*/ 0 h 80"/>
                <a:gd name="T32" fmla="*/ 0 w 64"/>
                <a:gd name="T33" fmla="*/ 0 h 80"/>
                <a:gd name="T34" fmla="*/ 0 w 64"/>
                <a:gd name="T35" fmla="*/ 0 h 80"/>
                <a:gd name="T36" fmla="*/ 0 w 64"/>
                <a:gd name="T37" fmla="*/ 0 h 80"/>
                <a:gd name="T38" fmla="*/ 0 w 64"/>
                <a:gd name="T39" fmla="*/ 0 h 80"/>
                <a:gd name="T40" fmla="*/ 0 w 64"/>
                <a:gd name="T41" fmla="*/ 0 h 8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4" h="80">
                  <a:moveTo>
                    <a:pt x="63" y="12"/>
                  </a:moveTo>
                  <a:lnTo>
                    <a:pt x="64" y="1"/>
                  </a:lnTo>
                  <a:lnTo>
                    <a:pt x="53" y="0"/>
                  </a:lnTo>
                  <a:lnTo>
                    <a:pt x="26" y="24"/>
                  </a:lnTo>
                  <a:lnTo>
                    <a:pt x="25" y="25"/>
                  </a:lnTo>
                  <a:lnTo>
                    <a:pt x="8" y="47"/>
                  </a:lnTo>
                  <a:lnTo>
                    <a:pt x="8" y="48"/>
                  </a:lnTo>
                  <a:lnTo>
                    <a:pt x="3" y="56"/>
                  </a:lnTo>
                  <a:lnTo>
                    <a:pt x="1" y="59"/>
                  </a:lnTo>
                  <a:lnTo>
                    <a:pt x="0" y="65"/>
                  </a:lnTo>
                  <a:lnTo>
                    <a:pt x="3" y="74"/>
                  </a:lnTo>
                  <a:lnTo>
                    <a:pt x="12" y="80"/>
                  </a:lnTo>
                  <a:lnTo>
                    <a:pt x="18" y="70"/>
                  </a:lnTo>
                  <a:lnTo>
                    <a:pt x="14" y="61"/>
                  </a:lnTo>
                  <a:lnTo>
                    <a:pt x="0" y="65"/>
                  </a:lnTo>
                  <a:lnTo>
                    <a:pt x="13" y="67"/>
                  </a:lnTo>
                  <a:lnTo>
                    <a:pt x="15" y="64"/>
                  </a:lnTo>
                  <a:lnTo>
                    <a:pt x="21" y="56"/>
                  </a:lnTo>
                  <a:lnTo>
                    <a:pt x="37" y="36"/>
                  </a:lnTo>
                  <a:lnTo>
                    <a:pt x="63" y="12"/>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79" name="Freeform 73"/>
            <p:cNvSpPr>
              <a:spLocks/>
            </p:cNvSpPr>
            <p:nvPr/>
          </p:nvSpPr>
          <p:spPr bwMode="auto">
            <a:xfrm>
              <a:off x="5321" y="3811"/>
              <a:ext cx="6" cy="5"/>
            </a:xfrm>
            <a:custGeom>
              <a:avLst/>
              <a:gdLst>
                <a:gd name="T0" fmla="*/ 0 w 64"/>
                <a:gd name="T1" fmla="*/ 0 h 80"/>
                <a:gd name="T2" fmla="*/ 0 w 64"/>
                <a:gd name="T3" fmla="*/ 0 h 80"/>
                <a:gd name="T4" fmla="*/ 0 w 64"/>
                <a:gd name="T5" fmla="*/ 0 h 80"/>
                <a:gd name="T6" fmla="*/ 0 w 64"/>
                <a:gd name="T7" fmla="*/ 0 h 80"/>
                <a:gd name="T8" fmla="*/ 0 w 64"/>
                <a:gd name="T9" fmla="*/ 0 h 80"/>
                <a:gd name="T10" fmla="*/ 0 w 64"/>
                <a:gd name="T11" fmla="*/ 0 h 80"/>
                <a:gd name="T12" fmla="*/ 0 w 64"/>
                <a:gd name="T13" fmla="*/ 0 h 80"/>
                <a:gd name="T14" fmla="*/ 0 w 64"/>
                <a:gd name="T15" fmla="*/ 0 h 80"/>
                <a:gd name="T16" fmla="*/ 0 w 64"/>
                <a:gd name="T17" fmla="*/ 0 h 80"/>
                <a:gd name="T18" fmla="*/ 0 w 64"/>
                <a:gd name="T19" fmla="*/ 0 h 80"/>
                <a:gd name="T20" fmla="*/ 0 w 64"/>
                <a:gd name="T21" fmla="*/ 0 h 80"/>
                <a:gd name="T22" fmla="*/ 0 w 64"/>
                <a:gd name="T23" fmla="*/ 0 h 80"/>
                <a:gd name="T24" fmla="*/ 0 w 64"/>
                <a:gd name="T25" fmla="*/ 0 h 80"/>
                <a:gd name="T26" fmla="*/ 0 w 64"/>
                <a:gd name="T27" fmla="*/ 0 h 80"/>
                <a:gd name="T28" fmla="*/ 0 w 64"/>
                <a:gd name="T29" fmla="*/ 0 h 80"/>
                <a:gd name="T30" fmla="*/ 0 w 64"/>
                <a:gd name="T31" fmla="*/ 0 h 80"/>
                <a:gd name="T32" fmla="*/ 0 w 64"/>
                <a:gd name="T33" fmla="*/ 0 h 80"/>
                <a:gd name="T34" fmla="*/ 0 w 64"/>
                <a:gd name="T35" fmla="*/ 0 h 80"/>
                <a:gd name="T36" fmla="*/ 0 w 64"/>
                <a:gd name="T37" fmla="*/ 0 h 80"/>
                <a:gd name="T38" fmla="*/ 0 w 64"/>
                <a:gd name="T39" fmla="*/ 0 h 80"/>
                <a:gd name="T40" fmla="*/ 0 w 64"/>
                <a:gd name="T41" fmla="*/ 0 h 8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4" h="80">
                  <a:moveTo>
                    <a:pt x="63" y="12"/>
                  </a:moveTo>
                  <a:lnTo>
                    <a:pt x="64" y="1"/>
                  </a:lnTo>
                  <a:lnTo>
                    <a:pt x="53" y="0"/>
                  </a:lnTo>
                  <a:lnTo>
                    <a:pt x="26" y="24"/>
                  </a:lnTo>
                  <a:lnTo>
                    <a:pt x="25" y="25"/>
                  </a:lnTo>
                  <a:lnTo>
                    <a:pt x="8" y="46"/>
                  </a:lnTo>
                  <a:lnTo>
                    <a:pt x="7" y="47"/>
                  </a:lnTo>
                  <a:lnTo>
                    <a:pt x="3" y="55"/>
                  </a:lnTo>
                  <a:lnTo>
                    <a:pt x="2" y="57"/>
                  </a:lnTo>
                  <a:lnTo>
                    <a:pt x="0" y="65"/>
                  </a:lnTo>
                  <a:lnTo>
                    <a:pt x="3" y="75"/>
                  </a:lnTo>
                  <a:lnTo>
                    <a:pt x="12" y="80"/>
                  </a:lnTo>
                  <a:lnTo>
                    <a:pt x="17" y="71"/>
                  </a:lnTo>
                  <a:lnTo>
                    <a:pt x="14" y="60"/>
                  </a:lnTo>
                  <a:lnTo>
                    <a:pt x="0" y="65"/>
                  </a:lnTo>
                  <a:lnTo>
                    <a:pt x="12" y="68"/>
                  </a:lnTo>
                  <a:lnTo>
                    <a:pt x="14" y="66"/>
                  </a:lnTo>
                  <a:lnTo>
                    <a:pt x="16" y="65"/>
                  </a:lnTo>
                  <a:lnTo>
                    <a:pt x="20" y="55"/>
                  </a:lnTo>
                  <a:lnTo>
                    <a:pt x="37" y="35"/>
                  </a:lnTo>
                  <a:lnTo>
                    <a:pt x="63" y="12"/>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80" name="Freeform 74"/>
            <p:cNvSpPr>
              <a:spLocks/>
            </p:cNvSpPr>
            <p:nvPr/>
          </p:nvSpPr>
          <p:spPr bwMode="auto">
            <a:xfrm>
              <a:off x="5126" y="3546"/>
              <a:ext cx="195" cy="260"/>
            </a:xfrm>
            <a:custGeom>
              <a:avLst/>
              <a:gdLst>
                <a:gd name="T0" fmla="*/ 0 w 1372"/>
                <a:gd name="T1" fmla="*/ 0 h 2039"/>
                <a:gd name="T2" fmla="*/ 0 w 1372"/>
                <a:gd name="T3" fmla="*/ 0 h 2039"/>
                <a:gd name="T4" fmla="*/ 0 w 1372"/>
                <a:gd name="T5" fmla="*/ 0 h 2039"/>
                <a:gd name="T6" fmla="*/ 0 w 1372"/>
                <a:gd name="T7" fmla="*/ 0 h 2039"/>
                <a:gd name="T8" fmla="*/ 0 w 1372"/>
                <a:gd name="T9" fmla="*/ 0 h 2039"/>
                <a:gd name="T10" fmla="*/ 0 w 1372"/>
                <a:gd name="T11" fmla="*/ 0 h 2039"/>
                <a:gd name="T12" fmla="*/ 0 w 1372"/>
                <a:gd name="T13" fmla="*/ 0 h 2039"/>
                <a:gd name="T14" fmla="*/ 0 w 1372"/>
                <a:gd name="T15" fmla="*/ 0 h 2039"/>
                <a:gd name="T16" fmla="*/ 0 w 1372"/>
                <a:gd name="T17" fmla="*/ 0 h 2039"/>
                <a:gd name="T18" fmla="*/ 0 w 1372"/>
                <a:gd name="T19" fmla="*/ 0 h 2039"/>
                <a:gd name="T20" fmla="*/ 0 w 1372"/>
                <a:gd name="T21" fmla="*/ 0 h 2039"/>
                <a:gd name="T22" fmla="*/ 0 w 1372"/>
                <a:gd name="T23" fmla="*/ 0 h 2039"/>
                <a:gd name="T24" fmla="*/ 0 w 1372"/>
                <a:gd name="T25" fmla="*/ 0 h 2039"/>
                <a:gd name="T26" fmla="*/ 0 w 1372"/>
                <a:gd name="T27" fmla="*/ 0 h 2039"/>
                <a:gd name="T28" fmla="*/ 0 w 1372"/>
                <a:gd name="T29" fmla="*/ 0 h 2039"/>
                <a:gd name="T30" fmla="*/ 0 w 1372"/>
                <a:gd name="T31" fmla="*/ 0 h 2039"/>
                <a:gd name="T32" fmla="*/ 0 w 1372"/>
                <a:gd name="T33" fmla="*/ 0 h 2039"/>
                <a:gd name="T34" fmla="*/ 0 w 1372"/>
                <a:gd name="T35" fmla="*/ 0 h 2039"/>
                <a:gd name="T36" fmla="*/ 0 w 1372"/>
                <a:gd name="T37" fmla="*/ 0 h 2039"/>
                <a:gd name="T38" fmla="*/ 0 w 1372"/>
                <a:gd name="T39" fmla="*/ 0 h 2039"/>
                <a:gd name="T40" fmla="*/ 0 w 1372"/>
                <a:gd name="T41" fmla="*/ 0 h 2039"/>
                <a:gd name="T42" fmla="*/ 0 w 1372"/>
                <a:gd name="T43" fmla="*/ 0 h 2039"/>
                <a:gd name="T44" fmla="*/ 0 w 1372"/>
                <a:gd name="T45" fmla="*/ 0 h 2039"/>
                <a:gd name="T46" fmla="*/ 0 w 1372"/>
                <a:gd name="T47" fmla="*/ 0 h 2039"/>
                <a:gd name="T48" fmla="*/ 0 w 1372"/>
                <a:gd name="T49" fmla="*/ 0 h 2039"/>
                <a:gd name="T50" fmla="*/ 0 w 1372"/>
                <a:gd name="T51" fmla="*/ 0 h 2039"/>
                <a:gd name="T52" fmla="*/ 0 w 1372"/>
                <a:gd name="T53" fmla="*/ 0 h 2039"/>
                <a:gd name="T54" fmla="*/ 0 w 1372"/>
                <a:gd name="T55" fmla="*/ 0 h 2039"/>
                <a:gd name="T56" fmla="*/ 0 w 1372"/>
                <a:gd name="T57" fmla="*/ 0 h 2039"/>
                <a:gd name="T58" fmla="*/ 0 w 1372"/>
                <a:gd name="T59" fmla="*/ 0 h 2039"/>
                <a:gd name="T60" fmla="*/ 0 w 1372"/>
                <a:gd name="T61" fmla="*/ 0 h 2039"/>
                <a:gd name="T62" fmla="*/ 0 w 1372"/>
                <a:gd name="T63" fmla="*/ 0 h 203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372" h="2039">
                  <a:moveTo>
                    <a:pt x="233" y="0"/>
                  </a:moveTo>
                  <a:lnTo>
                    <a:pt x="161" y="418"/>
                  </a:lnTo>
                  <a:lnTo>
                    <a:pt x="61" y="983"/>
                  </a:lnTo>
                  <a:lnTo>
                    <a:pt x="48" y="1083"/>
                  </a:lnTo>
                  <a:lnTo>
                    <a:pt x="35" y="1227"/>
                  </a:lnTo>
                  <a:lnTo>
                    <a:pt x="17" y="1572"/>
                  </a:lnTo>
                  <a:lnTo>
                    <a:pt x="0" y="2014"/>
                  </a:lnTo>
                  <a:lnTo>
                    <a:pt x="502" y="2014"/>
                  </a:lnTo>
                  <a:lnTo>
                    <a:pt x="539" y="1228"/>
                  </a:lnTo>
                  <a:lnTo>
                    <a:pt x="543" y="1175"/>
                  </a:lnTo>
                  <a:lnTo>
                    <a:pt x="551" y="1118"/>
                  </a:lnTo>
                  <a:lnTo>
                    <a:pt x="575" y="994"/>
                  </a:lnTo>
                  <a:lnTo>
                    <a:pt x="606" y="865"/>
                  </a:lnTo>
                  <a:lnTo>
                    <a:pt x="642" y="740"/>
                  </a:lnTo>
                  <a:lnTo>
                    <a:pt x="706" y="538"/>
                  </a:lnTo>
                  <a:lnTo>
                    <a:pt x="735" y="455"/>
                  </a:lnTo>
                  <a:lnTo>
                    <a:pt x="802" y="752"/>
                  </a:lnTo>
                  <a:lnTo>
                    <a:pt x="848" y="988"/>
                  </a:lnTo>
                  <a:lnTo>
                    <a:pt x="864" y="1076"/>
                  </a:lnTo>
                  <a:lnTo>
                    <a:pt x="869" y="1101"/>
                  </a:lnTo>
                  <a:lnTo>
                    <a:pt x="870" y="1108"/>
                  </a:lnTo>
                  <a:lnTo>
                    <a:pt x="870" y="1167"/>
                  </a:lnTo>
                  <a:lnTo>
                    <a:pt x="864" y="1663"/>
                  </a:lnTo>
                  <a:lnTo>
                    <a:pt x="858" y="2039"/>
                  </a:lnTo>
                  <a:lnTo>
                    <a:pt x="1372" y="2039"/>
                  </a:lnTo>
                  <a:lnTo>
                    <a:pt x="1365" y="1703"/>
                  </a:lnTo>
                  <a:lnTo>
                    <a:pt x="1357" y="1423"/>
                  </a:lnTo>
                  <a:lnTo>
                    <a:pt x="1348" y="1192"/>
                  </a:lnTo>
                  <a:lnTo>
                    <a:pt x="1329" y="918"/>
                  </a:lnTo>
                  <a:lnTo>
                    <a:pt x="1301" y="546"/>
                  </a:lnTo>
                  <a:lnTo>
                    <a:pt x="1262" y="74"/>
                  </a:lnTo>
                  <a:lnTo>
                    <a:pt x="233" y="0"/>
                  </a:lnTo>
                  <a:close/>
                </a:path>
              </a:pathLst>
            </a:custGeom>
            <a:solidFill>
              <a:srgbClr val="8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81" name="Freeform 75"/>
            <p:cNvSpPr>
              <a:spLocks/>
            </p:cNvSpPr>
            <p:nvPr/>
          </p:nvSpPr>
          <p:spPr bwMode="auto">
            <a:xfrm>
              <a:off x="5126" y="3546"/>
              <a:ext cx="195" cy="265"/>
            </a:xfrm>
            <a:custGeom>
              <a:avLst/>
              <a:gdLst>
                <a:gd name="T0" fmla="*/ 0 w 1388"/>
                <a:gd name="T1" fmla="*/ 0 h 2055"/>
                <a:gd name="T2" fmla="*/ 0 w 1388"/>
                <a:gd name="T3" fmla="*/ 0 h 2055"/>
                <a:gd name="T4" fmla="*/ 0 w 1388"/>
                <a:gd name="T5" fmla="*/ 0 h 2055"/>
                <a:gd name="T6" fmla="*/ 0 w 1388"/>
                <a:gd name="T7" fmla="*/ 0 h 2055"/>
                <a:gd name="T8" fmla="*/ 0 w 1388"/>
                <a:gd name="T9" fmla="*/ 0 h 2055"/>
                <a:gd name="T10" fmla="*/ 0 w 1388"/>
                <a:gd name="T11" fmla="*/ 0 h 2055"/>
                <a:gd name="T12" fmla="*/ 0 w 1388"/>
                <a:gd name="T13" fmla="*/ 0 h 2055"/>
                <a:gd name="T14" fmla="*/ 0 w 1388"/>
                <a:gd name="T15" fmla="*/ 0 h 2055"/>
                <a:gd name="T16" fmla="*/ 0 w 1388"/>
                <a:gd name="T17" fmla="*/ 0 h 2055"/>
                <a:gd name="T18" fmla="*/ 0 w 1388"/>
                <a:gd name="T19" fmla="*/ 0 h 2055"/>
                <a:gd name="T20" fmla="*/ 0 w 1388"/>
                <a:gd name="T21" fmla="*/ 0 h 2055"/>
                <a:gd name="T22" fmla="*/ 0 w 1388"/>
                <a:gd name="T23" fmla="*/ 0 h 2055"/>
                <a:gd name="T24" fmla="*/ 0 w 1388"/>
                <a:gd name="T25" fmla="*/ 0 h 2055"/>
                <a:gd name="T26" fmla="*/ 0 w 1388"/>
                <a:gd name="T27" fmla="*/ 0 h 2055"/>
                <a:gd name="T28" fmla="*/ 0 w 1388"/>
                <a:gd name="T29" fmla="*/ 0 h 2055"/>
                <a:gd name="T30" fmla="*/ 0 w 1388"/>
                <a:gd name="T31" fmla="*/ 0 h 2055"/>
                <a:gd name="T32" fmla="*/ 0 w 1388"/>
                <a:gd name="T33" fmla="*/ 0 h 2055"/>
                <a:gd name="T34" fmla="*/ 0 w 1388"/>
                <a:gd name="T35" fmla="*/ 0 h 2055"/>
                <a:gd name="T36" fmla="*/ 0 w 1388"/>
                <a:gd name="T37" fmla="*/ 0 h 2055"/>
                <a:gd name="T38" fmla="*/ 0 w 1388"/>
                <a:gd name="T39" fmla="*/ 0 h 2055"/>
                <a:gd name="T40" fmla="*/ 0 w 1388"/>
                <a:gd name="T41" fmla="*/ 0 h 2055"/>
                <a:gd name="T42" fmla="*/ 0 w 1388"/>
                <a:gd name="T43" fmla="*/ 0 h 2055"/>
                <a:gd name="T44" fmla="*/ 0 w 1388"/>
                <a:gd name="T45" fmla="*/ 0 h 2055"/>
                <a:gd name="T46" fmla="*/ 0 w 1388"/>
                <a:gd name="T47" fmla="*/ 0 h 2055"/>
                <a:gd name="T48" fmla="*/ 0 w 1388"/>
                <a:gd name="T49" fmla="*/ 0 h 2055"/>
                <a:gd name="T50" fmla="*/ 0 w 1388"/>
                <a:gd name="T51" fmla="*/ 0 h 2055"/>
                <a:gd name="T52" fmla="*/ 0 w 1388"/>
                <a:gd name="T53" fmla="*/ 0 h 2055"/>
                <a:gd name="T54" fmla="*/ 0 w 1388"/>
                <a:gd name="T55" fmla="*/ 0 h 2055"/>
                <a:gd name="T56" fmla="*/ 0 w 1388"/>
                <a:gd name="T57" fmla="*/ 0 h 2055"/>
                <a:gd name="T58" fmla="*/ 0 w 1388"/>
                <a:gd name="T59" fmla="*/ 0 h 2055"/>
                <a:gd name="T60" fmla="*/ 0 w 1388"/>
                <a:gd name="T61" fmla="*/ 0 h 2055"/>
                <a:gd name="T62" fmla="*/ 0 w 1388"/>
                <a:gd name="T63" fmla="*/ 0 h 2055"/>
                <a:gd name="T64" fmla="*/ 0 w 1388"/>
                <a:gd name="T65" fmla="*/ 0 h 2055"/>
                <a:gd name="T66" fmla="*/ 0 w 1388"/>
                <a:gd name="T67" fmla="*/ 0 h 205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388" h="2055">
                  <a:moveTo>
                    <a:pt x="1269" y="90"/>
                  </a:moveTo>
                  <a:lnTo>
                    <a:pt x="1271" y="74"/>
                  </a:lnTo>
                  <a:lnTo>
                    <a:pt x="234" y="0"/>
                  </a:lnTo>
                  <a:lnTo>
                    <a:pt x="162" y="425"/>
                  </a:lnTo>
                  <a:lnTo>
                    <a:pt x="61" y="990"/>
                  </a:lnTo>
                  <a:lnTo>
                    <a:pt x="48" y="1090"/>
                  </a:lnTo>
                  <a:lnTo>
                    <a:pt x="35" y="1234"/>
                  </a:lnTo>
                  <a:lnTo>
                    <a:pt x="17" y="1580"/>
                  </a:lnTo>
                  <a:lnTo>
                    <a:pt x="0" y="2031"/>
                  </a:lnTo>
                  <a:lnTo>
                    <a:pt x="517" y="2031"/>
                  </a:lnTo>
                  <a:lnTo>
                    <a:pt x="555" y="1236"/>
                  </a:lnTo>
                  <a:lnTo>
                    <a:pt x="559" y="1184"/>
                  </a:lnTo>
                  <a:lnTo>
                    <a:pt x="566" y="1127"/>
                  </a:lnTo>
                  <a:lnTo>
                    <a:pt x="590" y="1004"/>
                  </a:lnTo>
                  <a:lnTo>
                    <a:pt x="621" y="875"/>
                  </a:lnTo>
                  <a:lnTo>
                    <a:pt x="657" y="750"/>
                  </a:lnTo>
                  <a:lnTo>
                    <a:pt x="722" y="548"/>
                  </a:lnTo>
                  <a:lnTo>
                    <a:pt x="741" y="491"/>
                  </a:lnTo>
                  <a:lnTo>
                    <a:pt x="803" y="762"/>
                  </a:lnTo>
                  <a:lnTo>
                    <a:pt x="849" y="997"/>
                  </a:lnTo>
                  <a:lnTo>
                    <a:pt x="865" y="1085"/>
                  </a:lnTo>
                  <a:lnTo>
                    <a:pt x="870" y="1110"/>
                  </a:lnTo>
                  <a:lnTo>
                    <a:pt x="870" y="1117"/>
                  </a:lnTo>
                  <a:lnTo>
                    <a:pt x="870" y="1175"/>
                  </a:lnTo>
                  <a:lnTo>
                    <a:pt x="864" y="1671"/>
                  </a:lnTo>
                  <a:lnTo>
                    <a:pt x="857" y="2055"/>
                  </a:lnTo>
                  <a:lnTo>
                    <a:pt x="1388" y="2055"/>
                  </a:lnTo>
                  <a:lnTo>
                    <a:pt x="1381" y="1711"/>
                  </a:lnTo>
                  <a:lnTo>
                    <a:pt x="1373" y="1431"/>
                  </a:lnTo>
                  <a:lnTo>
                    <a:pt x="1364" y="1200"/>
                  </a:lnTo>
                  <a:lnTo>
                    <a:pt x="1346" y="925"/>
                  </a:lnTo>
                  <a:lnTo>
                    <a:pt x="1317" y="553"/>
                  </a:lnTo>
                  <a:lnTo>
                    <a:pt x="1277" y="75"/>
                  </a:lnTo>
                  <a:lnTo>
                    <a:pt x="234" y="0"/>
                  </a:lnTo>
                  <a:lnTo>
                    <a:pt x="162" y="425"/>
                  </a:lnTo>
                  <a:lnTo>
                    <a:pt x="176" y="427"/>
                  </a:lnTo>
                  <a:lnTo>
                    <a:pt x="247" y="17"/>
                  </a:lnTo>
                  <a:lnTo>
                    <a:pt x="1263" y="89"/>
                  </a:lnTo>
                  <a:lnTo>
                    <a:pt x="1301" y="555"/>
                  </a:lnTo>
                  <a:lnTo>
                    <a:pt x="1329" y="927"/>
                  </a:lnTo>
                  <a:lnTo>
                    <a:pt x="1348" y="1200"/>
                  </a:lnTo>
                  <a:lnTo>
                    <a:pt x="1357" y="1431"/>
                  </a:lnTo>
                  <a:lnTo>
                    <a:pt x="1365" y="1711"/>
                  </a:lnTo>
                  <a:lnTo>
                    <a:pt x="1372" y="2039"/>
                  </a:lnTo>
                  <a:lnTo>
                    <a:pt x="874" y="2039"/>
                  </a:lnTo>
                  <a:lnTo>
                    <a:pt x="880" y="1671"/>
                  </a:lnTo>
                  <a:lnTo>
                    <a:pt x="886" y="1175"/>
                  </a:lnTo>
                  <a:lnTo>
                    <a:pt x="886" y="1115"/>
                  </a:lnTo>
                  <a:lnTo>
                    <a:pt x="884" y="1108"/>
                  </a:lnTo>
                  <a:lnTo>
                    <a:pt x="879" y="1083"/>
                  </a:lnTo>
                  <a:lnTo>
                    <a:pt x="864" y="995"/>
                  </a:lnTo>
                  <a:lnTo>
                    <a:pt x="818" y="758"/>
                  </a:lnTo>
                  <a:lnTo>
                    <a:pt x="745" y="434"/>
                  </a:lnTo>
                  <a:lnTo>
                    <a:pt x="707" y="544"/>
                  </a:lnTo>
                  <a:lnTo>
                    <a:pt x="643" y="746"/>
                  </a:lnTo>
                  <a:lnTo>
                    <a:pt x="607" y="871"/>
                  </a:lnTo>
                  <a:lnTo>
                    <a:pt x="576" y="1000"/>
                  </a:lnTo>
                  <a:lnTo>
                    <a:pt x="552" y="1125"/>
                  </a:lnTo>
                  <a:lnTo>
                    <a:pt x="543" y="1182"/>
                  </a:lnTo>
                  <a:lnTo>
                    <a:pt x="539" y="1236"/>
                  </a:lnTo>
                  <a:lnTo>
                    <a:pt x="503" y="2014"/>
                  </a:lnTo>
                  <a:lnTo>
                    <a:pt x="16" y="2014"/>
                  </a:lnTo>
                  <a:lnTo>
                    <a:pt x="33" y="1580"/>
                  </a:lnTo>
                  <a:lnTo>
                    <a:pt x="52" y="1236"/>
                  </a:lnTo>
                  <a:lnTo>
                    <a:pt x="64" y="1092"/>
                  </a:lnTo>
                  <a:lnTo>
                    <a:pt x="77" y="992"/>
                  </a:lnTo>
                  <a:lnTo>
                    <a:pt x="176" y="427"/>
                  </a:lnTo>
                  <a:lnTo>
                    <a:pt x="247" y="17"/>
                  </a:lnTo>
                  <a:lnTo>
                    <a:pt x="1269" y="90"/>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182" name="Freeform 76"/>
            <p:cNvSpPr>
              <a:spLocks/>
            </p:cNvSpPr>
            <p:nvPr/>
          </p:nvSpPr>
          <p:spPr bwMode="auto">
            <a:xfrm>
              <a:off x="5300" y="3270"/>
              <a:ext cx="106" cy="74"/>
            </a:xfrm>
            <a:custGeom>
              <a:avLst/>
              <a:gdLst>
                <a:gd name="T0" fmla="*/ 0 w 763"/>
                <a:gd name="T1" fmla="*/ 0 h 591"/>
                <a:gd name="T2" fmla="*/ 0 w 763"/>
                <a:gd name="T3" fmla="*/ 0 h 591"/>
                <a:gd name="T4" fmla="*/ 0 w 763"/>
                <a:gd name="T5" fmla="*/ 0 h 591"/>
                <a:gd name="T6" fmla="*/ 0 w 763"/>
                <a:gd name="T7" fmla="*/ 0 h 591"/>
                <a:gd name="T8" fmla="*/ 0 w 763"/>
                <a:gd name="T9" fmla="*/ 0 h 591"/>
                <a:gd name="T10" fmla="*/ 0 w 763"/>
                <a:gd name="T11" fmla="*/ 0 h 591"/>
                <a:gd name="T12" fmla="*/ 0 w 763"/>
                <a:gd name="T13" fmla="*/ 0 h 591"/>
                <a:gd name="T14" fmla="*/ 0 w 763"/>
                <a:gd name="T15" fmla="*/ 0 h 591"/>
                <a:gd name="T16" fmla="*/ 0 w 763"/>
                <a:gd name="T17" fmla="*/ 0 h 591"/>
                <a:gd name="T18" fmla="*/ 0 w 763"/>
                <a:gd name="T19" fmla="*/ 0 h 591"/>
                <a:gd name="T20" fmla="*/ 0 w 763"/>
                <a:gd name="T21" fmla="*/ 0 h 591"/>
                <a:gd name="T22" fmla="*/ 0 w 763"/>
                <a:gd name="T23" fmla="*/ 0 h 591"/>
                <a:gd name="T24" fmla="*/ 0 w 763"/>
                <a:gd name="T25" fmla="*/ 0 h 591"/>
                <a:gd name="T26" fmla="*/ 0 w 763"/>
                <a:gd name="T27" fmla="*/ 0 h 591"/>
                <a:gd name="T28" fmla="*/ 0 w 763"/>
                <a:gd name="T29" fmla="*/ 0 h 591"/>
                <a:gd name="T30" fmla="*/ 0 w 763"/>
                <a:gd name="T31" fmla="*/ 0 h 591"/>
                <a:gd name="T32" fmla="*/ 0 w 763"/>
                <a:gd name="T33" fmla="*/ 0 h 591"/>
                <a:gd name="T34" fmla="*/ 0 w 763"/>
                <a:gd name="T35" fmla="*/ 0 h 591"/>
                <a:gd name="T36" fmla="*/ 0 w 763"/>
                <a:gd name="T37" fmla="*/ 0 h 591"/>
                <a:gd name="T38" fmla="*/ 0 w 763"/>
                <a:gd name="T39" fmla="*/ 0 h 591"/>
                <a:gd name="T40" fmla="*/ 0 w 763"/>
                <a:gd name="T41" fmla="*/ 0 h 591"/>
                <a:gd name="T42" fmla="*/ 0 w 763"/>
                <a:gd name="T43" fmla="*/ 0 h 591"/>
                <a:gd name="T44" fmla="*/ 0 w 763"/>
                <a:gd name="T45" fmla="*/ 0 h 591"/>
                <a:gd name="T46" fmla="*/ 0 w 763"/>
                <a:gd name="T47" fmla="*/ 0 h 591"/>
                <a:gd name="T48" fmla="*/ 0 w 763"/>
                <a:gd name="T49" fmla="*/ 0 h 591"/>
                <a:gd name="T50" fmla="*/ 0 w 763"/>
                <a:gd name="T51" fmla="*/ 0 h 591"/>
                <a:gd name="T52" fmla="*/ 0 w 763"/>
                <a:gd name="T53" fmla="*/ 0 h 591"/>
                <a:gd name="T54" fmla="*/ 0 w 763"/>
                <a:gd name="T55" fmla="*/ 0 h 591"/>
                <a:gd name="T56" fmla="*/ 0 w 763"/>
                <a:gd name="T57" fmla="*/ 0 h 591"/>
                <a:gd name="T58" fmla="*/ 0 w 763"/>
                <a:gd name="T59" fmla="*/ 0 h 591"/>
                <a:gd name="T60" fmla="*/ 0 w 763"/>
                <a:gd name="T61" fmla="*/ 0 h 591"/>
                <a:gd name="T62" fmla="*/ 0 w 763"/>
                <a:gd name="T63" fmla="*/ 0 h 59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63" h="591">
                  <a:moveTo>
                    <a:pt x="0" y="172"/>
                  </a:moveTo>
                  <a:lnTo>
                    <a:pt x="126" y="272"/>
                  </a:lnTo>
                  <a:lnTo>
                    <a:pt x="236" y="357"/>
                  </a:lnTo>
                  <a:lnTo>
                    <a:pt x="279" y="389"/>
                  </a:lnTo>
                  <a:lnTo>
                    <a:pt x="338" y="430"/>
                  </a:lnTo>
                  <a:lnTo>
                    <a:pt x="435" y="487"/>
                  </a:lnTo>
                  <a:lnTo>
                    <a:pt x="535" y="539"/>
                  </a:lnTo>
                  <a:lnTo>
                    <a:pt x="646" y="591"/>
                  </a:lnTo>
                  <a:lnTo>
                    <a:pt x="668" y="558"/>
                  </a:lnTo>
                  <a:lnTo>
                    <a:pt x="714" y="477"/>
                  </a:lnTo>
                  <a:lnTo>
                    <a:pt x="736" y="429"/>
                  </a:lnTo>
                  <a:lnTo>
                    <a:pt x="754" y="380"/>
                  </a:lnTo>
                  <a:lnTo>
                    <a:pt x="763" y="336"/>
                  </a:lnTo>
                  <a:lnTo>
                    <a:pt x="763" y="317"/>
                  </a:lnTo>
                  <a:lnTo>
                    <a:pt x="759" y="300"/>
                  </a:lnTo>
                  <a:lnTo>
                    <a:pt x="750" y="282"/>
                  </a:lnTo>
                  <a:lnTo>
                    <a:pt x="734" y="262"/>
                  </a:lnTo>
                  <a:lnTo>
                    <a:pt x="686" y="214"/>
                  </a:lnTo>
                  <a:lnTo>
                    <a:pt x="622" y="160"/>
                  </a:lnTo>
                  <a:lnTo>
                    <a:pt x="549" y="107"/>
                  </a:lnTo>
                  <a:lnTo>
                    <a:pt x="470" y="60"/>
                  </a:lnTo>
                  <a:lnTo>
                    <a:pt x="430" y="41"/>
                  </a:lnTo>
                  <a:lnTo>
                    <a:pt x="392" y="23"/>
                  </a:lnTo>
                  <a:lnTo>
                    <a:pt x="357" y="11"/>
                  </a:lnTo>
                  <a:lnTo>
                    <a:pt x="324" y="3"/>
                  </a:lnTo>
                  <a:lnTo>
                    <a:pt x="294" y="0"/>
                  </a:lnTo>
                  <a:lnTo>
                    <a:pt x="270" y="3"/>
                  </a:lnTo>
                  <a:lnTo>
                    <a:pt x="224" y="20"/>
                  </a:lnTo>
                  <a:lnTo>
                    <a:pt x="177" y="44"/>
                  </a:lnTo>
                  <a:lnTo>
                    <a:pt x="90" y="100"/>
                  </a:lnTo>
                  <a:lnTo>
                    <a:pt x="26" y="150"/>
                  </a:lnTo>
                  <a:lnTo>
                    <a:pt x="0" y="172"/>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83" name="Freeform 77"/>
            <p:cNvSpPr>
              <a:spLocks/>
            </p:cNvSpPr>
            <p:nvPr/>
          </p:nvSpPr>
          <p:spPr bwMode="auto">
            <a:xfrm>
              <a:off x="5300" y="3270"/>
              <a:ext cx="111" cy="74"/>
            </a:xfrm>
            <a:custGeom>
              <a:avLst/>
              <a:gdLst>
                <a:gd name="T0" fmla="*/ 0 w 783"/>
                <a:gd name="T1" fmla="*/ 0 h 610"/>
                <a:gd name="T2" fmla="*/ 0 w 783"/>
                <a:gd name="T3" fmla="*/ 0 h 610"/>
                <a:gd name="T4" fmla="*/ 0 w 783"/>
                <a:gd name="T5" fmla="*/ 0 h 610"/>
                <a:gd name="T6" fmla="*/ 0 w 783"/>
                <a:gd name="T7" fmla="*/ 0 h 610"/>
                <a:gd name="T8" fmla="*/ 0 w 783"/>
                <a:gd name="T9" fmla="*/ 0 h 610"/>
                <a:gd name="T10" fmla="*/ 0 w 783"/>
                <a:gd name="T11" fmla="*/ 0 h 610"/>
                <a:gd name="T12" fmla="*/ 0 w 783"/>
                <a:gd name="T13" fmla="*/ 0 h 610"/>
                <a:gd name="T14" fmla="*/ 0 w 783"/>
                <a:gd name="T15" fmla="*/ 0 h 610"/>
                <a:gd name="T16" fmla="*/ 0 w 783"/>
                <a:gd name="T17" fmla="*/ 0 h 610"/>
                <a:gd name="T18" fmla="*/ 0 w 783"/>
                <a:gd name="T19" fmla="*/ 0 h 610"/>
                <a:gd name="T20" fmla="*/ 0 w 783"/>
                <a:gd name="T21" fmla="*/ 0 h 610"/>
                <a:gd name="T22" fmla="*/ 0 w 783"/>
                <a:gd name="T23" fmla="*/ 0 h 610"/>
                <a:gd name="T24" fmla="*/ 0 w 783"/>
                <a:gd name="T25" fmla="*/ 0 h 610"/>
                <a:gd name="T26" fmla="*/ 0 w 783"/>
                <a:gd name="T27" fmla="*/ 0 h 610"/>
                <a:gd name="T28" fmla="*/ 0 w 783"/>
                <a:gd name="T29" fmla="*/ 0 h 610"/>
                <a:gd name="T30" fmla="*/ 0 w 783"/>
                <a:gd name="T31" fmla="*/ 0 h 610"/>
                <a:gd name="T32" fmla="*/ 0 w 783"/>
                <a:gd name="T33" fmla="*/ 0 h 610"/>
                <a:gd name="T34" fmla="*/ 0 w 783"/>
                <a:gd name="T35" fmla="*/ 0 h 610"/>
                <a:gd name="T36" fmla="*/ 0 w 783"/>
                <a:gd name="T37" fmla="*/ 0 h 610"/>
                <a:gd name="T38" fmla="*/ 0 w 783"/>
                <a:gd name="T39" fmla="*/ 0 h 610"/>
                <a:gd name="T40" fmla="*/ 0 w 783"/>
                <a:gd name="T41" fmla="*/ 0 h 610"/>
                <a:gd name="T42" fmla="*/ 0 w 783"/>
                <a:gd name="T43" fmla="*/ 0 h 610"/>
                <a:gd name="T44" fmla="*/ 0 w 783"/>
                <a:gd name="T45" fmla="*/ 0 h 610"/>
                <a:gd name="T46" fmla="*/ 0 w 783"/>
                <a:gd name="T47" fmla="*/ 0 h 610"/>
                <a:gd name="T48" fmla="*/ 0 w 783"/>
                <a:gd name="T49" fmla="*/ 0 h 610"/>
                <a:gd name="T50" fmla="*/ 0 w 783"/>
                <a:gd name="T51" fmla="*/ 0 h 610"/>
                <a:gd name="T52" fmla="*/ 0 w 783"/>
                <a:gd name="T53" fmla="*/ 0 h 610"/>
                <a:gd name="T54" fmla="*/ 0 w 783"/>
                <a:gd name="T55" fmla="*/ 0 h 610"/>
                <a:gd name="T56" fmla="*/ 0 w 783"/>
                <a:gd name="T57" fmla="*/ 0 h 610"/>
                <a:gd name="T58" fmla="*/ 0 w 783"/>
                <a:gd name="T59" fmla="*/ 0 h 610"/>
                <a:gd name="T60" fmla="*/ 0 w 783"/>
                <a:gd name="T61" fmla="*/ 0 h 610"/>
                <a:gd name="T62" fmla="*/ 0 w 783"/>
                <a:gd name="T63" fmla="*/ 0 h 610"/>
                <a:gd name="T64" fmla="*/ 0 w 783"/>
                <a:gd name="T65" fmla="*/ 0 h 610"/>
                <a:gd name="T66" fmla="*/ 0 w 783"/>
                <a:gd name="T67" fmla="*/ 0 h 61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783" h="610">
                  <a:moveTo>
                    <a:pt x="43" y="164"/>
                  </a:moveTo>
                  <a:lnTo>
                    <a:pt x="33" y="152"/>
                  </a:lnTo>
                  <a:lnTo>
                    <a:pt x="0" y="180"/>
                  </a:lnTo>
                  <a:lnTo>
                    <a:pt x="133" y="286"/>
                  </a:lnTo>
                  <a:lnTo>
                    <a:pt x="243" y="371"/>
                  </a:lnTo>
                  <a:lnTo>
                    <a:pt x="287" y="403"/>
                  </a:lnTo>
                  <a:lnTo>
                    <a:pt x="346" y="444"/>
                  </a:lnTo>
                  <a:lnTo>
                    <a:pt x="443" y="502"/>
                  </a:lnTo>
                  <a:lnTo>
                    <a:pt x="544" y="554"/>
                  </a:lnTo>
                  <a:lnTo>
                    <a:pt x="661" y="610"/>
                  </a:lnTo>
                  <a:lnTo>
                    <a:pt x="686" y="570"/>
                  </a:lnTo>
                  <a:lnTo>
                    <a:pt x="733" y="488"/>
                  </a:lnTo>
                  <a:lnTo>
                    <a:pt x="756" y="440"/>
                  </a:lnTo>
                  <a:lnTo>
                    <a:pt x="773" y="391"/>
                  </a:lnTo>
                  <a:lnTo>
                    <a:pt x="783" y="345"/>
                  </a:lnTo>
                  <a:lnTo>
                    <a:pt x="783" y="324"/>
                  </a:lnTo>
                  <a:lnTo>
                    <a:pt x="778" y="305"/>
                  </a:lnTo>
                  <a:lnTo>
                    <a:pt x="768" y="286"/>
                  </a:lnTo>
                  <a:lnTo>
                    <a:pt x="753" y="265"/>
                  </a:lnTo>
                  <a:lnTo>
                    <a:pt x="704" y="216"/>
                  </a:lnTo>
                  <a:lnTo>
                    <a:pt x="639" y="162"/>
                  </a:lnTo>
                  <a:lnTo>
                    <a:pt x="565" y="109"/>
                  </a:lnTo>
                  <a:lnTo>
                    <a:pt x="486" y="61"/>
                  </a:lnTo>
                  <a:lnTo>
                    <a:pt x="445" y="42"/>
                  </a:lnTo>
                  <a:lnTo>
                    <a:pt x="407" y="24"/>
                  </a:lnTo>
                  <a:lnTo>
                    <a:pt x="371" y="12"/>
                  </a:lnTo>
                  <a:lnTo>
                    <a:pt x="337" y="3"/>
                  </a:lnTo>
                  <a:lnTo>
                    <a:pt x="306" y="0"/>
                  </a:lnTo>
                  <a:lnTo>
                    <a:pt x="280" y="4"/>
                  </a:lnTo>
                  <a:lnTo>
                    <a:pt x="233" y="21"/>
                  </a:lnTo>
                  <a:lnTo>
                    <a:pt x="185" y="45"/>
                  </a:lnTo>
                  <a:lnTo>
                    <a:pt x="98" y="102"/>
                  </a:lnTo>
                  <a:lnTo>
                    <a:pt x="33" y="152"/>
                  </a:lnTo>
                  <a:lnTo>
                    <a:pt x="0" y="180"/>
                  </a:lnTo>
                  <a:lnTo>
                    <a:pt x="133" y="286"/>
                  </a:lnTo>
                  <a:lnTo>
                    <a:pt x="143" y="274"/>
                  </a:lnTo>
                  <a:lnTo>
                    <a:pt x="24" y="180"/>
                  </a:lnTo>
                  <a:lnTo>
                    <a:pt x="43" y="164"/>
                  </a:lnTo>
                  <a:lnTo>
                    <a:pt x="106" y="114"/>
                  </a:lnTo>
                  <a:lnTo>
                    <a:pt x="193" y="59"/>
                  </a:lnTo>
                  <a:lnTo>
                    <a:pt x="239" y="35"/>
                  </a:lnTo>
                  <a:lnTo>
                    <a:pt x="284" y="18"/>
                  </a:lnTo>
                  <a:lnTo>
                    <a:pt x="306" y="16"/>
                  </a:lnTo>
                  <a:lnTo>
                    <a:pt x="335" y="19"/>
                  </a:lnTo>
                  <a:lnTo>
                    <a:pt x="367" y="26"/>
                  </a:lnTo>
                  <a:lnTo>
                    <a:pt x="401" y="38"/>
                  </a:lnTo>
                  <a:lnTo>
                    <a:pt x="439" y="56"/>
                  </a:lnTo>
                  <a:lnTo>
                    <a:pt x="478" y="75"/>
                  </a:lnTo>
                  <a:lnTo>
                    <a:pt x="556" y="121"/>
                  </a:lnTo>
                  <a:lnTo>
                    <a:pt x="629" y="175"/>
                  </a:lnTo>
                  <a:lnTo>
                    <a:pt x="693" y="228"/>
                  </a:lnTo>
                  <a:lnTo>
                    <a:pt x="740" y="275"/>
                  </a:lnTo>
                  <a:lnTo>
                    <a:pt x="756" y="294"/>
                  </a:lnTo>
                  <a:lnTo>
                    <a:pt x="764" y="311"/>
                  </a:lnTo>
                  <a:lnTo>
                    <a:pt x="767" y="326"/>
                  </a:lnTo>
                  <a:lnTo>
                    <a:pt x="767" y="343"/>
                  </a:lnTo>
                  <a:lnTo>
                    <a:pt x="759" y="386"/>
                  </a:lnTo>
                  <a:lnTo>
                    <a:pt x="741" y="434"/>
                  </a:lnTo>
                  <a:lnTo>
                    <a:pt x="719" y="482"/>
                  </a:lnTo>
                  <a:lnTo>
                    <a:pt x="674" y="561"/>
                  </a:lnTo>
                  <a:lnTo>
                    <a:pt x="655" y="589"/>
                  </a:lnTo>
                  <a:lnTo>
                    <a:pt x="550" y="540"/>
                  </a:lnTo>
                  <a:lnTo>
                    <a:pt x="451" y="488"/>
                  </a:lnTo>
                  <a:lnTo>
                    <a:pt x="354" y="431"/>
                  </a:lnTo>
                  <a:lnTo>
                    <a:pt x="295" y="391"/>
                  </a:lnTo>
                  <a:lnTo>
                    <a:pt x="253" y="359"/>
                  </a:lnTo>
                  <a:lnTo>
                    <a:pt x="143" y="274"/>
                  </a:lnTo>
                  <a:lnTo>
                    <a:pt x="24" y="180"/>
                  </a:lnTo>
                  <a:lnTo>
                    <a:pt x="43" y="164"/>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184" name="Freeform 78"/>
            <p:cNvSpPr>
              <a:spLocks/>
            </p:cNvSpPr>
            <p:nvPr/>
          </p:nvSpPr>
          <p:spPr bwMode="auto">
            <a:xfrm>
              <a:off x="5152" y="3223"/>
              <a:ext cx="243" cy="355"/>
            </a:xfrm>
            <a:custGeom>
              <a:avLst/>
              <a:gdLst>
                <a:gd name="T0" fmla="*/ 0 w 1696"/>
                <a:gd name="T1" fmla="*/ 0 h 2724"/>
                <a:gd name="T2" fmla="*/ 0 w 1696"/>
                <a:gd name="T3" fmla="*/ 0 h 2724"/>
                <a:gd name="T4" fmla="*/ 0 w 1696"/>
                <a:gd name="T5" fmla="*/ 0 h 2724"/>
                <a:gd name="T6" fmla="*/ 0 w 1696"/>
                <a:gd name="T7" fmla="*/ 0 h 2724"/>
                <a:gd name="T8" fmla="*/ 0 w 1696"/>
                <a:gd name="T9" fmla="*/ 0 h 2724"/>
                <a:gd name="T10" fmla="*/ 0 w 1696"/>
                <a:gd name="T11" fmla="*/ 0 h 2724"/>
                <a:gd name="T12" fmla="*/ 0 w 1696"/>
                <a:gd name="T13" fmla="*/ 0 h 2724"/>
                <a:gd name="T14" fmla="*/ 0 w 1696"/>
                <a:gd name="T15" fmla="*/ 0 h 2724"/>
                <a:gd name="T16" fmla="*/ 0 w 1696"/>
                <a:gd name="T17" fmla="*/ 0 h 2724"/>
                <a:gd name="T18" fmla="*/ 0 w 1696"/>
                <a:gd name="T19" fmla="*/ 0 h 2724"/>
                <a:gd name="T20" fmla="*/ 0 w 1696"/>
                <a:gd name="T21" fmla="*/ 0 h 2724"/>
                <a:gd name="T22" fmla="*/ 0 w 1696"/>
                <a:gd name="T23" fmla="*/ 0 h 2724"/>
                <a:gd name="T24" fmla="*/ 0 w 1696"/>
                <a:gd name="T25" fmla="*/ 0 h 2724"/>
                <a:gd name="T26" fmla="*/ 0 w 1696"/>
                <a:gd name="T27" fmla="*/ 0 h 2724"/>
                <a:gd name="T28" fmla="*/ 0 w 1696"/>
                <a:gd name="T29" fmla="*/ 0 h 2724"/>
                <a:gd name="T30" fmla="*/ 0 w 1696"/>
                <a:gd name="T31" fmla="*/ 0 h 2724"/>
                <a:gd name="T32" fmla="*/ 0 w 1696"/>
                <a:gd name="T33" fmla="*/ 0 h 2724"/>
                <a:gd name="T34" fmla="*/ 0 w 1696"/>
                <a:gd name="T35" fmla="*/ 0 h 2724"/>
                <a:gd name="T36" fmla="*/ 0 w 1696"/>
                <a:gd name="T37" fmla="*/ 0 h 2724"/>
                <a:gd name="T38" fmla="*/ 0 w 1696"/>
                <a:gd name="T39" fmla="*/ 0 h 2724"/>
                <a:gd name="T40" fmla="*/ 0 w 1696"/>
                <a:gd name="T41" fmla="*/ 0 h 2724"/>
                <a:gd name="T42" fmla="*/ 0 w 1696"/>
                <a:gd name="T43" fmla="*/ 0 h 2724"/>
                <a:gd name="T44" fmla="*/ 0 w 1696"/>
                <a:gd name="T45" fmla="*/ 0 h 2724"/>
                <a:gd name="T46" fmla="*/ 0 w 1696"/>
                <a:gd name="T47" fmla="*/ 0 h 2724"/>
                <a:gd name="T48" fmla="*/ 0 w 1696"/>
                <a:gd name="T49" fmla="*/ 0 h 2724"/>
                <a:gd name="T50" fmla="*/ 0 w 1696"/>
                <a:gd name="T51" fmla="*/ 0 h 2724"/>
                <a:gd name="T52" fmla="*/ 0 w 1696"/>
                <a:gd name="T53" fmla="*/ 0 h 2724"/>
                <a:gd name="T54" fmla="*/ 0 w 1696"/>
                <a:gd name="T55" fmla="*/ 0 h 2724"/>
                <a:gd name="T56" fmla="*/ 0 w 1696"/>
                <a:gd name="T57" fmla="*/ 0 h 2724"/>
                <a:gd name="T58" fmla="*/ 0 w 1696"/>
                <a:gd name="T59" fmla="*/ 0 h 2724"/>
                <a:gd name="T60" fmla="*/ 0 w 1696"/>
                <a:gd name="T61" fmla="*/ 0 h 2724"/>
                <a:gd name="T62" fmla="*/ 0 w 1696"/>
                <a:gd name="T63" fmla="*/ 0 h 2724"/>
                <a:gd name="T64" fmla="*/ 0 w 1696"/>
                <a:gd name="T65" fmla="*/ 0 h 2724"/>
                <a:gd name="T66" fmla="*/ 0 w 1696"/>
                <a:gd name="T67" fmla="*/ 0 h 2724"/>
                <a:gd name="T68" fmla="*/ 0 w 1696"/>
                <a:gd name="T69" fmla="*/ 0 h 2724"/>
                <a:gd name="T70" fmla="*/ 0 w 1696"/>
                <a:gd name="T71" fmla="*/ 0 h 2724"/>
                <a:gd name="T72" fmla="*/ 0 w 1696"/>
                <a:gd name="T73" fmla="*/ 0 h 2724"/>
                <a:gd name="T74" fmla="*/ 0 w 1696"/>
                <a:gd name="T75" fmla="*/ 0 h 2724"/>
                <a:gd name="T76" fmla="*/ 0 w 1696"/>
                <a:gd name="T77" fmla="*/ 0 h 2724"/>
                <a:gd name="T78" fmla="*/ 0 w 1696"/>
                <a:gd name="T79" fmla="*/ 0 h 2724"/>
                <a:gd name="T80" fmla="*/ 0 w 1696"/>
                <a:gd name="T81" fmla="*/ 0 h 272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696" h="2724">
                  <a:moveTo>
                    <a:pt x="1456" y="233"/>
                  </a:moveTo>
                  <a:lnTo>
                    <a:pt x="1410" y="182"/>
                  </a:lnTo>
                  <a:lnTo>
                    <a:pt x="1344" y="106"/>
                  </a:lnTo>
                  <a:lnTo>
                    <a:pt x="1327" y="77"/>
                  </a:lnTo>
                  <a:lnTo>
                    <a:pt x="1312" y="41"/>
                  </a:lnTo>
                  <a:lnTo>
                    <a:pt x="1296" y="0"/>
                  </a:lnTo>
                  <a:lnTo>
                    <a:pt x="1260" y="25"/>
                  </a:lnTo>
                  <a:lnTo>
                    <a:pt x="1161" y="99"/>
                  </a:lnTo>
                  <a:lnTo>
                    <a:pt x="1014" y="220"/>
                  </a:lnTo>
                  <a:lnTo>
                    <a:pt x="928" y="297"/>
                  </a:lnTo>
                  <a:lnTo>
                    <a:pt x="836" y="385"/>
                  </a:lnTo>
                  <a:lnTo>
                    <a:pt x="740" y="482"/>
                  </a:lnTo>
                  <a:lnTo>
                    <a:pt x="642" y="589"/>
                  </a:lnTo>
                  <a:lnTo>
                    <a:pt x="544" y="706"/>
                  </a:lnTo>
                  <a:lnTo>
                    <a:pt x="449" y="832"/>
                  </a:lnTo>
                  <a:lnTo>
                    <a:pt x="357" y="967"/>
                  </a:lnTo>
                  <a:lnTo>
                    <a:pt x="271" y="1111"/>
                  </a:lnTo>
                  <a:lnTo>
                    <a:pt x="193" y="1263"/>
                  </a:lnTo>
                  <a:lnTo>
                    <a:pt x="159" y="1341"/>
                  </a:lnTo>
                  <a:lnTo>
                    <a:pt x="126" y="1422"/>
                  </a:lnTo>
                  <a:lnTo>
                    <a:pt x="89" y="1530"/>
                  </a:lnTo>
                  <a:lnTo>
                    <a:pt x="60" y="1636"/>
                  </a:lnTo>
                  <a:lnTo>
                    <a:pt x="36" y="1741"/>
                  </a:lnTo>
                  <a:lnTo>
                    <a:pt x="20" y="1841"/>
                  </a:lnTo>
                  <a:lnTo>
                    <a:pt x="9" y="1938"/>
                  </a:lnTo>
                  <a:lnTo>
                    <a:pt x="3" y="2030"/>
                  </a:lnTo>
                  <a:lnTo>
                    <a:pt x="0" y="2117"/>
                  </a:lnTo>
                  <a:lnTo>
                    <a:pt x="0" y="2198"/>
                  </a:lnTo>
                  <a:lnTo>
                    <a:pt x="10" y="2338"/>
                  </a:lnTo>
                  <a:lnTo>
                    <a:pt x="23" y="2447"/>
                  </a:lnTo>
                  <a:lnTo>
                    <a:pt x="35" y="2515"/>
                  </a:lnTo>
                  <a:lnTo>
                    <a:pt x="40" y="2540"/>
                  </a:lnTo>
                  <a:lnTo>
                    <a:pt x="94" y="2566"/>
                  </a:lnTo>
                  <a:lnTo>
                    <a:pt x="229" y="2628"/>
                  </a:lnTo>
                  <a:lnTo>
                    <a:pt x="311" y="2661"/>
                  </a:lnTo>
                  <a:lnTo>
                    <a:pt x="397" y="2690"/>
                  </a:lnTo>
                  <a:lnTo>
                    <a:pt x="480" y="2713"/>
                  </a:lnTo>
                  <a:lnTo>
                    <a:pt x="555" y="2724"/>
                  </a:lnTo>
                  <a:lnTo>
                    <a:pt x="632" y="2723"/>
                  </a:lnTo>
                  <a:lnTo>
                    <a:pt x="720" y="2714"/>
                  </a:lnTo>
                  <a:lnTo>
                    <a:pt x="814" y="2698"/>
                  </a:lnTo>
                  <a:lnTo>
                    <a:pt x="906" y="2680"/>
                  </a:lnTo>
                  <a:lnTo>
                    <a:pt x="1056" y="2643"/>
                  </a:lnTo>
                  <a:lnTo>
                    <a:pt x="1119" y="2626"/>
                  </a:lnTo>
                  <a:lnTo>
                    <a:pt x="1192" y="1938"/>
                  </a:lnTo>
                  <a:lnTo>
                    <a:pt x="1376" y="2159"/>
                  </a:lnTo>
                  <a:lnTo>
                    <a:pt x="1205" y="2466"/>
                  </a:lnTo>
                  <a:lnTo>
                    <a:pt x="1425" y="2626"/>
                  </a:lnTo>
                  <a:lnTo>
                    <a:pt x="1464" y="2579"/>
                  </a:lnTo>
                  <a:lnTo>
                    <a:pt x="1551" y="2466"/>
                  </a:lnTo>
                  <a:lnTo>
                    <a:pt x="1643" y="2336"/>
                  </a:lnTo>
                  <a:lnTo>
                    <a:pt x="1676" y="2278"/>
                  </a:lnTo>
                  <a:lnTo>
                    <a:pt x="1687" y="2258"/>
                  </a:lnTo>
                  <a:lnTo>
                    <a:pt x="1690" y="2252"/>
                  </a:lnTo>
                  <a:lnTo>
                    <a:pt x="1695" y="2233"/>
                  </a:lnTo>
                  <a:lnTo>
                    <a:pt x="1696" y="2209"/>
                  </a:lnTo>
                  <a:lnTo>
                    <a:pt x="1690" y="2177"/>
                  </a:lnTo>
                  <a:lnTo>
                    <a:pt x="1678" y="2137"/>
                  </a:lnTo>
                  <a:lnTo>
                    <a:pt x="1662" y="2091"/>
                  </a:lnTo>
                  <a:lnTo>
                    <a:pt x="1616" y="1984"/>
                  </a:lnTo>
                  <a:lnTo>
                    <a:pt x="1559" y="1867"/>
                  </a:lnTo>
                  <a:lnTo>
                    <a:pt x="1496" y="1753"/>
                  </a:lnTo>
                  <a:lnTo>
                    <a:pt x="1434" y="1650"/>
                  </a:lnTo>
                  <a:lnTo>
                    <a:pt x="1380" y="1569"/>
                  </a:lnTo>
                  <a:lnTo>
                    <a:pt x="1339" y="1521"/>
                  </a:lnTo>
                  <a:lnTo>
                    <a:pt x="1294" y="1488"/>
                  </a:lnTo>
                  <a:lnTo>
                    <a:pt x="1248" y="1463"/>
                  </a:lnTo>
                  <a:lnTo>
                    <a:pt x="1205" y="1445"/>
                  </a:lnTo>
                  <a:lnTo>
                    <a:pt x="1164" y="1433"/>
                  </a:lnTo>
                  <a:lnTo>
                    <a:pt x="1101" y="1421"/>
                  </a:lnTo>
                  <a:lnTo>
                    <a:pt x="1077" y="1419"/>
                  </a:lnTo>
                  <a:lnTo>
                    <a:pt x="894" y="1529"/>
                  </a:lnTo>
                  <a:lnTo>
                    <a:pt x="665" y="1300"/>
                  </a:lnTo>
                  <a:lnTo>
                    <a:pt x="760" y="1091"/>
                  </a:lnTo>
                  <a:lnTo>
                    <a:pt x="841" y="927"/>
                  </a:lnTo>
                  <a:lnTo>
                    <a:pt x="872" y="867"/>
                  </a:lnTo>
                  <a:lnTo>
                    <a:pt x="881" y="849"/>
                  </a:lnTo>
                  <a:lnTo>
                    <a:pt x="910" y="808"/>
                  </a:lnTo>
                  <a:lnTo>
                    <a:pt x="955" y="755"/>
                  </a:lnTo>
                  <a:lnTo>
                    <a:pt x="1027" y="677"/>
                  </a:lnTo>
                  <a:lnTo>
                    <a:pt x="1211" y="484"/>
                  </a:lnTo>
                  <a:lnTo>
                    <a:pt x="1456" y="233"/>
                  </a:lnTo>
                  <a:close/>
                </a:path>
              </a:pathLst>
            </a:custGeom>
            <a:solidFill>
              <a:srgbClr val="80C0C0"/>
            </a:solidFill>
            <a:ln w="9525" cap="flat" cmpd="sng">
              <a:solidFill>
                <a:srgbClr val="000000"/>
              </a:solidFill>
              <a:prstDash val="solid"/>
              <a:round/>
              <a:headEnd/>
              <a:tailEnd/>
            </a:ln>
          </p:spPr>
          <p:txBody>
            <a:bodyPr/>
            <a:lstStyle/>
            <a:p>
              <a:endParaRPr lang="ja-JP" altLang="en-US"/>
            </a:p>
          </p:txBody>
        </p:sp>
        <p:sp>
          <p:nvSpPr>
            <p:cNvPr id="3185" name="Freeform 79"/>
            <p:cNvSpPr>
              <a:spLocks/>
            </p:cNvSpPr>
            <p:nvPr/>
          </p:nvSpPr>
          <p:spPr bwMode="auto">
            <a:xfrm>
              <a:off x="5152" y="3223"/>
              <a:ext cx="243" cy="355"/>
            </a:xfrm>
            <a:custGeom>
              <a:avLst/>
              <a:gdLst>
                <a:gd name="T0" fmla="*/ 0 w 1712"/>
                <a:gd name="T1" fmla="*/ 0 h 2744"/>
                <a:gd name="T2" fmla="*/ 0 w 1712"/>
                <a:gd name="T3" fmla="*/ 0 h 2744"/>
                <a:gd name="T4" fmla="*/ 0 w 1712"/>
                <a:gd name="T5" fmla="*/ 0 h 2744"/>
                <a:gd name="T6" fmla="*/ 0 w 1712"/>
                <a:gd name="T7" fmla="*/ 0 h 2744"/>
                <a:gd name="T8" fmla="*/ 0 w 1712"/>
                <a:gd name="T9" fmla="*/ 0 h 2744"/>
                <a:gd name="T10" fmla="*/ 0 w 1712"/>
                <a:gd name="T11" fmla="*/ 0 h 2744"/>
                <a:gd name="T12" fmla="*/ 0 w 1712"/>
                <a:gd name="T13" fmla="*/ 0 h 2744"/>
                <a:gd name="T14" fmla="*/ 0 w 1712"/>
                <a:gd name="T15" fmla="*/ 0 h 2744"/>
                <a:gd name="T16" fmla="*/ 0 w 1712"/>
                <a:gd name="T17" fmla="*/ 0 h 2744"/>
                <a:gd name="T18" fmla="*/ 0 w 1712"/>
                <a:gd name="T19" fmla="*/ 0 h 2744"/>
                <a:gd name="T20" fmla="*/ 0 w 1712"/>
                <a:gd name="T21" fmla="*/ 0 h 2744"/>
                <a:gd name="T22" fmla="*/ 0 w 1712"/>
                <a:gd name="T23" fmla="*/ 0 h 2744"/>
                <a:gd name="T24" fmla="*/ 0 w 1712"/>
                <a:gd name="T25" fmla="*/ 0 h 2744"/>
                <a:gd name="T26" fmla="*/ 0 w 1712"/>
                <a:gd name="T27" fmla="*/ 0 h 2744"/>
                <a:gd name="T28" fmla="*/ 0 w 1712"/>
                <a:gd name="T29" fmla="*/ 0 h 2744"/>
                <a:gd name="T30" fmla="*/ 0 w 1712"/>
                <a:gd name="T31" fmla="*/ 0 h 2744"/>
                <a:gd name="T32" fmla="*/ 0 w 1712"/>
                <a:gd name="T33" fmla="*/ 0 h 2744"/>
                <a:gd name="T34" fmla="*/ 0 w 1712"/>
                <a:gd name="T35" fmla="*/ 0 h 2744"/>
                <a:gd name="T36" fmla="*/ 0 w 1712"/>
                <a:gd name="T37" fmla="*/ 0 h 2744"/>
                <a:gd name="T38" fmla="*/ 0 w 1712"/>
                <a:gd name="T39" fmla="*/ 0 h 2744"/>
                <a:gd name="T40" fmla="*/ 0 w 1712"/>
                <a:gd name="T41" fmla="*/ 0 h 2744"/>
                <a:gd name="T42" fmla="*/ 0 w 1712"/>
                <a:gd name="T43" fmla="*/ 0 h 2744"/>
                <a:gd name="T44" fmla="*/ 0 w 1712"/>
                <a:gd name="T45" fmla="*/ 0 h 2744"/>
                <a:gd name="T46" fmla="*/ 0 w 1712"/>
                <a:gd name="T47" fmla="*/ 0 h 2744"/>
                <a:gd name="T48" fmla="*/ 0 w 1712"/>
                <a:gd name="T49" fmla="*/ 0 h 2744"/>
                <a:gd name="T50" fmla="*/ 0 w 1712"/>
                <a:gd name="T51" fmla="*/ 0 h 2744"/>
                <a:gd name="T52" fmla="*/ 0 w 1712"/>
                <a:gd name="T53" fmla="*/ 0 h 2744"/>
                <a:gd name="T54" fmla="*/ 0 w 1712"/>
                <a:gd name="T55" fmla="*/ 0 h 2744"/>
                <a:gd name="T56" fmla="*/ 0 w 1712"/>
                <a:gd name="T57" fmla="*/ 0 h 2744"/>
                <a:gd name="T58" fmla="*/ 0 w 1712"/>
                <a:gd name="T59" fmla="*/ 0 h 2744"/>
                <a:gd name="T60" fmla="*/ 0 w 1712"/>
                <a:gd name="T61" fmla="*/ 0 h 2744"/>
                <a:gd name="T62" fmla="*/ 0 w 1712"/>
                <a:gd name="T63" fmla="*/ 0 h 2744"/>
                <a:gd name="T64" fmla="*/ 0 w 1712"/>
                <a:gd name="T65" fmla="*/ 0 h 2744"/>
                <a:gd name="T66" fmla="*/ 0 w 1712"/>
                <a:gd name="T67" fmla="*/ 0 h 2744"/>
                <a:gd name="T68" fmla="*/ 0 w 1712"/>
                <a:gd name="T69" fmla="*/ 0 h 2744"/>
                <a:gd name="T70" fmla="*/ 0 w 1712"/>
                <a:gd name="T71" fmla="*/ 0 h 2744"/>
                <a:gd name="T72" fmla="*/ 0 w 1712"/>
                <a:gd name="T73" fmla="*/ 0 h 2744"/>
                <a:gd name="T74" fmla="*/ 0 w 1712"/>
                <a:gd name="T75" fmla="*/ 0 h 2744"/>
                <a:gd name="T76" fmla="*/ 0 w 1712"/>
                <a:gd name="T77" fmla="*/ 0 h 2744"/>
                <a:gd name="T78" fmla="*/ 0 w 1712"/>
                <a:gd name="T79" fmla="*/ 0 h 2744"/>
                <a:gd name="T80" fmla="*/ 0 w 1712"/>
                <a:gd name="T81" fmla="*/ 0 h 2744"/>
                <a:gd name="T82" fmla="*/ 0 w 1712"/>
                <a:gd name="T83" fmla="*/ 0 h 2744"/>
                <a:gd name="T84" fmla="*/ 0 w 1712"/>
                <a:gd name="T85" fmla="*/ 0 h 2744"/>
                <a:gd name="T86" fmla="*/ 0 w 1712"/>
                <a:gd name="T87" fmla="*/ 0 h 2744"/>
                <a:gd name="T88" fmla="*/ 0 w 1712"/>
                <a:gd name="T89" fmla="*/ 0 h 2744"/>
                <a:gd name="T90" fmla="*/ 0 w 1712"/>
                <a:gd name="T91" fmla="*/ 0 h 2744"/>
                <a:gd name="T92" fmla="*/ 0 w 1712"/>
                <a:gd name="T93" fmla="*/ 0 h 2744"/>
                <a:gd name="T94" fmla="*/ 0 w 1712"/>
                <a:gd name="T95" fmla="*/ 0 h 2744"/>
                <a:gd name="T96" fmla="*/ 0 w 1712"/>
                <a:gd name="T97" fmla="*/ 0 h 2744"/>
                <a:gd name="T98" fmla="*/ 0 w 1712"/>
                <a:gd name="T99" fmla="*/ 0 h 2744"/>
                <a:gd name="T100" fmla="*/ 0 w 1712"/>
                <a:gd name="T101" fmla="*/ 0 h 2744"/>
                <a:gd name="T102" fmla="*/ 0 w 1712"/>
                <a:gd name="T103" fmla="*/ 0 h 2744"/>
                <a:gd name="T104" fmla="*/ 0 w 1712"/>
                <a:gd name="T105" fmla="*/ 0 h 2744"/>
                <a:gd name="T106" fmla="*/ 0 w 1712"/>
                <a:gd name="T107" fmla="*/ 0 h 2744"/>
                <a:gd name="T108" fmla="*/ 0 w 1712"/>
                <a:gd name="T109" fmla="*/ 0 h 2744"/>
                <a:gd name="T110" fmla="*/ 0 w 1712"/>
                <a:gd name="T111" fmla="*/ 0 h 274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712" h="2744">
                  <a:moveTo>
                    <a:pt x="1214" y="491"/>
                  </a:moveTo>
                  <a:lnTo>
                    <a:pt x="1224" y="501"/>
                  </a:lnTo>
                  <a:lnTo>
                    <a:pt x="1474" y="245"/>
                  </a:lnTo>
                  <a:lnTo>
                    <a:pt x="1424" y="189"/>
                  </a:lnTo>
                  <a:lnTo>
                    <a:pt x="1359" y="114"/>
                  </a:lnTo>
                  <a:lnTo>
                    <a:pt x="1342" y="86"/>
                  </a:lnTo>
                  <a:lnTo>
                    <a:pt x="1327" y="50"/>
                  </a:lnTo>
                  <a:lnTo>
                    <a:pt x="1309" y="0"/>
                  </a:lnTo>
                  <a:lnTo>
                    <a:pt x="1264" y="31"/>
                  </a:lnTo>
                  <a:lnTo>
                    <a:pt x="1164" y="105"/>
                  </a:lnTo>
                  <a:lnTo>
                    <a:pt x="1016" y="226"/>
                  </a:lnTo>
                  <a:lnTo>
                    <a:pt x="931" y="302"/>
                  </a:lnTo>
                  <a:lnTo>
                    <a:pt x="839" y="392"/>
                  </a:lnTo>
                  <a:lnTo>
                    <a:pt x="742" y="489"/>
                  </a:lnTo>
                  <a:lnTo>
                    <a:pt x="644" y="596"/>
                  </a:lnTo>
                  <a:lnTo>
                    <a:pt x="546" y="713"/>
                  </a:lnTo>
                  <a:lnTo>
                    <a:pt x="451" y="840"/>
                  </a:lnTo>
                  <a:lnTo>
                    <a:pt x="359" y="975"/>
                  </a:lnTo>
                  <a:lnTo>
                    <a:pt x="272" y="1119"/>
                  </a:lnTo>
                  <a:lnTo>
                    <a:pt x="194" y="1272"/>
                  </a:lnTo>
                  <a:lnTo>
                    <a:pt x="160" y="1350"/>
                  </a:lnTo>
                  <a:lnTo>
                    <a:pt x="127" y="1431"/>
                  </a:lnTo>
                  <a:lnTo>
                    <a:pt x="90" y="1540"/>
                  </a:lnTo>
                  <a:lnTo>
                    <a:pt x="61" y="1646"/>
                  </a:lnTo>
                  <a:lnTo>
                    <a:pt x="37" y="1752"/>
                  </a:lnTo>
                  <a:lnTo>
                    <a:pt x="20" y="1852"/>
                  </a:lnTo>
                  <a:lnTo>
                    <a:pt x="8" y="1949"/>
                  </a:lnTo>
                  <a:lnTo>
                    <a:pt x="2" y="2042"/>
                  </a:lnTo>
                  <a:lnTo>
                    <a:pt x="0" y="2129"/>
                  </a:lnTo>
                  <a:lnTo>
                    <a:pt x="0" y="2210"/>
                  </a:lnTo>
                  <a:lnTo>
                    <a:pt x="9" y="2351"/>
                  </a:lnTo>
                  <a:lnTo>
                    <a:pt x="23" y="2460"/>
                  </a:lnTo>
                  <a:lnTo>
                    <a:pt x="36" y="2528"/>
                  </a:lnTo>
                  <a:lnTo>
                    <a:pt x="41" y="2557"/>
                  </a:lnTo>
                  <a:lnTo>
                    <a:pt x="99" y="2586"/>
                  </a:lnTo>
                  <a:lnTo>
                    <a:pt x="234" y="2647"/>
                  </a:lnTo>
                  <a:lnTo>
                    <a:pt x="316" y="2680"/>
                  </a:lnTo>
                  <a:lnTo>
                    <a:pt x="403" y="2709"/>
                  </a:lnTo>
                  <a:lnTo>
                    <a:pt x="486" y="2732"/>
                  </a:lnTo>
                  <a:lnTo>
                    <a:pt x="562" y="2744"/>
                  </a:lnTo>
                  <a:lnTo>
                    <a:pt x="640" y="2743"/>
                  </a:lnTo>
                  <a:lnTo>
                    <a:pt x="729" y="2734"/>
                  </a:lnTo>
                  <a:lnTo>
                    <a:pt x="823" y="2718"/>
                  </a:lnTo>
                  <a:lnTo>
                    <a:pt x="916" y="2699"/>
                  </a:lnTo>
                  <a:lnTo>
                    <a:pt x="1067" y="2662"/>
                  </a:lnTo>
                  <a:lnTo>
                    <a:pt x="1134" y="2644"/>
                  </a:lnTo>
                  <a:lnTo>
                    <a:pt x="1206" y="1970"/>
                  </a:lnTo>
                  <a:lnTo>
                    <a:pt x="1375" y="2172"/>
                  </a:lnTo>
                  <a:lnTo>
                    <a:pt x="1202" y="2480"/>
                  </a:lnTo>
                  <a:lnTo>
                    <a:pt x="1434" y="2648"/>
                  </a:lnTo>
                  <a:lnTo>
                    <a:pt x="1478" y="2596"/>
                  </a:lnTo>
                  <a:lnTo>
                    <a:pt x="1565" y="2483"/>
                  </a:lnTo>
                  <a:lnTo>
                    <a:pt x="1657" y="2352"/>
                  </a:lnTo>
                  <a:lnTo>
                    <a:pt x="1692" y="2294"/>
                  </a:lnTo>
                  <a:lnTo>
                    <a:pt x="1702" y="2273"/>
                  </a:lnTo>
                  <a:lnTo>
                    <a:pt x="1705" y="2267"/>
                  </a:lnTo>
                  <a:lnTo>
                    <a:pt x="1711" y="2246"/>
                  </a:lnTo>
                  <a:lnTo>
                    <a:pt x="1712" y="2220"/>
                  </a:lnTo>
                  <a:lnTo>
                    <a:pt x="1705" y="2186"/>
                  </a:lnTo>
                  <a:lnTo>
                    <a:pt x="1694" y="2147"/>
                  </a:lnTo>
                  <a:lnTo>
                    <a:pt x="1677" y="2100"/>
                  </a:lnTo>
                  <a:lnTo>
                    <a:pt x="1631" y="1993"/>
                  </a:lnTo>
                  <a:lnTo>
                    <a:pt x="1574" y="1875"/>
                  </a:lnTo>
                  <a:lnTo>
                    <a:pt x="1511" y="1761"/>
                  </a:lnTo>
                  <a:lnTo>
                    <a:pt x="1448" y="1657"/>
                  </a:lnTo>
                  <a:lnTo>
                    <a:pt x="1394" y="1576"/>
                  </a:lnTo>
                  <a:lnTo>
                    <a:pt x="1352" y="1526"/>
                  </a:lnTo>
                  <a:lnTo>
                    <a:pt x="1307" y="1494"/>
                  </a:lnTo>
                  <a:lnTo>
                    <a:pt x="1260" y="1468"/>
                  </a:lnTo>
                  <a:lnTo>
                    <a:pt x="1216" y="1450"/>
                  </a:lnTo>
                  <a:lnTo>
                    <a:pt x="1174" y="1437"/>
                  </a:lnTo>
                  <a:lnTo>
                    <a:pt x="1110" y="1425"/>
                  </a:lnTo>
                  <a:lnTo>
                    <a:pt x="1083" y="1423"/>
                  </a:lnTo>
                  <a:lnTo>
                    <a:pt x="903" y="1531"/>
                  </a:lnTo>
                  <a:lnTo>
                    <a:pt x="683" y="1309"/>
                  </a:lnTo>
                  <a:lnTo>
                    <a:pt x="775" y="1106"/>
                  </a:lnTo>
                  <a:lnTo>
                    <a:pt x="856" y="942"/>
                  </a:lnTo>
                  <a:lnTo>
                    <a:pt x="887" y="882"/>
                  </a:lnTo>
                  <a:lnTo>
                    <a:pt x="895" y="865"/>
                  </a:lnTo>
                  <a:lnTo>
                    <a:pt x="925" y="825"/>
                  </a:lnTo>
                  <a:lnTo>
                    <a:pt x="970" y="772"/>
                  </a:lnTo>
                  <a:lnTo>
                    <a:pt x="1041" y="694"/>
                  </a:lnTo>
                  <a:lnTo>
                    <a:pt x="1224" y="501"/>
                  </a:lnTo>
                  <a:lnTo>
                    <a:pt x="1474" y="245"/>
                  </a:lnTo>
                  <a:lnTo>
                    <a:pt x="1424" y="189"/>
                  </a:lnTo>
                  <a:lnTo>
                    <a:pt x="1412" y="199"/>
                  </a:lnTo>
                  <a:lnTo>
                    <a:pt x="1454" y="245"/>
                  </a:lnTo>
                  <a:lnTo>
                    <a:pt x="1214" y="491"/>
                  </a:lnTo>
                  <a:lnTo>
                    <a:pt x="1029" y="684"/>
                  </a:lnTo>
                  <a:lnTo>
                    <a:pt x="957" y="762"/>
                  </a:lnTo>
                  <a:lnTo>
                    <a:pt x="912" y="815"/>
                  </a:lnTo>
                  <a:lnTo>
                    <a:pt x="883" y="857"/>
                  </a:lnTo>
                  <a:lnTo>
                    <a:pt x="872" y="876"/>
                  </a:lnTo>
                  <a:lnTo>
                    <a:pt x="842" y="936"/>
                  </a:lnTo>
                  <a:lnTo>
                    <a:pt x="761" y="1100"/>
                  </a:lnTo>
                  <a:lnTo>
                    <a:pt x="664" y="1314"/>
                  </a:lnTo>
                  <a:lnTo>
                    <a:pt x="901" y="1551"/>
                  </a:lnTo>
                  <a:lnTo>
                    <a:pt x="1087" y="1439"/>
                  </a:lnTo>
                  <a:lnTo>
                    <a:pt x="1108" y="1441"/>
                  </a:lnTo>
                  <a:lnTo>
                    <a:pt x="1170" y="1452"/>
                  </a:lnTo>
                  <a:lnTo>
                    <a:pt x="1210" y="1464"/>
                  </a:lnTo>
                  <a:lnTo>
                    <a:pt x="1253" y="1482"/>
                  </a:lnTo>
                  <a:lnTo>
                    <a:pt x="1298" y="1506"/>
                  </a:lnTo>
                  <a:lnTo>
                    <a:pt x="1342" y="1539"/>
                  </a:lnTo>
                  <a:lnTo>
                    <a:pt x="1382" y="1586"/>
                  </a:lnTo>
                  <a:lnTo>
                    <a:pt x="1436" y="1666"/>
                  </a:lnTo>
                  <a:lnTo>
                    <a:pt x="1496" y="1769"/>
                  </a:lnTo>
                  <a:lnTo>
                    <a:pt x="1560" y="1884"/>
                  </a:lnTo>
                  <a:lnTo>
                    <a:pt x="1617" y="1999"/>
                  </a:lnTo>
                  <a:lnTo>
                    <a:pt x="1663" y="2106"/>
                  </a:lnTo>
                  <a:lnTo>
                    <a:pt x="1679" y="2151"/>
                  </a:lnTo>
                  <a:lnTo>
                    <a:pt x="1691" y="2191"/>
                  </a:lnTo>
                  <a:lnTo>
                    <a:pt x="1696" y="2222"/>
                  </a:lnTo>
                  <a:lnTo>
                    <a:pt x="1695" y="2244"/>
                  </a:lnTo>
                  <a:lnTo>
                    <a:pt x="1691" y="2261"/>
                  </a:lnTo>
                  <a:lnTo>
                    <a:pt x="1687" y="2267"/>
                  </a:lnTo>
                  <a:lnTo>
                    <a:pt x="1677" y="2286"/>
                  </a:lnTo>
                  <a:lnTo>
                    <a:pt x="1645" y="2344"/>
                  </a:lnTo>
                  <a:lnTo>
                    <a:pt x="1553" y="2473"/>
                  </a:lnTo>
                  <a:lnTo>
                    <a:pt x="1466" y="2586"/>
                  </a:lnTo>
                  <a:lnTo>
                    <a:pt x="1432" y="2628"/>
                  </a:lnTo>
                  <a:lnTo>
                    <a:pt x="1223" y="2476"/>
                  </a:lnTo>
                  <a:lnTo>
                    <a:pt x="1393" y="2170"/>
                  </a:lnTo>
                  <a:lnTo>
                    <a:pt x="1194" y="1931"/>
                  </a:lnTo>
                  <a:lnTo>
                    <a:pt x="1120" y="2632"/>
                  </a:lnTo>
                  <a:lnTo>
                    <a:pt x="1062" y="2648"/>
                  </a:lnTo>
                  <a:lnTo>
                    <a:pt x="912" y="2685"/>
                  </a:lnTo>
                  <a:lnTo>
                    <a:pt x="821" y="2703"/>
                  </a:lnTo>
                  <a:lnTo>
                    <a:pt x="727" y="2718"/>
                  </a:lnTo>
                  <a:lnTo>
                    <a:pt x="640" y="2727"/>
                  </a:lnTo>
                  <a:lnTo>
                    <a:pt x="564" y="2728"/>
                  </a:lnTo>
                  <a:lnTo>
                    <a:pt x="491" y="2718"/>
                  </a:lnTo>
                  <a:lnTo>
                    <a:pt x="407" y="2695"/>
                  </a:lnTo>
                  <a:lnTo>
                    <a:pt x="322" y="2665"/>
                  </a:lnTo>
                  <a:lnTo>
                    <a:pt x="240" y="2633"/>
                  </a:lnTo>
                  <a:lnTo>
                    <a:pt x="105" y="2571"/>
                  </a:lnTo>
                  <a:lnTo>
                    <a:pt x="55" y="2547"/>
                  </a:lnTo>
                  <a:lnTo>
                    <a:pt x="50" y="2526"/>
                  </a:lnTo>
                  <a:lnTo>
                    <a:pt x="39" y="2458"/>
                  </a:lnTo>
                  <a:lnTo>
                    <a:pt x="26" y="2349"/>
                  </a:lnTo>
                  <a:lnTo>
                    <a:pt x="17" y="2210"/>
                  </a:lnTo>
                  <a:lnTo>
                    <a:pt x="17" y="2129"/>
                  </a:lnTo>
                  <a:lnTo>
                    <a:pt x="19" y="2042"/>
                  </a:lnTo>
                  <a:lnTo>
                    <a:pt x="25" y="1951"/>
                  </a:lnTo>
                  <a:lnTo>
                    <a:pt x="36" y="1854"/>
                  </a:lnTo>
                  <a:lnTo>
                    <a:pt x="51" y="1754"/>
                  </a:lnTo>
                  <a:lnTo>
                    <a:pt x="75" y="1650"/>
                  </a:lnTo>
                  <a:lnTo>
                    <a:pt x="104" y="1544"/>
                  </a:lnTo>
                  <a:lnTo>
                    <a:pt x="141" y="1437"/>
                  </a:lnTo>
                  <a:lnTo>
                    <a:pt x="174" y="1357"/>
                  </a:lnTo>
                  <a:lnTo>
                    <a:pt x="209" y="1278"/>
                  </a:lnTo>
                  <a:lnTo>
                    <a:pt x="286" y="1127"/>
                  </a:lnTo>
                  <a:lnTo>
                    <a:pt x="371" y="983"/>
                  </a:lnTo>
                  <a:lnTo>
                    <a:pt x="463" y="848"/>
                  </a:lnTo>
                  <a:lnTo>
                    <a:pt x="558" y="723"/>
                  </a:lnTo>
                  <a:lnTo>
                    <a:pt x="656" y="606"/>
                  </a:lnTo>
                  <a:lnTo>
                    <a:pt x="754" y="499"/>
                  </a:lnTo>
                  <a:lnTo>
                    <a:pt x="849" y="402"/>
                  </a:lnTo>
                  <a:lnTo>
                    <a:pt x="941" y="315"/>
                  </a:lnTo>
                  <a:lnTo>
                    <a:pt x="1027" y="238"/>
                  </a:lnTo>
                  <a:lnTo>
                    <a:pt x="1174" y="117"/>
                  </a:lnTo>
                  <a:lnTo>
                    <a:pt x="1272" y="44"/>
                  </a:lnTo>
                  <a:lnTo>
                    <a:pt x="1300" y="24"/>
                  </a:lnTo>
                  <a:lnTo>
                    <a:pt x="1313" y="56"/>
                  </a:lnTo>
                  <a:lnTo>
                    <a:pt x="1328" y="92"/>
                  </a:lnTo>
                  <a:lnTo>
                    <a:pt x="1346" y="122"/>
                  </a:lnTo>
                  <a:lnTo>
                    <a:pt x="1412" y="199"/>
                  </a:lnTo>
                  <a:lnTo>
                    <a:pt x="1454" y="245"/>
                  </a:lnTo>
                  <a:lnTo>
                    <a:pt x="1214" y="491"/>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186" name="Freeform 80"/>
            <p:cNvSpPr>
              <a:spLocks/>
            </p:cNvSpPr>
            <p:nvPr/>
          </p:nvSpPr>
          <p:spPr bwMode="auto">
            <a:xfrm>
              <a:off x="5232" y="3360"/>
              <a:ext cx="37" cy="75"/>
            </a:xfrm>
            <a:custGeom>
              <a:avLst/>
              <a:gdLst>
                <a:gd name="T0" fmla="*/ 0 w 255"/>
                <a:gd name="T1" fmla="*/ 0 h 545"/>
                <a:gd name="T2" fmla="*/ 0 w 255"/>
                <a:gd name="T3" fmla="*/ 0 h 545"/>
                <a:gd name="T4" fmla="*/ 0 w 255"/>
                <a:gd name="T5" fmla="*/ 0 h 545"/>
                <a:gd name="T6" fmla="*/ 0 w 255"/>
                <a:gd name="T7" fmla="*/ 0 h 545"/>
                <a:gd name="T8" fmla="*/ 0 w 255"/>
                <a:gd name="T9" fmla="*/ 0 h 545"/>
                <a:gd name="T10" fmla="*/ 0 w 255"/>
                <a:gd name="T11" fmla="*/ 0 h 545"/>
                <a:gd name="T12" fmla="*/ 0 w 255"/>
                <a:gd name="T13" fmla="*/ 0 h 545"/>
                <a:gd name="T14" fmla="*/ 0 w 255"/>
                <a:gd name="T15" fmla="*/ 0 h 545"/>
                <a:gd name="T16" fmla="*/ 0 w 255"/>
                <a:gd name="T17" fmla="*/ 0 h 545"/>
                <a:gd name="T18" fmla="*/ 0 w 255"/>
                <a:gd name="T19" fmla="*/ 0 h 545"/>
                <a:gd name="T20" fmla="*/ 0 w 255"/>
                <a:gd name="T21" fmla="*/ 0 h 545"/>
                <a:gd name="T22" fmla="*/ 0 w 255"/>
                <a:gd name="T23" fmla="*/ 0 h 545"/>
                <a:gd name="T24" fmla="*/ 0 w 255"/>
                <a:gd name="T25" fmla="*/ 0 h 545"/>
                <a:gd name="T26" fmla="*/ 0 w 255"/>
                <a:gd name="T27" fmla="*/ 0 h 545"/>
                <a:gd name="T28" fmla="*/ 0 w 255"/>
                <a:gd name="T29" fmla="*/ 0 h 545"/>
                <a:gd name="T30" fmla="*/ 0 w 255"/>
                <a:gd name="T31" fmla="*/ 0 h 545"/>
                <a:gd name="T32" fmla="*/ 0 w 255"/>
                <a:gd name="T33" fmla="*/ 0 h 545"/>
                <a:gd name="T34" fmla="*/ 0 w 255"/>
                <a:gd name="T35" fmla="*/ 0 h 545"/>
                <a:gd name="T36" fmla="*/ 0 w 255"/>
                <a:gd name="T37" fmla="*/ 0 h 545"/>
                <a:gd name="T38" fmla="*/ 0 w 255"/>
                <a:gd name="T39" fmla="*/ 0 h 545"/>
                <a:gd name="T40" fmla="*/ 0 w 255"/>
                <a:gd name="T41" fmla="*/ 0 h 545"/>
                <a:gd name="T42" fmla="*/ 0 w 255"/>
                <a:gd name="T43" fmla="*/ 0 h 545"/>
                <a:gd name="T44" fmla="*/ 0 w 255"/>
                <a:gd name="T45" fmla="*/ 0 h 545"/>
                <a:gd name="T46" fmla="*/ 0 w 255"/>
                <a:gd name="T47" fmla="*/ 0 h 545"/>
                <a:gd name="T48" fmla="*/ 0 w 255"/>
                <a:gd name="T49" fmla="*/ 0 h 545"/>
                <a:gd name="T50" fmla="*/ 0 w 255"/>
                <a:gd name="T51" fmla="*/ 0 h 545"/>
                <a:gd name="T52" fmla="*/ 0 w 255"/>
                <a:gd name="T53" fmla="*/ 0 h 545"/>
                <a:gd name="T54" fmla="*/ 0 w 255"/>
                <a:gd name="T55" fmla="*/ 0 h 545"/>
                <a:gd name="T56" fmla="*/ 0 w 255"/>
                <a:gd name="T57" fmla="*/ 0 h 545"/>
                <a:gd name="T58" fmla="*/ 0 w 255"/>
                <a:gd name="T59" fmla="*/ 0 h 54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55" h="545">
                  <a:moveTo>
                    <a:pt x="193" y="8"/>
                  </a:moveTo>
                  <a:lnTo>
                    <a:pt x="191" y="21"/>
                  </a:lnTo>
                  <a:lnTo>
                    <a:pt x="188" y="56"/>
                  </a:lnTo>
                  <a:lnTo>
                    <a:pt x="193" y="105"/>
                  </a:lnTo>
                  <a:lnTo>
                    <a:pt x="200" y="133"/>
                  </a:lnTo>
                  <a:lnTo>
                    <a:pt x="211" y="163"/>
                  </a:lnTo>
                  <a:lnTo>
                    <a:pt x="203" y="181"/>
                  </a:lnTo>
                  <a:lnTo>
                    <a:pt x="197" y="203"/>
                  </a:lnTo>
                  <a:lnTo>
                    <a:pt x="192" y="231"/>
                  </a:lnTo>
                  <a:lnTo>
                    <a:pt x="193" y="263"/>
                  </a:lnTo>
                  <a:lnTo>
                    <a:pt x="203" y="301"/>
                  </a:lnTo>
                  <a:lnTo>
                    <a:pt x="222" y="342"/>
                  </a:lnTo>
                  <a:lnTo>
                    <a:pt x="236" y="364"/>
                  </a:lnTo>
                  <a:lnTo>
                    <a:pt x="255" y="385"/>
                  </a:lnTo>
                  <a:lnTo>
                    <a:pt x="0" y="545"/>
                  </a:lnTo>
                  <a:lnTo>
                    <a:pt x="1" y="492"/>
                  </a:lnTo>
                  <a:lnTo>
                    <a:pt x="6" y="435"/>
                  </a:lnTo>
                  <a:lnTo>
                    <a:pt x="13" y="366"/>
                  </a:lnTo>
                  <a:lnTo>
                    <a:pt x="24" y="291"/>
                  </a:lnTo>
                  <a:lnTo>
                    <a:pt x="40" y="216"/>
                  </a:lnTo>
                  <a:lnTo>
                    <a:pt x="64" y="147"/>
                  </a:lnTo>
                  <a:lnTo>
                    <a:pt x="79" y="117"/>
                  </a:lnTo>
                  <a:lnTo>
                    <a:pt x="95" y="90"/>
                  </a:lnTo>
                  <a:lnTo>
                    <a:pt x="127" y="49"/>
                  </a:lnTo>
                  <a:lnTo>
                    <a:pt x="151" y="23"/>
                  </a:lnTo>
                  <a:lnTo>
                    <a:pt x="168" y="7"/>
                  </a:lnTo>
                  <a:lnTo>
                    <a:pt x="180" y="1"/>
                  </a:lnTo>
                  <a:lnTo>
                    <a:pt x="187" y="0"/>
                  </a:lnTo>
                  <a:lnTo>
                    <a:pt x="191" y="3"/>
                  </a:lnTo>
                  <a:lnTo>
                    <a:pt x="193" y="8"/>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87" name="Freeform 81"/>
            <p:cNvSpPr>
              <a:spLocks/>
            </p:cNvSpPr>
            <p:nvPr/>
          </p:nvSpPr>
          <p:spPr bwMode="auto">
            <a:xfrm>
              <a:off x="5232" y="3360"/>
              <a:ext cx="42" cy="75"/>
            </a:xfrm>
            <a:custGeom>
              <a:avLst/>
              <a:gdLst>
                <a:gd name="T0" fmla="*/ 0 w 275"/>
                <a:gd name="T1" fmla="*/ 0 h 567"/>
                <a:gd name="T2" fmla="*/ 0 w 275"/>
                <a:gd name="T3" fmla="*/ 0 h 567"/>
                <a:gd name="T4" fmla="*/ 0 w 275"/>
                <a:gd name="T5" fmla="*/ 0 h 567"/>
                <a:gd name="T6" fmla="*/ 0 w 275"/>
                <a:gd name="T7" fmla="*/ 0 h 567"/>
                <a:gd name="T8" fmla="*/ 0 w 275"/>
                <a:gd name="T9" fmla="*/ 0 h 567"/>
                <a:gd name="T10" fmla="*/ 0 w 275"/>
                <a:gd name="T11" fmla="*/ 0 h 567"/>
                <a:gd name="T12" fmla="*/ 0 w 275"/>
                <a:gd name="T13" fmla="*/ 0 h 567"/>
                <a:gd name="T14" fmla="*/ 0 w 275"/>
                <a:gd name="T15" fmla="*/ 0 h 567"/>
                <a:gd name="T16" fmla="*/ 0 w 275"/>
                <a:gd name="T17" fmla="*/ 0 h 567"/>
                <a:gd name="T18" fmla="*/ 0 w 275"/>
                <a:gd name="T19" fmla="*/ 0 h 567"/>
                <a:gd name="T20" fmla="*/ 0 w 275"/>
                <a:gd name="T21" fmla="*/ 0 h 567"/>
                <a:gd name="T22" fmla="*/ 0 w 275"/>
                <a:gd name="T23" fmla="*/ 0 h 567"/>
                <a:gd name="T24" fmla="*/ 0 w 275"/>
                <a:gd name="T25" fmla="*/ 0 h 567"/>
                <a:gd name="T26" fmla="*/ 0 w 275"/>
                <a:gd name="T27" fmla="*/ 0 h 567"/>
                <a:gd name="T28" fmla="*/ 0 w 275"/>
                <a:gd name="T29" fmla="*/ 0 h 567"/>
                <a:gd name="T30" fmla="*/ 0 w 275"/>
                <a:gd name="T31" fmla="*/ 0 h 567"/>
                <a:gd name="T32" fmla="*/ 0 w 275"/>
                <a:gd name="T33" fmla="*/ 0 h 567"/>
                <a:gd name="T34" fmla="*/ 0 w 275"/>
                <a:gd name="T35" fmla="*/ 0 h 567"/>
                <a:gd name="T36" fmla="*/ 0 w 275"/>
                <a:gd name="T37" fmla="*/ 0 h 567"/>
                <a:gd name="T38" fmla="*/ 0 w 275"/>
                <a:gd name="T39" fmla="*/ 0 h 567"/>
                <a:gd name="T40" fmla="*/ 0 w 275"/>
                <a:gd name="T41" fmla="*/ 0 h 567"/>
                <a:gd name="T42" fmla="*/ 0 w 275"/>
                <a:gd name="T43" fmla="*/ 0 h 567"/>
                <a:gd name="T44" fmla="*/ 0 w 275"/>
                <a:gd name="T45" fmla="*/ 0 h 567"/>
                <a:gd name="T46" fmla="*/ 0 w 275"/>
                <a:gd name="T47" fmla="*/ 0 h 567"/>
                <a:gd name="T48" fmla="*/ 0 w 275"/>
                <a:gd name="T49" fmla="*/ 0 h 567"/>
                <a:gd name="T50" fmla="*/ 0 w 275"/>
                <a:gd name="T51" fmla="*/ 0 h 567"/>
                <a:gd name="T52" fmla="*/ 0 w 275"/>
                <a:gd name="T53" fmla="*/ 0 h 567"/>
                <a:gd name="T54" fmla="*/ 0 w 275"/>
                <a:gd name="T55" fmla="*/ 0 h 567"/>
                <a:gd name="T56" fmla="*/ 0 w 275"/>
                <a:gd name="T57" fmla="*/ 0 h 567"/>
                <a:gd name="T58" fmla="*/ 0 w 275"/>
                <a:gd name="T59" fmla="*/ 0 h 567"/>
                <a:gd name="T60" fmla="*/ 0 w 275"/>
                <a:gd name="T61" fmla="*/ 0 h 567"/>
                <a:gd name="T62" fmla="*/ 0 w 275"/>
                <a:gd name="T63" fmla="*/ 0 h 56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75" h="567">
                  <a:moveTo>
                    <a:pt x="207" y="8"/>
                  </a:moveTo>
                  <a:lnTo>
                    <a:pt x="192" y="14"/>
                  </a:lnTo>
                  <a:lnTo>
                    <a:pt x="193" y="18"/>
                  </a:lnTo>
                  <a:lnTo>
                    <a:pt x="191" y="28"/>
                  </a:lnTo>
                  <a:lnTo>
                    <a:pt x="188" y="64"/>
                  </a:lnTo>
                  <a:lnTo>
                    <a:pt x="193" y="114"/>
                  </a:lnTo>
                  <a:lnTo>
                    <a:pt x="200" y="143"/>
                  </a:lnTo>
                  <a:lnTo>
                    <a:pt x="211" y="171"/>
                  </a:lnTo>
                  <a:lnTo>
                    <a:pt x="204" y="186"/>
                  </a:lnTo>
                  <a:lnTo>
                    <a:pt x="197" y="209"/>
                  </a:lnTo>
                  <a:lnTo>
                    <a:pt x="192" y="239"/>
                  </a:lnTo>
                  <a:lnTo>
                    <a:pt x="193" y="272"/>
                  </a:lnTo>
                  <a:lnTo>
                    <a:pt x="204" y="312"/>
                  </a:lnTo>
                  <a:lnTo>
                    <a:pt x="223" y="354"/>
                  </a:lnTo>
                  <a:lnTo>
                    <a:pt x="238" y="377"/>
                  </a:lnTo>
                  <a:lnTo>
                    <a:pt x="251" y="391"/>
                  </a:lnTo>
                  <a:lnTo>
                    <a:pt x="17" y="538"/>
                  </a:lnTo>
                  <a:lnTo>
                    <a:pt x="18" y="500"/>
                  </a:lnTo>
                  <a:lnTo>
                    <a:pt x="22" y="444"/>
                  </a:lnTo>
                  <a:lnTo>
                    <a:pt x="29" y="375"/>
                  </a:lnTo>
                  <a:lnTo>
                    <a:pt x="39" y="300"/>
                  </a:lnTo>
                  <a:lnTo>
                    <a:pt x="55" y="226"/>
                  </a:lnTo>
                  <a:lnTo>
                    <a:pt x="79" y="158"/>
                  </a:lnTo>
                  <a:lnTo>
                    <a:pt x="94" y="129"/>
                  </a:lnTo>
                  <a:lnTo>
                    <a:pt x="110" y="102"/>
                  </a:lnTo>
                  <a:lnTo>
                    <a:pt x="141" y="63"/>
                  </a:lnTo>
                  <a:lnTo>
                    <a:pt x="164" y="36"/>
                  </a:lnTo>
                  <a:lnTo>
                    <a:pt x="180" y="22"/>
                  </a:lnTo>
                  <a:lnTo>
                    <a:pt x="190" y="16"/>
                  </a:lnTo>
                  <a:lnTo>
                    <a:pt x="193" y="16"/>
                  </a:lnTo>
                  <a:lnTo>
                    <a:pt x="193" y="18"/>
                  </a:lnTo>
                  <a:lnTo>
                    <a:pt x="192" y="28"/>
                  </a:lnTo>
                  <a:lnTo>
                    <a:pt x="207" y="30"/>
                  </a:lnTo>
                  <a:lnTo>
                    <a:pt x="210" y="15"/>
                  </a:lnTo>
                  <a:lnTo>
                    <a:pt x="206" y="6"/>
                  </a:lnTo>
                  <a:lnTo>
                    <a:pt x="197" y="0"/>
                  </a:lnTo>
                  <a:lnTo>
                    <a:pt x="186" y="2"/>
                  </a:lnTo>
                  <a:lnTo>
                    <a:pt x="172" y="9"/>
                  </a:lnTo>
                  <a:lnTo>
                    <a:pt x="153" y="26"/>
                  </a:lnTo>
                  <a:lnTo>
                    <a:pt x="129" y="52"/>
                  </a:lnTo>
                  <a:lnTo>
                    <a:pt x="97" y="94"/>
                  </a:lnTo>
                  <a:lnTo>
                    <a:pt x="80" y="121"/>
                  </a:lnTo>
                  <a:lnTo>
                    <a:pt x="65" y="152"/>
                  </a:lnTo>
                  <a:lnTo>
                    <a:pt x="41" y="222"/>
                  </a:lnTo>
                  <a:lnTo>
                    <a:pt x="25" y="298"/>
                  </a:lnTo>
                  <a:lnTo>
                    <a:pt x="13" y="373"/>
                  </a:lnTo>
                  <a:lnTo>
                    <a:pt x="5" y="442"/>
                  </a:lnTo>
                  <a:lnTo>
                    <a:pt x="1" y="500"/>
                  </a:lnTo>
                  <a:lnTo>
                    <a:pt x="0" y="567"/>
                  </a:lnTo>
                  <a:lnTo>
                    <a:pt x="275" y="395"/>
                  </a:lnTo>
                  <a:lnTo>
                    <a:pt x="251" y="366"/>
                  </a:lnTo>
                  <a:lnTo>
                    <a:pt x="237" y="346"/>
                  </a:lnTo>
                  <a:lnTo>
                    <a:pt x="218" y="306"/>
                  </a:lnTo>
                  <a:lnTo>
                    <a:pt x="210" y="270"/>
                  </a:lnTo>
                  <a:lnTo>
                    <a:pt x="209" y="239"/>
                  </a:lnTo>
                  <a:lnTo>
                    <a:pt x="212" y="213"/>
                  </a:lnTo>
                  <a:lnTo>
                    <a:pt x="218" y="193"/>
                  </a:lnTo>
                  <a:lnTo>
                    <a:pt x="227" y="171"/>
                  </a:lnTo>
                  <a:lnTo>
                    <a:pt x="215" y="139"/>
                  </a:lnTo>
                  <a:lnTo>
                    <a:pt x="210" y="112"/>
                  </a:lnTo>
                  <a:lnTo>
                    <a:pt x="205" y="64"/>
                  </a:lnTo>
                  <a:lnTo>
                    <a:pt x="208" y="30"/>
                  </a:lnTo>
                  <a:lnTo>
                    <a:pt x="210" y="15"/>
                  </a:lnTo>
                  <a:lnTo>
                    <a:pt x="207" y="8"/>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188" name="Freeform 82"/>
            <p:cNvSpPr>
              <a:spLocks/>
            </p:cNvSpPr>
            <p:nvPr/>
          </p:nvSpPr>
          <p:spPr bwMode="auto">
            <a:xfrm>
              <a:off x="5269" y="3408"/>
              <a:ext cx="42" cy="37"/>
            </a:xfrm>
            <a:custGeom>
              <a:avLst/>
              <a:gdLst>
                <a:gd name="T0" fmla="*/ 0 w 272"/>
                <a:gd name="T1" fmla="*/ 0 h 312"/>
                <a:gd name="T2" fmla="*/ 0 w 272"/>
                <a:gd name="T3" fmla="*/ 0 h 312"/>
                <a:gd name="T4" fmla="*/ 0 w 272"/>
                <a:gd name="T5" fmla="*/ 0 h 312"/>
                <a:gd name="T6" fmla="*/ 0 w 272"/>
                <a:gd name="T7" fmla="*/ 0 h 312"/>
                <a:gd name="T8" fmla="*/ 0 w 272"/>
                <a:gd name="T9" fmla="*/ 0 h 312"/>
                <a:gd name="T10" fmla="*/ 0 w 272"/>
                <a:gd name="T11" fmla="*/ 0 h 312"/>
                <a:gd name="T12" fmla="*/ 0 w 272"/>
                <a:gd name="T13" fmla="*/ 0 h 312"/>
                <a:gd name="T14" fmla="*/ 0 w 272"/>
                <a:gd name="T15" fmla="*/ 0 h 312"/>
                <a:gd name="T16" fmla="*/ 0 w 272"/>
                <a:gd name="T17" fmla="*/ 0 h 312"/>
                <a:gd name="T18" fmla="*/ 0 w 272"/>
                <a:gd name="T19" fmla="*/ 0 h 312"/>
                <a:gd name="T20" fmla="*/ 0 w 272"/>
                <a:gd name="T21" fmla="*/ 0 h 312"/>
                <a:gd name="T22" fmla="*/ 0 w 272"/>
                <a:gd name="T23" fmla="*/ 0 h 312"/>
                <a:gd name="T24" fmla="*/ 0 w 272"/>
                <a:gd name="T25" fmla="*/ 0 h 312"/>
                <a:gd name="T26" fmla="*/ 0 w 272"/>
                <a:gd name="T27" fmla="*/ 0 h 3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72" h="312">
                  <a:moveTo>
                    <a:pt x="0" y="45"/>
                  </a:moveTo>
                  <a:lnTo>
                    <a:pt x="76" y="312"/>
                  </a:lnTo>
                  <a:lnTo>
                    <a:pt x="151" y="211"/>
                  </a:lnTo>
                  <a:lnTo>
                    <a:pt x="245" y="76"/>
                  </a:lnTo>
                  <a:lnTo>
                    <a:pt x="267" y="26"/>
                  </a:lnTo>
                  <a:lnTo>
                    <a:pt x="272" y="7"/>
                  </a:lnTo>
                  <a:lnTo>
                    <a:pt x="242" y="7"/>
                  </a:lnTo>
                  <a:lnTo>
                    <a:pt x="210" y="5"/>
                  </a:lnTo>
                  <a:lnTo>
                    <a:pt x="171" y="0"/>
                  </a:lnTo>
                  <a:lnTo>
                    <a:pt x="148" y="14"/>
                  </a:lnTo>
                  <a:lnTo>
                    <a:pt x="100" y="36"/>
                  </a:lnTo>
                  <a:lnTo>
                    <a:pt x="67" y="43"/>
                  </a:lnTo>
                  <a:lnTo>
                    <a:pt x="34" y="45"/>
                  </a:lnTo>
                  <a:lnTo>
                    <a:pt x="0" y="45"/>
                  </a:lnTo>
                  <a:close/>
                </a:path>
              </a:pathLst>
            </a:custGeom>
            <a:solidFill>
              <a:srgbClr val="C0E0E0"/>
            </a:solidFill>
            <a:ln w="9525" cap="flat" cmpd="sng">
              <a:solidFill>
                <a:srgbClr val="000000"/>
              </a:solidFill>
              <a:prstDash val="solid"/>
              <a:round/>
              <a:headEnd/>
              <a:tailEnd/>
            </a:ln>
          </p:spPr>
          <p:txBody>
            <a:bodyPr/>
            <a:lstStyle/>
            <a:p>
              <a:endParaRPr lang="ja-JP" altLang="en-US"/>
            </a:p>
          </p:txBody>
        </p:sp>
        <p:sp>
          <p:nvSpPr>
            <p:cNvPr id="3189" name="Freeform 83"/>
            <p:cNvSpPr>
              <a:spLocks/>
            </p:cNvSpPr>
            <p:nvPr/>
          </p:nvSpPr>
          <p:spPr bwMode="auto">
            <a:xfrm>
              <a:off x="5269" y="3403"/>
              <a:ext cx="42" cy="47"/>
            </a:xfrm>
            <a:custGeom>
              <a:avLst/>
              <a:gdLst>
                <a:gd name="T0" fmla="*/ 0 w 293"/>
                <a:gd name="T1" fmla="*/ 0 h 338"/>
                <a:gd name="T2" fmla="*/ 0 w 293"/>
                <a:gd name="T3" fmla="*/ 0 h 338"/>
                <a:gd name="T4" fmla="*/ 0 w 293"/>
                <a:gd name="T5" fmla="*/ 0 h 338"/>
                <a:gd name="T6" fmla="*/ 0 w 293"/>
                <a:gd name="T7" fmla="*/ 0 h 338"/>
                <a:gd name="T8" fmla="*/ 0 w 293"/>
                <a:gd name="T9" fmla="*/ 0 h 338"/>
                <a:gd name="T10" fmla="*/ 0 w 293"/>
                <a:gd name="T11" fmla="*/ 0 h 338"/>
                <a:gd name="T12" fmla="*/ 0 w 293"/>
                <a:gd name="T13" fmla="*/ 0 h 338"/>
                <a:gd name="T14" fmla="*/ 0 w 293"/>
                <a:gd name="T15" fmla="*/ 0 h 338"/>
                <a:gd name="T16" fmla="*/ 0 w 293"/>
                <a:gd name="T17" fmla="*/ 0 h 338"/>
                <a:gd name="T18" fmla="*/ 0 w 293"/>
                <a:gd name="T19" fmla="*/ 0 h 338"/>
                <a:gd name="T20" fmla="*/ 0 w 293"/>
                <a:gd name="T21" fmla="*/ 0 h 338"/>
                <a:gd name="T22" fmla="*/ 0 w 293"/>
                <a:gd name="T23" fmla="*/ 0 h 338"/>
                <a:gd name="T24" fmla="*/ 0 w 293"/>
                <a:gd name="T25" fmla="*/ 0 h 338"/>
                <a:gd name="T26" fmla="*/ 0 w 293"/>
                <a:gd name="T27" fmla="*/ 0 h 338"/>
                <a:gd name="T28" fmla="*/ 0 w 293"/>
                <a:gd name="T29" fmla="*/ 0 h 338"/>
                <a:gd name="T30" fmla="*/ 0 w 293"/>
                <a:gd name="T31" fmla="*/ 0 h 338"/>
                <a:gd name="T32" fmla="*/ 0 w 293"/>
                <a:gd name="T33" fmla="*/ 0 h 338"/>
                <a:gd name="T34" fmla="*/ 0 w 293"/>
                <a:gd name="T35" fmla="*/ 0 h 338"/>
                <a:gd name="T36" fmla="*/ 0 w 293"/>
                <a:gd name="T37" fmla="*/ 0 h 338"/>
                <a:gd name="T38" fmla="*/ 0 w 293"/>
                <a:gd name="T39" fmla="*/ 0 h 338"/>
                <a:gd name="T40" fmla="*/ 0 w 293"/>
                <a:gd name="T41" fmla="*/ 0 h 338"/>
                <a:gd name="T42" fmla="*/ 0 w 293"/>
                <a:gd name="T43" fmla="*/ 0 h 338"/>
                <a:gd name="T44" fmla="*/ 0 w 293"/>
                <a:gd name="T45" fmla="*/ 0 h 338"/>
                <a:gd name="T46" fmla="*/ 0 w 293"/>
                <a:gd name="T47" fmla="*/ 0 h 338"/>
                <a:gd name="T48" fmla="*/ 0 w 293"/>
                <a:gd name="T49" fmla="*/ 0 h 338"/>
                <a:gd name="T50" fmla="*/ 0 w 293"/>
                <a:gd name="T51" fmla="*/ 0 h 338"/>
                <a:gd name="T52" fmla="*/ 0 w 293"/>
                <a:gd name="T53" fmla="*/ 0 h 338"/>
                <a:gd name="T54" fmla="*/ 0 w 293"/>
                <a:gd name="T55" fmla="*/ 0 h 338"/>
                <a:gd name="T56" fmla="*/ 0 w 293"/>
                <a:gd name="T57" fmla="*/ 0 h 338"/>
                <a:gd name="T58" fmla="*/ 0 w 293"/>
                <a:gd name="T59" fmla="*/ 0 h 338"/>
                <a:gd name="T60" fmla="*/ 0 w 293"/>
                <a:gd name="T61" fmla="*/ 0 h 338"/>
                <a:gd name="T62" fmla="*/ 0 w 293"/>
                <a:gd name="T63" fmla="*/ 0 h 338"/>
                <a:gd name="T64" fmla="*/ 0 w 293"/>
                <a:gd name="T65" fmla="*/ 0 h 33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93" h="338">
                  <a:moveTo>
                    <a:pt x="44" y="61"/>
                  </a:moveTo>
                  <a:lnTo>
                    <a:pt x="44" y="45"/>
                  </a:lnTo>
                  <a:lnTo>
                    <a:pt x="0" y="45"/>
                  </a:lnTo>
                  <a:lnTo>
                    <a:pt x="83" y="338"/>
                  </a:lnTo>
                  <a:lnTo>
                    <a:pt x="167" y="223"/>
                  </a:lnTo>
                  <a:lnTo>
                    <a:pt x="262" y="88"/>
                  </a:lnTo>
                  <a:lnTo>
                    <a:pt x="285" y="37"/>
                  </a:lnTo>
                  <a:lnTo>
                    <a:pt x="293" y="7"/>
                  </a:lnTo>
                  <a:lnTo>
                    <a:pt x="252" y="7"/>
                  </a:lnTo>
                  <a:lnTo>
                    <a:pt x="221" y="5"/>
                  </a:lnTo>
                  <a:lnTo>
                    <a:pt x="179" y="0"/>
                  </a:lnTo>
                  <a:lnTo>
                    <a:pt x="154" y="15"/>
                  </a:lnTo>
                  <a:lnTo>
                    <a:pt x="108" y="37"/>
                  </a:lnTo>
                  <a:lnTo>
                    <a:pt x="76" y="43"/>
                  </a:lnTo>
                  <a:lnTo>
                    <a:pt x="44" y="45"/>
                  </a:lnTo>
                  <a:lnTo>
                    <a:pt x="0" y="45"/>
                  </a:lnTo>
                  <a:lnTo>
                    <a:pt x="79" y="322"/>
                  </a:lnTo>
                  <a:lnTo>
                    <a:pt x="94" y="318"/>
                  </a:lnTo>
                  <a:lnTo>
                    <a:pt x="20" y="61"/>
                  </a:lnTo>
                  <a:lnTo>
                    <a:pt x="44" y="61"/>
                  </a:lnTo>
                  <a:lnTo>
                    <a:pt x="78" y="59"/>
                  </a:lnTo>
                  <a:lnTo>
                    <a:pt x="112" y="51"/>
                  </a:lnTo>
                  <a:lnTo>
                    <a:pt x="162" y="30"/>
                  </a:lnTo>
                  <a:lnTo>
                    <a:pt x="183" y="16"/>
                  </a:lnTo>
                  <a:lnTo>
                    <a:pt x="219" y="21"/>
                  </a:lnTo>
                  <a:lnTo>
                    <a:pt x="252" y="23"/>
                  </a:lnTo>
                  <a:lnTo>
                    <a:pt x="272" y="23"/>
                  </a:lnTo>
                  <a:lnTo>
                    <a:pt x="270" y="31"/>
                  </a:lnTo>
                  <a:lnTo>
                    <a:pt x="248" y="80"/>
                  </a:lnTo>
                  <a:lnTo>
                    <a:pt x="155" y="215"/>
                  </a:lnTo>
                  <a:lnTo>
                    <a:pt x="89" y="303"/>
                  </a:lnTo>
                  <a:lnTo>
                    <a:pt x="20" y="61"/>
                  </a:lnTo>
                  <a:lnTo>
                    <a:pt x="44" y="61"/>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190" name="Freeform 84"/>
            <p:cNvSpPr>
              <a:spLocks/>
            </p:cNvSpPr>
            <p:nvPr/>
          </p:nvSpPr>
          <p:spPr bwMode="auto">
            <a:xfrm>
              <a:off x="5263" y="3466"/>
              <a:ext cx="53" cy="43"/>
            </a:xfrm>
            <a:custGeom>
              <a:avLst/>
              <a:gdLst>
                <a:gd name="T0" fmla="*/ 0 w 343"/>
                <a:gd name="T1" fmla="*/ 0 h 342"/>
                <a:gd name="T2" fmla="*/ 0 w 343"/>
                <a:gd name="T3" fmla="*/ 0 h 342"/>
                <a:gd name="T4" fmla="*/ 0 w 343"/>
                <a:gd name="T5" fmla="*/ 0 h 342"/>
                <a:gd name="T6" fmla="*/ 0 w 343"/>
                <a:gd name="T7" fmla="*/ 0 h 342"/>
                <a:gd name="T8" fmla="*/ 0 w 343"/>
                <a:gd name="T9" fmla="*/ 0 h 342"/>
                <a:gd name="T10" fmla="*/ 0 w 343"/>
                <a:gd name="T11" fmla="*/ 0 h 342"/>
                <a:gd name="T12" fmla="*/ 0 w 343"/>
                <a:gd name="T13" fmla="*/ 0 h 342"/>
                <a:gd name="T14" fmla="*/ 0 w 343"/>
                <a:gd name="T15" fmla="*/ 0 h 342"/>
                <a:gd name="T16" fmla="*/ 0 w 343"/>
                <a:gd name="T17" fmla="*/ 0 h 342"/>
                <a:gd name="T18" fmla="*/ 0 w 343"/>
                <a:gd name="T19" fmla="*/ 0 h 342"/>
                <a:gd name="T20" fmla="*/ 0 w 343"/>
                <a:gd name="T21" fmla="*/ 0 h 342"/>
                <a:gd name="T22" fmla="*/ 0 w 343"/>
                <a:gd name="T23" fmla="*/ 0 h 342"/>
                <a:gd name="T24" fmla="*/ 0 w 343"/>
                <a:gd name="T25" fmla="*/ 0 h 342"/>
                <a:gd name="T26" fmla="*/ 0 w 343"/>
                <a:gd name="T27" fmla="*/ 0 h 342"/>
                <a:gd name="T28" fmla="*/ 0 w 343"/>
                <a:gd name="T29" fmla="*/ 0 h 342"/>
                <a:gd name="T30" fmla="*/ 0 w 343"/>
                <a:gd name="T31" fmla="*/ 0 h 342"/>
                <a:gd name="T32" fmla="*/ 0 w 343"/>
                <a:gd name="T33" fmla="*/ 0 h 342"/>
                <a:gd name="T34" fmla="*/ 0 w 343"/>
                <a:gd name="T35" fmla="*/ 0 h 342"/>
                <a:gd name="T36" fmla="*/ 0 w 343"/>
                <a:gd name="T37" fmla="*/ 0 h 342"/>
                <a:gd name="T38" fmla="*/ 0 w 343"/>
                <a:gd name="T39" fmla="*/ 0 h 342"/>
                <a:gd name="T40" fmla="*/ 0 w 343"/>
                <a:gd name="T41" fmla="*/ 0 h 342"/>
                <a:gd name="T42" fmla="*/ 0 w 343"/>
                <a:gd name="T43" fmla="*/ 0 h 342"/>
                <a:gd name="T44" fmla="*/ 0 w 343"/>
                <a:gd name="T45" fmla="*/ 0 h 342"/>
                <a:gd name="T46" fmla="*/ 0 w 343"/>
                <a:gd name="T47" fmla="*/ 0 h 342"/>
                <a:gd name="T48" fmla="*/ 0 w 343"/>
                <a:gd name="T49" fmla="*/ 0 h 342"/>
                <a:gd name="T50" fmla="*/ 0 w 343"/>
                <a:gd name="T51" fmla="*/ 0 h 342"/>
                <a:gd name="T52" fmla="*/ 0 w 343"/>
                <a:gd name="T53" fmla="*/ 0 h 342"/>
                <a:gd name="T54" fmla="*/ 0 w 343"/>
                <a:gd name="T55" fmla="*/ 0 h 342"/>
                <a:gd name="T56" fmla="*/ 0 w 343"/>
                <a:gd name="T57" fmla="*/ 0 h 342"/>
                <a:gd name="T58" fmla="*/ 0 w 343"/>
                <a:gd name="T59" fmla="*/ 0 h 342"/>
                <a:gd name="T60" fmla="*/ 0 w 343"/>
                <a:gd name="T61" fmla="*/ 0 h 342"/>
                <a:gd name="T62" fmla="*/ 0 w 343"/>
                <a:gd name="T63" fmla="*/ 0 h 342"/>
                <a:gd name="T64" fmla="*/ 0 w 343"/>
                <a:gd name="T65" fmla="*/ 0 h 342"/>
                <a:gd name="T66" fmla="*/ 0 w 343"/>
                <a:gd name="T67" fmla="*/ 0 h 342"/>
                <a:gd name="T68" fmla="*/ 0 w 343"/>
                <a:gd name="T69" fmla="*/ 0 h 342"/>
                <a:gd name="T70" fmla="*/ 0 w 343"/>
                <a:gd name="T71" fmla="*/ 0 h 342"/>
                <a:gd name="T72" fmla="*/ 0 w 343"/>
                <a:gd name="T73" fmla="*/ 0 h 342"/>
                <a:gd name="T74" fmla="*/ 0 w 343"/>
                <a:gd name="T75" fmla="*/ 0 h 342"/>
                <a:gd name="T76" fmla="*/ 0 w 343"/>
                <a:gd name="T77" fmla="*/ 0 h 342"/>
                <a:gd name="T78" fmla="*/ 0 w 343"/>
                <a:gd name="T79" fmla="*/ 0 h 342"/>
                <a:gd name="T80" fmla="*/ 0 w 343"/>
                <a:gd name="T81" fmla="*/ 0 h 342"/>
                <a:gd name="T82" fmla="*/ 0 w 343"/>
                <a:gd name="T83" fmla="*/ 0 h 342"/>
                <a:gd name="T84" fmla="*/ 0 w 343"/>
                <a:gd name="T85" fmla="*/ 0 h 342"/>
                <a:gd name="T86" fmla="*/ 0 w 343"/>
                <a:gd name="T87" fmla="*/ 0 h 342"/>
                <a:gd name="T88" fmla="*/ 0 w 343"/>
                <a:gd name="T89" fmla="*/ 0 h 342"/>
                <a:gd name="T90" fmla="*/ 0 w 343"/>
                <a:gd name="T91" fmla="*/ 0 h 342"/>
                <a:gd name="T92" fmla="*/ 0 w 343"/>
                <a:gd name="T93" fmla="*/ 0 h 342"/>
                <a:gd name="T94" fmla="*/ 0 w 343"/>
                <a:gd name="T95" fmla="*/ 0 h 342"/>
                <a:gd name="T96" fmla="*/ 0 w 343"/>
                <a:gd name="T97" fmla="*/ 0 h 34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43" h="342">
                  <a:moveTo>
                    <a:pt x="296" y="318"/>
                  </a:moveTo>
                  <a:lnTo>
                    <a:pt x="301" y="332"/>
                  </a:lnTo>
                  <a:lnTo>
                    <a:pt x="324" y="326"/>
                  </a:lnTo>
                  <a:lnTo>
                    <a:pt x="332" y="317"/>
                  </a:lnTo>
                  <a:lnTo>
                    <a:pt x="336" y="302"/>
                  </a:lnTo>
                  <a:lnTo>
                    <a:pt x="342" y="263"/>
                  </a:lnTo>
                  <a:lnTo>
                    <a:pt x="343" y="212"/>
                  </a:lnTo>
                  <a:lnTo>
                    <a:pt x="340" y="156"/>
                  </a:lnTo>
                  <a:lnTo>
                    <a:pt x="327" y="0"/>
                  </a:lnTo>
                  <a:lnTo>
                    <a:pt x="12" y="0"/>
                  </a:lnTo>
                  <a:lnTo>
                    <a:pt x="1" y="156"/>
                  </a:lnTo>
                  <a:lnTo>
                    <a:pt x="0" y="261"/>
                  </a:lnTo>
                  <a:lnTo>
                    <a:pt x="1" y="297"/>
                  </a:lnTo>
                  <a:lnTo>
                    <a:pt x="1" y="307"/>
                  </a:lnTo>
                  <a:lnTo>
                    <a:pt x="1" y="314"/>
                  </a:lnTo>
                  <a:lnTo>
                    <a:pt x="16" y="326"/>
                  </a:lnTo>
                  <a:lnTo>
                    <a:pt x="37" y="333"/>
                  </a:lnTo>
                  <a:lnTo>
                    <a:pt x="73" y="338"/>
                  </a:lnTo>
                  <a:lnTo>
                    <a:pt x="168" y="342"/>
                  </a:lnTo>
                  <a:lnTo>
                    <a:pt x="264" y="338"/>
                  </a:lnTo>
                  <a:lnTo>
                    <a:pt x="301" y="332"/>
                  </a:lnTo>
                  <a:lnTo>
                    <a:pt x="324" y="326"/>
                  </a:lnTo>
                  <a:lnTo>
                    <a:pt x="331" y="318"/>
                  </a:lnTo>
                  <a:lnTo>
                    <a:pt x="319" y="307"/>
                  </a:lnTo>
                  <a:lnTo>
                    <a:pt x="316" y="311"/>
                  </a:lnTo>
                  <a:lnTo>
                    <a:pt x="296" y="318"/>
                  </a:lnTo>
                  <a:lnTo>
                    <a:pt x="262" y="322"/>
                  </a:lnTo>
                  <a:lnTo>
                    <a:pt x="168" y="326"/>
                  </a:lnTo>
                  <a:lnTo>
                    <a:pt x="75" y="322"/>
                  </a:lnTo>
                  <a:lnTo>
                    <a:pt x="41" y="319"/>
                  </a:lnTo>
                  <a:lnTo>
                    <a:pt x="24" y="311"/>
                  </a:lnTo>
                  <a:lnTo>
                    <a:pt x="15" y="304"/>
                  </a:lnTo>
                  <a:lnTo>
                    <a:pt x="4" y="317"/>
                  </a:lnTo>
                  <a:lnTo>
                    <a:pt x="18" y="310"/>
                  </a:lnTo>
                  <a:lnTo>
                    <a:pt x="18" y="307"/>
                  </a:lnTo>
                  <a:lnTo>
                    <a:pt x="18" y="297"/>
                  </a:lnTo>
                  <a:lnTo>
                    <a:pt x="17" y="261"/>
                  </a:lnTo>
                  <a:lnTo>
                    <a:pt x="18" y="156"/>
                  </a:lnTo>
                  <a:lnTo>
                    <a:pt x="27" y="17"/>
                  </a:lnTo>
                  <a:lnTo>
                    <a:pt x="313" y="17"/>
                  </a:lnTo>
                  <a:lnTo>
                    <a:pt x="324" y="158"/>
                  </a:lnTo>
                  <a:lnTo>
                    <a:pt x="327" y="212"/>
                  </a:lnTo>
                  <a:lnTo>
                    <a:pt x="326" y="261"/>
                  </a:lnTo>
                  <a:lnTo>
                    <a:pt x="322" y="298"/>
                  </a:lnTo>
                  <a:lnTo>
                    <a:pt x="318" y="308"/>
                  </a:lnTo>
                  <a:lnTo>
                    <a:pt x="316" y="311"/>
                  </a:lnTo>
                  <a:lnTo>
                    <a:pt x="296" y="318"/>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191" name="Freeform 85"/>
            <p:cNvSpPr>
              <a:spLocks/>
            </p:cNvSpPr>
            <p:nvPr/>
          </p:nvSpPr>
          <p:spPr bwMode="auto">
            <a:xfrm>
              <a:off x="5284" y="3466"/>
              <a:ext cx="11" cy="37"/>
            </a:xfrm>
            <a:custGeom>
              <a:avLst/>
              <a:gdLst>
                <a:gd name="T0" fmla="*/ 0 w 44"/>
                <a:gd name="T1" fmla="*/ 0 h 300"/>
                <a:gd name="T2" fmla="*/ 0 w 44"/>
                <a:gd name="T3" fmla="*/ 0 h 300"/>
                <a:gd name="T4" fmla="*/ 0 w 44"/>
                <a:gd name="T5" fmla="*/ 0 h 300"/>
                <a:gd name="T6" fmla="*/ 0 w 44"/>
                <a:gd name="T7" fmla="*/ 0 h 300"/>
                <a:gd name="T8" fmla="*/ 0 w 44"/>
                <a:gd name="T9" fmla="*/ 0 h 300"/>
                <a:gd name="T10" fmla="*/ 0 w 44"/>
                <a:gd name="T11" fmla="*/ 0 h 300"/>
                <a:gd name="T12" fmla="*/ 0 w 44"/>
                <a:gd name="T13" fmla="*/ 0 h 300"/>
                <a:gd name="T14" fmla="*/ 0 w 44"/>
                <a:gd name="T15" fmla="*/ 0 h 300"/>
                <a:gd name="T16" fmla="*/ 0 w 44"/>
                <a:gd name="T17" fmla="*/ 0 h 300"/>
                <a:gd name="T18" fmla="*/ 0 w 44"/>
                <a:gd name="T19" fmla="*/ 0 h 300"/>
                <a:gd name="T20" fmla="*/ 0 w 44"/>
                <a:gd name="T21" fmla="*/ 0 h 300"/>
                <a:gd name="T22" fmla="*/ 0 w 44"/>
                <a:gd name="T23" fmla="*/ 0 h 300"/>
                <a:gd name="T24" fmla="*/ 0 w 44"/>
                <a:gd name="T25" fmla="*/ 0 h 300"/>
                <a:gd name="T26" fmla="*/ 0 w 44"/>
                <a:gd name="T27" fmla="*/ 0 h 300"/>
                <a:gd name="T28" fmla="*/ 0 w 44"/>
                <a:gd name="T29" fmla="*/ 0 h 3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 h="300">
                  <a:moveTo>
                    <a:pt x="23" y="300"/>
                  </a:moveTo>
                  <a:lnTo>
                    <a:pt x="34" y="261"/>
                  </a:lnTo>
                  <a:lnTo>
                    <a:pt x="41" y="215"/>
                  </a:lnTo>
                  <a:lnTo>
                    <a:pt x="43" y="195"/>
                  </a:lnTo>
                  <a:lnTo>
                    <a:pt x="44" y="156"/>
                  </a:lnTo>
                  <a:lnTo>
                    <a:pt x="41" y="96"/>
                  </a:lnTo>
                  <a:lnTo>
                    <a:pt x="34" y="46"/>
                  </a:lnTo>
                  <a:lnTo>
                    <a:pt x="23" y="0"/>
                  </a:lnTo>
                  <a:lnTo>
                    <a:pt x="11" y="46"/>
                  </a:lnTo>
                  <a:lnTo>
                    <a:pt x="3" y="96"/>
                  </a:lnTo>
                  <a:lnTo>
                    <a:pt x="1" y="116"/>
                  </a:lnTo>
                  <a:lnTo>
                    <a:pt x="0" y="156"/>
                  </a:lnTo>
                  <a:lnTo>
                    <a:pt x="3" y="215"/>
                  </a:lnTo>
                  <a:lnTo>
                    <a:pt x="11" y="261"/>
                  </a:lnTo>
                  <a:lnTo>
                    <a:pt x="23" y="300"/>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92" name="Freeform 86"/>
            <p:cNvSpPr>
              <a:spLocks/>
            </p:cNvSpPr>
            <p:nvPr/>
          </p:nvSpPr>
          <p:spPr bwMode="auto">
            <a:xfrm>
              <a:off x="5284" y="3466"/>
              <a:ext cx="11" cy="43"/>
            </a:xfrm>
            <a:custGeom>
              <a:avLst/>
              <a:gdLst>
                <a:gd name="T0" fmla="*/ 0 w 60"/>
                <a:gd name="T1" fmla="*/ 0 h 329"/>
                <a:gd name="T2" fmla="*/ 0 w 60"/>
                <a:gd name="T3" fmla="*/ 0 h 329"/>
                <a:gd name="T4" fmla="*/ 0 w 60"/>
                <a:gd name="T5" fmla="*/ 0 h 329"/>
                <a:gd name="T6" fmla="*/ 0 w 60"/>
                <a:gd name="T7" fmla="*/ 0 h 329"/>
                <a:gd name="T8" fmla="*/ 0 w 60"/>
                <a:gd name="T9" fmla="*/ 0 h 329"/>
                <a:gd name="T10" fmla="*/ 0 w 60"/>
                <a:gd name="T11" fmla="*/ 0 h 329"/>
                <a:gd name="T12" fmla="*/ 0 w 60"/>
                <a:gd name="T13" fmla="*/ 0 h 329"/>
                <a:gd name="T14" fmla="*/ 0 w 60"/>
                <a:gd name="T15" fmla="*/ 0 h 329"/>
                <a:gd name="T16" fmla="*/ 0 w 60"/>
                <a:gd name="T17" fmla="*/ 0 h 329"/>
                <a:gd name="T18" fmla="*/ 0 w 60"/>
                <a:gd name="T19" fmla="*/ 0 h 329"/>
                <a:gd name="T20" fmla="*/ 0 w 60"/>
                <a:gd name="T21" fmla="*/ 0 h 329"/>
                <a:gd name="T22" fmla="*/ 0 w 60"/>
                <a:gd name="T23" fmla="*/ 0 h 329"/>
                <a:gd name="T24" fmla="*/ 0 w 60"/>
                <a:gd name="T25" fmla="*/ 0 h 329"/>
                <a:gd name="T26" fmla="*/ 0 w 60"/>
                <a:gd name="T27" fmla="*/ 0 h 329"/>
                <a:gd name="T28" fmla="*/ 0 w 60"/>
                <a:gd name="T29" fmla="*/ 0 h 329"/>
                <a:gd name="T30" fmla="*/ 0 w 60"/>
                <a:gd name="T31" fmla="*/ 0 h 329"/>
                <a:gd name="T32" fmla="*/ 0 w 60"/>
                <a:gd name="T33" fmla="*/ 0 h 329"/>
                <a:gd name="T34" fmla="*/ 0 w 60"/>
                <a:gd name="T35" fmla="*/ 0 h 329"/>
                <a:gd name="T36" fmla="*/ 0 w 60"/>
                <a:gd name="T37" fmla="*/ 0 h 329"/>
                <a:gd name="T38" fmla="*/ 0 w 60"/>
                <a:gd name="T39" fmla="*/ 0 h 329"/>
                <a:gd name="T40" fmla="*/ 0 w 60"/>
                <a:gd name="T41" fmla="*/ 0 h 329"/>
                <a:gd name="T42" fmla="*/ 0 w 60"/>
                <a:gd name="T43" fmla="*/ 0 h 329"/>
                <a:gd name="T44" fmla="*/ 0 w 60"/>
                <a:gd name="T45" fmla="*/ 0 h 329"/>
                <a:gd name="T46" fmla="*/ 0 w 60"/>
                <a:gd name="T47" fmla="*/ 0 h 329"/>
                <a:gd name="T48" fmla="*/ 0 w 60"/>
                <a:gd name="T49" fmla="*/ 0 h 329"/>
                <a:gd name="T50" fmla="*/ 0 w 60"/>
                <a:gd name="T51" fmla="*/ 0 h 329"/>
                <a:gd name="T52" fmla="*/ 0 w 60"/>
                <a:gd name="T53" fmla="*/ 0 h 329"/>
                <a:gd name="T54" fmla="*/ 0 w 60"/>
                <a:gd name="T55" fmla="*/ 0 h 329"/>
                <a:gd name="T56" fmla="*/ 0 w 60"/>
                <a:gd name="T57" fmla="*/ 0 h 329"/>
                <a:gd name="T58" fmla="*/ 0 w 60"/>
                <a:gd name="T59" fmla="*/ 0 h 329"/>
                <a:gd name="T60" fmla="*/ 0 w 60"/>
                <a:gd name="T61" fmla="*/ 0 h 329"/>
                <a:gd name="T62" fmla="*/ 0 w 60"/>
                <a:gd name="T63" fmla="*/ 0 h 329"/>
                <a:gd name="T64" fmla="*/ 0 w 60"/>
                <a:gd name="T65" fmla="*/ 0 h 329"/>
                <a:gd name="T66" fmla="*/ 0 w 60"/>
                <a:gd name="T67" fmla="*/ 0 h 329"/>
                <a:gd name="T68" fmla="*/ 0 w 60"/>
                <a:gd name="T69" fmla="*/ 0 h 329"/>
                <a:gd name="T70" fmla="*/ 0 w 60"/>
                <a:gd name="T71" fmla="*/ 0 h 32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 h="329">
                  <a:moveTo>
                    <a:pt x="27" y="261"/>
                  </a:moveTo>
                  <a:lnTo>
                    <a:pt x="12" y="265"/>
                  </a:lnTo>
                  <a:lnTo>
                    <a:pt x="31" y="329"/>
                  </a:lnTo>
                  <a:lnTo>
                    <a:pt x="49" y="265"/>
                  </a:lnTo>
                  <a:lnTo>
                    <a:pt x="57" y="218"/>
                  </a:lnTo>
                  <a:lnTo>
                    <a:pt x="59" y="197"/>
                  </a:lnTo>
                  <a:lnTo>
                    <a:pt x="60" y="158"/>
                  </a:lnTo>
                  <a:lnTo>
                    <a:pt x="57" y="97"/>
                  </a:lnTo>
                  <a:lnTo>
                    <a:pt x="49" y="47"/>
                  </a:lnTo>
                  <a:lnTo>
                    <a:pt x="38" y="0"/>
                  </a:lnTo>
                  <a:lnTo>
                    <a:pt x="24" y="0"/>
                  </a:lnTo>
                  <a:lnTo>
                    <a:pt x="12" y="46"/>
                  </a:lnTo>
                  <a:lnTo>
                    <a:pt x="3" y="97"/>
                  </a:lnTo>
                  <a:lnTo>
                    <a:pt x="1" y="118"/>
                  </a:lnTo>
                  <a:lnTo>
                    <a:pt x="0" y="158"/>
                  </a:lnTo>
                  <a:lnTo>
                    <a:pt x="3" y="218"/>
                  </a:lnTo>
                  <a:lnTo>
                    <a:pt x="12" y="265"/>
                  </a:lnTo>
                  <a:lnTo>
                    <a:pt x="31" y="329"/>
                  </a:lnTo>
                  <a:lnTo>
                    <a:pt x="49" y="265"/>
                  </a:lnTo>
                  <a:lnTo>
                    <a:pt x="35" y="261"/>
                  </a:lnTo>
                  <a:lnTo>
                    <a:pt x="31" y="274"/>
                  </a:lnTo>
                  <a:lnTo>
                    <a:pt x="27" y="261"/>
                  </a:lnTo>
                  <a:lnTo>
                    <a:pt x="19" y="216"/>
                  </a:lnTo>
                  <a:lnTo>
                    <a:pt x="16" y="158"/>
                  </a:lnTo>
                  <a:lnTo>
                    <a:pt x="17" y="118"/>
                  </a:lnTo>
                  <a:lnTo>
                    <a:pt x="19" y="99"/>
                  </a:lnTo>
                  <a:lnTo>
                    <a:pt x="27" y="50"/>
                  </a:lnTo>
                  <a:lnTo>
                    <a:pt x="31" y="35"/>
                  </a:lnTo>
                  <a:lnTo>
                    <a:pt x="35" y="49"/>
                  </a:lnTo>
                  <a:lnTo>
                    <a:pt x="41" y="99"/>
                  </a:lnTo>
                  <a:lnTo>
                    <a:pt x="44" y="158"/>
                  </a:lnTo>
                  <a:lnTo>
                    <a:pt x="43" y="196"/>
                  </a:lnTo>
                  <a:lnTo>
                    <a:pt x="41" y="216"/>
                  </a:lnTo>
                  <a:lnTo>
                    <a:pt x="35" y="261"/>
                  </a:lnTo>
                  <a:lnTo>
                    <a:pt x="31" y="274"/>
                  </a:lnTo>
                  <a:lnTo>
                    <a:pt x="27" y="261"/>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193" name="Freeform 87"/>
            <p:cNvSpPr>
              <a:spLocks/>
            </p:cNvSpPr>
            <p:nvPr/>
          </p:nvSpPr>
          <p:spPr bwMode="auto">
            <a:xfrm>
              <a:off x="5189" y="3435"/>
              <a:ext cx="48" cy="63"/>
            </a:xfrm>
            <a:custGeom>
              <a:avLst/>
              <a:gdLst>
                <a:gd name="T0" fmla="*/ 0 w 322"/>
                <a:gd name="T1" fmla="*/ 0 h 493"/>
                <a:gd name="T2" fmla="*/ 0 w 322"/>
                <a:gd name="T3" fmla="*/ 0 h 493"/>
                <a:gd name="T4" fmla="*/ 0 w 322"/>
                <a:gd name="T5" fmla="*/ 0 h 493"/>
                <a:gd name="T6" fmla="*/ 0 w 322"/>
                <a:gd name="T7" fmla="*/ 0 h 493"/>
                <a:gd name="T8" fmla="*/ 0 w 322"/>
                <a:gd name="T9" fmla="*/ 0 h 493"/>
                <a:gd name="T10" fmla="*/ 0 w 322"/>
                <a:gd name="T11" fmla="*/ 0 h 493"/>
                <a:gd name="T12" fmla="*/ 0 w 322"/>
                <a:gd name="T13" fmla="*/ 0 h 493"/>
                <a:gd name="T14" fmla="*/ 0 w 322"/>
                <a:gd name="T15" fmla="*/ 0 h 493"/>
                <a:gd name="T16" fmla="*/ 0 w 322"/>
                <a:gd name="T17" fmla="*/ 0 h 493"/>
                <a:gd name="T18" fmla="*/ 0 w 322"/>
                <a:gd name="T19" fmla="*/ 0 h 493"/>
                <a:gd name="T20" fmla="*/ 0 w 322"/>
                <a:gd name="T21" fmla="*/ 0 h 493"/>
                <a:gd name="T22" fmla="*/ 0 w 322"/>
                <a:gd name="T23" fmla="*/ 0 h 493"/>
                <a:gd name="T24" fmla="*/ 0 w 322"/>
                <a:gd name="T25" fmla="*/ 0 h 493"/>
                <a:gd name="T26" fmla="*/ 0 w 322"/>
                <a:gd name="T27" fmla="*/ 0 h 493"/>
                <a:gd name="T28" fmla="*/ 0 w 322"/>
                <a:gd name="T29" fmla="*/ 0 h 493"/>
                <a:gd name="T30" fmla="*/ 0 w 322"/>
                <a:gd name="T31" fmla="*/ 0 h 493"/>
                <a:gd name="T32" fmla="*/ 0 w 322"/>
                <a:gd name="T33" fmla="*/ 0 h 493"/>
                <a:gd name="T34" fmla="*/ 0 w 322"/>
                <a:gd name="T35" fmla="*/ 0 h 493"/>
                <a:gd name="T36" fmla="*/ 0 w 322"/>
                <a:gd name="T37" fmla="*/ 0 h 493"/>
                <a:gd name="T38" fmla="*/ 0 w 322"/>
                <a:gd name="T39" fmla="*/ 0 h 493"/>
                <a:gd name="T40" fmla="*/ 0 w 322"/>
                <a:gd name="T41" fmla="*/ 0 h 493"/>
                <a:gd name="T42" fmla="*/ 0 w 322"/>
                <a:gd name="T43" fmla="*/ 0 h 493"/>
                <a:gd name="T44" fmla="*/ 0 w 322"/>
                <a:gd name="T45" fmla="*/ 0 h 493"/>
                <a:gd name="T46" fmla="*/ 0 w 322"/>
                <a:gd name="T47" fmla="*/ 0 h 493"/>
                <a:gd name="T48" fmla="*/ 0 w 322"/>
                <a:gd name="T49" fmla="*/ 0 h 493"/>
                <a:gd name="T50" fmla="*/ 0 w 322"/>
                <a:gd name="T51" fmla="*/ 0 h 493"/>
                <a:gd name="T52" fmla="*/ 0 w 322"/>
                <a:gd name="T53" fmla="*/ 0 h 493"/>
                <a:gd name="T54" fmla="*/ 0 w 322"/>
                <a:gd name="T55" fmla="*/ 0 h 493"/>
                <a:gd name="T56" fmla="*/ 0 w 322"/>
                <a:gd name="T57" fmla="*/ 0 h 493"/>
                <a:gd name="T58" fmla="*/ 0 w 322"/>
                <a:gd name="T59" fmla="*/ 0 h 493"/>
                <a:gd name="T60" fmla="*/ 0 w 322"/>
                <a:gd name="T61" fmla="*/ 0 h 493"/>
                <a:gd name="T62" fmla="*/ 0 w 322"/>
                <a:gd name="T63" fmla="*/ 0 h 493"/>
                <a:gd name="T64" fmla="*/ 0 w 322"/>
                <a:gd name="T65" fmla="*/ 0 h 493"/>
                <a:gd name="T66" fmla="*/ 0 w 322"/>
                <a:gd name="T67" fmla="*/ 0 h 493"/>
                <a:gd name="T68" fmla="*/ 0 w 322"/>
                <a:gd name="T69" fmla="*/ 0 h 493"/>
                <a:gd name="T70" fmla="*/ 0 w 322"/>
                <a:gd name="T71" fmla="*/ 0 h 493"/>
                <a:gd name="T72" fmla="*/ 0 w 322"/>
                <a:gd name="T73" fmla="*/ 0 h 493"/>
                <a:gd name="T74" fmla="*/ 0 w 322"/>
                <a:gd name="T75" fmla="*/ 0 h 493"/>
                <a:gd name="T76" fmla="*/ 0 w 322"/>
                <a:gd name="T77" fmla="*/ 0 h 493"/>
                <a:gd name="T78" fmla="*/ 0 w 322"/>
                <a:gd name="T79" fmla="*/ 0 h 493"/>
                <a:gd name="T80" fmla="*/ 0 w 322"/>
                <a:gd name="T81" fmla="*/ 0 h 493"/>
                <a:gd name="T82" fmla="*/ 0 w 322"/>
                <a:gd name="T83" fmla="*/ 0 h 493"/>
                <a:gd name="T84" fmla="*/ 0 w 322"/>
                <a:gd name="T85" fmla="*/ 0 h 49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22" h="493">
                  <a:moveTo>
                    <a:pt x="214" y="477"/>
                  </a:moveTo>
                  <a:lnTo>
                    <a:pt x="214" y="493"/>
                  </a:lnTo>
                  <a:lnTo>
                    <a:pt x="227" y="493"/>
                  </a:lnTo>
                  <a:lnTo>
                    <a:pt x="242" y="474"/>
                  </a:lnTo>
                  <a:lnTo>
                    <a:pt x="256" y="435"/>
                  </a:lnTo>
                  <a:lnTo>
                    <a:pt x="286" y="325"/>
                  </a:lnTo>
                  <a:lnTo>
                    <a:pt x="322" y="158"/>
                  </a:lnTo>
                  <a:lnTo>
                    <a:pt x="68" y="0"/>
                  </a:lnTo>
                  <a:lnTo>
                    <a:pt x="31" y="173"/>
                  </a:lnTo>
                  <a:lnTo>
                    <a:pt x="9" y="293"/>
                  </a:lnTo>
                  <a:lnTo>
                    <a:pt x="2" y="334"/>
                  </a:lnTo>
                  <a:lnTo>
                    <a:pt x="0" y="346"/>
                  </a:lnTo>
                  <a:lnTo>
                    <a:pt x="0" y="352"/>
                  </a:lnTo>
                  <a:lnTo>
                    <a:pt x="7" y="369"/>
                  </a:lnTo>
                  <a:lnTo>
                    <a:pt x="22" y="386"/>
                  </a:lnTo>
                  <a:lnTo>
                    <a:pt x="45" y="407"/>
                  </a:lnTo>
                  <a:lnTo>
                    <a:pt x="110" y="447"/>
                  </a:lnTo>
                  <a:lnTo>
                    <a:pt x="177" y="480"/>
                  </a:lnTo>
                  <a:lnTo>
                    <a:pt x="203" y="490"/>
                  </a:lnTo>
                  <a:lnTo>
                    <a:pt x="213" y="493"/>
                  </a:lnTo>
                  <a:lnTo>
                    <a:pt x="227" y="493"/>
                  </a:lnTo>
                  <a:lnTo>
                    <a:pt x="241" y="475"/>
                  </a:lnTo>
                  <a:lnTo>
                    <a:pt x="229" y="465"/>
                  </a:lnTo>
                  <a:lnTo>
                    <a:pt x="219" y="477"/>
                  </a:lnTo>
                  <a:lnTo>
                    <a:pt x="215" y="477"/>
                  </a:lnTo>
                  <a:lnTo>
                    <a:pt x="207" y="476"/>
                  </a:lnTo>
                  <a:lnTo>
                    <a:pt x="183" y="466"/>
                  </a:lnTo>
                  <a:lnTo>
                    <a:pt x="118" y="433"/>
                  </a:lnTo>
                  <a:lnTo>
                    <a:pt x="55" y="394"/>
                  </a:lnTo>
                  <a:lnTo>
                    <a:pt x="33" y="376"/>
                  </a:lnTo>
                  <a:lnTo>
                    <a:pt x="21" y="360"/>
                  </a:lnTo>
                  <a:lnTo>
                    <a:pt x="16" y="348"/>
                  </a:lnTo>
                  <a:lnTo>
                    <a:pt x="18" y="336"/>
                  </a:lnTo>
                  <a:lnTo>
                    <a:pt x="23" y="295"/>
                  </a:lnTo>
                  <a:lnTo>
                    <a:pt x="45" y="175"/>
                  </a:lnTo>
                  <a:lnTo>
                    <a:pt x="79" y="25"/>
                  </a:lnTo>
                  <a:lnTo>
                    <a:pt x="303" y="166"/>
                  </a:lnTo>
                  <a:lnTo>
                    <a:pt x="272" y="321"/>
                  </a:lnTo>
                  <a:lnTo>
                    <a:pt x="242" y="431"/>
                  </a:lnTo>
                  <a:lnTo>
                    <a:pt x="228" y="466"/>
                  </a:lnTo>
                  <a:lnTo>
                    <a:pt x="219" y="477"/>
                  </a:lnTo>
                  <a:lnTo>
                    <a:pt x="214" y="477"/>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194" name="Freeform 88"/>
            <p:cNvSpPr>
              <a:spLocks/>
            </p:cNvSpPr>
            <p:nvPr/>
          </p:nvSpPr>
          <p:spPr bwMode="auto">
            <a:xfrm>
              <a:off x="5205" y="3450"/>
              <a:ext cx="11" cy="43"/>
            </a:xfrm>
            <a:custGeom>
              <a:avLst/>
              <a:gdLst>
                <a:gd name="T0" fmla="*/ 0 w 57"/>
                <a:gd name="T1" fmla="*/ 0 h 339"/>
                <a:gd name="T2" fmla="*/ 0 w 57"/>
                <a:gd name="T3" fmla="*/ 0 h 339"/>
                <a:gd name="T4" fmla="*/ 0 w 57"/>
                <a:gd name="T5" fmla="*/ 0 h 339"/>
                <a:gd name="T6" fmla="*/ 0 w 57"/>
                <a:gd name="T7" fmla="*/ 0 h 339"/>
                <a:gd name="T8" fmla="*/ 0 w 57"/>
                <a:gd name="T9" fmla="*/ 0 h 339"/>
                <a:gd name="T10" fmla="*/ 0 w 57"/>
                <a:gd name="T11" fmla="*/ 0 h 339"/>
                <a:gd name="T12" fmla="*/ 0 w 57"/>
                <a:gd name="T13" fmla="*/ 0 h 339"/>
                <a:gd name="T14" fmla="*/ 0 w 57"/>
                <a:gd name="T15" fmla="*/ 0 h 339"/>
                <a:gd name="T16" fmla="*/ 0 w 57"/>
                <a:gd name="T17" fmla="*/ 0 h 339"/>
                <a:gd name="T18" fmla="*/ 0 w 57"/>
                <a:gd name="T19" fmla="*/ 0 h 339"/>
                <a:gd name="T20" fmla="*/ 0 w 57"/>
                <a:gd name="T21" fmla="*/ 0 h 339"/>
                <a:gd name="T22" fmla="*/ 0 w 57"/>
                <a:gd name="T23" fmla="*/ 0 h 339"/>
                <a:gd name="T24" fmla="*/ 0 w 57"/>
                <a:gd name="T25" fmla="*/ 0 h 339"/>
                <a:gd name="T26" fmla="*/ 0 w 57"/>
                <a:gd name="T27" fmla="*/ 0 h 33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57" h="339">
                  <a:moveTo>
                    <a:pt x="1" y="339"/>
                  </a:moveTo>
                  <a:lnTo>
                    <a:pt x="17" y="300"/>
                  </a:lnTo>
                  <a:lnTo>
                    <a:pt x="31" y="252"/>
                  </a:lnTo>
                  <a:lnTo>
                    <a:pt x="36" y="232"/>
                  </a:lnTo>
                  <a:lnTo>
                    <a:pt x="45" y="188"/>
                  </a:lnTo>
                  <a:lnTo>
                    <a:pt x="54" y="117"/>
                  </a:lnTo>
                  <a:lnTo>
                    <a:pt x="57" y="57"/>
                  </a:lnTo>
                  <a:lnTo>
                    <a:pt x="57" y="0"/>
                  </a:lnTo>
                  <a:lnTo>
                    <a:pt x="41" y="46"/>
                  </a:lnTo>
                  <a:lnTo>
                    <a:pt x="25" y="99"/>
                  </a:lnTo>
                  <a:lnTo>
                    <a:pt x="11" y="165"/>
                  </a:lnTo>
                  <a:lnTo>
                    <a:pt x="3" y="234"/>
                  </a:lnTo>
                  <a:lnTo>
                    <a:pt x="0" y="289"/>
                  </a:lnTo>
                  <a:lnTo>
                    <a:pt x="1" y="339"/>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95" name="Freeform 89"/>
            <p:cNvSpPr>
              <a:spLocks/>
            </p:cNvSpPr>
            <p:nvPr/>
          </p:nvSpPr>
          <p:spPr bwMode="auto">
            <a:xfrm>
              <a:off x="5205" y="3450"/>
              <a:ext cx="11" cy="43"/>
            </a:xfrm>
            <a:custGeom>
              <a:avLst/>
              <a:gdLst>
                <a:gd name="T0" fmla="*/ 0 w 73"/>
                <a:gd name="T1" fmla="*/ 0 h 346"/>
                <a:gd name="T2" fmla="*/ 0 w 73"/>
                <a:gd name="T3" fmla="*/ 0 h 346"/>
                <a:gd name="T4" fmla="*/ 0 w 73"/>
                <a:gd name="T5" fmla="*/ 0 h 346"/>
                <a:gd name="T6" fmla="*/ 0 w 73"/>
                <a:gd name="T7" fmla="*/ 0 h 346"/>
                <a:gd name="T8" fmla="*/ 0 w 73"/>
                <a:gd name="T9" fmla="*/ 0 h 346"/>
                <a:gd name="T10" fmla="*/ 0 w 73"/>
                <a:gd name="T11" fmla="*/ 0 h 346"/>
                <a:gd name="T12" fmla="*/ 0 w 73"/>
                <a:gd name="T13" fmla="*/ 0 h 346"/>
                <a:gd name="T14" fmla="*/ 0 w 73"/>
                <a:gd name="T15" fmla="*/ 0 h 346"/>
                <a:gd name="T16" fmla="*/ 0 w 73"/>
                <a:gd name="T17" fmla="*/ 0 h 346"/>
                <a:gd name="T18" fmla="*/ 0 w 73"/>
                <a:gd name="T19" fmla="*/ 0 h 346"/>
                <a:gd name="T20" fmla="*/ 0 w 73"/>
                <a:gd name="T21" fmla="*/ 0 h 346"/>
                <a:gd name="T22" fmla="*/ 0 w 73"/>
                <a:gd name="T23" fmla="*/ 0 h 346"/>
                <a:gd name="T24" fmla="*/ 0 w 73"/>
                <a:gd name="T25" fmla="*/ 0 h 346"/>
                <a:gd name="T26" fmla="*/ 0 w 73"/>
                <a:gd name="T27" fmla="*/ 0 h 346"/>
                <a:gd name="T28" fmla="*/ 0 w 73"/>
                <a:gd name="T29" fmla="*/ 0 h 346"/>
                <a:gd name="T30" fmla="*/ 0 w 73"/>
                <a:gd name="T31" fmla="*/ 0 h 346"/>
                <a:gd name="T32" fmla="*/ 0 w 73"/>
                <a:gd name="T33" fmla="*/ 0 h 346"/>
                <a:gd name="T34" fmla="*/ 0 w 73"/>
                <a:gd name="T35" fmla="*/ 0 h 346"/>
                <a:gd name="T36" fmla="*/ 0 w 73"/>
                <a:gd name="T37" fmla="*/ 0 h 346"/>
                <a:gd name="T38" fmla="*/ 0 w 73"/>
                <a:gd name="T39" fmla="*/ 0 h 346"/>
                <a:gd name="T40" fmla="*/ 0 w 73"/>
                <a:gd name="T41" fmla="*/ 0 h 346"/>
                <a:gd name="T42" fmla="*/ 0 w 73"/>
                <a:gd name="T43" fmla="*/ 0 h 346"/>
                <a:gd name="T44" fmla="*/ 0 w 73"/>
                <a:gd name="T45" fmla="*/ 0 h 346"/>
                <a:gd name="T46" fmla="*/ 0 w 73"/>
                <a:gd name="T47" fmla="*/ 0 h 346"/>
                <a:gd name="T48" fmla="*/ 0 w 73"/>
                <a:gd name="T49" fmla="*/ 0 h 346"/>
                <a:gd name="T50" fmla="*/ 0 w 73"/>
                <a:gd name="T51" fmla="*/ 0 h 346"/>
                <a:gd name="T52" fmla="*/ 0 w 73"/>
                <a:gd name="T53" fmla="*/ 0 h 346"/>
                <a:gd name="T54" fmla="*/ 0 w 73"/>
                <a:gd name="T55" fmla="*/ 0 h 346"/>
                <a:gd name="T56" fmla="*/ 0 w 73"/>
                <a:gd name="T57" fmla="*/ 0 h 346"/>
                <a:gd name="T58" fmla="*/ 0 w 73"/>
                <a:gd name="T59" fmla="*/ 0 h 346"/>
                <a:gd name="T60" fmla="*/ 0 w 73"/>
                <a:gd name="T61" fmla="*/ 0 h 346"/>
                <a:gd name="T62" fmla="*/ 0 w 73"/>
                <a:gd name="T63" fmla="*/ 0 h 346"/>
                <a:gd name="T64" fmla="*/ 0 w 73"/>
                <a:gd name="T65" fmla="*/ 0 h 346"/>
                <a:gd name="T66" fmla="*/ 0 w 73"/>
                <a:gd name="T67" fmla="*/ 0 h 346"/>
                <a:gd name="T68" fmla="*/ 0 w 73"/>
                <a:gd name="T69" fmla="*/ 0 h 346"/>
                <a:gd name="T70" fmla="*/ 0 w 73"/>
                <a:gd name="T71" fmla="*/ 0 h 3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3" h="346">
                  <a:moveTo>
                    <a:pt x="16" y="293"/>
                  </a:moveTo>
                  <a:lnTo>
                    <a:pt x="0" y="293"/>
                  </a:lnTo>
                  <a:lnTo>
                    <a:pt x="1" y="343"/>
                  </a:lnTo>
                  <a:lnTo>
                    <a:pt x="16" y="346"/>
                  </a:lnTo>
                  <a:lnTo>
                    <a:pt x="32" y="307"/>
                  </a:lnTo>
                  <a:lnTo>
                    <a:pt x="47" y="258"/>
                  </a:lnTo>
                  <a:lnTo>
                    <a:pt x="52" y="238"/>
                  </a:lnTo>
                  <a:lnTo>
                    <a:pt x="61" y="193"/>
                  </a:lnTo>
                  <a:lnTo>
                    <a:pt x="70" y="122"/>
                  </a:lnTo>
                  <a:lnTo>
                    <a:pt x="73" y="61"/>
                  </a:lnTo>
                  <a:lnTo>
                    <a:pt x="73" y="4"/>
                  </a:lnTo>
                  <a:lnTo>
                    <a:pt x="58" y="0"/>
                  </a:lnTo>
                  <a:lnTo>
                    <a:pt x="41" y="48"/>
                  </a:lnTo>
                  <a:lnTo>
                    <a:pt x="26" y="101"/>
                  </a:lnTo>
                  <a:lnTo>
                    <a:pt x="11" y="168"/>
                  </a:lnTo>
                  <a:lnTo>
                    <a:pt x="3" y="237"/>
                  </a:lnTo>
                  <a:lnTo>
                    <a:pt x="0" y="293"/>
                  </a:lnTo>
                  <a:lnTo>
                    <a:pt x="1" y="343"/>
                  </a:lnTo>
                  <a:lnTo>
                    <a:pt x="16" y="346"/>
                  </a:lnTo>
                  <a:lnTo>
                    <a:pt x="32" y="307"/>
                  </a:lnTo>
                  <a:lnTo>
                    <a:pt x="18" y="301"/>
                  </a:lnTo>
                  <a:lnTo>
                    <a:pt x="16" y="306"/>
                  </a:lnTo>
                  <a:lnTo>
                    <a:pt x="16" y="293"/>
                  </a:lnTo>
                  <a:lnTo>
                    <a:pt x="19" y="239"/>
                  </a:lnTo>
                  <a:lnTo>
                    <a:pt x="27" y="170"/>
                  </a:lnTo>
                  <a:lnTo>
                    <a:pt x="40" y="105"/>
                  </a:lnTo>
                  <a:lnTo>
                    <a:pt x="56" y="52"/>
                  </a:lnTo>
                  <a:lnTo>
                    <a:pt x="57" y="49"/>
                  </a:lnTo>
                  <a:lnTo>
                    <a:pt x="57" y="61"/>
                  </a:lnTo>
                  <a:lnTo>
                    <a:pt x="54" y="120"/>
                  </a:lnTo>
                  <a:lnTo>
                    <a:pt x="44" y="191"/>
                  </a:lnTo>
                  <a:lnTo>
                    <a:pt x="37" y="234"/>
                  </a:lnTo>
                  <a:lnTo>
                    <a:pt x="32" y="254"/>
                  </a:lnTo>
                  <a:lnTo>
                    <a:pt x="18" y="301"/>
                  </a:lnTo>
                  <a:lnTo>
                    <a:pt x="16" y="306"/>
                  </a:lnTo>
                  <a:lnTo>
                    <a:pt x="16" y="293"/>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196" name="Freeform 90"/>
            <p:cNvSpPr>
              <a:spLocks/>
            </p:cNvSpPr>
            <p:nvPr/>
          </p:nvSpPr>
          <p:spPr bwMode="auto">
            <a:xfrm>
              <a:off x="5284" y="3541"/>
              <a:ext cx="69" cy="53"/>
            </a:xfrm>
            <a:custGeom>
              <a:avLst/>
              <a:gdLst>
                <a:gd name="T0" fmla="*/ 0 w 461"/>
                <a:gd name="T1" fmla="*/ 0 h 423"/>
                <a:gd name="T2" fmla="*/ 0 w 461"/>
                <a:gd name="T3" fmla="*/ 0 h 423"/>
                <a:gd name="T4" fmla="*/ 0 w 461"/>
                <a:gd name="T5" fmla="*/ 0 h 423"/>
                <a:gd name="T6" fmla="*/ 0 w 461"/>
                <a:gd name="T7" fmla="*/ 0 h 423"/>
                <a:gd name="T8" fmla="*/ 0 w 461"/>
                <a:gd name="T9" fmla="*/ 0 h 423"/>
                <a:gd name="T10" fmla="*/ 0 w 461"/>
                <a:gd name="T11" fmla="*/ 0 h 423"/>
                <a:gd name="T12" fmla="*/ 0 w 461"/>
                <a:gd name="T13" fmla="*/ 0 h 423"/>
                <a:gd name="T14" fmla="*/ 0 w 461"/>
                <a:gd name="T15" fmla="*/ 0 h 423"/>
                <a:gd name="T16" fmla="*/ 0 w 461"/>
                <a:gd name="T17" fmla="*/ 0 h 423"/>
                <a:gd name="T18" fmla="*/ 0 w 461"/>
                <a:gd name="T19" fmla="*/ 0 h 423"/>
                <a:gd name="T20" fmla="*/ 0 w 461"/>
                <a:gd name="T21" fmla="*/ 0 h 423"/>
                <a:gd name="T22" fmla="*/ 0 w 461"/>
                <a:gd name="T23" fmla="*/ 0 h 423"/>
                <a:gd name="T24" fmla="*/ 0 w 461"/>
                <a:gd name="T25" fmla="*/ 0 h 423"/>
                <a:gd name="T26" fmla="*/ 0 w 461"/>
                <a:gd name="T27" fmla="*/ 0 h 423"/>
                <a:gd name="T28" fmla="*/ 0 w 461"/>
                <a:gd name="T29" fmla="*/ 0 h 423"/>
                <a:gd name="T30" fmla="*/ 0 w 461"/>
                <a:gd name="T31" fmla="*/ 0 h 423"/>
                <a:gd name="T32" fmla="*/ 0 w 461"/>
                <a:gd name="T33" fmla="*/ 0 h 423"/>
                <a:gd name="T34" fmla="*/ 0 w 461"/>
                <a:gd name="T35" fmla="*/ 0 h 423"/>
                <a:gd name="T36" fmla="*/ 0 w 461"/>
                <a:gd name="T37" fmla="*/ 0 h 423"/>
                <a:gd name="T38" fmla="*/ 0 w 461"/>
                <a:gd name="T39" fmla="*/ 0 h 423"/>
                <a:gd name="T40" fmla="*/ 0 w 461"/>
                <a:gd name="T41" fmla="*/ 0 h 423"/>
                <a:gd name="T42" fmla="*/ 0 w 461"/>
                <a:gd name="T43" fmla="*/ 0 h 423"/>
                <a:gd name="T44" fmla="*/ 0 w 461"/>
                <a:gd name="T45" fmla="*/ 0 h 423"/>
                <a:gd name="T46" fmla="*/ 0 w 461"/>
                <a:gd name="T47" fmla="*/ 0 h 423"/>
                <a:gd name="T48" fmla="*/ 0 w 461"/>
                <a:gd name="T49" fmla="*/ 0 h 423"/>
                <a:gd name="T50" fmla="*/ 0 w 461"/>
                <a:gd name="T51" fmla="*/ 0 h 423"/>
                <a:gd name="T52" fmla="*/ 0 w 461"/>
                <a:gd name="T53" fmla="*/ 0 h 423"/>
                <a:gd name="T54" fmla="*/ 0 w 461"/>
                <a:gd name="T55" fmla="*/ 0 h 423"/>
                <a:gd name="T56" fmla="*/ 0 w 461"/>
                <a:gd name="T57" fmla="*/ 0 h 423"/>
                <a:gd name="T58" fmla="*/ 0 w 461"/>
                <a:gd name="T59" fmla="*/ 0 h 423"/>
                <a:gd name="T60" fmla="*/ 0 w 461"/>
                <a:gd name="T61" fmla="*/ 0 h 423"/>
                <a:gd name="T62" fmla="*/ 0 w 461"/>
                <a:gd name="T63" fmla="*/ 0 h 423"/>
                <a:gd name="T64" fmla="*/ 0 w 461"/>
                <a:gd name="T65" fmla="*/ 0 h 423"/>
                <a:gd name="T66" fmla="*/ 0 w 461"/>
                <a:gd name="T67" fmla="*/ 0 h 423"/>
                <a:gd name="T68" fmla="*/ 0 w 461"/>
                <a:gd name="T69" fmla="*/ 0 h 423"/>
                <a:gd name="T70" fmla="*/ 0 w 461"/>
                <a:gd name="T71" fmla="*/ 0 h 423"/>
                <a:gd name="T72" fmla="*/ 0 w 461"/>
                <a:gd name="T73" fmla="*/ 0 h 423"/>
                <a:gd name="T74" fmla="*/ 0 w 461"/>
                <a:gd name="T75" fmla="*/ 0 h 423"/>
                <a:gd name="T76" fmla="*/ 0 w 461"/>
                <a:gd name="T77" fmla="*/ 0 h 423"/>
                <a:gd name="T78" fmla="*/ 0 w 461"/>
                <a:gd name="T79" fmla="*/ 0 h 423"/>
                <a:gd name="T80" fmla="*/ 0 w 461"/>
                <a:gd name="T81" fmla="*/ 0 h 423"/>
                <a:gd name="T82" fmla="*/ 0 w 461"/>
                <a:gd name="T83" fmla="*/ 0 h 423"/>
                <a:gd name="T84" fmla="*/ 0 w 461"/>
                <a:gd name="T85" fmla="*/ 0 h 423"/>
                <a:gd name="T86" fmla="*/ 0 w 461"/>
                <a:gd name="T87" fmla="*/ 0 h 423"/>
                <a:gd name="T88" fmla="*/ 0 w 461"/>
                <a:gd name="T89" fmla="*/ 0 h 423"/>
                <a:gd name="T90" fmla="*/ 0 w 461"/>
                <a:gd name="T91" fmla="*/ 0 h 423"/>
                <a:gd name="T92" fmla="*/ 0 w 461"/>
                <a:gd name="T93" fmla="*/ 0 h 423"/>
                <a:gd name="T94" fmla="*/ 0 w 461"/>
                <a:gd name="T95" fmla="*/ 0 h 423"/>
                <a:gd name="T96" fmla="*/ 0 w 461"/>
                <a:gd name="T97" fmla="*/ 0 h 423"/>
                <a:gd name="T98" fmla="*/ 0 w 461"/>
                <a:gd name="T99" fmla="*/ 0 h 423"/>
                <a:gd name="T100" fmla="*/ 0 w 461"/>
                <a:gd name="T101" fmla="*/ 0 h 423"/>
                <a:gd name="T102" fmla="*/ 0 w 461"/>
                <a:gd name="T103" fmla="*/ 0 h 423"/>
                <a:gd name="T104" fmla="*/ 0 w 461"/>
                <a:gd name="T105" fmla="*/ 0 h 423"/>
                <a:gd name="T106" fmla="*/ 0 w 461"/>
                <a:gd name="T107" fmla="*/ 0 h 423"/>
                <a:gd name="T108" fmla="*/ 0 w 461"/>
                <a:gd name="T109" fmla="*/ 0 h 423"/>
                <a:gd name="T110" fmla="*/ 0 w 461"/>
                <a:gd name="T111" fmla="*/ 0 h 423"/>
                <a:gd name="T112" fmla="*/ 0 w 461"/>
                <a:gd name="T113" fmla="*/ 0 h 423"/>
                <a:gd name="T114" fmla="*/ 0 w 461"/>
                <a:gd name="T115" fmla="*/ 0 h 423"/>
                <a:gd name="T116" fmla="*/ 0 w 461"/>
                <a:gd name="T117" fmla="*/ 0 h 423"/>
                <a:gd name="T118" fmla="*/ 0 w 461"/>
                <a:gd name="T119" fmla="*/ 0 h 423"/>
                <a:gd name="T120" fmla="*/ 0 w 461"/>
                <a:gd name="T121" fmla="*/ 0 h 423"/>
                <a:gd name="T122" fmla="*/ 0 w 461"/>
                <a:gd name="T123" fmla="*/ 0 h 423"/>
                <a:gd name="T124" fmla="*/ 0 w 461"/>
                <a:gd name="T125" fmla="*/ 0 h 42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61" h="423">
                  <a:moveTo>
                    <a:pt x="204" y="0"/>
                  </a:moveTo>
                  <a:lnTo>
                    <a:pt x="192" y="80"/>
                  </a:lnTo>
                  <a:lnTo>
                    <a:pt x="159" y="96"/>
                  </a:lnTo>
                  <a:lnTo>
                    <a:pt x="88" y="134"/>
                  </a:lnTo>
                  <a:lnTo>
                    <a:pt x="52" y="156"/>
                  </a:lnTo>
                  <a:lnTo>
                    <a:pt x="21" y="179"/>
                  </a:lnTo>
                  <a:lnTo>
                    <a:pt x="3" y="199"/>
                  </a:lnTo>
                  <a:lnTo>
                    <a:pt x="0" y="208"/>
                  </a:lnTo>
                  <a:lnTo>
                    <a:pt x="2" y="217"/>
                  </a:lnTo>
                  <a:lnTo>
                    <a:pt x="6" y="221"/>
                  </a:lnTo>
                  <a:lnTo>
                    <a:pt x="14" y="222"/>
                  </a:lnTo>
                  <a:lnTo>
                    <a:pt x="38" y="219"/>
                  </a:lnTo>
                  <a:lnTo>
                    <a:pt x="101" y="199"/>
                  </a:lnTo>
                  <a:lnTo>
                    <a:pt x="190" y="163"/>
                  </a:lnTo>
                  <a:lnTo>
                    <a:pt x="160" y="178"/>
                  </a:lnTo>
                  <a:lnTo>
                    <a:pt x="95" y="212"/>
                  </a:lnTo>
                  <a:lnTo>
                    <a:pt x="62" y="234"/>
                  </a:lnTo>
                  <a:lnTo>
                    <a:pt x="35" y="255"/>
                  </a:lnTo>
                  <a:lnTo>
                    <a:pt x="17" y="275"/>
                  </a:lnTo>
                  <a:lnTo>
                    <a:pt x="14" y="284"/>
                  </a:lnTo>
                  <a:lnTo>
                    <a:pt x="15" y="292"/>
                  </a:lnTo>
                  <a:lnTo>
                    <a:pt x="20" y="297"/>
                  </a:lnTo>
                  <a:lnTo>
                    <a:pt x="30" y="298"/>
                  </a:lnTo>
                  <a:lnTo>
                    <a:pt x="58" y="295"/>
                  </a:lnTo>
                  <a:lnTo>
                    <a:pt x="138" y="271"/>
                  </a:lnTo>
                  <a:lnTo>
                    <a:pt x="247" y="224"/>
                  </a:lnTo>
                  <a:lnTo>
                    <a:pt x="215" y="241"/>
                  </a:lnTo>
                  <a:lnTo>
                    <a:pt x="145" y="282"/>
                  </a:lnTo>
                  <a:lnTo>
                    <a:pt x="77" y="328"/>
                  </a:lnTo>
                  <a:lnTo>
                    <a:pt x="56" y="348"/>
                  </a:lnTo>
                  <a:lnTo>
                    <a:pt x="51" y="355"/>
                  </a:lnTo>
                  <a:lnTo>
                    <a:pt x="50" y="356"/>
                  </a:lnTo>
                  <a:lnTo>
                    <a:pt x="52" y="362"/>
                  </a:lnTo>
                  <a:lnTo>
                    <a:pt x="59" y="370"/>
                  </a:lnTo>
                  <a:lnTo>
                    <a:pt x="69" y="374"/>
                  </a:lnTo>
                  <a:lnTo>
                    <a:pt x="101" y="373"/>
                  </a:lnTo>
                  <a:lnTo>
                    <a:pt x="141" y="362"/>
                  </a:lnTo>
                  <a:lnTo>
                    <a:pt x="184" y="344"/>
                  </a:lnTo>
                  <a:lnTo>
                    <a:pt x="261" y="305"/>
                  </a:lnTo>
                  <a:lnTo>
                    <a:pt x="296" y="285"/>
                  </a:lnTo>
                  <a:lnTo>
                    <a:pt x="220" y="340"/>
                  </a:lnTo>
                  <a:lnTo>
                    <a:pt x="169" y="382"/>
                  </a:lnTo>
                  <a:lnTo>
                    <a:pt x="152" y="398"/>
                  </a:lnTo>
                  <a:lnTo>
                    <a:pt x="147" y="402"/>
                  </a:lnTo>
                  <a:lnTo>
                    <a:pt x="146" y="403"/>
                  </a:lnTo>
                  <a:lnTo>
                    <a:pt x="149" y="410"/>
                  </a:lnTo>
                  <a:lnTo>
                    <a:pt x="156" y="419"/>
                  </a:lnTo>
                  <a:lnTo>
                    <a:pt x="168" y="423"/>
                  </a:lnTo>
                  <a:lnTo>
                    <a:pt x="183" y="422"/>
                  </a:lnTo>
                  <a:lnTo>
                    <a:pt x="200" y="418"/>
                  </a:lnTo>
                  <a:lnTo>
                    <a:pt x="242" y="398"/>
                  </a:lnTo>
                  <a:lnTo>
                    <a:pt x="288" y="369"/>
                  </a:lnTo>
                  <a:lnTo>
                    <a:pt x="335" y="334"/>
                  </a:lnTo>
                  <a:lnTo>
                    <a:pt x="377" y="298"/>
                  </a:lnTo>
                  <a:lnTo>
                    <a:pt x="429" y="244"/>
                  </a:lnTo>
                  <a:lnTo>
                    <a:pt x="445" y="213"/>
                  </a:lnTo>
                  <a:lnTo>
                    <a:pt x="461" y="176"/>
                  </a:lnTo>
                  <a:lnTo>
                    <a:pt x="430" y="148"/>
                  </a:lnTo>
                  <a:lnTo>
                    <a:pt x="357" y="88"/>
                  </a:lnTo>
                  <a:lnTo>
                    <a:pt x="273" y="27"/>
                  </a:lnTo>
                  <a:lnTo>
                    <a:pt x="234" y="7"/>
                  </a:lnTo>
                  <a:lnTo>
                    <a:pt x="222" y="2"/>
                  </a:lnTo>
                  <a:lnTo>
                    <a:pt x="204" y="0"/>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97" name="Freeform 91"/>
            <p:cNvSpPr>
              <a:spLocks/>
            </p:cNvSpPr>
            <p:nvPr/>
          </p:nvSpPr>
          <p:spPr bwMode="auto">
            <a:xfrm>
              <a:off x="5284" y="3541"/>
              <a:ext cx="69" cy="53"/>
            </a:xfrm>
            <a:custGeom>
              <a:avLst/>
              <a:gdLst>
                <a:gd name="T0" fmla="*/ 0 w 478"/>
                <a:gd name="T1" fmla="*/ 0 h 440"/>
                <a:gd name="T2" fmla="*/ 0 w 478"/>
                <a:gd name="T3" fmla="*/ 0 h 440"/>
                <a:gd name="T4" fmla="*/ 0 w 478"/>
                <a:gd name="T5" fmla="*/ 0 h 440"/>
                <a:gd name="T6" fmla="*/ 0 w 478"/>
                <a:gd name="T7" fmla="*/ 0 h 440"/>
                <a:gd name="T8" fmla="*/ 0 w 478"/>
                <a:gd name="T9" fmla="*/ 0 h 440"/>
                <a:gd name="T10" fmla="*/ 0 w 478"/>
                <a:gd name="T11" fmla="*/ 0 h 440"/>
                <a:gd name="T12" fmla="*/ 0 w 478"/>
                <a:gd name="T13" fmla="*/ 0 h 440"/>
                <a:gd name="T14" fmla="*/ 0 w 478"/>
                <a:gd name="T15" fmla="*/ 0 h 440"/>
                <a:gd name="T16" fmla="*/ 0 w 478"/>
                <a:gd name="T17" fmla="*/ 0 h 440"/>
                <a:gd name="T18" fmla="*/ 0 w 478"/>
                <a:gd name="T19" fmla="*/ 0 h 440"/>
                <a:gd name="T20" fmla="*/ 0 w 478"/>
                <a:gd name="T21" fmla="*/ 0 h 440"/>
                <a:gd name="T22" fmla="*/ 0 w 478"/>
                <a:gd name="T23" fmla="*/ 0 h 440"/>
                <a:gd name="T24" fmla="*/ 0 w 478"/>
                <a:gd name="T25" fmla="*/ 0 h 440"/>
                <a:gd name="T26" fmla="*/ 0 w 478"/>
                <a:gd name="T27" fmla="*/ 0 h 440"/>
                <a:gd name="T28" fmla="*/ 0 w 478"/>
                <a:gd name="T29" fmla="*/ 0 h 440"/>
                <a:gd name="T30" fmla="*/ 0 w 478"/>
                <a:gd name="T31" fmla="*/ 0 h 440"/>
                <a:gd name="T32" fmla="*/ 0 w 478"/>
                <a:gd name="T33" fmla="*/ 0 h 440"/>
                <a:gd name="T34" fmla="*/ 0 w 478"/>
                <a:gd name="T35" fmla="*/ 0 h 440"/>
                <a:gd name="T36" fmla="*/ 0 w 478"/>
                <a:gd name="T37" fmla="*/ 0 h 440"/>
                <a:gd name="T38" fmla="*/ 0 w 478"/>
                <a:gd name="T39" fmla="*/ 0 h 440"/>
                <a:gd name="T40" fmla="*/ 0 w 478"/>
                <a:gd name="T41" fmla="*/ 0 h 440"/>
                <a:gd name="T42" fmla="*/ 0 w 478"/>
                <a:gd name="T43" fmla="*/ 0 h 440"/>
                <a:gd name="T44" fmla="*/ 0 w 478"/>
                <a:gd name="T45" fmla="*/ 0 h 440"/>
                <a:gd name="T46" fmla="*/ 0 w 478"/>
                <a:gd name="T47" fmla="*/ 0 h 440"/>
                <a:gd name="T48" fmla="*/ 0 w 478"/>
                <a:gd name="T49" fmla="*/ 0 h 440"/>
                <a:gd name="T50" fmla="*/ 0 w 478"/>
                <a:gd name="T51" fmla="*/ 0 h 440"/>
                <a:gd name="T52" fmla="*/ 0 w 478"/>
                <a:gd name="T53" fmla="*/ 0 h 440"/>
                <a:gd name="T54" fmla="*/ 0 w 478"/>
                <a:gd name="T55" fmla="*/ 0 h 440"/>
                <a:gd name="T56" fmla="*/ 0 w 478"/>
                <a:gd name="T57" fmla="*/ 0 h 440"/>
                <a:gd name="T58" fmla="*/ 0 w 478"/>
                <a:gd name="T59" fmla="*/ 0 h 440"/>
                <a:gd name="T60" fmla="*/ 0 w 478"/>
                <a:gd name="T61" fmla="*/ 0 h 440"/>
                <a:gd name="T62" fmla="*/ 0 w 478"/>
                <a:gd name="T63" fmla="*/ 0 h 440"/>
                <a:gd name="T64" fmla="*/ 0 w 478"/>
                <a:gd name="T65" fmla="*/ 0 h 440"/>
                <a:gd name="T66" fmla="*/ 0 w 478"/>
                <a:gd name="T67" fmla="*/ 0 h 440"/>
                <a:gd name="T68" fmla="*/ 0 w 478"/>
                <a:gd name="T69" fmla="*/ 0 h 440"/>
                <a:gd name="T70" fmla="*/ 0 w 478"/>
                <a:gd name="T71" fmla="*/ 0 h 440"/>
                <a:gd name="T72" fmla="*/ 0 w 478"/>
                <a:gd name="T73" fmla="*/ 0 h 440"/>
                <a:gd name="T74" fmla="*/ 0 w 478"/>
                <a:gd name="T75" fmla="*/ 0 h 440"/>
                <a:gd name="T76" fmla="*/ 0 w 478"/>
                <a:gd name="T77" fmla="*/ 0 h 440"/>
                <a:gd name="T78" fmla="*/ 0 w 478"/>
                <a:gd name="T79" fmla="*/ 0 h 440"/>
                <a:gd name="T80" fmla="*/ 0 w 478"/>
                <a:gd name="T81" fmla="*/ 0 h 440"/>
                <a:gd name="T82" fmla="*/ 0 w 478"/>
                <a:gd name="T83" fmla="*/ 0 h 440"/>
                <a:gd name="T84" fmla="*/ 0 w 478"/>
                <a:gd name="T85" fmla="*/ 0 h 440"/>
                <a:gd name="T86" fmla="*/ 0 w 478"/>
                <a:gd name="T87" fmla="*/ 0 h 440"/>
                <a:gd name="T88" fmla="*/ 0 w 478"/>
                <a:gd name="T89" fmla="*/ 0 h 440"/>
                <a:gd name="T90" fmla="*/ 0 w 478"/>
                <a:gd name="T91" fmla="*/ 0 h 440"/>
                <a:gd name="T92" fmla="*/ 0 w 478"/>
                <a:gd name="T93" fmla="*/ 0 h 440"/>
                <a:gd name="T94" fmla="*/ 0 w 478"/>
                <a:gd name="T95" fmla="*/ 0 h 4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478" h="440">
                  <a:moveTo>
                    <a:pt x="229" y="19"/>
                  </a:moveTo>
                  <a:lnTo>
                    <a:pt x="231" y="2"/>
                  </a:lnTo>
                  <a:lnTo>
                    <a:pt x="206" y="0"/>
                  </a:lnTo>
                  <a:lnTo>
                    <a:pt x="193" y="84"/>
                  </a:lnTo>
                  <a:lnTo>
                    <a:pt x="164" y="98"/>
                  </a:lnTo>
                  <a:lnTo>
                    <a:pt x="92" y="135"/>
                  </a:lnTo>
                  <a:lnTo>
                    <a:pt x="56" y="159"/>
                  </a:lnTo>
                  <a:lnTo>
                    <a:pt x="24" y="182"/>
                  </a:lnTo>
                  <a:lnTo>
                    <a:pt x="4" y="204"/>
                  </a:lnTo>
                  <a:lnTo>
                    <a:pt x="0" y="217"/>
                  </a:lnTo>
                  <a:lnTo>
                    <a:pt x="3" y="230"/>
                  </a:lnTo>
                  <a:lnTo>
                    <a:pt x="10" y="237"/>
                  </a:lnTo>
                  <a:lnTo>
                    <a:pt x="22" y="239"/>
                  </a:lnTo>
                  <a:lnTo>
                    <a:pt x="48" y="235"/>
                  </a:lnTo>
                  <a:lnTo>
                    <a:pt x="112" y="215"/>
                  </a:lnTo>
                  <a:lnTo>
                    <a:pt x="201" y="179"/>
                  </a:lnTo>
                  <a:lnTo>
                    <a:pt x="195" y="165"/>
                  </a:lnTo>
                  <a:lnTo>
                    <a:pt x="165" y="179"/>
                  </a:lnTo>
                  <a:lnTo>
                    <a:pt x="99" y="214"/>
                  </a:lnTo>
                  <a:lnTo>
                    <a:pt x="66" y="237"/>
                  </a:lnTo>
                  <a:lnTo>
                    <a:pt x="38" y="258"/>
                  </a:lnTo>
                  <a:lnTo>
                    <a:pt x="18" y="280"/>
                  </a:lnTo>
                  <a:lnTo>
                    <a:pt x="14" y="292"/>
                  </a:lnTo>
                  <a:lnTo>
                    <a:pt x="16" y="305"/>
                  </a:lnTo>
                  <a:lnTo>
                    <a:pt x="25" y="314"/>
                  </a:lnTo>
                  <a:lnTo>
                    <a:pt x="38" y="316"/>
                  </a:lnTo>
                  <a:lnTo>
                    <a:pt x="68" y="311"/>
                  </a:lnTo>
                  <a:lnTo>
                    <a:pt x="149" y="287"/>
                  </a:lnTo>
                  <a:lnTo>
                    <a:pt x="258" y="240"/>
                  </a:lnTo>
                  <a:lnTo>
                    <a:pt x="252" y="226"/>
                  </a:lnTo>
                  <a:lnTo>
                    <a:pt x="251" y="226"/>
                  </a:lnTo>
                  <a:lnTo>
                    <a:pt x="218" y="243"/>
                  </a:lnTo>
                  <a:lnTo>
                    <a:pt x="149" y="285"/>
                  </a:lnTo>
                  <a:lnTo>
                    <a:pt x="80" y="331"/>
                  </a:lnTo>
                  <a:lnTo>
                    <a:pt x="58" y="351"/>
                  </a:lnTo>
                  <a:lnTo>
                    <a:pt x="53" y="359"/>
                  </a:lnTo>
                  <a:lnTo>
                    <a:pt x="49" y="363"/>
                  </a:lnTo>
                  <a:lnTo>
                    <a:pt x="53" y="375"/>
                  </a:lnTo>
                  <a:lnTo>
                    <a:pt x="62" y="385"/>
                  </a:lnTo>
                  <a:lnTo>
                    <a:pt x="76" y="391"/>
                  </a:lnTo>
                  <a:lnTo>
                    <a:pt x="110" y="390"/>
                  </a:lnTo>
                  <a:lnTo>
                    <a:pt x="151" y="378"/>
                  </a:lnTo>
                  <a:lnTo>
                    <a:pt x="195" y="361"/>
                  </a:lnTo>
                  <a:lnTo>
                    <a:pt x="274" y="321"/>
                  </a:lnTo>
                  <a:lnTo>
                    <a:pt x="308" y="301"/>
                  </a:lnTo>
                  <a:lnTo>
                    <a:pt x="300" y="287"/>
                  </a:lnTo>
                  <a:lnTo>
                    <a:pt x="300" y="288"/>
                  </a:lnTo>
                  <a:lnTo>
                    <a:pt x="223" y="343"/>
                  </a:lnTo>
                  <a:lnTo>
                    <a:pt x="171" y="385"/>
                  </a:lnTo>
                  <a:lnTo>
                    <a:pt x="155" y="401"/>
                  </a:lnTo>
                  <a:lnTo>
                    <a:pt x="150" y="405"/>
                  </a:lnTo>
                  <a:lnTo>
                    <a:pt x="145" y="410"/>
                  </a:lnTo>
                  <a:lnTo>
                    <a:pt x="150" y="423"/>
                  </a:lnTo>
                  <a:lnTo>
                    <a:pt x="159" y="434"/>
                  </a:lnTo>
                  <a:lnTo>
                    <a:pt x="175" y="440"/>
                  </a:lnTo>
                  <a:lnTo>
                    <a:pt x="192" y="439"/>
                  </a:lnTo>
                  <a:lnTo>
                    <a:pt x="211" y="434"/>
                  </a:lnTo>
                  <a:lnTo>
                    <a:pt x="254" y="414"/>
                  </a:lnTo>
                  <a:lnTo>
                    <a:pt x="300" y="384"/>
                  </a:lnTo>
                  <a:lnTo>
                    <a:pt x="348" y="349"/>
                  </a:lnTo>
                  <a:lnTo>
                    <a:pt x="390" y="314"/>
                  </a:lnTo>
                  <a:lnTo>
                    <a:pt x="443" y="258"/>
                  </a:lnTo>
                  <a:lnTo>
                    <a:pt x="460" y="226"/>
                  </a:lnTo>
                  <a:lnTo>
                    <a:pt x="478" y="183"/>
                  </a:lnTo>
                  <a:lnTo>
                    <a:pt x="443" y="151"/>
                  </a:lnTo>
                  <a:lnTo>
                    <a:pt x="371" y="90"/>
                  </a:lnTo>
                  <a:lnTo>
                    <a:pt x="285" y="30"/>
                  </a:lnTo>
                  <a:lnTo>
                    <a:pt x="245" y="9"/>
                  </a:lnTo>
                  <a:lnTo>
                    <a:pt x="232" y="3"/>
                  </a:lnTo>
                  <a:lnTo>
                    <a:pt x="206" y="0"/>
                  </a:lnTo>
                  <a:lnTo>
                    <a:pt x="192" y="88"/>
                  </a:lnTo>
                  <a:lnTo>
                    <a:pt x="208" y="90"/>
                  </a:lnTo>
                  <a:lnTo>
                    <a:pt x="218" y="17"/>
                  </a:lnTo>
                  <a:lnTo>
                    <a:pt x="228" y="18"/>
                  </a:lnTo>
                  <a:lnTo>
                    <a:pt x="239" y="23"/>
                  </a:lnTo>
                  <a:lnTo>
                    <a:pt x="277" y="42"/>
                  </a:lnTo>
                  <a:lnTo>
                    <a:pt x="360" y="103"/>
                  </a:lnTo>
                  <a:lnTo>
                    <a:pt x="433" y="163"/>
                  </a:lnTo>
                  <a:lnTo>
                    <a:pt x="459" y="187"/>
                  </a:lnTo>
                  <a:lnTo>
                    <a:pt x="446" y="219"/>
                  </a:lnTo>
                  <a:lnTo>
                    <a:pt x="431" y="248"/>
                  </a:lnTo>
                  <a:lnTo>
                    <a:pt x="380" y="301"/>
                  </a:lnTo>
                  <a:lnTo>
                    <a:pt x="338" y="337"/>
                  </a:lnTo>
                  <a:lnTo>
                    <a:pt x="292" y="372"/>
                  </a:lnTo>
                  <a:lnTo>
                    <a:pt x="246" y="399"/>
                  </a:lnTo>
                  <a:lnTo>
                    <a:pt x="205" y="420"/>
                  </a:lnTo>
                  <a:lnTo>
                    <a:pt x="190" y="423"/>
                  </a:lnTo>
                  <a:lnTo>
                    <a:pt x="177" y="424"/>
                  </a:lnTo>
                  <a:lnTo>
                    <a:pt x="169" y="422"/>
                  </a:lnTo>
                  <a:lnTo>
                    <a:pt x="164" y="415"/>
                  </a:lnTo>
                  <a:lnTo>
                    <a:pt x="161" y="409"/>
                  </a:lnTo>
                  <a:lnTo>
                    <a:pt x="147" y="415"/>
                  </a:lnTo>
                  <a:lnTo>
                    <a:pt x="159" y="417"/>
                  </a:lnTo>
                  <a:lnTo>
                    <a:pt x="160" y="417"/>
                  </a:lnTo>
                  <a:lnTo>
                    <a:pt x="165" y="413"/>
                  </a:lnTo>
                  <a:lnTo>
                    <a:pt x="182" y="397"/>
                  </a:lnTo>
                  <a:lnTo>
                    <a:pt x="233" y="355"/>
                  </a:lnTo>
                  <a:lnTo>
                    <a:pt x="308" y="300"/>
                  </a:lnTo>
                  <a:lnTo>
                    <a:pt x="300" y="287"/>
                  </a:lnTo>
                  <a:lnTo>
                    <a:pt x="265" y="306"/>
                  </a:lnTo>
                  <a:lnTo>
                    <a:pt x="189" y="346"/>
                  </a:lnTo>
                  <a:lnTo>
                    <a:pt x="147" y="364"/>
                  </a:lnTo>
                  <a:lnTo>
                    <a:pt x="108" y="374"/>
                  </a:lnTo>
                  <a:lnTo>
                    <a:pt x="79" y="375"/>
                  </a:lnTo>
                  <a:lnTo>
                    <a:pt x="72" y="373"/>
                  </a:lnTo>
                  <a:lnTo>
                    <a:pt x="67" y="367"/>
                  </a:lnTo>
                  <a:lnTo>
                    <a:pt x="65" y="363"/>
                  </a:lnTo>
                  <a:lnTo>
                    <a:pt x="51" y="367"/>
                  </a:lnTo>
                  <a:lnTo>
                    <a:pt x="63" y="370"/>
                  </a:lnTo>
                  <a:lnTo>
                    <a:pt x="65" y="369"/>
                  </a:lnTo>
                  <a:lnTo>
                    <a:pt x="70" y="362"/>
                  </a:lnTo>
                  <a:lnTo>
                    <a:pt x="90" y="343"/>
                  </a:lnTo>
                  <a:lnTo>
                    <a:pt x="157" y="297"/>
                  </a:lnTo>
                  <a:lnTo>
                    <a:pt x="227" y="257"/>
                  </a:lnTo>
                  <a:lnTo>
                    <a:pt x="259" y="240"/>
                  </a:lnTo>
                  <a:lnTo>
                    <a:pt x="252" y="226"/>
                  </a:lnTo>
                  <a:lnTo>
                    <a:pt x="143" y="273"/>
                  </a:lnTo>
                  <a:lnTo>
                    <a:pt x="64" y="297"/>
                  </a:lnTo>
                  <a:lnTo>
                    <a:pt x="38" y="299"/>
                  </a:lnTo>
                  <a:lnTo>
                    <a:pt x="32" y="299"/>
                  </a:lnTo>
                  <a:lnTo>
                    <a:pt x="31" y="297"/>
                  </a:lnTo>
                  <a:lnTo>
                    <a:pt x="31" y="294"/>
                  </a:lnTo>
                  <a:lnTo>
                    <a:pt x="33" y="288"/>
                  </a:lnTo>
                  <a:lnTo>
                    <a:pt x="48" y="271"/>
                  </a:lnTo>
                  <a:lnTo>
                    <a:pt x="74" y="249"/>
                  </a:lnTo>
                  <a:lnTo>
                    <a:pt x="107" y="229"/>
                  </a:lnTo>
                  <a:lnTo>
                    <a:pt x="171" y="194"/>
                  </a:lnTo>
                  <a:lnTo>
                    <a:pt x="201" y="179"/>
                  </a:lnTo>
                  <a:lnTo>
                    <a:pt x="195" y="165"/>
                  </a:lnTo>
                  <a:lnTo>
                    <a:pt x="106" y="201"/>
                  </a:lnTo>
                  <a:lnTo>
                    <a:pt x="44" y="220"/>
                  </a:lnTo>
                  <a:lnTo>
                    <a:pt x="22" y="222"/>
                  </a:lnTo>
                  <a:lnTo>
                    <a:pt x="18" y="222"/>
                  </a:lnTo>
                  <a:lnTo>
                    <a:pt x="17" y="221"/>
                  </a:lnTo>
                  <a:lnTo>
                    <a:pt x="16" y="217"/>
                  </a:lnTo>
                  <a:lnTo>
                    <a:pt x="18" y="212"/>
                  </a:lnTo>
                  <a:lnTo>
                    <a:pt x="35" y="194"/>
                  </a:lnTo>
                  <a:lnTo>
                    <a:pt x="64" y="171"/>
                  </a:lnTo>
                  <a:lnTo>
                    <a:pt x="100" y="150"/>
                  </a:lnTo>
                  <a:lnTo>
                    <a:pt x="170" y="112"/>
                  </a:lnTo>
                  <a:lnTo>
                    <a:pt x="207" y="95"/>
                  </a:lnTo>
                  <a:lnTo>
                    <a:pt x="218" y="17"/>
                  </a:lnTo>
                  <a:lnTo>
                    <a:pt x="229" y="19"/>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3198" name="Freeform 92"/>
            <p:cNvSpPr>
              <a:spLocks/>
            </p:cNvSpPr>
            <p:nvPr/>
          </p:nvSpPr>
          <p:spPr bwMode="auto">
            <a:xfrm>
              <a:off x="5311" y="3238"/>
              <a:ext cx="26" cy="32"/>
            </a:xfrm>
            <a:custGeom>
              <a:avLst/>
              <a:gdLst>
                <a:gd name="T0" fmla="*/ 0 w 193"/>
                <a:gd name="T1" fmla="*/ 0 h 245"/>
                <a:gd name="T2" fmla="*/ 0 w 193"/>
                <a:gd name="T3" fmla="*/ 0 h 245"/>
                <a:gd name="T4" fmla="*/ 0 w 193"/>
                <a:gd name="T5" fmla="*/ 0 h 245"/>
                <a:gd name="T6" fmla="*/ 0 w 193"/>
                <a:gd name="T7" fmla="*/ 0 h 245"/>
                <a:gd name="T8" fmla="*/ 0 w 193"/>
                <a:gd name="T9" fmla="*/ 0 h 245"/>
                <a:gd name="T10" fmla="*/ 0 w 193"/>
                <a:gd name="T11" fmla="*/ 0 h 245"/>
                <a:gd name="T12" fmla="*/ 0 w 193"/>
                <a:gd name="T13" fmla="*/ 0 h 245"/>
                <a:gd name="T14" fmla="*/ 0 w 193"/>
                <a:gd name="T15" fmla="*/ 0 h 245"/>
                <a:gd name="T16" fmla="*/ 0 w 193"/>
                <a:gd name="T17" fmla="*/ 0 h 245"/>
                <a:gd name="T18" fmla="*/ 0 w 193"/>
                <a:gd name="T19" fmla="*/ 0 h 245"/>
                <a:gd name="T20" fmla="*/ 0 w 193"/>
                <a:gd name="T21" fmla="*/ 0 h 245"/>
                <a:gd name="T22" fmla="*/ 0 w 193"/>
                <a:gd name="T23" fmla="*/ 0 h 245"/>
                <a:gd name="T24" fmla="*/ 0 w 193"/>
                <a:gd name="T25" fmla="*/ 0 h 245"/>
                <a:gd name="T26" fmla="*/ 0 w 193"/>
                <a:gd name="T27" fmla="*/ 0 h 245"/>
                <a:gd name="T28" fmla="*/ 0 w 193"/>
                <a:gd name="T29" fmla="*/ 0 h 245"/>
                <a:gd name="T30" fmla="*/ 0 w 193"/>
                <a:gd name="T31" fmla="*/ 0 h 245"/>
                <a:gd name="T32" fmla="*/ 0 w 193"/>
                <a:gd name="T33" fmla="*/ 0 h 24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93" h="245">
                  <a:moveTo>
                    <a:pt x="14" y="0"/>
                  </a:moveTo>
                  <a:lnTo>
                    <a:pt x="0" y="6"/>
                  </a:lnTo>
                  <a:lnTo>
                    <a:pt x="16" y="49"/>
                  </a:lnTo>
                  <a:lnTo>
                    <a:pt x="36" y="91"/>
                  </a:lnTo>
                  <a:lnTo>
                    <a:pt x="45" y="108"/>
                  </a:lnTo>
                  <a:lnTo>
                    <a:pt x="63" y="136"/>
                  </a:lnTo>
                  <a:lnTo>
                    <a:pt x="99" y="176"/>
                  </a:lnTo>
                  <a:lnTo>
                    <a:pt x="138" y="212"/>
                  </a:lnTo>
                  <a:lnTo>
                    <a:pt x="183" y="245"/>
                  </a:lnTo>
                  <a:lnTo>
                    <a:pt x="193" y="233"/>
                  </a:lnTo>
                  <a:lnTo>
                    <a:pt x="148" y="199"/>
                  </a:lnTo>
                  <a:lnTo>
                    <a:pt x="109" y="165"/>
                  </a:lnTo>
                  <a:lnTo>
                    <a:pt x="76" y="126"/>
                  </a:lnTo>
                  <a:lnTo>
                    <a:pt x="59" y="100"/>
                  </a:lnTo>
                  <a:lnTo>
                    <a:pt x="50" y="85"/>
                  </a:lnTo>
                  <a:lnTo>
                    <a:pt x="31" y="43"/>
                  </a:lnTo>
                  <a:lnTo>
                    <a:pt x="14" y="0"/>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199" name="Freeform 93"/>
            <p:cNvSpPr>
              <a:spLocks/>
            </p:cNvSpPr>
            <p:nvPr/>
          </p:nvSpPr>
          <p:spPr bwMode="auto">
            <a:xfrm>
              <a:off x="5343" y="3498"/>
              <a:ext cx="21" cy="16"/>
            </a:xfrm>
            <a:custGeom>
              <a:avLst/>
              <a:gdLst>
                <a:gd name="T0" fmla="*/ 0 w 132"/>
                <a:gd name="T1" fmla="*/ 0 h 103"/>
                <a:gd name="T2" fmla="*/ 0 w 132"/>
                <a:gd name="T3" fmla="*/ 0 h 103"/>
                <a:gd name="T4" fmla="*/ 0 w 132"/>
                <a:gd name="T5" fmla="*/ 0 h 103"/>
                <a:gd name="T6" fmla="*/ 0 w 132"/>
                <a:gd name="T7" fmla="*/ 0 h 103"/>
                <a:gd name="T8" fmla="*/ 0 w 132"/>
                <a:gd name="T9" fmla="*/ 0 h 103"/>
                <a:gd name="T10" fmla="*/ 0 w 132"/>
                <a:gd name="T11" fmla="*/ 0 h 103"/>
                <a:gd name="T12" fmla="*/ 0 w 132"/>
                <a:gd name="T13" fmla="*/ 0 h 103"/>
                <a:gd name="T14" fmla="*/ 0 w 132"/>
                <a:gd name="T15" fmla="*/ 0 h 103"/>
                <a:gd name="T16" fmla="*/ 0 w 132"/>
                <a:gd name="T17" fmla="*/ 0 h 103"/>
                <a:gd name="T18" fmla="*/ 0 w 132"/>
                <a:gd name="T19" fmla="*/ 0 h 103"/>
                <a:gd name="T20" fmla="*/ 0 w 132"/>
                <a:gd name="T21" fmla="*/ 0 h 103"/>
                <a:gd name="T22" fmla="*/ 0 w 132"/>
                <a:gd name="T23" fmla="*/ 0 h 103"/>
                <a:gd name="T24" fmla="*/ 0 w 132"/>
                <a:gd name="T25" fmla="*/ 0 h 103"/>
                <a:gd name="T26" fmla="*/ 0 w 132"/>
                <a:gd name="T27" fmla="*/ 0 h 103"/>
                <a:gd name="T28" fmla="*/ 0 w 132"/>
                <a:gd name="T29" fmla="*/ 0 h 103"/>
                <a:gd name="T30" fmla="*/ 0 w 132"/>
                <a:gd name="T31" fmla="*/ 0 h 103"/>
                <a:gd name="T32" fmla="*/ 0 w 132"/>
                <a:gd name="T33" fmla="*/ 0 h 103"/>
                <a:gd name="T34" fmla="*/ 0 w 132"/>
                <a:gd name="T35" fmla="*/ 0 h 103"/>
                <a:gd name="T36" fmla="*/ 0 w 132"/>
                <a:gd name="T37" fmla="*/ 0 h 103"/>
                <a:gd name="T38" fmla="*/ 0 w 132"/>
                <a:gd name="T39" fmla="*/ 0 h 103"/>
                <a:gd name="T40" fmla="*/ 0 w 132"/>
                <a:gd name="T41" fmla="*/ 0 h 103"/>
                <a:gd name="T42" fmla="*/ 0 w 132"/>
                <a:gd name="T43" fmla="*/ 0 h 103"/>
                <a:gd name="T44" fmla="*/ 0 w 132"/>
                <a:gd name="T45" fmla="*/ 0 h 103"/>
                <a:gd name="T46" fmla="*/ 0 w 132"/>
                <a:gd name="T47" fmla="*/ 0 h 103"/>
                <a:gd name="T48" fmla="*/ 0 w 132"/>
                <a:gd name="T49" fmla="*/ 0 h 103"/>
                <a:gd name="T50" fmla="*/ 0 w 132"/>
                <a:gd name="T51" fmla="*/ 0 h 103"/>
                <a:gd name="T52" fmla="*/ 0 w 132"/>
                <a:gd name="T53" fmla="*/ 0 h 10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32" h="103">
                  <a:moveTo>
                    <a:pt x="130" y="20"/>
                  </a:moveTo>
                  <a:lnTo>
                    <a:pt x="132" y="5"/>
                  </a:lnTo>
                  <a:lnTo>
                    <a:pt x="121" y="2"/>
                  </a:lnTo>
                  <a:lnTo>
                    <a:pt x="94" y="0"/>
                  </a:lnTo>
                  <a:lnTo>
                    <a:pt x="56" y="8"/>
                  </a:lnTo>
                  <a:lnTo>
                    <a:pt x="38" y="18"/>
                  </a:lnTo>
                  <a:lnTo>
                    <a:pt x="0" y="50"/>
                  </a:lnTo>
                  <a:lnTo>
                    <a:pt x="37" y="43"/>
                  </a:lnTo>
                  <a:lnTo>
                    <a:pt x="61" y="45"/>
                  </a:lnTo>
                  <a:lnTo>
                    <a:pt x="74" y="51"/>
                  </a:lnTo>
                  <a:lnTo>
                    <a:pt x="89" y="62"/>
                  </a:lnTo>
                  <a:lnTo>
                    <a:pt x="105" y="78"/>
                  </a:lnTo>
                  <a:lnTo>
                    <a:pt x="118" y="103"/>
                  </a:lnTo>
                  <a:lnTo>
                    <a:pt x="132" y="94"/>
                  </a:lnTo>
                  <a:lnTo>
                    <a:pt x="117" y="68"/>
                  </a:lnTo>
                  <a:lnTo>
                    <a:pt x="100" y="49"/>
                  </a:lnTo>
                  <a:lnTo>
                    <a:pt x="82" y="37"/>
                  </a:lnTo>
                  <a:lnTo>
                    <a:pt x="65" y="31"/>
                  </a:lnTo>
                  <a:lnTo>
                    <a:pt x="37" y="27"/>
                  </a:lnTo>
                  <a:lnTo>
                    <a:pt x="26" y="30"/>
                  </a:lnTo>
                  <a:lnTo>
                    <a:pt x="22" y="31"/>
                  </a:lnTo>
                  <a:lnTo>
                    <a:pt x="32" y="43"/>
                  </a:lnTo>
                  <a:lnTo>
                    <a:pt x="47" y="30"/>
                  </a:lnTo>
                  <a:lnTo>
                    <a:pt x="62" y="23"/>
                  </a:lnTo>
                  <a:lnTo>
                    <a:pt x="94" y="17"/>
                  </a:lnTo>
                  <a:lnTo>
                    <a:pt x="119" y="19"/>
                  </a:lnTo>
                  <a:lnTo>
                    <a:pt x="130" y="20"/>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200" name="Freeform 94"/>
            <p:cNvSpPr>
              <a:spLocks/>
            </p:cNvSpPr>
            <p:nvPr/>
          </p:nvSpPr>
          <p:spPr bwMode="auto">
            <a:xfrm>
              <a:off x="5242" y="3424"/>
              <a:ext cx="32" cy="138"/>
            </a:xfrm>
            <a:custGeom>
              <a:avLst/>
              <a:gdLst>
                <a:gd name="T0" fmla="*/ 0 w 224"/>
                <a:gd name="T1" fmla="*/ 0 h 1078"/>
                <a:gd name="T2" fmla="*/ 0 w 224"/>
                <a:gd name="T3" fmla="*/ 0 h 1078"/>
                <a:gd name="T4" fmla="*/ 0 w 224"/>
                <a:gd name="T5" fmla="*/ 0 h 1078"/>
                <a:gd name="T6" fmla="*/ 0 w 224"/>
                <a:gd name="T7" fmla="*/ 0 h 1078"/>
                <a:gd name="T8" fmla="*/ 0 w 224"/>
                <a:gd name="T9" fmla="*/ 0 h 1078"/>
                <a:gd name="T10" fmla="*/ 0 w 224"/>
                <a:gd name="T11" fmla="*/ 0 h 1078"/>
                <a:gd name="T12" fmla="*/ 0 w 224"/>
                <a:gd name="T13" fmla="*/ 0 h 1078"/>
                <a:gd name="T14" fmla="*/ 0 w 224"/>
                <a:gd name="T15" fmla="*/ 0 h 1078"/>
                <a:gd name="T16" fmla="*/ 0 w 224"/>
                <a:gd name="T17" fmla="*/ 0 h 1078"/>
                <a:gd name="T18" fmla="*/ 0 w 224"/>
                <a:gd name="T19" fmla="*/ 0 h 1078"/>
                <a:gd name="T20" fmla="*/ 0 w 224"/>
                <a:gd name="T21" fmla="*/ 0 h 1078"/>
                <a:gd name="T22" fmla="*/ 0 w 224"/>
                <a:gd name="T23" fmla="*/ 0 h 1078"/>
                <a:gd name="T24" fmla="*/ 0 w 224"/>
                <a:gd name="T25" fmla="*/ 0 h 1078"/>
                <a:gd name="T26" fmla="*/ 0 w 224"/>
                <a:gd name="T27" fmla="*/ 0 h 1078"/>
                <a:gd name="T28" fmla="*/ 0 w 224"/>
                <a:gd name="T29" fmla="*/ 0 h 1078"/>
                <a:gd name="T30" fmla="*/ 0 w 224"/>
                <a:gd name="T31" fmla="*/ 0 h 1078"/>
                <a:gd name="T32" fmla="*/ 0 w 224"/>
                <a:gd name="T33" fmla="*/ 0 h 107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24" h="1078">
                  <a:moveTo>
                    <a:pt x="224" y="4"/>
                  </a:moveTo>
                  <a:lnTo>
                    <a:pt x="210" y="0"/>
                  </a:lnTo>
                  <a:lnTo>
                    <a:pt x="152" y="182"/>
                  </a:lnTo>
                  <a:lnTo>
                    <a:pt x="108" y="328"/>
                  </a:lnTo>
                  <a:lnTo>
                    <a:pt x="92" y="381"/>
                  </a:lnTo>
                  <a:lnTo>
                    <a:pt x="79" y="435"/>
                  </a:lnTo>
                  <a:lnTo>
                    <a:pt x="58" y="574"/>
                  </a:lnTo>
                  <a:lnTo>
                    <a:pt x="32" y="790"/>
                  </a:lnTo>
                  <a:lnTo>
                    <a:pt x="0" y="1076"/>
                  </a:lnTo>
                  <a:lnTo>
                    <a:pt x="16" y="1078"/>
                  </a:lnTo>
                  <a:lnTo>
                    <a:pt x="49" y="792"/>
                  </a:lnTo>
                  <a:lnTo>
                    <a:pt x="74" y="576"/>
                  </a:lnTo>
                  <a:lnTo>
                    <a:pt x="94" y="437"/>
                  </a:lnTo>
                  <a:lnTo>
                    <a:pt x="106" y="385"/>
                  </a:lnTo>
                  <a:lnTo>
                    <a:pt x="122" y="332"/>
                  </a:lnTo>
                  <a:lnTo>
                    <a:pt x="166" y="186"/>
                  </a:lnTo>
                  <a:lnTo>
                    <a:pt x="224" y="4"/>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201" name="Freeform 95"/>
            <p:cNvSpPr>
              <a:spLocks/>
            </p:cNvSpPr>
            <p:nvPr/>
          </p:nvSpPr>
          <p:spPr bwMode="auto">
            <a:xfrm>
              <a:off x="5232" y="3419"/>
              <a:ext cx="31" cy="143"/>
            </a:xfrm>
            <a:custGeom>
              <a:avLst/>
              <a:gdLst>
                <a:gd name="T0" fmla="*/ 0 w 224"/>
                <a:gd name="T1" fmla="*/ 0 h 1137"/>
                <a:gd name="T2" fmla="*/ 0 w 224"/>
                <a:gd name="T3" fmla="*/ 0 h 1137"/>
                <a:gd name="T4" fmla="*/ 0 w 224"/>
                <a:gd name="T5" fmla="*/ 0 h 1137"/>
                <a:gd name="T6" fmla="*/ 0 w 224"/>
                <a:gd name="T7" fmla="*/ 0 h 1137"/>
                <a:gd name="T8" fmla="*/ 0 w 224"/>
                <a:gd name="T9" fmla="*/ 0 h 1137"/>
                <a:gd name="T10" fmla="*/ 0 w 224"/>
                <a:gd name="T11" fmla="*/ 0 h 1137"/>
                <a:gd name="T12" fmla="*/ 0 w 224"/>
                <a:gd name="T13" fmla="*/ 0 h 1137"/>
                <a:gd name="T14" fmla="*/ 0 w 224"/>
                <a:gd name="T15" fmla="*/ 0 h 1137"/>
                <a:gd name="T16" fmla="*/ 0 w 224"/>
                <a:gd name="T17" fmla="*/ 0 h 1137"/>
                <a:gd name="T18" fmla="*/ 0 w 224"/>
                <a:gd name="T19" fmla="*/ 0 h 1137"/>
                <a:gd name="T20" fmla="*/ 0 w 224"/>
                <a:gd name="T21" fmla="*/ 0 h 1137"/>
                <a:gd name="T22" fmla="*/ 0 w 224"/>
                <a:gd name="T23" fmla="*/ 0 h 1137"/>
                <a:gd name="T24" fmla="*/ 0 w 224"/>
                <a:gd name="T25" fmla="*/ 0 h 1137"/>
                <a:gd name="T26" fmla="*/ 0 w 224"/>
                <a:gd name="T27" fmla="*/ 0 h 1137"/>
                <a:gd name="T28" fmla="*/ 0 w 224"/>
                <a:gd name="T29" fmla="*/ 0 h 11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24" h="1137">
                  <a:moveTo>
                    <a:pt x="224" y="4"/>
                  </a:moveTo>
                  <a:lnTo>
                    <a:pt x="209" y="0"/>
                  </a:lnTo>
                  <a:lnTo>
                    <a:pt x="163" y="172"/>
                  </a:lnTo>
                  <a:lnTo>
                    <a:pt x="123" y="327"/>
                  </a:lnTo>
                  <a:lnTo>
                    <a:pt x="90" y="478"/>
                  </a:lnTo>
                  <a:lnTo>
                    <a:pt x="59" y="656"/>
                  </a:lnTo>
                  <a:lnTo>
                    <a:pt x="31" y="873"/>
                  </a:lnTo>
                  <a:lnTo>
                    <a:pt x="0" y="1135"/>
                  </a:lnTo>
                  <a:lnTo>
                    <a:pt x="16" y="1137"/>
                  </a:lnTo>
                  <a:lnTo>
                    <a:pt x="47" y="875"/>
                  </a:lnTo>
                  <a:lnTo>
                    <a:pt x="75" y="658"/>
                  </a:lnTo>
                  <a:lnTo>
                    <a:pt x="104" y="480"/>
                  </a:lnTo>
                  <a:lnTo>
                    <a:pt x="138" y="332"/>
                  </a:lnTo>
                  <a:lnTo>
                    <a:pt x="178" y="176"/>
                  </a:lnTo>
                  <a:lnTo>
                    <a:pt x="224" y="4"/>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202" name="Freeform 96"/>
            <p:cNvSpPr>
              <a:spLocks/>
            </p:cNvSpPr>
            <p:nvPr/>
          </p:nvSpPr>
          <p:spPr bwMode="auto">
            <a:xfrm>
              <a:off x="5152" y="3535"/>
              <a:ext cx="159" cy="32"/>
            </a:xfrm>
            <a:custGeom>
              <a:avLst/>
              <a:gdLst>
                <a:gd name="T0" fmla="*/ 0 w 1114"/>
                <a:gd name="T1" fmla="*/ 0 h 224"/>
                <a:gd name="T2" fmla="*/ 0 w 1114"/>
                <a:gd name="T3" fmla="*/ 0 h 224"/>
                <a:gd name="T4" fmla="*/ 0 w 1114"/>
                <a:gd name="T5" fmla="*/ 0 h 224"/>
                <a:gd name="T6" fmla="*/ 0 w 1114"/>
                <a:gd name="T7" fmla="*/ 0 h 224"/>
                <a:gd name="T8" fmla="*/ 0 w 1114"/>
                <a:gd name="T9" fmla="*/ 0 h 224"/>
                <a:gd name="T10" fmla="*/ 0 w 1114"/>
                <a:gd name="T11" fmla="*/ 0 h 224"/>
                <a:gd name="T12" fmla="*/ 0 w 1114"/>
                <a:gd name="T13" fmla="*/ 0 h 224"/>
                <a:gd name="T14" fmla="*/ 0 w 1114"/>
                <a:gd name="T15" fmla="*/ 0 h 224"/>
                <a:gd name="T16" fmla="*/ 0 w 1114"/>
                <a:gd name="T17" fmla="*/ 0 h 224"/>
                <a:gd name="T18" fmla="*/ 0 w 1114"/>
                <a:gd name="T19" fmla="*/ 0 h 224"/>
                <a:gd name="T20" fmla="*/ 0 w 1114"/>
                <a:gd name="T21" fmla="*/ 0 h 224"/>
                <a:gd name="T22" fmla="*/ 0 w 1114"/>
                <a:gd name="T23" fmla="*/ 0 h 224"/>
                <a:gd name="T24" fmla="*/ 0 w 1114"/>
                <a:gd name="T25" fmla="*/ 0 h 224"/>
                <a:gd name="T26" fmla="*/ 0 w 1114"/>
                <a:gd name="T27" fmla="*/ 0 h 224"/>
                <a:gd name="T28" fmla="*/ 0 w 1114"/>
                <a:gd name="T29" fmla="*/ 0 h 224"/>
                <a:gd name="T30" fmla="*/ 0 w 1114"/>
                <a:gd name="T31" fmla="*/ 0 h 224"/>
                <a:gd name="T32" fmla="*/ 0 w 1114"/>
                <a:gd name="T33" fmla="*/ 0 h 224"/>
                <a:gd name="T34" fmla="*/ 0 w 1114"/>
                <a:gd name="T35" fmla="*/ 0 h 224"/>
                <a:gd name="T36" fmla="*/ 0 w 1114"/>
                <a:gd name="T37" fmla="*/ 0 h 224"/>
                <a:gd name="T38" fmla="*/ 0 w 1114"/>
                <a:gd name="T39" fmla="*/ 0 h 224"/>
                <a:gd name="T40" fmla="*/ 0 w 1114"/>
                <a:gd name="T41" fmla="*/ 0 h 224"/>
                <a:gd name="T42" fmla="*/ 0 w 1114"/>
                <a:gd name="T43" fmla="*/ 0 h 224"/>
                <a:gd name="T44" fmla="*/ 0 w 1114"/>
                <a:gd name="T45" fmla="*/ 0 h 22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114" h="224">
                  <a:moveTo>
                    <a:pt x="6" y="0"/>
                  </a:moveTo>
                  <a:lnTo>
                    <a:pt x="0" y="14"/>
                  </a:lnTo>
                  <a:lnTo>
                    <a:pt x="246" y="119"/>
                  </a:lnTo>
                  <a:lnTo>
                    <a:pt x="432" y="190"/>
                  </a:lnTo>
                  <a:lnTo>
                    <a:pt x="497" y="214"/>
                  </a:lnTo>
                  <a:lnTo>
                    <a:pt x="518" y="221"/>
                  </a:lnTo>
                  <a:lnTo>
                    <a:pt x="523" y="223"/>
                  </a:lnTo>
                  <a:lnTo>
                    <a:pt x="554" y="224"/>
                  </a:lnTo>
                  <a:lnTo>
                    <a:pt x="602" y="217"/>
                  </a:lnTo>
                  <a:lnTo>
                    <a:pt x="677" y="201"/>
                  </a:lnTo>
                  <a:lnTo>
                    <a:pt x="865" y="153"/>
                  </a:lnTo>
                  <a:lnTo>
                    <a:pt x="1114" y="82"/>
                  </a:lnTo>
                  <a:lnTo>
                    <a:pt x="1110" y="68"/>
                  </a:lnTo>
                  <a:lnTo>
                    <a:pt x="861" y="138"/>
                  </a:lnTo>
                  <a:lnTo>
                    <a:pt x="673" y="186"/>
                  </a:lnTo>
                  <a:lnTo>
                    <a:pt x="600" y="203"/>
                  </a:lnTo>
                  <a:lnTo>
                    <a:pt x="554" y="208"/>
                  </a:lnTo>
                  <a:lnTo>
                    <a:pt x="525" y="207"/>
                  </a:lnTo>
                  <a:lnTo>
                    <a:pt x="522" y="207"/>
                  </a:lnTo>
                  <a:lnTo>
                    <a:pt x="503" y="200"/>
                  </a:lnTo>
                  <a:lnTo>
                    <a:pt x="438" y="176"/>
                  </a:lnTo>
                  <a:lnTo>
                    <a:pt x="252" y="105"/>
                  </a:lnTo>
                  <a:lnTo>
                    <a:pt x="6" y="0"/>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203" name="Freeform 97"/>
            <p:cNvSpPr>
              <a:spLocks/>
            </p:cNvSpPr>
            <p:nvPr/>
          </p:nvSpPr>
          <p:spPr bwMode="auto">
            <a:xfrm>
              <a:off x="5300" y="3313"/>
              <a:ext cx="27" cy="26"/>
            </a:xfrm>
            <a:custGeom>
              <a:avLst/>
              <a:gdLst>
                <a:gd name="T0" fmla="*/ 0 w 162"/>
                <a:gd name="T1" fmla="*/ 0 h 199"/>
                <a:gd name="T2" fmla="*/ 0 w 162"/>
                <a:gd name="T3" fmla="*/ 0 h 199"/>
                <a:gd name="T4" fmla="*/ 0 w 162"/>
                <a:gd name="T5" fmla="*/ 0 h 199"/>
                <a:gd name="T6" fmla="*/ 0 w 162"/>
                <a:gd name="T7" fmla="*/ 0 h 199"/>
                <a:gd name="T8" fmla="*/ 0 w 162"/>
                <a:gd name="T9" fmla="*/ 0 h 199"/>
                <a:gd name="T10" fmla="*/ 0 w 162"/>
                <a:gd name="T11" fmla="*/ 0 h 199"/>
                <a:gd name="T12" fmla="*/ 0 w 162"/>
                <a:gd name="T13" fmla="*/ 0 h 199"/>
                <a:gd name="T14" fmla="*/ 0 w 162"/>
                <a:gd name="T15" fmla="*/ 0 h 199"/>
                <a:gd name="T16" fmla="*/ 0 w 162"/>
                <a:gd name="T17" fmla="*/ 0 h 199"/>
                <a:gd name="T18" fmla="*/ 0 w 162"/>
                <a:gd name="T19" fmla="*/ 0 h 199"/>
                <a:gd name="T20" fmla="*/ 0 w 162"/>
                <a:gd name="T21" fmla="*/ 0 h 199"/>
                <a:gd name="T22" fmla="*/ 0 w 162"/>
                <a:gd name="T23" fmla="*/ 0 h 199"/>
                <a:gd name="T24" fmla="*/ 0 w 162"/>
                <a:gd name="T25" fmla="*/ 0 h 199"/>
                <a:gd name="T26" fmla="*/ 0 w 162"/>
                <a:gd name="T27" fmla="*/ 0 h 199"/>
                <a:gd name="T28" fmla="*/ 0 w 162"/>
                <a:gd name="T29" fmla="*/ 0 h 199"/>
                <a:gd name="T30" fmla="*/ 0 w 162"/>
                <a:gd name="T31" fmla="*/ 0 h 199"/>
                <a:gd name="T32" fmla="*/ 0 w 162"/>
                <a:gd name="T33" fmla="*/ 0 h 199"/>
                <a:gd name="T34" fmla="*/ 0 w 162"/>
                <a:gd name="T35" fmla="*/ 0 h 199"/>
                <a:gd name="T36" fmla="*/ 0 w 162"/>
                <a:gd name="T37" fmla="*/ 0 h 199"/>
                <a:gd name="T38" fmla="*/ 0 w 162"/>
                <a:gd name="T39" fmla="*/ 0 h 199"/>
                <a:gd name="T40" fmla="*/ 0 w 162"/>
                <a:gd name="T41" fmla="*/ 0 h 199"/>
                <a:gd name="T42" fmla="*/ 0 w 162"/>
                <a:gd name="T43" fmla="*/ 0 h 199"/>
                <a:gd name="T44" fmla="*/ 0 w 162"/>
                <a:gd name="T45" fmla="*/ 0 h 199"/>
                <a:gd name="T46" fmla="*/ 0 w 162"/>
                <a:gd name="T47" fmla="*/ 0 h 199"/>
                <a:gd name="T48" fmla="*/ 0 w 162"/>
                <a:gd name="T49" fmla="*/ 0 h 199"/>
                <a:gd name="T50" fmla="*/ 0 w 162"/>
                <a:gd name="T51" fmla="*/ 0 h 199"/>
                <a:gd name="T52" fmla="*/ 0 w 162"/>
                <a:gd name="T53" fmla="*/ 0 h 199"/>
                <a:gd name="T54" fmla="*/ 0 w 162"/>
                <a:gd name="T55" fmla="*/ 0 h 199"/>
                <a:gd name="T56" fmla="*/ 0 w 162"/>
                <a:gd name="T57" fmla="*/ 0 h 199"/>
                <a:gd name="T58" fmla="*/ 0 w 162"/>
                <a:gd name="T59" fmla="*/ 0 h 199"/>
                <a:gd name="T60" fmla="*/ 0 w 162"/>
                <a:gd name="T61" fmla="*/ 0 h 199"/>
                <a:gd name="T62" fmla="*/ 0 w 162"/>
                <a:gd name="T63" fmla="*/ 0 h 1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62" h="199">
                  <a:moveTo>
                    <a:pt x="19" y="0"/>
                  </a:moveTo>
                  <a:lnTo>
                    <a:pt x="7" y="6"/>
                  </a:lnTo>
                  <a:lnTo>
                    <a:pt x="0" y="19"/>
                  </a:lnTo>
                  <a:lnTo>
                    <a:pt x="7" y="31"/>
                  </a:lnTo>
                  <a:lnTo>
                    <a:pt x="19" y="37"/>
                  </a:lnTo>
                  <a:lnTo>
                    <a:pt x="37" y="37"/>
                  </a:lnTo>
                  <a:lnTo>
                    <a:pt x="56" y="44"/>
                  </a:lnTo>
                  <a:lnTo>
                    <a:pt x="76" y="59"/>
                  </a:lnTo>
                  <a:lnTo>
                    <a:pt x="95" y="79"/>
                  </a:lnTo>
                  <a:lnTo>
                    <a:pt x="113" y="104"/>
                  </a:lnTo>
                  <a:lnTo>
                    <a:pt x="123" y="128"/>
                  </a:lnTo>
                  <a:lnTo>
                    <a:pt x="126" y="152"/>
                  </a:lnTo>
                  <a:lnTo>
                    <a:pt x="121" y="177"/>
                  </a:lnTo>
                  <a:lnTo>
                    <a:pt x="123" y="191"/>
                  </a:lnTo>
                  <a:lnTo>
                    <a:pt x="134" y="199"/>
                  </a:lnTo>
                  <a:lnTo>
                    <a:pt x="148" y="197"/>
                  </a:lnTo>
                  <a:lnTo>
                    <a:pt x="156" y="185"/>
                  </a:lnTo>
                  <a:lnTo>
                    <a:pt x="162" y="157"/>
                  </a:lnTo>
                  <a:lnTo>
                    <a:pt x="162" y="151"/>
                  </a:lnTo>
                  <a:lnTo>
                    <a:pt x="158" y="121"/>
                  </a:lnTo>
                  <a:lnTo>
                    <a:pt x="157" y="116"/>
                  </a:lnTo>
                  <a:lnTo>
                    <a:pt x="144" y="87"/>
                  </a:lnTo>
                  <a:lnTo>
                    <a:pt x="142" y="84"/>
                  </a:lnTo>
                  <a:lnTo>
                    <a:pt x="124" y="58"/>
                  </a:lnTo>
                  <a:lnTo>
                    <a:pt x="123" y="55"/>
                  </a:lnTo>
                  <a:lnTo>
                    <a:pt x="102" y="33"/>
                  </a:lnTo>
                  <a:lnTo>
                    <a:pt x="98" y="31"/>
                  </a:lnTo>
                  <a:lnTo>
                    <a:pt x="74" y="13"/>
                  </a:lnTo>
                  <a:lnTo>
                    <a:pt x="70" y="11"/>
                  </a:lnTo>
                  <a:lnTo>
                    <a:pt x="46" y="2"/>
                  </a:lnTo>
                  <a:lnTo>
                    <a:pt x="40" y="0"/>
                  </a:lnTo>
                  <a:lnTo>
                    <a:pt x="19" y="0"/>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04" name="Freeform 98"/>
            <p:cNvSpPr>
              <a:spLocks/>
            </p:cNvSpPr>
            <p:nvPr/>
          </p:nvSpPr>
          <p:spPr bwMode="auto">
            <a:xfrm>
              <a:off x="5337" y="3344"/>
              <a:ext cx="27" cy="16"/>
            </a:xfrm>
            <a:custGeom>
              <a:avLst/>
              <a:gdLst>
                <a:gd name="T0" fmla="*/ 0 w 216"/>
                <a:gd name="T1" fmla="*/ 0 h 137"/>
                <a:gd name="T2" fmla="*/ 0 w 216"/>
                <a:gd name="T3" fmla="*/ 0 h 137"/>
                <a:gd name="T4" fmla="*/ 0 w 216"/>
                <a:gd name="T5" fmla="*/ 0 h 137"/>
                <a:gd name="T6" fmla="*/ 0 w 216"/>
                <a:gd name="T7" fmla="*/ 0 h 137"/>
                <a:gd name="T8" fmla="*/ 0 w 216"/>
                <a:gd name="T9" fmla="*/ 0 h 137"/>
                <a:gd name="T10" fmla="*/ 0 w 216"/>
                <a:gd name="T11" fmla="*/ 0 h 137"/>
                <a:gd name="T12" fmla="*/ 0 w 216"/>
                <a:gd name="T13" fmla="*/ 0 h 137"/>
                <a:gd name="T14" fmla="*/ 0 w 216"/>
                <a:gd name="T15" fmla="*/ 0 h 137"/>
                <a:gd name="T16" fmla="*/ 0 w 216"/>
                <a:gd name="T17" fmla="*/ 0 h 137"/>
                <a:gd name="T18" fmla="*/ 0 w 216"/>
                <a:gd name="T19" fmla="*/ 0 h 137"/>
                <a:gd name="T20" fmla="*/ 0 w 216"/>
                <a:gd name="T21" fmla="*/ 0 h 137"/>
                <a:gd name="T22" fmla="*/ 0 w 216"/>
                <a:gd name="T23" fmla="*/ 0 h 137"/>
                <a:gd name="T24" fmla="*/ 0 w 216"/>
                <a:gd name="T25" fmla="*/ 0 h 137"/>
                <a:gd name="T26" fmla="*/ 0 w 216"/>
                <a:gd name="T27" fmla="*/ 0 h 137"/>
                <a:gd name="T28" fmla="*/ 0 w 216"/>
                <a:gd name="T29" fmla="*/ 0 h 137"/>
                <a:gd name="T30" fmla="*/ 0 w 216"/>
                <a:gd name="T31" fmla="*/ 0 h 137"/>
                <a:gd name="T32" fmla="*/ 0 w 216"/>
                <a:gd name="T33" fmla="*/ 0 h 137"/>
                <a:gd name="T34" fmla="*/ 0 w 216"/>
                <a:gd name="T35" fmla="*/ 0 h 137"/>
                <a:gd name="T36" fmla="*/ 0 w 216"/>
                <a:gd name="T37" fmla="*/ 0 h 137"/>
                <a:gd name="T38" fmla="*/ 0 w 216"/>
                <a:gd name="T39" fmla="*/ 0 h 137"/>
                <a:gd name="T40" fmla="*/ 0 w 216"/>
                <a:gd name="T41" fmla="*/ 0 h 137"/>
                <a:gd name="T42" fmla="*/ 0 w 216"/>
                <a:gd name="T43" fmla="*/ 0 h 137"/>
                <a:gd name="T44" fmla="*/ 0 w 216"/>
                <a:gd name="T45" fmla="*/ 0 h 137"/>
                <a:gd name="T46" fmla="*/ 0 w 216"/>
                <a:gd name="T47" fmla="*/ 0 h 137"/>
                <a:gd name="T48" fmla="*/ 0 w 216"/>
                <a:gd name="T49" fmla="*/ 0 h 137"/>
                <a:gd name="T50" fmla="*/ 0 w 216"/>
                <a:gd name="T51" fmla="*/ 0 h 137"/>
                <a:gd name="T52" fmla="*/ 0 w 216"/>
                <a:gd name="T53" fmla="*/ 0 h 137"/>
                <a:gd name="T54" fmla="*/ 0 w 216"/>
                <a:gd name="T55" fmla="*/ 0 h 137"/>
                <a:gd name="T56" fmla="*/ 0 w 216"/>
                <a:gd name="T57" fmla="*/ 0 h 137"/>
                <a:gd name="T58" fmla="*/ 0 w 216"/>
                <a:gd name="T59" fmla="*/ 0 h 137"/>
                <a:gd name="T60" fmla="*/ 0 w 216"/>
                <a:gd name="T61" fmla="*/ 0 h 137"/>
                <a:gd name="T62" fmla="*/ 0 w 216"/>
                <a:gd name="T63" fmla="*/ 0 h 13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16" h="137">
                  <a:moveTo>
                    <a:pt x="9" y="14"/>
                  </a:moveTo>
                  <a:lnTo>
                    <a:pt x="0" y="24"/>
                  </a:lnTo>
                  <a:lnTo>
                    <a:pt x="1" y="39"/>
                  </a:lnTo>
                  <a:lnTo>
                    <a:pt x="12" y="48"/>
                  </a:lnTo>
                  <a:lnTo>
                    <a:pt x="26" y="47"/>
                  </a:lnTo>
                  <a:lnTo>
                    <a:pt x="42" y="38"/>
                  </a:lnTo>
                  <a:lnTo>
                    <a:pt x="62" y="37"/>
                  </a:lnTo>
                  <a:lnTo>
                    <a:pt x="87" y="40"/>
                  </a:lnTo>
                  <a:lnTo>
                    <a:pt x="114" y="48"/>
                  </a:lnTo>
                  <a:lnTo>
                    <a:pt x="139" y="62"/>
                  </a:lnTo>
                  <a:lnTo>
                    <a:pt x="160" y="80"/>
                  </a:lnTo>
                  <a:lnTo>
                    <a:pt x="174" y="99"/>
                  </a:lnTo>
                  <a:lnTo>
                    <a:pt x="181" y="125"/>
                  </a:lnTo>
                  <a:lnTo>
                    <a:pt x="190" y="135"/>
                  </a:lnTo>
                  <a:lnTo>
                    <a:pt x="204" y="137"/>
                  </a:lnTo>
                  <a:lnTo>
                    <a:pt x="214" y="128"/>
                  </a:lnTo>
                  <a:lnTo>
                    <a:pt x="216" y="115"/>
                  </a:lnTo>
                  <a:lnTo>
                    <a:pt x="208" y="86"/>
                  </a:lnTo>
                  <a:lnTo>
                    <a:pt x="205" y="81"/>
                  </a:lnTo>
                  <a:lnTo>
                    <a:pt x="187" y="57"/>
                  </a:lnTo>
                  <a:lnTo>
                    <a:pt x="185" y="54"/>
                  </a:lnTo>
                  <a:lnTo>
                    <a:pt x="162" y="34"/>
                  </a:lnTo>
                  <a:lnTo>
                    <a:pt x="158" y="31"/>
                  </a:lnTo>
                  <a:lnTo>
                    <a:pt x="129" y="15"/>
                  </a:lnTo>
                  <a:lnTo>
                    <a:pt x="126" y="14"/>
                  </a:lnTo>
                  <a:lnTo>
                    <a:pt x="96" y="5"/>
                  </a:lnTo>
                  <a:lnTo>
                    <a:pt x="93" y="5"/>
                  </a:lnTo>
                  <a:lnTo>
                    <a:pt x="65" y="1"/>
                  </a:lnTo>
                  <a:lnTo>
                    <a:pt x="62" y="0"/>
                  </a:lnTo>
                  <a:lnTo>
                    <a:pt x="36" y="2"/>
                  </a:lnTo>
                  <a:lnTo>
                    <a:pt x="29" y="4"/>
                  </a:lnTo>
                  <a:lnTo>
                    <a:pt x="9" y="14"/>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05" name="Freeform 99"/>
            <p:cNvSpPr>
              <a:spLocks/>
            </p:cNvSpPr>
            <p:nvPr/>
          </p:nvSpPr>
          <p:spPr bwMode="auto">
            <a:xfrm>
              <a:off x="5284" y="3323"/>
              <a:ext cx="27" cy="16"/>
            </a:xfrm>
            <a:custGeom>
              <a:avLst/>
              <a:gdLst>
                <a:gd name="T0" fmla="*/ 0 w 176"/>
                <a:gd name="T1" fmla="*/ 0 h 135"/>
                <a:gd name="T2" fmla="*/ 0 w 176"/>
                <a:gd name="T3" fmla="*/ 0 h 135"/>
                <a:gd name="T4" fmla="*/ 0 w 176"/>
                <a:gd name="T5" fmla="*/ 0 h 135"/>
                <a:gd name="T6" fmla="*/ 0 w 176"/>
                <a:gd name="T7" fmla="*/ 0 h 135"/>
                <a:gd name="T8" fmla="*/ 0 w 176"/>
                <a:gd name="T9" fmla="*/ 0 h 135"/>
                <a:gd name="T10" fmla="*/ 0 w 176"/>
                <a:gd name="T11" fmla="*/ 0 h 135"/>
                <a:gd name="T12" fmla="*/ 0 w 176"/>
                <a:gd name="T13" fmla="*/ 0 h 135"/>
                <a:gd name="T14" fmla="*/ 0 w 176"/>
                <a:gd name="T15" fmla="*/ 0 h 135"/>
                <a:gd name="T16" fmla="*/ 0 w 176"/>
                <a:gd name="T17" fmla="*/ 0 h 135"/>
                <a:gd name="T18" fmla="*/ 0 w 176"/>
                <a:gd name="T19" fmla="*/ 0 h 135"/>
                <a:gd name="T20" fmla="*/ 0 w 176"/>
                <a:gd name="T21" fmla="*/ 0 h 135"/>
                <a:gd name="T22" fmla="*/ 0 w 176"/>
                <a:gd name="T23" fmla="*/ 0 h 135"/>
                <a:gd name="T24" fmla="*/ 0 w 176"/>
                <a:gd name="T25" fmla="*/ 0 h 135"/>
                <a:gd name="T26" fmla="*/ 0 w 176"/>
                <a:gd name="T27" fmla="*/ 0 h 135"/>
                <a:gd name="T28" fmla="*/ 0 w 176"/>
                <a:gd name="T29" fmla="*/ 0 h 135"/>
                <a:gd name="T30" fmla="*/ 0 w 176"/>
                <a:gd name="T31" fmla="*/ 0 h 135"/>
                <a:gd name="T32" fmla="*/ 0 w 176"/>
                <a:gd name="T33" fmla="*/ 0 h 135"/>
                <a:gd name="T34" fmla="*/ 0 w 176"/>
                <a:gd name="T35" fmla="*/ 0 h 135"/>
                <a:gd name="T36" fmla="*/ 0 w 176"/>
                <a:gd name="T37" fmla="*/ 0 h 135"/>
                <a:gd name="T38" fmla="*/ 0 w 176"/>
                <a:gd name="T39" fmla="*/ 0 h 135"/>
                <a:gd name="T40" fmla="*/ 0 w 176"/>
                <a:gd name="T41" fmla="*/ 0 h 135"/>
                <a:gd name="T42" fmla="*/ 0 w 176"/>
                <a:gd name="T43" fmla="*/ 0 h 135"/>
                <a:gd name="T44" fmla="*/ 0 w 176"/>
                <a:gd name="T45" fmla="*/ 0 h 135"/>
                <a:gd name="T46" fmla="*/ 0 w 176"/>
                <a:gd name="T47" fmla="*/ 0 h 135"/>
                <a:gd name="T48" fmla="*/ 0 w 176"/>
                <a:gd name="T49" fmla="*/ 0 h 135"/>
                <a:gd name="T50" fmla="*/ 0 w 176"/>
                <a:gd name="T51" fmla="*/ 0 h 135"/>
                <a:gd name="T52" fmla="*/ 0 w 176"/>
                <a:gd name="T53" fmla="*/ 0 h 135"/>
                <a:gd name="T54" fmla="*/ 0 w 176"/>
                <a:gd name="T55" fmla="*/ 0 h 135"/>
                <a:gd name="T56" fmla="*/ 0 w 176"/>
                <a:gd name="T57" fmla="*/ 0 h 135"/>
                <a:gd name="T58" fmla="*/ 0 w 176"/>
                <a:gd name="T59" fmla="*/ 0 h 135"/>
                <a:gd name="T60" fmla="*/ 0 w 176"/>
                <a:gd name="T61" fmla="*/ 0 h 13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76" h="135">
                  <a:moveTo>
                    <a:pt x="3" y="20"/>
                  </a:moveTo>
                  <a:lnTo>
                    <a:pt x="0" y="31"/>
                  </a:lnTo>
                  <a:lnTo>
                    <a:pt x="11" y="34"/>
                  </a:lnTo>
                  <a:lnTo>
                    <a:pt x="30" y="23"/>
                  </a:lnTo>
                  <a:lnTo>
                    <a:pt x="53" y="17"/>
                  </a:lnTo>
                  <a:lnTo>
                    <a:pt x="80" y="16"/>
                  </a:lnTo>
                  <a:lnTo>
                    <a:pt x="107" y="21"/>
                  </a:lnTo>
                  <a:lnTo>
                    <a:pt x="131" y="33"/>
                  </a:lnTo>
                  <a:lnTo>
                    <a:pt x="150" y="54"/>
                  </a:lnTo>
                  <a:lnTo>
                    <a:pt x="156" y="67"/>
                  </a:lnTo>
                  <a:lnTo>
                    <a:pt x="160" y="83"/>
                  </a:lnTo>
                  <a:lnTo>
                    <a:pt x="160" y="126"/>
                  </a:lnTo>
                  <a:lnTo>
                    <a:pt x="168" y="135"/>
                  </a:lnTo>
                  <a:lnTo>
                    <a:pt x="176" y="126"/>
                  </a:lnTo>
                  <a:lnTo>
                    <a:pt x="176" y="82"/>
                  </a:lnTo>
                  <a:lnTo>
                    <a:pt x="175" y="80"/>
                  </a:lnTo>
                  <a:lnTo>
                    <a:pt x="171" y="62"/>
                  </a:lnTo>
                  <a:lnTo>
                    <a:pt x="171" y="61"/>
                  </a:lnTo>
                  <a:lnTo>
                    <a:pt x="164" y="47"/>
                  </a:lnTo>
                  <a:lnTo>
                    <a:pt x="163" y="45"/>
                  </a:lnTo>
                  <a:lnTo>
                    <a:pt x="142" y="22"/>
                  </a:lnTo>
                  <a:lnTo>
                    <a:pt x="140" y="20"/>
                  </a:lnTo>
                  <a:lnTo>
                    <a:pt x="115" y="7"/>
                  </a:lnTo>
                  <a:lnTo>
                    <a:pt x="113" y="7"/>
                  </a:lnTo>
                  <a:lnTo>
                    <a:pt x="83" y="1"/>
                  </a:lnTo>
                  <a:lnTo>
                    <a:pt x="81" y="0"/>
                  </a:lnTo>
                  <a:lnTo>
                    <a:pt x="52" y="1"/>
                  </a:lnTo>
                  <a:lnTo>
                    <a:pt x="50" y="2"/>
                  </a:lnTo>
                  <a:lnTo>
                    <a:pt x="25" y="9"/>
                  </a:lnTo>
                  <a:lnTo>
                    <a:pt x="23" y="9"/>
                  </a:lnTo>
                  <a:lnTo>
                    <a:pt x="3" y="20"/>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06" name="Freeform 100"/>
            <p:cNvSpPr>
              <a:spLocks/>
            </p:cNvSpPr>
            <p:nvPr/>
          </p:nvSpPr>
          <p:spPr bwMode="auto">
            <a:xfrm>
              <a:off x="5295" y="3329"/>
              <a:ext cx="16" cy="15"/>
            </a:xfrm>
            <a:custGeom>
              <a:avLst/>
              <a:gdLst>
                <a:gd name="T0" fmla="*/ 0 w 119"/>
                <a:gd name="T1" fmla="*/ 0 h 141"/>
                <a:gd name="T2" fmla="*/ 0 w 119"/>
                <a:gd name="T3" fmla="*/ 0 h 141"/>
                <a:gd name="T4" fmla="*/ 0 w 119"/>
                <a:gd name="T5" fmla="*/ 0 h 141"/>
                <a:gd name="T6" fmla="*/ 0 w 119"/>
                <a:gd name="T7" fmla="*/ 0 h 141"/>
                <a:gd name="T8" fmla="*/ 0 w 119"/>
                <a:gd name="T9" fmla="*/ 0 h 141"/>
                <a:gd name="T10" fmla="*/ 0 w 119"/>
                <a:gd name="T11" fmla="*/ 0 h 141"/>
                <a:gd name="T12" fmla="*/ 0 w 119"/>
                <a:gd name="T13" fmla="*/ 0 h 141"/>
                <a:gd name="T14" fmla="*/ 0 w 119"/>
                <a:gd name="T15" fmla="*/ 0 h 141"/>
                <a:gd name="T16" fmla="*/ 0 w 119"/>
                <a:gd name="T17" fmla="*/ 0 h 141"/>
                <a:gd name="T18" fmla="*/ 0 w 119"/>
                <a:gd name="T19" fmla="*/ 0 h 141"/>
                <a:gd name="T20" fmla="*/ 0 w 119"/>
                <a:gd name="T21" fmla="*/ 0 h 141"/>
                <a:gd name="T22" fmla="*/ 0 w 119"/>
                <a:gd name="T23" fmla="*/ 0 h 141"/>
                <a:gd name="T24" fmla="*/ 0 w 119"/>
                <a:gd name="T25" fmla="*/ 0 h 141"/>
                <a:gd name="T26" fmla="*/ 0 w 119"/>
                <a:gd name="T27" fmla="*/ 0 h 141"/>
                <a:gd name="T28" fmla="*/ 0 w 119"/>
                <a:gd name="T29" fmla="*/ 0 h 141"/>
                <a:gd name="T30" fmla="*/ 0 w 119"/>
                <a:gd name="T31" fmla="*/ 0 h 141"/>
                <a:gd name="T32" fmla="*/ 0 w 119"/>
                <a:gd name="T33" fmla="*/ 0 h 141"/>
                <a:gd name="T34" fmla="*/ 0 w 119"/>
                <a:gd name="T35" fmla="*/ 0 h 141"/>
                <a:gd name="T36" fmla="*/ 0 w 119"/>
                <a:gd name="T37" fmla="*/ 0 h 141"/>
                <a:gd name="T38" fmla="*/ 0 w 119"/>
                <a:gd name="T39" fmla="*/ 0 h 14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19" h="141">
                  <a:moveTo>
                    <a:pt x="59" y="0"/>
                  </a:moveTo>
                  <a:lnTo>
                    <a:pt x="42" y="3"/>
                  </a:lnTo>
                  <a:lnTo>
                    <a:pt x="27" y="10"/>
                  </a:lnTo>
                  <a:lnTo>
                    <a:pt x="15" y="23"/>
                  </a:lnTo>
                  <a:lnTo>
                    <a:pt x="6" y="39"/>
                  </a:lnTo>
                  <a:lnTo>
                    <a:pt x="59" y="71"/>
                  </a:lnTo>
                  <a:lnTo>
                    <a:pt x="0" y="78"/>
                  </a:lnTo>
                  <a:lnTo>
                    <a:pt x="6" y="103"/>
                  </a:lnTo>
                  <a:lnTo>
                    <a:pt x="19" y="123"/>
                  </a:lnTo>
                  <a:lnTo>
                    <a:pt x="37" y="136"/>
                  </a:lnTo>
                  <a:lnTo>
                    <a:pt x="59" y="141"/>
                  </a:lnTo>
                  <a:lnTo>
                    <a:pt x="82" y="136"/>
                  </a:lnTo>
                  <a:lnTo>
                    <a:pt x="102" y="121"/>
                  </a:lnTo>
                  <a:lnTo>
                    <a:pt x="114" y="98"/>
                  </a:lnTo>
                  <a:lnTo>
                    <a:pt x="119" y="71"/>
                  </a:lnTo>
                  <a:lnTo>
                    <a:pt x="114" y="43"/>
                  </a:lnTo>
                  <a:lnTo>
                    <a:pt x="102" y="21"/>
                  </a:lnTo>
                  <a:lnTo>
                    <a:pt x="82" y="5"/>
                  </a:lnTo>
                  <a:lnTo>
                    <a:pt x="71" y="1"/>
                  </a:lnTo>
                  <a:lnTo>
                    <a:pt x="5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07" name="Freeform 101"/>
            <p:cNvSpPr>
              <a:spLocks/>
            </p:cNvSpPr>
            <p:nvPr/>
          </p:nvSpPr>
          <p:spPr bwMode="auto">
            <a:xfrm>
              <a:off x="5327" y="3355"/>
              <a:ext cx="26" cy="16"/>
            </a:xfrm>
            <a:custGeom>
              <a:avLst/>
              <a:gdLst>
                <a:gd name="T0" fmla="*/ 0 w 176"/>
                <a:gd name="T1" fmla="*/ 0 h 135"/>
                <a:gd name="T2" fmla="*/ 0 w 176"/>
                <a:gd name="T3" fmla="*/ 0 h 135"/>
                <a:gd name="T4" fmla="*/ 0 w 176"/>
                <a:gd name="T5" fmla="*/ 0 h 135"/>
                <a:gd name="T6" fmla="*/ 0 w 176"/>
                <a:gd name="T7" fmla="*/ 0 h 135"/>
                <a:gd name="T8" fmla="*/ 0 w 176"/>
                <a:gd name="T9" fmla="*/ 0 h 135"/>
                <a:gd name="T10" fmla="*/ 0 w 176"/>
                <a:gd name="T11" fmla="*/ 0 h 135"/>
                <a:gd name="T12" fmla="*/ 0 w 176"/>
                <a:gd name="T13" fmla="*/ 0 h 135"/>
                <a:gd name="T14" fmla="*/ 0 w 176"/>
                <a:gd name="T15" fmla="*/ 0 h 135"/>
                <a:gd name="T16" fmla="*/ 0 w 176"/>
                <a:gd name="T17" fmla="*/ 0 h 135"/>
                <a:gd name="T18" fmla="*/ 0 w 176"/>
                <a:gd name="T19" fmla="*/ 0 h 135"/>
                <a:gd name="T20" fmla="*/ 0 w 176"/>
                <a:gd name="T21" fmla="*/ 0 h 135"/>
                <a:gd name="T22" fmla="*/ 0 w 176"/>
                <a:gd name="T23" fmla="*/ 0 h 135"/>
                <a:gd name="T24" fmla="*/ 0 w 176"/>
                <a:gd name="T25" fmla="*/ 0 h 135"/>
                <a:gd name="T26" fmla="*/ 0 w 176"/>
                <a:gd name="T27" fmla="*/ 0 h 135"/>
                <a:gd name="T28" fmla="*/ 0 w 176"/>
                <a:gd name="T29" fmla="*/ 0 h 135"/>
                <a:gd name="T30" fmla="*/ 0 w 176"/>
                <a:gd name="T31" fmla="*/ 0 h 135"/>
                <a:gd name="T32" fmla="*/ 0 w 176"/>
                <a:gd name="T33" fmla="*/ 0 h 135"/>
                <a:gd name="T34" fmla="*/ 0 w 176"/>
                <a:gd name="T35" fmla="*/ 0 h 135"/>
                <a:gd name="T36" fmla="*/ 0 w 176"/>
                <a:gd name="T37" fmla="*/ 0 h 135"/>
                <a:gd name="T38" fmla="*/ 0 w 176"/>
                <a:gd name="T39" fmla="*/ 0 h 135"/>
                <a:gd name="T40" fmla="*/ 0 w 176"/>
                <a:gd name="T41" fmla="*/ 0 h 135"/>
                <a:gd name="T42" fmla="*/ 0 w 176"/>
                <a:gd name="T43" fmla="*/ 0 h 135"/>
                <a:gd name="T44" fmla="*/ 0 w 176"/>
                <a:gd name="T45" fmla="*/ 0 h 135"/>
                <a:gd name="T46" fmla="*/ 0 w 176"/>
                <a:gd name="T47" fmla="*/ 0 h 135"/>
                <a:gd name="T48" fmla="*/ 0 w 176"/>
                <a:gd name="T49" fmla="*/ 0 h 135"/>
                <a:gd name="T50" fmla="*/ 0 w 176"/>
                <a:gd name="T51" fmla="*/ 0 h 135"/>
                <a:gd name="T52" fmla="*/ 0 w 176"/>
                <a:gd name="T53" fmla="*/ 0 h 135"/>
                <a:gd name="T54" fmla="*/ 0 w 176"/>
                <a:gd name="T55" fmla="*/ 0 h 135"/>
                <a:gd name="T56" fmla="*/ 0 w 176"/>
                <a:gd name="T57" fmla="*/ 0 h 135"/>
                <a:gd name="T58" fmla="*/ 0 w 176"/>
                <a:gd name="T59" fmla="*/ 0 h 135"/>
                <a:gd name="T60" fmla="*/ 0 w 176"/>
                <a:gd name="T61" fmla="*/ 0 h 13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76" h="135">
                  <a:moveTo>
                    <a:pt x="3" y="20"/>
                  </a:moveTo>
                  <a:lnTo>
                    <a:pt x="0" y="32"/>
                  </a:lnTo>
                  <a:lnTo>
                    <a:pt x="12" y="35"/>
                  </a:lnTo>
                  <a:lnTo>
                    <a:pt x="30" y="23"/>
                  </a:lnTo>
                  <a:lnTo>
                    <a:pt x="53" y="17"/>
                  </a:lnTo>
                  <a:lnTo>
                    <a:pt x="80" y="16"/>
                  </a:lnTo>
                  <a:lnTo>
                    <a:pt x="108" y="21"/>
                  </a:lnTo>
                  <a:lnTo>
                    <a:pt x="131" y="34"/>
                  </a:lnTo>
                  <a:lnTo>
                    <a:pt x="150" y="54"/>
                  </a:lnTo>
                  <a:lnTo>
                    <a:pt x="157" y="67"/>
                  </a:lnTo>
                  <a:lnTo>
                    <a:pt x="160" y="84"/>
                  </a:lnTo>
                  <a:lnTo>
                    <a:pt x="160" y="127"/>
                  </a:lnTo>
                  <a:lnTo>
                    <a:pt x="168" y="135"/>
                  </a:lnTo>
                  <a:lnTo>
                    <a:pt x="176" y="127"/>
                  </a:lnTo>
                  <a:lnTo>
                    <a:pt x="176" y="83"/>
                  </a:lnTo>
                  <a:lnTo>
                    <a:pt x="175" y="81"/>
                  </a:lnTo>
                  <a:lnTo>
                    <a:pt x="171" y="62"/>
                  </a:lnTo>
                  <a:lnTo>
                    <a:pt x="171" y="61"/>
                  </a:lnTo>
                  <a:lnTo>
                    <a:pt x="164" y="47"/>
                  </a:lnTo>
                  <a:lnTo>
                    <a:pt x="163" y="45"/>
                  </a:lnTo>
                  <a:lnTo>
                    <a:pt x="142" y="22"/>
                  </a:lnTo>
                  <a:lnTo>
                    <a:pt x="140" y="20"/>
                  </a:lnTo>
                  <a:lnTo>
                    <a:pt x="115" y="7"/>
                  </a:lnTo>
                  <a:lnTo>
                    <a:pt x="113" y="7"/>
                  </a:lnTo>
                  <a:lnTo>
                    <a:pt x="83" y="1"/>
                  </a:lnTo>
                  <a:lnTo>
                    <a:pt x="81" y="0"/>
                  </a:lnTo>
                  <a:lnTo>
                    <a:pt x="52" y="1"/>
                  </a:lnTo>
                  <a:lnTo>
                    <a:pt x="50" y="2"/>
                  </a:lnTo>
                  <a:lnTo>
                    <a:pt x="25" y="9"/>
                  </a:lnTo>
                  <a:lnTo>
                    <a:pt x="23" y="9"/>
                  </a:lnTo>
                  <a:lnTo>
                    <a:pt x="3" y="20"/>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08" name="Freeform 102"/>
            <p:cNvSpPr>
              <a:spLocks/>
            </p:cNvSpPr>
            <p:nvPr/>
          </p:nvSpPr>
          <p:spPr bwMode="auto">
            <a:xfrm>
              <a:off x="5337" y="3360"/>
              <a:ext cx="16" cy="16"/>
            </a:xfrm>
            <a:custGeom>
              <a:avLst/>
              <a:gdLst>
                <a:gd name="T0" fmla="*/ 0 w 119"/>
                <a:gd name="T1" fmla="*/ 0 h 141"/>
                <a:gd name="T2" fmla="*/ 0 w 119"/>
                <a:gd name="T3" fmla="*/ 0 h 141"/>
                <a:gd name="T4" fmla="*/ 0 w 119"/>
                <a:gd name="T5" fmla="*/ 0 h 141"/>
                <a:gd name="T6" fmla="*/ 0 w 119"/>
                <a:gd name="T7" fmla="*/ 0 h 141"/>
                <a:gd name="T8" fmla="*/ 0 w 119"/>
                <a:gd name="T9" fmla="*/ 0 h 141"/>
                <a:gd name="T10" fmla="*/ 0 w 119"/>
                <a:gd name="T11" fmla="*/ 0 h 141"/>
                <a:gd name="T12" fmla="*/ 0 w 119"/>
                <a:gd name="T13" fmla="*/ 0 h 141"/>
                <a:gd name="T14" fmla="*/ 0 w 119"/>
                <a:gd name="T15" fmla="*/ 0 h 141"/>
                <a:gd name="T16" fmla="*/ 0 w 119"/>
                <a:gd name="T17" fmla="*/ 0 h 141"/>
                <a:gd name="T18" fmla="*/ 0 w 119"/>
                <a:gd name="T19" fmla="*/ 0 h 141"/>
                <a:gd name="T20" fmla="*/ 0 w 119"/>
                <a:gd name="T21" fmla="*/ 0 h 141"/>
                <a:gd name="T22" fmla="*/ 0 w 119"/>
                <a:gd name="T23" fmla="*/ 0 h 141"/>
                <a:gd name="T24" fmla="*/ 0 w 119"/>
                <a:gd name="T25" fmla="*/ 0 h 141"/>
                <a:gd name="T26" fmla="*/ 0 w 119"/>
                <a:gd name="T27" fmla="*/ 0 h 141"/>
                <a:gd name="T28" fmla="*/ 0 w 119"/>
                <a:gd name="T29" fmla="*/ 0 h 141"/>
                <a:gd name="T30" fmla="*/ 0 w 119"/>
                <a:gd name="T31" fmla="*/ 0 h 141"/>
                <a:gd name="T32" fmla="*/ 0 w 119"/>
                <a:gd name="T33" fmla="*/ 0 h 141"/>
                <a:gd name="T34" fmla="*/ 0 w 119"/>
                <a:gd name="T35" fmla="*/ 0 h 141"/>
                <a:gd name="T36" fmla="*/ 0 w 119"/>
                <a:gd name="T37" fmla="*/ 0 h 141"/>
                <a:gd name="T38" fmla="*/ 0 w 119"/>
                <a:gd name="T39" fmla="*/ 0 h 14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19" h="141">
                  <a:moveTo>
                    <a:pt x="59" y="0"/>
                  </a:moveTo>
                  <a:lnTo>
                    <a:pt x="43" y="3"/>
                  </a:lnTo>
                  <a:lnTo>
                    <a:pt x="27" y="11"/>
                  </a:lnTo>
                  <a:lnTo>
                    <a:pt x="15" y="23"/>
                  </a:lnTo>
                  <a:lnTo>
                    <a:pt x="6" y="38"/>
                  </a:lnTo>
                  <a:lnTo>
                    <a:pt x="59" y="70"/>
                  </a:lnTo>
                  <a:lnTo>
                    <a:pt x="0" y="77"/>
                  </a:lnTo>
                  <a:lnTo>
                    <a:pt x="6" y="102"/>
                  </a:lnTo>
                  <a:lnTo>
                    <a:pt x="19" y="122"/>
                  </a:lnTo>
                  <a:lnTo>
                    <a:pt x="37" y="136"/>
                  </a:lnTo>
                  <a:lnTo>
                    <a:pt x="59" y="141"/>
                  </a:lnTo>
                  <a:lnTo>
                    <a:pt x="82" y="136"/>
                  </a:lnTo>
                  <a:lnTo>
                    <a:pt x="102" y="120"/>
                  </a:lnTo>
                  <a:lnTo>
                    <a:pt x="114" y="98"/>
                  </a:lnTo>
                  <a:lnTo>
                    <a:pt x="119" y="70"/>
                  </a:lnTo>
                  <a:lnTo>
                    <a:pt x="114" y="42"/>
                  </a:lnTo>
                  <a:lnTo>
                    <a:pt x="102" y="20"/>
                  </a:lnTo>
                  <a:lnTo>
                    <a:pt x="82" y="5"/>
                  </a:lnTo>
                  <a:lnTo>
                    <a:pt x="71" y="1"/>
                  </a:lnTo>
                  <a:lnTo>
                    <a:pt x="5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09" name="Freeform 103"/>
            <p:cNvSpPr>
              <a:spLocks/>
            </p:cNvSpPr>
            <p:nvPr/>
          </p:nvSpPr>
          <p:spPr bwMode="auto">
            <a:xfrm>
              <a:off x="5306" y="3366"/>
              <a:ext cx="10" cy="5"/>
            </a:xfrm>
            <a:custGeom>
              <a:avLst/>
              <a:gdLst>
                <a:gd name="T0" fmla="*/ 0 w 72"/>
                <a:gd name="T1" fmla="*/ 0 h 61"/>
                <a:gd name="T2" fmla="*/ 0 w 72"/>
                <a:gd name="T3" fmla="*/ 0 h 61"/>
                <a:gd name="T4" fmla="*/ 0 w 72"/>
                <a:gd name="T5" fmla="*/ 0 h 61"/>
                <a:gd name="T6" fmla="*/ 0 w 72"/>
                <a:gd name="T7" fmla="*/ 0 h 61"/>
                <a:gd name="T8" fmla="*/ 0 w 72"/>
                <a:gd name="T9" fmla="*/ 0 h 61"/>
                <a:gd name="T10" fmla="*/ 0 w 72"/>
                <a:gd name="T11" fmla="*/ 0 h 61"/>
                <a:gd name="T12" fmla="*/ 0 w 72"/>
                <a:gd name="T13" fmla="*/ 0 h 61"/>
                <a:gd name="T14" fmla="*/ 0 w 72"/>
                <a:gd name="T15" fmla="*/ 0 h 61"/>
                <a:gd name="T16" fmla="*/ 0 w 72"/>
                <a:gd name="T17" fmla="*/ 0 h 61"/>
                <a:gd name="T18" fmla="*/ 0 w 72"/>
                <a:gd name="T19" fmla="*/ 0 h 61"/>
                <a:gd name="T20" fmla="*/ 0 w 72"/>
                <a:gd name="T21" fmla="*/ 0 h 61"/>
                <a:gd name="T22" fmla="*/ 0 w 72"/>
                <a:gd name="T23" fmla="*/ 0 h 61"/>
                <a:gd name="T24" fmla="*/ 0 w 72"/>
                <a:gd name="T25" fmla="*/ 0 h 61"/>
                <a:gd name="T26" fmla="*/ 0 w 72"/>
                <a:gd name="T27" fmla="*/ 0 h 6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2" h="61">
                  <a:moveTo>
                    <a:pt x="72" y="0"/>
                  </a:moveTo>
                  <a:lnTo>
                    <a:pt x="69" y="29"/>
                  </a:lnTo>
                  <a:lnTo>
                    <a:pt x="63" y="49"/>
                  </a:lnTo>
                  <a:lnTo>
                    <a:pt x="60" y="56"/>
                  </a:lnTo>
                  <a:lnTo>
                    <a:pt x="59" y="58"/>
                  </a:lnTo>
                  <a:lnTo>
                    <a:pt x="50" y="61"/>
                  </a:lnTo>
                  <a:lnTo>
                    <a:pt x="33" y="60"/>
                  </a:lnTo>
                  <a:lnTo>
                    <a:pt x="17" y="54"/>
                  </a:lnTo>
                  <a:lnTo>
                    <a:pt x="0" y="44"/>
                  </a:lnTo>
                  <a:lnTo>
                    <a:pt x="6" y="44"/>
                  </a:lnTo>
                  <a:lnTo>
                    <a:pt x="24" y="41"/>
                  </a:lnTo>
                  <a:lnTo>
                    <a:pt x="47" y="28"/>
                  </a:lnTo>
                  <a:lnTo>
                    <a:pt x="60" y="16"/>
                  </a:lnTo>
                  <a:lnTo>
                    <a:pt x="72" y="0"/>
                  </a:lnTo>
                  <a:close/>
                </a:path>
              </a:pathLst>
            </a:custGeom>
            <a:solidFill>
              <a:srgbClr val="FF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10" name="Freeform 104"/>
            <p:cNvSpPr>
              <a:spLocks/>
            </p:cNvSpPr>
            <p:nvPr/>
          </p:nvSpPr>
          <p:spPr bwMode="auto">
            <a:xfrm>
              <a:off x="5284" y="3371"/>
              <a:ext cx="22" cy="21"/>
            </a:xfrm>
            <a:custGeom>
              <a:avLst/>
              <a:gdLst>
                <a:gd name="T0" fmla="*/ 0 w 149"/>
                <a:gd name="T1" fmla="*/ 0 h 159"/>
                <a:gd name="T2" fmla="*/ 0 w 149"/>
                <a:gd name="T3" fmla="*/ 0 h 159"/>
                <a:gd name="T4" fmla="*/ 0 w 149"/>
                <a:gd name="T5" fmla="*/ 0 h 159"/>
                <a:gd name="T6" fmla="*/ 0 w 149"/>
                <a:gd name="T7" fmla="*/ 0 h 159"/>
                <a:gd name="T8" fmla="*/ 0 w 149"/>
                <a:gd name="T9" fmla="*/ 0 h 159"/>
                <a:gd name="T10" fmla="*/ 0 w 149"/>
                <a:gd name="T11" fmla="*/ 0 h 159"/>
                <a:gd name="T12" fmla="*/ 0 w 149"/>
                <a:gd name="T13" fmla="*/ 0 h 159"/>
                <a:gd name="T14" fmla="*/ 0 w 149"/>
                <a:gd name="T15" fmla="*/ 0 h 159"/>
                <a:gd name="T16" fmla="*/ 0 w 149"/>
                <a:gd name="T17" fmla="*/ 0 h 159"/>
                <a:gd name="T18" fmla="*/ 0 w 149"/>
                <a:gd name="T19" fmla="*/ 0 h 159"/>
                <a:gd name="T20" fmla="*/ 0 w 149"/>
                <a:gd name="T21" fmla="*/ 0 h 159"/>
                <a:gd name="T22" fmla="*/ 0 w 149"/>
                <a:gd name="T23" fmla="*/ 0 h 159"/>
                <a:gd name="T24" fmla="*/ 0 w 149"/>
                <a:gd name="T25" fmla="*/ 0 h 159"/>
                <a:gd name="T26" fmla="*/ 0 w 149"/>
                <a:gd name="T27" fmla="*/ 0 h 159"/>
                <a:gd name="T28" fmla="*/ 0 w 149"/>
                <a:gd name="T29" fmla="*/ 0 h 159"/>
                <a:gd name="T30" fmla="*/ 0 w 149"/>
                <a:gd name="T31" fmla="*/ 0 h 159"/>
                <a:gd name="T32" fmla="*/ 0 w 149"/>
                <a:gd name="T33" fmla="*/ 0 h 159"/>
                <a:gd name="T34" fmla="*/ 0 w 149"/>
                <a:gd name="T35" fmla="*/ 0 h 159"/>
                <a:gd name="T36" fmla="*/ 0 w 149"/>
                <a:gd name="T37" fmla="*/ 0 h 15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49" h="159">
                  <a:moveTo>
                    <a:pt x="149" y="114"/>
                  </a:moveTo>
                  <a:lnTo>
                    <a:pt x="133" y="125"/>
                  </a:lnTo>
                  <a:lnTo>
                    <a:pt x="97" y="145"/>
                  </a:lnTo>
                  <a:lnTo>
                    <a:pt x="75" y="154"/>
                  </a:lnTo>
                  <a:lnTo>
                    <a:pt x="53" y="159"/>
                  </a:lnTo>
                  <a:lnTo>
                    <a:pt x="31" y="159"/>
                  </a:lnTo>
                  <a:lnTo>
                    <a:pt x="14" y="151"/>
                  </a:lnTo>
                  <a:lnTo>
                    <a:pt x="3" y="136"/>
                  </a:lnTo>
                  <a:lnTo>
                    <a:pt x="0" y="114"/>
                  </a:lnTo>
                  <a:lnTo>
                    <a:pt x="2" y="90"/>
                  </a:lnTo>
                  <a:lnTo>
                    <a:pt x="8" y="63"/>
                  </a:lnTo>
                  <a:lnTo>
                    <a:pt x="24" y="19"/>
                  </a:lnTo>
                  <a:lnTo>
                    <a:pt x="32" y="0"/>
                  </a:lnTo>
                  <a:lnTo>
                    <a:pt x="44" y="34"/>
                  </a:lnTo>
                  <a:lnTo>
                    <a:pt x="55" y="60"/>
                  </a:lnTo>
                  <a:lnTo>
                    <a:pt x="59" y="69"/>
                  </a:lnTo>
                  <a:lnTo>
                    <a:pt x="67" y="78"/>
                  </a:lnTo>
                  <a:lnTo>
                    <a:pt x="114" y="101"/>
                  </a:lnTo>
                  <a:lnTo>
                    <a:pt x="149" y="114"/>
                  </a:lnTo>
                  <a:close/>
                </a:path>
              </a:pathLst>
            </a:custGeom>
            <a:solidFill>
              <a:srgbClr val="FF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11" name="Freeform 105"/>
            <p:cNvSpPr>
              <a:spLocks/>
            </p:cNvSpPr>
            <p:nvPr/>
          </p:nvSpPr>
          <p:spPr bwMode="auto">
            <a:xfrm>
              <a:off x="5279" y="3371"/>
              <a:ext cx="27" cy="21"/>
            </a:xfrm>
            <a:custGeom>
              <a:avLst/>
              <a:gdLst>
                <a:gd name="T0" fmla="*/ 0 w 158"/>
                <a:gd name="T1" fmla="*/ 0 h 169"/>
                <a:gd name="T2" fmla="*/ 0 w 158"/>
                <a:gd name="T3" fmla="*/ 0 h 169"/>
                <a:gd name="T4" fmla="*/ 0 w 158"/>
                <a:gd name="T5" fmla="*/ 0 h 169"/>
                <a:gd name="T6" fmla="*/ 0 w 158"/>
                <a:gd name="T7" fmla="*/ 0 h 169"/>
                <a:gd name="T8" fmla="*/ 0 w 158"/>
                <a:gd name="T9" fmla="*/ 0 h 169"/>
                <a:gd name="T10" fmla="*/ 0 w 158"/>
                <a:gd name="T11" fmla="*/ 0 h 169"/>
                <a:gd name="T12" fmla="*/ 0 w 158"/>
                <a:gd name="T13" fmla="*/ 0 h 169"/>
                <a:gd name="T14" fmla="*/ 0 w 158"/>
                <a:gd name="T15" fmla="*/ 0 h 169"/>
                <a:gd name="T16" fmla="*/ 0 w 158"/>
                <a:gd name="T17" fmla="*/ 0 h 169"/>
                <a:gd name="T18" fmla="*/ 0 w 158"/>
                <a:gd name="T19" fmla="*/ 0 h 169"/>
                <a:gd name="T20" fmla="*/ 0 w 158"/>
                <a:gd name="T21" fmla="*/ 0 h 169"/>
                <a:gd name="T22" fmla="*/ 0 w 158"/>
                <a:gd name="T23" fmla="*/ 0 h 169"/>
                <a:gd name="T24" fmla="*/ 0 w 158"/>
                <a:gd name="T25" fmla="*/ 0 h 169"/>
                <a:gd name="T26" fmla="*/ 0 w 158"/>
                <a:gd name="T27" fmla="*/ 0 h 169"/>
                <a:gd name="T28" fmla="*/ 0 w 158"/>
                <a:gd name="T29" fmla="*/ 0 h 169"/>
                <a:gd name="T30" fmla="*/ 0 w 158"/>
                <a:gd name="T31" fmla="*/ 0 h 169"/>
                <a:gd name="T32" fmla="*/ 0 w 158"/>
                <a:gd name="T33" fmla="*/ 0 h 169"/>
                <a:gd name="T34" fmla="*/ 0 w 158"/>
                <a:gd name="T35" fmla="*/ 0 h 169"/>
                <a:gd name="T36" fmla="*/ 0 w 158"/>
                <a:gd name="T37" fmla="*/ 0 h 169"/>
                <a:gd name="T38" fmla="*/ 0 w 158"/>
                <a:gd name="T39" fmla="*/ 0 h 169"/>
                <a:gd name="T40" fmla="*/ 0 w 158"/>
                <a:gd name="T41" fmla="*/ 0 h 169"/>
                <a:gd name="T42" fmla="*/ 0 w 158"/>
                <a:gd name="T43" fmla="*/ 0 h 169"/>
                <a:gd name="T44" fmla="*/ 0 w 158"/>
                <a:gd name="T45" fmla="*/ 0 h 169"/>
                <a:gd name="T46" fmla="*/ 0 w 158"/>
                <a:gd name="T47" fmla="*/ 0 h 169"/>
                <a:gd name="T48" fmla="*/ 0 w 158"/>
                <a:gd name="T49" fmla="*/ 0 h 169"/>
                <a:gd name="T50" fmla="*/ 0 w 158"/>
                <a:gd name="T51" fmla="*/ 0 h 169"/>
                <a:gd name="T52" fmla="*/ 0 w 158"/>
                <a:gd name="T53" fmla="*/ 0 h 169"/>
                <a:gd name="T54" fmla="*/ 0 w 158"/>
                <a:gd name="T55" fmla="*/ 0 h 169"/>
                <a:gd name="T56" fmla="*/ 0 w 158"/>
                <a:gd name="T57" fmla="*/ 0 h 169"/>
                <a:gd name="T58" fmla="*/ 0 w 158"/>
                <a:gd name="T59" fmla="*/ 0 h 169"/>
                <a:gd name="T60" fmla="*/ 0 w 158"/>
                <a:gd name="T61" fmla="*/ 0 h 169"/>
                <a:gd name="T62" fmla="*/ 0 w 158"/>
                <a:gd name="T63" fmla="*/ 0 h 169"/>
                <a:gd name="T64" fmla="*/ 0 w 158"/>
                <a:gd name="T65" fmla="*/ 0 h 169"/>
                <a:gd name="T66" fmla="*/ 0 w 158"/>
                <a:gd name="T67" fmla="*/ 0 h 169"/>
                <a:gd name="T68" fmla="*/ 0 w 158"/>
                <a:gd name="T69" fmla="*/ 0 h 169"/>
                <a:gd name="T70" fmla="*/ 0 w 158"/>
                <a:gd name="T71" fmla="*/ 0 h 169"/>
                <a:gd name="T72" fmla="*/ 0 w 158"/>
                <a:gd name="T73" fmla="*/ 0 h 169"/>
                <a:gd name="T74" fmla="*/ 0 w 158"/>
                <a:gd name="T75" fmla="*/ 0 h 169"/>
                <a:gd name="T76" fmla="*/ 0 w 158"/>
                <a:gd name="T77" fmla="*/ 0 h 169"/>
                <a:gd name="T78" fmla="*/ 0 w 158"/>
                <a:gd name="T79" fmla="*/ 0 h 169"/>
                <a:gd name="T80" fmla="*/ 0 w 158"/>
                <a:gd name="T81" fmla="*/ 0 h 169"/>
                <a:gd name="T82" fmla="*/ 0 w 158"/>
                <a:gd name="T83" fmla="*/ 0 h 169"/>
                <a:gd name="T84" fmla="*/ 0 w 158"/>
                <a:gd name="T85" fmla="*/ 0 h 16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58" h="169">
                  <a:moveTo>
                    <a:pt x="118" y="106"/>
                  </a:moveTo>
                  <a:lnTo>
                    <a:pt x="116" y="110"/>
                  </a:lnTo>
                  <a:lnTo>
                    <a:pt x="146" y="122"/>
                  </a:lnTo>
                  <a:lnTo>
                    <a:pt x="135" y="130"/>
                  </a:lnTo>
                  <a:lnTo>
                    <a:pt x="99" y="150"/>
                  </a:lnTo>
                  <a:lnTo>
                    <a:pt x="77" y="159"/>
                  </a:lnTo>
                  <a:lnTo>
                    <a:pt x="56" y="163"/>
                  </a:lnTo>
                  <a:lnTo>
                    <a:pt x="35" y="163"/>
                  </a:lnTo>
                  <a:lnTo>
                    <a:pt x="19" y="156"/>
                  </a:lnTo>
                  <a:lnTo>
                    <a:pt x="8" y="142"/>
                  </a:lnTo>
                  <a:lnTo>
                    <a:pt x="6" y="121"/>
                  </a:lnTo>
                  <a:lnTo>
                    <a:pt x="8" y="97"/>
                  </a:lnTo>
                  <a:lnTo>
                    <a:pt x="13" y="71"/>
                  </a:lnTo>
                  <a:lnTo>
                    <a:pt x="29" y="27"/>
                  </a:lnTo>
                  <a:lnTo>
                    <a:pt x="35" y="14"/>
                  </a:lnTo>
                  <a:lnTo>
                    <a:pt x="44" y="42"/>
                  </a:lnTo>
                  <a:lnTo>
                    <a:pt x="56" y="68"/>
                  </a:lnTo>
                  <a:lnTo>
                    <a:pt x="60" y="77"/>
                  </a:lnTo>
                  <a:lnTo>
                    <a:pt x="68" y="87"/>
                  </a:lnTo>
                  <a:lnTo>
                    <a:pt x="116" y="110"/>
                  </a:lnTo>
                  <a:lnTo>
                    <a:pt x="146" y="122"/>
                  </a:lnTo>
                  <a:lnTo>
                    <a:pt x="135" y="130"/>
                  </a:lnTo>
                  <a:lnTo>
                    <a:pt x="137" y="134"/>
                  </a:lnTo>
                  <a:lnTo>
                    <a:pt x="158" y="120"/>
                  </a:lnTo>
                  <a:lnTo>
                    <a:pt x="118" y="106"/>
                  </a:lnTo>
                  <a:lnTo>
                    <a:pt x="72" y="83"/>
                  </a:lnTo>
                  <a:lnTo>
                    <a:pt x="64" y="75"/>
                  </a:lnTo>
                  <a:lnTo>
                    <a:pt x="60" y="66"/>
                  </a:lnTo>
                  <a:lnTo>
                    <a:pt x="49" y="40"/>
                  </a:lnTo>
                  <a:lnTo>
                    <a:pt x="35" y="0"/>
                  </a:lnTo>
                  <a:lnTo>
                    <a:pt x="25" y="25"/>
                  </a:lnTo>
                  <a:lnTo>
                    <a:pt x="9" y="69"/>
                  </a:lnTo>
                  <a:lnTo>
                    <a:pt x="2" y="97"/>
                  </a:lnTo>
                  <a:lnTo>
                    <a:pt x="0" y="121"/>
                  </a:lnTo>
                  <a:lnTo>
                    <a:pt x="4" y="144"/>
                  </a:lnTo>
                  <a:lnTo>
                    <a:pt x="15" y="160"/>
                  </a:lnTo>
                  <a:lnTo>
                    <a:pt x="33" y="169"/>
                  </a:lnTo>
                  <a:lnTo>
                    <a:pt x="56" y="169"/>
                  </a:lnTo>
                  <a:lnTo>
                    <a:pt x="79" y="163"/>
                  </a:lnTo>
                  <a:lnTo>
                    <a:pt x="101" y="154"/>
                  </a:lnTo>
                  <a:lnTo>
                    <a:pt x="137" y="134"/>
                  </a:lnTo>
                  <a:lnTo>
                    <a:pt x="158" y="120"/>
                  </a:lnTo>
                  <a:lnTo>
                    <a:pt x="118" y="106"/>
                  </a:lnTo>
                  <a:close/>
                </a:path>
              </a:pathLst>
            </a:custGeom>
            <a:solidFill>
              <a:srgbClr val="FF0000"/>
            </a:solidFill>
            <a:ln w="0">
              <a:solidFill>
                <a:srgbClr val="FF0000"/>
              </a:solidFill>
              <a:prstDash val="solid"/>
              <a:round/>
              <a:headEnd/>
              <a:tailEnd/>
            </a:ln>
          </p:spPr>
          <p:txBody>
            <a:bodyPr/>
            <a:lstStyle/>
            <a:p>
              <a:endParaRPr lang="ja-JP" altLang="en-US"/>
            </a:p>
          </p:txBody>
        </p:sp>
        <p:sp>
          <p:nvSpPr>
            <p:cNvPr id="3212" name="Freeform 106"/>
            <p:cNvSpPr>
              <a:spLocks/>
            </p:cNvSpPr>
            <p:nvPr/>
          </p:nvSpPr>
          <p:spPr bwMode="auto">
            <a:xfrm>
              <a:off x="4915" y="3323"/>
              <a:ext cx="31" cy="21"/>
            </a:xfrm>
            <a:custGeom>
              <a:avLst/>
              <a:gdLst>
                <a:gd name="T0" fmla="*/ 0 w 225"/>
                <a:gd name="T1" fmla="*/ 0 h 189"/>
                <a:gd name="T2" fmla="*/ 0 w 225"/>
                <a:gd name="T3" fmla="*/ 0 h 189"/>
                <a:gd name="T4" fmla="*/ 0 w 225"/>
                <a:gd name="T5" fmla="*/ 0 h 189"/>
                <a:gd name="T6" fmla="*/ 0 w 225"/>
                <a:gd name="T7" fmla="*/ 0 h 189"/>
                <a:gd name="T8" fmla="*/ 0 w 225"/>
                <a:gd name="T9" fmla="*/ 0 h 189"/>
                <a:gd name="T10" fmla="*/ 0 w 225"/>
                <a:gd name="T11" fmla="*/ 0 h 189"/>
                <a:gd name="T12" fmla="*/ 0 w 225"/>
                <a:gd name="T13" fmla="*/ 0 h 189"/>
                <a:gd name="T14" fmla="*/ 0 w 225"/>
                <a:gd name="T15" fmla="*/ 0 h 189"/>
                <a:gd name="T16" fmla="*/ 0 w 225"/>
                <a:gd name="T17" fmla="*/ 0 h 189"/>
                <a:gd name="T18" fmla="*/ 0 w 225"/>
                <a:gd name="T19" fmla="*/ 0 h 189"/>
                <a:gd name="T20" fmla="*/ 0 w 225"/>
                <a:gd name="T21" fmla="*/ 0 h 189"/>
                <a:gd name="T22" fmla="*/ 0 w 225"/>
                <a:gd name="T23" fmla="*/ 0 h 189"/>
                <a:gd name="T24" fmla="*/ 0 w 225"/>
                <a:gd name="T25" fmla="*/ 0 h 189"/>
                <a:gd name="T26" fmla="*/ 0 w 225"/>
                <a:gd name="T27" fmla="*/ 0 h 189"/>
                <a:gd name="T28" fmla="*/ 0 w 225"/>
                <a:gd name="T29" fmla="*/ 0 h 189"/>
                <a:gd name="T30" fmla="*/ 0 w 225"/>
                <a:gd name="T31" fmla="*/ 0 h 189"/>
                <a:gd name="T32" fmla="*/ 0 w 225"/>
                <a:gd name="T33" fmla="*/ 0 h 189"/>
                <a:gd name="T34" fmla="*/ 0 w 225"/>
                <a:gd name="T35" fmla="*/ 0 h 189"/>
                <a:gd name="T36" fmla="*/ 0 w 225"/>
                <a:gd name="T37" fmla="*/ 0 h 189"/>
                <a:gd name="T38" fmla="*/ 0 w 225"/>
                <a:gd name="T39" fmla="*/ 0 h 189"/>
                <a:gd name="T40" fmla="*/ 0 w 225"/>
                <a:gd name="T41" fmla="*/ 0 h 189"/>
                <a:gd name="T42" fmla="*/ 0 w 225"/>
                <a:gd name="T43" fmla="*/ 0 h 189"/>
                <a:gd name="T44" fmla="*/ 0 w 225"/>
                <a:gd name="T45" fmla="*/ 0 h 189"/>
                <a:gd name="T46" fmla="*/ 0 w 225"/>
                <a:gd name="T47" fmla="*/ 0 h 189"/>
                <a:gd name="T48" fmla="*/ 0 w 225"/>
                <a:gd name="T49" fmla="*/ 0 h 189"/>
                <a:gd name="T50" fmla="*/ 0 w 225"/>
                <a:gd name="T51" fmla="*/ 0 h 189"/>
                <a:gd name="T52" fmla="*/ 0 w 225"/>
                <a:gd name="T53" fmla="*/ 0 h 189"/>
                <a:gd name="T54" fmla="*/ 0 w 225"/>
                <a:gd name="T55" fmla="*/ 0 h 189"/>
                <a:gd name="T56" fmla="*/ 0 w 225"/>
                <a:gd name="T57" fmla="*/ 0 h 189"/>
                <a:gd name="T58" fmla="*/ 0 w 225"/>
                <a:gd name="T59" fmla="*/ 0 h 189"/>
                <a:gd name="T60" fmla="*/ 0 w 225"/>
                <a:gd name="T61" fmla="*/ 0 h 189"/>
                <a:gd name="T62" fmla="*/ 0 w 225"/>
                <a:gd name="T63" fmla="*/ 0 h 18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25" h="189">
                  <a:moveTo>
                    <a:pt x="8" y="157"/>
                  </a:moveTo>
                  <a:lnTo>
                    <a:pt x="19" y="170"/>
                  </a:lnTo>
                  <a:lnTo>
                    <a:pt x="33" y="180"/>
                  </a:lnTo>
                  <a:lnTo>
                    <a:pt x="50" y="186"/>
                  </a:lnTo>
                  <a:lnTo>
                    <a:pt x="69" y="189"/>
                  </a:lnTo>
                  <a:lnTo>
                    <a:pt x="89" y="189"/>
                  </a:lnTo>
                  <a:lnTo>
                    <a:pt x="112" y="185"/>
                  </a:lnTo>
                  <a:lnTo>
                    <a:pt x="133" y="178"/>
                  </a:lnTo>
                  <a:lnTo>
                    <a:pt x="156" y="167"/>
                  </a:lnTo>
                  <a:lnTo>
                    <a:pt x="192" y="137"/>
                  </a:lnTo>
                  <a:lnTo>
                    <a:pt x="207" y="120"/>
                  </a:lnTo>
                  <a:lnTo>
                    <a:pt x="217" y="102"/>
                  </a:lnTo>
                  <a:lnTo>
                    <a:pt x="223" y="84"/>
                  </a:lnTo>
                  <a:lnTo>
                    <a:pt x="225" y="65"/>
                  </a:lnTo>
                  <a:lnTo>
                    <a:pt x="223" y="48"/>
                  </a:lnTo>
                  <a:lnTo>
                    <a:pt x="217" y="33"/>
                  </a:lnTo>
                  <a:lnTo>
                    <a:pt x="207" y="19"/>
                  </a:lnTo>
                  <a:lnTo>
                    <a:pt x="192" y="9"/>
                  </a:lnTo>
                  <a:lnTo>
                    <a:pt x="175" y="3"/>
                  </a:lnTo>
                  <a:lnTo>
                    <a:pt x="156" y="0"/>
                  </a:lnTo>
                  <a:lnTo>
                    <a:pt x="135" y="0"/>
                  </a:lnTo>
                  <a:lnTo>
                    <a:pt x="114" y="4"/>
                  </a:lnTo>
                  <a:lnTo>
                    <a:pt x="91" y="11"/>
                  </a:lnTo>
                  <a:lnTo>
                    <a:pt x="70" y="22"/>
                  </a:lnTo>
                  <a:lnTo>
                    <a:pt x="49" y="37"/>
                  </a:lnTo>
                  <a:lnTo>
                    <a:pt x="33" y="52"/>
                  </a:lnTo>
                  <a:lnTo>
                    <a:pt x="19" y="70"/>
                  </a:lnTo>
                  <a:lnTo>
                    <a:pt x="8" y="88"/>
                  </a:lnTo>
                  <a:lnTo>
                    <a:pt x="2" y="105"/>
                  </a:lnTo>
                  <a:lnTo>
                    <a:pt x="0" y="124"/>
                  </a:lnTo>
                  <a:lnTo>
                    <a:pt x="2" y="141"/>
                  </a:lnTo>
                  <a:lnTo>
                    <a:pt x="8" y="157"/>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13" name="Freeform 107"/>
            <p:cNvSpPr>
              <a:spLocks/>
            </p:cNvSpPr>
            <p:nvPr/>
          </p:nvSpPr>
          <p:spPr bwMode="auto">
            <a:xfrm>
              <a:off x="4915" y="3318"/>
              <a:ext cx="37" cy="26"/>
            </a:xfrm>
            <a:custGeom>
              <a:avLst/>
              <a:gdLst>
                <a:gd name="T0" fmla="*/ 0 w 241"/>
                <a:gd name="T1" fmla="*/ 0 h 205"/>
                <a:gd name="T2" fmla="*/ 0 w 241"/>
                <a:gd name="T3" fmla="*/ 0 h 205"/>
                <a:gd name="T4" fmla="*/ 0 w 241"/>
                <a:gd name="T5" fmla="*/ 0 h 205"/>
                <a:gd name="T6" fmla="*/ 0 w 241"/>
                <a:gd name="T7" fmla="*/ 0 h 205"/>
                <a:gd name="T8" fmla="*/ 0 w 241"/>
                <a:gd name="T9" fmla="*/ 0 h 205"/>
                <a:gd name="T10" fmla="*/ 0 w 241"/>
                <a:gd name="T11" fmla="*/ 0 h 205"/>
                <a:gd name="T12" fmla="*/ 0 w 241"/>
                <a:gd name="T13" fmla="*/ 0 h 205"/>
                <a:gd name="T14" fmla="*/ 0 w 241"/>
                <a:gd name="T15" fmla="*/ 0 h 205"/>
                <a:gd name="T16" fmla="*/ 0 w 241"/>
                <a:gd name="T17" fmla="*/ 0 h 205"/>
                <a:gd name="T18" fmla="*/ 0 w 241"/>
                <a:gd name="T19" fmla="*/ 0 h 205"/>
                <a:gd name="T20" fmla="*/ 0 w 241"/>
                <a:gd name="T21" fmla="*/ 0 h 205"/>
                <a:gd name="T22" fmla="*/ 0 w 241"/>
                <a:gd name="T23" fmla="*/ 0 h 205"/>
                <a:gd name="T24" fmla="*/ 0 w 241"/>
                <a:gd name="T25" fmla="*/ 0 h 205"/>
                <a:gd name="T26" fmla="*/ 0 w 241"/>
                <a:gd name="T27" fmla="*/ 0 h 205"/>
                <a:gd name="T28" fmla="*/ 0 w 241"/>
                <a:gd name="T29" fmla="*/ 0 h 205"/>
                <a:gd name="T30" fmla="*/ 0 w 241"/>
                <a:gd name="T31" fmla="*/ 0 h 205"/>
                <a:gd name="T32" fmla="*/ 0 w 241"/>
                <a:gd name="T33" fmla="*/ 0 h 205"/>
                <a:gd name="T34" fmla="*/ 0 w 241"/>
                <a:gd name="T35" fmla="*/ 0 h 205"/>
                <a:gd name="T36" fmla="*/ 0 w 241"/>
                <a:gd name="T37" fmla="*/ 0 h 205"/>
                <a:gd name="T38" fmla="*/ 0 w 241"/>
                <a:gd name="T39" fmla="*/ 0 h 205"/>
                <a:gd name="T40" fmla="*/ 0 w 241"/>
                <a:gd name="T41" fmla="*/ 0 h 205"/>
                <a:gd name="T42" fmla="*/ 0 w 241"/>
                <a:gd name="T43" fmla="*/ 0 h 205"/>
                <a:gd name="T44" fmla="*/ 0 w 241"/>
                <a:gd name="T45" fmla="*/ 0 h 205"/>
                <a:gd name="T46" fmla="*/ 0 w 241"/>
                <a:gd name="T47" fmla="*/ 0 h 205"/>
                <a:gd name="T48" fmla="*/ 0 w 241"/>
                <a:gd name="T49" fmla="*/ 0 h 205"/>
                <a:gd name="T50" fmla="*/ 0 w 241"/>
                <a:gd name="T51" fmla="*/ 0 h 205"/>
                <a:gd name="T52" fmla="*/ 0 w 241"/>
                <a:gd name="T53" fmla="*/ 0 h 205"/>
                <a:gd name="T54" fmla="*/ 0 w 241"/>
                <a:gd name="T55" fmla="*/ 0 h 205"/>
                <a:gd name="T56" fmla="*/ 0 w 241"/>
                <a:gd name="T57" fmla="*/ 0 h 205"/>
                <a:gd name="T58" fmla="*/ 0 w 241"/>
                <a:gd name="T59" fmla="*/ 0 h 205"/>
                <a:gd name="T60" fmla="*/ 0 w 241"/>
                <a:gd name="T61" fmla="*/ 0 h 205"/>
                <a:gd name="T62" fmla="*/ 0 w 241"/>
                <a:gd name="T63" fmla="*/ 0 h 205"/>
                <a:gd name="T64" fmla="*/ 0 w 241"/>
                <a:gd name="T65" fmla="*/ 0 h 205"/>
                <a:gd name="T66" fmla="*/ 0 w 241"/>
                <a:gd name="T67" fmla="*/ 0 h 20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41" h="205">
                  <a:moveTo>
                    <a:pt x="17" y="146"/>
                  </a:moveTo>
                  <a:lnTo>
                    <a:pt x="3" y="152"/>
                  </a:lnTo>
                  <a:lnTo>
                    <a:pt x="9" y="169"/>
                  </a:lnTo>
                  <a:lnTo>
                    <a:pt x="22" y="184"/>
                  </a:lnTo>
                  <a:lnTo>
                    <a:pt x="37" y="195"/>
                  </a:lnTo>
                  <a:lnTo>
                    <a:pt x="56" y="201"/>
                  </a:lnTo>
                  <a:lnTo>
                    <a:pt x="76" y="205"/>
                  </a:lnTo>
                  <a:lnTo>
                    <a:pt x="98" y="205"/>
                  </a:lnTo>
                  <a:lnTo>
                    <a:pt x="122" y="200"/>
                  </a:lnTo>
                  <a:lnTo>
                    <a:pt x="144" y="193"/>
                  </a:lnTo>
                  <a:lnTo>
                    <a:pt x="168" y="181"/>
                  </a:lnTo>
                  <a:lnTo>
                    <a:pt x="205" y="150"/>
                  </a:lnTo>
                  <a:lnTo>
                    <a:pt x="221" y="132"/>
                  </a:lnTo>
                  <a:lnTo>
                    <a:pt x="232" y="113"/>
                  </a:lnTo>
                  <a:lnTo>
                    <a:pt x="238" y="94"/>
                  </a:lnTo>
                  <a:lnTo>
                    <a:pt x="241" y="73"/>
                  </a:lnTo>
                  <a:lnTo>
                    <a:pt x="238" y="54"/>
                  </a:lnTo>
                  <a:lnTo>
                    <a:pt x="232" y="37"/>
                  </a:lnTo>
                  <a:lnTo>
                    <a:pt x="220" y="21"/>
                  </a:lnTo>
                  <a:lnTo>
                    <a:pt x="204" y="10"/>
                  </a:lnTo>
                  <a:lnTo>
                    <a:pt x="185" y="4"/>
                  </a:lnTo>
                  <a:lnTo>
                    <a:pt x="165" y="0"/>
                  </a:lnTo>
                  <a:lnTo>
                    <a:pt x="142" y="0"/>
                  </a:lnTo>
                  <a:lnTo>
                    <a:pt x="120" y="5"/>
                  </a:lnTo>
                  <a:lnTo>
                    <a:pt x="96" y="12"/>
                  </a:lnTo>
                  <a:lnTo>
                    <a:pt x="74" y="23"/>
                  </a:lnTo>
                  <a:lnTo>
                    <a:pt x="52" y="39"/>
                  </a:lnTo>
                  <a:lnTo>
                    <a:pt x="35" y="55"/>
                  </a:lnTo>
                  <a:lnTo>
                    <a:pt x="21" y="73"/>
                  </a:lnTo>
                  <a:lnTo>
                    <a:pt x="9" y="93"/>
                  </a:lnTo>
                  <a:lnTo>
                    <a:pt x="3" y="111"/>
                  </a:lnTo>
                  <a:lnTo>
                    <a:pt x="0" y="132"/>
                  </a:lnTo>
                  <a:lnTo>
                    <a:pt x="3" y="151"/>
                  </a:lnTo>
                  <a:lnTo>
                    <a:pt x="9" y="169"/>
                  </a:lnTo>
                  <a:lnTo>
                    <a:pt x="21" y="183"/>
                  </a:lnTo>
                  <a:lnTo>
                    <a:pt x="33" y="173"/>
                  </a:lnTo>
                  <a:lnTo>
                    <a:pt x="24" y="160"/>
                  </a:lnTo>
                  <a:lnTo>
                    <a:pt x="17" y="147"/>
                  </a:lnTo>
                  <a:lnTo>
                    <a:pt x="16" y="132"/>
                  </a:lnTo>
                  <a:lnTo>
                    <a:pt x="17" y="115"/>
                  </a:lnTo>
                  <a:lnTo>
                    <a:pt x="24" y="99"/>
                  </a:lnTo>
                  <a:lnTo>
                    <a:pt x="33" y="82"/>
                  </a:lnTo>
                  <a:lnTo>
                    <a:pt x="47" y="65"/>
                  </a:lnTo>
                  <a:lnTo>
                    <a:pt x="62" y="51"/>
                  </a:lnTo>
                  <a:lnTo>
                    <a:pt x="82" y="38"/>
                  </a:lnTo>
                  <a:lnTo>
                    <a:pt x="102" y="26"/>
                  </a:lnTo>
                  <a:lnTo>
                    <a:pt x="124" y="19"/>
                  </a:lnTo>
                  <a:lnTo>
                    <a:pt x="144" y="16"/>
                  </a:lnTo>
                  <a:lnTo>
                    <a:pt x="162" y="16"/>
                  </a:lnTo>
                  <a:lnTo>
                    <a:pt x="181" y="18"/>
                  </a:lnTo>
                  <a:lnTo>
                    <a:pt x="196" y="24"/>
                  </a:lnTo>
                  <a:lnTo>
                    <a:pt x="209" y="34"/>
                  </a:lnTo>
                  <a:lnTo>
                    <a:pt x="218" y="45"/>
                  </a:lnTo>
                  <a:lnTo>
                    <a:pt x="224" y="58"/>
                  </a:lnTo>
                  <a:lnTo>
                    <a:pt x="225" y="73"/>
                  </a:lnTo>
                  <a:lnTo>
                    <a:pt x="224" y="90"/>
                  </a:lnTo>
                  <a:lnTo>
                    <a:pt x="218" y="107"/>
                  </a:lnTo>
                  <a:lnTo>
                    <a:pt x="208" y="124"/>
                  </a:lnTo>
                  <a:lnTo>
                    <a:pt x="195" y="140"/>
                  </a:lnTo>
                  <a:lnTo>
                    <a:pt x="159" y="169"/>
                  </a:lnTo>
                  <a:lnTo>
                    <a:pt x="138" y="179"/>
                  </a:lnTo>
                  <a:lnTo>
                    <a:pt x="118" y="186"/>
                  </a:lnTo>
                  <a:lnTo>
                    <a:pt x="96" y="189"/>
                  </a:lnTo>
                  <a:lnTo>
                    <a:pt x="78" y="189"/>
                  </a:lnTo>
                  <a:lnTo>
                    <a:pt x="60" y="187"/>
                  </a:lnTo>
                  <a:lnTo>
                    <a:pt x="45" y="181"/>
                  </a:lnTo>
                  <a:lnTo>
                    <a:pt x="32" y="172"/>
                  </a:lnTo>
                  <a:lnTo>
                    <a:pt x="24" y="160"/>
                  </a:lnTo>
                  <a:lnTo>
                    <a:pt x="17" y="146"/>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3214" name="Freeform 108"/>
            <p:cNvSpPr>
              <a:spLocks/>
            </p:cNvSpPr>
            <p:nvPr/>
          </p:nvSpPr>
          <p:spPr bwMode="auto">
            <a:xfrm>
              <a:off x="4804" y="3329"/>
              <a:ext cx="68" cy="53"/>
            </a:xfrm>
            <a:custGeom>
              <a:avLst/>
              <a:gdLst>
                <a:gd name="T0" fmla="*/ 0 w 499"/>
                <a:gd name="T1" fmla="*/ 0 h 403"/>
                <a:gd name="T2" fmla="*/ 0 w 499"/>
                <a:gd name="T3" fmla="*/ 0 h 403"/>
                <a:gd name="T4" fmla="*/ 0 w 499"/>
                <a:gd name="T5" fmla="*/ 0 h 403"/>
                <a:gd name="T6" fmla="*/ 0 w 499"/>
                <a:gd name="T7" fmla="*/ 0 h 403"/>
                <a:gd name="T8" fmla="*/ 0 w 499"/>
                <a:gd name="T9" fmla="*/ 0 h 403"/>
                <a:gd name="T10" fmla="*/ 0 w 499"/>
                <a:gd name="T11" fmla="*/ 0 h 403"/>
                <a:gd name="T12" fmla="*/ 0 w 499"/>
                <a:gd name="T13" fmla="*/ 0 h 403"/>
                <a:gd name="T14" fmla="*/ 0 w 499"/>
                <a:gd name="T15" fmla="*/ 0 h 403"/>
                <a:gd name="T16" fmla="*/ 0 w 499"/>
                <a:gd name="T17" fmla="*/ 0 h 403"/>
                <a:gd name="T18" fmla="*/ 0 w 499"/>
                <a:gd name="T19" fmla="*/ 0 h 403"/>
                <a:gd name="T20" fmla="*/ 0 w 499"/>
                <a:gd name="T21" fmla="*/ 0 h 403"/>
                <a:gd name="T22" fmla="*/ 0 w 499"/>
                <a:gd name="T23" fmla="*/ 0 h 403"/>
                <a:gd name="T24" fmla="*/ 0 w 499"/>
                <a:gd name="T25" fmla="*/ 0 h 403"/>
                <a:gd name="T26" fmla="*/ 0 w 499"/>
                <a:gd name="T27" fmla="*/ 0 h 403"/>
                <a:gd name="T28" fmla="*/ 0 w 499"/>
                <a:gd name="T29" fmla="*/ 0 h 403"/>
                <a:gd name="T30" fmla="*/ 0 w 499"/>
                <a:gd name="T31" fmla="*/ 0 h 403"/>
                <a:gd name="T32" fmla="*/ 0 w 499"/>
                <a:gd name="T33" fmla="*/ 0 h 403"/>
                <a:gd name="T34" fmla="*/ 0 w 499"/>
                <a:gd name="T35" fmla="*/ 0 h 403"/>
                <a:gd name="T36" fmla="*/ 0 w 499"/>
                <a:gd name="T37" fmla="*/ 0 h 40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9" h="403">
                  <a:moveTo>
                    <a:pt x="162" y="0"/>
                  </a:moveTo>
                  <a:lnTo>
                    <a:pt x="499" y="189"/>
                  </a:lnTo>
                  <a:lnTo>
                    <a:pt x="432" y="352"/>
                  </a:lnTo>
                  <a:lnTo>
                    <a:pt x="412" y="364"/>
                  </a:lnTo>
                  <a:lnTo>
                    <a:pt x="390" y="375"/>
                  </a:lnTo>
                  <a:lnTo>
                    <a:pt x="359" y="387"/>
                  </a:lnTo>
                  <a:lnTo>
                    <a:pt x="321" y="397"/>
                  </a:lnTo>
                  <a:lnTo>
                    <a:pt x="277" y="403"/>
                  </a:lnTo>
                  <a:lnTo>
                    <a:pt x="228" y="402"/>
                  </a:lnTo>
                  <a:lnTo>
                    <a:pt x="175" y="392"/>
                  </a:lnTo>
                  <a:lnTo>
                    <a:pt x="149" y="382"/>
                  </a:lnTo>
                  <a:lnTo>
                    <a:pt x="125" y="369"/>
                  </a:lnTo>
                  <a:lnTo>
                    <a:pt x="85" y="334"/>
                  </a:lnTo>
                  <a:lnTo>
                    <a:pt x="55" y="292"/>
                  </a:lnTo>
                  <a:lnTo>
                    <a:pt x="32" y="248"/>
                  </a:lnTo>
                  <a:lnTo>
                    <a:pt x="16" y="205"/>
                  </a:lnTo>
                  <a:lnTo>
                    <a:pt x="6" y="169"/>
                  </a:lnTo>
                  <a:lnTo>
                    <a:pt x="0" y="135"/>
                  </a:lnTo>
                  <a:lnTo>
                    <a:pt x="162" y="0"/>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15" name="Freeform 109"/>
            <p:cNvSpPr>
              <a:spLocks/>
            </p:cNvSpPr>
            <p:nvPr/>
          </p:nvSpPr>
          <p:spPr bwMode="auto">
            <a:xfrm>
              <a:off x="4798" y="3329"/>
              <a:ext cx="74" cy="53"/>
            </a:xfrm>
            <a:custGeom>
              <a:avLst/>
              <a:gdLst>
                <a:gd name="T0" fmla="*/ 0 w 518"/>
                <a:gd name="T1" fmla="*/ 0 h 421"/>
                <a:gd name="T2" fmla="*/ 0 w 518"/>
                <a:gd name="T3" fmla="*/ 0 h 421"/>
                <a:gd name="T4" fmla="*/ 0 w 518"/>
                <a:gd name="T5" fmla="*/ 0 h 421"/>
                <a:gd name="T6" fmla="*/ 0 w 518"/>
                <a:gd name="T7" fmla="*/ 0 h 421"/>
                <a:gd name="T8" fmla="*/ 0 w 518"/>
                <a:gd name="T9" fmla="*/ 0 h 421"/>
                <a:gd name="T10" fmla="*/ 0 w 518"/>
                <a:gd name="T11" fmla="*/ 0 h 421"/>
                <a:gd name="T12" fmla="*/ 0 w 518"/>
                <a:gd name="T13" fmla="*/ 0 h 421"/>
                <a:gd name="T14" fmla="*/ 0 w 518"/>
                <a:gd name="T15" fmla="*/ 0 h 421"/>
                <a:gd name="T16" fmla="*/ 0 w 518"/>
                <a:gd name="T17" fmla="*/ 0 h 421"/>
                <a:gd name="T18" fmla="*/ 0 w 518"/>
                <a:gd name="T19" fmla="*/ 0 h 421"/>
                <a:gd name="T20" fmla="*/ 0 w 518"/>
                <a:gd name="T21" fmla="*/ 0 h 421"/>
                <a:gd name="T22" fmla="*/ 0 w 518"/>
                <a:gd name="T23" fmla="*/ 0 h 421"/>
                <a:gd name="T24" fmla="*/ 0 w 518"/>
                <a:gd name="T25" fmla="*/ 0 h 421"/>
                <a:gd name="T26" fmla="*/ 0 w 518"/>
                <a:gd name="T27" fmla="*/ 0 h 421"/>
                <a:gd name="T28" fmla="*/ 0 w 518"/>
                <a:gd name="T29" fmla="*/ 0 h 421"/>
                <a:gd name="T30" fmla="*/ 0 w 518"/>
                <a:gd name="T31" fmla="*/ 0 h 421"/>
                <a:gd name="T32" fmla="*/ 0 w 518"/>
                <a:gd name="T33" fmla="*/ 0 h 421"/>
                <a:gd name="T34" fmla="*/ 0 w 518"/>
                <a:gd name="T35" fmla="*/ 0 h 421"/>
                <a:gd name="T36" fmla="*/ 0 w 518"/>
                <a:gd name="T37" fmla="*/ 0 h 421"/>
                <a:gd name="T38" fmla="*/ 0 w 518"/>
                <a:gd name="T39" fmla="*/ 0 h 421"/>
                <a:gd name="T40" fmla="*/ 0 w 518"/>
                <a:gd name="T41" fmla="*/ 0 h 421"/>
                <a:gd name="T42" fmla="*/ 0 w 518"/>
                <a:gd name="T43" fmla="*/ 0 h 421"/>
                <a:gd name="T44" fmla="*/ 0 w 518"/>
                <a:gd name="T45" fmla="*/ 0 h 421"/>
                <a:gd name="T46" fmla="*/ 0 w 518"/>
                <a:gd name="T47" fmla="*/ 0 h 421"/>
                <a:gd name="T48" fmla="*/ 0 w 518"/>
                <a:gd name="T49" fmla="*/ 0 h 421"/>
                <a:gd name="T50" fmla="*/ 0 w 518"/>
                <a:gd name="T51" fmla="*/ 0 h 421"/>
                <a:gd name="T52" fmla="*/ 0 w 518"/>
                <a:gd name="T53" fmla="*/ 0 h 421"/>
                <a:gd name="T54" fmla="*/ 0 w 518"/>
                <a:gd name="T55" fmla="*/ 0 h 421"/>
                <a:gd name="T56" fmla="*/ 0 w 518"/>
                <a:gd name="T57" fmla="*/ 0 h 421"/>
                <a:gd name="T58" fmla="*/ 0 w 518"/>
                <a:gd name="T59" fmla="*/ 0 h 421"/>
                <a:gd name="T60" fmla="*/ 0 w 518"/>
                <a:gd name="T61" fmla="*/ 0 h 421"/>
                <a:gd name="T62" fmla="*/ 0 w 518"/>
                <a:gd name="T63" fmla="*/ 0 h 421"/>
                <a:gd name="T64" fmla="*/ 0 w 518"/>
                <a:gd name="T65" fmla="*/ 0 h 421"/>
                <a:gd name="T66" fmla="*/ 0 w 518"/>
                <a:gd name="T67" fmla="*/ 0 h 421"/>
                <a:gd name="T68" fmla="*/ 0 w 518"/>
                <a:gd name="T69" fmla="*/ 0 h 421"/>
                <a:gd name="T70" fmla="*/ 0 w 518"/>
                <a:gd name="T71" fmla="*/ 0 h 421"/>
                <a:gd name="T72" fmla="*/ 0 w 518"/>
                <a:gd name="T73" fmla="*/ 0 h 421"/>
                <a:gd name="T74" fmla="*/ 0 w 518"/>
                <a:gd name="T75" fmla="*/ 0 h 421"/>
                <a:gd name="T76" fmla="*/ 0 w 518"/>
                <a:gd name="T77" fmla="*/ 0 h 421"/>
                <a:gd name="T78" fmla="*/ 0 w 518"/>
                <a:gd name="T79" fmla="*/ 0 h 421"/>
                <a:gd name="T80" fmla="*/ 0 w 518"/>
                <a:gd name="T81" fmla="*/ 0 h 421"/>
                <a:gd name="T82" fmla="*/ 0 w 518"/>
                <a:gd name="T83" fmla="*/ 0 h 421"/>
                <a:gd name="T84" fmla="*/ 0 w 518"/>
                <a:gd name="T85" fmla="*/ 0 h 42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18" h="421">
                  <a:moveTo>
                    <a:pt x="3" y="139"/>
                  </a:moveTo>
                  <a:lnTo>
                    <a:pt x="14" y="151"/>
                  </a:lnTo>
                  <a:lnTo>
                    <a:pt x="172" y="19"/>
                  </a:lnTo>
                  <a:lnTo>
                    <a:pt x="498" y="202"/>
                  </a:lnTo>
                  <a:lnTo>
                    <a:pt x="434" y="357"/>
                  </a:lnTo>
                  <a:lnTo>
                    <a:pt x="417" y="367"/>
                  </a:lnTo>
                  <a:lnTo>
                    <a:pt x="396" y="378"/>
                  </a:lnTo>
                  <a:lnTo>
                    <a:pt x="366" y="390"/>
                  </a:lnTo>
                  <a:lnTo>
                    <a:pt x="329" y="400"/>
                  </a:lnTo>
                  <a:lnTo>
                    <a:pt x="286" y="405"/>
                  </a:lnTo>
                  <a:lnTo>
                    <a:pt x="238" y="404"/>
                  </a:lnTo>
                  <a:lnTo>
                    <a:pt x="186" y="394"/>
                  </a:lnTo>
                  <a:lnTo>
                    <a:pt x="161" y="385"/>
                  </a:lnTo>
                  <a:lnTo>
                    <a:pt x="138" y="373"/>
                  </a:lnTo>
                  <a:lnTo>
                    <a:pt x="100" y="339"/>
                  </a:lnTo>
                  <a:lnTo>
                    <a:pt x="70" y="298"/>
                  </a:lnTo>
                  <a:lnTo>
                    <a:pt x="48" y="255"/>
                  </a:lnTo>
                  <a:lnTo>
                    <a:pt x="32" y="213"/>
                  </a:lnTo>
                  <a:lnTo>
                    <a:pt x="22" y="177"/>
                  </a:lnTo>
                  <a:lnTo>
                    <a:pt x="17" y="148"/>
                  </a:lnTo>
                  <a:lnTo>
                    <a:pt x="172" y="19"/>
                  </a:lnTo>
                  <a:lnTo>
                    <a:pt x="504" y="206"/>
                  </a:lnTo>
                  <a:lnTo>
                    <a:pt x="512" y="192"/>
                  </a:lnTo>
                  <a:lnTo>
                    <a:pt x="170" y="0"/>
                  </a:lnTo>
                  <a:lnTo>
                    <a:pt x="0" y="142"/>
                  </a:lnTo>
                  <a:lnTo>
                    <a:pt x="7" y="182"/>
                  </a:lnTo>
                  <a:lnTo>
                    <a:pt x="18" y="217"/>
                  </a:lnTo>
                  <a:lnTo>
                    <a:pt x="34" y="261"/>
                  </a:lnTo>
                  <a:lnTo>
                    <a:pt x="58" y="306"/>
                  </a:lnTo>
                  <a:lnTo>
                    <a:pt x="88" y="349"/>
                  </a:lnTo>
                  <a:lnTo>
                    <a:pt x="130" y="385"/>
                  </a:lnTo>
                  <a:lnTo>
                    <a:pt x="155" y="400"/>
                  </a:lnTo>
                  <a:lnTo>
                    <a:pt x="182" y="409"/>
                  </a:lnTo>
                  <a:lnTo>
                    <a:pt x="236" y="420"/>
                  </a:lnTo>
                  <a:lnTo>
                    <a:pt x="286" y="421"/>
                  </a:lnTo>
                  <a:lnTo>
                    <a:pt x="331" y="414"/>
                  </a:lnTo>
                  <a:lnTo>
                    <a:pt x="370" y="405"/>
                  </a:lnTo>
                  <a:lnTo>
                    <a:pt x="402" y="392"/>
                  </a:lnTo>
                  <a:lnTo>
                    <a:pt x="425" y="381"/>
                  </a:lnTo>
                  <a:lnTo>
                    <a:pt x="447" y="367"/>
                  </a:lnTo>
                  <a:lnTo>
                    <a:pt x="518" y="196"/>
                  </a:lnTo>
                  <a:lnTo>
                    <a:pt x="170" y="0"/>
                  </a:lnTo>
                  <a:lnTo>
                    <a:pt x="3" y="139"/>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3216" name="Freeform 110"/>
            <p:cNvSpPr>
              <a:spLocks/>
            </p:cNvSpPr>
            <p:nvPr/>
          </p:nvSpPr>
          <p:spPr bwMode="auto">
            <a:xfrm>
              <a:off x="4819" y="3223"/>
              <a:ext cx="148" cy="137"/>
            </a:xfrm>
            <a:custGeom>
              <a:avLst/>
              <a:gdLst>
                <a:gd name="T0" fmla="*/ 0 w 1027"/>
                <a:gd name="T1" fmla="*/ 0 h 1065"/>
                <a:gd name="T2" fmla="*/ 0 w 1027"/>
                <a:gd name="T3" fmla="*/ 0 h 1065"/>
                <a:gd name="T4" fmla="*/ 0 w 1027"/>
                <a:gd name="T5" fmla="*/ 0 h 1065"/>
                <a:gd name="T6" fmla="*/ 0 w 1027"/>
                <a:gd name="T7" fmla="*/ 0 h 1065"/>
                <a:gd name="T8" fmla="*/ 0 w 1027"/>
                <a:gd name="T9" fmla="*/ 0 h 1065"/>
                <a:gd name="T10" fmla="*/ 0 w 1027"/>
                <a:gd name="T11" fmla="*/ 0 h 1065"/>
                <a:gd name="T12" fmla="*/ 0 w 1027"/>
                <a:gd name="T13" fmla="*/ 0 h 1065"/>
                <a:gd name="T14" fmla="*/ 0 w 1027"/>
                <a:gd name="T15" fmla="*/ 0 h 1065"/>
                <a:gd name="T16" fmla="*/ 0 w 1027"/>
                <a:gd name="T17" fmla="*/ 0 h 1065"/>
                <a:gd name="T18" fmla="*/ 0 w 1027"/>
                <a:gd name="T19" fmla="*/ 0 h 1065"/>
                <a:gd name="T20" fmla="*/ 0 w 1027"/>
                <a:gd name="T21" fmla="*/ 0 h 1065"/>
                <a:gd name="T22" fmla="*/ 0 w 1027"/>
                <a:gd name="T23" fmla="*/ 0 h 1065"/>
                <a:gd name="T24" fmla="*/ 0 w 1027"/>
                <a:gd name="T25" fmla="*/ 0 h 1065"/>
                <a:gd name="T26" fmla="*/ 0 w 1027"/>
                <a:gd name="T27" fmla="*/ 0 h 1065"/>
                <a:gd name="T28" fmla="*/ 0 w 1027"/>
                <a:gd name="T29" fmla="*/ 0 h 1065"/>
                <a:gd name="T30" fmla="*/ 0 w 1027"/>
                <a:gd name="T31" fmla="*/ 0 h 1065"/>
                <a:gd name="T32" fmla="*/ 0 w 1027"/>
                <a:gd name="T33" fmla="*/ 0 h 1065"/>
                <a:gd name="T34" fmla="*/ 0 w 1027"/>
                <a:gd name="T35" fmla="*/ 0 h 1065"/>
                <a:gd name="T36" fmla="*/ 0 w 1027"/>
                <a:gd name="T37" fmla="*/ 0 h 1065"/>
                <a:gd name="T38" fmla="*/ 0 w 1027"/>
                <a:gd name="T39" fmla="*/ 0 h 1065"/>
                <a:gd name="T40" fmla="*/ 0 w 1027"/>
                <a:gd name="T41" fmla="*/ 0 h 1065"/>
                <a:gd name="T42" fmla="*/ 0 w 1027"/>
                <a:gd name="T43" fmla="*/ 0 h 1065"/>
                <a:gd name="T44" fmla="*/ 0 w 1027"/>
                <a:gd name="T45" fmla="*/ 0 h 1065"/>
                <a:gd name="T46" fmla="*/ 0 w 1027"/>
                <a:gd name="T47" fmla="*/ 0 h 1065"/>
                <a:gd name="T48" fmla="*/ 0 w 1027"/>
                <a:gd name="T49" fmla="*/ 0 h 1065"/>
                <a:gd name="T50" fmla="*/ 0 w 1027"/>
                <a:gd name="T51" fmla="*/ 0 h 1065"/>
                <a:gd name="T52" fmla="*/ 0 w 1027"/>
                <a:gd name="T53" fmla="*/ 0 h 1065"/>
                <a:gd name="T54" fmla="*/ 0 w 1027"/>
                <a:gd name="T55" fmla="*/ 0 h 1065"/>
                <a:gd name="T56" fmla="*/ 0 w 1027"/>
                <a:gd name="T57" fmla="*/ 0 h 1065"/>
                <a:gd name="T58" fmla="*/ 0 w 1027"/>
                <a:gd name="T59" fmla="*/ 0 h 1065"/>
                <a:gd name="T60" fmla="*/ 0 w 1027"/>
                <a:gd name="T61" fmla="*/ 0 h 1065"/>
                <a:gd name="T62" fmla="*/ 0 w 1027"/>
                <a:gd name="T63" fmla="*/ 0 h 1065"/>
                <a:gd name="T64" fmla="*/ 0 w 1027"/>
                <a:gd name="T65" fmla="*/ 0 h 1065"/>
                <a:gd name="T66" fmla="*/ 0 w 1027"/>
                <a:gd name="T67" fmla="*/ 0 h 1065"/>
                <a:gd name="T68" fmla="*/ 0 w 1027"/>
                <a:gd name="T69" fmla="*/ 0 h 1065"/>
                <a:gd name="T70" fmla="*/ 0 w 1027"/>
                <a:gd name="T71" fmla="*/ 0 h 1065"/>
                <a:gd name="T72" fmla="*/ 0 w 1027"/>
                <a:gd name="T73" fmla="*/ 0 h 1065"/>
                <a:gd name="T74" fmla="*/ 0 w 1027"/>
                <a:gd name="T75" fmla="*/ 0 h 1065"/>
                <a:gd name="T76" fmla="*/ 0 w 1027"/>
                <a:gd name="T77" fmla="*/ 0 h 1065"/>
                <a:gd name="T78" fmla="*/ 0 w 1027"/>
                <a:gd name="T79" fmla="*/ 0 h 1065"/>
                <a:gd name="T80" fmla="*/ 0 w 1027"/>
                <a:gd name="T81" fmla="*/ 0 h 1065"/>
                <a:gd name="T82" fmla="*/ 0 w 1027"/>
                <a:gd name="T83" fmla="*/ 0 h 1065"/>
                <a:gd name="T84" fmla="*/ 0 w 1027"/>
                <a:gd name="T85" fmla="*/ 0 h 1065"/>
                <a:gd name="T86" fmla="*/ 0 w 1027"/>
                <a:gd name="T87" fmla="*/ 0 h 1065"/>
                <a:gd name="T88" fmla="*/ 0 w 1027"/>
                <a:gd name="T89" fmla="*/ 0 h 1065"/>
                <a:gd name="T90" fmla="*/ 0 w 1027"/>
                <a:gd name="T91" fmla="*/ 0 h 1065"/>
                <a:gd name="T92" fmla="*/ 0 w 1027"/>
                <a:gd name="T93" fmla="*/ 0 h 1065"/>
                <a:gd name="T94" fmla="*/ 0 w 1027"/>
                <a:gd name="T95" fmla="*/ 0 h 1065"/>
                <a:gd name="T96" fmla="*/ 0 w 1027"/>
                <a:gd name="T97" fmla="*/ 0 h 1065"/>
                <a:gd name="T98" fmla="*/ 0 w 1027"/>
                <a:gd name="T99" fmla="*/ 0 h 1065"/>
                <a:gd name="T100" fmla="*/ 0 w 1027"/>
                <a:gd name="T101" fmla="*/ 0 h 1065"/>
                <a:gd name="T102" fmla="*/ 0 w 1027"/>
                <a:gd name="T103" fmla="*/ 0 h 1065"/>
                <a:gd name="T104" fmla="*/ 0 w 1027"/>
                <a:gd name="T105" fmla="*/ 0 h 1065"/>
                <a:gd name="T106" fmla="*/ 0 w 1027"/>
                <a:gd name="T107" fmla="*/ 0 h 1065"/>
                <a:gd name="T108" fmla="*/ 0 w 1027"/>
                <a:gd name="T109" fmla="*/ 0 h 1065"/>
                <a:gd name="T110" fmla="*/ 0 w 1027"/>
                <a:gd name="T111" fmla="*/ 0 h 1065"/>
                <a:gd name="T112" fmla="*/ 0 w 1027"/>
                <a:gd name="T113" fmla="*/ 0 h 1065"/>
                <a:gd name="T114" fmla="*/ 0 w 1027"/>
                <a:gd name="T115" fmla="*/ 0 h 1065"/>
                <a:gd name="T116" fmla="*/ 0 w 1027"/>
                <a:gd name="T117" fmla="*/ 0 h 1065"/>
                <a:gd name="T118" fmla="*/ 0 w 1027"/>
                <a:gd name="T119" fmla="*/ 0 h 1065"/>
                <a:gd name="T120" fmla="*/ 0 w 1027"/>
                <a:gd name="T121" fmla="*/ 0 h 106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027" h="1065">
                  <a:moveTo>
                    <a:pt x="118" y="1008"/>
                  </a:moveTo>
                  <a:lnTo>
                    <a:pt x="151" y="1031"/>
                  </a:lnTo>
                  <a:lnTo>
                    <a:pt x="187" y="1049"/>
                  </a:lnTo>
                  <a:lnTo>
                    <a:pt x="225" y="1060"/>
                  </a:lnTo>
                  <a:lnTo>
                    <a:pt x="263" y="1065"/>
                  </a:lnTo>
                  <a:lnTo>
                    <a:pt x="302" y="1064"/>
                  </a:lnTo>
                  <a:lnTo>
                    <a:pt x="344" y="1058"/>
                  </a:lnTo>
                  <a:lnTo>
                    <a:pt x="387" y="1048"/>
                  </a:lnTo>
                  <a:lnTo>
                    <a:pt x="431" y="1032"/>
                  </a:lnTo>
                  <a:lnTo>
                    <a:pt x="522" y="991"/>
                  </a:lnTo>
                  <a:lnTo>
                    <a:pt x="619" y="937"/>
                  </a:lnTo>
                  <a:lnTo>
                    <a:pt x="719" y="874"/>
                  </a:lnTo>
                  <a:lnTo>
                    <a:pt x="824" y="804"/>
                  </a:lnTo>
                  <a:lnTo>
                    <a:pt x="872" y="767"/>
                  </a:lnTo>
                  <a:lnTo>
                    <a:pt x="914" y="725"/>
                  </a:lnTo>
                  <a:lnTo>
                    <a:pt x="949" y="680"/>
                  </a:lnTo>
                  <a:lnTo>
                    <a:pt x="976" y="631"/>
                  </a:lnTo>
                  <a:lnTo>
                    <a:pt x="998" y="581"/>
                  </a:lnTo>
                  <a:lnTo>
                    <a:pt x="1013" y="529"/>
                  </a:lnTo>
                  <a:lnTo>
                    <a:pt x="1022" y="475"/>
                  </a:lnTo>
                  <a:lnTo>
                    <a:pt x="1027" y="422"/>
                  </a:lnTo>
                  <a:lnTo>
                    <a:pt x="1024" y="369"/>
                  </a:lnTo>
                  <a:lnTo>
                    <a:pt x="1018" y="318"/>
                  </a:lnTo>
                  <a:lnTo>
                    <a:pt x="1007" y="268"/>
                  </a:lnTo>
                  <a:lnTo>
                    <a:pt x="991" y="221"/>
                  </a:lnTo>
                  <a:lnTo>
                    <a:pt x="970" y="177"/>
                  </a:lnTo>
                  <a:lnTo>
                    <a:pt x="946" y="136"/>
                  </a:lnTo>
                  <a:lnTo>
                    <a:pt x="918" y="101"/>
                  </a:lnTo>
                  <a:lnTo>
                    <a:pt x="887" y="70"/>
                  </a:lnTo>
                  <a:lnTo>
                    <a:pt x="852" y="46"/>
                  </a:lnTo>
                  <a:lnTo>
                    <a:pt x="814" y="26"/>
                  </a:lnTo>
                  <a:lnTo>
                    <a:pt x="773" y="12"/>
                  </a:lnTo>
                  <a:lnTo>
                    <a:pt x="731" y="4"/>
                  </a:lnTo>
                  <a:lnTo>
                    <a:pt x="686" y="0"/>
                  </a:lnTo>
                  <a:lnTo>
                    <a:pt x="640" y="2"/>
                  </a:lnTo>
                  <a:lnTo>
                    <a:pt x="593" y="8"/>
                  </a:lnTo>
                  <a:lnTo>
                    <a:pt x="547" y="19"/>
                  </a:lnTo>
                  <a:lnTo>
                    <a:pt x="499" y="35"/>
                  </a:lnTo>
                  <a:lnTo>
                    <a:pt x="449" y="56"/>
                  </a:lnTo>
                  <a:lnTo>
                    <a:pt x="403" y="81"/>
                  </a:lnTo>
                  <a:lnTo>
                    <a:pt x="355" y="111"/>
                  </a:lnTo>
                  <a:lnTo>
                    <a:pt x="309" y="145"/>
                  </a:lnTo>
                  <a:lnTo>
                    <a:pt x="264" y="184"/>
                  </a:lnTo>
                  <a:lnTo>
                    <a:pt x="221" y="227"/>
                  </a:lnTo>
                  <a:lnTo>
                    <a:pt x="180" y="273"/>
                  </a:lnTo>
                  <a:lnTo>
                    <a:pt x="142" y="322"/>
                  </a:lnTo>
                  <a:lnTo>
                    <a:pt x="109" y="373"/>
                  </a:lnTo>
                  <a:lnTo>
                    <a:pt x="80" y="424"/>
                  </a:lnTo>
                  <a:lnTo>
                    <a:pt x="55" y="476"/>
                  </a:lnTo>
                  <a:lnTo>
                    <a:pt x="36" y="529"/>
                  </a:lnTo>
                  <a:lnTo>
                    <a:pt x="20" y="581"/>
                  </a:lnTo>
                  <a:lnTo>
                    <a:pt x="9" y="632"/>
                  </a:lnTo>
                  <a:lnTo>
                    <a:pt x="2" y="682"/>
                  </a:lnTo>
                  <a:lnTo>
                    <a:pt x="0" y="731"/>
                  </a:lnTo>
                  <a:lnTo>
                    <a:pt x="3" y="779"/>
                  </a:lnTo>
                  <a:lnTo>
                    <a:pt x="10" y="824"/>
                  </a:lnTo>
                  <a:lnTo>
                    <a:pt x="23" y="867"/>
                  </a:lnTo>
                  <a:lnTo>
                    <a:pt x="39" y="907"/>
                  </a:lnTo>
                  <a:lnTo>
                    <a:pt x="60" y="944"/>
                  </a:lnTo>
                  <a:lnTo>
                    <a:pt x="87" y="978"/>
                  </a:lnTo>
                  <a:lnTo>
                    <a:pt x="118" y="1008"/>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17" name="Freeform 111"/>
            <p:cNvSpPr>
              <a:spLocks/>
            </p:cNvSpPr>
            <p:nvPr/>
          </p:nvSpPr>
          <p:spPr bwMode="auto">
            <a:xfrm>
              <a:off x="4819" y="3223"/>
              <a:ext cx="148" cy="137"/>
            </a:xfrm>
            <a:custGeom>
              <a:avLst/>
              <a:gdLst>
                <a:gd name="T0" fmla="*/ 0 w 1043"/>
                <a:gd name="T1" fmla="*/ 0 h 1082"/>
                <a:gd name="T2" fmla="*/ 0 w 1043"/>
                <a:gd name="T3" fmla="*/ 0 h 1082"/>
                <a:gd name="T4" fmla="*/ 0 w 1043"/>
                <a:gd name="T5" fmla="*/ 0 h 1082"/>
                <a:gd name="T6" fmla="*/ 0 w 1043"/>
                <a:gd name="T7" fmla="*/ 0 h 1082"/>
                <a:gd name="T8" fmla="*/ 0 w 1043"/>
                <a:gd name="T9" fmla="*/ 0 h 1082"/>
                <a:gd name="T10" fmla="*/ 0 w 1043"/>
                <a:gd name="T11" fmla="*/ 0 h 1082"/>
                <a:gd name="T12" fmla="*/ 0 w 1043"/>
                <a:gd name="T13" fmla="*/ 0 h 1082"/>
                <a:gd name="T14" fmla="*/ 0 w 1043"/>
                <a:gd name="T15" fmla="*/ 0 h 1082"/>
                <a:gd name="T16" fmla="*/ 0 w 1043"/>
                <a:gd name="T17" fmla="*/ 0 h 1082"/>
                <a:gd name="T18" fmla="*/ 0 w 1043"/>
                <a:gd name="T19" fmla="*/ 0 h 1082"/>
                <a:gd name="T20" fmla="*/ 0 w 1043"/>
                <a:gd name="T21" fmla="*/ 0 h 1082"/>
                <a:gd name="T22" fmla="*/ 0 w 1043"/>
                <a:gd name="T23" fmla="*/ 0 h 1082"/>
                <a:gd name="T24" fmla="*/ 0 w 1043"/>
                <a:gd name="T25" fmla="*/ 0 h 1082"/>
                <a:gd name="T26" fmla="*/ 0 w 1043"/>
                <a:gd name="T27" fmla="*/ 0 h 1082"/>
                <a:gd name="T28" fmla="*/ 0 w 1043"/>
                <a:gd name="T29" fmla="*/ 0 h 1082"/>
                <a:gd name="T30" fmla="*/ 0 w 1043"/>
                <a:gd name="T31" fmla="*/ 0 h 1082"/>
                <a:gd name="T32" fmla="*/ 0 w 1043"/>
                <a:gd name="T33" fmla="*/ 0 h 1082"/>
                <a:gd name="T34" fmla="*/ 0 w 1043"/>
                <a:gd name="T35" fmla="*/ 0 h 1082"/>
                <a:gd name="T36" fmla="*/ 0 w 1043"/>
                <a:gd name="T37" fmla="*/ 0 h 1082"/>
                <a:gd name="T38" fmla="*/ 0 w 1043"/>
                <a:gd name="T39" fmla="*/ 0 h 1082"/>
                <a:gd name="T40" fmla="*/ 0 w 1043"/>
                <a:gd name="T41" fmla="*/ 0 h 1082"/>
                <a:gd name="T42" fmla="*/ 0 w 1043"/>
                <a:gd name="T43" fmla="*/ 0 h 1082"/>
                <a:gd name="T44" fmla="*/ 0 w 1043"/>
                <a:gd name="T45" fmla="*/ 0 h 1082"/>
                <a:gd name="T46" fmla="*/ 0 w 1043"/>
                <a:gd name="T47" fmla="*/ 0 h 1082"/>
                <a:gd name="T48" fmla="*/ 0 w 1043"/>
                <a:gd name="T49" fmla="*/ 0 h 1082"/>
                <a:gd name="T50" fmla="*/ 0 w 1043"/>
                <a:gd name="T51" fmla="*/ 0 h 1082"/>
                <a:gd name="T52" fmla="*/ 0 w 1043"/>
                <a:gd name="T53" fmla="*/ 0 h 1082"/>
                <a:gd name="T54" fmla="*/ 0 w 1043"/>
                <a:gd name="T55" fmla="*/ 0 h 1082"/>
                <a:gd name="T56" fmla="*/ 0 w 1043"/>
                <a:gd name="T57" fmla="*/ 0 h 1082"/>
                <a:gd name="T58" fmla="*/ 0 w 1043"/>
                <a:gd name="T59" fmla="*/ 0 h 1082"/>
                <a:gd name="T60" fmla="*/ 0 w 1043"/>
                <a:gd name="T61" fmla="*/ 0 h 1082"/>
                <a:gd name="T62" fmla="*/ 0 w 1043"/>
                <a:gd name="T63" fmla="*/ 0 h 1082"/>
                <a:gd name="T64" fmla="*/ 0 w 1043"/>
                <a:gd name="T65" fmla="*/ 0 h 1082"/>
                <a:gd name="T66" fmla="*/ 0 w 1043"/>
                <a:gd name="T67" fmla="*/ 0 h 1082"/>
                <a:gd name="T68" fmla="*/ 0 w 1043"/>
                <a:gd name="T69" fmla="*/ 0 h 1082"/>
                <a:gd name="T70" fmla="*/ 0 w 1043"/>
                <a:gd name="T71" fmla="*/ 0 h 1082"/>
                <a:gd name="T72" fmla="*/ 0 w 1043"/>
                <a:gd name="T73" fmla="*/ 0 h 1082"/>
                <a:gd name="T74" fmla="*/ 0 w 1043"/>
                <a:gd name="T75" fmla="*/ 0 h 1082"/>
                <a:gd name="T76" fmla="*/ 0 w 1043"/>
                <a:gd name="T77" fmla="*/ 0 h 1082"/>
                <a:gd name="T78" fmla="*/ 0 w 1043"/>
                <a:gd name="T79" fmla="*/ 0 h 1082"/>
                <a:gd name="T80" fmla="*/ 0 w 1043"/>
                <a:gd name="T81" fmla="*/ 0 h 1082"/>
                <a:gd name="T82" fmla="*/ 0 w 1043"/>
                <a:gd name="T83" fmla="*/ 0 h 1082"/>
                <a:gd name="T84" fmla="*/ 0 w 1043"/>
                <a:gd name="T85" fmla="*/ 0 h 1082"/>
                <a:gd name="T86" fmla="*/ 0 w 1043"/>
                <a:gd name="T87" fmla="*/ 0 h 1082"/>
                <a:gd name="T88" fmla="*/ 0 w 1043"/>
                <a:gd name="T89" fmla="*/ 0 h 1082"/>
                <a:gd name="T90" fmla="*/ 0 w 1043"/>
                <a:gd name="T91" fmla="*/ 0 h 1082"/>
                <a:gd name="T92" fmla="*/ 0 w 1043"/>
                <a:gd name="T93" fmla="*/ 0 h 1082"/>
                <a:gd name="T94" fmla="*/ 0 w 1043"/>
                <a:gd name="T95" fmla="*/ 0 h 1082"/>
                <a:gd name="T96" fmla="*/ 0 w 1043"/>
                <a:gd name="T97" fmla="*/ 0 h 1082"/>
                <a:gd name="T98" fmla="*/ 0 w 1043"/>
                <a:gd name="T99" fmla="*/ 0 h 1082"/>
                <a:gd name="T100" fmla="*/ 0 w 1043"/>
                <a:gd name="T101" fmla="*/ 0 h 1082"/>
                <a:gd name="T102" fmla="*/ 0 w 1043"/>
                <a:gd name="T103" fmla="*/ 0 h 1082"/>
                <a:gd name="T104" fmla="*/ 0 w 1043"/>
                <a:gd name="T105" fmla="*/ 0 h 1082"/>
                <a:gd name="T106" fmla="*/ 0 w 1043"/>
                <a:gd name="T107" fmla="*/ 0 h 1082"/>
                <a:gd name="T108" fmla="*/ 0 w 1043"/>
                <a:gd name="T109" fmla="*/ 0 h 1082"/>
                <a:gd name="T110" fmla="*/ 0 w 1043"/>
                <a:gd name="T111" fmla="*/ 0 h 1082"/>
                <a:gd name="T112" fmla="*/ 0 w 1043"/>
                <a:gd name="T113" fmla="*/ 0 h 1082"/>
                <a:gd name="T114" fmla="*/ 0 w 1043"/>
                <a:gd name="T115" fmla="*/ 0 h 1082"/>
                <a:gd name="T116" fmla="*/ 0 w 1043"/>
                <a:gd name="T117" fmla="*/ 0 h 1082"/>
                <a:gd name="T118" fmla="*/ 0 w 1043"/>
                <a:gd name="T119" fmla="*/ 0 h 1082"/>
                <a:gd name="T120" fmla="*/ 0 w 1043"/>
                <a:gd name="T121" fmla="*/ 0 h 1082"/>
                <a:gd name="T122" fmla="*/ 0 w 1043"/>
                <a:gd name="T123" fmla="*/ 0 h 1082"/>
                <a:gd name="T124" fmla="*/ 0 w 1043"/>
                <a:gd name="T125" fmla="*/ 0 h 108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043" h="1082">
                  <a:moveTo>
                    <a:pt x="100" y="982"/>
                  </a:moveTo>
                  <a:lnTo>
                    <a:pt x="90" y="992"/>
                  </a:lnTo>
                  <a:lnTo>
                    <a:pt x="120" y="1023"/>
                  </a:lnTo>
                  <a:lnTo>
                    <a:pt x="155" y="1047"/>
                  </a:lnTo>
                  <a:lnTo>
                    <a:pt x="192" y="1065"/>
                  </a:lnTo>
                  <a:lnTo>
                    <a:pt x="231" y="1076"/>
                  </a:lnTo>
                  <a:lnTo>
                    <a:pt x="271" y="1082"/>
                  </a:lnTo>
                  <a:lnTo>
                    <a:pt x="311" y="1081"/>
                  </a:lnTo>
                  <a:lnTo>
                    <a:pt x="353" y="1074"/>
                  </a:lnTo>
                  <a:lnTo>
                    <a:pt x="397" y="1064"/>
                  </a:lnTo>
                  <a:lnTo>
                    <a:pt x="442" y="1048"/>
                  </a:lnTo>
                  <a:lnTo>
                    <a:pt x="533" y="1007"/>
                  </a:lnTo>
                  <a:lnTo>
                    <a:pt x="631" y="953"/>
                  </a:lnTo>
                  <a:lnTo>
                    <a:pt x="731" y="889"/>
                  </a:lnTo>
                  <a:lnTo>
                    <a:pt x="836" y="819"/>
                  </a:lnTo>
                  <a:lnTo>
                    <a:pt x="885" y="782"/>
                  </a:lnTo>
                  <a:lnTo>
                    <a:pt x="928" y="739"/>
                  </a:lnTo>
                  <a:lnTo>
                    <a:pt x="963" y="693"/>
                  </a:lnTo>
                  <a:lnTo>
                    <a:pt x="992" y="643"/>
                  </a:lnTo>
                  <a:lnTo>
                    <a:pt x="1013" y="593"/>
                  </a:lnTo>
                  <a:lnTo>
                    <a:pt x="1028" y="540"/>
                  </a:lnTo>
                  <a:lnTo>
                    <a:pt x="1039" y="485"/>
                  </a:lnTo>
                  <a:lnTo>
                    <a:pt x="1043" y="431"/>
                  </a:lnTo>
                  <a:lnTo>
                    <a:pt x="1041" y="377"/>
                  </a:lnTo>
                  <a:lnTo>
                    <a:pt x="1033" y="326"/>
                  </a:lnTo>
                  <a:lnTo>
                    <a:pt x="1022" y="275"/>
                  </a:lnTo>
                  <a:lnTo>
                    <a:pt x="1006" y="227"/>
                  </a:lnTo>
                  <a:lnTo>
                    <a:pt x="985" y="182"/>
                  </a:lnTo>
                  <a:lnTo>
                    <a:pt x="960" y="141"/>
                  </a:lnTo>
                  <a:lnTo>
                    <a:pt x="932" y="105"/>
                  </a:lnTo>
                  <a:lnTo>
                    <a:pt x="900" y="73"/>
                  </a:lnTo>
                  <a:lnTo>
                    <a:pt x="864" y="47"/>
                  </a:lnTo>
                  <a:lnTo>
                    <a:pt x="825" y="28"/>
                  </a:lnTo>
                  <a:lnTo>
                    <a:pt x="783" y="14"/>
                  </a:lnTo>
                  <a:lnTo>
                    <a:pt x="740" y="5"/>
                  </a:lnTo>
                  <a:lnTo>
                    <a:pt x="694" y="0"/>
                  </a:lnTo>
                  <a:lnTo>
                    <a:pt x="647" y="2"/>
                  </a:lnTo>
                  <a:lnTo>
                    <a:pt x="600" y="10"/>
                  </a:lnTo>
                  <a:lnTo>
                    <a:pt x="552" y="21"/>
                  </a:lnTo>
                  <a:lnTo>
                    <a:pt x="503" y="37"/>
                  </a:lnTo>
                  <a:lnTo>
                    <a:pt x="454" y="58"/>
                  </a:lnTo>
                  <a:lnTo>
                    <a:pt x="406" y="83"/>
                  </a:lnTo>
                  <a:lnTo>
                    <a:pt x="358" y="114"/>
                  </a:lnTo>
                  <a:lnTo>
                    <a:pt x="311" y="148"/>
                  </a:lnTo>
                  <a:lnTo>
                    <a:pt x="267" y="187"/>
                  </a:lnTo>
                  <a:lnTo>
                    <a:pt x="223" y="231"/>
                  </a:lnTo>
                  <a:lnTo>
                    <a:pt x="182" y="277"/>
                  </a:lnTo>
                  <a:lnTo>
                    <a:pt x="144" y="327"/>
                  </a:lnTo>
                  <a:lnTo>
                    <a:pt x="111" y="378"/>
                  </a:lnTo>
                  <a:lnTo>
                    <a:pt x="81" y="429"/>
                  </a:lnTo>
                  <a:lnTo>
                    <a:pt x="56" y="482"/>
                  </a:lnTo>
                  <a:lnTo>
                    <a:pt x="37" y="536"/>
                  </a:lnTo>
                  <a:lnTo>
                    <a:pt x="20" y="588"/>
                  </a:lnTo>
                  <a:lnTo>
                    <a:pt x="10" y="640"/>
                  </a:lnTo>
                  <a:lnTo>
                    <a:pt x="2" y="690"/>
                  </a:lnTo>
                  <a:lnTo>
                    <a:pt x="0" y="740"/>
                  </a:lnTo>
                  <a:lnTo>
                    <a:pt x="3" y="789"/>
                  </a:lnTo>
                  <a:lnTo>
                    <a:pt x="11" y="835"/>
                  </a:lnTo>
                  <a:lnTo>
                    <a:pt x="23" y="878"/>
                  </a:lnTo>
                  <a:lnTo>
                    <a:pt x="40" y="919"/>
                  </a:lnTo>
                  <a:lnTo>
                    <a:pt x="62" y="957"/>
                  </a:lnTo>
                  <a:lnTo>
                    <a:pt x="89" y="992"/>
                  </a:lnTo>
                  <a:lnTo>
                    <a:pt x="120" y="1023"/>
                  </a:lnTo>
                  <a:lnTo>
                    <a:pt x="155" y="1046"/>
                  </a:lnTo>
                  <a:lnTo>
                    <a:pt x="163" y="1034"/>
                  </a:lnTo>
                  <a:lnTo>
                    <a:pt x="131" y="1010"/>
                  </a:lnTo>
                  <a:lnTo>
                    <a:pt x="101" y="982"/>
                  </a:lnTo>
                  <a:lnTo>
                    <a:pt x="75" y="949"/>
                  </a:lnTo>
                  <a:lnTo>
                    <a:pt x="54" y="913"/>
                  </a:lnTo>
                  <a:lnTo>
                    <a:pt x="38" y="874"/>
                  </a:lnTo>
                  <a:lnTo>
                    <a:pt x="25" y="831"/>
                  </a:lnTo>
                  <a:lnTo>
                    <a:pt x="19" y="787"/>
                  </a:lnTo>
                  <a:lnTo>
                    <a:pt x="16" y="740"/>
                  </a:lnTo>
                  <a:lnTo>
                    <a:pt x="18" y="692"/>
                  </a:lnTo>
                  <a:lnTo>
                    <a:pt x="24" y="642"/>
                  </a:lnTo>
                  <a:lnTo>
                    <a:pt x="35" y="592"/>
                  </a:lnTo>
                  <a:lnTo>
                    <a:pt x="51" y="540"/>
                  </a:lnTo>
                  <a:lnTo>
                    <a:pt x="70" y="489"/>
                  </a:lnTo>
                  <a:lnTo>
                    <a:pt x="95" y="437"/>
                  </a:lnTo>
                  <a:lnTo>
                    <a:pt x="124" y="386"/>
                  </a:lnTo>
                  <a:lnTo>
                    <a:pt x="156" y="335"/>
                  </a:lnTo>
                  <a:lnTo>
                    <a:pt x="194" y="287"/>
                  </a:lnTo>
                  <a:lnTo>
                    <a:pt x="235" y="241"/>
                  </a:lnTo>
                  <a:lnTo>
                    <a:pt x="277" y="199"/>
                  </a:lnTo>
                  <a:lnTo>
                    <a:pt x="322" y="160"/>
                  </a:lnTo>
                  <a:lnTo>
                    <a:pt x="367" y="126"/>
                  </a:lnTo>
                  <a:lnTo>
                    <a:pt x="415" y="98"/>
                  </a:lnTo>
                  <a:lnTo>
                    <a:pt x="461" y="72"/>
                  </a:lnTo>
                  <a:lnTo>
                    <a:pt x="510" y="52"/>
                  </a:lnTo>
                  <a:lnTo>
                    <a:pt x="557" y="35"/>
                  </a:lnTo>
                  <a:lnTo>
                    <a:pt x="603" y="24"/>
                  </a:lnTo>
                  <a:lnTo>
                    <a:pt x="649" y="19"/>
                  </a:lnTo>
                  <a:lnTo>
                    <a:pt x="694" y="17"/>
                  </a:lnTo>
                  <a:lnTo>
                    <a:pt x="738" y="21"/>
                  </a:lnTo>
                  <a:lnTo>
                    <a:pt x="779" y="28"/>
                  </a:lnTo>
                  <a:lnTo>
                    <a:pt x="819" y="42"/>
                  </a:lnTo>
                  <a:lnTo>
                    <a:pt x="856" y="62"/>
                  </a:lnTo>
                  <a:lnTo>
                    <a:pt x="889" y="85"/>
                  </a:lnTo>
                  <a:lnTo>
                    <a:pt x="920" y="115"/>
                  </a:lnTo>
                  <a:lnTo>
                    <a:pt x="948" y="149"/>
                  </a:lnTo>
                  <a:lnTo>
                    <a:pt x="971" y="190"/>
                  </a:lnTo>
                  <a:lnTo>
                    <a:pt x="992" y="233"/>
                  </a:lnTo>
                  <a:lnTo>
                    <a:pt x="1008" y="279"/>
                  </a:lnTo>
                  <a:lnTo>
                    <a:pt x="1019" y="328"/>
                  </a:lnTo>
                  <a:lnTo>
                    <a:pt x="1024" y="379"/>
                  </a:lnTo>
                  <a:lnTo>
                    <a:pt x="1026" y="431"/>
                  </a:lnTo>
                  <a:lnTo>
                    <a:pt x="1022" y="483"/>
                  </a:lnTo>
                  <a:lnTo>
                    <a:pt x="1014" y="536"/>
                  </a:lnTo>
                  <a:lnTo>
                    <a:pt x="999" y="587"/>
                  </a:lnTo>
                  <a:lnTo>
                    <a:pt x="977" y="637"/>
                  </a:lnTo>
                  <a:lnTo>
                    <a:pt x="951" y="685"/>
                  </a:lnTo>
                  <a:lnTo>
                    <a:pt x="916" y="729"/>
                  </a:lnTo>
                  <a:lnTo>
                    <a:pt x="875" y="770"/>
                  </a:lnTo>
                  <a:lnTo>
                    <a:pt x="828" y="807"/>
                  </a:lnTo>
                  <a:lnTo>
                    <a:pt x="723" y="876"/>
                  </a:lnTo>
                  <a:lnTo>
                    <a:pt x="623" y="939"/>
                  </a:lnTo>
                  <a:lnTo>
                    <a:pt x="527" y="993"/>
                  </a:lnTo>
                  <a:lnTo>
                    <a:pt x="436" y="1034"/>
                  </a:lnTo>
                  <a:lnTo>
                    <a:pt x="393" y="1049"/>
                  </a:lnTo>
                  <a:lnTo>
                    <a:pt x="351" y="1060"/>
                  </a:lnTo>
                  <a:lnTo>
                    <a:pt x="309" y="1065"/>
                  </a:lnTo>
                  <a:lnTo>
                    <a:pt x="271" y="1066"/>
                  </a:lnTo>
                  <a:lnTo>
                    <a:pt x="235" y="1062"/>
                  </a:lnTo>
                  <a:lnTo>
                    <a:pt x="198" y="1050"/>
                  </a:lnTo>
                  <a:lnTo>
                    <a:pt x="163" y="1033"/>
                  </a:lnTo>
                  <a:lnTo>
                    <a:pt x="131" y="1010"/>
                  </a:lnTo>
                  <a:lnTo>
                    <a:pt x="100" y="982"/>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3218" name="Freeform 112"/>
            <p:cNvSpPr>
              <a:spLocks/>
            </p:cNvSpPr>
            <p:nvPr/>
          </p:nvSpPr>
          <p:spPr bwMode="auto">
            <a:xfrm>
              <a:off x="4846" y="3228"/>
              <a:ext cx="37" cy="32"/>
            </a:xfrm>
            <a:custGeom>
              <a:avLst/>
              <a:gdLst>
                <a:gd name="T0" fmla="*/ 0 w 264"/>
                <a:gd name="T1" fmla="*/ 0 h 228"/>
                <a:gd name="T2" fmla="*/ 0 w 264"/>
                <a:gd name="T3" fmla="*/ 0 h 228"/>
                <a:gd name="T4" fmla="*/ 0 w 264"/>
                <a:gd name="T5" fmla="*/ 0 h 228"/>
                <a:gd name="T6" fmla="*/ 0 w 264"/>
                <a:gd name="T7" fmla="*/ 0 h 228"/>
                <a:gd name="T8" fmla="*/ 0 w 264"/>
                <a:gd name="T9" fmla="*/ 0 h 228"/>
                <a:gd name="T10" fmla="*/ 0 w 264"/>
                <a:gd name="T11" fmla="*/ 0 h 228"/>
                <a:gd name="T12" fmla="*/ 0 w 264"/>
                <a:gd name="T13" fmla="*/ 0 h 228"/>
                <a:gd name="T14" fmla="*/ 0 w 264"/>
                <a:gd name="T15" fmla="*/ 0 h 228"/>
                <a:gd name="T16" fmla="*/ 0 w 264"/>
                <a:gd name="T17" fmla="*/ 0 h 228"/>
                <a:gd name="T18" fmla="*/ 0 w 264"/>
                <a:gd name="T19" fmla="*/ 0 h 228"/>
                <a:gd name="T20" fmla="*/ 0 w 264"/>
                <a:gd name="T21" fmla="*/ 0 h 228"/>
                <a:gd name="T22" fmla="*/ 0 w 264"/>
                <a:gd name="T23" fmla="*/ 0 h 228"/>
                <a:gd name="T24" fmla="*/ 0 w 264"/>
                <a:gd name="T25" fmla="*/ 0 h 228"/>
                <a:gd name="T26" fmla="*/ 0 w 264"/>
                <a:gd name="T27" fmla="*/ 0 h 228"/>
                <a:gd name="T28" fmla="*/ 0 w 264"/>
                <a:gd name="T29" fmla="*/ 0 h 2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64" h="228">
                  <a:moveTo>
                    <a:pt x="264" y="178"/>
                  </a:moveTo>
                  <a:lnTo>
                    <a:pt x="187" y="168"/>
                  </a:lnTo>
                  <a:lnTo>
                    <a:pt x="128" y="166"/>
                  </a:lnTo>
                  <a:lnTo>
                    <a:pt x="106" y="167"/>
                  </a:lnTo>
                  <a:lnTo>
                    <a:pt x="100" y="168"/>
                  </a:lnTo>
                  <a:lnTo>
                    <a:pt x="88" y="177"/>
                  </a:lnTo>
                  <a:lnTo>
                    <a:pt x="62" y="196"/>
                  </a:lnTo>
                  <a:lnTo>
                    <a:pt x="34" y="213"/>
                  </a:lnTo>
                  <a:lnTo>
                    <a:pt x="0" y="228"/>
                  </a:lnTo>
                  <a:lnTo>
                    <a:pt x="39" y="178"/>
                  </a:lnTo>
                  <a:lnTo>
                    <a:pt x="96" y="111"/>
                  </a:lnTo>
                  <a:lnTo>
                    <a:pt x="128" y="84"/>
                  </a:lnTo>
                  <a:lnTo>
                    <a:pt x="176" y="47"/>
                  </a:lnTo>
                  <a:lnTo>
                    <a:pt x="238" y="0"/>
                  </a:lnTo>
                  <a:lnTo>
                    <a:pt x="264" y="17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19" name="Freeform 113"/>
            <p:cNvSpPr>
              <a:spLocks/>
            </p:cNvSpPr>
            <p:nvPr/>
          </p:nvSpPr>
          <p:spPr bwMode="auto">
            <a:xfrm>
              <a:off x="4846" y="3228"/>
              <a:ext cx="37" cy="32"/>
            </a:xfrm>
            <a:custGeom>
              <a:avLst/>
              <a:gdLst>
                <a:gd name="T0" fmla="*/ 0 w 278"/>
                <a:gd name="T1" fmla="*/ 0 h 243"/>
                <a:gd name="T2" fmla="*/ 0 w 278"/>
                <a:gd name="T3" fmla="*/ 0 h 243"/>
                <a:gd name="T4" fmla="*/ 0 w 278"/>
                <a:gd name="T5" fmla="*/ 0 h 243"/>
                <a:gd name="T6" fmla="*/ 0 w 278"/>
                <a:gd name="T7" fmla="*/ 0 h 243"/>
                <a:gd name="T8" fmla="*/ 0 w 278"/>
                <a:gd name="T9" fmla="*/ 0 h 243"/>
                <a:gd name="T10" fmla="*/ 0 w 278"/>
                <a:gd name="T11" fmla="*/ 0 h 243"/>
                <a:gd name="T12" fmla="*/ 0 w 278"/>
                <a:gd name="T13" fmla="*/ 0 h 243"/>
                <a:gd name="T14" fmla="*/ 0 w 278"/>
                <a:gd name="T15" fmla="*/ 0 h 243"/>
                <a:gd name="T16" fmla="*/ 0 w 278"/>
                <a:gd name="T17" fmla="*/ 0 h 243"/>
                <a:gd name="T18" fmla="*/ 0 w 278"/>
                <a:gd name="T19" fmla="*/ 0 h 243"/>
                <a:gd name="T20" fmla="*/ 0 w 278"/>
                <a:gd name="T21" fmla="*/ 0 h 243"/>
                <a:gd name="T22" fmla="*/ 0 w 278"/>
                <a:gd name="T23" fmla="*/ 0 h 243"/>
                <a:gd name="T24" fmla="*/ 0 w 278"/>
                <a:gd name="T25" fmla="*/ 0 h 243"/>
                <a:gd name="T26" fmla="*/ 0 w 278"/>
                <a:gd name="T27" fmla="*/ 0 h 243"/>
                <a:gd name="T28" fmla="*/ 0 w 278"/>
                <a:gd name="T29" fmla="*/ 0 h 243"/>
                <a:gd name="T30" fmla="*/ 0 w 278"/>
                <a:gd name="T31" fmla="*/ 0 h 243"/>
                <a:gd name="T32" fmla="*/ 0 w 278"/>
                <a:gd name="T33" fmla="*/ 0 h 243"/>
                <a:gd name="T34" fmla="*/ 0 w 278"/>
                <a:gd name="T35" fmla="*/ 0 h 243"/>
                <a:gd name="T36" fmla="*/ 0 w 278"/>
                <a:gd name="T37" fmla="*/ 0 h 243"/>
                <a:gd name="T38" fmla="*/ 0 w 278"/>
                <a:gd name="T39" fmla="*/ 0 h 243"/>
                <a:gd name="T40" fmla="*/ 0 w 278"/>
                <a:gd name="T41" fmla="*/ 0 h 243"/>
                <a:gd name="T42" fmla="*/ 0 w 278"/>
                <a:gd name="T43" fmla="*/ 0 h 243"/>
                <a:gd name="T44" fmla="*/ 0 w 278"/>
                <a:gd name="T45" fmla="*/ 0 h 243"/>
                <a:gd name="T46" fmla="*/ 0 w 278"/>
                <a:gd name="T47" fmla="*/ 0 h 243"/>
                <a:gd name="T48" fmla="*/ 0 w 278"/>
                <a:gd name="T49" fmla="*/ 0 h 243"/>
                <a:gd name="T50" fmla="*/ 0 w 278"/>
                <a:gd name="T51" fmla="*/ 0 h 243"/>
                <a:gd name="T52" fmla="*/ 0 w 278"/>
                <a:gd name="T53" fmla="*/ 0 h 243"/>
                <a:gd name="T54" fmla="*/ 0 w 278"/>
                <a:gd name="T55" fmla="*/ 0 h 243"/>
                <a:gd name="T56" fmla="*/ 0 w 278"/>
                <a:gd name="T57" fmla="*/ 0 h 243"/>
                <a:gd name="T58" fmla="*/ 0 w 278"/>
                <a:gd name="T59" fmla="*/ 0 h 243"/>
                <a:gd name="T60" fmla="*/ 0 w 278"/>
                <a:gd name="T61" fmla="*/ 0 h 243"/>
                <a:gd name="T62" fmla="*/ 0 w 278"/>
                <a:gd name="T63" fmla="*/ 0 h 243"/>
                <a:gd name="T64" fmla="*/ 0 w 278"/>
                <a:gd name="T65" fmla="*/ 0 h 243"/>
                <a:gd name="T66" fmla="*/ 0 w 278"/>
                <a:gd name="T67" fmla="*/ 0 h 243"/>
                <a:gd name="T68" fmla="*/ 0 w 278"/>
                <a:gd name="T69" fmla="*/ 0 h 243"/>
                <a:gd name="T70" fmla="*/ 0 w 278"/>
                <a:gd name="T71" fmla="*/ 0 h 243"/>
                <a:gd name="T72" fmla="*/ 0 w 278"/>
                <a:gd name="T73" fmla="*/ 0 h 243"/>
                <a:gd name="T74" fmla="*/ 0 w 278"/>
                <a:gd name="T75" fmla="*/ 0 h 243"/>
                <a:gd name="T76" fmla="*/ 0 w 278"/>
                <a:gd name="T77" fmla="*/ 0 h 243"/>
                <a:gd name="T78" fmla="*/ 0 w 278"/>
                <a:gd name="T79" fmla="*/ 0 h 243"/>
                <a:gd name="T80" fmla="*/ 0 w 278"/>
                <a:gd name="T81" fmla="*/ 0 h 243"/>
                <a:gd name="T82" fmla="*/ 0 w 278"/>
                <a:gd name="T83" fmla="*/ 0 h 243"/>
                <a:gd name="T84" fmla="*/ 0 w 278"/>
                <a:gd name="T85" fmla="*/ 0 h 243"/>
                <a:gd name="T86" fmla="*/ 0 w 278"/>
                <a:gd name="T87" fmla="*/ 0 h 243"/>
                <a:gd name="T88" fmla="*/ 0 w 278"/>
                <a:gd name="T89" fmla="*/ 0 h 243"/>
                <a:gd name="T90" fmla="*/ 0 w 278"/>
                <a:gd name="T91" fmla="*/ 0 h 243"/>
                <a:gd name="T92" fmla="*/ 0 w 278"/>
                <a:gd name="T93" fmla="*/ 0 h 243"/>
                <a:gd name="T94" fmla="*/ 0 w 278"/>
                <a:gd name="T95" fmla="*/ 0 h 243"/>
                <a:gd name="T96" fmla="*/ 0 w 278"/>
                <a:gd name="T97" fmla="*/ 0 h 243"/>
                <a:gd name="T98" fmla="*/ 0 w 278"/>
                <a:gd name="T99" fmla="*/ 0 h 243"/>
                <a:gd name="T100" fmla="*/ 0 w 278"/>
                <a:gd name="T101" fmla="*/ 0 h 243"/>
                <a:gd name="T102" fmla="*/ 0 w 278"/>
                <a:gd name="T103" fmla="*/ 0 h 243"/>
                <a:gd name="T104" fmla="*/ 0 w 278"/>
                <a:gd name="T105" fmla="*/ 0 h 243"/>
                <a:gd name="T106" fmla="*/ 0 w 278"/>
                <a:gd name="T107" fmla="*/ 0 h 243"/>
                <a:gd name="T108" fmla="*/ 0 w 278"/>
                <a:gd name="T109" fmla="*/ 0 h 243"/>
                <a:gd name="T110" fmla="*/ 0 w 278"/>
                <a:gd name="T111" fmla="*/ 0 h 24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78" h="243">
                  <a:moveTo>
                    <a:pt x="252" y="7"/>
                  </a:moveTo>
                  <a:lnTo>
                    <a:pt x="243" y="0"/>
                  </a:lnTo>
                  <a:lnTo>
                    <a:pt x="236" y="9"/>
                  </a:lnTo>
                  <a:lnTo>
                    <a:pt x="260" y="177"/>
                  </a:lnTo>
                  <a:lnTo>
                    <a:pt x="194" y="167"/>
                  </a:lnTo>
                  <a:lnTo>
                    <a:pt x="193" y="167"/>
                  </a:lnTo>
                  <a:lnTo>
                    <a:pt x="134" y="165"/>
                  </a:lnTo>
                  <a:lnTo>
                    <a:pt x="112" y="166"/>
                  </a:lnTo>
                  <a:lnTo>
                    <a:pt x="111" y="167"/>
                  </a:lnTo>
                  <a:lnTo>
                    <a:pt x="105" y="168"/>
                  </a:lnTo>
                  <a:lnTo>
                    <a:pt x="101" y="170"/>
                  </a:lnTo>
                  <a:lnTo>
                    <a:pt x="89" y="179"/>
                  </a:lnTo>
                  <a:lnTo>
                    <a:pt x="64" y="198"/>
                  </a:lnTo>
                  <a:lnTo>
                    <a:pt x="37" y="214"/>
                  </a:lnTo>
                  <a:lnTo>
                    <a:pt x="32" y="216"/>
                  </a:lnTo>
                  <a:lnTo>
                    <a:pt x="51" y="191"/>
                  </a:lnTo>
                  <a:lnTo>
                    <a:pt x="107" y="124"/>
                  </a:lnTo>
                  <a:lnTo>
                    <a:pt x="139" y="98"/>
                  </a:lnTo>
                  <a:lnTo>
                    <a:pt x="187" y="61"/>
                  </a:lnTo>
                  <a:lnTo>
                    <a:pt x="238" y="22"/>
                  </a:lnTo>
                  <a:lnTo>
                    <a:pt x="260" y="177"/>
                  </a:lnTo>
                  <a:lnTo>
                    <a:pt x="194" y="167"/>
                  </a:lnTo>
                  <a:lnTo>
                    <a:pt x="185" y="175"/>
                  </a:lnTo>
                  <a:lnTo>
                    <a:pt x="192" y="184"/>
                  </a:lnTo>
                  <a:lnTo>
                    <a:pt x="268" y="194"/>
                  </a:lnTo>
                  <a:lnTo>
                    <a:pt x="278" y="185"/>
                  </a:lnTo>
                  <a:lnTo>
                    <a:pt x="252" y="7"/>
                  </a:lnTo>
                  <a:lnTo>
                    <a:pt x="247" y="1"/>
                  </a:lnTo>
                  <a:lnTo>
                    <a:pt x="239" y="2"/>
                  </a:lnTo>
                  <a:lnTo>
                    <a:pt x="177" y="49"/>
                  </a:lnTo>
                  <a:lnTo>
                    <a:pt x="129" y="86"/>
                  </a:lnTo>
                  <a:lnTo>
                    <a:pt x="97" y="113"/>
                  </a:lnTo>
                  <a:lnTo>
                    <a:pt x="96" y="114"/>
                  </a:lnTo>
                  <a:lnTo>
                    <a:pt x="39" y="181"/>
                  </a:lnTo>
                  <a:lnTo>
                    <a:pt x="0" y="231"/>
                  </a:lnTo>
                  <a:lnTo>
                    <a:pt x="0" y="241"/>
                  </a:lnTo>
                  <a:lnTo>
                    <a:pt x="9" y="243"/>
                  </a:lnTo>
                  <a:lnTo>
                    <a:pt x="43" y="228"/>
                  </a:lnTo>
                  <a:lnTo>
                    <a:pt x="44" y="228"/>
                  </a:lnTo>
                  <a:lnTo>
                    <a:pt x="72" y="211"/>
                  </a:lnTo>
                  <a:lnTo>
                    <a:pt x="73" y="210"/>
                  </a:lnTo>
                  <a:lnTo>
                    <a:pt x="99" y="191"/>
                  </a:lnTo>
                  <a:lnTo>
                    <a:pt x="109" y="183"/>
                  </a:lnTo>
                  <a:lnTo>
                    <a:pt x="113" y="183"/>
                  </a:lnTo>
                  <a:lnTo>
                    <a:pt x="134" y="182"/>
                  </a:lnTo>
                  <a:lnTo>
                    <a:pt x="192" y="184"/>
                  </a:lnTo>
                  <a:lnTo>
                    <a:pt x="268" y="194"/>
                  </a:lnTo>
                  <a:lnTo>
                    <a:pt x="278" y="185"/>
                  </a:lnTo>
                  <a:lnTo>
                    <a:pt x="252" y="7"/>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20" name="Freeform 114"/>
            <p:cNvSpPr>
              <a:spLocks/>
            </p:cNvSpPr>
            <p:nvPr/>
          </p:nvSpPr>
          <p:spPr bwMode="auto">
            <a:xfrm>
              <a:off x="4925" y="3302"/>
              <a:ext cx="37" cy="32"/>
            </a:xfrm>
            <a:custGeom>
              <a:avLst/>
              <a:gdLst>
                <a:gd name="T0" fmla="*/ 0 w 251"/>
                <a:gd name="T1" fmla="*/ 0 h 271"/>
                <a:gd name="T2" fmla="*/ 0 w 251"/>
                <a:gd name="T3" fmla="*/ 0 h 271"/>
                <a:gd name="T4" fmla="*/ 0 w 251"/>
                <a:gd name="T5" fmla="*/ 0 h 271"/>
                <a:gd name="T6" fmla="*/ 0 w 251"/>
                <a:gd name="T7" fmla="*/ 0 h 271"/>
                <a:gd name="T8" fmla="*/ 0 w 251"/>
                <a:gd name="T9" fmla="*/ 0 h 271"/>
                <a:gd name="T10" fmla="*/ 0 w 251"/>
                <a:gd name="T11" fmla="*/ 0 h 271"/>
                <a:gd name="T12" fmla="*/ 0 w 251"/>
                <a:gd name="T13" fmla="*/ 0 h 271"/>
                <a:gd name="T14" fmla="*/ 0 w 251"/>
                <a:gd name="T15" fmla="*/ 0 h 271"/>
                <a:gd name="T16" fmla="*/ 0 w 251"/>
                <a:gd name="T17" fmla="*/ 0 h 271"/>
                <a:gd name="T18" fmla="*/ 0 w 251"/>
                <a:gd name="T19" fmla="*/ 0 h 271"/>
                <a:gd name="T20" fmla="*/ 0 w 251"/>
                <a:gd name="T21" fmla="*/ 0 h 271"/>
                <a:gd name="T22" fmla="*/ 0 w 251"/>
                <a:gd name="T23" fmla="*/ 0 h 271"/>
                <a:gd name="T24" fmla="*/ 0 w 251"/>
                <a:gd name="T25" fmla="*/ 0 h 271"/>
                <a:gd name="T26" fmla="*/ 0 w 251"/>
                <a:gd name="T27" fmla="*/ 0 h 271"/>
                <a:gd name="T28" fmla="*/ 0 w 251"/>
                <a:gd name="T29" fmla="*/ 0 h 2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51" h="271">
                  <a:moveTo>
                    <a:pt x="77" y="0"/>
                  </a:moveTo>
                  <a:lnTo>
                    <a:pt x="78" y="78"/>
                  </a:lnTo>
                  <a:lnTo>
                    <a:pt x="77" y="108"/>
                  </a:lnTo>
                  <a:lnTo>
                    <a:pt x="73" y="136"/>
                  </a:lnTo>
                  <a:lnTo>
                    <a:pt x="69" y="157"/>
                  </a:lnTo>
                  <a:lnTo>
                    <a:pt x="57" y="174"/>
                  </a:lnTo>
                  <a:lnTo>
                    <a:pt x="35" y="200"/>
                  </a:lnTo>
                  <a:lnTo>
                    <a:pt x="17" y="233"/>
                  </a:lnTo>
                  <a:lnTo>
                    <a:pt x="0" y="271"/>
                  </a:lnTo>
                  <a:lnTo>
                    <a:pt x="57" y="238"/>
                  </a:lnTo>
                  <a:lnTo>
                    <a:pt x="132" y="189"/>
                  </a:lnTo>
                  <a:lnTo>
                    <a:pt x="162" y="158"/>
                  </a:lnTo>
                  <a:lnTo>
                    <a:pt x="201" y="110"/>
                  </a:lnTo>
                  <a:lnTo>
                    <a:pt x="251" y="46"/>
                  </a:lnTo>
                  <a:lnTo>
                    <a:pt x="7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21" name="Freeform 115"/>
            <p:cNvSpPr>
              <a:spLocks/>
            </p:cNvSpPr>
            <p:nvPr/>
          </p:nvSpPr>
          <p:spPr bwMode="auto">
            <a:xfrm>
              <a:off x="4925" y="3297"/>
              <a:ext cx="37" cy="37"/>
            </a:xfrm>
            <a:custGeom>
              <a:avLst/>
              <a:gdLst>
                <a:gd name="T0" fmla="*/ 0 w 265"/>
                <a:gd name="T1" fmla="*/ 0 h 286"/>
                <a:gd name="T2" fmla="*/ 0 w 265"/>
                <a:gd name="T3" fmla="*/ 0 h 286"/>
                <a:gd name="T4" fmla="*/ 0 w 265"/>
                <a:gd name="T5" fmla="*/ 0 h 286"/>
                <a:gd name="T6" fmla="*/ 0 w 265"/>
                <a:gd name="T7" fmla="*/ 0 h 286"/>
                <a:gd name="T8" fmla="*/ 0 w 265"/>
                <a:gd name="T9" fmla="*/ 0 h 286"/>
                <a:gd name="T10" fmla="*/ 0 w 265"/>
                <a:gd name="T11" fmla="*/ 0 h 286"/>
                <a:gd name="T12" fmla="*/ 0 w 265"/>
                <a:gd name="T13" fmla="*/ 0 h 286"/>
                <a:gd name="T14" fmla="*/ 0 w 265"/>
                <a:gd name="T15" fmla="*/ 0 h 286"/>
                <a:gd name="T16" fmla="*/ 0 w 265"/>
                <a:gd name="T17" fmla="*/ 0 h 286"/>
                <a:gd name="T18" fmla="*/ 0 w 265"/>
                <a:gd name="T19" fmla="*/ 0 h 286"/>
                <a:gd name="T20" fmla="*/ 0 w 265"/>
                <a:gd name="T21" fmla="*/ 0 h 286"/>
                <a:gd name="T22" fmla="*/ 0 w 265"/>
                <a:gd name="T23" fmla="*/ 0 h 286"/>
                <a:gd name="T24" fmla="*/ 0 w 265"/>
                <a:gd name="T25" fmla="*/ 0 h 286"/>
                <a:gd name="T26" fmla="*/ 0 w 265"/>
                <a:gd name="T27" fmla="*/ 0 h 286"/>
                <a:gd name="T28" fmla="*/ 0 w 265"/>
                <a:gd name="T29" fmla="*/ 0 h 286"/>
                <a:gd name="T30" fmla="*/ 0 w 265"/>
                <a:gd name="T31" fmla="*/ 0 h 286"/>
                <a:gd name="T32" fmla="*/ 0 w 265"/>
                <a:gd name="T33" fmla="*/ 0 h 286"/>
                <a:gd name="T34" fmla="*/ 0 w 265"/>
                <a:gd name="T35" fmla="*/ 0 h 286"/>
                <a:gd name="T36" fmla="*/ 0 w 265"/>
                <a:gd name="T37" fmla="*/ 0 h 286"/>
                <a:gd name="T38" fmla="*/ 0 w 265"/>
                <a:gd name="T39" fmla="*/ 0 h 286"/>
                <a:gd name="T40" fmla="*/ 0 w 265"/>
                <a:gd name="T41" fmla="*/ 0 h 286"/>
                <a:gd name="T42" fmla="*/ 0 w 265"/>
                <a:gd name="T43" fmla="*/ 0 h 286"/>
                <a:gd name="T44" fmla="*/ 0 w 265"/>
                <a:gd name="T45" fmla="*/ 0 h 286"/>
                <a:gd name="T46" fmla="*/ 0 w 265"/>
                <a:gd name="T47" fmla="*/ 0 h 286"/>
                <a:gd name="T48" fmla="*/ 0 w 265"/>
                <a:gd name="T49" fmla="*/ 0 h 286"/>
                <a:gd name="T50" fmla="*/ 0 w 265"/>
                <a:gd name="T51" fmla="*/ 0 h 286"/>
                <a:gd name="T52" fmla="*/ 0 w 265"/>
                <a:gd name="T53" fmla="*/ 0 h 286"/>
                <a:gd name="T54" fmla="*/ 0 w 265"/>
                <a:gd name="T55" fmla="*/ 0 h 286"/>
                <a:gd name="T56" fmla="*/ 0 w 265"/>
                <a:gd name="T57" fmla="*/ 0 h 286"/>
                <a:gd name="T58" fmla="*/ 0 w 265"/>
                <a:gd name="T59" fmla="*/ 0 h 286"/>
                <a:gd name="T60" fmla="*/ 0 w 265"/>
                <a:gd name="T61" fmla="*/ 0 h 286"/>
                <a:gd name="T62" fmla="*/ 0 w 265"/>
                <a:gd name="T63" fmla="*/ 0 h 286"/>
                <a:gd name="T64" fmla="*/ 0 w 265"/>
                <a:gd name="T65" fmla="*/ 0 h 286"/>
                <a:gd name="T66" fmla="*/ 0 w 265"/>
                <a:gd name="T67" fmla="*/ 0 h 286"/>
                <a:gd name="T68" fmla="*/ 0 w 265"/>
                <a:gd name="T69" fmla="*/ 0 h 286"/>
                <a:gd name="T70" fmla="*/ 0 w 265"/>
                <a:gd name="T71" fmla="*/ 0 h 286"/>
                <a:gd name="T72" fmla="*/ 0 w 265"/>
                <a:gd name="T73" fmla="*/ 0 h 286"/>
                <a:gd name="T74" fmla="*/ 0 w 265"/>
                <a:gd name="T75" fmla="*/ 0 h 286"/>
                <a:gd name="T76" fmla="*/ 0 w 265"/>
                <a:gd name="T77" fmla="*/ 0 h 286"/>
                <a:gd name="T78" fmla="*/ 0 w 265"/>
                <a:gd name="T79" fmla="*/ 0 h 286"/>
                <a:gd name="T80" fmla="*/ 0 w 265"/>
                <a:gd name="T81" fmla="*/ 0 h 286"/>
                <a:gd name="T82" fmla="*/ 0 w 265"/>
                <a:gd name="T83" fmla="*/ 0 h 286"/>
                <a:gd name="T84" fmla="*/ 0 w 265"/>
                <a:gd name="T85" fmla="*/ 0 h 286"/>
                <a:gd name="T86" fmla="*/ 0 w 265"/>
                <a:gd name="T87" fmla="*/ 0 h 286"/>
                <a:gd name="T88" fmla="*/ 0 w 265"/>
                <a:gd name="T89" fmla="*/ 0 h 286"/>
                <a:gd name="T90" fmla="*/ 0 w 265"/>
                <a:gd name="T91" fmla="*/ 0 h 286"/>
                <a:gd name="T92" fmla="*/ 0 w 265"/>
                <a:gd name="T93" fmla="*/ 0 h 286"/>
                <a:gd name="T94" fmla="*/ 0 w 265"/>
                <a:gd name="T95" fmla="*/ 0 h 286"/>
                <a:gd name="T96" fmla="*/ 0 w 265"/>
                <a:gd name="T97" fmla="*/ 0 h 286"/>
                <a:gd name="T98" fmla="*/ 0 w 265"/>
                <a:gd name="T99" fmla="*/ 0 h 286"/>
                <a:gd name="T100" fmla="*/ 0 w 265"/>
                <a:gd name="T101" fmla="*/ 0 h 286"/>
                <a:gd name="T102" fmla="*/ 0 w 265"/>
                <a:gd name="T103" fmla="*/ 0 h 28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65" h="286">
                  <a:moveTo>
                    <a:pt x="256" y="60"/>
                  </a:moveTo>
                  <a:lnTo>
                    <a:pt x="265" y="55"/>
                  </a:lnTo>
                  <a:lnTo>
                    <a:pt x="260" y="46"/>
                  </a:lnTo>
                  <a:lnTo>
                    <a:pt x="86" y="0"/>
                  </a:lnTo>
                  <a:lnTo>
                    <a:pt x="76" y="7"/>
                  </a:lnTo>
                  <a:lnTo>
                    <a:pt x="77" y="85"/>
                  </a:lnTo>
                  <a:lnTo>
                    <a:pt x="76" y="114"/>
                  </a:lnTo>
                  <a:lnTo>
                    <a:pt x="73" y="142"/>
                  </a:lnTo>
                  <a:lnTo>
                    <a:pt x="69" y="161"/>
                  </a:lnTo>
                  <a:lnTo>
                    <a:pt x="57" y="176"/>
                  </a:lnTo>
                  <a:lnTo>
                    <a:pt x="36" y="202"/>
                  </a:lnTo>
                  <a:lnTo>
                    <a:pt x="35" y="203"/>
                  </a:lnTo>
                  <a:lnTo>
                    <a:pt x="17" y="235"/>
                  </a:lnTo>
                  <a:lnTo>
                    <a:pt x="17" y="237"/>
                  </a:lnTo>
                  <a:lnTo>
                    <a:pt x="0" y="275"/>
                  </a:lnTo>
                  <a:lnTo>
                    <a:pt x="11" y="286"/>
                  </a:lnTo>
                  <a:lnTo>
                    <a:pt x="68" y="252"/>
                  </a:lnTo>
                  <a:lnTo>
                    <a:pt x="68" y="251"/>
                  </a:lnTo>
                  <a:lnTo>
                    <a:pt x="143" y="202"/>
                  </a:lnTo>
                  <a:lnTo>
                    <a:pt x="144" y="201"/>
                  </a:lnTo>
                  <a:lnTo>
                    <a:pt x="174" y="170"/>
                  </a:lnTo>
                  <a:lnTo>
                    <a:pt x="175" y="170"/>
                  </a:lnTo>
                  <a:lnTo>
                    <a:pt x="214" y="122"/>
                  </a:lnTo>
                  <a:lnTo>
                    <a:pt x="264" y="58"/>
                  </a:lnTo>
                  <a:lnTo>
                    <a:pt x="260" y="46"/>
                  </a:lnTo>
                  <a:lnTo>
                    <a:pt x="86" y="0"/>
                  </a:lnTo>
                  <a:lnTo>
                    <a:pt x="76" y="7"/>
                  </a:lnTo>
                  <a:lnTo>
                    <a:pt x="77" y="85"/>
                  </a:lnTo>
                  <a:lnTo>
                    <a:pt x="85" y="93"/>
                  </a:lnTo>
                  <a:lnTo>
                    <a:pt x="93" y="85"/>
                  </a:lnTo>
                  <a:lnTo>
                    <a:pt x="92" y="18"/>
                  </a:lnTo>
                  <a:lnTo>
                    <a:pt x="244" y="57"/>
                  </a:lnTo>
                  <a:lnTo>
                    <a:pt x="201" y="112"/>
                  </a:lnTo>
                  <a:lnTo>
                    <a:pt x="163" y="160"/>
                  </a:lnTo>
                  <a:lnTo>
                    <a:pt x="134" y="189"/>
                  </a:lnTo>
                  <a:lnTo>
                    <a:pt x="59" y="239"/>
                  </a:lnTo>
                  <a:lnTo>
                    <a:pt x="24" y="260"/>
                  </a:lnTo>
                  <a:lnTo>
                    <a:pt x="31" y="243"/>
                  </a:lnTo>
                  <a:lnTo>
                    <a:pt x="48" y="211"/>
                  </a:lnTo>
                  <a:lnTo>
                    <a:pt x="70" y="186"/>
                  </a:lnTo>
                  <a:lnTo>
                    <a:pt x="70" y="185"/>
                  </a:lnTo>
                  <a:lnTo>
                    <a:pt x="82" y="168"/>
                  </a:lnTo>
                  <a:lnTo>
                    <a:pt x="83" y="165"/>
                  </a:lnTo>
                  <a:lnTo>
                    <a:pt x="87" y="144"/>
                  </a:lnTo>
                  <a:lnTo>
                    <a:pt x="88" y="144"/>
                  </a:lnTo>
                  <a:lnTo>
                    <a:pt x="92" y="116"/>
                  </a:lnTo>
                  <a:lnTo>
                    <a:pt x="92" y="115"/>
                  </a:lnTo>
                  <a:lnTo>
                    <a:pt x="93" y="85"/>
                  </a:lnTo>
                  <a:lnTo>
                    <a:pt x="92" y="18"/>
                  </a:lnTo>
                  <a:lnTo>
                    <a:pt x="256" y="60"/>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22" name="Freeform 116"/>
            <p:cNvSpPr>
              <a:spLocks/>
            </p:cNvSpPr>
            <p:nvPr/>
          </p:nvSpPr>
          <p:spPr bwMode="auto">
            <a:xfrm>
              <a:off x="4867" y="3233"/>
              <a:ext cx="111" cy="90"/>
            </a:xfrm>
            <a:custGeom>
              <a:avLst/>
              <a:gdLst>
                <a:gd name="T0" fmla="*/ 0 w 769"/>
                <a:gd name="T1" fmla="*/ 0 h 716"/>
                <a:gd name="T2" fmla="*/ 0 w 769"/>
                <a:gd name="T3" fmla="*/ 0 h 716"/>
                <a:gd name="T4" fmla="*/ 0 w 769"/>
                <a:gd name="T5" fmla="*/ 0 h 716"/>
                <a:gd name="T6" fmla="*/ 0 w 769"/>
                <a:gd name="T7" fmla="*/ 0 h 716"/>
                <a:gd name="T8" fmla="*/ 0 w 769"/>
                <a:gd name="T9" fmla="*/ 0 h 716"/>
                <a:gd name="T10" fmla="*/ 0 w 769"/>
                <a:gd name="T11" fmla="*/ 0 h 716"/>
                <a:gd name="T12" fmla="*/ 0 w 769"/>
                <a:gd name="T13" fmla="*/ 0 h 716"/>
                <a:gd name="T14" fmla="*/ 0 w 769"/>
                <a:gd name="T15" fmla="*/ 0 h 716"/>
                <a:gd name="T16" fmla="*/ 0 w 769"/>
                <a:gd name="T17" fmla="*/ 0 h 716"/>
                <a:gd name="T18" fmla="*/ 0 w 769"/>
                <a:gd name="T19" fmla="*/ 0 h 716"/>
                <a:gd name="T20" fmla="*/ 0 w 769"/>
                <a:gd name="T21" fmla="*/ 0 h 716"/>
                <a:gd name="T22" fmla="*/ 0 w 769"/>
                <a:gd name="T23" fmla="*/ 0 h 716"/>
                <a:gd name="T24" fmla="*/ 0 w 769"/>
                <a:gd name="T25" fmla="*/ 0 h 716"/>
                <a:gd name="T26" fmla="*/ 0 w 769"/>
                <a:gd name="T27" fmla="*/ 0 h 716"/>
                <a:gd name="T28" fmla="*/ 0 w 769"/>
                <a:gd name="T29" fmla="*/ 0 h 716"/>
                <a:gd name="T30" fmla="*/ 0 w 769"/>
                <a:gd name="T31" fmla="*/ 0 h 716"/>
                <a:gd name="T32" fmla="*/ 0 w 769"/>
                <a:gd name="T33" fmla="*/ 0 h 716"/>
                <a:gd name="T34" fmla="*/ 0 w 769"/>
                <a:gd name="T35" fmla="*/ 0 h 716"/>
                <a:gd name="T36" fmla="*/ 0 w 769"/>
                <a:gd name="T37" fmla="*/ 0 h 716"/>
                <a:gd name="T38" fmla="*/ 0 w 769"/>
                <a:gd name="T39" fmla="*/ 0 h 716"/>
                <a:gd name="T40" fmla="*/ 0 w 769"/>
                <a:gd name="T41" fmla="*/ 0 h 716"/>
                <a:gd name="T42" fmla="*/ 0 w 769"/>
                <a:gd name="T43" fmla="*/ 0 h 716"/>
                <a:gd name="T44" fmla="*/ 0 w 769"/>
                <a:gd name="T45" fmla="*/ 0 h 71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769" h="716">
                  <a:moveTo>
                    <a:pt x="0" y="0"/>
                  </a:moveTo>
                  <a:lnTo>
                    <a:pt x="93" y="114"/>
                  </a:lnTo>
                  <a:lnTo>
                    <a:pt x="191" y="230"/>
                  </a:lnTo>
                  <a:lnTo>
                    <a:pt x="308" y="363"/>
                  </a:lnTo>
                  <a:lnTo>
                    <a:pt x="433" y="495"/>
                  </a:lnTo>
                  <a:lnTo>
                    <a:pt x="552" y="610"/>
                  </a:lnTo>
                  <a:lnTo>
                    <a:pt x="606" y="655"/>
                  </a:lnTo>
                  <a:lnTo>
                    <a:pt x="655" y="690"/>
                  </a:lnTo>
                  <a:lnTo>
                    <a:pt x="696" y="710"/>
                  </a:lnTo>
                  <a:lnTo>
                    <a:pt x="728" y="716"/>
                  </a:lnTo>
                  <a:lnTo>
                    <a:pt x="751" y="710"/>
                  </a:lnTo>
                  <a:lnTo>
                    <a:pt x="764" y="698"/>
                  </a:lnTo>
                  <a:lnTo>
                    <a:pt x="769" y="681"/>
                  </a:lnTo>
                  <a:lnTo>
                    <a:pt x="767" y="659"/>
                  </a:lnTo>
                  <a:lnTo>
                    <a:pt x="759" y="633"/>
                  </a:lnTo>
                  <a:lnTo>
                    <a:pt x="745" y="606"/>
                  </a:lnTo>
                  <a:lnTo>
                    <a:pt x="704" y="544"/>
                  </a:lnTo>
                  <a:lnTo>
                    <a:pt x="653" y="482"/>
                  </a:lnTo>
                  <a:lnTo>
                    <a:pt x="600" y="425"/>
                  </a:lnTo>
                  <a:lnTo>
                    <a:pt x="552" y="379"/>
                  </a:lnTo>
                  <a:lnTo>
                    <a:pt x="517" y="352"/>
                  </a:lnTo>
                  <a:lnTo>
                    <a:pt x="233" y="161"/>
                  </a:lnTo>
                  <a:lnTo>
                    <a:pt x="0" y="0"/>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23" name="Freeform 117"/>
            <p:cNvSpPr>
              <a:spLocks/>
            </p:cNvSpPr>
            <p:nvPr/>
          </p:nvSpPr>
          <p:spPr bwMode="auto">
            <a:xfrm>
              <a:off x="4867" y="3228"/>
              <a:ext cx="111" cy="95"/>
            </a:xfrm>
            <a:custGeom>
              <a:avLst/>
              <a:gdLst>
                <a:gd name="T0" fmla="*/ 0 w 783"/>
                <a:gd name="T1" fmla="*/ 0 h 731"/>
                <a:gd name="T2" fmla="*/ 0 w 783"/>
                <a:gd name="T3" fmla="*/ 0 h 731"/>
                <a:gd name="T4" fmla="*/ 0 w 783"/>
                <a:gd name="T5" fmla="*/ 0 h 731"/>
                <a:gd name="T6" fmla="*/ 0 w 783"/>
                <a:gd name="T7" fmla="*/ 0 h 731"/>
                <a:gd name="T8" fmla="*/ 0 w 783"/>
                <a:gd name="T9" fmla="*/ 0 h 731"/>
                <a:gd name="T10" fmla="*/ 0 w 783"/>
                <a:gd name="T11" fmla="*/ 0 h 731"/>
                <a:gd name="T12" fmla="*/ 0 w 783"/>
                <a:gd name="T13" fmla="*/ 0 h 731"/>
                <a:gd name="T14" fmla="*/ 0 w 783"/>
                <a:gd name="T15" fmla="*/ 0 h 731"/>
                <a:gd name="T16" fmla="*/ 0 w 783"/>
                <a:gd name="T17" fmla="*/ 0 h 731"/>
                <a:gd name="T18" fmla="*/ 0 w 783"/>
                <a:gd name="T19" fmla="*/ 0 h 731"/>
                <a:gd name="T20" fmla="*/ 0 w 783"/>
                <a:gd name="T21" fmla="*/ 0 h 731"/>
                <a:gd name="T22" fmla="*/ 0 w 783"/>
                <a:gd name="T23" fmla="*/ 0 h 731"/>
                <a:gd name="T24" fmla="*/ 0 w 783"/>
                <a:gd name="T25" fmla="*/ 0 h 731"/>
                <a:gd name="T26" fmla="*/ 0 w 783"/>
                <a:gd name="T27" fmla="*/ 0 h 731"/>
                <a:gd name="T28" fmla="*/ 0 w 783"/>
                <a:gd name="T29" fmla="*/ 0 h 731"/>
                <a:gd name="T30" fmla="*/ 0 w 783"/>
                <a:gd name="T31" fmla="*/ 0 h 731"/>
                <a:gd name="T32" fmla="*/ 0 w 783"/>
                <a:gd name="T33" fmla="*/ 0 h 731"/>
                <a:gd name="T34" fmla="*/ 0 w 783"/>
                <a:gd name="T35" fmla="*/ 0 h 731"/>
                <a:gd name="T36" fmla="*/ 0 w 783"/>
                <a:gd name="T37" fmla="*/ 0 h 731"/>
                <a:gd name="T38" fmla="*/ 0 w 783"/>
                <a:gd name="T39" fmla="*/ 0 h 731"/>
                <a:gd name="T40" fmla="*/ 0 w 783"/>
                <a:gd name="T41" fmla="*/ 0 h 731"/>
                <a:gd name="T42" fmla="*/ 0 w 783"/>
                <a:gd name="T43" fmla="*/ 0 h 731"/>
                <a:gd name="T44" fmla="*/ 0 w 783"/>
                <a:gd name="T45" fmla="*/ 0 h 731"/>
                <a:gd name="T46" fmla="*/ 0 w 783"/>
                <a:gd name="T47" fmla="*/ 0 h 731"/>
                <a:gd name="T48" fmla="*/ 0 w 783"/>
                <a:gd name="T49" fmla="*/ 0 h 731"/>
                <a:gd name="T50" fmla="*/ 0 w 783"/>
                <a:gd name="T51" fmla="*/ 0 h 731"/>
                <a:gd name="T52" fmla="*/ 0 w 783"/>
                <a:gd name="T53" fmla="*/ 0 h 731"/>
                <a:gd name="T54" fmla="*/ 0 w 783"/>
                <a:gd name="T55" fmla="*/ 0 h 731"/>
                <a:gd name="T56" fmla="*/ 0 w 783"/>
                <a:gd name="T57" fmla="*/ 0 h 731"/>
                <a:gd name="T58" fmla="*/ 0 w 783"/>
                <a:gd name="T59" fmla="*/ 0 h 731"/>
                <a:gd name="T60" fmla="*/ 0 w 783"/>
                <a:gd name="T61" fmla="*/ 0 h 731"/>
                <a:gd name="T62" fmla="*/ 0 w 783"/>
                <a:gd name="T63" fmla="*/ 0 h 731"/>
                <a:gd name="T64" fmla="*/ 0 w 783"/>
                <a:gd name="T65" fmla="*/ 0 h 731"/>
                <a:gd name="T66" fmla="*/ 0 w 783"/>
                <a:gd name="T67" fmla="*/ 0 h 731"/>
                <a:gd name="T68" fmla="*/ 0 w 783"/>
                <a:gd name="T69" fmla="*/ 0 h 731"/>
                <a:gd name="T70" fmla="*/ 0 w 783"/>
                <a:gd name="T71" fmla="*/ 0 h 731"/>
                <a:gd name="T72" fmla="*/ 0 w 783"/>
                <a:gd name="T73" fmla="*/ 0 h 731"/>
                <a:gd name="T74" fmla="*/ 0 w 783"/>
                <a:gd name="T75" fmla="*/ 0 h 731"/>
                <a:gd name="T76" fmla="*/ 0 w 783"/>
                <a:gd name="T77" fmla="*/ 0 h 731"/>
                <a:gd name="T78" fmla="*/ 0 w 783"/>
                <a:gd name="T79" fmla="*/ 0 h 731"/>
                <a:gd name="T80" fmla="*/ 0 w 783"/>
                <a:gd name="T81" fmla="*/ 0 h 731"/>
                <a:gd name="T82" fmla="*/ 0 w 783"/>
                <a:gd name="T83" fmla="*/ 0 h 731"/>
                <a:gd name="T84" fmla="*/ 0 w 783"/>
                <a:gd name="T85" fmla="*/ 0 h 731"/>
                <a:gd name="T86" fmla="*/ 0 w 783"/>
                <a:gd name="T87" fmla="*/ 0 h 731"/>
                <a:gd name="T88" fmla="*/ 0 w 783"/>
                <a:gd name="T89" fmla="*/ 0 h 731"/>
                <a:gd name="T90" fmla="*/ 0 w 783"/>
                <a:gd name="T91" fmla="*/ 0 h 731"/>
                <a:gd name="T92" fmla="*/ 0 w 783"/>
                <a:gd name="T93" fmla="*/ 0 h 731"/>
                <a:gd name="T94" fmla="*/ 0 w 783"/>
                <a:gd name="T95" fmla="*/ 0 h 731"/>
                <a:gd name="T96" fmla="*/ 0 w 783"/>
                <a:gd name="T97" fmla="*/ 0 h 731"/>
                <a:gd name="T98" fmla="*/ 0 w 783"/>
                <a:gd name="T99" fmla="*/ 0 h 731"/>
                <a:gd name="T100" fmla="*/ 0 w 783"/>
                <a:gd name="T101" fmla="*/ 0 h 731"/>
                <a:gd name="T102" fmla="*/ 0 w 783"/>
                <a:gd name="T103" fmla="*/ 0 h 731"/>
                <a:gd name="T104" fmla="*/ 0 w 783"/>
                <a:gd name="T105" fmla="*/ 0 h 73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783" h="731">
                  <a:moveTo>
                    <a:pt x="235" y="173"/>
                  </a:moveTo>
                  <a:lnTo>
                    <a:pt x="243" y="161"/>
                  </a:lnTo>
                  <a:lnTo>
                    <a:pt x="10" y="0"/>
                  </a:lnTo>
                  <a:lnTo>
                    <a:pt x="0" y="11"/>
                  </a:lnTo>
                  <a:lnTo>
                    <a:pt x="93" y="125"/>
                  </a:lnTo>
                  <a:lnTo>
                    <a:pt x="191" y="241"/>
                  </a:lnTo>
                  <a:lnTo>
                    <a:pt x="308" y="374"/>
                  </a:lnTo>
                  <a:lnTo>
                    <a:pt x="434" y="506"/>
                  </a:lnTo>
                  <a:lnTo>
                    <a:pt x="552" y="622"/>
                  </a:lnTo>
                  <a:lnTo>
                    <a:pt x="607" y="667"/>
                  </a:lnTo>
                  <a:lnTo>
                    <a:pt x="657" y="703"/>
                  </a:lnTo>
                  <a:lnTo>
                    <a:pt x="700" y="723"/>
                  </a:lnTo>
                  <a:lnTo>
                    <a:pt x="734" y="731"/>
                  </a:lnTo>
                  <a:lnTo>
                    <a:pt x="761" y="723"/>
                  </a:lnTo>
                  <a:lnTo>
                    <a:pt x="777" y="708"/>
                  </a:lnTo>
                  <a:lnTo>
                    <a:pt x="783" y="688"/>
                  </a:lnTo>
                  <a:lnTo>
                    <a:pt x="780" y="663"/>
                  </a:lnTo>
                  <a:lnTo>
                    <a:pt x="772" y="636"/>
                  </a:lnTo>
                  <a:lnTo>
                    <a:pt x="758" y="608"/>
                  </a:lnTo>
                  <a:lnTo>
                    <a:pt x="716" y="545"/>
                  </a:lnTo>
                  <a:lnTo>
                    <a:pt x="665" y="483"/>
                  </a:lnTo>
                  <a:lnTo>
                    <a:pt x="611" y="426"/>
                  </a:lnTo>
                  <a:lnTo>
                    <a:pt x="563" y="379"/>
                  </a:lnTo>
                  <a:lnTo>
                    <a:pt x="527" y="352"/>
                  </a:lnTo>
                  <a:lnTo>
                    <a:pt x="243" y="161"/>
                  </a:lnTo>
                  <a:lnTo>
                    <a:pt x="10" y="0"/>
                  </a:lnTo>
                  <a:lnTo>
                    <a:pt x="0" y="11"/>
                  </a:lnTo>
                  <a:lnTo>
                    <a:pt x="93" y="125"/>
                  </a:lnTo>
                  <a:lnTo>
                    <a:pt x="105" y="115"/>
                  </a:lnTo>
                  <a:lnTo>
                    <a:pt x="47" y="44"/>
                  </a:lnTo>
                  <a:lnTo>
                    <a:pt x="235" y="173"/>
                  </a:lnTo>
                  <a:lnTo>
                    <a:pt x="519" y="364"/>
                  </a:lnTo>
                  <a:lnTo>
                    <a:pt x="552" y="391"/>
                  </a:lnTo>
                  <a:lnTo>
                    <a:pt x="600" y="436"/>
                  </a:lnTo>
                  <a:lnTo>
                    <a:pt x="653" y="493"/>
                  </a:lnTo>
                  <a:lnTo>
                    <a:pt x="704" y="556"/>
                  </a:lnTo>
                  <a:lnTo>
                    <a:pt x="743" y="616"/>
                  </a:lnTo>
                  <a:lnTo>
                    <a:pt x="758" y="643"/>
                  </a:lnTo>
                  <a:lnTo>
                    <a:pt x="766" y="667"/>
                  </a:lnTo>
                  <a:lnTo>
                    <a:pt x="767" y="686"/>
                  </a:lnTo>
                  <a:lnTo>
                    <a:pt x="763" y="700"/>
                  </a:lnTo>
                  <a:lnTo>
                    <a:pt x="753" y="709"/>
                  </a:lnTo>
                  <a:lnTo>
                    <a:pt x="734" y="714"/>
                  </a:lnTo>
                  <a:lnTo>
                    <a:pt x="704" y="709"/>
                  </a:lnTo>
                  <a:lnTo>
                    <a:pt x="665" y="689"/>
                  </a:lnTo>
                  <a:lnTo>
                    <a:pt x="617" y="655"/>
                  </a:lnTo>
                  <a:lnTo>
                    <a:pt x="563" y="610"/>
                  </a:lnTo>
                  <a:lnTo>
                    <a:pt x="444" y="496"/>
                  </a:lnTo>
                  <a:lnTo>
                    <a:pt x="321" y="364"/>
                  </a:lnTo>
                  <a:lnTo>
                    <a:pt x="203" y="231"/>
                  </a:lnTo>
                  <a:lnTo>
                    <a:pt x="105" y="115"/>
                  </a:lnTo>
                  <a:lnTo>
                    <a:pt x="47" y="44"/>
                  </a:lnTo>
                  <a:lnTo>
                    <a:pt x="235" y="173"/>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224" name="Freeform 118"/>
            <p:cNvSpPr>
              <a:spLocks/>
            </p:cNvSpPr>
            <p:nvPr/>
          </p:nvSpPr>
          <p:spPr bwMode="auto">
            <a:xfrm>
              <a:off x="4867" y="3212"/>
              <a:ext cx="116" cy="85"/>
            </a:xfrm>
            <a:custGeom>
              <a:avLst/>
              <a:gdLst>
                <a:gd name="T0" fmla="*/ 0 w 825"/>
                <a:gd name="T1" fmla="*/ 0 h 677"/>
                <a:gd name="T2" fmla="*/ 0 w 825"/>
                <a:gd name="T3" fmla="*/ 0 h 677"/>
                <a:gd name="T4" fmla="*/ 0 w 825"/>
                <a:gd name="T5" fmla="*/ 0 h 677"/>
                <a:gd name="T6" fmla="*/ 0 w 825"/>
                <a:gd name="T7" fmla="*/ 0 h 677"/>
                <a:gd name="T8" fmla="*/ 0 w 825"/>
                <a:gd name="T9" fmla="*/ 0 h 677"/>
                <a:gd name="T10" fmla="*/ 0 w 825"/>
                <a:gd name="T11" fmla="*/ 0 h 677"/>
                <a:gd name="T12" fmla="*/ 0 w 825"/>
                <a:gd name="T13" fmla="*/ 0 h 677"/>
                <a:gd name="T14" fmla="*/ 0 w 825"/>
                <a:gd name="T15" fmla="*/ 0 h 677"/>
                <a:gd name="T16" fmla="*/ 0 w 825"/>
                <a:gd name="T17" fmla="*/ 0 h 677"/>
                <a:gd name="T18" fmla="*/ 0 w 825"/>
                <a:gd name="T19" fmla="*/ 0 h 677"/>
                <a:gd name="T20" fmla="*/ 0 w 825"/>
                <a:gd name="T21" fmla="*/ 0 h 677"/>
                <a:gd name="T22" fmla="*/ 0 w 825"/>
                <a:gd name="T23" fmla="*/ 0 h 677"/>
                <a:gd name="T24" fmla="*/ 0 w 825"/>
                <a:gd name="T25" fmla="*/ 0 h 677"/>
                <a:gd name="T26" fmla="*/ 0 w 825"/>
                <a:gd name="T27" fmla="*/ 0 h 677"/>
                <a:gd name="T28" fmla="*/ 0 w 825"/>
                <a:gd name="T29" fmla="*/ 0 h 677"/>
                <a:gd name="T30" fmla="*/ 0 w 825"/>
                <a:gd name="T31" fmla="*/ 0 h 677"/>
                <a:gd name="T32" fmla="*/ 0 w 825"/>
                <a:gd name="T33" fmla="*/ 0 h 677"/>
                <a:gd name="T34" fmla="*/ 0 w 825"/>
                <a:gd name="T35" fmla="*/ 0 h 677"/>
                <a:gd name="T36" fmla="*/ 0 w 825"/>
                <a:gd name="T37" fmla="*/ 0 h 677"/>
                <a:gd name="T38" fmla="*/ 0 w 825"/>
                <a:gd name="T39" fmla="*/ 0 h 677"/>
                <a:gd name="T40" fmla="*/ 0 w 825"/>
                <a:gd name="T41" fmla="*/ 0 h 677"/>
                <a:gd name="T42" fmla="*/ 0 w 825"/>
                <a:gd name="T43" fmla="*/ 0 h 677"/>
                <a:gd name="T44" fmla="*/ 0 w 825"/>
                <a:gd name="T45" fmla="*/ 0 h 677"/>
                <a:gd name="T46" fmla="*/ 0 w 825"/>
                <a:gd name="T47" fmla="*/ 0 h 677"/>
                <a:gd name="T48" fmla="*/ 0 w 825"/>
                <a:gd name="T49" fmla="*/ 0 h 677"/>
                <a:gd name="T50" fmla="*/ 0 w 825"/>
                <a:gd name="T51" fmla="*/ 0 h 677"/>
                <a:gd name="T52" fmla="*/ 0 w 825"/>
                <a:gd name="T53" fmla="*/ 0 h 677"/>
                <a:gd name="T54" fmla="*/ 0 w 825"/>
                <a:gd name="T55" fmla="*/ 0 h 677"/>
                <a:gd name="T56" fmla="*/ 0 w 825"/>
                <a:gd name="T57" fmla="*/ 0 h 677"/>
                <a:gd name="T58" fmla="*/ 0 w 825"/>
                <a:gd name="T59" fmla="*/ 0 h 677"/>
                <a:gd name="T60" fmla="*/ 0 w 825"/>
                <a:gd name="T61" fmla="*/ 0 h 67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825" h="677">
                  <a:moveTo>
                    <a:pt x="0" y="163"/>
                  </a:moveTo>
                  <a:lnTo>
                    <a:pt x="130" y="283"/>
                  </a:lnTo>
                  <a:lnTo>
                    <a:pt x="245" y="385"/>
                  </a:lnTo>
                  <a:lnTo>
                    <a:pt x="350" y="474"/>
                  </a:lnTo>
                  <a:lnTo>
                    <a:pt x="399" y="510"/>
                  </a:lnTo>
                  <a:lnTo>
                    <a:pt x="452" y="546"/>
                  </a:lnTo>
                  <a:lnTo>
                    <a:pt x="558" y="611"/>
                  </a:lnTo>
                  <a:lnTo>
                    <a:pt x="674" y="677"/>
                  </a:lnTo>
                  <a:lnTo>
                    <a:pt x="701" y="641"/>
                  </a:lnTo>
                  <a:lnTo>
                    <a:pt x="759" y="557"/>
                  </a:lnTo>
                  <a:lnTo>
                    <a:pt x="787" y="506"/>
                  </a:lnTo>
                  <a:lnTo>
                    <a:pt x="811" y="454"/>
                  </a:lnTo>
                  <a:lnTo>
                    <a:pt x="824" y="406"/>
                  </a:lnTo>
                  <a:lnTo>
                    <a:pt x="825" y="385"/>
                  </a:lnTo>
                  <a:lnTo>
                    <a:pt x="822" y="366"/>
                  </a:lnTo>
                  <a:lnTo>
                    <a:pt x="814" y="346"/>
                  </a:lnTo>
                  <a:lnTo>
                    <a:pt x="798" y="322"/>
                  </a:lnTo>
                  <a:lnTo>
                    <a:pt x="750" y="265"/>
                  </a:lnTo>
                  <a:lnTo>
                    <a:pt x="684" y="202"/>
                  </a:lnTo>
                  <a:lnTo>
                    <a:pt x="607" y="137"/>
                  </a:lnTo>
                  <a:lnTo>
                    <a:pt x="525" y="80"/>
                  </a:lnTo>
                  <a:lnTo>
                    <a:pt x="443" y="33"/>
                  </a:lnTo>
                  <a:lnTo>
                    <a:pt x="406" y="17"/>
                  </a:lnTo>
                  <a:lnTo>
                    <a:pt x="370" y="5"/>
                  </a:lnTo>
                  <a:lnTo>
                    <a:pt x="338" y="0"/>
                  </a:lnTo>
                  <a:lnTo>
                    <a:pt x="311" y="1"/>
                  </a:lnTo>
                  <a:lnTo>
                    <a:pt x="258" y="16"/>
                  </a:lnTo>
                  <a:lnTo>
                    <a:pt x="205" y="38"/>
                  </a:lnTo>
                  <a:lnTo>
                    <a:pt x="105" y="92"/>
                  </a:lnTo>
                  <a:lnTo>
                    <a:pt x="30" y="142"/>
                  </a:lnTo>
                  <a:lnTo>
                    <a:pt x="0" y="163"/>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25" name="Freeform 119"/>
            <p:cNvSpPr>
              <a:spLocks/>
            </p:cNvSpPr>
            <p:nvPr/>
          </p:nvSpPr>
          <p:spPr bwMode="auto">
            <a:xfrm>
              <a:off x="4867" y="3207"/>
              <a:ext cx="122" cy="90"/>
            </a:xfrm>
            <a:custGeom>
              <a:avLst/>
              <a:gdLst>
                <a:gd name="T0" fmla="*/ 0 w 845"/>
                <a:gd name="T1" fmla="*/ 0 h 695"/>
                <a:gd name="T2" fmla="*/ 0 w 845"/>
                <a:gd name="T3" fmla="*/ 0 h 695"/>
                <a:gd name="T4" fmla="*/ 0 w 845"/>
                <a:gd name="T5" fmla="*/ 0 h 695"/>
                <a:gd name="T6" fmla="*/ 0 w 845"/>
                <a:gd name="T7" fmla="*/ 0 h 695"/>
                <a:gd name="T8" fmla="*/ 0 w 845"/>
                <a:gd name="T9" fmla="*/ 0 h 695"/>
                <a:gd name="T10" fmla="*/ 0 w 845"/>
                <a:gd name="T11" fmla="*/ 0 h 695"/>
                <a:gd name="T12" fmla="*/ 0 w 845"/>
                <a:gd name="T13" fmla="*/ 0 h 695"/>
                <a:gd name="T14" fmla="*/ 0 w 845"/>
                <a:gd name="T15" fmla="*/ 0 h 695"/>
                <a:gd name="T16" fmla="*/ 0 w 845"/>
                <a:gd name="T17" fmla="*/ 0 h 695"/>
                <a:gd name="T18" fmla="*/ 0 w 845"/>
                <a:gd name="T19" fmla="*/ 0 h 695"/>
                <a:gd name="T20" fmla="*/ 0 w 845"/>
                <a:gd name="T21" fmla="*/ 0 h 695"/>
                <a:gd name="T22" fmla="*/ 0 w 845"/>
                <a:gd name="T23" fmla="*/ 0 h 695"/>
                <a:gd name="T24" fmla="*/ 0 w 845"/>
                <a:gd name="T25" fmla="*/ 0 h 695"/>
                <a:gd name="T26" fmla="*/ 0 w 845"/>
                <a:gd name="T27" fmla="*/ 0 h 695"/>
                <a:gd name="T28" fmla="*/ 0 w 845"/>
                <a:gd name="T29" fmla="*/ 0 h 695"/>
                <a:gd name="T30" fmla="*/ 0 w 845"/>
                <a:gd name="T31" fmla="*/ 0 h 695"/>
                <a:gd name="T32" fmla="*/ 0 w 845"/>
                <a:gd name="T33" fmla="*/ 0 h 695"/>
                <a:gd name="T34" fmla="*/ 0 w 845"/>
                <a:gd name="T35" fmla="*/ 0 h 695"/>
                <a:gd name="T36" fmla="*/ 0 w 845"/>
                <a:gd name="T37" fmla="*/ 0 h 695"/>
                <a:gd name="T38" fmla="*/ 0 w 845"/>
                <a:gd name="T39" fmla="*/ 0 h 695"/>
                <a:gd name="T40" fmla="*/ 0 w 845"/>
                <a:gd name="T41" fmla="*/ 0 h 695"/>
                <a:gd name="T42" fmla="*/ 0 w 845"/>
                <a:gd name="T43" fmla="*/ 0 h 695"/>
                <a:gd name="T44" fmla="*/ 0 w 845"/>
                <a:gd name="T45" fmla="*/ 0 h 695"/>
                <a:gd name="T46" fmla="*/ 0 w 845"/>
                <a:gd name="T47" fmla="*/ 0 h 695"/>
                <a:gd name="T48" fmla="*/ 0 w 845"/>
                <a:gd name="T49" fmla="*/ 0 h 695"/>
                <a:gd name="T50" fmla="*/ 0 w 845"/>
                <a:gd name="T51" fmla="*/ 0 h 695"/>
                <a:gd name="T52" fmla="*/ 0 w 845"/>
                <a:gd name="T53" fmla="*/ 0 h 695"/>
                <a:gd name="T54" fmla="*/ 0 w 845"/>
                <a:gd name="T55" fmla="*/ 0 h 695"/>
                <a:gd name="T56" fmla="*/ 0 w 845"/>
                <a:gd name="T57" fmla="*/ 0 h 695"/>
                <a:gd name="T58" fmla="*/ 0 w 845"/>
                <a:gd name="T59" fmla="*/ 0 h 695"/>
                <a:gd name="T60" fmla="*/ 0 w 845"/>
                <a:gd name="T61" fmla="*/ 0 h 695"/>
                <a:gd name="T62" fmla="*/ 0 w 845"/>
                <a:gd name="T63" fmla="*/ 0 h 695"/>
                <a:gd name="T64" fmla="*/ 0 w 845"/>
                <a:gd name="T65" fmla="*/ 0 h 69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845" h="695">
                  <a:moveTo>
                    <a:pt x="46" y="156"/>
                  </a:moveTo>
                  <a:lnTo>
                    <a:pt x="38" y="143"/>
                  </a:lnTo>
                  <a:lnTo>
                    <a:pt x="0" y="170"/>
                  </a:lnTo>
                  <a:lnTo>
                    <a:pt x="137" y="297"/>
                  </a:lnTo>
                  <a:lnTo>
                    <a:pt x="252" y="399"/>
                  </a:lnTo>
                  <a:lnTo>
                    <a:pt x="357" y="488"/>
                  </a:lnTo>
                  <a:lnTo>
                    <a:pt x="407" y="524"/>
                  </a:lnTo>
                  <a:lnTo>
                    <a:pt x="460" y="560"/>
                  </a:lnTo>
                  <a:lnTo>
                    <a:pt x="566" y="626"/>
                  </a:lnTo>
                  <a:lnTo>
                    <a:pt x="688" y="695"/>
                  </a:lnTo>
                  <a:lnTo>
                    <a:pt x="719" y="653"/>
                  </a:lnTo>
                  <a:lnTo>
                    <a:pt x="777" y="569"/>
                  </a:lnTo>
                  <a:lnTo>
                    <a:pt x="807" y="517"/>
                  </a:lnTo>
                  <a:lnTo>
                    <a:pt x="830" y="465"/>
                  </a:lnTo>
                  <a:lnTo>
                    <a:pt x="844" y="415"/>
                  </a:lnTo>
                  <a:lnTo>
                    <a:pt x="845" y="393"/>
                  </a:lnTo>
                  <a:lnTo>
                    <a:pt x="841" y="372"/>
                  </a:lnTo>
                  <a:lnTo>
                    <a:pt x="833" y="350"/>
                  </a:lnTo>
                  <a:lnTo>
                    <a:pt x="816" y="325"/>
                  </a:lnTo>
                  <a:lnTo>
                    <a:pt x="768" y="268"/>
                  </a:lnTo>
                  <a:lnTo>
                    <a:pt x="701" y="204"/>
                  </a:lnTo>
                  <a:lnTo>
                    <a:pt x="624" y="139"/>
                  </a:lnTo>
                  <a:lnTo>
                    <a:pt x="541" y="82"/>
                  </a:lnTo>
                  <a:lnTo>
                    <a:pt x="458" y="34"/>
                  </a:lnTo>
                  <a:lnTo>
                    <a:pt x="421" y="18"/>
                  </a:lnTo>
                  <a:lnTo>
                    <a:pt x="384" y="6"/>
                  </a:lnTo>
                  <a:lnTo>
                    <a:pt x="350" y="0"/>
                  </a:lnTo>
                  <a:lnTo>
                    <a:pt x="322" y="1"/>
                  </a:lnTo>
                  <a:lnTo>
                    <a:pt x="267" y="17"/>
                  </a:lnTo>
                  <a:lnTo>
                    <a:pt x="214" y="39"/>
                  </a:lnTo>
                  <a:lnTo>
                    <a:pt x="113" y="93"/>
                  </a:lnTo>
                  <a:lnTo>
                    <a:pt x="38" y="143"/>
                  </a:lnTo>
                  <a:lnTo>
                    <a:pt x="0" y="170"/>
                  </a:lnTo>
                  <a:lnTo>
                    <a:pt x="137" y="297"/>
                  </a:lnTo>
                  <a:lnTo>
                    <a:pt x="147" y="285"/>
                  </a:lnTo>
                  <a:lnTo>
                    <a:pt x="24" y="172"/>
                  </a:lnTo>
                  <a:lnTo>
                    <a:pt x="46" y="156"/>
                  </a:lnTo>
                  <a:lnTo>
                    <a:pt x="121" y="108"/>
                  </a:lnTo>
                  <a:lnTo>
                    <a:pt x="220" y="53"/>
                  </a:lnTo>
                  <a:lnTo>
                    <a:pt x="272" y="31"/>
                  </a:lnTo>
                  <a:lnTo>
                    <a:pt x="324" y="18"/>
                  </a:lnTo>
                  <a:lnTo>
                    <a:pt x="350" y="17"/>
                  </a:lnTo>
                  <a:lnTo>
                    <a:pt x="380" y="21"/>
                  </a:lnTo>
                  <a:lnTo>
                    <a:pt x="414" y="32"/>
                  </a:lnTo>
                  <a:lnTo>
                    <a:pt x="452" y="48"/>
                  </a:lnTo>
                  <a:lnTo>
                    <a:pt x="533" y="94"/>
                  </a:lnTo>
                  <a:lnTo>
                    <a:pt x="614" y="152"/>
                  </a:lnTo>
                  <a:lnTo>
                    <a:pt x="691" y="216"/>
                  </a:lnTo>
                  <a:lnTo>
                    <a:pt x="756" y="278"/>
                  </a:lnTo>
                  <a:lnTo>
                    <a:pt x="804" y="335"/>
                  </a:lnTo>
                  <a:lnTo>
                    <a:pt x="819" y="358"/>
                  </a:lnTo>
                  <a:lnTo>
                    <a:pt x="827" y="376"/>
                  </a:lnTo>
                  <a:lnTo>
                    <a:pt x="829" y="393"/>
                  </a:lnTo>
                  <a:lnTo>
                    <a:pt x="828" y="413"/>
                  </a:lnTo>
                  <a:lnTo>
                    <a:pt x="816" y="459"/>
                  </a:lnTo>
                  <a:lnTo>
                    <a:pt x="792" y="511"/>
                  </a:lnTo>
                  <a:lnTo>
                    <a:pt x="765" y="561"/>
                  </a:lnTo>
                  <a:lnTo>
                    <a:pt x="707" y="645"/>
                  </a:lnTo>
                  <a:lnTo>
                    <a:pt x="684" y="675"/>
                  </a:lnTo>
                  <a:lnTo>
                    <a:pt x="574" y="612"/>
                  </a:lnTo>
                  <a:lnTo>
                    <a:pt x="469" y="548"/>
                  </a:lnTo>
                  <a:lnTo>
                    <a:pt x="415" y="512"/>
                  </a:lnTo>
                  <a:lnTo>
                    <a:pt x="367" y="476"/>
                  </a:lnTo>
                  <a:lnTo>
                    <a:pt x="262" y="387"/>
                  </a:lnTo>
                  <a:lnTo>
                    <a:pt x="147" y="285"/>
                  </a:lnTo>
                  <a:lnTo>
                    <a:pt x="24" y="172"/>
                  </a:lnTo>
                  <a:lnTo>
                    <a:pt x="46" y="156"/>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226" name="Freeform 120"/>
            <p:cNvSpPr>
              <a:spLocks/>
            </p:cNvSpPr>
            <p:nvPr/>
          </p:nvSpPr>
          <p:spPr bwMode="auto">
            <a:xfrm>
              <a:off x="4851" y="3254"/>
              <a:ext cx="37" cy="22"/>
            </a:xfrm>
            <a:custGeom>
              <a:avLst/>
              <a:gdLst>
                <a:gd name="T0" fmla="*/ 0 w 268"/>
                <a:gd name="T1" fmla="*/ 0 h 165"/>
                <a:gd name="T2" fmla="*/ 0 w 268"/>
                <a:gd name="T3" fmla="*/ 0 h 165"/>
                <a:gd name="T4" fmla="*/ 0 w 268"/>
                <a:gd name="T5" fmla="*/ 0 h 165"/>
                <a:gd name="T6" fmla="*/ 0 w 268"/>
                <a:gd name="T7" fmla="*/ 0 h 165"/>
                <a:gd name="T8" fmla="*/ 0 w 268"/>
                <a:gd name="T9" fmla="*/ 0 h 165"/>
                <a:gd name="T10" fmla="*/ 0 w 268"/>
                <a:gd name="T11" fmla="*/ 0 h 165"/>
                <a:gd name="T12" fmla="*/ 0 w 268"/>
                <a:gd name="T13" fmla="*/ 0 h 165"/>
                <a:gd name="T14" fmla="*/ 0 w 268"/>
                <a:gd name="T15" fmla="*/ 0 h 165"/>
                <a:gd name="T16" fmla="*/ 0 w 268"/>
                <a:gd name="T17" fmla="*/ 0 h 165"/>
                <a:gd name="T18" fmla="*/ 0 w 268"/>
                <a:gd name="T19" fmla="*/ 0 h 165"/>
                <a:gd name="T20" fmla="*/ 0 w 268"/>
                <a:gd name="T21" fmla="*/ 0 h 165"/>
                <a:gd name="T22" fmla="*/ 0 w 268"/>
                <a:gd name="T23" fmla="*/ 0 h 165"/>
                <a:gd name="T24" fmla="*/ 0 w 268"/>
                <a:gd name="T25" fmla="*/ 0 h 165"/>
                <a:gd name="T26" fmla="*/ 0 w 268"/>
                <a:gd name="T27" fmla="*/ 0 h 165"/>
                <a:gd name="T28" fmla="*/ 0 w 268"/>
                <a:gd name="T29" fmla="*/ 0 h 165"/>
                <a:gd name="T30" fmla="*/ 0 w 268"/>
                <a:gd name="T31" fmla="*/ 0 h 165"/>
                <a:gd name="T32" fmla="*/ 0 w 268"/>
                <a:gd name="T33" fmla="*/ 0 h 165"/>
                <a:gd name="T34" fmla="*/ 0 w 268"/>
                <a:gd name="T35" fmla="*/ 0 h 165"/>
                <a:gd name="T36" fmla="*/ 0 w 268"/>
                <a:gd name="T37" fmla="*/ 0 h 165"/>
                <a:gd name="T38" fmla="*/ 0 w 268"/>
                <a:gd name="T39" fmla="*/ 0 h 165"/>
                <a:gd name="T40" fmla="*/ 0 w 268"/>
                <a:gd name="T41" fmla="*/ 0 h 165"/>
                <a:gd name="T42" fmla="*/ 0 w 268"/>
                <a:gd name="T43" fmla="*/ 0 h 165"/>
                <a:gd name="T44" fmla="*/ 0 w 268"/>
                <a:gd name="T45" fmla="*/ 0 h 165"/>
                <a:gd name="T46" fmla="*/ 0 w 268"/>
                <a:gd name="T47" fmla="*/ 0 h 165"/>
                <a:gd name="T48" fmla="*/ 0 w 268"/>
                <a:gd name="T49" fmla="*/ 0 h 165"/>
                <a:gd name="T50" fmla="*/ 0 w 268"/>
                <a:gd name="T51" fmla="*/ 0 h 165"/>
                <a:gd name="T52" fmla="*/ 0 w 268"/>
                <a:gd name="T53" fmla="*/ 0 h 165"/>
                <a:gd name="T54" fmla="*/ 0 w 268"/>
                <a:gd name="T55" fmla="*/ 0 h 165"/>
                <a:gd name="T56" fmla="*/ 0 w 268"/>
                <a:gd name="T57" fmla="*/ 0 h 165"/>
                <a:gd name="T58" fmla="*/ 0 w 268"/>
                <a:gd name="T59" fmla="*/ 0 h 165"/>
                <a:gd name="T60" fmla="*/ 0 w 268"/>
                <a:gd name="T61" fmla="*/ 0 h 165"/>
                <a:gd name="T62" fmla="*/ 0 w 268"/>
                <a:gd name="T63" fmla="*/ 0 h 165"/>
                <a:gd name="T64" fmla="*/ 0 w 268"/>
                <a:gd name="T65" fmla="*/ 0 h 165"/>
                <a:gd name="T66" fmla="*/ 0 w 268"/>
                <a:gd name="T67" fmla="*/ 0 h 165"/>
                <a:gd name="T68" fmla="*/ 0 w 268"/>
                <a:gd name="T69" fmla="*/ 0 h 165"/>
                <a:gd name="T70" fmla="*/ 0 w 268"/>
                <a:gd name="T71" fmla="*/ 0 h 165"/>
                <a:gd name="T72" fmla="*/ 0 w 268"/>
                <a:gd name="T73" fmla="*/ 0 h 165"/>
                <a:gd name="T74" fmla="*/ 0 w 268"/>
                <a:gd name="T75" fmla="*/ 0 h 16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68" h="165">
                  <a:moveTo>
                    <a:pt x="9" y="18"/>
                  </a:moveTo>
                  <a:lnTo>
                    <a:pt x="0" y="29"/>
                  </a:lnTo>
                  <a:lnTo>
                    <a:pt x="2" y="43"/>
                  </a:lnTo>
                  <a:lnTo>
                    <a:pt x="14" y="51"/>
                  </a:lnTo>
                  <a:lnTo>
                    <a:pt x="27" y="49"/>
                  </a:lnTo>
                  <a:lnTo>
                    <a:pt x="37" y="43"/>
                  </a:lnTo>
                  <a:lnTo>
                    <a:pt x="46" y="38"/>
                  </a:lnTo>
                  <a:lnTo>
                    <a:pt x="75" y="35"/>
                  </a:lnTo>
                  <a:lnTo>
                    <a:pt x="108" y="39"/>
                  </a:lnTo>
                  <a:lnTo>
                    <a:pt x="143" y="52"/>
                  </a:lnTo>
                  <a:lnTo>
                    <a:pt x="177" y="70"/>
                  </a:lnTo>
                  <a:lnTo>
                    <a:pt x="205" y="93"/>
                  </a:lnTo>
                  <a:lnTo>
                    <a:pt x="224" y="121"/>
                  </a:lnTo>
                  <a:lnTo>
                    <a:pt x="230" y="135"/>
                  </a:lnTo>
                  <a:lnTo>
                    <a:pt x="233" y="151"/>
                  </a:lnTo>
                  <a:lnTo>
                    <a:pt x="240" y="162"/>
                  </a:lnTo>
                  <a:lnTo>
                    <a:pt x="254" y="165"/>
                  </a:lnTo>
                  <a:lnTo>
                    <a:pt x="265" y="158"/>
                  </a:lnTo>
                  <a:lnTo>
                    <a:pt x="268" y="145"/>
                  </a:lnTo>
                  <a:lnTo>
                    <a:pt x="265" y="126"/>
                  </a:lnTo>
                  <a:lnTo>
                    <a:pt x="264" y="122"/>
                  </a:lnTo>
                  <a:lnTo>
                    <a:pt x="257" y="105"/>
                  </a:lnTo>
                  <a:lnTo>
                    <a:pt x="255" y="102"/>
                  </a:lnTo>
                  <a:lnTo>
                    <a:pt x="232" y="70"/>
                  </a:lnTo>
                  <a:lnTo>
                    <a:pt x="229" y="66"/>
                  </a:lnTo>
                  <a:lnTo>
                    <a:pt x="199" y="41"/>
                  </a:lnTo>
                  <a:lnTo>
                    <a:pt x="196" y="38"/>
                  </a:lnTo>
                  <a:lnTo>
                    <a:pt x="159" y="19"/>
                  </a:lnTo>
                  <a:lnTo>
                    <a:pt x="157" y="18"/>
                  </a:lnTo>
                  <a:lnTo>
                    <a:pt x="118" y="5"/>
                  </a:lnTo>
                  <a:lnTo>
                    <a:pt x="114" y="5"/>
                  </a:lnTo>
                  <a:lnTo>
                    <a:pt x="77" y="0"/>
                  </a:lnTo>
                  <a:lnTo>
                    <a:pt x="73" y="0"/>
                  </a:lnTo>
                  <a:lnTo>
                    <a:pt x="40" y="4"/>
                  </a:lnTo>
                  <a:lnTo>
                    <a:pt x="36" y="5"/>
                  </a:lnTo>
                  <a:lnTo>
                    <a:pt x="23" y="10"/>
                  </a:lnTo>
                  <a:lnTo>
                    <a:pt x="20" y="11"/>
                  </a:lnTo>
                  <a:lnTo>
                    <a:pt x="9" y="18"/>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27" name="Freeform 121"/>
            <p:cNvSpPr>
              <a:spLocks/>
            </p:cNvSpPr>
            <p:nvPr/>
          </p:nvSpPr>
          <p:spPr bwMode="auto">
            <a:xfrm>
              <a:off x="4703" y="3175"/>
              <a:ext cx="259" cy="376"/>
            </a:xfrm>
            <a:custGeom>
              <a:avLst/>
              <a:gdLst>
                <a:gd name="T0" fmla="*/ 0 w 1828"/>
                <a:gd name="T1" fmla="*/ 0 h 2911"/>
                <a:gd name="T2" fmla="*/ 0 w 1828"/>
                <a:gd name="T3" fmla="*/ 0 h 2911"/>
                <a:gd name="T4" fmla="*/ 0 w 1828"/>
                <a:gd name="T5" fmla="*/ 0 h 2911"/>
                <a:gd name="T6" fmla="*/ 0 w 1828"/>
                <a:gd name="T7" fmla="*/ 0 h 2911"/>
                <a:gd name="T8" fmla="*/ 0 w 1828"/>
                <a:gd name="T9" fmla="*/ 0 h 2911"/>
                <a:gd name="T10" fmla="*/ 0 w 1828"/>
                <a:gd name="T11" fmla="*/ 0 h 2911"/>
                <a:gd name="T12" fmla="*/ 0 w 1828"/>
                <a:gd name="T13" fmla="*/ 0 h 2911"/>
                <a:gd name="T14" fmla="*/ 0 w 1828"/>
                <a:gd name="T15" fmla="*/ 0 h 2911"/>
                <a:gd name="T16" fmla="*/ 0 w 1828"/>
                <a:gd name="T17" fmla="*/ 0 h 2911"/>
                <a:gd name="T18" fmla="*/ 0 w 1828"/>
                <a:gd name="T19" fmla="*/ 0 h 2911"/>
                <a:gd name="T20" fmla="*/ 0 w 1828"/>
                <a:gd name="T21" fmla="*/ 0 h 2911"/>
                <a:gd name="T22" fmla="*/ 0 w 1828"/>
                <a:gd name="T23" fmla="*/ 0 h 2911"/>
                <a:gd name="T24" fmla="*/ 0 w 1828"/>
                <a:gd name="T25" fmla="*/ 0 h 2911"/>
                <a:gd name="T26" fmla="*/ 0 w 1828"/>
                <a:gd name="T27" fmla="*/ 0 h 2911"/>
                <a:gd name="T28" fmla="*/ 0 w 1828"/>
                <a:gd name="T29" fmla="*/ 0 h 2911"/>
                <a:gd name="T30" fmla="*/ 0 w 1828"/>
                <a:gd name="T31" fmla="*/ 0 h 2911"/>
                <a:gd name="T32" fmla="*/ 0 w 1828"/>
                <a:gd name="T33" fmla="*/ 0 h 2911"/>
                <a:gd name="T34" fmla="*/ 0 w 1828"/>
                <a:gd name="T35" fmla="*/ 0 h 2911"/>
                <a:gd name="T36" fmla="*/ 0 w 1828"/>
                <a:gd name="T37" fmla="*/ 0 h 2911"/>
                <a:gd name="T38" fmla="*/ 0 w 1828"/>
                <a:gd name="T39" fmla="*/ 0 h 2911"/>
                <a:gd name="T40" fmla="*/ 0 w 1828"/>
                <a:gd name="T41" fmla="*/ 0 h 2911"/>
                <a:gd name="T42" fmla="*/ 0 w 1828"/>
                <a:gd name="T43" fmla="*/ 0 h 2911"/>
                <a:gd name="T44" fmla="*/ 0 w 1828"/>
                <a:gd name="T45" fmla="*/ 0 h 2911"/>
                <a:gd name="T46" fmla="*/ 0 w 1828"/>
                <a:gd name="T47" fmla="*/ 0 h 2911"/>
                <a:gd name="T48" fmla="*/ 0 w 1828"/>
                <a:gd name="T49" fmla="*/ 0 h 2911"/>
                <a:gd name="T50" fmla="*/ 0 w 1828"/>
                <a:gd name="T51" fmla="*/ 0 h 2911"/>
                <a:gd name="T52" fmla="*/ 0 w 1828"/>
                <a:gd name="T53" fmla="*/ 0 h 2911"/>
                <a:gd name="T54" fmla="*/ 0 w 1828"/>
                <a:gd name="T55" fmla="*/ 0 h 2911"/>
                <a:gd name="T56" fmla="*/ 0 w 1828"/>
                <a:gd name="T57" fmla="*/ 0 h 2911"/>
                <a:gd name="T58" fmla="*/ 0 w 1828"/>
                <a:gd name="T59" fmla="*/ 0 h 2911"/>
                <a:gd name="T60" fmla="*/ 0 w 1828"/>
                <a:gd name="T61" fmla="*/ 0 h 2911"/>
                <a:gd name="T62" fmla="*/ 0 w 1828"/>
                <a:gd name="T63" fmla="*/ 0 h 2911"/>
                <a:gd name="T64" fmla="*/ 0 w 1828"/>
                <a:gd name="T65" fmla="*/ 0 h 2911"/>
                <a:gd name="T66" fmla="*/ 0 w 1828"/>
                <a:gd name="T67" fmla="*/ 0 h 2911"/>
                <a:gd name="T68" fmla="*/ 0 w 1828"/>
                <a:gd name="T69" fmla="*/ 0 h 2911"/>
                <a:gd name="T70" fmla="*/ 0 w 1828"/>
                <a:gd name="T71" fmla="*/ 0 h 2911"/>
                <a:gd name="T72" fmla="*/ 0 w 1828"/>
                <a:gd name="T73" fmla="*/ 0 h 2911"/>
                <a:gd name="T74" fmla="*/ 0 w 1828"/>
                <a:gd name="T75" fmla="*/ 0 h 2911"/>
                <a:gd name="T76" fmla="*/ 0 w 1828"/>
                <a:gd name="T77" fmla="*/ 0 h 2911"/>
                <a:gd name="T78" fmla="*/ 0 w 1828"/>
                <a:gd name="T79" fmla="*/ 0 h 2911"/>
                <a:gd name="T80" fmla="*/ 0 w 1828"/>
                <a:gd name="T81" fmla="*/ 0 h 2911"/>
                <a:gd name="T82" fmla="*/ 0 w 1828"/>
                <a:gd name="T83" fmla="*/ 0 h 2911"/>
                <a:gd name="T84" fmla="*/ 0 w 1828"/>
                <a:gd name="T85" fmla="*/ 0 h 2911"/>
                <a:gd name="T86" fmla="*/ 0 w 1828"/>
                <a:gd name="T87" fmla="*/ 0 h 2911"/>
                <a:gd name="T88" fmla="*/ 0 w 1828"/>
                <a:gd name="T89" fmla="*/ 0 h 291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828" h="2911">
                  <a:moveTo>
                    <a:pt x="1425" y="257"/>
                  </a:moveTo>
                  <a:lnTo>
                    <a:pt x="1249" y="0"/>
                  </a:lnTo>
                  <a:lnTo>
                    <a:pt x="1221" y="15"/>
                  </a:lnTo>
                  <a:lnTo>
                    <a:pt x="1145" y="66"/>
                  </a:lnTo>
                  <a:lnTo>
                    <a:pt x="1028" y="158"/>
                  </a:lnTo>
                  <a:lnTo>
                    <a:pt x="958" y="220"/>
                  </a:lnTo>
                  <a:lnTo>
                    <a:pt x="882" y="296"/>
                  </a:lnTo>
                  <a:lnTo>
                    <a:pt x="801" y="385"/>
                  </a:lnTo>
                  <a:lnTo>
                    <a:pt x="716" y="487"/>
                  </a:lnTo>
                  <a:lnTo>
                    <a:pt x="628" y="605"/>
                  </a:lnTo>
                  <a:lnTo>
                    <a:pt x="538" y="738"/>
                  </a:lnTo>
                  <a:lnTo>
                    <a:pt x="448" y="887"/>
                  </a:lnTo>
                  <a:lnTo>
                    <a:pt x="360" y="1054"/>
                  </a:lnTo>
                  <a:lnTo>
                    <a:pt x="273" y="1238"/>
                  </a:lnTo>
                  <a:lnTo>
                    <a:pt x="230" y="1338"/>
                  </a:lnTo>
                  <a:lnTo>
                    <a:pt x="189" y="1441"/>
                  </a:lnTo>
                  <a:lnTo>
                    <a:pt x="147" y="1560"/>
                  </a:lnTo>
                  <a:lnTo>
                    <a:pt x="111" y="1677"/>
                  </a:lnTo>
                  <a:lnTo>
                    <a:pt x="82" y="1794"/>
                  </a:lnTo>
                  <a:lnTo>
                    <a:pt x="57" y="1907"/>
                  </a:lnTo>
                  <a:lnTo>
                    <a:pt x="39" y="2016"/>
                  </a:lnTo>
                  <a:lnTo>
                    <a:pt x="25" y="2120"/>
                  </a:lnTo>
                  <a:lnTo>
                    <a:pt x="6" y="2313"/>
                  </a:lnTo>
                  <a:lnTo>
                    <a:pt x="0" y="2475"/>
                  </a:lnTo>
                  <a:lnTo>
                    <a:pt x="1" y="2600"/>
                  </a:lnTo>
                  <a:lnTo>
                    <a:pt x="7" y="2709"/>
                  </a:lnTo>
                  <a:lnTo>
                    <a:pt x="67" y="2739"/>
                  </a:lnTo>
                  <a:lnTo>
                    <a:pt x="214" y="2805"/>
                  </a:lnTo>
                  <a:lnTo>
                    <a:pt x="305" y="2841"/>
                  </a:lnTo>
                  <a:lnTo>
                    <a:pt x="400" y="2874"/>
                  </a:lnTo>
                  <a:lnTo>
                    <a:pt x="491" y="2898"/>
                  </a:lnTo>
                  <a:lnTo>
                    <a:pt x="574" y="2911"/>
                  </a:lnTo>
                  <a:lnTo>
                    <a:pt x="659" y="2910"/>
                  </a:lnTo>
                  <a:lnTo>
                    <a:pt x="756" y="2900"/>
                  </a:lnTo>
                  <a:lnTo>
                    <a:pt x="859" y="2883"/>
                  </a:lnTo>
                  <a:lnTo>
                    <a:pt x="960" y="2862"/>
                  </a:lnTo>
                  <a:lnTo>
                    <a:pt x="1125" y="2821"/>
                  </a:lnTo>
                  <a:lnTo>
                    <a:pt x="1194" y="2803"/>
                  </a:lnTo>
                  <a:lnTo>
                    <a:pt x="1275" y="2047"/>
                  </a:lnTo>
                  <a:lnTo>
                    <a:pt x="1477" y="2289"/>
                  </a:lnTo>
                  <a:lnTo>
                    <a:pt x="1300" y="2603"/>
                  </a:lnTo>
                  <a:lnTo>
                    <a:pt x="1542" y="2778"/>
                  </a:lnTo>
                  <a:lnTo>
                    <a:pt x="1583" y="2730"/>
                  </a:lnTo>
                  <a:lnTo>
                    <a:pt x="1675" y="2615"/>
                  </a:lnTo>
                  <a:lnTo>
                    <a:pt x="1725" y="2547"/>
                  </a:lnTo>
                  <a:lnTo>
                    <a:pt x="1771" y="2480"/>
                  </a:lnTo>
                  <a:lnTo>
                    <a:pt x="1808" y="2419"/>
                  </a:lnTo>
                  <a:lnTo>
                    <a:pt x="1827" y="2371"/>
                  </a:lnTo>
                  <a:lnTo>
                    <a:pt x="1828" y="2346"/>
                  </a:lnTo>
                  <a:lnTo>
                    <a:pt x="1822" y="2310"/>
                  </a:lnTo>
                  <a:lnTo>
                    <a:pt x="1791" y="2215"/>
                  </a:lnTo>
                  <a:lnTo>
                    <a:pt x="1740" y="2097"/>
                  </a:lnTo>
                  <a:lnTo>
                    <a:pt x="1678" y="1969"/>
                  </a:lnTo>
                  <a:lnTo>
                    <a:pt x="1609" y="1842"/>
                  </a:lnTo>
                  <a:lnTo>
                    <a:pt x="1541" y="1728"/>
                  </a:lnTo>
                  <a:lnTo>
                    <a:pt x="1481" y="1639"/>
                  </a:lnTo>
                  <a:lnTo>
                    <a:pt x="1456" y="1608"/>
                  </a:lnTo>
                  <a:lnTo>
                    <a:pt x="1436" y="1587"/>
                  </a:lnTo>
                  <a:lnTo>
                    <a:pt x="1396" y="1559"/>
                  </a:lnTo>
                  <a:lnTo>
                    <a:pt x="1349" y="1533"/>
                  </a:lnTo>
                  <a:lnTo>
                    <a:pt x="1249" y="1492"/>
                  </a:lnTo>
                  <a:lnTo>
                    <a:pt x="1166" y="1468"/>
                  </a:lnTo>
                  <a:lnTo>
                    <a:pt x="1133" y="1458"/>
                  </a:lnTo>
                  <a:lnTo>
                    <a:pt x="1104" y="1474"/>
                  </a:lnTo>
                  <a:lnTo>
                    <a:pt x="1035" y="1503"/>
                  </a:lnTo>
                  <a:lnTo>
                    <a:pt x="992" y="1517"/>
                  </a:lnTo>
                  <a:lnTo>
                    <a:pt x="949" y="1525"/>
                  </a:lnTo>
                  <a:lnTo>
                    <a:pt x="908" y="1525"/>
                  </a:lnTo>
                  <a:lnTo>
                    <a:pt x="872" y="1515"/>
                  </a:lnTo>
                  <a:lnTo>
                    <a:pt x="851" y="1500"/>
                  </a:lnTo>
                  <a:lnTo>
                    <a:pt x="833" y="1484"/>
                  </a:lnTo>
                  <a:lnTo>
                    <a:pt x="810" y="1443"/>
                  </a:lnTo>
                  <a:lnTo>
                    <a:pt x="797" y="1397"/>
                  </a:lnTo>
                  <a:lnTo>
                    <a:pt x="794" y="1351"/>
                  </a:lnTo>
                  <a:lnTo>
                    <a:pt x="796" y="1307"/>
                  </a:lnTo>
                  <a:lnTo>
                    <a:pt x="801" y="1270"/>
                  </a:lnTo>
                  <a:lnTo>
                    <a:pt x="808" y="1236"/>
                  </a:lnTo>
                  <a:lnTo>
                    <a:pt x="809" y="1190"/>
                  </a:lnTo>
                  <a:lnTo>
                    <a:pt x="818" y="1076"/>
                  </a:lnTo>
                  <a:lnTo>
                    <a:pt x="830" y="1003"/>
                  </a:lnTo>
                  <a:lnTo>
                    <a:pt x="849" y="925"/>
                  </a:lnTo>
                  <a:lnTo>
                    <a:pt x="874" y="847"/>
                  </a:lnTo>
                  <a:lnTo>
                    <a:pt x="891" y="809"/>
                  </a:lnTo>
                  <a:lnTo>
                    <a:pt x="910" y="773"/>
                  </a:lnTo>
                  <a:lnTo>
                    <a:pt x="936" y="732"/>
                  </a:lnTo>
                  <a:lnTo>
                    <a:pt x="967" y="690"/>
                  </a:lnTo>
                  <a:lnTo>
                    <a:pt x="1042" y="603"/>
                  </a:lnTo>
                  <a:lnTo>
                    <a:pt x="1127" y="516"/>
                  </a:lnTo>
                  <a:lnTo>
                    <a:pt x="1213" y="435"/>
                  </a:lnTo>
                  <a:lnTo>
                    <a:pt x="1361" y="308"/>
                  </a:lnTo>
                  <a:lnTo>
                    <a:pt x="1425" y="257"/>
                  </a:lnTo>
                  <a:close/>
                </a:path>
              </a:pathLst>
            </a:custGeom>
            <a:solidFill>
              <a:srgbClr val="80C0C0"/>
            </a:solidFill>
            <a:ln w="9525" cap="flat" cmpd="sng">
              <a:solidFill>
                <a:srgbClr val="000000"/>
              </a:solidFill>
              <a:prstDash val="solid"/>
              <a:round/>
              <a:headEnd/>
              <a:tailEnd/>
            </a:ln>
          </p:spPr>
          <p:txBody>
            <a:bodyPr/>
            <a:lstStyle/>
            <a:p>
              <a:endParaRPr lang="ja-JP" altLang="en-US"/>
            </a:p>
          </p:txBody>
        </p:sp>
        <p:sp>
          <p:nvSpPr>
            <p:cNvPr id="3228" name="Freeform 122"/>
            <p:cNvSpPr>
              <a:spLocks/>
            </p:cNvSpPr>
            <p:nvPr/>
          </p:nvSpPr>
          <p:spPr bwMode="auto">
            <a:xfrm>
              <a:off x="4703" y="3175"/>
              <a:ext cx="264" cy="376"/>
            </a:xfrm>
            <a:custGeom>
              <a:avLst/>
              <a:gdLst>
                <a:gd name="T0" fmla="*/ 0 w 1844"/>
                <a:gd name="T1" fmla="*/ 0 h 2930"/>
                <a:gd name="T2" fmla="*/ 0 w 1844"/>
                <a:gd name="T3" fmla="*/ 0 h 2930"/>
                <a:gd name="T4" fmla="*/ 0 w 1844"/>
                <a:gd name="T5" fmla="*/ 0 h 2930"/>
                <a:gd name="T6" fmla="*/ 0 w 1844"/>
                <a:gd name="T7" fmla="*/ 0 h 2930"/>
                <a:gd name="T8" fmla="*/ 0 w 1844"/>
                <a:gd name="T9" fmla="*/ 0 h 2930"/>
                <a:gd name="T10" fmla="*/ 0 w 1844"/>
                <a:gd name="T11" fmla="*/ 0 h 2930"/>
                <a:gd name="T12" fmla="*/ 0 w 1844"/>
                <a:gd name="T13" fmla="*/ 0 h 2930"/>
                <a:gd name="T14" fmla="*/ 0 w 1844"/>
                <a:gd name="T15" fmla="*/ 0 h 2930"/>
                <a:gd name="T16" fmla="*/ 0 w 1844"/>
                <a:gd name="T17" fmla="*/ 0 h 2930"/>
                <a:gd name="T18" fmla="*/ 0 w 1844"/>
                <a:gd name="T19" fmla="*/ 0 h 2930"/>
                <a:gd name="T20" fmla="*/ 0 w 1844"/>
                <a:gd name="T21" fmla="*/ 0 h 2930"/>
                <a:gd name="T22" fmla="*/ 0 w 1844"/>
                <a:gd name="T23" fmla="*/ 0 h 2930"/>
                <a:gd name="T24" fmla="*/ 0 w 1844"/>
                <a:gd name="T25" fmla="*/ 0 h 2930"/>
                <a:gd name="T26" fmla="*/ 0 w 1844"/>
                <a:gd name="T27" fmla="*/ 0 h 2930"/>
                <a:gd name="T28" fmla="*/ 0 w 1844"/>
                <a:gd name="T29" fmla="*/ 0 h 2930"/>
                <a:gd name="T30" fmla="*/ 0 w 1844"/>
                <a:gd name="T31" fmla="*/ 0 h 2930"/>
                <a:gd name="T32" fmla="*/ 0 w 1844"/>
                <a:gd name="T33" fmla="*/ 0 h 2930"/>
                <a:gd name="T34" fmla="*/ 0 w 1844"/>
                <a:gd name="T35" fmla="*/ 0 h 2930"/>
                <a:gd name="T36" fmla="*/ 0 w 1844"/>
                <a:gd name="T37" fmla="*/ 0 h 2930"/>
                <a:gd name="T38" fmla="*/ 0 w 1844"/>
                <a:gd name="T39" fmla="*/ 0 h 2930"/>
                <a:gd name="T40" fmla="*/ 0 w 1844"/>
                <a:gd name="T41" fmla="*/ 0 h 2930"/>
                <a:gd name="T42" fmla="*/ 0 w 1844"/>
                <a:gd name="T43" fmla="*/ 0 h 2930"/>
                <a:gd name="T44" fmla="*/ 0 w 1844"/>
                <a:gd name="T45" fmla="*/ 0 h 2930"/>
                <a:gd name="T46" fmla="*/ 0 w 1844"/>
                <a:gd name="T47" fmla="*/ 0 h 2930"/>
                <a:gd name="T48" fmla="*/ 0 w 1844"/>
                <a:gd name="T49" fmla="*/ 0 h 2930"/>
                <a:gd name="T50" fmla="*/ 0 w 1844"/>
                <a:gd name="T51" fmla="*/ 0 h 2930"/>
                <a:gd name="T52" fmla="*/ 0 w 1844"/>
                <a:gd name="T53" fmla="*/ 0 h 2930"/>
                <a:gd name="T54" fmla="*/ 0 w 1844"/>
                <a:gd name="T55" fmla="*/ 0 h 2930"/>
                <a:gd name="T56" fmla="*/ 0 w 1844"/>
                <a:gd name="T57" fmla="*/ 0 h 2930"/>
                <a:gd name="T58" fmla="*/ 0 w 1844"/>
                <a:gd name="T59" fmla="*/ 0 h 2930"/>
                <a:gd name="T60" fmla="*/ 0 w 1844"/>
                <a:gd name="T61" fmla="*/ 0 h 2930"/>
                <a:gd name="T62" fmla="*/ 0 w 1844"/>
                <a:gd name="T63" fmla="*/ 0 h 2930"/>
                <a:gd name="T64" fmla="*/ 0 w 1844"/>
                <a:gd name="T65" fmla="*/ 0 h 2930"/>
                <a:gd name="T66" fmla="*/ 0 w 1844"/>
                <a:gd name="T67" fmla="*/ 0 h 2930"/>
                <a:gd name="T68" fmla="*/ 0 w 1844"/>
                <a:gd name="T69" fmla="*/ 0 h 2930"/>
                <a:gd name="T70" fmla="*/ 0 w 1844"/>
                <a:gd name="T71" fmla="*/ 0 h 2930"/>
                <a:gd name="T72" fmla="*/ 0 w 1844"/>
                <a:gd name="T73" fmla="*/ 0 h 2930"/>
                <a:gd name="T74" fmla="*/ 0 w 1844"/>
                <a:gd name="T75" fmla="*/ 0 h 2930"/>
                <a:gd name="T76" fmla="*/ 0 w 1844"/>
                <a:gd name="T77" fmla="*/ 0 h 2930"/>
                <a:gd name="T78" fmla="*/ 0 w 1844"/>
                <a:gd name="T79" fmla="*/ 0 h 2930"/>
                <a:gd name="T80" fmla="*/ 0 w 1844"/>
                <a:gd name="T81" fmla="*/ 0 h 2930"/>
                <a:gd name="T82" fmla="*/ 0 w 1844"/>
                <a:gd name="T83" fmla="*/ 0 h 2930"/>
                <a:gd name="T84" fmla="*/ 0 w 1844"/>
                <a:gd name="T85" fmla="*/ 0 h 2930"/>
                <a:gd name="T86" fmla="*/ 0 w 1844"/>
                <a:gd name="T87" fmla="*/ 0 h 2930"/>
                <a:gd name="T88" fmla="*/ 0 w 1844"/>
                <a:gd name="T89" fmla="*/ 0 h 2930"/>
                <a:gd name="T90" fmla="*/ 0 w 1844"/>
                <a:gd name="T91" fmla="*/ 0 h 2930"/>
                <a:gd name="T92" fmla="*/ 0 w 1844"/>
                <a:gd name="T93" fmla="*/ 0 h 2930"/>
                <a:gd name="T94" fmla="*/ 0 w 1844"/>
                <a:gd name="T95" fmla="*/ 0 h 2930"/>
                <a:gd name="T96" fmla="*/ 0 w 1844"/>
                <a:gd name="T97" fmla="*/ 0 h 2930"/>
                <a:gd name="T98" fmla="*/ 0 w 1844"/>
                <a:gd name="T99" fmla="*/ 0 h 2930"/>
                <a:gd name="T100" fmla="*/ 0 w 1844"/>
                <a:gd name="T101" fmla="*/ 0 h 2930"/>
                <a:gd name="T102" fmla="*/ 0 w 1844"/>
                <a:gd name="T103" fmla="*/ 0 h 2930"/>
                <a:gd name="T104" fmla="*/ 0 w 1844"/>
                <a:gd name="T105" fmla="*/ 0 h 2930"/>
                <a:gd name="T106" fmla="*/ 0 w 1844"/>
                <a:gd name="T107" fmla="*/ 0 h 2930"/>
                <a:gd name="T108" fmla="*/ 0 w 1844"/>
                <a:gd name="T109" fmla="*/ 0 h 2930"/>
                <a:gd name="T110" fmla="*/ 0 w 1844"/>
                <a:gd name="T111" fmla="*/ 0 h 2930"/>
                <a:gd name="T112" fmla="*/ 0 w 1844"/>
                <a:gd name="T113" fmla="*/ 0 h 2930"/>
                <a:gd name="T114" fmla="*/ 0 w 1844"/>
                <a:gd name="T115" fmla="*/ 0 h 2930"/>
                <a:gd name="T116" fmla="*/ 0 w 1844"/>
                <a:gd name="T117" fmla="*/ 0 h 2930"/>
                <a:gd name="T118" fmla="*/ 0 w 1844"/>
                <a:gd name="T119" fmla="*/ 0 h 2930"/>
                <a:gd name="T120" fmla="*/ 0 w 1844"/>
                <a:gd name="T121" fmla="*/ 0 h 2930"/>
                <a:gd name="T122" fmla="*/ 0 w 1844"/>
                <a:gd name="T123" fmla="*/ 0 h 293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844" h="2930">
                  <a:moveTo>
                    <a:pt x="1364" y="312"/>
                  </a:moveTo>
                  <a:lnTo>
                    <a:pt x="1375" y="324"/>
                  </a:lnTo>
                  <a:lnTo>
                    <a:pt x="1443" y="269"/>
                  </a:lnTo>
                  <a:lnTo>
                    <a:pt x="1259" y="0"/>
                  </a:lnTo>
                  <a:lnTo>
                    <a:pt x="1225" y="18"/>
                  </a:lnTo>
                  <a:lnTo>
                    <a:pt x="1149" y="69"/>
                  </a:lnTo>
                  <a:lnTo>
                    <a:pt x="1031" y="161"/>
                  </a:lnTo>
                  <a:lnTo>
                    <a:pt x="961" y="224"/>
                  </a:lnTo>
                  <a:lnTo>
                    <a:pt x="885" y="301"/>
                  </a:lnTo>
                  <a:lnTo>
                    <a:pt x="803" y="390"/>
                  </a:lnTo>
                  <a:lnTo>
                    <a:pt x="718" y="492"/>
                  </a:lnTo>
                  <a:lnTo>
                    <a:pt x="630" y="611"/>
                  </a:lnTo>
                  <a:lnTo>
                    <a:pt x="540" y="744"/>
                  </a:lnTo>
                  <a:lnTo>
                    <a:pt x="449" y="893"/>
                  </a:lnTo>
                  <a:lnTo>
                    <a:pt x="360" y="1061"/>
                  </a:lnTo>
                  <a:lnTo>
                    <a:pt x="274" y="1245"/>
                  </a:lnTo>
                  <a:lnTo>
                    <a:pt x="231" y="1344"/>
                  </a:lnTo>
                  <a:lnTo>
                    <a:pt x="190" y="1448"/>
                  </a:lnTo>
                  <a:lnTo>
                    <a:pt x="148" y="1568"/>
                  </a:lnTo>
                  <a:lnTo>
                    <a:pt x="112" y="1685"/>
                  </a:lnTo>
                  <a:lnTo>
                    <a:pt x="83" y="1802"/>
                  </a:lnTo>
                  <a:lnTo>
                    <a:pt x="58" y="1916"/>
                  </a:lnTo>
                  <a:lnTo>
                    <a:pt x="39" y="2025"/>
                  </a:lnTo>
                  <a:lnTo>
                    <a:pt x="24" y="2129"/>
                  </a:lnTo>
                  <a:lnTo>
                    <a:pt x="6" y="2322"/>
                  </a:lnTo>
                  <a:lnTo>
                    <a:pt x="0" y="2485"/>
                  </a:lnTo>
                  <a:lnTo>
                    <a:pt x="1" y="2610"/>
                  </a:lnTo>
                  <a:lnTo>
                    <a:pt x="8" y="2724"/>
                  </a:lnTo>
                  <a:lnTo>
                    <a:pt x="72" y="2756"/>
                  </a:lnTo>
                  <a:lnTo>
                    <a:pt x="219" y="2822"/>
                  </a:lnTo>
                  <a:lnTo>
                    <a:pt x="310" y="2858"/>
                  </a:lnTo>
                  <a:lnTo>
                    <a:pt x="406" y="2891"/>
                  </a:lnTo>
                  <a:lnTo>
                    <a:pt x="497" y="2915"/>
                  </a:lnTo>
                  <a:lnTo>
                    <a:pt x="581" y="2930"/>
                  </a:lnTo>
                  <a:lnTo>
                    <a:pt x="667" y="2929"/>
                  </a:lnTo>
                  <a:lnTo>
                    <a:pt x="765" y="2918"/>
                  </a:lnTo>
                  <a:lnTo>
                    <a:pt x="868" y="2900"/>
                  </a:lnTo>
                  <a:lnTo>
                    <a:pt x="970" y="2880"/>
                  </a:lnTo>
                  <a:lnTo>
                    <a:pt x="1136" y="2839"/>
                  </a:lnTo>
                  <a:lnTo>
                    <a:pt x="1209" y="2819"/>
                  </a:lnTo>
                  <a:lnTo>
                    <a:pt x="1289" y="2076"/>
                  </a:lnTo>
                  <a:lnTo>
                    <a:pt x="1476" y="2300"/>
                  </a:lnTo>
                  <a:lnTo>
                    <a:pt x="1298" y="2616"/>
                  </a:lnTo>
                  <a:lnTo>
                    <a:pt x="1551" y="2799"/>
                  </a:lnTo>
                  <a:lnTo>
                    <a:pt x="1597" y="2745"/>
                  </a:lnTo>
                  <a:lnTo>
                    <a:pt x="1689" y="2630"/>
                  </a:lnTo>
                  <a:lnTo>
                    <a:pt x="1739" y="2561"/>
                  </a:lnTo>
                  <a:lnTo>
                    <a:pt x="1785" y="2494"/>
                  </a:lnTo>
                  <a:lnTo>
                    <a:pt x="1823" y="2432"/>
                  </a:lnTo>
                  <a:lnTo>
                    <a:pt x="1843" y="2383"/>
                  </a:lnTo>
                  <a:lnTo>
                    <a:pt x="1844" y="2356"/>
                  </a:lnTo>
                  <a:lnTo>
                    <a:pt x="1837" y="2318"/>
                  </a:lnTo>
                  <a:lnTo>
                    <a:pt x="1807" y="2222"/>
                  </a:lnTo>
                  <a:lnTo>
                    <a:pt x="1755" y="2104"/>
                  </a:lnTo>
                  <a:lnTo>
                    <a:pt x="1693" y="1975"/>
                  </a:lnTo>
                  <a:lnTo>
                    <a:pt x="1624" y="1848"/>
                  </a:lnTo>
                  <a:lnTo>
                    <a:pt x="1555" y="1734"/>
                  </a:lnTo>
                  <a:lnTo>
                    <a:pt x="1495" y="1645"/>
                  </a:lnTo>
                  <a:lnTo>
                    <a:pt x="1471" y="1613"/>
                  </a:lnTo>
                  <a:lnTo>
                    <a:pt x="1449" y="1591"/>
                  </a:lnTo>
                  <a:lnTo>
                    <a:pt x="1408" y="1562"/>
                  </a:lnTo>
                  <a:lnTo>
                    <a:pt x="1360" y="1536"/>
                  </a:lnTo>
                  <a:lnTo>
                    <a:pt x="1260" y="1495"/>
                  </a:lnTo>
                  <a:lnTo>
                    <a:pt x="1176" y="1470"/>
                  </a:lnTo>
                  <a:lnTo>
                    <a:pt x="1140" y="1460"/>
                  </a:lnTo>
                  <a:lnTo>
                    <a:pt x="1109" y="1476"/>
                  </a:lnTo>
                  <a:lnTo>
                    <a:pt x="1040" y="1506"/>
                  </a:lnTo>
                  <a:lnTo>
                    <a:pt x="998" y="1519"/>
                  </a:lnTo>
                  <a:lnTo>
                    <a:pt x="956" y="1527"/>
                  </a:lnTo>
                  <a:lnTo>
                    <a:pt x="917" y="1527"/>
                  </a:lnTo>
                  <a:lnTo>
                    <a:pt x="883" y="1517"/>
                  </a:lnTo>
                  <a:lnTo>
                    <a:pt x="864" y="1504"/>
                  </a:lnTo>
                  <a:lnTo>
                    <a:pt x="848" y="1489"/>
                  </a:lnTo>
                  <a:lnTo>
                    <a:pt x="825" y="1450"/>
                  </a:lnTo>
                  <a:lnTo>
                    <a:pt x="813" y="1406"/>
                  </a:lnTo>
                  <a:lnTo>
                    <a:pt x="810" y="1361"/>
                  </a:lnTo>
                  <a:lnTo>
                    <a:pt x="812" y="1318"/>
                  </a:lnTo>
                  <a:lnTo>
                    <a:pt x="816" y="1281"/>
                  </a:lnTo>
                  <a:lnTo>
                    <a:pt x="824" y="1247"/>
                  </a:lnTo>
                  <a:lnTo>
                    <a:pt x="825" y="1200"/>
                  </a:lnTo>
                  <a:lnTo>
                    <a:pt x="834" y="1087"/>
                  </a:lnTo>
                  <a:lnTo>
                    <a:pt x="845" y="1015"/>
                  </a:lnTo>
                  <a:lnTo>
                    <a:pt x="864" y="937"/>
                  </a:lnTo>
                  <a:lnTo>
                    <a:pt x="889" y="860"/>
                  </a:lnTo>
                  <a:lnTo>
                    <a:pt x="906" y="823"/>
                  </a:lnTo>
                  <a:lnTo>
                    <a:pt x="925" y="787"/>
                  </a:lnTo>
                  <a:lnTo>
                    <a:pt x="950" y="746"/>
                  </a:lnTo>
                  <a:lnTo>
                    <a:pt x="981" y="705"/>
                  </a:lnTo>
                  <a:lnTo>
                    <a:pt x="1056" y="618"/>
                  </a:lnTo>
                  <a:lnTo>
                    <a:pt x="1140" y="531"/>
                  </a:lnTo>
                  <a:lnTo>
                    <a:pt x="1226" y="451"/>
                  </a:lnTo>
                  <a:lnTo>
                    <a:pt x="1375" y="324"/>
                  </a:lnTo>
                  <a:lnTo>
                    <a:pt x="1443" y="269"/>
                  </a:lnTo>
                  <a:lnTo>
                    <a:pt x="1263" y="6"/>
                  </a:lnTo>
                  <a:lnTo>
                    <a:pt x="1251" y="14"/>
                  </a:lnTo>
                  <a:lnTo>
                    <a:pt x="1423" y="265"/>
                  </a:lnTo>
                  <a:lnTo>
                    <a:pt x="1364" y="312"/>
                  </a:lnTo>
                  <a:lnTo>
                    <a:pt x="1216" y="439"/>
                  </a:lnTo>
                  <a:lnTo>
                    <a:pt x="1129" y="521"/>
                  </a:lnTo>
                  <a:lnTo>
                    <a:pt x="1044" y="608"/>
                  </a:lnTo>
                  <a:lnTo>
                    <a:pt x="969" y="695"/>
                  </a:lnTo>
                  <a:lnTo>
                    <a:pt x="937" y="738"/>
                  </a:lnTo>
                  <a:lnTo>
                    <a:pt x="911" y="779"/>
                  </a:lnTo>
                  <a:lnTo>
                    <a:pt x="891" y="816"/>
                  </a:lnTo>
                  <a:lnTo>
                    <a:pt x="875" y="854"/>
                  </a:lnTo>
                  <a:lnTo>
                    <a:pt x="850" y="933"/>
                  </a:lnTo>
                  <a:lnTo>
                    <a:pt x="831" y="1011"/>
                  </a:lnTo>
                  <a:lnTo>
                    <a:pt x="818" y="1085"/>
                  </a:lnTo>
                  <a:lnTo>
                    <a:pt x="809" y="1200"/>
                  </a:lnTo>
                  <a:lnTo>
                    <a:pt x="808" y="1245"/>
                  </a:lnTo>
                  <a:lnTo>
                    <a:pt x="802" y="1279"/>
                  </a:lnTo>
                  <a:lnTo>
                    <a:pt x="795" y="1316"/>
                  </a:lnTo>
                  <a:lnTo>
                    <a:pt x="793" y="1361"/>
                  </a:lnTo>
                  <a:lnTo>
                    <a:pt x="796" y="1408"/>
                  </a:lnTo>
                  <a:lnTo>
                    <a:pt x="811" y="1456"/>
                  </a:lnTo>
                  <a:lnTo>
                    <a:pt x="835" y="1499"/>
                  </a:lnTo>
                  <a:lnTo>
                    <a:pt x="854" y="1516"/>
                  </a:lnTo>
                  <a:lnTo>
                    <a:pt x="877" y="1532"/>
                  </a:lnTo>
                  <a:lnTo>
                    <a:pt x="915" y="1543"/>
                  </a:lnTo>
                  <a:lnTo>
                    <a:pt x="958" y="1543"/>
                  </a:lnTo>
                  <a:lnTo>
                    <a:pt x="1002" y="1534"/>
                  </a:lnTo>
                  <a:lnTo>
                    <a:pt x="1046" y="1521"/>
                  </a:lnTo>
                  <a:lnTo>
                    <a:pt x="1115" y="1491"/>
                  </a:lnTo>
                  <a:lnTo>
                    <a:pt x="1142" y="1476"/>
                  </a:lnTo>
                  <a:lnTo>
                    <a:pt x="1172" y="1485"/>
                  </a:lnTo>
                  <a:lnTo>
                    <a:pt x="1254" y="1509"/>
                  </a:lnTo>
                  <a:lnTo>
                    <a:pt x="1354" y="1550"/>
                  </a:lnTo>
                  <a:lnTo>
                    <a:pt x="1400" y="1575"/>
                  </a:lnTo>
                  <a:lnTo>
                    <a:pt x="1439" y="1603"/>
                  </a:lnTo>
                  <a:lnTo>
                    <a:pt x="1458" y="1623"/>
                  </a:lnTo>
                  <a:lnTo>
                    <a:pt x="1483" y="1654"/>
                  </a:lnTo>
                  <a:lnTo>
                    <a:pt x="1543" y="1743"/>
                  </a:lnTo>
                  <a:lnTo>
                    <a:pt x="1609" y="1856"/>
                  </a:lnTo>
                  <a:lnTo>
                    <a:pt x="1679" y="1983"/>
                  </a:lnTo>
                  <a:lnTo>
                    <a:pt x="1741" y="2110"/>
                  </a:lnTo>
                  <a:lnTo>
                    <a:pt x="1792" y="2228"/>
                  </a:lnTo>
                  <a:lnTo>
                    <a:pt x="1823" y="2322"/>
                  </a:lnTo>
                  <a:lnTo>
                    <a:pt x="1828" y="2356"/>
                  </a:lnTo>
                  <a:lnTo>
                    <a:pt x="1827" y="2379"/>
                  </a:lnTo>
                  <a:lnTo>
                    <a:pt x="1809" y="2426"/>
                  </a:lnTo>
                  <a:lnTo>
                    <a:pt x="1773" y="2486"/>
                  </a:lnTo>
                  <a:lnTo>
                    <a:pt x="1727" y="2553"/>
                  </a:lnTo>
                  <a:lnTo>
                    <a:pt x="1677" y="2620"/>
                  </a:lnTo>
                  <a:lnTo>
                    <a:pt x="1585" y="2735"/>
                  </a:lnTo>
                  <a:lnTo>
                    <a:pt x="1549" y="2778"/>
                  </a:lnTo>
                  <a:lnTo>
                    <a:pt x="1318" y="2611"/>
                  </a:lnTo>
                  <a:lnTo>
                    <a:pt x="1494" y="2298"/>
                  </a:lnTo>
                  <a:lnTo>
                    <a:pt x="1276" y="2037"/>
                  </a:lnTo>
                  <a:lnTo>
                    <a:pt x="1195" y="2807"/>
                  </a:lnTo>
                  <a:lnTo>
                    <a:pt x="1131" y="2824"/>
                  </a:lnTo>
                  <a:lnTo>
                    <a:pt x="966" y="2865"/>
                  </a:lnTo>
                  <a:lnTo>
                    <a:pt x="866" y="2886"/>
                  </a:lnTo>
                  <a:lnTo>
                    <a:pt x="763" y="2902"/>
                  </a:lnTo>
                  <a:lnTo>
                    <a:pt x="667" y="2912"/>
                  </a:lnTo>
                  <a:lnTo>
                    <a:pt x="583" y="2913"/>
                  </a:lnTo>
                  <a:lnTo>
                    <a:pt x="501" y="2901"/>
                  </a:lnTo>
                  <a:lnTo>
                    <a:pt x="410" y="2876"/>
                  </a:lnTo>
                  <a:lnTo>
                    <a:pt x="316" y="2844"/>
                  </a:lnTo>
                  <a:lnTo>
                    <a:pt x="226" y="2808"/>
                  </a:lnTo>
                  <a:lnTo>
                    <a:pt x="78" y="2741"/>
                  </a:lnTo>
                  <a:lnTo>
                    <a:pt x="22" y="2714"/>
                  </a:lnTo>
                  <a:lnTo>
                    <a:pt x="17" y="2610"/>
                  </a:lnTo>
                  <a:lnTo>
                    <a:pt x="16" y="2485"/>
                  </a:lnTo>
                  <a:lnTo>
                    <a:pt x="22" y="2324"/>
                  </a:lnTo>
                  <a:lnTo>
                    <a:pt x="41" y="2131"/>
                  </a:lnTo>
                  <a:lnTo>
                    <a:pt x="55" y="2027"/>
                  </a:lnTo>
                  <a:lnTo>
                    <a:pt x="72" y="1918"/>
                  </a:lnTo>
                  <a:lnTo>
                    <a:pt x="97" y="1806"/>
                  </a:lnTo>
                  <a:lnTo>
                    <a:pt x="126" y="1689"/>
                  </a:lnTo>
                  <a:lnTo>
                    <a:pt x="162" y="1572"/>
                  </a:lnTo>
                  <a:lnTo>
                    <a:pt x="204" y="1454"/>
                  </a:lnTo>
                  <a:lnTo>
                    <a:pt x="245" y="1351"/>
                  </a:lnTo>
                  <a:lnTo>
                    <a:pt x="288" y="1251"/>
                  </a:lnTo>
                  <a:lnTo>
                    <a:pt x="375" y="1067"/>
                  </a:lnTo>
                  <a:lnTo>
                    <a:pt x="464" y="901"/>
                  </a:lnTo>
                  <a:lnTo>
                    <a:pt x="552" y="752"/>
                  </a:lnTo>
                  <a:lnTo>
                    <a:pt x="642" y="619"/>
                  </a:lnTo>
                  <a:lnTo>
                    <a:pt x="730" y="502"/>
                  </a:lnTo>
                  <a:lnTo>
                    <a:pt x="815" y="400"/>
                  </a:lnTo>
                  <a:lnTo>
                    <a:pt x="896" y="311"/>
                  </a:lnTo>
                  <a:lnTo>
                    <a:pt x="971" y="236"/>
                  </a:lnTo>
                  <a:lnTo>
                    <a:pt x="1042" y="174"/>
                  </a:lnTo>
                  <a:lnTo>
                    <a:pt x="1157" y="82"/>
                  </a:lnTo>
                  <a:lnTo>
                    <a:pt x="1234" y="33"/>
                  </a:lnTo>
                  <a:lnTo>
                    <a:pt x="1255" y="20"/>
                  </a:lnTo>
                  <a:lnTo>
                    <a:pt x="1423" y="265"/>
                  </a:lnTo>
                  <a:lnTo>
                    <a:pt x="1364" y="312"/>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229" name="Freeform 123"/>
            <p:cNvSpPr>
              <a:spLocks/>
            </p:cNvSpPr>
            <p:nvPr/>
          </p:nvSpPr>
          <p:spPr bwMode="auto">
            <a:xfrm>
              <a:off x="4793" y="3313"/>
              <a:ext cx="32" cy="63"/>
            </a:xfrm>
            <a:custGeom>
              <a:avLst/>
              <a:gdLst>
                <a:gd name="T0" fmla="*/ 0 w 233"/>
                <a:gd name="T1" fmla="*/ 0 h 483"/>
                <a:gd name="T2" fmla="*/ 0 w 233"/>
                <a:gd name="T3" fmla="*/ 0 h 483"/>
                <a:gd name="T4" fmla="*/ 0 w 233"/>
                <a:gd name="T5" fmla="*/ 0 h 483"/>
                <a:gd name="T6" fmla="*/ 0 w 233"/>
                <a:gd name="T7" fmla="*/ 0 h 483"/>
                <a:gd name="T8" fmla="*/ 0 w 233"/>
                <a:gd name="T9" fmla="*/ 0 h 483"/>
                <a:gd name="T10" fmla="*/ 0 w 233"/>
                <a:gd name="T11" fmla="*/ 0 h 483"/>
                <a:gd name="T12" fmla="*/ 0 w 233"/>
                <a:gd name="T13" fmla="*/ 0 h 483"/>
                <a:gd name="T14" fmla="*/ 0 w 233"/>
                <a:gd name="T15" fmla="*/ 0 h 483"/>
                <a:gd name="T16" fmla="*/ 0 w 233"/>
                <a:gd name="T17" fmla="*/ 0 h 483"/>
                <a:gd name="T18" fmla="*/ 0 w 233"/>
                <a:gd name="T19" fmla="*/ 0 h 483"/>
                <a:gd name="T20" fmla="*/ 0 w 233"/>
                <a:gd name="T21" fmla="*/ 0 h 483"/>
                <a:gd name="T22" fmla="*/ 0 w 233"/>
                <a:gd name="T23" fmla="*/ 0 h 483"/>
                <a:gd name="T24" fmla="*/ 0 w 233"/>
                <a:gd name="T25" fmla="*/ 0 h 483"/>
                <a:gd name="T26" fmla="*/ 0 w 233"/>
                <a:gd name="T27" fmla="*/ 0 h 483"/>
                <a:gd name="T28" fmla="*/ 0 w 233"/>
                <a:gd name="T29" fmla="*/ 0 h 483"/>
                <a:gd name="T30" fmla="*/ 0 w 233"/>
                <a:gd name="T31" fmla="*/ 0 h 483"/>
                <a:gd name="T32" fmla="*/ 0 w 233"/>
                <a:gd name="T33" fmla="*/ 0 h 483"/>
                <a:gd name="T34" fmla="*/ 0 w 233"/>
                <a:gd name="T35" fmla="*/ 0 h 483"/>
                <a:gd name="T36" fmla="*/ 0 w 233"/>
                <a:gd name="T37" fmla="*/ 0 h 483"/>
                <a:gd name="T38" fmla="*/ 0 w 233"/>
                <a:gd name="T39" fmla="*/ 0 h 483"/>
                <a:gd name="T40" fmla="*/ 0 w 233"/>
                <a:gd name="T41" fmla="*/ 0 h 483"/>
                <a:gd name="T42" fmla="*/ 0 w 233"/>
                <a:gd name="T43" fmla="*/ 0 h 483"/>
                <a:gd name="T44" fmla="*/ 0 w 233"/>
                <a:gd name="T45" fmla="*/ 0 h 483"/>
                <a:gd name="T46" fmla="*/ 0 w 233"/>
                <a:gd name="T47" fmla="*/ 0 h 483"/>
                <a:gd name="T48" fmla="*/ 0 w 233"/>
                <a:gd name="T49" fmla="*/ 0 h 483"/>
                <a:gd name="T50" fmla="*/ 0 w 233"/>
                <a:gd name="T51" fmla="*/ 0 h 48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33" h="483">
                  <a:moveTo>
                    <a:pt x="174" y="0"/>
                  </a:moveTo>
                  <a:lnTo>
                    <a:pt x="172" y="18"/>
                  </a:lnTo>
                  <a:lnTo>
                    <a:pt x="171" y="62"/>
                  </a:lnTo>
                  <a:lnTo>
                    <a:pt x="173" y="90"/>
                  </a:lnTo>
                  <a:lnTo>
                    <a:pt x="176" y="120"/>
                  </a:lnTo>
                  <a:lnTo>
                    <a:pt x="182" y="148"/>
                  </a:lnTo>
                  <a:lnTo>
                    <a:pt x="192" y="175"/>
                  </a:lnTo>
                  <a:lnTo>
                    <a:pt x="183" y="194"/>
                  </a:lnTo>
                  <a:lnTo>
                    <a:pt x="177" y="218"/>
                  </a:lnTo>
                  <a:lnTo>
                    <a:pt x="172" y="249"/>
                  </a:lnTo>
                  <a:lnTo>
                    <a:pt x="173" y="285"/>
                  </a:lnTo>
                  <a:lnTo>
                    <a:pt x="181" y="327"/>
                  </a:lnTo>
                  <a:lnTo>
                    <a:pt x="201" y="374"/>
                  </a:lnTo>
                  <a:lnTo>
                    <a:pt x="233" y="424"/>
                  </a:lnTo>
                  <a:lnTo>
                    <a:pt x="4" y="483"/>
                  </a:lnTo>
                  <a:lnTo>
                    <a:pt x="1" y="444"/>
                  </a:lnTo>
                  <a:lnTo>
                    <a:pt x="0" y="401"/>
                  </a:lnTo>
                  <a:lnTo>
                    <a:pt x="1" y="348"/>
                  </a:lnTo>
                  <a:lnTo>
                    <a:pt x="9" y="287"/>
                  </a:lnTo>
                  <a:lnTo>
                    <a:pt x="22" y="224"/>
                  </a:lnTo>
                  <a:lnTo>
                    <a:pt x="44" y="163"/>
                  </a:lnTo>
                  <a:lnTo>
                    <a:pt x="60" y="133"/>
                  </a:lnTo>
                  <a:lnTo>
                    <a:pt x="78" y="105"/>
                  </a:lnTo>
                  <a:lnTo>
                    <a:pt x="121" y="51"/>
                  </a:lnTo>
                  <a:lnTo>
                    <a:pt x="150" y="19"/>
                  </a:lnTo>
                  <a:lnTo>
                    <a:pt x="174" y="0"/>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30" name="Freeform 124"/>
            <p:cNvSpPr>
              <a:spLocks/>
            </p:cNvSpPr>
            <p:nvPr/>
          </p:nvSpPr>
          <p:spPr bwMode="auto">
            <a:xfrm>
              <a:off x="4793" y="3313"/>
              <a:ext cx="37" cy="63"/>
            </a:xfrm>
            <a:custGeom>
              <a:avLst/>
              <a:gdLst>
                <a:gd name="T0" fmla="*/ 0 w 253"/>
                <a:gd name="T1" fmla="*/ 0 h 512"/>
                <a:gd name="T2" fmla="*/ 0 w 253"/>
                <a:gd name="T3" fmla="*/ 0 h 512"/>
                <a:gd name="T4" fmla="*/ 0 w 253"/>
                <a:gd name="T5" fmla="*/ 0 h 512"/>
                <a:gd name="T6" fmla="*/ 0 w 253"/>
                <a:gd name="T7" fmla="*/ 0 h 512"/>
                <a:gd name="T8" fmla="*/ 0 w 253"/>
                <a:gd name="T9" fmla="*/ 0 h 512"/>
                <a:gd name="T10" fmla="*/ 0 w 253"/>
                <a:gd name="T11" fmla="*/ 0 h 512"/>
                <a:gd name="T12" fmla="*/ 0 w 253"/>
                <a:gd name="T13" fmla="*/ 0 h 512"/>
                <a:gd name="T14" fmla="*/ 0 w 253"/>
                <a:gd name="T15" fmla="*/ 0 h 512"/>
                <a:gd name="T16" fmla="*/ 0 w 253"/>
                <a:gd name="T17" fmla="*/ 0 h 512"/>
                <a:gd name="T18" fmla="*/ 0 w 253"/>
                <a:gd name="T19" fmla="*/ 0 h 512"/>
                <a:gd name="T20" fmla="*/ 0 w 253"/>
                <a:gd name="T21" fmla="*/ 0 h 512"/>
                <a:gd name="T22" fmla="*/ 0 w 253"/>
                <a:gd name="T23" fmla="*/ 0 h 512"/>
                <a:gd name="T24" fmla="*/ 0 w 253"/>
                <a:gd name="T25" fmla="*/ 0 h 512"/>
                <a:gd name="T26" fmla="*/ 0 w 253"/>
                <a:gd name="T27" fmla="*/ 0 h 512"/>
                <a:gd name="T28" fmla="*/ 0 w 253"/>
                <a:gd name="T29" fmla="*/ 0 h 512"/>
                <a:gd name="T30" fmla="*/ 0 w 253"/>
                <a:gd name="T31" fmla="*/ 0 h 512"/>
                <a:gd name="T32" fmla="*/ 0 w 253"/>
                <a:gd name="T33" fmla="*/ 0 h 512"/>
                <a:gd name="T34" fmla="*/ 0 w 253"/>
                <a:gd name="T35" fmla="*/ 0 h 512"/>
                <a:gd name="T36" fmla="*/ 0 w 253"/>
                <a:gd name="T37" fmla="*/ 0 h 512"/>
                <a:gd name="T38" fmla="*/ 0 w 253"/>
                <a:gd name="T39" fmla="*/ 0 h 512"/>
                <a:gd name="T40" fmla="*/ 0 w 253"/>
                <a:gd name="T41" fmla="*/ 0 h 512"/>
                <a:gd name="T42" fmla="*/ 0 w 253"/>
                <a:gd name="T43" fmla="*/ 0 h 512"/>
                <a:gd name="T44" fmla="*/ 0 w 253"/>
                <a:gd name="T45" fmla="*/ 0 h 512"/>
                <a:gd name="T46" fmla="*/ 0 w 253"/>
                <a:gd name="T47" fmla="*/ 0 h 512"/>
                <a:gd name="T48" fmla="*/ 0 w 253"/>
                <a:gd name="T49" fmla="*/ 0 h 512"/>
                <a:gd name="T50" fmla="*/ 0 w 253"/>
                <a:gd name="T51" fmla="*/ 0 h 512"/>
                <a:gd name="T52" fmla="*/ 0 w 253"/>
                <a:gd name="T53" fmla="*/ 0 h 512"/>
                <a:gd name="T54" fmla="*/ 0 w 253"/>
                <a:gd name="T55" fmla="*/ 0 h 512"/>
                <a:gd name="T56" fmla="*/ 0 w 253"/>
                <a:gd name="T57" fmla="*/ 0 h 512"/>
                <a:gd name="T58" fmla="*/ 0 w 253"/>
                <a:gd name="T59" fmla="*/ 0 h 512"/>
                <a:gd name="T60" fmla="*/ 0 w 253"/>
                <a:gd name="T61" fmla="*/ 0 h 512"/>
                <a:gd name="T62" fmla="*/ 0 w 253"/>
                <a:gd name="T63" fmla="*/ 0 h 512"/>
                <a:gd name="T64" fmla="*/ 0 w 253"/>
                <a:gd name="T65" fmla="*/ 0 h 512"/>
                <a:gd name="T66" fmla="*/ 0 w 253"/>
                <a:gd name="T67" fmla="*/ 0 h 512"/>
                <a:gd name="T68" fmla="*/ 0 w 253"/>
                <a:gd name="T69" fmla="*/ 0 h 512"/>
                <a:gd name="T70" fmla="*/ 0 w 253"/>
                <a:gd name="T71" fmla="*/ 0 h 512"/>
                <a:gd name="T72" fmla="*/ 0 w 253"/>
                <a:gd name="T73" fmla="*/ 0 h 512"/>
                <a:gd name="T74" fmla="*/ 0 w 253"/>
                <a:gd name="T75" fmla="*/ 0 h 512"/>
                <a:gd name="T76" fmla="*/ 0 w 253"/>
                <a:gd name="T77" fmla="*/ 0 h 512"/>
                <a:gd name="T78" fmla="*/ 0 w 253"/>
                <a:gd name="T79" fmla="*/ 0 h 512"/>
                <a:gd name="T80" fmla="*/ 0 w 253"/>
                <a:gd name="T81" fmla="*/ 0 h 512"/>
                <a:gd name="T82" fmla="*/ 0 w 253"/>
                <a:gd name="T83" fmla="*/ 0 h 512"/>
                <a:gd name="T84" fmla="*/ 0 w 253"/>
                <a:gd name="T85" fmla="*/ 0 h 512"/>
                <a:gd name="T86" fmla="*/ 0 w 253"/>
                <a:gd name="T87" fmla="*/ 0 h 512"/>
                <a:gd name="T88" fmla="*/ 0 w 253"/>
                <a:gd name="T89" fmla="*/ 0 h 512"/>
                <a:gd name="T90" fmla="*/ 0 w 253"/>
                <a:gd name="T91" fmla="*/ 0 h 512"/>
                <a:gd name="T92" fmla="*/ 0 w 253"/>
                <a:gd name="T93" fmla="*/ 0 h 512"/>
                <a:gd name="T94" fmla="*/ 0 w 253"/>
                <a:gd name="T95" fmla="*/ 0 h 512"/>
                <a:gd name="T96" fmla="*/ 0 w 253"/>
                <a:gd name="T97" fmla="*/ 0 h 512"/>
                <a:gd name="T98" fmla="*/ 0 w 253"/>
                <a:gd name="T99" fmla="*/ 0 h 512"/>
                <a:gd name="T100" fmla="*/ 0 w 253"/>
                <a:gd name="T101" fmla="*/ 0 h 512"/>
                <a:gd name="T102" fmla="*/ 0 w 253"/>
                <a:gd name="T103" fmla="*/ 0 h 512"/>
                <a:gd name="T104" fmla="*/ 0 w 253"/>
                <a:gd name="T105" fmla="*/ 0 h 512"/>
                <a:gd name="T106" fmla="*/ 0 w 253"/>
                <a:gd name="T107" fmla="*/ 0 h 512"/>
                <a:gd name="T108" fmla="*/ 0 w 253"/>
                <a:gd name="T109" fmla="*/ 0 h 512"/>
                <a:gd name="T110" fmla="*/ 0 w 253"/>
                <a:gd name="T111" fmla="*/ 0 h 512"/>
                <a:gd name="T112" fmla="*/ 0 w 253"/>
                <a:gd name="T113" fmla="*/ 0 h 512"/>
                <a:gd name="T114" fmla="*/ 0 w 253"/>
                <a:gd name="T115" fmla="*/ 0 h 512"/>
                <a:gd name="T116" fmla="*/ 0 w 253"/>
                <a:gd name="T117" fmla="*/ 0 h 512"/>
                <a:gd name="T118" fmla="*/ 0 w 253"/>
                <a:gd name="T119" fmla="*/ 0 h 512"/>
                <a:gd name="T120" fmla="*/ 0 w 253"/>
                <a:gd name="T121" fmla="*/ 0 h 51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53" h="512">
                  <a:moveTo>
                    <a:pt x="153" y="32"/>
                  </a:moveTo>
                  <a:lnTo>
                    <a:pt x="164" y="45"/>
                  </a:lnTo>
                  <a:lnTo>
                    <a:pt x="187" y="25"/>
                  </a:lnTo>
                  <a:lnTo>
                    <a:pt x="177" y="13"/>
                  </a:lnTo>
                  <a:lnTo>
                    <a:pt x="174" y="18"/>
                  </a:lnTo>
                  <a:lnTo>
                    <a:pt x="172" y="36"/>
                  </a:lnTo>
                  <a:lnTo>
                    <a:pt x="171" y="81"/>
                  </a:lnTo>
                  <a:lnTo>
                    <a:pt x="173" y="110"/>
                  </a:lnTo>
                  <a:lnTo>
                    <a:pt x="176" y="140"/>
                  </a:lnTo>
                  <a:lnTo>
                    <a:pt x="183" y="169"/>
                  </a:lnTo>
                  <a:lnTo>
                    <a:pt x="192" y="194"/>
                  </a:lnTo>
                  <a:lnTo>
                    <a:pt x="184" y="210"/>
                  </a:lnTo>
                  <a:lnTo>
                    <a:pt x="178" y="235"/>
                  </a:lnTo>
                  <a:lnTo>
                    <a:pt x="172" y="267"/>
                  </a:lnTo>
                  <a:lnTo>
                    <a:pt x="173" y="305"/>
                  </a:lnTo>
                  <a:lnTo>
                    <a:pt x="182" y="348"/>
                  </a:lnTo>
                  <a:lnTo>
                    <a:pt x="201" y="398"/>
                  </a:lnTo>
                  <a:lnTo>
                    <a:pt x="229" y="437"/>
                  </a:lnTo>
                  <a:lnTo>
                    <a:pt x="20" y="492"/>
                  </a:lnTo>
                  <a:lnTo>
                    <a:pt x="18" y="463"/>
                  </a:lnTo>
                  <a:lnTo>
                    <a:pt x="17" y="420"/>
                  </a:lnTo>
                  <a:lnTo>
                    <a:pt x="18" y="368"/>
                  </a:lnTo>
                  <a:lnTo>
                    <a:pt x="25" y="308"/>
                  </a:lnTo>
                  <a:lnTo>
                    <a:pt x="37" y="245"/>
                  </a:lnTo>
                  <a:lnTo>
                    <a:pt x="59" y="185"/>
                  </a:lnTo>
                  <a:lnTo>
                    <a:pt x="75" y="156"/>
                  </a:lnTo>
                  <a:lnTo>
                    <a:pt x="92" y="128"/>
                  </a:lnTo>
                  <a:lnTo>
                    <a:pt x="135" y="75"/>
                  </a:lnTo>
                  <a:lnTo>
                    <a:pt x="164" y="45"/>
                  </a:lnTo>
                  <a:lnTo>
                    <a:pt x="187" y="25"/>
                  </a:lnTo>
                  <a:lnTo>
                    <a:pt x="177" y="13"/>
                  </a:lnTo>
                  <a:lnTo>
                    <a:pt x="174" y="18"/>
                  </a:lnTo>
                  <a:lnTo>
                    <a:pt x="172" y="36"/>
                  </a:lnTo>
                  <a:lnTo>
                    <a:pt x="188" y="38"/>
                  </a:lnTo>
                  <a:lnTo>
                    <a:pt x="192" y="0"/>
                  </a:lnTo>
                  <a:lnTo>
                    <a:pt x="153" y="32"/>
                  </a:lnTo>
                  <a:lnTo>
                    <a:pt x="123" y="65"/>
                  </a:lnTo>
                  <a:lnTo>
                    <a:pt x="80" y="120"/>
                  </a:lnTo>
                  <a:lnTo>
                    <a:pt x="60" y="148"/>
                  </a:lnTo>
                  <a:lnTo>
                    <a:pt x="45" y="179"/>
                  </a:lnTo>
                  <a:lnTo>
                    <a:pt x="23" y="241"/>
                  </a:lnTo>
                  <a:lnTo>
                    <a:pt x="8" y="305"/>
                  </a:lnTo>
                  <a:lnTo>
                    <a:pt x="1" y="366"/>
                  </a:lnTo>
                  <a:lnTo>
                    <a:pt x="0" y="420"/>
                  </a:lnTo>
                  <a:lnTo>
                    <a:pt x="1" y="463"/>
                  </a:lnTo>
                  <a:lnTo>
                    <a:pt x="5" y="512"/>
                  </a:lnTo>
                  <a:lnTo>
                    <a:pt x="253" y="448"/>
                  </a:lnTo>
                  <a:lnTo>
                    <a:pt x="216" y="389"/>
                  </a:lnTo>
                  <a:lnTo>
                    <a:pt x="196" y="344"/>
                  </a:lnTo>
                  <a:lnTo>
                    <a:pt x="189" y="303"/>
                  </a:lnTo>
                  <a:lnTo>
                    <a:pt x="188" y="269"/>
                  </a:lnTo>
                  <a:lnTo>
                    <a:pt x="192" y="239"/>
                  </a:lnTo>
                  <a:lnTo>
                    <a:pt x="198" y="216"/>
                  </a:lnTo>
                  <a:lnTo>
                    <a:pt x="209" y="194"/>
                  </a:lnTo>
                  <a:lnTo>
                    <a:pt x="197" y="165"/>
                  </a:lnTo>
                  <a:lnTo>
                    <a:pt x="192" y="138"/>
                  </a:lnTo>
                  <a:lnTo>
                    <a:pt x="189" y="108"/>
                  </a:lnTo>
                  <a:lnTo>
                    <a:pt x="187" y="81"/>
                  </a:lnTo>
                  <a:lnTo>
                    <a:pt x="188" y="38"/>
                  </a:lnTo>
                  <a:lnTo>
                    <a:pt x="192" y="0"/>
                  </a:lnTo>
                  <a:lnTo>
                    <a:pt x="153" y="32"/>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231" name="Freeform 125"/>
            <p:cNvSpPr>
              <a:spLocks/>
            </p:cNvSpPr>
            <p:nvPr/>
          </p:nvSpPr>
          <p:spPr bwMode="auto">
            <a:xfrm>
              <a:off x="4830" y="3360"/>
              <a:ext cx="42" cy="48"/>
            </a:xfrm>
            <a:custGeom>
              <a:avLst/>
              <a:gdLst>
                <a:gd name="T0" fmla="*/ 0 w 307"/>
                <a:gd name="T1" fmla="*/ 0 h 361"/>
                <a:gd name="T2" fmla="*/ 0 w 307"/>
                <a:gd name="T3" fmla="*/ 0 h 361"/>
                <a:gd name="T4" fmla="*/ 0 w 307"/>
                <a:gd name="T5" fmla="*/ 0 h 361"/>
                <a:gd name="T6" fmla="*/ 0 w 307"/>
                <a:gd name="T7" fmla="*/ 0 h 361"/>
                <a:gd name="T8" fmla="*/ 0 w 307"/>
                <a:gd name="T9" fmla="*/ 0 h 361"/>
                <a:gd name="T10" fmla="*/ 0 w 307"/>
                <a:gd name="T11" fmla="*/ 0 h 361"/>
                <a:gd name="T12" fmla="*/ 0 w 307"/>
                <a:gd name="T13" fmla="*/ 0 h 361"/>
                <a:gd name="T14" fmla="*/ 0 w 307"/>
                <a:gd name="T15" fmla="*/ 0 h 361"/>
                <a:gd name="T16" fmla="*/ 0 w 307"/>
                <a:gd name="T17" fmla="*/ 0 h 361"/>
                <a:gd name="T18" fmla="*/ 0 w 307"/>
                <a:gd name="T19" fmla="*/ 0 h 361"/>
                <a:gd name="T20" fmla="*/ 0 w 307"/>
                <a:gd name="T21" fmla="*/ 0 h 361"/>
                <a:gd name="T22" fmla="*/ 0 w 307"/>
                <a:gd name="T23" fmla="*/ 0 h 361"/>
                <a:gd name="T24" fmla="*/ 0 w 307"/>
                <a:gd name="T25" fmla="*/ 0 h 361"/>
                <a:gd name="T26" fmla="*/ 0 w 307"/>
                <a:gd name="T27" fmla="*/ 0 h 361"/>
                <a:gd name="T28" fmla="*/ 0 w 307"/>
                <a:gd name="T29" fmla="*/ 0 h 361"/>
                <a:gd name="T30" fmla="*/ 0 w 307"/>
                <a:gd name="T31" fmla="*/ 0 h 361"/>
                <a:gd name="T32" fmla="*/ 0 w 307"/>
                <a:gd name="T33" fmla="*/ 0 h 361"/>
                <a:gd name="T34" fmla="*/ 0 w 307"/>
                <a:gd name="T35" fmla="*/ 0 h 361"/>
                <a:gd name="T36" fmla="*/ 0 w 307"/>
                <a:gd name="T37" fmla="*/ 0 h 361"/>
                <a:gd name="T38" fmla="*/ 0 w 307"/>
                <a:gd name="T39" fmla="*/ 0 h 36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07" h="361">
                  <a:moveTo>
                    <a:pt x="0" y="68"/>
                  </a:moveTo>
                  <a:lnTo>
                    <a:pt x="84" y="361"/>
                  </a:lnTo>
                  <a:lnTo>
                    <a:pt x="171" y="252"/>
                  </a:lnTo>
                  <a:lnTo>
                    <a:pt x="233" y="165"/>
                  </a:lnTo>
                  <a:lnTo>
                    <a:pt x="256" y="133"/>
                  </a:lnTo>
                  <a:lnTo>
                    <a:pt x="262" y="124"/>
                  </a:lnTo>
                  <a:lnTo>
                    <a:pt x="270" y="101"/>
                  </a:lnTo>
                  <a:lnTo>
                    <a:pt x="294" y="31"/>
                  </a:lnTo>
                  <a:lnTo>
                    <a:pt x="307" y="0"/>
                  </a:lnTo>
                  <a:lnTo>
                    <a:pt x="261" y="7"/>
                  </a:lnTo>
                  <a:lnTo>
                    <a:pt x="221" y="11"/>
                  </a:lnTo>
                  <a:lnTo>
                    <a:pt x="207" y="11"/>
                  </a:lnTo>
                  <a:lnTo>
                    <a:pt x="188" y="9"/>
                  </a:lnTo>
                  <a:lnTo>
                    <a:pt x="188" y="12"/>
                  </a:lnTo>
                  <a:lnTo>
                    <a:pt x="185" y="21"/>
                  </a:lnTo>
                  <a:lnTo>
                    <a:pt x="173" y="33"/>
                  </a:lnTo>
                  <a:lnTo>
                    <a:pt x="148" y="47"/>
                  </a:lnTo>
                  <a:lnTo>
                    <a:pt x="107" y="59"/>
                  </a:lnTo>
                  <a:lnTo>
                    <a:pt x="58" y="66"/>
                  </a:lnTo>
                  <a:lnTo>
                    <a:pt x="0" y="68"/>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32" name="Freeform 126"/>
            <p:cNvSpPr>
              <a:spLocks/>
            </p:cNvSpPr>
            <p:nvPr/>
          </p:nvSpPr>
          <p:spPr bwMode="auto">
            <a:xfrm>
              <a:off x="4825" y="3360"/>
              <a:ext cx="47" cy="48"/>
            </a:xfrm>
            <a:custGeom>
              <a:avLst/>
              <a:gdLst>
                <a:gd name="T0" fmla="*/ 0 w 329"/>
                <a:gd name="T1" fmla="*/ 0 h 388"/>
                <a:gd name="T2" fmla="*/ 0 w 329"/>
                <a:gd name="T3" fmla="*/ 0 h 388"/>
                <a:gd name="T4" fmla="*/ 0 w 329"/>
                <a:gd name="T5" fmla="*/ 0 h 388"/>
                <a:gd name="T6" fmla="*/ 0 w 329"/>
                <a:gd name="T7" fmla="*/ 0 h 388"/>
                <a:gd name="T8" fmla="*/ 0 w 329"/>
                <a:gd name="T9" fmla="*/ 0 h 388"/>
                <a:gd name="T10" fmla="*/ 0 w 329"/>
                <a:gd name="T11" fmla="*/ 0 h 388"/>
                <a:gd name="T12" fmla="*/ 0 w 329"/>
                <a:gd name="T13" fmla="*/ 0 h 388"/>
                <a:gd name="T14" fmla="*/ 0 w 329"/>
                <a:gd name="T15" fmla="*/ 0 h 388"/>
                <a:gd name="T16" fmla="*/ 0 w 329"/>
                <a:gd name="T17" fmla="*/ 0 h 388"/>
                <a:gd name="T18" fmla="*/ 0 w 329"/>
                <a:gd name="T19" fmla="*/ 0 h 388"/>
                <a:gd name="T20" fmla="*/ 0 w 329"/>
                <a:gd name="T21" fmla="*/ 0 h 388"/>
                <a:gd name="T22" fmla="*/ 0 w 329"/>
                <a:gd name="T23" fmla="*/ 0 h 388"/>
                <a:gd name="T24" fmla="*/ 0 w 329"/>
                <a:gd name="T25" fmla="*/ 0 h 388"/>
                <a:gd name="T26" fmla="*/ 0 w 329"/>
                <a:gd name="T27" fmla="*/ 0 h 388"/>
                <a:gd name="T28" fmla="*/ 0 w 329"/>
                <a:gd name="T29" fmla="*/ 0 h 388"/>
                <a:gd name="T30" fmla="*/ 0 w 329"/>
                <a:gd name="T31" fmla="*/ 0 h 388"/>
                <a:gd name="T32" fmla="*/ 0 w 329"/>
                <a:gd name="T33" fmla="*/ 0 h 388"/>
                <a:gd name="T34" fmla="*/ 0 w 329"/>
                <a:gd name="T35" fmla="*/ 0 h 388"/>
                <a:gd name="T36" fmla="*/ 0 w 329"/>
                <a:gd name="T37" fmla="*/ 0 h 388"/>
                <a:gd name="T38" fmla="*/ 0 w 329"/>
                <a:gd name="T39" fmla="*/ 0 h 388"/>
                <a:gd name="T40" fmla="*/ 0 w 329"/>
                <a:gd name="T41" fmla="*/ 0 h 388"/>
                <a:gd name="T42" fmla="*/ 0 w 329"/>
                <a:gd name="T43" fmla="*/ 0 h 388"/>
                <a:gd name="T44" fmla="*/ 0 w 329"/>
                <a:gd name="T45" fmla="*/ 0 h 388"/>
                <a:gd name="T46" fmla="*/ 0 w 329"/>
                <a:gd name="T47" fmla="*/ 0 h 388"/>
                <a:gd name="T48" fmla="*/ 0 w 329"/>
                <a:gd name="T49" fmla="*/ 0 h 388"/>
                <a:gd name="T50" fmla="*/ 0 w 329"/>
                <a:gd name="T51" fmla="*/ 0 h 388"/>
                <a:gd name="T52" fmla="*/ 0 w 329"/>
                <a:gd name="T53" fmla="*/ 0 h 388"/>
                <a:gd name="T54" fmla="*/ 0 w 329"/>
                <a:gd name="T55" fmla="*/ 0 h 388"/>
                <a:gd name="T56" fmla="*/ 0 w 329"/>
                <a:gd name="T57" fmla="*/ 0 h 388"/>
                <a:gd name="T58" fmla="*/ 0 w 329"/>
                <a:gd name="T59" fmla="*/ 0 h 388"/>
                <a:gd name="T60" fmla="*/ 0 w 329"/>
                <a:gd name="T61" fmla="*/ 0 h 388"/>
                <a:gd name="T62" fmla="*/ 0 w 329"/>
                <a:gd name="T63" fmla="*/ 0 h 388"/>
                <a:gd name="T64" fmla="*/ 0 w 329"/>
                <a:gd name="T65" fmla="*/ 0 h 388"/>
                <a:gd name="T66" fmla="*/ 0 w 329"/>
                <a:gd name="T67" fmla="*/ 0 h 388"/>
                <a:gd name="T68" fmla="*/ 0 w 329"/>
                <a:gd name="T69" fmla="*/ 0 h 388"/>
                <a:gd name="T70" fmla="*/ 0 w 329"/>
                <a:gd name="T71" fmla="*/ 0 h 388"/>
                <a:gd name="T72" fmla="*/ 0 w 329"/>
                <a:gd name="T73" fmla="*/ 0 h 388"/>
                <a:gd name="T74" fmla="*/ 0 w 329"/>
                <a:gd name="T75" fmla="*/ 0 h 388"/>
                <a:gd name="T76" fmla="*/ 0 w 329"/>
                <a:gd name="T77" fmla="*/ 0 h 388"/>
                <a:gd name="T78" fmla="*/ 0 w 329"/>
                <a:gd name="T79" fmla="*/ 0 h 388"/>
                <a:gd name="T80" fmla="*/ 0 w 329"/>
                <a:gd name="T81" fmla="*/ 0 h 388"/>
                <a:gd name="T82" fmla="*/ 0 w 329"/>
                <a:gd name="T83" fmla="*/ 0 h 388"/>
                <a:gd name="T84" fmla="*/ 0 w 329"/>
                <a:gd name="T85" fmla="*/ 0 h 388"/>
                <a:gd name="T86" fmla="*/ 0 w 329"/>
                <a:gd name="T87" fmla="*/ 0 h 388"/>
                <a:gd name="T88" fmla="*/ 0 w 329"/>
                <a:gd name="T89" fmla="*/ 0 h 388"/>
                <a:gd name="T90" fmla="*/ 0 w 329"/>
                <a:gd name="T91" fmla="*/ 0 h 388"/>
                <a:gd name="T92" fmla="*/ 0 w 329"/>
                <a:gd name="T93" fmla="*/ 0 h 38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329" h="388">
                  <a:moveTo>
                    <a:pt x="68" y="84"/>
                  </a:moveTo>
                  <a:lnTo>
                    <a:pt x="68" y="67"/>
                  </a:lnTo>
                  <a:lnTo>
                    <a:pt x="0" y="70"/>
                  </a:lnTo>
                  <a:lnTo>
                    <a:pt x="91" y="388"/>
                  </a:lnTo>
                  <a:lnTo>
                    <a:pt x="187" y="267"/>
                  </a:lnTo>
                  <a:lnTo>
                    <a:pt x="249" y="179"/>
                  </a:lnTo>
                  <a:lnTo>
                    <a:pt x="272" y="147"/>
                  </a:lnTo>
                  <a:lnTo>
                    <a:pt x="279" y="137"/>
                  </a:lnTo>
                  <a:lnTo>
                    <a:pt x="287" y="114"/>
                  </a:lnTo>
                  <a:lnTo>
                    <a:pt x="312" y="44"/>
                  </a:lnTo>
                  <a:lnTo>
                    <a:pt x="329" y="0"/>
                  </a:lnTo>
                  <a:lnTo>
                    <a:pt x="270" y="9"/>
                  </a:lnTo>
                  <a:lnTo>
                    <a:pt x="231" y="13"/>
                  </a:lnTo>
                  <a:lnTo>
                    <a:pt x="217" y="13"/>
                  </a:lnTo>
                  <a:lnTo>
                    <a:pt x="190" y="11"/>
                  </a:lnTo>
                  <a:lnTo>
                    <a:pt x="190" y="21"/>
                  </a:lnTo>
                  <a:lnTo>
                    <a:pt x="188" y="26"/>
                  </a:lnTo>
                  <a:lnTo>
                    <a:pt x="178" y="37"/>
                  </a:lnTo>
                  <a:lnTo>
                    <a:pt x="155" y="50"/>
                  </a:lnTo>
                  <a:lnTo>
                    <a:pt x="114" y="62"/>
                  </a:lnTo>
                  <a:lnTo>
                    <a:pt x="66" y="67"/>
                  </a:lnTo>
                  <a:lnTo>
                    <a:pt x="0" y="70"/>
                  </a:lnTo>
                  <a:lnTo>
                    <a:pt x="87" y="373"/>
                  </a:lnTo>
                  <a:lnTo>
                    <a:pt x="101" y="369"/>
                  </a:lnTo>
                  <a:lnTo>
                    <a:pt x="21" y="85"/>
                  </a:lnTo>
                  <a:lnTo>
                    <a:pt x="69" y="84"/>
                  </a:lnTo>
                  <a:lnTo>
                    <a:pt x="119" y="77"/>
                  </a:lnTo>
                  <a:lnTo>
                    <a:pt x="161" y="64"/>
                  </a:lnTo>
                  <a:lnTo>
                    <a:pt x="188" y="49"/>
                  </a:lnTo>
                  <a:lnTo>
                    <a:pt x="202" y="35"/>
                  </a:lnTo>
                  <a:lnTo>
                    <a:pt x="206" y="23"/>
                  </a:lnTo>
                  <a:lnTo>
                    <a:pt x="206" y="19"/>
                  </a:lnTo>
                  <a:lnTo>
                    <a:pt x="199" y="11"/>
                  </a:lnTo>
                  <a:lnTo>
                    <a:pt x="197" y="27"/>
                  </a:lnTo>
                  <a:lnTo>
                    <a:pt x="217" y="30"/>
                  </a:lnTo>
                  <a:lnTo>
                    <a:pt x="231" y="30"/>
                  </a:lnTo>
                  <a:lnTo>
                    <a:pt x="272" y="25"/>
                  </a:lnTo>
                  <a:lnTo>
                    <a:pt x="304" y="20"/>
                  </a:lnTo>
                  <a:lnTo>
                    <a:pt x="297" y="38"/>
                  </a:lnTo>
                  <a:lnTo>
                    <a:pt x="273" y="108"/>
                  </a:lnTo>
                  <a:lnTo>
                    <a:pt x="265" y="131"/>
                  </a:lnTo>
                  <a:lnTo>
                    <a:pt x="260" y="139"/>
                  </a:lnTo>
                  <a:lnTo>
                    <a:pt x="237" y="171"/>
                  </a:lnTo>
                  <a:lnTo>
                    <a:pt x="175" y="257"/>
                  </a:lnTo>
                  <a:lnTo>
                    <a:pt x="97" y="355"/>
                  </a:lnTo>
                  <a:lnTo>
                    <a:pt x="21" y="85"/>
                  </a:lnTo>
                  <a:lnTo>
                    <a:pt x="68" y="84"/>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233" name="Freeform 127"/>
            <p:cNvSpPr>
              <a:spLocks/>
            </p:cNvSpPr>
            <p:nvPr/>
          </p:nvSpPr>
          <p:spPr bwMode="auto">
            <a:xfrm>
              <a:off x="4825" y="3429"/>
              <a:ext cx="53" cy="48"/>
            </a:xfrm>
            <a:custGeom>
              <a:avLst/>
              <a:gdLst>
                <a:gd name="T0" fmla="*/ 0 w 376"/>
                <a:gd name="T1" fmla="*/ 0 h 373"/>
                <a:gd name="T2" fmla="*/ 0 w 376"/>
                <a:gd name="T3" fmla="*/ 0 h 373"/>
                <a:gd name="T4" fmla="*/ 0 w 376"/>
                <a:gd name="T5" fmla="*/ 0 h 373"/>
                <a:gd name="T6" fmla="*/ 0 w 376"/>
                <a:gd name="T7" fmla="*/ 0 h 373"/>
                <a:gd name="T8" fmla="*/ 0 w 376"/>
                <a:gd name="T9" fmla="*/ 0 h 373"/>
                <a:gd name="T10" fmla="*/ 0 w 376"/>
                <a:gd name="T11" fmla="*/ 0 h 373"/>
                <a:gd name="T12" fmla="*/ 0 w 376"/>
                <a:gd name="T13" fmla="*/ 0 h 373"/>
                <a:gd name="T14" fmla="*/ 0 w 376"/>
                <a:gd name="T15" fmla="*/ 0 h 373"/>
                <a:gd name="T16" fmla="*/ 0 w 376"/>
                <a:gd name="T17" fmla="*/ 0 h 373"/>
                <a:gd name="T18" fmla="*/ 0 w 376"/>
                <a:gd name="T19" fmla="*/ 0 h 373"/>
                <a:gd name="T20" fmla="*/ 0 w 376"/>
                <a:gd name="T21" fmla="*/ 0 h 373"/>
                <a:gd name="T22" fmla="*/ 0 w 376"/>
                <a:gd name="T23" fmla="*/ 0 h 373"/>
                <a:gd name="T24" fmla="*/ 0 w 376"/>
                <a:gd name="T25" fmla="*/ 0 h 373"/>
                <a:gd name="T26" fmla="*/ 0 w 376"/>
                <a:gd name="T27" fmla="*/ 0 h 373"/>
                <a:gd name="T28" fmla="*/ 0 w 376"/>
                <a:gd name="T29" fmla="*/ 0 h 373"/>
                <a:gd name="T30" fmla="*/ 0 w 376"/>
                <a:gd name="T31" fmla="*/ 0 h 373"/>
                <a:gd name="T32" fmla="*/ 0 w 376"/>
                <a:gd name="T33" fmla="*/ 0 h 373"/>
                <a:gd name="T34" fmla="*/ 0 w 376"/>
                <a:gd name="T35" fmla="*/ 0 h 373"/>
                <a:gd name="T36" fmla="*/ 0 w 376"/>
                <a:gd name="T37" fmla="*/ 0 h 373"/>
                <a:gd name="T38" fmla="*/ 0 w 376"/>
                <a:gd name="T39" fmla="*/ 0 h 373"/>
                <a:gd name="T40" fmla="*/ 0 w 376"/>
                <a:gd name="T41" fmla="*/ 0 h 373"/>
                <a:gd name="T42" fmla="*/ 0 w 376"/>
                <a:gd name="T43" fmla="*/ 0 h 373"/>
                <a:gd name="T44" fmla="*/ 0 w 376"/>
                <a:gd name="T45" fmla="*/ 0 h 373"/>
                <a:gd name="T46" fmla="*/ 0 w 376"/>
                <a:gd name="T47" fmla="*/ 0 h 373"/>
                <a:gd name="T48" fmla="*/ 0 w 376"/>
                <a:gd name="T49" fmla="*/ 0 h 373"/>
                <a:gd name="T50" fmla="*/ 0 w 376"/>
                <a:gd name="T51" fmla="*/ 0 h 373"/>
                <a:gd name="T52" fmla="*/ 0 w 376"/>
                <a:gd name="T53" fmla="*/ 0 h 373"/>
                <a:gd name="T54" fmla="*/ 0 w 376"/>
                <a:gd name="T55" fmla="*/ 0 h 373"/>
                <a:gd name="T56" fmla="*/ 0 w 376"/>
                <a:gd name="T57" fmla="*/ 0 h 373"/>
                <a:gd name="T58" fmla="*/ 0 w 376"/>
                <a:gd name="T59" fmla="*/ 0 h 373"/>
                <a:gd name="T60" fmla="*/ 0 w 376"/>
                <a:gd name="T61" fmla="*/ 0 h 373"/>
                <a:gd name="T62" fmla="*/ 0 w 376"/>
                <a:gd name="T63" fmla="*/ 0 h 373"/>
                <a:gd name="T64" fmla="*/ 0 w 376"/>
                <a:gd name="T65" fmla="*/ 0 h 373"/>
                <a:gd name="T66" fmla="*/ 0 w 376"/>
                <a:gd name="T67" fmla="*/ 0 h 373"/>
                <a:gd name="T68" fmla="*/ 0 w 376"/>
                <a:gd name="T69" fmla="*/ 0 h 373"/>
                <a:gd name="T70" fmla="*/ 0 w 376"/>
                <a:gd name="T71" fmla="*/ 0 h 373"/>
                <a:gd name="T72" fmla="*/ 0 w 376"/>
                <a:gd name="T73" fmla="*/ 0 h 373"/>
                <a:gd name="T74" fmla="*/ 0 w 376"/>
                <a:gd name="T75" fmla="*/ 0 h 373"/>
                <a:gd name="T76" fmla="*/ 0 w 376"/>
                <a:gd name="T77" fmla="*/ 0 h 373"/>
                <a:gd name="T78" fmla="*/ 0 w 376"/>
                <a:gd name="T79" fmla="*/ 0 h 373"/>
                <a:gd name="T80" fmla="*/ 0 w 376"/>
                <a:gd name="T81" fmla="*/ 0 h 373"/>
                <a:gd name="T82" fmla="*/ 0 w 376"/>
                <a:gd name="T83" fmla="*/ 0 h 373"/>
                <a:gd name="T84" fmla="*/ 0 w 376"/>
                <a:gd name="T85" fmla="*/ 0 h 373"/>
                <a:gd name="T86" fmla="*/ 0 w 376"/>
                <a:gd name="T87" fmla="*/ 0 h 373"/>
                <a:gd name="T88" fmla="*/ 0 w 376"/>
                <a:gd name="T89" fmla="*/ 0 h 373"/>
                <a:gd name="T90" fmla="*/ 0 w 376"/>
                <a:gd name="T91" fmla="*/ 0 h 373"/>
                <a:gd name="T92" fmla="*/ 0 w 376"/>
                <a:gd name="T93" fmla="*/ 0 h 373"/>
                <a:gd name="T94" fmla="*/ 0 w 376"/>
                <a:gd name="T95" fmla="*/ 0 h 373"/>
                <a:gd name="T96" fmla="*/ 0 w 376"/>
                <a:gd name="T97" fmla="*/ 0 h 373"/>
                <a:gd name="T98" fmla="*/ 0 w 376"/>
                <a:gd name="T99" fmla="*/ 0 h 373"/>
                <a:gd name="T100" fmla="*/ 0 w 376"/>
                <a:gd name="T101" fmla="*/ 0 h 37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6" h="373">
                  <a:moveTo>
                    <a:pt x="337" y="346"/>
                  </a:moveTo>
                  <a:lnTo>
                    <a:pt x="343" y="360"/>
                  </a:lnTo>
                  <a:lnTo>
                    <a:pt x="355" y="355"/>
                  </a:lnTo>
                  <a:lnTo>
                    <a:pt x="364" y="346"/>
                  </a:lnTo>
                  <a:lnTo>
                    <a:pt x="369" y="330"/>
                  </a:lnTo>
                  <a:lnTo>
                    <a:pt x="376" y="287"/>
                  </a:lnTo>
                  <a:lnTo>
                    <a:pt x="376" y="232"/>
                  </a:lnTo>
                  <a:lnTo>
                    <a:pt x="374" y="171"/>
                  </a:lnTo>
                  <a:lnTo>
                    <a:pt x="364" y="57"/>
                  </a:lnTo>
                  <a:lnTo>
                    <a:pt x="358" y="0"/>
                  </a:lnTo>
                  <a:lnTo>
                    <a:pt x="14" y="0"/>
                  </a:lnTo>
                  <a:lnTo>
                    <a:pt x="9" y="57"/>
                  </a:lnTo>
                  <a:lnTo>
                    <a:pt x="2" y="170"/>
                  </a:lnTo>
                  <a:lnTo>
                    <a:pt x="0" y="231"/>
                  </a:lnTo>
                  <a:lnTo>
                    <a:pt x="0" y="285"/>
                  </a:lnTo>
                  <a:lnTo>
                    <a:pt x="5" y="329"/>
                  </a:lnTo>
                  <a:lnTo>
                    <a:pt x="9" y="344"/>
                  </a:lnTo>
                  <a:lnTo>
                    <a:pt x="16" y="355"/>
                  </a:lnTo>
                  <a:lnTo>
                    <a:pt x="41" y="363"/>
                  </a:lnTo>
                  <a:lnTo>
                    <a:pt x="79" y="370"/>
                  </a:lnTo>
                  <a:lnTo>
                    <a:pt x="184" y="373"/>
                  </a:lnTo>
                  <a:lnTo>
                    <a:pt x="290" y="369"/>
                  </a:lnTo>
                  <a:lnTo>
                    <a:pt x="329" y="363"/>
                  </a:lnTo>
                  <a:lnTo>
                    <a:pt x="342" y="360"/>
                  </a:lnTo>
                  <a:lnTo>
                    <a:pt x="355" y="355"/>
                  </a:lnTo>
                  <a:lnTo>
                    <a:pt x="363" y="347"/>
                  </a:lnTo>
                  <a:lnTo>
                    <a:pt x="351" y="336"/>
                  </a:lnTo>
                  <a:lnTo>
                    <a:pt x="347" y="343"/>
                  </a:lnTo>
                  <a:lnTo>
                    <a:pt x="338" y="346"/>
                  </a:lnTo>
                  <a:lnTo>
                    <a:pt x="327" y="349"/>
                  </a:lnTo>
                  <a:lnTo>
                    <a:pt x="288" y="353"/>
                  </a:lnTo>
                  <a:lnTo>
                    <a:pt x="184" y="357"/>
                  </a:lnTo>
                  <a:lnTo>
                    <a:pt x="81" y="354"/>
                  </a:lnTo>
                  <a:lnTo>
                    <a:pt x="45" y="349"/>
                  </a:lnTo>
                  <a:lnTo>
                    <a:pt x="26" y="343"/>
                  </a:lnTo>
                  <a:lnTo>
                    <a:pt x="23" y="337"/>
                  </a:lnTo>
                  <a:lnTo>
                    <a:pt x="19" y="325"/>
                  </a:lnTo>
                  <a:lnTo>
                    <a:pt x="16" y="285"/>
                  </a:lnTo>
                  <a:lnTo>
                    <a:pt x="16" y="231"/>
                  </a:lnTo>
                  <a:lnTo>
                    <a:pt x="18" y="170"/>
                  </a:lnTo>
                  <a:lnTo>
                    <a:pt x="25" y="59"/>
                  </a:lnTo>
                  <a:lnTo>
                    <a:pt x="28" y="16"/>
                  </a:lnTo>
                  <a:lnTo>
                    <a:pt x="344" y="16"/>
                  </a:lnTo>
                  <a:lnTo>
                    <a:pt x="348" y="59"/>
                  </a:lnTo>
                  <a:lnTo>
                    <a:pt x="357" y="171"/>
                  </a:lnTo>
                  <a:lnTo>
                    <a:pt x="359" y="232"/>
                  </a:lnTo>
                  <a:lnTo>
                    <a:pt x="359" y="287"/>
                  </a:lnTo>
                  <a:lnTo>
                    <a:pt x="355" y="326"/>
                  </a:lnTo>
                  <a:lnTo>
                    <a:pt x="350" y="337"/>
                  </a:lnTo>
                  <a:lnTo>
                    <a:pt x="347" y="343"/>
                  </a:lnTo>
                  <a:lnTo>
                    <a:pt x="337" y="346"/>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234" name="Freeform 128"/>
            <p:cNvSpPr>
              <a:spLocks/>
            </p:cNvSpPr>
            <p:nvPr/>
          </p:nvSpPr>
          <p:spPr bwMode="auto">
            <a:xfrm>
              <a:off x="4846" y="3429"/>
              <a:ext cx="5" cy="43"/>
            </a:xfrm>
            <a:custGeom>
              <a:avLst/>
              <a:gdLst>
                <a:gd name="T0" fmla="*/ 0 w 48"/>
                <a:gd name="T1" fmla="*/ 0 h 331"/>
                <a:gd name="T2" fmla="*/ 0 w 48"/>
                <a:gd name="T3" fmla="*/ 0 h 331"/>
                <a:gd name="T4" fmla="*/ 0 w 48"/>
                <a:gd name="T5" fmla="*/ 0 h 331"/>
                <a:gd name="T6" fmla="*/ 0 w 48"/>
                <a:gd name="T7" fmla="*/ 0 h 331"/>
                <a:gd name="T8" fmla="*/ 0 w 48"/>
                <a:gd name="T9" fmla="*/ 0 h 331"/>
                <a:gd name="T10" fmla="*/ 0 w 48"/>
                <a:gd name="T11" fmla="*/ 0 h 331"/>
                <a:gd name="T12" fmla="*/ 0 w 48"/>
                <a:gd name="T13" fmla="*/ 0 h 331"/>
                <a:gd name="T14" fmla="*/ 0 w 48"/>
                <a:gd name="T15" fmla="*/ 0 h 331"/>
                <a:gd name="T16" fmla="*/ 0 w 48"/>
                <a:gd name="T17" fmla="*/ 0 h 331"/>
                <a:gd name="T18" fmla="*/ 0 w 48"/>
                <a:gd name="T19" fmla="*/ 0 h 331"/>
                <a:gd name="T20" fmla="*/ 0 w 48"/>
                <a:gd name="T21" fmla="*/ 0 h 331"/>
                <a:gd name="T22" fmla="*/ 0 w 48"/>
                <a:gd name="T23" fmla="*/ 0 h 331"/>
                <a:gd name="T24" fmla="*/ 0 w 48"/>
                <a:gd name="T25" fmla="*/ 0 h 331"/>
                <a:gd name="T26" fmla="*/ 0 w 48"/>
                <a:gd name="T27" fmla="*/ 0 h 331"/>
                <a:gd name="T28" fmla="*/ 0 w 48"/>
                <a:gd name="T29" fmla="*/ 0 h 331"/>
                <a:gd name="T30" fmla="*/ 0 w 48"/>
                <a:gd name="T31" fmla="*/ 0 h 3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8" h="331">
                  <a:moveTo>
                    <a:pt x="24" y="331"/>
                  </a:moveTo>
                  <a:lnTo>
                    <a:pt x="36" y="287"/>
                  </a:lnTo>
                  <a:lnTo>
                    <a:pt x="44" y="237"/>
                  </a:lnTo>
                  <a:lnTo>
                    <a:pt x="47" y="215"/>
                  </a:lnTo>
                  <a:lnTo>
                    <a:pt x="48" y="209"/>
                  </a:lnTo>
                  <a:lnTo>
                    <a:pt x="48" y="172"/>
                  </a:lnTo>
                  <a:lnTo>
                    <a:pt x="44" y="106"/>
                  </a:lnTo>
                  <a:lnTo>
                    <a:pt x="36" y="51"/>
                  </a:lnTo>
                  <a:lnTo>
                    <a:pt x="24" y="0"/>
                  </a:lnTo>
                  <a:lnTo>
                    <a:pt x="12" y="51"/>
                  </a:lnTo>
                  <a:lnTo>
                    <a:pt x="4" y="106"/>
                  </a:lnTo>
                  <a:lnTo>
                    <a:pt x="1" y="129"/>
                  </a:lnTo>
                  <a:lnTo>
                    <a:pt x="0" y="172"/>
                  </a:lnTo>
                  <a:lnTo>
                    <a:pt x="4" y="237"/>
                  </a:lnTo>
                  <a:lnTo>
                    <a:pt x="12" y="287"/>
                  </a:lnTo>
                  <a:lnTo>
                    <a:pt x="24" y="331"/>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35" name="Freeform 129"/>
            <p:cNvSpPr>
              <a:spLocks/>
            </p:cNvSpPr>
            <p:nvPr/>
          </p:nvSpPr>
          <p:spPr bwMode="auto">
            <a:xfrm>
              <a:off x="4846" y="3429"/>
              <a:ext cx="10" cy="48"/>
            </a:xfrm>
            <a:custGeom>
              <a:avLst/>
              <a:gdLst>
                <a:gd name="T0" fmla="*/ 0 w 64"/>
                <a:gd name="T1" fmla="*/ 0 h 362"/>
                <a:gd name="T2" fmla="*/ 0 w 64"/>
                <a:gd name="T3" fmla="*/ 0 h 362"/>
                <a:gd name="T4" fmla="*/ 0 w 64"/>
                <a:gd name="T5" fmla="*/ 0 h 362"/>
                <a:gd name="T6" fmla="*/ 0 w 64"/>
                <a:gd name="T7" fmla="*/ 0 h 362"/>
                <a:gd name="T8" fmla="*/ 0 w 64"/>
                <a:gd name="T9" fmla="*/ 0 h 362"/>
                <a:gd name="T10" fmla="*/ 0 w 64"/>
                <a:gd name="T11" fmla="*/ 0 h 362"/>
                <a:gd name="T12" fmla="*/ 0 w 64"/>
                <a:gd name="T13" fmla="*/ 0 h 362"/>
                <a:gd name="T14" fmla="*/ 0 w 64"/>
                <a:gd name="T15" fmla="*/ 0 h 362"/>
                <a:gd name="T16" fmla="*/ 0 w 64"/>
                <a:gd name="T17" fmla="*/ 0 h 362"/>
                <a:gd name="T18" fmla="*/ 0 w 64"/>
                <a:gd name="T19" fmla="*/ 0 h 362"/>
                <a:gd name="T20" fmla="*/ 0 w 64"/>
                <a:gd name="T21" fmla="*/ 0 h 362"/>
                <a:gd name="T22" fmla="*/ 0 w 64"/>
                <a:gd name="T23" fmla="*/ 0 h 362"/>
                <a:gd name="T24" fmla="*/ 0 w 64"/>
                <a:gd name="T25" fmla="*/ 0 h 362"/>
                <a:gd name="T26" fmla="*/ 0 w 64"/>
                <a:gd name="T27" fmla="*/ 0 h 362"/>
                <a:gd name="T28" fmla="*/ 0 w 64"/>
                <a:gd name="T29" fmla="*/ 0 h 362"/>
                <a:gd name="T30" fmla="*/ 0 w 64"/>
                <a:gd name="T31" fmla="*/ 0 h 362"/>
                <a:gd name="T32" fmla="*/ 0 w 64"/>
                <a:gd name="T33" fmla="*/ 0 h 362"/>
                <a:gd name="T34" fmla="*/ 0 w 64"/>
                <a:gd name="T35" fmla="*/ 0 h 362"/>
                <a:gd name="T36" fmla="*/ 0 w 64"/>
                <a:gd name="T37" fmla="*/ 0 h 362"/>
                <a:gd name="T38" fmla="*/ 0 w 64"/>
                <a:gd name="T39" fmla="*/ 0 h 362"/>
                <a:gd name="T40" fmla="*/ 0 w 64"/>
                <a:gd name="T41" fmla="*/ 0 h 362"/>
                <a:gd name="T42" fmla="*/ 0 w 64"/>
                <a:gd name="T43" fmla="*/ 0 h 362"/>
                <a:gd name="T44" fmla="*/ 0 w 64"/>
                <a:gd name="T45" fmla="*/ 0 h 362"/>
                <a:gd name="T46" fmla="*/ 0 w 64"/>
                <a:gd name="T47" fmla="*/ 0 h 362"/>
                <a:gd name="T48" fmla="*/ 0 w 64"/>
                <a:gd name="T49" fmla="*/ 0 h 362"/>
                <a:gd name="T50" fmla="*/ 0 w 64"/>
                <a:gd name="T51" fmla="*/ 0 h 362"/>
                <a:gd name="T52" fmla="*/ 0 w 64"/>
                <a:gd name="T53" fmla="*/ 0 h 362"/>
                <a:gd name="T54" fmla="*/ 0 w 64"/>
                <a:gd name="T55" fmla="*/ 0 h 362"/>
                <a:gd name="T56" fmla="*/ 0 w 64"/>
                <a:gd name="T57" fmla="*/ 0 h 362"/>
                <a:gd name="T58" fmla="*/ 0 w 64"/>
                <a:gd name="T59" fmla="*/ 0 h 362"/>
                <a:gd name="T60" fmla="*/ 0 w 64"/>
                <a:gd name="T61" fmla="*/ 0 h 362"/>
                <a:gd name="T62" fmla="*/ 0 w 64"/>
                <a:gd name="T63" fmla="*/ 0 h 362"/>
                <a:gd name="T64" fmla="*/ 0 w 64"/>
                <a:gd name="T65" fmla="*/ 0 h 362"/>
                <a:gd name="T66" fmla="*/ 0 w 64"/>
                <a:gd name="T67" fmla="*/ 0 h 362"/>
                <a:gd name="T68" fmla="*/ 0 w 64"/>
                <a:gd name="T69" fmla="*/ 0 h 362"/>
                <a:gd name="T70" fmla="*/ 0 w 64"/>
                <a:gd name="T71" fmla="*/ 0 h 362"/>
                <a:gd name="T72" fmla="*/ 0 w 64"/>
                <a:gd name="T73" fmla="*/ 0 h 362"/>
                <a:gd name="T74" fmla="*/ 0 w 64"/>
                <a:gd name="T75" fmla="*/ 0 h 36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4" h="362">
                  <a:moveTo>
                    <a:pt x="27" y="287"/>
                  </a:moveTo>
                  <a:lnTo>
                    <a:pt x="13" y="291"/>
                  </a:lnTo>
                  <a:lnTo>
                    <a:pt x="32" y="362"/>
                  </a:lnTo>
                  <a:lnTo>
                    <a:pt x="51" y="291"/>
                  </a:lnTo>
                  <a:lnTo>
                    <a:pt x="60" y="240"/>
                  </a:lnTo>
                  <a:lnTo>
                    <a:pt x="63" y="218"/>
                  </a:lnTo>
                  <a:lnTo>
                    <a:pt x="64" y="212"/>
                  </a:lnTo>
                  <a:lnTo>
                    <a:pt x="64" y="174"/>
                  </a:lnTo>
                  <a:lnTo>
                    <a:pt x="60" y="107"/>
                  </a:lnTo>
                  <a:lnTo>
                    <a:pt x="51" y="52"/>
                  </a:lnTo>
                  <a:lnTo>
                    <a:pt x="39" y="0"/>
                  </a:lnTo>
                  <a:lnTo>
                    <a:pt x="24" y="0"/>
                  </a:lnTo>
                  <a:lnTo>
                    <a:pt x="13" y="52"/>
                  </a:lnTo>
                  <a:lnTo>
                    <a:pt x="4" y="107"/>
                  </a:lnTo>
                  <a:lnTo>
                    <a:pt x="1" y="130"/>
                  </a:lnTo>
                  <a:lnTo>
                    <a:pt x="0" y="174"/>
                  </a:lnTo>
                  <a:lnTo>
                    <a:pt x="4" y="240"/>
                  </a:lnTo>
                  <a:lnTo>
                    <a:pt x="13" y="291"/>
                  </a:lnTo>
                  <a:lnTo>
                    <a:pt x="32" y="362"/>
                  </a:lnTo>
                  <a:lnTo>
                    <a:pt x="51" y="291"/>
                  </a:lnTo>
                  <a:lnTo>
                    <a:pt x="37" y="287"/>
                  </a:lnTo>
                  <a:lnTo>
                    <a:pt x="32" y="303"/>
                  </a:lnTo>
                  <a:lnTo>
                    <a:pt x="27" y="287"/>
                  </a:lnTo>
                  <a:lnTo>
                    <a:pt x="20" y="238"/>
                  </a:lnTo>
                  <a:lnTo>
                    <a:pt x="16" y="174"/>
                  </a:lnTo>
                  <a:lnTo>
                    <a:pt x="17" y="132"/>
                  </a:lnTo>
                  <a:lnTo>
                    <a:pt x="20" y="109"/>
                  </a:lnTo>
                  <a:lnTo>
                    <a:pt x="27" y="54"/>
                  </a:lnTo>
                  <a:lnTo>
                    <a:pt x="32" y="37"/>
                  </a:lnTo>
                  <a:lnTo>
                    <a:pt x="37" y="54"/>
                  </a:lnTo>
                  <a:lnTo>
                    <a:pt x="44" y="109"/>
                  </a:lnTo>
                  <a:lnTo>
                    <a:pt x="48" y="174"/>
                  </a:lnTo>
                  <a:lnTo>
                    <a:pt x="48" y="210"/>
                  </a:lnTo>
                  <a:lnTo>
                    <a:pt x="47" y="216"/>
                  </a:lnTo>
                  <a:lnTo>
                    <a:pt x="44" y="238"/>
                  </a:lnTo>
                  <a:lnTo>
                    <a:pt x="37" y="287"/>
                  </a:lnTo>
                  <a:lnTo>
                    <a:pt x="32" y="303"/>
                  </a:lnTo>
                  <a:lnTo>
                    <a:pt x="27" y="287"/>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236" name="Freeform 130"/>
            <p:cNvSpPr>
              <a:spLocks/>
            </p:cNvSpPr>
            <p:nvPr/>
          </p:nvSpPr>
          <p:spPr bwMode="auto">
            <a:xfrm>
              <a:off x="4740" y="3397"/>
              <a:ext cx="48" cy="69"/>
            </a:xfrm>
            <a:custGeom>
              <a:avLst/>
              <a:gdLst>
                <a:gd name="T0" fmla="*/ 0 w 353"/>
                <a:gd name="T1" fmla="*/ 0 h 541"/>
                <a:gd name="T2" fmla="*/ 0 w 353"/>
                <a:gd name="T3" fmla="*/ 0 h 541"/>
                <a:gd name="T4" fmla="*/ 0 w 353"/>
                <a:gd name="T5" fmla="*/ 0 h 541"/>
                <a:gd name="T6" fmla="*/ 0 w 353"/>
                <a:gd name="T7" fmla="*/ 0 h 541"/>
                <a:gd name="T8" fmla="*/ 0 w 353"/>
                <a:gd name="T9" fmla="*/ 0 h 541"/>
                <a:gd name="T10" fmla="*/ 0 w 353"/>
                <a:gd name="T11" fmla="*/ 0 h 541"/>
                <a:gd name="T12" fmla="*/ 0 w 353"/>
                <a:gd name="T13" fmla="*/ 0 h 541"/>
                <a:gd name="T14" fmla="*/ 0 w 353"/>
                <a:gd name="T15" fmla="*/ 0 h 541"/>
                <a:gd name="T16" fmla="*/ 0 w 353"/>
                <a:gd name="T17" fmla="*/ 0 h 541"/>
                <a:gd name="T18" fmla="*/ 0 w 353"/>
                <a:gd name="T19" fmla="*/ 0 h 541"/>
                <a:gd name="T20" fmla="*/ 0 w 353"/>
                <a:gd name="T21" fmla="*/ 0 h 541"/>
                <a:gd name="T22" fmla="*/ 0 w 353"/>
                <a:gd name="T23" fmla="*/ 0 h 541"/>
                <a:gd name="T24" fmla="*/ 0 w 353"/>
                <a:gd name="T25" fmla="*/ 0 h 541"/>
                <a:gd name="T26" fmla="*/ 0 w 353"/>
                <a:gd name="T27" fmla="*/ 0 h 541"/>
                <a:gd name="T28" fmla="*/ 0 w 353"/>
                <a:gd name="T29" fmla="*/ 0 h 541"/>
                <a:gd name="T30" fmla="*/ 0 w 353"/>
                <a:gd name="T31" fmla="*/ 0 h 541"/>
                <a:gd name="T32" fmla="*/ 0 w 353"/>
                <a:gd name="T33" fmla="*/ 0 h 541"/>
                <a:gd name="T34" fmla="*/ 0 w 353"/>
                <a:gd name="T35" fmla="*/ 0 h 541"/>
                <a:gd name="T36" fmla="*/ 0 w 353"/>
                <a:gd name="T37" fmla="*/ 0 h 541"/>
                <a:gd name="T38" fmla="*/ 0 w 353"/>
                <a:gd name="T39" fmla="*/ 0 h 541"/>
                <a:gd name="T40" fmla="*/ 0 w 353"/>
                <a:gd name="T41" fmla="*/ 0 h 541"/>
                <a:gd name="T42" fmla="*/ 0 w 353"/>
                <a:gd name="T43" fmla="*/ 0 h 541"/>
                <a:gd name="T44" fmla="*/ 0 w 353"/>
                <a:gd name="T45" fmla="*/ 0 h 541"/>
                <a:gd name="T46" fmla="*/ 0 w 353"/>
                <a:gd name="T47" fmla="*/ 0 h 541"/>
                <a:gd name="T48" fmla="*/ 0 w 353"/>
                <a:gd name="T49" fmla="*/ 0 h 541"/>
                <a:gd name="T50" fmla="*/ 0 w 353"/>
                <a:gd name="T51" fmla="*/ 0 h 541"/>
                <a:gd name="T52" fmla="*/ 0 w 353"/>
                <a:gd name="T53" fmla="*/ 0 h 541"/>
                <a:gd name="T54" fmla="*/ 0 w 353"/>
                <a:gd name="T55" fmla="*/ 0 h 541"/>
                <a:gd name="T56" fmla="*/ 0 w 353"/>
                <a:gd name="T57" fmla="*/ 0 h 541"/>
                <a:gd name="T58" fmla="*/ 0 w 353"/>
                <a:gd name="T59" fmla="*/ 0 h 541"/>
                <a:gd name="T60" fmla="*/ 0 w 353"/>
                <a:gd name="T61" fmla="*/ 0 h 541"/>
                <a:gd name="T62" fmla="*/ 0 w 353"/>
                <a:gd name="T63" fmla="*/ 0 h 541"/>
                <a:gd name="T64" fmla="*/ 0 w 353"/>
                <a:gd name="T65" fmla="*/ 0 h 541"/>
                <a:gd name="T66" fmla="*/ 0 w 353"/>
                <a:gd name="T67" fmla="*/ 0 h 541"/>
                <a:gd name="T68" fmla="*/ 0 w 353"/>
                <a:gd name="T69" fmla="*/ 0 h 541"/>
                <a:gd name="T70" fmla="*/ 0 w 353"/>
                <a:gd name="T71" fmla="*/ 0 h 541"/>
                <a:gd name="T72" fmla="*/ 0 w 353"/>
                <a:gd name="T73" fmla="*/ 0 h 541"/>
                <a:gd name="T74" fmla="*/ 0 w 353"/>
                <a:gd name="T75" fmla="*/ 0 h 541"/>
                <a:gd name="T76" fmla="*/ 0 w 353"/>
                <a:gd name="T77" fmla="*/ 0 h 541"/>
                <a:gd name="T78" fmla="*/ 0 w 353"/>
                <a:gd name="T79" fmla="*/ 0 h 541"/>
                <a:gd name="T80" fmla="*/ 0 w 353"/>
                <a:gd name="T81" fmla="*/ 0 h 541"/>
                <a:gd name="T82" fmla="*/ 0 w 353"/>
                <a:gd name="T83" fmla="*/ 0 h 541"/>
                <a:gd name="T84" fmla="*/ 0 w 353"/>
                <a:gd name="T85" fmla="*/ 0 h 541"/>
                <a:gd name="T86" fmla="*/ 0 w 353"/>
                <a:gd name="T87" fmla="*/ 0 h 541"/>
                <a:gd name="T88" fmla="*/ 0 w 353"/>
                <a:gd name="T89" fmla="*/ 0 h 54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53" h="541">
                  <a:moveTo>
                    <a:pt x="234" y="524"/>
                  </a:moveTo>
                  <a:lnTo>
                    <a:pt x="234" y="541"/>
                  </a:lnTo>
                  <a:lnTo>
                    <a:pt x="245" y="541"/>
                  </a:lnTo>
                  <a:lnTo>
                    <a:pt x="257" y="532"/>
                  </a:lnTo>
                  <a:lnTo>
                    <a:pt x="265" y="519"/>
                  </a:lnTo>
                  <a:lnTo>
                    <a:pt x="280" y="477"/>
                  </a:lnTo>
                  <a:lnTo>
                    <a:pt x="313" y="355"/>
                  </a:lnTo>
                  <a:lnTo>
                    <a:pt x="353" y="173"/>
                  </a:lnTo>
                  <a:lnTo>
                    <a:pt x="75" y="0"/>
                  </a:lnTo>
                  <a:lnTo>
                    <a:pt x="33" y="190"/>
                  </a:lnTo>
                  <a:lnTo>
                    <a:pt x="9" y="321"/>
                  </a:lnTo>
                  <a:lnTo>
                    <a:pt x="2" y="366"/>
                  </a:lnTo>
                  <a:lnTo>
                    <a:pt x="0" y="379"/>
                  </a:lnTo>
                  <a:lnTo>
                    <a:pt x="0" y="385"/>
                  </a:lnTo>
                  <a:lnTo>
                    <a:pt x="9" y="403"/>
                  </a:lnTo>
                  <a:lnTo>
                    <a:pt x="25" y="423"/>
                  </a:lnTo>
                  <a:lnTo>
                    <a:pt x="49" y="444"/>
                  </a:lnTo>
                  <a:lnTo>
                    <a:pt x="120" y="490"/>
                  </a:lnTo>
                  <a:lnTo>
                    <a:pt x="193" y="526"/>
                  </a:lnTo>
                  <a:lnTo>
                    <a:pt x="223" y="536"/>
                  </a:lnTo>
                  <a:lnTo>
                    <a:pt x="233" y="541"/>
                  </a:lnTo>
                  <a:lnTo>
                    <a:pt x="245" y="541"/>
                  </a:lnTo>
                  <a:lnTo>
                    <a:pt x="255" y="533"/>
                  </a:lnTo>
                  <a:lnTo>
                    <a:pt x="247" y="521"/>
                  </a:lnTo>
                  <a:lnTo>
                    <a:pt x="241" y="524"/>
                  </a:lnTo>
                  <a:lnTo>
                    <a:pt x="235" y="524"/>
                  </a:lnTo>
                  <a:lnTo>
                    <a:pt x="227" y="522"/>
                  </a:lnTo>
                  <a:lnTo>
                    <a:pt x="200" y="512"/>
                  </a:lnTo>
                  <a:lnTo>
                    <a:pt x="128" y="476"/>
                  </a:lnTo>
                  <a:lnTo>
                    <a:pt x="60" y="432"/>
                  </a:lnTo>
                  <a:lnTo>
                    <a:pt x="35" y="413"/>
                  </a:lnTo>
                  <a:lnTo>
                    <a:pt x="23" y="395"/>
                  </a:lnTo>
                  <a:lnTo>
                    <a:pt x="17" y="381"/>
                  </a:lnTo>
                  <a:lnTo>
                    <a:pt x="19" y="368"/>
                  </a:lnTo>
                  <a:lnTo>
                    <a:pt x="25" y="323"/>
                  </a:lnTo>
                  <a:lnTo>
                    <a:pt x="47" y="192"/>
                  </a:lnTo>
                  <a:lnTo>
                    <a:pt x="85" y="25"/>
                  </a:lnTo>
                  <a:lnTo>
                    <a:pt x="334" y="181"/>
                  </a:lnTo>
                  <a:lnTo>
                    <a:pt x="299" y="351"/>
                  </a:lnTo>
                  <a:lnTo>
                    <a:pt x="266" y="473"/>
                  </a:lnTo>
                  <a:lnTo>
                    <a:pt x="251" y="513"/>
                  </a:lnTo>
                  <a:lnTo>
                    <a:pt x="244" y="522"/>
                  </a:lnTo>
                  <a:lnTo>
                    <a:pt x="241" y="524"/>
                  </a:lnTo>
                  <a:lnTo>
                    <a:pt x="234" y="524"/>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237" name="Freeform 131"/>
            <p:cNvSpPr>
              <a:spLocks/>
            </p:cNvSpPr>
            <p:nvPr/>
          </p:nvSpPr>
          <p:spPr bwMode="auto">
            <a:xfrm>
              <a:off x="4761" y="3408"/>
              <a:ext cx="6" cy="48"/>
            </a:xfrm>
            <a:custGeom>
              <a:avLst/>
              <a:gdLst>
                <a:gd name="T0" fmla="*/ 0 w 64"/>
                <a:gd name="T1" fmla="*/ 0 h 374"/>
                <a:gd name="T2" fmla="*/ 0 w 64"/>
                <a:gd name="T3" fmla="*/ 0 h 374"/>
                <a:gd name="T4" fmla="*/ 0 w 64"/>
                <a:gd name="T5" fmla="*/ 0 h 374"/>
                <a:gd name="T6" fmla="*/ 0 w 64"/>
                <a:gd name="T7" fmla="*/ 0 h 374"/>
                <a:gd name="T8" fmla="*/ 0 w 64"/>
                <a:gd name="T9" fmla="*/ 0 h 374"/>
                <a:gd name="T10" fmla="*/ 0 w 64"/>
                <a:gd name="T11" fmla="*/ 0 h 374"/>
                <a:gd name="T12" fmla="*/ 0 w 64"/>
                <a:gd name="T13" fmla="*/ 0 h 374"/>
                <a:gd name="T14" fmla="*/ 0 w 64"/>
                <a:gd name="T15" fmla="*/ 0 h 374"/>
                <a:gd name="T16" fmla="*/ 0 w 64"/>
                <a:gd name="T17" fmla="*/ 0 h 374"/>
                <a:gd name="T18" fmla="*/ 0 w 64"/>
                <a:gd name="T19" fmla="*/ 0 h 374"/>
                <a:gd name="T20" fmla="*/ 0 w 64"/>
                <a:gd name="T21" fmla="*/ 0 h 374"/>
                <a:gd name="T22" fmla="*/ 0 w 64"/>
                <a:gd name="T23" fmla="*/ 0 h 374"/>
                <a:gd name="T24" fmla="*/ 0 w 64"/>
                <a:gd name="T25" fmla="*/ 0 h 374"/>
                <a:gd name="T26" fmla="*/ 0 w 64"/>
                <a:gd name="T27" fmla="*/ 0 h 37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64" h="374">
                  <a:moveTo>
                    <a:pt x="1" y="374"/>
                  </a:moveTo>
                  <a:lnTo>
                    <a:pt x="19" y="330"/>
                  </a:lnTo>
                  <a:lnTo>
                    <a:pt x="34" y="278"/>
                  </a:lnTo>
                  <a:lnTo>
                    <a:pt x="41" y="255"/>
                  </a:lnTo>
                  <a:lnTo>
                    <a:pt x="49" y="206"/>
                  </a:lnTo>
                  <a:lnTo>
                    <a:pt x="60" y="129"/>
                  </a:lnTo>
                  <a:lnTo>
                    <a:pt x="64" y="63"/>
                  </a:lnTo>
                  <a:lnTo>
                    <a:pt x="64" y="0"/>
                  </a:lnTo>
                  <a:lnTo>
                    <a:pt x="44" y="51"/>
                  </a:lnTo>
                  <a:lnTo>
                    <a:pt x="28" y="109"/>
                  </a:lnTo>
                  <a:lnTo>
                    <a:pt x="12" y="183"/>
                  </a:lnTo>
                  <a:lnTo>
                    <a:pt x="2" y="259"/>
                  </a:lnTo>
                  <a:lnTo>
                    <a:pt x="0" y="319"/>
                  </a:lnTo>
                  <a:lnTo>
                    <a:pt x="1" y="374"/>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38" name="Freeform 132"/>
            <p:cNvSpPr>
              <a:spLocks/>
            </p:cNvSpPr>
            <p:nvPr/>
          </p:nvSpPr>
          <p:spPr bwMode="auto">
            <a:xfrm>
              <a:off x="4756" y="3408"/>
              <a:ext cx="16" cy="53"/>
            </a:xfrm>
            <a:custGeom>
              <a:avLst/>
              <a:gdLst>
                <a:gd name="T0" fmla="*/ 0 w 80"/>
                <a:gd name="T1" fmla="*/ 0 h 380"/>
                <a:gd name="T2" fmla="*/ 0 w 80"/>
                <a:gd name="T3" fmla="*/ 0 h 380"/>
                <a:gd name="T4" fmla="*/ 0 w 80"/>
                <a:gd name="T5" fmla="*/ 0 h 380"/>
                <a:gd name="T6" fmla="*/ 0 w 80"/>
                <a:gd name="T7" fmla="*/ 0 h 380"/>
                <a:gd name="T8" fmla="*/ 0 w 80"/>
                <a:gd name="T9" fmla="*/ 0 h 380"/>
                <a:gd name="T10" fmla="*/ 0 w 80"/>
                <a:gd name="T11" fmla="*/ 0 h 380"/>
                <a:gd name="T12" fmla="*/ 0 w 80"/>
                <a:gd name="T13" fmla="*/ 0 h 380"/>
                <a:gd name="T14" fmla="*/ 0 w 80"/>
                <a:gd name="T15" fmla="*/ 0 h 380"/>
                <a:gd name="T16" fmla="*/ 0 w 80"/>
                <a:gd name="T17" fmla="*/ 0 h 380"/>
                <a:gd name="T18" fmla="*/ 0 w 80"/>
                <a:gd name="T19" fmla="*/ 0 h 380"/>
                <a:gd name="T20" fmla="*/ 0 w 80"/>
                <a:gd name="T21" fmla="*/ 0 h 380"/>
                <a:gd name="T22" fmla="*/ 0 w 80"/>
                <a:gd name="T23" fmla="*/ 0 h 380"/>
                <a:gd name="T24" fmla="*/ 0 w 80"/>
                <a:gd name="T25" fmla="*/ 0 h 380"/>
                <a:gd name="T26" fmla="*/ 0 w 80"/>
                <a:gd name="T27" fmla="*/ 0 h 380"/>
                <a:gd name="T28" fmla="*/ 0 w 80"/>
                <a:gd name="T29" fmla="*/ 0 h 380"/>
                <a:gd name="T30" fmla="*/ 0 w 80"/>
                <a:gd name="T31" fmla="*/ 0 h 380"/>
                <a:gd name="T32" fmla="*/ 0 w 80"/>
                <a:gd name="T33" fmla="*/ 0 h 380"/>
                <a:gd name="T34" fmla="*/ 0 w 80"/>
                <a:gd name="T35" fmla="*/ 0 h 380"/>
                <a:gd name="T36" fmla="*/ 0 w 80"/>
                <a:gd name="T37" fmla="*/ 0 h 380"/>
                <a:gd name="T38" fmla="*/ 0 w 80"/>
                <a:gd name="T39" fmla="*/ 0 h 380"/>
                <a:gd name="T40" fmla="*/ 0 w 80"/>
                <a:gd name="T41" fmla="*/ 0 h 380"/>
                <a:gd name="T42" fmla="*/ 0 w 80"/>
                <a:gd name="T43" fmla="*/ 0 h 380"/>
                <a:gd name="T44" fmla="*/ 0 w 80"/>
                <a:gd name="T45" fmla="*/ 0 h 380"/>
                <a:gd name="T46" fmla="*/ 0 w 80"/>
                <a:gd name="T47" fmla="*/ 0 h 380"/>
                <a:gd name="T48" fmla="*/ 0 w 80"/>
                <a:gd name="T49" fmla="*/ 0 h 380"/>
                <a:gd name="T50" fmla="*/ 0 w 80"/>
                <a:gd name="T51" fmla="*/ 0 h 380"/>
                <a:gd name="T52" fmla="*/ 0 w 80"/>
                <a:gd name="T53" fmla="*/ 0 h 380"/>
                <a:gd name="T54" fmla="*/ 0 w 80"/>
                <a:gd name="T55" fmla="*/ 0 h 380"/>
                <a:gd name="T56" fmla="*/ 0 w 80"/>
                <a:gd name="T57" fmla="*/ 0 h 380"/>
                <a:gd name="T58" fmla="*/ 0 w 80"/>
                <a:gd name="T59" fmla="*/ 0 h 380"/>
                <a:gd name="T60" fmla="*/ 0 w 80"/>
                <a:gd name="T61" fmla="*/ 0 h 380"/>
                <a:gd name="T62" fmla="*/ 0 w 80"/>
                <a:gd name="T63" fmla="*/ 0 h 380"/>
                <a:gd name="T64" fmla="*/ 0 w 80"/>
                <a:gd name="T65" fmla="*/ 0 h 380"/>
                <a:gd name="T66" fmla="*/ 0 w 80"/>
                <a:gd name="T67" fmla="*/ 0 h 380"/>
                <a:gd name="T68" fmla="*/ 0 w 80"/>
                <a:gd name="T69" fmla="*/ 0 h 380"/>
                <a:gd name="T70" fmla="*/ 0 w 80"/>
                <a:gd name="T71" fmla="*/ 0 h 38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0" h="380">
                  <a:moveTo>
                    <a:pt x="17" y="322"/>
                  </a:moveTo>
                  <a:lnTo>
                    <a:pt x="0" y="322"/>
                  </a:lnTo>
                  <a:lnTo>
                    <a:pt x="1" y="377"/>
                  </a:lnTo>
                  <a:lnTo>
                    <a:pt x="17" y="380"/>
                  </a:lnTo>
                  <a:lnTo>
                    <a:pt x="34" y="335"/>
                  </a:lnTo>
                  <a:lnTo>
                    <a:pt x="49" y="283"/>
                  </a:lnTo>
                  <a:lnTo>
                    <a:pt x="56" y="260"/>
                  </a:lnTo>
                  <a:lnTo>
                    <a:pt x="66" y="210"/>
                  </a:lnTo>
                  <a:lnTo>
                    <a:pt x="76" y="133"/>
                  </a:lnTo>
                  <a:lnTo>
                    <a:pt x="80" y="66"/>
                  </a:lnTo>
                  <a:lnTo>
                    <a:pt x="80" y="3"/>
                  </a:lnTo>
                  <a:lnTo>
                    <a:pt x="65" y="0"/>
                  </a:lnTo>
                  <a:lnTo>
                    <a:pt x="45" y="52"/>
                  </a:lnTo>
                  <a:lnTo>
                    <a:pt x="29" y="110"/>
                  </a:lnTo>
                  <a:lnTo>
                    <a:pt x="11" y="185"/>
                  </a:lnTo>
                  <a:lnTo>
                    <a:pt x="2" y="261"/>
                  </a:lnTo>
                  <a:lnTo>
                    <a:pt x="0" y="322"/>
                  </a:lnTo>
                  <a:lnTo>
                    <a:pt x="1" y="377"/>
                  </a:lnTo>
                  <a:lnTo>
                    <a:pt x="17" y="380"/>
                  </a:lnTo>
                  <a:lnTo>
                    <a:pt x="34" y="336"/>
                  </a:lnTo>
                  <a:lnTo>
                    <a:pt x="20" y="330"/>
                  </a:lnTo>
                  <a:lnTo>
                    <a:pt x="17" y="338"/>
                  </a:lnTo>
                  <a:lnTo>
                    <a:pt x="17" y="322"/>
                  </a:lnTo>
                  <a:lnTo>
                    <a:pt x="19" y="263"/>
                  </a:lnTo>
                  <a:lnTo>
                    <a:pt x="28" y="187"/>
                  </a:lnTo>
                  <a:lnTo>
                    <a:pt x="43" y="114"/>
                  </a:lnTo>
                  <a:lnTo>
                    <a:pt x="59" y="56"/>
                  </a:lnTo>
                  <a:lnTo>
                    <a:pt x="64" y="45"/>
                  </a:lnTo>
                  <a:lnTo>
                    <a:pt x="64" y="66"/>
                  </a:lnTo>
                  <a:lnTo>
                    <a:pt x="59" y="131"/>
                  </a:lnTo>
                  <a:lnTo>
                    <a:pt x="49" y="208"/>
                  </a:lnTo>
                  <a:lnTo>
                    <a:pt x="42" y="255"/>
                  </a:lnTo>
                  <a:lnTo>
                    <a:pt x="35" y="279"/>
                  </a:lnTo>
                  <a:lnTo>
                    <a:pt x="20" y="331"/>
                  </a:lnTo>
                  <a:lnTo>
                    <a:pt x="17" y="338"/>
                  </a:lnTo>
                  <a:lnTo>
                    <a:pt x="17" y="322"/>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239" name="Freeform 133"/>
            <p:cNvSpPr>
              <a:spLocks/>
            </p:cNvSpPr>
            <p:nvPr/>
          </p:nvSpPr>
          <p:spPr bwMode="auto">
            <a:xfrm>
              <a:off x="4846" y="3509"/>
              <a:ext cx="74" cy="63"/>
            </a:xfrm>
            <a:custGeom>
              <a:avLst/>
              <a:gdLst>
                <a:gd name="T0" fmla="*/ 0 w 527"/>
                <a:gd name="T1" fmla="*/ 0 h 466"/>
                <a:gd name="T2" fmla="*/ 0 w 527"/>
                <a:gd name="T3" fmla="*/ 0 h 466"/>
                <a:gd name="T4" fmla="*/ 0 w 527"/>
                <a:gd name="T5" fmla="*/ 0 h 466"/>
                <a:gd name="T6" fmla="*/ 0 w 527"/>
                <a:gd name="T7" fmla="*/ 0 h 466"/>
                <a:gd name="T8" fmla="*/ 0 w 527"/>
                <a:gd name="T9" fmla="*/ 0 h 466"/>
                <a:gd name="T10" fmla="*/ 0 w 527"/>
                <a:gd name="T11" fmla="*/ 0 h 466"/>
                <a:gd name="T12" fmla="*/ 0 w 527"/>
                <a:gd name="T13" fmla="*/ 0 h 466"/>
                <a:gd name="T14" fmla="*/ 0 w 527"/>
                <a:gd name="T15" fmla="*/ 0 h 466"/>
                <a:gd name="T16" fmla="*/ 0 w 527"/>
                <a:gd name="T17" fmla="*/ 0 h 466"/>
                <a:gd name="T18" fmla="*/ 0 w 527"/>
                <a:gd name="T19" fmla="*/ 0 h 466"/>
                <a:gd name="T20" fmla="*/ 0 w 527"/>
                <a:gd name="T21" fmla="*/ 0 h 466"/>
                <a:gd name="T22" fmla="*/ 0 w 527"/>
                <a:gd name="T23" fmla="*/ 0 h 466"/>
                <a:gd name="T24" fmla="*/ 0 w 527"/>
                <a:gd name="T25" fmla="*/ 0 h 466"/>
                <a:gd name="T26" fmla="*/ 0 w 527"/>
                <a:gd name="T27" fmla="*/ 0 h 466"/>
                <a:gd name="T28" fmla="*/ 0 w 527"/>
                <a:gd name="T29" fmla="*/ 0 h 466"/>
                <a:gd name="T30" fmla="*/ 0 w 527"/>
                <a:gd name="T31" fmla="*/ 0 h 466"/>
                <a:gd name="T32" fmla="*/ 0 w 527"/>
                <a:gd name="T33" fmla="*/ 0 h 466"/>
                <a:gd name="T34" fmla="*/ 0 w 527"/>
                <a:gd name="T35" fmla="*/ 0 h 466"/>
                <a:gd name="T36" fmla="*/ 0 w 527"/>
                <a:gd name="T37" fmla="*/ 0 h 466"/>
                <a:gd name="T38" fmla="*/ 0 w 527"/>
                <a:gd name="T39" fmla="*/ 0 h 466"/>
                <a:gd name="T40" fmla="*/ 0 w 527"/>
                <a:gd name="T41" fmla="*/ 0 h 466"/>
                <a:gd name="T42" fmla="*/ 0 w 527"/>
                <a:gd name="T43" fmla="*/ 0 h 466"/>
                <a:gd name="T44" fmla="*/ 0 w 527"/>
                <a:gd name="T45" fmla="*/ 0 h 466"/>
                <a:gd name="T46" fmla="*/ 0 w 527"/>
                <a:gd name="T47" fmla="*/ 0 h 466"/>
                <a:gd name="T48" fmla="*/ 0 w 527"/>
                <a:gd name="T49" fmla="*/ 0 h 466"/>
                <a:gd name="T50" fmla="*/ 0 w 527"/>
                <a:gd name="T51" fmla="*/ 0 h 466"/>
                <a:gd name="T52" fmla="*/ 0 w 527"/>
                <a:gd name="T53" fmla="*/ 0 h 466"/>
                <a:gd name="T54" fmla="*/ 0 w 527"/>
                <a:gd name="T55" fmla="*/ 0 h 466"/>
                <a:gd name="T56" fmla="*/ 0 w 527"/>
                <a:gd name="T57" fmla="*/ 0 h 466"/>
                <a:gd name="T58" fmla="*/ 0 w 527"/>
                <a:gd name="T59" fmla="*/ 0 h 466"/>
                <a:gd name="T60" fmla="*/ 0 w 527"/>
                <a:gd name="T61" fmla="*/ 0 h 466"/>
                <a:gd name="T62" fmla="*/ 0 w 527"/>
                <a:gd name="T63" fmla="*/ 0 h 46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27" h="466">
                  <a:moveTo>
                    <a:pt x="354" y="44"/>
                  </a:moveTo>
                  <a:lnTo>
                    <a:pt x="344" y="37"/>
                  </a:lnTo>
                  <a:lnTo>
                    <a:pt x="317" y="23"/>
                  </a:lnTo>
                  <a:lnTo>
                    <a:pt x="276" y="8"/>
                  </a:lnTo>
                  <a:lnTo>
                    <a:pt x="251" y="2"/>
                  </a:lnTo>
                  <a:lnTo>
                    <a:pt x="224" y="0"/>
                  </a:lnTo>
                  <a:lnTo>
                    <a:pt x="212" y="89"/>
                  </a:lnTo>
                  <a:lnTo>
                    <a:pt x="175" y="107"/>
                  </a:lnTo>
                  <a:lnTo>
                    <a:pt x="98" y="148"/>
                  </a:lnTo>
                  <a:lnTo>
                    <a:pt x="58" y="172"/>
                  </a:lnTo>
                  <a:lnTo>
                    <a:pt x="24" y="197"/>
                  </a:lnTo>
                  <a:lnTo>
                    <a:pt x="4" y="220"/>
                  </a:lnTo>
                  <a:lnTo>
                    <a:pt x="0" y="230"/>
                  </a:lnTo>
                  <a:lnTo>
                    <a:pt x="2" y="239"/>
                  </a:lnTo>
                  <a:lnTo>
                    <a:pt x="7" y="243"/>
                  </a:lnTo>
                  <a:lnTo>
                    <a:pt x="16" y="245"/>
                  </a:lnTo>
                  <a:lnTo>
                    <a:pt x="42" y="242"/>
                  </a:lnTo>
                  <a:lnTo>
                    <a:pt x="112" y="220"/>
                  </a:lnTo>
                  <a:lnTo>
                    <a:pt x="209" y="180"/>
                  </a:lnTo>
                  <a:lnTo>
                    <a:pt x="176" y="197"/>
                  </a:lnTo>
                  <a:lnTo>
                    <a:pt x="105" y="235"/>
                  </a:lnTo>
                  <a:lnTo>
                    <a:pt x="68" y="258"/>
                  </a:lnTo>
                  <a:lnTo>
                    <a:pt x="39" y="282"/>
                  </a:lnTo>
                  <a:lnTo>
                    <a:pt x="19" y="303"/>
                  </a:lnTo>
                  <a:lnTo>
                    <a:pt x="16" y="314"/>
                  </a:lnTo>
                  <a:lnTo>
                    <a:pt x="17" y="322"/>
                  </a:lnTo>
                  <a:lnTo>
                    <a:pt x="23" y="327"/>
                  </a:lnTo>
                  <a:lnTo>
                    <a:pt x="33" y="329"/>
                  </a:lnTo>
                  <a:lnTo>
                    <a:pt x="65" y="325"/>
                  </a:lnTo>
                  <a:lnTo>
                    <a:pt x="152" y="297"/>
                  </a:lnTo>
                  <a:lnTo>
                    <a:pt x="235" y="262"/>
                  </a:lnTo>
                  <a:lnTo>
                    <a:pt x="272" y="246"/>
                  </a:lnTo>
                  <a:lnTo>
                    <a:pt x="160" y="310"/>
                  </a:lnTo>
                  <a:lnTo>
                    <a:pt x="86" y="362"/>
                  </a:lnTo>
                  <a:lnTo>
                    <a:pt x="62" y="380"/>
                  </a:lnTo>
                  <a:lnTo>
                    <a:pt x="55" y="385"/>
                  </a:lnTo>
                  <a:lnTo>
                    <a:pt x="54" y="386"/>
                  </a:lnTo>
                  <a:lnTo>
                    <a:pt x="58" y="398"/>
                  </a:lnTo>
                  <a:lnTo>
                    <a:pt x="65" y="408"/>
                  </a:lnTo>
                  <a:lnTo>
                    <a:pt x="77" y="412"/>
                  </a:lnTo>
                  <a:lnTo>
                    <a:pt x="93" y="413"/>
                  </a:lnTo>
                  <a:lnTo>
                    <a:pt x="111" y="411"/>
                  </a:lnTo>
                  <a:lnTo>
                    <a:pt x="155" y="398"/>
                  </a:lnTo>
                  <a:lnTo>
                    <a:pt x="202" y="379"/>
                  </a:lnTo>
                  <a:lnTo>
                    <a:pt x="288" y="336"/>
                  </a:lnTo>
                  <a:lnTo>
                    <a:pt x="326" y="315"/>
                  </a:lnTo>
                  <a:lnTo>
                    <a:pt x="242" y="375"/>
                  </a:lnTo>
                  <a:lnTo>
                    <a:pt x="186" y="421"/>
                  </a:lnTo>
                  <a:lnTo>
                    <a:pt x="167" y="437"/>
                  </a:lnTo>
                  <a:lnTo>
                    <a:pt x="162" y="442"/>
                  </a:lnTo>
                  <a:lnTo>
                    <a:pt x="161" y="443"/>
                  </a:lnTo>
                  <a:lnTo>
                    <a:pt x="164" y="452"/>
                  </a:lnTo>
                  <a:lnTo>
                    <a:pt x="172" y="462"/>
                  </a:lnTo>
                  <a:lnTo>
                    <a:pt x="185" y="466"/>
                  </a:lnTo>
                  <a:lnTo>
                    <a:pt x="201" y="465"/>
                  </a:lnTo>
                  <a:lnTo>
                    <a:pt x="220" y="460"/>
                  </a:lnTo>
                  <a:lnTo>
                    <a:pt x="266" y="438"/>
                  </a:lnTo>
                  <a:lnTo>
                    <a:pt x="317" y="406"/>
                  </a:lnTo>
                  <a:lnTo>
                    <a:pt x="368" y="368"/>
                  </a:lnTo>
                  <a:lnTo>
                    <a:pt x="415" y="329"/>
                  </a:lnTo>
                  <a:lnTo>
                    <a:pt x="451" y="294"/>
                  </a:lnTo>
                  <a:lnTo>
                    <a:pt x="473" y="268"/>
                  </a:lnTo>
                  <a:lnTo>
                    <a:pt x="512" y="200"/>
                  </a:lnTo>
                  <a:lnTo>
                    <a:pt x="527" y="168"/>
                  </a:lnTo>
                  <a:lnTo>
                    <a:pt x="354" y="44"/>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40" name="Freeform 134"/>
            <p:cNvSpPr>
              <a:spLocks/>
            </p:cNvSpPr>
            <p:nvPr/>
          </p:nvSpPr>
          <p:spPr bwMode="auto">
            <a:xfrm>
              <a:off x="4846" y="3509"/>
              <a:ext cx="74" cy="63"/>
            </a:xfrm>
            <a:custGeom>
              <a:avLst/>
              <a:gdLst>
                <a:gd name="T0" fmla="*/ 0 w 544"/>
                <a:gd name="T1" fmla="*/ 0 h 482"/>
                <a:gd name="T2" fmla="*/ 0 w 544"/>
                <a:gd name="T3" fmla="*/ 0 h 482"/>
                <a:gd name="T4" fmla="*/ 0 w 544"/>
                <a:gd name="T5" fmla="*/ 0 h 482"/>
                <a:gd name="T6" fmla="*/ 0 w 544"/>
                <a:gd name="T7" fmla="*/ 0 h 482"/>
                <a:gd name="T8" fmla="*/ 0 w 544"/>
                <a:gd name="T9" fmla="*/ 0 h 482"/>
                <a:gd name="T10" fmla="*/ 0 w 544"/>
                <a:gd name="T11" fmla="*/ 0 h 482"/>
                <a:gd name="T12" fmla="*/ 0 w 544"/>
                <a:gd name="T13" fmla="*/ 0 h 482"/>
                <a:gd name="T14" fmla="*/ 0 w 544"/>
                <a:gd name="T15" fmla="*/ 0 h 482"/>
                <a:gd name="T16" fmla="*/ 0 w 544"/>
                <a:gd name="T17" fmla="*/ 0 h 482"/>
                <a:gd name="T18" fmla="*/ 0 w 544"/>
                <a:gd name="T19" fmla="*/ 0 h 482"/>
                <a:gd name="T20" fmla="*/ 0 w 544"/>
                <a:gd name="T21" fmla="*/ 0 h 482"/>
                <a:gd name="T22" fmla="*/ 0 w 544"/>
                <a:gd name="T23" fmla="*/ 0 h 482"/>
                <a:gd name="T24" fmla="*/ 0 w 544"/>
                <a:gd name="T25" fmla="*/ 0 h 482"/>
                <a:gd name="T26" fmla="*/ 0 w 544"/>
                <a:gd name="T27" fmla="*/ 0 h 482"/>
                <a:gd name="T28" fmla="*/ 0 w 544"/>
                <a:gd name="T29" fmla="*/ 0 h 482"/>
                <a:gd name="T30" fmla="*/ 0 w 544"/>
                <a:gd name="T31" fmla="*/ 0 h 482"/>
                <a:gd name="T32" fmla="*/ 0 w 544"/>
                <a:gd name="T33" fmla="*/ 0 h 482"/>
                <a:gd name="T34" fmla="*/ 0 w 544"/>
                <a:gd name="T35" fmla="*/ 0 h 482"/>
                <a:gd name="T36" fmla="*/ 0 w 544"/>
                <a:gd name="T37" fmla="*/ 0 h 482"/>
                <a:gd name="T38" fmla="*/ 0 w 544"/>
                <a:gd name="T39" fmla="*/ 0 h 482"/>
                <a:gd name="T40" fmla="*/ 0 w 544"/>
                <a:gd name="T41" fmla="*/ 0 h 482"/>
                <a:gd name="T42" fmla="*/ 0 w 544"/>
                <a:gd name="T43" fmla="*/ 0 h 482"/>
                <a:gd name="T44" fmla="*/ 0 w 544"/>
                <a:gd name="T45" fmla="*/ 0 h 482"/>
                <a:gd name="T46" fmla="*/ 0 w 544"/>
                <a:gd name="T47" fmla="*/ 0 h 482"/>
                <a:gd name="T48" fmla="*/ 0 w 544"/>
                <a:gd name="T49" fmla="*/ 0 h 482"/>
                <a:gd name="T50" fmla="*/ 0 w 544"/>
                <a:gd name="T51" fmla="*/ 0 h 482"/>
                <a:gd name="T52" fmla="*/ 0 w 544"/>
                <a:gd name="T53" fmla="*/ 0 h 482"/>
                <a:gd name="T54" fmla="*/ 0 w 544"/>
                <a:gd name="T55" fmla="*/ 0 h 482"/>
                <a:gd name="T56" fmla="*/ 0 w 544"/>
                <a:gd name="T57" fmla="*/ 0 h 482"/>
                <a:gd name="T58" fmla="*/ 0 w 544"/>
                <a:gd name="T59" fmla="*/ 0 h 482"/>
                <a:gd name="T60" fmla="*/ 0 w 544"/>
                <a:gd name="T61" fmla="*/ 0 h 482"/>
                <a:gd name="T62" fmla="*/ 0 w 544"/>
                <a:gd name="T63" fmla="*/ 0 h 482"/>
                <a:gd name="T64" fmla="*/ 0 w 544"/>
                <a:gd name="T65" fmla="*/ 0 h 482"/>
                <a:gd name="T66" fmla="*/ 0 w 544"/>
                <a:gd name="T67" fmla="*/ 0 h 482"/>
                <a:gd name="T68" fmla="*/ 0 w 544"/>
                <a:gd name="T69" fmla="*/ 0 h 482"/>
                <a:gd name="T70" fmla="*/ 0 w 544"/>
                <a:gd name="T71" fmla="*/ 0 h 482"/>
                <a:gd name="T72" fmla="*/ 0 w 544"/>
                <a:gd name="T73" fmla="*/ 0 h 482"/>
                <a:gd name="T74" fmla="*/ 0 w 544"/>
                <a:gd name="T75" fmla="*/ 0 h 482"/>
                <a:gd name="T76" fmla="*/ 0 w 544"/>
                <a:gd name="T77" fmla="*/ 0 h 482"/>
                <a:gd name="T78" fmla="*/ 0 w 544"/>
                <a:gd name="T79" fmla="*/ 0 h 482"/>
                <a:gd name="T80" fmla="*/ 0 w 544"/>
                <a:gd name="T81" fmla="*/ 0 h 482"/>
                <a:gd name="T82" fmla="*/ 0 w 544"/>
                <a:gd name="T83" fmla="*/ 0 h 482"/>
                <a:gd name="T84" fmla="*/ 0 w 544"/>
                <a:gd name="T85" fmla="*/ 0 h 482"/>
                <a:gd name="T86" fmla="*/ 0 w 544"/>
                <a:gd name="T87" fmla="*/ 0 h 482"/>
                <a:gd name="T88" fmla="*/ 0 w 544"/>
                <a:gd name="T89" fmla="*/ 0 h 482"/>
                <a:gd name="T90" fmla="*/ 0 w 544"/>
                <a:gd name="T91" fmla="*/ 0 h 482"/>
                <a:gd name="T92" fmla="*/ 0 w 544"/>
                <a:gd name="T93" fmla="*/ 0 h 482"/>
                <a:gd name="T94" fmla="*/ 0 w 544"/>
                <a:gd name="T95" fmla="*/ 0 h 482"/>
                <a:gd name="T96" fmla="*/ 0 w 544"/>
                <a:gd name="T97" fmla="*/ 0 h 48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44" h="482">
                  <a:moveTo>
                    <a:pt x="531" y="182"/>
                  </a:moveTo>
                  <a:lnTo>
                    <a:pt x="539" y="170"/>
                  </a:lnTo>
                  <a:lnTo>
                    <a:pt x="366" y="46"/>
                  </a:lnTo>
                  <a:lnTo>
                    <a:pt x="356" y="39"/>
                  </a:lnTo>
                  <a:lnTo>
                    <a:pt x="328" y="24"/>
                  </a:lnTo>
                  <a:lnTo>
                    <a:pt x="286" y="8"/>
                  </a:lnTo>
                  <a:lnTo>
                    <a:pt x="260" y="2"/>
                  </a:lnTo>
                  <a:lnTo>
                    <a:pt x="225" y="0"/>
                  </a:lnTo>
                  <a:lnTo>
                    <a:pt x="213" y="92"/>
                  </a:lnTo>
                  <a:lnTo>
                    <a:pt x="180" y="108"/>
                  </a:lnTo>
                  <a:lnTo>
                    <a:pt x="102" y="149"/>
                  </a:lnTo>
                  <a:lnTo>
                    <a:pt x="62" y="174"/>
                  </a:lnTo>
                  <a:lnTo>
                    <a:pt x="27" y="199"/>
                  </a:lnTo>
                  <a:lnTo>
                    <a:pt x="6" y="224"/>
                  </a:lnTo>
                  <a:lnTo>
                    <a:pt x="0" y="237"/>
                  </a:lnTo>
                  <a:lnTo>
                    <a:pt x="3" y="251"/>
                  </a:lnTo>
                  <a:lnTo>
                    <a:pt x="12" y="258"/>
                  </a:lnTo>
                  <a:lnTo>
                    <a:pt x="24" y="261"/>
                  </a:lnTo>
                  <a:lnTo>
                    <a:pt x="52" y="257"/>
                  </a:lnTo>
                  <a:lnTo>
                    <a:pt x="123" y="236"/>
                  </a:lnTo>
                  <a:lnTo>
                    <a:pt x="220" y="196"/>
                  </a:lnTo>
                  <a:lnTo>
                    <a:pt x="214" y="181"/>
                  </a:lnTo>
                  <a:lnTo>
                    <a:pt x="181" y="198"/>
                  </a:lnTo>
                  <a:lnTo>
                    <a:pt x="109" y="236"/>
                  </a:lnTo>
                  <a:lnTo>
                    <a:pt x="72" y="260"/>
                  </a:lnTo>
                  <a:lnTo>
                    <a:pt x="41" y="284"/>
                  </a:lnTo>
                  <a:lnTo>
                    <a:pt x="20" y="307"/>
                  </a:lnTo>
                  <a:lnTo>
                    <a:pt x="16" y="320"/>
                  </a:lnTo>
                  <a:lnTo>
                    <a:pt x="18" y="334"/>
                  </a:lnTo>
                  <a:lnTo>
                    <a:pt x="28" y="342"/>
                  </a:lnTo>
                  <a:lnTo>
                    <a:pt x="41" y="345"/>
                  </a:lnTo>
                  <a:lnTo>
                    <a:pt x="75" y="340"/>
                  </a:lnTo>
                  <a:lnTo>
                    <a:pt x="163" y="312"/>
                  </a:lnTo>
                  <a:lnTo>
                    <a:pt x="246" y="278"/>
                  </a:lnTo>
                  <a:lnTo>
                    <a:pt x="284" y="261"/>
                  </a:lnTo>
                  <a:lnTo>
                    <a:pt x="277" y="247"/>
                  </a:lnTo>
                  <a:lnTo>
                    <a:pt x="276" y="247"/>
                  </a:lnTo>
                  <a:lnTo>
                    <a:pt x="164" y="312"/>
                  </a:lnTo>
                  <a:lnTo>
                    <a:pt x="89" y="363"/>
                  </a:lnTo>
                  <a:lnTo>
                    <a:pt x="65" y="382"/>
                  </a:lnTo>
                  <a:lnTo>
                    <a:pt x="58" y="387"/>
                  </a:lnTo>
                  <a:lnTo>
                    <a:pt x="53" y="392"/>
                  </a:lnTo>
                  <a:lnTo>
                    <a:pt x="59" y="411"/>
                  </a:lnTo>
                  <a:lnTo>
                    <a:pt x="68" y="422"/>
                  </a:lnTo>
                  <a:lnTo>
                    <a:pt x="84" y="428"/>
                  </a:lnTo>
                  <a:lnTo>
                    <a:pt x="101" y="429"/>
                  </a:lnTo>
                  <a:lnTo>
                    <a:pt x="120" y="426"/>
                  </a:lnTo>
                  <a:lnTo>
                    <a:pt x="165" y="414"/>
                  </a:lnTo>
                  <a:lnTo>
                    <a:pt x="213" y="394"/>
                  </a:lnTo>
                  <a:lnTo>
                    <a:pt x="300" y="351"/>
                  </a:lnTo>
                  <a:lnTo>
                    <a:pt x="338" y="330"/>
                  </a:lnTo>
                  <a:lnTo>
                    <a:pt x="329" y="315"/>
                  </a:lnTo>
                  <a:lnTo>
                    <a:pt x="329" y="316"/>
                  </a:lnTo>
                  <a:lnTo>
                    <a:pt x="245" y="377"/>
                  </a:lnTo>
                  <a:lnTo>
                    <a:pt x="189" y="423"/>
                  </a:lnTo>
                  <a:lnTo>
                    <a:pt x="170" y="439"/>
                  </a:lnTo>
                  <a:lnTo>
                    <a:pt x="165" y="445"/>
                  </a:lnTo>
                  <a:lnTo>
                    <a:pt x="160" y="449"/>
                  </a:lnTo>
                  <a:lnTo>
                    <a:pt x="165" y="464"/>
                  </a:lnTo>
                  <a:lnTo>
                    <a:pt x="175" y="476"/>
                  </a:lnTo>
                  <a:lnTo>
                    <a:pt x="192" y="482"/>
                  </a:lnTo>
                  <a:lnTo>
                    <a:pt x="210" y="481"/>
                  </a:lnTo>
                  <a:lnTo>
                    <a:pt x="231" y="475"/>
                  </a:lnTo>
                  <a:lnTo>
                    <a:pt x="278" y="454"/>
                  </a:lnTo>
                  <a:lnTo>
                    <a:pt x="329" y="420"/>
                  </a:lnTo>
                  <a:lnTo>
                    <a:pt x="382" y="382"/>
                  </a:lnTo>
                  <a:lnTo>
                    <a:pt x="429" y="343"/>
                  </a:lnTo>
                  <a:lnTo>
                    <a:pt x="465" y="307"/>
                  </a:lnTo>
                  <a:lnTo>
                    <a:pt x="487" y="281"/>
                  </a:lnTo>
                  <a:lnTo>
                    <a:pt x="528" y="211"/>
                  </a:lnTo>
                  <a:lnTo>
                    <a:pt x="544" y="173"/>
                  </a:lnTo>
                  <a:lnTo>
                    <a:pt x="366" y="46"/>
                  </a:lnTo>
                  <a:lnTo>
                    <a:pt x="356" y="39"/>
                  </a:lnTo>
                  <a:lnTo>
                    <a:pt x="348" y="51"/>
                  </a:lnTo>
                  <a:lnTo>
                    <a:pt x="358" y="59"/>
                  </a:lnTo>
                  <a:lnTo>
                    <a:pt x="526" y="179"/>
                  </a:lnTo>
                  <a:lnTo>
                    <a:pt x="513" y="205"/>
                  </a:lnTo>
                  <a:lnTo>
                    <a:pt x="475" y="272"/>
                  </a:lnTo>
                  <a:lnTo>
                    <a:pt x="453" y="297"/>
                  </a:lnTo>
                  <a:lnTo>
                    <a:pt x="418" y="331"/>
                  </a:lnTo>
                  <a:lnTo>
                    <a:pt x="371" y="370"/>
                  </a:lnTo>
                  <a:lnTo>
                    <a:pt x="321" y="407"/>
                  </a:lnTo>
                  <a:lnTo>
                    <a:pt x="270" y="439"/>
                  </a:lnTo>
                  <a:lnTo>
                    <a:pt x="225" y="461"/>
                  </a:lnTo>
                  <a:lnTo>
                    <a:pt x="208" y="465"/>
                  </a:lnTo>
                  <a:lnTo>
                    <a:pt x="194" y="466"/>
                  </a:lnTo>
                  <a:lnTo>
                    <a:pt x="185" y="463"/>
                  </a:lnTo>
                  <a:lnTo>
                    <a:pt x="179" y="456"/>
                  </a:lnTo>
                  <a:lnTo>
                    <a:pt x="176" y="448"/>
                  </a:lnTo>
                  <a:lnTo>
                    <a:pt x="162" y="455"/>
                  </a:lnTo>
                  <a:lnTo>
                    <a:pt x="174" y="457"/>
                  </a:lnTo>
                  <a:lnTo>
                    <a:pt x="180" y="451"/>
                  </a:lnTo>
                  <a:lnTo>
                    <a:pt x="199" y="435"/>
                  </a:lnTo>
                  <a:lnTo>
                    <a:pt x="255" y="389"/>
                  </a:lnTo>
                  <a:lnTo>
                    <a:pt x="338" y="329"/>
                  </a:lnTo>
                  <a:lnTo>
                    <a:pt x="329" y="315"/>
                  </a:lnTo>
                  <a:lnTo>
                    <a:pt x="292" y="337"/>
                  </a:lnTo>
                  <a:lnTo>
                    <a:pt x="207" y="380"/>
                  </a:lnTo>
                  <a:lnTo>
                    <a:pt x="161" y="399"/>
                  </a:lnTo>
                  <a:lnTo>
                    <a:pt x="118" y="412"/>
                  </a:lnTo>
                  <a:lnTo>
                    <a:pt x="101" y="413"/>
                  </a:lnTo>
                  <a:lnTo>
                    <a:pt x="86" y="412"/>
                  </a:lnTo>
                  <a:lnTo>
                    <a:pt x="78" y="410"/>
                  </a:lnTo>
                  <a:lnTo>
                    <a:pt x="73" y="402"/>
                  </a:lnTo>
                  <a:lnTo>
                    <a:pt x="69" y="392"/>
                  </a:lnTo>
                  <a:lnTo>
                    <a:pt x="55" y="396"/>
                  </a:lnTo>
                  <a:lnTo>
                    <a:pt x="67" y="399"/>
                  </a:lnTo>
                  <a:lnTo>
                    <a:pt x="68" y="399"/>
                  </a:lnTo>
                  <a:lnTo>
                    <a:pt x="75" y="394"/>
                  </a:lnTo>
                  <a:lnTo>
                    <a:pt x="98" y="376"/>
                  </a:lnTo>
                  <a:lnTo>
                    <a:pt x="172" y="325"/>
                  </a:lnTo>
                  <a:lnTo>
                    <a:pt x="285" y="261"/>
                  </a:lnTo>
                  <a:lnTo>
                    <a:pt x="277" y="247"/>
                  </a:lnTo>
                  <a:lnTo>
                    <a:pt x="240" y="263"/>
                  </a:lnTo>
                  <a:lnTo>
                    <a:pt x="157" y="298"/>
                  </a:lnTo>
                  <a:lnTo>
                    <a:pt x="71" y="326"/>
                  </a:lnTo>
                  <a:lnTo>
                    <a:pt x="41" y="329"/>
                  </a:lnTo>
                  <a:lnTo>
                    <a:pt x="34" y="328"/>
                  </a:lnTo>
                  <a:lnTo>
                    <a:pt x="32" y="326"/>
                  </a:lnTo>
                  <a:lnTo>
                    <a:pt x="32" y="323"/>
                  </a:lnTo>
                  <a:lnTo>
                    <a:pt x="34" y="315"/>
                  </a:lnTo>
                  <a:lnTo>
                    <a:pt x="52" y="296"/>
                  </a:lnTo>
                  <a:lnTo>
                    <a:pt x="80" y="272"/>
                  </a:lnTo>
                  <a:lnTo>
                    <a:pt x="117" y="250"/>
                  </a:lnTo>
                  <a:lnTo>
                    <a:pt x="188" y="212"/>
                  </a:lnTo>
                  <a:lnTo>
                    <a:pt x="220" y="196"/>
                  </a:lnTo>
                  <a:lnTo>
                    <a:pt x="214" y="181"/>
                  </a:lnTo>
                  <a:lnTo>
                    <a:pt x="117" y="221"/>
                  </a:lnTo>
                  <a:lnTo>
                    <a:pt x="48" y="243"/>
                  </a:lnTo>
                  <a:lnTo>
                    <a:pt x="24" y="245"/>
                  </a:lnTo>
                  <a:lnTo>
                    <a:pt x="18" y="244"/>
                  </a:lnTo>
                  <a:lnTo>
                    <a:pt x="17" y="243"/>
                  </a:lnTo>
                  <a:lnTo>
                    <a:pt x="16" y="239"/>
                  </a:lnTo>
                  <a:lnTo>
                    <a:pt x="18" y="232"/>
                  </a:lnTo>
                  <a:lnTo>
                    <a:pt x="37" y="211"/>
                  </a:lnTo>
                  <a:lnTo>
                    <a:pt x="70" y="186"/>
                  </a:lnTo>
                  <a:lnTo>
                    <a:pt x="110" y="163"/>
                  </a:lnTo>
                  <a:lnTo>
                    <a:pt x="187" y="122"/>
                  </a:lnTo>
                  <a:lnTo>
                    <a:pt x="227" y="103"/>
                  </a:lnTo>
                  <a:lnTo>
                    <a:pt x="240" y="17"/>
                  </a:lnTo>
                  <a:lnTo>
                    <a:pt x="258" y="19"/>
                  </a:lnTo>
                  <a:lnTo>
                    <a:pt x="281" y="23"/>
                  </a:lnTo>
                  <a:lnTo>
                    <a:pt x="322" y="38"/>
                  </a:lnTo>
                  <a:lnTo>
                    <a:pt x="348" y="51"/>
                  </a:lnTo>
                  <a:lnTo>
                    <a:pt x="358" y="59"/>
                  </a:lnTo>
                  <a:lnTo>
                    <a:pt x="531" y="182"/>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3241" name="Freeform 135"/>
            <p:cNvSpPr>
              <a:spLocks/>
            </p:cNvSpPr>
            <p:nvPr/>
          </p:nvSpPr>
          <p:spPr bwMode="auto">
            <a:xfrm>
              <a:off x="4904" y="3286"/>
              <a:ext cx="26" cy="32"/>
            </a:xfrm>
            <a:custGeom>
              <a:avLst/>
              <a:gdLst>
                <a:gd name="T0" fmla="*/ 0 w 199"/>
                <a:gd name="T1" fmla="*/ 0 h 241"/>
                <a:gd name="T2" fmla="*/ 0 w 199"/>
                <a:gd name="T3" fmla="*/ 0 h 241"/>
                <a:gd name="T4" fmla="*/ 0 w 199"/>
                <a:gd name="T5" fmla="*/ 0 h 241"/>
                <a:gd name="T6" fmla="*/ 0 w 199"/>
                <a:gd name="T7" fmla="*/ 0 h 241"/>
                <a:gd name="T8" fmla="*/ 0 w 199"/>
                <a:gd name="T9" fmla="*/ 0 h 241"/>
                <a:gd name="T10" fmla="*/ 0 w 199"/>
                <a:gd name="T11" fmla="*/ 0 h 241"/>
                <a:gd name="T12" fmla="*/ 0 w 199"/>
                <a:gd name="T13" fmla="*/ 0 h 241"/>
                <a:gd name="T14" fmla="*/ 0 w 199"/>
                <a:gd name="T15" fmla="*/ 0 h 241"/>
                <a:gd name="T16" fmla="*/ 0 w 199"/>
                <a:gd name="T17" fmla="*/ 0 h 241"/>
                <a:gd name="T18" fmla="*/ 0 w 199"/>
                <a:gd name="T19" fmla="*/ 0 h 241"/>
                <a:gd name="T20" fmla="*/ 0 w 199"/>
                <a:gd name="T21" fmla="*/ 0 h 241"/>
                <a:gd name="T22" fmla="*/ 0 w 199"/>
                <a:gd name="T23" fmla="*/ 0 h 241"/>
                <a:gd name="T24" fmla="*/ 0 w 199"/>
                <a:gd name="T25" fmla="*/ 0 h 241"/>
                <a:gd name="T26" fmla="*/ 0 w 199"/>
                <a:gd name="T27" fmla="*/ 0 h 241"/>
                <a:gd name="T28" fmla="*/ 0 w 199"/>
                <a:gd name="T29" fmla="*/ 0 h 241"/>
                <a:gd name="T30" fmla="*/ 0 w 199"/>
                <a:gd name="T31" fmla="*/ 0 h 241"/>
                <a:gd name="T32" fmla="*/ 0 w 199"/>
                <a:gd name="T33" fmla="*/ 0 h 241"/>
                <a:gd name="T34" fmla="*/ 0 w 199"/>
                <a:gd name="T35" fmla="*/ 0 h 241"/>
                <a:gd name="T36" fmla="*/ 0 w 199"/>
                <a:gd name="T37" fmla="*/ 0 h 241"/>
                <a:gd name="T38" fmla="*/ 0 w 199"/>
                <a:gd name="T39" fmla="*/ 0 h 241"/>
                <a:gd name="T40" fmla="*/ 0 w 199"/>
                <a:gd name="T41" fmla="*/ 0 h 241"/>
                <a:gd name="T42" fmla="*/ 0 w 199"/>
                <a:gd name="T43" fmla="*/ 0 h 241"/>
                <a:gd name="T44" fmla="*/ 0 w 199"/>
                <a:gd name="T45" fmla="*/ 0 h 241"/>
                <a:gd name="T46" fmla="*/ 0 w 199"/>
                <a:gd name="T47" fmla="*/ 0 h 241"/>
                <a:gd name="T48" fmla="*/ 0 w 199"/>
                <a:gd name="T49" fmla="*/ 0 h 241"/>
                <a:gd name="T50" fmla="*/ 0 w 199"/>
                <a:gd name="T51" fmla="*/ 0 h 241"/>
                <a:gd name="T52" fmla="*/ 0 w 199"/>
                <a:gd name="T53" fmla="*/ 0 h 241"/>
                <a:gd name="T54" fmla="*/ 0 w 199"/>
                <a:gd name="T55" fmla="*/ 0 h 241"/>
                <a:gd name="T56" fmla="*/ 0 w 199"/>
                <a:gd name="T57" fmla="*/ 0 h 241"/>
                <a:gd name="T58" fmla="*/ 0 w 199"/>
                <a:gd name="T59" fmla="*/ 0 h 241"/>
                <a:gd name="T60" fmla="*/ 0 w 199"/>
                <a:gd name="T61" fmla="*/ 0 h 241"/>
                <a:gd name="T62" fmla="*/ 0 w 199"/>
                <a:gd name="T63" fmla="*/ 0 h 241"/>
                <a:gd name="T64" fmla="*/ 0 w 199"/>
                <a:gd name="T65" fmla="*/ 0 h 241"/>
                <a:gd name="T66" fmla="*/ 0 w 199"/>
                <a:gd name="T67" fmla="*/ 0 h 241"/>
                <a:gd name="T68" fmla="*/ 0 w 199"/>
                <a:gd name="T69" fmla="*/ 0 h 24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99" h="241">
                  <a:moveTo>
                    <a:pt x="15" y="2"/>
                  </a:moveTo>
                  <a:lnTo>
                    <a:pt x="3" y="9"/>
                  </a:lnTo>
                  <a:lnTo>
                    <a:pt x="0" y="22"/>
                  </a:lnTo>
                  <a:lnTo>
                    <a:pt x="7" y="33"/>
                  </a:lnTo>
                  <a:lnTo>
                    <a:pt x="21" y="37"/>
                  </a:lnTo>
                  <a:lnTo>
                    <a:pt x="31" y="36"/>
                  </a:lnTo>
                  <a:lnTo>
                    <a:pt x="41" y="37"/>
                  </a:lnTo>
                  <a:lnTo>
                    <a:pt x="68" y="47"/>
                  </a:lnTo>
                  <a:lnTo>
                    <a:pt x="95" y="65"/>
                  </a:lnTo>
                  <a:lnTo>
                    <a:pt x="122" y="91"/>
                  </a:lnTo>
                  <a:lnTo>
                    <a:pt x="144" y="121"/>
                  </a:lnTo>
                  <a:lnTo>
                    <a:pt x="159" y="154"/>
                  </a:lnTo>
                  <a:lnTo>
                    <a:pt x="164" y="187"/>
                  </a:lnTo>
                  <a:lnTo>
                    <a:pt x="159" y="221"/>
                  </a:lnTo>
                  <a:lnTo>
                    <a:pt x="162" y="234"/>
                  </a:lnTo>
                  <a:lnTo>
                    <a:pt x="173" y="241"/>
                  </a:lnTo>
                  <a:lnTo>
                    <a:pt x="186" y="238"/>
                  </a:lnTo>
                  <a:lnTo>
                    <a:pt x="193" y="227"/>
                  </a:lnTo>
                  <a:lnTo>
                    <a:pt x="199" y="190"/>
                  </a:lnTo>
                  <a:lnTo>
                    <a:pt x="199" y="184"/>
                  </a:lnTo>
                  <a:lnTo>
                    <a:pt x="193" y="146"/>
                  </a:lnTo>
                  <a:lnTo>
                    <a:pt x="192" y="142"/>
                  </a:lnTo>
                  <a:lnTo>
                    <a:pt x="176" y="105"/>
                  </a:lnTo>
                  <a:lnTo>
                    <a:pt x="174" y="102"/>
                  </a:lnTo>
                  <a:lnTo>
                    <a:pt x="149" y="68"/>
                  </a:lnTo>
                  <a:lnTo>
                    <a:pt x="147" y="65"/>
                  </a:lnTo>
                  <a:lnTo>
                    <a:pt x="119" y="38"/>
                  </a:lnTo>
                  <a:lnTo>
                    <a:pt x="117" y="36"/>
                  </a:lnTo>
                  <a:lnTo>
                    <a:pt x="86" y="15"/>
                  </a:lnTo>
                  <a:lnTo>
                    <a:pt x="82" y="13"/>
                  </a:lnTo>
                  <a:lnTo>
                    <a:pt x="51" y="2"/>
                  </a:lnTo>
                  <a:lnTo>
                    <a:pt x="47" y="2"/>
                  </a:lnTo>
                  <a:lnTo>
                    <a:pt x="33" y="0"/>
                  </a:lnTo>
                  <a:lnTo>
                    <a:pt x="28" y="0"/>
                  </a:lnTo>
                  <a:lnTo>
                    <a:pt x="15" y="2"/>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42" name="Freeform 136"/>
            <p:cNvSpPr>
              <a:spLocks/>
            </p:cNvSpPr>
            <p:nvPr/>
          </p:nvSpPr>
          <p:spPr bwMode="auto">
            <a:xfrm>
              <a:off x="4846" y="3281"/>
              <a:ext cx="21" cy="16"/>
            </a:xfrm>
            <a:custGeom>
              <a:avLst/>
              <a:gdLst>
                <a:gd name="T0" fmla="*/ 0 w 155"/>
                <a:gd name="T1" fmla="*/ 0 h 144"/>
                <a:gd name="T2" fmla="*/ 0 w 155"/>
                <a:gd name="T3" fmla="*/ 0 h 144"/>
                <a:gd name="T4" fmla="*/ 0 w 155"/>
                <a:gd name="T5" fmla="*/ 0 h 144"/>
                <a:gd name="T6" fmla="*/ 0 w 155"/>
                <a:gd name="T7" fmla="*/ 0 h 144"/>
                <a:gd name="T8" fmla="*/ 0 w 155"/>
                <a:gd name="T9" fmla="*/ 0 h 144"/>
                <a:gd name="T10" fmla="*/ 0 w 155"/>
                <a:gd name="T11" fmla="*/ 0 h 144"/>
                <a:gd name="T12" fmla="*/ 0 w 155"/>
                <a:gd name="T13" fmla="*/ 0 h 144"/>
                <a:gd name="T14" fmla="*/ 0 w 155"/>
                <a:gd name="T15" fmla="*/ 0 h 144"/>
                <a:gd name="T16" fmla="*/ 0 w 155"/>
                <a:gd name="T17" fmla="*/ 0 h 144"/>
                <a:gd name="T18" fmla="*/ 0 w 155"/>
                <a:gd name="T19" fmla="*/ 0 h 144"/>
                <a:gd name="T20" fmla="*/ 0 w 155"/>
                <a:gd name="T21" fmla="*/ 0 h 144"/>
                <a:gd name="T22" fmla="*/ 0 w 155"/>
                <a:gd name="T23" fmla="*/ 0 h 144"/>
                <a:gd name="T24" fmla="*/ 0 w 155"/>
                <a:gd name="T25" fmla="*/ 0 h 144"/>
                <a:gd name="T26" fmla="*/ 0 w 155"/>
                <a:gd name="T27" fmla="*/ 0 h 144"/>
                <a:gd name="T28" fmla="*/ 0 w 155"/>
                <a:gd name="T29" fmla="*/ 0 h 144"/>
                <a:gd name="T30" fmla="*/ 0 w 155"/>
                <a:gd name="T31" fmla="*/ 0 h 144"/>
                <a:gd name="T32" fmla="*/ 0 w 155"/>
                <a:gd name="T33" fmla="*/ 0 h 144"/>
                <a:gd name="T34" fmla="*/ 0 w 155"/>
                <a:gd name="T35" fmla="*/ 0 h 144"/>
                <a:gd name="T36" fmla="*/ 0 w 155"/>
                <a:gd name="T37" fmla="*/ 0 h 144"/>
                <a:gd name="T38" fmla="*/ 0 w 155"/>
                <a:gd name="T39" fmla="*/ 0 h 144"/>
                <a:gd name="T40" fmla="*/ 0 w 155"/>
                <a:gd name="T41" fmla="*/ 0 h 144"/>
                <a:gd name="T42" fmla="*/ 0 w 155"/>
                <a:gd name="T43" fmla="*/ 0 h 144"/>
                <a:gd name="T44" fmla="*/ 0 w 155"/>
                <a:gd name="T45" fmla="*/ 0 h 144"/>
                <a:gd name="T46" fmla="*/ 0 w 155"/>
                <a:gd name="T47" fmla="*/ 0 h 144"/>
                <a:gd name="T48" fmla="*/ 0 w 155"/>
                <a:gd name="T49" fmla="*/ 0 h 144"/>
                <a:gd name="T50" fmla="*/ 0 w 155"/>
                <a:gd name="T51" fmla="*/ 0 h 144"/>
                <a:gd name="T52" fmla="*/ 0 w 155"/>
                <a:gd name="T53" fmla="*/ 0 h 144"/>
                <a:gd name="T54" fmla="*/ 0 w 155"/>
                <a:gd name="T55" fmla="*/ 0 h 14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55" h="144">
                  <a:moveTo>
                    <a:pt x="4" y="13"/>
                  </a:moveTo>
                  <a:lnTo>
                    <a:pt x="0" y="23"/>
                  </a:lnTo>
                  <a:lnTo>
                    <a:pt x="10" y="27"/>
                  </a:lnTo>
                  <a:lnTo>
                    <a:pt x="30" y="18"/>
                  </a:lnTo>
                  <a:lnTo>
                    <a:pt x="51" y="16"/>
                  </a:lnTo>
                  <a:lnTo>
                    <a:pt x="75" y="18"/>
                  </a:lnTo>
                  <a:lnTo>
                    <a:pt x="97" y="28"/>
                  </a:lnTo>
                  <a:lnTo>
                    <a:pt x="116" y="44"/>
                  </a:lnTo>
                  <a:lnTo>
                    <a:pt x="132" y="66"/>
                  </a:lnTo>
                  <a:lnTo>
                    <a:pt x="139" y="96"/>
                  </a:lnTo>
                  <a:lnTo>
                    <a:pt x="137" y="136"/>
                  </a:lnTo>
                  <a:lnTo>
                    <a:pt x="145" y="144"/>
                  </a:lnTo>
                  <a:lnTo>
                    <a:pt x="153" y="136"/>
                  </a:lnTo>
                  <a:lnTo>
                    <a:pt x="155" y="95"/>
                  </a:lnTo>
                  <a:lnTo>
                    <a:pt x="154" y="93"/>
                  </a:lnTo>
                  <a:lnTo>
                    <a:pt x="146" y="61"/>
                  </a:lnTo>
                  <a:lnTo>
                    <a:pt x="145" y="59"/>
                  </a:lnTo>
                  <a:lnTo>
                    <a:pt x="129" y="34"/>
                  </a:lnTo>
                  <a:lnTo>
                    <a:pt x="128" y="32"/>
                  </a:lnTo>
                  <a:lnTo>
                    <a:pt x="106" y="15"/>
                  </a:lnTo>
                  <a:lnTo>
                    <a:pt x="104" y="14"/>
                  </a:lnTo>
                  <a:lnTo>
                    <a:pt x="80" y="4"/>
                  </a:lnTo>
                  <a:lnTo>
                    <a:pt x="78" y="3"/>
                  </a:lnTo>
                  <a:lnTo>
                    <a:pt x="52" y="0"/>
                  </a:lnTo>
                  <a:lnTo>
                    <a:pt x="50" y="0"/>
                  </a:lnTo>
                  <a:lnTo>
                    <a:pt x="27" y="3"/>
                  </a:lnTo>
                  <a:lnTo>
                    <a:pt x="25" y="4"/>
                  </a:lnTo>
                  <a:lnTo>
                    <a:pt x="4" y="13"/>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43" name="Freeform 137"/>
            <p:cNvSpPr>
              <a:spLocks/>
            </p:cNvSpPr>
            <p:nvPr/>
          </p:nvSpPr>
          <p:spPr bwMode="auto">
            <a:xfrm>
              <a:off x="4893" y="3307"/>
              <a:ext cx="22" cy="22"/>
            </a:xfrm>
            <a:custGeom>
              <a:avLst/>
              <a:gdLst>
                <a:gd name="T0" fmla="*/ 0 w 156"/>
                <a:gd name="T1" fmla="*/ 0 h 143"/>
                <a:gd name="T2" fmla="*/ 0 w 156"/>
                <a:gd name="T3" fmla="*/ 0 h 143"/>
                <a:gd name="T4" fmla="*/ 0 w 156"/>
                <a:gd name="T5" fmla="*/ 0 h 143"/>
                <a:gd name="T6" fmla="*/ 0 w 156"/>
                <a:gd name="T7" fmla="*/ 0 h 143"/>
                <a:gd name="T8" fmla="*/ 0 w 156"/>
                <a:gd name="T9" fmla="*/ 0 h 143"/>
                <a:gd name="T10" fmla="*/ 0 w 156"/>
                <a:gd name="T11" fmla="*/ 0 h 143"/>
                <a:gd name="T12" fmla="*/ 0 w 156"/>
                <a:gd name="T13" fmla="*/ 0 h 143"/>
                <a:gd name="T14" fmla="*/ 0 w 156"/>
                <a:gd name="T15" fmla="*/ 0 h 143"/>
                <a:gd name="T16" fmla="*/ 0 w 156"/>
                <a:gd name="T17" fmla="*/ 0 h 143"/>
                <a:gd name="T18" fmla="*/ 0 w 156"/>
                <a:gd name="T19" fmla="*/ 0 h 143"/>
                <a:gd name="T20" fmla="*/ 0 w 156"/>
                <a:gd name="T21" fmla="*/ 0 h 143"/>
                <a:gd name="T22" fmla="*/ 0 w 156"/>
                <a:gd name="T23" fmla="*/ 0 h 143"/>
                <a:gd name="T24" fmla="*/ 0 w 156"/>
                <a:gd name="T25" fmla="*/ 0 h 143"/>
                <a:gd name="T26" fmla="*/ 0 w 156"/>
                <a:gd name="T27" fmla="*/ 0 h 143"/>
                <a:gd name="T28" fmla="*/ 0 w 156"/>
                <a:gd name="T29" fmla="*/ 0 h 143"/>
                <a:gd name="T30" fmla="*/ 0 w 156"/>
                <a:gd name="T31" fmla="*/ 0 h 143"/>
                <a:gd name="T32" fmla="*/ 0 w 156"/>
                <a:gd name="T33" fmla="*/ 0 h 143"/>
                <a:gd name="T34" fmla="*/ 0 w 156"/>
                <a:gd name="T35" fmla="*/ 0 h 143"/>
                <a:gd name="T36" fmla="*/ 0 w 156"/>
                <a:gd name="T37" fmla="*/ 0 h 143"/>
                <a:gd name="T38" fmla="*/ 0 w 156"/>
                <a:gd name="T39" fmla="*/ 0 h 143"/>
                <a:gd name="T40" fmla="*/ 0 w 156"/>
                <a:gd name="T41" fmla="*/ 0 h 143"/>
                <a:gd name="T42" fmla="*/ 0 w 156"/>
                <a:gd name="T43" fmla="*/ 0 h 143"/>
                <a:gd name="T44" fmla="*/ 0 w 156"/>
                <a:gd name="T45" fmla="*/ 0 h 143"/>
                <a:gd name="T46" fmla="*/ 0 w 156"/>
                <a:gd name="T47" fmla="*/ 0 h 143"/>
                <a:gd name="T48" fmla="*/ 0 w 156"/>
                <a:gd name="T49" fmla="*/ 0 h 143"/>
                <a:gd name="T50" fmla="*/ 0 w 156"/>
                <a:gd name="T51" fmla="*/ 0 h 143"/>
                <a:gd name="T52" fmla="*/ 0 w 156"/>
                <a:gd name="T53" fmla="*/ 0 h 143"/>
                <a:gd name="T54" fmla="*/ 0 w 156"/>
                <a:gd name="T55" fmla="*/ 0 h 14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56" h="143">
                  <a:moveTo>
                    <a:pt x="4" y="12"/>
                  </a:moveTo>
                  <a:lnTo>
                    <a:pt x="0" y="22"/>
                  </a:lnTo>
                  <a:lnTo>
                    <a:pt x="10" y="26"/>
                  </a:lnTo>
                  <a:lnTo>
                    <a:pt x="29" y="17"/>
                  </a:lnTo>
                  <a:lnTo>
                    <a:pt x="51" y="16"/>
                  </a:lnTo>
                  <a:lnTo>
                    <a:pt x="75" y="18"/>
                  </a:lnTo>
                  <a:lnTo>
                    <a:pt x="98" y="28"/>
                  </a:lnTo>
                  <a:lnTo>
                    <a:pt x="117" y="43"/>
                  </a:lnTo>
                  <a:lnTo>
                    <a:pt x="132" y="65"/>
                  </a:lnTo>
                  <a:lnTo>
                    <a:pt x="140" y="96"/>
                  </a:lnTo>
                  <a:lnTo>
                    <a:pt x="137" y="135"/>
                  </a:lnTo>
                  <a:lnTo>
                    <a:pt x="146" y="143"/>
                  </a:lnTo>
                  <a:lnTo>
                    <a:pt x="154" y="135"/>
                  </a:lnTo>
                  <a:lnTo>
                    <a:pt x="156" y="95"/>
                  </a:lnTo>
                  <a:lnTo>
                    <a:pt x="155" y="93"/>
                  </a:lnTo>
                  <a:lnTo>
                    <a:pt x="147" y="60"/>
                  </a:lnTo>
                  <a:lnTo>
                    <a:pt x="146" y="58"/>
                  </a:lnTo>
                  <a:lnTo>
                    <a:pt x="129" y="33"/>
                  </a:lnTo>
                  <a:lnTo>
                    <a:pt x="128" y="31"/>
                  </a:lnTo>
                  <a:lnTo>
                    <a:pt x="107" y="15"/>
                  </a:lnTo>
                  <a:lnTo>
                    <a:pt x="105" y="14"/>
                  </a:lnTo>
                  <a:lnTo>
                    <a:pt x="80" y="4"/>
                  </a:lnTo>
                  <a:lnTo>
                    <a:pt x="78" y="3"/>
                  </a:lnTo>
                  <a:lnTo>
                    <a:pt x="52" y="0"/>
                  </a:lnTo>
                  <a:lnTo>
                    <a:pt x="50" y="0"/>
                  </a:lnTo>
                  <a:lnTo>
                    <a:pt x="26" y="2"/>
                  </a:lnTo>
                  <a:lnTo>
                    <a:pt x="24" y="3"/>
                  </a:lnTo>
                  <a:lnTo>
                    <a:pt x="4" y="12"/>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44" name="Freeform 138"/>
            <p:cNvSpPr>
              <a:spLocks/>
            </p:cNvSpPr>
            <p:nvPr/>
          </p:nvSpPr>
          <p:spPr bwMode="auto">
            <a:xfrm>
              <a:off x="4867" y="3313"/>
              <a:ext cx="11" cy="10"/>
            </a:xfrm>
            <a:custGeom>
              <a:avLst/>
              <a:gdLst>
                <a:gd name="T0" fmla="*/ 0 w 87"/>
                <a:gd name="T1" fmla="*/ 0 h 74"/>
                <a:gd name="T2" fmla="*/ 0 w 87"/>
                <a:gd name="T3" fmla="*/ 0 h 74"/>
                <a:gd name="T4" fmla="*/ 0 w 87"/>
                <a:gd name="T5" fmla="*/ 0 h 74"/>
                <a:gd name="T6" fmla="*/ 0 w 87"/>
                <a:gd name="T7" fmla="*/ 0 h 74"/>
                <a:gd name="T8" fmla="*/ 0 w 87"/>
                <a:gd name="T9" fmla="*/ 0 h 74"/>
                <a:gd name="T10" fmla="*/ 0 w 87"/>
                <a:gd name="T11" fmla="*/ 0 h 74"/>
                <a:gd name="T12" fmla="*/ 0 w 87"/>
                <a:gd name="T13" fmla="*/ 0 h 74"/>
                <a:gd name="T14" fmla="*/ 0 w 87"/>
                <a:gd name="T15" fmla="*/ 0 h 74"/>
                <a:gd name="T16" fmla="*/ 0 w 87"/>
                <a:gd name="T17" fmla="*/ 0 h 74"/>
                <a:gd name="T18" fmla="*/ 0 w 87"/>
                <a:gd name="T19" fmla="*/ 0 h 74"/>
                <a:gd name="T20" fmla="*/ 0 w 87"/>
                <a:gd name="T21" fmla="*/ 0 h 74"/>
                <a:gd name="T22" fmla="*/ 0 w 87"/>
                <a:gd name="T23" fmla="*/ 0 h 74"/>
                <a:gd name="T24" fmla="*/ 0 w 87"/>
                <a:gd name="T25" fmla="*/ 0 h 7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7" h="74">
                  <a:moveTo>
                    <a:pt x="87" y="0"/>
                  </a:moveTo>
                  <a:lnTo>
                    <a:pt x="84" y="35"/>
                  </a:lnTo>
                  <a:lnTo>
                    <a:pt x="76" y="59"/>
                  </a:lnTo>
                  <a:lnTo>
                    <a:pt x="71" y="68"/>
                  </a:lnTo>
                  <a:lnTo>
                    <a:pt x="70" y="70"/>
                  </a:lnTo>
                  <a:lnTo>
                    <a:pt x="60" y="74"/>
                  </a:lnTo>
                  <a:lnTo>
                    <a:pt x="40" y="74"/>
                  </a:lnTo>
                  <a:lnTo>
                    <a:pt x="20" y="66"/>
                  </a:lnTo>
                  <a:lnTo>
                    <a:pt x="0" y="53"/>
                  </a:lnTo>
                  <a:lnTo>
                    <a:pt x="8" y="53"/>
                  </a:lnTo>
                  <a:lnTo>
                    <a:pt x="29" y="49"/>
                  </a:lnTo>
                  <a:lnTo>
                    <a:pt x="56" y="34"/>
                  </a:lnTo>
                  <a:lnTo>
                    <a:pt x="87" y="0"/>
                  </a:lnTo>
                  <a:close/>
                </a:path>
              </a:pathLst>
            </a:custGeom>
            <a:solidFill>
              <a:srgbClr val="FF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45" name="Freeform 139"/>
            <p:cNvSpPr>
              <a:spLocks/>
            </p:cNvSpPr>
            <p:nvPr/>
          </p:nvSpPr>
          <p:spPr bwMode="auto">
            <a:xfrm>
              <a:off x="4835" y="3313"/>
              <a:ext cx="37" cy="31"/>
            </a:xfrm>
            <a:custGeom>
              <a:avLst/>
              <a:gdLst>
                <a:gd name="T0" fmla="*/ 0 w 255"/>
                <a:gd name="T1" fmla="*/ 0 h 226"/>
                <a:gd name="T2" fmla="*/ 0 w 255"/>
                <a:gd name="T3" fmla="*/ 0 h 226"/>
                <a:gd name="T4" fmla="*/ 0 w 255"/>
                <a:gd name="T5" fmla="*/ 0 h 226"/>
                <a:gd name="T6" fmla="*/ 0 w 255"/>
                <a:gd name="T7" fmla="*/ 0 h 226"/>
                <a:gd name="T8" fmla="*/ 0 w 255"/>
                <a:gd name="T9" fmla="*/ 0 h 226"/>
                <a:gd name="T10" fmla="*/ 0 w 255"/>
                <a:gd name="T11" fmla="*/ 0 h 226"/>
                <a:gd name="T12" fmla="*/ 0 w 255"/>
                <a:gd name="T13" fmla="*/ 0 h 226"/>
                <a:gd name="T14" fmla="*/ 0 w 255"/>
                <a:gd name="T15" fmla="*/ 0 h 226"/>
                <a:gd name="T16" fmla="*/ 0 w 255"/>
                <a:gd name="T17" fmla="*/ 0 h 226"/>
                <a:gd name="T18" fmla="*/ 0 w 255"/>
                <a:gd name="T19" fmla="*/ 0 h 226"/>
                <a:gd name="T20" fmla="*/ 0 w 255"/>
                <a:gd name="T21" fmla="*/ 0 h 226"/>
                <a:gd name="T22" fmla="*/ 0 w 255"/>
                <a:gd name="T23" fmla="*/ 0 h 226"/>
                <a:gd name="T24" fmla="*/ 0 w 255"/>
                <a:gd name="T25" fmla="*/ 0 h 226"/>
                <a:gd name="T26" fmla="*/ 0 w 255"/>
                <a:gd name="T27" fmla="*/ 0 h 226"/>
                <a:gd name="T28" fmla="*/ 0 w 255"/>
                <a:gd name="T29" fmla="*/ 0 h 226"/>
                <a:gd name="T30" fmla="*/ 0 w 255"/>
                <a:gd name="T31" fmla="*/ 0 h 226"/>
                <a:gd name="T32" fmla="*/ 0 w 255"/>
                <a:gd name="T33" fmla="*/ 0 h 2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55" h="226">
                  <a:moveTo>
                    <a:pt x="255" y="226"/>
                  </a:moveTo>
                  <a:lnTo>
                    <a:pt x="231" y="225"/>
                  </a:lnTo>
                  <a:lnTo>
                    <a:pt x="173" y="221"/>
                  </a:lnTo>
                  <a:lnTo>
                    <a:pt x="108" y="208"/>
                  </a:lnTo>
                  <a:lnTo>
                    <a:pt x="80" y="198"/>
                  </a:lnTo>
                  <a:lnTo>
                    <a:pt x="71" y="194"/>
                  </a:lnTo>
                  <a:lnTo>
                    <a:pt x="60" y="185"/>
                  </a:lnTo>
                  <a:lnTo>
                    <a:pt x="46" y="165"/>
                  </a:lnTo>
                  <a:lnTo>
                    <a:pt x="33" y="139"/>
                  </a:lnTo>
                  <a:lnTo>
                    <a:pt x="15" y="77"/>
                  </a:lnTo>
                  <a:lnTo>
                    <a:pt x="4" y="23"/>
                  </a:lnTo>
                  <a:lnTo>
                    <a:pt x="0" y="0"/>
                  </a:lnTo>
                  <a:lnTo>
                    <a:pt x="49" y="66"/>
                  </a:lnTo>
                  <a:lnTo>
                    <a:pt x="112" y="148"/>
                  </a:lnTo>
                  <a:lnTo>
                    <a:pt x="143" y="168"/>
                  </a:lnTo>
                  <a:lnTo>
                    <a:pt x="192" y="195"/>
                  </a:lnTo>
                  <a:lnTo>
                    <a:pt x="255" y="226"/>
                  </a:lnTo>
                  <a:close/>
                </a:path>
              </a:pathLst>
            </a:custGeom>
            <a:solidFill>
              <a:srgbClr val="FF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46" name="Freeform 140"/>
            <p:cNvSpPr>
              <a:spLocks/>
            </p:cNvSpPr>
            <p:nvPr/>
          </p:nvSpPr>
          <p:spPr bwMode="auto">
            <a:xfrm>
              <a:off x="4835" y="3313"/>
              <a:ext cx="43" cy="31"/>
            </a:xfrm>
            <a:custGeom>
              <a:avLst/>
              <a:gdLst>
                <a:gd name="T0" fmla="*/ 0 w 271"/>
                <a:gd name="T1" fmla="*/ 0 h 240"/>
                <a:gd name="T2" fmla="*/ 0 w 271"/>
                <a:gd name="T3" fmla="*/ 0 h 240"/>
                <a:gd name="T4" fmla="*/ 0 w 271"/>
                <a:gd name="T5" fmla="*/ 0 h 240"/>
                <a:gd name="T6" fmla="*/ 0 w 271"/>
                <a:gd name="T7" fmla="*/ 0 h 240"/>
                <a:gd name="T8" fmla="*/ 0 w 271"/>
                <a:gd name="T9" fmla="*/ 0 h 240"/>
                <a:gd name="T10" fmla="*/ 0 w 271"/>
                <a:gd name="T11" fmla="*/ 0 h 240"/>
                <a:gd name="T12" fmla="*/ 0 w 271"/>
                <a:gd name="T13" fmla="*/ 0 h 240"/>
                <a:gd name="T14" fmla="*/ 0 w 271"/>
                <a:gd name="T15" fmla="*/ 0 h 240"/>
                <a:gd name="T16" fmla="*/ 0 w 271"/>
                <a:gd name="T17" fmla="*/ 0 h 240"/>
                <a:gd name="T18" fmla="*/ 0 w 271"/>
                <a:gd name="T19" fmla="*/ 0 h 240"/>
                <a:gd name="T20" fmla="*/ 0 w 271"/>
                <a:gd name="T21" fmla="*/ 0 h 240"/>
                <a:gd name="T22" fmla="*/ 0 w 271"/>
                <a:gd name="T23" fmla="*/ 0 h 240"/>
                <a:gd name="T24" fmla="*/ 0 w 271"/>
                <a:gd name="T25" fmla="*/ 0 h 240"/>
                <a:gd name="T26" fmla="*/ 0 w 271"/>
                <a:gd name="T27" fmla="*/ 0 h 240"/>
                <a:gd name="T28" fmla="*/ 0 w 271"/>
                <a:gd name="T29" fmla="*/ 0 h 240"/>
                <a:gd name="T30" fmla="*/ 0 w 271"/>
                <a:gd name="T31" fmla="*/ 0 h 240"/>
                <a:gd name="T32" fmla="*/ 0 w 271"/>
                <a:gd name="T33" fmla="*/ 0 h 240"/>
                <a:gd name="T34" fmla="*/ 0 w 271"/>
                <a:gd name="T35" fmla="*/ 0 h 240"/>
                <a:gd name="T36" fmla="*/ 0 w 271"/>
                <a:gd name="T37" fmla="*/ 0 h 240"/>
                <a:gd name="T38" fmla="*/ 0 w 271"/>
                <a:gd name="T39" fmla="*/ 0 h 240"/>
                <a:gd name="T40" fmla="*/ 0 w 271"/>
                <a:gd name="T41" fmla="*/ 0 h 240"/>
                <a:gd name="T42" fmla="*/ 0 w 271"/>
                <a:gd name="T43" fmla="*/ 0 h 240"/>
                <a:gd name="T44" fmla="*/ 0 w 271"/>
                <a:gd name="T45" fmla="*/ 0 h 240"/>
                <a:gd name="T46" fmla="*/ 0 w 271"/>
                <a:gd name="T47" fmla="*/ 0 h 240"/>
                <a:gd name="T48" fmla="*/ 0 w 271"/>
                <a:gd name="T49" fmla="*/ 0 h 240"/>
                <a:gd name="T50" fmla="*/ 0 w 271"/>
                <a:gd name="T51" fmla="*/ 0 h 240"/>
                <a:gd name="T52" fmla="*/ 0 w 271"/>
                <a:gd name="T53" fmla="*/ 0 h 240"/>
                <a:gd name="T54" fmla="*/ 0 w 271"/>
                <a:gd name="T55" fmla="*/ 0 h 240"/>
                <a:gd name="T56" fmla="*/ 0 w 271"/>
                <a:gd name="T57" fmla="*/ 0 h 240"/>
                <a:gd name="T58" fmla="*/ 0 w 271"/>
                <a:gd name="T59" fmla="*/ 0 h 240"/>
                <a:gd name="T60" fmla="*/ 0 w 271"/>
                <a:gd name="T61" fmla="*/ 0 h 240"/>
                <a:gd name="T62" fmla="*/ 0 w 271"/>
                <a:gd name="T63" fmla="*/ 0 h 240"/>
                <a:gd name="T64" fmla="*/ 0 w 271"/>
                <a:gd name="T65" fmla="*/ 0 h 240"/>
                <a:gd name="T66" fmla="*/ 0 w 271"/>
                <a:gd name="T67" fmla="*/ 0 h 240"/>
                <a:gd name="T68" fmla="*/ 0 w 271"/>
                <a:gd name="T69" fmla="*/ 0 h 240"/>
                <a:gd name="T70" fmla="*/ 0 w 271"/>
                <a:gd name="T71" fmla="*/ 0 h 240"/>
                <a:gd name="T72" fmla="*/ 0 w 271"/>
                <a:gd name="T73" fmla="*/ 0 h 240"/>
                <a:gd name="T74" fmla="*/ 0 w 271"/>
                <a:gd name="T75" fmla="*/ 0 h 240"/>
                <a:gd name="T76" fmla="*/ 0 w 271"/>
                <a:gd name="T77" fmla="*/ 0 h 24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71" h="240">
                  <a:moveTo>
                    <a:pt x="197" y="204"/>
                  </a:moveTo>
                  <a:lnTo>
                    <a:pt x="195" y="208"/>
                  </a:lnTo>
                  <a:lnTo>
                    <a:pt x="247" y="234"/>
                  </a:lnTo>
                  <a:lnTo>
                    <a:pt x="235" y="233"/>
                  </a:lnTo>
                  <a:lnTo>
                    <a:pt x="177" y="229"/>
                  </a:lnTo>
                  <a:lnTo>
                    <a:pt x="113" y="216"/>
                  </a:lnTo>
                  <a:lnTo>
                    <a:pt x="85" y="207"/>
                  </a:lnTo>
                  <a:lnTo>
                    <a:pt x="76" y="203"/>
                  </a:lnTo>
                  <a:lnTo>
                    <a:pt x="66" y="194"/>
                  </a:lnTo>
                  <a:lnTo>
                    <a:pt x="52" y="175"/>
                  </a:lnTo>
                  <a:lnTo>
                    <a:pt x="39" y="149"/>
                  </a:lnTo>
                  <a:lnTo>
                    <a:pt x="22" y="87"/>
                  </a:lnTo>
                  <a:lnTo>
                    <a:pt x="11" y="34"/>
                  </a:lnTo>
                  <a:lnTo>
                    <a:pt x="8" y="21"/>
                  </a:lnTo>
                  <a:lnTo>
                    <a:pt x="51" y="79"/>
                  </a:lnTo>
                  <a:lnTo>
                    <a:pt x="114" y="161"/>
                  </a:lnTo>
                  <a:lnTo>
                    <a:pt x="146" y="182"/>
                  </a:lnTo>
                  <a:lnTo>
                    <a:pt x="195" y="208"/>
                  </a:lnTo>
                  <a:lnTo>
                    <a:pt x="247" y="234"/>
                  </a:lnTo>
                  <a:lnTo>
                    <a:pt x="235" y="233"/>
                  </a:lnTo>
                  <a:lnTo>
                    <a:pt x="235" y="239"/>
                  </a:lnTo>
                  <a:lnTo>
                    <a:pt x="271" y="240"/>
                  </a:lnTo>
                  <a:lnTo>
                    <a:pt x="197" y="204"/>
                  </a:lnTo>
                  <a:lnTo>
                    <a:pt x="148" y="177"/>
                  </a:lnTo>
                  <a:lnTo>
                    <a:pt x="118" y="157"/>
                  </a:lnTo>
                  <a:lnTo>
                    <a:pt x="55" y="75"/>
                  </a:lnTo>
                  <a:lnTo>
                    <a:pt x="0" y="0"/>
                  </a:lnTo>
                  <a:lnTo>
                    <a:pt x="5" y="34"/>
                  </a:lnTo>
                  <a:lnTo>
                    <a:pt x="16" y="89"/>
                  </a:lnTo>
                  <a:lnTo>
                    <a:pt x="35" y="151"/>
                  </a:lnTo>
                  <a:lnTo>
                    <a:pt x="48" y="177"/>
                  </a:lnTo>
                  <a:lnTo>
                    <a:pt x="62" y="198"/>
                  </a:lnTo>
                  <a:lnTo>
                    <a:pt x="74" y="207"/>
                  </a:lnTo>
                  <a:lnTo>
                    <a:pt x="83" y="211"/>
                  </a:lnTo>
                  <a:lnTo>
                    <a:pt x="111" y="222"/>
                  </a:lnTo>
                  <a:lnTo>
                    <a:pt x="177" y="235"/>
                  </a:lnTo>
                  <a:lnTo>
                    <a:pt x="235" y="239"/>
                  </a:lnTo>
                  <a:lnTo>
                    <a:pt x="271" y="240"/>
                  </a:lnTo>
                  <a:lnTo>
                    <a:pt x="197" y="204"/>
                  </a:lnTo>
                  <a:close/>
                </a:path>
              </a:pathLst>
            </a:custGeom>
            <a:solidFill>
              <a:srgbClr val="FF0000"/>
            </a:solidFill>
            <a:ln w="0">
              <a:solidFill>
                <a:srgbClr val="FF0000"/>
              </a:solidFill>
              <a:prstDash val="solid"/>
              <a:round/>
              <a:headEnd/>
              <a:tailEnd/>
            </a:ln>
          </p:spPr>
          <p:txBody>
            <a:bodyPr/>
            <a:lstStyle/>
            <a:p>
              <a:endParaRPr lang="ja-JP" altLang="en-US"/>
            </a:p>
          </p:txBody>
        </p:sp>
        <p:sp>
          <p:nvSpPr>
            <p:cNvPr id="3247" name="Freeform 141"/>
            <p:cNvSpPr>
              <a:spLocks/>
            </p:cNvSpPr>
            <p:nvPr/>
          </p:nvSpPr>
          <p:spPr bwMode="auto">
            <a:xfrm>
              <a:off x="4851" y="3191"/>
              <a:ext cx="32" cy="32"/>
            </a:xfrm>
            <a:custGeom>
              <a:avLst/>
              <a:gdLst>
                <a:gd name="T0" fmla="*/ 0 w 209"/>
                <a:gd name="T1" fmla="*/ 0 h 261"/>
                <a:gd name="T2" fmla="*/ 0 w 209"/>
                <a:gd name="T3" fmla="*/ 0 h 261"/>
                <a:gd name="T4" fmla="*/ 0 w 209"/>
                <a:gd name="T5" fmla="*/ 0 h 261"/>
                <a:gd name="T6" fmla="*/ 0 w 209"/>
                <a:gd name="T7" fmla="*/ 0 h 261"/>
                <a:gd name="T8" fmla="*/ 0 w 209"/>
                <a:gd name="T9" fmla="*/ 0 h 261"/>
                <a:gd name="T10" fmla="*/ 0 w 209"/>
                <a:gd name="T11" fmla="*/ 0 h 261"/>
                <a:gd name="T12" fmla="*/ 0 w 209"/>
                <a:gd name="T13" fmla="*/ 0 h 261"/>
                <a:gd name="T14" fmla="*/ 0 w 209"/>
                <a:gd name="T15" fmla="*/ 0 h 261"/>
                <a:gd name="T16" fmla="*/ 0 w 209"/>
                <a:gd name="T17" fmla="*/ 0 h 261"/>
                <a:gd name="T18" fmla="*/ 0 w 209"/>
                <a:gd name="T19" fmla="*/ 0 h 261"/>
                <a:gd name="T20" fmla="*/ 0 w 209"/>
                <a:gd name="T21" fmla="*/ 0 h 261"/>
                <a:gd name="T22" fmla="*/ 0 w 209"/>
                <a:gd name="T23" fmla="*/ 0 h 261"/>
                <a:gd name="T24" fmla="*/ 0 w 209"/>
                <a:gd name="T25" fmla="*/ 0 h 261"/>
                <a:gd name="T26" fmla="*/ 0 w 209"/>
                <a:gd name="T27" fmla="*/ 0 h 261"/>
                <a:gd name="T28" fmla="*/ 0 w 209"/>
                <a:gd name="T29" fmla="*/ 0 h 26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9" h="261">
                  <a:moveTo>
                    <a:pt x="14" y="0"/>
                  </a:moveTo>
                  <a:lnTo>
                    <a:pt x="0" y="6"/>
                  </a:lnTo>
                  <a:lnTo>
                    <a:pt x="29" y="69"/>
                  </a:lnTo>
                  <a:lnTo>
                    <a:pt x="55" y="119"/>
                  </a:lnTo>
                  <a:lnTo>
                    <a:pt x="66" y="137"/>
                  </a:lnTo>
                  <a:lnTo>
                    <a:pt x="84" y="158"/>
                  </a:lnTo>
                  <a:lnTo>
                    <a:pt x="154" y="222"/>
                  </a:lnTo>
                  <a:lnTo>
                    <a:pt x="199" y="261"/>
                  </a:lnTo>
                  <a:lnTo>
                    <a:pt x="209" y="249"/>
                  </a:lnTo>
                  <a:lnTo>
                    <a:pt x="164" y="210"/>
                  </a:lnTo>
                  <a:lnTo>
                    <a:pt x="94" y="147"/>
                  </a:lnTo>
                  <a:lnTo>
                    <a:pt x="79" y="129"/>
                  </a:lnTo>
                  <a:lnTo>
                    <a:pt x="69" y="110"/>
                  </a:lnTo>
                  <a:lnTo>
                    <a:pt x="43" y="62"/>
                  </a:lnTo>
                  <a:lnTo>
                    <a:pt x="14" y="0"/>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248" name="Freeform 142"/>
            <p:cNvSpPr>
              <a:spLocks/>
            </p:cNvSpPr>
            <p:nvPr/>
          </p:nvSpPr>
          <p:spPr bwMode="auto">
            <a:xfrm>
              <a:off x="4909" y="3466"/>
              <a:ext cx="21" cy="11"/>
            </a:xfrm>
            <a:custGeom>
              <a:avLst/>
              <a:gdLst>
                <a:gd name="T0" fmla="*/ 0 w 142"/>
                <a:gd name="T1" fmla="*/ 0 h 111"/>
                <a:gd name="T2" fmla="*/ 0 w 142"/>
                <a:gd name="T3" fmla="*/ 0 h 111"/>
                <a:gd name="T4" fmla="*/ 0 w 142"/>
                <a:gd name="T5" fmla="*/ 0 h 111"/>
                <a:gd name="T6" fmla="*/ 0 w 142"/>
                <a:gd name="T7" fmla="*/ 0 h 111"/>
                <a:gd name="T8" fmla="*/ 0 w 142"/>
                <a:gd name="T9" fmla="*/ 0 h 111"/>
                <a:gd name="T10" fmla="*/ 0 w 142"/>
                <a:gd name="T11" fmla="*/ 0 h 111"/>
                <a:gd name="T12" fmla="*/ 0 w 142"/>
                <a:gd name="T13" fmla="*/ 0 h 111"/>
                <a:gd name="T14" fmla="*/ 0 w 142"/>
                <a:gd name="T15" fmla="*/ 0 h 111"/>
                <a:gd name="T16" fmla="*/ 0 w 142"/>
                <a:gd name="T17" fmla="*/ 0 h 111"/>
                <a:gd name="T18" fmla="*/ 0 w 142"/>
                <a:gd name="T19" fmla="*/ 0 h 111"/>
                <a:gd name="T20" fmla="*/ 0 w 142"/>
                <a:gd name="T21" fmla="*/ 0 h 111"/>
                <a:gd name="T22" fmla="*/ 0 w 142"/>
                <a:gd name="T23" fmla="*/ 0 h 111"/>
                <a:gd name="T24" fmla="*/ 0 w 142"/>
                <a:gd name="T25" fmla="*/ 0 h 111"/>
                <a:gd name="T26" fmla="*/ 0 w 142"/>
                <a:gd name="T27" fmla="*/ 0 h 111"/>
                <a:gd name="T28" fmla="*/ 0 w 142"/>
                <a:gd name="T29" fmla="*/ 0 h 111"/>
                <a:gd name="T30" fmla="*/ 0 w 142"/>
                <a:gd name="T31" fmla="*/ 0 h 111"/>
                <a:gd name="T32" fmla="*/ 0 w 142"/>
                <a:gd name="T33" fmla="*/ 0 h 111"/>
                <a:gd name="T34" fmla="*/ 0 w 142"/>
                <a:gd name="T35" fmla="*/ 0 h 111"/>
                <a:gd name="T36" fmla="*/ 0 w 142"/>
                <a:gd name="T37" fmla="*/ 0 h 111"/>
                <a:gd name="T38" fmla="*/ 0 w 142"/>
                <a:gd name="T39" fmla="*/ 0 h 111"/>
                <a:gd name="T40" fmla="*/ 0 w 142"/>
                <a:gd name="T41" fmla="*/ 0 h 111"/>
                <a:gd name="T42" fmla="*/ 0 w 142"/>
                <a:gd name="T43" fmla="*/ 0 h 111"/>
                <a:gd name="T44" fmla="*/ 0 w 142"/>
                <a:gd name="T45" fmla="*/ 0 h 111"/>
                <a:gd name="T46" fmla="*/ 0 w 142"/>
                <a:gd name="T47" fmla="*/ 0 h 111"/>
                <a:gd name="T48" fmla="*/ 0 w 142"/>
                <a:gd name="T49" fmla="*/ 0 h 111"/>
                <a:gd name="T50" fmla="*/ 0 w 142"/>
                <a:gd name="T51" fmla="*/ 0 h 111"/>
                <a:gd name="T52" fmla="*/ 0 w 142"/>
                <a:gd name="T53" fmla="*/ 0 h 111"/>
                <a:gd name="T54" fmla="*/ 0 w 142"/>
                <a:gd name="T55" fmla="*/ 0 h 111"/>
                <a:gd name="T56" fmla="*/ 0 w 142"/>
                <a:gd name="T57" fmla="*/ 0 h 11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42" h="111">
                  <a:moveTo>
                    <a:pt x="140" y="20"/>
                  </a:moveTo>
                  <a:lnTo>
                    <a:pt x="142" y="6"/>
                  </a:lnTo>
                  <a:lnTo>
                    <a:pt x="130" y="2"/>
                  </a:lnTo>
                  <a:lnTo>
                    <a:pt x="99" y="0"/>
                  </a:lnTo>
                  <a:lnTo>
                    <a:pt x="80" y="3"/>
                  </a:lnTo>
                  <a:lnTo>
                    <a:pt x="58" y="9"/>
                  </a:lnTo>
                  <a:lnTo>
                    <a:pt x="39" y="19"/>
                  </a:lnTo>
                  <a:lnTo>
                    <a:pt x="0" y="52"/>
                  </a:lnTo>
                  <a:lnTo>
                    <a:pt x="38" y="45"/>
                  </a:lnTo>
                  <a:lnTo>
                    <a:pt x="64" y="47"/>
                  </a:lnTo>
                  <a:lnTo>
                    <a:pt x="79" y="55"/>
                  </a:lnTo>
                  <a:lnTo>
                    <a:pt x="96" y="66"/>
                  </a:lnTo>
                  <a:lnTo>
                    <a:pt x="113" y="84"/>
                  </a:lnTo>
                  <a:lnTo>
                    <a:pt x="128" y="111"/>
                  </a:lnTo>
                  <a:lnTo>
                    <a:pt x="142" y="103"/>
                  </a:lnTo>
                  <a:lnTo>
                    <a:pt x="125" y="74"/>
                  </a:lnTo>
                  <a:lnTo>
                    <a:pt x="106" y="54"/>
                  </a:lnTo>
                  <a:lnTo>
                    <a:pt x="87" y="40"/>
                  </a:lnTo>
                  <a:lnTo>
                    <a:pt x="68" y="33"/>
                  </a:lnTo>
                  <a:lnTo>
                    <a:pt x="38" y="29"/>
                  </a:lnTo>
                  <a:lnTo>
                    <a:pt x="26" y="32"/>
                  </a:lnTo>
                  <a:lnTo>
                    <a:pt x="22" y="33"/>
                  </a:lnTo>
                  <a:lnTo>
                    <a:pt x="32" y="45"/>
                  </a:lnTo>
                  <a:lnTo>
                    <a:pt x="47" y="31"/>
                  </a:lnTo>
                  <a:lnTo>
                    <a:pt x="65" y="23"/>
                  </a:lnTo>
                  <a:lnTo>
                    <a:pt x="82" y="18"/>
                  </a:lnTo>
                  <a:lnTo>
                    <a:pt x="99" y="17"/>
                  </a:lnTo>
                  <a:lnTo>
                    <a:pt x="128" y="19"/>
                  </a:lnTo>
                  <a:lnTo>
                    <a:pt x="140" y="20"/>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249" name="Freeform 143"/>
            <p:cNvSpPr>
              <a:spLocks/>
            </p:cNvSpPr>
            <p:nvPr/>
          </p:nvSpPr>
          <p:spPr bwMode="auto">
            <a:xfrm>
              <a:off x="4798" y="3382"/>
              <a:ext cx="37" cy="153"/>
            </a:xfrm>
            <a:custGeom>
              <a:avLst/>
              <a:gdLst>
                <a:gd name="T0" fmla="*/ 0 w 248"/>
                <a:gd name="T1" fmla="*/ 0 h 1181"/>
                <a:gd name="T2" fmla="*/ 0 w 248"/>
                <a:gd name="T3" fmla="*/ 0 h 1181"/>
                <a:gd name="T4" fmla="*/ 0 w 248"/>
                <a:gd name="T5" fmla="*/ 0 h 1181"/>
                <a:gd name="T6" fmla="*/ 0 w 248"/>
                <a:gd name="T7" fmla="*/ 0 h 1181"/>
                <a:gd name="T8" fmla="*/ 0 w 248"/>
                <a:gd name="T9" fmla="*/ 0 h 1181"/>
                <a:gd name="T10" fmla="*/ 0 w 248"/>
                <a:gd name="T11" fmla="*/ 0 h 1181"/>
                <a:gd name="T12" fmla="*/ 0 w 248"/>
                <a:gd name="T13" fmla="*/ 0 h 1181"/>
                <a:gd name="T14" fmla="*/ 0 w 248"/>
                <a:gd name="T15" fmla="*/ 0 h 1181"/>
                <a:gd name="T16" fmla="*/ 0 w 248"/>
                <a:gd name="T17" fmla="*/ 0 h 1181"/>
                <a:gd name="T18" fmla="*/ 0 w 248"/>
                <a:gd name="T19" fmla="*/ 0 h 1181"/>
                <a:gd name="T20" fmla="*/ 0 w 248"/>
                <a:gd name="T21" fmla="*/ 0 h 1181"/>
                <a:gd name="T22" fmla="*/ 0 w 248"/>
                <a:gd name="T23" fmla="*/ 0 h 1181"/>
                <a:gd name="T24" fmla="*/ 0 w 248"/>
                <a:gd name="T25" fmla="*/ 0 h 1181"/>
                <a:gd name="T26" fmla="*/ 0 w 248"/>
                <a:gd name="T27" fmla="*/ 0 h 1181"/>
                <a:gd name="T28" fmla="*/ 0 w 248"/>
                <a:gd name="T29" fmla="*/ 0 h 1181"/>
                <a:gd name="T30" fmla="*/ 0 w 248"/>
                <a:gd name="T31" fmla="*/ 0 h 1181"/>
                <a:gd name="T32" fmla="*/ 0 w 248"/>
                <a:gd name="T33" fmla="*/ 0 h 118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48" h="1181">
                  <a:moveTo>
                    <a:pt x="248" y="4"/>
                  </a:moveTo>
                  <a:lnTo>
                    <a:pt x="234" y="0"/>
                  </a:lnTo>
                  <a:lnTo>
                    <a:pt x="169" y="197"/>
                  </a:lnTo>
                  <a:lnTo>
                    <a:pt x="120" y="353"/>
                  </a:lnTo>
                  <a:lnTo>
                    <a:pt x="103" y="410"/>
                  </a:lnTo>
                  <a:lnTo>
                    <a:pt x="89" y="470"/>
                  </a:lnTo>
                  <a:lnTo>
                    <a:pt x="66" y="623"/>
                  </a:lnTo>
                  <a:lnTo>
                    <a:pt x="37" y="863"/>
                  </a:lnTo>
                  <a:lnTo>
                    <a:pt x="0" y="1179"/>
                  </a:lnTo>
                  <a:lnTo>
                    <a:pt x="16" y="1181"/>
                  </a:lnTo>
                  <a:lnTo>
                    <a:pt x="53" y="865"/>
                  </a:lnTo>
                  <a:lnTo>
                    <a:pt x="83" y="625"/>
                  </a:lnTo>
                  <a:lnTo>
                    <a:pt x="103" y="472"/>
                  </a:lnTo>
                  <a:lnTo>
                    <a:pt x="117" y="415"/>
                  </a:lnTo>
                  <a:lnTo>
                    <a:pt x="135" y="357"/>
                  </a:lnTo>
                  <a:lnTo>
                    <a:pt x="184" y="201"/>
                  </a:lnTo>
                  <a:lnTo>
                    <a:pt x="248" y="4"/>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250" name="Freeform 144"/>
            <p:cNvSpPr>
              <a:spLocks/>
            </p:cNvSpPr>
            <p:nvPr/>
          </p:nvSpPr>
          <p:spPr bwMode="auto">
            <a:xfrm>
              <a:off x="4782" y="3371"/>
              <a:ext cx="37" cy="164"/>
            </a:xfrm>
            <a:custGeom>
              <a:avLst/>
              <a:gdLst>
                <a:gd name="T0" fmla="*/ 0 w 253"/>
                <a:gd name="T1" fmla="*/ 0 h 1271"/>
                <a:gd name="T2" fmla="*/ 0 w 253"/>
                <a:gd name="T3" fmla="*/ 0 h 1271"/>
                <a:gd name="T4" fmla="*/ 0 w 253"/>
                <a:gd name="T5" fmla="*/ 0 h 1271"/>
                <a:gd name="T6" fmla="*/ 0 w 253"/>
                <a:gd name="T7" fmla="*/ 0 h 1271"/>
                <a:gd name="T8" fmla="*/ 0 w 253"/>
                <a:gd name="T9" fmla="*/ 0 h 1271"/>
                <a:gd name="T10" fmla="*/ 0 w 253"/>
                <a:gd name="T11" fmla="*/ 0 h 1271"/>
                <a:gd name="T12" fmla="*/ 0 w 253"/>
                <a:gd name="T13" fmla="*/ 0 h 1271"/>
                <a:gd name="T14" fmla="*/ 0 w 253"/>
                <a:gd name="T15" fmla="*/ 0 h 1271"/>
                <a:gd name="T16" fmla="*/ 0 w 253"/>
                <a:gd name="T17" fmla="*/ 0 h 1271"/>
                <a:gd name="T18" fmla="*/ 0 w 253"/>
                <a:gd name="T19" fmla="*/ 0 h 1271"/>
                <a:gd name="T20" fmla="*/ 0 w 253"/>
                <a:gd name="T21" fmla="*/ 0 h 1271"/>
                <a:gd name="T22" fmla="*/ 0 w 253"/>
                <a:gd name="T23" fmla="*/ 0 h 1271"/>
                <a:gd name="T24" fmla="*/ 0 w 253"/>
                <a:gd name="T25" fmla="*/ 0 h 1271"/>
                <a:gd name="T26" fmla="*/ 0 w 253"/>
                <a:gd name="T27" fmla="*/ 0 h 1271"/>
                <a:gd name="T28" fmla="*/ 0 w 253"/>
                <a:gd name="T29" fmla="*/ 0 h 1271"/>
                <a:gd name="T30" fmla="*/ 0 w 253"/>
                <a:gd name="T31" fmla="*/ 0 h 1271"/>
                <a:gd name="T32" fmla="*/ 0 w 253"/>
                <a:gd name="T33" fmla="*/ 0 h 127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53" h="1271">
                  <a:moveTo>
                    <a:pt x="253" y="4"/>
                  </a:moveTo>
                  <a:lnTo>
                    <a:pt x="239" y="0"/>
                  </a:lnTo>
                  <a:lnTo>
                    <a:pt x="184" y="200"/>
                  </a:lnTo>
                  <a:lnTo>
                    <a:pt x="138" y="379"/>
                  </a:lnTo>
                  <a:lnTo>
                    <a:pt x="120" y="448"/>
                  </a:lnTo>
                  <a:lnTo>
                    <a:pt x="99" y="548"/>
                  </a:lnTo>
                  <a:lnTo>
                    <a:pt x="65" y="743"/>
                  </a:lnTo>
                  <a:lnTo>
                    <a:pt x="34" y="983"/>
                  </a:lnTo>
                  <a:lnTo>
                    <a:pt x="0" y="1269"/>
                  </a:lnTo>
                  <a:lnTo>
                    <a:pt x="16" y="1271"/>
                  </a:lnTo>
                  <a:lnTo>
                    <a:pt x="50" y="985"/>
                  </a:lnTo>
                  <a:lnTo>
                    <a:pt x="82" y="745"/>
                  </a:lnTo>
                  <a:lnTo>
                    <a:pt x="113" y="550"/>
                  </a:lnTo>
                  <a:lnTo>
                    <a:pt x="135" y="452"/>
                  </a:lnTo>
                  <a:lnTo>
                    <a:pt x="152" y="383"/>
                  </a:lnTo>
                  <a:lnTo>
                    <a:pt x="198" y="204"/>
                  </a:lnTo>
                  <a:lnTo>
                    <a:pt x="253" y="4"/>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251" name="Freeform 145"/>
            <p:cNvSpPr>
              <a:spLocks/>
            </p:cNvSpPr>
            <p:nvPr/>
          </p:nvSpPr>
          <p:spPr bwMode="auto">
            <a:xfrm>
              <a:off x="4703" y="3509"/>
              <a:ext cx="175" cy="32"/>
            </a:xfrm>
            <a:custGeom>
              <a:avLst/>
              <a:gdLst>
                <a:gd name="T0" fmla="*/ 0 w 1208"/>
                <a:gd name="T1" fmla="*/ 0 h 228"/>
                <a:gd name="T2" fmla="*/ 0 w 1208"/>
                <a:gd name="T3" fmla="*/ 0 h 228"/>
                <a:gd name="T4" fmla="*/ 0 w 1208"/>
                <a:gd name="T5" fmla="*/ 0 h 228"/>
                <a:gd name="T6" fmla="*/ 0 w 1208"/>
                <a:gd name="T7" fmla="*/ 0 h 228"/>
                <a:gd name="T8" fmla="*/ 0 w 1208"/>
                <a:gd name="T9" fmla="*/ 0 h 228"/>
                <a:gd name="T10" fmla="*/ 0 w 1208"/>
                <a:gd name="T11" fmla="*/ 0 h 228"/>
                <a:gd name="T12" fmla="*/ 0 w 1208"/>
                <a:gd name="T13" fmla="*/ 0 h 228"/>
                <a:gd name="T14" fmla="*/ 0 w 1208"/>
                <a:gd name="T15" fmla="*/ 0 h 228"/>
                <a:gd name="T16" fmla="*/ 0 w 1208"/>
                <a:gd name="T17" fmla="*/ 0 h 228"/>
                <a:gd name="T18" fmla="*/ 0 w 1208"/>
                <a:gd name="T19" fmla="*/ 0 h 228"/>
                <a:gd name="T20" fmla="*/ 0 w 1208"/>
                <a:gd name="T21" fmla="*/ 0 h 228"/>
                <a:gd name="T22" fmla="*/ 0 w 1208"/>
                <a:gd name="T23" fmla="*/ 0 h 228"/>
                <a:gd name="T24" fmla="*/ 0 w 1208"/>
                <a:gd name="T25" fmla="*/ 0 h 228"/>
                <a:gd name="T26" fmla="*/ 0 w 1208"/>
                <a:gd name="T27" fmla="*/ 0 h 228"/>
                <a:gd name="T28" fmla="*/ 0 w 1208"/>
                <a:gd name="T29" fmla="*/ 0 h 228"/>
                <a:gd name="T30" fmla="*/ 0 w 1208"/>
                <a:gd name="T31" fmla="*/ 0 h 228"/>
                <a:gd name="T32" fmla="*/ 0 w 1208"/>
                <a:gd name="T33" fmla="*/ 0 h 228"/>
                <a:gd name="T34" fmla="*/ 0 w 1208"/>
                <a:gd name="T35" fmla="*/ 0 h 228"/>
                <a:gd name="T36" fmla="*/ 0 w 1208"/>
                <a:gd name="T37" fmla="*/ 0 h 228"/>
                <a:gd name="T38" fmla="*/ 0 w 1208"/>
                <a:gd name="T39" fmla="*/ 0 h 228"/>
                <a:gd name="T40" fmla="*/ 0 w 1208"/>
                <a:gd name="T41" fmla="*/ 0 h 228"/>
                <a:gd name="T42" fmla="*/ 0 w 1208"/>
                <a:gd name="T43" fmla="*/ 0 h 228"/>
                <a:gd name="T44" fmla="*/ 0 w 1208"/>
                <a:gd name="T45" fmla="*/ 0 h 22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208" h="228">
                  <a:moveTo>
                    <a:pt x="6" y="0"/>
                  </a:moveTo>
                  <a:lnTo>
                    <a:pt x="0" y="15"/>
                  </a:lnTo>
                  <a:lnTo>
                    <a:pt x="263" y="121"/>
                  </a:lnTo>
                  <a:lnTo>
                    <a:pt x="461" y="194"/>
                  </a:lnTo>
                  <a:lnTo>
                    <a:pt x="532" y="217"/>
                  </a:lnTo>
                  <a:lnTo>
                    <a:pt x="553" y="224"/>
                  </a:lnTo>
                  <a:lnTo>
                    <a:pt x="559" y="226"/>
                  </a:lnTo>
                  <a:lnTo>
                    <a:pt x="592" y="228"/>
                  </a:lnTo>
                  <a:lnTo>
                    <a:pt x="646" y="219"/>
                  </a:lnTo>
                  <a:lnTo>
                    <a:pt x="727" y="202"/>
                  </a:lnTo>
                  <a:lnTo>
                    <a:pt x="935" y="149"/>
                  </a:lnTo>
                  <a:lnTo>
                    <a:pt x="1208" y="71"/>
                  </a:lnTo>
                  <a:lnTo>
                    <a:pt x="1204" y="57"/>
                  </a:lnTo>
                  <a:lnTo>
                    <a:pt x="930" y="134"/>
                  </a:lnTo>
                  <a:lnTo>
                    <a:pt x="723" y="188"/>
                  </a:lnTo>
                  <a:lnTo>
                    <a:pt x="643" y="205"/>
                  </a:lnTo>
                  <a:lnTo>
                    <a:pt x="592" y="211"/>
                  </a:lnTo>
                  <a:lnTo>
                    <a:pt x="561" y="210"/>
                  </a:lnTo>
                  <a:lnTo>
                    <a:pt x="557" y="210"/>
                  </a:lnTo>
                  <a:lnTo>
                    <a:pt x="536" y="203"/>
                  </a:lnTo>
                  <a:lnTo>
                    <a:pt x="467" y="179"/>
                  </a:lnTo>
                  <a:lnTo>
                    <a:pt x="269" y="107"/>
                  </a:lnTo>
                  <a:lnTo>
                    <a:pt x="6" y="0"/>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252" name="Freeform 146"/>
            <p:cNvSpPr>
              <a:spLocks/>
            </p:cNvSpPr>
            <p:nvPr/>
          </p:nvSpPr>
          <p:spPr bwMode="auto">
            <a:xfrm>
              <a:off x="5057" y="3212"/>
              <a:ext cx="143" cy="143"/>
            </a:xfrm>
            <a:custGeom>
              <a:avLst/>
              <a:gdLst>
                <a:gd name="T0" fmla="*/ 0 w 1014"/>
                <a:gd name="T1" fmla="*/ 0 h 1088"/>
                <a:gd name="T2" fmla="*/ 0 w 1014"/>
                <a:gd name="T3" fmla="*/ 0 h 1088"/>
                <a:gd name="T4" fmla="*/ 0 w 1014"/>
                <a:gd name="T5" fmla="*/ 0 h 1088"/>
                <a:gd name="T6" fmla="*/ 0 w 1014"/>
                <a:gd name="T7" fmla="*/ 0 h 1088"/>
                <a:gd name="T8" fmla="*/ 0 w 1014"/>
                <a:gd name="T9" fmla="*/ 0 h 1088"/>
                <a:gd name="T10" fmla="*/ 0 w 1014"/>
                <a:gd name="T11" fmla="*/ 0 h 1088"/>
                <a:gd name="T12" fmla="*/ 0 w 1014"/>
                <a:gd name="T13" fmla="*/ 0 h 1088"/>
                <a:gd name="T14" fmla="*/ 0 w 1014"/>
                <a:gd name="T15" fmla="*/ 0 h 1088"/>
                <a:gd name="T16" fmla="*/ 0 w 1014"/>
                <a:gd name="T17" fmla="*/ 0 h 1088"/>
                <a:gd name="T18" fmla="*/ 0 w 1014"/>
                <a:gd name="T19" fmla="*/ 0 h 1088"/>
                <a:gd name="T20" fmla="*/ 0 w 1014"/>
                <a:gd name="T21" fmla="*/ 0 h 1088"/>
                <a:gd name="T22" fmla="*/ 0 w 1014"/>
                <a:gd name="T23" fmla="*/ 0 h 1088"/>
                <a:gd name="T24" fmla="*/ 0 w 1014"/>
                <a:gd name="T25" fmla="*/ 0 h 1088"/>
                <a:gd name="T26" fmla="*/ 0 w 1014"/>
                <a:gd name="T27" fmla="*/ 0 h 1088"/>
                <a:gd name="T28" fmla="*/ 0 w 1014"/>
                <a:gd name="T29" fmla="*/ 0 h 1088"/>
                <a:gd name="T30" fmla="*/ 0 w 1014"/>
                <a:gd name="T31" fmla="*/ 0 h 1088"/>
                <a:gd name="T32" fmla="*/ 0 w 1014"/>
                <a:gd name="T33" fmla="*/ 0 h 1088"/>
                <a:gd name="T34" fmla="*/ 0 w 1014"/>
                <a:gd name="T35" fmla="*/ 0 h 1088"/>
                <a:gd name="T36" fmla="*/ 0 w 1014"/>
                <a:gd name="T37" fmla="*/ 0 h 1088"/>
                <a:gd name="T38" fmla="*/ 0 w 1014"/>
                <a:gd name="T39" fmla="*/ 0 h 1088"/>
                <a:gd name="T40" fmla="*/ 0 w 1014"/>
                <a:gd name="T41" fmla="*/ 0 h 1088"/>
                <a:gd name="T42" fmla="*/ 0 w 1014"/>
                <a:gd name="T43" fmla="*/ 0 h 1088"/>
                <a:gd name="T44" fmla="*/ 0 w 1014"/>
                <a:gd name="T45" fmla="*/ 0 h 1088"/>
                <a:gd name="T46" fmla="*/ 0 w 1014"/>
                <a:gd name="T47" fmla="*/ 0 h 1088"/>
                <a:gd name="T48" fmla="*/ 0 w 1014"/>
                <a:gd name="T49" fmla="*/ 0 h 1088"/>
                <a:gd name="T50" fmla="*/ 0 w 1014"/>
                <a:gd name="T51" fmla="*/ 0 h 1088"/>
                <a:gd name="T52" fmla="*/ 0 w 1014"/>
                <a:gd name="T53" fmla="*/ 0 h 1088"/>
                <a:gd name="T54" fmla="*/ 0 w 1014"/>
                <a:gd name="T55" fmla="*/ 0 h 1088"/>
                <a:gd name="T56" fmla="*/ 0 w 1014"/>
                <a:gd name="T57" fmla="*/ 0 h 1088"/>
                <a:gd name="T58" fmla="*/ 0 w 1014"/>
                <a:gd name="T59" fmla="*/ 0 h 1088"/>
                <a:gd name="T60" fmla="*/ 0 w 1014"/>
                <a:gd name="T61" fmla="*/ 0 h 1088"/>
                <a:gd name="T62" fmla="*/ 0 w 1014"/>
                <a:gd name="T63" fmla="*/ 0 h 108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14" h="1088">
                  <a:moveTo>
                    <a:pt x="119" y="1017"/>
                  </a:moveTo>
                  <a:lnTo>
                    <a:pt x="155" y="1042"/>
                  </a:lnTo>
                  <a:lnTo>
                    <a:pt x="193" y="1061"/>
                  </a:lnTo>
                  <a:lnTo>
                    <a:pt x="234" y="1076"/>
                  </a:lnTo>
                  <a:lnTo>
                    <a:pt x="276" y="1085"/>
                  </a:lnTo>
                  <a:lnTo>
                    <a:pt x="321" y="1088"/>
                  </a:lnTo>
                  <a:lnTo>
                    <a:pt x="367" y="1087"/>
                  </a:lnTo>
                  <a:lnTo>
                    <a:pt x="415" y="1080"/>
                  </a:lnTo>
                  <a:lnTo>
                    <a:pt x="463" y="1069"/>
                  </a:lnTo>
                  <a:lnTo>
                    <a:pt x="511" y="1052"/>
                  </a:lnTo>
                  <a:lnTo>
                    <a:pt x="560" y="1032"/>
                  </a:lnTo>
                  <a:lnTo>
                    <a:pt x="608" y="1006"/>
                  </a:lnTo>
                  <a:lnTo>
                    <a:pt x="656" y="975"/>
                  </a:lnTo>
                  <a:lnTo>
                    <a:pt x="703" y="942"/>
                  </a:lnTo>
                  <a:lnTo>
                    <a:pt x="748" y="903"/>
                  </a:lnTo>
                  <a:lnTo>
                    <a:pt x="791" y="860"/>
                  </a:lnTo>
                  <a:lnTo>
                    <a:pt x="833" y="813"/>
                  </a:lnTo>
                  <a:lnTo>
                    <a:pt x="871" y="763"/>
                  </a:lnTo>
                  <a:lnTo>
                    <a:pt x="905" y="711"/>
                  </a:lnTo>
                  <a:lnTo>
                    <a:pt x="934" y="659"/>
                  </a:lnTo>
                  <a:lnTo>
                    <a:pt x="959" y="607"/>
                  </a:lnTo>
                  <a:lnTo>
                    <a:pt x="979" y="554"/>
                  </a:lnTo>
                  <a:lnTo>
                    <a:pt x="994" y="502"/>
                  </a:lnTo>
                  <a:lnTo>
                    <a:pt x="1006" y="449"/>
                  </a:lnTo>
                  <a:lnTo>
                    <a:pt x="1012" y="399"/>
                  </a:lnTo>
                  <a:lnTo>
                    <a:pt x="1014" y="349"/>
                  </a:lnTo>
                  <a:lnTo>
                    <a:pt x="1011" y="301"/>
                  </a:lnTo>
                  <a:lnTo>
                    <a:pt x="1004" y="255"/>
                  </a:lnTo>
                  <a:lnTo>
                    <a:pt x="991" y="212"/>
                  </a:lnTo>
                  <a:lnTo>
                    <a:pt x="975" y="171"/>
                  </a:lnTo>
                  <a:lnTo>
                    <a:pt x="954" y="134"/>
                  </a:lnTo>
                  <a:lnTo>
                    <a:pt x="927" y="100"/>
                  </a:lnTo>
                  <a:lnTo>
                    <a:pt x="895" y="71"/>
                  </a:lnTo>
                  <a:lnTo>
                    <a:pt x="860" y="46"/>
                  </a:lnTo>
                  <a:lnTo>
                    <a:pt x="822" y="27"/>
                  </a:lnTo>
                  <a:lnTo>
                    <a:pt x="781" y="12"/>
                  </a:lnTo>
                  <a:lnTo>
                    <a:pt x="738" y="3"/>
                  </a:lnTo>
                  <a:lnTo>
                    <a:pt x="693" y="0"/>
                  </a:lnTo>
                  <a:lnTo>
                    <a:pt x="647" y="1"/>
                  </a:lnTo>
                  <a:lnTo>
                    <a:pt x="599" y="8"/>
                  </a:lnTo>
                  <a:lnTo>
                    <a:pt x="551" y="20"/>
                  </a:lnTo>
                  <a:lnTo>
                    <a:pt x="503" y="36"/>
                  </a:lnTo>
                  <a:lnTo>
                    <a:pt x="454" y="57"/>
                  </a:lnTo>
                  <a:lnTo>
                    <a:pt x="406" y="83"/>
                  </a:lnTo>
                  <a:lnTo>
                    <a:pt x="358" y="113"/>
                  </a:lnTo>
                  <a:lnTo>
                    <a:pt x="311" y="148"/>
                  </a:lnTo>
                  <a:lnTo>
                    <a:pt x="266" y="186"/>
                  </a:lnTo>
                  <a:lnTo>
                    <a:pt x="223" y="229"/>
                  </a:lnTo>
                  <a:lnTo>
                    <a:pt x="182" y="276"/>
                  </a:lnTo>
                  <a:lnTo>
                    <a:pt x="144" y="327"/>
                  </a:lnTo>
                  <a:lnTo>
                    <a:pt x="110" y="377"/>
                  </a:lnTo>
                  <a:lnTo>
                    <a:pt x="80" y="429"/>
                  </a:lnTo>
                  <a:lnTo>
                    <a:pt x="56" y="481"/>
                  </a:lnTo>
                  <a:lnTo>
                    <a:pt x="35" y="534"/>
                  </a:lnTo>
                  <a:lnTo>
                    <a:pt x="20" y="587"/>
                  </a:lnTo>
                  <a:lnTo>
                    <a:pt x="9" y="639"/>
                  </a:lnTo>
                  <a:lnTo>
                    <a:pt x="2" y="690"/>
                  </a:lnTo>
                  <a:lnTo>
                    <a:pt x="0" y="739"/>
                  </a:lnTo>
                  <a:lnTo>
                    <a:pt x="3" y="787"/>
                  </a:lnTo>
                  <a:lnTo>
                    <a:pt x="10" y="833"/>
                  </a:lnTo>
                  <a:lnTo>
                    <a:pt x="22" y="876"/>
                  </a:lnTo>
                  <a:lnTo>
                    <a:pt x="40" y="917"/>
                  </a:lnTo>
                  <a:lnTo>
                    <a:pt x="61" y="954"/>
                  </a:lnTo>
                  <a:lnTo>
                    <a:pt x="88" y="988"/>
                  </a:lnTo>
                  <a:lnTo>
                    <a:pt x="119" y="1017"/>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53" name="Freeform 147"/>
            <p:cNvSpPr>
              <a:spLocks/>
            </p:cNvSpPr>
            <p:nvPr/>
          </p:nvSpPr>
          <p:spPr bwMode="auto">
            <a:xfrm>
              <a:off x="5057" y="3212"/>
              <a:ext cx="148" cy="143"/>
            </a:xfrm>
            <a:custGeom>
              <a:avLst/>
              <a:gdLst>
                <a:gd name="T0" fmla="*/ 0 w 1030"/>
                <a:gd name="T1" fmla="*/ 0 h 1104"/>
                <a:gd name="T2" fmla="*/ 0 w 1030"/>
                <a:gd name="T3" fmla="*/ 0 h 1104"/>
                <a:gd name="T4" fmla="*/ 0 w 1030"/>
                <a:gd name="T5" fmla="*/ 0 h 1104"/>
                <a:gd name="T6" fmla="*/ 0 w 1030"/>
                <a:gd name="T7" fmla="*/ 0 h 1104"/>
                <a:gd name="T8" fmla="*/ 0 w 1030"/>
                <a:gd name="T9" fmla="*/ 0 h 1104"/>
                <a:gd name="T10" fmla="*/ 0 w 1030"/>
                <a:gd name="T11" fmla="*/ 0 h 1104"/>
                <a:gd name="T12" fmla="*/ 0 w 1030"/>
                <a:gd name="T13" fmla="*/ 0 h 1104"/>
                <a:gd name="T14" fmla="*/ 0 w 1030"/>
                <a:gd name="T15" fmla="*/ 0 h 1104"/>
                <a:gd name="T16" fmla="*/ 0 w 1030"/>
                <a:gd name="T17" fmla="*/ 0 h 1104"/>
                <a:gd name="T18" fmla="*/ 0 w 1030"/>
                <a:gd name="T19" fmla="*/ 0 h 1104"/>
                <a:gd name="T20" fmla="*/ 0 w 1030"/>
                <a:gd name="T21" fmla="*/ 0 h 1104"/>
                <a:gd name="T22" fmla="*/ 0 w 1030"/>
                <a:gd name="T23" fmla="*/ 0 h 1104"/>
                <a:gd name="T24" fmla="*/ 0 w 1030"/>
                <a:gd name="T25" fmla="*/ 0 h 1104"/>
                <a:gd name="T26" fmla="*/ 0 w 1030"/>
                <a:gd name="T27" fmla="*/ 0 h 1104"/>
                <a:gd name="T28" fmla="*/ 0 w 1030"/>
                <a:gd name="T29" fmla="*/ 0 h 1104"/>
                <a:gd name="T30" fmla="*/ 0 w 1030"/>
                <a:gd name="T31" fmla="*/ 0 h 1104"/>
                <a:gd name="T32" fmla="*/ 0 w 1030"/>
                <a:gd name="T33" fmla="*/ 0 h 1104"/>
                <a:gd name="T34" fmla="*/ 0 w 1030"/>
                <a:gd name="T35" fmla="*/ 0 h 1104"/>
                <a:gd name="T36" fmla="*/ 0 w 1030"/>
                <a:gd name="T37" fmla="*/ 0 h 1104"/>
                <a:gd name="T38" fmla="*/ 0 w 1030"/>
                <a:gd name="T39" fmla="*/ 0 h 1104"/>
                <a:gd name="T40" fmla="*/ 0 w 1030"/>
                <a:gd name="T41" fmla="*/ 0 h 1104"/>
                <a:gd name="T42" fmla="*/ 0 w 1030"/>
                <a:gd name="T43" fmla="*/ 0 h 1104"/>
                <a:gd name="T44" fmla="*/ 0 w 1030"/>
                <a:gd name="T45" fmla="*/ 0 h 1104"/>
                <a:gd name="T46" fmla="*/ 0 w 1030"/>
                <a:gd name="T47" fmla="*/ 0 h 1104"/>
                <a:gd name="T48" fmla="*/ 0 w 1030"/>
                <a:gd name="T49" fmla="*/ 0 h 1104"/>
                <a:gd name="T50" fmla="*/ 0 w 1030"/>
                <a:gd name="T51" fmla="*/ 0 h 1104"/>
                <a:gd name="T52" fmla="*/ 0 w 1030"/>
                <a:gd name="T53" fmla="*/ 0 h 1104"/>
                <a:gd name="T54" fmla="*/ 0 w 1030"/>
                <a:gd name="T55" fmla="*/ 0 h 1104"/>
                <a:gd name="T56" fmla="*/ 0 w 1030"/>
                <a:gd name="T57" fmla="*/ 0 h 1104"/>
                <a:gd name="T58" fmla="*/ 0 w 1030"/>
                <a:gd name="T59" fmla="*/ 0 h 1104"/>
                <a:gd name="T60" fmla="*/ 0 w 1030"/>
                <a:gd name="T61" fmla="*/ 0 h 1104"/>
                <a:gd name="T62" fmla="*/ 0 w 1030"/>
                <a:gd name="T63" fmla="*/ 0 h 1104"/>
                <a:gd name="T64" fmla="*/ 0 w 1030"/>
                <a:gd name="T65" fmla="*/ 0 h 1104"/>
                <a:gd name="T66" fmla="*/ 0 w 1030"/>
                <a:gd name="T67" fmla="*/ 0 h 1104"/>
                <a:gd name="T68" fmla="*/ 0 w 1030"/>
                <a:gd name="T69" fmla="*/ 0 h 1104"/>
                <a:gd name="T70" fmla="*/ 0 w 1030"/>
                <a:gd name="T71" fmla="*/ 0 h 1104"/>
                <a:gd name="T72" fmla="*/ 0 w 1030"/>
                <a:gd name="T73" fmla="*/ 0 h 1104"/>
                <a:gd name="T74" fmla="*/ 0 w 1030"/>
                <a:gd name="T75" fmla="*/ 0 h 1104"/>
                <a:gd name="T76" fmla="*/ 0 w 1030"/>
                <a:gd name="T77" fmla="*/ 0 h 1104"/>
                <a:gd name="T78" fmla="*/ 0 w 1030"/>
                <a:gd name="T79" fmla="*/ 0 h 1104"/>
                <a:gd name="T80" fmla="*/ 0 w 1030"/>
                <a:gd name="T81" fmla="*/ 0 h 1104"/>
                <a:gd name="T82" fmla="*/ 0 w 1030"/>
                <a:gd name="T83" fmla="*/ 0 h 1104"/>
                <a:gd name="T84" fmla="*/ 0 w 1030"/>
                <a:gd name="T85" fmla="*/ 0 h 1104"/>
                <a:gd name="T86" fmla="*/ 0 w 1030"/>
                <a:gd name="T87" fmla="*/ 0 h 1104"/>
                <a:gd name="T88" fmla="*/ 0 w 1030"/>
                <a:gd name="T89" fmla="*/ 0 h 110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30" h="1104">
                  <a:moveTo>
                    <a:pt x="101" y="990"/>
                  </a:moveTo>
                  <a:lnTo>
                    <a:pt x="90" y="1002"/>
                  </a:lnTo>
                  <a:lnTo>
                    <a:pt x="122" y="1032"/>
                  </a:lnTo>
                  <a:lnTo>
                    <a:pt x="159" y="1057"/>
                  </a:lnTo>
                  <a:lnTo>
                    <a:pt x="198" y="1077"/>
                  </a:lnTo>
                  <a:lnTo>
                    <a:pt x="240" y="1091"/>
                  </a:lnTo>
                  <a:lnTo>
                    <a:pt x="283" y="1101"/>
                  </a:lnTo>
                  <a:lnTo>
                    <a:pt x="329" y="1104"/>
                  </a:lnTo>
                  <a:lnTo>
                    <a:pt x="376" y="1103"/>
                  </a:lnTo>
                  <a:lnTo>
                    <a:pt x="424" y="1095"/>
                  </a:lnTo>
                  <a:lnTo>
                    <a:pt x="473" y="1084"/>
                  </a:lnTo>
                  <a:lnTo>
                    <a:pt x="522" y="1067"/>
                  </a:lnTo>
                  <a:lnTo>
                    <a:pt x="571" y="1047"/>
                  </a:lnTo>
                  <a:lnTo>
                    <a:pt x="620" y="1021"/>
                  </a:lnTo>
                  <a:lnTo>
                    <a:pt x="668" y="990"/>
                  </a:lnTo>
                  <a:lnTo>
                    <a:pt x="716" y="956"/>
                  </a:lnTo>
                  <a:lnTo>
                    <a:pt x="761" y="917"/>
                  </a:lnTo>
                  <a:lnTo>
                    <a:pt x="805" y="873"/>
                  </a:lnTo>
                  <a:lnTo>
                    <a:pt x="847" y="826"/>
                  </a:lnTo>
                  <a:lnTo>
                    <a:pt x="885" y="775"/>
                  </a:lnTo>
                  <a:lnTo>
                    <a:pt x="919" y="724"/>
                  </a:lnTo>
                  <a:lnTo>
                    <a:pt x="949" y="671"/>
                  </a:lnTo>
                  <a:lnTo>
                    <a:pt x="974" y="618"/>
                  </a:lnTo>
                  <a:lnTo>
                    <a:pt x="994" y="564"/>
                  </a:lnTo>
                  <a:lnTo>
                    <a:pt x="1010" y="512"/>
                  </a:lnTo>
                  <a:lnTo>
                    <a:pt x="1022" y="458"/>
                  </a:lnTo>
                  <a:lnTo>
                    <a:pt x="1028" y="408"/>
                  </a:lnTo>
                  <a:lnTo>
                    <a:pt x="1030" y="357"/>
                  </a:lnTo>
                  <a:lnTo>
                    <a:pt x="1027" y="308"/>
                  </a:lnTo>
                  <a:lnTo>
                    <a:pt x="1019" y="261"/>
                  </a:lnTo>
                  <a:lnTo>
                    <a:pt x="1007" y="218"/>
                  </a:lnTo>
                  <a:lnTo>
                    <a:pt x="990" y="176"/>
                  </a:lnTo>
                  <a:lnTo>
                    <a:pt x="968" y="138"/>
                  </a:lnTo>
                  <a:lnTo>
                    <a:pt x="941" y="103"/>
                  </a:lnTo>
                  <a:lnTo>
                    <a:pt x="908" y="73"/>
                  </a:lnTo>
                  <a:lnTo>
                    <a:pt x="872" y="47"/>
                  </a:lnTo>
                  <a:lnTo>
                    <a:pt x="833" y="28"/>
                  </a:lnTo>
                  <a:lnTo>
                    <a:pt x="791" y="13"/>
                  </a:lnTo>
                  <a:lnTo>
                    <a:pt x="747" y="3"/>
                  </a:lnTo>
                  <a:lnTo>
                    <a:pt x="701" y="0"/>
                  </a:lnTo>
                  <a:lnTo>
                    <a:pt x="654" y="1"/>
                  </a:lnTo>
                  <a:lnTo>
                    <a:pt x="606" y="9"/>
                  </a:lnTo>
                  <a:lnTo>
                    <a:pt x="557" y="20"/>
                  </a:lnTo>
                  <a:lnTo>
                    <a:pt x="508" y="37"/>
                  </a:lnTo>
                  <a:lnTo>
                    <a:pt x="459" y="58"/>
                  </a:lnTo>
                  <a:lnTo>
                    <a:pt x="410" y="84"/>
                  </a:lnTo>
                  <a:lnTo>
                    <a:pt x="362" y="115"/>
                  </a:lnTo>
                  <a:lnTo>
                    <a:pt x="314" y="149"/>
                  </a:lnTo>
                  <a:lnTo>
                    <a:pt x="269" y="188"/>
                  </a:lnTo>
                  <a:lnTo>
                    <a:pt x="225" y="232"/>
                  </a:lnTo>
                  <a:lnTo>
                    <a:pt x="183" y="279"/>
                  </a:lnTo>
                  <a:lnTo>
                    <a:pt x="146" y="331"/>
                  </a:lnTo>
                  <a:lnTo>
                    <a:pt x="112" y="381"/>
                  </a:lnTo>
                  <a:lnTo>
                    <a:pt x="81" y="434"/>
                  </a:lnTo>
                  <a:lnTo>
                    <a:pt x="57" y="486"/>
                  </a:lnTo>
                  <a:lnTo>
                    <a:pt x="36" y="540"/>
                  </a:lnTo>
                  <a:lnTo>
                    <a:pt x="21" y="593"/>
                  </a:lnTo>
                  <a:lnTo>
                    <a:pt x="10" y="646"/>
                  </a:lnTo>
                  <a:lnTo>
                    <a:pt x="2" y="697"/>
                  </a:lnTo>
                  <a:lnTo>
                    <a:pt x="0" y="747"/>
                  </a:lnTo>
                  <a:lnTo>
                    <a:pt x="3" y="796"/>
                  </a:lnTo>
                  <a:lnTo>
                    <a:pt x="11" y="843"/>
                  </a:lnTo>
                  <a:lnTo>
                    <a:pt x="23" y="887"/>
                  </a:lnTo>
                  <a:lnTo>
                    <a:pt x="40" y="928"/>
                  </a:lnTo>
                  <a:lnTo>
                    <a:pt x="63" y="966"/>
                  </a:lnTo>
                  <a:lnTo>
                    <a:pt x="89" y="1001"/>
                  </a:lnTo>
                  <a:lnTo>
                    <a:pt x="122" y="1032"/>
                  </a:lnTo>
                  <a:lnTo>
                    <a:pt x="159" y="1056"/>
                  </a:lnTo>
                  <a:lnTo>
                    <a:pt x="167" y="1044"/>
                  </a:lnTo>
                  <a:lnTo>
                    <a:pt x="132" y="1019"/>
                  </a:lnTo>
                  <a:lnTo>
                    <a:pt x="102" y="991"/>
                  </a:lnTo>
                  <a:lnTo>
                    <a:pt x="75" y="958"/>
                  </a:lnTo>
                  <a:lnTo>
                    <a:pt x="55" y="922"/>
                  </a:lnTo>
                  <a:lnTo>
                    <a:pt x="37" y="881"/>
                  </a:lnTo>
                  <a:lnTo>
                    <a:pt x="25" y="839"/>
                  </a:lnTo>
                  <a:lnTo>
                    <a:pt x="19" y="794"/>
                  </a:lnTo>
                  <a:lnTo>
                    <a:pt x="16" y="747"/>
                  </a:lnTo>
                  <a:lnTo>
                    <a:pt x="18" y="699"/>
                  </a:lnTo>
                  <a:lnTo>
                    <a:pt x="24" y="648"/>
                  </a:lnTo>
                  <a:lnTo>
                    <a:pt x="35" y="597"/>
                  </a:lnTo>
                  <a:lnTo>
                    <a:pt x="51" y="544"/>
                  </a:lnTo>
                  <a:lnTo>
                    <a:pt x="71" y="492"/>
                  </a:lnTo>
                  <a:lnTo>
                    <a:pt x="96" y="440"/>
                  </a:lnTo>
                  <a:lnTo>
                    <a:pt x="124" y="389"/>
                  </a:lnTo>
                  <a:lnTo>
                    <a:pt x="158" y="339"/>
                  </a:lnTo>
                  <a:lnTo>
                    <a:pt x="196" y="290"/>
                  </a:lnTo>
                  <a:lnTo>
                    <a:pt x="238" y="243"/>
                  </a:lnTo>
                  <a:lnTo>
                    <a:pt x="279" y="201"/>
                  </a:lnTo>
                  <a:lnTo>
                    <a:pt x="324" y="162"/>
                  </a:lnTo>
                  <a:lnTo>
                    <a:pt x="370" y="127"/>
                  </a:lnTo>
                  <a:lnTo>
                    <a:pt x="418" y="98"/>
                  </a:lnTo>
                  <a:lnTo>
                    <a:pt x="465" y="73"/>
                  </a:lnTo>
                  <a:lnTo>
                    <a:pt x="514" y="51"/>
                  </a:lnTo>
                  <a:lnTo>
                    <a:pt x="561" y="35"/>
                  </a:lnTo>
                  <a:lnTo>
                    <a:pt x="608" y="24"/>
                  </a:lnTo>
                  <a:lnTo>
                    <a:pt x="656" y="17"/>
                  </a:lnTo>
                  <a:lnTo>
                    <a:pt x="701" y="16"/>
                  </a:lnTo>
                  <a:lnTo>
                    <a:pt x="745" y="19"/>
                  </a:lnTo>
                  <a:lnTo>
                    <a:pt x="787" y="28"/>
                  </a:lnTo>
                  <a:lnTo>
                    <a:pt x="827" y="42"/>
                  </a:lnTo>
                  <a:lnTo>
                    <a:pt x="864" y="61"/>
                  </a:lnTo>
                  <a:lnTo>
                    <a:pt x="898" y="85"/>
                  </a:lnTo>
                  <a:lnTo>
                    <a:pt x="929" y="114"/>
                  </a:lnTo>
                  <a:lnTo>
                    <a:pt x="955" y="146"/>
                  </a:lnTo>
                  <a:lnTo>
                    <a:pt x="976" y="182"/>
                  </a:lnTo>
                  <a:lnTo>
                    <a:pt x="992" y="222"/>
                  </a:lnTo>
                  <a:lnTo>
                    <a:pt x="1004" y="265"/>
                  </a:lnTo>
                  <a:lnTo>
                    <a:pt x="1011" y="310"/>
                  </a:lnTo>
                  <a:lnTo>
                    <a:pt x="1014" y="357"/>
                  </a:lnTo>
                  <a:lnTo>
                    <a:pt x="1012" y="406"/>
                  </a:lnTo>
                  <a:lnTo>
                    <a:pt x="1006" y="456"/>
                  </a:lnTo>
                  <a:lnTo>
                    <a:pt x="995" y="508"/>
                  </a:lnTo>
                  <a:lnTo>
                    <a:pt x="980" y="560"/>
                  </a:lnTo>
                  <a:lnTo>
                    <a:pt x="960" y="612"/>
                  </a:lnTo>
                  <a:lnTo>
                    <a:pt x="935" y="663"/>
                  </a:lnTo>
                  <a:lnTo>
                    <a:pt x="906" y="715"/>
                  </a:lnTo>
                  <a:lnTo>
                    <a:pt x="873" y="766"/>
                  </a:lnTo>
                  <a:lnTo>
                    <a:pt x="835" y="816"/>
                  </a:lnTo>
                  <a:lnTo>
                    <a:pt x="793" y="863"/>
                  </a:lnTo>
                  <a:lnTo>
                    <a:pt x="751" y="905"/>
                  </a:lnTo>
                  <a:lnTo>
                    <a:pt x="706" y="944"/>
                  </a:lnTo>
                  <a:lnTo>
                    <a:pt x="660" y="977"/>
                  </a:lnTo>
                  <a:lnTo>
                    <a:pt x="612" y="1007"/>
                  </a:lnTo>
                  <a:lnTo>
                    <a:pt x="565" y="1033"/>
                  </a:lnTo>
                  <a:lnTo>
                    <a:pt x="516" y="1053"/>
                  </a:lnTo>
                  <a:lnTo>
                    <a:pt x="469" y="1069"/>
                  </a:lnTo>
                  <a:lnTo>
                    <a:pt x="422" y="1081"/>
                  </a:lnTo>
                  <a:lnTo>
                    <a:pt x="374" y="1087"/>
                  </a:lnTo>
                  <a:lnTo>
                    <a:pt x="329" y="1088"/>
                  </a:lnTo>
                  <a:lnTo>
                    <a:pt x="286" y="1085"/>
                  </a:lnTo>
                  <a:lnTo>
                    <a:pt x="244" y="1077"/>
                  </a:lnTo>
                  <a:lnTo>
                    <a:pt x="204" y="1062"/>
                  </a:lnTo>
                  <a:lnTo>
                    <a:pt x="167" y="1043"/>
                  </a:lnTo>
                  <a:lnTo>
                    <a:pt x="132" y="1019"/>
                  </a:lnTo>
                  <a:lnTo>
                    <a:pt x="101" y="990"/>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3254" name="Freeform 148"/>
            <p:cNvSpPr>
              <a:spLocks/>
            </p:cNvSpPr>
            <p:nvPr/>
          </p:nvSpPr>
          <p:spPr bwMode="auto">
            <a:xfrm>
              <a:off x="5168" y="3270"/>
              <a:ext cx="27" cy="48"/>
            </a:xfrm>
            <a:custGeom>
              <a:avLst/>
              <a:gdLst>
                <a:gd name="T0" fmla="*/ 0 w 206"/>
                <a:gd name="T1" fmla="*/ 0 h 388"/>
                <a:gd name="T2" fmla="*/ 0 w 206"/>
                <a:gd name="T3" fmla="*/ 0 h 388"/>
                <a:gd name="T4" fmla="*/ 0 w 206"/>
                <a:gd name="T5" fmla="*/ 0 h 388"/>
                <a:gd name="T6" fmla="*/ 0 w 206"/>
                <a:gd name="T7" fmla="*/ 0 h 388"/>
                <a:gd name="T8" fmla="*/ 0 w 206"/>
                <a:gd name="T9" fmla="*/ 0 h 388"/>
                <a:gd name="T10" fmla="*/ 0 w 206"/>
                <a:gd name="T11" fmla="*/ 0 h 388"/>
                <a:gd name="T12" fmla="*/ 0 w 206"/>
                <a:gd name="T13" fmla="*/ 0 h 388"/>
                <a:gd name="T14" fmla="*/ 0 w 206"/>
                <a:gd name="T15" fmla="*/ 0 h 388"/>
                <a:gd name="T16" fmla="*/ 0 w 206"/>
                <a:gd name="T17" fmla="*/ 0 h 388"/>
                <a:gd name="T18" fmla="*/ 0 w 206"/>
                <a:gd name="T19" fmla="*/ 0 h 388"/>
                <a:gd name="T20" fmla="*/ 0 w 206"/>
                <a:gd name="T21" fmla="*/ 0 h 388"/>
                <a:gd name="T22" fmla="*/ 0 w 206"/>
                <a:gd name="T23" fmla="*/ 0 h 388"/>
                <a:gd name="T24" fmla="*/ 0 w 206"/>
                <a:gd name="T25" fmla="*/ 0 h 388"/>
                <a:gd name="T26" fmla="*/ 0 w 206"/>
                <a:gd name="T27" fmla="*/ 0 h 388"/>
                <a:gd name="T28" fmla="*/ 0 w 206"/>
                <a:gd name="T29" fmla="*/ 0 h 38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6" h="388">
                  <a:moveTo>
                    <a:pt x="0" y="0"/>
                  </a:moveTo>
                  <a:lnTo>
                    <a:pt x="206" y="143"/>
                  </a:lnTo>
                  <a:lnTo>
                    <a:pt x="194" y="173"/>
                  </a:lnTo>
                  <a:lnTo>
                    <a:pt x="160" y="242"/>
                  </a:lnTo>
                  <a:lnTo>
                    <a:pt x="112" y="324"/>
                  </a:lnTo>
                  <a:lnTo>
                    <a:pt x="86" y="360"/>
                  </a:lnTo>
                  <a:lnTo>
                    <a:pt x="74" y="372"/>
                  </a:lnTo>
                  <a:lnTo>
                    <a:pt x="57" y="388"/>
                  </a:lnTo>
                  <a:lnTo>
                    <a:pt x="63" y="359"/>
                  </a:lnTo>
                  <a:lnTo>
                    <a:pt x="66" y="325"/>
                  </a:lnTo>
                  <a:lnTo>
                    <a:pt x="68" y="279"/>
                  </a:lnTo>
                  <a:lnTo>
                    <a:pt x="64" y="223"/>
                  </a:lnTo>
                  <a:lnTo>
                    <a:pt x="53" y="156"/>
                  </a:lnTo>
                  <a:lnTo>
                    <a:pt x="33" y="8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55" name="Freeform 149"/>
            <p:cNvSpPr>
              <a:spLocks/>
            </p:cNvSpPr>
            <p:nvPr/>
          </p:nvSpPr>
          <p:spPr bwMode="auto">
            <a:xfrm>
              <a:off x="5168" y="3270"/>
              <a:ext cx="32" cy="48"/>
            </a:xfrm>
            <a:custGeom>
              <a:avLst/>
              <a:gdLst>
                <a:gd name="T0" fmla="*/ 0 w 220"/>
                <a:gd name="T1" fmla="*/ 0 h 401"/>
                <a:gd name="T2" fmla="*/ 0 w 220"/>
                <a:gd name="T3" fmla="*/ 0 h 401"/>
                <a:gd name="T4" fmla="*/ 0 w 220"/>
                <a:gd name="T5" fmla="*/ 0 h 401"/>
                <a:gd name="T6" fmla="*/ 0 w 220"/>
                <a:gd name="T7" fmla="*/ 0 h 401"/>
                <a:gd name="T8" fmla="*/ 0 w 220"/>
                <a:gd name="T9" fmla="*/ 0 h 401"/>
                <a:gd name="T10" fmla="*/ 0 w 220"/>
                <a:gd name="T11" fmla="*/ 0 h 401"/>
                <a:gd name="T12" fmla="*/ 0 w 220"/>
                <a:gd name="T13" fmla="*/ 0 h 401"/>
                <a:gd name="T14" fmla="*/ 0 w 220"/>
                <a:gd name="T15" fmla="*/ 0 h 401"/>
                <a:gd name="T16" fmla="*/ 0 w 220"/>
                <a:gd name="T17" fmla="*/ 0 h 401"/>
                <a:gd name="T18" fmla="*/ 0 w 220"/>
                <a:gd name="T19" fmla="*/ 0 h 401"/>
                <a:gd name="T20" fmla="*/ 0 w 220"/>
                <a:gd name="T21" fmla="*/ 0 h 401"/>
                <a:gd name="T22" fmla="*/ 0 w 220"/>
                <a:gd name="T23" fmla="*/ 0 h 401"/>
                <a:gd name="T24" fmla="*/ 0 w 220"/>
                <a:gd name="T25" fmla="*/ 0 h 401"/>
                <a:gd name="T26" fmla="*/ 0 w 220"/>
                <a:gd name="T27" fmla="*/ 0 h 401"/>
                <a:gd name="T28" fmla="*/ 0 w 220"/>
                <a:gd name="T29" fmla="*/ 0 h 401"/>
                <a:gd name="T30" fmla="*/ 0 w 220"/>
                <a:gd name="T31" fmla="*/ 0 h 401"/>
                <a:gd name="T32" fmla="*/ 0 w 220"/>
                <a:gd name="T33" fmla="*/ 0 h 401"/>
                <a:gd name="T34" fmla="*/ 0 w 220"/>
                <a:gd name="T35" fmla="*/ 0 h 401"/>
                <a:gd name="T36" fmla="*/ 0 w 220"/>
                <a:gd name="T37" fmla="*/ 0 h 401"/>
                <a:gd name="T38" fmla="*/ 0 w 220"/>
                <a:gd name="T39" fmla="*/ 0 h 401"/>
                <a:gd name="T40" fmla="*/ 0 w 220"/>
                <a:gd name="T41" fmla="*/ 0 h 401"/>
                <a:gd name="T42" fmla="*/ 0 w 220"/>
                <a:gd name="T43" fmla="*/ 0 h 401"/>
                <a:gd name="T44" fmla="*/ 0 w 220"/>
                <a:gd name="T45" fmla="*/ 0 h 401"/>
                <a:gd name="T46" fmla="*/ 0 w 220"/>
                <a:gd name="T47" fmla="*/ 0 h 401"/>
                <a:gd name="T48" fmla="*/ 0 w 220"/>
                <a:gd name="T49" fmla="*/ 0 h 401"/>
                <a:gd name="T50" fmla="*/ 0 w 220"/>
                <a:gd name="T51" fmla="*/ 0 h 401"/>
                <a:gd name="T52" fmla="*/ 0 w 220"/>
                <a:gd name="T53" fmla="*/ 0 h 401"/>
                <a:gd name="T54" fmla="*/ 0 w 220"/>
                <a:gd name="T55" fmla="*/ 0 h 401"/>
                <a:gd name="T56" fmla="*/ 0 w 220"/>
                <a:gd name="T57" fmla="*/ 0 h 401"/>
                <a:gd name="T58" fmla="*/ 0 w 220"/>
                <a:gd name="T59" fmla="*/ 0 h 401"/>
                <a:gd name="T60" fmla="*/ 0 w 220"/>
                <a:gd name="T61" fmla="*/ 0 h 401"/>
                <a:gd name="T62" fmla="*/ 0 w 220"/>
                <a:gd name="T63" fmla="*/ 0 h 401"/>
                <a:gd name="T64" fmla="*/ 0 w 220"/>
                <a:gd name="T65" fmla="*/ 0 h 401"/>
                <a:gd name="T66" fmla="*/ 0 w 220"/>
                <a:gd name="T67" fmla="*/ 0 h 401"/>
                <a:gd name="T68" fmla="*/ 0 w 220"/>
                <a:gd name="T69" fmla="*/ 0 h 401"/>
                <a:gd name="T70" fmla="*/ 0 w 220"/>
                <a:gd name="T71" fmla="*/ 0 h 401"/>
                <a:gd name="T72" fmla="*/ 0 w 220"/>
                <a:gd name="T73" fmla="*/ 0 h 401"/>
                <a:gd name="T74" fmla="*/ 0 w 220"/>
                <a:gd name="T75" fmla="*/ 0 h 401"/>
                <a:gd name="T76" fmla="*/ 0 w 220"/>
                <a:gd name="T77" fmla="*/ 0 h 401"/>
                <a:gd name="T78" fmla="*/ 0 w 220"/>
                <a:gd name="T79" fmla="*/ 0 h 401"/>
                <a:gd name="T80" fmla="*/ 0 w 220"/>
                <a:gd name="T81" fmla="*/ 0 h 401"/>
                <a:gd name="T82" fmla="*/ 0 w 220"/>
                <a:gd name="T83" fmla="*/ 0 h 401"/>
                <a:gd name="T84" fmla="*/ 0 w 220"/>
                <a:gd name="T85" fmla="*/ 0 h 401"/>
                <a:gd name="T86" fmla="*/ 0 w 220"/>
                <a:gd name="T87" fmla="*/ 0 h 401"/>
                <a:gd name="T88" fmla="*/ 0 w 220"/>
                <a:gd name="T89" fmla="*/ 0 h 401"/>
                <a:gd name="T90" fmla="*/ 0 w 220"/>
                <a:gd name="T91" fmla="*/ 0 h 401"/>
                <a:gd name="T92" fmla="*/ 0 w 220"/>
                <a:gd name="T93" fmla="*/ 0 h 401"/>
                <a:gd name="T94" fmla="*/ 0 w 220"/>
                <a:gd name="T95" fmla="*/ 0 h 401"/>
                <a:gd name="T96" fmla="*/ 0 w 220"/>
                <a:gd name="T97" fmla="*/ 0 h 401"/>
                <a:gd name="T98" fmla="*/ 0 w 220"/>
                <a:gd name="T99" fmla="*/ 0 h 401"/>
                <a:gd name="T100" fmla="*/ 0 w 220"/>
                <a:gd name="T101" fmla="*/ 0 h 401"/>
                <a:gd name="T102" fmla="*/ 0 w 220"/>
                <a:gd name="T103" fmla="*/ 0 h 401"/>
                <a:gd name="T104" fmla="*/ 0 w 220"/>
                <a:gd name="T105" fmla="*/ 0 h 401"/>
                <a:gd name="T106" fmla="*/ 0 w 220"/>
                <a:gd name="T107" fmla="*/ 0 h 401"/>
                <a:gd name="T108" fmla="*/ 0 w 220"/>
                <a:gd name="T109" fmla="*/ 0 h 401"/>
                <a:gd name="T110" fmla="*/ 0 w 220"/>
                <a:gd name="T111" fmla="*/ 0 h 40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20" h="401">
                  <a:moveTo>
                    <a:pt x="32" y="91"/>
                  </a:moveTo>
                  <a:lnTo>
                    <a:pt x="43" y="95"/>
                  </a:lnTo>
                  <a:lnTo>
                    <a:pt x="47" y="85"/>
                  </a:lnTo>
                  <a:lnTo>
                    <a:pt x="23" y="27"/>
                  </a:lnTo>
                  <a:lnTo>
                    <a:pt x="204" y="152"/>
                  </a:lnTo>
                  <a:lnTo>
                    <a:pt x="194" y="176"/>
                  </a:lnTo>
                  <a:lnTo>
                    <a:pt x="160" y="244"/>
                  </a:lnTo>
                  <a:lnTo>
                    <a:pt x="113" y="326"/>
                  </a:lnTo>
                  <a:lnTo>
                    <a:pt x="87" y="361"/>
                  </a:lnTo>
                  <a:lnTo>
                    <a:pt x="76" y="373"/>
                  </a:lnTo>
                  <a:lnTo>
                    <a:pt x="59" y="388"/>
                  </a:lnTo>
                  <a:lnTo>
                    <a:pt x="57" y="392"/>
                  </a:lnTo>
                  <a:lnTo>
                    <a:pt x="71" y="396"/>
                  </a:lnTo>
                  <a:lnTo>
                    <a:pt x="77" y="367"/>
                  </a:lnTo>
                  <a:lnTo>
                    <a:pt x="78" y="366"/>
                  </a:lnTo>
                  <a:lnTo>
                    <a:pt x="81" y="332"/>
                  </a:lnTo>
                  <a:lnTo>
                    <a:pt x="81" y="331"/>
                  </a:lnTo>
                  <a:lnTo>
                    <a:pt x="83" y="285"/>
                  </a:lnTo>
                  <a:lnTo>
                    <a:pt x="83" y="284"/>
                  </a:lnTo>
                  <a:lnTo>
                    <a:pt x="79" y="228"/>
                  </a:lnTo>
                  <a:lnTo>
                    <a:pt x="78" y="228"/>
                  </a:lnTo>
                  <a:lnTo>
                    <a:pt x="67" y="161"/>
                  </a:lnTo>
                  <a:lnTo>
                    <a:pt x="67" y="160"/>
                  </a:lnTo>
                  <a:lnTo>
                    <a:pt x="47" y="86"/>
                  </a:lnTo>
                  <a:lnTo>
                    <a:pt x="47" y="85"/>
                  </a:lnTo>
                  <a:lnTo>
                    <a:pt x="23" y="27"/>
                  </a:lnTo>
                  <a:lnTo>
                    <a:pt x="209" y="155"/>
                  </a:lnTo>
                  <a:lnTo>
                    <a:pt x="219" y="153"/>
                  </a:lnTo>
                  <a:lnTo>
                    <a:pt x="217" y="143"/>
                  </a:lnTo>
                  <a:lnTo>
                    <a:pt x="11" y="0"/>
                  </a:lnTo>
                  <a:lnTo>
                    <a:pt x="0" y="9"/>
                  </a:lnTo>
                  <a:lnTo>
                    <a:pt x="32" y="90"/>
                  </a:lnTo>
                  <a:lnTo>
                    <a:pt x="53" y="165"/>
                  </a:lnTo>
                  <a:lnTo>
                    <a:pt x="63" y="230"/>
                  </a:lnTo>
                  <a:lnTo>
                    <a:pt x="67" y="285"/>
                  </a:lnTo>
                  <a:lnTo>
                    <a:pt x="65" y="330"/>
                  </a:lnTo>
                  <a:lnTo>
                    <a:pt x="62" y="364"/>
                  </a:lnTo>
                  <a:lnTo>
                    <a:pt x="57" y="392"/>
                  </a:lnTo>
                  <a:lnTo>
                    <a:pt x="60" y="401"/>
                  </a:lnTo>
                  <a:lnTo>
                    <a:pt x="69" y="400"/>
                  </a:lnTo>
                  <a:lnTo>
                    <a:pt x="87" y="385"/>
                  </a:lnTo>
                  <a:lnTo>
                    <a:pt x="88" y="384"/>
                  </a:lnTo>
                  <a:lnTo>
                    <a:pt x="99" y="371"/>
                  </a:lnTo>
                  <a:lnTo>
                    <a:pt x="125" y="335"/>
                  </a:lnTo>
                  <a:lnTo>
                    <a:pt x="126" y="334"/>
                  </a:lnTo>
                  <a:lnTo>
                    <a:pt x="174" y="253"/>
                  </a:lnTo>
                  <a:lnTo>
                    <a:pt x="174" y="251"/>
                  </a:lnTo>
                  <a:lnTo>
                    <a:pt x="208" y="182"/>
                  </a:lnTo>
                  <a:lnTo>
                    <a:pt x="220" y="152"/>
                  </a:lnTo>
                  <a:lnTo>
                    <a:pt x="217" y="143"/>
                  </a:lnTo>
                  <a:lnTo>
                    <a:pt x="11" y="0"/>
                  </a:lnTo>
                  <a:lnTo>
                    <a:pt x="2" y="0"/>
                  </a:lnTo>
                  <a:lnTo>
                    <a:pt x="0" y="9"/>
                  </a:lnTo>
                  <a:lnTo>
                    <a:pt x="32" y="91"/>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56" name="Freeform 150"/>
            <p:cNvSpPr>
              <a:spLocks/>
            </p:cNvSpPr>
            <p:nvPr/>
          </p:nvSpPr>
          <p:spPr bwMode="auto">
            <a:xfrm>
              <a:off x="5105" y="3223"/>
              <a:ext cx="111" cy="95"/>
            </a:xfrm>
            <a:custGeom>
              <a:avLst/>
              <a:gdLst>
                <a:gd name="T0" fmla="*/ 0 w 782"/>
                <a:gd name="T1" fmla="*/ 0 h 723"/>
                <a:gd name="T2" fmla="*/ 0 w 782"/>
                <a:gd name="T3" fmla="*/ 0 h 723"/>
                <a:gd name="T4" fmla="*/ 0 w 782"/>
                <a:gd name="T5" fmla="*/ 0 h 723"/>
                <a:gd name="T6" fmla="*/ 0 w 782"/>
                <a:gd name="T7" fmla="*/ 0 h 723"/>
                <a:gd name="T8" fmla="*/ 0 w 782"/>
                <a:gd name="T9" fmla="*/ 0 h 723"/>
                <a:gd name="T10" fmla="*/ 0 w 782"/>
                <a:gd name="T11" fmla="*/ 0 h 723"/>
                <a:gd name="T12" fmla="*/ 0 w 782"/>
                <a:gd name="T13" fmla="*/ 0 h 723"/>
                <a:gd name="T14" fmla="*/ 0 w 782"/>
                <a:gd name="T15" fmla="*/ 0 h 723"/>
                <a:gd name="T16" fmla="*/ 0 w 782"/>
                <a:gd name="T17" fmla="*/ 0 h 723"/>
                <a:gd name="T18" fmla="*/ 0 w 782"/>
                <a:gd name="T19" fmla="*/ 0 h 723"/>
                <a:gd name="T20" fmla="*/ 0 w 782"/>
                <a:gd name="T21" fmla="*/ 0 h 723"/>
                <a:gd name="T22" fmla="*/ 0 w 782"/>
                <a:gd name="T23" fmla="*/ 0 h 723"/>
                <a:gd name="T24" fmla="*/ 0 w 782"/>
                <a:gd name="T25" fmla="*/ 0 h 723"/>
                <a:gd name="T26" fmla="*/ 0 w 782"/>
                <a:gd name="T27" fmla="*/ 0 h 723"/>
                <a:gd name="T28" fmla="*/ 0 w 782"/>
                <a:gd name="T29" fmla="*/ 0 h 723"/>
                <a:gd name="T30" fmla="*/ 0 w 782"/>
                <a:gd name="T31" fmla="*/ 0 h 723"/>
                <a:gd name="T32" fmla="*/ 0 w 782"/>
                <a:gd name="T33" fmla="*/ 0 h 723"/>
                <a:gd name="T34" fmla="*/ 0 w 782"/>
                <a:gd name="T35" fmla="*/ 0 h 723"/>
                <a:gd name="T36" fmla="*/ 0 w 782"/>
                <a:gd name="T37" fmla="*/ 0 h 723"/>
                <a:gd name="T38" fmla="*/ 0 w 782"/>
                <a:gd name="T39" fmla="*/ 0 h 723"/>
                <a:gd name="T40" fmla="*/ 0 w 782"/>
                <a:gd name="T41" fmla="*/ 0 h 723"/>
                <a:gd name="T42" fmla="*/ 0 w 782"/>
                <a:gd name="T43" fmla="*/ 0 h 72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82" h="723">
                  <a:moveTo>
                    <a:pt x="0" y="0"/>
                  </a:moveTo>
                  <a:lnTo>
                    <a:pt x="94" y="114"/>
                  </a:lnTo>
                  <a:lnTo>
                    <a:pt x="193" y="232"/>
                  </a:lnTo>
                  <a:lnTo>
                    <a:pt x="311" y="366"/>
                  </a:lnTo>
                  <a:lnTo>
                    <a:pt x="437" y="500"/>
                  </a:lnTo>
                  <a:lnTo>
                    <a:pt x="556" y="616"/>
                  </a:lnTo>
                  <a:lnTo>
                    <a:pt x="611" y="662"/>
                  </a:lnTo>
                  <a:lnTo>
                    <a:pt x="661" y="695"/>
                  </a:lnTo>
                  <a:lnTo>
                    <a:pt x="702" y="717"/>
                  </a:lnTo>
                  <a:lnTo>
                    <a:pt x="735" y="723"/>
                  </a:lnTo>
                  <a:lnTo>
                    <a:pt x="759" y="717"/>
                  </a:lnTo>
                  <a:lnTo>
                    <a:pt x="774" y="705"/>
                  </a:lnTo>
                  <a:lnTo>
                    <a:pt x="782" y="687"/>
                  </a:lnTo>
                  <a:lnTo>
                    <a:pt x="782" y="665"/>
                  </a:lnTo>
                  <a:lnTo>
                    <a:pt x="778" y="639"/>
                  </a:lnTo>
                  <a:lnTo>
                    <a:pt x="768" y="611"/>
                  </a:lnTo>
                  <a:lnTo>
                    <a:pt x="735" y="549"/>
                  </a:lnTo>
                  <a:lnTo>
                    <a:pt x="693" y="486"/>
                  </a:lnTo>
                  <a:lnTo>
                    <a:pt x="647" y="427"/>
                  </a:lnTo>
                  <a:lnTo>
                    <a:pt x="604" y="381"/>
                  </a:lnTo>
                  <a:lnTo>
                    <a:pt x="572" y="355"/>
                  </a:lnTo>
                  <a:lnTo>
                    <a:pt x="0" y="0"/>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57" name="Freeform 151"/>
            <p:cNvSpPr>
              <a:spLocks/>
            </p:cNvSpPr>
            <p:nvPr/>
          </p:nvSpPr>
          <p:spPr bwMode="auto">
            <a:xfrm>
              <a:off x="5105" y="3223"/>
              <a:ext cx="111" cy="95"/>
            </a:xfrm>
            <a:custGeom>
              <a:avLst/>
              <a:gdLst>
                <a:gd name="T0" fmla="*/ 0 w 796"/>
                <a:gd name="T1" fmla="*/ 0 h 738"/>
                <a:gd name="T2" fmla="*/ 0 w 796"/>
                <a:gd name="T3" fmla="*/ 0 h 738"/>
                <a:gd name="T4" fmla="*/ 0 w 796"/>
                <a:gd name="T5" fmla="*/ 0 h 738"/>
                <a:gd name="T6" fmla="*/ 0 w 796"/>
                <a:gd name="T7" fmla="*/ 0 h 738"/>
                <a:gd name="T8" fmla="*/ 0 w 796"/>
                <a:gd name="T9" fmla="*/ 0 h 738"/>
                <a:gd name="T10" fmla="*/ 0 w 796"/>
                <a:gd name="T11" fmla="*/ 0 h 738"/>
                <a:gd name="T12" fmla="*/ 0 w 796"/>
                <a:gd name="T13" fmla="*/ 0 h 738"/>
                <a:gd name="T14" fmla="*/ 0 w 796"/>
                <a:gd name="T15" fmla="*/ 0 h 738"/>
                <a:gd name="T16" fmla="*/ 0 w 796"/>
                <a:gd name="T17" fmla="*/ 0 h 738"/>
                <a:gd name="T18" fmla="*/ 0 w 796"/>
                <a:gd name="T19" fmla="*/ 0 h 738"/>
                <a:gd name="T20" fmla="*/ 0 w 796"/>
                <a:gd name="T21" fmla="*/ 0 h 738"/>
                <a:gd name="T22" fmla="*/ 0 w 796"/>
                <a:gd name="T23" fmla="*/ 0 h 738"/>
                <a:gd name="T24" fmla="*/ 0 w 796"/>
                <a:gd name="T25" fmla="*/ 0 h 738"/>
                <a:gd name="T26" fmla="*/ 0 w 796"/>
                <a:gd name="T27" fmla="*/ 0 h 738"/>
                <a:gd name="T28" fmla="*/ 0 w 796"/>
                <a:gd name="T29" fmla="*/ 0 h 738"/>
                <a:gd name="T30" fmla="*/ 0 w 796"/>
                <a:gd name="T31" fmla="*/ 0 h 738"/>
                <a:gd name="T32" fmla="*/ 0 w 796"/>
                <a:gd name="T33" fmla="*/ 0 h 738"/>
                <a:gd name="T34" fmla="*/ 0 w 796"/>
                <a:gd name="T35" fmla="*/ 0 h 738"/>
                <a:gd name="T36" fmla="*/ 0 w 796"/>
                <a:gd name="T37" fmla="*/ 0 h 738"/>
                <a:gd name="T38" fmla="*/ 0 w 796"/>
                <a:gd name="T39" fmla="*/ 0 h 738"/>
                <a:gd name="T40" fmla="*/ 0 w 796"/>
                <a:gd name="T41" fmla="*/ 0 h 738"/>
                <a:gd name="T42" fmla="*/ 0 w 796"/>
                <a:gd name="T43" fmla="*/ 0 h 738"/>
                <a:gd name="T44" fmla="*/ 0 w 796"/>
                <a:gd name="T45" fmla="*/ 0 h 738"/>
                <a:gd name="T46" fmla="*/ 0 w 796"/>
                <a:gd name="T47" fmla="*/ 0 h 738"/>
                <a:gd name="T48" fmla="*/ 0 w 796"/>
                <a:gd name="T49" fmla="*/ 0 h 738"/>
                <a:gd name="T50" fmla="*/ 0 w 796"/>
                <a:gd name="T51" fmla="*/ 0 h 738"/>
                <a:gd name="T52" fmla="*/ 0 w 796"/>
                <a:gd name="T53" fmla="*/ 0 h 738"/>
                <a:gd name="T54" fmla="*/ 0 w 796"/>
                <a:gd name="T55" fmla="*/ 0 h 738"/>
                <a:gd name="T56" fmla="*/ 0 w 796"/>
                <a:gd name="T57" fmla="*/ 0 h 738"/>
                <a:gd name="T58" fmla="*/ 0 w 796"/>
                <a:gd name="T59" fmla="*/ 0 h 738"/>
                <a:gd name="T60" fmla="*/ 0 w 796"/>
                <a:gd name="T61" fmla="*/ 0 h 738"/>
                <a:gd name="T62" fmla="*/ 0 w 796"/>
                <a:gd name="T63" fmla="*/ 0 h 738"/>
                <a:gd name="T64" fmla="*/ 0 w 796"/>
                <a:gd name="T65" fmla="*/ 0 h 738"/>
                <a:gd name="T66" fmla="*/ 0 w 796"/>
                <a:gd name="T67" fmla="*/ 0 h 738"/>
                <a:gd name="T68" fmla="*/ 0 w 796"/>
                <a:gd name="T69" fmla="*/ 0 h 738"/>
                <a:gd name="T70" fmla="*/ 0 w 796"/>
                <a:gd name="T71" fmla="*/ 0 h 738"/>
                <a:gd name="T72" fmla="*/ 0 w 796"/>
                <a:gd name="T73" fmla="*/ 0 h 738"/>
                <a:gd name="T74" fmla="*/ 0 w 796"/>
                <a:gd name="T75" fmla="*/ 0 h 738"/>
                <a:gd name="T76" fmla="*/ 0 w 796"/>
                <a:gd name="T77" fmla="*/ 0 h 738"/>
                <a:gd name="T78" fmla="*/ 0 w 796"/>
                <a:gd name="T79" fmla="*/ 0 h 738"/>
                <a:gd name="T80" fmla="*/ 0 w 796"/>
                <a:gd name="T81" fmla="*/ 0 h 738"/>
                <a:gd name="T82" fmla="*/ 0 w 796"/>
                <a:gd name="T83" fmla="*/ 0 h 738"/>
                <a:gd name="T84" fmla="*/ 0 w 796"/>
                <a:gd name="T85" fmla="*/ 0 h 738"/>
                <a:gd name="T86" fmla="*/ 0 w 796"/>
                <a:gd name="T87" fmla="*/ 0 h 738"/>
                <a:gd name="T88" fmla="*/ 0 w 796"/>
                <a:gd name="T89" fmla="*/ 0 h 738"/>
                <a:gd name="T90" fmla="*/ 0 w 796"/>
                <a:gd name="T91" fmla="*/ 0 h 738"/>
                <a:gd name="T92" fmla="*/ 0 w 796"/>
                <a:gd name="T93" fmla="*/ 0 h 738"/>
                <a:gd name="T94" fmla="*/ 0 w 796"/>
                <a:gd name="T95" fmla="*/ 0 h 738"/>
                <a:gd name="T96" fmla="*/ 0 w 796"/>
                <a:gd name="T97" fmla="*/ 0 h 738"/>
                <a:gd name="T98" fmla="*/ 0 w 796"/>
                <a:gd name="T99" fmla="*/ 0 h 738"/>
                <a:gd name="T100" fmla="*/ 0 w 796"/>
                <a:gd name="T101" fmla="*/ 0 h 7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796" h="738">
                  <a:moveTo>
                    <a:pt x="574" y="368"/>
                  </a:moveTo>
                  <a:lnTo>
                    <a:pt x="582" y="356"/>
                  </a:lnTo>
                  <a:lnTo>
                    <a:pt x="10" y="0"/>
                  </a:lnTo>
                  <a:lnTo>
                    <a:pt x="0" y="12"/>
                  </a:lnTo>
                  <a:lnTo>
                    <a:pt x="94" y="126"/>
                  </a:lnTo>
                  <a:lnTo>
                    <a:pt x="193" y="244"/>
                  </a:lnTo>
                  <a:lnTo>
                    <a:pt x="311" y="378"/>
                  </a:lnTo>
                  <a:lnTo>
                    <a:pt x="438" y="512"/>
                  </a:lnTo>
                  <a:lnTo>
                    <a:pt x="557" y="629"/>
                  </a:lnTo>
                  <a:lnTo>
                    <a:pt x="612" y="675"/>
                  </a:lnTo>
                  <a:lnTo>
                    <a:pt x="662" y="710"/>
                  </a:lnTo>
                  <a:lnTo>
                    <a:pt x="706" y="731"/>
                  </a:lnTo>
                  <a:lnTo>
                    <a:pt x="741" y="738"/>
                  </a:lnTo>
                  <a:lnTo>
                    <a:pt x="768" y="731"/>
                  </a:lnTo>
                  <a:lnTo>
                    <a:pt x="786" y="717"/>
                  </a:lnTo>
                  <a:lnTo>
                    <a:pt x="796" y="696"/>
                  </a:lnTo>
                  <a:lnTo>
                    <a:pt x="796" y="671"/>
                  </a:lnTo>
                  <a:lnTo>
                    <a:pt x="791" y="644"/>
                  </a:lnTo>
                  <a:lnTo>
                    <a:pt x="781" y="614"/>
                  </a:lnTo>
                  <a:lnTo>
                    <a:pt x="748" y="552"/>
                  </a:lnTo>
                  <a:lnTo>
                    <a:pt x="705" y="489"/>
                  </a:lnTo>
                  <a:lnTo>
                    <a:pt x="659" y="429"/>
                  </a:lnTo>
                  <a:lnTo>
                    <a:pt x="615" y="382"/>
                  </a:lnTo>
                  <a:lnTo>
                    <a:pt x="582" y="356"/>
                  </a:lnTo>
                  <a:lnTo>
                    <a:pt x="10" y="0"/>
                  </a:lnTo>
                  <a:lnTo>
                    <a:pt x="0" y="12"/>
                  </a:lnTo>
                  <a:lnTo>
                    <a:pt x="94" y="126"/>
                  </a:lnTo>
                  <a:lnTo>
                    <a:pt x="106" y="116"/>
                  </a:lnTo>
                  <a:lnTo>
                    <a:pt x="41" y="38"/>
                  </a:lnTo>
                  <a:lnTo>
                    <a:pt x="574" y="368"/>
                  </a:lnTo>
                  <a:lnTo>
                    <a:pt x="605" y="394"/>
                  </a:lnTo>
                  <a:lnTo>
                    <a:pt x="647" y="439"/>
                  </a:lnTo>
                  <a:lnTo>
                    <a:pt x="693" y="497"/>
                  </a:lnTo>
                  <a:lnTo>
                    <a:pt x="734" y="560"/>
                  </a:lnTo>
                  <a:lnTo>
                    <a:pt x="767" y="621"/>
                  </a:lnTo>
                  <a:lnTo>
                    <a:pt x="777" y="648"/>
                  </a:lnTo>
                  <a:lnTo>
                    <a:pt x="780" y="673"/>
                  </a:lnTo>
                  <a:lnTo>
                    <a:pt x="780" y="692"/>
                  </a:lnTo>
                  <a:lnTo>
                    <a:pt x="774" y="707"/>
                  </a:lnTo>
                  <a:lnTo>
                    <a:pt x="761" y="717"/>
                  </a:lnTo>
                  <a:lnTo>
                    <a:pt x="741" y="722"/>
                  </a:lnTo>
                  <a:lnTo>
                    <a:pt x="710" y="717"/>
                  </a:lnTo>
                  <a:lnTo>
                    <a:pt x="671" y="695"/>
                  </a:lnTo>
                  <a:lnTo>
                    <a:pt x="623" y="663"/>
                  </a:lnTo>
                  <a:lnTo>
                    <a:pt x="567" y="617"/>
                  </a:lnTo>
                  <a:lnTo>
                    <a:pt x="448" y="502"/>
                  </a:lnTo>
                  <a:lnTo>
                    <a:pt x="323" y="368"/>
                  </a:lnTo>
                  <a:lnTo>
                    <a:pt x="205" y="234"/>
                  </a:lnTo>
                  <a:lnTo>
                    <a:pt x="106" y="116"/>
                  </a:lnTo>
                  <a:lnTo>
                    <a:pt x="41" y="38"/>
                  </a:lnTo>
                  <a:lnTo>
                    <a:pt x="574" y="368"/>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258" name="Freeform 152"/>
            <p:cNvSpPr>
              <a:spLocks/>
            </p:cNvSpPr>
            <p:nvPr/>
          </p:nvSpPr>
          <p:spPr bwMode="auto">
            <a:xfrm>
              <a:off x="5105" y="3201"/>
              <a:ext cx="121" cy="90"/>
            </a:xfrm>
            <a:custGeom>
              <a:avLst/>
              <a:gdLst>
                <a:gd name="T0" fmla="*/ 0 w 833"/>
                <a:gd name="T1" fmla="*/ 0 h 683"/>
                <a:gd name="T2" fmla="*/ 0 w 833"/>
                <a:gd name="T3" fmla="*/ 0 h 683"/>
                <a:gd name="T4" fmla="*/ 0 w 833"/>
                <a:gd name="T5" fmla="*/ 0 h 683"/>
                <a:gd name="T6" fmla="*/ 0 w 833"/>
                <a:gd name="T7" fmla="*/ 0 h 683"/>
                <a:gd name="T8" fmla="*/ 0 w 833"/>
                <a:gd name="T9" fmla="*/ 0 h 683"/>
                <a:gd name="T10" fmla="*/ 0 w 833"/>
                <a:gd name="T11" fmla="*/ 0 h 683"/>
                <a:gd name="T12" fmla="*/ 0 w 833"/>
                <a:gd name="T13" fmla="*/ 0 h 683"/>
                <a:gd name="T14" fmla="*/ 0 w 833"/>
                <a:gd name="T15" fmla="*/ 0 h 683"/>
                <a:gd name="T16" fmla="*/ 0 w 833"/>
                <a:gd name="T17" fmla="*/ 0 h 683"/>
                <a:gd name="T18" fmla="*/ 0 w 833"/>
                <a:gd name="T19" fmla="*/ 0 h 683"/>
                <a:gd name="T20" fmla="*/ 0 w 833"/>
                <a:gd name="T21" fmla="*/ 0 h 683"/>
                <a:gd name="T22" fmla="*/ 0 w 833"/>
                <a:gd name="T23" fmla="*/ 0 h 683"/>
                <a:gd name="T24" fmla="*/ 0 w 833"/>
                <a:gd name="T25" fmla="*/ 0 h 683"/>
                <a:gd name="T26" fmla="*/ 0 w 833"/>
                <a:gd name="T27" fmla="*/ 0 h 683"/>
                <a:gd name="T28" fmla="*/ 0 w 833"/>
                <a:gd name="T29" fmla="*/ 0 h 683"/>
                <a:gd name="T30" fmla="*/ 0 w 833"/>
                <a:gd name="T31" fmla="*/ 0 h 683"/>
                <a:gd name="T32" fmla="*/ 0 w 833"/>
                <a:gd name="T33" fmla="*/ 0 h 683"/>
                <a:gd name="T34" fmla="*/ 0 w 833"/>
                <a:gd name="T35" fmla="*/ 0 h 683"/>
                <a:gd name="T36" fmla="*/ 0 w 833"/>
                <a:gd name="T37" fmla="*/ 0 h 683"/>
                <a:gd name="T38" fmla="*/ 0 w 833"/>
                <a:gd name="T39" fmla="*/ 0 h 683"/>
                <a:gd name="T40" fmla="*/ 0 w 833"/>
                <a:gd name="T41" fmla="*/ 0 h 683"/>
                <a:gd name="T42" fmla="*/ 0 w 833"/>
                <a:gd name="T43" fmla="*/ 0 h 683"/>
                <a:gd name="T44" fmla="*/ 0 w 833"/>
                <a:gd name="T45" fmla="*/ 0 h 683"/>
                <a:gd name="T46" fmla="*/ 0 w 833"/>
                <a:gd name="T47" fmla="*/ 0 h 683"/>
                <a:gd name="T48" fmla="*/ 0 w 833"/>
                <a:gd name="T49" fmla="*/ 0 h 683"/>
                <a:gd name="T50" fmla="*/ 0 w 833"/>
                <a:gd name="T51" fmla="*/ 0 h 683"/>
                <a:gd name="T52" fmla="*/ 0 w 833"/>
                <a:gd name="T53" fmla="*/ 0 h 683"/>
                <a:gd name="T54" fmla="*/ 0 w 833"/>
                <a:gd name="T55" fmla="*/ 0 h 683"/>
                <a:gd name="T56" fmla="*/ 0 w 833"/>
                <a:gd name="T57" fmla="*/ 0 h 683"/>
                <a:gd name="T58" fmla="*/ 0 w 833"/>
                <a:gd name="T59" fmla="*/ 0 h 683"/>
                <a:gd name="T60" fmla="*/ 0 w 833"/>
                <a:gd name="T61" fmla="*/ 0 h 683"/>
                <a:gd name="T62" fmla="*/ 0 w 833"/>
                <a:gd name="T63" fmla="*/ 0 h 68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833" h="683">
                  <a:moveTo>
                    <a:pt x="0" y="165"/>
                  </a:moveTo>
                  <a:lnTo>
                    <a:pt x="131" y="285"/>
                  </a:lnTo>
                  <a:lnTo>
                    <a:pt x="247" y="389"/>
                  </a:lnTo>
                  <a:lnTo>
                    <a:pt x="292" y="429"/>
                  </a:lnTo>
                  <a:lnTo>
                    <a:pt x="354" y="479"/>
                  </a:lnTo>
                  <a:lnTo>
                    <a:pt x="457" y="550"/>
                  </a:lnTo>
                  <a:lnTo>
                    <a:pt x="563" y="617"/>
                  </a:lnTo>
                  <a:lnTo>
                    <a:pt x="681" y="683"/>
                  </a:lnTo>
                  <a:lnTo>
                    <a:pt x="709" y="648"/>
                  </a:lnTo>
                  <a:lnTo>
                    <a:pt x="766" y="562"/>
                  </a:lnTo>
                  <a:lnTo>
                    <a:pt x="795" y="511"/>
                  </a:lnTo>
                  <a:lnTo>
                    <a:pt x="819" y="458"/>
                  </a:lnTo>
                  <a:lnTo>
                    <a:pt x="831" y="410"/>
                  </a:lnTo>
                  <a:lnTo>
                    <a:pt x="833" y="389"/>
                  </a:lnTo>
                  <a:lnTo>
                    <a:pt x="830" y="369"/>
                  </a:lnTo>
                  <a:lnTo>
                    <a:pt x="821" y="349"/>
                  </a:lnTo>
                  <a:lnTo>
                    <a:pt x="806" y="325"/>
                  </a:lnTo>
                  <a:lnTo>
                    <a:pt x="758" y="268"/>
                  </a:lnTo>
                  <a:lnTo>
                    <a:pt x="691" y="203"/>
                  </a:lnTo>
                  <a:lnTo>
                    <a:pt x="613" y="139"/>
                  </a:lnTo>
                  <a:lnTo>
                    <a:pt x="530" y="81"/>
                  </a:lnTo>
                  <a:lnTo>
                    <a:pt x="448" y="34"/>
                  </a:lnTo>
                  <a:lnTo>
                    <a:pt x="409" y="16"/>
                  </a:lnTo>
                  <a:lnTo>
                    <a:pt x="374" y="5"/>
                  </a:lnTo>
                  <a:lnTo>
                    <a:pt x="341" y="0"/>
                  </a:lnTo>
                  <a:lnTo>
                    <a:pt x="313" y="1"/>
                  </a:lnTo>
                  <a:lnTo>
                    <a:pt x="260" y="16"/>
                  </a:lnTo>
                  <a:lnTo>
                    <a:pt x="207" y="38"/>
                  </a:lnTo>
                  <a:lnTo>
                    <a:pt x="154" y="64"/>
                  </a:lnTo>
                  <a:lnTo>
                    <a:pt x="105" y="93"/>
                  </a:lnTo>
                  <a:lnTo>
                    <a:pt x="29" y="143"/>
                  </a:lnTo>
                  <a:lnTo>
                    <a:pt x="0" y="165"/>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59" name="Freeform 153"/>
            <p:cNvSpPr>
              <a:spLocks/>
            </p:cNvSpPr>
            <p:nvPr/>
          </p:nvSpPr>
          <p:spPr bwMode="auto">
            <a:xfrm>
              <a:off x="5105" y="3201"/>
              <a:ext cx="121" cy="90"/>
            </a:xfrm>
            <a:custGeom>
              <a:avLst/>
              <a:gdLst>
                <a:gd name="T0" fmla="*/ 0 w 854"/>
                <a:gd name="T1" fmla="*/ 0 h 702"/>
                <a:gd name="T2" fmla="*/ 0 w 854"/>
                <a:gd name="T3" fmla="*/ 0 h 702"/>
                <a:gd name="T4" fmla="*/ 0 w 854"/>
                <a:gd name="T5" fmla="*/ 0 h 702"/>
                <a:gd name="T6" fmla="*/ 0 w 854"/>
                <a:gd name="T7" fmla="*/ 0 h 702"/>
                <a:gd name="T8" fmla="*/ 0 w 854"/>
                <a:gd name="T9" fmla="*/ 0 h 702"/>
                <a:gd name="T10" fmla="*/ 0 w 854"/>
                <a:gd name="T11" fmla="*/ 0 h 702"/>
                <a:gd name="T12" fmla="*/ 0 w 854"/>
                <a:gd name="T13" fmla="*/ 0 h 702"/>
                <a:gd name="T14" fmla="*/ 0 w 854"/>
                <a:gd name="T15" fmla="*/ 0 h 702"/>
                <a:gd name="T16" fmla="*/ 0 w 854"/>
                <a:gd name="T17" fmla="*/ 0 h 702"/>
                <a:gd name="T18" fmla="*/ 0 w 854"/>
                <a:gd name="T19" fmla="*/ 0 h 702"/>
                <a:gd name="T20" fmla="*/ 0 w 854"/>
                <a:gd name="T21" fmla="*/ 0 h 702"/>
                <a:gd name="T22" fmla="*/ 0 w 854"/>
                <a:gd name="T23" fmla="*/ 0 h 702"/>
                <a:gd name="T24" fmla="*/ 0 w 854"/>
                <a:gd name="T25" fmla="*/ 0 h 702"/>
                <a:gd name="T26" fmla="*/ 0 w 854"/>
                <a:gd name="T27" fmla="*/ 0 h 702"/>
                <a:gd name="T28" fmla="*/ 0 w 854"/>
                <a:gd name="T29" fmla="*/ 0 h 702"/>
                <a:gd name="T30" fmla="*/ 0 w 854"/>
                <a:gd name="T31" fmla="*/ 0 h 702"/>
                <a:gd name="T32" fmla="*/ 0 w 854"/>
                <a:gd name="T33" fmla="*/ 0 h 702"/>
                <a:gd name="T34" fmla="*/ 0 w 854"/>
                <a:gd name="T35" fmla="*/ 0 h 702"/>
                <a:gd name="T36" fmla="*/ 0 w 854"/>
                <a:gd name="T37" fmla="*/ 0 h 702"/>
                <a:gd name="T38" fmla="*/ 0 w 854"/>
                <a:gd name="T39" fmla="*/ 0 h 702"/>
                <a:gd name="T40" fmla="*/ 0 w 854"/>
                <a:gd name="T41" fmla="*/ 0 h 702"/>
                <a:gd name="T42" fmla="*/ 0 w 854"/>
                <a:gd name="T43" fmla="*/ 0 h 702"/>
                <a:gd name="T44" fmla="*/ 0 w 854"/>
                <a:gd name="T45" fmla="*/ 0 h 702"/>
                <a:gd name="T46" fmla="*/ 0 w 854"/>
                <a:gd name="T47" fmla="*/ 0 h 702"/>
                <a:gd name="T48" fmla="*/ 0 w 854"/>
                <a:gd name="T49" fmla="*/ 0 h 702"/>
                <a:gd name="T50" fmla="*/ 0 w 854"/>
                <a:gd name="T51" fmla="*/ 0 h 702"/>
                <a:gd name="T52" fmla="*/ 0 w 854"/>
                <a:gd name="T53" fmla="*/ 0 h 702"/>
                <a:gd name="T54" fmla="*/ 0 w 854"/>
                <a:gd name="T55" fmla="*/ 0 h 702"/>
                <a:gd name="T56" fmla="*/ 0 w 854"/>
                <a:gd name="T57" fmla="*/ 0 h 702"/>
                <a:gd name="T58" fmla="*/ 0 w 854"/>
                <a:gd name="T59" fmla="*/ 0 h 702"/>
                <a:gd name="T60" fmla="*/ 0 w 854"/>
                <a:gd name="T61" fmla="*/ 0 h 702"/>
                <a:gd name="T62" fmla="*/ 0 w 854"/>
                <a:gd name="T63" fmla="*/ 0 h 702"/>
                <a:gd name="T64" fmla="*/ 0 w 854"/>
                <a:gd name="T65" fmla="*/ 0 h 702"/>
                <a:gd name="T66" fmla="*/ 0 w 854"/>
                <a:gd name="T67" fmla="*/ 0 h 70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854" h="702">
                  <a:moveTo>
                    <a:pt x="46" y="157"/>
                  </a:moveTo>
                  <a:lnTo>
                    <a:pt x="38" y="145"/>
                  </a:lnTo>
                  <a:lnTo>
                    <a:pt x="0" y="172"/>
                  </a:lnTo>
                  <a:lnTo>
                    <a:pt x="139" y="300"/>
                  </a:lnTo>
                  <a:lnTo>
                    <a:pt x="255" y="403"/>
                  </a:lnTo>
                  <a:lnTo>
                    <a:pt x="300" y="443"/>
                  </a:lnTo>
                  <a:lnTo>
                    <a:pt x="362" y="493"/>
                  </a:lnTo>
                  <a:lnTo>
                    <a:pt x="466" y="565"/>
                  </a:lnTo>
                  <a:lnTo>
                    <a:pt x="572" y="632"/>
                  </a:lnTo>
                  <a:lnTo>
                    <a:pt x="696" y="702"/>
                  </a:lnTo>
                  <a:lnTo>
                    <a:pt x="728" y="660"/>
                  </a:lnTo>
                  <a:lnTo>
                    <a:pt x="785" y="574"/>
                  </a:lnTo>
                  <a:lnTo>
                    <a:pt x="815" y="522"/>
                  </a:lnTo>
                  <a:lnTo>
                    <a:pt x="839" y="469"/>
                  </a:lnTo>
                  <a:lnTo>
                    <a:pt x="852" y="419"/>
                  </a:lnTo>
                  <a:lnTo>
                    <a:pt x="854" y="397"/>
                  </a:lnTo>
                  <a:lnTo>
                    <a:pt x="850" y="375"/>
                  </a:lnTo>
                  <a:lnTo>
                    <a:pt x="841" y="353"/>
                  </a:lnTo>
                  <a:lnTo>
                    <a:pt x="825" y="328"/>
                  </a:lnTo>
                  <a:lnTo>
                    <a:pt x="777" y="271"/>
                  </a:lnTo>
                  <a:lnTo>
                    <a:pt x="709" y="205"/>
                  </a:lnTo>
                  <a:lnTo>
                    <a:pt x="631" y="141"/>
                  </a:lnTo>
                  <a:lnTo>
                    <a:pt x="547" y="83"/>
                  </a:lnTo>
                  <a:lnTo>
                    <a:pt x="464" y="34"/>
                  </a:lnTo>
                  <a:lnTo>
                    <a:pt x="425" y="17"/>
                  </a:lnTo>
                  <a:lnTo>
                    <a:pt x="389" y="6"/>
                  </a:lnTo>
                  <a:lnTo>
                    <a:pt x="354" y="0"/>
                  </a:lnTo>
                  <a:lnTo>
                    <a:pt x="325" y="1"/>
                  </a:lnTo>
                  <a:lnTo>
                    <a:pt x="271" y="17"/>
                  </a:lnTo>
                  <a:lnTo>
                    <a:pt x="217" y="39"/>
                  </a:lnTo>
                  <a:lnTo>
                    <a:pt x="163" y="65"/>
                  </a:lnTo>
                  <a:lnTo>
                    <a:pt x="114" y="95"/>
                  </a:lnTo>
                  <a:lnTo>
                    <a:pt x="38" y="145"/>
                  </a:lnTo>
                  <a:lnTo>
                    <a:pt x="0" y="172"/>
                  </a:lnTo>
                  <a:lnTo>
                    <a:pt x="139" y="300"/>
                  </a:lnTo>
                  <a:lnTo>
                    <a:pt x="150" y="287"/>
                  </a:lnTo>
                  <a:lnTo>
                    <a:pt x="25" y="174"/>
                  </a:lnTo>
                  <a:lnTo>
                    <a:pt x="46" y="157"/>
                  </a:lnTo>
                  <a:lnTo>
                    <a:pt x="122" y="107"/>
                  </a:lnTo>
                  <a:lnTo>
                    <a:pt x="171" y="79"/>
                  </a:lnTo>
                  <a:lnTo>
                    <a:pt x="223" y="53"/>
                  </a:lnTo>
                  <a:lnTo>
                    <a:pt x="275" y="31"/>
                  </a:lnTo>
                  <a:lnTo>
                    <a:pt x="327" y="17"/>
                  </a:lnTo>
                  <a:lnTo>
                    <a:pt x="354" y="16"/>
                  </a:lnTo>
                  <a:lnTo>
                    <a:pt x="384" y="20"/>
                  </a:lnTo>
                  <a:lnTo>
                    <a:pt x="419" y="31"/>
                  </a:lnTo>
                  <a:lnTo>
                    <a:pt x="458" y="49"/>
                  </a:lnTo>
                  <a:lnTo>
                    <a:pt x="539" y="95"/>
                  </a:lnTo>
                  <a:lnTo>
                    <a:pt x="620" y="153"/>
                  </a:lnTo>
                  <a:lnTo>
                    <a:pt x="699" y="218"/>
                  </a:lnTo>
                  <a:lnTo>
                    <a:pt x="764" y="281"/>
                  </a:lnTo>
                  <a:lnTo>
                    <a:pt x="812" y="338"/>
                  </a:lnTo>
                  <a:lnTo>
                    <a:pt x="827" y="361"/>
                  </a:lnTo>
                  <a:lnTo>
                    <a:pt x="836" y="379"/>
                  </a:lnTo>
                  <a:lnTo>
                    <a:pt x="838" y="397"/>
                  </a:lnTo>
                  <a:lnTo>
                    <a:pt x="836" y="417"/>
                  </a:lnTo>
                  <a:lnTo>
                    <a:pt x="825" y="463"/>
                  </a:lnTo>
                  <a:lnTo>
                    <a:pt x="801" y="515"/>
                  </a:lnTo>
                  <a:lnTo>
                    <a:pt x="773" y="566"/>
                  </a:lnTo>
                  <a:lnTo>
                    <a:pt x="715" y="652"/>
                  </a:lnTo>
                  <a:lnTo>
                    <a:pt x="692" y="681"/>
                  </a:lnTo>
                  <a:lnTo>
                    <a:pt x="581" y="618"/>
                  </a:lnTo>
                  <a:lnTo>
                    <a:pt x="474" y="552"/>
                  </a:lnTo>
                  <a:lnTo>
                    <a:pt x="372" y="481"/>
                  </a:lnTo>
                  <a:lnTo>
                    <a:pt x="310" y="430"/>
                  </a:lnTo>
                  <a:lnTo>
                    <a:pt x="265" y="391"/>
                  </a:lnTo>
                  <a:lnTo>
                    <a:pt x="150" y="287"/>
                  </a:lnTo>
                  <a:lnTo>
                    <a:pt x="25" y="174"/>
                  </a:lnTo>
                  <a:lnTo>
                    <a:pt x="46" y="157"/>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260" name="Freeform 154"/>
            <p:cNvSpPr>
              <a:spLocks/>
            </p:cNvSpPr>
            <p:nvPr/>
          </p:nvSpPr>
          <p:spPr bwMode="auto">
            <a:xfrm>
              <a:off x="5126" y="3117"/>
              <a:ext cx="95" cy="79"/>
            </a:xfrm>
            <a:custGeom>
              <a:avLst/>
              <a:gdLst>
                <a:gd name="T0" fmla="*/ 0 w 647"/>
                <a:gd name="T1" fmla="*/ 0 h 607"/>
                <a:gd name="T2" fmla="*/ 0 w 647"/>
                <a:gd name="T3" fmla="*/ 0 h 607"/>
                <a:gd name="T4" fmla="*/ 0 w 647"/>
                <a:gd name="T5" fmla="*/ 0 h 607"/>
                <a:gd name="T6" fmla="*/ 0 w 647"/>
                <a:gd name="T7" fmla="*/ 0 h 607"/>
                <a:gd name="T8" fmla="*/ 0 w 647"/>
                <a:gd name="T9" fmla="*/ 0 h 607"/>
                <a:gd name="T10" fmla="*/ 0 w 647"/>
                <a:gd name="T11" fmla="*/ 0 h 607"/>
                <a:gd name="T12" fmla="*/ 0 w 647"/>
                <a:gd name="T13" fmla="*/ 0 h 607"/>
                <a:gd name="T14" fmla="*/ 0 w 647"/>
                <a:gd name="T15" fmla="*/ 0 h 607"/>
                <a:gd name="T16" fmla="*/ 0 w 647"/>
                <a:gd name="T17" fmla="*/ 0 h 607"/>
                <a:gd name="T18" fmla="*/ 0 w 647"/>
                <a:gd name="T19" fmla="*/ 0 h 607"/>
                <a:gd name="T20" fmla="*/ 0 w 647"/>
                <a:gd name="T21" fmla="*/ 0 h 607"/>
                <a:gd name="T22" fmla="*/ 0 w 647"/>
                <a:gd name="T23" fmla="*/ 0 h 607"/>
                <a:gd name="T24" fmla="*/ 0 w 647"/>
                <a:gd name="T25" fmla="*/ 0 h 607"/>
                <a:gd name="T26" fmla="*/ 0 w 647"/>
                <a:gd name="T27" fmla="*/ 0 h 607"/>
                <a:gd name="T28" fmla="*/ 0 w 647"/>
                <a:gd name="T29" fmla="*/ 0 h 607"/>
                <a:gd name="T30" fmla="*/ 0 w 647"/>
                <a:gd name="T31" fmla="*/ 0 h 607"/>
                <a:gd name="T32" fmla="*/ 0 w 647"/>
                <a:gd name="T33" fmla="*/ 0 h 607"/>
                <a:gd name="T34" fmla="*/ 0 w 647"/>
                <a:gd name="T35" fmla="*/ 0 h 607"/>
                <a:gd name="T36" fmla="*/ 0 w 647"/>
                <a:gd name="T37" fmla="*/ 0 h 607"/>
                <a:gd name="T38" fmla="*/ 0 w 647"/>
                <a:gd name="T39" fmla="*/ 0 h 607"/>
                <a:gd name="T40" fmla="*/ 0 w 647"/>
                <a:gd name="T41" fmla="*/ 0 h 607"/>
                <a:gd name="T42" fmla="*/ 0 w 647"/>
                <a:gd name="T43" fmla="*/ 0 h 607"/>
                <a:gd name="T44" fmla="*/ 0 w 647"/>
                <a:gd name="T45" fmla="*/ 0 h 607"/>
                <a:gd name="T46" fmla="*/ 0 w 647"/>
                <a:gd name="T47" fmla="*/ 0 h 607"/>
                <a:gd name="T48" fmla="*/ 0 w 647"/>
                <a:gd name="T49" fmla="*/ 0 h 607"/>
                <a:gd name="T50" fmla="*/ 0 w 647"/>
                <a:gd name="T51" fmla="*/ 0 h 607"/>
                <a:gd name="T52" fmla="*/ 0 w 647"/>
                <a:gd name="T53" fmla="*/ 0 h 607"/>
                <a:gd name="T54" fmla="*/ 0 w 647"/>
                <a:gd name="T55" fmla="*/ 0 h 607"/>
                <a:gd name="T56" fmla="*/ 0 w 647"/>
                <a:gd name="T57" fmla="*/ 0 h 607"/>
                <a:gd name="T58" fmla="*/ 0 w 647"/>
                <a:gd name="T59" fmla="*/ 0 h 607"/>
                <a:gd name="T60" fmla="*/ 0 w 647"/>
                <a:gd name="T61" fmla="*/ 0 h 607"/>
                <a:gd name="T62" fmla="*/ 0 w 647"/>
                <a:gd name="T63" fmla="*/ 0 h 607"/>
                <a:gd name="T64" fmla="*/ 0 w 647"/>
                <a:gd name="T65" fmla="*/ 0 h 607"/>
                <a:gd name="T66" fmla="*/ 0 w 647"/>
                <a:gd name="T67" fmla="*/ 0 h 607"/>
                <a:gd name="T68" fmla="*/ 0 w 647"/>
                <a:gd name="T69" fmla="*/ 0 h 607"/>
                <a:gd name="T70" fmla="*/ 0 w 647"/>
                <a:gd name="T71" fmla="*/ 0 h 607"/>
                <a:gd name="T72" fmla="*/ 0 w 647"/>
                <a:gd name="T73" fmla="*/ 0 h 607"/>
                <a:gd name="T74" fmla="*/ 0 w 647"/>
                <a:gd name="T75" fmla="*/ 0 h 607"/>
                <a:gd name="T76" fmla="*/ 0 w 647"/>
                <a:gd name="T77" fmla="*/ 0 h 607"/>
                <a:gd name="T78" fmla="*/ 0 w 647"/>
                <a:gd name="T79" fmla="*/ 0 h 607"/>
                <a:gd name="T80" fmla="*/ 0 w 647"/>
                <a:gd name="T81" fmla="*/ 0 h 607"/>
                <a:gd name="T82" fmla="*/ 0 w 647"/>
                <a:gd name="T83" fmla="*/ 0 h 607"/>
                <a:gd name="T84" fmla="*/ 0 w 647"/>
                <a:gd name="T85" fmla="*/ 0 h 607"/>
                <a:gd name="T86" fmla="*/ 0 w 647"/>
                <a:gd name="T87" fmla="*/ 0 h 607"/>
                <a:gd name="T88" fmla="*/ 0 w 647"/>
                <a:gd name="T89" fmla="*/ 0 h 607"/>
                <a:gd name="T90" fmla="*/ 0 w 647"/>
                <a:gd name="T91" fmla="*/ 0 h 607"/>
                <a:gd name="T92" fmla="*/ 0 w 647"/>
                <a:gd name="T93" fmla="*/ 0 h 607"/>
                <a:gd name="T94" fmla="*/ 0 w 647"/>
                <a:gd name="T95" fmla="*/ 0 h 607"/>
                <a:gd name="T96" fmla="*/ 0 w 647"/>
                <a:gd name="T97" fmla="*/ 0 h 607"/>
                <a:gd name="T98" fmla="*/ 0 w 647"/>
                <a:gd name="T99" fmla="*/ 0 h 607"/>
                <a:gd name="T100" fmla="*/ 0 w 647"/>
                <a:gd name="T101" fmla="*/ 0 h 607"/>
                <a:gd name="T102" fmla="*/ 0 w 647"/>
                <a:gd name="T103" fmla="*/ 0 h 607"/>
                <a:gd name="T104" fmla="*/ 0 w 647"/>
                <a:gd name="T105" fmla="*/ 0 h 607"/>
                <a:gd name="T106" fmla="*/ 0 w 647"/>
                <a:gd name="T107" fmla="*/ 0 h 607"/>
                <a:gd name="T108" fmla="*/ 0 w 647"/>
                <a:gd name="T109" fmla="*/ 0 h 607"/>
                <a:gd name="T110" fmla="*/ 0 w 647"/>
                <a:gd name="T111" fmla="*/ 0 h 607"/>
                <a:gd name="T112" fmla="*/ 0 w 647"/>
                <a:gd name="T113" fmla="*/ 0 h 607"/>
                <a:gd name="T114" fmla="*/ 0 w 647"/>
                <a:gd name="T115" fmla="*/ 0 h 60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47" h="607">
                  <a:moveTo>
                    <a:pt x="109" y="607"/>
                  </a:moveTo>
                  <a:lnTo>
                    <a:pt x="219" y="511"/>
                  </a:lnTo>
                  <a:lnTo>
                    <a:pt x="246" y="509"/>
                  </a:lnTo>
                  <a:lnTo>
                    <a:pt x="277" y="504"/>
                  </a:lnTo>
                  <a:lnTo>
                    <a:pt x="313" y="494"/>
                  </a:lnTo>
                  <a:lnTo>
                    <a:pt x="350" y="479"/>
                  </a:lnTo>
                  <a:lnTo>
                    <a:pt x="388" y="457"/>
                  </a:lnTo>
                  <a:lnTo>
                    <a:pt x="421" y="426"/>
                  </a:lnTo>
                  <a:lnTo>
                    <a:pt x="446" y="385"/>
                  </a:lnTo>
                  <a:lnTo>
                    <a:pt x="541" y="309"/>
                  </a:lnTo>
                  <a:lnTo>
                    <a:pt x="607" y="255"/>
                  </a:lnTo>
                  <a:lnTo>
                    <a:pt x="627" y="236"/>
                  </a:lnTo>
                  <a:lnTo>
                    <a:pt x="633" y="230"/>
                  </a:lnTo>
                  <a:lnTo>
                    <a:pt x="634" y="228"/>
                  </a:lnTo>
                  <a:lnTo>
                    <a:pt x="633" y="223"/>
                  </a:lnTo>
                  <a:lnTo>
                    <a:pt x="626" y="211"/>
                  </a:lnTo>
                  <a:lnTo>
                    <a:pt x="617" y="203"/>
                  </a:lnTo>
                  <a:lnTo>
                    <a:pt x="606" y="200"/>
                  </a:lnTo>
                  <a:lnTo>
                    <a:pt x="594" y="199"/>
                  </a:lnTo>
                  <a:lnTo>
                    <a:pt x="574" y="202"/>
                  </a:lnTo>
                  <a:lnTo>
                    <a:pt x="565" y="205"/>
                  </a:lnTo>
                  <a:lnTo>
                    <a:pt x="609" y="169"/>
                  </a:lnTo>
                  <a:lnTo>
                    <a:pt x="636" y="138"/>
                  </a:lnTo>
                  <a:lnTo>
                    <a:pt x="644" y="126"/>
                  </a:lnTo>
                  <a:lnTo>
                    <a:pt x="647" y="123"/>
                  </a:lnTo>
                  <a:lnTo>
                    <a:pt x="643" y="111"/>
                  </a:lnTo>
                  <a:lnTo>
                    <a:pt x="636" y="101"/>
                  </a:lnTo>
                  <a:lnTo>
                    <a:pt x="625" y="97"/>
                  </a:lnTo>
                  <a:lnTo>
                    <a:pt x="595" y="96"/>
                  </a:lnTo>
                  <a:lnTo>
                    <a:pt x="569" y="102"/>
                  </a:lnTo>
                  <a:lnTo>
                    <a:pt x="557" y="106"/>
                  </a:lnTo>
                  <a:lnTo>
                    <a:pt x="571" y="80"/>
                  </a:lnTo>
                  <a:lnTo>
                    <a:pt x="576" y="58"/>
                  </a:lnTo>
                  <a:lnTo>
                    <a:pt x="576" y="50"/>
                  </a:lnTo>
                  <a:lnTo>
                    <a:pt x="576" y="47"/>
                  </a:lnTo>
                  <a:lnTo>
                    <a:pt x="567" y="39"/>
                  </a:lnTo>
                  <a:lnTo>
                    <a:pt x="557" y="33"/>
                  </a:lnTo>
                  <a:lnTo>
                    <a:pt x="542" y="32"/>
                  </a:lnTo>
                  <a:lnTo>
                    <a:pt x="512" y="38"/>
                  </a:lnTo>
                  <a:lnTo>
                    <a:pt x="486" y="49"/>
                  </a:lnTo>
                  <a:lnTo>
                    <a:pt x="475" y="54"/>
                  </a:lnTo>
                  <a:lnTo>
                    <a:pt x="488" y="41"/>
                  </a:lnTo>
                  <a:lnTo>
                    <a:pt x="494" y="26"/>
                  </a:lnTo>
                  <a:lnTo>
                    <a:pt x="495" y="19"/>
                  </a:lnTo>
                  <a:lnTo>
                    <a:pt x="495" y="17"/>
                  </a:lnTo>
                  <a:lnTo>
                    <a:pt x="490" y="6"/>
                  </a:lnTo>
                  <a:lnTo>
                    <a:pt x="486" y="2"/>
                  </a:lnTo>
                  <a:lnTo>
                    <a:pt x="478" y="0"/>
                  </a:lnTo>
                  <a:lnTo>
                    <a:pt x="454" y="3"/>
                  </a:lnTo>
                  <a:lnTo>
                    <a:pt x="386" y="27"/>
                  </a:lnTo>
                  <a:lnTo>
                    <a:pt x="308" y="62"/>
                  </a:lnTo>
                  <a:lnTo>
                    <a:pt x="247" y="92"/>
                  </a:lnTo>
                  <a:lnTo>
                    <a:pt x="236" y="100"/>
                  </a:lnTo>
                  <a:lnTo>
                    <a:pt x="222" y="116"/>
                  </a:lnTo>
                  <a:lnTo>
                    <a:pt x="187" y="161"/>
                  </a:lnTo>
                  <a:lnTo>
                    <a:pt x="104" y="285"/>
                  </a:lnTo>
                  <a:lnTo>
                    <a:pt x="0" y="457"/>
                  </a:lnTo>
                  <a:lnTo>
                    <a:pt x="109" y="607"/>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61" name="Freeform 155"/>
            <p:cNvSpPr>
              <a:spLocks/>
            </p:cNvSpPr>
            <p:nvPr/>
          </p:nvSpPr>
          <p:spPr bwMode="auto">
            <a:xfrm>
              <a:off x="5126" y="3117"/>
              <a:ext cx="95" cy="79"/>
            </a:xfrm>
            <a:custGeom>
              <a:avLst/>
              <a:gdLst>
                <a:gd name="T0" fmla="*/ 0 w 666"/>
                <a:gd name="T1" fmla="*/ 0 h 626"/>
                <a:gd name="T2" fmla="*/ 0 w 666"/>
                <a:gd name="T3" fmla="*/ 0 h 626"/>
                <a:gd name="T4" fmla="*/ 0 w 666"/>
                <a:gd name="T5" fmla="*/ 0 h 626"/>
                <a:gd name="T6" fmla="*/ 0 w 666"/>
                <a:gd name="T7" fmla="*/ 0 h 626"/>
                <a:gd name="T8" fmla="*/ 0 w 666"/>
                <a:gd name="T9" fmla="*/ 0 h 626"/>
                <a:gd name="T10" fmla="*/ 0 w 666"/>
                <a:gd name="T11" fmla="*/ 0 h 626"/>
                <a:gd name="T12" fmla="*/ 0 w 666"/>
                <a:gd name="T13" fmla="*/ 0 h 626"/>
                <a:gd name="T14" fmla="*/ 0 w 666"/>
                <a:gd name="T15" fmla="*/ 0 h 626"/>
                <a:gd name="T16" fmla="*/ 0 w 666"/>
                <a:gd name="T17" fmla="*/ 0 h 626"/>
                <a:gd name="T18" fmla="*/ 0 w 666"/>
                <a:gd name="T19" fmla="*/ 0 h 626"/>
                <a:gd name="T20" fmla="*/ 0 w 666"/>
                <a:gd name="T21" fmla="*/ 0 h 626"/>
                <a:gd name="T22" fmla="*/ 0 w 666"/>
                <a:gd name="T23" fmla="*/ 0 h 626"/>
                <a:gd name="T24" fmla="*/ 0 w 666"/>
                <a:gd name="T25" fmla="*/ 0 h 626"/>
                <a:gd name="T26" fmla="*/ 0 w 666"/>
                <a:gd name="T27" fmla="*/ 0 h 626"/>
                <a:gd name="T28" fmla="*/ 0 w 666"/>
                <a:gd name="T29" fmla="*/ 0 h 626"/>
                <a:gd name="T30" fmla="*/ 0 w 666"/>
                <a:gd name="T31" fmla="*/ 0 h 626"/>
                <a:gd name="T32" fmla="*/ 0 w 666"/>
                <a:gd name="T33" fmla="*/ 0 h 626"/>
                <a:gd name="T34" fmla="*/ 0 w 666"/>
                <a:gd name="T35" fmla="*/ 0 h 626"/>
                <a:gd name="T36" fmla="*/ 0 w 666"/>
                <a:gd name="T37" fmla="*/ 0 h 626"/>
                <a:gd name="T38" fmla="*/ 0 w 666"/>
                <a:gd name="T39" fmla="*/ 0 h 626"/>
                <a:gd name="T40" fmla="*/ 0 w 666"/>
                <a:gd name="T41" fmla="*/ 0 h 626"/>
                <a:gd name="T42" fmla="*/ 0 w 666"/>
                <a:gd name="T43" fmla="*/ 0 h 626"/>
                <a:gd name="T44" fmla="*/ 0 w 666"/>
                <a:gd name="T45" fmla="*/ 0 h 626"/>
                <a:gd name="T46" fmla="*/ 0 w 666"/>
                <a:gd name="T47" fmla="*/ 0 h 626"/>
                <a:gd name="T48" fmla="*/ 0 w 666"/>
                <a:gd name="T49" fmla="*/ 0 h 626"/>
                <a:gd name="T50" fmla="*/ 0 w 666"/>
                <a:gd name="T51" fmla="*/ 0 h 626"/>
                <a:gd name="T52" fmla="*/ 0 w 666"/>
                <a:gd name="T53" fmla="*/ 0 h 626"/>
                <a:gd name="T54" fmla="*/ 0 w 666"/>
                <a:gd name="T55" fmla="*/ 0 h 626"/>
                <a:gd name="T56" fmla="*/ 0 w 666"/>
                <a:gd name="T57" fmla="*/ 0 h 626"/>
                <a:gd name="T58" fmla="*/ 0 w 666"/>
                <a:gd name="T59" fmla="*/ 0 h 626"/>
                <a:gd name="T60" fmla="*/ 0 w 666"/>
                <a:gd name="T61" fmla="*/ 0 h 626"/>
                <a:gd name="T62" fmla="*/ 0 w 666"/>
                <a:gd name="T63" fmla="*/ 0 h 626"/>
                <a:gd name="T64" fmla="*/ 0 w 666"/>
                <a:gd name="T65" fmla="*/ 0 h 626"/>
                <a:gd name="T66" fmla="*/ 0 w 666"/>
                <a:gd name="T67" fmla="*/ 0 h 626"/>
                <a:gd name="T68" fmla="*/ 0 w 666"/>
                <a:gd name="T69" fmla="*/ 0 h 626"/>
                <a:gd name="T70" fmla="*/ 0 w 666"/>
                <a:gd name="T71" fmla="*/ 0 h 626"/>
                <a:gd name="T72" fmla="*/ 0 w 666"/>
                <a:gd name="T73" fmla="*/ 0 h 626"/>
                <a:gd name="T74" fmla="*/ 0 w 666"/>
                <a:gd name="T75" fmla="*/ 0 h 626"/>
                <a:gd name="T76" fmla="*/ 0 w 666"/>
                <a:gd name="T77" fmla="*/ 0 h 626"/>
                <a:gd name="T78" fmla="*/ 0 w 666"/>
                <a:gd name="T79" fmla="*/ 0 h 626"/>
                <a:gd name="T80" fmla="*/ 0 w 666"/>
                <a:gd name="T81" fmla="*/ 0 h 626"/>
                <a:gd name="T82" fmla="*/ 0 w 666"/>
                <a:gd name="T83" fmla="*/ 0 h 626"/>
                <a:gd name="T84" fmla="*/ 0 w 666"/>
                <a:gd name="T85" fmla="*/ 0 h 626"/>
                <a:gd name="T86" fmla="*/ 0 w 666"/>
                <a:gd name="T87" fmla="*/ 0 h 626"/>
                <a:gd name="T88" fmla="*/ 0 w 666"/>
                <a:gd name="T89" fmla="*/ 0 h 62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666" h="626">
                  <a:moveTo>
                    <a:pt x="15" y="460"/>
                  </a:moveTo>
                  <a:lnTo>
                    <a:pt x="3" y="469"/>
                  </a:lnTo>
                  <a:lnTo>
                    <a:pt x="117" y="626"/>
                  </a:lnTo>
                  <a:lnTo>
                    <a:pt x="231" y="526"/>
                  </a:lnTo>
                  <a:lnTo>
                    <a:pt x="256" y="525"/>
                  </a:lnTo>
                  <a:lnTo>
                    <a:pt x="288" y="519"/>
                  </a:lnTo>
                  <a:lnTo>
                    <a:pt x="324" y="510"/>
                  </a:lnTo>
                  <a:lnTo>
                    <a:pt x="362" y="494"/>
                  </a:lnTo>
                  <a:lnTo>
                    <a:pt x="402" y="471"/>
                  </a:lnTo>
                  <a:lnTo>
                    <a:pt x="436" y="439"/>
                  </a:lnTo>
                  <a:lnTo>
                    <a:pt x="461" y="398"/>
                  </a:lnTo>
                  <a:lnTo>
                    <a:pt x="555" y="323"/>
                  </a:lnTo>
                  <a:lnTo>
                    <a:pt x="621" y="269"/>
                  </a:lnTo>
                  <a:lnTo>
                    <a:pt x="641" y="250"/>
                  </a:lnTo>
                  <a:lnTo>
                    <a:pt x="648" y="244"/>
                  </a:lnTo>
                  <a:lnTo>
                    <a:pt x="651" y="237"/>
                  </a:lnTo>
                  <a:lnTo>
                    <a:pt x="649" y="228"/>
                  </a:lnTo>
                  <a:lnTo>
                    <a:pt x="641" y="214"/>
                  </a:lnTo>
                  <a:lnTo>
                    <a:pt x="630" y="204"/>
                  </a:lnTo>
                  <a:lnTo>
                    <a:pt x="616" y="199"/>
                  </a:lnTo>
                  <a:lnTo>
                    <a:pt x="603" y="198"/>
                  </a:lnTo>
                  <a:lnTo>
                    <a:pt x="581" y="203"/>
                  </a:lnTo>
                  <a:lnTo>
                    <a:pt x="572" y="206"/>
                  </a:lnTo>
                  <a:lnTo>
                    <a:pt x="569" y="207"/>
                  </a:lnTo>
                  <a:lnTo>
                    <a:pt x="579" y="219"/>
                  </a:lnTo>
                  <a:lnTo>
                    <a:pt x="623" y="183"/>
                  </a:lnTo>
                  <a:lnTo>
                    <a:pt x="651" y="151"/>
                  </a:lnTo>
                  <a:lnTo>
                    <a:pt x="660" y="139"/>
                  </a:lnTo>
                  <a:lnTo>
                    <a:pt x="666" y="133"/>
                  </a:lnTo>
                  <a:lnTo>
                    <a:pt x="660" y="115"/>
                  </a:lnTo>
                  <a:lnTo>
                    <a:pt x="650" y="103"/>
                  </a:lnTo>
                  <a:lnTo>
                    <a:pt x="635" y="97"/>
                  </a:lnTo>
                  <a:lnTo>
                    <a:pt x="603" y="96"/>
                  </a:lnTo>
                  <a:lnTo>
                    <a:pt x="576" y="103"/>
                  </a:lnTo>
                  <a:lnTo>
                    <a:pt x="564" y="106"/>
                  </a:lnTo>
                  <a:lnTo>
                    <a:pt x="558" y="109"/>
                  </a:lnTo>
                  <a:lnTo>
                    <a:pt x="573" y="118"/>
                  </a:lnTo>
                  <a:lnTo>
                    <a:pt x="587" y="91"/>
                  </a:lnTo>
                  <a:lnTo>
                    <a:pt x="593" y="67"/>
                  </a:lnTo>
                  <a:lnTo>
                    <a:pt x="593" y="58"/>
                  </a:lnTo>
                  <a:lnTo>
                    <a:pt x="593" y="52"/>
                  </a:lnTo>
                  <a:lnTo>
                    <a:pt x="581" y="41"/>
                  </a:lnTo>
                  <a:lnTo>
                    <a:pt x="568" y="34"/>
                  </a:lnTo>
                  <a:lnTo>
                    <a:pt x="551" y="32"/>
                  </a:lnTo>
                  <a:lnTo>
                    <a:pt x="519" y="39"/>
                  </a:lnTo>
                  <a:lnTo>
                    <a:pt x="492" y="50"/>
                  </a:lnTo>
                  <a:lnTo>
                    <a:pt x="481" y="55"/>
                  </a:lnTo>
                  <a:lnTo>
                    <a:pt x="487" y="70"/>
                  </a:lnTo>
                  <a:lnTo>
                    <a:pt x="489" y="67"/>
                  </a:lnTo>
                  <a:lnTo>
                    <a:pt x="503" y="53"/>
                  </a:lnTo>
                  <a:lnTo>
                    <a:pt x="510" y="36"/>
                  </a:lnTo>
                  <a:lnTo>
                    <a:pt x="512" y="28"/>
                  </a:lnTo>
                  <a:lnTo>
                    <a:pt x="512" y="22"/>
                  </a:lnTo>
                  <a:lnTo>
                    <a:pt x="505" y="9"/>
                  </a:lnTo>
                  <a:lnTo>
                    <a:pt x="499" y="3"/>
                  </a:lnTo>
                  <a:lnTo>
                    <a:pt x="487" y="0"/>
                  </a:lnTo>
                  <a:lnTo>
                    <a:pt x="461" y="4"/>
                  </a:lnTo>
                  <a:lnTo>
                    <a:pt x="392" y="28"/>
                  </a:lnTo>
                  <a:lnTo>
                    <a:pt x="314" y="62"/>
                  </a:lnTo>
                  <a:lnTo>
                    <a:pt x="252" y="93"/>
                  </a:lnTo>
                  <a:lnTo>
                    <a:pt x="240" y="102"/>
                  </a:lnTo>
                  <a:lnTo>
                    <a:pt x="224" y="119"/>
                  </a:lnTo>
                  <a:lnTo>
                    <a:pt x="190" y="165"/>
                  </a:lnTo>
                  <a:lnTo>
                    <a:pt x="107" y="289"/>
                  </a:lnTo>
                  <a:lnTo>
                    <a:pt x="0" y="465"/>
                  </a:lnTo>
                  <a:lnTo>
                    <a:pt x="117" y="626"/>
                  </a:lnTo>
                  <a:lnTo>
                    <a:pt x="233" y="525"/>
                  </a:lnTo>
                  <a:lnTo>
                    <a:pt x="222" y="513"/>
                  </a:lnTo>
                  <a:lnTo>
                    <a:pt x="119" y="604"/>
                  </a:lnTo>
                  <a:lnTo>
                    <a:pt x="18" y="465"/>
                  </a:lnTo>
                  <a:lnTo>
                    <a:pt x="119" y="297"/>
                  </a:lnTo>
                  <a:lnTo>
                    <a:pt x="202" y="173"/>
                  </a:lnTo>
                  <a:lnTo>
                    <a:pt x="237" y="129"/>
                  </a:lnTo>
                  <a:lnTo>
                    <a:pt x="250" y="115"/>
                  </a:lnTo>
                  <a:lnTo>
                    <a:pt x="260" y="107"/>
                  </a:lnTo>
                  <a:lnTo>
                    <a:pt x="320" y="77"/>
                  </a:lnTo>
                  <a:lnTo>
                    <a:pt x="398" y="42"/>
                  </a:lnTo>
                  <a:lnTo>
                    <a:pt x="466" y="18"/>
                  </a:lnTo>
                  <a:lnTo>
                    <a:pt x="487" y="16"/>
                  </a:lnTo>
                  <a:lnTo>
                    <a:pt x="491" y="17"/>
                  </a:lnTo>
                  <a:lnTo>
                    <a:pt x="493" y="19"/>
                  </a:lnTo>
                  <a:lnTo>
                    <a:pt x="496" y="27"/>
                  </a:lnTo>
                  <a:lnTo>
                    <a:pt x="496" y="26"/>
                  </a:lnTo>
                  <a:lnTo>
                    <a:pt x="496" y="32"/>
                  </a:lnTo>
                  <a:lnTo>
                    <a:pt x="491" y="45"/>
                  </a:lnTo>
                  <a:lnTo>
                    <a:pt x="479" y="57"/>
                  </a:lnTo>
                  <a:lnTo>
                    <a:pt x="487" y="70"/>
                  </a:lnTo>
                  <a:lnTo>
                    <a:pt x="498" y="64"/>
                  </a:lnTo>
                  <a:lnTo>
                    <a:pt x="523" y="53"/>
                  </a:lnTo>
                  <a:lnTo>
                    <a:pt x="551" y="48"/>
                  </a:lnTo>
                  <a:lnTo>
                    <a:pt x="564" y="48"/>
                  </a:lnTo>
                  <a:lnTo>
                    <a:pt x="571" y="53"/>
                  </a:lnTo>
                  <a:lnTo>
                    <a:pt x="580" y="61"/>
                  </a:lnTo>
                  <a:lnTo>
                    <a:pt x="590" y="49"/>
                  </a:lnTo>
                  <a:lnTo>
                    <a:pt x="577" y="55"/>
                  </a:lnTo>
                  <a:lnTo>
                    <a:pt x="577" y="65"/>
                  </a:lnTo>
                  <a:lnTo>
                    <a:pt x="573" y="85"/>
                  </a:lnTo>
                  <a:lnTo>
                    <a:pt x="558" y="109"/>
                  </a:lnTo>
                  <a:lnTo>
                    <a:pt x="580" y="118"/>
                  </a:lnTo>
                  <a:lnTo>
                    <a:pt x="605" y="113"/>
                  </a:lnTo>
                  <a:lnTo>
                    <a:pt x="633" y="114"/>
                  </a:lnTo>
                  <a:lnTo>
                    <a:pt x="640" y="116"/>
                  </a:lnTo>
                  <a:lnTo>
                    <a:pt x="645" y="123"/>
                  </a:lnTo>
                  <a:lnTo>
                    <a:pt x="649" y="133"/>
                  </a:lnTo>
                  <a:lnTo>
                    <a:pt x="664" y="129"/>
                  </a:lnTo>
                  <a:lnTo>
                    <a:pt x="651" y="126"/>
                  </a:lnTo>
                  <a:lnTo>
                    <a:pt x="647" y="129"/>
                  </a:lnTo>
                  <a:lnTo>
                    <a:pt x="639" y="141"/>
                  </a:lnTo>
                  <a:lnTo>
                    <a:pt x="613" y="171"/>
                  </a:lnTo>
                  <a:lnTo>
                    <a:pt x="569" y="207"/>
                  </a:lnTo>
                  <a:lnTo>
                    <a:pt x="576" y="220"/>
                  </a:lnTo>
                  <a:lnTo>
                    <a:pt x="585" y="217"/>
                  </a:lnTo>
                  <a:lnTo>
                    <a:pt x="603" y="215"/>
                  </a:lnTo>
                  <a:lnTo>
                    <a:pt x="614" y="216"/>
                  </a:lnTo>
                  <a:lnTo>
                    <a:pt x="622" y="218"/>
                  </a:lnTo>
                  <a:lnTo>
                    <a:pt x="629" y="224"/>
                  </a:lnTo>
                  <a:lnTo>
                    <a:pt x="635" y="234"/>
                  </a:lnTo>
                  <a:lnTo>
                    <a:pt x="636" y="237"/>
                  </a:lnTo>
                  <a:lnTo>
                    <a:pt x="650" y="235"/>
                  </a:lnTo>
                  <a:lnTo>
                    <a:pt x="636" y="233"/>
                  </a:lnTo>
                  <a:lnTo>
                    <a:pt x="631" y="237"/>
                  </a:lnTo>
                  <a:lnTo>
                    <a:pt x="611" y="257"/>
                  </a:lnTo>
                  <a:lnTo>
                    <a:pt x="545" y="311"/>
                  </a:lnTo>
                  <a:lnTo>
                    <a:pt x="449" y="388"/>
                  </a:lnTo>
                  <a:lnTo>
                    <a:pt x="424" y="429"/>
                  </a:lnTo>
                  <a:lnTo>
                    <a:pt x="392" y="458"/>
                  </a:lnTo>
                  <a:lnTo>
                    <a:pt x="356" y="480"/>
                  </a:lnTo>
                  <a:lnTo>
                    <a:pt x="319" y="495"/>
                  </a:lnTo>
                  <a:lnTo>
                    <a:pt x="284" y="504"/>
                  </a:lnTo>
                  <a:lnTo>
                    <a:pt x="254" y="509"/>
                  </a:lnTo>
                  <a:lnTo>
                    <a:pt x="224" y="512"/>
                  </a:lnTo>
                  <a:lnTo>
                    <a:pt x="119" y="604"/>
                  </a:lnTo>
                  <a:lnTo>
                    <a:pt x="15" y="460"/>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3262" name="Rectangle 156"/>
            <p:cNvSpPr>
              <a:spLocks noChangeArrowheads="1"/>
            </p:cNvSpPr>
            <p:nvPr/>
          </p:nvSpPr>
          <p:spPr bwMode="auto">
            <a:xfrm>
              <a:off x="4920" y="3784"/>
              <a:ext cx="53" cy="37"/>
            </a:xfrm>
            <a:prstGeom prst="rect">
              <a:avLst/>
            </a:prstGeom>
            <a:solidFill>
              <a:srgbClr val="C0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63" name="Freeform 157"/>
            <p:cNvSpPr>
              <a:spLocks/>
            </p:cNvSpPr>
            <p:nvPr/>
          </p:nvSpPr>
          <p:spPr bwMode="auto">
            <a:xfrm>
              <a:off x="4920" y="3784"/>
              <a:ext cx="58" cy="37"/>
            </a:xfrm>
            <a:custGeom>
              <a:avLst/>
              <a:gdLst>
                <a:gd name="T0" fmla="*/ 0 w 389"/>
                <a:gd name="T1" fmla="*/ 0 h 308"/>
                <a:gd name="T2" fmla="*/ 0 w 389"/>
                <a:gd name="T3" fmla="*/ 0 h 308"/>
                <a:gd name="T4" fmla="*/ 0 w 389"/>
                <a:gd name="T5" fmla="*/ 0 h 308"/>
                <a:gd name="T6" fmla="*/ 0 w 389"/>
                <a:gd name="T7" fmla="*/ 0 h 308"/>
                <a:gd name="T8" fmla="*/ 0 w 389"/>
                <a:gd name="T9" fmla="*/ 0 h 308"/>
                <a:gd name="T10" fmla="*/ 0 w 389"/>
                <a:gd name="T11" fmla="*/ 0 h 308"/>
                <a:gd name="T12" fmla="*/ 0 w 389"/>
                <a:gd name="T13" fmla="*/ 0 h 308"/>
                <a:gd name="T14" fmla="*/ 0 w 389"/>
                <a:gd name="T15" fmla="*/ 0 h 308"/>
                <a:gd name="T16" fmla="*/ 0 w 389"/>
                <a:gd name="T17" fmla="*/ 0 h 308"/>
                <a:gd name="T18" fmla="*/ 0 w 389"/>
                <a:gd name="T19" fmla="*/ 0 h 308"/>
                <a:gd name="T20" fmla="*/ 0 w 389"/>
                <a:gd name="T21" fmla="*/ 0 h 308"/>
                <a:gd name="T22" fmla="*/ 0 w 389"/>
                <a:gd name="T23" fmla="*/ 0 h 308"/>
                <a:gd name="T24" fmla="*/ 0 w 389"/>
                <a:gd name="T25" fmla="*/ 0 h 308"/>
                <a:gd name="T26" fmla="*/ 0 w 389"/>
                <a:gd name="T27" fmla="*/ 0 h 308"/>
                <a:gd name="T28" fmla="*/ 0 w 389"/>
                <a:gd name="T29" fmla="*/ 0 h 308"/>
                <a:gd name="T30" fmla="*/ 0 w 389"/>
                <a:gd name="T31" fmla="*/ 0 h 308"/>
                <a:gd name="T32" fmla="*/ 0 w 389"/>
                <a:gd name="T33" fmla="*/ 0 h 308"/>
                <a:gd name="T34" fmla="*/ 0 w 389"/>
                <a:gd name="T35" fmla="*/ 0 h 308"/>
                <a:gd name="T36" fmla="*/ 0 w 389"/>
                <a:gd name="T37" fmla="*/ 0 h 308"/>
                <a:gd name="T38" fmla="*/ 0 w 389"/>
                <a:gd name="T39" fmla="*/ 0 h 308"/>
                <a:gd name="T40" fmla="*/ 0 w 389"/>
                <a:gd name="T41" fmla="*/ 0 h 308"/>
                <a:gd name="T42" fmla="*/ 0 w 389"/>
                <a:gd name="T43" fmla="*/ 0 h 3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89" h="308">
                  <a:moveTo>
                    <a:pt x="8" y="291"/>
                  </a:moveTo>
                  <a:lnTo>
                    <a:pt x="0" y="300"/>
                  </a:lnTo>
                  <a:lnTo>
                    <a:pt x="8" y="308"/>
                  </a:lnTo>
                  <a:lnTo>
                    <a:pt x="381" y="308"/>
                  </a:lnTo>
                  <a:lnTo>
                    <a:pt x="389" y="300"/>
                  </a:lnTo>
                  <a:lnTo>
                    <a:pt x="389" y="8"/>
                  </a:lnTo>
                  <a:lnTo>
                    <a:pt x="381" y="0"/>
                  </a:lnTo>
                  <a:lnTo>
                    <a:pt x="8" y="0"/>
                  </a:lnTo>
                  <a:lnTo>
                    <a:pt x="0" y="8"/>
                  </a:lnTo>
                  <a:lnTo>
                    <a:pt x="0" y="300"/>
                  </a:lnTo>
                  <a:lnTo>
                    <a:pt x="8" y="308"/>
                  </a:lnTo>
                  <a:lnTo>
                    <a:pt x="381" y="308"/>
                  </a:lnTo>
                  <a:lnTo>
                    <a:pt x="389" y="300"/>
                  </a:lnTo>
                  <a:lnTo>
                    <a:pt x="389" y="8"/>
                  </a:lnTo>
                  <a:lnTo>
                    <a:pt x="381" y="0"/>
                  </a:lnTo>
                  <a:lnTo>
                    <a:pt x="373" y="8"/>
                  </a:lnTo>
                  <a:lnTo>
                    <a:pt x="373" y="291"/>
                  </a:lnTo>
                  <a:lnTo>
                    <a:pt x="16" y="291"/>
                  </a:lnTo>
                  <a:lnTo>
                    <a:pt x="16" y="16"/>
                  </a:lnTo>
                  <a:lnTo>
                    <a:pt x="373" y="16"/>
                  </a:lnTo>
                  <a:lnTo>
                    <a:pt x="373" y="291"/>
                  </a:lnTo>
                  <a:lnTo>
                    <a:pt x="8" y="291"/>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64" name="Freeform 158"/>
            <p:cNvSpPr>
              <a:spLocks/>
            </p:cNvSpPr>
            <p:nvPr/>
          </p:nvSpPr>
          <p:spPr bwMode="auto">
            <a:xfrm>
              <a:off x="4862" y="3795"/>
              <a:ext cx="121" cy="48"/>
            </a:xfrm>
            <a:custGeom>
              <a:avLst/>
              <a:gdLst>
                <a:gd name="T0" fmla="*/ 0 w 886"/>
                <a:gd name="T1" fmla="*/ 0 h 370"/>
                <a:gd name="T2" fmla="*/ 0 w 886"/>
                <a:gd name="T3" fmla="*/ 0 h 370"/>
                <a:gd name="T4" fmla="*/ 0 w 886"/>
                <a:gd name="T5" fmla="*/ 0 h 370"/>
                <a:gd name="T6" fmla="*/ 0 w 886"/>
                <a:gd name="T7" fmla="*/ 0 h 370"/>
                <a:gd name="T8" fmla="*/ 0 w 886"/>
                <a:gd name="T9" fmla="*/ 0 h 370"/>
                <a:gd name="T10" fmla="*/ 0 w 886"/>
                <a:gd name="T11" fmla="*/ 0 h 370"/>
                <a:gd name="T12" fmla="*/ 0 w 886"/>
                <a:gd name="T13" fmla="*/ 0 h 370"/>
                <a:gd name="T14" fmla="*/ 0 w 886"/>
                <a:gd name="T15" fmla="*/ 0 h 370"/>
                <a:gd name="T16" fmla="*/ 0 w 886"/>
                <a:gd name="T17" fmla="*/ 0 h 370"/>
                <a:gd name="T18" fmla="*/ 0 w 886"/>
                <a:gd name="T19" fmla="*/ 0 h 370"/>
                <a:gd name="T20" fmla="*/ 0 w 886"/>
                <a:gd name="T21" fmla="*/ 0 h 370"/>
                <a:gd name="T22" fmla="*/ 0 w 886"/>
                <a:gd name="T23" fmla="*/ 0 h 370"/>
                <a:gd name="T24" fmla="*/ 0 w 886"/>
                <a:gd name="T25" fmla="*/ 0 h 370"/>
                <a:gd name="T26" fmla="*/ 0 w 886"/>
                <a:gd name="T27" fmla="*/ 0 h 370"/>
                <a:gd name="T28" fmla="*/ 0 w 886"/>
                <a:gd name="T29" fmla="*/ 0 h 370"/>
                <a:gd name="T30" fmla="*/ 0 w 886"/>
                <a:gd name="T31" fmla="*/ 0 h 370"/>
                <a:gd name="T32" fmla="*/ 0 w 886"/>
                <a:gd name="T33" fmla="*/ 0 h 370"/>
                <a:gd name="T34" fmla="*/ 0 w 886"/>
                <a:gd name="T35" fmla="*/ 0 h 370"/>
                <a:gd name="T36" fmla="*/ 0 w 886"/>
                <a:gd name="T37" fmla="*/ 0 h 370"/>
                <a:gd name="T38" fmla="*/ 0 w 886"/>
                <a:gd name="T39" fmla="*/ 0 h 370"/>
                <a:gd name="T40" fmla="*/ 0 w 886"/>
                <a:gd name="T41" fmla="*/ 0 h 370"/>
                <a:gd name="T42" fmla="*/ 0 w 886"/>
                <a:gd name="T43" fmla="*/ 0 h 370"/>
                <a:gd name="T44" fmla="*/ 0 w 886"/>
                <a:gd name="T45" fmla="*/ 0 h 370"/>
                <a:gd name="T46" fmla="*/ 0 w 886"/>
                <a:gd name="T47" fmla="*/ 0 h 370"/>
                <a:gd name="T48" fmla="*/ 0 w 886"/>
                <a:gd name="T49" fmla="*/ 0 h 370"/>
                <a:gd name="T50" fmla="*/ 0 w 886"/>
                <a:gd name="T51" fmla="*/ 0 h 370"/>
                <a:gd name="T52" fmla="*/ 0 w 886"/>
                <a:gd name="T53" fmla="*/ 0 h 370"/>
                <a:gd name="T54" fmla="*/ 0 w 886"/>
                <a:gd name="T55" fmla="*/ 0 h 370"/>
                <a:gd name="T56" fmla="*/ 0 w 886"/>
                <a:gd name="T57" fmla="*/ 0 h 370"/>
                <a:gd name="T58" fmla="*/ 0 w 886"/>
                <a:gd name="T59" fmla="*/ 0 h 370"/>
                <a:gd name="T60" fmla="*/ 0 w 886"/>
                <a:gd name="T61" fmla="*/ 0 h 370"/>
                <a:gd name="T62" fmla="*/ 0 w 886"/>
                <a:gd name="T63" fmla="*/ 0 h 370"/>
                <a:gd name="T64" fmla="*/ 0 w 886"/>
                <a:gd name="T65" fmla="*/ 0 h 370"/>
                <a:gd name="T66" fmla="*/ 0 w 886"/>
                <a:gd name="T67" fmla="*/ 0 h 370"/>
                <a:gd name="T68" fmla="*/ 0 w 886"/>
                <a:gd name="T69" fmla="*/ 0 h 370"/>
                <a:gd name="T70" fmla="*/ 0 w 886"/>
                <a:gd name="T71" fmla="*/ 0 h 370"/>
                <a:gd name="T72" fmla="*/ 0 w 886"/>
                <a:gd name="T73" fmla="*/ 0 h 370"/>
                <a:gd name="T74" fmla="*/ 0 w 886"/>
                <a:gd name="T75" fmla="*/ 0 h 370"/>
                <a:gd name="T76" fmla="*/ 0 w 886"/>
                <a:gd name="T77" fmla="*/ 0 h 370"/>
                <a:gd name="T78" fmla="*/ 0 w 886"/>
                <a:gd name="T79" fmla="*/ 0 h 370"/>
                <a:gd name="T80" fmla="*/ 0 w 886"/>
                <a:gd name="T81" fmla="*/ 0 h 370"/>
                <a:gd name="T82" fmla="*/ 0 w 886"/>
                <a:gd name="T83" fmla="*/ 0 h 370"/>
                <a:gd name="T84" fmla="*/ 0 w 886"/>
                <a:gd name="T85" fmla="*/ 0 h 370"/>
                <a:gd name="T86" fmla="*/ 0 w 886"/>
                <a:gd name="T87" fmla="*/ 0 h 370"/>
                <a:gd name="T88" fmla="*/ 0 w 886"/>
                <a:gd name="T89" fmla="*/ 0 h 370"/>
                <a:gd name="T90" fmla="*/ 0 w 886"/>
                <a:gd name="T91" fmla="*/ 0 h 370"/>
                <a:gd name="T92" fmla="*/ 0 w 886"/>
                <a:gd name="T93" fmla="*/ 0 h 370"/>
                <a:gd name="T94" fmla="*/ 0 w 886"/>
                <a:gd name="T95" fmla="*/ 0 h 370"/>
                <a:gd name="T96" fmla="*/ 0 w 886"/>
                <a:gd name="T97" fmla="*/ 0 h 370"/>
                <a:gd name="T98" fmla="*/ 0 w 886"/>
                <a:gd name="T99" fmla="*/ 0 h 370"/>
                <a:gd name="T100" fmla="*/ 0 w 886"/>
                <a:gd name="T101" fmla="*/ 0 h 370"/>
                <a:gd name="T102" fmla="*/ 0 w 886"/>
                <a:gd name="T103" fmla="*/ 0 h 370"/>
                <a:gd name="T104" fmla="*/ 0 w 886"/>
                <a:gd name="T105" fmla="*/ 0 h 370"/>
                <a:gd name="T106" fmla="*/ 0 w 886"/>
                <a:gd name="T107" fmla="*/ 0 h 370"/>
                <a:gd name="T108" fmla="*/ 0 w 886"/>
                <a:gd name="T109" fmla="*/ 0 h 370"/>
                <a:gd name="T110" fmla="*/ 0 w 886"/>
                <a:gd name="T111" fmla="*/ 0 h 370"/>
                <a:gd name="T112" fmla="*/ 0 w 886"/>
                <a:gd name="T113" fmla="*/ 0 h 370"/>
                <a:gd name="T114" fmla="*/ 0 w 886"/>
                <a:gd name="T115" fmla="*/ 0 h 370"/>
                <a:gd name="T116" fmla="*/ 0 w 886"/>
                <a:gd name="T117" fmla="*/ 0 h 370"/>
                <a:gd name="T118" fmla="*/ 0 w 886"/>
                <a:gd name="T119" fmla="*/ 0 h 370"/>
                <a:gd name="T120" fmla="*/ 0 w 886"/>
                <a:gd name="T121" fmla="*/ 0 h 370"/>
                <a:gd name="T122" fmla="*/ 0 w 886"/>
                <a:gd name="T123" fmla="*/ 0 h 370"/>
                <a:gd name="T124" fmla="*/ 0 w 886"/>
                <a:gd name="T125" fmla="*/ 0 h 37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86" h="370">
                  <a:moveTo>
                    <a:pt x="844" y="21"/>
                  </a:moveTo>
                  <a:lnTo>
                    <a:pt x="856" y="66"/>
                  </a:lnTo>
                  <a:lnTo>
                    <a:pt x="876" y="167"/>
                  </a:lnTo>
                  <a:lnTo>
                    <a:pt x="884" y="223"/>
                  </a:lnTo>
                  <a:lnTo>
                    <a:pt x="886" y="273"/>
                  </a:lnTo>
                  <a:lnTo>
                    <a:pt x="882" y="312"/>
                  </a:lnTo>
                  <a:lnTo>
                    <a:pt x="876" y="326"/>
                  </a:lnTo>
                  <a:lnTo>
                    <a:pt x="868" y="334"/>
                  </a:lnTo>
                  <a:lnTo>
                    <a:pt x="811" y="345"/>
                  </a:lnTo>
                  <a:lnTo>
                    <a:pt x="732" y="353"/>
                  </a:lnTo>
                  <a:lnTo>
                    <a:pt x="698" y="347"/>
                  </a:lnTo>
                  <a:lnTo>
                    <a:pt x="654" y="335"/>
                  </a:lnTo>
                  <a:lnTo>
                    <a:pt x="625" y="332"/>
                  </a:lnTo>
                  <a:lnTo>
                    <a:pt x="590" y="333"/>
                  </a:lnTo>
                  <a:lnTo>
                    <a:pt x="550" y="342"/>
                  </a:lnTo>
                  <a:lnTo>
                    <a:pt x="502" y="358"/>
                  </a:lnTo>
                  <a:lnTo>
                    <a:pt x="469" y="364"/>
                  </a:lnTo>
                  <a:lnTo>
                    <a:pt x="405" y="370"/>
                  </a:lnTo>
                  <a:lnTo>
                    <a:pt x="324" y="370"/>
                  </a:lnTo>
                  <a:lnTo>
                    <a:pt x="235" y="365"/>
                  </a:lnTo>
                  <a:lnTo>
                    <a:pt x="147" y="355"/>
                  </a:lnTo>
                  <a:lnTo>
                    <a:pt x="107" y="347"/>
                  </a:lnTo>
                  <a:lnTo>
                    <a:pt x="72" y="337"/>
                  </a:lnTo>
                  <a:lnTo>
                    <a:pt x="43" y="323"/>
                  </a:lnTo>
                  <a:lnTo>
                    <a:pt x="19" y="309"/>
                  </a:lnTo>
                  <a:lnTo>
                    <a:pt x="5" y="292"/>
                  </a:lnTo>
                  <a:lnTo>
                    <a:pt x="1" y="282"/>
                  </a:lnTo>
                  <a:lnTo>
                    <a:pt x="0" y="271"/>
                  </a:lnTo>
                  <a:lnTo>
                    <a:pt x="3" y="238"/>
                  </a:lnTo>
                  <a:lnTo>
                    <a:pt x="10" y="210"/>
                  </a:lnTo>
                  <a:lnTo>
                    <a:pt x="22" y="186"/>
                  </a:lnTo>
                  <a:lnTo>
                    <a:pt x="39" y="168"/>
                  </a:lnTo>
                  <a:lnTo>
                    <a:pt x="58" y="154"/>
                  </a:lnTo>
                  <a:lnTo>
                    <a:pt x="80" y="143"/>
                  </a:lnTo>
                  <a:lnTo>
                    <a:pt x="130" y="130"/>
                  </a:lnTo>
                  <a:lnTo>
                    <a:pt x="183" y="125"/>
                  </a:lnTo>
                  <a:lnTo>
                    <a:pt x="235" y="122"/>
                  </a:lnTo>
                  <a:lnTo>
                    <a:pt x="281" y="118"/>
                  </a:lnTo>
                  <a:lnTo>
                    <a:pt x="316" y="108"/>
                  </a:lnTo>
                  <a:lnTo>
                    <a:pt x="421" y="53"/>
                  </a:lnTo>
                  <a:lnTo>
                    <a:pt x="464" y="74"/>
                  </a:lnTo>
                  <a:lnTo>
                    <a:pt x="491" y="91"/>
                  </a:lnTo>
                  <a:lnTo>
                    <a:pt x="499" y="97"/>
                  </a:lnTo>
                  <a:lnTo>
                    <a:pt x="502" y="99"/>
                  </a:lnTo>
                  <a:lnTo>
                    <a:pt x="500" y="106"/>
                  </a:lnTo>
                  <a:lnTo>
                    <a:pt x="482" y="138"/>
                  </a:lnTo>
                  <a:lnTo>
                    <a:pt x="506" y="144"/>
                  </a:lnTo>
                  <a:lnTo>
                    <a:pt x="564" y="156"/>
                  </a:lnTo>
                  <a:lnTo>
                    <a:pt x="632" y="161"/>
                  </a:lnTo>
                  <a:lnTo>
                    <a:pt x="664" y="159"/>
                  </a:lnTo>
                  <a:lnTo>
                    <a:pt x="689" y="152"/>
                  </a:lnTo>
                  <a:lnTo>
                    <a:pt x="708" y="138"/>
                  </a:lnTo>
                  <a:lnTo>
                    <a:pt x="719" y="119"/>
                  </a:lnTo>
                  <a:lnTo>
                    <a:pt x="725" y="97"/>
                  </a:lnTo>
                  <a:lnTo>
                    <a:pt x="730" y="75"/>
                  </a:lnTo>
                  <a:lnTo>
                    <a:pt x="733" y="51"/>
                  </a:lnTo>
                  <a:lnTo>
                    <a:pt x="738" y="31"/>
                  </a:lnTo>
                  <a:lnTo>
                    <a:pt x="746" y="14"/>
                  </a:lnTo>
                  <a:lnTo>
                    <a:pt x="761" y="3"/>
                  </a:lnTo>
                  <a:lnTo>
                    <a:pt x="773" y="0"/>
                  </a:lnTo>
                  <a:lnTo>
                    <a:pt x="786" y="0"/>
                  </a:lnTo>
                  <a:lnTo>
                    <a:pt x="814" y="7"/>
                  </a:lnTo>
                  <a:lnTo>
                    <a:pt x="844"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65" name="Freeform 159"/>
            <p:cNvSpPr>
              <a:spLocks/>
            </p:cNvSpPr>
            <p:nvPr/>
          </p:nvSpPr>
          <p:spPr bwMode="auto">
            <a:xfrm>
              <a:off x="4856" y="3795"/>
              <a:ext cx="133" cy="53"/>
            </a:xfrm>
            <a:custGeom>
              <a:avLst/>
              <a:gdLst>
                <a:gd name="T0" fmla="*/ 0 w 903"/>
                <a:gd name="T1" fmla="*/ 0 h 386"/>
                <a:gd name="T2" fmla="*/ 0 w 903"/>
                <a:gd name="T3" fmla="*/ 0 h 386"/>
                <a:gd name="T4" fmla="*/ 0 w 903"/>
                <a:gd name="T5" fmla="*/ 0 h 386"/>
                <a:gd name="T6" fmla="*/ 0 w 903"/>
                <a:gd name="T7" fmla="*/ 0 h 386"/>
                <a:gd name="T8" fmla="*/ 0 w 903"/>
                <a:gd name="T9" fmla="*/ 0 h 386"/>
                <a:gd name="T10" fmla="*/ 0 w 903"/>
                <a:gd name="T11" fmla="*/ 0 h 386"/>
                <a:gd name="T12" fmla="*/ 0 w 903"/>
                <a:gd name="T13" fmla="*/ 0 h 386"/>
                <a:gd name="T14" fmla="*/ 0 w 903"/>
                <a:gd name="T15" fmla="*/ 0 h 386"/>
                <a:gd name="T16" fmla="*/ 0 w 903"/>
                <a:gd name="T17" fmla="*/ 0 h 386"/>
                <a:gd name="T18" fmla="*/ 0 w 903"/>
                <a:gd name="T19" fmla="*/ 0 h 386"/>
                <a:gd name="T20" fmla="*/ 0 w 903"/>
                <a:gd name="T21" fmla="*/ 0 h 386"/>
                <a:gd name="T22" fmla="*/ 0 w 903"/>
                <a:gd name="T23" fmla="*/ 0 h 386"/>
                <a:gd name="T24" fmla="*/ 0 w 903"/>
                <a:gd name="T25" fmla="*/ 0 h 386"/>
                <a:gd name="T26" fmla="*/ 0 w 903"/>
                <a:gd name="T27" fmla="*/ 0 h 386"/>
                <a:gd name="T28" fmla="*/ 0 w 903"/>
                <a:gd name="T29" fmla="*/ 0 h 386"/>
                <a:gd name="T30" fmla="*/ 0 w 903"/>
                <a:gd name="T31" fmla="*/ 0 h 386"/>
                <a:gd name="T32" fmla="*/ 0 w 903"/>
                <a:gd name="T33" fmla="*/ 0 h 386"/>
                <a:gd name="T34" fmla="*/ 0 w 903"/>
                <a:gd name="T35" fmla="*/ 0 h 386"/>
                <a:gd name="T36" fmla="*/ 0 w 903"/>
                <a:gd name="T37" fmla="*/ 0 h 386"/>
                <a:gd name="T38" fmla="*/ 0 w 903"/>
                <a:gd name="T39" fmla="*/ 0 h 386"/>
                <a:gd name="T40" fmla="*/ 0 w 903"/>
                <a:gd name="T41" fmla="*/ 0 h 386"/>
                <a:gd name="T42" fmla="*/ 0 w 903"/>
                <a:gd name="T43" fmla="*/ 0 h 386"/>
                <a:gd name="T44" fmla="*/ 0 w 903"/>
                <a:gd name="T45" fmla="*/ 0 h 386"/>
                <a:gd name="T46" fmla="*/ 0 w 903"/>
                <a:gd name="T47" fmla="*/ 0 h 386"/>
                <a:gd name="T48" fmla="*/ 0 w 903"/>
                <a:gd name="T49" fmla="*/ 0 h 386"/>
                <a:gd name="T50" fmla="*/ 0 w 903"/>
                <a:gd name="T51" fmla="*/ 0 h 386"/>
                <a:gd name="T52" fmla="*/ 0 w 903"/>
                <a:gd name="T53" fmla="*/ 0 h 386"/>
                <a:gd name="T54" fmla="*/ 0 w 903"/>
                <a:gd name="T55" fmla="*/ 0 h 386"/>
                <a:gd name="T56" fmla="*/ 0 w 903"/>
                <a:gd name="T57" fmla="*/ 0 h 386"/>
                <a:gd name="T58" fmla="*/ 0 w 903"/>
                <a:gd name="T59" fmla="*/ 0 h 386"/>
                <a:gd name="T60" fmla="*/ 0 w 903"/>
                <a:gd name="T61" fmla="*/ 0 h 386"/>
                <a:gd name="T62" fmla="*/ 0 w 903"/>
                <a:gd name="T63" fmla="*/ 0 h 386"/>
                <a:gd name="T64" fmla="*/ 0 w 903"/>
                <a:gd name="T65" fmla="*/ 0 h 386"/>
                <a:gd name="T66" fmla="*/ 0 w 903"/>
                <a:gd name="T67" fmla="*/ 0 h 386"/>
                <a:gd name="T68" fmla="*/ 0 w 903"/>
                <a:gd name="T69" fmla="*/ 0 h 386"/>
                <a:gd name="T70" fmla="*/ 0 w 903"/>
                <a:gd name="T71" fmla="*/ 0 h 386"/>
                <a:gd name="T72" fmla="*/ 0 w 903"/>
                <a:gd name="T73" fmla="*/ 0 h 386"/>
                <a:gd name="T74" fmla="*/ 0 w 903"/>
                <a:gd name="T75" fmla="*/ 0 h 386"/>
                <a:gd name="T76" fmla="*/ 0 w 903"/>
                <a:gd name="T77" fmla="*/ 0 h 386"/>
                <a:gd name="T78" fmla="*/ 0 w 903"/>
                <a:gd name="T79" fmla="*/ 0 h 386"/>
                <a:gd name="T80" fmla="*/ 0 w 903"/>
                <a:gd name="T81" fmla="*/ 0 h 386"/>
                <a:gd name="T82" fmla="*/ 0 w 903"/>
                <a:gd name="T83" fmla="*/ 0 h 386"/>
                <a:gd name="T84" fmla="*/ 0 w 903"/>
                <a:gd name="T85" fmla="*/ 0 h 386"/>
                <a:gd name="T86" fmla="*/ 0 w 903"/>
                <a:gd name="T87" fmla="*/ 0 h 386"/>
                <a:gd name="T88" fmla="*/ 0 w 903"/>
                <a:gd name="T89" fmla="*/ 0 h 386"/>
                <a:gd name="T90" fmla="*/ 0 w 903"/>
                <a:gd name="T91" fmla="*/ 0 h 386"/>
                <a:gd name="T92" fmla="*/ 0 w 903"/>
                <a:gd name="T93" fmla="*/ 0 h 386"/>
                <a:gd name="T94" fmla="*/ 0 w 903"/>
                <a:gd name="T95" fmla="*/ 0 h 386"/>
                <a:gd name="T96" fmla="*/ 0 w 903"/>
                <a:gd name="T97" fmla="*/ 0 h 38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03" h="386">
                  <a:moveTo>
                    <a:pt x="825" y="8"/>
                  </a:moveTo>
                  <a:lnTo>
                    <a:pt x="815" y="12"/>
                  </a:lnTo>
                  <a:lnTo>
                    <a:pt x="819" y="22"/>
                  </a:lnTo>
                  <a:lnTo>
                    <a:pt x="846" y="34"/>
                  </a:lnTo>
                  <a:lnTo>
                    <a:pt x="857" y="76"/>
                  </a:lnTo>
                  <a:lnTo>
                    <a:pt x="877" y="176"/>
                  </a:lnTo>
                  <a:lnTo>
                    <a:pt x="884" y="232"/>
                  </a:lnTo>
                  <a:lnTo>
                    <a:pt x="886" y="281"/>
                  </a:lnTo>
                  <a:lnTo>
                    <a:pt x="883" y="318"/>
                  </a:lnTo>
                  <a:lnTo>
                    <a:pt x="878" y="329"/>
                  </a:lnTo>
                  <a:lnTo>
                    <a:pt x="872" y="335"/>
                  </a:lnTo>
                  <a:lnTo>
                    <a:pt x="818" y="345"/>
                  </a:lnTo>
                  <a:lnTo>
                    <a:pt x="740" y="353"/>
                  </a:lnTo>
                  <a:lnTo>
                    <a:pt x="708" y="348"/>
                  </a:lnTo>
                  <a:lnTo>
                    <a:pt x="664" y="336"/>
                  </a:lnTo>
                  <a:lnTo>
                    <a:pt x="663" y="335"/>
                  </a:lnTo>
                  <a:lnTo>
                    <a:pt x="634" y="331"/>
                  </a:lnTo>
                  <a:lnTo>
                    <a:pt x="633" y="331"/>
                  </a:lnTo>
                  <a:lnTo>
                    <a:pt x="598" y="333"/>
                  </a:lnTo>
                  <a:lnTo>
                    <a:pt x="596" y="334"/>
                  </a:lnTo>
                  <a:lnTo>
                    <a:pt x="556" y="343"/>
                  </a:lnTo>
                  <a:lnTo>
                    <a:pt x="508" y="359"/>
                  </a:lnTo>
                  <a:lnTo>
                    <a:pt x="476" y="364"/>
                  </a:lnTo>
                  <a:lnTo>
                    <a:pt x="413" y="369"/>
                  </a:lnTo>
                  <a:lnTo>
                    <a:pt x="332" y="369"/>
                  </a:lnTo>
                  <a:lnTo>
                    <a:pt x="244" y="365"/>
                  </a:lnTo>
                  <a:lnTo>
                    <a:pt x="156" y="355"/>
                  </a:lnTo>
                  <a:lnTo>
                    <a:pt x="117" y="348"/>
                  </a:lnTo>
                  <a:lnTo>
                    <a:pt x="83" y="338"/>
                  </a:lnTo>
                  <a:lnTo>
                    <a:pt x="55" y="324"/>
                  </a:lnTo>
                  <a:lnTo>
                    <a:pt x="32" y="311"/>
                  </a:lnTo>
                  <a:lnTo>
                    <a:pt x="20" y="296"/>
                  </a:lnTo>
                  <a:lnTo>
                    <a:pt x="16" y="287"/>
                  </a:lnTo>
                  <a:lnTo>
                    <a:pt x="16" y="279"/>
                  </a:lnTo>
                  <a:lnTo>
                    <a:pt x="19" y="247"/>
                  </a:lnTo>
                  <a:lnTo>
                    <a:pt x="25" y="221"/>
                  </a:lnTo>
                  <a:lnTo>
                    <a:pt x="36" y="198"/>
                  </a:lnTo>
                  <a:lnTo>
                    <a:pt x="52" y="182"/>
                  </a:lnTo>
                  <a:lnTo>
                    <a:pt x="70" y="169"/>
                  </a:lnTo>
                  <a:lnTo>
                    <a:pt x="91" y="159"/>
                  </a:lnTo>
                  <a:lnTo>
                    <a:pt x="139" y="146"/>
                  </a:lnTo>
                  <a:lnTo>
                    <a:pt x="192" y="141"/>
                  </a:lnTo>
                  <a:lnTo>
                    <a:pt x="243" y="138"/>
                  </a:lnTo>
                  <a:lnTo>
                    <a:pt x="244" y="138"/>
                  </a:lnTo>
                  <a:lnTo>
                    <a:pt x="290" y="134"/>
                  </a:lnTo>
                  <a:lnTo>
                    <a:pt x="291" y="133"/>
                  </a:lnTo>
                  <a:lnTo>
                    <a:pt x="327" y="123"/>
                  </a:lnTo>
                  <a:lnTo>
                    <a:pt x="329" y="123"/>
                  </a:lnTo>
                  <a:lnTo>
                    <a:pt x="429" y="70"/>
                  </a:lnTo>
                  <a:lnTo>
                    <a:pt x="467" y="89"/>
                  </a:lnTo>
                  <a:lnTo>
                    <a:pt x="495" y="105"/>
                  </a:lnTo>
                  <a:lnTo>
                    <a:pt x="502" y="111"/>
                  </a:lnTo>
                  <a:lnTo>
                    <a:pt x="503" y="111"/>
                  </a:lnTo>
                  <a:lnTo>
                    <a:pt x="506" y="114"/>
                  </a:lnTo>
                  <a:lnTo>
                    <a:pt x="518" y="109"/>
                  </a:lnTo>
                  <a:lnTo>
                    <a:pt x="503" y="105"/>
                  </a:lnTo>
                  <a:lnTo>
                    <a:pt x="501" y="110"/>
                  </a:lnTo>
                  <a:lnTo>
                    <a:pt x="483" y="142"/>
                  </a:lnTo>
                  <a:lnTo>
                    <a:pt x="488" y="153"/>
                  </a:lnTo>
                  <a:lnTo>
                    <a:pt x="512" y="160"/>
                  </a:lnTo>
                  <a:lnTo>
                    <a:pt x="513" y="160"/>
                  </a:lnTo>
                  <a:lnTo>
                    <a:pt x="571" y="171"/>
                  </a:lnTo>
                  <a:lnTo>
                    <a:pt x="571" y="172"/>
                  </a:lnTo>
                  <a:lnTo>
                    <a:pt x="639" y="177"/>
                  </a:lnTo>
                  <a:lnTo>
                    <a:pt x="640" y="177"/>
                  </a:lnTo>
                  <a:lnTo>
                    <a:pt x="672" y="175"/>
                  </a:lnTo>
                  <a:lnTo>
                    <a:pt x="674" y="174"/>
                  </a:lnTo>
                  <a:lnTo>
                    <a:pt x="699" y="167"/>
                  </a:lnTo>
                  <a:lnTo>
                    <a:pt x="701" y="166"/>
                  </a:lnTo>
                  <a:lnTo>
                    <a:pt x="720" y="152"/>
                  </a:lnTo>
                  <a:lnTo>
                    <a:pt x="723" y="150"/>
                  </a:lnTo>
                  <a:lnTo>
                    <a:pt x="734" y="131"/>
                  </a:lnTo>
                  <a:lnTo>
                    <a:pt x="734" y="129"/>
                  </a:lnTo>
                  <a:lnTo>
                    <a:pt x="740" y="107"/>
                  </a:lnTo>
                  <a:lnTo>
                    <a:pt x="745" y="85"/>
                  </a:lnTo>
                  <a:lnTo>
                    <a:pt x="746" y="84"/>
                  </a:lnTo>
                  <a:lnTo>
                    <a:pt x="748" y="60"/>
                  </a:lnTo>
                  <a:lnTo>
                    <a:pt x="753" y="42"/>
                  </a:lnTo>
                  <a:lnTo>
                    <a:pt x="761" y="28"/>
                  </a:lnTo>
                  <a:lnTo>
                    <a:pt x="772" y="18"/>
                  </a:lnTo>
                  <a:lnTo>
                    <a:pt x="782" y="16"/>
                  </a:lnTo>
                  <a:lnTo>
                    <a:pt x="793" y="16"/>
                  </a:lnTo>
                  <a:lnTo>
                    <a:pt x="820" y="22"/>
                  </a:lnTo>
                  <a:lnTo>
                    <a:pt x="846" y="34"/>
                  </a:lnTo>
                  <a:lnTo>
                    <a:pt x="857" y="76"/>
                  </a:lnTo>
                  <a:lnTo>
                    <a:pt x="866" y="81"/>
                  </a:lnTo>
                  <a:lnTo>
                    <a:pt x="871" y="72"/>
                  </a:lnTo>
                  <a:lnTo>
                    <a:pt x="860" y="27"/>
                  </a:lnTo>
                  <a:lnTo>
                    <a:pt x="856" y="21"/>
                  </a:lnTo>
                  <a:lnTo>
                    <a:pt x="825" y="8"/>
                  </a:lnTo>
                  <a:lnTo>
                    <a:pt x="824" y="8"/>
                  </a:lnTo>
                  <a:lnTo>
                    <a:pt x="796" y="1"/>
                  </a:lnTo>
                  <a:lnTo>
                    <a:pt x="794" y="0"/>
                  </a:lnTo>
                  <a:lnTo>
                    <a:pt x="781" y="0"/>
                  </a:lnTo>
                  <a:lnTo>
                    <a:pt x="779" y="1"/>
                  </a:lnTo>
                  <a:lnTo>
                    <a:pt x="767" y="4"/>
                  </a:lnTo>
                  <a:lnTo>
                    <a:pt x="764" y="5"/>
                  </a:lnTo>
                  <a:lnTo>
                    <a:pt x="749" y="16"/>
                  </a:lnTo>
                  <a:lnTo>
                    <a:pt x="747" y="19"/>
                  </a:lnTo>
                  <a:lnTo>
                    <a:pt x="739" y="36"/>
                  </a:lnTo>
                  <a:lnTo>
                    <a:pt x="739" y="37"/>
                  </a:lnTo>
                  <a:lnTo>
                    <a:pt x="734" y="57"/>
                  </a:lnTo>
                  <a:lnTo>
                    <a:pt x="733" y="58"/>
                  </a:lnTo>
                  <a:lnTo>
                    <a:pt x="731" y="82"/>
                  </a:lnTo>
                  <a:lnTo>
                    <a:pt x="726" y="103"/>
                  </a:lnTo>
                  <a:lnTo>
                    <a:pt x="720" y="124"/>
                  </a:lnTo>
                  <a:lnTo>
                    <a:pt x="710" y="141"/>
                  </a:lnTo>
                  <a:lnTo>
                    <a:pt x="694" y="152"/>
                  </a:lnTo>
                  <a:lnTo>
                    <a:pt x="671" y="159"/>
                  </a:lnTo>
                  <a:lnTo>
                    <a:pt x="640" y="161"/>
                  </a:lnTo>
                  <a:lnTo>
                    <a:pt x="573" y="155"/>
                  </a:lnTo>
                  <a:lnTo>
                    <a:pt x="516" y="145"/>
                  </a:lnTo>
                  <a:lnTo>
                    <a:pt x="502" y="141"/>
                  </a:lnTo>
                  <a:lnTo>
                    <a:pt x="515" y="118"/>
                  </a:lnTo>
                  <a:lnTo>
                    <a:pt x="515" y="116"/>
                  </a:lnTo>
                  <a:lnTo>
                    <a:pt x="518" y="109"/>
                  </a:lnTo>
                  <a:lnTo>
                    <a:pt x="514" y="101"/>
                  </a:lnTo>
                  <a:lnTo>
                    <a:pt x="511" y="99"/>
                  </a:lnTo>
                  <a:lnTo>
                    <a:pt x="504" y="93"/>
                  </a:lnTo>
                  <a:lnTo>
                    <a:pt x="503" y="93"/>
                  </a:lnTo>
                  <a:lnTo>
                    <a:pt x="476" y="76"/>
                  </a:lnTo>
                  <a:lnTo>
                    <a:pt x="475" y="75"/>
                  </a:lnTo>
                  <a:lnTo>
                    <a:pt x="432" y="54"/>
                  </a:lnTo>
                  <a:lnTo>
                    <a:pt x="425" y="54"/>
                  </a:lnTo>
                  <a:lnTo>
                    <a:pt x="321" y="108"/>
                  </a:lnTo>
                  <a:lnTo>
                    <a:pt x="288" y="118"/>
                  </a:lnTo>
                  <a:lnTo>
                    <a:pt x="242" y="122"/>
                  </a:lnTo>
                  <a:lnTo>
                    <a:pt x="191" y="125"/>
                  </a:lnTo>
                  <a:lnTo>
                    <a:pt x="190" y="125"/>
                  </a:lnTo>
                  <a:lnTo>
                    <a:pt x="137" y="130"/>
                  </a:lnTo>
                  <a:lnTo>
                    <a:pt x="136" y="131"/>
                  </a:lnTo>
                  <a:lnTo>
                    <a:pt x="86" y="144"/>
                  </a:lnTo>
                  <a:lnTo>
                    <a:pt x="84" y="144"/>
                  </a:lnTo>
                  <a:lnTo>
                    <a:pt x="63" y="154"/>
                  </a:lnTo>
                  <a:lnTo>
                    <a:pt x="61" y="155"/>
                  </a:lnTo>
                  <a:lnTo>
                    <a:pt x="42" y="170"/>
                  </a:lnTo>
                  <a:lnTo>
                    <a:pt x="41" y="171"/>
                  </a:lnTo>
                  <a:lnTo>
                    <a:pt x="24" y="189"/>
                  </a:lnTo>
                  <a:lnTo>
                    <a:pt x="23" y="190"/>
                  </a:lnTo>
                  <a:lnTo>
                    <a:pt x="11" y="214"/>
                  </a:lnTo>
                  <a:lnTo>
                    <a:pt x="11" y="216"/>
                  </a:lnTo>
                  <a:lnTo>
                    <a:pt x="4" y="243"/>
                  </a:lnTo>
                  <a:lnTo>
                    <a:pt x="3" y="245"/>
                  </a:lnTo>
                  <a:lnTo>
                    <a:pt x="0" y="278"/>
                  </a:lnTo>
                  <a:lnTo>
                    <a:pt x="0" y="280"/>
                  </a:lnTo>
                  <a:lnTo>
                    <a:pt x="1" y="291"/>
                  </a:lnTo>
                  <a:lnTo>
                    <a:pt x="2" y="293"/>
                  </a:lnTo>
                  <a:lnTo>
                    <a:pt x="6" y="303"/>
                  </a:lnTo>
                  <a:lnTo>
                    <a:pt x="7" y="305"/>
                  </a:lnTo>
                  <a:lnTo>
                    <a:pt x="21" y="322"/>
                  </a:lnTo>
                  <a:lnTo>
                    <a:pt x="23" y="323"/>
                  </a:lnTo>
                  <a:lnTo>
                    <a:pt x="47" y="338"/>
                  </a:lnTo>
                  <a:lnTo>
                    <a:pt x="48" y="339"/>
                  </a:lnTo>
                  <a:lnTo>
                    <a:pt x="77" y="352"/>
                  </a:lnTo>
                  <a:lnTo>
                    <a:pt x="78" y="352"/>
                  </a:lnTo>
                  <a:lnTo>
                    <a:pt x="113" y="362"/>
                  </a:lnTo>
                  <a:lnTo>
                    <a:pt x="153" y="370"/>
                  </a:lnTo>
                  <a:lnTo>
                    <a:pt x="154" y="371"/>
                  </a:lnTo>
                  <a:lnTo>
                    <a:pt x="242" y="382"/>
                  </a:lnTo>
                  <a:lnTo>
                    <a:pt x="243" y="382"/>
                  </a:lnTo>
                  <a:lnTo>
                    <a:pt x="332" y="386"/>
                  </a:lnTo>
                  <a:lnTo>
                    <a:pt x="413" y="386"/>
                  </a:lnTo>
                  <a:lnTo>
                    <a:pt x="414" y="386"/>
                  </a:lnTo>
                  <a:lnTo>
                    <a:pt x="478" y="381"/>
                  </a:lnTo>
                  <a:lnTo>
                    <a:pt x="478" y="380"/>
                  </a:lnTo>
                  <a:lnTo>
                    <a:pt x="511" y="373"/>
                  </a:lnTo>
                  <a:lnTo>
                    <a:pt x="512" y="373"/>
                  </a:lnTo>
                  <a:lnTo>
                    <a:pt x="560" y="357"/>
                  </a:lnTo>
                  <a:lnTo>
                    <a:pt x="599" y="349"/>
                  </a:lnTo>
                  <a:lnTo>
                    <a:pt x="633" y="348"/>
                  </a:lnTo>
                  <a:lnTo>
                    <a:pt x="660" y="350"/>
                  </a:lnTo>
                  <a:lnTo>
                    <a:pt x="704" y="362"/>
                  </a:lnTo>
                  <a:lnTo>
                    <a:pt x="705" y="362"/>
                  </a:lnTo>
                  <a:lnTo>
                    <a:pt x="739" y="368"/>
                  </a:lnTo>
                  <a:lnTo>
                    <a:pt x="741" y="369"/>
                  </a:lnTo>
                  <a:lnTo>
                    <a:pt x="820" y="361"/>
                  </a:lnTo>
                  <a:lnTo>
                    <a:pt x="820" y="360"/>
                  </a:lnTo>
                  <a:lnTo>
                    <a:pt x="877" y="349"/>
                  </a:lnTo>
                  <a:lnTo>
                    <a:pt x="881" y="347"/>
                  </a:lnTo>
                  <a:lnTo>
                    <a:pt x="889" y="339"/>
                  </a:lnTo>
                  <a:lnTo>
                    <a:pt x="891" y="337"/>
                  </a:lnTo>
                  <a:lnTo>
                    <a:pt x="897" y="323"/>
                  </a:lnTo>
                  <a:lnTo>
                    <a:pt x="898" y="321"/>
                  </a:lnTo>
                  <a:lnTo>
                    <a:pt x="903" y="282"/>
                  </a:lnTo>
                  <a:lnTo>
                    <a:pt x="903" y="281"/>
                  </a:lnTo>
                  <a:lnTo>
                    <a:pt x="900" y="231"/>
                  </a:lnTo>
                  <a:lnTo>
                    <a:pt x="900" y="230"/>
                  </a:lnTo>
                  <a:lnTo>
                    <a:pt x="892" y="174"/>
                  </a:lnTo>
                  <a:lnTo>
                    <a:pt x="891" y="173"/>
                  </a:lnTo>
                  <a:lnTo>
                    <a:pt x="871" y="72"/>
                  </a:lnTo>
                  <a:lnTo>
                    <a:pt x="860" y="27"/>
                  </a:lnTo>
                  <a:lnTo>
                    <a:pt x="856" y="21"/>
                  </a:lnTo>
                  <a:lnTo>
                    <a:pt x="825" y="8"/>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66" name="Freeform 160"/>
            <p:cNvSpPr>
              <a:spLocks/>
            </p:cNvSpPr>
            <p:nvPr/>
          </p:nvSpPr>
          <p:spPr bwMode="auto">
            <a:xfrm>
              <a:off x="4862" y="3827"/>
              <a:ext cx="121" cy="16"/>
            </a:xfrm>
            <a:custGeom>
              <a:avLst/>
              <a:gdLst>
                <a:gd name="T0" fmla="*/ 0 w 884"/>
                <a:gd name="T1" fmla="*/ 0 h 152"/>
                <a:gd name="T2" fmla="*/ 0 w 884"/>
                <a:gd name="T3" fmla="*/ 0 h 152"/>
                <a:gd name="T4" fmla="*/ 0 w 884"/>
                <a:gd name="T5" fmla="*/ 0 h 152"/>
                <a:gd name="T6" fmla="*/ 0 w 884"/>
                <a:gd name="T7" fmla="*/ 0 h 152"/>
                <a:gd name="T8" fmla="*/ 0 w 884"/>
                <a:gd name="T9" fmla="*/ 0 h 152"/>
                <a:gd name="T10" fmla="*/ 0 w 884"/>
                <a:gd name="T11" fmla="*/ 0 h 152"/>
                <a:gd name="T12" fmla="*/ 0 w 884"/>
                <a:gd name="T13" fmla="*/ 0 h 152"/>
                <a:gd name="T14" fmla="*/ 0 w 884"/>
                <a:gd name="T15" fmla="*/ 0 h 152"/>
                <a:gd name="T16" fmla="*/ 0 w 884"/>
                <a:gd name="T17" fmla="*/ 0 h 152"/>
                <a:gd name="T18" fmla="*/ 0 w 884"/>
                <a:gd name="T19" fmla="*/ 0 h 152"/>
                <a:gd name="T20" fmla="*/ 0 w 884"/>
                <a:gd name="T21" fmla="*/ 0 h 152"/>
                <a:gd name="T22" fmla="*/ 0 w 884"/>
                <a:gd name="T23" fmla="*/ 0 h 152"/>
                <a:gd name="T24" fmla="*/ 0 w 884"/>
                <a:gd name="T25" fmla="*/ 0 h 152"/>
                <a:gd name="T26" fmla="*/ 0 w 884"/>
                <a:gd name="T27" fmla="*/ 0 h 152"/>
                <a:gd name="T28" fmla="*/ 0 w 884"/>
                <a:gd name="T29" fmla="*/ 0 h 152"/>
                <a:gd name="T30" fmla="*/ 0 w 884"/>
                <a:gd name="T31" fmla="*/ 0 h 152"/>
                <a:gd name="T32" fmla="*/ 0 w 884"/>
                <a:gd name="T33" fmla="*/ 0 h 152"/>
                <a:gd name="T34" fmla="*/ 0 w 884"/>
                <a:gd name="T35" fmla="*/ 0 h 152"/>
                <a:gd name="T36" fmla="*/ 0 w 884"/>
                <a:gd name="T37" fmla="*/ 0 h 152"/>
                <a:gd name="T38" fmla="*/ 0 w 884"/>
                <a:gd name="T39" fmla="*/ 0 h 152"/>
                <a:gd name="T40" fmla="*/ 0 w 884"/>
                <a:gd name="T41" fmla="*/ 0 h 152"/>
                <a:gd name="T42" fmla="*/ 0 w 884"/>
                <a:gd name="T43" fmla="*/ 0 h 152"/>
                <a:gd name="T44" fmla="*/ 0 w 884"/>
                <a:gd name="T45" fmla="*/ 0 h 152"/>
                <a:gd name="T46" fmla="*/ 0 w 884"/>
                <a:gd name="T47" fmla="*/ 0 h 152"/>
                <a:gd name="T48" fmla="*/ 0 w 884"/>
                <a:gd name="T49" fmla="*/ 0 h 152"/>
                <a:gd name="T50" fmla="*/ 0 w 884"/>
                <a:gd name="T51" fmla="*/ 0 h 152"/>
                <a:gd name="T52" fmla="*/ 0 w 884"/>
                <a:gd name="T53" fmla="*/ 0 h 152"/>
                <a:gd name="T54" fmla="*/ 0 w 884"/>
                <a:gd name="T55" fmla="*/ 0 h 152"/>
                <a:gd name="T56" fmla="*/ 0 w 884"/>
                <a:gd name="T57" fmla="*/ 0 h 152"/>
                <a:gd name="T58" fmla="*/ 0 w 884"/>
                <a:gd name="T59" fmla="*/ 0 h 152"/>
                <a:gd name="T60" fmla="*/ 0 w 884"/>
                <a:gd name="T61" fmla="*/ 0 h 152"/>
                <a:gd name="T62" fmla="*/ 0 w 884"/>
                <a:gd name="T63" fmla="*/ 0 h 152"/>
                <a:gd name="T64" fmla="*/ 0 w 884"/>
                <a:gd name="T65" fmla="*/ 0 h 152"/>
                <a:gd name="T66" fmla="*/ 0 w 884"/>
                <a:gd name="T67" fmla="*/ 0 h 152"/>
                <a:gd name="T68" fmla="*/ 0 w 884"/>
                <a:gd name="T69" fmla="*/ 0 h 152"/>
                <a:gd name="T70" fmla="*/ 0 w 884"/>
                <a:gd name="T71" fmla="*/ 0 h 152"/>
                <a:gd name="T72" fmla="*/ 0 w 884"/>
                <a:gd name="T73" fmla="*/ 0 h 152"/>
                <a:gd name="T74" fmla="*/ 0 w 884"/>
                <a:gd name="T75" fmla="*/ 0 h 152"/>
                <a:gd name="T76" fmla="*/ 0 w 884"/>
                <a:gd name="T77" fmla="*/ 0 h 152"/>
                <a:gd name="T78" fmla="*/ 0 w 884"/>
                <a:gd name="T79" fmla="*/ 0 h 152"/>
                <a:gd name="T80" fmla="*/ 0 w 884"/>
                <a:gd name="T81" fmla="*/ 0 h 152"/>
                <a:gd name="T82" fmla="*/ 0 w 884"/>
                <a:gd name="T83" fmla="*/ 0 h 152"/>
                <a:gd name="T84" fmla="*/ 0 w 884"/>
                <a:gd name="T85" fmla="*/ 0 h 152"/>
                <a:gd name="T86" fmla="*/ 0 w 884"/>
                <a:gd name="T87" fmla="*/ 0 h 152"/>
                <a:gd name="T88" fmla="*/ 0 w 884"/>
                <a:gd name="T89" fmla="*/ 0 h 152"/>
                <a:gd name="T90" fmla="*/ 0 w 884"/>
                <a:gd name="T91" fmla="*/ 0 h 15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884" h="152">
                  <a:moveTo>
                    <a:pt x="868" y="39"/>
                  </a:moveTo>
                  <a:lnTo>
                    <a:pt x="811" y="50"/>
                  </a:lnTo>
                  <a:lnTo>
                    <a:pt x="732" y="58"/>
                  </a:lnTo>
                  <a:lnTo>
                    <a:pt x="698" y="52"/>
                  </a:lnTo>
                  <a:lnTo>
                    <a:pt x="654" y="40"/>
                  </a:lnTo>
                  <a:lnTo>
                    <a:pt x="625" y="37"/>
                  </a:lnTo>
                  <a:lnTo>
                    <a:pt x="590" y="38"/>
                  </a:lnTo>
                  <a:lnTo>
                    <a:pt x="550" y="47"/>
                  </a:lnTo>
                  <a:lnTo>
                    <a:pt x="502" y="64"/>
                  </a:lnTo>
                  <a:lnTo>
                    <a:pt x="472" y="70"/>
                  </a:lnTo>
                  <a:lnTo>
                    <a:pt x="417" y="74"/>
                  </a:lnTo>
                  <a:lnTo>
                    <a:pt x="343" y="75"/>
                  </a:lnTo>
                  <a:lnTo>
                    <a:pt x="261" y="72"/>
                  </a:lnTo>
                  <a:lnTo>
                    <a:pt x="179" y="65"/>
                  </a:lnTo>
                  <a:lnTo>
                    <a:pt x="104" y="50"/>
                  </a:lnTo>
                  <a:lnTo>
                    <a:pt x="44" y="30"/>
                  </a:lnTo>
                  <a:lnTo>
                    <a:pt x="22" y="15"/>
                  </a:lnTo>
                  <a:lnTo>
                    <a:pt x="15" y="10"/>
                  </a:lnTo>
                  <a:lnTo>
                    <a:pt x="7" y="0"/>
                  </a:lnTo>
                  <a:lnTo>
                    <a:pt x="2" y="25"/>
                  </a:lnTo>
                  <a:lnTo>
                    <a:pt x="0" y="53"/>
                  </a:lnTo>
                  <a:lnTo>
                    <a:pt x="1" y="64"/>
                  </a:lnTo>
                  <a:lnTo>
                    <a:pt x="5" y="74"/>
                  </a:lnTo>
                  <a:lnTo>
                    <a:pt x="19" y="91"/>
                  </a:lnTo>
                  <a:lnTo>
                    <a:pt x="43" y="105"/>
                  </a:lnTo>
                  <a:lnTo>
                    <a:pt x="72" y="119"/>
                  </a:lnTo>
                  <a:lnTo>
                    <a:pt x="107" y="129"/>
                  </a:lnTo>
                  <a:lnTo>
                    <a:pt x="147" y="137"/>
                  </a:lnTo>
                  <a:lnTo>
                    <a:pt x="235" y="147"/>
                  </a:lnTo>
                  <a:lnTo>
                    <a:pt x="324" y="152"/>
                  </a:lnTo>
                  <a:lnTo>
                    <a:pt x="405" y="152"/>
                  </a:lnTo>
                  <a:lnTo>
                    <a:pt x="469" y="146"/>
                  </a:lnTo>
                  <a:lnTo>
                    <a:pt x="502" y="140"/>
                  </a:lnTo>
                  <a:lnTo>
                    <a:pt x="550" y="124"/>
                  </a:lnTo>
                  <a:lnTo>
                    <a:pt x="590" y="115"/>
                  </a:lnTo>
                  <a:lnTo>
                    <a:pt x="625" y="114"/>
                  </a:lnTo>
                  <a:lnTo>
                    <a:pt x="654" y="117"/>
                  </a:lnTo>
                  <a:lnTo>
                    <a:pt x="698" y="129"/>
                  </a:lnTo>
                  <a:lnTo>
                    <a:pt x="732" y="135"/>
                  </a:lnTo>
                  <a:lnTo>
                    <a:pt x="811" y="127"/>
                  </a:lnTo>
                  <a:lnTo>
                    <a:pt x="868" y="116"/>
                  </a:lnTo>
                  <a:lnTo>
                    <a:pt x="879" y="102"/>
                  </a:lnTo>
                  <a:lnTo>
                    <a:pt x="884" y="79"/>
                  </a:lnTo>
                  <a:lnTo>
                    <a:pt x="884" y="8"/>
                  </a:lnTo>
                  <a:lnTo>
                    <a:pt x="878" y="28"/>
                  </a:lnTo>
                  <a:lnTo>
                    <a:pt x="868"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67" name="Freeform 161"/>
            <p:cNvSpPr>
              <a:spLocks/>
            </p:cNvSpPr>
            <p:nvPr/>
          </p:nvSpPr>
          <p:spPr bwMode="auto">
            <a:xfrm>
              <a:off x="4856" y="3827"/>
              <a:ext cx="133" cy="21"/>
            </a:xfrm>
            <a:custGeom>
              <a:avLst/>
              <a:gdLst>
                <a:gd name="T0" fmla="*/ 0 w 900"/>
                <a:gd name="T1" fmla="*/ 0 h 165"/>
                <a:gd name="T2" fmla="*/ 0 w 900"/>
                <a:gd name="T3" fmla="*/ 0 h 165"/>
                <a:gd name="T4" fmla="*/ 0 w 900"/>
                <a:gd name="T5" fmla="*/ 0 h 165"/>
                <a:gd name="T6" fmla="*/ 0 w 900"/>
                <a:gd name="T7" fmla="*/ 0 h 165"/>
                <a:gd name="T8" fmla="*/ 0 w 900"/>
                <a:gd name="T9" fmla="*/ 0 h 165"/>
                <a:gd name="T10" fmla="*/ 0 w 900"/>
                <a:gd name="T11" fmla="*/ 0 h 165"/>
                <a:gd name="T12" fmla="*/ 0 w 900"/>
                <a:gd name="T13" fmla="*/ 0 h 165"/>
                <a:gd name="T14" fmla="*/ 0 w 900"/>
                <a:gd name="T15" fmla="*/ 0 h 165"/>
                <a:gd name="T16" fmla="*/ 0 w 900"/>
                <a:gd name="T17" fmla="*/ 0 h 165"/>
                <a:gd name="T18" fmla="*/ 0 w 900"/>
                <a:gd name="T19" fmla="*/ 0 h 165"/>
                <a:gd name="T20" fmla="*/ 0 w 900"/>
                <a:gd name="T21" fmla="*/ 0 h 165"/>
                <a:gd name="T22" fmla="*/ 0 w 900"/>
                <a:gd name="T23" fmla="*/ 0 h 165"/>
                <a:gd name="T24" fmla="*/ 0 w 900"/>
                <a:gd name="T25" fmla="*/ 0 h 165"/>
                <a:gd name="T26" fmla="*/ 0 w 900"/>
                <a:gd name="T27" fmla="*/ 0 h 165"/>
                <a:gd name="T28" fmla="*/ 0 w 900"/>
                <a:gd name="T29" fmla="*/ 0 h 165"/>
                <a:gd name="T30" fmla="*/ 0 w 900"/>
                <a:gd name="T31" fmla="*/ 0 h 165"/>
                <a:gd name="T32" fmla="*/ 0 w 900"/>
                <a:gd name="T33" fmla="*/ 0 h 165"/>
                <a:gd name="T34" fmla="*/ 0 w 900"/>
                <a:gd name="T35" fmla="*/ 0 h 165"/>
                <a:gd name="T36" fmla="*/ 0 w 900"/>
                <a:gd name="T37" fmla="*/ 0 h 165"/>
                <a:gd name="T38" fmla="*/ 0 w 900"/>
                <a:gd name="T39" fmla="*/ 0 h 165"/>
                <a:gd name="T40" fmla="*/ 0 w 900"/>
                <a:gd name="T41" fmla="*/ 0 h 165"/>
                <a:gd name="T42" fmla="*/ 0 w 900"/>
                <a:gd name="T43" fmla="*/ 0 h 165"/>
                <a:gd name="T44" fmla="*/ 0 w 900"/>
                <a:gd name="T45" fmla="*/ 0 h 165"/>
                <a:gd name="T46" fmla="*/ 0 w 900"/>
                <a:gd name="T47" fmla="*/ 0 h 165"/>
                <a:gd name="T48" fmla="*/ 0 w 900"/>
                <a:gd name="T49" fmla="*/ 0 h 165"/>
                <a:gd name="T50" fmla="*/ 0 w 900"/>
                <a:gd name="T51" fmla="*/ 0 h 165"/>
                <a:gd name="T52" fmla="*/ 0 w 900"/>
                <a:gd name="T53" fmla="*/ 0 h 165"/>
                <a:gd name="T54" fmla="*/ 0 w 900"/>
                <a:gd name="T55" fmla="*/ 0 h 165"/>
                <a:gd name="T56" fmla="*/ 0 w 900"/>
                <a:gd name="T57" fmla="*/ 0 h 165"/>
                <a:gd name="T58" fmla="*/ 0 w 900"/>
                <a:gd name="T59" fmla="*/ 0 h 165"/>
                <a:gd name="T60" fmla="*/ 0 w 900"/>
                <a:gd name="T61" fmla="*/ 0 h 165"/>
                <a:gd name="T62" fmla="*/ 0 w 900"/>
                <a:gd name="T63" fmla="*/ 0 h 165"/>
                <a:gd name="T64" fmla="*/ 0 w 900"/>
                <a:gd name="T65" fmla="*/ 0 h 165"/>
                <a:gd name="T66" fmla="*/ 0 w 900"/>
                <a:gd name="T67" fmla="*/ 0 h 165"/>
                <a:gd name="T68" fmla="*/ 0 w 900"/>
                <a:gd name="T69" fmla="*/ 0 h 165"/>
                <a:gd name="T70" fmla="*/ 0 w 900"/>
                <a:gd name="T71" fmla="*/ 0 h 165"/>
                <a:gd name="T72" fmla="*/ 0 w 900"/>
                <a:gd name="T73" fmla="*/ 0 h 165"/>
                <a:gd name="T74" fmla="*/ 0 w 900"/>
                <a:gd name="T75" fmla="*/ 0 h 165"/>
                <a:gd name="T76" fmla="*/ 0 w 900"/>
                <a:gd name="T77" fmla="*/ 0 h 165"/>
                <a:gd name="T78" fmla="*/ 0 w 900"/>
                <a:gd name="T79" fmla="*/ 0 h 165"/>
                <a:gd name="T80" fmla="*/ 0 w 900"/>
                <a:gd name="T81" fmla="*/ 0 h 165"/>
                <a:gd name="T82" fmla="*/ 0 w 900"/>
                <a:gd name="T83" fmla="*/ 0 h 165"/>
                <a:gd name="T84" fmla="*/ 0 w 900"/>
                <a:gd name="T85" fmla="*/ 0 h 165"/>
                <a:gd name="T86" fmla="*/ 0 w 900"/>
                <a:gd name="T87" fmla="*/ 0 h 165"/>
                <a:gd name="T88" fmla="*/ 0 w 900"/>
                <a:gd name="T89" fmla="*/ 0 h 165"/>
                <a:gd name="T90" fmla="*/ 0 w 900"/>
                <a:gd name="T91" fmla="*/ 0 h 165"/>
                <a:gd name="T92" fmla="*/ 0 w 900"/>
                <a:gd name="T93" fmla="*/ 0 h 165"/>
                <a:gd name="T94" fmla="*/ 0 w 900"/>
                <a:gd name="T95" fmla="*/ 0 h 165"/>
                <a:gd name="T96" fmla="*/ 0 w 900"/>
                <a:gd name="T97" fmla="*/ 0 h 16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00" h="165">
                  <a:moveTo>
                    <a:pt x="892" y="38"/>
                  </a:moveTo>
                  <a:lnTo>
                    <a:pt x="891" y="27"/>
                  </a:lnTo>
                  <a:lnTo>
                    <a:pt x="880" y="28"/>
                  </a:lnTo>
                  <a:lnTo>
                    <a:pt x="872" y="37"/>
                  </a:lnTo>
                  <a:lnTo>
                    <a:pt x="818" y="47"/>
                  </a:lnTo>
                  <a:lnTo>
                    <a:pt x="740" y="55"/>
                  </a:lnTo>
                  <a:lnTo>
                    <a:pt x="708" y="50"/>
                  </a:lnTo>
                  <a:lnTo>
                    <a:pt x="664" y="38"/>
                  </a:lnTo>
                  <a:lnTo>
                    <a:pt x="663" y="37"/>
                  </a:lnTo>
                  <a:lnTo>
                    <a:pt x="634" y="34"/>
                  </a:lnTo>
                  <a:lnTo>
                    <a:pt x="633" y="34"/>
                  </a:lnTo>
                  <a:lnTo>
                    <a:pt x="598" y="35"/>
                  </a:lnTo>
                  <a:lnTo>
                    <a:pt x="596" y="36"/>
                  </a:lnTo>
                  <a:lnTo>
                    <a:pt x="556" y="45"/>
                  </a:lnTo>
                  <a:lnTo>
                    <a:pt x="508" y="61"/>
                  </a:lnTo>
                  <a:lnTo>
                    <a:pt x="479" y="66"/>
                  </a:lnTo>
                  <a:lnTo>
                    <a:pt x="425" y="71"/>
                  </a:lnTo>
                  <a:lnTo>
                    <a:pt x="351" y="72"/>
                  </a:lnTo>
                  <a:lnTo>
                    <a:pt x="269" y="69"/>
                  </a:lnTo>
                  <a:lnTo>
                    <a:pt x="188" y="61"/>
                  </a:lnTo>
                  <a:lnTo>
                    <a:pt x="114" y="48"/>
                  </a:lnTo>
                  <a:lnTo>
                    <a:pt x="55" y="28"/>
                  </a:lnTo>
                  <a:lnTo>
                    <a:pt x="34" y="14"/>
                  </a:lnTo>
                  <a:lnTo>
                    <a:pt x="28" y="9"/>
                  </a:lnTo>
                  <a:lnTo>
                    <a:pt x="21" y="0"/>
                  </a:lnTo>
                  <a:lnTo>
                    <a:pt x="8" y="3"/>
                  </a:lnTo>
                  <a:lnTo>
                    <a:pt x="3" y="28"/>
                  </a:lnTo>
                  <a:lnTo>
                    <a:pt x="2" y="29"/>
                  </a:lnTo>
                  <a:lnTo>
                    <a:pt x="0" y="57"/>
                  </a:lnTo>
                  <a:lnTo>
                    <a:pt x="0" y="59"/>
                  </a:lnTo>
                  <a:lnTo>
                    <a:pt x="1" y="70"/>
                  </a:lnTo>
                  <a:lnTo>
                    <a:pt x="2" y="72"/>
                  </a:lnTo>
                  <a:lnTo>
                    <a:pt x="6" y="82"/>
                  </a:lnTo>
                  <a:lnTo>
                    <a:pt x="7" y="84"/>
                  </a:lnTo>
                  <a:lnTo>
                    <a:pt x="21" y="101"/>
                  </a:lnTo>
                  <a:lnTo>
                    <a:pt x="23" y="102"/>
                  </a:lnTo>
                  <a:lnTo>
                    <a:pt x="47" y="117"/>
                  </a:lnTo>
                  <a:lnTo>
                    <a:pt x="48" y="118"/>
                  </a:lnTo>
                  <a:lnTo>
                    <a:pt x="77" y="131"/>
                  </a:lnTo>
                  <a:lnTo>
                    <a:pt x="78" y="131"/>
                  </a:lnTo>
                  <a:lnTo>
                    <a:pt x="113" y="141"/>
                  </a:lnTo>
                  <a:lnTo>
                    <a:pt x="153" y="149"/>
                  </a:lnTo>
                  <a:lnTo>
                    <a:pt x="154" y="150"/>
                  </a:lnTo>
                  <a:lnTo>
                    <a:pt x="242" y="161"/>
                  </a:lnTo>
                  <a:lnTo>
                    <a:pt x="243" y="161"/>
                  </a:lnTo>
                  <a:lnTo>
                    <a:pt x="332" y="165"/>
                  </a:lnTo>
                  <a:lnTo>
                    <a:pt x="413" y="165"/>
                  </a:lnTo>
                  <a:lnTo>
                    <a:pt x="414" y="165"/>
                  </a:lnTo>
                  <a:lnTo>
                    <a:pt x="478" y="160"/>
                  </a:lnTo>
                  <a:lnTo>
                    <a:pt x="478" y="159"/>
                  </a:lnTo>
                  <a:lnTo>
                    <a:pt x="511" y="152"/>
                  </a:lnTo>
                  <a:lnTo>
                    <a:pt x="512" y="152"/>
                  </a:lnTo>
                  <a:lnTo>
                    <a:pt x="560" y="136"/>
                  </a:lnTo>
                  <a:lnTo>
                    <a:pt x="599" y="128"/>
                  </a:lnTo>
                  <a:lnTo>
                    <a:pt x="633" y="127"/>
                  </a:lnTo>
                  <a:lnTo>
                    <a:pt x="660" y="129"/>
                  </a:lnTo>
                  <a:lnTo>
                    <a:pt x="704" y="141"/>
                  </a:lnTo>
                  <a:lnTo>
                    <a:pt x="705" y="141"/>
                  </a:lnTo>
                  <a:lnTo>
                    <a:pt x="739" y="147"/>
                  </a:lnTo>
                  <a:lnTo>
                    <a:pt x="741" y="148"/>
                  </a:lnTo>
                  <a:lnTo>
                    <a:pt x="820" y="140"/>
                  </a:lnTo>
                  <a:lnTo>
                    <a:pt x="820" y="139"/>
                  </a:lnTo>
                  <a:lnTo>
                    <a:pt x="877" y="128"/>
                  </a:lnTo>
                  <a:lnTo>
                    <a:pt x="882" y="126"/>
                  </a:lnTo>
                  <a:lnTo>
                    <a:pt x="893" y="113"/>
                  </a:lnTo>
                  <a:lnTo>
                    <a:pt x="894" y="109"/>
                  </a:lnTo>
                  <a:lnTo>
                    <a:pt x="899" y="86"/>
                  </a:lnTo>
                  <a:lnTo>
                    <a:pt x="900" y="84"/>
                  </a:lnTo>
                  <a:lnTo>
                    <a:pt x="900" y="13"/>
                  </a:lnTo>
                  <a:lnTo>
                    <a:pt x="885" y="11"/>
                  </a:lnTo>
                  <a:lnTo>
                    <a:pt x="879" y="29"/>
                  </a:lnTo>
                  <a:lnTo>
                    <a:pt x="872" y="37"/>
                  </a:lnTo>
                  <a:lnTo>
                    <a:pt x="818" y="48"/>
                  </a:lnTo>
                  <a:lnTo>
                    <a:pt x="811" y="56"/>
                  </a:lnTo>
                  <a:lnTo>
                    <a:pt x="820" y="62"/>
                  </a:lnTo>
                  <a:lnTo>
                    <a:pt x="877" y="51"/>
                  </a:lnTo>
                  <a:lnTo>
                    <a:pt x="882" y="49"/>
                  </a:lnTo>
                  <a:lnTo>
                    <a:pt x="892" y="38"/>
                  </a:lnTo>
                  <a:lnTo>
                    <a:pt x="893" y="35"/>
                  </a:lnTo>
                  <a:lnTo>
                    <a:pt x="899" y="15"/>
                  </a:lnTo>
                  <a:lnTo>
                    <a:pt x="900" y="13"/>
                  </a:lnTo>
                  <a:lnTo>
                    <a:pt x="884" y="13"/>
                  </a:lnTo>
                  <a:lnTo>
                    <a:pt x="884" y="83"/>
                  </a:lnTo>
                  <a:lnTo>
                    <a:pt x="880" y="104"/>
                  </a:lnTo>
                  <a:lnTo>
                    <a:pt x="872" y="114"/>
                  </a:lnTo>
                  <a:lnTo>
                    <a:pt x="818" y="124"/>
                  </a:lnTo>
                  <a:lnTo>
                    <a:pt x="740" y="132"/>
                  </a:lnTo>
                  <a:lnTo>
                    <a:pt x="708" y="127"/>
                  </a:lnTo>
                  <a:lnTo>
                    <a:pt x="664" y="115"/>
                  </a:lnTo>
                  <a:lnTo>
                    <a:pt x="663" y="114"/>
                  </a:lnTo>
                  <a:lnTo>
                    <a:pt x="634" y="110"/>
                  </a:lnTo>
                  <a:lnTo>
                    <a:pt x="633" y="110"/>
                  </a:lnTo>
                  <a:lnTo>
                    <a:pt x="598" y="112"/>
                  </a:lnTo>
                  <a:lnTo>
                    <a:pt x="596" y="113"/>
                  </a:lnTo>
                  <a:lnTo>
                    <a:pt x="556" y="122"/>
                  </a:lnTo>
                  <a:lnTo>
                    <a:pt x="508" y="138"/>
                  </a:lnTo>
                  <a:lnTo>
                    <a:pt x="476" y="143"/>
                  </a:lnTo>
                  <a:lnTo>
                    <a:pt x="413" y="148"/>
                  </a:lnTo>
                  <a:lnTo>
                    <a:pt x="332" y="148"/>
                  </a:lnTo>
                  <a:lnTo>
                    <a:pt x="244" y="144"/>
                  </a:lnTo>
                  <a:lnTo>
                    <a:pt x="156" y="134"/>
                  </a:lnTo>
                  <a:lnTo>
                    <a:pt x="117" y="127"/>
                  </a:lnTo>
                  <a:lnTo>
                    <a:pt x="83" y="117"/>
                  </a:lnTo>
                  <a:lnTo>
                    <a:pt x="55" y="103"/>
                  </a:lnTo>
                  <a:lnTo>
                    <a:pt x="32" y="90"/>
                  </a:lnTo>
                  <a:lnTo>
                    <a:pt x="20" y="75"/>
                  </a:lnTo>
                  <a:lnTo>
                    <a:pt x="16" y="66"/>
                  </a:lnTo>
                  <a:lnTo>
                    <a:pt x="16" y="58"/>
                  </a:lnTo>
                  <a:lnTo>
                    <a:pt x="18" y="31"/>
                  </a:lnTo>
                  <a:lnTo>
                    <a:pt x="22" y="7"/>
                  </a:lnTo>
                  <a:lnTo>
                    <a:pt x="8" y="3"/>
                  </a:lnTo>
                  <a:lnTo>
                    <a:pt x="9" y="10"/>
                  </a:lnTo>
                  <a:lnTo>
                    <a:pt x="17" y="20"/>
                  </a:lnTo>
                  <a:lnTo>
                    <a:pt x="19" y="21"/>
                  </a:lnTo>
                  <a:lnTo>
                    <a:pt x="26" y="27"/>
                  </a:lnTo>
                  <a:lnTo>
                    <a:pt x="48" y="41"/>
                  </a:lnTo>
                  <a:lnTo>
                    <a:pt x="50" y="42"/>
                  </a:lnTo>
                  <a:lnTo>
                    <a:pt x="110" y="62"/>
                  </a:lnTo>
                  <a:lnTo>
                    <a:pt x="111" y="62"/>
                  </a:lnTo>
                  <a:lnTo>
                    <a:pt x="186" y="77"/>
                  </a:lnTo>
                  <a:lnTo>
                    <a:pt x="186" y="78"/>
                  </a:lnTo>
                  <a:lnTo>
                    <a:pt x="268" y="85"/>
                  </a:lnTo>
                  <a:lnTo>
                    <a:pt x="269" y="85"/>
                  </a:lnTo>
                  <a:lnTo>
                    <a:pt x="351" y="88"/>
                  </a:lnTo>
                  <a:lnTo>
                    <a:pt x="425" y="87"/>
                  </a:lnTo>
                  <a:lnTo>
                    <a:pt x="426" y="87"/>
                  </a:lnTo>
                  <a:lnTo>
                    <a:pt x="481" y="83"/>
                  </a:lnTo>
                  <a:lnTo>
                    <a:pt x="481" y="82"/>
                  </a:lnTo>
                  <a:lnTo>
                    <a:pt x="511" y="76"/>
                  </a:lnTo>
                  <a:lnTo>
                    <a:pt x="512" y="76"/>
                  </a:lnTo>
                  <a:lnTo>
                    <a:pt x="560" y="59"/>
                  </a:lnTo>
                  <a:lnTo>
                    <a:pt x="599" y="51"/>
                  </a:lnTo>
                  <a:lnTo>
                    <a:pt x="633" y="50"/>
                  </a:lnTo>
                  <a:lnTo>
                    <a:pt x="660" y="52"/>
                  </a:lnTo>
                  <a:lnTo>
                    <a:pt x="704" y="64"/>
                  </a:lnTo>
                  <a:lnTo>
                    <a:pt x="705" y="64"/>
                  </a:lnTo>
                  <a:lnTo>
                    <a:pt x="739" y="71"/>
                  </a:lnTo>
                  <a:lnTo>
                    <a:pt x="741" y="72"/>
                  </a:lnTo>
                  <a:lnTo>
                    <a:pt x="820" y="63"/>
                  </a:lnTo>
                  <a:lnTo>
                    <a:pt x="820" y="62"/>
                  </a:lnTo>
                  <a:lnTo>
                    <a:pt x="877" y="51"/>
                  </a:lnTo>
                  <a:lnTo>
                    <a:pt x="882" y="49"/>
                  </a:lnTo>
                  <a:lnTo>
                    <a:pt x="892" y="38"/>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68" name="Freeform 162"/>
            <p:cNvSpPr>
              <a:spLocks/>
            </p:cNvSpPr>
            <p:nvPr/>
          </p:nvSpPr>
          <p:spPr bwMode="auto">
            <a:xfrm>
              <a:off x="4899" y="3811"/>
              <a:ext cx="10" cy="10"/>
            </a:xfrm>
            <a:custGeom>
              <a:avLst/>
              <a:gdLst>
                <a:gd name="T0" fmla="*/ 0 w 70"/>
                <a:gd name="T1" fmla="*/ 0 h 88"/>
                <a:gd name="T2" fmla="*/ 0 w 70"/>
                <a:gd name="T3" fmla="*/ 0 h 88"/>
                <a:gd name="T4" fmla="*/ 0 w 70"/>
                <a:gd name="T5" fmla="*/ 0 h 88"/>
                <a:gd name="T6" fmla="*/ 0 w 70"/>
                <a:gd name="T7" fmla="*/ 0 h 88"/>
                <a:gd name="T8" fmla="*/ 0 w 70"/>
                <a:gd name="T9" fmla="*/ 0 h 88"/>
                <a:gd name="T10" fmla="*/ 0 w 70"/>
                <a:gd name="T11" fmla="*/ 0 h 88"/>
                <a:gd name="T12" fmla="*/ 0 w 70"/>
                <a:gd name="T13" fmla="*/ 0 h 88"/>
                <a:gd name="T14" fmla="*/ 0 w 70"/>
                <a:gd name="T15" fmla="*/ 0 h 88"/>
                <a:gd name="T16" fmla="*/ 0 w 70"/>
                <a:gd name="T17" fmla="*/ 0 h 88"/>
                <a:gd name="T18" fmla="*/ 0 w 70"/>
                <a:gd name="T19" fmla="*/ 0 h 88"/>
                <a:gd name="T20" fmla="*/ 0 w 70"/>
                <a:gd name="T21" fmla="*/ 0 h 88"/>
                <a:gd name="T22" fmla="*/ 0 w 70"/>
                <a:gd name="T23" fmla="*/ 0 h 88"/>
                <a:gd name="T24" fmla="*/ 0 w 70"/>
                <a:gd name="T25" fmla="*/ 0 h 88"/>
                <a:gd name="T26" fmla="*/ 0 w 70"/>
                <a:gd name="T27" fmla="*/ 0 h 88"/>
                <a:gd name="T28" fmla="*/ 0 w 70"/>
                <a:gd name="T29" fmla="*/ 0 h 88"/>
                <a:gd name="T30" fmla="*/ 0 w 70"/>
                <a:gd name="T31" fmla="*/ 0 h 88"/>
                <a:gd name="T32" fmla="*/ 0 w 70"/>
                <a:gd name="T33" fmla="*/ 0 h 88"/>
                <a:gd name="T34" fmla="*/ 0 w 70"/>
                <a:gd name="T35" fmla="*/ 0 h 88"/>
                <a:gd name="T36" fmla="*/ 0 w 70"/>
                <a:gd name="T37" fmla="*/ 0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0" h="88">
                  <a:moveTo>
                    <a:pt x="11" y="0"/>
                  </a:moveTo>
                  <a:lnTo>
                    <a:pt x="0" y="1"/>
                  </a:lnTo>
                  <a:lnTo>
                    <a:pt x="1" y="12"/>
                  </a:lnTo>
                  <a:lnTo>
                    <a:pt x="31" y="38"/>
                  </a:lnTo>
                  <a:lnTo>
                    <a:pt x="50" y="62"/>
                  </a:lnTo>
                  <a:lnTo>
                    <a:pt x="55" y="70"/>
                  </a:lnTo>
                  <a:lnTo>
                    <a:pt x="53" y="79"/>
                  </a:lnTo>
                  <a:lnTo>
                    <a:pt x="58" y="88"/>
                  </a:lnTo>
                  <a:lnTo>
                    <a:pt x="67" y="83"/>
                  </a:lnTo>
                  <a:lnTo>
                    <a:pt x="70" y="72"/>
                  </a:lnTo>
                  <a:lnTo>
                    <a:pt x="70" y="68"/>
                  </a:lnTo>
                  <a:lnTo>
                    <a:pt x="69" y="65"/>
                  </a:lnTo>
                  <a:lnTo>
                    <a:pt x="68" y="63"/>
                  </a:lnTo>
                  <a:lnTo>
                    <a:pt x="62" y="53"/>
                  </a:lnTo>
                  <a:lnTo>
                    <a:pt x="62" y="52"/>
                  </a:lnTo>
                  <a:lnTo>
                    <a:pt x="43" y="28"/>
                  </a:lnTo>
                  <a:lnTo>
                    <a:pt x="42" y="27"/>
                  </a:lnTo>
                  <a:lnTo>
                    <a:pt x="11" y="0"/>
                  </a:lnTo>
                  <a:close/>
                </a:path>
              </a:pathLst>
            </a:custGeom>
            <a:solidFill>
              <a:srgbClr val="FFFFFF"/>
            </a:solidFill>
            <a:ln w="0">
              <a:solidFill>
                <a:srgbClr val="FFFFFF"/>
              </a:solidFill>
              <a:prstDash val="solid"/>
              <a:round/>
              <a:headEnd/>
              <a:tailEnd/>
            </a:ln>
          </p:spPr>
          <p:txBody>
            <a:bodyPr/>
            <a:lstStyle/>
            <a:p>
              <a:endParaRPr lang="ja-JP" altLang="en-US"/>
            </a:p>
          </p:txBody>
        </p:sp>
        <p:sp>
          <p:nvSpPr>
            <p:cNvPr id="3269" name="Freeform 163"/>
            <p:cNvSpPr>
              <a:spLocks/>
            </p:cNvSpPr>
            <p:nvPr/>
          </p:nvSpPr>
          <p:spPr bwMode="auto">
            <a:xfrm>
              <a:off x="4893" y="3811"/>
              <a:ext cx="11" cy="10"/>
            </a:xfrm>
            <a:custGeom>
              <a:avLst/>
              <a:gdLst>
                <a:gd name="T0" fmla="*/ 0 w 69"/>
                <a:gd name="T1" fmla="*/ 0 h 88"/>
                <a:gd name="T2" fmla="*/ 0 w 69"/>
                <a:gd name="T3" fmla="*/ 0 h 88"/>
                <a:gd name="T4" fmla="*/ 0 w 69"/>
                <a:gd name="T5" fmla="*/ 0 h 88"/>
                <a:gd name="T6" fmla="*/ 0 w 69"/>
                <a:gd name="T7" fmla="*/ 0 h 88"/>
                <a:gd name="T8" fmla="*/ 0 w 69"/>
                <a:gd name="T9" fmla="*/ 0 h 88"/>
                <a:gd name="T10" fmla="*/ 0 w 69"/>
                <a:gd name="T11" fmla="*/ 0 h 88"/>
                <a:gd name="T12" fmla="*/ 0 w 69"/>
                <a:gd name="T13" fmla="*/ 0 h 88"/>
                <a:gd name="T14" fmla="*/ 0 w 69"/>
                <a:gd name="T15" fmla="*/ 0 h 88"/>
                <a:gd name="T16" fmla="*/ 0 w 69"/>
                <a:gd name="T17" fmla="*/ 0 h 88"/>
                <a:gd name="T18" fmla="*/ 0 w 69"/>
                <a:gd name="T19" fmla="*/ 0 h 88"/>
                <a:gd name="T20" fmla="*/ 0 w 69"/>
                <a:gd name="T21" fmla="*/ 0 h 88"/>
                <a:gd name="T22" fmla="*/ 0 w 69"/>
                <a:gd name="T23" fmla="*/ 0 h 88"/>
                <a:gd name="T24" fmla="*/ 0 w 69"/>
                <a:gd name="T25" fmla="*/ 0 h 88"/>
                <a:gd name="T26" fmla="*/ 0 w 69"/>
                <a:gd name="T27" fmla="*/ 0 h 88"/>
                <a:gd name="T28" fmla="*/ 0 w 69"/>
                <a:gd name="T29" fmla="*/ 0 h 88"/>
                <a:gd name="T30" fmla="*/ 0 w 69"/>
                <a:gd name="T31" fmla="*/ 0 h 88"/>
                <a:gd name="T32" fmla="*/ 0 w 69"/>
                <a:gd name="T33" fmla="*/ 0 h 88"/>
                <a:gd name="T34" fmla="*/ 0 w 69"/>
                <a:gd name="T35" fmla="*/ 0 h 88"/>
                <a:gd name="T36" fmla="*/ 0 w 69"/>
                <a:gd name="T37" fmla="*/ 0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9" h="88">
                  <a:moveTo>
                    <a:pt x="11" y="0"/>
                  </a:moveTo>
                  <a:lnTo>
                    <a:pt x="0" y="1"/>
                  </a:lnTo>
                  <a:lnTo>
                    <a:pt x="1" y="12"/>
                  </a:lnTo>
                  <a:lnTo>
                    <a:pt x="31" y="37"/>
                  </a:lnTo>
                  <a:lnTo>
                    <a:pt x="49" y="61"/>
                  </a:lnTo>
                  <a:lnTo>
                    <a:pt x="54" y="69"/>
                  </a:lnTo>
                  <a:lnTo>
                    <a:pt x="52" y="78"/>
                  </a:lnTo>
                  <a:lnTo>
                    <a:pt x="57" y="88"/>
                  </a:lnTo>
                  <a:lnTo>
                    <a:pt x="66" y="82"/>
                  </a:lnTo>
                  <a:lnTo>
                    <a:pt x="69" y="71"/>
                  </a:lnTo>
                  <a:lnTo>
                    <a:pt x="69" y="67"/>
                  </a:lnTo>
                  <a:lnTo>
                    <a:pt x="68" y="64"/>
                  </a:lnTo>
                  <a:lnTo>
                    <a:pt x="67" y="62"/>
                  </a:lnTo>
                  <a:lnTo>
                    <a:pt x="61" y="53"/>
                  </a:lnTo>
                  <a:lnTo>
                    <a:pt x="61" y="52"/>
                  </a:lnTo>
                  <a:lnTo>
                    <a:pt x="43" y="27"/>
                  </a:lnTo>
                  <a:lnTo>
                    <a:pt x="42" y="26"/>
                  </a:lnTo>
                  <a:lnTo>
                    <a:pt x="11" y="0"/>
                  </a:lnTo>
                  <a:close/>
                </a:path>
              </a:pathLst>
            </a:custGeom>
            <a:solidFill>
              <a:srgbClr val="FFFFFF"/>
            </a:solidFill>
            <a:ln w="0">
              <a:solidFill>
                <a:srgbClr val="FFFFFF"/>
              </a:solidFill>
              <a:prstDash val="solid"/>
              <a:round/>
              <a:headEnd/>
              <a:tailEnd/>
            </a:ln>
          </p:spPr>
          <p:txBody>
            <a:bodyPr/>
            <a:lstStyle/>
            <a:p>
              <a:endParaRPr lang="ja-JP" altLang="en-US"/>
            </a:p>
          </p:txBody>
        </p:sp>
        <p:sp>
          <p:nvSpPr>
            <p:cNvPr id="3270" name="Rectangle 164"/>
            <p:cNvSpPr>
              <a:spLocks noChangeArrowheads="1"/>
            </p:cNvSpPr>
            <p:nvPr/>
          </p:nvSpPr>
          <p:spPr bwMode="auto">
            <a:xfrm>
              <a:off x="5052" y="3779"/>
              <a:ext cx="53" cy="37"/>
            </a:xfrm>
            <a:prstGeom prst="rect">
              <a:avLst/>
            </a:prstGeom>
            <a:solidFill>
              <a:srgbClr val="C0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71" name="Freeform 165"/>
            <p:cNvSpPr>
              <a:spLocks/>
            </p:cNvSpPr>
            <p:nvPr/>
          </p:nvSpPr>
          <p:spPr bwMode="auto">
            <a:xfrm>
              <a:off x="5052" y="3779"/>
              <a:ext cx="58" cy="42"/>
            </a:xfrm>
            <a:custGeom>
              <a:avLst/>
              <a:gdLst>
                <a:gd name="T0" fmla="*/ 0 w 389"/>
                <a:gd name="T1" fmla="*/ 0 h 308"/>
                <a:gd name="T2" fmla="*/ 0 w 389"/>
                <a:gd name="T3" fmla="*/ 0 h 308"/>
                <a:gd name="T4" fmla="*/ 0 w 389"/>
                <a:gd name="T5" fmla="*/ 0 h 308"/>
                <a:gd name="T6" fmla="*/ 0 w 389"/>
                <a:gd name="T7" fmla="*/ 0 h 308"/>
                <a:gd name="T8" fmla="*/ 0 w 389"/>
                <a:gd name="T9" fmla="*/ 0 h 308"/>
                <a:gd name="T10" fmla="*/ 0 w 389"/>
                <a:gd name="T11" fmla="*/ 0 h 308"/>
                <a:gd name="T12" fmla="*/ 0 w 389"/>
                <a:gd name="T13" fmla="*/ 0 h 308"/>
                <a:gd name="T14" fmla="*/ 0 w 389"/>
                <a:gd name="T15" fmla="*/ 0 h 308"/>
                <a:gd name="T16" fmla="*/ 0 w 389"/>
                <a:gd name="T17" fmla="*/ 0 h 308"/>
                <a:gd name="T18" fmla="*/ 0 w 389"/>
                <a:gd name="T19" fmla="*/ 0 h 308"/>
                <a:gd name="T20" fmla="*/ 0 w 389"/>
                <a:gd name="T21" fmla="*/ 0 h 308"/>
                <a:gd name="T22" fmla="*/ 0 w 389"/>
                <a:gd name="T23" fmla="*/ 0 h 308"/>
                <a:gd name="T24" fmla="*/ 0 w 389"/>
                <a:gd name="T25" fmla="*/ 0 h 308"/>
                <a:gd name="T26" fmla="*/ 0 w 389"/>
                <a:gd name="T27" fmla="*/ 0 h 308"/>
                <a:gd name="T28" fmla="*/ 0 w 389"/>
                <a:gd name="T29" fmla="*/ 0 h 308"/>
                <a:gd name="T30" fmla="*/ 0 w 389"/>
                <a:gd name="T31" fmla="*/ 0 h 308"/>
                <a:gd name="T32" fmla="*/ 0 w 389"/>
                <a:gd name="T33" fmla="*/ 0 h 308"/>
                <a:gd name="T34" fmla="*/ 0 w 389"/>
                <a:gd name="T35" fmla="*/ 0 h 308"/>
                <a:gd name="T36" fmla="*/ 0 w 389"/>
                <a:gd name="T37" fmla="*/ 0 h 308"/>
                <a:gd name="T38" fmla="*/ 0 w 389"/>
                <a:gd name="T39" fmla="*/ 0 h 308"/>
                <a:gd name="T40" fmla="*/ 0 w 389"/>
                <a:gd name="T41" fmla="*/ 0 h 308"/>
                <a:gd name="T42" fmla="*/ 0 w 389"/>
                <a:gd name="T43" fmla="*/ 0 h 3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89" h="308">
                  <a:moveTo>
                    <a:pt x="381" y="308"/>
                  </a:moveTo>
                  <a:lnTo>
                    <a:pt x="389" y="300"/>
                  </a:lnTo>
                  <a:lnTo>
                    <a:pt x="381" y="292"/>
                  </a:lnTo>
                  <a:lnTo>
                    <a:pt x="16" y="292"/>
                  </a:lnTo>
                  <a:lnTo>
                    <a:pt x="16" y="16"/>
                  </a:lnTo>
                  <a:lnTo>
                    <a:pt x="373" y="16"/>
                  </a:lnTo>
                  <a:lnTo>
                    <a:pt x="373" y="292"/>
                  </a:lnTo>
                  <a:lnTo>
                    <a:pt x="16" y="292"/>
                  </a:lnTo>
                  <a:lnTo>
                    <a:pt x="16" y="8"/>
                  </a:lnTo>
                  <a:lnTo>
                    <a:pt x="8" y="0"/>
                  </a:lnTo>
                  <a:lnTo>
                    <a:pt x="0" y="8"/>
                  </a:lnTo>
                  <a:lnTo>
                    <a:pt x="0" y="300"/>
                  </a:lnTo>
                  <a:lnTo>
                    <a:pt x="8" y="308"/>
                  </a:lnTo>
                  <a:lnTo>
                    <a:pt x="381" y="308"/>
                  </a:lnTo>
                  <a:lnTo>
                    <a:pt x="389" y="300"/>
                  </a:lnTo>
                  <a:lnTo>
                    <a:pt x="389" y="8"/>
                  </a:lnTo>
                  <a:lnTo>
                    <a:pt x="381" y="0"/>
                  </a:lnTo>
                  <a:lnTo>
                    <a:pt x="8" y="0"/>
                  </a:lnTo>
                  <a:lnTo>
                    <a:pt x="0" y="8"/>
                  </a:lnTo>
                  <a:lnTo>
                    <a:pt x="0" y="300"/>
                  </a:lnTo>
                  <a:lnTo>
                    <a:pt x="8" y="308"/>
                  </a:lnTo>
                  <a:lnTo>
                    <a:pt x="381" y="308"/>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72" name="Freeform 166"/>
            <p:cNvSpPr>
              <a:spLocks/>
            </p:cNvSpPr>
            <p:nvPr/>
          </p:nvSpPr>
          <p:spPr bwMode="auto">
            <a:xfrm>
              <a:off x="5041" y="3795"/>
              <a:ext cx="127" cy="48"/>
            </a:xfrm>
            <a:custGeom>
              <a:avLst/>
              <a:gdLst>
                <a:gd name="T0" fmla="*/ 0 w 887"/>
                <a:gd name="T1" fmla="*/ 0 h 370"/>
                <a:gd name="T2" fmla="*/ 0 w 887"/>
                <a:gd name="T3" fmla="*/ 0 h 370"/>
                <a:gd name="T4" fmla="*/ 0 w 887"/>
                <a:gd name="T5" fmla="*/ 0 h 370"/>
                <a:gd name="T6" fmla="*/ 0 w 887"/>
                <a:gd name="T7" fmla="*/ 0 h 370"/>
                <a:gd name="T8" fmla="*/ 0 w 887"/>
                <a:gd name="T9" fmla="*/ 0 h 370"/>
                <a:gd name="T10" fmla="*/ 0 w 887"/>
                <a:gd name="T11" fmla="*/ 0 h 370"/>
                <a:gd name="T12" fmla="*/ 0 w 887"/>
                <a:gd name="T13" fmla="*/ 0 h 370"/>
                <a:gd name="T14" fmla="*/ 0 w 887"/>
                <a:gd name="T15" fmla="*/ 0 h 370"/>
                <a:gd name="T16" fmla="*/ 0 w 887"/>
                <a:gd name="T17" fmla="*/ 0 h 370"/>
                <a:gd name="T18" fmla="*/ 0 w 887"/>
                <a:gd name="T19" fmla="*/ 0 h 370"/>
                <a:gd name="T20" fmla="*/ 0 w 887"/>
                <a:gd name="T21" fmla="*/ 0 h 370"/>
                <a:gd name="T22" fmla="*/ 0 w 887"/>
                <a:gd name="T23" fmla="*/ 0 h 370"/>
                <a:gd name="T24" fmla="*/ 0 w 887"/>
                <a:gd name="T25" fmla="*/ 0 h 370"/>
                <a:gd name="T26" fmla="*/ 0 w 887"/>
                <a:gd name="T27" fmla="*/ 0 h 370"/>
                <a:gd name="T28" fmla="*/ 0 w 887"/>
                <a:gd name="T29" fmla="*/ 0 h 370"/>
                <a:gd name="T30" fmla="*/ 0 w 887"/>
                <a:gd name="T31" fmla="*/ 0 h 370"/>
                <a:gd name="T32" fmla="*/ 0 w 887"/>
                <a:gd name="T33" fmla="*/ 0 h 370"/>
                <a:gd name="T34" fmla="*/ 0 w 887"/>
                <a:gd name="T35" fmla="*/ 0 h 370"/>
                <a:gd name="T36" fmla="*/ 0 w 887"/>
                <a:gd name="T37" fmla="*/ 0 h 370"/>
                <a:gd name="T38" fmla="*/ 0 w 887"/>
                <a:gd name="T39" fmla="*/ 0 h 370"/>
                <a:gd name="T40" fmla="*/ 0 w 887"/>
                <a:gd name="T41" fmla="*/ 0 h 370"/>
                <a:gd name="T42" fmla="*/ 0 w 887"/>
                <a:gd name="T43" fmla="*/ 0 h 370"/>
                <a:gd name="T44" fmla="*/ 0 w 887"/>
                <a:gd name="T45" fmla="*/ 0 h 370"/>
                <a:gd name="T46" fmla="*/ 0 w 887"/>
                <a:gd name="T47" fmla="*/ 0 h 370"/>
                <a:gd name="T48" fmla="*/ 0 w 887"/>
                <a:gd name="T49" fmla="*/ 0 h 370"/>
                <a:gd name="T50" fmla="*/ 0 w 887"/>
                <a:gd name="T51" fmla="*/ 0 h 370"/>
                <a:gd name="T52" fmla="*/ 0 w 887"/>
                <a:gd name="T53" fmla="*/ 0 h 370"/>
                <a:gd name="T54" fmla="*/ 0 w 887"/>
                <a:gd name="T55" fmla="*/ 0 h 370"/>
                <a:gd name="T56" fmla="*/ 0 w 887"/>
                <a:gd name="T57" fmla="*/ 0 h 370"/>
                <a:gd name="T58" fmla="*/ 0 w 887"/>
                <a:gd name="T59" fmla="*/ 0 h 370"/>
                <a:gd name="T60" fmla="*/ 0 w 887"/>
                <a:gd name="T61" fmla="*/ 0 h 370"/>
                <a:gd name="T62" fmla="*/ 0 w 887"/>
                <a:gd name="T63" fmla="*/ 0 h 370"/>
                <a:gd name="T64" fmla="*/ 0 w 887"/>
                <a:gd name="T65" fmla="*/ 0 h 370"/>
                <a:gd name="T66" fmla="*/ 0 w 887"/>
                <a:gd name="T67" fmla="*/ 0 h 370"/>
                <a:gd name="T68" fmla="*/ 0 w 887"/>
                <a:gd name="T69" fmla="*/ 0 h 370"/>
                <a:gd name="T70" fmla="*/ 0 w 887"/>
                <a:gd name="T71" fmla="*/ 0 h 370"/>
                <a:gd name="T72" fmla="*/ 0 w 887"/>
                <a:gd name="T73" fmla="*/ 0 h 370"/>
                <a:gd name="T74" fmla="*/ 0 w 887"/>
                <a:gd name="T75" fmla="*/ 0 h 370"/>
                <a:gd name="T76" fmla="*/ 0 w 887"/>
                <a:gd name="T77" fmla="*/ 0 h 370"/>
                <a:gd name="T78" fmla="*/ 0 w 887"/>
                <a:gd name="T79" fmla="*/ 0 h 370"/>
                <a:gd name="T80" fmla="*/ 0 w 887"/>
                <a:gd name="T81" fmla="*/ 0 h 370"/>
                <a:gd name="T82" fmla="*/ 0 w 887"/>
                <a:gd name="T83" fmla="*/ 0 h 370"/>
                <a:gd name="T84" fmla="*/ 0 w 887"/>
                <a:gd name="T85" fmla="*/ 0 h 370"/>
                <a:gd name="T86" fmla="*/ 0 w 887"/>
                <a:gd name="T87" fmla="*/ 0 h 370"/>
                <a:gd name="T88" fmla="*/ 0 w 887"/>
                <a:gd name="T89" fmla="*/ 0 h 370"/>
                <a:gd name="T90" fmla="*/ 0 w 887"/>
                <a:gd name="T91" fmla="*/ 0 h 370"/>
                <a:gd name="T92" fmla="*/ 0 w 887"/>
                <a:gd name="T93" fmla="*/ 0 h 370"/>
                <a:gd name="T94" fmla="*/ 0 w 887"/>
                <a:gd name="T95" fmla="*/ 0 h 370"/>
                <a:gd name="T96" fmla="*/ 0 w 887"/>
                <a:gd name="T97" fmla="*/ 0 h 370"/>
                <a:gd name="T98" fmla="*/ 0 w 887"/>
                <a:gd name="T99" fmla="*/ 0 h 370"/>
                <a:gd name="T100" fmla="*/ 0 w 887"/>
                <a:gd name="T101" fmla="*/ 0 h 370"/>
                <a:gd name="T102" fmla="*/ 0 w 887"/>
                <a:gd name="T103" fmla="*/ 0 h 370"/>
                <a:gd name="T104" fmla="*/ 0 w 887"/>
                <a:gd name="T105" fmla="*/ 0 h 370"/>
                <a:gd name="T106" fmla="*/ 0 w 887"/>
                <a:gd name="T107" fmla="*/ 0 h 370"/>
                <a:gd name="T108" fmla="*/ 0 w 887"/>
                <a:gd name="T109" fmla="*/ 0 h 370"/>
                <a:gd name="T110" fmla="*/ 0 w 887"/>
                <a:gd name="T111" fmla="*/ 0 h 370"/>
                <a:gd name="T112" fmla="*/ 0 w 887"/>
                <a:gd name="T113" fmla="*/ 0 h 370"/>
                <a:gd name="T114" fmla="*/ 0 w 887"/>
                <a:gd name="T115" fmla="*/ 0 h 370"/>
                <a:gd name="T116" fmla="*/ 0 w 887"/>
                <a:gd name="T117" fmla="*/ 0 h 370"/>
                <a:gd name="T118" fmla="*/ 0 w 887"/>
                <a:gd name="T119" fmla="*/ 0 h 370"/>
                <a:gd name="T120" fmla="*/ 0 w 887"/>
                <a:gd name="T121" fmla="*/ 0 h 37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87" h="370">
                  <a:moveTo>
                    <a:pt x="41" y="21"/>
                  </a:moveTo>
                  <a:lnTo>
                    <a:pt x="30" y="66"/>
                  </a:lnTo>
                  <a:lnTo>
                    <a:pt x="10" y="167"/>
                  </a:lnTo>
                  <a:lnTo>
                    <a:pt x="3" y="224"/>
                  </a:lnTo>
                  <a:lnTo>
                    <a:pt x="0" y="274"/>
                  </a:lnTo>
                  <a:lnTo>
                    <a:pt x="5" y="313"/>
                  </a:lnTo>
                  <a:lnTo>
                    <a:pt x="11" y="326"/>
                  </a:lnTo>
                  <a:lnTo>
                    <a:pt x="19" y="334"/>
                  </a:lnTo>
                  <a:lnTo>
                    <a:pt x="76" y="345"/>
                  </a:lnTo>
                  <a:lnTo>
                    <a:pt x="154" y="353"/>
                  </a:lnTo>
                  <a:lnTo>
                    <a:pt x="188" y="346"/>
                  </a:lnTo>
                  <a:lnTo>
                    <a:pt x="232" y="335"/>
                  </a:lnTo>
                  <a:lnTo>
                    <a:pt x="261" y="331"/>
                  </a:lnTo>
                  <a:lnTo>
                    <a:pt x="296" y="333"/>
                  </a:lnTo>
                  <a:lnTo>
                    <a:pt x="336" y="341"/>
                  </a:lnTo>
                  <a:lnTo>
                    <a:pt x="384" y="359"/>
                  </a:lnTo>
                  <a:lnTo>
                    <a:pt x="418" y="365"/>
                  </a:lnTo>
                  <a:lnTo>
                    <a:pt x="482" y="369"/>
                  </a:lnTo>
                  <a:lnTo>
                    <a:pt x="562" y="370"/>
                  </a:lnTo>
                  <a:lnTo>
                    <a:pt x="652" y="365"/>
                  </a:lnTo>
                  <a:lnTo>
                    <a:pt x="740" y="354"/>
                  </a:lnTo>
                  <a:lnTo>
                    <a:pt x="815" y="336"/>
                  </a:lnTo>
                  <a:lnTo>
                    <a:pt x="844" y="324"/>
                  </a:lnTo>
                  <a:lnTo>
                    <a:pt x="868" y="309"/>
                  </a:lnTo>
                  <a:lnTo>
                    <a:pt x="882" y="292"/>
                  </a:lnTo>
                  <a:lnTo>
                    <a:pt x="887" y="272"/>
                  </a:lnTo>
                  <a:lnTo>
                    <a:pt x="884" y="238"/>
                  </a:lnTo>
                  <a:lnTo>
                    <a:pt x="877" y="209"/>
                  </a:lnTo>
                  <a:lnTo>
                    <a:pt x="865" y="187"/>
                  </a:lnTo>
                  <a:lnTo>
                    <a:pt x="848" y="168"/>
                  </a:lnTo>
                  <a:lnTo>
                    <a:pt x="829" y="154"/>
                  </a:lnTo>
                  <a:lnTo>
                    <a:pt x="807" y="143"/>
                  </a:lnTo>
                  <a:lnTo>
                    <a:pt x="758" y="130"/>
                  </a:lnTo>
                  <a:lnTo>
                    <a:pt x="704" y="124"/>
                  </a:lnTo>
                  <a:lnTo>
                    <a:pt x="653" y="121"/>
                  </a:lnTo>
                  <a:lnTo>
                    <a:pt x="606" y="118"/>
                  </a:lnTo>
                  <a:lnTo>
                    <a:pt x="571" y="108"/>
                  </a:lnTo>
                  <a:lnTo>
                    <a:pt x="466" y="53"/>
                  </a:lnTo>
                  <a:lnTo>
                    <a:pt x="423" y="73"/>
                  </a:lnTo>
                  <a:lnTo>
                    <a:pt x="396" y="90"/>
                  </a:lnTo>
                  <a:lnTo>
                    <a:pt x="387" y="97"/>
                  </a:lnTo>
                  <a:lnTo>
                    <a:pt x="385" y="99"/>
                  </a:lnTo>
                  <a:lnTo>
                    <a:pt x="387" y="105"/>
                  </a:lnTo>
                  <a:lnTo>
                    <a:pt x="404" y="139"/>
                  </a:lnTo>
                  <a:lnTo>
                    <a:pt x="380" y="145"/>
                  </a:lnTo>
                  <a:lnTo>
                    <a:pt x="322" y="156"/>
                  </a:lnTo>
                  <a:lnTo>
                    <a:pt x="289" y="160"/>
                  </a:lnTo>
                  <a:lnTo>
                    <a:pt x="255" y="161"/>
                  </a:lnTo>
                  <a:lnTo>
                    <a:pt x="223" y="159"/>
                  </a:lnTo>
                  <a:lnTo>
                    <a:pt x="198" y="151"/>
                  </a:lnTo>
                  <a:lnTo>
                    <a:pt x="188" y="145"/>
                  </a:lnTo>
                  <a:lnTo>
                    <a:pt x="179" y="138"/>
                  </a:lnTo>
                  <a:lnTo>
                    <a:pt x="168" y="119"/>
                  </a:lnTo>
                  <a:lnTo>
                    <a:pt x="157" y="74"/>
                  </a:lnTo>
                  <a:lnTo>
                    <a:pt x="149" y="30"/>
                  </a:lnTo>
                  <a:lnTo>
                    <a:pt x="141" y="14"/>
                  </a:lnTo>
                  <a:lnTo>
                    <a:pt x="136" y="9"/>
                  </a:lnTo>
                  <a:lnTo>
                    <a:pt x="126" y="2"/>
                  </a:lnTo>
                  <a:lnTo>
                    <a:pt x="101" y="0"/>
                  </a:lnTo>
                  <a:lnTo>
                    <a:pt x="73" y="8"/>
                  </a:lnTo>
                  <a:lnTo>
                    <a:pt x="41"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73" name="Freeform 167"/>
            <p:cNvSpPr>
              <a:spLocks/>
            </p:cNvSpPr>
            <p:nvPr/>
          </p:nvSpPr>
          <p:spPr bwMode="auto">
            <a:xfrm>
              <a:off x="5041" y="3790"/>
              <a:ext cx="127" cy="53"/>
            </a:xfrm>
            <a:custGeom>
              <a:avLst/>
              <a:gdLst>
                <a:gd name="T0" fmla="*/ 0 w 904"/>
                <a:gd name="T1" fmla="*/ 0 h 386"/>
                <a:gd name="T2" fmla="*/ 0 w 904"/>
                <a:gd name="T3" fmla="*/ 0 h 386"/>
                <a:gd name="T4" fmla="*/ 0 w 904"/>
                <a:gd name="T5" fmla="*/ 0 h 386"/>
                <a:gd name="T6" fmla="*/ 0 w 904"/>
                <a:gd name="T7" fmla="*/ 0 h 386"/>
                <a:gd name="T8" fmla="*/ 0 w 904"/>
                <a:gd name="T9" fmla="*/ 0 h 386"/>
                <a:gd name="T10" fmla="*/ 0 w 904"/>
                <a:gd name="T11" fmla="*/ 0 h 386"/>
                <a:gd name="T12" fmla="*/ 0 w 904"/>
                <a:gd name="T13" fmla="*/ 0 h 386"/>
                <a:gd name="T14" fmla="*/ 0 w 904"/>
                <a:gd name="T15" fmla="*/ 0 h 386"/>
                <a:gd name="T16" fmla="*/ 0 w 904"/>
                <a:gd name="T17" fmla="*/ 0 h 386"/>
                <a:gd name="T18" fmla="*/ 0 w 904"/>
                <a:gd name="T19" fmla="*/ 0 h 386"/>
                <a:gd name="T20" fmla="*/ 0 w 904"/>
                <a:gd name="T21" fmla="*/ 0 h 386"/>
                <a:gd name="T22" fmla="*/ 0 w 904"/>
                <a:gd name="T23" fmla="*/ 0 h 386"/>
                <a:gd name="T24" fmla="*/ 0 w 904"/>
                <a:gd name="T25" fmla="*/ 0 h 386"/>
                <a:gd name="T26" fmla="*/ 0 w 904"/>
                <a:gd name="T27" fmla="*/ 0 h 386"/>
                <a:gd name="T28" fmla="*/ 0 w 904"/>
                <a:gd name="T29" fmla="*/ 0 h 386"/>
                <a:gd name="T30" fmla="*/ 0 w 904"/>
                <a:gd name="T31" fmla="*/ 0 h 386"/>
                <a:gd name="T32" fmla="*/ 0 w 904"/>
                <a:gd name="T33" fmla="*/ 0 h 386"/>
                <a:gd name="T34" fmla="*/ 0 w 904"/>
                <a:gd name="T35" fmla="*/ 0 h 386"/>
                <a:gd name="T36" fmla="*/ 0 w 904"/>
                <a:gd name="T37" fmla="*/ 0 h 386"/>
                <a:gd name="T38" fmla="*/ 0 w 904"/>
                <a:gd name="T39" fmla="*/ 0 h 386"/>
                <a:gd name="T40" fmla="*/ 0 w 904"/>
                <a:gd name="T41" fmla="*/ 0 h 386"/>
                <a:gd name="T42" fmla="*/ 0 w 904"/>
                <a:gd name="T43" fmla="*/ 0 h 386"/>
                <a:gd name="T44" fmla="*/ 0 w 904"/>
                <a:gd name="T45" fmla="*/ 0 h 386"/>
                <a:gd name="T46" fmla="*/ 0 w 904"/>
                <a:gd name="T47" fmla="*/ 0 h 386"/>
                <a:gd name="T48" fmla="*/ 0 w 904"/>
                <a:gd name="T49" fmla="*/ 0 h 386"/>
                <a:gd name="T50" fmla="*/ 0 w 904"/>
                <a:gd name="T51" fmla="*/ 0 h 386"/>
                <a:gd name="T52" fmla="*/ 0 w 904"/>
                <a:gd name="T53" fmla="*/ 0 h 386"/>
                <a:gd name="T54" fmla="*/ 0 w 904"/>
                <a:gd name="T55" fmla="*/ 0 h 386"/>
                <a:gd name="T56" fmla="*/ 0 w 904"/>
                <a:gd name="T57" fmla="*/ 0 h 386"/>
                <a:gd name="T58" fmla="*/ 0 w 904"/>
                <a:gd name="T59" fmla="*/ 0 h 386"/>
                <a:gd name="T60" fmla="*/ 0 w 904"/>
                <a:gd name="T61" fmla="*/ 0 h 386"/>
                <a:gd name="T62" fmla="*/ 0 w 904"/>
                <a:gd name="T63" fmla="*/ 0 h 386"/>
                <a:gd name="T64" fmla="*/ 0 w 904"/>
                <a:gd name="T65" fmla="*/ 0 h 386"/>
                <a:gd name="T66" fmla="*/ 0 w 904"/>
                <a:gd name="T67" fmla="*/ 0 h 386"/>
                <a:gd name="T68" fmla="*/ 0 w 904"/>
                <a:gd name="T69" fmla="*/ 0 h 386"/>
                <a:gd name="T70" fmla="*/ 0 w 904"/>
                <a:gd name="T71" fmla="*/ 0 h 386"/>
                <a:gd name="T72" fmla="*/ 0 w 904"/>
                <a:gd name="T73" fmla="*/ 0 h 386"/>
                <a:gd name="T74" fmla="*/ 0 w 904"/>
                <a:gd name="T75" fmla="*/ 0 h 386"/>
                <a:gd name="T76" fmla="*/ 0 w 904"/>
                <a:gd name="T77" fmla="*/ 0 h 386"/>
                <a:gd name="T78" fmla="*/ 0 w 904"/>
                <a:gd name="T79" fmla="*/ 0 h 386"/>
                <a:gd name="T80" fmla="*/ 0 w 904"/>
                <a:gd name="T81" fmla="*/ 0 h 386"/>
                <a:gd name="T82" fmla="*/ 0 w 904"/>
                <a:gd name="T83" fmla="*/ 0 h 386"/>
                <a:gd name="T84" fmla="*/ 0 w 904"/>
                <a:gd name="T85" fmla="*/ 0 h 386"/>
                <a:gd name="T86" fmla="*/ 0 w 904"/>
                <a:gd name="T87" fmla="*/ 0 h 386"/>
                <a:gd name="T88" fmla="*/ 0 w 904"/>
                <a:gd name="T89" fmla="*/ 0 h 386"/>
                <a:gd name="T90" fmla="*/ 0 w 904"/>
                <a:gd name="T91" fmla="*/ 0 h 386"/>
                <a:gd name="T92" fmla="*/ 0 w 904"/>
                <a:gd name="T93" fmla="*/ 0 h 386"/>
                <a:gd name="T94" fmla="*/ 0 w 904"/>
                <a:gd name="T95" fmla="*/ 0 h 38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904" h="386">
                  <a:moveTo>
                    <a:pt x="85" y="23"/>
                  </a:moveTo>
                  <a:lnTo>
                    <a:pt x="89" y="13"/>
                  </a:lnTo>
                  <a:lnTo>
                    <a:pt x="79" y="8"/>
                  </a:lnTo>
                  <a:lnTo>
                    <a:pt x="47" y="22"/>
                  </a:lnTo>
                  <a:lnTo>
                    <a:pt x="43" y="27"/>
                  </a:lnTo>
                  <a:lnTo>
                    <a:pt x="32" y="72"/>
                  </a:lnTo>
                  <a:lnTo>
                    <a:pt x="12" y="173"/>
                  </a:lnTo>
                  <a:lnTo>
                    <a:pt x="11" y="174"/>
                  </a:lnTo>
                  <a:lnTo>
                    <a:pt x="4" y="230"/>
                  </a:lnTo>
                  <a:lnTo>
                    <a:pt x="4" y="232"/>
                  </a:lnTo>
                  <a:lnTo>
                    <a:pt x="0" y="282"/>
                  </a:lnTo>
                  <a:lnTo>
                    <a:pt x="0" y="283"/>
                  </a:lnTo>
                  <a:lnTo>
                    <a:pt x="6" y="322"/>
                  </a:lnTo>
                  <a:lnTo>
                    <a:pt x="7" y="324"/>
                  </a:lnTo>
                  <a:lnTo>
                    <a:pt x="13" y="337"/>
                  </a:lnTo>
                  <a:lnTo>
                    <a:pt x="15" y="339"/>
                  </a:lnTo>
                  <a:lnTo>
                    <a:pt x="23" y="347"/>
                  </a:lnTo>
                  <a:lnTo>
                    <a:pt x="27" y="349"/>
                  </a:lnTo>
                  <a:lnTo>
                    <a:pt x="84" y="360"/>
                  </a:lnTo>
                  <a:lnTo>
                    <a:pt x="84" y="361"/>
                  </a:lnTo>
                  <a:lnTo>
                    <a:pt x="162" y="370"/>
                  </a:lnTo>
                  <a:lnTo>
                    <a:pt x="165" y="369"/>
                  </a:lnTo>
                  <a:lnTo>
                    <a:pt x="199" y="361"/>
                  </a:lnTo>
                  <a:lnTo>
                    <a:pt x="242" y="350"/>
                  </a:lnTo>
                  <a:lnTo>
                    <a:pt x="270" y="347"/>
                  </a:lnTo>
                  <a:lnTo>
                    <a:pt x="304" y="349"/>
                  </a:lnTo>
                  <a:lnTo>
                    <a:pt x="343" y="356"/>
                  </a:lnTo>
                  <a:lnTo>
                    <a:pt x="390" y="374"/>
                  </a:lnTo>
                  <a:lnTo>
                    <a:pt x="392" y="374"/>
                  </a:lnTo>
                  <a:lnTo>
                    <a:pt x="426" y="380"/>
                  </a:lnTo>
                  <a:lnTo>
                    <a:pt x="427" y="381"/>
                  </a:lnTo>
                  <a:lnTo>
                    <a:pt x="491" y="385"/>
                  </a:lnTo>
                  <a:lnTo>
                    <a:pt x="571" y="386"/>
                  </a:lnTo>
                  <a:lnTo>
                    <a:pt x="661" y="381"/>
                  </a:lnTo>
                  <a:lnTo>
                    <a:pt x="662" y="381"/>
                  </a:lnTo>
                  <a:lnTo>
                    <a:pt x="750" y="371"/>
                  </a:lnTo>
                  <a:lnTo>
                    <a:pt x="751" y="370"/>
                  </a:lnTo>
                  <a:lnTo>
                    <a:pt x="826" y="351"/>
                  </a:lnTo>
                  <a:lnTo>
                    <a:pt x="827" y="351"/>
                  </a:lnTo>
                  <a:lnTo>
                    <a:pt x="856" y="339"/>
                  </a:lnTo>
                  <a:lnTo>
                    <a:pt x="857" y="338"/>
                  </a:lnTo>
                  <a:lnTo>
                    <a:pt x="881" y="324"/>
                  </a:lnTo>
                  <a:lnTo>
                    <a:pt x="883" y="323"/>
                  </a:lnTo>
                  <a:lnTo>
                    <a:pt x="897" y="305"/>
                  </a:lnTo>
                  <a:lnTo>
                    <a:pt x="898" y="302"/>
                  </a:lnTo>
                  <a:lnTo>
                    <a:pt x="903" y="282"/>
                  </a:lnTo>
                  <a:lnTo>
                    <a:pt x="904" y="279"/>
                  </a:lnTo>
                  <a:lnTo>
                    <a:pt x="901" y="245"/>
                  </a:lnTo>
                  <a:lnTo>
                    <a:pt x="900" y="244"/>
                  </a:lnTo>
                  <a:lnTo>
                    <a:pt x="893" y="215"/>
                  </a:lnTo>
                  <a:lnTo>
                    <a:pt x="893" y="213"/>
                  </a:lnTo>
                  <a:lnTo>
                    <a:pt x="881" y="191"/>
                  </a:lnTo>
                  <a:lnTo>
                    <a:pt x="880" y="190"/>
                  </a:lnTo>
                  <a:lnTo>
                    <a:pt x="863" y="171"/>
                  </a:lnTo>
                  <a:lnTo>
                    <a:pt x="862" y="170"/>
                  </a:lnTo>
                  <a:lnTo>
                    <a:pt x="843" y="156"/>
                  </a:lnTo>
                  <a:lnTo>
                    <a:pt x="842" y="155"/>
                  </a:lnTo>
                  <a:lnTo>
                    <a:pt x="821" y="143"/>
                  </a:lnTo>
                  <a:lnTo>
                    <a:pt x="818" y="143"/>
                  </a:lnTo>
                  <a:lnTo>
                    <a:pt x="769" y="131"/>
                  </a:lnTo>
                  <a:lnTo>
                    <a:pt x="768" y="130"/>
                  </a:lnTo>
                  <a:lnTo>
                    <a:pt x="714" y="124"/>
                  </a:lnTo>
                  <a:lnTo>
                    <a:pt x="713" y="124"/>
                  </a:lnTo>
                  <a:lnTo>
                    <a:pt x="662" y="121"/>
                  </a:lnTo>
                  <a:lnTo>
                    <a:pt x="616" y="118"/>
                  </a:lnTo>
                  <a:lnTo>
                    <a:pt x="583" y="109"/>
                  </a:lnTo>
                  <a:lnTo>
                    <a:pt x="479" y="53"/>
                  </a:lnTo>
                  <a:lnTo>
                    <a:pt x="472" y="53"/>
                  </a:lnTo>
                  <a:lnTo>
                    <a:pt x="429" y="74"/>
                  </a:lnTo>
                  <a:lnTo>
                    <a:pt x="428" y="75"/>
                  </a:lnTo>
                  <a:lnTo>
                    <a:pt x="401" y="92"/>
                  </a:lnTo>
                  <a:lnTo>
                    <a:pt x="392" y="98"/>
                  </a:lnTo>
                  <a:lnTo>
                    <a:pt x="391" y="99"/>
                  </a:lnTo>
                  <a:lnTo>
                    <a:pt x="389" y="102"/>
                  </a:lnTo>
                  <a:lnTo>
                    <a:pt x="386" y="109"/>
                  </a:lnTo>
                  <a:lnTo>
                    <a:pt x="389" y="115"/>
                  </a:lnTo>
                  <a:lnTo>
                    <a:pt x="389" y="116"/>
                  </a:lnTo>
                  <a:lnTo>
                    <a:pt x="402" y="141"/>
                  </a:lnTo>
                  <a:lnTo>
                    <a:pt x="386" y="146"/>
                  </a:lnTo>
                  <a:lnTo>
                    <a:pt x="330" y="156"/>
                  </a:lnTo>
                  <a:lnTo>
                    <a:pt x="297" y="160"/>
                  </a:lnTo>
                  <a:lnTo>
                    <a:pt x="264" y="161"/>
                  </a:lnTo>
                  <a:lnTo>
                    <a:pt x="233" y="159"/>
                  </a:lnTo>
                  <a:lnTo>
                    <a:pt x="210" y="152"/>
                  </a:lnTo>
                  <a:lnTo>
                    <a:pt x="201" y="147"/>
                  </a:lnTo>
                  <a:lnTo>
                    <a:pt x="194" y="140"/>
                  </a:lnTo>
                  <a:lnTo>
                    <a:pt x="184" y="124"/>
                  </a:lnTo>
                  <a:lnTo>
                    <a:pt x="173" y="80"/>
                  </a:lnTo>
                  <a:lnTo>
                    <a:pt x="165" y="37"/>
                  </a:lnTo>
                  <a:lnTo>
                    <a:pt x="165" y="35"/>
                  </a:lnTo>
                  <a:lnTo>
                    <a:pt x="157" y="19"/>
                  </a:lnTo>
                  <a:lnTo>
                    <a:pt x="156" y="17"/>
                  </a:lnTo>
                  <a:lnTo>
                    <a:pt x="152" y="11"/>
                  </a:lnTo>
                  <a:lnTo>
                    <a:pt x="150" y="9"/>
                  </a:lnTo>
                  <a:lnTo>
                    <a:pt x="139" y="3"/>
                  </a:lnTo>
                  <a:lnTo>
                    <a:pt x="136" y="2"/>
                  </a:lnTo>
                  <a:lnTo>
                    <a:pt x="111" y="0"/>
                  </a:lnTo>
                  <a:lnTo>
                    <a:pt x="108" y="1"/>
                  </a:lnTo>
                  <a:lnTo>
                    <a:pt x="80" y="8"/>
                  </a:lnTo>
                  <a:lnTo>
                    <a:pt x="79" y="8"/>
                  </a:lnTo>
                  <a:lnTo>
                    <a:pt x="47" y="22"/>
                  </a:lnTo>
                  <a:lnTo>
                    <a:pt x="43" y="27"/>
                  </a:lnTo>
                  <a:lnTo>
                    <a:pt x="32" y="72"/>
                  </a:lnTo>
                  <a:lnTo>
                    <a:pt x="37" y="81"/>
                  </a:lnTo>
                  <a:lnTo>
                    <a:pt x="46" y="76"/>
                  </a:lnTo>
                  <a:lnTo>
                    <a:pt x="57" y="35"/>
                  </a:lnTo>
                  <a:lnTo>
                    <a:pt x="84" y="23"/>
                  </a:lnTo>
                  <a:lnTo>
                    <a:pt x="111" y="17"/>
                  </a:lnTo>
                  <a:lnTo>
                    <a:pt x="133" y="18"/>
                  </a:lnTo>
                  <a:lnTo>
                    <a:pt x="140" y="23"/>
                  </a:lnTo>
                  <a:lnTo>
                    <a:pt x="143" y="26"/>
                  </a:lnTo>
                  <a:lnTo>
                    <a:pt x="151" y="40"/>
                  </a:lnTo>
                  <a:lnTo>
                    <a:pt x="159" y="83"/>
                  </a:lnTo>
                  <a:lnTo>
                    <a:pt x="159" y="84"/>
                  </a:lnTo>
                  <a:lnTo>
                    <a:pt x="170" y="129"/>
                  </a:lnTo>
                  <a:lnTo>
                    <a:pt x="171" y="131"/>
                  </a:lnTo>
                  <a:lnTo>
                    <a:pt x="182" y="150"/>
                  </a:lnTo>
                  <a:lnTo>
                    <a:pt x="183" y="152"/>
                  </a:lnTo>
                  <a:lnTo>
                    <a:pt x="191" y="159"/>
                  </a:lnTo>
                  <a:lnTo>
                    <a:pt x="192" y="160"/>
                  </a:lnTo>
                  <a:lnTo>
                    <a:pt x="203" y="166"/>
                  </a:lnTo>
                  <a:lnTo>
                    <a:pt x="205" y="166"/>
                  </a:lnTo>
                  <a:lnTo>
                    <a:pt x="230" y="174"/>
                  </a:lnTo>
                  <a:lnTo>
                    <a:pt x="232" y="175"/>
                  </a:lnTo>
                  <a:lnTo>
                    <a:pt x="264" y="177"/>
                  </a:lnTo>
                  <a:lnTo>
                    <a:pt x="298" y="176"/>
                  </a:lnTo>
                  <a:lnTo>
                    <a:pt x="299" y="176"/>
                  </a:lnTo>
                  <a:lnTo>
                    <a:pt x="332" y="172"/>
                  </a:lnTo>
                  <a:lnTo>
                    <a:pt x="332" y="171"/>
                  </a:lnTo>
                  <a:lnTo>
                    <a:pt x="390" y="160"/>
                  </a:lnTo>
                  <a:lnTo>
                    <a:pt x="391" y="160"/>
                  </a:lnTo>
                  <a:lnTo>
                    <a:pt x="415" y="154"/>
                  </a:lnTo>
                  <a:lnTo>
                    <a:pt x="420" y="143"/>
                  </a:lnTo>
                  <a:lnTo>
                    <a:pt x="403" y="110"/>
                  </a:lnTo>
                  <a:lnTo>
                    <a:pt x="401" y="105"/>
                  </a:lnTo>
                  <a:lnTo>
                    <a:pt x="386" y="109"/>
                  </a:lnTo>
                  <a:lnTo>
                    <a:pt x="399" y="112"/>
                  </a:lnTo>
                  <a:lnTo>
                    <a:pt x="401" y="111"/>
                  </a:lnTo>
                  <a:lnTo>
                    <a:pt x="409" y="105"/>
                  </a:lnTo>
                  <a:lnTo>
                    <a:pt x="437" y="88"/>
                  </a:lnTo>
                  <a:lnTo>
                    <a:pt x="475" y="70"/>
                  </a:lnTo>
                  <a:lnTo>
                    <a:pt x="575" y="123"/>
                  </a:lnTo>
                  <a:lnTo>
                    <a:pt x="577" y="123"/>
                  </a:lnTo>
                  <a:lnTo>
                    <a:pt x="613" y="133"/>
                  </a:lnTo>
                  <a:lnTo>
                    <a:pt x="615" y="134"/>
                  </a:lnTo>
                  <a:lnTo>
                    <a:pt x="662" y="137"/>
                  </a:lnTo>
                  <a:lnTo>
                    <a:pt x="712" y="140"/>
                  </a:lnTo>
                  <a:lnTo>
                    <a:pt x="766" y="146"/>
                  </a:lnTo>
                  <a:lnTo>
                    <a:pt x="813" y="158"/>
                  </a:lnTo>
                  <a:lnTo>
                    <a:pt x="834" y="168"/>
                  </a:lnTo>
                  <a:lnTo>
                    <a:pt x="852" y="182"/>
                  </a:lnTo>
                  <a:lnTo>
                    <a:pt x="868" y="199"/>
                  </a:lnTo>
                  <a:lnTo>
                    <a:pt x="879" y="220"/>
                  </a:lnTo>
                  <a:lnTo>
                    <a:pt x="885" y="247"/>
                  </a:lnTo>
                  <a:lnTo>
                    <a:pt x="888" y="279"/>
                  </a:lnTo>
                  <a:lnTo>
                    <a:pt x="884" y="296"/>
                  </a:lnTo>
                  <a:lnTo>
                    <a:pt x="872" y="311"/>
                  </a:lnTo>
                  <a:lnTo>
                    <a:pt x="850" y="325"/>
                  </a:lnTo>
                  <a:lnTo>
                    <a:pt x="822" y="337"/>
                  </a:lnTo>
                  <a:lnTo>
                    <a:pt x="748" y="355"/>
                  </a:lnTo>
                  <a:lnTo>
                    <a:pt x="660" y="365"/>
                  </a:lnTo>
                  <a:lnTo>
                    <a:pt x="571" y="370"/>
                  </a:lnTo>
                  <a:lnTo>
                    <a:pt x="491" y="369"/>
                  </a:lnTo>
                  <a:lnTo>
                    <a:pt x="428" y="365"/>
                  </a:lnTo>
                  <a:lnTo>
                    <a:pt x="395" y="359"/>
                  </a:lnTo>
                  <a:lnTo>
                    <a:pt x="348" y="342"/>
                  </a:lnTo>
                  <a:lnTo>
                    <a:pt x="347" y="342"/>
                  </a:lnTo>
                  <a:lnTo>
                    <a:pt x="307" y="334"/>
                  </a:lnTo>
                  <a:lnTo>
                    <a:pt x="305" y="333"/>
                  </a:lnTo>
                  <a:lnTo>
                    <a:pt x="270" y="331"/>
                  </a:lnTo>
                  <a:lnTo>
                    <a:pt x="269" y="331"/>
                  </a:lnTo>
                  <a:lnTo>
                    <a:pt x="240" y="335"/>
                  </a:lnTo>
                  <a:lnTo>
                    <a:pt x="239" y="336"/>
                  </a:lnTo>
                  <a:lnTo>
                    <a:pt x="194" y="347"/>
                  </a:lnTo>
                  <a:lnTo>
                    <a:pt x="163" y="353"/>
                  </a:lnTo>
                  <a:lnTo>
                    <a:pt x="86" y="345"/>
                  </a:lnTo>
                  <a:lnTo>
                    <a:pt x="32" y="335"/>
                  </a:lnTo>
                  <a:lnTo>
                    <a:pt x="26" y="330"/>
                  </a:lnTo>
                  <a:lnTo>
                    <a:pt x="21" y="318"/>
                  </a:lnTo>
                  <a:lnTo>
                    <a:pt x="17" y="282"/>
                  </a:lnTo>
                  <a:lnTo>
                    <a:pt x="20" y="233"/>
                  </a:lnTo>
                  <a:lnTo>
                    <a:pt x="27" y="176"/>
                  </a:lnTo>
                  <a:lnTo>
                    <a:pt x="46" y="76"/>
                  </a:lnTo>
                  <a:lnTo>
                    <a:pt x="57" y="35"/>
                  </a:lnTo>
                  <a:lnTo>
                    <a:pt x="85" y="23"/>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74" name="Freeform 168"/>
            <p:cNvSpPr>
              <a:spLocks/>
            </p:cNvSpPr>
            <p:nvPr/>
          </p:nvSpPr>
          <p:spPr bwMode="auto">
            <a:xfrm>
              <a:off x="5041" y="3821"/>
              <a:ext cx="127" cy="22"/>
            </a:xfrm>
            <a:custGeom>
              <a:avLst/>
              <a:gdLst>
                <a:gd name="T0" fmla="*/ 0 w 886"/>
                <a:gd name="T1" fmla="*/ 0 h 152"/>
                <a:gd name="T2" fmla="*/ 0 w 886"/>
                <a:gd name="T3" fmla="*/ 0 h 152"/>
                <a:gd name="T4" fmla="*/ 0 w 886"/>
                <a:gd name="T5" fmla="*/ 0 h 152"/>
                <a:gd name="T6" fmla="*/ 0 w 886"/>
                <a:gd name="T7" fmla="*/ 0 h 152"/>
                <a:gd name="T8" fmla="*/ 0 w 886"/>
                <a:gd name="T9" fmla="*/ 0 h 152"/>
                <a:gd name="T10" fmla="*/ 0 w 886"/>
                <a:gd name="T11" fmla="*/ 0 h 152"/>
                <a:gd name="T12" fmla="*/ 0 w 886"/>
                <a:gd name="T13" fmla="*/ 0 h 152"/>
                <a:gd name="T14" fmla="*/ 0 w 886"/>
                <a:gd name="T15" fmla="*/ 0 h 152"/>
                <a:gd name="T16" fmla="*/ 0 w 886"/>
                <a:gd name="T17" fmla="*/ 0 h 152"/>
                <a:gd name="T18" fmla="*/ 0 w 886"/>
                <a:gd name="T19" fmla="*/ 0 h 152"/>
                <a:gd name="T20" fmla="*/ 0 w 886"/>
                <a:gd name="T21" fmla="*/ 0 h 152"/>
                <a:gd name="T22" fmla="*/ 0 w 886"/>
                <a:gd name="T23" fmla="*/ 0 h 152"/>
                <a:gd name="T24" fmla="*/ 0 w 886"/>
                <a:gd name="T25" fmla="*/ 0 h 152"/>
                <a:gd name="T26" fmla="*/ 0 w 886"/>
                <a:gd name="T27" fmla="*/ 0 h 152"/>
                <a:gd name="T28" fmla="*/ 0 w 886"/>
                <a:gd name="T29" fmla="*/ 0 h 152"/>
                <a:gd name="T30" fmla="*/ 0 w 886"/>
                <a:gd name="T31" fmla="*/ 0 h 152"/>
                <a:gd name="T32" fmla="*/ 0 w 886"/>
                <a:gd name="T33" fmla="*/ 0 h 152"/>
                <a:gd name="T34" fmla="*/ 0 w 886"/>
                <a:gd name="T35" fmla="*/ 0 h 152"/>
                <a:gd name="T36" fmla="*/ 0 w 886"/>
                <a:gd name="T37" fmla="*/ 0 h 152"/>
                <a:gd name="T38" fmla="*/ 0 w 886"/>
                <a:gd name="T39" fmla="*/ 0 h 152"/>
                <a:gd name="T40" fmla="*/ 0 w 886"/>
                <a:gd name="T41" fmla="*/ 0 h 152"/>
                <a:gd name="T42" fmla="*/ 0 w 886"/>
                <a:gd name="T43" fmla="*/ 0 h 152"/>
                <a:gd name="T44" fmla="*/ 0 w 886"/>
                <a:gd name="T45" fmla="*/ 0 h 152"/>
                <a:gd name="T46" fmla="*/ 0 w 886"/>
                <a:gd name="T47" fmla="*/ 0 h 152"/>
                <a:gd name="T48" fmla="*/ 0 w 886"/>
                <a:gd name="T49" fmla="*/ 0 h 152"/>
                <a:gd name="T50" fmla="*/ 0 w 886"/>
                <a:gd name="T51" fmla="*/ 0 h 152"/>
                <a:gd name="T52" fmla="*/ 0 w 886"/>
                <a:gd name="T53" fmla="*/ 0 h 152"/>
                <a:gd name="T54" fmla="*/ 0 w 886"/>
                <a:gd name="T55" fmla="*/ 0 h 152"/>
                <a:gd name="T56" fmla="*/ 0 w 886"/>
                <a:gd name="T57" fmla="*/ 0 h 152"/>
                <a:gd name="T58" fmla="*/ 0 w 886"/>
                <a:gd name="T59" fmla="*/ 0 h 152"/>
                <a:gd name="T60" fmla="*/ 0 w 886"/>
                <a:gd name="T61" fmla="*/ 0 h 152"/>
                <a:gd name="T62" fmla="*/ 0 w 886"/>
                <a:gd name="T63" fmla="*/ 0 h 152"/>
                <a:gd name="T64" fmla="*/ 0 w 886"/>
                <a:gd name="T65" fmla="*/ 0 h 152"/>
                <a:gd name="T66" fmla="*/ 0 w 886"/>
                <a:gd name="T67" fmla="*/ 0 h 152"/>
                <a:gd name="T68" fmla="*/ 0 w 886"/>
                <a:gd name="T69" fmla="*/ 0 h 152"/>
                <a:gd name="T70" fmla="*/ 0 w 886"/>
                <a:gd name="T71" fmla="*/ 0 h 152"/>
                <a:gd name="T72" fmla="*/ 0 w 886"/>
                <a:gd name="T73" fmla="*/ 0 h 152"/>
                <a:gd name="T74" fmla="*/ 0 w 886"/>
                <a:gd name="T75" fmla="*/ 0 h 152"/>
                <a:gd name="T76" fmla="*/ 0 w 886"/>
                <a:gd name="T77" fmla="*/ 0 h 152"/>
                <a:gd name="T78" fmla="*/ 0 w 886"/>
                <a:gd name="T79" fmla="*/ 0 h 152"/>
                <a:gd name="T80" fmla="*/ 0 w 886"/>
                <a:gd name="T81" fmla="*/ 0 h 152"/>
                <a:gd name="T82" fmla="*/ 0 w 886"/>
                <a:gd name="T83" fmla="*/ 0 h 152"/>
                <a:gd name="T84" fmla="*/ 0 w 886"/>
                <a:gd name="T85" fmla="*/ 0 h 152"/>
                <a:gd name="T86" fmla="*/ 0 w 886"/>
                <a:gd name="T87" fmla="*/ 0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886" h="152">
                  <a:moveTo>
                    <a:pt x="18" y="39"/>
                  </a:moveTo>
                  <a:lnTo>
                    <a:pt x="75" y="51"/>
                  </a:lnTo>
                  <a:lnTo>
                    <a:pt x="153" y="59"/>
                  </a:lnTo>
                  <a:lnTo>
                    <a:pt x="187" y="52"/>
                  </a:lnTo>
                  <a:lnTo>
                    <a:pt x="231" y="40"/>
                  </a:lnTo>
                  <a:lnTo>
                    <a:pt x="260" y="36"/>
                  </a:lnTo>
                  <a:lnTo>
                    <a:pt x="295" y="38"/>
                  </a:lnTo>
                  <a:lnTo>
                    <a:pt x="335" y="46"/>
                  </a:lnTo>
                  <a:lnTo>
                    <a:pt x="383" y="64"/>
                  </a:lnTo>
                  <a:lnTo>
                    <a:pt x="413" y="70"/>
                  </a:lnTo>
                  <a:lnTo>
                    <a:pt x="469" y="74"/>
                  </a:lnTo>
                  <a:lnTo>
                    <a:pt x="542" y="75"/>
                  </a:lnTo>
                  <a:lnTo>
                    <a:pt x="625" y="72"/>
                  </a:lnTo>
                  <a:lnTo>
                    <a:pt x="706" y="65"/>
                  </a:lnTo>
                  <a:lnTo>
                    <a:pt x="782" y="51"/>
                  </a:lnTo>
                  <a:lnTo>
                    <a:pt x="841" y="30"/>
                  </a:lnTo>
                  <a:lnTo>
                    <a:pt x="864" y="16"/>
                  </a:lnTo>
                  <a:lnTo>
                    <a:pt x="878" y="0"/>
                  </a:lnTo>
                  <a:lnTo>
                    <a:pt x="884" y="25"/>
                  </a:lnTo>
                  <a:lnTo>
                    <a:pt x="886" y="54"/>
                  </a:lnTo>
                  <a:lnTo>
                    <a:pt x="881" y="74"/>
                  </a:lnTo>
                  <a:lnTo>
                    <a:pt x="867" y="91"/>
                  </a:lnTo>
                  <a:lnTo>
                    <a:pt x="843" y="106"/>
                  </a:lnTo>
                  <a:lnTo>
                    <a:pt x="814" y="118"/>
                  </a:lnTo>
                  <a:lnTo>
                    <a:pt x="739" y="136"/>
                  </a:lnTo>
                  <a:lnTo>
                    <a:pt x="651" y="147"/>
                  </a:lnTo>
                  <a:lnTo>
                    <a:pt x="561" y="152"/>
                  </a:lnTo>
                  <a:lnTo>
                    <a:pt x="481" y="151"/>
                  </a:lnTo>
                  <a:lnTo>
                    <a:pt x="417" y="147"/>
                  </a:lnTo>
                  <a:lnTo>
                    <a:pt x="383" y="141"/>
                  </a:lnTo>
                  <a:lnTo>
                    <a:pt x="335" y="123"/>
                  </a:lnTo>
                  <a:lnTo>
                    <a:pt x="295" y="115"/>
                  </a:lnTo>
                  <a:lnTo>
                    <a:pt x="260" y="113"/>
                  </a:lnTo>
                  <a:lnTo>
                    <a:pt x="231" y="117"/>
                  </a:lnTo>
                  <a:lnTo>
                    <a:pt x="187" y="128"/>
                  </a:lnTo>
                  <a:lnTo>
                    <a:pt x="153" y="135"/>
                  </a:lnTo>
                  <a:lnTo>
                    <a:pt x="75" y="127"/>
                  </a:lnTo>
                  <a:lnTo>
                    <a:pt x="18" y="116"/>
                  </a:lnTo>
                  <a:lnTo>
                    <a:pt x="7" y="103"/>
                  </a:lnTo>
                  <a:lnTo>
                    <a:pt x="1" y="79"/>
                  </a:lnTo>
                  <a:lnTo>
                    <a:pt x="0" y="46"/>
                  </a:lnTo>
                  <a:lnTo>
                    <a:pt x="2" y="9"/>
                  </a:lnTo>
                  <a:lnTo>
                    <a:pt x="8" y="28"/>
                  </a:lnTo>
                  <a:lnTo>
                    <a:pt x="18"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75" name="Freeform 169"/>
            <p:cNvSpPr>
              <a:spLocks/>
            </p:cNvSpPr>
            <p:nvPr/>
          </p:nvSpPr>
          <p:spPr bwMode="auto">
            <a:xfrm>
              <a:off x="5041" y="3821"/>
              <a:ext cx="127" cy="22"/>
            </a:xfrm>
            <a:custGeom>
              <a:avLst/>
              <a:gdLst>
                <a:gd name="T0" fmla="*/ 0 w 903"/>
                <a:gd name="T1" fmla="*/ 0 h 167"/>
                <a:gd name="T2" fmla="*/ 0 w 903"/>
                <a:gd name="T3" fmla="*/ 0 h 167"/>
                <a:gd name="T4" fmla="*/ 0 w 903"/>
                <a:gd name="T5" fmla="*/ 0 h 167"/>
                <a:gd name="T6" fmla="*/ 0 w 903"/>
                <a:gd name="T7" fmla="*/ 0 h 167"/>
                <a:gd name="T8" fmla="*/ 0 w 903"/>
                <a:gd name="T9" fmla="*/ 0 h 167"/>
                <a:gd name="T10" fmla="*/ 0 w 903"/>
                <a:gd name="T11" fmla="*/ 0 h 167"/>
                <a:gd name="T12" fmla="*/ 0 w 903"/>
                <a:gd name="T13" fmla="*/ 0 h 167"/>
                <a:gd name="T14" fmla="*/ 0 w 903"/>
                <a:gd name="T15" fmla="*/ 0 h 167"/>
                <a:gd name="T16" fmla="*/ 0 w 903"/>
                <a:gd name="T17" fmla="*/ 0 h 167"/>
                <a:gd name="T18" fmla="*/ 0 w 903"/>
                <a:gd name="T19" fmla="*/ 0 h 167"/>
                <a:gd name="T20" fmla="*/ 0 w 903"/>
                <a:gd name="T21" fmla="*/ 0 h 167"/>
                <a:gd name="T22" fmla="*/ 0 w 903"/>
                <a:gd name="T23" fmla="*/ 0 h 167"/>
                <a:gd name="T24" fmla="*/ 0 w 903"/>
                <a:gd name="T25" fmla="*/ 0 h 167"/>
                <a:gd name="T26" fmla="*/ 0 w 903"/>
                <a:gd name="T27" fmla="*/ 0 h 167"/>
                <a:gd name="T28" fmla="*/ 0 w 903"/>
                <a:gd name="T29" fmla="*/ 0 h 167"/>
                <a:gd name="T30" fmla="*/ 0 w 903"/>
                <a:gd name="T31" fmla="*/ 0 h 167"/>
                <a:gd name="T32" fmla="*/ 0 w 903"/>
                <a:gd name="T33" fmla="*/ 0 h 167"/>
                <a:gd name="T34" fmla="*/ 0 w 903"/>
                <a:gd name="T35" fmla="*/ 0 h 167"/>
                <a:gd name="T36" fmla="*/ 0 w 903"/>
                <a:gd name="T37" fmla="*/ 0 h 167"/>
                <a:gd name="T38" fmla="*/ 0 w 903"/>
                <a:gd name="T39" fmla="*/ 0 h 167"/>
                <a:gd name="T40" fmla="*/ 0 w 903"/>
                <a:gd name="T41" fmla="*/ 0 h 167"/>
                <a:gd name="T42" fmla="*/ 0 w 903"/>
                <a:gd name="T43" fmla="*/ 0 h 167"/>
                <a:gd name="T44" fmla="*/ 0 w 903"/>
                <a:gd name="T45" fmla="*/ 0 h 167"/>
                <a:gd name="T46" fmla="*/ 0 w 903"/>
                <a:gd name="T47" fmla="*/ 0 h 167"/>
                <a:gd name="T48" fmla="*/ 0 w 903"/>
                <a:gd name="T49" fmla="*/ 0 h 167"/>
                <a:gd name="T50" fmla="*/ 0 w 903"/>
                <a:gd name="T51" fmla="*/ 0 h 167"/>
                <a:gd name="T52" fmla="*/ 0 w 903"/>
                <a:gd name="T53" fmla="*/ 0 h 167"/>
                <a:gd name="T54" fmla="*/ 0 w 903"/>
                <a:gd name="T55" fmla="*/ 0 h 167"/>
                <a:gd name="T56" fmla="*/ 0 w 903"/>
                <a:gd name="T57" fmla="*/ 0 h 167"/>
                <a:gd name="T58" fmla="*/ 0 w 903"/>
                <a:gd name="T59" fmla="*/ 0 h 167"/>
                <a:gd name="T60" fmla="*/ 0 w 903"/>
                <a:gd name="T61" fmla="*/ 0 h 167"/>
                <a:gd name="T62" fmla="*/ 0 w 903"/>
                <a:gd name="T63" fmla="*/ 0 h 167"/>
                <a:gd name="T64" fmla="*/ 0 w 903"/>
                <a:gd name="T65" fmla="*/ 0 h 167"/>
                <a:gd name="T66" fmla="*/ 0 w 903"/>
                <a:gd name="T67" fmla="*/ 0 h 167"/>
                <a:gd name="T68" fmla="*/ 0 w 903"/>
                <a:gd name="T69" fmla="*/ 0 h 167"/>
                <a:gd name="T70" fmla="*/ 0 w 903"/>
                <a:gd name="T71" fmla="*/ 0 h 167"/>
                <a:gd name="T72" fmla="*/ 0 w 903"/>
                <a:gd name="T73" fmla="*/ 0 h 167"/>
                <a:gd name="T74" fmla="*/ 0 w 903"/>
                <a:gd name="T75" fmla="*/ 0 h 167"/>
                <a:gd name="T76" fmla="*/ 0 w 903"/>
                <a:gd name="T77" fmla="*/ 0 h 167"/>
                <a:gd name="T78" fmla="*/ 0 w 903"/>
                <a:gd name="T79" fmla="*/ 0 h 167"/>
                <a:gd name="T80" fmla="*/ 0 w 903"/>
                <a:gd name="T81" fmla="*/ 0 h 167"/>
                <a:gd name="T82" fmla="*/ 0 w 903"/>
                <a:gd name="T83" fmla="*/ 0 h 167"/>
                <a:gd name="T84" fmla="*/ 0 w 903"/>
                <a:gd name="T85" fmla="*/ 0 h 167"/>
                <a:gd name="T86" fmla="*/ 0 w 903"/>
                <a:gd name="T87" fmla="*/ 0 h 167"/>
                <a:gd name="T88" fmla="*/ 0 w 903"/>
                <a:gd name="T89" fmla="*/ 0 h 167"/>
                <a:gd name="T90" fmla="*/ 0 w 903"/>
                <a:gd name="T91" fmla="*/ 0 h 167"/>
                <a:gd name="T92" fmla="*/ 0 w 903"/>
                <a:gd name="T93" fmla="*/ 0 h 16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903" h="167">
                  <a:moveTo>
                    <a:pt x="23" y="30"/>
                  </a:moveTo>
                  <a:lnTo>
                    <a:pt x="12" y="29"/>
                  </a:lnTo>
                  <a:lnTo>
                    <a:pt x="11" y="40"/>
                  </a:lnTo>
                  <a:lnTo>
                    <a:pt x="21" y="51"/>
                  </a:lnTo>
                  <a:lnTo>
                    <a:pt x="26" y="53"/>
                  </a:lnTo>
                  <a:lnTo>
                    <a:pt x="83" y="65"/>
                  </a:lnTo>
                  <a:lnTo>
                    <a:pt x="83" y="66"/>
                  </a:lnTo>
                  <a:lnTo>
                    <a:pt x="161" y="74"/>
                  </a:lnTo>
                  <a:lnTo>
                    <a:pt x="164" y="73"/>
                  </a:lnTo>
                  <a:lnTo>
                    <a:pt x="198" y="66"/>
                  </a:lnTo>
                  <a:lnTo>
                    <a:pt x="241" y="54"/>
                  </a:lnTo>
                  <a:lnTo>
                    <a:pt x="269" y="51"/>
                  </a:lnTo>
                  <a:lnTo>
                    <a:pt x="303" y="53"/>
                  </a:lnTo>
                  <a:lnTo>
                    <a:pt x="342" y="61"/>
                  </a:lnTo>
                  <a:lnTo>
                    <a:pt x="389" y="78"/>
                  </a:lnTo>
                  <a:lnTo>
                    <a:pt x="391" y="78"/>
                  </a:lnTo>
                  <a:lnTo>
                    <a:pt x="421" y="84"/>
                  </a:lnTo>
                  <a:lnTo>
                    <a:pt x="421" y="85"/>
                  </a:lnTo>
                  <a:lnTo>
                    <a:pt x="477" y="89"/>
                  </a:lnTo>
                  <a:lnTo>
                    <a:pt x="478" y="89"/>
                  </a:lnTo>
                  <a:lnTo>
                    <a:pt x="551" y="90"/>
                  </a:lnTo>
                  <a:lnTo>
                    <a:pt x="634" y="87"/>
                  </a:lnTo>
                  <a:lnTo>
                    <a:pt x="635" y="87"/>
                  </a:lnTo>
                  <a:lnTo>
                    <a:pt x="716" y="80"/>
                  </a:lnTo>
                  <a:lnTo>
                    <a:pt x="716" y="79"/>
                  </a:lnTo>
                  <a:lnTo>
                    <a:pt x="792" y="65"/>
                  </a:lnTo>
                  <a:lnTo>
                    <a:pt x="793" y="65"/>
                  </a:lnTo>
                  <a:lnTo>
                    <a:pt x="852" y="44"/>
                  </a:lnTo>
                  <a:lnTo>
                    <a:pt x="854" y="43"/>
                  </a:lnTo>
                  <a:lnTo>
                    <a:pt x="877" y="29"/>
                  </a:lnTo>
                  <a:lnTo>
                    <a:pt x="879" y="28"/>
                  </a:lnTo>
                  <a:lnTo>
                    <a:pt x="883" y="23"/>
                  </a:lnTo>
                  <a:lnTo>
                    <a:pt x="885" y="33"/>
                  </a:lnTo>
                  <a:lnTo>
                    <a:pt x="887" y="60"/>
                  </a:lnTo>
                  <a:lnTo>
                    <a:pt x="883" y="77"/>
                  </a:lnTo>
                  <a:lnTo>
                    <a:pt x="871" y="92"/>
                  </a:lnTo>
                  <a:lnTo>
                    <a:pt x="849" y="106"/>
                  </a:lnTo>
                  <a:lnTo>
                    <a:pt x="821" y="118"/>
                  </a:lnTo>
                  <a:lnTo>
                    <a:pt x="747" y="136"/>
                  </a:lnTo>
                  <a:lnTo>
                    <a:pt x="659" y="146"/>
                  </a:lnTo>
                  <a:lnTo>
                    <a:pt x="570" y="151"/>
                  </a:lnTo>
                  <a:lnTo>
                    <a:pt x="490" y="150"/>
                  </a:lnTo>
                  <a:lnTo>
                    <a:pt x="427" y="146"/>
                  </a:lnTo>
                  <a:lnTo>
                    <a:pt x="394" y="140"/>
                  </a:lnTo>
                  <a:lnTo>
                    <a:pt x="347" y="123"/>
                  </a:lnTo>
                  <a:lnTo>
                    <a:pt x="346" y="123"/>
                  </a:lnTo>
                  <a:lnTo>
                    <a:pt x="306" y="115"/>
                  </a:lnTo>
                  <a:lnTo>
                    <a:pt x="304" y="114"/>
                  </a:lnTo>
                  <a:lnTo>
                    <a:pt x="269" y="112"/>
                  </a:lnTo>
                  <a:lnTo>
                    <a:pt x="268" y="112"/>
                  </a:lnTo>
                  <a:lnTo>
                    <a:pt x="239" y="116"/>
                  </a:lnTo>
                  <a:lnTo>
                    <a:pt x="238" y="117"/>
                  </a:lnTo>
                  <a:lnTo>
                    <a:pt x="193" y="128"/>
                  </a:lnTo>
                  <a:lnTo>
                    <a:pt x="162" y="134"/>
                  </a:lnTo>
                  <a:lnTo>
                    <a:pt x="85" y="126"/>
                  </a:lnTo>
                  <a:lnTo>
                    <a:pt x="31" y="116"/>
                  </a:lnTo>
                  <a:lnTo>
                    <a:pt x="23" y="106"/>
                  </a:lnTo>
                  <a:lnTo>
                    <a:pt x="18" y="85"/>
                  </a:lnTo>
                  <a:lnTo>
                    <a:pt x="17" y="53"/>
                  </a:lnTo>
                  <a:lnTo>
                    <a:pt x="19" y="16"/>
                  </a:lnTo>
                  <a:lnTo>
                    <a:pt x="3" y="16"/>
                  </a:lnTo>
                  <a:lnTo>
                    <a:pt x="4" y="18"/>
                  </a:lnTo>
                  <a:lnTo>
                    <a:pt x="10" y="37"/>
                  </a:lnTo>
                  <a:lnTo>
                    <a:pt x="11" y="40"/>
                  </a:lnTo>
                  <a:lnTo>
                    <a:pt x="21" y="51"/>
                  </a:lnTo>
                  <a:lnTo>
                    <a:pt x="26" y="53"/>
                  </a:lnTo>
                  <a:lnTo>
                    <a:pt x="83" y="65"/>
                  </a:lnTo>
                  <a:lnTo>
                    <a:pt x="92" y="59"/>
                  </a:lnTo>
                  <a:lnTo>
                    <a:pt x="85" y="50"/>
                  </a:lnTo>
                  <a:lnTo>
                    <a:pt x="31" y="39"/>
                  </a:lnTo>
                  <a:lnTo>
                    <a:pt x="24" y="31"/>
                  </a:lnTo>
                  <a:lnTo>
                    <a:pt x="18" y="14"/>
                  </a:lnTo>
                  <a:lnTo>
                    <a:pt x="10" y="7"/>
                  </a:lnTo>
                  <a:lnTo>
                    <a:pt x="3" y="16"/>
                  </a:lnTo>
                  <a:lnTo>
                    <a:pt x="0" y="53"/>
                  </a:lnTo>
                  <a:lnTo>
                    <a:pt x="1" y="86"/>
                  </a:lnTo>
                  <a:lnTo>
                    <a:pt x="3" y="88"/>
                  </a:lnTo>
                  <a:lnTo>
                    <a:pt x="9" y="112"/>
                  </a:lnTo>
                  <a:lnTo>
                    <a:pt x="10" y="115"/>
                  </a:lnTo>
                  <a:lnTo>
                    <a:pt x="21" y="128"/>
                  </a:lnTo>
                  <a:lnTo>
                    <a:pt x="26" y="130"/>
                  </a:lnTo>
                  <a:lnTo>
                    <a:pt x="83" y="141"/>
                  </a:lnTo>
                  <a:lnTo>
                    <a:pt x="83" y="142"/>
                  </a:lnTo>
                  <a:lnTo>
                    <a:pt x="161" y="151"/>
                  </a:lnTo>
                  <a:lnTo>
                    <a:pt x="164" y="150"/>
                  </a:lnTo>
                  <a:lnTo>
                    <a:pt x="198" y="142"/>
                  </a:lnTo>
                  <a:lnTo>
                    <a:pt x="241" y="131"/>
                  </a:lnTo>
                  <a:lnTo>
                    <a:pt x="269" y="128"/>
                  </a:lnTo>
                  <a:lnTo>
                    <a:pt x="303" y="130"/>
                  </a:lnTo>
                  <a:lnTo>
                    <a:pt x="342" y="137"/>
                  </a:lnTo>
                  <a:lnTo>
                    <a:pt x="389" y="155"/>
                  </a:lnTo>
                  <a:lnTo>
                    <a:pt x="391" y="155"/>
                  </a:lnTo>
                  <a:lnTo>
                    <a:pt x="425" y="161"/>
                  </a:lnTo>
                  <a:lnTo>
                    <a:pt x="426" y="162"/>
                  </a:lnTo>
                  <a:lnTo>
                    <a:pt x="490" y="166"/>
                  </a:lnTo>
                  <a:lnTo>
                    <a:pt x="570" y="167"/>
                  </a:lnTo>
                  <a:lnTo>
                    <a:pt x="660" y="162"/>
                  </a:lnTo>
                  <a:lnTo>
                    <a:pt x="661" y="162"/>
                  </a:lnTo>
                  <a:lnTo>
                    <a:pt x="749" y="152"/>
                  </a:lnTo>
                  <a:lnTo>
                    <a:pt x="750" y="151"/>
                  </a:lnTo>
                  <a:lnTo>
                    <a:pt x="825" y="132"/>
                  </a:lnTo>
                  <a:lnTo>
                    <a:pt x="826" y="132"/>
                  </a:lnTo>
                  <a:lnTo>
                    <a:pt x="855" y="120"/>
                  </a:lnTo>
                  <a:lnTo>
                    <a:pt x="856" y="119"/>
                  </a:lnTo>
                  <a:lnTo>
                    <a:pt x="880" y="105"/>
                  </a:lnTo>
                  <a:lnTo>
                    <a:pt x="882" y="104"/>
                  </a:lnTo>
                  <a:lnTo>
                    <a:pt x="896" y="86"/>
                  </a:lnTo>
                  <a:lnTo>
                    <a:pt x="897" y="83"/>
                  </a:lnTo>
                  <a:lnTo>
                    <a:pt x="902" y="63"/>
                  </a:lnTo>
                  <a:lnTo>
                    <a:pt x="903" y="60"/>
                  </a:lnTo>
                  <a:lnTo>
                    <a:pt x="901" y="31"/>
                  </a:lnTo>
                  <a:lnTo>
                    <a:pt x="900" y="30"/>
                  </a:lnTo>
                  <a:lnTo>
                    <a:pt x="894" y="5"/>
                  </a:lnTo>
                  <a:lnTo>
                    <a:pt x="889" y="0"/>
                  </a:lnTo>
                  <a:lnTo>
                    <a:pt x="881" y="2"/>
                  </a:lnTo>
                  <a:lnTo>
                    <a:pt x="868" y="17"/>
                  </a:lnTo>
                  <a:lnTo>
                    <a:pt x="847" y="30"/>
                  </a:lnTo>
                  <a:lnTo>
                    <a:pt x="789" y="50"/>
                  </a:lnTo>
                  <a:lnTo>
                    <a:pt x="714" y="64"/>
                  </a:lnTo>
                  <a:lnTo>
                    <a:pt x="634" y="71"/>
                  </a:lnTo>
                  <a:lnTo>
                    <a:pt x="551" y="74"/>
                  </a:lnTo>
                  <a:lnTo>
                    <a:pt x="478" y="73"/>
                  </a:lnTo>
                  <a:lnTo>
                    <a:pt x="423" y="69"/>
                  </a:lnTo>
                  <a:lnTo>
                    <a:pt x="394" y="64"/>
                  </a:lnTo>
                  <a:lnTo>
                    <a:pt x="347" y="46"/>
                  </a:lnTo>
                  <a:lnTo>
                    <a:pt x="346" y="46"/>
                  </a:lnTo>
                  <a:lnTo>
                    <a:pt x="306" y="38"/>
                  </a:lnTo>
                  <a:lnTo>
                    <a:pt x="304" y="37"/>
                  </a:lnTo>
                  <a:lnTo>
                    <a:pt x="269" y="35"/>
                  </a:lnTo>
                  <a:lnTo>
                    <a:pt x="268" y="35"/>
                  </a:lnTo>
                  <a:lnTo>
                    <a:pt x="239" y="39"/>
                  </a:lnTo>
                  <a:lnTo>
                    <a:pt x="238" y="40"/>
                  </a:lnTo>
                  <a:lnTo>
                    <a:pt x="193" y="51"/>
                  </a:lnTo>
                  <a:lnTo>
                    <a:pt x="162" y="58"/>
                  </a:lnTo>
                  <a:lnTo>
                    <a:pt x="85" y="49"/>
                  </a:lnTo>
                  <a:lnTo>
                    <a:pt x="31" y="39"/>
                  </a:lnTo>
                  <a:lnTo>
                    <a:pt x="23" y="30"/>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76" name="Freeform 170"/>
            <p:cNvSpPr>
              <a:spLocks/>
            </p:cNvSpPr>
            <p:nvPr/>
          </p:nvSpPr>
          <p:spPr bwMode="auto">
            <a:xfrm>
              <a:off x="5115" y="3806"/>
              <a:ext cx="11" cy="10"/>
            </a:xfrm>
            <a:custGeom>
              <a:avLst/>
              <a:gdLst>
                <a:gd name="T0" fmla="*/ 0 w 69"/>
                <a:gd name="T1" fmla="*/ 0 h 87"/>
                <a:gd name="T2" fmla="*/ 0 w 69"/>
                <a:gd name="T3" fmla="*/ 0 h 87"/>
                <a:gd name="T4" fmla="*/ 0 w 69"/>
                <a:gd name="T5" fmla="*/ 0 h 87"/>
                <a:gd name="T6" fmla="*/ 0 w 69"/>
                <a:gd name="T7" fmla="*/ 0 h 87"/>
                <a:gd name="T8" fmla="*/ 0 w 69"/>
                <a:gd name="T9" fmla="*/ 0 h 87"/>
                <a:gd name="T10" fmla="*/ 0 w 69"/>
                <a:gd name="T11" fmla="*/ 0 h 87"/>
                <a:gd name="T12" fmla="*/ 0 w 69"/>
                <a:gd name="T13" fmla="*/ 0 h 87"/>
                <a:gd name="T14" fmla="*/ 0 w 69"/>
                <a:gd name="T15" fmla="*/ 0 h 87"/>
                <a:gd name="T16" fmla="*/ 0 w 69"/>
                <a:gd name="T17" fmla="*/ 0 h 87"/>
                <a:gd name="T18" fmla="*/ 0 w 69"/>
                <a:gd name="T19" fmla="*/ 0 h 87"/>
                <a:gd name="T20" fmla="*/ 0 w 69"/>
                <a:gd name="T21" fmla="*/ 0 h 87"/>
                <a:gd name="T22" fmla="*/ 0 w 69"/>
                <a:gd name="T23" fmla="*/ 0 h 87"/>
                <a:gd name="T24" fmla="*/ 0 w 69"/>
                <a:gd name="T25" fmla="*/ 0 h 87"/>
                <a:gd name="T26" fmla="*/ 0 w 69"/>
                <a:gd name="T27" fmla="*/ 0 h 87"/>
                <a:gd name="T28" fmla="*/ 0 w 69"/>
                <a:gd name="T29" fmla="*/ 0 h 87"/>
                <a:gd name="T30" fmla="*/ 0 w 69"/>
                <a:gd name="T31" fmla="*/ 0 h 87"/>
                <a:gd name="T32" fmla="*/ 0 w 69"/>
                <a:gd name="T33" fmla="*/ 0 h 87"/>
                <a:gd name="T34" fmla="*/ 0 w 69"/>
                <a:gd name="T35" fmla="*/ 0 h 87"/>
                <a:gd name="T36" fmla="*/ 0 w 69"/>
                <a:gd name="T37" fmla="*/ 0 h 87"/>
                <a:gd name="T38" fmla="*/ 0 w 69"/>
                <a:gd name="T39" fmla="*/ 0 h 87"/>
                <a:gd name="T40" fmla="*/ 0 w 69"/>
                <a:gd name="T41" fmla="*/ 0 h 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9" h="87">
                  <a:moveTo>
                    <a:pt x="68" y="13"/>
                  </a:moveTo>
                  <a:lnTo>
                    <a:pt x="69" y="2"/>
                  </a:lnTo>
                  <a:lnTo>
                    <a:pt x="58" y="0"/>
                  </a:lnTo>
                  <a:lnTo>
                    <a:pt x="27" y="27"/>
                  </a:lnTo>
                  <a:lnTo>
                    <a:pt x="26" y="28"/>
                  </a:lnTo>
                  <a:lnTo>
                    <a:pt x="8" y="52"/>
                  </a:lnTo>
                  <a:lnTo>
                    <a:pt x="7" y="53"/>
                  </a:lnTo>
                  <a:lnTo>
                    <a:pt x="1" y="63"/>
                  </a:lnTo>
                  <a:lnTo>
                    <a:pt x="1" y="64"/>
                  </a:lnTo>
                  <a:lnTo>
                    <a:pt x="0" y="66"/>
                  </a:lnTo>
                  <a:lnTo>
                    <a:pt x="0" y="71"/>
                  </a:lnTo>
                  <a:lnTo>
                    <a:pt x="3" y="82"/>
                  </a:lnTo>
                  <a:lnTo>
                    <a:pt x="12" y="87"/>
                  </a:lnTo>
                  <a:lnTo>
                    <a:pt x="17" y="78"/>
                  </a:lnTo>
                  <a:lnTo>
                    <a:pt x="14" y="67"/>
                  </a:lnTo>
                  <a:lnTo>
                    <a:pt x="0" y="71"/>
                  </a:lnTo>
                  <a:lnTo>
                    <a:pt x="14" y="72"/>
                  </a:lnTo>
                  <a:lnTo>
                    <a:pt x="15" y="71"/>
                  </a:lnTo>
                  <a:lnTo>
                    <a:pt x="20" y="61"/>
                  </a:lnTo>
                  <a:lnTo>
                    <a:pt x="38" y="38"/>
                  </a:lnTo>
                  <a:lnTo>
                    <a:pt x="68" y="13"/>
                  </a:lnTo>
                  <a:close/>
                </a:path>
              </a:pathLst>
            </a:custGeom>
            <a:solidFill>
              <a:srgbClr val="FFFFFF"/>
            </a:solidFill>
            <a:ln w="0">
              <a:solidFill>
                <a:srgbClr val="FFFFFF"/>
              </a:solidFill>
              <a:prstDash val="solid"/>
              <a:round/>
              <a:headEnd/>
              <a:tailEnd/>
            </a:ln>
          </p:spPr>
          <p:txBody>
            <a:bodyPr/>
            <a:lstStyle/>
            <a:p>
              <a:endParaRPr lang="ja-JP" altLang="en-US"/>
            </a:p>
          </p:txBody>
        </p:sp>
        <p:sp>
          <p:nvSpPr>
            <p:cNvPr id="3277" name="Freeform 171"/>
            <p:cNvSpPr>
              <a:spLocks/>
            </p:cNvSpPr>
            <p:nvPr/>
          </p:nvSpPr>
          <p:spPr bwMode="auto">
            <a:xfrm>
              <a:off x="5126" y="3806"/>
              <a:ext cx="10" cy="10"/>
            </a:xfrm>
            <a:custGeom>
              <a:avLst/>
              <a:gdLst>
                <a:gd name="T0" fmla="*/ 0 w 70"/>
                <a:gd name="T1" fmla="*/ 0 h 87"/>
                <a:gd name="T2" fmla="*/ 0 w 70"/>
                <a:gd name="T3" fmla="*/ 0 h 87"/>
                <a:gd name="T4" fmla="*/ 0 w 70"/>
                <a:gd name="T5" fmla="*/ 0 h 87"/>
                <a:gd name="T6" fmla="*/ 0 w 70"/>
                <a:gd name="T7" fmla="*/ 0 h 87"/>
                <a:gd name="T8" fmla="*/ 0 w 70"/>
                <a:gd name="T9" fmla="*/ 0 h 87"/>
                <a:gd name="T10" fmla="*/ 0 w 70"/>
                <a:gd name="T11" fmla="*/ 0 h 87"/>
                <a:gd name="T12" fmla="*/ 0 w 70"/>
                <a:gd name="T13" fmla="*/ 0 h 87"/>
                <a:gd name="T14" fmla="*/ 0 w 70"/>
                <a:gd name="T15" fmla="*/ 0 h 87"/>
                <a:gd name="T16" fmla="*/ 0 w 70"/>
                <a:gd name="T17" fmla="*/ 0 h 87"/>
                <a:gd name="T18" fmla="*/ 0 w 70"/>
                <a:gd name="T19" fmla="*/ 0 h 87"/>
                <a:gd name="T20" fmla="*/ 0 w 70"/>
                <a:gd name="T21" fmla="*/ 0 h 87"/>
                <a:gd name="T22" fmla="*/ 0 w 70"/>
                <a:gd name="T23" fmla="*/ 0 h 87"/>
                <a:gd name="T24" fmla="*/ 0 w 70"/>
                <a:gd name="T25" fmla="*/ 0 h 87"/>
                <a:gd name="T26" fmla="*/ 0 w 70"/>
                <a:gd name="T27" fmla="*/ 0 h 87"/>
                <a:gd name="T28" fmla="*/ 0 w 70"/>
                <a:gd name="T29" fmla="*/ 0 h 87"/>
                <a:gd name="T30" fmla="*/ 0 w 70"/>
                <a:gd name="T31" fmla="*/ 0 h 87"/>
                <a:gd name="T32" fmla="*/ 0 w 70"/>
                <a:gd name="T33" fmla="*/ 0 h 87"/>
                <a:gd name="T34" fmla="*/ 0 w 70"/>
                <a:gd name="T35" fmla="*/ 0 h 87"/>
                <a:gd name="T36" fmla="*/ 0 w 70"/>
                <a:gd name="T37" fmla="*/ 0 h 87"/>
                <a:gd name="T38" fmla="*/ 0 w 70"/>
                <a:gd name="T39" fmla="*/ 0 h 87"/>
                <a:gd name="T40" fmla="*/ 0 w 70"/>
                <a:gd name="T41" fmla="*/ 0 h 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0" h="87">
                  <a:moveTo>
                    <a:pt x="69" y="12"/>
                  </a:moveTo>
                  <a:lnTo>
                    <a:pt x="70" y="1"/>
                  </a:lnTo>
                  <a:lnTo>
                    <a:pt x="59" y="0"/>
                  </a:lnTo>
                  <a:lnTo>
                    <a:pt x="28" y="26"/>
                  </a:lnTo>
                  <a:lnTo>
                    <a:pt x="27" y="27"/>
                  </a:lnTo>
                  <a:lnTo>
                    <a:pt x="8" y="51"/>
                  </a:lnTo>
                  <a:lnTo>
                    <a:pt x="7" y="52"/>
                  </a:lnTo>
                  <a:lnTo>
                    <a:pt x="1" y="62"/>
                  </a:lnTo>
                  <a:lnTo>
                    <a:pt x="1" y="63"/>
                  </a:lnTo>
                  <a:lnTo>
                    <a:pt x="0" y="65"/>
                  </a:lnTo>
                  <a:lnTo>
                    <a:pt x="0" y="70"/>
                  </a:lnTo>
                  <a:lnTo>
                    <a:pt x="3" y="82"/>
                  </a:lnTo>
                  <a:lnTo>
                    <a:pt x="12" y="87"/>
                  </a:lnTo>
                  <a:lnTo>
                    <a:pt x="17" y="78"/>
                  </a:lnTo>
                  <a:lnTo>
                    <a:pt x="14" y="66"/>
                  </a:lnTo>
                  <a:lnTo>
                    <a:pt x="0" y="70"/>
                  </a:lnTo>
                  <a:lnTo>
                    <a:pt x="14" y="71"/>
                  </a:lnTo>
                  <a:lnTo>
                    <a:pt x="15" y="70"/>
                  </a:lnTo>
                  <a:lnTo>
                    <a:pt x="20" y="60"/>
                  </a:lnTo>
                  <a:lnTo>
                    <a:pt x="38" y="38"/>
                  </a:lnTo>
                  <a:lnTo>
                    <a:pt x="69" y="12"/>
                  </a:lnTo>
                  <a:close/>
                </a:path>
              </a:pathLst>
            </a:custGeom>
            <a:solidFill>
              <a:srgbClr val="FFFFFF"/>
            </a:solidFill>
            <a:ln w="0">
              <a:solidFill>
                <a:srgbClr val="FFFFFF"/>
              </a:solidFill>
              <a:prstDash val="solid"/>
              <a:round/>
              <a:headEnd/>
              <a:tailEnd/>
            </a:ln>
          </p:spPr>
          <p:txBody>
            <a:bodyPr/>
            <a:lstStyle/>
            <a:p>
              <a:endParaRPr lang="ja-JP" altLang="en-US"/>
            </a:p>
          </p:txBody>
        </p:sp>
        <p:sp>
          <p:nvSpPr>
            <p:cNvPr id="3278" name="Freeform 172"/>
            <p:cNvSpPr>
              <a:spLocks/>
            </p:cNvSpPr>
            <p:nvPr/>
          </p:nvSpPr>
          <p:spPr bwMode="auto">
            <a:xfrm>
              <a:off x="4904" y="3509"/>
              <a:ext cx="217" cy="297"/>
            </a:xfrm>
            <a:custGeom>
              <a:avLst/>
              <a:gdLst>
                <a:gd name="T0" fmla="*/ 0 w 1524"/>
                <a:gd name="T1" fmla="*/ 0 h 2266"/>
                <a:gd name="T2" fmla="*/ 0 w 1524"/>
                <a:gd name="T3" fmla="*/ 0 h 2266"/>
                <a:gd name="T4" fmla="*/ 0 w 1524"/>
                <a:gd name="T5" fmla="*/ 0 h 2266"/>
                <a:gd name="T6" fmla="*/ 0 w 1524"/>
                <a:gd name="T7" fmla="*/ 0 h 2266"/>
                <a:gd name="T8" fmla="*/ 0 w 1524"/>
                <a:gd name="T9" fmla="*/ 0 h 2266"/>
                <a:gd name="T10" fmla="*/ 0 w 1524"/>
                <a:gd name="T11" fmla="*/ 0 h 2266"/>
                <a:gd name="T12" fmla="*/ 0 w 1524"/>
                <a:gd name="T13" fmla="*/ 0 h 2266"/>
                <a:gd name="T14" fmla="*/ 0 w 1524"/>
                <a:gd name="T15" fmla="*/ 0 h 2266"/>
                <a:gd name="T16" fmla="*/ 0 w 1524"/>
                <a:gd name="T17" fmla="*/ 0 h 2266"/>
                <a:gd name="T18" fmla="*/ 0 w 1524"/>
                <a:gd name="T19" fmla="*/ 0 h 2266"/>
                <a:gd name="T20" fmla="*/ 0 w 1524"/>
                <a:gd name="T21" fmla="*/ 0 h 2266"/>
                <a:gd name="T22" fmla="*/ 0 w 1524"/>
                <a:gd name="T23" fmla="*/ 0 h 2266"/>
                <a:gd name="T24" fmla="*/ 0 w 1524"/>
                <a:gd name="T25" fmla="*/ 0 h 2266"/>
                <a:gd name="T26" fmla="*/ 0 w 1524"/>
                <a:gd name="T27" fmla="*/ 0 h 2266"/>
                <a:gd name="T28" fmla="*/ 0 w 1524"/>
                <a:gd name="T29" fmla="*/ 0 h 2266"/>
                <a:gd name="T30" fmla="*/ 0 w 1524"/>
                <a:gd name="T31" fmla="*/ 0 h 2266"/>
                <a:gd name="T32" fmla="*/ 0 w 1524"/>
                <a:gd name="T33" fmla="*/ 0 h 2266"/>
                <a:gd name="T34" fmla="*/ 0 w 1524"/>
                <a:gd name="T35" fmla="*/ 0 h 2266"/>
                <a:gd name="T36" fmla="*/ 0 w 1524"/>
                <a:gd name="T37" fmla="*/ 0 h 2266"/>
                <a:gd name="T38" fmla="*/ 0 w 1524"/>
                <a:gd name="T39" fmla="*/ 0 h 2266"/>
                <a:gd name="T40" fmla="*/ 0 w 1524"/>
                <a:gd name="T41" fmla="*/ 0 h 2266"/>
                <a:gd name="T42" fmla="*/ 0 w 1524"/>
                <a:gd name="T43" fmla="*/ 0 h 2266"/>
                <a:gd name="T44" fmla="*/ 0 w 1524"/>
                <a:gd name="T45" fmla="*/ 0 h 2266"/>
                <a:gd name="T46" fmla="*/ 0 w 1524"/>
                <a:gd name="T47" fmla="*/ 0 h 2266"/>
                <a:gd name="T48" fmla="*/ 0 w 1524"/>
                <a:gd name="T49" fmla="*/ 0 h 2266"/>
                <a:gd name="T50" fmla="*/ 0 w 1524"/>
                <a:gd name="T51" fmla="*/ 0 h 2266"/>
                <a:gd name="T52" fmla="*/ 0 w 1524"/>
                <a:gd name="T53" fmla="*/ 0 h 2266"/>
                <a:gd name="T54" fmla="*/ 0 w 1524"/>
                <a:gd name="T55" fmla="*/ 0 h 2266"/>
                <a:gd name="T56" fmla="*/ 0 w 1524"/>
                <a:gd name="T57" fmla="*/ 0 h 2266"/>
                <a:gd name="T58" fmla="*/ 0 w 1524"/>
                <a:gd name="T59" fmla="*/ 0 h 2266"/>
                <a:gd name="T60" fmla="*/ 0 w 1524"/>
                <a:gd name="T61" fmla="*/ 0 h 2266"/>
                <a:gd name="T62" fmla="*/ 0 w 1524"/>
                <a:gd name="T63" fmla="*/ 0 h 2266"/>
                <a:gd name="T64" fmla="*/ 0 w 1524"/>
                <a:gd name="T65" fmla="*/ 0 h 22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24" h="2266">
                  <a:moveTo>
                    <a:pt x="258" y="0"/>
                  </a:moveTo>
                  <a:lnTo>
                    <a:pt x="178" y="465"/>
                  </a:lnTo>
                  <a:lnTo>
                    <a:pt x="67" y="1092"/>
                  </a:lnTo>
                  <a:lnTo>
                    <a:pt x="53" y="1204"/>
                  </a:lnTo>
                  <a:lnTo>
                    <a:pt x="39" y="1364"/>
                  </a:lnTo>
                  <a:lnTo>
                    <a:pt x="18" y="1747"/>
                  </a:lnTo>
                  <a:lnTo>
                    <a:pt x="5" y="2090"/>
                  </a:lnTo>
                  <a:lnTo>
                    <a:pt x="0" y="2238"/>
                  </a:lnTo>
                  <a:lnTo>
                    <a:pt x="557" y="2238"/>
                  </a:lnTo>
                  <a:lnTo>
                    <a:pt x="598" y="1366"/>
                  </a:lnTo>
                  <a:lnTo>
                    <a:pt x="603" y="1306"/>
                  </a:lnTo>
                  <a:lnTo>
                    <a:pt x="611" y="1242"/>
                  </a:lnTo>
                  <a:lnTo>
                    <a:pt x="638" y="1105"/>
                  </a:lnTo>
                  <a:lnTo>
                    <a:pt x="674" y="961"/>
                  </a:lnTo>
                  <a:lnTo>
                    <a:pt x="712" y="823"/>
                  </a:lnTo>
                  <a:lnTo>
                    <a:pt x="785" y="598"/>
                  </a:lnTo>
                  <a:lnTo>
                    <a:pt x="817" y="506"/>
                  </a:lnTo>
                  <a:lnTo>
                    <a:pt x="891" y="835"/>
                  </a:lnTo>
                  <a:lnTo>
                    <a:pt x="942" y="1098"/>
                  </a:lnTo>
                  <a:lnTo>
                    <a:pt x="960" y="1196"/>
                  </a:lnTo>
                  <a:lnTo>
                    <a:pt x="964" y="1223"/>
                  </a:lnTo>
                  <a:lnTo>
                    <a:pt x="966" y="1231"/>
                  </a:lnTo>
                  <a:lnTo>
                    <a:pt x="966" y="1297"/>
                  </a:lnTo>
                  <a:lnTo>
                    <a:pt x="960" y="1848"/>
                  </a:lnTo>
                  <a:lnTo>
                    <a:pt x="952" y="2266"/>
                  </a:lnTo>
                  <a:lnTo>
                    <a:pt x="1524" y="2266"/>
                  </a:lnTo>
                  <a:lnTo>
                    <a:pt x="1516" y="1893"/>
                  </a:lnTo>
                  <a:lnTo>
                    <a:pt x="1507" y="1580"/>
                  </a:lnTo>
                  <a:lnTo>
                    <a:pt x="1497" y="1325"/>
                  </a:lnTo>
                  <a:lnTo>
                    <a:pt x="1476" y="1021"/>
                  </a:lnTo>
                  <a:lnTo>
                    <a:pt x="1445" y="606"/>
                  </a:lnTo>
                  <a:lnTo>
                    <a:pt x="1402" y="82"/>
                  </a:lnTo>
                  <a:lnTo>
                    <a:pt x="258" y="0"/>
                  </a:lnTo>
                  <a:close/>
                </a:path>
              </a:pathLst>
            </a:custGeom>
            <a:solidFill>
              <a:srgbClr val="8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79" name="Freeform 173"/>
            <p:cNvSpPr>
              <a:spLocks/>
            </p:cNvSpPr>
            <p:nvPr/>
          </p:nvSpPr>
          <p:spPr bwMode="auto">
            <a:xfrm>
              <a:off x="4904" y="3509"/>
              <a:ext cx="222" cy="297"/>
            </a:xfrm>
            <a:custGeom>
              <a:avLst/>
              <a:gdLst>
                <a:gd name="T0" fmla="*/ 0 w 1541"/>
                <a:gd name="T1" fmla="*/ 0 h 2282"/>
                <a:gd name="T2" fmla="*/ 0 w 1541"/>
                <a:gd name="T3" fmla="*/ 0 h 2282"/>
                <a:gd name="T4" fmla="*/ 0 w 1541"/>
                <a:gd name="T5" fmla="*/ 0 h 2282"/>
                <a:gd name="T6" fmla="*/ 0 w 1541"/>
                <a:gd name="T7" fmla="*/ 0 h 2282"/>
                <a:gd name="T8" fmla="*/ 0 w 1541"/>
                <a:gd name="T9" fmla="*/ 0 h 2282"/>
                <a:gd name="T10" fmla="*/ 0 w 1541"/>
                <a:gd name="T11" fmla="*/ 0 h 2282"/>
                <a:gd name="T12" fmla="*/ 0 w 1541"/>
                <a:gd name="T13" fmla="*/ 0 h 2282"/>
                <a:gd name="T14" fmla="*/ 0 w 1541"/>
                <a:gd name="T15" fmla="*/ 0 h 2282"/>
                <a:gd name="T16" fmla="*/ 0 w 1541"/>
                <a:gd name="T17" fmla="*/ 0 h 2282"/>
                <a:gd name="T18" fmla="*/ 0 w 1541"/>
                <a:gd name="T19" fmla="*/ 0 h 2282"/>
                <a:gd name="T20" fmla="*/ 0 w 1541"/>
                <a:gd name="T21" fmla="*/ 0 h 2282"/>
                <a:gd name="T22" fmla="*/ 0 w 1541"/>
                <a:gd name="T23" fmla="*/ 0 h 2282"/>
                <a:gd name="T24" fmla="*/ 0 w 1541"/>
                <a:gd name="T25" fmla="*/ 0 h 2282"/>
                <a:gd name="T26" fmla="*/ 0 w 1541"/>
                <a:gd name="T27" fmla="*/ 0 h 2282"/>
                <a:gd name="T28" fmla="*/ 0 w 1541"/>
                <a:gd name="T29" fmla="*/ 0 h 2282"/>
                <a:gd name="T30" fmla="*/ 0 w 1541"/>
                <a:gd name="T31" fmla="*/ 0 h 2282"/>
                <a:gd name="T32" fmla="*/ 0 w 1541"/>
                <a:gd name="T33" fmla="*/ 0 h 2282"/>
                <a:gd name="T34" fmla="*/ 0 w 1541"/>
                <a:gd name="T35" fmla="*/ 0 h 2282"/>
                <a:gd name="T36" fmla="*/ 0 w 1541"/>
                <a:gd name="T37" fmla="*/ 0 h 2282"/>
                <a:gd name="T38" fmla="*/ 0 w 1541"/>
                <a:gd name="T39" fmla="*/ 0 h 2282"/>
                <a:gd name="T40" fmla="*/ 0 w 1541"/>
                <a:gd name="T41" fmla="*/ 0 h 2282"/>
                <a:gd name="T42" fmla="*/ 0 w 1541"/>
                <a:gd name="T43" fmla="*/ 0 h 2282"/>
                <a:gd name="T44" fmla="*/ 0 w 1541"/>
                <a:gd name="T45" fmla="*/ 0 h 2282"/>
                <a:gd name="T46" fmla="*/ 0 w 1541"/>
                <a:gd name="T47" fmla="*/ 0 h 2282"/>
                <a:gd name="T48" fmla="*/ 0 w 1541"/>
                <a:gd name="T49" fmla="*/ 0 h 2282"/>
                <a:gd name="T50" fmla="*/ 0 w 1541"/>
                <a:gd name="T51" fmla="*/ 0 h 2282"/>
                <a:gd name="T52" fmla="*/ 0 w 1541"/>
                <a:gd name="T53" fmla="*/ 0 h 2282"/>
                <a:gd name="T54" fmla="*/ 0 w 1541"/>
                <a:gd name="T55" fmla="*/ 0 h 2282"/>
                <a:gd name="T56" fmla="*/ 0 w 1541"/>
                <a:gd name="T57" fmla="*/ 0 h 2282"/>
                <a:gd name="T58" fmla="*/ 0 w 1541"/>
                <a:gd name="T59" fmla="*/ 0 h 2282"/>
                <a:gd name="T60" fmla="*/ 0 w 1541"/>
                <a:gd name="T61" fmla="*/ 0 h 2282"/>
                <a:gd name="T62" fmla="*/ 0 w 1541"/>
                <a:gd name="T63" fmla="*/ 0 h 2282"/>
                <a:gd name="T64" fmla="*/ 0 w 1541"/>
                <a:gd name="T65" fmla="*/ 0 h 2282"/>
                <a:gd name="T66" fmla="*/ 0 w 1541"/>
                <a:gd name="T67" fmla="*/ 0 h 2282"/>
                <a:gd name="T68" fmla="*/ 0 w 1541"/>
                <a:gd name="T69" fmla="*/ 0 h 228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541" h="2282">
                  <a:moveTo>
                    <a:pt x="1410" y="98"/>
                  </a:moveTo>
                  <a:lnTo>
                    <a:pt x="1412" y="82"/>
                  </a:lnTo>
                  <a:lnTo>
                    <a:pt x="261" y="0"/>
                  </a:lnTo>
                  <a:lnTo>
                    <a:pt x="180" y="472"/>
                  </a:lnTo>
                  <a:lnTo>
                    <a:pt x="68" y="1099"/>
                  </a:lnTo>
                  <a:lnTo>
                    <a:pt x="53" y="1211"/>
                  </a:lnTo>
                  <a:lnTo>
                    <a:pt x="40" y="1370"/>
                  </a:lnTo>
                  <a:lnTo>
                    <a:pt x="19" y="1755"/>
                  </a:lnTo>
                  <a:lnTo>
                    <a:pt x="5" y="2098"/>
                  </a:lnTo>
                  <a:lnTo>
                    <a:pt x="0" y="2255"/>
                  </a:lnTo>
                  <a:lnTo>
                    <a:pt x="573" y="2255"/>
                  </a:lnTo>
                  <a:lnTo>
                    <a:pt x="615" y="1375"/>
                  </a:lnTo>
                  <a:lnTo>
                    <a:pt x="620" y="1315"/>
                  </a:lnTo>
                  <a:lnTo>
                    <a:pt x="628" y="1251"/>
                  </a:lnTo>
                  <a:lnTo>
                    <a:pt x="654" y="1115"/>
                  </a:lnTo>
                  <a:lnTo>
                    <a:pt x="690" y="971"/>
                  </a:lnTo>
                  <a:lnTo>
                    <a:pt x="729" y="833"/>
                  </a:lnTo>
                  <a:lnTo>
                    <a:pt x="801" y="608"/>
                  </a:lnTo>
                  <a:lnTo>
                    <a:pt x="824" y="543"/>
                  </a:lnTo>
                  <a:lnTo>
                    <a:pt x="893" y="846"/>
                  </a:lnTo>
                  <a:lnTo>
                    <a:pt x="944" y="1107"/>
                  </a:lnTo>
                  <a:lnTo>
                    <a:pt x="960" y="1205"/>
                  </a:lnTo>
                  <a:lnTo>
                    <a:pt x="965" y="1232"/>
                  </a:lnTo>
                  <a:lnTo>
                    <a:pt x="966" y="1241"/>
                  </a:lnTo>
                  <a:lnTo>
                    <a:pt x="966" y="1305"/>
                  </a:lnTo>
                  <a:lnTo>
                    <a:pt x="960" y="1856"/>
                  </a:lnTo>
                  <a:lnTo>
                    <a:pt x="953" y="2282"/>
                  </a:lnTo>
                  <a:lnTo>
                    <a:pt x="1541" y="2282"/>
                  </a:lnTo>
                  <a:lnTo>
                    <a:pt x="1533" y="1901"/>
                  </a:lnTo>
                  <a:lnTo>
                    <a:pt x="1524" y="1588"/>
                  </a:lnTo>
                  <a:lnTo>
                    <a:pt x="1514" y="1333"/>
                  </a:lnTo>
                  <a:lnTo>
                    <a:pt x="1493" y="1028"/>
                  </a:lnTo>
                  <a:lnTo>
                    <a:pt x="1462" y="613"/>
                  </a:lnTo>
                  <a:lnTo>
                    <a:pt x="1418" y="83"/>
                  </a:lnTo>
                  <a:lnTo>
                    <a:pt x="261" y="0"/>
                  </a:lnTo>
                  <a:lnTo>
                    <a:pt x="180" y="472"/>
                  </a:lnTo>
                  <a:lnTo>
                    <a:pt x="194" y="474"/>
                  </a:lnTo>
                  <a:lnTo>
                    <a:pt x="273" y="17"/>
                  </a:lnTo>
                  <a:lnTo>
                    <a:pt x="1404" y="97"/>
                  </a:lnTo>
                  <a:lnTo>
                    <a:pt x="1445" y="615"/>
                  </a:lnTo>
                  <a:lnTo>
                    <a:pt x="1477" y="1030"/>
                  </a:lnTo>
                  <a:lnTo>
                    <a:pt x="1498" y="1333"/>
                  </a:lnTo>
                  <a:lnTo>
                    <a:pt x="1508" y="1588"/>
                  </a:lnTo>
                  <a:lnTo>
                    <a:pt x="1517" y="1901"/>
                  </a:lnTo>
                  <a:lnTo>
                    <a:pt x="1525" y="2266"/>
                  </a:lnTo>
                  <a:lnTo>
                    <a:pt x="970" y="2266"/>
                  </a:lnTo>
                  <a:lnTo>
                    <a:pt x="977" y="1856"/>
                  </a:lnTo>
                  <a:lnTo>
                    <a:pt x="983" y="1305"/>
                  </a:lnTo>
                  <a:lnTo>
                    <a:pt x="983" y="1238"/>
                  </a:lnTo>
                  <a:lnTo>
                    <a:pt x="980" y="1230"/>
                  </a:lnTo>
                  <a:lnTo>
                    <a:pt x="977" y="1203"/>
                  </a:lnTo>
                  <a:lnTo>
                    <a:pt x="958" y="1105"/>
                  </a:lnTo>
                  <a:lnTo>
                    <a:pt x="907" y="841"/>
                  </a:lnTo>
                  <a:lnTo>
                    <a:pt x="828" y="485"/>
                  </a:lnTo>
                  <a:lnTo>
                    <a:pt x="787" y="604"/>
                  </a:lnTo>
                  <a:lnTo>
                    <a:pt x="714" y="829"/>
                  </a:lnTo>
                  <a:lnTo>
                    <a:pt x="675" y="967"/>
                  </a:lnTo>
                  <a:lnTo>
                    <a:pt x="640" y="1111"/>
                  </a:lnTo>
                  <a:lnTo>
                    <a:pt x="612" y="1249"/>
                  </a:lnTo>
                  <a:lnTo>
                    <a:pt x="604" y="1313"/>
                  </a:lnTo>
                  <a:lnTo>
                    <a:pt x="599" y="1373"/>
                  </a:lnTo>
                  <a:lnTo>
                    <a:pt x="559" y="2238"/>
                  </a:lnTo>
                  <a:lnTo>
                    <a:pt x="17" y="2238"/>
                  </a:lnTo>
                  <a:lnTo>
                    <a:pt x="22" y="2098"/>
                  </a:lnTo>
                  <a:lnTo>
                    <a:pt x="35" y="1755"/>
                  </a:lnTo>
                  <a:lnTo>
                    <a:pt x="57" y="1373"/>
                  </a:lnTo>
                  <a:lnTo>
                    <a:pt x="70" y="1213"/>
                  </a:lnTo>
                  <a:lnTo>
                    <a:pt x="84" y="1101"/>
                  </a:lnTo>
                  <a:lnTo>
                    <a:pt x="194" y="474"/>
                  </a:lnTo>
                  <a:lnTo>
                    <a:pt x="273" y="17"/>
                  </a:lnTo>
                  <a:lnTo>
                    <a:pt x="1410" y="98"/>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280" name="Freeform 174"/>
            <p:cNvSpPr>
              <a:spLocks/>
            </p:cNvSpPr>
            <p:nvPr/>
          </p:nvSpPr>
          <p:spPr bwMode="auto">
            <a:xfrm>
              <a:off x="5094" y="3249"/>
              <a:ext cx="32" cy="27"/>
            </a:xfrm>
            <a:custGeom>
              <a:avLst/>
              <a:gdLst>
                <a:gd name="T0" fmla="*/ 0 w 239"/>
                <a:gd name="T1" fmla="*/ 0 h 207"/>
                <a:gd name="T2" fmla="*/ 0 w 239"/>
                <a:gd name="T3" fmla="*/ 0 h 207"/>
                <a:gd name="T4" fmla="*/ 0 w 239"/>
                <a:gd name="T5" fmla="*/ 0 h 207"/>
                <a:gd name="T6" fmla="*/ 0 w 239"/>
                <a:gd name="T7" fmla="*/ 0 h 207"/>
                <a:gd name="T8" fmla="*/ 0 w 239"/>
                <a:gd name="T9" fmla="*/ 0 h 207"/>
                <a:gd name="T10" fmla="*/ 0 w 239"/>
                <a:gd name="T11" fmla="*/ 0 h 207"/>
                <a:gd name="T12" fmla="*/ 0 w 239"/>
                <a:gd name="T13" fmla="*/ 0 h 207"/>
                <a:gd name="T14" fmla="*/ 0 w 239"/>
                <a:gd name="T15" fmla="*/ 0 h 207"/>
                <a:gd name="T16" fmla="*/ 0 w 239"/>
                <a:gd name="T17" fmla="*/ 0 h 207"/>
                <a:gd name="T18" fmla="*/ 0 w 239"/>
                <a:gd name="T19" fmla="*/ 0 h 207"/>
                <a:gd name="T20" fmla="*/ 0 w 239"/>
                <a:gd name="T21" fmla="*/ 0 h 207"/>
                <a:gd name="T22" fmla="*/ 0 w 239"/>
                <a:gd name="T23" fmla="*/ 0 h 207"/>
                <a:gd name="T24" fmla="*/ 0 w 239"/>
                <a:gd name="T25" fmla="*/ 0 h 207"/>
                <a:gd name="T26" fmla="*/ 0 w 239"/>
                <a:gd name="T27" fmla="*/ 0 h 207"/>
                <a:gd name="T28" fmla="*/ 0 w 239"/>
                <a:gd name="T29" fmla="*/ 0 h 207"/>
                <a:gd name="T30" fmla="*/ 0 w 239"/>
                <a:gd name="T31" fmla="*/ 0 h 207"/>
                <a:gd name="T32" fmla="*/ 0 w 239"/>
                <a:gd name="T33" fmla="*/ 0 h 207"/>
                <a:gd name="T34" fmla="*/ 0 w 239"/>
                <a:gd name="T35" fmla="*/ 0 h 207"/>
                <a:gd name="T36" fmla="*/ 0 w 239"/>
                <a:gd name="T37" fmla="*/ 0 h 207"/>
                <a:gd name="T38" fmla="*/ 0 w 239"/>
                <a:gd name="T39" fmla="*/ 0 h 207"/>
                <a:gd name="T40" fmla="*/ 0 w 239"/>
                <a:gd name="T41" fmla="*/ 0 h 207"/>
                <a:gd name="T42" fmla="*/ 0 w 239"/>
                <a:gd name="T43" fmla="*/ 0 h 207"/>
                <a:gd name="T44" fmla="*/ 0 w 239"/>
                <a:gd name="T45" fmla="*/ 0 h 207"/>
                <a:gd name="T46" fmla="*/ 0 w 239"/>
                <a:gd name="T47" fmla="*/ 0 h 207"/>
                <a:gd name="T48" fmla="*/ 0 w 239"/>
                <a:gd name="T49" fmla="*/ 0 h 207"/>
                <a:gd name="T50" fmla="*/ 0 w 239"/>
                <a:gd name="T51" fmla="*/ 0 h 207"/>
                <a:gd name="T52" fmla="*/ 0 w 239"/>
                <a:gd name="T53" fmla="*/ 0 h 207"/>
                <a:gd name="T54" fmla="*/ 0 w 239"/>
                <a:gd name="T55" fmla="*/ 0 h 207"/>
                <a:gd name="T56" fmla="*/ 0 w 239"/>
                <a:gd name="T57" fmla="*/ 0 h 207"/>
                <a:gd name="T58" fmla="*/ 0 w 239"/>
                <a:gd name="T59" fmla="*/ 0 h 207"/>
                <a:gd name="T60" fmla="*/ 0 w 239"/>
                <a:gd name="T61" fmla="*/ 0 h 207"/>
                <a:gd name="T62" fmla="*/ 0 w 239"/>
                <a:gd name="T63" fmla="*/ 0 h 207"/>
                <a:gd name="T64" fmla="*/ 0 w 239"/>
                <a:gd name="T65" fmla="*/ 0 h 207"/>
                <a:gd name="T66" fmla="*/ 0 w 239"/>
                <a:gd name="T67" fmla="*/ 0 h 207"/>
                <a:gd name="T68" fmla="*/ 0 w 239"/>
                <a:gd name="T69" fmla="*/ 0 h 207"/>
                <a:gd name="T70" fmla="*/ 0 w 239"/>
                <a:gd name="T71" fmla="*/ 0 h 207"/>
                <a:gd name="T72" fmla="*/ 0 w 239"/>
                <a:gd name="T73" fmla="*/ 0 h 207"/>
                <a:gd name="T74" fmla="*/ 0 w 239"/>
                <a:gd name="T75" fmla="*/ 0 h 20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39" h="207">
                  <a:moveTo>
                    <a:pt x="9" y="9"/>
                  </a:moveTo>
                  <a:lnTo>
                    <a:pt x="0" y="19"/>
                  </a:lnTo>
                  <a:lnTo>
                    <a:pt x="0" y="32"/>
                  </a:lnTo>
                  <a:lnTo>
                    <a:pt x="10" y="42"/>
                  </a:lnTo>
                  <a:lnTo>
                    <a:pt x="23" y="42"/>
                  </a:lnTo>
                  <a:lnTo>
                    <a:pt x="34" y="37"/>
                  </a:lnTo>
                  <a:lnTo>
                    <a:pt x="44" y="36"/>
                  </a:lnTo>
                  <a:lnTo>
                    <a:pt x="57" y="36"/>
                  </a:lnTo>
                  <a:lnTo>
                    <a:pt x="70" y="40"/>
                  </a:lnTo>
                  <a:lnTo>
                    <a:pt x="103" y="52"/>
                  </a:lnTo>
                  <a:lnTo>
                    <a:pt x="136" y="70"/>
                  </a:lnTo>
                  <a:lnTo>
                    <a:pt x="164" y="96"/>
                  </a:lnTo>
                  <a:lnTo>
                    <a:pt x="188" y="124"/>
                  </a:lnTo>
                  <a:lnTo>
                    <a:pt x="201" y="155"/>
                  </a:lnTo>
                  <a:lnTo>
                    <a:pt x="202" y="190"/>
                  </a:lnTo>
                  <a:lnTo>
                    <a:pt x="208" y="202"/>
                  </a:lnTo>
                  <a:lnTo>
                    <a:pt x="221" y="207"/>
                  </a:lnTo>
                  <a:lnTo>
                    <a:pt x="234" y="201"/>
                  </a:lnTo>
                  <a:lnTo>
                    <a:pt x="239" y="188"/>
                  </a:lnTo>
                  <a:lnTo>
                    <a:pt x="237" y="150"/>
                  </a:lnTo>
                  <a:lnTo>
                    <a:pt x="235" y="144"/>
                  </a:lnTo>
                  <a:lnTo>
                    <a:pt x="219" y="108"/>
                  </a:lnTo>
                  <a:lnTo>
                    <a:pt x="217" y="104"/>
                  </a:lnTo>
                  <a:lnTo>
                    <a:pt x="192" y="72"/>
                  </a:lnTo>
                  <a:lnTo>
                    <a:pt x="190" y="70"/>
                  </a:lnTo>
                  <a:lnTo>
                    <a:pt x="158" y="43"/>
                  </a:lnTo>
                  <a:lnTo>
                    <a:pt x="155" y="41"/>
                  </a:lnTo>
                  <a:lnTo>
                    <a:pt x="120" y="20"/>
                  </a:lnTo>
                  <a:lnTo>
                    <a:pt x="117" y="19"/>
                  </a:lnTo>
                  <a:lnTo>
                    <a:pt x="82" y="6"/>
                  </a:lnTo>
                  <a:lnTo>
                    <a:pt x="78" y="5"/>
                  </a:lnTo>
                  <a:lnTo>
                    <a:pt x="62" y="2"/>
                  </a:lnTo>
                  <a:lnTo>
                    <a:pt x="60" y="1"/>
                  </a:lnTo>
                  <a:lnTo>
                    <a:pt x="44" y="0"/>
                  </a:lnTo>
                  <a:lnTo>
                    <a:pt x="41" y="1"/>
                  </a:lnTo>
                  <a:lnTo>
                    <a:pt x="26" y="3"/>
                  </a:lnTo>
                  <a:lnTo>
                    <a:pt x="21" y="4"/>
                  </a:lnTo>
                  <a:lnTo>
                    <a:pt x="9" y="9"/>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81" name="Freeform 175"/>
            <p:cNvSpPr>
              <a:spLocks/>
            </p:cNvSpPr>
            <p:nvPr/>
          </p:nvSpPr>
          <p:spPr bwMode="auto">
            <a:xfrm>
              <a:off x="5136" y="3281"/>
              <a:ext cx="32" cy="26"/>
            </a:xfrm>
            <a:custGeom>
              <a:avLst/>
              <a:gdLst>
                <a:gd name="T0" fmla="*/ 0 w 239"/>
                <a:gd name="T1" fmla="*/ 0 h 207"/>
                <a:gd name="T2" fmla="*/ 0 w 239"/>
                <a:gd name="T3" fmla="*/ 0 h 207"/>
                <a:gd name="T4" fmla="*/ 0 w 239"/>
                <a:gd name="T5" fmla="*/ 0 h 207"/>
                <a:gd name="T6" fmla="*/ 0 w 239"/>
                <a:gd name="T7" fmla="*/ 0 h 207"/>
                <a:gd name="T8" fmla="*/ 0 w 239"/>
                <a:gd name="T9" fmla="*/ 0 h 207"/>
                <a:gd name="T10" fmla="*/ 0 w 239"/>
                <a:gd name="T11" fmla="*/ 0 h 207"/>
                <a:gd name="T12" fmla="*/ 0 w 239"/>
                <a:gd name="T13" fmla="*/ 0 h 207"/>
                <a:gd name="T14" fmla="*/ 0 w 239"/>
                <a:gd name="T15" fmla="*/ 0 h 207"/>
                <a:gd name="T16" fmla="*/ 0 w 239"/>
                <a:gd name="T17" fmla="*/ 0 h 207"/>
                <a:gd name="T18" fmla="*/ 0 w 239"/>
                <a:gd name="T19" fmla="*/ 0 h 207"/>
                <a:gd name="T20" fmla="*/ 0 w 239"/>
                <a:gd name="T21" fmla="*/ 0 h 207"/>
                <a:gd name="T22" fmla="*/ 0 w 239"/>
                <a:gd name="T23" fmla="*/ 0 h 207"/>
                <a:gd name="T24" fmla="*/ 0 w 239"/>
                <a:gd name="T25" fmla="*/ 0 h 207"/>
                <a:gd name="T26" fmla="*/ 0 w 239"/>
                <a:gd name="T27" fmla="*/ 0 h 207"/>
                <a:gd name="T28" fmla="*/ 0 w 239"/>
                <a:gd name="T29" fmla="*/ 0 h 207"/>
                <a:gd name="T30" fmla="*/ 0 w 239"/>
                <a:gd name="T31" fmla="*/ 0 h 207"/>
                <a:gd name="T32" fmla="*/ 0 w 239"/>
                <a:gd name="T33" fmla="*/ 0 h 207"/>
                <a:gd name="T34" fmla="*/ 0 w 239"/>
                <a:gd name="T35" fmla="*/ 0 h 207"/>
                <a:gd name="T36" fmla="*/ 0 w 239"/>
                <a:gd name="T37" fmla="*/ 0 h 207"/>
                <a:gd name="T38" fmla="*/ 0 w 239"/>
                <a:gd name="T39" fmla="*/ 0 h 207"/>
                <a:gd name="T40" fmla="*/ 0 w 239"/>
                <a:gd name="T41" fmla="*/ 0 h 207"/>
                <a:gd name="T42" fmla="*/ 0 w 239"/>
                <a:gd name="T43" fmla="*/ 0 h 207"/>
                <a:gd name="T44" fmla="*/ 0 w 239"/>
                <a:gd name="T45" fmla="*/ 0 h 207"/>
                <a:gd name="T46" fmla="*/ 0 w 239"/>
                <a:gd name="T47" fmla="*/ 0 h 207"/>
                <a:gd name="T48" fmla="*/ 0 w 239"/>
                <a:gd name="T49" fmla="*/ 0 h 207"/>
                <a:gd name="T50" fmla="*/ 0 w 239"/>
                <a:gd name="T51" fmla="*/ 0 h 207"/>
                <a:gd name="T52" fmla="*/ 0 w 239"/>
                <a:gd name="T53" fmla="*/ 0 h 207"/>
                <a:gd name="T54" fmla="*/ 0 w 239"/>
                <a:gd name="T55" fmla="*/ 0 h 207"/>
                <a:gd name="T56" fmla="*/ 0 w 239"/>
                <a:gd name="T57" fmla="*/ 0 h 207"/>
                <a:gd name="T58" fmla="*/ 0 w 239"/>
                <a:gd name="T59" fmla="*/ 0 h 207"/>
                <a:gd name="T60" fmla="*/ 0 w 239"/>
                <a:gd name="T61" fmla="*/ 0 h 207"/>
                <a:gd name="T62" fmla="*/ 0 w 239"/>
                <a:gd name="T63" fmla="*/ 0 h 207"/>
                <a:gd name="T64" fmla="*/ 0 w 239"/>
                <a:gd name="T65" fmla="*/ 0 h 207"/>
                <a:gd name="T66" fmla="*/ 0 w 239"/>
                <a:gd name="T67" fmla="*/ 0 h 207"/>
                <a:gd name="T68" fmla="*/ 0 w 239"/>
                <a:gd name="T69" fmla="*/ 0 h 207"/>
                <a:gd name="T70" fmla="*/ 0 w 239"/>
                <a:gd name="T71" fmla="*/ 0 h 207"/>
                <a:gd name="T72" fmla="*/ 0 w 239"/>
                <a:gd name="T73" fmla="*/ 0 h 207"/>
                <a:gd name="T74" fmla="*/ 0 w 239"/>
                <a:gd name="T75" fmla="*/ 0 h 20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39" h="207">
                  <a:moveTo>
                    <a:pt x="9" y="8"/>
                  </a:moveTo>
                  <a:lnTo>
                    <a:pt x="0" y="18"/>
                  </a:lnTo>
                  <a:lnTo>
                    <a:pt x="0" y="32"/>
                  </a:lnTo>
                  <a:lnTo>
                    <a:pt x="10" y="41"/>
                  </a:lnTo>
                  <a:lnTo>
                    <a:pt x="24" y="41"/>
                  </a:lnTo>
                  <a:lnTo>
                    <a:pt x="34" y="37"/>
                  </a:lnTo>
                  <a:lnTo>
                    <a:pt x="43" y="36"/>
                  </a:lnTo>
                  <a:lnTo>
                    <a:pt x="72" y="39"/>
                  </a:lnTo>
                  <a:lnTo>
                    <a:pt x="103" y="50"/>
                  </a:lnTo>
                  <a:lnTo>
                    <a:pt x="136" y="70"/>
                  </a:lnTo>
                  <a:lnTo>
                    <a:pt x="165" y="94"/>
                  </a:lnTo>
                  <a:lnTo>
                    <a:pt x="188" y="125"/>
                  </a:lnTo>
                  <a:lnTo>
                    <a:pt x="196" y="139"/>
                  </a:lnTo>
                  <a:lnTo>
                    <a:pt x="201" y="153"/>
                  </a:lnTo>
                  <a:lnTo>
                    <a:pt x="202" y="189"/>
                  </a:lnTo>
                  <a:lnTo>
                    <a:pt x="208" y="202"/>
                  </a:lnTo>
                  <a:lnTo>
                    <a:pt x="222" y="207"/>
                  </a:lnTo>
                  <a:lnTo>
                    <a:pt x="234" y="201"/>
                  </a:lnTo>
                  <a:lnTo>
                    <a:pt x="239" y="187"/>
                  </a:lnTo>
                  <a:lnTo>
                    <a:pt x="237" y="149"/>
                  </a:lnTo>
                  <a:lnTo>
                    <a:pt x="236" y="144"/>
                  </a:lnTo>
                  <a:lnTo>
                    <a:pt x="230" y="126"/>
                  </a:lnTo>
                  <a:lnTo>
                    <a:pt x="229" y="124"/>
                  </a:lnTo>
                  <a:lnTo>
                    <a:pt x="220" y="106"/>
                  </a:lnTo>
                  <a:lnTo>
                    <a:pt x="218" y="103"/>
                  </a:lnTo>
                  <a:lnTo>
                    <a:pt x="192" y="71"/>
                  </a:lnTo>
                  <a:lnTo>
                    <a:pt x="189" y="69"/>
                  </a:lnTo>
                  <a:lnTo>
                    <a:pt x="157" y="42"/>
                  </a:lnTo>
                  <a:lnTo>
                    <a:pt x="155" y="40"/>
                  </a:lnTo>
                  <a:lnTo>
                    <a:pt x="121" y="18"/>
                  </a:lnTo>
                  <a:lnTo>
                    <a:pt x="118" y="16"/>
                  </a:lnTo>
                  <a:lnTo>
                    <a:pt x="82" y="4"/>
                  </a:lnTo>
                  <a:lnTo>
                    <a:pt x="78" y="4"/>
                  </a:lnTo>
                  <a:lnTo>
                    <a:pt x="45" y="0"/>
                  </a:lnTo>
                  <a:lnTo>
                    <a:pt x="41" y="0"/>
                  </a:lnTo>
                  <a:lnTo>
                    <a:pt x="27" y="2"/>
                  </a:lnTo>
                  <a:lnTo>
                    <a:pt x="22" y="3"/>
                  </a:lnTo>
                  <a:lnTo>
                    <a:pt x="9" y="8"/>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82" name="Freeform 176"/>
            <p:cNvSpPr>
              <a:spLocks/>
            </p:cNvSpPr>
            <p:nvPr/>
          </p:nvSpPr>
          <p:spPr bwMode="auto">
            <a:xfrm>
              <a:off x="5084" y="3270"/>
              <a:ext cx="31" cy="16"/>
            </a:xfrm>
            <a:custGeom>
              <a:avLst/>
              <a:gdLst>
                <a:gd name="T0" fmla="*/ 0 w 237"/>
                <a:gd name="T1" fmla="*/ 0 h 147"/>
                <a:gd name="T2" fmla="*/ 0 w 237"/>
                <a:gd name="T3" fmla="*/ 0 h 147"/>
                <a:gd name="T4" fmla="*/ 0 w 237"/>
                <a:gd name="T5" fmla="*/ 0 h 147"/>
                <a:gd name="T6" fmla="*/ 0 w 237"/>
                <a:gd name="T7" fmla="*/ 0 h 147"/>
                <a:gd name="T8" fmla="*/ 0 w 237"/>
                <a:gd name="T9" fmla="*/ 0 h 147"/>
                <a:gd name="T10" fmla="*/ 0 w 237"/>
                <a:gd name="T11" fmla="*/ 0 h 147"/>
                <a:gd name="T12" fmla="*/ 0 w 237"/>
                <a:gd name="T13" fmla="*/ 0 h 147"/>
                <a:gd name="T14" fmla="*/ 0 w 237"/>
                <a:gd name="T15" fmla="*/ 0 h 147"/>
                <a:gd name="T16" fmla="*/ 0 w 237"/>
                <a:gd name="T17" fmla="*/ 0 h 147"/>
                <a:gd name="T18" fmla="*/ 0 w 237"/>
                <a:gd name="T19" fmla="*/ 0 h 147"/>
                <a:gd name="T20" fmla="*/ 0 w 237"/>
                <a:gd name="T21" fmla="*/ 0 h 147"/>
                <a:gd name="T22" fmla="*/ 0 w 237"/>
                <a:gd name="T23" fmla="*/ 0 h 147"/>
                <a:gd name="T24" fmla="*/ 0 w 237"/>
                <a:gd name="T25" fmla="*/ 0 h 147"/>
                <a:gd name="T26" fmla="*/ 0 w 237"/>
                <a:gd name="T27" fmla="*/ 0 h 147"/>
                <a:gd name="T28" fmla="*/ 0 w 237"/>
                <a:gd name="T29" fmla="*/ 0 h 147"/>
                <a:gd name="T30" fmla="*/ 0 w 237"/>
                <a:gd name="T31" fmla="*/ 0 h 147"/>
                <a:gd name="T32" fmla="*/ 0 w 237"/>
                <a:gd name="T33" fmla="*/ 0 h 147"/>
                <a:gd name="T34" fmla="*/ 0 w 237"/>
                <a:gd name="T35" fmla="*/ 0 h 147"/>
                <a:gd name="T36" fmla="*/ 0 w 237"/>
                <a:gd name="T37" fmla="*/ 0 h 147"/>
                <a:gd name="T38" fmla="*/ 0 w 237"/>
                <a:gd name="T39" fmla="*/ 0 h 147"/>
                <a:gd name="T40" fmla="*/ 0 w 237"/>
                <a:gd name="T41" fmla="*/ 0 h 147"/>
                <a:gd name="T42" fmla="*/ 0 w 237"/>
                <a:gd name="T43" fmla="*/ 0 h 147"/>
                <a:gd name="T44" fmla="*/ 0 w 237"/>
                <a:gd name="T45" fmla="*/ 0 h 147"/>
                <a:gd name="T46" fmla="*/ 0 w 237"/>
                <a:gd name="T47" fmla="*/ 0 h 147"/>
                <a:gd name="T48" fmla="*/ 0 w 237"/>
                <a:gd name="T49" fmla="*/ 0 h 147"/>
                <a:gd name="T50" fmla="*/ 0 w 237"/>
                <a:gd name="T51" fmla="*/ 0 h 147"/>
                <a:gd name="T52" fmla="*/ 0 w 237"/>
                <a:gd name="T53" fmla="*/ 0 h 147"/>
                <a:gd name="T54" fmla="*/ 0 w 237"/>
                <a:gd name="T55" fmla="*/ 0 h 147"/>
                <a:gd name="T56" fmla="*/ 0 w 237"/>
                <a:gd name="T57" fmla="*/ 0 h 147"/>
                <a:gd name="T58" fmla="*/ 0 w 237"/>
                <a:gd name="T59" fmla="*/ 0 h 147"/>
                <a:gd name="T60" fmla="*/ 0 w 237"/>
                <a:gd name="T61" fmla="*/ 0 h 147"/>
                <a:gd name="T62" fmla="*/ 0 w 237"/>
                <a:gd name="T63" fmla="*/ 0 h 147"/>
                <a:gd name="T64" fmla="*/ 0 w 237"/>
                <a:gd name="T65" fmla="*/ 0 h 147"/>
                <a:gd name="T66" fmla="*/ 0 w 237"/>
                <a:gd name="T67" fmla="*/ 0 h 147"/>
                <a:gd name="T68" fmla="*/ 0 w 237"/>
                <a:gd name="T69" fmla="*/ 0 h 147"/>
                <a:gd name="T70" fmla="*/ 0 w 237"/>
                <a:gd name="T71" fmla="*/ 0 h 147"/>
                <a:gd name="T72" fmla="*/ 0 w 237"/>
                <a:gd name="T73" fmla="*/ 0 h 14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37" h="147">
                  <a:moveTo>
                    <a:pt x="4" y="22"/>
                  </a:moveTo>
                  <a:lnTo>
                    <a:pt x="0" y="32"/>
                  </a:lnTo>
                  <a:lnTo>
                    <a:pt x="11" y="37"/>
                  </a:lnTo>
                  <a:lnTo>
                    <a:pt x="37" y="24"/>
                  </a:lnTo>
                  <a:lnTo>
                    <a:pt x="71" y="17"/>
                  </a:lnTo>
                  <a:lnTo>
                    <a:pt x="110" y="16"/>
                  </a:lnTo>
                  <a:lnTo>
                    <a:pt x="147" y="21"/>
                  </a:lnTo>
                  <a:lnTo>
                    <a:pt x="180" y="36"/>
                  </a:lnTo>
                  <a:lnTo>
                    <a:pt x="194" y="46"/>
                  </a:lnTo>
                  <a:lnTo>
                    <a:pt x="206" y="59"/>
                  </a:lnTo>
                  <a:lnTo>
                    <a:pt x="215" y="73"/>
                  </a:lnTo>
                  <a:lnTo>
                    <a:pt x="220" y="91"/>
                  </a:lnTo>
                  <a:lnTo>
                    <a:pt x="221" y="112"/>
                  </a:lnTo>
                  <a:lnTo>
                    <a:pt x="219" y="138"/>
                  </a:lnTo>
                  <a:lnTo>
                    <a:pt x="226" y="147"/>
                  </a:lnTo>
                  <a:lnTo>
                    <a:pt x="235" y="140"/>
                  </a:lnTo>
                  <a:lnTo>
                    <a:pt x="237" y="113"/>
                  </a:lnTo>
                  <a:lnTo>
                    <a:pt x="237" y="112"/>
                  </a:lnTo>
                  <a:lnTo>
                    <a:pt x="236" y="90"/>
                  </a:lnTo>
                  <a:lnTo>
                    <a:pt x="235" y="88"/>
                  </a:lnTo>
                  <a:lnTo>
                    <a:pt x="229" y="68"/>
                  </a:lnTo>
                  <a:lnTo>
                    <a:pt x="228" y="66"/>
                  </a:lnTo>
                  <a:lnTo>
                    <a:pt x="218" y="50"/>
                  </a:lnTo>
                  <a:lnTo>
                    <a:pt x="218" y="49"/>
                  </a:lnTo>
                  <a:lnTo>
                    <a:pt x="206" y="35"/>
                  </a:lnTo>
                  <a:lnTo>
                    <a:pt x="204" y="34"/>
                  </a:lnTo>
                  <a:lnTo>
                    <a:pt x="188" y="22"/>
                  </a:lnTo>
                  <a:lnTo>
                    <a:pt x="187" y="21"/>
                  </a:lnTo>
                  <a:lnTo>
                    <a:pt x="152" y="7"/>
                  </a:lnTo>
                  <a:lnTo>
                    <a:pt x="150" y="6"/>
                  </a:lnTo>
                  <a:lnTo>
                    <a:pt x="111" y="0"/>
                  </a:lnTo>
                  <a:lnTo>
                    <a:pt x="110" y="0"/>
                  </a:lnTo>
                  <a:lnTo>
                    <a:pt x="70" y="1"/>
                  </a:lnTo>
                  <a:lnTo>
                    <a:pt x="68" y="2"/>
                  </a:lnTo>
                  <a:lnTo>
                    <a:pt x="33" y="10"/>
                  </a:lnTo>
                  <a:lnTo>
                    <a:pt x="32" y="10"/>
                  </a:lnTo>
                  <a:lnTo>
                    <a:pt x="4" y="22"/>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83" name="Freeform 177"/>
            <p:cNvSpPr>
              <a:spLocks/>
            </p:cNvSpPr>
            <p:nvPr/>
          </p:nvSpPr>
          <p:spPr bwMode="auto">
            <a:xfrm>
              <a:off x="5094" y="3276"/>
              <a:ext cx="21" cy="21"/>
            </a:xfrm>
            <a:custGeom>
              <a:avLst/>
              <a:gdLst>
                <a:gd name="T0" fmla="*/ 0 w 164"/>
                <a:gd name="T1" fmla="*/ 0 h 165"/>
                <a:gd name="T2" fmla="*/ 0 w 164"/>
                <a:gd name="T3" fmla="*/ 0 h 165"/>
                <a:gd name="T4" fmla="*/ 0 w 164"/>
                <a:gd name="T5" fmla="*/ 0 h 165"/>
                <a:gd name="T6" fmla="*/ 0 w 164"/>
                <a:gd name="T7" fmla="*/ 0 h 165"/>
                <a:gd name="T8" fmla="*/ 0 w 164"/>
                <a:gd name="T9" fmla="*/ 0 h 165"/>
                <a:gd name="T10" fmla="*/ 0 w 164"/>
                <a:gd name="T11" fmla="*/ 0 h 165"/>
                <a:gd name="T12" fmla="*/ 0 w 164"/>
                <a:gd name="T13" fmla="*/ 0 h 165"/>
                <a:gd name="T14" fmla="*/ 0 w 164"/>
                <a:gd name="T15" fmla="*/ 0 h 165"/>
                <a:gd name="T16" fmla="*/ 0 w 164"/>
                <a:gd name="T17" fmla="*/ 0 h 165"/>
                <a:gd name="T18" fmla="*/ 0 w 164"/>
                <a:gd name="T19" fmla="*/ 0 h 165"/>
                <a:gd name="T20" fmla="*/ 0 w 164"/>
                <a:gd name="T21" fmla="*/ 0 h 165"/>
                <a:gd name="T22" fmla="*/ 0 w 164"/>
                <a:gd name="T23" fmla="*/ 0 h 165"/>
                <a:gd name="T24" fmla="*/ 0 w 164"/>
                <a:gd name="T25" fmla="*/ 0 h 165"/>
                <a:gd name="T26" fmla="*/ 0 w 164"/>
                <a:gd name="T27" fmla="*/ 0 h 165"/>
                <a:gd name="T28" fmla="*/ 0 w 164"/>
                <a:gd name="T29" fmla="*/ 0 h 165"/>
                <a:gd name="T30" fmla="*/ 0 w 164"/>
                <a:gd name="T31" fmla="*/ 0 h 165"/>
                <a:gd name="T32" fmla="*/ 0 w 164"/>
                <a:gd name="T33" fmla="*/ 0 h 165"/>
                <a:gd name="T34" fmla="*/ 0 w 164"/>
                <a:gd name="T35" fmla="*/ 0 h 165"/>
                <a:gd name="T36" fmla="*/ 0 w 164"/>
                <a:gd name="T37" fmla="*/ 0 h 165"/>
                <a:gd name="T38" fmla="*/ 0 w 164"/>
                <a:gd name="T39" fmla="*/ 0 h 165"/>
                <a:gd name="T40" fmla="*/ 0 w 164"/>
                <a:gd name="T41" fmla="*/ 0 h 165"/>
                <a:gd name="T42" fmla="*/ 0 w 164"/>
                <a:gd name="T43" fmla="*/ 0 h 165"/>
                <a:gd name="T44" fmla="*/ 0 w 164"/>
                <a:gd name="T45" fmla="*/ 0 h 16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64" h="165">
                  <a:moveTo>
                    <a:pt x="82" y="0"/>
                  </a:moveTo>
                  <a:lnTo>
                    <a:pt x="59" y="3"/>
                  </a:lnTo>
                  <a:lnTo>
                    <a:pt x="39" y="13"/>
                  </a:lnTo>
                  <a:lnTo>
                    <a:pt x="21" y="27"/>
                  </a:lnTo>
                  <a:lnTo>
                    <a:pt x="8" y="46"/>
                  </a:lnTo>
                  <a:lnTo>
                    <a:pt x="82" y="82"/>
                  </a:lnTo>
                  <a:lnTo>
                    <a:pt x="0" y="91"/>
                  </a:lnTo>
                  <a:lnTo>
                    <a:pt x="3" y="106"/>
                  </a:lnTo>
                  <a:lnTo>
                    <a:pt x="8" y="120"/>
                  </a:lnTo>
                  <a:lnTo>
                    <a:pt x="26" y="144"/>
                  </a:lnTo>
                  <a:lnTo>
                    <a:pt x="51" y="159"/>
                  </a:lnTo>
                  <a:lnTo>
                    <a:pt x="82" y="165"/>
                  </a:lnTo>
                  <a:lnTo>
                    <a:pt x="98" y="163"/>
                  </a:lnTo>
                  <a:lnTo>
                    <a:pt x="114" y="159"/>
                  </a:lnTo>
                  <a:lnTo>
                    <a:pt x="140" y="141"/>
                  </a:lnTo>
                  <a:lnTo>
                    <a:pt x="158" y="114"/>
                  </a:lnTo>
                  <a:lnTo>
                    <a:pt x="162" y="99"/>
                  </a:lnTo>
                  <a:lnTo>
                    <a:pt x="164" y="82"/>
                  </a:lnTo>
                  <a:lnTo>
                    <a:pt x="162" y="66"/>
                  </a:lnTo>
                  <a:lnTo>
                    <a:pt x="158" y="50"/>
                  </a:lnTo>
                  <a:lnTo>
                    <a:pt x="140" y="24"/>
                  </a:lnTo>
                  <a:lnTo>
                    <a:pt x="114" y="6"/>
                  </a:lnTo>
                  <a:lnTo>
                    <a:pt x="8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84" name="Freeform 178"/>
            <p:cNvSpPr>
              <a:spLocks/>
            </p:cNvSpPr>
            <p:nvPr/>
          </p:nvSpPr>
          <p:spPr bwMode="auto">
            <a:xfrm>
              <a:off x="5126" y="3297"/>
              <a:ext cx="37" cy="21"/>
            </a:xfrm>
            <a:custGeom>
              <a:avLst/>
              <a:gdLst>
                <a:gd name="T0" fmla="*/ 0 w 237"/>
                <a:gd name="T1" fmla="*/ 0 h 148"/>
                <a:gd name="T2" fmla="*/ 0 w 237"/>
                <a:gd name="T3" fmla="*/ 0 h 148"/>
                <a:gd name="T4" fmla="*/ 0 w 237"/>
                <a:gd name="T5" fmla="*/ 0 h 148"/>
                <a:gd name="T6" fmla="*/ 0 w 237"/>
                <a:gd name="T7" fmla="*/ 0 h 148"/>
                <a:gd name="T8" fmla="*/ 0 w 237"/>
                <a:gd name="T9" fmla="*/ 0 h 148"/>
                <a:gd name="T10" fmla="*/ 0 w 237"/>
                <a:gd name="T11" fmla="*/ 0 h 148"/>
                <a:gd name="T12" fmla="*/ 0 w 237"/>
                <a:gd name="T13" fmla="*/ 0 h 148"/>
                <a:gd name="T14" fmla="*/ 0 w 237"/>
                <a:gd name="T15" fmla="*/ 0 h 148"/>
                <a:gd name="T16" fmla="*/ 0 w 237"/>
                <a:gd name="T17" fmla="*/ 0 h 148"/>
                <a:gd name="T18" fmla="*/ 0 w 237"/>
                <a:gd name="T19" fmla="*/ 0 h 148"/>
                <a:gd name="T20" fmla="*/ 0 w 237"/>
                <a:gd name="T21" fmla="*/ 0 h 148"/>
                <a:gd name="T22" fmla="*/ 0 w 237"/>
                <a:gd name="T23" fmla="*/ 0 h 148"/>
                <a:gd name="T24" fmla="*/ 0 w 237"/>
                <a:gd name="T25" fmla="*/ 0 h 148"/>
                <a:gd name="T26" fmla="*/ 0 w 237"/>
                <a:gd name="T27" fmla="*/ 0 h 148"/>
                <a:gd name="T28" fmla="*/ 0 w 237"/>
                <a:gd name="T29" fmla="*/ 0 h 148"/>
                <a:gd name="T30" fmla="*/ 0 w 237"/>
                <a:gd name="T31" fmla="*/ 0 h 148"/>
                <a:gd name="T32" fmla="*/ 0 w 237"/>
                <a:gd name="T33" fmla="*/ 0 h 148"/>
                <a:gd name="T34" fmla="*/ 0 w 237"/>
                <a:gd name="T35" fmla="*/ 0 h 148"/>
                <a:gd name="T36" fmla="*/ 0 w 237"/>
                <a:gd name="T37" fmla="*/ 0 h 148"/>
                <a:gd name="T38" fmla="*/ 0 w 237"/>
                <a:gd name="T39" fmla="*/ 0 h 148"/>
                <a:gd name="T40" fmla="*/ 0 w 237"/>
                <a:gd name="T41" fmla="*/ 0 h 148"/>
                <a:gd name="T42" fmla="*/ 0 w 237"/>
                <a:gd name="T43" fmla="*/ 0 h 148"/>
                <a:gd name="T44" fmla="*/ 0 w 237"/>
                <a:gd name="T45" fmla="*/ 0 h 148"/>
                <a:gd name="T46" fmla="*/ 0 w 237"/>
                <a:gd name="T47" fmla="*/ 0 h 148"/>
                <a:gd name="T48" fmla="*/ 0 w 237"/>
                <a:gd name="T49" fmla="*/ 0 h 148"/>
                <a:gd name="T50" fmla="*/ 0 w 237"/>
                <a:gd name="T51" fmla="*/ 0 h 148"/>
                <a:gd name="T52" fmla="*/ 0 w 237"/>
                <a:gd name="T53" fmla="*/ 0 h 148"/>
                <a:gd name="T54" fmla="*/ 0 w 237"/>
                <a:gd name="T55" fmla="*/ 0 h 148"/>
                <a:gd name="T56" fmla="*/ 0 w 237"/>
                <a:gd name="T57" fmla="*/ 0 h 148"/>
                <a:gd name="T58" fmla="*/ 0 w 237"/>
                <a:gd name="T59" fmla="*/ 0 h 148"/>
                <a:gd name="T60" fmla="*/ 0 w 237"/>
                <a:gd name="T61" fmla="*/ 0 h 148"/>
                <a:gd name="T62" fmla="*/ 0 w 237"/>
                <a:gd name="T63" fmla="*/ 0 h 148"/>
                <a:gd name="T64" fmla="*/ 0 w 237"/>
                <a:gd name="T65" fmla="*/ 0 h 148"/>
                <a:gd name="T66" fmla="*/ 0 w 237"/>
                <a:gd name="T67" fmla="*/ 0 h 148"/>
                <a:gd name="T68" fmla="*/ 0 w 237"/>
                <a:gd name="T69" fmla="*/ 0 h 148"/>
                <a:gd name="T70" fmla="*/ 0 w 237"/>
                <a:gd name="T71" fmla="*/ 0 h 148"/>
                <a:gd name="T72" fmla="*/ 0 w 237"/>
                <a:gd name="T73" fmla="*/ 0 h 14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37" h="148">
                  <a:moveTo>
                    <a:pt x="4" y="22"/>
                  </a:moveTo>
                  <a:lnTo>
                    <a:pt x="0" y="33"/>
                  </a:lnTo>
                  <a:lnTo>
                    <a:pt x="10" y="37"/>
                  </a:lnTo>
                  <a:lnTo>
                    <a:pt x="37" y="25"/>
                  </a:lnTo>
                  <a:lnTo>
                    <a:pt x="71" y="17"/>
                  </a:lnTo>
                  <a:lnTo>
                    <a:pt x="109" y="16"/>
                  </a:lnTo>
                  <a:lnTo>
                    <a:pt x="147" y="21"/>
                  </a:lnTo>
                  <a:lnTo>
                    <a:pt x="180" y="37"/>
                  </a:lnTo>
                  <a:lnTo>
                    <a:pt x="194" y="47"/>
                  </a:lnTo>
                  <a:lnTo>
                    <a:pt x="205" y="59"/>
                  </a:lnTo>
                  <a:lnTo>
                    <a:pt x="215" y="75"/>
                  </a:lnTo>
                  <a:lnTo>
                    <a:pt x="220" y="92"/>
                  </a:lnTo>
                  <a:lnTo>
                    <a:pt x="221" y="114"/>
                  </a:lnTo>
                  <a:lnTo>
                    <a:pt x="219" y="139"/>
                  </a:lnTo>
                  <a:lnTo>
                    <a:pt x="226" y="148"/>
                  </a:lnTo>
                  <a:lnTo>
                    <a:pt x="235" y="141"/>
                  </a:lnTo>
                  <a:lnTo>
                    <a:pt x="237" y="115"/>
                  </a:lnTo>
                  <a:lnTo>
                    <a:pt x="237" y="114"/>
                  </a:lnTo>
                  <a:lnTo>
                    <a:pt x="236" y="91"/>
                  </a:lnTo>
                  <a:lnTo>
                    <a:pt x="235" y="89"/>
                  </a:lnTo>
                  <a:lnTo>
                    <a:pt x="229" y="70"/>
                  </a:lnTo>
                  <a:lnTo>
                    <a:pt x="229" y="67"/>
                  </a:lnTo>
                  <a:lnTo>
                    <a:pt x="219" y="50"/>
                  </a:lnTo>
                  <a:lnTo>
                    <a:pt x="218" y="49"/>
                  </a:lnTo>
                  <a:lnTo>
                    <a:pt x="205" y="36"/>
                  </a:lnTo>
                  <a:lnTo>
                    <a:pt x="203" y="35"/>
                  </a:lnTo>
                  <a:lnTo>
                    <a:pt x="188" y="23"/>
                  </a:lnTo>
                  <a:lnTo>
                    <a:pt x="187" y="22"/>
                  </a:lnTo>
                  <a:lnTo>
                    <a:pt x="152" y="7"/>
                  </a:lnTo>
                  <a:lnTo>
                    <a:pt x="150" y="6"/>
                  </a:lnTo>
                  <a:lnTo>
                    <a:pt x="110" y="0"/>
                  </a:lnTo>
                  <a:lnTo>
                    <a:pt x="109" y="0"/>
                  </a:lnTo>
                  <a:lnTo>
                    <a:pt x="70" y="1"/>
                  </a:lnTo>
                  <a:lnTo>
                    <a:pt x="67" y="2"/>
                  </a:lnTo>
                  <a:lnTo>
                    <a:pt x="33" y="10"/>
                  </a:lnTo>
                  <a:lnTo>
                    <a:pt x="32" y="10"/>
                  </a:lnTo>
                  <a:lnTo>
                    <a:pt x="4" y="22"/>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85" name="Freeform 179"/>
            <p:cNvSpPr>
              <a:spLocks/>
            </p:cNvSpPr>
            <p:nvPr/>
          </p:nvSpPr>
          <p:spPr bwMode="auto">
            <a:xfrm>
              <a:off x="5136" y="3302"/>
              <a:ext cx="27" cy="21"/>
            </a:xfrm>
            <a:custGeom>
              <a:avLst/>
              <a:gdLst>
                <a:gd name="T0" fmla="*/ 0 w 163"/>
                <a:gd name="T1" fmla="*/ 0 h 164"/>
                <a:gd name="T2" fmla="*/ 0 w 163"/>
                <a:gd name="T3" fmla="*/ 0 h 164"/>
                <a:gd name="T4" fmla="*/ 0 w 163"/>
                <a:gd name="T5" fmla="*/ 0 h 164"/>
                <a:gd name="T6" fmla="*/ 0 w 163"/>
                <a:gd name="T7" fmla="*/ 0 h 164"/>
                <a:gd name="T8" fmla="*/ 0 w 163"/>
                <a:gd name="T9" fmla="*/ 0 h 164"/>
                <a:gd name="T10" fmla="*/ 0 w 163"/>
                <a:gd name="T11" fmla="*/ 0 h 164"/>
                <a:gd name="T12" fmla="*/ 0 w 163"/>
                <a:gd name="T13" fmla="*/ 0 h 164"/>
                <a:gd name="T14" fmla="*/ 0 w 163"/>
                <a:gd name="T15" fmla="*/ 0 h 164"/>
                <a:gd name="T16" fmla="*/ 0 w 163"/>
                <a:gd name="T17" fmla="*/ 0 h 164"/>
                <a:gd name="T18" fmla="*/ 0 w 163"/>
                <a:gd name="T19" fmla="*/ 0 h 164"/>
                <a:gd name="T20" fmla="*/ 0 w 163"/>
                <a:gd name="T21" fmla="*/ 0 h 164"/>
                <a:gd name="T22" fmla="*/ 0 w 163"/>
                <a:gd name="T23" fmla="*/ 0 h 164"/>
                <a:gd name="T24" fmla="*/ 0 w 163"/>
                <a:gd name="T25" fmla="*/ 0 h 164"/>
                <a:gd name="T26" fmla="*/ 0 w 163"/>
                <a:gd name="T27" fmla="*/ 0 h 164"/>
                <a:gd name="T28" fmla="*/ 0 w 163"/>
                <a:gd name="T29" fmla="*/ 0 h 164"/>
                <a:gd name="T30" fmla="*/ 0 w 163"/>
                <a:gd name="T31" fmla="*/ 0 h 164"/>
                <a:gd name="T32" fmla="*/ 0 w 163"/>
                <a:gd name="T33" fmla="*/ 0 h 164"/>
                <a:gd name="T34" fmla="*/ 0 w 163"/>
                <a:gd name="T35" fmla="*/ 0 h 164"/>
                <a:gd name="T36" fmla="*/ 0 w 163"/>
                <a:gd name="T37" fmla="*/ 0 h 164"/>
                <a:gd name="T38" fmla="*/ 0 w 163"/>
                <a:gd name="T39" fmla="*/ 0 h 164"/>
                <a:gd name="T40" fmla="*/ 0 w 163"/>
                <a:gd name="T41" fmla="*/ 0 h 164"/>
                <a:gd name="T42" fmla="*/ 0 w 163"/>
                <a:gd name="T43" fmla="*/ 0 h 164"/>
                <a:gd name="T44" fmla="*/ 0 w 163"/>
                <a:gd name="T45" fmla="*/ 0 h 16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63" h="164">
                  <a:moveTo>
                    <a:pt x="81" y="0"/>
                  </a:moveTo>
                  <a:lnTo>
                    <a:pt x="58" y="3"/>
                  </a:lnTo>
                  <a:lnTo>
                    <a:pt x="37" y="12"/>
                  </a:lnTo>
                  <a:lnTo>
                    <a:pt x="20" y="27"/>
                  </a:lnTo>
                  <a:lnTo>
                    <a:pt x="8" y="46"/>
                  </a:lnTo>
                  <a:lnTo>
                    <a:pt x="81" y="82"/>
                  </a:lnTo>
                  <a:lnTo>
                    <a:pt x="0" y="90"/>
                  </a:lnTo>
                  <a:lnTo>
                    <a:pt x="3" y="105"/>
                  </a:lnTo>
                  <a:lnTo>
                    <a:pt x="8" y="119"/>
                  </a:lnTo>
                  <a:lnTo>
                    <a:pt x="26" y="143"/>
                  </a:lnTo>
                  <a:lnTo>
                    <a:pt x="51" y="158"/>
                  </a:lnTo>
                  <a:lnTo>
                    <a:pt x="81" y="164"/>
                  </a:lnTo>
                  <a:lnTo>
                    <a:pt x="98" y="162"/>
                  </a:lnTo>
                  <a:lnTo>
                    <a:pt x="113" y="158"/>
                  </a:lnTo>
                  <a:lnTo>
                    <a:pt x="140" y="140"/>
                  </a:lnTo>
                  <a:lnTo>
                    <a:pt x="157" y="114"/>
                  </a:lnTo>
                  <a:lnTo>
                    <a:pt x="161" y="98"/>
                  </a:lnTo>
                  <a:lnTo>
                    <a:pt x="163" y="82"/>
                  </a:lnTo>
                  <a:lnTo>
                    <a:pt x="161" y="65"/>
                  </a:lnTo>
                  <a:lnTo>
                    <a:pt x="157" y="50"/>
                  </a:lnTo>
                  <a:lnTo>
                    <a:pt x="140" y="24"/>
                  </a:lnTo>
                  <a:lnTo>
                    <a:pt x="113" y="6"/>
                  </a:lnTo>
                  <a:lnTo>
                    <a:pt x="8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86" name="Freeform 180"/>
            <p:cNvSpPr>
              <a:spLocks/>
            </p:cNvSpPr>
            <p:nvPr/>
          </p:nvSpPr>
          <p:spPr bwMode="auto">
            <a:xfrm>
              <a:off x="5105" y="3307"/>
              <a:ext cx="10" cy="11"/>
            </a:xfrm>
            <a:custGeom>
              <a:avLst/>
              <a:gdLst>
                <a:gd name="T0" fmla="*/ 0 w 88"/>
                <a:gd name="T1" fmla="*/ 0 h 74"/>
                <a:gd name="T2" fmla="*/ 0 w 88"/>
                <a:gd name="T3" fmla="*/ 0 h 74"/>
                <a:gd name="T4" fmla="*/ 0 w 88"/>
                <a:gd name="T5" fmla="*/ 0 h 74"/>
                <a:gd name="T6" fmla="*/ 0 w 88"/>
                <a:gd name="T7" fmla="*/ 0 h 74"/>
                <a:gd name="T8" fmla="*/ 0 w 88"/>
                <a:gd name="T9" fmla="*/ 0 h 74"/>
                <a:gd name="T10" fmla="*/ 0 w 88"/>
                <a:gd name="T11" fmla="*/ 0 h 74"/>
                <a:gd name="T12" fmla="*/ 0 w 88"/>
                <a:gd name="T13" fmla="*/ 0 h 74"/>
                <a:gd name="T14" fmla="*/ 0 w 88"/>
                <a:gd name="T15" fmla="*/ 0 h 74"/>
                <a:gd name="T16" fmla="*/ 0 w 88"/>
                <a:gd name="T17" fmla="*/ 0 h 74"/>
                <a:gd name="T18" fmla="*/ 0 w 88"/>
                <a:gd name="T19" fmla="*/ 0 h 74"/>
                <a:gd name="T20" fmla="*/ 0 w 88"/>
                <a:gd name="T21" fmla="*/ 0 h 74"/>
                <a:gd name="T22" fmla="*/ 0 w 88"/>
                <a:gd name="T23" fmla="*/ 0 h 74"/>
                <a:gd name="T24" fmla="*/ 0 w 88"/>
                <a:gd name="T25" fmla="*/ 0 h 74"/>
                <a:gd name="T26" fmla="*/ 0 w 88"/>
                <a:gd name="T27" fmla="*/ 0 h 7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88" h="74">
                  <a:moveTo>
                    <a:pt x="88" y="0"/>
                  </a:moveTo>
                  <a:lnTo>
                    <a:pt x="85" y="34"/>
                  </a:lnTo>
                  <a:lnTo>
                    <a:pt x="77" y="60"/>
                  </a:lnTo>
                  <a:lnTo>
                    <a:pt x="72" y="69"/>
                  </a:lnTo>
                  <a:lnTo>
                    <a:pt x="71" y="71"/>
                  </a:lnTo>
                  <a:lnTo>
                    <a:pt x="61" y="74"/>
                  </a:lnTo>
                  <a:lnTo>
                    <a:pt x="40" y="74"/>
                  </a:lnTo>
                  <a:lnTo>
                    <a:pt x="20" y="67"/>
                  </a:lnTo>
                  <a:lnTo>
                    <a:pt x="0" y="54"/>
                  </a:lnTo>
                  <a:lnTo>
                    <a:pt x="8" y="54"/>
                  </a:lnTo>
                  <a:lnTo>
                    <a:pt x="29" y="50"/>
                  </a:lnTo>
                  <a:lnTo>
                    <a:pt x="58" y="34"/>
                  </a:lnTo>
                  <a:lnTo>
                    <a:pt x="73" y="20"/>
                  </a:lnTo>
                  <a:lnTo>
                    <a:pt x="88" y="0"/>
                  </a:lnTo>
                  <a:close/>
                </a:path>
              </a:pathLst>
            </a:custGeom>
            <a:solidFill>
              <a:srgbClr val="FF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87" name="Freeform 181"/>
            <p:cNvSpPr>
              <a:spLocks/>
            </p:cNvSpPr>
            <p:nvPr/>
          </p:nvSpPr>
          <p:spPr bwMode="auto">
            <a:xfrm>
              <a:off x="5078" y="3307"/>
              <a:ext cx="32" cy="32"/>
            </a:xfrm>
            <a:custGeom>
              <a:avLst/>
              <a:gdLst>
                <a:gd name="T0" fmla="*/ 0 w 248"/>
                <a:gd name="T1" fmla="*/ 0 h 211"/>
                <a:gd name="T2" fmla="*/ 0 w 248"/>
                <a:gd name="T3" fmla="*/ 0 h 211"/>
                <a:gd name="T4" fmla="*/ 0 w 248"/>
                <a:gd name="T5" fmla="*/ 0 h 211"/>
                <a:gd name="T6" fmla="*/ 0 w 248"/>
                <a:gd name="T7" fmla="*/ 0 h 211"/>
                <a:gd name="T8" fmla="*/ 0 w 248"/>
                <a:gd name="T9" fmla="*/ 0 h 211"/>
                <a:gd name="T10" fmla="*/ 0 w 248"/>
                <a:gd name="T11" fmla="*/ 0 h 211"/>
                <a:gd name="T12" fmla="*/ 0 w 248"/>
                <a:gd name="T13" fmla="*/ 0 h 211"/>
                <a:gd name="T14" fmla="*/ 0 w 248"/>
                <a:gd name="T15" fmla="*/ 0 h 211"/>
                <a:gd name="T16" fmla="*/ 0 w 248"/>
                <a:gd name="T17" fmla="*/ 0 h 211"/>
                <a:gd name="T18" fmla="*/ 0 w 248"/>
                <a:gd name="T19" fmla="*/ 0 h 211"/>
                <a:gd name="T20" fmla="*/ 0 w 248"/>
                <a:gd name="T21" fmla="*/ 0 h 211"/>
                <a:gd name="T22" fmla="*/ 0 w 248"/>
                <a:gd name="T23" fmla="*/ 0 h 211"/>
                <a:gd name="T24" fmla="*/ 0 w 248"/>
                <a:gd name="T25" fmla="*/ 0 h 211"/>
                <a:gd name="T26" fmla="*/ 0 w 248"/>
                <a:gd name="T27" fmla="*/ 0 h 211"/>
                <a:gd name="T28" fmla="*/ 0 w 248"/>
                <a:gd name="T29" fmla="*/ 0 h 211"/>
                <a:gd name="T30" fmla="*/ 0 w 248"/>
                <a:gd name="T31" fmla="*/ 0 h 211"/>
                <a:gd name="T32" fmla="*/ 0 w 248"/>
                <a:gd name="T33" fmla="*/ 0 h 211"/>
                <a:gd name="T34" fmla="*/ 0 w 248"/>
                <a:gd name="T35" fmla="*/ 0 h 211"/>
                <a:gd name="T36" fmla="*/ 0 w 248"/>
                <a:gd name="T37" fmla="*/ 0 h 211"/>
                <a:gd name="T38" fmla="*/ 0 w 248"/>
                <a:gd name="T39" fmla="*/ 0 h 211"/>
                <a:gd name="T40" fmla="*/ 0 w 248"/>
                <a:gd name="T41" fmla="*/ 0 h 211"/>
                <a:gd name="T42" fmla="*/ 0 w 248"/>
                <a:gd name="T43" fmla="*/ 0 h 211"/>
                <a:gd name="T44" fmla="*/ 0 w 248"/>
                <a:gd name="T45" fmla="*/ 0 h 211"/>
                <a:gd name="T46" fmla="*/ 0 w 248"/>
                <a:gd name="T47" fmla="*/ 0 h 211"/>
                <a:gd name="T48" fmla="*/ 0 w 248"/>
                <a:gd name="T49" fmla="*/ 0 h 211"/>
                <a:gd name="T50" fmla="*/ 0 w 248"/>
                <a:gd name="T51" fmla="*/ 0 h 211"/>
                <a:gd name="T52" fmla="*/ 0 w 248"/>
                <a:gd name="T53" fmla="*/ 0 h 21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48" h="211">
                  <a:moveTo>
                    <a:pt x="16" y="0"/>
                  </a:moveTo>
                  <a:lnTo>
                    <a:pt x="0" y="0"/>
                  </a:lnTo>
                  <a:lnTo>
                    <a:pt x="1" y="18"/>
                  </a:lnTo>
                  <a:lnTo>
                    <a:pt x="8" y="62"/>
                  </a:lnTo>
                  <a:lnTo>
                    <a:pt x="16" y="89"/>
                  </a:lnTo>
                  <a:lnTo>
                    <a:pt x="27" y="117"/>
                  </a:lnTo>
                  <a:lnTo>
                    <a:pt x="45" y="146"/>
                  </a:lnTo>
                  <a:lnTo>
                    <a:pt x="68" y="172"/>
                  </a:lnTo>
                  <a:lnTo>
                    <a:pt x="94" y="190"/>
                  </a:lnTo>
                  <a:lnTo>
                    <a:pt x="123" y="202"/>
                  </a:lnTo>
                  <a:lnTo>
                    <a:pt x="154" y="209"/>
                  </a:lnTo>
                  <a:lnTo>
                    <a:pt x="182" y="211"/>
                  </a:lnTo>
                  <a:lnTo>
                    <a:pt x="229" y="209"/>
                  </a:lnTo>
                  <a:lnTo>
                    <a:pt x="248" y="205"/>
                  </a:lnTo>
                  <a:lnTo>
                    <a:pt x="246" y="190"/>
                  </a:lnTo>
                  <a:lnTo>
                    <a:pt x="227" y="192"/>
                  </a:lnTo>
                  <a:lnTo>
                    <a:pt x="182" y="194"/>
                  </a:lnTo>
                  <a:lnTo>
                    <a:pt x="156" y="192"/>
                  </a:lnTo>
                  <a:lnTo>
                    <a:pt x="127" y="187"/>
                  </a:lnTo>
                  <a:lnTo>
                    <a:pt x="102" y="176"/>
                  </a:lnTo>
                  <a:lnTo>
                    <a:pt x="78" y="160"/>
                  </a:lnTo>
                  <a:lnTo>
                    <a:pt x="57" y="136"/>
                  </a:lnTo>
                  <a:lnTo>
                    <a:pt x="41" y="111"/>
                  </a:lnTo>
                  <a:lnTo>
                    <a:pt x="30" y="83"/>
                  </a:lnTo>
                  <a:lnTo>
                    <a:pt x="22" y="58"/>
                  </a:lnTo>
                  <a:lnTo>
                    <a:pt x="17" y="16"/>
                  </a:lnTo>
                  <a:lnTo>
                    <a:pt x="16" y="0"/>
                  </a:lnTo>
                  <a:close/>
                </a:path>
              </a:pathLst>
            </a:custGeom>
            <a:solidFill>
              <a:srgbClr val="FF4040"/>
            </a:solidFill>
            <a:ln w="0">
              <a:solidFill>
                <a:srgbClr val="FF4040"/>
              </a:solidFill>
              <a:prstDash val="solid"/>
              <a:round/>
              <a:headEnd/>
              <a:tailEnd/>
            </a:ln>
          </p:spPr>
          <p:txBody>
            <a:bodyPr/>
            <a:lstStyle/>
            <a:p>
              <a:endParaRPr lang="ja-JP" altLang="en-US"/>
            </a:p>
          </p:txBody>
        </p:sp>
        <p:sp>
          <p:nvSpPr>
            <p:cNvPr id="3288" name="Freeform 182"/>
            <p:cNvSpPr>
              <a:spLocks/>
            </p:cNvSpPr>
            <p:nvPr/>
          </p:nvSpPr>
          <p:spPr bwMode="auto">
            <a:xfrm>
              <a:off x="5184" y="3143"/>
              <a:ext cx="21" cy="16"/>
            </a:xfrm>
            <a:custGeom>
              <a:avLst/>
              <a:gdLst>
                <a:gd name="T0" fmla="*/ 0 w 176"/>
                <a:gd name="T1" fmla="*/ 0 h 121"/>
                <a:gd name="T2" fmla="*/ 0 w 176"/>
                <a:gd name="T3" fmla="*/ 0 h 121"/>
                <a:gd name="T4" fmla="*/ 0 w 176"/>
                <a:gd name="T5" fmla="*/ 0 h 121"/>
                <a:gd name="T6" fmla="*/ 0 w 176"/>
                <a:gd name="T7" fmla="*/ 0 h 121"/>
                <a:gd name="T8" fmla="*/ 0 w 176"/>
                <a:gd name="T9" fmla="*/ 0 h 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6" h="121">
                  <a:moveTo>
                    <a:pt x="176" y="12"/>
                  </a:moveTo>
                  <a:lnTo>
                    <a:pt x="167" y="0"/>
                  </a:lnTo>
                  <a:lnTo>
                    <a:pt x="0" y="108"/>
                  </a:lnTo>
                  <a:lnTo>
                    <a:pt x="8" y="121"/>
                  </a:lnTo>
                  <a:lnTo>
                    <a:pt x="176" y="12"/>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3289" name="Freeform 183"/>
            <p:cNvSpPr>
              <a:spLocks/>
            </p:cNvSpPr>
            <p:nvPr/>
          </p:nvSpPr>
          <p:spPr bwMode="auto">
            <a:xfrm>
              <a:off x="5179" y="3132"/>
              <a:ext cx="26" cy="16"/>
            </a:xfrm>
            <a:custGeom>
              <a:avLst/>
              <a:gdLst>
                <a:gd name="T0" fmla="*/ 0 w 197"/>
                <a:gd name="T1" fmla="*/ 0 h 151"/>
                <a:gd name="T2" fmla="*/ 0 w 197"/>
                <a:gd name="T3" fmla="*/ 0 h 151"/>
                <a:gd name="T4" fmla="*/ 0 w 197"/>
                <a:gd name="T5" fmla="*/ 0 h 151"/>
                <a:gd name="T6" fmla="*/ 0 w 197"/>
                <a:gd name="T7" fmla="*/ 0 h 151"/>
                <a:gd name="T8" fmla="*/ 0 w 197"/>
                <a:gd name="T9" fmla="*/ 0 h 1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7" h="151">
                  <a:moveTo>
                    <a:pt x="197" y="13"/>
                  </a:moveTo>
                  <a:lnTo>
                    <a:pt x="189" y="0"/>
                  </a:lnTo>
                  <a:lnTo>
                    <a:pt x="0" y="139"/>
                  </a:lnTo>
                  <a:lnTo>
                    <a:pt x="8" y="151"/>
                  </a:lnTo>
                  <a:lnTo>
                    <a:pt x="197" y="13"/>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3290" name="Freeform 184"/>
            <p:cNvSpPr>
              <a:spLocks/>
            </p:cNvSpPr>
            <p:nvPr/>
          </p:nvSpPr>
          <p:spPr bwMode="auto">
            <a:xfrm>
              <a:off x="5168" y="3122"/>
              <a:ext cx="27" cy="21"/>
            </a:xfrm>
            <a:custGeom>
              <a:avLst/>
              <a:gdLst>
                <a:gd name="T0" fmla="*/ 0 w 182"/>
                <a:gd name="T1" fmla="*/ 0 h 135"/>
                <a:gd name="T2" fmla="*/ 0 w 182"/>
                <a:gd name="T3" fmla="*/ 0 h 135"/>
                <a:gd name="T4" fmla="*/ 0 w 182"/>
                <a:gd name="T5" fmla="*/ 0 h 135"/>
                <a:gd name="T6" fmla="*/ 0 w 182"/>
                <a:gd name="T7" fmla="*/ 0 h 135"/>
                <a:gd name="T8" fmla="*/ 0 w 182"/>
                <a:gd name="T9" fmla="*/ 0 h 1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 h="135">
                  <a:moveTo>
                    <a:pt x="182" y="13"/>
                  </a:moveTo>
                  <a:lnTo>
                    <a:pt x="174" y="0"/>
                  </a:lnTo>
                  <a:lnTo>
                    <a:pt x="0" y="123"/>
                  </a:lnTo>
                  <a:lnTo>
                    <a:pt x="8" y="135"/>
                  </a:lnTo>
                  <a:lnTo>
                    <a:pt x="182" y="13"/>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3291" name="Freeform 185"/>
            <p:cNvSpPr>
              <a:spLocks/>
            </p:cNvSpPr>
            <p:nvPr/>
          </p:nvSpPr>
          <p:spPr bwMode="auto">
            <a:xfrm>
              <a:off x="4819" y="3339"/>
              <a:ext cx="11" cy="16"/>
            </a:xfrm>
            <a:custGeom>
              <a:avLst/>
              <a:gdLst>
                <a:gd name="T0" fmla="*/ 0 w 84"/>
                <a:gd name="T1" fmla="*/ 0 h 141"/>
                <a:gd name="T2" fmla="*/ 0 w 84"/>
                <a:gd name="T3" fmla="*/ 0 h 141"/>
                <a:gd name="T4" fmla="*/ 0 w 84"/>
                <a:gd name="T5" fmla="*/ 0 h 141"/>
                <a:gd name="T6" fmla="*/ 0 w 84"/>
                <a:gd name="T7" fmla="*/ 0 h 141"/>
                <a:gd name="T8" fmla="*/ 0 w 84"/>
                <a:gd name="T9" fmla="*/ 0 h 141"/>
                <a:gd name="T10" fmla="*/ 0 w 84"/>
                <a:gd name="T11" fmla="*/ 0 h 141"/>
                <a:gd name="T12" fmla="*/ 0 w 84"/>
                <a:gd name="T13" fmla="*/ 0 h 141"/>
                <a:gd name="T14" fmla="*/ 0 w 84"/>
                <a:gd name="T15" fmla="*/ 0 h 141"/>
                <a:gd name="T16" fmla="*/ 0 w 84"/>
                <a:gd name="T17" fmla="*/ 0 h 141"/>
                <a:gd name="T18" fmla="*/ 0 w 84"/>
                <a:gd name="T19" fmla="*/ 0 h 141"/>
                <a:gd name="T20" fmla="*/ 0 w 84"/>
                <a:gd name="T21" fmla="*/ 0 h 141"/>
                <a:gd name="T22" fmla="*/ 0 w 84"/>
                <a:gd name="T23" fmla="*/ 0 h 141"/>
                <a:gd name="T24" fmla="*/ 0 w 84"/>
                <a:gd name="T25" fmla="*/ 0 h 141"/>
                <a:gd name="T26" fmla="*/ 0 w 84"/>
                <a:gd name="T27" fmla="*/ 0 h 141"/>
                <a:gd name="T28" fmla="*/ 0 w 84"/>
                <a:gd name="T29" fmla="*/ 0 h 14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4" h="141">
                  <a:moveTo>
                    <a:pt x="22" y="0"/>
                  </a:moveTo>
                  <a:lnTo>
                    <a:pt x="39" y="36"/>
                  </a:lnTo>
                  <a:lnTo>
                    <a:pt x="58" y="68"/>
                  </a:lnTo>
                  <a:lnTo>
                    <a:pt x="67" y="80"/>
                  </a:lnTo>
                  <a:lnTo>
                    <a:pt x="84" y="97"/>
                  </a:lnTo>
                  <a:lnTo>
                    <a:pt x="51" y="110"/>
                  </a:lnTo>
                  <a:lnTo>
                    <a:pt x="26" y="124"/>
                  </a:lnTo>
                  <a:lnTo>
                    <a:pt x="17" y="130"/>
                  </a:lnTo>
                  <a:lnTo>
                    <a:pt x="9" y="141"/>
                  </a:lnTo>
                  <a:lnTo>
                    <a:pt x="5" y="131"/>
                  </a:lnTo>
                  <a:lnTo>
                    <a:pt x="0" y="101"/>
                  </a:lnTo>
                  <a:lnTo>
                    <a:pt x="0" y="80"/>
                  </a:lnTo>
                  <a:lnTo>
                    <a:pt x="2" y="56"/>
                  </a:lnTo>
                  <a:lnTo>
                    <a:pt x="9" y="30"/>
                  </a:lnTo>
                  <a:lnTo>
                    <a:pt x="22" y="0"/>
                  </a:lnTo>
                  <a:close/>
                </a:path>
              </a:pathLst>
            </a:custGeom>
            <a:solidFill>
              <a:srgbClr val="FF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92" name="Freeform 186"/>
            <p:cNvSpPr>
              <a:spLocks/>
            </p:cNvSpPr>
            <p:nvPr/>
          </p:nvSpPr>
          <p:spPr bwMode="auto">
            <a:xfrm>
              <a:off x="5057" y="3329"/>
              <a:ext cx="11" cy="15"/>
            </a:xfrm>
            <a:custGeom>
              <a:avLst/>
              <a:gdLst>
                <a:gd name="T0" fmla="*/ 0 w 78"/>
                <a:gd name="T1" fmla="*/ 0 h 128"/>
                <a:gd name="T2" fmla="*/ 0 w 78"/>
                <a:gd name="T3" fmla="*/ 0 h 128"/>
                <a:gd name="T4" fmla="*/ 0 w 78"/>
                <a:gd name="T5" fmla="*/ 0 h 128"/>
                <a:gd name="T6" fmla="*/ 0 w 78"/>
                <a:gd name="T7" fmla="*/ 0 h 128"/>
                <a:gd name="T8" fmla="*/ 0 w 78"/>
                <a:gd name="T9" fmla="*/ 0 h 128"/>
                <a:gd name="T10" fmla="*/ 0 w 78"/>
                <a:gd name="T11" fmla="*/ 0 h 128"/>
                <a:gd name="T12" fmla="*/ 0 w 78"/>
                <a:gd name="T13" fmla="*/ 0 h 128"/>
                <a:gd name="T14" fmla="*/ 0 w 78"/>
                <a:gd name="T15" fmla="*/ 0 h 128"/>
                <a:gd name="T16" fmla="*/ 0 w 78"/>
                <a:gd name="T17" fmla="*/ 0 h 128"/>
                <a:gd name="T18" fmla="*/ 0 w 78"/>
                <a:gd name="T19" fmla="*/ 0 h 128"/>
                <a:gd name="T20" fmla="*/ 0 w 78"/>
                <a:gd name="T21" fmla="*/ 0 h 128"/>
                <a:gd name="T22" fmla="*/ 0 w 78"/>
                <a:gd name="T23" fmla="*/ 0 h 128"/>
                <a:gd name="T24" fmla="*/ 0 w 78"/>
                <a:gd name="T25" fmla="*/ 0 h 1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8" h="128">
                  <a:moveTo>
                    <a:pt x="19" y="0"/>
                  </a:moveTo>
                  <a:lnTo>
                    <a:pt x="33" y="32"/>
                  </a:lnTo>
                  <a:lnTo>
                    <a:pt x="52" y="64"/>
                  </a:lnTo>
                  <a:lnTo>
                    <a:pt x="78" y="101"/>
                  </a:lnTo>
                  <a:lnTo>
                    <a:pt x="40" y="104"/>
                  </a:lnTo>
                  <a:lnTo>
                    <a:pt x="13" y="112"/>
                  </a:lnTo>
                  <a:lnTo>
                    <a:pt x="4" y="117"/>
                  </a:lnTo>
                  <a:lnTo>
                    <a:pt x="2" y="118"/>
                  </a:lnTo>
                  <a:lnTo>
                    <a:pt x="2" y="128"/>
                  </a:lnTo>
                  <a:lnTo>
                    <a:pt x="1" y="118"/>
                  </a:lnTo>
                  <a:lnTo>
                    <a:pt x="0" y="91"/>
                  </a:lnTo>
                  <a:lnTo>
                    <a:pt x="5" y="50"/>
                  </a:lnTo>
                  <a:lnTo>
                    <a:pt x="19" y="0"/>
                  </a:lnTo>
                  <a:close/>
                </a:path>
              </a:pathLst>
            </a:custGeom>
            <a:solidFill>
              <a:srgbClr val="FF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93" name="Freeform 187"/>
            <p:cNvSpPr>
              <a:spLocks/>
            </p:cNvSpPr>
            <p:nvPr/>
          </p:nvSpPr>
          <p:spPr bwMode="auto">
            <a:xfrm>
              <a:off x="4825" y="3429"/>
              <a:ext cx="47" cy="16"/>
            </a:xfrm>
            <a:custGeom>
              <a:avLst/>
              <a:gdLst>
                <a:gd name="T0" fmla="*/ 0 w 332"/>
                <a:gd name="T1" fmla="*/ 0 h 122"/>
                <a:gd name="T2" fmla="*/ 0 w 332"/>
                <a:gd name="T3" fmla="*/ 0 h 122"/>
                <a:gd name="T4" fmla="*/ 0 w 332"/>
                <a:gd name="T5" fmla="*/ 0 h 122"/>
                <a:gd name="T6" fmla="*/ 0 w 332"/>
                <a:gd name="T7" fmla="*/ 0 h 122"/>
                <a:gd name="T8" fmla="*/ 0 w 332"/>
                <a:gd name="T9" fmla="*/ 0 h 122"/>
                <a:gd name="T10" fmla="*/ 0 w 332"/>
                <a:gd name="T11" fmla="*/ 0 h 122"/>
                <a:gd name="T12" fmla="*/ 0 w 332"/>
                <a:gd name="T13" fmla="*/ 0 h 122"/>
                <a:gd name="T14" fmla="*/ 0 w 332"/>
                <a:gd name="T15" fmla="*/ 0 h 122"/>
                <a:gd name="T16" fmla="*/ 0 w 332"/>
                <a:gd name="T17" fmla="*/ 0 h 122"/>
                <a:gd name="T18" fmla="*/ 0 w 332"/>
                <a:gd name="T19" fmla="*/ 0 h 122"/>
                <a:gd name="T20" fmla="*/ 0 w 332"/>
                <a:gd name="T21" fmla="*/ 0 h 122"/>
                <a:gd name="T22" fmla="*/ 0 w 332"/>
                <a:gd name="T23" fmla="*/ 0 h 122"/>
                <a:gd name="T24" fmla="*/ 0 w 332"/>
                <a:gd name="T25" fmla="*/ 0 h 122"/>
                <a:gd name="T26" fmla="*/ 0 w 332"/>
                <a:gd name="T27" fmla="*/ 0 h 122"/>
                <a:gd name="T28" fmla="*/ 0 w 332"/>
                <a:gd name="T29" fmla="*/ 0 h 122"/>
                <a:gd name="T30" fmla="*/ 0 w 332"/>
                <a:gd name="T31" fmla="*/ 0 h 12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32" h="122">
                  <a:moveTo>
                    <a:pt x="0" y="0"/>
                  </a:moveTo>
                  <a:lnTo>
                    <a:pt x="330" y="0"/>
                  </a:lnTo>
                  <a:lnTo>
                    <a:pt x="332" y="53"/>
                  </a:lnTo>
                  <a:lnTo>
                    <a:pt x="330" y="74"/>
                  </a:lnTo>
                  <a:lnTo>
                    <a:pt x="325" y="92"/>
                  </a:lnTo>
                  <a:lnTo>
                    <a:pt x="320" y="105"/>
                  </a:lnTo>
                  <a:lnTo>
                    <a:pt x="303" y="115"/>
                  </a:lnTo>
                  <a:lnTo>
                    <a:pt x="247" y="121"/>
                  </a:lnTo>
                  <a:lnTo>
                    <a:pt x="161" y="122"/>
                  </a:lnTo>
                  <a:lnTo>
                    <a:pt x="78" y="118"/>
                  </a:lnTo>
                  <a:lnTo>
                    <a:pt x="47" y="112"/>
                  </a:lnTo>
                  <a:lnTo>
                    <a:pt x="38" y="109"/>
                  </a:lnTo>
                  <a:lnTo>
                    <a:pt x="31" y="104"/>
                  </a:lnTo>
                  <a:lnTo>
                    <a:pt x="17" y="78"/>
                  </a:lnTo>
                  <a:lnTo>
                    <a:pt x="6" y="43"/>
                  </a:lnTo>
                  <a:lnTo>
                    <a:pt x="0" y="0"/>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94" name="Freeform 188"/>
            <p:cNvSpPr>
              <a:spLocks/>
            </p:cNvSpPr>
            <p:nvPr/>
          </p:nvSpPr>
          <p:spPr bwMode="auto">
            <a:xfrm>
              <a:off x="4825" y="3429"/>
              <a:ext cx="53" cy="16"/>
            </a:xfrm>
            <a:custGeom>
              <a:avLst/>
              <a:gdLst>
                <a:gd name="T0" fmla="*/ 0 w 349"/>
                <a:gd name="T1" fmla="*/ 0 h 138"/>
                <a:gd name="T2" fmla="*/ 0 w 349"/>
                <a:gd name="T3" fmla="*/ 0 h 138"/>
                <a:gd name="T4" fmla="*/ 0 w 349"/>
                <a:gd name="T5" fmla="*/ 0 h 138"/>
                <a:gd name="T6" fmla="*/ 0 w 349"/>
                <a:gd name="T7" fmla="*/ 0 h 138"/>
                <a:gd name="T8" fmla="*/ 0 w 349"/>
                <a:gd name="T9" fmla="*/ 0 h 138"/>
                <a:gd name="T10" fmla="*/ 0 w 349"/>
                <a:gd name="T11" fmla="*/ 0 h 138"/>
                <a:gd name="T12" fmla="*/ 0 w 349"/>
                <a:gd name="T13" fmla="*/ 0 h 138"/>
                <a:gd name="T14" fmla="*/ 0 w 349"/>
                <a:gd name="T15" fmla="*/ 0 h 138"/>
                <a:gd name="T16" fmla="*/ 0 w 349"/>
                <a:gd name="T17" fmla="*/ 0 h 138"/>
                <a:gd name="T18" fmla="*/ 0 w 349"/>
                <a:gd name="T19" fmla="*/ 0 h 138"/>
                <a:gd name="T20" fmla="*/ 0 w 349"/>
                <a:gd name="T21" fmla="*/ 0 h 138"/>
                <a:gd name="T22" fmla="*/ 0 w 349"/>
                <a:gd name="T23" fmla="*/ 0 h 138"/>
                <a:gd name="T24" fmla="*/ 0 w 349"/>
                <a:gd name="T25" fmla="*/ 0 h 138"/>
                <a:gd name="T26" fmla="*/ 0 w 349"/>
                <a:gd name="T27" fmla="*/ 0 h 138"/>
                <a:gd name="T28" fmla="*/ 0 w 349"/>
                <a:gd name="T29" fmla="*/ 0 h 138"/>
                <a:gd name="T30" fmla="*/ 0 w 349"/>
                <a:gd name="T31" fmla="*/ 0 h 138"/>
                <a:gd name="T32" fmla="*/ 0 w 349"/>
                <a:gd name="T33" fmla="*/ 0 h 138"/>
                <a:gd name="T34" fmla="*/ 0 w 349"/>
                <a:gd name="T35" fmla="*/ 0 h 138"/>
                <a:gd name="T36" fmla="*/ 0 w 349"/>
                <a:gd name="T37" fmla="*/ 0 h 138"/>
                <a:gd name="T38" fmla="*/ 0 w 349"/>
                <a:gd name="T39" fmla="*/ 0 h 138"/>
                <a:gd name="T40" fmla="*/ 0 w 349"/>
                <a:gd name="T41" fmla="*/ 0 h 138"/>
                <a:gd name="T42" fmla="*/ 0 w 349"/>
                <a:gd name="T43" fmla="*/ 0 h 138"/>
                <a:gd name="T44" fmla="*/ 0 w 349"/>
                <a:gd name="T45" fmla="*/ 0 h 138"/>
                <a:gd name="T46" fmla="*/ 0 w 349"/>
                <a:gd name="T47" fmla="*/ 0 h 138"/>
                <a:gd name="T48" fmla="*/ 0 w 349"/>
                <a:gd name="T49" fmla="*/ 0 h 138"/>
                <a:gd name="T50" fmla="*/ 0 w 349"/>
                <a:gd name="T51" fmla="*/ 0 h 138"/>
                <a:gd name="T52" fmla="*/ 0 w 349"/>
                <a:gd name="T53" fmla="*/ 0 h 138"/>
                <a:gd name="T54" fmla="*/ 0 w 349"/>
                <a:gd name="T55" fmla="*/ 0 h 138"/>
                <a:gd name="T56" fmla="*/ 0 w 349"/>
                <a:gd name="T57" fmla="*/ 0 h 138"/>
                <a:gd name="T58" fmla="*/ 0 w 349"/>
                <a:gd name="T59" fmla="*/ 0 h 138"/>
                <a:gd name="T60" fmla="*/ 0 w 349"/>
                <a:gd name="T61" fmla="*/ 0 h 138"/>
                <a:gd name="T62" fmla="*/ 0 w 349"/>
                <a:gd name="T63" fmla="*/ 0 h 138"/>
                <a:gd name="T64" fmla="*/ 0 w 349"/>
                <a:gd name="T65" fmla="*/ 0 h 138"/>
                <a:gd name="T66" fmla="*/ 0 w 349"/>
                <a:gd name="T67" fmla="*/ 0 h 138"/>
                <a:gd name="T68" fmla="*/ 0 w 349"/>
                <a:gd name="T69" fmla="*/ 0 h 138"/>
                <a:gd name="T70" fmla="*/ 0 w 349"/>
                <a:gd name="T71" fmla="*/ 0 h 138"/>
                <a:gd name="T72" fmla="*/ 0 w 349"/>
                <a:gd name="T73" fmla="*/ 0 h 13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49" h="138">
                  <a:moveTo>
                    <a:pt x="7" y="52"/>
                  </a:moveTo>
                  <a:lnTo>
                    <a:pt x="23" y="50"/>
                  </a:lnTo>
                  <a:lnTo>
                    <a:pt x="18" y="16"/>
                  </a:lnTo>
                  <a:lnTo>
                    <a:pt x="332" y="16"/>
                  </a:lnTo>
                  <a:lnTo>
                    <a:pt x="333" y="61"/>
                  </a:lnTo>
                  <a:lnTo>
                    <a:pt x="332" y="81"/>
                  </a:lnTo>
                  <a:lnTo>
                    <a:pt x="327" y="98"/>
                  </a:lnTo>
                  <a:lnTo>
                    <a:pt x="323" y="108"/>
                  </a:lnTo>
                  <a:lnTo>
                    <a:pt x="310" y="115"/>
                  </a:lnTo>
                  <a:lnTo>
                    <a:pt x="256" y="121"/>
                  </a:lnTo>
                  <a:lnTo>
                    <a:pt x="170" y="122"/>
                  </a:lnTo>
                  <a:lnTo>
                    <a:pt x="88" y="117"/>
                  </a:lnTo>
                  <a:lnTo>
                    <a:pt x="58" y="112"/>
                  </a:lnTo>
                  <a:lnTo>
                    <a:pt x="50" y="110"/>
                  </a:lnTo>
                  <a:lnTo>
                    <a:pt x="46" y="107"/>
                  </a:lnTo>
                  <a:lnTo>
                    <a:pt x="33" y="83"/>
                  </a:lnTo>
                  <a:lnTo>
                    <a:pt x="22" y="49"/>
                  </a:lnTo>
                  <a:lnTo>
                    <a:pt x="18" y="16"/>
                  </a:lnTo>
                  <a:lnTo>
                    <a:pt x="339" y="16"/>
                  </a:lnTo>
                  <a:lnTo>
                    <a:pt x="339" y="0"/>
                  </a:lnTo>
                  <a:lnTo>
                    <a:pt x="0" y="0"/>
                  </a:lnTo>
                  <a:lnTo>
                    <a:pt x="8" y="53"/>
                  </a:lnTo>
                  <a:lnTo>
                    <a:pt x="18" y="89"/>
                  </a:lnTo>
                  <a:lnTo>
                    <a:pt x="34" y="117"/>
                  </a:lnTo>
                  <a:lnTo>
                    <a:pt x="44" y="125"/>
                  </a:lnTo>
                  <a:lnTo>
                    <a:pt x="54" y="127"/>
                  </a:lnTo>
                  <a:lnTo>
                    <a:pt x="86" y="134"/>
                  </a:lnTo>
                  <a:lnTo>
                    <a:pt x="170" y="138"/>
                  </a:lnTo>
                  <a:lnTo>
                    <a:pt x="256" y="137"/>
                  </a:lnTo>
                  <a:lnTo>
                    <a:pt x="315" y="130"/>
                  </a:lnTo>
                  <a:lnTo>
                    <a:pt x="335" y="118"/>
                  </a:lnTo>
                  <a:lnTo>
                    <a:pt x="341" y="102"/>
                  </a:lnTo>
                  <a:lnTo>
                    <a:pt x="346" y="83"/>
                  </a:lnTo>
                  <a:lnTo>
                    <a:pt x="349" y="61"/>
                  </a:lnTo>
                  <a:lnTo>
                    <a:pt x="346" y="0"/>
                  </a:lnTo>
                  <a:lnTo>
                    <a:pt x="0" y="0"/>
                  </a:lnTo>
                  <a:lnTo>
                    <a:pt x="7" y="52"/>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295" name="Freeform 189"/>
            <p:cNvSpPr>
              <a:spLocks/>
            </p:cNvSpPr>
            <p:nvPr/>
          </p:nvSpPr>
          <p:spPr bwMode="auto">
            <a:xfrm>
              <a:off x="4751" y="3397"/>
              <a:ext cx="37" cy="38"/>
            </a:xfrm>
            <a:custGeom>
              <a:avLst/>
              <a:gdLst>
                <a:gd name="T0" fmla="*/ 0 w 267"/>
                <a:gd name="T1" fmla="*/ 0 h 284"/>
                <a:gd name="T2" fmla="*/ 0 w 267"/>
                <a:gd name="T3" fmla="*/ 0 h 284"/>
                <a:gd name="T4" fmla="*/ 0 w 267"/>
                <a:gd name="T5" fmla="*/ 0 h 284"/>
                <a:gd name="T6" fmla="*/ 0 w 267"/>
                <a:gd name="T7" fmla="*/ 0 h 284"/>
                <a:gd name="T8" fmla="*/ 0 w 267"/>
                <a:gd name="T9" fmla="*/ 0 h 284"/>
                <a:gd name="T10" fmla="*/ 0 w 267"/>
                <a:gd name="T11" fmla="*/ 0 h 284"/>
                <a:gd name="T12" fmla="*/ 0 w 267"/>
                <a:gd name="T13" fmla="*/ 0 h 284"/>
                <a:gd name="T14" fmla="*/ 0 w 267"/>
                <a:gd name="T15" fmla="*/ 0 h 284"/>
                <a:gd name="T16" fmla="*/ 0 w 267"/>
                <a:gd name="T17" fmla="*/ 0 h 284"/>
                <a:gd name="T18" fmla="*/ 0 w 267"/>
                <a:gd name="T19" fmla="*/ 0 h 284"/>
                <a:gd name="T20" fmla="*/ 0 w 267"/>
                <a:gd name="T21" fmla="*/ 0 h 284"/>
                <a:gd name="T22" fmla="*/ 0 w 267"/>
                <a:gd name="T23" fmla="*/ 0 h 284"/>
                <a:gd name="T24" fmla="*/ 0 w 267"/>
                <a:gd name="T25" fmla="*/ 0 h 284"/>
                <a:gd name="T26" fmla="*/ 0 w 267"/>
                <a:gd name="T27" fmla="*/ 0 h 284"/>
                <a:gd name="T28" fmla="*/ 0 w 267"/>
                <a:gd name="T29" fmla="*/ 0 h 284"/>
                <a:gd name="T30" fmla="*/ 0 w 267"/>
                <a:gd name="T31" fmla="*/ 0 h 284"/>
                <a:gd name="T32" fmla="*/ 0 w 267"/>
                <a:gd name="T33" fmla="*/ 0 h 28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67" h="284">
                  <a:moveTo>
                    <a:pt x="3" y="0"/>
                  </a:moveTo>
                  <a:lnTo>
                    <a:pt x="267" y="164"/>
                  </a:lnTo>
                  <a:lnTo>
                    <a:pt x="257" y="226"/>
                  </a:lnTo>
                  <a:lnTo>
                    <a:pt x="244" y="267"/>
                  </a:lnTo>
                  <a:lnTo>
                    <a:pt x="238" y="279"/>
                  </a:lnTo>
                  <a:lnTo>
                    <a:pt x="236" y="283"/>
                  </a:lnTo>
                  <a:lnTo>
                    <a:pt x="236" y="284"/>
                  </a:lnTo>
                  <a:lnTo>
                    <a:pt x="224" y="281"/>
                  </a:lnTo>
                  <a:lnTo>
                    <a:pt x="178" y="259"/>
                  </a:lnTo>
                  <a:lnTo>
                    <a:pt x="108" y="219"/>
                  </a:lnTo>
                  <a:lnTo>
                    <a:pt x="42" y="171"/>
                  </a:lnTo>
                  <a:lnTo>
                    <a:pt x="19" y="150"/>
                  </a:lnTo>
                  <a:lnTo>
                    <a:pt x="12" y="143"/>
                  </a:lnTo>
                  <a:lnTo>
                    <a:pt x="7" y="134"/>
                  </a:lnTo>
                  <a:lnTo>
                    <a:pt x="0" y="97"/>
                  </a:lnTo>
                  <a:lnTo>
                    <a:pt x="0" y="52"/>
                  </a:lnTo>
                  <a:lnTo>
                    <a:pt x="3" y="0"/>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96" name="Freeform 190"/>
            <p:cNvSpPr>
              <a:spLocks/>
            </p:cNvSpPr>
            <p:nvPr/>
          </p:nvSpPr>
          <p:spPr bwMode="auto">
            <a:xfrm>
              <a:off x="4751" y="3397"/>
              <a:ext cx="37" cy="38"/>
            </a:xfrm>
            <a:custGeom>
              <a:avLst/>
              <a:gdLst>
                <a:gd name="T0" fmla="*/ 0 w 283"/>
                <a:gd name="T1" fmla="*/ 0 h 305"/>
                <a:gd name="T2" fmla="*/ 0 w 283"/>
                <a:gd name="T3" fmla="*/ 0 h 305"/>
                <a:gd name="T4" fmla="*/ 0 w 283"/>
                <a:gd name="T5" fmla="*/ 0 h 305"/>
                <a:gd name="T6" fmla="*/ 0 w 283"/>
                <a:gd name="T7" fmla="*/ 0 h 305"/>
                <a:gd name="T8" fmla="*/ 0 w 283"/>
                <a:gd name="T9" fmla="*/ 0 h 305"/>
                <a:gd name="T10" fmla="*/ 0 w 283"/>
                <a:gd name="T11" fmla="*/ 0 h 305"/>
                <a:gd name="T12" fmla="*/ 0 w 283"/>
                <a:gd name="T13" fmla="*/ 0 h 305"/>
                <a:gd name="T14" fmla="*/ 0 w 283"/>
                <a:gd name="T15" fmla="*/ 0 h 305"/>
                <a:gd name="T16" fmla="*/ 0 w 283"/>
                <a:gd name="T17" fmla="*/ 0 h 305"/>
                <a:gd name="T18" fmla="*/ 0 w 283"/>
                <a:gd name="T19" fmla="*/ 0 h 305"/>
                <a:gd name="T20" fmla="*/ 0 w 283"/>
                <a:gd name="T21" fmla="*/ 0 h 305"/>
                <a:gd name="T22" fmla="*/ 0 w 283"/>
                <a:gd name="T23" fmla="*/ 0 h 305"/>
                <a:gd name="T24" fmla="*/ 0 w 283"/>
                <a:gd name="T25" fmla="*/ 0 h 305"/>
                <a:gd name="T26" fmla="*/ 0 w 283"/>
                <a:gd name="T27" fmla="*/ 0 h 305"/>
                <a:gd name="T28" fmla="*/ 0 w 283"/>
                <a:gd name="T29" fmla="*/ 0 h 305"/>
                <a:gd name="T30" fmla="*/ 0 w 283"/>
                <a:gd name="T31" fmla="*/ 0 h 305"/>
                <a:gd name="T32" fmla="*/ 0 w 283"/>
                <a:gd name="T33" fmla="*/ 0 h 305"/>
                <a:gd name="T34" fmla="*/ 0 w 283"/>
                <a:gd name="T35" fmla="*/ 0 h 305"/>
                <a:gd name="T36" fmla="*/ 0 w 283"/>
                <a:gd name="T37" fmla="*/ 0 h 305"/>
                <a:gd name="T38" fmla="*/ 0 w 283"/>
                <a:gd name="T39" fmla="*/ 0 h 305"/>
                <a:gd name="T40" fmla="*/ 0 w 283"/>
                <a:gd name="T41" fmla="*/ 0 h 305"/>
                <a:gd name="T42" fmla="*/ 0 w 283"/>
                <a:gd name="T43" fmla="*/ 0 h 305"/>
                <a:gd name="T44" fmla="*/ 0 w 283"/>
                <a:gd name="T45" fmla="*/ 0 h 305"/>
                <a:gd name="T46" fmla="*/ 0 w 283"/>
                <a:gd name="T47" fmla="*/ 0 h 305"/>
                <a:gd name="T48" fmla="*/ 0 w 283"/>
                <a:gd name="T49" fmla="*/ 0 h 305"/>
                <a:gd name="T50" fmla="*/ 0 w 283"/>
                <a:gd name="T51" fmla="*/ 0 h 305"/>
                <a:gd name="T52" fmla="*/ 0 w 283"/>
                <a:gd name="T53" fmla="*/ 0 h 305"/>
                <a:gd name="T54" fmla="*/ 0 w 283"/>
                <a:gd name="T55" fmla="*/ 0 h 305"/>
                <a:gd name="T56" fmla="*/ 0 w 283"/>
                <a:gd name="T57" fmla="*/ 0 h 305"/>
                <a:gd name="T58" fmla="*/ 0 w 283"/>
                <a:gd name="T59" fmla="*/ 0 h 305"/>
                <a:gd name="T60" fmla="*/ 0 w 283"/>
                <a:gd name="T61" fmla="*/ 0 h 305"/>
                <a:gd name="T62" fmla="*/ 0 w 283"/>
                <a:gd name="T63" fmla="*/ 0 h 305"/>
                <a:gd name="T64" fmla="*/ 0 w 283"/>
                <a:gd name="T65" fmla="*/ 0 h 305"/>
                <a:gd name="T66" fmla="*/ 0 w 283"/>
                <a:gd name="T67" fmla="*/ 0 h 305"/>
                <a:gd name="T68" fmla="*/ 0 w 283"/>
                <a:gd name="T69" fmla="*/ 0 h 305"/>
                <a:gd name="T70" fmla="*/ 0 w 283"/>
                <a:gd name="T71" fmla="*/ 0 h 305"/>
                <a:gd name="T72" fmla="*/ 0 w 283"/>
                <a:gd name="T73" fmla="*/ 0 h 305"/>
                <a:gd name="T74" fmla="*/ 0 w 283"/>
                <a:gd name="T75" fmla="*/ 0 h 305"/>
                <a:gd name="T76" fmla="*/ 0 w 283"/>
                <a:gd name="T77" fmla="*/ 0 h 305"/>
                <a:gd name="T78" fmla="*/ 0 w 283"/>
                <a:gd name="T79" fmla="*/ 0 h 305"/>
                <a:gd name="T80" fmla="*/ 0 w 283"/>
                <a:gd name="T81" fmla="*/ 0 h 305"/>
                <a:gd name="T82" fmla="*/ 0 w 283"/>
                <a:gd name="T83" fmla="*/ 0 h 305"/>
                <a:gd name="T84" fmla="*/ 0 w 283"/>
                <a:gd name="T85" fmla="*/ 0 h 305"/>
                <a:gd name="T86" fmla="*/ 0 w 283"/>
                <a:gd name="T87" fmla="*/ 0 h 305"/>
                <a:gd name="T88" fmla="*/ 0 w 283"/>
                <a:gd name="T89" fmla="*/ 0 h 30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83" h="305">
                  <a:moveTo>
                    <a:pt x="0" y="66"/>
                  </a:moveTo>
                  <a:lnTo>
                    <a:pt x="16" y="66"/>
                  </a:lnTo>
                  <a:lnTo>
                    <a:pt x="18" y="27"/>
                  </a:lnTo>
                  <a:lnTo>
                    <a:pt x="266" y="182"/>
                  </a:lnTo>
                  <a:lnTo>
                    <a:pt x="258" y="238"/>
                  </a:lnTo>
                  <a:lnTo>
                    <a:pt x="245" y="278"/>
                  </a:lnTo>
                  <a:lnTo>
                    <a:pt x="239" y="290"/>
                  </a:lnTo>
                  <a:lnTo>
                    <a:pt x="236" y="295"/>
                  </a:lnTo>
                  <a:lnTo>
                    <a:pt x="236" y="298"/>
                  </a:lnTo>
                  <a:lnTo>
                    <a:pt x="242" y="305"/>
                  </a:lnTo>
                  <a:lnTo>
                    <a:pt x="246" y="291"/>
                  </a:lnTo>
                  <a:lnTo>
                    <a:pt x="235" y="288"/>
                  </a:lnTo>
                  <a:lnTo>
                    <a:pt x="190" y="266"/>
                  </a:lnTo>
                  <a:lnTo>
                    <a:pt x="120" y="226"/>
                  </a:lnTo>
                  <a:lnTo>
                    <a:pt x="55" y="179"/>
                  </a:lnTo>
                  <a:lnTo>
                    <a:pt x="32" y="159"/>
                  </a:lnTo>
                  <a:lnTo>
                    <a:pt x="26" y="152"/>
                  </a:lnTo>
                  <a:lnTo>
                    <a:pt x="22" y="144"/>
                  </a:lnTo>
                  <a:lnTo>
                    <a:pt x="16" y="110"/>
                  </a:lnTo>
                  <a:lnTo>
                    <a:pt x="16" y="66"/>
                  </a:lnTo>
                  <a:lnTo>
                    <a:pt x="18" y="27"/>
                  </a:lnTo>
                  <a:lnTo>
                    <a:pt x="270" y="184"/>
                  </a:lnTo>
                  <a:lnTo>
                    <a:pt x="279" y="172"/>
                  </a:lnTo>
                  <a:lnTo>
                    <a:pt x="4" y="0"/>
                  </a:lnTo>
                  <a:lnTo>
                    <a:pt x="0" y="66"/>
                  </a:lnTo>
                  <a:lnTo>
                    <a:pt x="0" y="112"/>
                  </a:lnTo>
                  <a:lnTo>
                    <a:pt x="8" y="151"/>
                  </a:lnTo>
                  <a:lnTo>
                    <a:pt x="14" y="162"/>
                  </a:lnTo>
                  <a:lnTo>
                    <a:pt x="22" y="169"/>
                  </a:lnTo>
                  <a:lnTo>
                    <a:pt x="45" y="192"/>
                  </a:lnTo>
                  <a:lnTo>
                    <a:pt x="112" y="239"/>
                  </a:lnTo>
                  <a:lnTo>
                    <a:pt x="182" y="281"/>
                  </a:lnTo>
                  <a:lnTo>
                    <a:pt x="229" y="302"/>
                  </a:lnTo>
                  <a:lnTo>
                    <a:pt x="242" y="305"/>
                  </a:lnTo>
                  <a:lnTo>
                    <a:pt x="252" y="297"/>
                  </a:lnTo>
                  <a:lnTo>
                    <a:pt x="237" y="294"/>
                  </a:lnTo>
                  <a:lnTo>
                    <a:pt x="251" y="300"/>
                  </a:lnTo>
                  <a:lnTo>
                    <a:pt x="253" y="296"/>
                  </a:lnTo>
                  <a:lnTo>
                    <a:pt x="259" y="284"/>
                  </a:lnTo>
                  <a:lnTo>
                    <a:pt x="272" y="242"/>
                  </a:lnTo>
                  <a:lnTo>
                    <a:pt x="283" y="174"/>
                  </a:lnTo>
                  <a:lnTo>
                    <a:pt x="4" y="0"/>
                  </a:lnTo>
                  <a:lnTo>
                    <a:pt x="0" y="66"/>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297" name="Freeform 191"/>
            <p:cNvSpPr>
              <a:spLocks/>
            </p:cNvSpPr>
            <p:nvPr/>
          </p:nvSpPr>
          <p:spPr bwMode="auto">
            <a:xfrm>
              <a:off x="4814" y="3657"/>
              <a:ext cx="16" cy="11"/>
            </a:xfrm>
            <a:custGeom>
              <a:avLst/>
              <a:gdLst>
                <a:gd name="T0" fmla="*/ 0 w 113"/>
                <a:gd name="T1" fmla="*/ 0 h 93"/>
                <a:gd name="T2" fmla="*/ 0 w 113"/>
                <a:gd name="T3" fmla="*/ 0 h 93"/>
                <a:gd name="T4" fmla="*/ 0 w 113"/>
                <a:gd name="T5" fmla="*/ 0 h 93"/>
                <a:gd name="T6" fmla="*/ 0 w 113"/>
                <a:gd name="T7" fmla="*/ 0 h 93"/>
                <a:gd name="T8" fmla="*/ 0 w 113"/>
                <a:gd name="T9" fmla="*/ 0 h 93"/>
                <a:gd name="T10" fmla="*/ 0 w 113"/>
                <a:gd name="T11" fmla="*/ 0 h 93"/>
                <a:gd name="T12" fmla="*/ 0 w 113"/>
                <a:gd name="T13" fmla="*/ 0 h 93"/>
                <a:gd name="T14" fmla="*/ 0 w 113"/>
                <a:gd name="T15" fmla="*/ 0 h 93"/>
                <a:gd name="T16" fmla="*/ 0 w 113"/>
                <a:gd name="T17" fmla="*/ 0 h 93"/>
                <a:gd name="T18" fmla="*/ 0 w 113"/>
                <a:gd name="T19" fmla="*/ 0 h 93"/>
                <a:gd name="T20" fmla="*/ 0 w 113"/>
                <a:gd name="T21" fmla="*/ 0 h 9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3" h="93">
                  <a:moveTo>
                    <a:pt x="113" y="15"/>
                  </a:moveTo>
                  <a:lnTo>
                    <a:pt x="104" y="0"/>
                  </a:lnTo>
                  <a:lnTo>
                    <a:pt x="61" y="27"/>
                  </a:lnTo>
                  <a:lnTo>
                    <a:pt x="26" y="54"/>
                  </a:lnTo>
                  <a:lnTo>
                    <a:pt x="12" y="65"/>
                  </a:lnTo>
                  <a:lnTo>
                    <a:pt x="0" y="85"/>
                  </a:lnTo>
                  <a:lnTo>
                    <a:pt x="12" y="93"/>
                  </a:lnTo>
                  <a:lnTo>
                    <a:pt x="25" y="75"/>
                  </a:lnTo>
                  <a:lnTo>
                    <a:pt x="36" y="66"/>
                  </a:lnTo>
                  <a:lnTo>
                    <a:pt x="70" y="39"/>
                  </a:lnTo>
                  <a:lnTo>
                    <a:pt x="113" y="15"/>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298" name="Freeform 192"/>
            <p:cNvSpPr>
              <a:spLocks/>
            </p:cNvSpPr>
            <p:nvPr/>
          </p:nvSpPr>
          <p:spPr bwMode="auto">
            <a:xfrm>
              <a:off x="4819" y="3673"/>
              <a:ext cx="11" cy="5"/>
            </a:xfrm>
            <a:custGeom>
              <a:avLst/>
              <a:gdLst>
                <a:gd name="T0" fmla="*/ 0 w 83"/>
                <a:gd name="T1" fmla="*/ 0 h 26"/>
                <a:gd name="T2" fmla="*/ 0 w 83"/>
                <a:gd name="T3" fmla="*/ 0 h 26"/>
                <a:gd name="T4" fmla="*/ 0 w 83"/>
                <a:gd name="T5" fmla="*/ 0 h 26"/>
                <a:gd name="T6" fmla="*/ 0 w 83"/>
                <a:gd name="T7" fmla="*/ 0 h 26"/>
                <a:gd name="T8" fmla="*/ 0 w 83"/>
                <a:gd name="T9" fmla="*/ 0 h 26"/>
                <a:gd name="T10" fmla="*/ 0 w 83"/>
                <a:gd name="T11" fmla="*/ 0 h 26"/>
                <a:gd name="T12" fmla="*/ 0 w 83"/>
                <a:gd name="T13" fmla="*/ 0 h 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3" h="26">
                  <a:moveTo>
                    <a:pt x="81" y="26"/>
                  </a:moveTo>
                  <a:lnTo>
                    <a:pt x="83" y="11"/>
                  </a:lnTo>
                  <a:lnTo>
                    <a:pt x="54" y="5"/>
                  </a:lnTo>
                  <a:lnTo>
                    <a:pt x="2" y="0"/>
                  </a:lnTo>
                  <a:lnTo>
                    <a:pt x="0" y="16"/>
                  </a:lnTo>
                  <a:lnTo>
                    <a:pt x="52" y="22"/>
                  </a:lnTo>
                  <a:lnTo>
                    <a:pt x="81" y="26"/>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299" name="Freeform 193"/>
            <p:cNvSpPr>
              <a:spLocks/>
            </p:cNvSpPr>
            <p:nvPr/>
          </p:nvSpPr>
          <p:spPr bwMode="auto">
            <a:xfrm>
              <a:off x="5052" y="3657"/>
              <a:ext cx="16" cy="11"/>
            </a:xfrm>
            <a:custGeom>
              <a:avLst/>
              <a:gdLst>
                <a:gd name="T0" fmla="*/ 0 w 112"/>
                <a:gd name="T1" fmla="*/ 0 h 93"/>
                <a:gd name="T2" fmla="*/ 0 w 112"/>
                <a:gd name="T3" fmla="*/ 0 h 93"/>
                <a:gd name="T4" fmla="*/ 0 w 112"/>
                <a:gd name="T5" fmla="*/ 0 h 93"/>
                <a:gd name="T6" fmla="*/ 0 w 112"/>
                <a:gd name="T7" fmla="*/ 0 h 93"/>
                <a:gd name="T8" fmla="*/ 0 w 112"/>
                <a:gd name="T9" fmla="*/ 0 h 93"/>
                <a:gd name="T10" fmla="*/ 0 w 112"/>
                <a:gd name="T11" fmla="*/ 0 h 93"/>
                <a:gd name="T12" fmla="*/ 0 w 112"/>
                <a:gd name="T13" fmla="*/ 0 h 93"/>
                <a:gd name="T14" fmla="*/ 0 w 112"/>
                <a:gd name="T15" fmla="*/ 0 h 93"/>
                <a:gd name="T16" fmla="*/ 0 w 112"/>
                <a:gd name="T17" fmla="*/ 0 h 93"/>
                <a:gd name="T18" fmla="*/ 0 w 112"/>
                <a:gd name="T19" fmla="*/ 0 h 93"/>
                <a:gd name="T20" fmla="*/ 0 w 112"/>
                <a:gd name="T21" fmla="*/ 0 h 9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2" h="93">
                  <a:moveTo>
                    <a:pt x="112" y="15"/>
                  </a:moveTo>
                  <a:lnTo>
                    <a:pt x="104" y="0"/>
                  </a:lnTo>
                  <a:lnTo>
                    <a:pt x="61" y="27"/>
                  </a:lnTo>
                  <a:lnTo>
                    <a:pt x="25" y="54"/>
                  </a:lnTo>
                  <a:lnTo>
                    <a:pt x="12" y="65"/>
                  </a:lnTo>
                  <a:lnTo>
                    <a:pt x="0" y="85"/>
                  </a:lnTo>
                  <a:lnTo>
                    <a:pt x="12" y="93"/>
                  </a:lnTo>
                  <a:lnTo>
                    <a:pt x="24" y="75"/>
                  </a:lnTo>
                  <a:lnTo>
                    <a:pt x="36" y="66"/>
                  </a:lnTo>
                  <a:lnTo>
                    <a:pt x="69" y="39"/>
                  </a:lnTo>
                  <a:lnTo>
                    <a:pt x="112" y="15"/>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00" name="Freeform 194"/>
            <p:cNvSpPr>
              <a:spLocks/>
            </p:cNvSpPr>
            <p:nvPr/>
          </p:nvSpPr>
          <p:spPr bwMode="auto">
            <a:xfrm>
              <a:off x="5057" y="3673"/>
              <a:ext cx="11" cy="5"/>
            </a:xfrm>
            <a:custGeom>
              <a:avLst/>
              <a:gdLst>
                <a:gd name="T0" fmla="*/ 0 w 84"/>
                <a:gd name="T1" fmla="*/ 0 h 26"/>
                <a:gd name="T2" fmla="*/ 0 w 84"/>
                <a:gd name="T3" fmla="*/ 0 h 26"/>
                <a:gd name="T4" fmla="*/ 0 w 84"/>
                <a:gd name="T5" fmla="*/ 0 h 26"/>
                <a:gd name="T6" fmla="*/ 0 w 84"/>
                <a:gd name="T7" fmla="*/ 0 h 26"/>
                <a:gd name="T8" fmla="*/ 0 w 84"/>
                <a:gd name="T9" fmla="*/ 0 h 26"/>
                <a:gd name="T10" fmla="*/ 0 w 84"/>
                <a:gd name="T11" fmla="*/ 0 h 26"/>
                <a:gd name="T12" fmla="*/ 0 w 84"/>
                <a:gd name="T13" fmla="*/ 0 h 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4" h="26">
                  <a:moveTo>
                    <a:pt x="82" y="26"/>
                  </a:moveTo>
                  <a:lnTo>
                    <a:pt x="84" y="11"/>
                  </a:lnTo>
                  <a:lnTo>
                    <a:pt x="55" y="5"/>
                  </a:lnTo>
                  <a:lnTo>
                    <a:pt x="2" y="0"/>
                  </a:lnTo>
                  <a:lnTo>
                    <a:pt x="0" y="16"/>
                  </a:lnTo>
                  <a:lnTo>
                    <a:pt x="53" y="22"/>
                  </a:lnTo>
                  <a:lnTo>
                    <a:pt x="82" y="26"/>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01" name="Freeform 195"/>
            <p:cNvSpPr>
              <a:spLocks/>
            </p:cNvSpPr>
            <p:nvPr/>
          </p:nvSpPr>
          <p:spPr bwMode="auto">
            <a:xfrm>
              <a:off x="5263" y="3684"/>
              <a:ext cx="16" cy="10"/>
            </a:xfrm>
            <a:custGeom>
              <a:avLst/>
              <a:gdLst>
                <a:gd name="T0" fmla="*/ 0 w 112"/>
                <a:gd name="T1" fmla="*/ 0 h 66"/>
                <a:gd name="T2" fmla="*/ 0 w 112"/>
                <a:gd name="T3" fmla="*/ 0 h 66"/>
                <a:gd name="T4" fmla="*/ 0 w 112"/>
                <a:gd name="T5" fmla="*/ 0 h 66"/>
                <a:gd name="T6" fmla="*/ 0 w 112"/>
                <a:gd name="T7" fmla="*/ 0 h 66"/>
                <a:gd name="T8" fmla="*/ 0 w 112"/>
                <a:gd name="T9" fmla="*/ 0 h 66"/>
                <a:gd name="T10" fmla="*/ 0 w 112"/>
                <a:gd name="T11" fmla="*/ 0 h 66"/>
                <a:gd name="T12" fmla="*/ 0 w 112"/>
                <a:gd name="T13" fmla="*/ 0 h 66"/>
                <a:gd name="T14" fmla="*/ 0 w 112"/>
                <a:gd name="T15" fmla="*/ 0 h 66"/>
                <a:gd name="T16" fmla="*/ 0 w 112"/>
                <a:gd name="T17" fmla="*/ 0 h 66"/>
                <a:gd name="T18" fmla="*/ 0 w 112"/>
                <a:gd name="T19" fmla="*/ 0 h 66"/>
                <a:gd name="T20" fmla="*/ 0 w 112"/>
                <a:gd name="T21" fmla="*/ 0 h 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2" h="66">
                  <a:moveTo>
                    <a:pt x="112" y="15"/>
                  </a:moveTo>
                  <a:lnTo>
                    <a:pt x="108" y="0"/>
                  </a:lnTo>
                  <a:lnTo>
                    <a:pt x="64" y="15"/>
                  </a:lnTo>
                  <a:lnTo>
                    <a:pt x="28" y="31"/>
                  </a:lnTo>
                  <a:lnTo>
                    <a:pt x="14" y="40"/>
                  </a:lnTo>
                  <a:lnTo>
                    <a:pt x="0" y="56"/>
                  </a:lnTo>
                  <a:lnTo>
                    <a:pt x="10" y="66"/>
                  </a:lnTo>
                  <a:lnTo>
                    <a:pt x="24" y="53"/>
                  </a:lnTo>
                  <a:lnTo>
                    <a:pt x="36" y="45"/>
                  </a:lnTo>
                  <a:lnTo>
                    <a:pt x="70" y="29"/>
                  </a:lnTo>
                  <a:lnTo>
                    <a:pt x="112" y="15"/>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02" name="Freeform 196"/>
            <p:cNvSpPr>
              <a:spLocks/>
            </p:cNvSpPr>
            <p:nvPr/>
          </p:nvSpPr>
          <p:spPr bwMode="auto">
            <a:xfrm>
              <a:off x="5263" y="3700"/>
              <a:ext cx="11" cy="5"/>
            </a:xfrm>
            <a:custGeom>
              <a:avLst/>
              <a:gdLst>
                <a:gd name="T0" fmla="*/ 0 w 75"/>
                <a:gd name="T1" fmla="*/ 0 h 37"/>
                <a:gd name="T2" fmla="*/ 0 w 75"/>
                <a:gd name="T3" fmla="*/ 0 h 37"/>
                <a:gd name="T4" fmla="*/ 0 w 75"/>
                <a:gd name="T5" fmla="*/ 0 h 37"/>
                <a:gd name="T6" fmla="*/ 0 w 75"/>
                <a:gd name="T7" fmla="*/ 0 h 37"/>
                <a:gd name="T8" fmla="*/ 0 w 75"/>
                <a:gd name="T9" fmla="*/ 0 h 37"/>
                <a:gd name="T10" fmla="*/ 0 w 75"/>
                <a:gd name="T11" fmla="*/ 0 h 37"/>
                <a:gd name="T12" fmla="*/ 0 w 75"/>
                <a:gd name="T13" fmla="*/ 0 h 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5" h="37">
                  <a:moveTo>
                    <a:pt x="68" y="37"/>
                  </a:moveTo>
                  <a:lnTo>
                    <a:pt x="75" y="23"/>
                  </a:lnTo>
                  <a:lnTo>
                    <a:pt x="50" y="13"/>
                  </a:lnTo>
                  <a:lnTo>
                    <a:pt x="4" y="0"/>
                  </a:lnTo>
                  <a:lnTo>
                    <a:pt x="0" y="14"/>
                  </a:lnTo>
                  <a:lnTo>
                    <a:pt x="44" y="27"/>
                  </a:lnTo>
                  <a:lnTo>
                    <a:pt x="68" y="37"/>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03" name="Freeform 197"/>
            <p:cNvSpPr>
              <a:spLocks/>
            </p:cNvSpPr>
            <p:nvPr/>
          </p:nvSpPr>
          <p:spPr bwMode="auto">
            <a:xfrm>
              <a:off x="4936" y="3154"/>
              <a:ext cx="264" cy="392"/>
            </a:xfrm>
            <a:custGeom>
              <a:avLst/>
              <a:gdLst>
                <a:gd name="T0" fmla="*/ 0 w 1884"/>
                <a:gd name="T1" fmla="*/ 0 h 3027"/>
                <a:gd name="T2" fmla="*/ 0 w 1884"/>
                <a:gd name="T3" fmla="*/ 0 h 3027"/>
                <a:gd name="T4" fmla="*/ 0 w 1884"/>
                <a:gd name="T5" fmla="*/ 0 h 3027"/>
                <a:gd name="T6" fmla="*/ 0 w 1884"/>
                <a:gd name="T7" fmla="*/ 0 h 3027"/>
                <a:gd name="T8" fmla="*/ 0 w 1884"/>
                <a:gd name="T9" fmla="*/ 0 h 3027"/>
                <a:gd name="T10" fmla="*/ 0 w 1884"/>
                <a:gd name="T11" fmla="*/ 0 h 3027"/>
                <a:gd name="T12" fmla="*/ 0 w 1884"/>
                <a:gd name="T13" fmla="*/ 0 h 3027"/>
                <a:gd name="T14" fmla="*/ 0 w 1884"/>
                <a:gd name="T15" fmla="*/ 0 h 3027"/>
                <a:gd name="T16" fmla="*/ 0 w 1884"/>
                <a:gd name="T17" fmla="*/ 0 h 3027"/>
                <a:gd name="T18" fmla="*/ 0 w 1884"/>
                <a:gd name="T19" fmla="*/ 0 h 3027"/>
                <a:gd name="T20" fmla="*/ 0 w 1884"/>
                <a:gd name="T21" fmla="*/ 0 h 3027"/>
                <a:gd name="T22" fmla="*/ 0 w 1884"/>
                <a:gd name="T23" fmla="*/ 0 h 3027"/>
                <a:gd name="T24" fmla="*/ 0 w 1884"/>
                <a:gd name="T25" fmla="*/ 0 h 3027"/>
                <a:gd name="T26" fmla="*/ 0 w 1884"/>
                <a:gd name="T27" fmla="*/ 0 h 3027"/>
                <a:gd name="T28" fmla="*/ 0 w 1884"/>
                <a:gd name="T29" fmla="*/ 0 h 3027"/>
                <a:gd name="T30" fmla="*/ 0 w 1884"/>
                <a:gd name="T31" fmla="*/ 0 h 3027"/>
                <a:gd name="T32" fmla="*/ 0 w 1884"/>
                <a:gd name="T33" fmla="*/ 0 h 3027"/>
                <a:gd name="T34" fmla="*/ 0 w 1884"/>
                <a:gd name="T35" fmla="*/ 0 h 3027"/>
                <a:gd name="T36" fmla="*/ 0 w 1884"/>
                <a:gd name="T37" fmla="*/ 0 h 3027"/>
                <a:gd name="T38" fmla="*/ 0 w 1884"/>
                <a:gd name="T39" fmla="*/ 0 h 3027"/>
                <a:gd name="T40" fmla="*/ 0 w 1884"/>
                <a:gd name="T41" fmla="*/ 0 h 3027"/>
                <a:gd name="T42" fmla="*/ 0 w 1884"/>
                <a:gd name="T43" fmla="*/ 0 h 3027"/>
                <a:gd name="T44" fmla="*/ 0 w 1884"/>
                <a:gd name="T45" fmla="*/ 0 h 3027"/>
                <a:gd name="T46" fmla="*/ 0 w 1884"/>
                <a:gd name="T47" fmla="*/ 0 h 3027"/>
                <a:gd name="T48" fmla="*/ 0 w 1884"/>
                <a:gd name="T49" fmla="*/ 0 h 3027"/>
                <a:gd name="T50" fmla="*/ 0 w 1884"/>
                <a:gd name="T51" fmla="*/ 0 h 3027"/>
                <a:gd name="T52" fmla="*/ 0 w 1884"/>
                <a:gd name="T53" fmla="*/ 0 h 3027"/>
                <a:gd name="T54" fmla="*/ 0 w 1884"/>
                <a:gd name="T55" fmla="*/ 0 h 3027"/>
                <a:gd name="T56" fmla="*/ 0 w 1884"/>
                <a:gd name="T57" fmla="*/ 0 h 3027"/>
                <a:gd name="T58" fmla="*/ 0 w 1884"/>
                <a:gd name="T59" fmla="*/ 0 h 3027"/>
                <a:gd name="T60" fmla="*/ 0 w 1884"/>
                <a:gd name="T61" fmla="*/ 0 h 3027"/>
                <a:gd name="T62" fmla="*/ 0 w 1884"/>
                <a:gd name="T63" fmla="*/ 0 h 3027"/>
                <a:gd name="T64" fmla="*/ 0 w 1884"/>
                <a:gd name="T65" fmla="*/ 0 h 3027"/>
                <a:gd name="T66" fmla="*/ 0 w 1884"/>
                <a:gd name="T67" fmla="*/ 0 h 3027"/>
                <a:gd name="T68" fmla="*/ 0 w 1884"/>
                <a:gd name="T69" fmla="*/ 0 h 3027"/>
                <a:gd name="T70" fmla="*/ 0 w 1884"/>
                <a:gd name="T71" fmla="*/ 0 h 3027"/>
                <a:gd name="T72" fmla="*/ 0 w 1884"/>
                <a:gd name="T73" fmla="*/ 0 h 3027"/>
                <a:gd name="T74" fmla="*/ 0 w 1884"/>
                <a:gd name="T75" fmla="*/ 0 h 3027"/>
                <a:gd name="T76" fmla="*/ 0 w 1884"/>
                <a:gd name="T77" fmla="*/ 0 h 3027"/>
                <a:gd name="T78" fmla="*/ 0 w 1884"/>
                <a:gd name="T79" fmla="*/ 0 h 3027"/>
                <a:gd name="T80" fmla="*/ 0 w 1884"/>
                <a:gd name="T81" fmla="*/ 0 h 3027"/>
                <a:gd name="T82" fmla="*/ 0 w 1884"/>
                <a:gd name="T83" fmla="*/ 0 h 3027"/>
                <a:gd name="T84" fmla="*/ 0 w 1884"/>
                <a:gd name="T85" fmla="*/ 0 h 30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884" h="3027">
                  <a:moveTo>
                    <a:pt x="1617" y="258"/>
                  </a:moveTo>
                  <a:lnTo>
                    <a:pt x="1575" y="217"/>
                  </a:lnTo>
                  <a:lnTo>
                    <a:pt x="1538" y="180"/>
                  </a:lnTo>
                  <a:lnTo>
                    <a:pt x="1504" y="141"/>
                  </a:lnTo>
                  <a:lnTo>
                    <a:pt x="1479" y="99"/>
                  </a:lnTo>
                  <a:lnTo>
                    <a:pt x="1458" y="53"/>
                  </a:lnTo>
                  <a:lnTo>
                    <a:pt x="1440" y="0"/>
                  </a:lnTo>
                  <a:lnTo>
                    <a:pt x="1399" y="28"/>
                  </a:lnTo>
                  <a:lnTo>
                    <a:pt x="1289" y="110"/>
                  </a:lnTo>
                  <a:lnTo>
                    <a:pt x="1212" y="171"/>
                  </a:lnTo>
                  <a:lnTo>
                    <a:pt x="1125" y="244"/>
                  </a:lnTo>
                  <a:lnTo>
                    <a:pt x="1030" y="330"/>
                  </a:lnTo>
                  <a:lnTo>
                    <a:pt x="928" y="426"/>
                  </a:lnTo>
                  <a:lnTo>
                    <a:pt x="821" y="535"/>
                  </a:lnTo>
                  <a:lnTo>
                    <a:pt x="713" y="654"/>
                  </a:lnTo>
                  <a:lnTo>
                    <a:pt x="604" y="784"/>
                  </a:lnTo>
                  <a:lnTo>
                    <a:pt x="498" y="925"/>
                  </a:lnTo>
                  <a:lnTo>
                    <a:pt x="396" y="1075"/>
                  </a:lnTo>
                  <a:lnTo>
                    <a:pt x="301" y="1235"/>
                  </a:lnTo>
                  <a:lnTo>
                    <a:pt x="215" y="1404"/>
                  </a:lnTo>
                  <a:lnTo>
                    <a:pt x="175" y="1491"/>
                  </a:lnTo>
                  <a:lnTo>
                    <a:pt x="140" y="1581"/>
                  </a:lnTo>
                  <a:lnTo>
                    <a:pt x="99" y="1700"/>
                  </a:lnTo>
                  <a:lnTo>
                    <a:pt x="65" y="1818"/>
                  </a:lnTo>
                  <a:lnTo>
                    <a:pt x="41" y="1934"/>
                  </a:lnTo>
                  <a:lnTo>
                    <a:pt x="22" y="2045"/>
                  </a:lnTo>
                  <a:lnTo>
                    <a:pt x="10" y="2153"/>
                  </a:lnTo>
                  <a:lnTo>
                    <a:pt x="3" y="2255"/>
                  </a:lnTo>
                  <a:lnTo>
                    <a:pt x="0" y="2352"/>
                  </a:lnTo>
                  <a:lnTo>
                    <a:pt x="1" y="2442"/>
                  </a:lnTo>
                  <a:lnTo>
                    <a:pt x="10" y="2599"/>
                  </a:lnTo>
                  <a:lnTo>
                    <a:pt x="25" y="2719"/>
                  </a:lnTo>
                  <a:lnTo>
                    <a:pt x="38" y="2795"/>
                  </a:lnTo>
                  <a:lnTo>
                    <a:pt x="45" y="2822"/>
                  </a:lnTo>
                  <a:lnTo>
                    <a:pt x="105" y="2852"/>
                  </a:lnTo>
                  <a:lnTo>
                    <a:pt x="254" y="2919"/>
                  </a:lnTo>
                  <a:lnTo>
                    <a:pt x="346" y="2956"/>
                  </a:lnTo>
                  <a:lnTo>
                    <a:pt x="441" y="2989"/>
                  </a:lnTo>
                  <a:lnTo>
                    <a:pt x="534" y="3014"/>
                  </a:lnTo>
                  <a:lnTo>
                    <a:pt x="577" y="3023"/>
                  </a:lnTo>
                  <a:lnTo>
                    <a:pt x="617" y="3027"/>
                  </a:lnTo>
                  <a:lnTo>
                    <a:pt x="702" y="3026"/>
                  </a:lnTo>
                  <a:lnTo>
                    <a:pt x="800" y="3015"/>
                  </a:lnTo>
                  <a:lnTo>
                    <a:pt x="905" y="2998"/>
                  </a:lnTo>
                  <a:lnTo>
                    <a:pt x="1007" y="2976"/>
                  </a:lnTo>
                  <a:lnTo>
                    <a:pt x="1173" y="2937"/>
                  </a:lnTo>
                  <a:lnTo>
                    <a:pt x="1243" y="2917"/>
                  </a:lnTo>
                  <a:lnTo>
                    <a:pt x="1324" y="2154"/>
                  </a:lnTo>
                  <a:lnTo>
                    <a:pt x="1529" y="2399"/>
                  </a:lnTo>
                  <a:lnTo>
                    <a:pt x="1338" y="2740"/>
                  </a:lnTo>
                  <a:lnTo>
                    <a:pt x="1566" y="2911"/>
                  </a:lnTo>
                  <a:lnTo>
                    <a:pt x="1612" y="2859"/>
                  </a:lnTo>
                  <a:lnTo>
                    <a:pt x="1714" y="2737"/>
                  </a:lnTo>
                  <a:lnTo>
                    <a:pt x="1822" y="2594"/>
                  </a:lnTo>
                  <a:lnTo>
                    <a:pt x="1861" y="2530"/>
                  </a:lnTo>
                  <a:lnTo>
                    <a:pt x="1874" y="2509"/>
                  </a:lnTo>
                  <a:lnTo>
                    <a:pt x="1877" y="2503"/>
                  </a:lnTo>
                  <a:lnTo>
                    <a:pt x="1883" y="2481"/>
                  </a:lnTo>
                  <a:lnTo>
                    <a:pt x="1884" y="2456"/>
                  </a:lnTo>
                  <a:lnTo>
                    <a:pt x="1878" y="2419"/>
                  </a:lnTo>
                  <a:lnTo>
                    <a:pt x="1865" y="2375"/>
                  </a:lnTo>
                  <a:lnTo>
                    <a:pt x="1846" y="2323"/>
                  </a:lnTo>
                  <a:lnTo>
                    <a:pt x="1794" y="2204"/>
                  </a:lnTo>
                  <a:lnTo>
                    <a:pt x="1731" y="2075"/>
                  </a:lnTo>
                  <a:lnTo>
                    <a:pt x="1661" y="1947"/>
                  </a:lnTo>
                  <a:lnTo>
                    <a:pt x="1593" y="1832"/>
                  </a:lnTo>
                  <a:lnTo>
                    <a:pt x="1533" y="1742"/>
                  </a:lnTo>
                  <a:lnTo>
                    <a:pt x="1488" y="1689"/>
                  </a:lnTo>
                  <a:lnTo>
                    <a:pt x="1449" y="1660"/>
                  </a:lnTo>
                  <a:lnTo>
                    <a:pt x="1405" y="1637"/>
                  </a:lnTo>
                  <a:lnTo>
                    <a:pt x="1359" y="1616"/>
                  </a:lnTo>
                  <a:lnTo>
                    <a:pt x="1315" y="1601"/>
                  </a:lnTo>
                  <a:lnTo>
                    <a:pt x="1243" y="1580"/>
                  </a:lnTo>
                  <a:lnTo>
                    <a:pt x="1213" y="1573"/>
                  </a:lnTo>
                  <a:lnTo>
                    <a:pt x="1000" y="1690"/>
                  </a:lnTo>
                  <a:lnTo>
                    <a:pt x="739" y="1443"/>
                  </a:lnTo>
                  <a:lnTo>
                    <a:pt x="770" y="1374"/>
                  </a:lnTo>
                  <a:lnTo>
                    <a:pt x="844" y="1212"/>
                  </a:lnTo>
                  <a:lnTo>
                    <a:pt x="934" y="1029"/>
                  </a:lnTo>
                  <a:lnTo>
                    <a:pt x="976" y="953"/>
                  </a:lnTo>
                  <a:lnTo>
                    <a:pt x="990" y="928"/>
                  </a:lnTo>
                  <a:lnTo>
                    <a:pt x="1011" y="898"/>
                  </a:lnTo>
                  <a:lnTo>
                    <a:pt x="1060" y="839"/>
                  </a:lnTo>
                  <a:lnTo>
                    <a:pt x="1140" y="752"/>
                  </a:lnTo>
                  <a:lnTo>
                    <a:pt x="1345" y="537"/>
                  </a:lnTo>
                  <a:lnTo>
                    <a:pt x="1617" y="258"/>
                  </a:lnTo>
                  <a:close/>
                </a:path>
              </a:pathLst>
            </a:custGeom>
            <a:solidFill>
              <a:srgbClr val="80C0C0"/>
            </a:solidFill>
            <a:ln w="9525" cap="flat" cmpd="sng">
              <a:solidFill>
                <a:srgbClr val="000000"/>
              </a:solidFill>
              <a:prstDash val="solid"/>
              <a:round/>
              <a:headEnd/>
              <a:tailEnd/>
            </a:ln>
          </p:spPr>
          <p:txBody>
            <a:bodyPr/>
            <a:lstStyle/>
            <a:p>
              <a:endParaRPr lang="ja-JP" altLang="en-US"/>
            </a:p>
          </p:txBody>
        </p:sp>
        <p:sp>
          <p:nvSpPr>
            <p:cNvPr id="3304" name="Freeform 198"/>
            <p:cNvSpPr>
              <a:spLocks/>
            </p:cNvSpPr>
            <p:nvPr/>
          </p:nvSpPr>
          <p:spPr bwMode="auto">
            <a:xfrm>
              <a:off x="4930" y="3154"/>
              <a:ext cx="275" cy="392"/>
            </a:xfrm>
            <a:custGeom>
              <a:avLst/>
              <a:gdLst>
                <a:gd name="T0" fmla="*/ 0 w 1900"/>
                <a:gd name="T1" fmla="*/ 0 h 3048"/>
                <a:gd name="T2" fmla="*/ 0 w 1900"/>
                <a:gd name="T3" fmla="*/ 0 h 3048"/>
                <a:gd name="T4" fmla="*/ 0 w 1900"/>
                <a:gd name="T5" fmla="*/ 0 h 3048"/>
                <a:gd name="T6" fmla="*/ 0 w 1900"/>
                <a:gd name="T7" fmla="*/ 0 h 3048"/>
                <a:gd name="T8" fmla="*/ 0 w 1900"/>
                <a:gd name="T9" fmla="*/ 0 h 3048"/>
                <a:gd name="T10" fmla="*/ 0 w 1900"/>
                <a:gd name="T11" fmla="*/ 0 h 3048"/>
                <a:gd name="T12" fmla="*/ 0 w 1900"/>
                <a:gd name="T13" fmla="*/ 0 h 3048"/>
                <a:gd name="T14" fmla="*/ 0 w 1900"/>
                <a:gd name="T15" fmla="*/ 0 h 3048"/>
                <a:gd name="T16" fmla="*/ 0 w 1900"/>
                <a:gd name="T17" fmla="*/ 0 h 3048"/>
                <a:gd name="T18" fmla="*/ 0 w 1900"/>
                <a:gd name="T19" fmla="*/ 0 h 3048"/>
                <a:gd name="T20" fmla="*/ 0 w 1900"/>
                <a:gd name="T21" fmla="*/ 0 h 3048"/>
                <a:gd name="T22" fmla="*/ 0 w 1900"/>
                <a:gd name="T23" fmla="*/ 0 h 3048"/>
                <a:gd name="T24" fmla="*/ 0 w 1900"/>
                <a:gd name="T25" fmla="*/ 0 h 3048"/>
                <a:gd name="T26" fmla="*/ 0 w 1900"/>
                <a:gd name="T27" fmla="*/ 0 h 3048"/>
                <a:gd name="T28" fmla="*/ 0 w 1900"/>
                <a:gd name="T29" fmla="*/ 0 h 3048"/>
                <a:gd name="T30" fmla="*/ 0 w 1900"/>
                <a:gd name="T31" fmla="*/ 0 h 3048"/>
                <a:gd name="T32" fmla="*/ 0 w 1900"/>
                <a:gd name="T33" fmla="*/ 0 h 3048"/>
                <a:gd name="T34" fmla="*/ 0 w 1900"/>
                <a:gd name="T35" fmla="*/ 0 h 3048"/>
                <a:gd name="T36" fmla="*/ 0 w 1900"/>
                <a:gd name="T37" fmla="*/ 0 h 3048"/>
                <a:gd name="T38" fmla="*/ 0 w 1900"/>
                <a:gd name="T39" fmla="*/ 0 h 3048"/>
                <a:gd name="T40" fmla="*/ 0 w 1900"/>
                <a:gd name="T41" fmla="*/ 0 h 3048"/>
                <a:gd name="T42" fmla="*/ 0 w 1900"/>
                <a:gd name="T43" fmla="*/ 0 h 3048"/>
                <a:gd name="T44" fmla="*/ 0 w 1900"/>
                <a:gd name="T45" fmla="*/ 0 h 3048"/>
                <a:gd name="T46" fmla="*/ 0 w 1900"/>
                <a:gd name="T47" fmla="*/ 0 h 3048"/>
                <a:gd name="T48" fmla="*/ 0 w 1900"/>
                <a:gd name="T49" fmla="*/ 0 h 3048"/>
                <a:gd name="T50" fmla="*/ 0 w 1900"/>
                <a:gd name="T51" fmla="*/ 0 h 3048"/>
                <a:gd name="T52" fmla="*/ 0 w 1900"/>
                <a:gd name="T53" fmla="*/ 0 h 3048"/>
                <a:gd name="T54" fmla="*/ 0 w 1900"/>
                <a:gd name="T55" fmla="*/ 0 h 3048"/>
                <a:gd name="T56" fmla="*/ 0 w 1900"/>
                <a:gd name="T57" fmla="*/ 0 h 3048"/>
                <a:gd name="T58" fmla="*/ 0 w 1900"/>
                <a:gd name="T59" fmla="*/ 0 h 3048"/>
                <a:gd name="T60" fmla="*/ 0 w 1900"/>
                <a:gd name="T61" fmla="*/ 0 h 3048"/>
                <a:gd name="T62" fmla="*/ 0 w 1900"/>
                <a:gd name="T63" fmla="*/ 0 h 3048"/>
                <a:gd name="T64" fmla="*/ 0 w 1900"/>
                <a:gd name="T65" fmla="*/ 0 h 3048"/>
                <a:gd name="T66" fmla="*/ 0 w 1900"/>
                <a:gd name="T67" fmla="*/ 0 h 3048"/>
                <a:gd name="T68" fmla="*/ 0 w 1900"/>
                <a:gd name="T69" fmla="*/ 0 h 3048"/>
                <a:gd name="T70" fmla="*/ 0 w 1900"/>
                <a:gd name="T71" fmla="*/ 0 h 3048"/>
                <a:gd name="T72" fmla="*/ 0 w 1900"/>
                <a:gd name="T73" fmla="*/ 0 h 3048"/>
                <a:gd name="T74" fmla="*/ 0 w 1900"/>
                <a:gd name="T75" fmla="*/ 0 h 3048"/>
                <a:gd name="T76" fmla="*/ 0 w 1900"/>
                <a:gd name="T77" fmla="*/ 0 h 3048"/>
                <a:gd name="T78" fmla="*/ 0 w 1900"/>
                <a:gd name="T79" fmla="*/ 0 h 3048"/>
                <a:gd name="T80" fmla="*/ 0 w 1900"/>
                <a:gd name="T81" fmla="*/ 0 h 3048"/>
                <a:gd name="T82" fmla="*/ 0 w 1900"/>
                <a:gd name="T83" fmla="*/ 0 h 3048"/>
                <a:gd name="T84" fmla="*/ 0 w 1900"/>
                <a:gd name="T85" fmla="*/ 0 h 3048"/>
                <a:gd name="T86" fmla="*/ 0 w 1900"/>
                <a:gd name="T87" fmla="*/ 0 h 3048"/>
                <a:gd name="T88" fmla="*/ 0 w 1900"/>
                <a:gd name="T89" fmla="*/ 0 h 3048"/>
                <a:gd name="T90" fmla="*/ 0 w 1900"/>
                <a:gd name="T91" fmla="*/ 0 h 3048"/>
                <a:gd name="T92" fmla="*/ 0 w 1900"/>
                <a:gd name="T93" fmla="*/ 0 h 3048"/>
                <a:gd name="T94" fmla="*/ 0 w 1900"/>
                <a:gd name="T95" fmla="*/ 0 h 3048"/>
                <a:gd name="T96" fmla="*/ 0 w 1900"/>
                <a:gd name="T97" fmla="*/ 0 h 3048"/>
                <a:gd name="T98" fmla="*/ 0 w 1900"/>
                <a:gd name="T99" fmla="*/ 0 h 3048"/>
                <a:gd name="T100" fmla="*/ 0 w 1900"/>
                <a:gd name="T101" fmla="*/ 0 h 3048"/>
                <a:gd name="T102" fmla="*/ 0 w 1900"/>
                <a:gd name="T103" fmla="*/ 0 h 3048"/>
                <a:gd name="T104" fmla="*/ 0 w 1900"/>
                <a:gd name="T105" fmla="*/ 0 h 3048"/>
                <a:gd name="T106" fmla="*/ 0 w 1900"/>
                <a:gd name="T107" fmla="*/ 0 h 3048"/>
                <a:gd name="T108" fmla="*/ 0 w 1900"/>
                <a:gd name="T109" fmla="*/ 0 h 3048"/>
                <a:gd name="T110" fmla="*/ 0 w 1900"/>
                <a:gd name="T111" fmla="*/ 0 h 3048"/>
                <a:gd name="T112" fmla="*/ 0 w 1900"/>
                <a:gd name="T113" fmla="*/ 0 h 3048"/>
                <a:gd name="T114" fmla="*/ 0 w 1900"/>
                <a:gd name="T115" fmla="*/ 0 h 3048"/>
                <a:gd name="T116" fmla="*/ 0 w 1900"/>
                <a:gd name="T117" fmla="*/ 0 h 304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900" h="3048">
                  <a:moveTo>
                    <a:pt x="1348" y="545"/>
                  </a:moveTo>
                  <a:lnTo>
                    <a:pt x="1358" y="555"/>
                  </a:lnTo>
                  <a:lnTo>
                    <a:pt x="1637" y="271"/>
                  </a:lnTo>
                  <a:lnTo>
                    <a:pt x="1588" y="225"/>
                  </a:lnTo>
                  <a:lnTo>
                    <a:pt x="1552" y="188"/>
                  </a:lnTo>
                  <a:lnTo>
                    <a:pt x="1518" y="149"/>
                  </a:lnTo>
                  <a:lnTo>
                    <a:pt x="1494" y="108"/>
                  </a:lnTo>
                  <a:lnTo>
                    <a:pt x="1473" y="63"/>
                  </a:lnTo>
                  <a:lnTo>
                    <a:pt x="1452" y="0"/>
                  </a:lnTo>
                  <a:lnTo>
                    <a:pt x="1403" y="35"/>
                  </a:lnTo>
                  <a:lnTo>
                    <a:pt x="1291" y="117"/>
                  </a:lnTo>
                  <a:lnTo>
                    <a:pt x="1215" y="178"/>
                  </a:lnTo>
                  <a:lnTo>
                    <a:pt x="1128" y="251"/>
                  </a:lnTo>
                  <a:lnTo>
                    <a:pt x="1033" y="337"/>
                  </a:lnTo>
                  <a:lnTo>
                    <a:pt x="931" y="434"/>
                  </a:lnTo>
                  <a:lnTo>
                    <a:pt x="823" y="543"/>
                  </a:lnTo>
                  <a:lnTo>
                    <a:pt x="714" y="662"/>
                  </a:lnTo>
                  <a:lnTo>
                    <a:pt x="606" y="792"/>
                  </a:lnTo>
                  <a:lnTo>
                    <a:pt x="500" y="934"/>
                  </a:lnTo>
                  <a:lnTo>
                    <a:pt x="398" y="1084"/>
                  </a:lnTo>
                  <a:lnTo>
                    <a:pt x="302" y="1244"/>
                  </a:lnTo>
                  <a:lnTo>
                    <a:pt x="216" y="1413"/>
                  </a:lnTo>
                  <a:lnTo>
                    <a:pt x="176" y="1500"/>
                  </a:lnTo>
                  <a:lnTo>
                    <a:pt x="140" y="1591"/>
                  </a:lnTo>
                  <a:lnTo>
                    <a:pt x="100" y="1711"/>
                  </a:lnTo>
                  <a:lnTo>
                    <a:pt x="66" y="1829"/>
                  </a:lnTo>
                  <a:lnTo>
                    <a:pt x="41" y="1946"/>
                  </a:lnTo>
                  <a:lnTo>
                    <a:pt x="22" y="2057"/>
                  </a:lnTo>
                  <a:lnTo>
                    <a:pt x="10" y="2165"/>
                  </a:lnTo>
                  <a:lnTo>
                    <a:pt x="3" y="2268"/>
                  </a:lnTo>
                  <a:lnTo>
                    <a:pt x="0" y="2365"/>
                  </a:lnTo>
                  <a:lnTo>
                    <a:pt x="1" y="2455"/>
                  </a:lnTo>
                  <a:lnTo>
                    <a:pt x="10" y="2613"/>
                  </a:lnTo>
                  <a:lnTo>
                    <a:pt x="25" y="2733"/>
                  </a:lnTo>
                  <a:lnTo>
                    <a:pt x="39" y="2810"/>
                  </a:lnTo>
                  <a:lnTo>
                    <a:pt x="45" y="2840"/>
                  </a:lnTo>
                  <a:lnTo>
                    <a:pt x="110" y="2872"/>
                  </a:lnTo>
                  <a:lnTo>
                    <a:pt x="259" y="2939"/>
                  </a:lnTo>
                  <a:lnTo>
                    <a:pt x="351" y="2976"/>
                  </a:lnTo>
                  <a:lnTo>
                    <a:pt x="447" y="3009"/>
                  </a:lnTo>
                  <a:lnTo>
                    <a:pt x="540" y="3035"/>
                  </a:lnTo>
                  <a:lnTo>
                    <a:pt x="584" y="3044"/>
                  </a:lnTo>
                  <a:lnTo>
                    <a:pt x="625" y="3048"/>
                  </a:lnTo>
                  <a:lnTo>
                    <a:pt x="710" y="3047"/>
                  </a:lnTo>
                  <a:lnTo>
                    <a:pt x="809" y="3037"/>
                  </a:lnTo>
                  <a:lnTo>
                    <a:pt x="914" y="3018"/>
                  </a:lnTo>
                  <a:lnTo>
                    <a:pt x="1017" y="2997"/>
                  </a:lnTo>
                  <a:lnTo>
                    <a:pt x="1183" y="2957"/>
                  </a:lnTo>
                  <a:lnTo>
                    <a:pt x="1258" y="2936"/>
                  </a:lnTo>
                  <a:lnTo>
                    <a:pt x="1338" y="2186"/>
                  </a:lnTo>
                  <a:lnTo>
                    <a:pt x="1527" y="2413"/>
                  </a:lnTo>
                  <a:lnTo>
                    <a:pt x="1335" y="2755"/>
                  </a:lnTo>
                  <a:lnTo>
                    <a:pt x="1575" y="2934"/>
                  </a:lnTo>
                  <a:lnTo>
                    <a:pt x="1626" y="2877"/>
                  </a:lnTo>
                  <a:lnTo>
                    <a:pt x="1729" y="2755"/>
                  </a:lnTo>
                  <a:lnTo>
                    <a:pt x="1836" y="2611"/>
                  </a:lnTo>
                  <a:lnTo>
                    <a:pt x="1877" y="2547"/>
                  </a:lnTo>
                  <a:lnTo>
                    <a:pt x="1889" y="2526"/>
                  </a:lnTo>
                  <a:lnTo>
                    <a:pt x="1892" y="2519"/>
                  </a:lnTo>
                  <a:lnTo>
                    <a:pt x="1899" y="2495"/>
                  </a:lnTo>
                  <a:lnTo>
                    <a:pt x="1900" y="2469"/>
                  </a:lnTo>
                  <a:lnTo>
                    <a:pt x="1893" y="2430"/>
                  </a:lnTo>
                  <a:lnTo>
                    <a:pt x="1880" y="2386"/>
                  </a:lnTo>
                  <a:lnTo>
                    <a:pt x="1861" y="2332"/>
                  </a:lnTo>
                  <a:lnTo>
                    <a:pt x="1809" y="2214"/>
                  </a:lnTo>
                  <a:lnTo>
                    <a:pt x="1746" y="2085"/>
                  </a:lnTo>
                  <a:lnTo>
                    <a:pt x="1676" y="1956"/>
                  </a:lnTo>
                  <a:lnTo>
                    <a:pt x="1607" y="1841"/>
                  </a:lnTo>
                  <a:lnTo>
                    <a:pt x="1547" y="1750"/>
                  </a:lnTo>
                  <a:lnTo>
                    <a:pt x="1501" y="1696"/>
                  </a:lnTo>
                  <a:lnTo>
                    <a:pt x="1461" y="1667"/>
                  </a:lnTo>
                  <a:lnTo>
                    <a:pt x="1416" y="1643"/>
                  </a:lnTo>
                  <a:lnTo>
                    <a:pt x="1370" y="1622"/>
                  </a:lnTo>
                  <a:lnTo>
                    <a:pt x="1325" y="1607"/>
                  </a:lnTo>
                  <a:lnTo>
                    <a:pt x="1253" y="1585"/>
                  </a:lnTo>
                  <a:lnTo>
                    <a:pt x="1220" y="1578"/>
                  </a:lnTo>
                  <a:lnTo>
                    <a:pt x="1009" y="1694"/>
                  </a:lnTo>
                  <a:lnTo>
                    <a:pt x="756" y="1454"/>
                  </a:lnTo>
                  <a:lnTo>
                    <a:pt x="785" y="1390"/>
                  </a:lnTo>
                  <a:lnTo>
                    <a:pt x="859" y="1228"/>
                  </a:lnTo>
                  <a:lnTo>
                    <a:pt x="949" y="1046"/>
                  </a:lnTo>
                  <a:lnTo>
                    <a:pt x="991" y="970"/>
                  </a:lnTo>
                  <a:lnTo>
                    <a:pt x="1004" y="945"/>
                  </a:lnTo>
                  <a:lnTo>
                    <a:pt x="1025" y="916"/>
                  </a:lnTo>
                  <a:lnTo>
                    <a:pt x="1074" y="857"/>
                  </a:lnTo>
                  <a:lnTo>
                    <a:pt x="1155" y="770"/>
                  </a:lnTo>
                  <a:lnTo>
                    <a:pt x="1358" y="555"/>
                  </a:lnTo>
                  <a:lnTo>
                    <a:pt x="1637" y="271"/>
                  </a:lnTo>
                  <a:lnTo>
                    <a:pt x="1588" y="224"/>
                  </a:lnTo>
                  <a:lnTo>
                    <a:pt x="1577" y="237"/>
                  </a:lnTo>
                  <a:lnTo>
                    <a:pt x="1614" y="271"/>
                  </a:lnTo>
                  <a:lnTo>
                    <a:pt x="1348" y="545"/>
                  </a:lnTo>
                  <a:lnTo>
                    <a:pt x="1142" y="760"/>
                  </a:lnTo>
                  <a:lnTo>
                    <a:pt x="1062" y="847"/>
                  </a:lnTo>
                  <a:lnTo>
                    <a:pt x="1013" y="906"/>
                  </a:lnTo>
                  <a:lnTo>
                    <a:pt x="992" y="937"/>
                  </a:lnTo>
                  <a:lnTo>
                    <a:pt x="977" y="962"/>
                  </a:lnTo>
                  <a:lnTo>
                    <a:pt x="935" y="1038"/>
                  </a:lnTo>
                  <a:lnTo>
                    <a:pt x="845" y="1222"/>
                  </a:lnTo>
                  <a:lnTo>
                    <a:pt x="771" y="1384"/>
                  </a:lnTo>
                  <a:lnTo>
                    <a:pt x="738" y="1459"/>
                  </a:lnTo>
                  <a:lnTo>
                    <a:pt x="1007" y="1712"/>
                  </a:lnTo>
                  <a:lnTo>
                    <a:pt x="1222" y="1595"/>
                  </a:lnTo>
                  <a:lnTo>
                    <a:pt x="1249" y="1600"/>
                  </a:lnTo>
                  <a:lnTo>
                    <a:pt x="1321" y="1621"/>
                  </a:lnTo>
                  <a:lnTo>
                    <a:pt x="1364" y="1637"/>
                  </a:lnTo>
                  <a:lnTo>
                    <a:pt x="1410" y="1657"/>
                  </a:lnTo>
                  <a:lnTo>
                    <a:pt x="1453" y="1680"/>
                  </a:lnTo>
                  <a:lnTo>
                    <a:pt x="1491" y="1708"/>
                  </a:lnTo>
                  <a:lnTo>
                    <a:pt x="1535" y="1760"/>
                  </a:lnTo>
                  <a:lnTo>
                    <a:pt x="1595" y="1849"/>
                  </a:lnTo>
                  <a:lnTo>
                    <a:pt x="1662" y="1964"/>
                  </a:lnTo>
                  <a:lnTo>
                    <a:pt x="1732" y="2091"/>
                  </a:lnTo>
                  <a:lnTo>
                    <a:pt x="1795" y="2220"/>
                  </a:lnTo>
                  <a:lnTo>
                    <a:pt x="1847" y="2339"/>
                  </a:lnTo>
                  <a:lnTo>
                    <a:pt x="1865" y="2390"/>
                  </a:lnTo>
                  <a:lnTo>
                    <a:pt x="1879" y="2434"/>
                  </a:lnTo>
                  <a:lnTo>
                    <a:pt x="1884" y="2469"/>
                  </a:lnTo>
                  <a:lnTo>
                    <a:pt x="1883" y="2493"/>
                  </a:lnTo>
                  <a:lnTo>
                    <a:pt x="1878" y="2513"/>
                  </a:lnTo>
                  <a:lnTo>
                    <a:pt x="1875" y="2518"/>
                  </a:lnTo>
                  <a:lnTo>
                    <a:pt x="1862" y="2539"/>
                  </a:lnTo>
                  <a:lnTo>
                    <a:pt x="1824" y="2603"/>
                  </a:lnTo>
                  <a:lnTo>
                    <a:pt x="1716" y="2745"/>
                  </a:lnTo>
                  <a:lnTo>
                    <a:pt x="1614" y="2867"/>
                  </a:lnTo>
                  <a:lnTo>
                    <a:pt x="1573" y="2914"/>
                  </a:lnTo>
                  <a:lnTo>
                    <a:pt x="1356" y="2751"/>
                  </a:lnTo>
                  <a:lnTo>
                    <a:pt x="1546" y="2411"/>
                  </a:lnTo>
                  <a:lnTo>
                    <a:pt x="1326" y="2147"/>
                  </a:lnTo>
                  <a:lnTo>
                    <a:pt x="1243" y="2924"/>
                  </a:lnTo>
                  <a:lnTo>
                    <a:pt x="1179" y="2942"/>
                  </a:lnTo>
                  <a:lnTo>
                    <a:pt x="1013" y="2982"/>
                  </a:lnTo>
                  <a:lnTo>
                    <a:pt x="912" y="3004"/>
                  </a:lnTo>
                  <a:lnTo>
                    <a:pt x="807" y="3020"/>
                  </a:lnTo>
                  <a:lnTo>
                    <a:pt x="710" y="3030"/>
                  </a:lnTo>
                  <a:lnTo>
                    <a:pt x="625" y="3031"/>
                  </a:lnTo>
                  <a:lnTo>
                    <a:pt x="586" y="3027"/>
                  </a:lnTo>
                  <a:lnTo>
                    <a:pt x="544" y="3020"/>
                  </a:lnTo>
                  <a:lnTo>
                    <a:pt x="451" y="2995"/>
                  </a:lnTo>
                  <a:lnTo>
                    <a:pt x="357" y="2962"/>
                  </a:lnTo>
                  <a:lnTo>
                    <a:pt x="265" y="2925"/>
                  </a:lnTo>
                  <a:lnTo>
                    <a:pt x="116" y="2857"/>
                  </a:lnTo>
                  <a:lnTo>
                    <a:pt x="60" y="2830"/>
                  </a:lnTo>
                  <a:lnTo>
                    <a:pt x="54" y="2806"/>
                  </a:lnTo>
                  <a:lnTo>
                    <a:pt x="41" y="2731"/>
                  </a:lnTo>
                  <a:lnTo>
                    <a:pt x="26" y="2611"/>
                  </a:lnTo>
                  <a:lnTo>
                    <a:pt x="17" y="2455"/>
                  </a:lnTo>
                  <a:lnTo>
                    <a:pt x="16" y="2365"/>
                  </a:lnTo>
                  <a:lnTo>
                    <a:pt x="19" y="2268"/>
                  </a:lnTo>
                  <a:lnTo>
                    <a:pt x="26" y="2167"/>
                  </a:lnTo>
                  <a:lnTo>
                    <a:pt x="38" y="2059"/>
                  </a:lnTo>
                  <a:lnTo>
                    <a:pt x="56" y="1948"/>
                  </a:lnTo>
                  <a:lnTo>
                    <a:pt x="80" y="1833"/>
                  </a:lnTo>
                  <a:lnTo>
                    <a:pt x="114" y="1715"/>
                  </a:lnTo>
                  <a:lnTo>
                    <a:pt x="155" y="1597"/>
                  </a:lnTo>
                  <a:lnTo>
                    <a:pt x="190" y="1507"/>
                  </a:lnTo>
                  <a:lnTo>
                    <a:pt x="230" y="1420"/>
                  </a:lnTo>
                  <a:lnTo>
                    <a:pt x="316" y="1252"/>
                  </a:lnTo>
                  <a:lnTo>
                    <a:pt x="410" y="1092"/>
                  </a:lnTo>
                  <a:lnTo>
                    <a:pt x="512" y="942"/>
                  </a:lnTo>
                  <a:lnTo>
                    <a:pt x="618" y="803"/>
                  </a:lnTo>
                  <a:lnTo>
                    <a:pt x="727" y="673"/>
                  </a:lnTo>
                  <a:lnTo>
                    <a:pt x="835" y="553"/>
                  </a:lnTo>
                  <a:lnTo>
                    <a:pt x="941" y="444"/>
                  </a:lnTo>
                  <a:lnTo>
                    <a:pt x="1043" y="349"/>
                  </a:lnTo>
                  <a:lnTo>
                    <a:pt x="1138" y="263"/>
                  </a:lnTo>
                  <a:lnTo>
                    <a:pt x="1225" y="191"/>
                  </a:lnTo>
                  <a:lnTo>
                    <a:pt x="1302" y="129"/>
                  </a:lnTo>
                  <a:lnTo>
                    <a:pt x="1411" y="47"/>
                  </a:lnTo>
                  <a:lnTo>
                    <a:pt x="1444" y="25"/>
                  </a:lnTo>
                  <a:lnTo>
                    <a:pt x="1459" y="69"/>
                  </a:lnTo>
                  <a:lnTo>
                    <a:pt x="1479" y="116"/>
                  </a:lnTo>
                  <a:lnTo>
                    <a:pt x="1506" y="158"/>
                  </a:lnTo>
                  <a:lnTo>
                    <a:pt x="1540" y="198"/>
                  </a:lnTo>
                  <a:lnTo>
                    <a:pt x="1577" y="236"/>
                  </a:lnTo>
                  <a:lnTo>
                    <a:pt x="1614" y="271"/>
                  </a:lnTo>
                  <a:lnTo>
                    <a:pt x="1348" y="545"/>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305" name="Freeform 199"/>
            <p:cNvSpPr>
              <a:spLocks/>
            </p:cNvSpPr>
            <p:nvPr/>
          </p:nvSpPr>
          <p:spPr bwMode="auto">
            <a:xfrm>
              <a:off x="5062" y="3424"/>
              <a:ext cx="53" cy="48"/>
            </a:xfrm>
            <a:custGeom>
              <a:avLst/>
              <a:gdLst>
                <a:gd name="T0" fmla="*/ 0 w 379"/>
                <a:gd name="T1" fmla="*/ 0 h 377"/>
                <a:gd name="T2" fmla="*/ 0 w 379"/>
                <a:gd name="T3" fmla="*/ 0 h 377"/>
                <a:gd name="T4" fmla="*/ 0 w 379"/>
                <a:gd name="T5" fmla="*/ 0 h 377"/>
                <a:gd name="T6" fmla="*/ 0 w 379"/>
                <a:gd name="T7" fmla="*/ 0 h 377"/>
                <a:gd name="T8" fmla="*/ 0 w 379"/>
                <a:gd name="T9" fmla="*/ 0 h 377"/>
                <a:gd name="T10" fmla="*/ 0 w 379"/>
                <a:gd name="T11" fmla="*/ 0 h 377"/>
                <a:gd name="T12" fmla="*/ 0 w 379"/>
                <a:gd name="T13" fmla="*/ 0 h 377"/>
                <a:gd name="T14" fmla="*/ 0 w 379"/>
                <a:gd name="T15" fmla="*/ 0 h 377"/>
                <a:gd name="T16" fmla="*/ 0 w 379"/>
                <a:gd name="T17" fmla="*/ 0 h 377"/>
                <a:gd name="T18" fmla="*/ 0 w 379"/>
                <a:gd name="T19" fmla="*/ 0 h 377"/>
                <a:gd name="T20" fmla="*/ 0 w 379"/>
                <a:gd name="T21" fmla="*/ 0 h 377"/>
                <a:gd name="T22" fmla="*/ 0 w 379"/>
                <a:gd name="T23" fmla="*/ 0 h 377"/>
                <a:gd name="T24" fmla="*/ 0 w 379"/>
                <a:gd name="T25" fmla="*/ 0 h 377"/>
                <a:gd name="T26" fmla="*/ 0 w 379"/>
                <a:gd name="T27" fmla="*/ 0 h 377"/>
                <a:gd name="T28" fmla="*/ 0 w 379"/>
                <a:gd name="T29" fmla="*/ 0 h 377"/>
                <a:gd name="T30" fmla="*/ 0 w 379"/>
                <a:gd name="T31" fmla="*/ 0 h 377"/>
                <a:gd name="T32" fmla="*/ 0 w 379"/>
                <a:gd name="T33" fmla="*/ 0 h 377"/>
                <a:gd name="T34" fmla="*/ 0 w 379"/>
                <a:gd name="T35" fmla="*/ 0 h 377"/>
                <a:gd name="T36" fmla="*/ 0 w 379"/>
                <a:gd name="T37" fmla="*/ 0 h 377"/>
                <a:gd name="T38" fmla="*/ 0 w 379"/>
                <a:gd name="T39" fmla="*/ 0 h 377"/>
                <a:gd name="T40" fmla="*/ 0 w 379"/>
                <a:gd name="T41" fmla="*/ 0 h 377"/>
                <a:gd name="T42" fmla="*/ 0 w 379"/>
                <a:gd name="T43" fmla="*/ 0 h 377"/>
                <a:gd name="T44" fmla="*/ 0 w 379"/>
                <a:gd name="T45" fmla="*/ 0 h 377"/>
                <a:gd name="T46" fmla="*/ 0 w 379"/>
                <a:gd name="T47" fmla="*/ 0 h 377"/>
                <a:gd name="T48" fmla="*/ 0 w 379"/>
                <a:gd name="T49" fmla="*/ 0 h 377"/>
                <a:gd name="T50" fmla="*/ 0 w 379"/>
                <a:gd name="T51" fmla="*/ 0 h 377"/>
                <a:gd name="T52" fmla="*/ 0 w 379"/>
                <a:gd name="T53" fmla="*/ 0 h 377"/>
                <a:gd name="T54" fmla="*/ 0 w 379"/>
                <a:gd name="T55" fmla="*/ 0 h 377"/>
                <a:gd name="T56" fmla="*/ 0 w 379"/>
                <a:gd name="T57" fmla="*/ 0 h 377"/>
                <a:gd name="T58" fmla="*/ 0 w 379"/>
                <a:gd name="T59" fmla="*/ 0 h 377"/>
                <a:gd name="T60" fmla="*/ 0 w 379"/>
                <a:gd name="T61" fmla="*/ 0 h 377"/>
                <a:gd name="T62" fmla="*/ 0 w 379"/>
                <a:gd name="T63" fmla="*/ 0 h 377"/>
                <a:gd name="T64" fmla="*/ 0 w 379"/>
                <a:gd name="T65" fmla="*/ 0 h 377"/>
                <a:gd name="T66" fmla="*/ 0 w 379"/>
                <a:gd name="T67" fmla="*/ 0 h 377"/>
                <a:gd name="T68" fmla="*/ 0 w 379"/>
                <a:gd name="T69" fmla="*/ 0 h 377"/>
                <a:gd name="T70" fmla="*/ 0 w 379"/>
                <a:gd name="T71" fmla="*/ 0 h 377"/>
                <a:gd name="T72" fmla="*/ 0 w 379"/>
                <a:gd name="T73" fmla="*/ 0 h 377"/>
                <a:gd name="T74" fmla="*/ 0 w 379"/>
                <a:gd name="T75" fmla="*/ 0 h 377"/>
                <a:gd name="T76" fmla="*/ 0 w 379"/>
                <a:gd name="T77" fmla="*/ 0 h 377"/>
                <a:gd name="T78" fmla="*/ 0 w 379"/>
                <a:gd name="T79" fmla="*/ 0 h 377"/>
                <a:gd name="T80" fmla="*/ 0 w 379"/>
                <a:gd name="T81" fmla="*/ 0 h 377"/>
                <a:gd name="T82" fmla="*/ 0 w 379"/>
                <a:gd name="T83" fmla="*/ 0 h 377"/>
                <a:gd name="T84" fmla="*/ 0 w 379"/>
                <a:gd name="T85" fmla="*/ 0 h 377"/>
                <a:gd name="T86" fmla="*/ 0 w 379"/>
                <a:gd name="T87" fmla="*/ 0 h 377"/>
                <a:gd name="T88" fmla="*/ 0 w 379"/>
                <a:gd name="T89" fmla="*/ 0 h 377"/>
                <a:gd name="T90" fmla="*/ 0 w 379"/>
                <a:gd name="T91" fmla="*/ 0 h 377"/>
                <a:gd name="T92" fmla="*/ 0 w 379"/>
                <a:gd name="T93" fmla="*/ 0 h 377"/>
                <a:gd name="T94" fmla="*/ 0 w 379"/>
                <a:gd name="T95" fmla="*/ 0 h 377"/>
                <a:gd name="T96" fmla="*/ 0 w 379"/>
                <a:gd name="T97" fmla="*/ 0 h 37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79" h="377">
                  <a:moveTo>
                    <a:pt x="341" y="350"/>
                  </a:moveTo>
                  <a:lnTo>
                    <a:pt x="348" y="364"/>
                  </a:lnTo>
                  <a:lnTo>
                    <a:pt x="360" y="359"/>
                  </a:lnTo>
                  <a:lnTo>
                    <a:pt x="369" y="350"/>
                  </a:lnTo>
                  <a:lnTo>
                    <a:pt x="373" y="334"/>
                  </a:lnTo>
                  <a:lnTo>
                    <a:pt x="379" y="290"/>
                  </a:lnTo>
                  <a:lnTo>
                    <a:pt x="378" y="173"/>
                  </a:lnTo>
                  <a:lnTo>
                    <a:pt x="369" y="58"/>
                  </a:lnTo>
                  <a:lnTo>
                    <a:pt x="363" y="0"/>
                  </a:lnTo>
                  <a:lnTo>
                    <a:pt x="15" y="0"/>
                  </a:lnTo>
                  <a:lnTo>
                    <a:pt x="10" y="57"/>
                  </a:lnTo>
                  <a:lnTo>
                    <a:pt x="2" y="172"/>
                  </a:lnTo>
                  <a:lnTo>
                    <a:pt x="0" y="233"/>
                  </a:lnTo>
                  <a:lnTo>
                    <a:pt x="0" y="288"/>
                  </a:lnTo>
                  <a:lnTo>
                    <a:pt x="5" y="332"/>
                  </a:lnTo>
                  <a:lnTo>
                    <a:pt x="10" y="348"/>
                  </a:lnTo>
                  <a:lnTo>
                    <a:pt x="17" y="359"/>
                  </a:lnTo>
                  <a:lnTo>
                    <a:pt x="41" y="367"/>
                  </a:lnTo>
                  <a:lnTo>
                    <a:pt x="81" y="374"/>
                  </a:lnTo>
                  <a:lnTo>
                    <a:pt x="186" y="377"/>
                  </a:lnTo>
                  <a:lnTo>
                    <a:pt x="293" y="373"/>
                  </a:lnTo>
                  <a:lnTo>
                    <a:pt x="333" y="367"/>
                  </a:lnTo>
                  <a:lnTo>
                    <a:pt x="347" y="364"/>
                  </a:lnTo>
                  <a:lnTo>
                    <a:pt x="360" y="359"/>
                  </a:lnTo>
                  <a:lnTo>
                    <a:pt x="368" y="351"/>
                  </a:lnTo>
                  <a:lnTo>
                    <a:pt x="356" y="340"/>
                  </a:lnTo>
                  <a:lnTo>
                    <a:pt x="352" y="347"/>
                  </a:lnTo>
                  <a:lnTo>
                    <a:pt x="342" y="350"/>
                  </a:lnTo>
                  <a:lnTo>
                    <a:pt x="331" y="353"/>
                  </a:lnTo>
                  <a:lnTo>
                    <a:pt x="291" y="357"/>
                  </a:lnTo>
                  <a:lnTo>
                    <a:pt x="186" y="361"/>
                  </a:lnTo>
                  <a:lnTo>
                    <a:pt x="83" y="358"/>
                  </a:lnTo>
                  <a:lnTo>
                    <a:pt x="45" y="353"/>
                  </a:lnTo>
                  <a:lnTo>
                    <a:pt x="27" y="347"/>
                  </a:lnTo>
                  <a:lnTo>
                    <a:pt x="24" y="342"/>
                  </a:lnTo>
                  <a:lnTo>
                    <a:pt x="20" y="330"/>
                  </a:lnTo>
                  <a:lnTo>
                    <a:pt x="17" y="288"/>
                  </a:lnTo>
                  <a:lnTo>
                    <a:pt x="17" y="233"/>
                  </a:lnTo>
                  <a:lnTo>
                    <a:pt x="19" y="172"/>
                  </a:lnTo>
                  <a:lnTo>
                    <a:pt x="26" y="59"/>
                  </a:lnTo>
                  <a:lnTo>
                    <a:pt x="29" y="16"/>
                  </a:lnTo>
                  <a:lnTo>
                    <a:pt x="349" y="16"/>
                  </a:lnTo>
                  <a:lnTo>
                    <a:pt x="353" y="60"/>
                  </a:lnTo>
                  <a:lnTo>
                    <a:pt x="362" y="173"/>
                  </a:lnTo>
                  <a:lnTo>
                    <a:pt x="363" y="290"/>
                  </a:lnTo>
                  <a:lnTo>
                    <a:pt x="359" y="330"/>
                  </a:lnTo>
                  <a:lnTo>
                    <a:pt x="355" y="342"/>
                  </a:lnTo>
                  <a:lnTo>
                    <a:pt x="352" y="347"/>
                  </a:lnTo>
                  <a:lnTo>
                    <a:pt x="341" y="350"/>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06" name="Freeform 200"/>
            <p:cNvSpPr>
              <a:spLocks/>
            </p:cNvSpPr>
            <p:nvPr/>
          </p:nvSpPr>
          <p:spPr bwMode="auto">
            <a:xfrm>
              <a:off x="5084" y="3424"/>
              <a:ext cx="5" cy="42"/>
            </a:xfrm>
            <a:custGeom>
              <a:avLst/>
              <a:gdLst>
                <a:gd name="T0" fmla="*/ 0 w 48"/>
                <a:gd name="T1" fmla="*/ 0 h 333"/>
                <a:gd name="T2" fmla="*/ 0 w 48"/>
                <a:gd name="T3" fmla="*/ 0 h 333"/>
                <a:gd name="T4" fmla="*/ 0 w 48"/>
                <a:gd name="T5" fmla="*/ 0 h 333"/>
                <a:gd name="T6" fmla="*/ 0 w 48"/>
                <a:gd name="T7" fmla="*/ 0 h 333"/>
                <a:gd name="T8" fmla="*/ 0 w 48"/>
                <a:gd name="T9" fmla="*/ 0 h 333"/>
                <a:gd name="T10" fmla="*/ 0 w 48"/>
                <a:gd name="T11" fmla="*/ 0 h 333"/>
                <a:gd name="T12" fmla="*/ 0 w 48"/>
                <a:gd name="T13" fmla="*/ 0 h 333"/>
                <a:gd name="T14" fmla="*/ 0 w 48"/>
                <a:gd name="T15" fmla="*/ 0 h 333"/>
                <a:gd name="T16" fmla="*/ 0 w 48"/>
                <a:gd name="T17" fmla="*/ 0 h 333"/>
                <a:gd name="T18" fmla="*/ 0 w 48"/>
                <a:gd name="T19" fmla="*/ 0 h 333"/>
                <a:gd name="T20" fmla="*/ 0 w 48"/>
                <a:gd name="T21" fmla="*/ 0 h 333"/>
                <a:gd name="T22" fmla="*/ 0 w 48"/>
                <a:gd name="T23" fmla="*/ 0 h 333"/>
                <a:gd name="T24" fmla="*/ 0 w 48"/>
                <a:gd name="T25" fmla="*/ 0 h 333"/>
                <a:gd name="T26" fmla="*/ 0 w 48"/>
                <a:gd name="T27" fmla="*/ 0 h 333"/>
                <a:gd name="T28" fmla="*/ 0 w 48"/>
                <a:gd name="T29" fmla="*/ 0 h 3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8" h="333">
                  <a:moveTo>
                    <a:pt x="24" y="333"/>
                  </a:moveTo>
                  <a:lnTo>
                    <a:pt x="36" y="289"/>
                  </a:lnTo>
                  <a:lnTo>
                    <a:pt x="44" y="239"/>
                  </a:lnTo>
                  <a:lnTo>
                    <a:pt x="47" y="217"/>
                  </a:lnTo>
                  <a:lnTo>
                    <a:pt x="48" y="173"/>
                  </a:lnTo>
                  <a:lnTo>
                    <a:pt x="44" y="106"/>
                  </a:lnTo>
                  <a:lnTo>
                    <a:pt x="36" y="51"/>
                  </a:lnTo>
                  <a:lnTo>
                    <a:pt x="24" y="0"/>
                  </a:lnTo>
                  <a:lnTo>
                    <a:pt x="12" y="51"/>
                  </a:lnTo>
                  <a:lnTo>
                    <a:pt x="4" y="106"/>
                  </a:lnTo>
                  <a:lnTo>
                    <a:pt x="1" y="129"/>
                  </a:lnTo>
                  <a:lnTo>
                    <a:pt x="0" y="173"/>
                  </a:lnTo>
                  <a:lnTo>
                    <a:pt x="4" y="239"/>
                  </a:lnTo>
                  <a:lnTo>
                    <a:pt x="12" y="289"/>
                  </a:lnTo>
                  <a:lnTo>
                    <a:pt x="24" y="333"/>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07" name="Freeform 201"/>
            <p:cNvSpPr>
              <a:spLocks/>
            </p:cNvSpPr>
            <p:nvPr/>
          </p:nvSpPr>
          <p:spPr bwMode="auto">
            <a:xfrm>
              <a:off x="5084" y="3424"/>
              <a:ext cx="10" cy="48"/>
            </a:xfrm>
            <a:custGeom>
              <a:avLst/>
              <a:gdLst>
                <a:gd name="T0" fmla="*/ 0 w 64"/>
                <a:gd name="T1" fmla="*/ 0 h 363"/>
                <a:gd name="T2" fmla="*/ 0 w 64"/>
                <a:gd name="T3" fmla="*/ 0 h 363"/>
                <a:gd name="T4" fmla="*/ 0 w 64"/>
                <a:gd name="T5" fmla="*/ 0 h 363"/>
                <a:gd name="T6" fmla="*/ 0 w 64"/>
                <a:gd name="T7" fmla="*/ 0 h 363"/>
                <a:gd name="T8" fmla="*/ 0 w 64"/>
                <a:gd name="T9" fmla="*/ 0 h 363"/>
                <a:gd name="T10" fmla="*/ 0 w 64"/>
                <a:gd name="T11" fmla="*/ 0 h 363"/>
                <a:gd name="T12" fmla="*/ 0 w 64"/>
                <a:gd name="T13" fmla="*/ 0 h 363"/>
                <a:gd name="T14" fmla="*/ 0 w 64"/>
                <a:gd name="T15" fmla="*/ 0 h 363"/>
                <a:gd name="T16" fmla="*/ 0 w 64"/>
                <a:gd name="T17" fmla="*/ 0 h 363"/>
                <a:gd name="T18" fmla="*/ 0 w 64"/>
                <a:gd name="T19" fmla="*/ 0 h 363"/>
                <a:gd name="T20" fmla="*/ 0 w 64"/>
                <a:gd name="T21" fmla="*/ 0 h 363"/>
                <a:gd name="T22" fmla="*/ 0 w 64"/>
                <a:gd name="T23" fmla="*/ 0 h 363"/>
                <a:gd name="T24" fmla="*/ 0 w 64"/>
                <a:gd name="T25" fmla="*/ 0 h 363"/>
                <a:gd name="T26" fmla="*/ 0 w 64"/>
                <a:gd name="T27" fmla="*/ 0 h 363"/>
                <a:gd name="T28" fmla="*/ 0 w 64"/>
                <a:gd name="T29" fmla="*/ 0 h 363"/>
                <a:gd name="T30" fmla="*/ 0 w 64"/>
                <a:gd name="T31" fmla="*/ 0 h 363"/>
                <a:gd name="T32" fmla="*/ 0 w 64"/>
                <a:gd name="T33" fmla="*/ 0 h 363"/>
                <a:gd name="T34" fmla="*/ 0 w 64"/>
                <a:gd name="T35" fmla="*/ 0 h 363"/>
                <a:gd name="T36" fmla="*/ 0 w 64"/>
                <a:gd name="T37" fmla="*/ 0 h 363"/>
                <a:gd name="T38" fmla="*/ 0 w 64"/>
                <a:gd name="T39" fmla="*/ 0 h 363"/>
                <a:gd name="T40" fmla="*/ 0 w 64"/>
                <a:gd name="T41" fmla="*/ 0 h 363"/>
                <a:gd name="T42" fmla="*/ 0 w 64"/>
                <a:gd name="T43" fmla="*/ 0 h 363"/>
                <a:gd name="T44" fmla="*/ 0 w 64"/>
                <a:gd name="T45" fmla="*/ 0 h 363"/>
                <a:gd name="T46" fmla="*/ 0 w 64"/>
                <a:gd name="T47" fmla="*/ 0 h 363"/>
                <a:gd name="T48" fmla="*/ 0 w 64"/>
                <a:gd name="T49" fmla="*/ 0 h 363"/>
                <a:gd name="T50" fmla="*/ 0 w 64"/>
                <a:gd name="T51" fmla="*/ 0 h 363"/>
                <a:gd name="T52" fmla="*/ 0 w 64"/>
                <a:gd name="T53" fmla="*/ 0 h 363"/>
                <a:gd name="T54" fmla="*/ 0 w 64"/>
                <a:gd name="T55" fmla="*/ 0 h 363"/>
                <a:gd name="T56" fmla="*/ 0 w 64"/>
                <a:gd name="T57" fmla="*/ 0 h 363"/>
                <a:gd name="T58" fmla="*/ 0 w 64"/>
                <a:gd name="T59" fmla="*/ 0 h 363"/>
                <a:gd name="T60" fmla="*/ 0 w 64"/>
                <a:gd name="T61" fmla="*/ 0 h 363"/>
                <a:gd name="T62" fmla="*/ 0 w 64"/>
                <a:gd name="T63" fmla="*/ 0 h 363"/>
                <a:gd name="T64" fmla="*/ 0 w 64"/>
                <a:gd name="T65" fmla="*/ 0 h 363"/>
                <a:gd name="T66" fmla="*/ 0 w 64"/>
                <a:gd name="T67" fmla="*/ 0 h 363"/>
                <a:gd name="T68" fmla="*/ 0 w 64"/>
                <a:gd name="T69" fmla="*/ 0 h 363"/>
                <a:gd name="T70" fmla="*/ 0 w 64"/>
                <a:gd name="T71" fmla="*/ 0 h 363"/>
                <a:gd name="T72" fmla="*/ 0 w 64"/>
                <a:gd name="T73" fmla="*/ 0 h 36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4" h="363">
                  <a:moveTo>
                    <a:pt x="27" y="289"/>
                  </a:moveTo>
                  <a:lnTo>
                    <a:pt x="13" y="293"/>
                  </a:lnTo>
                  <a:lnTo>
                    <a:pt x="32" y="363"/>
                  </a:lnTo>
                  <a:lnTo>
                    <a:pt x="52" y="293"/>
                  </a:lnTo>
                  <a:lnTo>
                    <a:pt x="60" y="242"/>
                  </a:lnTo>
                  <a:lnTo>
                    <a:pt x="63" y="220"/>
                  </a:lnTo>
                  <a:lnTo>
                    <a:pt x="64" y="175"/>
                  </a:lnTo>
                  <a:lnTo>
                    <a:pt x="60" y="107"/>
                  </a:lnTo>
                  <a:lnTo>
                    <a:pt x="52" y="52"/>
                  </a:lnTo>
                  <a:lnTo>
                    <a:pt x="39" y="0"/>
                  </a:lnTo>
                  <a:lnTo>
                    <a:pt x="25" y="0"/>
                  </a:lnTo>
                  <a:lnTo>
                    <a:pt x="13" y="52"/>
                  </a:lnTo>
                  <a:lnTo>
                    <a:pt x="4" y="107"/>
                  </a:lnTo>
                  <a:lnTo>
                    <a:pt x="1" y="130"/>
                  </a:lnTo>
                  <a:lnTo>
                    <a:pt x="0" y="175"/>
                  </a:lnTo>
                  <a:lnTo>
                    <a:pt x="4" y="242"/>
                  </a:lnTo>
                  <a:lnTo>
                    <a:pt x="13" y="293"/>
                  </a:lnTo>
                  <a:lnTo>
                    <a:pt x="32" y="363"/>
                  </a:lnTo>
                  <a:lnTo>
                    <a:pt x="52" y="293"/>
                  </a:lnTo>
                  <a:lnTo>
                    <a:pt x="37" y="289"/>
                  </a:lnTo>
                  <a:lnTo>
                    <a:pt x="32" y="306"/>
                  </a:lnTo>
                  <a:lnTo>
                    <a:pt x="27" y="289"/>
                  </a:lnTo>
                  <a:lnTo>
                    <a:pt x="20" y="240"/>
                  </a:lnTo>
                  <a:lnTo>
                    <a:pt x="16" y="175"/>
                  </a:lnTo>
                  <a:lnTo>
                    <a:pt x="17" y="132"/>
                  </a:lnTo>
                  <a:lnTo>
                    <a:pt x="20" y="109"/>
                  </a:lnTo>
                  <a:lnTo>
                    <a:pt x="27" y="54"/>
                  </a:lnTo>
                  <a:lnTo>
                    <a:pt x="32" y="36"/>
                  </a:lnTo>
                  <a:lnTo>
                    <a:pt x="37" y="54"/>
                  </a:lnTo>
                  <a:lnTo>
                    <a:pt x="43" y="109"/>
                  </a:lnTo>
                  <a:lnTo>
                    <a:pt x="48" y="175"/>
                  </a:lnTo>
                  <a:lnTo>
                    <a:pt x="46" y="218"/>
                  </a:lnTo>
                  <a:lnTo>
                    <a:pt x="37" y="289"/>
                  </a:lnTo>
                  <a:lnTo>
                    <a:pt x="32" y="306"/>
                  </a:lnTo>
                  <a:lnTo>
                    <a:pt x="27" y="289"/>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08" name="Freeform 202"/>
            <p:cNvSpPr>
              <a:spLocks/>
            </p:cNvSpPr>
            <p:nvPr/>
          </p:nvSpPr>
          <p:spPr bwMode="auto">
            <a:xfrm>
              <a:off x="5062" y="3424"/>
              <a:ext cx="48" cy="16"/>
            </a:xfrm>
            <a:custGeom>
              <a:avLst/>
              <a:gdLst>
                <a:gd name="T0" fmla="*/ 0 w 336"/>
                <a:gd name="T1" fmla="*/ 0 h 124"/>
                <a:gd name="T2" fmla="*/ 0 w 336"/>
                <a:gd name="T3" fmla="*/ 0 h 124"/>
                <a:gd name="T4" fmla="*/ 0 w 336"/>
                <a:gd name="T5" fmla="*/ 0 h 124"/>
                <a:gd name="T6" fmla="*/ 0 w 336"/>
                <a:gd name="T7" fmla="*/ 0 h 124"/>
                <a:gd name="T8" fmla="*/ 0 w 336"/>
                <a:gd name="T9" fmla="*/ 0 h 124"/>
                <a:gd name="T10" fmla="*/ 0 w 336"/>
                <a:gd name="T11" fmla="*/ 0 h 124"/>
                <a:gd name="T12" fmla="*/ 0 w 336"/>
                <a:gd name="T13" fmla="*/ 0 h 124"/>
                <a:gd name="T14" fmla="*/ 0 w 336"/>
                <a:gd name="T15" fmla="*/ 0 h 124"/>
                <a:gd name="T16" fmla="*/ 0 w 336"/>
                <a:gd name="T17" fmla="*/ 0 h 124"/>
                <a:gd name="T18" fmla="*/ 0 w 336"/>
                <a:gd name="T19" fmla="*/ 0 h 124"/>
                <a:gd name="T20" fmla="*/ 0 w 336"/>
                <a:gd name="T21" fmla="*/ 0 h 124"/>
                <a:gd name="T22" fmla="*/ 0 w 336"/>
                <a:gd name="T23" fmla="*/ 0 h 124"/>
                <a:gd name="T24" fmla="*/ 0 w 336"/>
                <a:gd name="T25" fmla="*/ 0 h 124"/>
                <a:gd name="T26" fmla="*/ 0 w 336"/>
                <a:gd name="T27" fmla="*/ 0 h 124"/>
                <a:gd name="T28" fmla="*/ 0 w 336"/>
                <a:gd name="T29" fmla="*/ 0 h 124"/>
                <a:gd name="T30" fmla="*/ 0 w 336"/>
                <a:gd name="T31" fmla="*/ 0 h 124"/>
                <a:gd name="T32" fmla="*/ 0 w 336"/>
                <a:gd name="T33" fmla="*/ 0 h 12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36" h="124">
                  <a:moveTo>
                    <a:pt x="0" y="0"/>
                  </a:moveTo>
                  <a:lnTo>
                    <a:pt x="334" y="0"/>
                  </a:lnTo>
                  <a:lnTo>
                    <a:pt x="335" y="16"/>
                  </a:lnTo>
                  <a:lnTo>
                    <a:pt x="336" y="54"/>
                  </a:lnTo>
                  <a:lnTo>
                    <a:pt x="328" y="93"/>
                  </a:lnTo>
                  <a:lnTo>
                    <a:pt x="319" y="107"/>
                  </a:lnTo>
                  <a:lnTo>
                    <a:pt x="315" y="112"/>
                  </a:lnTo>
                  <a:lnTo>
                    <a:pt x="306" y="116"/>
                  </a:lnTo>
                  <a:lnTo>
                    <a:pt x="249" y="122"/>
                  </a:lnTo>
                  <a:lnTo>
                    <a:pt x="162" y="124"/>
                  </a:lnTo>
                  <a:lnTo>
                    <a:pt x="77" y="119"/>
                  </a:lnTo>
                  <a:lnTo>
                    <a:pt x="48" y="113"/>
                  </a:lnTo>
                  <a:lnTo>
                    <a:pt x="38" y="110"/>
                  </a:lnTo>
                  <a:lnTo>
                    <a:pt x="30" y="105"/>
                  </a:lnTo>
                  <a:lnTo>
                    <a:pt x="16" y="79"/>
                  </a:lnTo>
                  <a:lnTo>
                    <a:pt x="6" y="44"/>
                  </a:lnTo>
                  <a:lnTo>
                    <a:pt x="0" y="0"/>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09" name="Freeform 203"/>
            <p:cNvSpPr>
              <a:spLocks/>
            </p:cNvSpPr>
            <p:nvPr/>
          </p:nvSpPr>
          <p:spPr bwMode="auto">
            <a:xfrm>
              <a:off x="5062" y="3424"/>
              <a:ext cx="53" cy="16"/>
            </a:xfrm>
            <a:custGeom>
              <a:avLst/>
              <a:gdLst>
                <a:gd name="T0" fmla="*/ 0 w 353"/>
                <a:gd name="T1" fmla="*/ 0 h 140"/>
                <a:gd name="T2" fmla="*/ 0 w 353"/>
                <a:gd name="T3" fmla="*/ 0 h 140"/>
                <a:gd name="T4" fmla="*/ 0 w 353"/>
                <a:gd name="T5" fmla="*/ 0 h 140"/>
                <a:gd name="T6" fmla="*/ 0 w 353"/>
                <a:gd name="T7" fmla="*/ 0 h 140"/>
                <a:gd name="T8" fmla="*/ 0 w 353"/>
                <a:gd name="T9" fmla="*/ 0 h 140"/>
                <a:gd name="T10" fmla="*/ 0 w 353"/>
                <a:gd name="T11" fmla="*/ 0 h 140"/>
                <a:gd name="T12" fmla="*/ 0 w 353"/>
                <a:gd name="T13" fmla="*/ 0 h 140"/>
                <a:gd name="T14" fmla="*/ 0 w 353"/>
                <a:gd name="T15" fmla="*/ 0 h 140"/>
                <a:gd name="T16" fmla="*/ 0 w 353"/>
                <a:gd name="T17" fmla="*/ 0 h 140"/>
                <a:gd name="T18" fmla="*/ 0 w 353"/>
                <a:gd name="T19" fmla="*/ 0 h 140"/>
                <a:gd name="T20" fmla="*/ 0 w 353"/>
                <a:gd name="T21" fmla="*/ 0 h 140"/>
                <a:gd name="T22" fmla="*/ 0 w 353"/>
                <a:gd name="T23" fmla="*/ 0 h 140"/>
                <a:gd name="T24" fmla="*/ 0 w 353"/>
                <a:gd name="T25" fmla="*/ 0 h 140"/>
                <a:gd name="T26" fmla="*/ 0 w 353"/>
                <a:gd name="T27" fmla="*/ 0 h 140"/>
                <a:gd name="T28" fmla="*/ 0 w 353"/>
                <a:gd name="T29" fmla="*/ 0 h 140"/>
                <a:gd name="T30" fmla="*/ 0 w 353"/>
                <a:gd name="T31" fmla="*/ 0 h 140"/>
                <a:gd name="T32" fmla="*/ 0 w 353"/>
                <a:gd name="T33" fmla="*/ 0 h 140"/>
                <a:gd name="T34" fmla="*/ 0 w 353"/>
                <a:gd name="T35" fmla="*/ 0 h 140"/>
                <a:gd name="T36" fmla="*/ 0 w 353"/>
                <a:gd name="T37" fmla="*/ 0 h 140"/>
                <a:gd name="T38" fmla="*/ 0 w 353"/>
                <a:gd name="T39" fmla="*/ 0 h 140"/>
                <a:gd name="T40" fmla="*/ 0 w 353"/>
                <a:gd name="T41" fmla="*/ 0 h 140"/>
                <a:gd name="T42" fmla="*/ 0 w 353"/>
                <a:gd name="T43" fmla="*/ 0 h 140"/>
                <a:gd name="T44" fmla="*/ 0 w 353"/>
                <a:gd name="T45" fmla="*/ 0 h 140"/>
                <a:gd name="T46" fmla="*/ 0 w 353"/>
                <a:gd name="T47" fmla="*/ 0 h 140"/>
                <a:gd name="T48" fmla="*/ 0 w 353"/>
                <a:gd name="T49" fmla="*/ 0 h 140"/>
                <a:gd name="T50" fmla="*/ 0 w 353"/>
                <a:gd name="T51" fmla="*/ 0 h 140"/>
                <a:gd name="T52" fmla="*/ 0 w 353"/>
                <a:gd name="T53" fmla="*/ 0 h 140"/>
                <a:gd name="T54" fmla="*/ 0 w 353"/>
                <a:gd name="T55" fmla="*/ 0 h 140"/>
                <a:gd name="T56" fmla="*/ 0 w 353"/>
                <a:gd name="T57" fmla="*/ 0 h 140"/>
                <a:gd name="T58" fmla="*/ 0 w 353"/>
                <a:gd name="T59" fmla="*/ 0 h 140"/>
                <a:gd name="T60" fmla="*/ 0 w 353"/>
                <a:gd name="T61" fmla="*/ 0 h 140"/>
                <a:gd name="T62" fmla="*/ 0 w 353"/>
                <a:gd name="T63" fmla="*/ 0 h 140"/>
                <a:gd name="T64" fmla="*/ 0 w 353"/>
                <a:gd name="T65" fmla="*/ 0 h 140"/>
                <a:gd name="T66" fmla="*/ 0 w 353"/>
                <a:gd name="T67" fmla="*/ 0 h 140"/>
                <a:gd name="T68" fmla="*/ 0 w 353"/>
                <a:gd name="T69" fmla="*/ 0 h 140"/>
                <a:gd name="T70" fmla="*/ 0 w 353"/>
                <a:gd name="T71" fmla="*/ 0 h 140"/>
                <a:gd name="T72" fmla="*/ 0 w 353"/>
                <a:gd name="T73" fmla="*/ 0 h 140"/>
                <a:gd name="T74" fmla="*/ 0 w 353"/>
                <a:gd name="T75" fmla="*/ 0 h 140"/>
                <a:gd name="T76" fmla="*/ 0 w 353"/>
                <a:gd name="T77" fmla="*/ 0 h 14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53" h="140">
                  <a:moveTo>
                    <a:pt x="7" y="53"/>
                  </a:moveTo>
                  <a:lnTo>
                    <a:pt x="23" y="51"/>
                  </a:lnTo>
                  <a:lnTo>
                    <a:pt x="18" y="16"/>
                  </a:lnTo>
                  <a:lnTo>
                    <a:pt x="336" y="16"/>
                  </a:lnTo>
                  <a:lnTo>
                    <a:pt x="336" y="24"/>
                  </a:lnTo>
                  <a:lnTo>
                    <a:pt x="337" y="61"/>
                  </a:lnTo>
                  <a:lnTo>
                    <a:pt x="329" y="98"/>
                  </a:lnTo>
                  <a:lnTo>
                    <a:pt x="322" y="111"/>
                  </a:lnTo>
                  <a:lnTo>
                    <a:pt x="319" y="113"/>
                  </a:lnTo>
                  <a:lnTo>
                    <a:pt x="313" y="116"/>
                  </a:lnTo>
                  <a:lnTo>
                    <a:pt x="258" y="121"/>
                  </a:lnTo>
                  <a:lnTo>
                    <a:pt x="171" y="124"/>
                  </a:lnTo>
                  <a:lnTo>
                    <a:pt x="87" y="118"/>
                  </a:lnTo>
                  <a:lnTo>
                    <a:pt x="59" y="114"/>
                  </a:lnTo>
                  <a:lnTo>
                    <a:pt x="50" y="111"/>
                  </a:lnTo>
                  <a:lnTo>
                    <a:pt x="46" y="108"/>
                  </a:lnTo>
                  <a:lnTo>
                    <a:pt x="32" y="84"/>
                  </a:lnTo>
                  <a:lnTo>
                    <a:pt x="22" y="50"/>
                  </a:lnTo>
                  <a:lnTo>
                    <a:pt x="18" y="16"/>
                  </a:lnTo>
                  <a:lnTo>
                    <a:pt x="343" y="16"/>
                  </a:lnTo>
                  <a:lnTo>
                    <a:pt x="343" y="0"/>
                  </a:lnTo>
                  <a:lnTo>
                    <a:pt x="0" y="0"/>
                  </a:lnTo>
                  <a:lnTo>
                    <a:pt x="8" y="54"/>
                  </a:lnTo>
                  <a:lnTo>
                    <a:pt x="18" y="90"/>
                  </a:lnTo>
                  <a:lnTo>
                    <a:pt x="33" y="118"/>
                  </a:lnTo>
                  <a:lnTo>
                    <a:pt x="44" y="126"/>
                  </a:lnTo>
                  <a:lnTo>
                    <a:pt x="55" y="129"/>
                  </a:lnTo>
                  <a:lnTo>
                    <a:pt x="85" y="135"/>
                  </a:lnTo>
                  <a:lnTo>
                    <a:pt x="171" y="140"/>
                  </a:lnTo>
                  <a:lnTo>
                    <a:pt x="258" y="138"/>
                  </a:lnTo>
                  <a:lnTo>
                    <a:pt x="317" y="131"/>
                  </a:lnTo>
                  <a:lnTo>
                    <a:pt x="329" y="127"/>
                  </a:lnTo>
                  <a:lnTo>
                    <a:pt x="335" y="119"/>
                  </a:lnTo>
                  <a:lnTo>
                    <a:pt x="344" y="104"/>
                  </a:lnTo>
                  <a:lnTo>
                    <a:pt x="353" y="63"/>
                  </a:lnTo>
                  <a:lnTo>
                    <a:pt x="352" y="24"/>
                  </a:lnTo>
                  <a:lnTo>
                    <a:pt x="350" y="0"/>
                  </a:lnTo>
                  <a:lnTo>
                    <a:pt x="0" y="0"/>
                  </a:lnTo>
                  <a:lnTo>
                    <a:pt x="7" y="53"/>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10" name="Freeform 204"/>
            <p:cNvSpPr>
              <a:spLocks/>
            </p:cNvSpPr>
            <p:nvPr/>
          </p:nvSpPr>
          <p:spPr bwMode="auto">
            <a:xfrm>
              <a:off x="4978" y="3387"/>
              <a:ext cx="47" cy="74"/>
            </a:xfrm>
            <a:custGeom>
              <a:avLst/>
              <a:gdLst>
                <a:gd name="T0" fmla="*/ 0 w 355"/>
                <a:gd name="T1" fmla="*/ 0 h 547"/>
                <a:gd name="T2" fmla="*/ 0 w 355"/>
                <a:gd name="T3" fmla="*/ 0 h 547"/>
                <a:gd name="T4" fmla="*/ 0 w 355"/>
                <a:gd name="T5" fmla="*/ 0 h 547"/>
                <a:gd name="T6" fmla="*/ 0 w 355"/>
                <a:gd name="T7" fmla="*/ 0 h 547"/>
                <a:gd name="T8" fmla="*/ 0 w 355"/>
                <a:gd name="T9" fmla="*/ 0 h 547"/>
                <a:gd name="T10" fmla="*/ 0 w 355"/>
                <a:gd name="T11" fmla="*/ 0 h 547"/>
                <a:gd name="T12" fmla="*/ 0 w 355"/>
                <a:gd name="T13" fmla="*/ 0 h 547"/>
                <a:gd name="T14" fmla="*/ 0 w 355"/>
                <a:gd name="T15" fmla="*/ 0 h 547"/>
                <a:gd name="T16" fmla="*/ 0 w 355"/>
                <a:gd name="T17" fmla="*/ 0 h 547"/>
                <a:gd name="T18" fmla="*/ 0 w 355"/>
                <a:gd name="T19" fmla="*/ 0 h 547"/>
                <a:gd name="T20" fmla="*/ 0 w 355"/>
                <a:gd name="T21" fmla="*/ 0 h 547"/>
                <a:gd name="T22" fmla="*/ 0 w 355"/>
                <a:gd name="T23" fmla="*/ 0 h 547"/>
                <a:gd name="T24" fmla="*/ 0 w 355"/>
                <a:gd name="T25" fmla="*/ 0 h 547"/>
                <a:gd name="T26" fmla="*/ 0 w 355"/>
                <a:gd name="T27" fmla="*/ 0 h 547"/>
                <a:gd name="T28" fmla="*/ 0 w 355"/>
                <a:gd name="T29" fmla="*/ 0 h 547"/>
                <a:gd name="T30" fmla="*/ 0 w 355"/>
                <a:gd name="T31" fmla="*/ 0 h 547"/>
                <a:gd name="T32" fmla="*/ 0 w 355"/>
                <a:gd name="T33" fmla="*/ 0 h 547"/>
                <a:gd name="T34" fmla="*/ 0 w 355"/>
                <a:gd name="T35" fmla="*/ 0 h 547"/>
                <a:gd name="T36" fmla="*/ 0 w 355"/>
                <a:gd name="T37" fmla="*/ 0 h 547"/>
                <a:gd name="T38" fmla="*/ 0 w 355"/>
                <a:gd name="T39" fmla="*/ 0 h 547"/>
                <a:gd name="T40" fmla="*/ 0 w 355"/>
                <a:gd name="T41" fmla="*/ 0 h 547"/>
                <a:gd name="T42" fmla="*/ 0 w 355"/>
                <a:gd name="T43" fmla="*/ 0 h 547"/>
                <a:gd name="T44" fmla="*/ 0 w 355"/>
                <a:gd name="T45" fmla="*/ 0 h 547"/>
                <a:gd name="T46" fmla="*/ 0 w 355"/>
                <a:gd name="T47" fmla="*/ 0 h 547"/>
                <a:gd name="T48" fmla="*/ 0 w 355"/>
                <a:gd name="T49" fmla="*/ 0 h 547"/>
                <a:gd name="T50" fmla="*/ 0 w 355"/>
                <a:gd name="T51" fmla="*/ 0 h 547"/>
                <a:gd name="T52" fmla="*/ 0 w 355"/>
                <a:gd name="T53" fmla="*/ 0 h 547"/>
                <a:gd name="T54" fmla="*/ 0 w 355"/>
                <a:gd name="T55" fmla="*/ 0 h 547"/>
                <a:gd name="T56" fmla="*/ 0 w 355"/>
                <a:gd name="T57" fmla="*/ 0 h 547"/>
                <a:gd name="T58" fmla="*/ 0 w 355"/>
                <a:gd name="T59" fmla="*/ 0 h 547"/>
                <a:gd name="T60" fmla="*/ 0 w 355"/>
                <a:gd name="T61" fmla="*/ 0 h 547"/>
                <a:gd name="T62" fmla="*/ 0 w 355"/>
                <a:gd name="T63" fmla="*/ 0 h 547"/>
                <a:gd name="T64" fmla="*/ 0 w 355"/>
                <a:gd name="T65" fmla="*/ 0 h 547"/>
                <a:gd name="T66" fmla="*/ 0 w 355"/>
                <a:gd name="T67" fmla="*/ 0 h 547"/>
                <a:gd name="T68" fmla="*/ 0 w 355"/>
                <a:gd name="T69" fmla="*/ 0 h 547"/>
                <a:gd name="T70" fmla="*/ 0 w 355"/>
                <a:gd name="T71" fmla="*/ 0 h 547"/>
                <a:gd name="T72" fmla="*/ 0 w 355"/>
                <a:gd name="T73" fmla="*/ 0 h 547"/>
                <a:gd name="T74" fmla="*/ 0 w 355"/>
                <a:gd name="T75" fmla="*/ 0 h 547"/>
                <a:gd name="T76" fmla="*/ 0 w 355"/>
                <a:gd name="T77" fmla="*/ 0 h 547"/>
                <a:gd name="T78" fmla="*/ 0 w 355"/>
                <a:gd name="T79" fmla="*/ 0 h 547"/>
                <a:gd name="T80" fmla="*/ 0 w 355"/>
                <a:gd name="T81" fmla="*/ 0 h 547"/>
                <a:gd name="T82" fmla="*/ 0 w 355"/>
                <a:gd name="T83" fmla="*/ 0 h 547"/>
                <a:gd name="T84" fmla="*/ 0 w 355"/>
                <a:gd name="T85" fmla="*/ 0 h 547"/>
                <a:gd name="T86" fmla="*/ 0 w 355"/>
                <a:gd name="T87" fmla="*/ 0 h 547"/>
                <a:gd name="T88" fmla="*/ 0 w 355"/>
                <a:gd name="T89" fmla="*/ 0 h 54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55" h="547">
                  <a:moveTo>
                    <a:pt x="236" y="530"/>
                  </a:moveTo>
                  <a:lnTo>
                    <a:pt x="236" y="547"/>
                  </a:lnTo>
                  <a:lnTo>
                    <a:pt x="247" y="547"/>
                  </a:lnTo>
                  <a:lnTo>
                    <a:pt x="258" y="538"/>
                  </a:lnTo>
                  <a:lnTo>
                    <a:pt x="266" y="524"/>
                  </a:lnTo>
                  <a:lnTo>
                    <a:pt x="282" y="482"/>
                  </a:lnTo>
                  <a:lnTo>
                    <a:pt x="315" y="359"/>
                  </a:lnTo>
                  <a:lnTo>
                    <a:pt x="355" y="175"/>
                  </a:lnTo>
                  <a:lnTo>
                    <a:pt x="74" y="0"/>
                  </a:lnTo>
                  <a:lnTo>
                    <a:pt x="33" y="191"/>
                  </a:lnTo>
                  <a:lnTo>
                    <a:pt x="8" y="323"/>
                  </a:lnTo>
                  <a:lnTo>
                    <a:pt x="2" y="371"/>
                  </a:lnTo>
                  <a:lnTo>
                    <a:pt x="0" y="383"/>
                  </a:lnTo>
                  <a:lnTo>
                    <a:pt x="0" y="390"/>
                  </a:lnTo>
                  <a:lnTo>
                    <a:pt x="8" y="408"/>
                  </a:lnTo>
                  <a:lnTo>
                    <a:pt x="24" y="428"/>
                  </a:lnTo>
                  <a:lnTo>
                    <a:pt x="51" y="449"/>
                  </a:lnTo>
                  <a:lnTo>
                    <a:pt x="120" y="495"/>
                  </a:lnTo>
                  <a:lnTo>
                    <a:pt x="195" y="532"/>
                  </a:lnTo>
                  <a:lnTo>
                    <a:pt x="225" y="542"/>
                  </a:lnTo>
                  <a:lnTo>
                    <a:pt x="235" y="547"/>
                  </a:lnTo>
                  <a:lnTo>
                    <a:pt x="247" y="547"/>
                  </a:lnTo>
                  <a:lnTo>
                    <a:pt x="256" y="539"/>
                  </a:lnTo>
                  <a:lnTo>
                    <a:pt x="248" y="527"/>
                  </a:lnTo>
                  <a:lnTo>
                    <a:pt x="243" y="530"/>
                  </a:lnTo>
                  <a:lnTo>
                    <a:pt x="237" y="530"/>
                  </a:lnTo>
                  <a:lnTo>
                    <a:pt x="229" y="528"/>
                  </a:lnTo>
                  <a:lnTo>
                    <a:pt x="201" y="518"/>
                  </a:lnTo>
                  <a:lnTo>
                    <a:pt x="129" y="481"/>
                  </a:lnTo>
                  <a:lnTo>
                    <a:pt x="59" y="437"/>
                  </a:lnTo>
                  <a:lnTo>
                    <a:pt x="35" y="418"/>
                  </a:lnTo>
                  <a:lnTo>
                    <a:pt x="22" y="400"/>
                  </a:lnTo>
                  <a:lnTo>
                    <a:pt x="16" y="386"/>
                  </a:lnTo>
                  <a:lnTo>
                    <a:pt x="16" y="385"/>
                  </a:lnTo>
                  <a:lnTo>
                    <a:pt x="18" y="373"/>
                  </a:lnTo>
                  <a:lnTo>
                    <a:pt x="24" y="326"/>
                  </a:lnTo>
                  <a:lnTo>
                    <a:pt x="47" y="193"/>
                  </a:lnTo>
                  <a:lnTo>
                    <a:pt x="85" y="25"/>
                  </a:lnTo>
                  <a:lnTo>
                    <a:pt x="337" y="183"/>
                  </a:lnTo>
                  <a:lnTo>
                    <a:pt x="301" y="355"/>
                  </a:lnTo>
                  <a:lnTo>
                    <a:pt x="267" y="478"/>
                  </a:lnTo>
                  <a:lnTo>
                    <a:pt x="252" y="518"/>
                  </a:lnTo>
                  <a:lnTo>
                    <a:pt x="246" y="528"/>
                  </a:lnTo>
                  <a:lnTo>
                    <a:pt x="243" y="530"/>
                  </a:lnTo>
                  <a:lnTo>
                    <a:pt x="236" y="530"/>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11" name="Freeform 205"/>
            <p:cNvSpPr>
              <a:spLocks/>
            </p:cNvSpPr>
            <p:nvPr/>
          </p:nvSpPr>
          <p:spPr bwMode="auto">
            <a:xfrm>
              <a:off x="4994" y="3403"/>
              <a:ext cx="10" cy="47"/>
            </a:xfrm>
            <a:custGeom>
              <a:avLst/>
              <a:gdLst>
                <a:gd name="T0" fmla="*/ 0 w 63"/>
                <a:gd name="T1" fmla="*/ 0 h 377"/>
                <a:gd name="T2" fmla="*/ 0 w 63"/>
                <a:gd name="T3" fmla="*/ 0 h 377"/>
                <a:gd name="T4" fmla="*/ 0 w 63"/>
                <a:gd name="T5" fmla="*/ 0 h 377"/>
                <a:gd name="T6" fmla="*/ 0 w 63"/>
                <a:gd name="T7" fmla="*/ 0 h 377"/>
                <a:gd name="T8" fmla="*/ 0 w 63"/>
                <a:gd name="T9" fmla="*/ 0 h 377"/>
                <a:gd name="T10" fmla="*/ 0 w 63"/>
                <a:gd name="T11" fmla="*/ 0 h 377"/>
                <a:gd name="T12" fmla="*/ 0 w 63"/>
                <a:gd name="T13" fmla="*/ 0 h 377"/>
                <a:gd name="T14" fmla="*/ 0 w 63"/>
                <a:gd name="T15" fmla="*/ 0 h 377"/>
                <a:gd name="T16" fmla="*/ 0 w 63"/>
                <a:gd name="T17" fmla="*/ 0 h 377"/>
                <a:gd name="T18" fmla="*/ 0 w 63"/>
                <a:gd name="T19" fmla="*/ 0 h 377"/>
                <a:gd name="T20" fmla="*/ 0 w 63"/>
                <a:gd name="T21" fmla="*/ 0 h 377"/>
                <a:gd name="T22" fmla="*/ 0 w 63"/>
                <a:gd name="T23" fmla="*/ 0 h 377"/>
                <a:gd name="T24" fmla="*/ 0 w 63"/>
                <a:gd name="T25" fmla="*/ 0 h 377"/>
                <a:gd name="T26" fmla="*/ 0 w 63"/>
                <a:gd name="T27" fmla="*/ 0 h 37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63" h="377">
                  <a:moveTo>
                    <a:pt x="1" y="377"/>
                  </a:moveTo>
                  <a:lnTo>
                    <a:pt x="18" y="333"/>
                  </a:lnTo>
                  <a:lnTo>
                    <a:pt x="35" y="281"/>
                  </a:lnTo>
                  <a:lnTo>
                    <a:pt x="41" y="256"/>
                  </a:lnTo>
                  <a:lnTo>
                    <a:pt x="50" y="208"/>
                  </a:lnTo>
                  <a:lnTo>
                    <a:pt x="60" y="130"/>
                  </a:lnTo>
                  <a:lnTo>
                    <a:pt x="63" y="63"/>
                  </a:lnTo>
                  <a:lnTo>
                    <a:pt x="63" y="0"/>
                  </a:lnTo>
                  <a:lnTo>
                    <a:pt x="44" y="51"/>
                  </a:lnTo>
                  <a:lnTo>
                    <a:pt x="27" y="109"/>
                  </a:lnTo>
                  <a:lnTo>
                    <a:pt x="11" y="184"/>
                  </a:lnTo>
                  <a:lnTo>
                    <a:pt x="2" y="261"/>
                  </a:lnTo>
                  <a:lnTo>
                    <a:pt x="0" y="322"/>
                  </a:lnTo>
                  <a:lnTo>
                    <a:pt x="1" y="377"/>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12" name="Freeform 206"/>
            <p:cNvSpPr>
              <a:spLocks/>
            </p:cNvSpPr>
            <p:nvPr/>
          </p:nvSpPr>
          <p:spPr bwMode="auto">
            <a:xfrm>
              <a:off x="4994" y="3403"/>
              <a:ext cx="10" cy="47"/>
            </a:xfrm>
            <a:custGeom>
              <a:avLst/>
              <a:gdLst>
                <a:gd name="T0" fmla="*/ 0 w 79"/>
                <a:gd name="T1" fmla="*/ 0 h 383"/>
                <a:gd name="T2" fmla="*/ 0 w 79"/>
                <a:gd name="T3" fmla="*/ 0 h 383"/>
                <a:gd name="T4" fmla="*/ 0 w 79"/>
                <a:gd name="T5" fmla="*/ 0 h 383"/>
                <a:gd name="T6" fmla="*/ 0 w 79"/>
                <a:gd name="T7" fmla="*/ 0 h 383"/>
                <a:gd name="T8" fmla="*/ 0 w 79"/>
                <a:gd name="T9" fmla="*/ 0 h 383"/>
                <a:gd name="T10" fmla="*/ 0 w 79"/>
                <a:gd name="T11" fmla="*/ 0 h 383"/>
                <a:gd name="T12" fmla="*/ 0 w 79"/>
                <a:gd name="T13" fmla="*/ 0 h 383"/>
                <a:gd name="T14" fmla="*/ 0 w 79"/>
                <a:gd name="T15" fmla="*/ 0 h 383"/>
                <a:gd name="T16" fmla="*/ 0 w 79"/>
                <a:gd name="T17" fmla="*/ 0 h 383"/>
                <a:gd name="T18" fmla="*/ 0 w 79"/>
                <a:gd name="T19" fmla="*/ 0 h 383"/>
                <a:gd name="T20" fmla="*/ 0 w 79"/>
                <a:gd name="T21" fmla="*/ 0 h 383"/>
                <a:gd name="T22" fmla="*/ 0 w 79"/>
                <a:gd name="T23" fmla="*/ 0 h 383"/>
                <a:gd name="T24" fmla="*/ 0 w 79"/>
                <a:gd name="T25" fmla="*/ 0 h 383"/>
                <a:gd name="T26" fmla="*/ 0 w 79"/>
                <a:gd name="T27" fmla="*/ 0 h 383"/>
                <a:gd name="T28" fmla="*/ 0 w 79"/>
                <a:gd name="T29" fmla="*/ 0 h 383"/>
                <a:gd name="T30" fmla="*/ 0 w 79"/>
                <a:gd name="T31" fmla="*/ 0 h 383"/>
                <a:gd name="T32" fmla="*/ 0 w 79"/>
                <a:gd name="T33" fmla="*/ 0 h 383"/>
                <a:gd name="T34" fmla="*/ 0 w 79"/>
                <a:gd name="T35" fmla="*/ 0 h 383"/>
                <a:gd name="T36" fmla="*/ 0 w 79"/>
                <a:gd name="T37" fmla="*/ 0 h 383"/>
                <a:gd name="T38" fmla="*/ 0 w 79"/>
                <a:gd name="T39" fmla="*/ 0 h 383"/>
                <a:gd name="T40" fmla="*/ 0 w 79"/>
                <a:gd name="T41" fmla="*/ 0 h 383"/>
                <a:gd name="T42" fmla="*/ 0 w 79"/>
                <a:gd name="T43" fmla="*/ 0 h 383"/>
                <a:gd name="T44" fmla="*/ 0 w 79"/>
                <a:gd name="T45" fmla="*/ 0 h 383"/>
                <a:gd name="T46" fmla="*/ 0 w 79"/>
                <a:gd name="T47" fmla="*/ 0 h 383"/>
                <a:gd name="T48" fmla="*/ 0 w 79"/>
                <a:gd name="T49" fmla="*/ 0 h 383"/>
                <a:gd name="T50" fmla="*/ 0 w 79"/>
                <a:gd name="T51" fmla="*/ 0 h 383"/>
                <a:gd name="T52" fmla="*/ 0 w 79"/>
                <a:gd name="T53" fmla="*/ 0 h 383"/>
                <a:gd name="T54" fmla="*/ 0 w 79"/>
                <a:gd name="T55" fmla="*/ 0 h 383"/>
                <a:gd name="T56" fmla="*/ 0 w 79"/>
                <a:gd name="T57" fmla="*/ 0 h 383"/>
                <a:gd name="T58" fmla="*/ 0 w 79"/>
                <a:gd name="T59" fmla="*/ 0 h 383"/>
                <a:gd name="T60" fmla="*/ 0 w 79"/>
                <a:gd name="T61" fmla="*/ 0 h 383"/>
                <a:gd name="T62" fmla="*/ 0 w 79"/>
                <a:gd name="T63" fmla="*/ 0 h 383"/>
                <a:gd name="T64" fmla="*/ 0 w 79"/>
                <a:gd name="T65" fmla="*/ 0 h 383"/>
                <a:gd name="T66" fmla="*/ 0 w 79"/>
                <a:gd name="T67" fmla="*/ 0 h 383"/>
                <a:gd name="T68" fmla="*/ 0 w 79"/>
                <a:gd name="T69" fmla="*/ 0 h 383"/>
                <a:gd name="T70" fmla="*/ 0 w 79"/>
                <a:gd name="T71" fmla="*/ 0 h 38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9" h="383">
                  <a:moveTo>
                    <a:pt x="16" y="325"/>
                  </a:moveTo>
                  <a:lnTo>
                    <a:pt x="0" y="325"/>
                  </a:lnTo>
                  <a:lnTo>
                    <a:pt x="1" y="380"/>
                  </a:lnTo>
                  <a:lnTo>
                    <a:pt x="16" y="383"/>
                  </a:lnTo>
                  <a:lnTo>
                    <a:pt x="33" y="339"/>
                  </a:lnTo>
                  <a:lnTo>
                    <a:pt x="50" y="286"/>
                  </a:lnTo>
                  <a:lnTo>
                    <a:pt x="56" y="262"/>
                  </a:lnTo>
                  <a:lnTo>
                    <a:pt x="66" y="212"/>
                  </a:lnTo>
                  <a:lnTo>
                    <a:pt x="76" y="134"/>
                  </a:lnTo>
                  <a:lnTo>
                    <a:pt x="79" y="66"/>
                  </a:lnTo>
                  <a:lnTo>
                    <a:pt x="79" y="3"/>
                  </a:lnTo>
                  <a:lnTo>
                    <a:pt x="64" y="0"/>
                  </a:lnTo>
                  <a:lnTo>
                    <a:pt x="45" y="52"/>
                  </a:lnTo>
                  <a:lnTo>
                    <a:pt x="28" y="110"/>
                  </a:lnTo>
                  <a:lnTo>
                    <a:pt x="11" y="186"/>
                  </a:lnTo>
                  <a:lnTo>
                    <a:pt x="2" y="263"/>
                  </a:lnTo>
                  <a:lnTo>
                    <a:pt x="0" y="325"/>
                  </a:lnTo>
                  <a:lnTo>
                    <a:pt x="1" y="380"/>
                  </a:lnTo>
                  <a:lnTo>
                    <a:pt x="16" y="383"/>
                  </a:lnTo>
                  <a:lnTo>
                    <a:pt x="33" y="339"/>
                  </a:lnTo>
                  <a:lnTo>
                    <a:pt x="19" y="333"/>
                  </a:lnTo>
                  <a:lnTo>
                    <a:pt x="16" y="341"/>
                  </a:lnTo>
                  <a:lnTo>
                    <a:pt x="16" y="325"/>
                  </a:lnTo>
                  <a:lnTo>
                    <a:pt x="18" y="265"/>
                  </a:lnTo>
                  <a:lnTo>
                    <a:pt x="27" y="188"/>
                  </a:lnTo>
                  <a:lnTo>
                    <a:pt x="43" y="114"/>
                  </a:lnTo>
                  <a:lnTo>
                    <a:pt x="59" y="56"/>
                  </a:lnTo>
                  <a:lnTo>
                    <a:pt x="63" y="45"/>
                  </a:lnTo>
                  <a:lnTo>
                    <a:pt x="63" y="66"/>
                  </a:lnTo>
                  <a:lnTo>
                    <a:pt x="60" y="132"/>
                  </a:lnTo>
                  <a:lnTo>
                    <a:pt x="50" y="210"/>
                  </a:lnTo>
                  <a:lnTo>
                    <a:pt x="42" y="257"/>
                  </a:lnTo>
                  <a:lnTo>
                    <a:pt x="35" y="282"/>
                  </a:lnTo>
                  <a:lnTo>
                    <a:pt x="19" y="333"/>
                  </a:lnTo>
                  <a:lnTo>
                    <a:pt x="16" y="341"/>
                  </a:lnTo>
                  <a:lnTo>
                    <a:pt x="16" y="325"/>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13" name="Freeform 207"/>
            <p:cNvSpPr>
              <a:spLocks/>
            </p:cNvSpPr>
            <p:nvPr/>
          </p:nvSpPr>
          <p:spPr bwMode="auto">
            <a:xfrm>
              <a:off x="4989" y="3392"/>
              <a:ext cx="36" cy="37"/>
            </a:xfrm>
            <a:custGeom>
              <a:avLst/>
              <a:gdLst>
                <a:gd name="T0" fmla="*/ 0 w 270"/>
                <a:gd name="T1" fmla="*/ 0 h 288"/>
                <a:gd name="T2" fmla="*/ 0 w 270"/>
                <a:gd name="T3" fmla="*/ 0 h 288"/>
                <a:gd name="T4" fmla="*/ 0 w 270"/>
                <a:gd name="T5" fmla="*/ 0 h 288"/>
                <a:gd name="T6" fmla="*/ 0 w 270"/>
                <a:gd name="T7" fmla="*/ 0 h 288"/>
                <a:gd name="T8" fmla="*/ 0 w 270"/>
                <a:gd name="T9" fmla="*/ 0 h 288"/>
                <a:gd name="T10" fmla="*/ 0 w 270"/>
                <a:gd name="T11" fmla="*/ 0 h 288"/>
                <a:gd name="T12" fmla="*/ 0 w 270"/>
                <a:gd name="T13" fmla="*/ 0 h 288"/>
                <a:gd name="T14" fmla="*/ 0 w 270"/>
                <a:gd name="T15" fmla="*/ 0 h 288"/>
                <a:gd name="T16" fmla="*/ 0 w 270"/>
                <a:gd name="T17" fmla="*/ 0 h 288"/>
                <a:gd name="T18" fmla="*/ 0 w 270"/>
                <a:gd name="T19" fmla="*/ 0 h 288"/>
                <a:gd name="T20" fmla="*/ 0 w 270"/>
                <a:gd name="T21" fmla="*/ 0 h 288"/>
                <a:gd name="T22" fmla="*/ 0 w 270"/>
                <a:gd name="T23" fmla="*/ 0 h 288"/>
                <a:gd name="T24" fmla="*/ 0 w 270"/>
                <a:gd name="T25" fmla="*/ 0 h 288"/>
                <a:gd name="T26" fmla="*/ 0 w 270"/>
                <a:gd name="T27" fmla="*/ 0 h 288"/>
                <a:gd name="T28" fmla="*/ 0 w 270"/>
                <a:gd name="T29" fmla="*/ 0 h 288"/>
                <a:gd name="T30" fmla="*/ 0 w 270"/>
                <a:gd name="T31" fmla="*/ 0 h 288"/>
                <a:gd name="T32" fmla="*/ 0 w 270"/>
                <a:gd name="T33" fmla="*/ 0 h 28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70" h="288">
                  <a:moveTo>
                    <a:pt x="4" y="0"/>
                  </a:moveTo>
                  <a:lnTo>
                    <a:pt x="270" y="167"/>
                  </a:lnTo>
                  <a:lnTo>
                    <a:pt x="261" y="230"/>
                  </a:lnTo>
                  <a:lnTo>
                    <a:pt x="248" y="271"/>
                  </a:lnTo>
                  <a:lnTo>
                    <a:pt x="241" y="283"/>
                  </a:lnTo>
                  <a:lnTo>
                    <a:pt x="239" y="287"/>
                  </a:lnTo>
                  <a:lnTo>
                    <a:pt x="238" y="288"/>
                  </a:lnTo>
                  <a:lnTo>
                    <a:pt x="226" y="285"/>
                  </a:lnTo>
                  <a:lnTo>
                    <a:pt x="179" y="263"/>
                  </a:lnTo>
                  <a:lnTo>
                    <a:pt x="110" y="222"/>
                  </a:lnTo>
                  <a:lnTo>
                    <a:pt x="43" y="175"/>
                  </a:lnTo>
                  <a:lnTo>
                    <a:pt x="21" y="154"/>
                  </a:lnTo>
                  <a:lnTo>
                    <a:pt x="14" y="147"/>
                  </a:lnTo>
                  <a:lnTo>
                    <a:pt x="9" y="136"/>
                  </a:lnTo>
                  <a:lnTo>
                    <a:pt x="1" y="99"/>
                  </a:lnTo>
                  <a:lnTo>
                    <a:pt x="0" y="54"/>
                  </a:lnTo>
                  <a:lnTo>
                    <a:pt x="4" y="0"/>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14" name="Freeform 208"/>
            <p:cNvSpPr>
              <a:spLocks/>
            </p:cNvSpPr>
            <p:nvPr/>
          </p:nvSpPr>
          <p:spPr bwMode="auto">
            <a:xfrm>
              <a:off x="4983" y="3387"/>
              <a:ext cx="42" cy="42"/>
            </a:xfrm>
            <a:custGeom>
              <a:avLst/>
              <a:gdLst>
                <a:gd name="T0" fmla="*/ 0 w 286"/>
                <a:gd name="T1" fmla="*/ 0 h 308"/>
                <a:gd name="T2" fmla="*/ 0 w 286"/>
                <a:gd name="T3" fmla="*/ 0 h 308"/>
                <a:gd name="T4" fmla="*/ 0 w 286"/>
                <a:gd name="T5" fmla="*/ 0 h 308"/>
                <a:gd name="T6" fmla="*/ 0 w 286"/>
                <a:gd name="T7" fmla="*/ 0 h 308"/>
                <a:gd name="T8" fmla="*/ 0 w 286"/>
                <a:gd name="T9" fmla="*/ 0 h 308"/>
                <a:gd name="T10" fmla="*/ 0 w 286"/>
                <a:gd name="T11" fmla="*/ 0 h 308"/>
                <a:gd name="T12" fmla="*/ 0 w 286"/>
                <a:gd name="T13" fmla="*/ 0 h 308"/>
                <a:gd name="T14" fmla="*/ 0 w 286"/>
                <a:gd name="T15" fmla="*/ 0 h 308"/>
                <a:gd name="T16" fmla="*/ 0 w 286"/>
                <a:gd name="T17" fmla="*/ 0 h 308"/>
                <a:gd name="T18" fmla="*/ 0 w 286"/>
                <a:gd name="T19" fmla="*/ 0 h 308"/>
                <a:gd name="T20" fmla="*/ 0 w 286"/>
                <a:gd name="T21" fmla="*/ 0 h 308"/>
                <a:gd name="T22" fmla="*/ 0 w 286"/>
                <a:gd name="T23" fmla="*/ 0 h 308"/>
                <a:gd name="T24" fmla="*/ 0 w 286"/>
                <a:gd name="T25" fmla="*/ 0 h 308"/>
                <a:gd name="T26" fmla="*/ 0 w 286"/>
                <a:gd name="T27" fmla="*/ 0 h 308"/>
                <a:gd name="T28" fmla="*/ 0 w 286"/>
                <a:gd name="T29" fmla="*/ 0 h 308"/>
                <a:gd name="T30" fmla="*/ 0 w 286"/>
                <a:gd name="T31" fmla="*/ 0 h 308"/>
                <a:gd name="T32" fmla="*/ 0 w 286"/>
                <a:gd name="T33" fmla="*/ 0 h 308"/>
                <a:gd name="T34" fmla="*/ 0 w 286"/>
                <a:gd name="T35" fmla="*/ 0 h 308"/>
                <a:gd name="T36" fmla="*/ 0 w 286"/>
                <a:gd name="T37" fmla="*/ 0 h 308"/>
                <a:gd name="T38" fmla="*/ 0 w 286"/>
                <a:gd name="T39" fmla="*/ 0 h 308"/>
                <a:gd name="T40" fmla="*/ 0 w 286"/>
                <a:gd name="T41" fmla="*/ 0 h 308"/>
                <a:gd name="T42" fmla="*/ 0 w 286"/>
                <a:gd name="T43" fmla="*/ 0 h 308"/>
                <a:gd name="T44" fmla="*/ 0 w 286"/>
                <a:gd name="T45" fmla="*/ 0 h 308"/>
                <a:gd name="T46" fmla="*/ 0 w 286"/>
                <a:gd name="T47" fmla="*/ 0 h 308"/>
                <a:gd name="T48" fmla="*/ 0 w 286"/>
                <a:gd name="T49" fmla="*/ 0 h 308"/>
                <a:gd name="T50" fmla="*/ 0 w 286"/>
                <a:gd name="T51" fmla="*/ 0 h 308"/>
                <a:gd name="T52" fmla="*/ 0 w 286"/>
                <a:gd name="T53" fmla="*/ 0 h 308"/>
                <a:gd name="T54" fmla="*/ 0 w 286"/>
                <a:gd name="T55" fmla="*/ 0 h 308"/>
                <a:gd name="T56" fmla="*/ 0 w 286"/>
                <a:gd name="T57" fmla="*/ 0 h 308"/>
                <a:gd name="T58" fmla="*/ 0 w 286"/>
                <a:gd name="T59" fmla="*/ 0 h 308"/>
                <a:gd name="T60" fmla="*/ 0 w 286"/>
                <a:gd name="T61" fmla="*/ 0 h 308"/>
                <a:gd name="T62" fmla="*/ 0 w 286"/>
                <a:gd name="T63" fmla="*/ 0 h 308"/>
                <a:gd name="T64" fmla="*/ 0 w 286"/>
                <a:gd name="T65" fmla="*/ 0 h 308"/>
                <a:gd name="T66" fmla="*/ 0 w 286"/>
                <a:gd name="T67" fmla="*/ 0 h 308"/>
                <a:gd name="T68" fmla="*/ 0 w 286"/>
                <a:gd name="T69" fmla="*/ 0 h 308"/>
                <a:gd name="T70" fmla="*/ 0 w 286"/>
                <a:gd name="T71" fmla="*/ 0 h 308"/>
                <a:gd name="T72" fmla="*/ 0 w 286"/>
                <a:gd name="T73" fmla="*/ 0 h 308"/>
                <a:gd name="T74" fmla="*/ 0 w 286"/>
                <a:gd name="T75" fmla="*/ 0 h 308"/>
                <a:gd name="T76" fmla="*/ 0 w 286"/>
                <a:gd name="T77" fmla="*/ 0 h 308"/>
                <a:gd name="T78" fmla="*/ 0 w 286"/>
                <a:gd name="T79" fmla="*/ 0 h 308"/>
                <a:gd name="T80" fmla="*/ 0 w 286"/>
                <a:gd name="T81" fmla="*/ 0 h 308"/>
                <a:gd name="T82" fmla="*/ 0 w 286"/>
                <a:gd name="T83" fmla="*/ 0 h 308"/>
                <a:gd name="T84" fmla="*/ 0 w 286"/>
                <a:gd name="T85" fmla="*/ 0 h 30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86" h="308">
                  <a:moveTo>
                    <a:pt x="0" y="67"/>
                  </a:moveTo>
                  <a:lnTo>
                    <a:pt x="17" y="67"/>
                  </a:lnTo>
                  <a:lnTo>
                    <a:pt x="19" y="27"/>
                  </a:lnTo>
                  <a:lnTo>
                    <a:pt x="270" y="184"/>
                  </a:lnTo>
                  <a:lnTo>
                    <a:pt x="262" y="241"/>
                  </a:lnTo>
                  <a:lnTo>
                    <a:pt x="248" y="280"/>
                  </a:lnTo>
                  <a:lnTo>
                    <a:pt x="242" y="293"/>
                  </a:lnTo>
                  <a:lnTo>
                    <a:pt x="241" y="295"/>
                  </a:lnTo>
                  <a:lnTo>
                    <a:pt x="241" y="296"/>
                  </a:lnTo>
                  <a:lnTo>
                    <a:pt x="244" y="308"/>
                  </a:lnTo>
                  <a:lnTo>
                    <a:pt x="248" y="294"/>
                  </a:lnTo>
                  <a:lnTo>
                    <a:pt x="237" y="291"/>
                  </a:lnTo>
                  <a:lnTo>
                    <a:pt x="191" y="269"/>
                  </a:lnTo>
                  <a:lnTo>
                    <a:pt x="122" y="229"/>
                  </a:lnTo>
                  <a:lnTo>
                    <a:pt x="56" y="182"/>
                  </a:lnTo>
                  <a:lnTo>
                    <a:pt x="34" y="162"/>
                  </a:lnTo>
                  <a:lnTo>
                    <a:pt x="28" y="155"/>
                  </a:lnTo>
                  <a:lnTo>
                    <a:pt x="24" y="147"/>
                  </a:lnTo>
                  <a:lnTo>
                    <a:pt x="18" y="111"/>
                  </a:lnTo>
                  <a:lnTo>
                    <a:pt x="17" y="67"/>
                  </a:lnTo>
                  <a:lnTo>
                    <a:pt x="19" y="27"/>
                  </a:lnTo>
                  <a:lnTo>
                    <a:pt x="274" y="186"/>
                  </a:lnTo>
                  <a:lnTo>
                    <a:pt x="282" y="174"/>
                  </a:lnTo>
                  <a:lnTo>
                    <a:pt x="4" y="0"/>
                  </a:lnTo>
                  <a:lnTo>
                    <a:pt x="0" y="67"/>
                  </a:lnTo>
                  <a:lnTo>
                    <a:pt x="1" y="113"/>
                  </a:lnTo>
                  <a:lnTo>
                    <a:pt x="9" y="152"/>
                  </a:lnTo>
                  <a:lnTo>
                    <a:pt x="16" y="165"/>
                  </a:lnTo>
                  <a:lnTo>
                    <a:pt x="24" y="172"/>
                  </a:lnTo>
                  <a:lnTo>
                    <a:pt x="46" y="194"/>
                  </a:lnTo>
                  <a:lnTo>
                    <a:pt x="114" y="242"/>
                  </a:lnTo>
                  <a:lnTo>
                    <a:pt x="183" y="284"/>
                  </a:lnTo>
                  <a:lnTo>
                    <a:pt x="231" y="305"/>
                  </a:lnTo>
                  <a:lnTo>
                    <a:pt x="244" y="308"/>
                  </a:lnTo>
                  <a:lnTo>
                    <a:pt x="254" y="305"/>
                  </a:lnTo>
                  <a:lnTo>
                    <a:pt x="257" y="299"/>
                  </a:lnTo>
                  <a:lnTo>
                    <a:pt x="263" y="287"/>
                  </a:lnTo>
                  <a:lnTo>
                    <a:pt x="276" y="245"/>
                  </a:lnTo>
                  <a:lnTo>
                    <a:pt x="286" y="176"/>
                  </a:lnTo>
                  <a:lnTo>
                    <a:pt x="4" y="0"/>
                  </a:lnTo>
                  <a:lnTo>
                    <a:pt x="0" y="67"/>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15" name="Freeform 209"/>
            <p:cNvSpPr>
              <a:spLocks/>
            </p:cNvSpPr>
            <p:nvPr/>
          </p:nvSpPr>
          <p:spPr bwMode="auto">
            <a:xfrm>
              <a:off x="5084" y="3503"/>
              <a:ext cx="74" cy="64"/>
            </a:xfrm>
            <a:custGeom>
              <a:avLst/>
              <a:gdLst>
                <a:gd name="T0" fmla="*/ 0 w 546"/>
                <a:gd name="T1" fmla="*/ 0 h 488"/>
                <a:gd name="T2" fmla="*/ 0 w 546"/>
                <a:gd name="T3" fmla="*/ 0 h 488"/>
                <a:gd name="T4" fmla="*/ 0 w 546"/>
                <a:gd name="T5" fmla="*/ 0 h 488"/>
                <a:gd name="T6" fmla="*/ 0 w 546"/>
                <a:gd name="T7" fmla="*/ 0 h 488"/>
                <a:gd name="T8" fmla="*/ 0 w 546"/>
                <a:gd name="T9" fmla="*/ 0 h 488"/>
                <a:gd name="T10" fmla="*/ 0 w 546"/>
                <a:gd name="T11" fmla="*/ 0 h 488"/>
                <a:gd name="T12" fmla="*/ 0 w 546"/>
                <a:gd name="T13" fmla="*/ 0 h 488"/>
                <a:gd name="T14" fmla="*/ 0 w 546"/>
                <a:gd name="T15" fmla="*/ 0 h 488"/>
                <a:gd name="T16" fmla="*/ 0 w 546"/>
                <a:gd name="T17" fmla="*/ 0 h 488"/>
                <a:gd name="T18" fmla="*/ 0 w 546"/>
                <a:gd name="T19" fmla="*/ 0 h 488"/>
                <a:gd name="T20" fmla="*/ 0 w 546"/>
                <a:gd name="T21" fmla="*/ 0 h 488"/>
                <a:gd name="T22" fmla="*/ 0 w 546"/>
                <a:gd name="T23" fmla="*/ 0 h 488"/>
                <a:gd name="T24" fmla="*/ 0 w 546"/>
                <a:gd name="T25" fmla="*/ 0 h 488"/>
                <a:gd name="T26" fmla="*/ 0 w 546"/>
                <a:gd name="T27" fmla="*/ 0 h 488"/>
                <a:gd name="T28" fmla="*/ 0 w 546"/>
                <a:gd name="T29" fmla="*/ 0 h 488"/>
                <a:gd name="T30" fmla="*/ 0 w 546"/>
                <a:gd name="T31" fmla="*/ 0 h 488"/>
                <a:gd name="T32" fmla="*/ 0 w 546"/>
                <a:gd name="T33" fmla="*/ 0 h 488"/>
                <a:gd name="T34" fmla="*/ 0 w 546"/>
                <a:gd name="T35" fmla="*/ 0 h 488"/>
                <a:gd name="T36" fmla="*/ 0 w 546"/>
                <a:gd name="T37" fmla="*/ 0 h 488"/>
                <a:gd name="T38" fmla="*/ 0 w 546"/>
                <a:gd name="T39" fmla="*/ 0 h 488"/>
                <a:gd name="T40" fmla="*/ 0 w 546"/>
                <a:gd name="T41" fmla="*/ 0 h 488"/>
                <a:gd name="T42" fmla="*/ 0 w 546"/>
                <a:gd name="T43" fmla="*/ 0 h 488"/>
                <a:gd name="T44" fmla="*/ 0 w 546"/>
                <a:gd name="T45" fmla="*/ 0 h 488"/>
                <a:gd name="T46" fmla="*/ 0 w 546"/>
                <a:gd name="T47" fmla="*/ 0 h 488"/>
                <a:gd name="T48" fmla="*/ 0 w 546"/>
                <a:gd name="T49" fmla="*/ 0 h 488"/>
                <a:gd name="T50" fmla="*/ 0 w 546"/>
                <a:gd name="T51" fmla="*/ 0 h 488"/>
                <a:gd name="T52" fmla="*/ 0 w 546"/>
                <a:gd name="T53" fmla="*/ 0 h 488"/>
                <a:gd name="T54" fmla="*/ 0 w 546"/>
                <a:gd name="T55" fmla="*/ 0 h 488"/>
                <a:gd name="T56" fmla="*/ 0 w 546"/>
                <a:gd name="T57" fmla="*/ 0 h 488"/>
                <a:gd name="T58" fmla="*/ 0 w 546"/>
                <a:gd name="T59" fmla="*/ 0 h 488"/>
                <a:gd name="T60" fmla="*/ 0 w 546"/>
                <a:gd name="T61" fmla="*/ 0 h 488"/>
                <a:gd name="T62" fmla="*/ 0 w 546"/>
                <a:gd name="T63" fmla="*/ 0 h 488"/>
                <a:gd name="T64" fmla="*/ 0 w 546"/>
                <a:gd name="T65" fmla="*/ 0 h 488"/>
                <a:gd name="T66" fmla="*/ 0 w 546"/>
                <a:gd name="T67" fmla="*/ 0 h 488"/>
                <a:gd name="T68" fmla="*/ 0 w 546"/>
                <a:gd name="T69" fmla="*/ 0 h 488"/>
                <a:gd name="T70" fmla="*/ 0 w 546"/>
                <a:gd name="T71" fmla="*/ 0 h 48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46" h="488">
                  <a:moveTo>
                    <a:pt x="372" y="1"/>
                  </a:moveTo>
                  <a:lnTo>
                    <a:pt x="345" y="0"/>
                  </a:lnTo>
                  <a:lnTo>
                    <a:pt x="314" y="7"/>
                  </a:lnTo>
                  <a:lnTo>
                    <a:pt x="276" y="14"/>
                  </a:lnTo>
                  <a:lnTo>
                    <a:pt x="227" y="18"/>
                  </a:lnTo>
                  <a:lnTo>
                    <a:pt x="214" y="108"/>
                  </a:lnTo>
                  <a:lnTo>
                    <a:pt x="177" y="126"/>
                  </a:lnTo>
                  <a:lnTo>
                    <a:pt x="98" y="168"/>
                  </a:lnTo>
                  <a:lnTo>
                    <a:pt x="59" y="192"/>
                  </a:lnTo>
                  <a:lnTo>
                    <a:pt x="25" y="217"/>
                  </a:lnTo>
                  <a:lnTo>
                    <a:pt x="5" y="240"/>
                  </a:lnTo>
                  <a:lnTo>
                    <a:pt x="0" y="250"/>
                  </a:lnTo>
                  <a:lnTo>
                    <a:pt x="0" y="254"/>
                  </a:lnTo>
                  <a:lnTo>
                    <a:pt x="2" y="259"/>
                  </a:lnTo>
                  <a:lnTo>
                    <a:pt x="8" y="263"/>
                  </a:lnTo>
                  <a:lnTo>
                    <a:pt x="16" y="265"/>
                  </a:lnTo>
                  <a:lnTo>
                    <a:pt x="42" y="262"/>
                  </a:lnTo>
                  <a:lnTo>
                    <a:pt x="114" y="240"/>
                  </a:lnTo>
                  <a:lnTo>
                    <a:pt x="212" y="201"/>
                  </a:lnTo>
                  <a:lnTo>
                    <a:pt x="178" y="217"/>
                  </a:lnTo>
                  <a:lnTo>
                    <a:pt x="107" y="256"/>
                  </a:lnTo>
                  <a:lnTo>
                    <a:pt x="69" y="279"/>
                  </a:lnTo>
                  <a:lnTo>
                    <a:pt x="38" y="303"/>
                  </a:lnTo>
                  <a:lnTo>
                    <a:pt x="20" y="325"/>
                  </a:lnTo>
                  <a:lnTo>
                    <a:pt x="17" y="335"/>
                  </a:lnTo>
                  <a:lnTo>
                    <a:pt x="18" y="344"/>
                  </a:lnTo>
                  <a:lnTo>
                    <a:pt x="24" y="349"/>
                  </a:lnTo>
                  <a:lnTo>
                    <a:pt x="34" y="351"/>
                  </a:lnTo>
                  <a:lnTo>
                    <a:pt x="66" y="347"/>
                  </a:lnTo>
                  <a:lnTo>
                    <a:pt x="153" y="319"/>
                  </a:lnTo>
                  <a:lnTo>
                    <a:pt x="275" y="267"/>
                  </a:lnTo>
                  <a:lnTo>
                    <a:pt x="239" y="287"/>
                  </a:lnTo>
                  <a:lnTo>
                    <a:pt x="161" y="332"/>
                  </a:lnTo>
                  <a:lnTo>
                    <a:pt x="120" y="358"/>
                  </a:lnTo>
                  <a:lnTo>
                    <a:pt x="86" y="383"/>
                  </a:lnTo>
                  <a:lnTo>
                    <a:pt x="64" y="405"/>
                  </a:lnTo>
                  <a:lnTo>
                    <a:pt x="59" y="413"/>
                  </a:lnTo>
                  <a:lnTo>
                    <a:pt x="59" y="421"/>
                  </a:lnTo>
                  <a:lnTo>
                    <a:pt x="66" y="430"/>
                  </a:lnTo>
                  <a:lnTo>
                    <a:pt x="78" y="435"/>
                  </a:lnTo>
                  <a:lnTo>
                    <a:pt x="93" y="436"/>
                  </a:lnTo>
                  <a:lnTo>
                    <a:pt x="113" y="433"/>
                  </a:lnTo>
                  <a:lnTo>
                    <a:pt x="157" y="421"/>
                  </a:lnTo>
                  <a:lnTo>
                    <a:pt x="205" y="401"/>
                  </a:lnTo>
                  <a:lnTo>
                    <a:pt x="290" y="357"/>
                  </a:lnTo>
                  <a:lnTo>
                    <a:pt x="329" y="336"/>
                  </a:lnTo>
                  <a:lnTo>
                    <a:pt x="244" y="397"/>
                  </a:lnTo>
                  <a:lnTo>
                    <a:pt x="187" y="443"/>
                  </a:lnTo>
                  <a:lnTo>
                    <a:pt x="169" y="459"/>
                  </a:lnTo>
                  <a:lnTo>
                    <a:pt x="164" y="465"/>
                  </a:lnTo>
                  <a:lnTo>
                    <a:pt x="163" y="466"/>
                  </a:lnTo>
                  <a:lnTo>
                    <a:pt x="166" y="474"/>
                  </a:lnTo>
                  <a:lnTo>
                    <a:pt x="174" y="484"/>
                  </a:lnTo>
                  <a:lnTo>
                    <a:pt x="186" y="488"/>
                  </a:lnTo>
                  <a:lnTo>
                    <a:pt x="203" y="488"/>
                  </a:lnTo>
                  <a:lnTo>
                    <a:pt x="223" y="482"/>
                  </a:lnTo>
                  <a:lnTo>
                    <a:pt x="269" y="461"/>
                  </a:lnTo>
                  <a:lnTo>
                    <a:pt x="320" y="428"/>
                  </a:lnTo>
                  <a:lnTo>
                    <a:pt x="372" y="389"/>
                  </a:lnTo>
                  <a:lnTo>
                    <a:pt x="419" y="350"/>
                  </a:lnTo>
                  <a:lnTo>
                    <a:pt x="456" y="315"/>
                  </a:lnTo>
                  <a:lnTo>
                    <a:pt x="477" y="290"/>
                  </a:lnTo>
                  <a:lnTo>
                    <a:pt x="503" y="247"/>
                  </a:lnTo>
                  <a:lnTo>
                    <a:pt x="526" y="199"/>
                  </a:lnTo>
                  <a:lnTo>
                    <a:pt x="543" y="151"/>
                  </a:lnTo>
                  <a:lnTo>
                    <a:pt x="546" y="131"/>
                  </a:lnTo>
                  <a:lnTo>
                    <a:pt x="546" y="114"/>
                  </a:lnTo>
                  <a:lnTo>
                    <a:pt x="537" y="88"/>
                  </a:lnTo>
                  <a:lnTo>
                    <a:pt x="518" y="67"/>
                  </a:lnTo>
                  <a:lnTo>
                    <a:pt x="495" y="48"/>
                  </a:lnTo>
                  <a:lnTo>
                    <a:pt x="468" y="33"/>
                  </a:lnTo>
                  <a:lnTo>
                    <a:pt x="413" y="11"/>
                  </a:lnTo>
                  <a:lnTo>
                    <a:pt x="372" y="1"/>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16" name="Freeform 210"/>
            <p:cNvSpPr>
              <a:spLocks/>
            </p:cNvSpPr>
            <p:nvPr/>
          </p:nvSpPr>
          <p:spPr bwMode="auto">
            <a:xfrm>
              <a:off x="5084" y="3503"/>
              <a:ext cx="79" cy="64"/>
            </a:xfrm>
            <a:custGeom>
              <a:avLst/>
              <a:gdLst>
                <a:gd name="T0" fmla="*/ 0 w 562"/>
                <a:gd name="T1" fmla="*/ 0 h 504"/>
                <a:gd name="T2" fmla="*/ 0 w 562"/>
                <a:gd name="T3" fmla="*/ 0 h 504"/>
                <a:gd name="T4" fmla="*/ 0 w 562"/>
                <a:gd name="T5" fmla="*/ 0 h 504"/>
                <a:gd name="T6" fmla="*/ 0 w 562"/>
                <a:gd name="T7" fmla="*/ 0 h 504"/>
                <a:gd name="T8" fmla="*/ 0 w 562"/>
                <a:gd name="T9" fmla="*/ 0 h 504"/>
                <a:gd name="T10" fmla="*/ 0 w 562"/>
                <a:gd name="T11" fmla="*/ 0 h 504"/>
                <a:gd name="T12" fmla="*/ 0 w 562"/>
                <a:gd name="T13" fmla="*/ 0 h 504"/>
                <a:gd name="T14" fmla="*/ 0 w 562"/>
                <a:gd name="T15" fmla="*/ 0 h 504"/>
                <a:gd name="T16" fmla="*/ 0 w 562"/>
                <a:gd name="T17" fmla="*/ 0 h 504"/>
                <a:gd name="T18" fmla="*/ 0 w 562"/>
                <a:gd name="T19" fmla="*/ 0 h 504"/>
                <a:gd name="T20" fmla="*/ 0 w 562"/>
                <a:gd name="T21" fmla="*/ 0 h 504"/>
                <a:gd name="T22" fmla="*/ 0 w 562"/>
                <a:gd name="T23" fmla="*/ 0 h 504"/>
                <a:gd name="T24" fmla="*/ 0 w 562"/>
                <a:gd name="T25" fmla="*/ 0 h 504"/>
                <a:gd name="T26" fmla="*/ 0 w 562"/>
                <a:gd name="T27" fmla="*/ 0 h 504"/>
                <a:gd name="T28" fmla="*/ 0 w 562"/>
                <a:gd name="T29" fmla="*/ 0 h 504"/>
                <a:gd name="T30" fmla="*/ 0 w 562"/>
                <a:gd name="T31" fmla="*/ 0 h 504"/>
                <a:gd name="T32" fmla="*/ 0 w 562"/>
                <a:gd name="T33" fmla="*/ 0 h 504"/>
                <a:gd name="T34" fmla="*/ 0 w 562"/>
                <a:gd name="T35" fmla="*/ 0 h 504"/>
                <a:gd name="T36" fmla="*/ 0 w 562"/>
                <a:gd name="T37" fmla="*/ 0 h 504"/>
                <a:gd name="T38" fmla="*/ 0 w 562"/>
                <a:gd name="T39" fmla="*/ 0 h 504"/>
                <a:gd name="T40" fmla="*/ 0 w 562"/>
                <a:gd name="T41" fmla="*/ 0 h 504"/>
                <a:gd name="T42" fmla="*/ 0 w 562"/>
                <a:gd name="T43" fmla="*/ 0 h 504"/>
                <a:gd name="T44" fmla="*/ 0 w 562"/>
                <a:gd name="T45" fmla="*/ 0 h 504"/>
                <a:gd name="T46" fmla="*/ 0 w 562"/>
                <a:gd name="T47" fmla="*/ 0 h 504"/>
                <a:gd name="T48" fmla="*/ 0 w 562"/>
                <a:gd name="T49" fmla="*/ 0 h 504"/>
                <a:gd name="T50" fmla="*/ 0 w 562"/>
                <a:gd name="T51" fmla="*/ 0 h 504"/>
                <a:gd name="T52" fmla="*/ 0 w 562"/>
                <a:gd name="T53" fmla="*/ 0 h 504"/>
                <a:gd name="T54" fmla="*/ 0 w 562"/>
                <a:gd name="T55" fmla="*/ 0 h 504"/>
                <a:gd name="T56" fmla="*/ 0 w 562"/>
                <a:gd name="T57" fmla="*/ 0 h 504"/>
                <a:gd name="T58" fmla="*/ 0 w 562"/>
                <a:gd name="T59" fmla="*/ 0 h 504"/>
                <a:gd name="T60" fmla="*/ 0 w 562"/>
                <a:gd name="T61" fmla="*/ 0 h 504"/>
                <a:gd name="T62" fmla="*/ 0 w 562"/>
                <a:gd name="T63" fmla="*/ 0 h 504"/>
                <a:gd name="T64" fmla="*/ 0 w 562"/>
                <a:gd name="T65" fmla="*/ 0 h 504"/>
                <a:gd name="T66" fmla="*/ 0 w 562"/>
                <a:gd name="T67" fmla="*/ 0 h 504"/>
                <a:gd name="T68" fmla="*/ 0 w 562"/>
                <a:gd name="T69" fmla="*/ 0 h 504"/>
                <a:gd name="T70" fmla="*/ 0 w 562"/>
                <a:gd name="T71" fmla="*/ 0 h 504"/>
                <a:gd name="T72" fmla="*/ 0 w 562"/>
                <a:gd name="T73" fmla="*/ 0 h 504"/>
                <a:gd name="T74" fmla="*/ 0 w 562"/>
                <a:gd name="T75" fmla="*/ 0 h 504"/>
                <a:gd name="T76" fmla="*/ 0 w 562"/>
                <a:gd name="T77" fmla="*/ 0 h 504"/>
                <a:gd name="T78" fmla="*/ 0 w 562"/>
                <a:gd name="T79" fmla="*/ 0 h 504"/>
                <a:gd name="T80" fmla="*/ 0 w 562"/>
                <a:gd name="T81" fmla="*/ 0 h 504"/>
                <a:gd name="T82" fmla="*/ 0 w 562"/>
                <a:gd name="T83" fmla="*/ 0 h 504"/>
                <a:gd name="T84" fmla="*/ 0 w 562"/>
                <a:gd name="T85" fmla="*/ 0 h 504"/>
                <a:gd name="T86" fmla="*/ 0 w 562"/>
                <a:gd name="T87" fmla="*/ 0 h 504"/>
                <a:gd name="T88" fmla="*/ 0 w 562"/>
                <a:gd name="T89" fmla="*/ 0 h 504"/>
                <a:gd name="T90" fmla="*/ 0 w 562"/>
                <a:gd name="T91" fmla="*/ 0 h 504"/>
                <a:gd name="T92" fmla="*/ 0 w 562"/>
                <a:gd name="T93" fmla="*/ 0 h 504"/>
                <a:gd name="T94" fmla="*/ 0 w 562"/>
                <a:gd name="T95" fmla="*/ 0 h 504"/>
                <a:gd name="T96" fmla="*/ 0 w 562"/>
                <a:gd name="T97" fmla="*/ 0 h 504"/>
                <a:gd name="T98" fmla="*/ 0 w 562"/>
                <a:gd name="T99" fmla="*/ 0 h 504"/>
                <a:gd name="T100" fmla="*/ 0 w 562"/>
                <a:gd name="T101" fmla="*/ 0 h 504"/>
                <a:gd name="T102" fmla="*/ 0 w 562"/>
                <a:gd name="T103" fmla="*/ 0 h 504"/>
                <a:gd name="T104" fmla="*/ 0 w 562"/>
                <a:gd name="T105" fmla="*/ 0 h 504"/>
                <a:gd name="T106" fmla="*/ 0 w 562"/>
                <a:gd name="T107" fmla="*/ 0 h 50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2" h="504">
                  <a:moveTo>
                    <a:pt x="419" y="26"/>
                  </a:moveTo>
                  <a:lnTo>
                    <a:pt x="423" y="12"/>
                  </a:lnTo>
                  <a:lnTo>
                    <a:pt x="381" y="1"/>
                  </a:lnTo>
                  <a:lnTo>
                    <a:pt x="352" y="0"/>
                  </a:lnTo>
                  <a:lnTo>
                    <a:pt x="320" y="8"/>
                  </a:lnTo>
                  <a:lnTo>
                    <a:pt x="283" y="14"/>
                  </a:lnTo>
                  <a:lnTo>
                    <a:pt x="228" y="19"/>
                  </a:lnTo>
                  <a:lnTo>
                    <a:pt x="215" y="111"/>
                  </a:lnTo>
                  <a:lnTo>
                    <a:pt x="182" y="127"/>
                  </a:lnTo>
                  <a:lnTo>
                    <a:pt x="102" y="169"/>
                  </a:lnTo>
                  <a:lnTo>
                    <a:pt x="63" y="194"/>
                  </a:lnTo>
                  <a:lnTo>
                    <a:pt x="28" y="219"/>
                  </a:lnTo>
                  <a:lnTo>
                    <a:pt x="6" y="244"/>
                  </a:lnTo>
                  <a:lnTo>
                    <a:pt x="0" y="256"/>
                  </a:lnTo>
                  <a:lnTo>
                    <a:pt x="0" y="263"/>
                  </a:lnTo>
                  <a:lnTo>
                    <a:pt x="4" y="272"/>
                  </a:lnTo>
                  <a:lnTo>
                    <a:pt x="13" y="278"/>
                  </a:lnTo>
                  <a:lnTo>
                    <a:pt x="23" y="281"/>
                  </a:lnTo>
                  <a:lnTo>
                    <a:pt x="52" y="277"/>
                  </a:lnTo>
                  <a:lnTo>
                    <a:pt x="125" y="256"/>
                  </a:lnTo>
                  <a:lnTo>
                    <a:pt x="223" y="216"/>
                  </a:lnTo>
                  <a:lnTo>
                    <a:pt x="217" y="201"/>
                  </a:lnTo>
                  <a:lnTo>
                    <a:pt x="183" y="218"/>
                  </a:lnTo>
                  <a:lnTo>
                    <a:pt x="111" y="257"/>
                  </a:lnTo>
                  <a:lnTo>
                    <a:pt x="73" y="281"/>
                  </a:lnTo>
                  <a:lnTo>
                    <a:pt x="41" y="306"/>
                  </a:lnTo>
                  <a:lnTo>
                    <a:pt x="21" y="329"/>
                  </a:lnTo>
                  <a:lnTo>
                    <a:pt x="17" y="342"/>
                  </a:lnTo>
                  <a:lnTo>
                    <a:pt x="19" y="356"/>
                  </a:lnTo>
                  <a:lnTo>
                    <a:pt x="29" y="364"/>
                  </a:lnTo>
                  <a:lnTo>
                    <a:pt x="42" y="367"/>
                  </a:lnTo>
                  <a:lnTo>
                    <a:pt x="76" y="362"/>
                  </a:lnTo>
                  <a:lnTo>
                    <a:pt x="164" y="334"/>
                  </a:lnTo>
                  <a:lnTo>
                    <a:pt x="286" y="282"/>
                  </a:lnTo>
                  <a:lnTo>
                    <a:pt x="280" y="268"/>
                  </a:lnTo>
                  <a:lnTo>
                    <a:pt x="279" y="268"/>
                  </a:lnTo>
                  <a:lnTo>
                    <a:pt x="243" y="287"/>
                  </a:lnTo>
                  <a:lnTo>
                    <a:pt x="165" y="333"/>
                  </a:lnTo>
                  <a:lnTo>
                    <a:pt x="124" y="360"/>
                  </a:lnTo>
                  <a:lnTo>
                    <a:pt x="89" y="385"/>
                  </a:lnTo>
                  <a:lnTo>
                    <a:pt x="66" y="408"/>
                  </a:lnTo>
                  <a:lnTo>
                    <a:pt x="58" y="419"/>
                  </a:lnTo>
                  <a:lnTo>
                    <a:pt x="58" y="432"/>
                  </a:lnTo>
                  <a:lnTo>
                    <a:pt x="69" y="444"/>
                  </a:lnTo>
                  <a:lnTo>
                    <a:pt x="84" y="450"/>
                  </a:lnTo>
                  <a:lnTo>
                    <a:pt x="101" y="452"/>
                  </a:lnTo>
                  <a:lnTo>
                    <a:pt x="123" y="448"/>
                  </a:lnTo>
                  <a:lnTo>
                    <a:pt x="167" y="436"/>
                  </a:lnTo>
                  <a:lnTo>
                    <a:pt x="216" y="416"/>
                  </a:lnTo>
                  <a:lnTo>
                    <a:pt x="303" y="372"/>
                  </a:lnTo>
                  <a:lnTo>
                    <a:pt x="341" y="351"/>
                  </a:lnTo>
                  <a:lnTo>
                    <a:pt x="333" y="337"/>
                  </a:lnTo>
                  <a:lnTo>
                    <a:pt x="333" y="338"/>
                  </a:lnTo>
                  <a:lnTo>
                    <a:pt x="246" y="399"/>
                  </a:lnTo>
                  <a:lnTo>
                    <a:pt x="190" y="445"/>
                  </a:lnTo>
                  <a:lnTo>
                    <a:pt x="172" y="461"/>
                  </a:lnTo>
                  <a:lnTo>
                    <a:pt x="167" y="467"/>
                  </a:lnTo>
                  <a:lnTo>
                    <a:pt x="162" y="472"/>
                  </a:lnTo>
                  <a:lnTo>
                    <a:pt x="167" y="486"/>
                  </a:lnTo>
                  <a:lnTo>
                    <a:pt x="177" y="498"/>
                  </a:lnTo>
                  <a:lnTo>
                    <a:pt x="193" y="504"/>
                  </a:lnTo>
                  <a:lnTo>
                    <a:pt x="212" y="504"/>
                  </a:lnTo>
                  <a:lnTo>
                    <a:pt x="234" y="497"/>
                  </a:lnTo>
                  <a:lnTo>
                    <a:pt x="281" y="476"/>
                  </a:lnTo>
                  <a:lnTo>
                    <a:pt x="332" y="442"/>
                  </a:lnTo>
                  <a:lnTo>
                    <a:pt x="385" y="403"/>
                  </a:lnTo>
                  <a:lnTo>
                    <a:pt x="432" y="364"/>
                  </a:lnTo>
                  <a:lnTo>
                    <a:pt x="470" y="328"/>
                  </a:lnTo>
                  <a:lnTo>
                    <a:pt x="492" y="302"/>
                  </a:lnTo>
                  <a:lnTo>
                    <a:pt x="518" y="259"/>
                  </a:lnTo>
                  <a:lnTo>
                    <a:pt x="542" y="210"/>
                  </a:lnTo>
                  <a:lnTo>
                    <a:pt x="558" y="162"/>
                  </a:lnTo>
                  <a:lnTo>
                    <a:pt x="562" y="140"/>
                  </a:lnTo>
                  <a:lnTo>
                    <a:pt x="562" y="121"/>
                  </a:lnTo>
                  <a:lnTo>
                    <a:pt x="552" y="92"/>
                  </a:lnTo>
                  <a:lnTo>
                    <a:pt x="531" y="68"/>
                  </a:lnTo>
                  <a:lnTo>
                    <a:pt x="507" y="50"/>
                  </a:lnTo>
                  <a:lnTo>
                    <a:pt x="479" y="34"/>
                  </a:lnTo>
                  <a:lnTo>
                    <a:pt x="423" y="12"/>
                  </a:lnTo>
                  <a:lnTo>
                    <a:pt x="381" y="1"/>
                  </a:lnTo>
                  <a:lnTo>
                    <a:pt x="353" y="0"/>
                  </a:lnTo>
                  <a:lnTo>
                    <a:pt x="353" y="16"/>
                  </a:lnTo>
                  <a:lnTo>
                    <a:pt x="379" y="17"/>
                  </a:lnTo>
                  <a:lnTo>
                    <a:pt x="419" y="26"/>
                  </a:lnTo>
                  <a:lnTo>
                    <a:pt x="473" y="48"/>
                  </a:lnTo>
                  <a:lnTo>
                    <a:pt x="499" y="62"/>
                  </a:lnTo>
                  <a:lnTo>
                    <a:pt x="521" y="81"/>
                  </a:lnTo>
                  <a:lnTo>
                    <a:pt x="537" y="100"/>
                  </a:lnTo>
                  <a:lnTo>
                    <a:pt x="546" y="123"/>
                  </a:lnTo>
                  <a:lnTo>
                    <a:pt x="546" y="138"/>
                  </a:lnTo>
                  <a:lnTo>
                    <a:pt x="544" y="157"/>
                  </a:lnTo>
                  <a:lnTo>
                    <a:pt x="527" y="203"/>
                  </a:lnTo>
                  <a:lnTo>
                    <a:pt x="504" y="251"/>
                  </a:lnTo>
                  <a:lnTo>
                    <a:pt x="479" y="294"/>
                  </a:lnTo>
                  <a:lnTo>
                    <a:pt x="458" y="318"/>
                  </a:lnTo>
                  <a:lnTo>
                    <a:pt x="422" y="352"/>
                  </a:lnTo>
                  <a:lnTo>
                    <a:pt x="375" y="391"/>
                  </a:lnTo>
                  <a:lnTo>
                    <a:pt x="324" y="430"/>
                  </a:lnTo>
                  <a:lnTo>
                    <a:pt x="273" y="461"/>
                  </a:lnTo>
                  <a:lnTo>
                    <a:pt x="228" y="483"/>
                  </a:lnTo>
                  <a:lnTo>
                    <a:pt x="210" y="488"/>
                  </a:lnTo>
                  <a:lnTo>
                    <a:pt x="195" y="488"/>
                  </a:lnTo>
                  <a:lnTo>
                    <a:pt x="187" y="485"/>
                  </a:lnTo>
                  <a:lnTo>
                    <a:pt x="181" y="478"/>
                  </a:lnTo>
                  <a:lnTo>
                    <a:pt x="178" y="471"/>
                  </a:lnTo>
                  <a:lnTo>
                    <a:pt x="164" y="477"/>
                  </a:lnTo>
                  <a:lnTo>
                    <a:pt x="176" y="479"/>
                  </a:lnTo>
                  <a:lnTo>
                    <a:pt x="182" y="474"/>
                  </a:lnTo>
                  <a:lnTo>
                    <a:pt x="200" y="457"/>
                  </a:lnTo>
                  <a:lnTo>
                    <a:pt x="257" y="411"/>
                  </a:lnTo>
                  <a:lnTo>
                    <a:pt x="341" y="350"/>
                  </a:lnTo>
                  <a:lnTo>
                    <a:pt x="333" y="337"/>
                  </a:lnTo>
                  <a:lnTo>
                    <a:pt x="294" y="358"/>
                  </a:lnTo>
                  <a:lnTo>
                    <a:pt x="210" y="402"/>
                  </a:lnTo>
                  <a:lnTo>
                    <a:pt x="163" y="421"/>
                  </a:lnTo>
                  <a:lnTo>
                    <a:pt x="119" y="434"/>
                  </a:lnTo>
                  <a:lnTo>
                    <a:pt x="101" y="436"/>
                  </a:lnTo>
                  <a:lnTo>
                    <a:pt x="88" y="435"/>
                  </a:lnTo>
                  <a:lnTo>
                    <a:pt x="79" y="432"/>
                  </a:lnTo>
                  <a:lnTo>
                    <a:pt x="75" y="426"/>
                  </a:lnTo>
                  <a:lnTo>
                    <a:pt x="75" y="423"/>
                  </a:lnTo>
                  <a:lnTo>
                    <a:pt x="78" y="418"/>
                  </a:lnTo>
                  <a:lnTo>
                    <a:pt x="99" y="397"/>
                  </a:lnTo>
                  <a:lnTo>
                    <a:pt x="132" y="372"/>
                  </a:lnTo>
                  <a:lnTo>
                    <a:pt x="173" y="346"/>
                  </a:lnTo>
                  <a:lnTo>
                    <a:pt x="252" y="302"/>
                  </a:lnTo>
                  <a:lnTo>
                    <a:pt x="287" y="282"/>
                  </a:lnTo>
                  <a:lnTo>
                    <a:pt x="280" y="268"/>
                  </a:lnTo>
                  <a:lnTo>
                    <a:pt x="158" y="320"/>
                  </a:lnTo>
                  <a:lnTo>
                    <a:pt x="72" y="348"/>
                  </a:lnTo>
                  <a:lnTo>
                    <a:pt x="42" y="351"/>
                  </a:lnTo>
                  <a:lnTo>
                    <a:pt x="35" y="350"/>
                  </a:lnTo>
                  <a:lnTo>
                    <a:pt x="33" y="348"/>
                  </a:lnTo>
                  <a:lnTo>
                    <a:pt x="33" y="344"/>
                  </a:lnTo>
                  <a:lnTo>
                    <a:pt x="35" y="338"/>
                  </a:lnTo>
                  <a:lnTo>
                    <a:pt x="51" y="316"/>
                  </a:lnTo>
                  <a:lnTo>
                    <a:pt x="81" y="294"/>
                  </a:lnTo>
                  <a:lnTo>
                    <a:pt x="119" y="271"/>
                  </a:lnTo>
                  <a:lnTo>
                    <a:pt x="189" y="232"/>
                  </a:lnTo>
                  <a:lnTo>
                    <a:pt x="223" y="216"/>
                  </a:lnTo>
                  <a:lnTo>
                    <a:pt x="217" y="201"/>
                  </a:lnTo>
                  <a:lnTo>
                    <a:pt x="119" y="241"/>
                  </a:lnTo>
                  <a:lnTo>
                    <a:pt x="48" y="263"/>
                  </a:lnTo>
                  <a:lnTo>
                    <a:pt x="25" y="265"/>
                  </a:lnTo>
                  <a:lnTo>
                    <a:pt x="19" y="264"/>
                  </a:lnTo>
                  <a:lnTo>
                    <a:pt x="17" y="262"/>
                  </a:lnTo>
                  <a:lnTo>
                    <a:pt x="17" y="261"/>
                  </a:lnTo>
                  <a:lnTo>
                    <a:pt x="17" y="260"/>
                  </a:lnTo>
                  <a:lnTo>
                    <a:pt x="19" y="253"/>
                  </a:lnTo>
                  <a:lnTo>
                    <a:pt x="38" y="231"/>
                  </a:lnTo>
                  <a:lnTo>
                    <a:pt x="71" y="207"/>
                  </a:lnTo>
                  <a:lnTo>
                    <a:pt x="111" y="183"/>
                  </a:lnTo>
                  <a:lnTo>
                    <a:pt x="188" y="141"/>
                  </a:lnTo>
                  <a:lnTo>
                    <a:pt x="229" y="122"/>
                  </a:lnTo>
                  <a:lnTo>
                    <a:pt x="242" y="34"/>
                  </a:lnTo>
                  <a:lnTo>
                    <a:pt x="285" y="31"/>
                  </a:lnTo>
                  <a:lnTo>
                    <a:pt x="324" y="22"/>
                  </a:lnTo>
                  <a:lnTo>
                    <a:pt x="354" y="16"/>
                  </a:lnTo>
                  <a:lnTo>
                    <a:pt x="379" y="17"/>
                  </a:lnTo>
                  <a:lnTo>
                    <a:pt x="419" y="26"/>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3317" name="Freeform 211"/>
            <p:cNvSpPr>
              <a:spLocks/>
            </p:cNvSpPr>
            <p:nvPr/>
          </p:nvSpPr>
          <p:spPr bwMode="auto">
            <a:xfrm>
              <a:off x="5110" y="3170"/>
              <a:ext cx="32" cy="37"/>
            </a:xfrm>
            <a:custGeom>
              <a:avLst/>
              <a:gdLst>
                <a:gd name="T0" fmla="*/ 0 w 222"/>
                <a:gd name="T1" fmla="*/ 0 h 279"/>
                <a:gd name="T2" fmla="*/ 0 w 222"/>
                <a:gd name="T3" fmla="*/ 0 h 279"/>
                <a:gd name="T4" fmla="*/ 0 w 222"/>
                <a:gd name="T5" fmla="*/ 0 h 279"/>
                <a:gd name="T6" fmla="*/ 0 w 222"/>
                <a:gd name="T7" fmla="*/ 0 h 279"/>
                <a:gd name="T8" fmla="*/ 0 w 222"/>
                <a:gd name="T9" fmla="*/ 0 h 279"/>
                <a:gd name="T10" fmla="*/ 0 w 222"/>
                <a:gd name="T11" fmla="*/ 0 h 279"/>
                <a:gd name="T12" fmla="*/ 0 w 222"/>
                <a:gd name="T13" fmla="*/ 0 h 279"/>
                <a:gd name="T14" fmla="*/ 0 w 222"/>
                <a:gd name="T15" fmla="*/ 0 h 279"/>
                <a:gd name="T16" fmla="*/ 0 w 222"/>
                <a:gd name="T17" fmla="*/ 0 h 279"/>
                <a:gd name="T18" fmla="*/ 0 w 222"/>
                <a:gd name="T19" fmla="*/ 0 h 279"/>
                <a:gd name="T20" fmla="*/ 0 w 222"/>
                <a:gd name="T21" fmla="*/ 0 h 279"/>
                <a:gd name="T22" fmla="*/ 0 w 222"/>
                <a:gd name="T23" fmla="*/ 0 h 279"/>
                <a:gd name="T24" fmla="*/ 0 w 222"/>
                <a:gd name="T25" fmla="*/ 0 h 279"/>
                <a:gd name="T26" fmla="*/ 0 w 222"/>
                <a:gd name="T27" fmla="*/ 0 h 279"/>
                <a:gd name="T28" fmla="*/ 0 w 222"/>
                <a:gd name="T29" fmla="*/ 0 h 279"/>
                <a:gd name="T30" fmla="*/ 0 w 222"/>
                <a:gd name="T31" fmla="*/ 0 h 279"/>
                <a:gd name="T32" fmla="*/ 0 w 222"/>
                <a:gd name="T33" fmla="*/ 0 h 27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22" h="279">
                  <a:moveTo>
                    <a:pt x="14" y="0"/>
                  </a:moveTo>
                  <a:lnTo>
                    <a:pt x="0" y="6"/>
                  </a:lnTo>
                  <a:lnTo>
                    <a:pt x="22" y="66"/>
                  </a:lnTo>
                  <a:lnTo>
                    <a:pt x="48" y="121"/>
                  </a:lnTo>
                  <a:lnTo>
                    <a:pt x="61" y="143"/>
                  </a:lnTo>
                  <a:lnTo>
                    <a:pt x="85" y="174"/>
                  </a:lnTo>
                  <a:lnTo>
                    <a:pt x="127" y="215"/>
                  </a:lnTo>
                  <a:lnTo>
                    <a:pt x="168" y="248"/>
                  </a:lnTo>
                  <a:lnTo>
                    <a:pt x="214" y="279"/>
                  </a:lnTo>
                  <a:lnTo>
                    <a:pt x="222" y="267"/>
                  </a:lnTo>
                  <a:lnTo>
                    <a:pt x="178" y="236"/>
                  </a:lnTo>
                  <a:lnTo>
                    <a:pt x="138" y="203"/>
                  </a:lnTo>
                  <a:lnTo>
                    <a:pt x="97" y="163"/>
                  </a:lnTo>
                  <a:lnTo>
                    <a:pt x="73" y="135"/>
                  </a:lnTo>
                  <a:lnTo>
                    <a:pt x="62" y="113"/>
                  </a:lnTo>
                  <a:lnTo>
                    <a:pt x="37" y="60"/>
                  </a:lnTo>
                  <a:lnTo>
                    <a:pt x="14" y="0"/>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18" name="Freeform 212"/>
            <p:cNvSpPr>
              <a:spLocks/>
            </p:cNvSpPr>
            <p:nvPr/>
          </p:nvSpPr>
          <p:spPr bwMode="auto">
            <a:xfrm>
              <a:off x="5147" y="3461"/>
              <a:ext cx="21" cy="11"/>
            </a:xfrm>
            <a:custGeom>
              <a:avLst/>
              <a:gdLst>
                <a:gd name="T0" fmla="*/ 0 w 141"/>
                <a:gd name="T1" fmla="*/ 0 h 112"/>
                <a:gd name="T2" fmla="*/ 0 w 141"/>
                <a:gd name="T3" fmla="*/ 0 h 112"/>
                <a:gd name="T4" fmla="*/ 0 w 141"/>
                <a:gd name="T5" fmla="*/ 0 h 112"/>
                <a:gd name="T6" fmla="*/ 0 w 141"/>
                <a:gd name="T7" fmla="*/ 0 h 112"/>
                <a:gd name="T8" fmla="*/ 0 w 141"/>
                <a:gd name="T9" fmla="*/ 0 h 112"/>
                <a:gd name="T10" fmla="*/ 0 w 141"/>
                <a:gd name="T11" fmla="*/ 0 h 112"/>
                <a:gd name="T12" fmla="*/ 0 w 141"/>
                <a:gd name="T13" fmla="*/ 0 h 112"/>
                <a:gd name="T14" fmla="*/ 0 w 141"/>
                <a:gd name="T15" fmla="*/ 0 h 112"/>
                <a:gd name="T16" fmla="*/ 0 w 141"/>
                <a:gd name="T17" fmla="*/ 0 h 112"/>
                <a:gd name="T18" fmla="*/ 0 w 141"/>
                <a:gd name="T19" fmla="*/ 0 h 112"/>
                <a:gd name="T20" fmla="*/ 0 w 141"/>
                <a:gd name="T21" fmla="*/ 0 h 112"/>
                <a:gd name="T22" fmla="*/ 0 w 141"/>
                <a:gd name="T23" fmla="*/ 0 h 112"/>
                <a:gd name="T24" fmla="*/ 0 w 141"/>
                <a:gd name="T25" fmla="*/ 0 h 112"/>
                <a:gd name="T26" fmla="*/ 0 w 141"/>
                <a:gd name="T27" fmla="*/ 0 h 112"/>
                <a:gd name="T28" fmla="*/ 0 w 141"/>
                <a:gd name="T29" fmla="*/ 0 h 112"/>
                <a:gd name="T30" fmla="*/ 0 w 141"/>
                <a:gd name="T31" fmla="*/ 0 h 112"/>
                <a:gd name="T32" fmla="*/ 0 w 141"/>
                <a:gd name="T33" fmla="*/ 0 h 112"/>
                <a:gd name="T34" fmla="*/ 0 w 141"/>
                <a:gd name="T35" fmla="*/ 0 h 112"/>
                <a:gd name="T36" fmla="*/ 0 w 141"/>
                <a:gd name="T37" fmla="*/ 0 h 112"/>
                <a:gd name="T38" fmla="*/ 0 w 141"/>
                <a:gd name="T39" fmla="*/ 0 h 112"/>
                <a:gd name="T40" fmla="*/ 0 w 141"/>
                <a:gd name="T41" fmla="*/ 0 h 112"/>
                <a:gd name="T42" fmla="*/ 0 w 141"/>
                <a:gd name="T43" fmla="*/ 0 h 112"/>
                <a:gd name="T44" fmla="*/ 0 w 141"/>
                <a:gd name="T45" fmla="*/ 0 h 112"/>
                <a:gd name="T46" fmla="*/ 0 w 141"/>
                <a:gd name="T47" fmla="*/ 0 h 112"/>
                <a:gd name="T48" fmla="*/ 0 w 141"/>
                <a:gd name="T49" fmla="*/ 0 h 112"/>
                <a:gd name="T50" fmla="*/ 0 w 141"/>
                <a:gd name="T51" fmla="*/ 0 h 112"/>
                <a:gd name="T52" fmla="*/ 0 w 141"/>
                <a:gd name="T53" fmla="*/ 0 h 112"/>
                <a:gd name="T54" fmla="*/ 0 w 141"/>
                <a:gd name="T55" fmla="*/ 0 h 112"/>
                <a:gd name="T56" fmla="*/ 0 w 141"/>
                <a:gd name="T57" fmla="*/ 0 h 11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41" h="112">
                  <a:moveTo>
                    <a:pt x="139" y="20"/>
                  </a:moveTo>
                  <a:lnTo>
                    <a:pt x="141" y="6"/>
                  </a:lnTo>
                  <a:lnTo>
                    <a:pt x="129" y="2"/>
                  </a:lnTo>
                  <a:lnTo>
                    <a:pt x="98" y="0"/>
                  </a:lnTo>
                  <a:lnTo>
                    <a:pt x="58" y="9"/>
                  </a:lnTo>
                  <a:lnTo>
                    <a:pt x="37" y="19"/>
                  </a:lnTo>
                  <a:lnTo>
                    <a:pt x="0" y="53"/>
                  </a:lnTo>
                  <a:lnTo>
                    <a:pt x="37" y="46"/>
                  </a:lnTo>
                  <a:lnTo>
                    <a:pt x="47" y="46"/>
                  </a:lnTo>
                  <a:lnTo>
                    <a:pt x="62" y="48"/>
                  </a:lnTo>
                  <a:lnTo>
                    <a:pt x="78" y="55"/>
                  </a:lnTo>
                  <a:lnTo>
                    <a:pt x="94" y="66"/>
                  </a:lnTo>
                  <a:lnTo>
                    <a:pt x="111" y="84"/>
                  </a:lnTo>
                  <a:lnTo>
                    <a:pt x="127" y="112"/>
                  </a:lnTo>
                  <a:lnTo>
                    <a:pt x="141" y="104"/>
                  </a:lnTo>
                  <a:lnTo>
                    <a:pt x="124" y="74"/>
                  </a:lnTo>
                  <a:lnTo>
                    <a:pt x="104" y="54"/>
                  </a:lnTo>
                  <a:lnTo>
                    <a:pt x="86" y="40"/>
                  </a:lnTo>
                  <a:lnTo>
                    <a:pt x="66" y="34"/>
                  </a:lnTo>
                  <a:lnTo>
                    <a:pt x="49" y="30"/>
                  </a:lnTo>
                  <a:lnTo>
                    <a:pt x="35" y="30"/>
                  </a:lnTo>
                  <a:lnTo>
                    <a:pt x="24" y="33"/>
                  </a:lnTo>
                  <a:lnTo>
                    <a:pt x="19" y="34"/>
                  </a:lnTo>
                  <a:lnTo>
                    <a:pt x="30" y="46"/>
                  </a:lnTo>
                  <a:lnTo>
                    <a:pt x="45" y="31"/>
                  </a:lnTo>
                  <a:lnTo>
                    <a:pt x="62" y="23"/>
                  </a:lnTo>
                  <a:lnTo>
                    <a:pt x="98" y="17"/>
                  </a:lnTo>
                  <a:lnTo>
                    <a:pt x="127" y="19"/>
                  </a:lnTo>
                  <a:lnTo>
                    <a:pt x="139" y="20"/>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19" name="Freeform 213"/>
            <p:cNvSpPr>
              <a:spLocks/>
            </p:cNvSpPr>
            <p:nvPr/>
          </p:nvSpPr>
          <p:spPr bwMode="auto">
            <a:xfrm>
              <a:off x="5036" y="3376"/>
              <a:ext cx="37" cy="154"/>
            </a:xfrm>
            <a:custGeom>
              <a:avLst/>
              <a:gdLst>
                <a:gd name="T0" fmla="*/ 0 w 255"/>
                <a:gd name="T1" fmla="*/ 0 h 1211"/>
                <a:gd name="T2" fmla="*/ 0 w 255"/>
                <a:gd name="T3" fmla="*/ 0 h 1211"/>
                <a:gd name="T4" fmla="*/ 0 w 255"/>
                <a:gd name="T5" fmla="*/ 0 h 1211"/>
                <a:gd name="T6" fmla="*/ 0 w 255"/>
                <a:gd name="T7" fmla="*/ 0 h 1211"/>
                <a:gd name="T8" fmla="*/ 0 w 255"/>
                <a:gd name="T9" fmla="*/ 0 h 1211"/>
                <a:gd name="T10" fmla="*/ 0 w 255"/>
                <a:gd name="T11" fmla="*/ 0 h 1211"/>
                <a:gd name="T12" fmla="*/ 0 w 255"/>
                <a:gd name="T13" fmla="*/ 0 h 1211"/>
                <a:gd name="T14" fmla="*/ 0 w 255"/>
                <a:gd name="T15" fmla="*/ 0 h 1211"/>
                <a:gd name="T16" fmla="*/ 0 w 255"/>
                <a:gd name="T17" fmla="*/ 0 h 1211"/>
                <a:gd name="T18" fmla="*/ 0 w 255"/>
                <a:gd name="T19" fmla="*/ 0 h 1211"/>
                <a:gd name="T20" fmla="*/ 0 w 255"/>
                <a:gd name="T21" fmla="*/ 0 h 1211"/>
                <a:gd name="T22" fmla="*/ 0 w 255"/>
                <a:gd name="T23" fmla="*/ 0 h 1211"/>
                <a:gd name="T24" fmla="*/ 0 w 255"/>
                <a:gd name="T25" fmla="*/ 0 h 1211"/>
                <a:gd name="T26" fmla="*/ 0 w 255"/>
                <a:gd name="T27" fmla="*/ 0 h 1211"/>
                <a:gd name="T28" fmla="*/ 0 w 255"/>
                <a:gd name="T29" fmla="*/ 0 h 1211"/>
                <a:gd name="T30" fmla="*/ 0 w 255"/>
                <a:gd name="T31" fmla="*/ 0 h 1211"/>
                <a:gd name="T32" fmla="*/ 0 w 255"/>
                <a:gd name="T33" fmla="*/ 0 h 121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55" h="1211">
                  <a:moveTo>
                    <a:pt x="255" y="4"/>
                  </a:moveTo>
                  <a:lnTo>
                    <a:pt x="240" y="0"/>
                  </a:lnTo>
                  <a:lnTo>
                    <a:pt x="173" y="207"/>
                  </a:lnTo>
                  <a:lnTo>
                    <a:pt x="122" y="371"/>
                  </a:lnTo>
                  <a:lnTo>
                    <a:pt x="105" y="430"/>
                  </a:lnTo>
                  <a:lnTo>
                    <a:pt x="90" y="492"/>
                  </a:lnTo>
                  <a:lnTo>
                    <a:pt x="67" y="647"/>
                  </a:lnTo>
                  <a:lnTo>
                    <a:pt x="37" y="889"/>
                  </a:lnTo>
                  <a:lnTo>
                    <a:pt x="0" y="1209"/>
                  </a:lnTo>
                  <a:lnTo>
                    <a:pt x="17" y="1211"/>
                  </a:lnTo>
                  <a:lnTo>
                    <a:pt x="54" y="891"/>
                  </a:lnTo>
                  <a:lnTo>
                    <a:pt x="83" y="649"/>
                  </a:lnTo>
                  <a:lnTo>
                    <a:pt x="105" y="494"/>
                  </a:lnTo>
                  <a:lnTo>
                    <a:pt x="119" y="434"/>
                  </a:lnTo>
                  <a:lnTo>
                    <a:pt x="136" y="375"/>
                  </a:lnTo>
                  <a:lnTo>
                    <a:pt x="187" y="211"/>
                  </a:lnTo>
                  <a:lnTo>
                    <a:pt x="255" y="4"/>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320" name="Freeform 214"/>
            <p:cNvSpPr>
              <a:spLocks/>
            </p:cNvSpPr>
            <p:nvPr/>
          </p:nvSpPr>
          <p:spPr bwMode="auto">
            <a:xfrm>
              <a:off x="5020" y="3366"/>
              <a:ext cx="37" cy="164"/>
            </a:xfrm>
            <a:custGeom>
              <a:avLst/>
              <a:gdLst>
                <a:gd name="T0" fmla="*/ 0 w 252"/>
                <a:gd name="T1" fmla="*/ 0 h 1271"/>
                <a:gd name="T2" fmla="*/ 0 w 252"/>
                <a:gd name="T3" fmla="*/ 0 h 1271"/>
                <a:gd name="T4" fmla="*/ 0 w 252"/>
                <a:gd name="T5" fmla="*/ 0 h 1271"/>
                <a:gd name="T6" fmla="*/ 0 w 252"/>
                <a:gd name="T7" fmla="*/ 0 h 1271"/>
                <a:gd name="T8" fmla="*/ 0 w 252"/>
                <a:gd name="T9" fmla="*/ 0 h 1271"/>
                <a:gd name="T10" fmla="*/ 0 w 252"/>
                <a:gd name="T11" fmla="*/ 0 h 1271"/>
                <a:gd name="T12" fmla="*/ 0 w 252"/>
                <a:gd name="T13" fmla="*/ 0 h 1271"/>
                <a:gd name="T14" fmla="*/ 0 w 252"/>
                <a:gd name="T15" fmla="*/ 0 h 1271"/>
                <a:gd name="T16" fmla="*/ 0 w 252"/>
                <a:gd name="T17" fmla="*/ 0 h 1271"/>
                <a:gd name="T18" fmla="*/ 0 w 252"/>
                <a:gd name="T19" fmla="*/ 0 h 1271"/>
                <a:gd name="T20" fmla="*/ 0 w 252"/>
                <a:gd name="T21" fmla="*/ 0 h 1271"/>
                <a:gd name="T22" fmla="*/ 0 w 252"/>
                <a:gd name="T23" fmla="*/ 0 h 1271"/>
                <a:gd name="T24" fmla="*/ 0 w 252"/>
                <a:gd name="T25" fmla="*/ 0 h 1271"/>
                <a:gd name="T26" fmla="*/ 0 w 252"/>
                <a:gd name="T27" fmla="*/ 0 h 1271"/>
                <a:gd name="T28" fmla="*/ 0 w 252"/>
                <a:gd name="T29" fmla="*/ 0 h 12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52" h="1271">
                  <a:moveTo>
                    <a:pt x="252" y="4"/>
                  </a:moveTo>
                  <a:lnTo>
                    <a:pt x="237" y="0"/>
                  </a:lnTo>
                  <a:lnTo>
                    <a:pt x="185" y="196"/>
                  </a:lnTo>
                  <a:lnTo>
                    <a:pt x="140" y="372"/>
                  </a:lnTo>
                  <a:lnTo>
                    <a:pt x="102" y="541"/>
                  </a:lnTo>
                  <a:lnTo>
                    <a:pt x="68" y="738"/>
                  </a:lnTo>
                  <a:lnTo>
                    <a:pt x="35" y="979"/>
                  </a:lnTo>
                  <a:lnTo>
                    <a:pt x="0" y="1269"/>
                  </a:lnTo>
                  <a:lnTo>
                    <a:pt x="17" y="1271"/>
                  </a:lnTo>
                  <a:lnTo>
                    <a:pt x="51" y="981"/>
                  </a:lnTo>
                  <a:lnTo>
                    <a:pt x="84" y="740"/>
                  </a:lnTo>
                  <a:lnTo>
                    <a:pt x="116" y="543"/>
                  </a:lnTo>
                  <a:lnTo>
                    <a:pt x="155" y="376"/>
                  </a:lnTo>
                  <a:lnTo>
                    <a:pt x="200" y="200"/>
                  </a:lnTo>
                  <a:lnTo>
                    <a:pt x="252" y="4"/>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321" name="Freeform 215"/>
            <p:cNvSpPr>
              <a:spLocks/>
            </p:cNvSpPr>
            <p:nvPr/>
          </p:nvSpPr>
          <p:spPr bwMode="auto">
            <a:xfrm>
              <a:off x="4936" y="3503"/>
              <a:ext cx="179" cy="32"/>
            </a:xfrm>
            <a:custGeom>
              <a:avLst/>
              <a:gdLst>
                <a:gd name="T0" fmla="*/ 0 w 1237"/>
                <a:gd name="T1" fmla="*/ 0 h 248"/>
                <a:gd name="T2" fmla="*/ 0 w 1237"/>
                <a:gd name="T3" fmla="*/ 0 h 248"/>
                <a:gd name="T4" fmla="*/ 0 w 1237"/>
                <a:gd name="T5" fmla="*/ 0 h 248"/>
                <a:gd name="T6" fmla="*/ 0 w 1237"/>
                <a:gd name="T7" fmla="*/ 0 h 248"/>
                <a:gd name="T8" fmla="*/ 0 w 1237"/>
                <a:gd name="T9" fmla="*/ 0 h 248"/>
                <a:gd name="T10" fmla="*/ 0 w 1237"/>
                <a:gd name="T11" fmla="*/ 0 h 248"/>
                <a:gd name="T12" fmla="*/ 0 w 1237"/>
                <a:gd name="T13" fmla="*/ 0 h 248"/>
                <a:gd name="T14" fmla="*/ 0 w 1237"/>
                <a:gd name="T15" fmla="*/ 0 h 248"/>
                <a:gd name="T16" fmla="*/ 0 w 1237"/>
                <a:gd name="T17" fmla="*/ 0 h 248"/>
                <a:gd name="T18" fmla="*/ 0 w 1237"/>
                <a:gd name="T19" fmla="*/ 0 h 248"/>
                <a:gd name="T20" fmla="*/ 0 w 1237"/>
                <a:gd name="T21" fmla="*/ 0 h 248"/>
                <a:gd name="T22" fmla="*/ 0 w 1237"/>
                <a:gd name="T23" fmla="*/ 0 h 248"/>
                <a:gd name="T24" fmla="*/ 0 w 1237"/>
                <a:gd name="T25" fmla="*/ 0 h 248"/>
                <a:gd name="T26" fmla="*/ 0 w 1237"/>
                <a:gd name="T27" fmla="*/ 0 h 248"/>
                <a:gd name="T28" fmla="*/ 0 w 1237"/>
                <a:gd name="T29" fmla="*/ 0 h 248"/>
                <a:gd name="T30" fmla="*/ 0 w 1237"/>
                <a:gd name="T31" fmla="*/ 0 h 248"/>
                <a:gd name="T32" fmla="*/ 0 w 1237"/>
                <a:gd name="T33" fmla="*/ 0 h 248"/>
                <a:gd name="T34" fmla="*/ 0 w 1237"/>
                <a:gd name="T35" fmla="*/ 0 h 248"/>
                <a:gd name="T36" fmla="*/ 0 w 1237"/>
                <a:gd name="T37" fmla="*/ 0 h 248"/>
                <a:gd name="T38" fmla="*/ 0 w 1237"/>
                <a:gd name="T39" fmla="*/ 0 h 248"/>
                <a:gd name="T40" fmla="*/ 0 w 1237"/>
                <a:gd name="T41" fmla="*/ 0 h 248"/>
                <a:gd name="T42" fmla="*/ 0 w 1237"/>
                <a:gd name="T43" fmla="*/ 0 h 248"/>
                <a:gd name="T44" fmla="*/ 0 w 1237"/>
                <a:gd name="T45" fmla="*/ 0 h 2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237" h="248">
                  <a:moveTo>
                    <a:pt x="6" y="0"/>
                  </a:moveTo>
                  <a:lnTo>
                    <a:pt x="0" y="14"/>
                  </a:lnTo>
                  <a:lnTo>
                    <a:pt x="273" y="131"/>
                  </a:lnTo>
                  <a:lnTo>
                    <a:pt x="480" y="211"/>
                  </a:lnTo>
                  <a:lnTo>
                    <a:pt x="554" y="236"/>
                  </a:lnTo>
                  <a:lnTo>
                    <a:pt x="574" y="244"/>
                  </a:lnTo>
                  <a:lnTo>
                    <a:pt x="580" y="247"/>
                  </a:lnTo>
                  <a:lnTo>
                    <a:pt x="616" y="248"/>
                  </a:lnTo>
                  <a:lnTo>
                    <a:pt x="669" y="239"/>
                  </a:lnTo>
                  <a:lnTo>
                    <a:pt x="752" y="222"/>
                  </a:lnTo>
                  <a:lnTo>
                    <a:pt x="960" y="168"/>
                  </a:lnTo>
                  <a:lnTo>
                    <a:pt x="1237" y="89"/>
                  </a:lnTo>
                  <a:lnTo>
                    <a:pt x="1233" y="75"/>
                  </a:lnTo>
                  <a:lnTo>
                    <a:pt x="956" y="153"/>
                  </a:lnTo>
                  <a:lnTo>
                    <a:pt x="748" y="208"/>
                  </a:lnTo>
                  <a:lnTo>
                    <a:pt x="667" y="225"/>
                  </a:lnTo>
                  <a:lnTo>
                    <a:pt x="616" y="231"/>
                  </a:lnTo>
                  <a:lnTo>
                    <a:pt x="584" y="230"/>
                  </a:lnTo>
                  <a:lnTo>
                    <a:pt x="580" y="229"/>
                  </a:lnTo>
                  <a:lnTo>
                    <a:pt x="558" y="222"/>
                  </a:lnTo>
                  <a:lnTo>
                    <a:pt x="486" y="196"/>
                  </a:lnTo>
                  <a:lnTo>
                    <a:pt x="279" y="117"/>
                  </a:lnTo>
                  <a:lnTo>
                    <a:pt x="6" y="0"/>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322" name="Freeform 216"/>
            <p:cNvSpPr>
              <a:spLocks/>
            </p:cNvSpPr>
            <p:nvPr/>
          </p:nvSpPr>
          <p:spPr bwMode="auto">
            <a:xfrm>
              <a:off x="5025" y="3307"/>
              <a:ext cx="37" cy="80"/>
            </a:xfrm>
            <a:custGeom>
              <a:avLst/>
              <a:gdLst>
                <a:gd name="T0" fmla="*/ 0 w 283"/>
                <a:gd name="T1" fmla="*/ 0 h 615"/>
                <a:gd name="T2" fmla="*/ 0 w 283"/>
                <a:gd name="T3" fmla="*/ 0 h 615"/>
                <a:gd name="T4" fmla="*/ 0 w 283"/>
                <a:gd name="T5" fmla="*/ 0 h 615"/>
                <a:gd name="T6" fmla="*/ 0 w 283"/>
                <a:gd name="T7" fmla="*/ 0 h 615"/>
                <a:gd name="T8" fmla="*/ 0 w 283"/>
                <a:gd name="T9" fmla="*/ 0 h 615"/>
                <a:gd name="T10" fmla="*/ 0 w 283"/>
                <a:gd name="T11" fmla="*/ 0 h 615"/>
                <a:gd name="T12" fmla="*/ 0 w 283"/>
                <a:gd name="T13" fmla="*/ 0 h 615"/>
                <a:gd name="T14" fmla="*/ 0 w 283"/>
                <a:gd name="T15" fmla="*/ 0 h 615"/>
                <a:gd name="T16" fmla="*/ 0 w 283"/>
                <a:gd name="T17" fmla="*/ 0 h 615"/>
                <a:gd name="T18" fmla="*/ 0 w 283"/>
                <a:gd name="T19" fmla="*/ 0 h 615"/>
                <a:gd name="T20" fmla="*/ 0 w 283"/>
                <a:gd name="T21" fmla="*/ 0 h 615"/>
                <a:gd name="T22" fmla="*/ 0 w 283"/>
                <a:gd name="T23" fmla="*/ 0 h 615"/>
                <a:gd name="T24" fmla="*/ 0 w 283"/>
                <a:gd name="T25" fmla="*/ 0 h 615"/>
                <a:gd name="T26" fmla="*/ 0 w 283"/>
                <a:gd name="T27" fmla="*/ 0 h 615"/>
                <a:gd name="T28" fmla="*/ 0 w 283"/>
                <a:gd name="T29" fmla="*/ 0 h 615"/>
                <a:gd name="T30" fmla="*/ 0 w 283"/>
                <a:gd name="T31" fmla="*/ 0 h 615"/>
                <a:gd name="T32" fmla="*/ 0 w 283"/>
                <a:gd name="T33" fmla="*/ 0 h 615"/>
                <a:gd name="T34" fmla="*/ 0 w 283"/>
                <a:gd name="T35" fmla="*/ 0 h 615"/>
                <a:gd name="T36" fmla="*/ 0 w 283"/>
                <a:gd name="T37" fmla="*/ 0 h 615"/>
                <a:gd name="T38" fmla="*/ 0 w 283"/>
                <a:gd name="T39" fmla="*/ 0 h 615"/>
                <a:gd name="T40" fmla="*/ 0 w 283"/>
                <a:gd name="T41" fmla="*/ 0 h 615"/>
                <a:gd name="T42" fmla="*/ 0 w 283"/>
                <a:gd name="T43" fmla="*/ 0 h 615"/>
                <a:gd name="T44" fmla="*/ 0 w 283"/>
                <a:gd name="T45" fmla="*/ 0 h 615"/>
                <a:gd name="T46" fmla="*/ 0 w 283"/>
                <a:gd name="T47" fmla="*/ 0 h 615"/>
                <a:gd name="T48" fmla="*/ 0 w 283"/>
                <a:gd name="T49" fmla="*/ 0 h 615"/>
                <a:gd name="T50" fmla="*/ 0 w 283"/>
                <a:gd name="T51" fmla="*/ 0 h 615"/>
                <a:gd name="T52" fmla="*/ 0 w 283"/>
                <a:gd name="T53" fmla="*/ 0 h 615"/>
                <a:gd name="T54" fmla="*/ 0 w 283"/>
                <a:gd name="T55" fmla="*/ 0 h 615"/>
                <a:gd name="T56" fmla="*/ 0 w 283"/>
                <a:gd name="T57" fmla="*/ 0 h 6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83" h="615">
                  <a:moveTo>
                    <a:pt x="210" y="6"/>
                  </a:moveTo>
                  <a:lnTo>
                    <a:pt x="209" y="24"/>
                  </a:lnTo>
                  <a:lnTo>
                    <a:pt x="210" y="68"/>
                  </a:lnTo>
                  <a:lnTo>
                    <a:pt x="218" y="124"/>
                  </a:lnTo>
                  <a:lnTo>
                    <a:pt x="225" y="152"/>
                  </a:lnTo>
                  <a:lnTo>
                    <a:pt x="236" y="178"/>
                  </a:lnTo>
                  <a:lnTo>
                    <a:pt x="228" y="199"/>
                  </a:lnTo>
                  <a:lnTo>
                    <a:pt x="222" y="224"/>
                  </a:lnTo>
                  <a:lnTo>
                    <a:pt x="219" y="256"/>
                  </a:lnTo>
                  <a:lnTo>
                    <a:pt x="220" y="295"/>
                  </a:lnTo>
                  <a:lnTo>
                    <a:pt x="229" y="338"/>
                  </a:lnTo>
                  <a:lnTo>
                    <a:pt x="238" y="362"/>
                  </a:lnTo>
                  <a:lnTo>
                    <a:pt x="249" y="386"/>
                  </a:lnTo>
                  <a:lnTo>
                    <a:pt x="265" y="411"/>
                  </a:lnTo>
                  <a:lnTo>
                    <a:pt x="283" y="436"/>
                  </a:lnTo>
                  <a:lnTo>
                    <a:pt x="0" y="615"/>
                  </a:lnTo>
                  <a:lnTo>
                    <a:pt x="2" y="556"/>
                  </a:lnTo>
                  <a:lnTo>
                    <a:pt x="13" y="416"/>
                  </a:lnTo>
                  <a:lnTo>
                    <a:pt x="26" y="332"/>
                  </a:lnTo>
                  <a:lnTo>
                    <a:pt x="44" y="248"/>
                  </a:lnTo>
                  <a:lnTo>
                    <a:pt x="56" y="209"/>
                  </a:lnTo>
                  <a:lnTo>
                    <a:pt x="71" y="171"/>
                  </a:lnTo>
                  <a:lnTo>
                    <a:pt x="87" y="139"/>
                  </a:lnTo>
                  <a:lnTo>
                    <a:pt x="105" y="109"/>
                  </a:lnTo>
                  <a:lnTo>
                    <a:pt x="167" y="32"/>
                  </a:lnTo>
                  <a:lnTo>
                    <a:pt x="198" y="4"/>
                  </a:lnTo>
                  <a:lnTo>
                    <a:pt x="205" y="0"/>
                  </a:lnTo>
                  <a:lnTo>
                    <a:pt x="209" y="2"/>
                  </a:lnTo>
                  <a:lnTo>
                    <a:pt x="210" y="6"/>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23" name="Freeform 217"/>
            <p:cNvSpPr>
              <a:spLocks/>
            </p:cNvSpPr>
            <p:nvPr/>
          </p:nvSpPr>
          <p:spPr bwMode="auto">
            <a:xfrm>
              <a:off x="5025" y="3307"/>
              <a:ext cx="43" cy="80"/>
            </a:xfrm>
            <a:custGeom>
              <a:avLst/>
              <a:gdLst>
                <a:gd name="T0" fmla="*/ 0 w 302"/>
                <a:gd name="T1" fmla="*/ 0 h 637"/>
                <a:gd name="T2" fmla="*/ 0 w 302"/>
                <a:gd name="T3" fmla="*/ 0 h 637"/>
                <a:gd name="T4" fmla="*/ 0 w 302"/>
                <a:gd name="T5" fmla="*/ 0 h 637"/>
                <a:gd name="T6" fmla="*/ 0 w 302"/>
                <a:gd name="T7" fmla="*/ 0 h 637"/>
                <a:gd name="T8" fmla="*/ 0 w 302"/>
                <a:gd name="T9" fmla="*/ 0 h 637"/>
                <a:gd name="T10" fmla="*/ 0 w 302"/>
                <a:gd name="T11" fmla="*/ 0 h 637"/>
                <a:gd name="T12" fmla="*/ 0 w 302"/>
                <a:gd name="T13" fmla="*/ 0 h 637"/>
                <a:gd name="T14" fmla="*/ 0 w 302"/>
                <a:gd name="T15" fmla="*/ 0 h 637"/>
                <a:gd name="T16" fmla="*/ 0 w 302"/>
                <a:gd name="T17" fmla="*/ 0 h 637"/>
                <a:gd name="T18" fmla="*/ 0 w 302"/>
                <a:gd name="T19" fmla="*/ 0 h 637"/>
                <a:gd name="T20" fmla="*/ 0 w 302"/>
                <a:gd name="T21" fmla="*/ 0 h 637"/>
                <a:gd name="T22" fmla="*/ 0 w 302"/>
                <a:gd name="T23" fmla="*/ 0 h 637"/>
                <a:gd name="T24" fmla="*/ 0 w 302"/>
                <a:gd name="T25" fmla="*/ 0 h 637"/>
                <a:gd name="T26" fmla="*/ 0 w 302"/>
                <a:gd name="T27" fmla="*/ 0 h 637"/>
                <a:gd name="T28" fmla="*/ 0 w 302"/>
                <a:gd name="T29" fmla="*/ 0 h 637"/>
                <a:gd name="T30" fmla="*/ 0 w 302"/>
                <a:gd name="T31" fmla="*/ 0 h 637"/>
                <a:gd name="T32" fmla="*/ 0 w 302"/>
                <a:gd name="T33" fmla="*/ 0 h 637"/>
                <a:gd name="T34" fmla="*/ 0 w 302"/>
                <a:gd name="T35" fmla="*/ 0 h 637"/>
                <a:gd name="T36" fmla="*/ 0 w 302"/>
                <a:gd name="T37" fmla="*/ 0 h 637"/>
                <a:gd name="T38" fmla="*/ 0 w 302"/>
                <a:gd name="T39" fmla="*/ 0 h 637"/>
                <a:gd name="T40" fmla="*/ 0 w 302"/>
                <a:gd name="T41" fmla="*/ 0 h 637"/>
                <a:gd name="T42" fmla="*/ 0 w 302"/>
                <a:gd name="T43" fmla="*/ 0 h 637"/>
                <a:gd name="T44" fmla="*/ 0 w 302"/>
                <a:gd name="T45" fmla="*/ 0 h 637"/>
                <a:gd name="T46" fmla="*/ 0 w 302"/>
                <a:gd name="T47" fmla="*/ 0 h 637"/>
                <a:gd name="T48" fmla="*/ 0 w 302"/>
                <a:gd name="T49" fmla="*/ 0 h 637"/>
                <a:gd name="T50" fmla="*/ 0 w 302"/>
                <a:gd name="T51" fmla="*/ 0 h 637"/>
                <a:gd name="T52" fmla="*/ 0 w 302"/>
                <a:gd name="T53" fmla="*/ 0 h 637"/>
                <a:gd name="T54" fmla="*/ 0 w 302"/>
                <a:gd name="T55" fmla="*/ 0 h 637"/>
                <a:gd name="T56" fmla="*/ 0 w 302"/>
                <a:gd name="T57" fmla="*/ 0 h 637"/>
                <a:gd name="T58" fmla="*/ 0 w 302"/>
                <a:gd name="T59" fmla="*/ 0 h 637"/>
                <a:gd name="T60" fmla="*/ 0 w 302"/>
                <a:gd name="T61" fmla="*/ 0 h 637"/>
                <a:gd name="T62" fmla="*/ 0 w 302"/>
                <a:gd name="T63" fmla="*/ 0 h 63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02" h="637">
                  <a:moveTo>
                    <a:pt x="225" y="7"/>
                  </a:moveTo>
                  <a:lnTo>
                    <a:pt x="210" y="12"/>
                  </a:lnTo>
                  <a:lnTo>
                    <a:pt x="210" y="15"/>
                  </a:lnTo>
                  <a:lnTo>
                    <a:pt x="209" y="32"/>
                  </a:lnTo>
                  <a:lnTo>
                    <a:pt x="210" y="77"/>
                  </a:lnTo>
                  <a:lnTo>
                    <a:pt x="218" y="133"/>
                  </a:lnTo>
                  <a:lnTo>
                    <a:pt x="226" y="162"/>
                  </a:lnTo>
                  <a:lnTo>
                    <a:pt x="236" y="186"/>
                  </a:lnTo>
                  <a:lnTo>
                    <a:pt x="229" y="205"/>
                  </a:lnTo>
                  <a:lnTo>
                    <a:pt x="221" y="231"/>
                  </a:lnTo>
                  <a:lnTo>
                    <a:pt x="218" y="264"/>
                  </a:lnTo>
                  <a:lnTo>
                    <a:pt x="219" y="304"/>
                  </a:lnTo>
                  <a:lnTo>
                    <a:pt x="230" y="348"/>
                  </a:lnTo>
                  <a:lnTo>
                    <a:pt x="239" y="373"/>
                  </a:lnTo>
                  <a:lnTo>
                    <a:pt x="250" y="398"/>
                  </a:lnTo>
                  <a:lnTo>
                    <a:pt x="266" y="423"/>
                  </a:lnTo>
                  <a:lnTo>
                    <a:pt x="280" y="442"/>
                  </a:lnTo>
                  <a:lnTo>
                    <a:pt x="16" y="608"/>
                  </a:lnTo>
                  <a:lnTo>
                    <a:pt x="18" y="564"/>
                  </a:lnTo>
                  <a:lnTo>
                    <a:pt x="29" y="425"/>
                  </a:lnTo>
                  <a:lnTo>
                    <a:pt x="41" y="341"/>
                  </a:lnTo>
                  <a:lnTo>
                    <a:pt x="59" y="258"/>
                  </a:lnTo>
                  <a:lnTo>
                    <a:pt x="71" y="219"/>
                  </a:lnTo>
                  <a:lnTo>
                    <a:pt x="86" y="182"/>
                  </a:lnTo>
                  <a:lnTo>
                    <a:pt x="102" y="151"/>
                  </a:lnTo>
                  <a:lnTo>
                    <a:pt x="119" y="121"/>
                  </a:lnTo>
                  <a:lnTo>
                    <a:pt x="181" y="45"/>
                  </a:lnTo>
                  <a:lnTo>
                    <a:pt x="210" y="18"/>
                  </a:lnTo>
                  <a:lnTo>
                    <a:pt x="214" y="17"/>
                  </a:lnTo>
                  <a:lnTo>
                    <a:pt x="215" y="17"/>
                  </a:lnTo>
                  <a:lnTo>
                    <a:pt x="219" y="2"/>
                  </a:lnTo>
                  <a:lnTo>
                    <a:pt x="210" y="12"/>
                  </a:lnTo>
                  <a:lnTo>
                    <a:pt x="210" y="15"/>
                  </a:lnTo>
                  <a:lnTo>
                    <a:pt x="209" y="32"/>
                  </a:lnTo>
                  <a:lnTo>
                    <a:pt x="226" y="32"/>
                  </a:lnTo>
                  <a:lnTo>
                    <a:pt x="227" y="13"/>
                  </a:lnTo>
                  <a:lnTo>
                    <a:pt x="224" y="3"/>
                  </a:lnTo>
                  <a:lnTo>
                    <a:pt x="212" y="0"/>
                  </a:lnTo>
                  <a:lnTo>
                    <a:pt x="202" y="5"/>
                  </a:lnTo>
                  <a:lnTo>
                    <a:pt x="168" y="35"/>
                  </a:lnTo>
                  <a:lnTo>
                    <a:pt x="107" y="113"/>
                  </a:lnTo>
                  <a:lnTo>
                    <a:pt x="88" y="143"/>
                  </a:lnTo>
                  <a:lnTo>
                    <a:pt x="71" y="176"/>
                  </a:lnTo>
                  <a:lnTo>
                    <a:pt x="57" y="215"/>
                  </a:lnTo>
                  <a:lnTo>
                    <a:pt x="45" y="254"/>
                  </a:lnTo>
                  <a:lnTo>
                    <a:pt x="26" y="339"/>
                  </a:lnTo>
                  <a:lnTo>
                    <a:pt x="13" y="423"/>
                  </a:lnTo>
                  <a:lnTo>
                    <a:pt x="2" y="564"/>
                  </a:lnTo>
                  <a:lnTo>
                    <a:pt x="0" y="637"/>
                  </a:lnTo>
                  <a:lnTo>
                    <a:pt x="302" y="446"/>
                  </a:lnTo>
                  <a:lnTo>
                    <a:pt x="279" y="415"/>
                  </a:lnTo>
                  <a:lnTo>
                    <a:pt x="264" y="390"/>
                  </a:lnTo>
                  <a:lnTo>
                    <a:pt x="253" y="367"/>
                  </a:lnTo>
                  <a:lnTo>
                    <a:pt x="244" y="344"/>
                  </a:lnTo>
                  <a:lnTo>
                    <a:pt x="236" y="302"/>
                  </a:lnTo>
                  <a:lnTo>
                    <a:pt x="235" y="264"/>
                  </a:lnTo>
                  <a:lnTo>
                    <a:pt x="238" y="233"/>
                  </a:lnTo>
                  <a:lnTo>
                    <a:pt x="243" y="209"/>
                  </a:lnTo>
                  <a:lnTo>
                    <a:pt x="252" y="186"/>
                  </a:lnTo>
                  <a:lnTo>
                    <a:pt x="240" y="157"/>
                  </a:lnTo>
                  <a:lnTo>
                    <a:pt x="233" y="131"/>
                  </a:lnTo>
                  <a:lnTo>
                    <a:pt x="227" y="75"/>
                  </a:lnTo>
                  <a:lnTo>
                    <a:pt x="226" y="32"/>
                  </a:lnTo>
                  <a:lnTo>
                    <a:pt x="227" y="13"/>
                  </a:lnTo>
                  <a:lnTo>
                    <a:pt x="225" y="7"/>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324" name="Freeform 218"/>
            <p:cNvSpPr>
              <a:spLocks/>
            </p:cNvSpPr>
            <p:nvPr/>
          </p:nvSpPr>
          <p:spPr bwMode="auto">
            <a:xfrm>
              <a:off x="5062" y="3355"/>
              <a:ext cx="48" cy="48"/>
            </a:xfrm>
            <a:custGeom>
              <a:avLst/>
              <a:gdLst>
                <a:gd name="T0" fmla="*/ 0 w 311"/>
                <a:gd name="T1" fmla="*/ 0 h 350"/>
                <a:gd name="T2" fmla="*/ 0 w 311"/>
                <a:gd name="T3" fmla="*/ 0 h 350"/>
                <a:gd name="T4" fmla="*/ 0 w 311"/>
                <a:gd name="T5" fmla="*/ 0 h 350"/>
                <a:gd name="T6" fmla="*/ 0 w 311"/>
                <a:gd name="T7" fmla="*/ 0 h 350"/>
                <a:gd name="T8" fmla="*/ 0 w 311"/>
                <a:gd name="T9" fmla="*/ 0 h 350"/>
                <a:gd name="T10" fmla="*/ 0 w 311"/>
                <a:gd name="T11" fmla="*/ 0 h 350"/>
                <a:gd name="T12" fmla="*/ 0 w 311"/>
                <a:gd name="T13" fmla="*/ 0 h 350"/>
                <a:gd name="T14" fmla="*/ 0 w 311"/>
                <a:gd name="T15" fmla="*/ 0 h 350"/>
                <a:gd name="T16" fmla="*/ 0 w 311"/>
                <a:gd name="T17" fmla="*/ 0 h 350"/>
                <a:gd name="T18" fmla="*/ 0 w 311"/>
                <a:gd name="T19" fmla="*/ 0 h 350"/>
                <a:gd name="T20" fmla="*/ 0 w 311"/>
                <a:gd name="T21" fmla="*/ 0 h 350"/>
                <a:gd name="T22" fmla="*/ 0 w 311"/>
                <a:gd name="T23" fmla="*/ 0 h 350"/>
                <a:gd name="T24" fmla="*/ 0 w 311"/>
                <a:gd name="T25" fmla="*/ 0 h 350"/>
                <a:gd name="T26" fmla="*/ 0 w 311"/>
                <a:gd name="T27" fmla="*/ 0 h 350"/>
                <a:gd name="T28" fmla="*/ 0 w 311"/>
                <a:gd name="T29" fmla="*/ 0 h 350"/>
                <a:gd name="T30" fmla="*/ 0 w 311"/>
                <a:gd name="T31" fmla="*/ 0 h 350"/>
                <a:gd name="T32" fmla="*/ 0 w 311"/>
                <a:gd name="T33" fmla="*/ 0 h 350"/>
                <a:gd name="T34" fmla="*/ 0 w 311"/>
                <a:gd name="T35" fmla="*/ 0 h 350"/>
                <a:gd name="T36" fmla="*/ 0 w 311"/>
                <a:gd name="T37" fmla="*/ 0 h 3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11" h="350">
                  <a:moveTo>
                    <a:pt x="0" y="53"/>
                  </a:moveTo>
                  <a:lnTo>
                    <a:pt x="85" y="350"/>
                  </a:lnTo>
                  <a:lnTo>
                    <a:pt x="169" y="239"/>
                  </a:lnTo>
                  <a:lnTo>
                    <a:pt x="232" y="151"/>
                  </a:lnTo>
                  <a:lnTo>
                    <a:pt x="254" y="119"/>
                  </a:lnTo>
                  <a:lnTo>
                    <a:pt x="260" y="110"/>
                  </a:lnTo>
                  <a:lnTo>
                    <a:pt x="272" y="88"/>
                  </a:lnTo>
                  <a:lnTo>
                    <a:pt x="311" y="8"/>
                  </a:lnTo>
                  <a:lnTo>
                    <a:pt x="272" y="10"/>
                  </a:lnTo>
                  <a:lnTo>
                    <a:pt x="231" y="8"/>
                  </a:lnTo>
                  <a:lnTo>
                    <a:pt x="213" y="6"/>
                  </a:lnTo>
                  <a:lnTo>
                    <a:pt x="182" y="0"/>
                  </a:lnTo>
                  <a:lnTo>
                    <a:pt x="174" y="13"/>
                  </a:lnTo>
                  <a:lnTo>
                    <a:pt x="158" y="25"/>
                  </a:lnTo>
                  <a:lnTo>
                    <a:pt x="151" y="30"/>
                  </a:lnTo>
                  <a:lnTo>
                    <a:pt x="132" y="39"/>
                  </a:lnTo>
                  <a:lnTo>
                    <a:pt x="93" y="50"/>
                  </a:lnTo>
                  <a:lnTo>
                    <a:pt x="49" y="54"/>
                  </a:lnTo>
                  <a:lnTo>
                    <a:pt x="0" y="53"/>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25" name="Freeform 219"/>
            <p:cNvSpPr>
              <a:spLocks/>
            </p:cNvSpPr>
            <p:nvPr/>
          </p:nvSpPr>
          <p:spPr bwMode="auto">
            <a:xfrm>
              <a:off x="5062" y="3355"/>
              <a:ext cx="48" cy="48"/>
            </a:xfrm>
            <a:custGeom>
              <a:avLst/>
              <a:gdLst>
                <a:gd name="T0" fmla="*/ 0 w 335"/>
                <a:gd name="T1" fmla="*/ 0 h 376"/>
                <a:gd name="T2" fmla="*/ 0 w 335"/>
                <a:gd name="T3" fmla="*/ 0 h 376"/>
                <a:gd name="T4" fmla="*/ 0 w 335"/>
                <a:gd name="T5" fmla="*/ 0 h 376"/>
                <a:gd name="T6" fmla="*/ 0 w 335"/>
                <a:gd name="T7" fmla="*/ 0 h 376"/>
                <a:gd name="T8" fmla="*/ 0 w 335"/>
                <a:gd name="T9" fmla="*/ 0 h 376"/>
                <a:gd name="T10" fmla="*/ 0 w 335"/>
                <a:gd name="T11" fmla="*/ 0 h 376"/>
                <a:gd name="T12" fmla="*/ 0 w 335"/>
                <a:gd name="T13" fmla="*/ 0 h 376"/>
                <a:gd name="T14" fmla="*/ 0 w 335"/>
                <a:gd name="T15" fmla="*/ 0 h 376"/>
                <a:gd name="T16" fmla="*/ 0 w 335"/>
                <a:gd name="T17" fmla="*/ 0 h 376"/>
                <a:gd name="T18" fmla="*/ 0 w 335"/>
                <a:gd name="T19" fmla="*/ 0 h 376"/>
                <a:gd name="T20" fmla="*/ 0 w 335"/>
                <a:gd name="T21" fmla="*/ 0 h 376"/>
                <a:gd name="T22" fmla="*/ 0 w 335"/>
                <a:gd name="T23" fmla="*/ 0 h 376"/>
                <a:gd name="T24" fmla="*/ 0 w 335"/>
                <a:gd name="T25" fmla="*/ 0 h 376"/>
                <a:gd name="T26" fmla="*/ 0 w 335"/>
                <a:gd name="T27" fmla="*/ 0 h 376"/>
                <a:gd name="T28" fmla="*/ 0 w 335"/>
                <a:gd name="T29" fmla="*/ 0 h 376"/>
                <a:gd name="T30" fmla="*/ 0 w 335"/>
                <a:gd name="T31" fmla="*/ 0 h 376"/>
                <a:gd name="T32" fmla="*/ 0 w 335"/>
                <a:gd name="T33" fmla="*/ 0 h 376"/>
                <a:gd name="T34" fmla="*/ 0 w 335"/>
                <a:gd name="T35" fmla="*/ 0 h 376"/>
                <a:gd name="T36" fmla="*/ 0 w 335"/>
                <a:gd name="T37" fmla="*/ 0 h 376"/>
                <a:gd name="T38" fmla="*/ 0 w 335"/>
                <a:gd name="T39" fmla="*/ 0 h 376"/>
                <a:gd name="T40" fmla="*/ 0 w 335"/>
                <a:gd name="T41" fmla="*/ 0 h 376"/>
                <a:gd name="T42" fmla="*/ 0 w 335"/>
                <a:gd name="T43" fmla="*/ 0 h 376"/>
                <a:gd name="T44" fmla="*/ 0 w 335"/>
                <a:gd name="T45" fmla="*/ 0 h 376"/>
                <a:gd name="T46" fmla="*/ 0 w 335"/>
                <a:gd name="T47" fmla="*/ 0 h 376"/>
                <a:gd name="T48" fmla="*/ 0 w 335"/>
                <a:gd name="T49" fmla="*/ 0 h 376"/>
                <a:gd name="T50" fmla="*/ 0 w 335"/>
                <a:gd name="T51" fmla="*/ 0 h 376"/>
                <a:gd name="T52" fmla="*/ 0 w 335"/>
                <a:gd name="T53" fmla="*/ 0 h 376"/>
                <a:gd name="T54" fmla="*/ 0 w 335"/>
                <a:gd name="T55" fmla="*/ 0 h 376"/>
                <a:gd name="T56" fmla="*/ 0 w 335"/>
                <a:gd name="T57" fmla="*/ 0 h 376"/>
                <a:gd name="T58" fmla="*/ 0 w 335"/>
                <a:gd name="T59" fmla="*/ 0 h 376"/>
                <a:gd name="T60" fmla="*/ 0 w 335"/>
                <a:gd name="T61" fmla="*/ 0 h 376"/>
                <a:gd name="T62" fmla="*/ 0 w 335"/>
                <a:gd name="T63" fmla="*/ 0 h 376"/>
                <a:gd name="T64" fmla="*/ 0 w 335"/>
                <a:gd name="T65" fmla="*/ 0 h 376"/>
                <a:gd name="T66" fmla="*/ 0 w 335"/>
                <a:gd name="T67" fmla="*/ 0 h 376"/>
                <a:gd name="T68" fmla="*/ 0 w 335"/>
                <a:gd name="T69" fmla="*/ 0 h 376"/>
                <a:gd name="T70" fmla="*/ 0 w 335"/>
                <a:gd name="T71" fmla="*/ 0 h 376"/>
                <a:gd name="T72" fmla="*/ 0 w 335"/>
                <a:gd name="T73" fmla="*/ 0 h 376"/>
                <a:gd name="T74" fmla="*/ 0 w 335"/>
                <a:gd name="T75" fmla="*/ 0 h 376"/>
                <a:gd name="T76" fmla="*/ 0 w 335"/>
                <a:gd name="T77" fmla="*/ 0 h 376"/>
                <a:gd name="T78" fmla="*/ 0 w 335"/>
                <a:gd name="T79" fmla="*/ 0 h 376"/>
                <a:gd name="T80" fmla="*/ 0 w 335"/>
                <a:gd name="T81" fmla="*/ 0 h 376"/>
                <a:gd name="T82" fmla="*/ 0 w 335"/>
                <a:gd name="T83" fmla="*/ 0 h 376"/>
                <a:gd name="T84" fmla="*/ 0 w 335"/>
                <a:gd name="T85" fmla="*/ 0 h 37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35" h="376">
                  <a:moveTo>
                    <a:pt x="59" y="71"/>
                  </a:moveTo>
                  <a:lnTo>
                    <a:pt x="59" y="54"/>
                  </a:lnTo>
                  <a:lnTo>
                    <a:pt x="0" y="53"/>
                  </a:lnTo>
                  <a:lnTo>
                    <a:pt x="92" y="376"/>
                  </a:lnTo>
                  <a:lnTo>
                    <a:pt x="186" y="251"/>
                  </a:lnTo>
                  <a:lnTo>
                    <a:pt x="249" y="163"/>
                  </a:lnTo>
                  <a:lnTo>
                    <a:pt x="270" y="131"/>
                  </a:lnTo>
                  <a:lnTo>
                    <a:pt x="278" y="122"/>
                  </a:lnTo>
                  <a:lnTo>
                    <a:pt x="289" y="99"/>
                  </a:lnTo>
                  <a:lnTo>
                    <a:pt x="335" y="8"/>
                  </a:lnTo>
                  <a:lnTo>
                    <a:pt x="282" y="10"/>
                  </a:lnTo>
                  <a:lnTo>
                    <a:pt x="242" y="8"/>
                  </a:lnTo>
                  <a:lnTo>
                    <a:pt x="224" y="6"/>
                  </a:lnTo>
                  <a:lnTo>
                    <a:pt x="188" y="0"/>
                  </a:lnTo>
                  <a:lnTo>
                    <a:pt x="177" y="15"/>
                  </a:lnTo>
                  <a:lnTo>
                    <a:pt x="163" y="27"/>
                  </a:lnTo>
                  <a:lnTo>
                    <a:pt x="157" y="31"/>
                  </a:lnTo>
                  <a:lnTo>
                    <a:pt x="139" y="40"/>
                  </a:lnTo>
                  <a:lnTo>
                    <a:pt x="102" y="50"/>
                  </a:lnTo>
                  <a:lnTo>
                    <a:pt x="59" y="54"/>
                  </a:lnTo>
                  <a:lnTo>
                    <a:pt x="0" y="53"/>
                  </a:lnTo>
                  <a:lnTo>
                    <a:pt x="88" y="360"/>
                  </a:lnTo>
                  <a:lnTo>
                    <a:pt x="102" y="356"/>
                  </a:lnTo>
                  <a:lnTo>
                    <a:pt x="20" y="70"/>
                  </a:lnTo>
                  <a:lnTo>
                    <a:pt x="59" y="71"/>
                  </a:lnTo>
                  <a:lnTo>
                    <a:pt x="104" y="66"/>
                  </a:lnTo>
                  <a:lnTo>
                    <a:pt x="145" y="54"/>
                  </a:lnTo>
                  <a:lnTo>
                    <a:pt x="165" y="45"/>
                  </a:lnTo>
                  <a:lnTo>
                    <a:pt x="173" y="39"/>
                  </a:lnTo>
                  <a:lnTo>
                    <a:pt x="190" y="26"/>
                  </a:lnTo>
                  <a:lnTo>
                    <a:pt x="196" y="16"/>
                  </a:lnTo>
                  <a:lnTo>
                    <a:pt x="222" y="23"/>
                  </a:lnTo>
                  <a:lnTo>
                    <a:pt x="240" y="25"/>
                  </a:lnTo>
                  <a:lnTo>
                    <a:pt x="282" y="27"/>
                  </a:lnTo>
                  <a:lnTo>
                    <a:pt x="308" y="25"/>
                  </a:lnTo>
                  <a:lnTo>
                    <a:pt x="274" y="93"/>
                  </a:lnTo>
                  <a:lnTo>
                    <a:pt x="263" y="114"/>
                  </a:lnTo>
                  <a:lnTo>
                    <a:pt x="258" y="123"/>
                  </a:lnTo>
                  <a:lnTo>
                    <a:pt x="235" y="155"/>
                  </a:lnTo>
                  <a:lnTo>
                    <a:pt x="173" y="243"/>
                  </a:lnTo>
                  <a:lnTo>
                    <a:pt x="98" y="341"/>
                  </a:lnTo>
                  <a:lnTo>
                    <a:pt x="20" y="70"/>
                  </a:lnTo>
                  <a:lnTo>
                    <a:pt x="59" y="71"/>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326" name="Freeform 220"/>
            <p:cNvSpPr>
              <a:spLocks/>
            </p:cNvSpPr>
            <p:nvPr/>
          </p:nvSpPr>
          <p:spPr bwMode="auto">
            <a:xfrm>
              <a:off x="5269" y="3466"/>
              <a:ext cx="42" cy="16"/>
            </a:xfrm>
            <a:custGeom>
              <a:avLst/>
              <a:gdLst>
                <a:gd name="T0" fmla="*/ 0 w 302"/>
                <a:gd name="T1" fmla="*/ 0 h 112"/>
                <a:gd name="T2" fmla="*/ 0 w 302"/>
                <a:gd name="T3" fmla="*/ 0 h 112"/>
                <a:gd name="T4" fmla="*/ 0 w 302"/>
                <a:gd name="T5" fmla="*/ 0 h 112"/>
                <a:gd name="T6" fmla="*/ 0 w 302"/>
                <a:gd name="T7" fmla="*/ 0 h 112"/>
                <a:gd name="T8" fmla="*/ 0 w 302"/>
                <a:gd name="T9" fmla="*/ 0 h 112"/>
                <a:gd name="T10" fmla="*/ 0 w 302"/>
                <a:gd name="T11" fmla="*/ 0 h 112"/>
                <a:gd name="T12" fmla="*/ 0 w 302"/>
                <a:gd name="T13" fmla="*/ 0 h 112"/>
                <a:gd name="T14" fmla="*/ 0 w 302"/>
                <a:gd name="T15" fmla="*/ 0 h 112"/>
                <a:gd name="T16" fmla="*/ 0 w 302"/>
                <a:gd name="T17" fmla="*/ 0 h 112"/>
                <a:gd name="T18" fmla="*/ 0 w 302"/>
                <a:gd name="T19" fmla="*/ 0 h 112"/>
                <a:gd name="T20" fmla="*/ 0 w 302"/>
                <a:gd name="T21" fmla="*/ 0 h 112"/>
                <a:gd name="T22" fmla="*/ 0 w 302"/>
                <a:gd name="T23" fmla="*/ 0 h 112"/>
                <a:gd name="T24" fmla="*/ 0 w 302"/>
                <a:gd name="T25" fmla="*/ 0 h 112"/>
                <a:gd name="T26" fmla="*/ 0 w 302"/>
                <a:gd name="T27" fmla="*/ 0 h 112"/>
                <a:gd name="T28" fmla="*/ 0 w 302"/>
                <a:gd name="T29" fmla="*/ 0 h 112"/>
                <a:gd name="T30" fmla="*/ 0 w 302"/>
                <a:gd name="T31" fmla="*/ 0 h 11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02" h="112">
                  <a:moveTo>
                    <a:pt x="0" y="0"/>
                  </a:moveTo>
                  <a:lnTo>
                    <a:pt x="300" y="0"/>
                  </a:lnTo>
                  <a:lnTo>
                    <a:pt x="301" y="16"/>
                  </a:lnTo>
                  <a:lnTo>
                    <a:pt x="302" y="50"/>
                  </a:lnTo>
                  <a:lnTo>
                    <a:pt x="295" y="84"/>
                  </a:lnTo>
                  <a:lnTo>
                    <a:pt x="287" y="98"/>
                  </a:lnTo>
                  <a:lnTo>
                    <a:pt x="275" y="105"/>
                  </a:lnTo>
                  <a:lnTo>
                    <a:pt x="224" y="110"/>
                  </a:lnTo>
                  <a:lnTo>
                    <a:pt x="146" y="112"/>
                  </a:lnTo>
                  <a:lnTo>
                    <a:pt x="70" y="108"/>
                  </a:lnTo>
                  <a:lnTo>
                    <a:pt x="43" y="103"/>
                  </a:lnTo>
                  <a:lnTo>
                    <a:pt x="34" y="101"/>
                  </a:lnTo>
                  <a:lnTo>
                    <a:pt x="27" y="96"/>
                  </a:lnTo>
                  <a:lnTo>
                    <a:pt x="14" y="72"/>
                  </a:lnTo>
                  <a:lnTo>
                    <a:pt x="6" y="40"/>
                  </a:lnTo>
                  <a:lnTo>
                    <a:pt x="0" y="0"/>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27" name="Freeform 221"/>
            <p:cNvSpPr>
              <a:spLocks/>
            </p:cNvSpPr>
            <p:nvPr/>
          </p:nvSpPr>
          <p:spPr bwMode="auto">
            <a:xfrm>
              <a:off x="5269" y="3466"/>
              <a:ext cx="42" cy="16"/>
            </a:xfrm>
            <a:custGeom>
              <a:avLst/>
              <a:gdLst>
                <a:gd name="T0" fmla="*/ 0 w 320"/>
                <a:gd name="T1" fmla="*/ 0 h 128"/>
                <a:gd name="T2" fmla="*/ 0 w 320"/>
                <a:gd name="T3" fmla="*/ 0 h 128"/>
                <a:gd name="T4" fmla="*/ 0 w 320"/>
                <a:gd name="T5" fmla="*/ 0 h 128"/>
                <a:gd name="T6" fmla="*/ 0 w 320"/>
                <a:gd name="T7" fmla="*/ 0 h 128"/>
                <a:gd name="T8" fmla="*/ 0 w 320"/>
                <a:gd name="T9" fmla="*/ 0 h 128"/>
                <a:gd name="T10" fmla="*/ 0 w 320"/>
                <a:gd name="T11" fmla="*/ 0 h 128"/>
                <a:gd name="T12" fmla="*/ 0 w 320"/>
                <a:gd name="T13" fmla="*/ 0 h 128"/>
                <a:gd name="T14" fmla="*/ 0 w 320"/>
                <a:gd name="T15" fmla="*/ 0 h 128"/>
                <a:gd name="T16" fmla="*/ 0 w 320"/>
                <a:gd name="T17" fmla="*/ 0 h 128"/>
                <a:gd name="T18" fmla="*/ 0 w 320"/>
                <a:gd name="T19" fmla="*/ 0 h 128"/>
                <a:gd name="T20" fmla="*/ 0 w 320"/>
                <a:gd name="T21" fmla="*/ 0 h 128"/>
                <a:gd name="T22" fmla="*/ 0 w 320"/>
                <a:gd name="T23" fmla="*/ 0 h 128"/>
                <a:gd name="T24" fmla="*/ 0 w 320"/>
                <a:gd name="T25" fmla="*/ 0 h 128"/>
                <a:gd name="T26" fmla="*/ 0 w 320"/>
                <a:gd name="T27" fmla="*/ 0 h 128"/>
                <a:gd name="T28" fmla="*/ 0 w 320"/>
                <a:gd name="T29" fmla="*/ 0 h 128"/>
                <a:gd name="T30" fmla="*/ 0 w 320"/>
                <a:gd name="T31" fmla="*/ 0 h 128"/>
                <a:gd name="T32" fmla="*/ 0 w 320"/>
                <a:gd name="T33" fmla="*/ 0 h 128"/>
                <a:gd name="T34" fmla="*/ 0 w 320"/>
                <a:gd name="T35" fmla="*/ 0 h 128"/>
                <a:gd name="T36" fmla="*/ 0 w 320"/>
                <a:gd name="T37" fmla="*/ 0 h 128"/>
                <a:gd name="T38" fmla="*/ 0 w 320"/>
                <a:gd name="T39" fmla="*/ 0 h 128"/>
                <a:gd name="T40" fmla="*/ 0 w 320"/>
                <a:gd name="T41" fmla="*/ 0 h 128"/>
                <a:gd name="T42" fmla="*/ 0 w 320"/>
                <a:gd name="T43" fmla="*/ 0 h 128"/>
                <a:gd name="T44" fmla="*/ 0 w 320"/>
                <a:gd name="T45" fmla="*/ 0 h 128"/>
                <a:gd name="T46" fmla="*/ 0 w 320"/>
                <a:gd name="T47" fmla="*/ 0 h 128"/>
                <a:gd name="T48" fmla="*/ 0 w 320"/>
                <a:gd name="T49" fmla="*/ 0 h 128"/>
                <a:gd name="T50" fmla="*/ 0 w 320"/>
                <a:gd name="T51" fmla="*/ 0 h 128"/>
                <a:gd name="T52" fmla="*/ 0 w 320"/>
                <a:gd name="T53" fmla="*/ 0 h 128"/>
                <a:gd name="T54" fmla="*/ 0 w 320"/>
                <a:gd name="T55" fmla="*/ 0 h 128"/>
                <a:gd name="T56" fmla="*/ 0 w 320"/>
                <a:gd name="T57" fmla="*/ 0 h 128"/>
                <a:gd name="T58" fmla="*/ 0 w 320"/>
                <a:gd name="T59" fmla="*/ 0 h 128"/>
                <a:gd name="T60" fmla="*/ 0 w 320"/>
                <a:gd name="T61" fmla="*/ 0 h 128"/>
                <a:gd name="T62" fmla="*/ 0 w 320"/>
                <a:gd name="T63" fmla="*/ 0 h 128"/>
                <a:gd name="T64" fmla="*/ 0 w 320"/>
                <a:gd name="T65" fmla="*/ 0 h 128"/>
                <a:gd name="T66" fmla="*/ 0 w 320"/>
                <a:gd name="T67" fmla="*/ 0 h 128"/>
                <a:gd name="T68" fmla="*/ 0 w 320"/>
                <a:gd name="T69" fmla="*/ 0 h 128"/>
                <a:gd name="T70" fmla="*/ 0 w 320"/>
                <a:gd name="T71" fmla="*/ 0 h 128"/>
                <a:gd name="T72" fmla="*/ 0 w 320"/>
                <a:gd name="T73" fmla="*/ 0 h 12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20" h="128">
                  <a:moveTo>
                    <a:pt x="8" y="49"/>
                  </a:moveTo>
                  <a:lnTo>
                    <a:pt x="24" y="47"/>
                  </a:lnTo>
                  <a:lnTo>
                    <a:pt x="19" y="17"/>
                  </a:lnTo>
                  <a:lnTo>
                    <a:pt x="303" y="17"/>
                  </a:lnTo>
                  <a:lnTo>
                    <a:pt x="303" y="24"/>
                  </a:lnTo>
                  <a:lnTo>
                    <a:pt x="304" y="57"/>
                  </a:lnTo>
                  <a:lnTo>
                    <a:pt x="298" y="89"/>
                  </a:lnTo>
                  <a:lnTo>
                    <a:pt x="291" y="101"/>
                  </a:lnTo>
                  <a:lnTo>
                    <a:pt x="282" y="106"/>
                  </a:lnTo>
                  <a:lnTo>
                    <a:pt x="234" y="110"/>
                  </a:lnTo>
                  <a:lnTo>
                    <a:pt x="156" y="112"/>
                  </a:lnTo>
                  <a:lnTo>
                    <a:pt x="81" y="108"/>
                  </a:lnTo>
                  <a:lnTo>
                    <a:pt x="55" y="104"/>
                  </a:lnTo>
                  <a:lnTo>
                    <a:pt x="47" y="102"/>
                  </a:lnTo>
                  <a:lnTo>
                    <a:pt x="43" y="99"/>
                  </a:lnTo>
                  <a:lnTo>
                    <a:pt x="31" y="77"/>
                  </a:lnTo>
                  <a:lnTo>
                    <a:pt x="23" y="46"/>
                  </a:lnTo>
                  <a:lnTo>
                    <a:pt x="19" y="17"/>
                  </a:lnTo>
                  <a:lnTo>
                    <a:pt x="310" y="17"/>
                  </a:lnTo>
                  <a:lnTo>
                    <a:pt x="310" y="0"/>
                  </a:lnTo>
                  <a:lnTo>
                    <a:pt x="0" y="0"/>
                  </a:lnTo>
                  <a:lnTo>
                    <a:pt x="9" y="50"/>
                  </a:lnTo>
                  <a:lnTo>
                    <a:pt x="17" y="83"/>
                  </a:lnTo>
                  <a:lnTo>
                    <a:pt x="31" y="109"/>
                  </a:lnTo>
                  <a:lnTo>
                    <a:pt x="41" y="116"/>
                  </a:lnTo>
                  <a:lnTo>
                    <a:pt x="50" y="118"/>
                  </a:lnTo>
                  <a:lnTo>
                    <a:pt x="79" y="124"/>
                  </a:lnTo>
                  <a:lnTo>
                    <a:pt x="156" y="128"/>
                  </a:lnTo>
                  <a:lnTo>
                    <a:pt x="234" y="126"/>
                  </a:lnTo>
                  <a:lnTo>
                    <a:pt x="288" y="120"/>
                  </a:lnTo>
                  <a:lnTo>
                    <a:pt x="303" y="111"/>
                  </a:lnTo>
                  <a:lnTo>
                    <a:pt x="312" y="95"/>
                  </a:lnTo>
                  <a:lnTo>
                    <a:pt x="320" y="59"/>
                  </a:lnTo>
                  <a:lnTo>
                    <a:pt x="319" y="24"/>
                  </a:lnTo>
                  <a:lnTo>
                    <a:pt x="317" y="0"/>
                  </a:lnTo>
                  <a:lnTo>
                    <a:pt x="0" y="0"/>
                  </a:lnTo>
                  <a:lnTo>
                    <a:pt x="8" y="49"/>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28" name="Freeform 222"/>
            <p:cNvSpPr>
              <a:spLocks/>
            </p:cNvSpPr>
            <p:nvPr/>
          </p:nvSpPr>
          <p:spPr bwMode="auto">
            <a:xfrm>
              <a:off x="5200" y="3440"/>
              <a:ext cx="32" cy="32"/>
            </a:xfrm>
            <a:custGeom>
              <a:avLst/>
              <a:gdLst>
                <a:gd name="T0" fmla="*/ 0 w 242"/>
                <a:gd name="T1" fmla="*/ 0 h 258"/>
                <a:gd name="T2" fmla="*/ 0 w 242"/>
                <a:gd name="T3" fmla="*/ 0 h 258"/>
                <a:gd name="T4" fmla="*/ 0 w 242"/>
                <a:gd name="T5" fmla="*/ 0 h 258"/>
                <a:gd name="T6" fmla="*/ 0 w 242"/>
                <a:gd name="T7" fmla="*/ 0 h 258"/>
                <a:gd name="T8" fmla="*/ 0 w 242"/>
                <a:gd name="T9" fmla="*/ 0 h 258"/>
                <a:gd name="T10" fmla="*/ 0 w 242"/>
                <a:gd name="T11" fmla="*/ 0 h 258"/>
                <a:gd name="T12" fmla="*/ 0 w 242"/>
                <a:gd name="T13" fmla="*/ 0 h 258"/>
                <a:gd name="T14" fmla="*/ 0 w 242"/>
                <a:gd name="T15" fmla="*/ 0 h 258"/>
                <a:gd name="T16" fmla="*/ 0 w 242"/>
                <a:gd name="T17" fmla="*/ 0 h 258"/>
                <a:gd name="T18" fmla="*/ 0 w 242"/>
                <a:gd name="T19" fmla="*/ 0 h 258"/>
                <a:gd name="T20" fmla="*/ 0 w 242"/>
                <a:gd name="T21" fmla="*/ 0 h 258"/>
                <a:gd name="T22" fmla="*/ 0 w 242"/>
                <a:gd name="T23" fmla="*/ 0 h 258"/>
                <a:gd name="T24" fmla="*/ 0 w 242"/>
                <a:gd name="T25" fmla="*/ 0 h 258"/>
                <a:gd name="T26" fmla="*/ 0 w 242"/>
                <a:gd name="T27" fmla="*/ 0 h 258"/>
                <a:gd name="T28" fmla="*/ 0 w 242"/>
                <a:gd name="T29" fmla="*/ 0 h 258"/>
                <a:gd name="T30" fmla="*/ 0 w 242"/>
                <a:gd name="T31" fmla="*/ 0 h 25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42" h="258">
                  <a:moveTo>
                    <a:pt x="4" y="0"/>
                  </a:moveTo>
                  <a:lnTo>
                    <a:pt x="242" y="149"/>
                  </a:lnTo>
                  <a:lnTo>
                    <a:pt x="234" y="205"/>
                  </a:lnTo>
                  <a:lnTo>
                    <a:pt x="223" y="242"/>
                  </a:lnTo>
                  <a:lnTo>
                    <a:pt x="217" y="254"/>
                  </a:lnTo>
                  <a:lnTo>
                    <a:pt x="215" y="257"/>
                  </a:lnTo>
                  <a:lnTo>
                    <a:pt x="215" y="258"/>
                  </a:lnTo>
                  <a:lnTo>
                    <a:pt x="204" y="255"/>
                  </a:lnTo>
                  <a:lnTo>
                    <a:pt x="162" y="236"/>
                  </a:lnTo>
                  <a:lnTo>
                    <a:pt x="98" y="199"/>
                  </a:lnTo>
                  <a:lnTo>
                    <a:pt x="39" y="156"/>
                  </a:lnTo>
                  <a:lnTo>
                    <a:pt x="18" y="137"/>
                  </a:lnTo>
                  <a:lnTo>
                    <a:pt x="8" y="121"/>
                  </a:lnTo>
                  <a:lnTo>
                    <a:pt x="1" y="88"/>
                  </a:lnTo>
                  <a:lnTo>
                    <a:pt x="0" y="48"/>
                  </a:lnTo>
                  <a:lnTo>
                    <a:pt x="4" y="0"/>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29" name="Freeform 223"/>
            <p:cNvSpPr>
              <a:spLocks/>
            </p:cNvSpPr>
            <p:nvPr/>
          </p:nvSpPr>
          <p:spPr bwMode="auto">
            <a:xfrm>
              <a:off x="5200" y="3435"/>
              <a:ext cx="37" cy="37"/>
            </a:xfrm>
            <a:custGeom>
              <a:avLst/>
              <a:gdLst>
                <a:gd name="T0" fmla="*/ 0 w 259"/>
                <a:gd name="T1" fmla="*/ 0 h 280"/>
                <a:gd name="T2" fmla="*/ 0 w 259"/>
                <a:gd name="T3" fmla="*/ 0 h 280"/>
                <a:gd name="T4" fmla="*/ 0 w 259"/>
                <a:gd name="T5" fmla="*/ 0 h 280"/>
                <a:gd name="T6" fmla="*/ 0 w 259"/>
                <a:gd name="T7" fmla="*/ 0 h 280"/>
                <a:gd name="T8" fmla="*/ 0 w 259"/>
                <a:gd name="T9" fmla="*/ 0 h 280"/>
                <a:gd name="T10" fmla="*/ 0 w 259"/>
                <a:gd name="T11" fmla="*/ 0 h 280"/>
                <a:gd name="T12" fmla="*/ 0 w 259"/>
                <a:gd name="T13" fmla="*/ 0 h 280"/>
                <a:gd name="T14" fmla="*/ 0 w 259"/>
                <a:gd name="T15" fmla="*/ 0 h 280"/>
                <a:gd name="T16" fmla="*/ 0 w 259"/>
                <a:gd name="T17" fmla="*/ 0 h 280"/>
                <a:gd name="T18" fmla="*/ 0 w 259"/>
                <a:gd name="T19" fmla="*/ 0 h 280"/>
                <a:gd name="T20" fmla="*/ 0 w 259"/>
                <a:gd name="T21" fmla="*/ 0 h 280"/>
                <a:gd name="T22" fmla="*/ 0 w 259"/>
                <a:gd name="T23" fmla="*/ 0 h 280"/>
                <a:gd name="T24" fmla="*/ 0 w 259"/>
                <a:gd name="T25" fmla="*/ 0 h 280"/>
                <a:gd name="T26" fmla="*/ 0 w 259"/>
                <a:gd name="T27" fmla="*/ 0 h 280"/>
                <a:gd name="T28" fmla="*/ 0 w 259"/>
                <a:gd name="T29" fmla="*/ 0 h 280"/>
                <a:gd name="T30" fmla="*/ 0 w 259"/>
                <a:gd name="T31" fmla="*/ 0 h 280"/>
                <a:gd name="T32" fmla="*/ 0 w 259"/>
                <a:gd name="T33" fmla="*/ 0 h 280"/>
                <a:gd name="T34" fmla="*/ 0 w 259"/>
                <a:gd name="T35" fmla="*/ 0 h 280"/>
                <a:gd name="T36" fmla="*/ 0 w 259"/>
                <a:gd name="T37" fmla="*/ 0 h 280"/>
                <a:gd name="T38" fmla="*/ 0 w 259"/>
                <a:gd name="T39" fmla="*/ 0 h 280"/>
                <a:gd name="T40" fmla="*/ 0 w 259"/>
                <a:gd name="T41" fmla="*/ 0 h 280"/>
                <a:gd name="T42" fmla="*/ 0 w 259"/>
                <a:gd name="T43" fmla="*/ 0 h 280"/>
                <a:gd name="T44" fmla="*/ 0 w 259"/>
                <a:gd name="T45" fmla="*/ 0 h 280"/>
                <a:gd name="T46" fmla="*/ 0 w 259"/>
                <a:gd name="T47" fmla="*/ 0 h 280"/>
                <a:gd name="T48" fmla="*/ 0 w 259"/>
                <a:gd name="T49" fmla="*/ 0 h 280"/>
                <a:gd name="T50" fmla="*/ 0 w 259"/>
                <a:gd name="T51" fmla="*/ 0 h 280"/>
                <a:gd name="T52" fmla="*/ 0 w 259"/>
                <a:gd name="T53" fmla="*/ 0 h 280"/>
                <a:gd name="T54" fmla="*/ 0 w 259"/>
                <a:gd name="T55" fmla="*/ 0 h 280"/>
                <a:gd name="T56" fmla="*/ 0 w 259"/>
                <a:gd name="T57" fmla="*/ 0 h 280"/>
                <a:gd name="T58" fmla="*/ 0 w 259"/>
                <a:gd name="T59" fmla="*/ 0 h 280"/>
                <a:gd name="T60" fmla="*/ 0 w 259"/>
                <a:gd name="T61" fmla="*/ 0 h 280"/>
                <a:gd name="T62" fmla="*/ 0 w 259"/>
                <a:gd name="T63" fmla="*/ 0 h 280"/>
                <a:gd name="T64" fmla="*/ 0 w 259"/>
                <a:gd name="T65" fmla="*/ 0 h 280"/>
                <a:gd name="T66" fmla="*/ 0 w 259"/>
                <a:gd name="T67" fmla="*/ 0 h 280"/>
                <a:gd name="T68" fmla="*/ 0 w 259"/>
                <a:gd name="T69" fmla="*/ 0 h 280"/>
                <a:gd name="T70" fmla="*/ 0 w 259"/>
                <a:gd name="T71" fmla="*/ 0 h 280"/>
                <a:gd name="T72" fmla="*/ 0 w 259"/>
                <a:gd name="T73" fmla="*/ 0 h 280"/>
                <a:gd name="T74" fmla="*/ 0 w 259"/>
                <a:gd name="T75" fmla="*/ 0 h 280"/>
                <a:gd name="T76" fmla="*/ 0 w 259"/>
                <a:gd name="T77" fmla="*/ 0 h 280"/>
                <a:gd name="T78" fmla="*/ 0 w 259"/>
                <a:gd name="T79" fmla="*/ 0 h 280"/>
                <a:gd name="T80" fmla="*/ 0 w 259"/>
                <a:gd name="T81" fmla="*/ 0 h 2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59" h="280">
                  <a:moveTo>
                    <a:pt x="0" y="62"/>
                  </a:moveTo>
                  <a:lnTo>
                    <a:pt x="17" y="62"/>
                  </a:lnTo>
                  <a:lnTo>
                    <a:pt x="19" y="27"/>
                  </a:lnTo>
                  <a:lnTo>
                    <a:pt x="242" y="167"/>
                  </a:lnTo>
                  <a:lnTo>
                    <a:pt x="235" y="217"/>
                  </a:lnTo>
                  <a:lnTo>
                    <a:pt x="224" y="253"/>
                  </a:lnTo>
                  <a:lnTo>
                    <a:pt x="218" y="264"/>
                  </a:lnTo>
                  <a:lnTo>
                    <a:pt x="215" y="269"/>
                  </a:lnTo>
                  <a:lnTo>
                    <a:pt x="215" y="272"/>
                  </a:lnTo>
                  <a:lnTo>
                    <a:pt x="221" y="280"/>
                  </a:lnTo>
                  <a:lnTo>
                    <a:pt x="225" y="265"/>
                  </a:lnTo>
                  <a:lnTo>
                    <a:pt x="215" y="262"/>
                  </a:lnTo>
                  <a:lnTo>
                    <a:pt x="174" y="243"/>
                  </a:lnTo>
                  <a:lnTo>
                    <a:pt x="111" y="207"/>
                  </a:lnTo>
                  <a:lnTo>
                    <a:pt x="52" y="164"/>
                  </a:lnTo>
                  <a:lnTo>
                    <a:pt x="32" y="146"/>
                  </a:lnTo>
                  <a:lnTo>
                    <a:pt x="23" y="132"/>
                  </a:lnTo>
                  <a:lnTo>
                    <a:pt x="18" y="100"/>
                  </a:lnTo>
                  <a:lnTo>
                    <a:pt x="17" y="62"/>
                  </a:lnTo>
                  <a:lnTo>
                    <a:pt x="19" y="27"/>
                  </a:lnTo>
                  <a:lnTo>
                    <a:pt x="246" y="169"/>
                  </a:lnTo>
                  <a:lnTo>
                    <a:pt x="255" y="157"/>
                  </a:lnTo>
                  <a:lnTo>
                    <a:pt x="4" y="0"/>
                  </a:lnTo>
                  <a:lnTo>
                    <a:pt x="0" y="62"/>
                  </a:lnTo>
                  <a:lnTo>
                    <a:pt x="1" y="103"/>
                  </a:lnTo>
                  <a:lnTo>
                    <a:pt x="8" y="138"/>
                  </a:lnTo>
                  <a:lnTo>
                    <a:pt x="20" y="156"/>
                  </a:lnTo>
                  <a:lnTo>
                    <a:pt x="42" y="176"/>
                  </a:lnTo>
                  <a:lnTo>
                    <a:pt x="102" y="219"/>
                  </a:lnTo>
                  <a:lnTo>
                    <a:pt x="166" y="257"/>
                  </a:lnTo>
                  <a:lnTo>
                    <a:pt x="209" y="277"/>
                  </a:lnTo>
                  <a:lnTo>
                    <a:pt x="221" y="280"/>
                  </a:lnTo>
                  <a:lnTo>
                    <a:pt x="231" y="271"/>
                  </a:lnTo>
                  <a:lnTo>
                    <a:pt x="217" y="267"/>
                  </a:lnTo>
                  <a:lnTo>
                    <a:pt x="229" y="275"/>
                  </a:lnTo>
                  <a:lnTo>
                    <a:pt x="232" y="272"/>
                  </a:lnTo>
                  <a:lnTo>
                    <a:pt x="238" y="259"/>
                  </a:lnTo>
                  <a:lnTo>
                    <a:pt x="249" y="221"/>
                  </a:lnTo>
                  <a:lnTo>
                    <a:pt x="259" y="159"/>
                  </a:lnTo>
                  <a:lnTo>
                    <a:pt x="4" y="0"/>
                  </a:lnTo>
                  <a:lnTo>
                    <a:pt x="0" y="62"/>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30" name="Freeform 224"/>
            <p:cNvSpPr>
              <a:spLocks/>
            </p:cNvSpPr>
            <p:nvPr/>
          </p:nvSpPr>
          <p:spPr bwMode="auto">
            <a:xfrm>
              <a:off x="4883" y="3392"/>
              <a:ext cx="16" cy="48"/>
            </a:xfrm>
            <a:custGeom>
              <a:avLst/>
              <a:gdLst>
                <a:gd name="T0" fmla="*/ 0 w 114"/>
                <a:gd name="T1" fmla="*/ 0 h 360"/>
                <a:gd name="T2" fmla="*/ 0 w 114"/>
                <a:gd name="T3" fmla="*/ 0 h 360"/>
                <a:gd name="T4" fmla="*/ 0 w 114"/>
                <a:gd name="T5" fmla="*/ 0 h 360"/>
                <a:gd name="T6" fmla="*/ 0 w 114"/>
                <a:gd name="T7" fmla="*/ 0 h 360"/>
                <a:gd name="T8" fmla="*/ 0 w 114"/>
                <a:gd name="T9" fmla="*/ 0 h 360"/>
                <a:gd name="T10" fmla="*/ 0 w 114"/>
                <a:gd name="T11" fmla="*/ 0 h 360"/>
                <a:gd name="T12" fmla="*/ 0 w 114"/>
                <a:gd name="T13" fmla="*/ 0 h 360"/>
                <a:gd name="T14" fmla="*/ 0 w 114"/>
                <a:gd name="T15" fmla="*/ 0 h 360"/>
                <a:gd name="T16" fmla="*/ 0 w 114"/>
                <a:gd name="T17" fmla="*/ 0 h 360"/>
                <a:gd name="T18" fmla="*/ 0 w 114"/>
                <a:gd name="T19" fmla="*/ 0 h 36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4" h="360">
                  <a:moveTo>
                    <a:pt x="44" y="3"/>
                  </a:moveTo>
                  <a:lnTo>
                    <a:pt x="28" y="0"/>
                  </a:lnTo>
                  <a:lnTo>
                    <a:pt x="18" y="149"/>
                  </a:lnTo>
                  <a:lnTo>
                    <a:pt x="0" y="355"/>
                  </a:lnTo>
                  <a:lnTo>
                    <a:pt x="15" y="360"/>
                  </a:lnTo>
                  <a:lnTo>
                    <a:pt x="114" y="200"/>
                  </a:lnTo>
                  <a:lnTo>
                    <a:pt x="102" y="192"/>
                  </a:lnTo>
                  <a:lnTo>
                    <a:pt x="19" y="324"/>
                  </a:lnTo>
                  <a:lnTo>
                    <a:pt x="34" y="151"/>
                  </a:lnTo>
                  <a:lnTo>
                    <a:pt x="44" y="3"/>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31" name="Freeform 225"/>
            <p:cNvSpPr>
              <a:spLocks/>
            </p:cNvSpPr>
            <p:nvPr/>
          </p:nvSpPr>
          <p:spPr bwMode="auto">
            <a:xfrm>
              <a:off x="5121" y="3387"/>
              <a:ext cx="15" cy="48"/>
            </a:xfrm>
            <a:custGeom>
              <a:avLst/>
              <a:gdLst>
                <a:gd name="T0" fmla="*/ 0 w 96"/>
                <a:gd name="T1" fmla="*/ 0 h 348"/>
                <a:gd name="T2" fmla="*/ 0 w 96"/>
                <a:gd name="T3" fmla="*/ 0 h 348"/>
                <a:gd name="T4" fmla="*/ 0 w 96"/>
                <a:gd name="T5" fmla="*/ 0 h 348"/>
                <a:gd name="T6" fmla="*/ 0 w 96"/>
                <a:gd name="T7" fmla="*/ 0 h 348"/>
                <a:gd name="T8" fmla="*/ 0 w 96"/>
                <a:gd name="T9" fmla="*/ 0 h 348"/>
                <a:gd name="T10" fmla="*/ 0 w 96"/>
                <a:gd name="T11" fmla="*/ 0 h 348"/>
                <a:gd name="T12" fmla="*/ 0 w 96"/>
                <a:gd name="T13" fmla="*/ 0 h 348"/>
                <a:gd name="T14" fmla="*/ 0 w 96"/>
                <a:gd name="T15" fmla="*/ 0 h 348"/>
                <a:gd name="T16" fmla="*/ 0 w 96"/>
                <a:gd name="T17" fmla="*/ 0 h 348"/>
                <a:gd name="T18" fmla="*/ 0 w 96"/>
                <a:gd name="T19" fmla="*/ 0 h 348"/>
                <a:gd name="T20" fmla="*/ 0 w 96"/>
                <a:gd name="T21" fmla="*/ 0 h 348"/>
                <a:gd name="T22" fmla="*/ 0 w 96"/>
                <a:gd name="T23" fmla="*/ 0 h 348"/>
                <a:gd name="T24" fmla="*/ 0 w 96"/>
                <a:gd name="T25" fmla="*/ 0 h 34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6" h="348">
                  <a:moveTo>
                    <a:pt x="96" y="4"/>
                  </a:moveTo>
                  <a:lnTo>
                    <a:pt x="82" y="0"/>
                  </a:lnTo>
                  <a:lnTo>
                    <a:pt x="40" y="148"/>
                  </a:lnTo>
                  <a:lnTo>
                    <a:pt x="12" y="263"/>
                  </a:lnTo>
                  <a:lnTo>
                    <a:pt x="4" y="305"/>
                  </a:lnTo>
                  <a:lnTo>
                    <a:pt x="0" y="318"/>
                  </a:lnTo>
                  <a:lnTo>
                    <a:pt x="2" y="348"/>
                  </a:lnTo>
                  <a:lnTo>
                    <a:pt x="18" y="346"/>
                  </a:lnTo>
                  <a:lnTo>
                    <a:pt x="16" y="320"/>
                  </a:lnTo>
                  <a:lnTo>
                    <a:pt x="18" y="309"/>
                  </a:lnTo>
                  <a:lnTo>
                    <a:pt x="27" y="267"/>
                  </a:lnTo>
                  <a:lnTo>
                    <a:pt x="54" y="152"/>
                  </a:lnTo>
                  <a:lnTo>
                    <a:pt x="96" y="4"/>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32" name="Freeform 226"/>
            <p:cNvSpPr>
              <a:spLocks/>
            </p:cNvSpPr>
            <p:nvPr/>
          </p:nvSpPr>
          <p:spPr bwMode="auto">
            <a:xfrm>
              <a:off x="5321" y="3440"/>
              <a:ext cx="11" cy="37"/>
            </a:xfrm>
            <a:custGeom>
              <a:avLst/>
              <a:gdLst>
                <a:gd name="T0" fmla="*/ 0 w 101"/>
                <a:gd name="T1" fmla="*/ 0 h 303"/>
                <a:gd name="T2" fmla="*/ 0 w 101"/>
                <a:gd name="T3" fmla="*/ 0 h 303"/>
                <a:gd name="T4" fmla="*/ 0 w 101"/>
                <a:gd name="T5" fmla="*/ 0 h 303"/>
                <a:gd name="T6" fmla="*/ 0 w 101"/>
                <a:gd name="T7" fmla="*/ 0 h 303"/>
                <a:gd name="T8" fmla="*/ 0 w 101"/>
                <a:gd name="T9" fmla="*/ 0 h 303"/>
                <a:gd name="T10" fmla="*/ 0 w 101"/>
                <a:gd name="T11" fmla="*/ 0 h 303"/>
                <a:gd name="T12" fmla="*/ 0 w 101"/>
                <a:gd name="T13" fmla="*/ 0 h 303"/>
                <a:gd name="T14" fmla="*/ 0 w 101"/>
                <a:gd name="T15" fmla="*/ 0 h 303"/>
                <a:gd name="T16" fmla="*/ 0 w 101"/>
                <a:gd name="T17" fmla="*/ 0 h 303"/>
                <a:gd name="T18" fmla="*/ 0 w 101"/>
                <a:gd name="T19" fmla="*/ 0 h 303"/>
                <a:gd name="T20" fmla="*/ 0 w 101"/>
                <a:gd name="T21" fmla="*/ 0 h 303"/>
                <a:gd name="T22" fmla="*/ 0 w 101"/>
                <a:gd name="T23" fmla="*/ 0 h 303"/>
                <a:gd name="T24" fmla="*/ 0 w 101"/>
                <a:gd name="T25" fmla="*/ 0 h 303"/>
                <a:gd name="T26" fmla="*/ 0 w 101"/>
                <a:gd name="T27" fmla="*/ 0 h 303"/>
                <a:gd name="T28" fmla="*/ 0 w 101"/>
                <a:gd name="T29" fmla="*/ 0 h 30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1" h="303">
                  <a:moveTo>
                    <a:pt x="83" y="4"/>
                  </a:moveTo>
                  <a:lnTo>
                    <a:pt x="69" y="0"/>
                  </a:lnTo>
                  <a:lnTo>
                    <a:pt x="38" y="111"/>
                  </a:lnTo>
                  <a:lnTo>
                    <a:pt x="16" y="203"/>
                  </a:lnTo>
                  <a:lnTo>
                    <a:pt x="8" y="239"/>
                  </a:lnTo>
                  <a:lnTo>
                    <a:pt x="0" y="303"/>
                  </a:lnTo>
                  <a:lnTo>
                    <a:pt x="43" y="262"/>
                  </a:lnTo>
                  <a:lnTo>
                    <a:pt x="101" y="213"/>
                  </a:lnTo>
                  <a:lnTo>
                    <a:pt x="91" y="200"/>
                  </a:lnTo>
                  <a:lnTo>
                    <a:pt x="33" y="249"/>
                  </a:lnTo>
                  <a:lnTo>
                    <a:pt x="21" y="262"/>
                  </a:lnTo>
                  <a:lnTo>
                    <a:pt x="23" y="241"/>
                  </a:lnTo>
                  <a:lnTo>
                    <a:pt x="31" y="207"/>
                  </a:lnTo>
                  <a:lnTo>
                    <a:pt x="52" y="115"/>
                  </a:lnTo>
                  <a:lnTo>
                    <a:pt x="83" y="4"/>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33" name="Freeform 227"/>
            <p:cNvSpPr>
              <a:spLocks/>
            </p:cNvSpPr>
            <p:nvPr/>
          </p:nvSpPr>
          <p:spPr bwMode="auto">
            <a:xfrm>
              <a:off x="4666" y="3806"/>
              <a:ext cx="5" cy="10"/>
            </a:xfrm>
            <a:custGeom>
              <a:avLst/>
              <a:gdLst>
                <a:gd name="T0" fmla="*/ 0 w 71"/>
                <a:gd name="T1" fmla="*/ 0 h 87"/>
                <a:gd name="T2" fmla="*/ 0 w 71"/>
                <a:gd name="T3" fmla="*/ 0 h 87"/>
                <a:gd name="T4" fmla="*/ 0 w 71"/>
                <a:gd name="T5" fmla="*/ 0 h 87"/>
                <a:gd name="T6" fmla="*/ 0 w 71"/>
                <a:gd name="T7" fmla="*/ 0 h 87"/>
                <a:gd name="T8" fmla="*/ 0 w 71"/>
                <a:gd name="T9" fmla="*/ 0 h 87"/>
                <a:gd name="T10" fmla="*/ 0 w 71"/>
                <a:gd name="T11" fmla="*/ 0 h 87"/>
                <a:gd name="T12" fmla="*/ 0 w 71"/>
                <a:gd name="T13" fmla="*/ 0 h 87"/>
                <a:gd name="T14" fmla="*/ 0 w 71"/>
                <a:gd name="T15" fmla="*/ 0 h 87"/>
                <a:gd name="T16" fmla="*/ 0 w 71"/>
                <a:gd name="T17" fmla="*/ 0 h 87"/>
                <a:gd name="T18" fmla="*/ 0 w 71"/>
                <a:gd name="T19" fmla="*/ 0 h 87"/>
                <a:gd name="T20" fmla="*/ 0 w 71"/>
                <a:gd name="T21" fmla="*/ 0 h 87"/>
                <a:gd name="T22" fmla="*/ 0 w 71"/>
                <a:gd name="T23" fmla="*/ 0 h 87"/>
                <a:gd name="T24" fmla="*/ 0 w 71"/>
                <a:gd name="T25" fmla="*/ 0 h 87"/>
                <a:gd name="T26" fmla="*/ 0 w 71"/>
                <a:gd name="T27" fmla="*/ 0 h 87"/>
                <a:gd name="T28" fmla="*/ 0 w 71"/>
                <a:gd name="T29" fmla="*/ 0 h 87"/>
                <a:gd name="T30" fmla="*/ 0 w 71"/>
                <a:gd name="T31" fmla="*/ 0 h 87"/>
                <a:gd name="T32" fmla="*/ 0 w 71"/>
                <a:gd name="T33" fmla="*/ 0 h 87"/>
                <a:gd name="T34" fmla="*/ 0 w 71"/>
                <a:gd name="T35" fmla="*/ 0 h 87"/>
                <a:gd name="T36" fmla="*/ 0 w 71"/>
                <a:gd name="T37" fmla="*/ 0 h 87"/>
                <a:gd name="T38" fmla="*/ 0 w 71"/>
                <a:gd name="T39" fmla="*/ 0 h 87"/>
                <a:gd name="T40" fmla="*/ 0 w 71"/>
                <a:gd name="T41" fmla="*/ 0 h 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1" h="87">
                  <a:moveTo>
                    <a:pt x="12" y="0"/>
                  </a:moveTo>
                  <a:lnTo>
                    <a:pt x="0" y="1"/>
                  </a:lnTo>
                  <a:lnTo>
                    <a:pt x="1" y="12"/>
                  </a:lnTo>
                  <a:lnTo>
                    <a:pt x="32" y="37"/>
                  </a:lnTo>
                  <a:lnTo>
                    <a:pt x="50" y="60"/>
                  </a:lnTo>
                  <a:lnTo>
                    <a:pt x="56" y="70"/>
                  </a:lnTo>
                  <a:lnTo>
                    <a:pt x="57" y="71"/>
                  </a:lnTo>
                  <a:lnTo>
                    <a:pt x="71" y="70"/>
                  </a:lnTo>
                  <a:lnTo>
                    <a:pt x="57" y="66"/>
                  </a:lnTo>
                  <a:lnTo>
                    <a:pt x="53" y="77"/>
                  </a:lnTo>
                  <a:lnTo>
                    <a:pt x="59" y="87"/>
                  </a:lnTo>
                  <a:lnTo>
                    <a:pt x="68" y="81"/>
                  </a:lnTo>
                  <a:lnTo>
                    <a:pt x="71" y="70"/>
                  </a:lnTo>
                  <a:lnTo>
                    <a:pt x="71" y="65"/>
                  </a:lnTo>
                  <a:lnTo>
                    <a:pt x="70" y="63"/>
                  </a:lnTo>
                  <a:lnTo>
                    <a:pt x="70" y="62"/>
                  </a:lnTo>
                  <a:lnTo>
                    <a:pt x="64" y="52"/>
                  </a:lnTo>
                  <a:lnTo>
                    <a:pt x="63" y="51"/>
                  </a:lnTo>
                  <a:lnTo>
                    <a:pt x="43" y="27"/>
                  </a:lnTo>
                  <a:lnTo>
                    <a:pt x="42" y="26"/>
                  </a:lnTo>
                  <a:lnTo>
                    <a:pt x="12" y="0"/>
                  </a:lnTo>
                  <a:close/>
                </a:path>
              </a:pathLst>
            </a:custGeom>
            <a:solidFill>
              <a:srgbClr val="FFFFFF"/>
            </a:solidFill>
            <a:ln w="0">
              <a:solidFill>
                <a:srgbClr val="FFFFFF"/>
              </a:solidFill>
              <a:prstDash val="solid"/>
              <a:round/>
              <a:headEnd/>
              <a:tailEnd/>
            </a:ln>
          </p:spPr>
          <p:txBody>
            <a:bodyPr/>
            <a:lstStyle/>
            <a:p>
              <a:endParaRPr lang="ja-JP" altLang="en-US"/>
            </a:p>
          </p:txBody>
        </p:sp>
        <p:sp>
          <p:nvSpPr>
            <p:cNvPr id="3334" name="Freeform 228"/>
            <p:cNvSpPr>
              <a:spLocks/>
            </p:cNvSpPr>
            <p:nvPr/>
          </p:nvSpPr>
          <p:spPr bwMode="auto">
            <a:xfrm>
              <a:off x="4656" y="3806"/>
              <a:ext cx="10" cy="10"/>
            </a:xfrm>
            <a:custGeom>
              <a:avLst/>
              <a:gdLst>
                <a:gd name="T0" fmla="*/ 0 w 70"/>
                <a:gd name="T1" fmla="*/ 0 h 87"/>
                <a:gd name="T2" fmla="*/ 0 w 70"/>
                <a:gd name="T3" fmla="*/ 0 h 87"/>
                <a:gd name="T4" fmla="*/ 0 w 70"/>
                <a:gd name="T5" fmla="*/ 0 h 87"/>
                <a:gd name="T6" fmla="*/ 0 w 70"/>
                <a:gd name="T7" fmla="*/ 0 h 87"/>
                <a:gd name="T8" fmla="*/ 0 w 70"/>
                <a:gd name="T9" fmla="*/ 0 h 87"/>
                <a:gd name="T10" fmla="*/ 0 w 70"/>
                <a:gd name="T11" fmla="*/ 0 h 87"/>
                <a:gd name="T12" fmla="*/ 0 w 70"/>
                <a:gd name="T13" fmla="*/ 0 h 87"/>
                <a:gd name="T14" fmla="*/ 0 w 70"/>
                <a:gd name="T15" fmla="*/ 0 h 87"/>
                <a:gd name="T16" fmla="*/ 0 w 70"/>
                <a:gd name="T17" fmla="*/ 0 h 87"/>
                <a:gd name="T18" fmla="*/ 0 w 70"/>
                <a:gd name="T19" fmla="*/ 0 h 87"/>
                <a:gd name="T20" fmla="*/ 0 w 70"/>
                <a:gd name="T21" fmla="*/ 0 h 87"/>
                <a:gd name="T22" fmla="*/ 0 w 70"/>
                <a:gd name="T23" fmla="*/ 0 h 87"/>
                <a:gd name="T24" fmla="*/ 0 w 70"/>
                <a:gd name="T25" fmla="*/ 0 h 87"/>
                <a:gd name="T26" fmla="*/ 0 w 70"/>
                <a:gd name="T27" fmla="*/ 0 h 87"/>
                <a:gd name="T28" fmla="*/ 0 w 70"/>
                <a:gd name="T29" fmla="*/ 0 h 87"/>
                <a:gd name="T30" fmla="*/ 0 w 70"/>
                <a:gd name="T31" fmla="*/ 0 h 87"/>
                <a:gd name="T32" fmla="*/ 0 w 70"/>
                <a:gd name="T33" fmla="*/ 0 h 87"/>
                <a:gd name="T34" fmla="*/ 0 w 70"/>
                <a:gd name="T35" fmla="*/ 0 h 87"/>
                <a:gd name="T36" fmla="*/ 0 w 70"/>
                <a:gd name="T37" fmla="*/ 0 h 87"/>
                <a:gd name="T38" fmla="*/ 0 w 70"/>
                <a:gd name="T39" fmla="*/ 0 h 87"/>
                <a:gd name="T40" fmla="*/ 0 w 70"/>
                <a:gd name="T41" fmla="*/ 0 h 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0" h="87">
                  <a:moveTo>
                    <a:pt x="12" y="0"/>
                  </a:moveTo>
                  <a:lnTo>
                    <a:pt x="0" y="1"/>
                  </a:lnTo>
                  <a:lnTo>
                    <a:pt x="1" y="12"/>
                  </a:lnTo>
                  <a:lnTo>
                    <a:pt x="31" y="38"/>
                  </a:lnTo>
                  <a:lnTo>
                    <a:pt x="49" y="60"/>
                  </a:lnTo>
                  <a:lnTo>
                    <a:pt x="54" y="70"/>
                  </a:lnTo>
                  <a:lnTo>
                    <a:pt x="56" y="72"/>
                  </a:lnTo>
                  <a:lnTo>
                    <a:pt x="70" y="70"/>
                  </a:lnTo>
                  <a:lnTo>
                    <a:pt x="56" y="66"/>
                  </a:lnTo>
                  <a:lnTo>
                    <a:pt x="52" y="78"/>
                  </a:lnTo>
                  <a:lnTo>
                    <a:pt x="58" y="87"/>
                  </a:lnTo>
                  <a:lnTo>
                    <a:pt x="67" y="82"/>
                  </a:lnTo>
                  <a:lnTo>
                    <a:pt x="70" y="70"/>
                  </a:lnTo>
                  <a:lnTo>
                    <a:pt x="70" y="65"/>
                  </a:lnTo>
                  <a:lnTo>
                    <a:pt x="69" y="63"/>
                  </a:lnTo>
                  <a:lnTo>
                    <a:pt x="69" y="62"/>
                  </a:lnTo>
                  <a:lnTo>
                    <a:pt x="63" y="52"/>
                  </a:lnTo>
                  <a:lnTo>
                    <a:pt x="62" y="51"/>
                  </a:lnTo>
                  <a:lnTo>
                    <a:pt x="43" y="27"/>
                  </a:lnTo>
                  <a:lnTo>
                    <a:pt x="42" y="26"/>
                  </a:lnTo>
                  <a:lnTo>
                    <a:pt x="12" y="0"/>
                  </a:lnTo>
                  <a:close/>
                </a:path>
              </a:pathLst>
            </a:custGeom>
            <a:solidFill>
              <a:srgbClr val="FFFFFF"/>
            </a:solidFill>
            <a:ln w="0">
              <a:solidFill>
                <a:srgbClr val="FFFFFF"/>
              </a:solidFill>
              <a:prstDash val="solid"/>
              <a:round/>
              <a:headEnd/>
              <a:tailEnd/>
            </a:ln>
          </p:spPr>
          <p:txBody>
            <a:bodyPr/>
            <a:lstStyle/>
            <a:p>
              <a:endParaRPr lang="ja-JP" altLang="en-US"/>
            </a:p>
          </p:txBody>
        </p:sp>
        <p:sp>
          <p:nvSpPr>
            <p:cNvPr id="3335" name="WordArt 229"/>
            <p:cNvSpPr>
              <a:spLocks noChangeArrowheads="1" noChangeShapeType="1" noTextEdit="1"/>
            </p:cNvSpPr>
            <p:nvPr/>
          </p:nvSpPr>
          <p:spPr bwMode="auto">
            <a:xfrm>
              <a:off x="3995" y="3161"/>
              <a:ext cx="288" cy="326"/>
            </a:xfrm>
            <a:prstGeom prst="rect">
              <a:avLst/>
            </a:prstGeom>
          </p:spPr>
          <p:txBody>
            <a:bodyPr wrap="none" fromWordArt="1">
              <a:prstTxWarp prst="textPlain">
                <a:avLst>
                  <a:gd name="adj" fmla="val 50000"/>
                </a:avLst>
              </a:prstTxWarp>
            </a:bodyPr>
            <a:lstStyle/>
            <a:p>
              <a:pPr algn="ctr"/>
              <a:r>
                <a:rPr lang="ja-JP" altLang="en-US" sz="3600" kern="10">
                  <a:ln w="9525">
                    <a:solidFill>
                      <a:srgbClr val="000000"/>
                    </a:solidFill>
                    <a:round/>
                    <a:headEnd/>
                    <a:tailEnd/>
                  </a:ln>
                  <a:solidFill>
                    <a:srgbClr val="000000"/>
                  </a:solidFill>
                  <a:effectLst>
                    <a:outerShdw dist="45791" dir="2021404" algn="ctr" rotWithShape="0">
                      <a:srgbClr val="C0C0C0"/>
                    </a:outerShdw>
                  </a:effectLst>
                  <a:latin typeface="ＭＳ Ｐ明朝"/>
                  <a:ea typeface="ＭＳ Ｐ明朝"/>
                </a:rPr>
                <a:t>Ｍ</a:t>
              </a:r>
            </a:p>
          </p:txBody>
        </p:sp>
        <p:sp>
          <p:nvSpPr>
            <p:cNvPr id="3336" name="AutoShape 19"/>
            <p:cNvSpPr>
              <a:spLocks noChangeArrowheads="1"/>
            </p:cNvSpPr>
            <p:nvPr/>
          </p:nvSpPr>
          <p:spPr bwMode="auto">
            <a:xfrm>
              <a:off x="4439" y="3090"/>
              <a:ext cx="1136" cy="795"/>
            </a:xfrm>
            <a:prstGeom prst="roundRect">
              <a:avLst>
                <a:gd name="adj" fmla="val 16667"/>
              </a:avLst>
            </a:prstGeom>
            <a:noFill/>
            <a:ln w="38100">
              <a:pattFill prst="trellis">
                <a:fgClr>
                  <a:srgbClr val="000000"/>
                </a:fgClr>
                <a:bgClr>
                  <a:srgbClr val="FFFFFF"/>
                </a:bgClr>
              </a:patt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37" name="Text Box 285"/>
            <p:cNvSpPr txBox="1">
              <a:spLocks noChangeArrowheads="1"/>
            </p:cNvSpPr>
            <p:nvPr/>
          </p:nvSpPr>
          <p:spPr bwMode="auto">
            <a:xfrm>
              <a:off x="4042" y="3849"/>
              <a:ext cx="797"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2800">
                  <a:solidFill>
                    <a:schemeClr val="bg2"/>
                  </a:solidFill>
                  <a:ea typeface="HG正楷書体-PRO" pitchFamily="66" charset="-128"/>
                </a:rPr>
                <a:t>morale</a:t>
              </a:r>
            </a:p>
          </p:txBody>
        </p:sp>
      </p:grpSp>
      <p:sp>
        <p:nvSpPr>
          <p:cNvPr id="3081" name="Text Box 291"/>
          <p:cNvSpPr txBox="1">
            <a:spLocks noChangeArrowheads="1"/>
          </p:cNvSpPr>
          <p:nvPr/>
        </p:nvSpPr>
        <p:spPr bwMode="auto">
          <a:xfrm>
            <a:off x="8261350" y="206375"/>
            <a:ext cx="6492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２</a:t>
            </a:r>
            <a:endParaRPr lang="en-US" altLang="ja-JP" sz="1600">
              <a:solidFill>
                <a:schemeClr val="bg2"/>
              </a:solidFill>
              <a:ea typeface="HG正楷書体-PRO" pitchFamily="66" charset="-128"/>
            </a:endParaRPr>
          </a:p>
        </p:txBody>
      </p:sp>
      <p:graphicFrame>
        <p:nvGraphicFramePr>
          <p:cNvPr id="2" name="表 1"/>
          <p:cNvGraphicFramePr>
            <a:graphicFrameLocks noGrp="1"/>
          </p:cNvGraphicFramePr>
          <p:nvPr/>
        </p:nvGraphicFramePr>
        <p:xfrm>
          <a:off x="2667000" y="741363"/>
          <a:ext cx="6307138" cy="3862385"/>
        </p:xfrm>
        <a:graphic>
          <a:graphicData uri="http://schemas.openxmlformats.org/drawingml/2006/table">
            <a:tbl>
              <a:tblPr firstRow="1" bandRow="1">
                <a:tableStyleId>{5C22544A-7EE6-4342-B048-85BDC9FD1C3A}</a:tableStyleId>
              </a:tblPr>
              <a:tblGrid>
                <a:gridCol w="1504969"/>
                <a:gridCol w="1986851"/>
                <a:gridCol w="2815318"/>
              </a:tblGrid>
              <a:tr h="374183">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dirty="0" smtClean="0"/>
                        <a:t>職</a:t>
                      </a:r>
                      <a:r>
                        <a:rPr lang="ja-JP" altLang="en-US" sz="1800" b="1" dirty="0" smtClean="0"/>
                        <a:t>場の６大任務</a:t>
                      </a:r>
                      <a:endParaRPr kumimoji="1" lang="ja-JP" altLang="en-US" sz="1800" b="1" dirty="0"/>
                    </a:p>
                  </a:txBody>
                  <a:tcPr marL="91434" marR="91434" marT="45722" marB="45722">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dirty="0"/>
                    </a:p>
                  </a:txBody>
                  <a:tcPr/>
                </a:tc>
              </a:tr>
              <a:tr h="423240">
                <a:tc>
                  <a:txBody>
                    <a:bodyPr/>
                    <a:lstStyle/>
                    <a:p>
                      <a:endParaRPr kumimoji="1" lang="ja-JP" altLang="en-US" sz="1600" b="1" dirty="0"/>
                    </a:p>
                  </a:txBody>
                  <a:tcPr marL="91434" marR="91434" marT="45722" marB="45722">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algn="l"/>
                      <a:r>
                        <a:rPr kumimoji="1" lang="ja-JP" altLang="en-US" sz="1600" b="1" dirty="0" smtClean="0"/>
                        <a:t>製造部門</a:t>
                      </a:r>
                      <a:endParaRPr kumimoji="1" lang="ja-JP" altLang="en-US" sz="1600" b="1" dirty="0"/>
                    </a:p>
                  </a:txBody>
                  <a:tcPr marL="91434" marR="91434" marT="45722" marB="45722">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algn="l"/>
                      <a:r>
                        <a:rPr kumimoji="1" lang="ja-JP" altLang="en-US" sz="1600" b="1" dirty="0" smtClean="0"/>
                        <a:t>事務・販売・サービス部門</a:t>
                      </a:r>
                      <a:endParaRPr kumimoji="1" lang="ja-JP" altLang="en-US" sz="1600" b="1" dirty="0"/>
                    </a:p>
                  </a:txBody>
                  <a:tcPr marL="91434" marR="91434" marT="45722" marB="45722">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r>
              <a:tr h="5791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1" kern="1200" dirty="0" smtClean="0"/>
                        <a:t>Ｑ ： 品質</a:t>
                      </a:r>
                      <a:endParaRPr kumimoji="1" lang="ja-JP" altLang="en-US" sz="1600" b="1" kern="1200" dirty="0">
                        <a:solidFill>
                          <a:schemeClr val="bg2"/>
                        </a:solidFill>
                        <a:latin typeface="ＭＳ Ｐゴシック" panose="020B0600070205080204" pitchFamily="50" charset="-128"/>
                        <a:ea typeface="ＭＳ Ｐゴシック" panose="020B0600070205080204" pitchFamily="50" charset="-128"/>
                        <a:cs typeface="+mn-cs"/>
                      </a:endParaRPr>
                    </a:p>
                  </a:txBody>
                  <a:tcPr marL="91434" marR="91434" marT="45722" marB="45722">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品質を維持、</a:t>
                      </a:r>
                      <a:endParaRPr lang="en-US" altLang="ja-JP" sz="16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向上させる</a:t>
                      </a:r>
                    </a:p>
                  </a:txBody>
                  <a:tcPr marL="91434" marR="91434" marT="45722" marB="45722">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r>
                        <a:rPr lang="ja-JP" altLang="en-US" sz="1600" b="1" dirty="0" smtClean="0"/>
                        <a:t>誤りのない仕事を</a:t>
                      </a:r>
                      <a:endParaRPr lang="en-US" altLang="ja-JP" sz="1600" b="1" dirty="0" smtClean="0"/>
                    </a:p>
                    <a:p>
                      <a:r>
                        <a:rPr lang="ja-JP" altLang="en-US" sz="1600" b="1" dirty="0" smtClean="0"/>
                        <a:t>正しく進める</a:t>
                      </a:r>
                      <a:endParaRPr lang="ja-JP" altLang="en-US" sz="1600" b="1" dirty="0"/>
                    </a:p>
                  </a:txBody>
                  <a:tcPr marL="91434" marR="91434" marT="45722" marB="45722">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r>
              <a:tr h="5791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Ｄ ： 量、納期</a:t>
                      </a:r>
                    </a:p>
                  </a:txBody>
                  <a:tcPr marL="91434" marR="91434" marT="45722" marB="45722">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生産量を確保し、</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納期を守る</a:t>
                      </a:r>
                    </a:p>
                  </a:txBody>
                  <a:tcPr marL="91434" marR="91434" marT="45722" marB="45722">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決められた仕事を</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納期までにする</a:t>
                      </a:r>
                    </a:p>
                  </a:txBody>
                  <a:tcPr marL="91434" marR="91434" marT="45722" marB="45722">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r>
              <a:tr h="374183">
                <a:tc>
                  <a:txBody>
                    <a:bodyPr/>
                    <a:lstStyle/>
                    <a:p>
                      <a:r>
                        <a:rPr lang="ja-JP" altLang="en-US" sz="1600" b="1" dirty="0" smtClean="0"/>
                        <a:t>Ｃ ： コスト</a:t>
                      </a:r>
                      <a:endParaRPr lang="ja-JP" altLang="en-US" sz="1600" b="1" dirty="0"/>
                    </a:p>
                  </a:txBody>
                  <a:tcPr marL="91434" marR="91434" marT="45722" marB="45722">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原価を低減する</a:t>
                      </a:r>
                    </a:p>
                  </a:txBody>
                  <a:tcPr marL="91434" marR="91434" marT="45722" marB="45722">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無駄なく、安く</a:t>
                      </a:r>
                    </a:p>
                  </a:txBody>
                  <a:tcPr marL="91434" marR="91434" marT="45722" marB="45722">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r>
              <a:tr h="579149">
                <a:tc>
                  <a:txBody>
                    <a:bodyPr/>
                    <a:lstStyle/>
                    <a:p>
                      <a:r>
                        <a:rPr lang="ja-JP" altLang="en-US" sz="1600" b="1" dirty="0" smtClean="0"/>
                        <a:t>Ｓ ： 安全</a:t>
                      </a:r>
                      <a:endParaRPr kumimoji="1" lang="ja-JP" altLang="en-US" sz="1600" b="1" dirty="0"/>
                    </a:p>
                  </a:txBody>
                  <a:tcPr marL="91434" marR="91434" marT="45722" marB="45722">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安全を確保する</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物を壊さない</a:t>
                      </a:r>
                    </a:p>
                  </a:txBody>
                  <a:tcPr marL="91434" marR="91434" marT="45722" marB="45722">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ケガ、病気、事故</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のないようにする</a:t>
                      </a:r>
                    </a:p>
                  </a:txBody>
                  <a:tcPr marL="91434" marR="91434" marT="45722" marB="45722">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r>
              <a:tr h="5791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Ｍ ： モラール</a:t>
                      </a:r>
                    </a:p>
                  </a:txBody>
                  <a:tcPr marL="91434" marR="91434" marT="45722" marB="45722">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人間関係を良くして</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良い環境を作る</a:t>
                      </a:r>
                    </a:p>
                  </a:txBody>
                  <a:tcPr marL="91434" marR="91434" marT="45722" marB="45722">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皆がやる気を持ち</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力を合わせる</a:t>
                      </a:r>
                    </a:p>
                  </a:txBody>
                  <a:tcPr marL="91434" marR="91434" marT="45722" marB="45722">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r>
              <a:tr h="3741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Ｅ ： 環境</a:t>
                      </a:r>
                    </a:p>
                  </a:txBody>
                  <a:tcPr marL="91434" marR="91434" marT="45722" marB="45722">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tcPr>
                </a:tc>
                <a:tc>
                  <a:txBody>
                    <a:bodyPr/>
                    <a:lstStyle/>
                    <a:p>
                      <a:r>
                        <a:rPr kumimoji="1" lang="ja-JP" altLang="en-US" sz="1600" b="1" dirty="0" smtClean="0"/>
                        <a:t>自然生態系を守る</a:t>
                      </a:r>
                      <a:endParaRPr kumimoji="1" lang="ja-JP" altLang="en-US" sz="1600" b="1" dirty="0"/>
                    </a:p>
                  </a:txBody>
                  <a:tcPr marL="91434" marR="91434" marT="45722" marB="45722">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1" dirty="0" smtClean="0"/>
                        <a:t>自然生態系を守る</a:t>
                      </a:r>
                    </a:p>
                  </a:txBody>
                  <a:tcPr marL="91434" marR="91434" marT="45722" marB="45722">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tcPr>
                </a:tc>
              </a:tr>
            </a:tbl>
          </a:graphicData>
        </a:graphic>
      </p:graphicFrame>
      <p:grpSp>
        <p:nvGrpSpPr>
          <p:cNvPr id="3118" name="グループ化 4"/>
          <p:cNvGrpSpPr>
            <a:grpSpLocks/>
          </p:cNvGrpSpPr>
          <p:nvPr/>
        </p:nvGrpSpPr>
        <p:grpSpPr bwMode="auto">
          <a:xfrm>
            <a:off x="6827838" y="4781550"/>
            <a:ext cx="2784475" cy="1952625"/>
            <a:chOff x="6940861" y="4781023"/>
            <a:chExt cx="2784101" cy="1953521"/>
          </a:xfrm>
        </p:grpSpPr>
        <p:sp>
          <p:nvSpPr>
            <p:cNvPr id="3121" name="WordArt 229"/>
            <p:cNvSpPr>
              <a:spLocks noChangeArrowheads="1" noChangeShapeType="1" noTextEdit="1"/>
            </p:cNvSpPr>
            <p:nvPr/>
          </p:nvSpPr>
          <p:spPr bwMode="auto">
            <a:xfrm>
              <a:off x="7026902" y="5156015"/>
              <a:ext cx="432482" cy="477152"/>
            </a:xfrm>
            <a:prstGeom prst="rect">
              <a:avLst/>
            </a:prstGeom>
          </p:spPr>
          <p:txBody>
            <a:bodyPr wrap="none" fromWordArt="1">
              <a:prstTxWarp prst="textPlain">
                <a:avLst>
                  <a:gd name="adj" fmla="val 50000"/>
                </a:avLst>
              </a:prstTxWarp>
            </a:bodyPr>
            <a:lstStyle/>
            <a:p>
              <a:pPr algn="ctr"/>
              <a:r>
                <a:rPr lang="ja-JP" altLang="en-US" sz="3600" kern="10">
                  <a:ln w="9525">
                    <a:solidFill>
                      <a:srgbClr val="000000"/>
                    </a:solidFill>
                    <a:round/>
                    <a:headEnd/>
                    <a:tailEnd/>
                  </a:ln>
                  <a:solidFill>
                    <a:srgbClr val="000000"/>
                  </a:solidFill>
                  <a:effectLst>
                    <a:outerShdw dist="45791" dir="2021404" algn="ctr" rotWithShape="0">
                      <a:srgbClr val="C0C0C0"/>
                    </a:outerShdw>
                  </a:effectLst>
                  <a:latin typeface="ＭＳ Ｐ明朝"/>
                  <a:ea typeface="ＭＳ Ｐ明朝"/>
                </a:rPr>
                <a:t>Ｅ</a:t>
              </a:r>
            </a:p>
          </p:txBody>
        </p:sp>
        <p:sp>
          <p:nvSpPr>
            <p:cNvPr id="3122" name="Text Box 285"/>
            <p:cNvSpPr txBox="1">
              <a:spLocks noChangeArrowheads="1"/>
            </p:cNvSpPr>
            <p:nvPr/>
          </p:nvSpPr>
          <p:spPr bwMode="auto">
            <a:xfrm>
              <a:off x="6940861" y="6212018"/>
              <a:ext cx="2784101" cy="522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2800">
                  <a:solidFill>
                    <a:schemeClr val="bg2"/>
                  </a:solidFill>
                  <a:ea typeface="HG正楷書体-PRO" pitchFamily="66" charset="-128"/>
                </a:rPr>
                <a:t>Environment</a:t>
              </a:r>
            </a:p>
          </p:txBody>
        </p:sp>
        <p:grpSp>
          <p:nvGrpSpPr>
            <p:cNvPr id="3123" name="グループ化 3"/>
            <p:cNvGrpSpPr>
              <a:grpSpLocks/>
            </p:cNvGrpSpPr>
            <p:nvPr/>
          </p:nvGrpSpPr>
          <p:grpSpPr bwMode="auto">
            <a:xfrm>
              <a:off x="7565563" y="4781023"/>
              <a:ext cx="1292080" cy="1523993"/>
              <a:chOff x="8479957" y="3096126"/>
              <a:chExt cx="1404026" cy="1700939"/>
            </a:xfrm>
          </p:grpSpPr>
          <p:sp>
            <p:nvSpPr>
              <p:cNvPr id="3124" name="AutoShape 19"/>
              <p:cNvSpPr>
                <a:spLocks noChangeArrowheads="1"/>
              </p:cNvSpPr>
              <p:nvPr/>
            </p:nvSpPr>
            <p:spPr bwMode="auto">
              <a:xfrm>
                <a:off x="8479957" y="3096126"/>
                <a:ext cx="1404026" cy="1700939"/>
              </a:xfrm>
              <a:prstGeom prst="roundRect">
                <a:avLst>
                  <a:gd name="adj" fmla="val 16667"/>
                </a:avLst>
              </a:prstGeom>
              <a:noFill/>
              <a:ln w="38100">
                <a:pattFill prst="trellis">
                  <a:fgClr>
                    <a:srgbClr val="000000"/>
                  </a:fgClr>
                  <a:bgClr>
                    <a:srgbClr val="FFFFFF"/>
                  </a:bgClr>
                </a:patt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pic>
            <p:nvPicPr>
              <p:cNvPr id="3125" name="Picture 10" descr="\\ntfile12\e-SPAce2\exc\QC\08)QCサークル教育器材\その他_JC\QCイラスト集２\09_効果の確認\9_01.em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09995" y="3223987"/>
                <a:ext cx="1309820" cy="1557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aphicFrame>
        <p:nvGraphicFramePr>
          <p:cNvPr id="20" name="表 19"/>
          <p:cNvGraphicFramePr>
            <a:graphicFrameLocks noGrp="1"/>
          </p:cNvGraphicFramePr>
          <p:nvPr/>
        </p:nvGraphicFramePr>
        <p:xfrm>
          <a:off x="2695575" y="1155700"/>
          <a:ext cx="6240463" cy="365128"/>
        </p:xfrm>
        <a:graphic>
          <a:graphicData uri="http://schemas.openxmlformats.org/drawingml/2006/table">
            <a:tbl>
              <a:tblPr/>
              <a:tblGrid>
                <a:gridCol w="6240463"/>
              </a:tblGrid>
              <a:tr h="365125">
                <a:tc>
                  <a:txBody>
                    <a:bodyPr/>
                    <a:lstStyle/>
                    <a:p>
                      <a:endParaRPr kumimoji="1" lang="ja-JP" altLang="en-US" sz="1800" dirty="0"/>
                    </a:p>
                  </a:txBody>
                  <a:tcPr marL="91441" marR="91441" marT="45404" marB="45404">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AutoShape 4"/>
          <p:cNvSpPr>
            <a:spLocks noChangeArrowheads="1"/>
          </p:cNvSpPr>
          <p:nvPr/>
        </p:nvSpPr>
        <p:spPr bwMode="auto">
          <a:xfrm>
            <a:off x="323850" y="236538"/>
            <a:ext cx="5969000" cy="836612"/>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1507" name="Rectangle 5"/>
          <p:cNvSpPr>
            <a:spLocks noChangeArrowheads="1"/>
          </p:cNvSpPr>
          <p:nvPr/>
        </p:nvSpPr>
        <p:spPr bwMode="auto">
          <a:xfrm>
            <a:off x="1047750" y="312738"/>
            <a:ext cx="5245100" cy="649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ja-JP" altLang="en-US" sz="4400">
                <a:solidFill>
                  <a:schemeClr val="bg2"/>
                </a:solidFill>
                <a:ea typeface="HGS創英角ﾎﾟｯﾌﾟ体" pitchFamily="50" charset="-128"/>
              </a:rPr>
              <a:t>改善機会</a:t>
            </a:r>
            <a:r>
              <a:rPr lang="ja-JP" altLang="en-US" sz="4000">
                <a:solidFill>
                  <a:schemeClr val="bg2"/>
                </a:solidFill>
                <a:ea typeface="HGS創英角ﾎﾟｯﾌﾟ体" pitchFamily="50" charset="-128"/>
              </a:rPr>
              <a:t>の</a:t>
            </a:r>
            <a:r>
              <a:rPr lang="ja-JP" altLang="en-US" sz="4400">
                <a:solidFill>
                  <a:schemeClr val="bg2"/>
                </a:solidFill>
                <a:ea typeface="HGS創英角ﾎﾟｯﾌﾟ体" pitchFamily="50" charset="-128"/>
              </a:rPr>
              <a:t>発見</a:t>
            </a:r>
          </a:p>
        </p:txBody>
      </p:sp>
      <p:sp>
        <p:nvSpPr>
          <p:cNvPr id="21508" name="Text Box 11"/>
          <p:cNvSpPr txBox="1">
            <a:spLocks noChangeArrowheads="1"/>
          </p:cNvSpPr>
          <p:nvPr/>
        </p:nvSpPr>
        <p:spPr bwMode="auto">
          <a:xfrm>
            <a:off x="350838" y="160338"/>
            <a:ext cx="16144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a:solidFill>
                  <a:schemeClr val="bg2"/>
                </a:solidFill>
                <a:latin typeface="HGSｺﾞｼｯｸE" pitchFamily="50" charset="-128"/>
                <a:ea typeface="HGSｺﾞｼｯｸE" pitchFamily="50" charset="-128"/>
              </a:rPr>
              <a:t>手順４</a:t>
            </a:r>
          </a:p>
        </p:txBody>
      </p:sp>
      <p:sp>
        <p:nvSpPr>
          <p:cNvPr id="176134" name="Text Box 6"/>
          <p:cNvSpPr txBox="1">
            <a:spLocks noChangeArrowheads="1"/>
          </p:cNvSpPr>
          <p:nvPr/>
        </p:nvSpPr>
        <p:spPr bwMode="auto">
          <a:xfrm>
            <a:off x="230188" y="1173163"/>
            <a:ext cx="615632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800" b="1">
                <a:solidFill>
                  <a:schemeClr val="bg1"/>
                </a:solidFill>
                <a:latin typeface="HGS創英角ﾎﾟｯﾌﾟ体" pitchFamily="50" charset="-128"/>
                <a:ea typeface="HGS創英角ﾎﾟｯﾌﾟ体" pitchFamily="50" charset="-128"/>
              </a:rPr>
              <a:t>１．過去の失敗の収集と類型化</a:t>
            </a:r>
          </a:p>
        </p:txBody>
      </p:sp>
      <p:sp>
        <p:nvSpPr>
          <p:cNvPr id="21510" name="Text Box 20"/>
          <p:cNvSpPr txBox="1">
            <a:spLocks noChangeArrowheads="1"/>
          </p:cNvSpPr>
          <p:nvPr/>
        </p:nvSpPr>
        <p:spPr bwMode="auto">
          <a:xfrm>
            <a:off x="7073900" y="584200"/>
            <a:ext cx="1752600" cy="1816100"/>
          </a:xfrm>
          <a:prstGeom prst="rect">
            <a:avLst/>
          </a:prstGeom>
          <a:solidFill>
            <a:srgbClr val="008000"/>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a:latin typeface="HGPｺﾞｼｯｸE" pitchFamily="50" charset="-128"/>
                <a:ea typeface="HGPｺﾞｼｯｸE" pitchFamily="50" charset="-128"/>
              </a:rPr>
              <a:t>よく使われる手法</a:t>
            </a:r>
          </a:p>
          <a:p>
            <a:pPr eaLnBrk="1" hangingPunct="1">
              <a:spcBef>
                <a:spcPct val="50000"/>
              </a:spcBef>
              <a:buFontTx/>
              <a:buNone/>
            </a:pPr>
            <a:r>
              <a:rPr lang="ja-JP" altLang="en-US" sz="1400">
                <a:latin typeface="HGPｺﾞｼｯｸE" pitchFamily="50" charset="-128"/>
                <a:ea typeface="HGPｺﾞｼｯｸE" pitchFamily="50" charset="-128"/>
              </a:rPr>
              <a:t>   ▼失敗ﾓｰﾄﾞ一覧</a:t>
            </a:r>
          </a:p>
          <a:p>
            <a:pPr eaLnBrk="1" hangingPunct="1">
              <a:spcBef>
                <a:spcPct val="50000"/>
              </a:spcBef>
              <a:buFontTx/>
              <a:buNone/>
            </a:pPr>
            <a:r>
              <a:rPr lang="ja-JP" altLang="en-US" sz="1400">
                <a:latin typeface="HGPｺﾞｼｯｸE" pitchFamily="50" charset="-128"/>
                <a:ea typeface="HGPｺﾞｼｯｸE" pitchFamily="50" charset="-128"/>
              </a:rPr>
              <a:t>   ▼業務フロー図    </a:t>
            </a:r>
          </a:p>
          <a:p>
            <a:pPr eaLnBrk="1" hangingPunct="1">
              <a:spcBef>
                <a:spcPct val="50000"/>
              </a:spcBef>
              <a:buFontTx/>
              <a:buNone/>
            </a:pPr>
            <a:r>
              <a:rPr lang="ja-JP" altLang="en-US" sz="1400">
                <a:latin typeface="HGPｺﾞｼｯｸE" pitchFamily="50" charset="-128"/>
                <a:ea typeface="HGPｺﾞｼｯｸE" pitchFamily="50" charset="-128"/>
              </a:rPr>
              <a:t>　 ▼ＦＭＥＡ</a:t>
            </a:r>
          </a:p>
          <a:p>
            <a:pPr eaLnBrk="1" hangingPunct="1">
              <a:spcBef>
                <a:spcPct val="50000"/>
              </a:spcBef>
              <a:buFontTx/>
              <a:buNone/>
            </a:pPr>
            <a:r>
              <a:rPr lang="ja-JP" altLang="en-US" sz="1400">
                <a:latin typeface="HGPｺﾞｼｯｸE" pitchFamily="50" charset="-128"/>
                <a:ea typeface="HGPｺﾞｼｯｸE" pitchFamily="50" charset="-128"/>
              </a:rPr>
              <a:t>   ▼ＲＰＮ</a:t>
            </a:r>
            <a:br>
              <a:rPr lang="ja-JP" altLang="en-US" sz="1400">
                <a:latin typeface="HGPｺﾞｼｯｸE" pitchFamily="50" charset="-128"/>
                <a:ea typeface="HGPｺﾞｼｯｸE" pitchFamily="50" charset="-128"/>
              </a:rPr>
            </a:br>
            <a:r>
              <a:rPr lang="ja-JP" altLang="en-US" sz="900">
                <a:latin typeface="HGPｺﾞｼｯｸE" pitchFamily="50" charset="-128"/>
                <a:ea typeface="HGPｺﾞｼｯｸE" pitchFamily="50" charset="-128"/>
              </a:rPr>
              <a:t>　　　　　　　　　　　</a:t>
            </a:r>
            <a:r>
              <a:rPr lang="ja-JP" altLang="en-US" sz="1400">
                <a:latin typeface="HGPｺﾞｼｯｸE" pitchFamily="50" charset="-128"/>
                <a:ea typeface="HGPｺﾞｼｯｸE" pitchFamily="50" charset="-128"/>
              </a:rPr>
              <a:t>　など</a:t>
            </a:r>
          </a:p>
        </p:txBody>
      </p:sp>
      <p:sp>
        <p:nvSpPr>
          <p:cNvPr id="21511" name="Text Box 96"/>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２０</a:t>
            </a:r>
            <a:endParaRPr lang="en-US" altLang="ja-JP" sz="1600">
              <a:solidFill>
                <a:schemeClr val="bg2"/>
              </a:solidFill>
              <a:ea typeface="HG正楷書体-PRO" pitchFamily="66" charset="-128"/>
            </a:endParaRPr>
          </a:p>
        </p:txBody>
      </p:sp>
      <p:sp>
        <p:nvSpPr>
          <p:cNvPr id="21512" name="Text Box 7"/>
          <p:cNvSpPr txBox="1">
            <a:spLocks noChangeArrowheads="1"/>
          </p:cNvSpPr>
          <p:nvPr/>
        </p:nvSpPr>
        <p:spPr bwMode="auto">
          <a:xfrm>
            <a:off x="393700" y="1809750"/>
            <a:ext cx="6400800"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000">
                <a:solidFill>
                  <a:schemeClr val="bg1"/>
                </a:solidFill>
                <a:ea typeface="HGP創英角ﾎﾟｯﾌﾟ体" pitchFamily="50" charset="-128"/>
              </a:rPr>
              <a:t>過去のトラブル・事故の原因となった失敗を収集・整理し、失敗モード一覧表を作成する。</a:t>
            </a:r>
          </a:p>
        </p:txBody>
      </p:sp>
      <p:grpSp>
        <p:nvGrpSpPr>
          <p:cNvPr id="3" name="グループ化 2"/>
          <p:cNvGrpSpPr>
            <a:grpSpLocks/>
          </p:cNvGrpSpPr>
          <p:nvPr/>
        </p:nvGrpSpPr>
        <p:grpSpPr bwMode="auto">
          <a:xfrm>
            <a:off x="1774825" y="3179763"/>
            <a:ext cx="6510338" cy="1631950"/>
            <a:chOff x="1774825" y="3179763"/>
            <a:chExt cx="6510338" cy="1631950"/>
          </a:xfrm>
        </p:grpSpPr>
        <p:sp>
          <p:nvSpPr>
            <p:cNvPr id="21522" name="正方形/長方形 10"/>
            <p:cNvSpPr>
              <a:spLocks noChangeArrowheads="1"/>
            </p:cNvSpPr>
            <p:nvPr/>
          </p:nvSpPr>
          <p:spPr bwMode="auto">
            <a:xfrm>
              <a:off x="1774825" y="3179763"/>
              <a:ext cx="3894138"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000" b="1" u="sng">
                  <a:solidFill>
                    <a:schemeClr val="bg2"/>
                  </a:solidFill>
                  <a:latin typeface="Meiryo UI" pitchFamily="50" charset="-128"/>
                  <a:ea typeface="Meiryo UI" pitchFamily="50" charset="-128"/>
                </a:rPr>
                <a:t>失敗事例集のポイント</a:t>
              </a:r>
              <a:endParaRPr lang="en-US" altLang="ja-JP" sz="2000" b="1" u="sng">
                <a:solidFill>
                  <a:schemeClr val="bg2"/>
                </a:solidFill>
                <a:latin typeface="Meiryo UI" pitchFamily="50" charset="-128"/>
                <a:ea typeface="Meiryo UI" pitchFamily="50" charset="-128"/>
              </a:endParaRPr>
            </a:p>
          </p:txBody>
        </p:sp>
        <p:sp>
          <p:nvSpPr>
            <p:cNvPr id="21523" name="正方形/長方形 10"/>
            <p:cNvSpPr>
              <a:spLocks noChangeArrowheads="1"/>
            </p:cNvSpPr>
            <p:nvPr/>
          </p:nvSpPr>
          <p:spPr bwMode="auto">
            <a:xfrm>
              <a:off x="2125663" y="3611563"/>
              <a:ext cx="61595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1800" b="1">
                  <a:solidFill>
                    <a:schemeClr val="bg2"/>
                  </a:solidFill>
                  <a:latin typeface="Meiryo UI" pitchFamily="50" charset="-128"/>
                  <a:ea typeface="Meiryo UI" pitchFamily="50" charset="-128"/>
                </a:rPr>
                <a:t>・どのように失敗したか？</a:t>
              </a:r>
              <a:endParaRPr lang="en-US" altLang="ja-JP" sz="1800" b="1">
                <a:solidFill>
                  <a:schemeClr val="bg2"/>
                </a:solidFill>
                <a:latin typeface="Meiryo UI" pitchFamily="50" charset="-128"/>
                <a:ea typeface="Meiryo UI" pitchFamily="50" charset="-128"/>
              </a:endParaRPr>
            </a:p>
            <a:p>
              <a:pPr>
                <a:spcBef>
                  <a:spcPct val="0"/>
                </a:spcBef>
                <a:buFontTx/>
                <a:buNone/>
              </a:pPr>
              <a:r>
                <a:rPr lang="ja-JP" altLang="en-US" sz="1800" b="1">
                  <a:solidFill>
                    <a:schemeClr val="bg2"/>
                  </a:solidFill>
                  <a:latin typeface="Meiryo UI" pitchFamily="50" charset="-128"/>
                  <a:ea typeface="Meiryo UI" pitchFamily="50" charset="-128"/>
                </a:rPr>
                <a:t>・失敗の要因は何か？</a:t>
              </a:r>
              <a:endParaRPr lang="en-US" altLang="ja-JP" sz="1800" b="1">
                <a:solidFill>
                  <a:schemeClr val="bg2"/>
                </a:solidFill>
                <a:latin typeface="Meiryo UI" pitchFamily="50" charset="-128"/>
                <a:ea typeface="Meiryo UI" pitchFamily="50" charset="-128"/>
              </a:endParaRPr>
            </a:p>
            <a:p>
              <a:pPr>
                <a:spcBef>
                  <a:spcPct val="0"/>
                </a:spcBef>
                <a:buFontTx/>
                <a:buNone/>
              </a:pPr>
              <a:r>
                <a:rPr lang="ja-JP" altLang="en-US" sz="1800" b="1">
                  <a:solidFill>
                    <a:schemeClr val="bg2"/>
                  </a:solidFill>
                  <a:latin typeface="Meiryo UI" pitchFamily="50" charset="-128"/>
                  <a:ea typeface="Meiryo UI" pitchFamily="50" charset="-128"/>
                </a:rPr>
                <a:t>・失敗はどのような業務で起きそうか？</a:t>
              </a:r>
              <a:endParaRPr lang="en-US" altLang="ja-JP" sz="1800" b="1">
                <a:solidFill>
                  <a:schemeClr val="bg2"/>
                </a:solidFill>
                <a:latin typeface="Meiryo UI" pitchFamily="50" charset="-128"/>
                <a:ea typeface="Meiryo UI" pitchFamily="50" charset="-128"/>
              </a:endParaRPr>
            </a:p>
            <a:p>
              <a:pPr>
                <a:spcBef>
                  <a:spcPct val="0"/>
                </a:spcBef>
                <a:buFontTx/>
                <a:buNone/>
              </a:pPr>
              <a:r>
                <a:rPr lang="ja-JP" altLang="en-US" sz="1800" b="1">
                  <a:solidFill>
                    <a:schemeClr val="bg2"/>
                  </a:solidFill>
                  <a:latin typeface="Meiryo UI" pitchFamily="50" charset="-128"/>
                  <a:ea typeface="Meiryo UI" pitchFamily="50" charset="-128"/>
                </a:rPr>
                <a:t>・同じ失敗を防ぐにはどのような対策が必要か？</a:t>
              </a:r>
              <a:endParaRPr lang="en-US" altLang="ja-JP" sz="1800" b="1">
                <a:solidFill>
                  <a:schemeClr val="bg2"/>
                </a:solidFill>
                <a:latin typeface="Meiryo UI" pitchFamily="50" charset="-128"/>
                <a:ea typeface="Meiryo UI" pitchFamily="50" charset="-128"/>
              </a:endParaRPr>
            </a:p>
          </p:txBody>
        </p:sp>
      </p:grpSp>
      <p:grpSp>
        <p:nvGrpSpPr>
          <p:cNvPr id="2" name="グループ化 1"/>
          <p:cNvGrpSpPr>
            <a:grpSpLocks/>
          </p:cNvGrpSpPr>
          <p:nvPr/>
        </p:nvGrpSpPr>
        <p:grpSpPr bwMode="auto">
          <a:xfrm>
            <a:off x="323850" y="2687638"/>
            <a:ext cx="8256588" cy="1195387"/>
            <a:chOff x="323850" y="2687638"/>
            <a:chExt cx="8256588" cy="1195387"/>
          </a:xfrm>
        </p:grpSpPr>
        <p:sp>
          <p:nvSpPr>
            <p:cNvPr id="21520" name="正方形/長方形 10"/>
            <p:cNvSpPr>
              <a:spLocks noChangeArrowheads="1"/>
            </p:cNvSpPr>
            <p:nvPr/>
          </p:nvSpPr>
          <p:spPr bwMode="auto">
            <a:xfrm>
              <a:off x="323850" y="2687638"/>
              <a:ext cx="5581650"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000" b="1">
                  <a:solidFill>
                    <a:schemeClr val="bg1"/>
                  </a:solidFill>
                  <a:latin typeface="Meiryo UI" pitchFamily="50" charset="-128"/>
                  <a:ea typeface="Meiryo UI" pitchFamily="50" charset="-128"/>
                </a:rPr>
                <a:t>１）過去の失敗を収集する。</a:t>
              </a:r>
              <a:endParaRPr lang="en-US" altLang="ja-JP" sz="2000" b="1">
                <a:solidFill>
                  <a:schemeClr val="bg1"/>
                </a:solidFill>
                <a:latin typeface="Meiryo UI" pitchFamily="50" charset="-128"/>
                <a:ea typeface="Meiryo UI" pitchFamily="50" charset="-128"/>
              </a:endParaRPr>
            </a:p>
          </p:txBody>
        </p:sp>
        <p:sp>
          <p:nvSpPr>
            <p:cNvPr id="21521" name="円柱 2"/>
            <p:cNvSpPr>
              <a:spLocks noChangeArrowheads="1"/>
            </p:cNvSpPr>
            <p:nvPr/>
          </p:nvSpPr>
          <p:spPr bwMode="auto">
            <a:xfrm>
              <a:off x="6386513" y="2965450"/>
              <a:ext cx="2193925" cy="917575"/>
            </a:xfrm>
            <a:prstGeom prst="can">
              <a:avLst>
                <a:gd name="adj" fmla="val 25000"/>
              </a:avLst>
            </a:prstGeom>
            <a:solidFill>
              <a:schemeClr val="accent1"/>
            </a:solidFill>
            <a:ln w="12700" cap="sq" algn="ctr">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ja-JP" altLang="en-US" sz="2000" b="1">
                  <a:solidFill>
                    <a:schemeClr val="bg2"/>
                  </a:solidFill>
                  <a:latin typeface="Meiryo UI" pitchFamily="50" charset="-128"/>
                  <a:ea typeface="Meiryo UI" pitchFamily="50" charset="-128"/>
                </a:rPr>
                <a:t>過去の失敗</a:t>
              </a:r>
            </a:p>
          </p:txBody>
        </p:sp>
      </p:grpSp>
      <p:grpSp>
        <p:nvGrpSpPr>
          <p:cNvPr id="4" name="グループ化 3"/>
          <p:cNvGrpSpPr>
            <a:grpSpLocks/>
          </p:cNvGrpSpPr>
          <p:nvPr/>
        </p:nvGrpSpPr>
        <p:grpSpPr bwMode="auto">
          <a:xfrm>
            <a:off x="323850" y="4184650"/>
            <a:ext cx="8604250" cy="2273300"/>
            <a:chOff x="323850" y="4184650"/>
            <a:chExt cx="8604250" cy="2273300"/>
          </a:xfrm>
        </p:grpSpPr>
        <p:sp>
          <p:nvSpPr>
            <p:cNvPr id="31" name="フローチャート: 書類 30"/>
            <p:cNvSpPr/>
            <p:nvPr/>
          </p:nvSpPr>
          <p:spPr bwMode="auto">
            <a:xfrm>
              <a:off x="6038850" y="5538788"/>
              <a:ext cx="2889250" cy="919162"/>
            </a:xfrm>
            <a:prstGeom prst="flowChartDocument">
              <a:avLst/>
            </a:prstGeom>
            <a:solidFill>
              <a:schemeClr val="accent3">
                <a:lumMod val="90000"/>
              </a:schemeClr>
            </a:solidFill>
            <a:ln w="12700" cap="sq" cmpd="sng" algn="ctr">
              <a:solidFill>
                <a:schemeClr val="tx1"/>
              </a:solidFill>
              <a:prstDash val="solid"/>
              <a:miter lim="800000"/>
              <a:headEnd type="none" w="sm" len="sm"/>
              <a:tailEnd type="none" w="sm" len="sm"/>
            </a:ln>
            <a:effectLst/>
            <a:extLst/>
          </p:spPr>
          <p:txBody>
            <a:bodyPr wrap="none"/>
            <a:lstStyle/>
            <a:p>
              <a:pPr algn="ctr" eaLnBrk="1" hangingPunct="1">
                <a:defRPr/>
              </a:pPr>
              <a:r>
                <a:rPr lang="ja-JP" altLang="en-US" sz="2000" b="1" dirty="0">
                  <a:solidFill>
                    <a:schemeClr val="bg2"/>
                  </a:solidFill>
                  <a:latin typeface="Meiryo UI" panose="020B0604030504040204" pitchFamily="50" charset="-128"/>
                  <a:ea typeface="Meiryo UI" panose="020B0604030504040204" pitchFamily="50" charset="-128"/>
                  <a:cs typeface="Meiryo UI" panose="020B0604030504040204" pitchFamily="50" charset="-128"/>
                </a:rPr>
                <a:t>失敗モード一覧</a:t>
              </a:r>
            </a:p>
          </p:txBody>
        </p:sp>
        <p:sp>
          <p:nvSpPr>
            <p:cNvPr id="21517" name="正方形/長方形 10"/>
            <p:cNvSpPr>
              <a:spLocks noChangeArrowheads="1"/>
            </p:cNvSpPr>
            <p:nvPr/>
          </p:nvSpPr>
          <p:spPr bwMode="auto">
            <a:xfrm>
              <a:off x="2409825" y="5741988"/>
              <a:ext cx="41592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1800" b="1">
                  <a:solidFill>
                    <a:schemeClr val="bg1"/>
                  </a:solidFill>
                  <a:latin typeface="Meiryo UI" pitchFamily="50" charset="-128"/>
                  <a:ea typeface="Meiryo UI" pitchFamily="50" charset="-128"/>
                </a:rPr>
                <a:t>◎別の場所でも起こしそうな失敗</a:t>
              </a:r>
            </a:p>
          </p:txBody>
        </p:sp>
        <p:sp>
          <p:nvSpPr>
            <p:cNvPr id="33" name="下矢印 32"/>
            <p:cNvSpPr/>
            <p:nvPr/>
          </p:nvSpPr>
          <p:spPr bwMode="auto">
            <a:xfrm>
              <a:off x="7381875" y="4184650"/>
              <a:ext cx="738188" cy="930275"/>
            </a:xfrm>
            <a:prstGeom prst="downArrow">
              <a:avLst/>
            </a:prstGeom>
            <a:solidFill>
              <a:schemeClr val="accent6">
                <a:lumMod val="20000"/>
                <a:lumOff val="80000"/>
              </a:schemeClr>
            </a:solidFill>
            <a:ln w="12700" cap="sq" cmpd="sng" algn="ctr">
              <a:solidFill>
                <a:schemeClr val="bg2"/>
              </a:solidFill>
              <a:prstDash val="solid"/>
              <a:miter lim="800000"/>
              <a:headEnd type="none" w="sm" len="sm"/>
              <a:tailEnd type="none" w="sm" len="sm"/>
            </a:ln>
            <a:effectLst/>
            <a:extLst/>
          </p:spPr>
          <p:txBody>
            <a:bodyPr wrap="none"/>
            <a:lstStyle/>
            <a:p>
              <a:pPr eaLnBrk="1" hangingPunct="1">
                <a:defRPr/>
              </a:pPr>
              <a:endParaRPr lang="ja-JP" altLang="en-US"/>
            </a:p>
          </p:txBody>
        </p:sp>
        <p:sp>
          <p:nvSpPr>
            <p:cNvPr id="21519" name="正方形/長方形 10"/>
            <p:cNvSpPr>
              <a:spLocks noChangeArrowheads="1"/>
            </p:cNvSpPr>
            <p:nvPr/>
          </p:nvSpPr>
          <p:spPr bwMode="auto">
            <a:xfrm>
              <a:off x="323850" y="5068888"/>
              <a:ext cx="8332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000" b="1">
                  <a:solidFill>
                    <a:schemeClr val="bg1"/>
                  </a:solidFill>
                  <a:latin typeface="Meiryo UI" pitchFamily="50" charset="-128"/>
                  <a:ea typeface="Meiryo UI" pitchFamily="50" charset="-128"/>
                </a:rPr>
                <a:t>２）失敗の事例を整理し、</a:t>
              </a:r>
              <a:r>
                <a:rPr lang="ja-JP" altLang="en-US" sz="2000" b="1">
                  <a:solidFill>
                    <a:srgbClr val="FF0000"/>
                  </a:solidFill>
                  <a:latin typeface="Meiryo UI" pitchFamily="50" charset="-128"/>
                  <a:ea typeface="Meiryo UI" pitchFamily="50" charset="-128"/>
                </a:rPr>
                <a:t>共通性</a:t>
              </a:r>
              <a:r>
                <a:rPr lang="ja-JP" altLang="en-US" sz="2000" b="1">
                  <a:solidFill>
                    <a:schemeClr val="bg1"/>
                  </a:solidFill>
                  <a:latin typeface="Meiryo UI" pitchFamily="50" charset="-128"/>
                  <a:ea typeface="Meiryo UI" pitchFamily="50" charset="-128"/>
                </a:rPr>
                <a:t>を見つける。</a:t>
              </a:r>
              <a:endParaRPr lang="en-US" altLang="ja-JP" sz="2000" b="1">
                <a:solidFill>
                  <a:schemeClr val="bg1"/>
                </a:solidFill>
                <a:latin typeface="Meiryo UI" pitchFamily="50" charset="-128"/>
                <a:ea typeface="Meiryo UI" pitchFamily="50" charset="-128"/>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grpId="0" nodeType="clickEffect">
                                  <p:stCondLst>
                                    <p:cond delay="0"/>
                                  </p:stCondLst>
                                  <p:childTnLst>
                                    <p:set>
                                      <p:cBhvr>
                                        <p:cTn id="6" dur="1" fill="hold">
                                          <p:stCondLst>
                                            <p:cond delay="0"/>
                                          </p:stCondLst>
                                        </p:cTn>
                                        <p:tgtEl>
                                          <p:spTgt spid="176134"/>
                                        </p:tgtEl>
                                        <p:attrNameLst>
                                          <p:attrName>style.visibility</p:attrName>
                                        </p:attrNameLst>
                                      </p:cBhvr>
                                      <p:to>
                                        <p:strVal val="visible"/>
                                      </p:to>
                                    </p:set>
                                    <p:animEffect transition="in" filter="blinds(vertical)">
                                      <p:cBhvr>
                                        <p:cTn id="7" dur="500"/>
                                        <p:tgtEl>
                                          <p:spTgt spid="176134"/>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512"/>
                                        </p:tgtEl>
                                        <p:attrNameLst>
                                          <p:attrName>style.visibility</p:attrName>
                                        </p:attrNameLst>
                                      </p:cBhvr>
                                      <p:to>
                                        <p:strVal val="visible"/>
                                      </p:to>
                                    </p:set>
                                    <p:animEffect transition="in" filter="fade">
                                      <p:cBhvr>
                                        <p:cTn id="11" dur="500"/>
                                        <p:tgtEl>
                                          <p:spTgt spid="21512"/>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0" presetClass="entr" presetSubtype="0"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0" presetClass="entr" presetSubtype="0"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4" grpId="0"/>
      <p:bldP spid="215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円/楕円 70"/>
          <p:cNvSpPr>
            <a:spLocks noChangeArrowheads="1"/>
          </p:cNvSpPr>
          <p:nvPr/>
        </p:nvSpPr>
        <p:spPr bwMode="auto">
          <a:xfrm>
            <a:off x="6773863" y="2451100"/>
            <a:ext cx="2178050" cy="455613"/>
          </a:xfrm>
          <a:prstGeom prst="ellipse">
            <a:avLst/>
          </a:prstGeom>
          <a:solidFill>
            <a:srgbClr val="66FF66"/>
          </a:solidFill>
          <a:ln w="12700" cap="sq" algn="ctr">
            <a:solidFill>
              <a:schemeClr val="tx1"/>
            </a:solidFill>
            <a:miter lim="800000"/>
            <a:headEnd type="none" w="sm" len="sm"/>
            <a:tailEnd type="none" w="sm" len="sm"/>
          </a:ln>
        </p:spPr>
        <p:txBody>
          <a:bodyPr wrap="none"/>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2531" name="円/楕円 69"/>
          <p:cNvSpPr>
            <a:spLocks noChangeArrowheads="1"/>
          </p:cNvSpPr>
          <p:nvPr/>
        </p:nvSpPr>
        <p:spPr bwMode="auto">
          <a:xfrm>
            <a:off x="4706938" y="2665413"/>
            <a:ext cx="2176462" cy="457200"/>
          </a:xfrm>
          <a:prstGeom prst="ellipse">
            <a:avLst/>
          </a:prstGeom>
          <a:solidFill>
            <a:srgbClr val="66FF66"/>
          </a:solidFill>
          <a:ln w="12700" cap="sq" algn="ctr">
            <a:solidFill>
              <a:schemeClr val="tx1"/>
            </a:solidFill>
            <a:miter lim="800000"/>
            <a:headEnd type="none" w="sm" len="sm"/>
            <a:tailEnd type="none" w="sm" len="sm"/>
          </a:ln>
        </p:spPr>
        <p:txBody>
          <a:bodyPr wrap="none"/>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2532" name="円/楕円 68"/>
          <p:cNvSpPr>
            <a:spLocks noChangeArrowheads="1"/>
          </p:cNvSpPr>
          <p:nvPr/>
        </p:nvSpPr>
        <p:spPr bwMode="auto">
          <a:xfrm>
            <a:off x="5881688" y="1274763"/>
            <a:ext cx="2867025" cy="1096962"/>
          </a:xfrm>
          <a:prstGeom prst="ellipse">
            <a:avLst/>
          </a:prstGeom>
          <a:solidFill>
            <a:srgbClr val="66FF66"/>
          </a:solidFill>
          <a:ln w="12700" cap="sq" algn="ctr">
            <a:solidFill>
              <a:schemeClr val="tx1"/>
            </a:solidFill>
            <a:miter lim="800000"/>
            <a:headEnd type="none" w="sm" len="sm"/>
            <a:tailEnd type="none" w="sm" len="sm"/>
          </a:ln>
        </p:spPr>
        <p:txBody>
          <a:bodyPr wrap="none"/>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2533" name="円/楕円 67"/>
          <p:cNvSpPr>
            <a:spLocks noChangeArrowheads="1"/>
          </p:cNvSpPr>
          <p:nvPr/>
        </p:nvSpPr>
        <p:spPr bwMode="auto">
          <a:xfrm>
            <a:off x="2930525" y="1854200"/>
            <a:ext cx="2476500" cy="822325"/>
          </a:xfrm>
          <a:prstGeom prst="ellipse">
            <a:avLst/>
          </a:prstGeom>
          <a:solidFill>
            <a:srgbClr val="66FF66"/>
          </a:solidFill>
          <a:ln w="12700" cap="sq" algn="ctr">
            <a:solidFill>
              <a:schemeClr val="tx1"/>
            </a:solidFill>
            <a:miter lim="800000"/>
            <a:headEnd type="none" w="sm" len="sm"/>
            <a:tailEnd type="none" w="sm" len="sm"/>
          </a:ln>
        </p:spPr>
        <p:txBody>
          <a:bodyPr wrap="none"/>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2534" name="円/楕円 2"/>
          <p:cNvSpPr>
            <a:spLocks noChangeArrowheads="1"/>
          </p:cNvSpPr>
          <p:nvPr/>
        </p:nvSpPr>
        <p:spPr bwMode="auto">
          <a:xfrm>
            <a:off x="3175000" y="1209675"/>
            <a:ext cx="2176463" cy="457200"/>
          </a:xfrm>
          <a:prstGeom prst="ellipse">
            <a:avLst/>
          </a:prstGeom>
          <a:solidFill>
            <a:srgbClr val="66FF66"/>
          </a:solidFill>
          <a:ln w="12700" cap="sq" algn="ctr">
            <a:solidFill>
              <a:schemeClr val="tx1"/>
            </a:solidFill>
            <a:miter lim="800000"/>
            <a:headEnd type="none" w="sm" len="sm"/>
            <a:tailEnd type="none" w="sm" len="sm"/>
          </a:ln>
        </p:spPr>
        <p:txBody>
          <a:bodyPr wrap="none"/>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176228" name="Text Box 100"/>
          <p:cNvSpPr txBox="1">
            <a:spLocks noChangeArrowheads="1"/>
          </p:cNvSpPr>
          <p:nvPr/>
        </p:nvSpPr>
        <p:spPr bwMode="auto">
          <a:xfrm>
            <a:off x="3571875" y="1252538"/>
            <a:ext cx="2222500"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b="1">
                <a:solidFill>
                  <a:schemeClr val="bg2"/>
                </a:solidFill>
                <a:latin typeface="Meiryo UI" pitchFamily="50" charset="-128"/>
                <a:ea typeface="Meiryo UI" pitchFamily="50" charset="-128"/>
              </a:rPr>
              <a:t>・Ａ部品を欠品</a:t>
            </a:r>
            <a:endParaRPr lang="en-US" altLang="ja-JP" sz="1400" b="1">
              <a:solidFill>
                <a:schemeClr val="bg2"/>
              </a:solidFill>
              <a:latin typeface="Meiryo UI" pitchFamily="50" charset="-128"/>
              <a:ea typeface="Meiryo UI" pitchFamily="50" charset="-128"/>
            </a:endParaRPr>
          </a:p>
        </p:txBody>
      </p:sp>
      <p:sp>
        <p:nvSpPr>
          <p:cNvPr id="59" name="Text Box 100"/>
          <p:cNvSpPr txBox="1">
            <a:spLocks noChangeArrowheads="1"/>
          </p:cNvSpPr>
          <p:nvPr/>
        </p:nvSpPr>
        <p:spPr bwMode="auto">
          <a:xfrm>
            <a:off x="6359525" y="1954213"/>
            <a:ext cx="2135188"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b="1">
                <a:solidFill>
                  <a:schemeClr val="bg2"/>
                </a:solidFill>
                <a:latin typeface="Meiryo UI" pitchFamily="50" charset="-128"/>
                <a:ea typeface="Meiryo UI" pitchFamily="50" charset="-128"/>
              </a:rPr>
              <a:t>・Ｄ部品を誤組み付け</a:t>
            </a:r>
            <a:endParaRPr lang="en-US" altLang="ja-JP" sz="1400" b="1">
              <a:solidFill>
                <a:schemeClr val="bg2"/>
              </a:solidFill>
              <a:latin typeface="Meiryo UI" pitchFamily="50" charset="-128"/>
              <a:ea typeface="Meiryo UI" pitchFamily="50" charset="-128"/>
            </a:endParaRPr>
          </a:p>
        </p:txBody>
      </p:sp>
      <p:sp>
        <p:nvSpPr>
          <p:cNvPr id="60" name="Text Box 100"/>
          <p:cNvSpPr txBox="1">
            <a:spLocks noChangeArrowheads="1"/>
          </p:cNvSpPr>
          <p:nvPr/>
        </p:nvSpPr>
        <p:spPr bwMode="auto">
          <a:xfrm>
            <a:off x="3028950" y="1995488"/>
            <a:ext cx="3022600"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b="1">
                <a:solidFill>
                  <a:schemeClr val="bg2"/>
                </a:solidFill>
                <a:latin typeface="Meiryo UI" pitchFamily="50" charset="-128"/>
                <a:ea typeface="Meiryo UI" pitchFamily="50" charset="-128"/>
              </a:rPr>
              <a:t>・Ｃ部品を異品（仕様違い）</a:t>
            </a:r>
            <a:endParaRPr lang="en-US" altLang="ja-JP" sz="1400" b="1">
              <a:solidFill>
                <a:schemeClr val="bg2"/>
              </a:solidFill>
              <a:latin typeface="Meiryo UI" pitchFamily="50" charset="-128"/>
              <a:ea typeface="Meiryo UI" pitchFamily="50" charset="-128"/>
            </a:endParaRPr>
          </a:p>
        </p:txBody>
      </p:sp>
      <p:sp>
        <p:nvSpPr>
          <p:cNvPr id="61" name="Text Box 100"/>
          <p:cNvSpPr txBox="1">
            <a:spLocks noChangeArrowheads="1"/>
          </p:cNvSpPr>
          <p:nvPr/>
        </p:nvSpPr>
        <p:spPr bwMode="auto">
          <a:xfrm>
            <a:off x="6215063" y="1511300"/>
            <a:ext cx="2130425"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b="1">
                <a:solidFill>
                  <a:schemeClr val="bg2"/>
                </a:solidFill>
                <a:latin typeface="Meiryo UI" pitchFamily="50" charset="-128"/>
                <a:ea typeface="Meiryo UI" pitchFamily="50" charset="-128"/>
              </a:rPr>
              <a:t>・Ｂ部品を誤組み付け</a:t>
            </a:r>
            <a:endParaRPr lang="en-US" altLang="ja-JP" sz="1400" b="1">
              <a:solidFill>
                <a:schemeClr val="bg2"/>
              </a:solidFill>
              <a:latin typeface="Meiryo UI" pitchFamily="50" charset="-128"/>
              <a:ea typeface="Meiryo UI" pitchFamily="50" charset="-128"/>
            </a:endParaRPr>
          </a:p>
        </p:txBody>
      </p:sp>
      <p:sp>
        <p:nvSpPr>
          <p:cNvPr id="62" name="Text Box 100"/>
          <p:cNvSpPr txBox="1">
            <a:spLocks noChangeArrowheads="1"/>
          </p:cNvSpPr>
          <p:nvPr/>
        </p:nvSpPr>
        <p:spPr bwMode="auto">
          <a:xfrm>
            <a:off x="6672263" y="1725613"/>
            <a:ext cx="1752600"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b="1">
                <a:solidFill>
                  <a:schemeClr val="bg2"/>
                </a:solidFill>
                <a:latin typeface="Meiryo UI" pitchFamily="50" charset="-128"/>
                <a:ea typeface="Meiryo UI" pitchFamily="50" charset="-128"/>
              </a:rPr>
              <a:t>・Ｅ部品を誤組み付け</a:t>
            </a:r>
            <a:endParaRPr lang="en-US" altLang="ja-JP" sz="1400" b="1">
              <a:solidFill>
                <a:schemeClr val="bg2"/>
              </a:solidFill>
              <a:latin typeface="Meiryo UI" pitchFamily="50" charset="-128"/>
              <a:ea typeface="Meiryo UI" pitchFamily="50" charset="-128"/>
            </a:endParaRPr>
          </a:p>
        </p:txBody>
      </p:sp>
      <p:sp>
        <p:nvSpPr>
          <p:cNvPr id="63" name="Text Box 100"/>
          <p:cNvSpPr txBox="1">
            <a:spLocks noChangeArrowheads="1"/>
          </p:cNvSpPr>
          <p:nvPr/>
        </p:nvSpPr>
        <p:spPr bwMode="auto">
          <a:xfrm>
            <a:off x="3238500" y="2257425"/>
            <a:ext cx="2816225"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b="1">
                <a:solidFill>
                  <a:schemeClr val="bg2"/>
                </a:solidFill>
                <a:latin typeface="Meiryo UI" pitchFamily="50" charset="-128"/>
                <a:ea typeface="Meiryo UI" pitchFamily="50" charset="-128"/>
              </a:rPr>
              <a:t>・Ａ部品を異品</a:t>
            </a:r>
            <a:endParaRPr lang="en-US" altLang="ja-JP" sz="1400" b="1">
              <a:solidFill>
                <a:schemeClr val="bg2"/>
              </a:solidFill>
              <a:latin typeface="Meiryo UI" pitchFamily="50" charset="-128"/>
              <a:ea typeface="Meiryo UI" pitchFamily="50" charset="-128"/>
            </a:endParaRPr>
          </a:p>
        </p:txBody>
      </p:sp>
      <p:sp>
        <p:nvSpPr>
          <p:cNvPr id="64" name="Text Box 100"/>
          <p:cNvSpPr txBox="1">
            <a:spLocks noChangeArrowheads="1"/>
          </p:cNvSpPr>
          <p:nvPr/>
        </p:nvSpPr>
        <p:spPr bwMode="auto">
          <a:xfrm>
            <a:off x="4808538" y="2732088"/>
            <a:ext cx="2816225"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b="1">
                <a:solidFill>
                  <a:schemeClr val="bg2"/>
                </a:solidFill>
                <a:latin typeface="Meiryo UI" pitchFamily="50" charset="-128"/>
                <a:ea typeface="Meiryo UI" pitchFamily="50" charset="-128"/>
              </a:rPr>
              <a:t>・Ａ部品に打痕</a:t>
            </a:r>
            <a:endParaRPr lang="en-US" altLang="ja-JP" sz="1400" b="1">
              <a:solidFill>
                <a:schemeClr val="bg2"/>
              </a:solidFill>
              <a:latin typeface="Meiryo UI" pitchFamily="50" charset="-128"/>
              <a:ea typeface="Meiryo UI" pitchFamily="50" charset="-128"/>
            </a:endParaRPr>
          </a:p>
        </p:txBody>
      </p:sp>
      <p:sp>
        <p:nvSpPr>
          <p:cNvPr id="65" name="Text Box 100"/>
          <p:cNvSpPr txBox="1">
            <a:spLocks noChangeArrowheads="1"/>
          </p:cNvSpPr>
          <p:nvPr/>
        </p:nvSpPr>
        <p:spPr bwMode="auto">
          <a:xfrm>
            <a:off x="7016750" y="2566988"/>
            <a:ext cx="2816225"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b="1">
                <a:solidFill>
                  <a:schemeClr val="bg2"/>
                </a:solidFill>
                <a:latin typeface="Meiryo UI" pitchFamily="50" charset="-128"/>
                <a:ea typeface="Meiryo UI" pitchFamily="50" charset="-128"/>
              </a:rPr>
              <a:t>・Ａ部品に削りカス</a:t>
            </a:r>
            <a:endParaRPr lang="en-US" altLang="ja-JP" sz="1400" b="1">
              <a:solidFill>
                <a:schemeClr val="bg2"/>
              </a:solidFill>
              <a:latin typeface="Meiryo UI" pitchFamily="50" charset="-128"/>
              <a:ea typeface="Meiryo UI" pitchFamily="50" charset="-128"/>
            </a:endParaRPr>
          </a:p>
        </p:txBody>
      </p:sp>
      <p:sp>
        <p:nvSpPr>
          <p:cNvPr id="22544" name="メモ 1"/>
          <p:cNvSpPr>
            <a:spLocks noChangeArrowheads="1"/>
          </p:cNvSpPr>
          <p:nvPr/>
        </p:nvSpPr>
        <p:spPr bwMode="auto">
          <a:xfrm>
            <a:off x="4062413" y="3565525"/>
            <a:ext cx="4084637" cy="2708275"/>
          </a:xfrm>
          <a:prstGeom prst="foldedCorner">
            <a:avLst>
              <a:gd name="adj" fmla="val 16667"/>
            </a:avLst>
          </a:prstGeom>
          <a:solidFill>
            <a:srgbClr val="FF99FF"/>
          </a:solidFill>
          <a:ln w="12700" cap="sq" algn="ctr">
            <a:solidFill>
              <a:schemeClr val="tx1"/>
            </a:solidFill>
            <a:miter lim="800000"/>
            <a:headEnd type="none" w="sm" len="sm"/>
            <a:tailEnd type="none" w="sm" len="sm"/>
          </a:ln>
        </p:spPr>
        <p:txBody>
          <a:bodyPr wrap="none"/>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000">
                <a:solidFill>
                  <a:schemeClr val="bg2"/>
                </a:solidFill>
                <a:latin typeface="Meiryo UI" pitchFamily="50" charset="-128"/>
                <a:ea typeface="Meiryo UI" pitchFamily="50" charset="-128"/>
              </a:rPr>
              <a:t>作業　：「部品を組み付ける」</a:t>
            </a:r>
            <a:endParaRPr lang="en-US" altLang="ja-JP" sz="2000">
              <a:solidFill>
                <a:schemeClr val="bg2"/>
              </a:solidFill>
              <a:latin typeface="Meiryo UI" pitchFamily="50" charset="-128"/>
              <a:ea typeface="Meiryo UI" pitchFamily="50" charset="-128"/>
            </a:endParaRPr>
          </a:p>
          <a:p>
            <a:pPr eaLnBrk="1" hangingPunct="1">
              <a:spcBef>
                <a:spcPct val="0"/>
              </a:spcBef>
              <a:buFontTx/>
              <a:buNone/>
            </a:pPr>
            <a:r>
              <a:rPr lang="ja-JP" altLang="en-US" sz="2000">
                <a:solidFill>
                  <a:schemeClr val="bg2"/>
                </a:solidFill>
                <a:latin typeface="Meiryo UI" pitchFamily="50" charset="-128"/>
                <a:ea typeface="Meiryo UI" pitchFamily="50" charset="-128"/>
              </a:rPr>
              <a:t>失敗モード：</a:t>
            </a:r>
            <a:endParaRPr lang="en-US" altLang="ja-JP" sz="2000">
              <a:solidFill>
                <a:schemeClr val="bg2"/>
              </a:solidFill>
              <a:latin typeface="Meiryo UI" pitchFamily="50" charset="-128"/>
              <a:ea typeface="Meiryo UI" pitchFamily="50" charset="-128"/>
            </a:endParaRPr>
          </a:p>
          <a:p>
            <a:pPr eaLnBrk="1" hangingPunct="1">
              <a:spcBef>
                <a:spcPct val="0"/>
              </a:spcBef>
              <a:buFontTx/>
              <a:buNone/>
            </a:pPr>
            <a:r>
              <a:rPr lang="ja-JP" altLang="en-US" sz="2000">
                <a:solidFill>
                  <a:schemeClr val="bg2"/>
                </a:solidFill>
                <a:latin typeface="Meiryo UI" pitchFamily="50" charset="-128"/>
                <a:ea typeface="Meiryo UI" pitchFamily="50" charset="-128"/>
              </a:rPr>
              <a:t>　　　・欠品する　　　　</a:t>
            </a:r>
            <a:endParaRPr lang="en-US" altLang="ja-JP" sz="2000">
              <a:solidFill>
                <a:schemeClr val="bg2"/>
              </a:solidFill>
              <a:latin typeface="Meiryo UI" pitchFamily="50" charset="-128"/>
              <a:ea typeface="Meiryo UI" pitchFamily="50" charset="-128"/>
            </a:endParaRPr>
          </a:p>
          <a:p>
            <a:pPr eaLnBrk="1" hangingPunct="1">
              <a:spcBef>
                <a:spcPct val="0"/>
              </a:spcBef>
              <a:buFontTx/>
              <a:buNone/>
            </a:pPr>
            <a:r>
              <a:rPr lang="ja-JP" altLang="en-US" sz="2000">
                <a:solidFill>
                  <a:schemeClr val="bg2"/>
                </a:solidFill>
                <a:latin typeface="Meiryo UI" pitchFamily="50" charset="-128"/>
                <a:ea typeface="Meiryo UI" pitchFamily="50" charset="-128"/>
              </a:rPr>
              <a:t>　　　・誤組み付けする</a:t>
            </a:r>
            <a:endParaRPr lang="en-US" altLang="ja-JP" sz="2000">
              <a:solidFill>
                <a:schemeClr val="bg2"/>
              </a:solidFill>
              <a:latin typeface="Meiryo UI" pitchFamily="50" charset="-128"/>
              <a:ea typeface="Meiryo UI" pitchFamily="50" charset="-128"/>
            </a:endParaRPr>
          </a:p>
          <a:p>
            <a:pPr eaLnBrk="1" hangingPunct="1">
              <a:spcBef>
                <a:spcPct val="0"/>
              </a:spcBef>
              <a:buFontTx/>
              <a:buNone/>
            </a:pPr>
            <a:r>
              <a:rPr lang="ja-JP" altLang="en-US" sz="2000">
                <a:solidFill>
                  <a:schemeClr val="bg2"/>
                </a:solidFill>
                <a:latin typeface="Meiryo UI" pitchFamily="50" charset="-128"/>
                <a:ea typeface="Meiryo UI" pitchFamily="50" charset="-128"/>
              </a:rPr>
              <a:t>　　　・仕様違いをする</a:t>
            </a:r>
            <a:endParaRPr lang="en-US" altLang="ja-JP" sz="2000">
              <a:solidFill>
                <a:schemeClr val="bg2"/>
              </a:solidFill>
              <a:latin typeface="Meiryo UI" pitchFamily="50" charset="-128"/>
              <a:ea typeface="Meiryo UI" pitchFamily="50" charset="-128"/>
            </a:endParaRPr>
          </a:p>
          <a:p>
            <a:pPr eaLnBrk="1" hangingPunct="1">
              <a:spcBef>
                <a:spcPct val="0"/>
              </a:spcBef>
              <a:buFontTx/>
              <a:buNone/>
            </a:pPr>
            <a:r>
              <a:rPr lang="ja-JP" altLang="en-US" sz="2000">
                <a:solidFill>
                  <a:schemeClr val="bg2"/>
                </a:solidFill>
                <a:latin typeface="Meiryo UI" pitchFamily="50" charset="-128"/>
                <a:ea typeface="Meiryo UI" pitchFamily="50" charset="-128"/>
              </a:rPr>
              <a:t>　　　・打痕を発生する</a:t>
            </a:r>
            <a:endParaRPr lang="en-US" altLang="ja-JP" sz="2000">
              <a:solidFill>
                <a:schemeClr val="bg2"/>
              </a:solidFill>
              <a:latin typeface="Meiryo UI" pitchFamily="50" charset="-128"/>
              <a:ea typeface="Meiryo UI" pitchFamily="50" charset="-128"/>
            </a:endParaRPr>
          </a:p>
          <a:p>
            <a:pPr eaLnBrk="1" hangingPunct="1">
              <a:spcBef>
                <a:spcPct val="0"/>
              </a:spcBef>
              <a:buFontTx/>
              <a:buNone/>
            </a:pPr>
            <a:r>
              <a:rPr lang="ja-JP" altLang="en-US" sz="2000">
                <a:solidFill>
                  <a:schemeClr val="bg2"/>
                </a:solidFill>
                <a:latin typeface="Meiryo UI" pitchFamily="50" charset="-128"/>
                <a:ea typeface="Meiryo UI" pitchFamily="50" charset="-128"/>
              </a:rPr>
              <a:t>　　　・削りカスを発生する</a:t>
            </a:r>
            <a:endParaRPr lang="en-US" altLang="ja-JP" sz="2000">
              <a:solidFill>
                <a:schemeClr val="bg2"/>
              </a:solidFill>
              <a:latin typeface="Meiryo UI" pitchFamily="50" charset="-128"/>
              <a:ea typeface="Meiryo UI" pitchFamily="50" charset="-128"/>
            </a:endParaRPr>
          </a:p>
          <a:p>
            <a:pPr eaLnBrk="1" hangingPunct="1">
              <a:spcBef>
                <a:spcPct val="0"/>
              </a:spcBef>
              <a:buFontTx/>
              <a:buNone/>
            </a:pPr>
            <a:r>
              <a:rPr lang="ja-JP" altLang="en-US" sz="2000">
                <a:solidFill>
                  <a:schemeClr val="bg2"/>
                </a:solidFill>
                <a:latin typeface="Meiryo UI" pitchFamily="50" charset="-128"/>
                <a:ea typeface="Meiryo UI" pitchFamily="50" charset="-128"/>
              </a:rPr>
              <a:t>　　　・・・・・・・・・・・・・・・・</a:t>
            </a:r>
          </a:p>
        </p:txBody>
      </p:sp>
      <p:sp>
        <p:nvSpPr>
          <p:cNvPr id="3" name="Text Box 7"/>
          <p:cNvSpPr txBox="1">
            <a:spLocks noChangeArrowheads="1"/>
          </p:cNvSpPr>
          <p:nvPr/>
        </p:nvSpPr>
        <p:spPr bwMode="auto">
          <a:xfrm>
            <a:off x="357188" y="398463"/>
            <a:ext cx="6157912"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2400" b="1">
                <a:solidFill>
                  <a:schemeClr val="bg2"/>
                </a:solidFill>
                <a:latin typeface="Meiryo UI" pitchFamily="50" charset="-128"/>
                <a:ea typeface="Meiryo UI" pitchFamily="50" charset="-128"/>
              </a:rPr>
              <a:t>◇</a:t>
            </a:r>
            <a:r>
              <a:rPr lang="ja-JP" altLang="en-US" sz="2400" b="1">
                <a:solidFill>
                  <a:schemeClr val="bg2"/>
                </a:solidFill>
                <a:latin typeface="Meiryo UI" pitchFamily="50" charset="-128"/>
                <a:ea typeface="Meiryo UI" pitchFamily="50" charset="-128"/>
              </a:rPr>
              <a:t>「部品を組み付ける作業」での失敗</a:t>
            </a:r>
          </a:p>
        </p:txBody>
      </p:sp>
      <p:sp>
        <p:nvSpPr>
          <p:cNvPr id="22545" name="円柱 2"/>
          <p:cNvSpPr>
            <a:spLocks noChangeArrowheads="1"/>
          </p:cNvSpPr>
          <p:nvPr/>
        </p:nvSpPr>
        <p:spPr bwMode="auto">
          <a:xfrm>
            <a:off x="357188" y="1274763"/>
            <a:ext cx="2193925" cy="917575"/>
          </a:xfrm>
          <a:prstGeom prst="can">
            <a:avLst>
              <a:gd name="adj" fmla="val 25000"/>
            </a:avLst>
          </a:prstGeom>
          <a:solidFill>
            <a:schemeClr val="accent1"/>
          </a:solidFill>
          <a:ln w="12700" cap="sq" algn="ctr">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ja-JP" altLang="en-US" sz="2000" b="1">
                <a:solidFill>
                  <a:schemeClr val="bg2"/>
                </a:solidFill>
                <a:latin typeface="Meiryo UI" pitchFamily="50" charset="-128"/>
                <a:ea typeface="Meiryo UI" pitchFamily="50" charset="-128"/>
              </a:rPr>
              <a:t>過去の失敗</a:t>
            </a:r>
          </a:p>
        </p:txBody>
      </p:sp>
      <p:grpSp>
        <p:nvGrpSpPr>
          <p:cNvPr id="2" name="グループ化 1"/>
          <p:cNvGrpSpPr>
            <a:grpSpLocks/>
          </p:cNvGrpSpPr>
          <p:nvPr/>
        </p:nvGrpSpPr>
        <p:grpSpPr bwMode="auto">
          <a:xfrm>
            <a:off x="357188" y="3495675"/>
            <a:ext cx="6396037" cy="1603375"/>
            <a:chOff x="357188" y="3495675"/>
            <a:chExt cx="6396037" cy="1603375"/>
          </a:xfrm>
        </p:grpSpPr>
        <p:sp>
          <p:nvSpPr>
            <p:cNvPr id="22550" name="Text Box 7"/>
            <p:cNvSpPr txBox="1">
              <a:spLocks noChangeArrowheads="1"/>
            </p:cNvSpPr>
            <p:nvPr/>
          </p:nvSpPr>
          <p:spPr bwMode="auto">
            <a:xfrm>
              <a:off x="595313" y="3495675"/>
              <a:ext cx="6157912"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2400" b="1">
                  <a:solidFill>
                    <a:schemeClr val="bg2"/>
                  </a:solidFill>
                  <a:latin typeface="Meiryo UI" pitchFamily="50" charset="-128"/>
                  <a:ea typeface="Meiryo UI" pitchFamily="50" charset="-128"/>
                </a:rPr>
                <a:t>◇</a:t>
              </a:r>
              <a:r>
                <a:rPr lang="ja-JP" altLang="en-US" sz="2400" b="1">
                  <a:solidFill>
                    <a:schemeClr val="bg2"/>
                  </a:solidFill>
                  <a:latin typeface="Meiryo UI" pitchFamily="50" charset="-128"/>
                  <a:ea typeface="Meiryo UI" pitchFamily="50" charset="-128"/>
                </a:rPr>
                <a:t>失敗モード</a:t>
              </a:r>
            </a:p>
          </p:txBody>
        </p:sp>
        <p:sp>
          <p:nvSpPr>
            <p:cNvPr id="29" name="フローチャート: 書類 28"/>
            <p:cNvSpPr/>
            <p:nvPr/>
          </p:nvSpPr>
          <p:spPr bwMode="auto">
            <a:xfrm>
              <a:off x="357188" y="4179888"/>
              <a:ext cx="2697162" cy="919162"/>
            </a:xfrm>
            <a:prstGeom prst="flowChartDocument">
              <a:avLst/>
            </a:prstGeom>
            <a:solidFill>
              <a:schemeClr val="accent3">
                <a:lumMod val="90000"/>
              </a:schemeClr>
            </a:solidFill>
            <a:ln w="12700" cap="sq" cmpd="sng" algn="ctr">
              <a:solidFill>
                <a:schemeClr val="tx1"/>
              </a:solidFill>
              <a:prstDash val="solid"/>
              <a:miter lim="800000"/>
              <a:headEnd type="none" w="sm" len="sm"/>
              <a:tailEnd type="none" w="sm" len="sm"/>
            </a:ln>
            <a:effectLst/>
            <a:extLst/>
          </p:spPr>
          <p:txBody>
            <a:bodyPr wrap="none"/>
            <a:lstStyle/>
            <a:p>
              <a:pPr algn="ctr" eaLnBrk="1" hangingPunct="1">
                <a:defRPr/>
              </a:pPr>
              <a:r>
                <a:rPr lang="ja-JP" altLang="en-US" sz="2000" b="1" dirty="0">
                  <a:solidFill>
                    <a:schemeClr val="bg2"/>
                  </a:solidFill>
                  <a:latin typeface="Meiryo UI" panose="020B0604030504040204" pitchFamily="50" charset="-128"/>
                  <a:ea typeface="Meiryo UI" panose="020B0604030504040204" pitchFamily="50" charset="-128"/>
                  <a:cs typeface="Meiryo UI" panose="020B0604030504040204" pitchFamily="50" charset="-128"/>
                </a:rPr>
                <a:t>失敗モード一覧</a:t>
              </a:r>
            </a:p>
          </p:txBody>
        </p:sp>
      </p:grpSp>
      <p:sp>
        <p:nvSpPr>
          <p:cNvPr id="30" name="下矢印 29"/>
          <p:cNvSpPr/>
          <p:nvPr/>
        </p:nvSpPr>
        <p:spPr bwMode="auto">
          <a:xfrm>
            <a:off x="1169988" y="2411413"/>
            <a:ext cx="569912" cy="906462"/>
          </a:xfrm>
          <a:prstGeom prst="downArrow">
            <a:avLst/>
          </a:prstGeom>
          <a:solidFill>
            <a:schemeClr val="accent6">
              <a:lumMod val="20000"/>
              <a:lumOff val="80000"/>
            </a:schemeClr>
          </a:solidFill>
          <a:ln w="12700" cap="sq" cmpd="sng" algn="ctr">
            <a:solidFill>
              <a:schemeClr val="bg2"/>
            </a:solidFill>
            <a:prstDash val="solid"/>
            <a:miter lim="800000"/>
            <a:headEnd type="none" w="sm" len="sm"/>
            <a:tailEnd type="none" w="sm" len="sm"/>
          </a:ln>
          <a:effectLst/>
          <a:extLst/>
        </p:spPr>
        <p:txBody>
          <a:bodyPr wrap="none"/>
          <a:lstStyle/>
          <a:p>
            <a:pPr eaLnBrk="1" hangingPunct="1">
              <a:defRPr/>
            </a:pPr>
            <a:endParaRPr lang="ja-JP" altLang="en-US"/>
          </a:p>
        </p:txBody>
      </p:sp>
      <p:sp>
        <p:nvSpPr>
          <p:cNvPr id="31" name="Text Box 13"/>
          <p:cNvSpPr txBox="1">
            <a:spLocks noChangeArrowheads="1"/>
          </p:cNvSpPr>
          <p:nvPr/>
        </p:nvSpPr>
        <p:spPr bwMode="auto">
          <a:xfrm>
            <a:off x="1076325" y="6337300"/>
            <a:ext cx="768985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2000">
                <a:solidFill>
                  <a:schemeClr val="bg2"/>
                </a:solidFill>
                <a:latin typeface="HG創英角ﾎﾟｯﾌﾟ体" pitchFamily="49" charset="-128"/>
                <a:ea typeface="HGP創英角ﾎﾟｯﾌﾟ体" pitchFamily="50" charset="-128"/>
              </a:rPr>
              <a:t>◇</a:t>
            </a:r>
            <a:r>
              <a:rPr lang="ja-JP" altLang="en-US" sz="2000">
                <a:solidFill>
                  <a:schemeClr val="bg2"/>
                </a:solidFill>
                <a:latin typeface="HG創英角ﾎﾟｯﾌﾟ体" pitchFamily="49" charset="-128"/>
                <a:ea typeface="HGP創英角ﾎﾟｯﾌﾟ体" pitchFamily="50" charset="-128"/>
              </a:rPr>
              <a:t>知識や経験があればあるほど役立つ</a:t>
            </a:r>
            <a:r>
              <a:rPr lang="ja-JP" altLang="en-US" sz="2400">
                <a:solidFill>
                  <a:schemeClr val="bg2"/>
                </a:solidFill>
                <a:ea typeface="HGSｺﾞｼｯｸE" pitchFamily="50" charset="-128"/>
              </a:rPr>
              <a:t>　→　英知を結集</a:t>
            </a:r>
          </a:p>
        </p:txBody>
      </p:sp>
      <p:sp>
        <p:nvSpPr>
          <p:cNvPr id="22549" name="Text Box 291"/>
          <p:cNvSpPr txBox="1">
            <a:spLocks noChangeArrowheads="1"/>
          </p:cNvSpPr>
          <p:nvPr/>
        </p:nvSpPr>
        <p:spPr bwMode="auto">
          <a:xfrm>
            <a:off x="8326438" y="66675"/>
            <a:ext cx="817562"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２１</a:t>
            </a:r>
            <a:endParaRPr lang="en-US" altLang="ja-JP" sz="1600">
              <a:solidFill>
                <a:schemeClr val="bg2"/>
              </a:solidFill>
              <a:ea typeface="HG正楷書体-PRO" pitchFamily="66"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grpId="0" nodeType="clickEffect">
                                  <p:stCondLst>
                                    <p:cond delay="0"/>
                                  </p:stCondLst>
                                  <p:childTnLst>
                                    <p:set>
                                      <p:cBhvr>
                                        <p:cTn id="6" dur="1" fill="hold">
                                          <p:stCondLst>
                                            <p:cond delay="0"/>
                                          </p:stCondLst>
                                        </p:cTn>
                                        <p:tgtEl>
                                          <p:spTgt spid="176228"/>
                                        </p:tgtEl>
                                        <p:attrNameLst>
                                          <p:attrName>style.visibility</p:attrName>
                                        </p:attrNameLst>
                                      </p:cBhvr>
                                      <p:to>
                                        <p:strVal val="visible"/>
                                      </p:to>
                                    </p:set>
                                    <p:animEffect transition="in" filter="blinds(vertical)">
                                      <p:cBhvr>
                                        <p:cTn id="7" dur="500"/>
                                        <p:tgtEl>
                                          <p:spTgt spid="17622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59"/>
                                        </p:tgtEl>
                                        <p:attrNameLst>
                                          <p:attrName>style.visibility</p:attrName>
                                        </p:attrNameLst>
                                      </p:cBhvr>
                                      <p:to>
                                        <p:strVal val="visible"/>
                                      </p:to>
                                    </p:set>
                                    <p:animEffect transition="in" filter="blinds(vertical)">
                                      <p:cBhvr>
                                        <p:cTn id="12" dur="500"/>
                                        <p:tgtEl>
                                          <p:spTgt spid="5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5" fill="hold" grpId="0" nodeType="click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blinds(vertical)">
                                      <p:cBhvr>
                                        <p:cTn id="17" dur="500"/>
                                        <p:tgtEl>
                                          <p:spTgt spid="6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5" fill="hold" grpId="0" nodeType="clickEffect">
                                  <p:stCondLst>
                                    <p:cond delay="0"/>
                                  </p:stCondLst>
                                  <p:childTnLst>
                                    <p:set>
                                      <p:cBhvr>
                                        <p:cTn id="21" dur="1" fill="hold">
                                          <p:stCondLst>
                                            <p:cond delay="0"/>
                                          </p:stCondLst>
                                        </p:cTn>
                                        <p:tgtEl>
                                          <p:spTgt spid="61"/>
                                        </p:tgtEl>
                                        <p:attrNameLst>
                                          <p:attrName>style.visibility</p:attrName>
                                        </p:attrNameLst>
                                      </p:cBhvr>
                                      <p:to>
                                        <p:strVal val="visible"/>
                                      </p:to>
                                    </p:set>
                                    <p:animEffect transition="in" filter="blinds(vertical)">
                                      <p:cBhvr>
                                        <p:cTn id="22" dur="500"/>
                                        <p:tgtEl>
                                          <p:spTgt spid="6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5" fill="hold" grpId="0" nodeType="click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blinds(vertical)">
                                      <p:cBhvr>
                                        <p:cTn id="27" dur="500"/>
                                        <p:tgtEl>
                                          <p:spTgt spid="6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5" fill="hold" grpId="0" nodeType="clickEffect">
                                  <p:stCondLst>
                                    <p:cond delay="0"/>
                                  </p:stCondLst>
                                  <p:childTnLst>
                                    <p:set>
                                      <p:cBhvr>
                                        <p:cTn id="31" dur="1" fill="hold">
                                          <p:stCondLst>
                                            <p:cond delay="0"/>
                                          </p:stCondLst>
                                        </p:cTn>
                                        <p:tgtEl>
                                          <p:spTgt spid="63"/>
                                        </p:tgtEl>
                                        <p:attrNameLst>
                                          <p:attrName>style.visibility</p:attrName>
                                        </p:attrNameLst>
                                      </p:cBhvr>
                                      <p:to>
                                        <p:strVal val="visible"/>
                                      </p:to>
                                    </p:set>
                                    <p:animEffect transition="in" filter="blinds(vertical)">
                                      <p:cBhvr>
                                        <p:cTn id="32" dur="500"/>
                                        <p:tgtEl>
                                          <p:spTgt spid="63"/>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5" fill="hold" grpId="0" nodeType="clickEffect">
                                  <p:stCondLst>
                                    <p:cond delay="0"/>
                                  </p:stCondLst>
                                  <p:childTnLst>
                                    <p:set>
                                      <p:cBhvr>
                                        <p:cTn id="36" dur="1" fill="hold">
                                          <p:stCondLst>
                                            <p:cond delay="0"/>
                                          </p:stCondLst>
                                        </p:cTn>
                                        <p:tgtEl>
                                          <p:spTgt spid="64"/>
                                        </p:tgtEl>
                                        <p:attrNameLst>
                                          <p:attrName>style.visibility</p:attrName>
                                        </p:attrNameLst>
                                      </p:cBhvr>
                                      <p:to>
                                        <p:strVal val="visible"/>
                                      </p:to>
                                    </p:set>
                                    <p:animEffect transition="in" filter="blinds(vertical)">
                                      <p:cBhvr>
                                        <p:cTn id="37" dur="500"/>
                                        <p:tgtEl>
                                          <p:spTgt spid="64"/>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5" fill="hold" grpId="0" nodeType="click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blinds(vertical)">
                                      <p:cBhvr>
                                        <p:cTn id="42" dur="500"/>
                                        <p:tgtEl>
                                          <p:spTgt spid="6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500"/>
                                        <p:tgtEl>
                                          <p:spTgt spid="30"/>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nodeType="clickEffect">
                                  <p:stCondLst>
                                    <p:cond delay="0"/>
                                  </p:stCondLst>
                                  <p:childTnLst>
                                    <p:set>
                                      <p:cBhvr>
                                        <p:cTn id="51" dur="1" fill="hold">
                                          <p:stCondLst>
                                            <p:cond delay="0"/>
                                          </p:stCondLst>
                                        </p:cTn>
                                        <p:tgtEl>
                                          <p:spTgt spid="2"/>
                                        </p:tgtEl>
                                        <p:attrNameLst>
                                          <p:attrName>style.visibility</p:attrName>
                                        </p:attrNameLst>
                                      </p:cBhvr>
                                      <p:to>
                                        <p:strVal val="visible"/>
                                      </p:to>
                                    </p:set>
                                    <p:animEffect transition="in" filter="fade">
                                      <p:cBhvr>
                                        <p:cTn id="52" dur="500"/>
                                        <p:tgtEl>
                                          <p:spTgt spid="2"/>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2544"/>
                                        </p:tgtEl>
                                        <p:attrNameLst>
                                          <p:attrName>style.visibility</p:attrName>
                                        </p:attrNameLst>
                                      </p:cBhvr>
                                      <p:to>
                                        <p:strVal val="visible"/>
                                      </p:to>
                                    </p:set>
                                    <p:animEffect transition="in" filter="fade">
                                      <p:cBhvr>
                                        <p:cTn id="57" dur="500"/>
                                        <p:tgtEl>
                                          <p:spTgt spid="22544"/>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 presetClass="entr" presetSubtype="2" fill="hold" grpId="0" nodeType="clickEffect">
                                  <p:stCondLst>
                                    <p:cond delay="0"/>
                                  </p:stCondLst>
                                  <p:childTnLst>
                                    <p:set>
                                      <p:cBhvr>
                                        <p:cTn id="61" dur="1" fill="hold">
                                          <p:stCondLst>
                                            <p:cond delay="0"/>
                                          </p:stCondLst>
                                        </p:cTn>
                                        <p:tgtEl>
                                          <p:spTgt spid="31"/>
                                        </p:tgtEl>
                                        <p:attrNameLst>
                                          <p:attrName>style.visibility</p:attrName>
                                        </p:attrNameLst>
                                      </p:cBhvr>
                                      <p:to>
                                        <p:strVal val="visible"/>
                                      </p:to>
                                    </p:set>
                                    <p:anim calcmode="lin" valueType="num">
                                      <p:cBhvr additive="base">
                                        <p:cTn id="62" dur="500" fill="hold"/>
                                        <p:tgtEl>
                                          <p:spTgt spid="31"/>
                                        </p:tgtEl>
                                        <p:attrNameLst>
                                          <p:attrName>ppt_x</p:attrName>
                                        </p:attrNameLst>
                                      </p:cBhvr>
                                      <p:tavLst>
                                        <p:tav tm="0">
                                          <p:val>
                                            <p:strVal val="1+#ppt_w/2"/>
                                          </p:val>
                                        </p:tav>
                                        <p:tav tm="100000">
                                          <p:val>
                                            <p:strVal val="#ppt_x"/>
                                          </p:val>
                                        </p:tav>
                                      </p:tavLst>
                                    </p:anim>
                                    <p:anim calcmode="lin" valueType="num">
                                      <p:cBhvr additive="base">
                                        <p:cTn id="63"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228" grpId="0"/>
      <p:bldP spid="59" grpId="0"/>
      <p:bldP spid="60" grpId="0"/>
      <p:bldP spid="61" grpId="0"/>
      <p:bldP spid="62" grpId="0"/>
      <p:bldP spid="63" grpId="0"/>
      <p:bldP spid="64" grpId="0"/>
      <p:bldP spid="65" grpId="0"/>
      <p:bldP spid="22544" grpId="0" animBg="1"/>
      <p:bldP spid="30" grpId="0" animBg="1"/>
      <p:bldP spid="3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6"/>
          <p:cNvSpPr txBox="1">
            <a:spLocks noChangeArrowheads="1"/>
          </p:cNvSpPr>
          <p:nvPr/>
        </p:nvSpPr>
        <p:spPr bwMode="auto">
          <a:xfrm>
            <a:off x="298450" y="228600"/>
            <a:ext cx="61579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800" b="1">
                <a:solidFill>
                  <a:schemeClr val="bg1"/>
                </a:solidFill>
                <a:latin typeface="HGS創英角ﾎﾟｯﾌﾟ体" pitchFamily="50" charset="-128"/>
                <a:ea typeface="HGS創英角ﾎﾟｯﾌﾟ体" pitchFamily="50" charset="-128"/>
              </a:rPr>
              <a:t>２．起こりそうな失敗の洗い出し</a:t>
            </a:r>
          </a:p>
        </p:txBody>
      </p:sp>
      <p:sp>
        <p:nvSpPr>
          <p:cNvPr id="23555" name="Text Box 96"/>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２２</a:t>
            </a:r>
            <a:endParaRPr lang="en-US" altLang="ja-JP" sz="1600">
              <a:solidFill>
                <a:schemeClr val="bg2"/>
              </a:solidFill>
              <a:ea typeface="HG正楷書体-PRO" pitchFamily="66" charset="-128"/>
            </a:endParaRPr>
          </a:p>
        </p:txBody>
      </p:sp>
      <p:sp>
        <p:nvSpPr>
          <p:cNvPr id="23556" name="Text Box 7"/>
          <p:cNvSpPr txBox="1">
            <a:spLocks noChangeArrowheads="1"/>
          </p:cNvSpPr>
          <p:nvPr/>
        </p:nvSpPr>
        <p:spPr bwMode="auto">
          <a:xfrm>
            <a:off x="298450" y="871538"/>
            <a:ext cx="851535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000">
                <a:solidFill>
                  <a:schemeClr val="bg1"/>
                </a:solidFill>
                <a:ea typeface="HGP創英角ﾎﾟｯﾌﾟ体" pitchFamily="50" charset="-128"/>
              </a:rPr>
              <a:t>１）テーマとして選んだ製品・サービス／業務に関する作業手順または設備を</a:t>
            </a:r>
            <a:r>
              <a:rPr lang="ja-JP" altLang="en-US" sz="2000">
                <a:solidFill>
                  <a:srgbClr val="FF0000"/>
                </a:solidFill>
                <a:ea typeface="HGP創英角ﾎﾟｯﾌﾟ体" pitchFamily="50" charset="-128"/>
              </a:rPr>
              <a:t>業務フロー図／機能ブロック図</a:t>
            </a:r>
            <a:r>
              <a:rPr lang="ja-JP" altLang="en-US" sz="2000">
                <a:solidFill>
                  <a:schemeClr val="bg1"/>
                </a:solidFill>
                <a:ea typeface="HGP創英角ﾎﾟｯﾌﾟ体" pitchFamily="50" charset="-128"/>
              </a:rPr>
              <a:t>を使って書き出し、検討のしやすい大きさ（要素）に分解する。</a:t>
            </a:r>
          </a:p>
        </p:txBody>
      </p:sp>
      <p:pic>
        <p:nvPicPr>
          <p:cNvPr id="23557" name="図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63625" y="2270125"/>
            <a:ext cx="6781800"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96"/>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２３</a:t>
            </a:r>
            <a:endParaRPr lang="en-US" altLang="ja-JP" sz="1600">
              <a:solidFill>
                <a:schemeClr val="bg2"/>
              </a:solidFill>
              <a:ea typeface="HG正楷書体-PRO" pitchFamily="66" charset="-128"/>
            </a:endParaRPr>
          </a:p>
        </p:txBody>
      </p:sp>
      <p:sp>
        <p:nvSpPr>
          <p:cNvPr id="24579" name="Text Box 7"/>
          <p:cNvSpPr txBox="1">
            <a:spLocks noChangeArrowheads="1"/>
          </p:cNvSpPr>
          <p:nvPr/>
        </p:nvSpPr>
        <p:spPr bwMode="auto">
          <a:xfrm>
            <a:off x="217488" y="496888"/>
            <a:ext cx="8515350"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000">
                <a:solidFill>
                  <a:schemeClr val="bg1"/>
                </a:solidFill>
                <a:ea typeface="HGP創英角ﾎﾟｯﾌﾟ体" pitchFamily="50" charset="-128"/>
              </a:rPr>
              <a:t>２）失敗モード一覧表を用いて、それぞれの要素ごとに起こしそうな失敗を全て列挙する。　（ＦＭＥＡ（失敗モード影響分析）を活用する）</a:t>
            </a:r>
          </a:p>
        </p:txBody>
      </p:sp>
      <p:sp>
        <p:nvSpPr>
          <p:cNvPr id="24580" name="正方形/長方形 10"/>
          <p:cNvSpPr>
            <a:spLocks noChangeArrowheads="1"/>
          </p:cNvSpPr>
          <p:nvPr/>
        </p:nvSpPr>
        <p:spPr bwMode="auto">
          <a:xfrm>
            <a:off x="827088" y="1733550"/>
            <a:ext cx="8594725"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1800" b="1">
                <a:solidFill>
                  <a:schemeClr val="bg2"/>
                </a:solidFill>
                <a:latin typeface="Meiryo UI" pitchFamily="50" charset="-128"/>
                <a:ea typeface="Meiryo UI" pitchFamily="50" charset="-128"/>
              </a:rPr>
              <a:t>①どんな作業を行うのか　　　　　　　　　・・・・・スプリングを油圧回路に組み付ける</a:t>
            </a:r>
            <a:endParaRPr lang="en-US" altLang="ja-JP" sz="1800" b="1">
              <a:solidFill>
                <a:schemeClr val="bg2"/>
              </a:solidFill>
              <a:latin typeface="Meiryo UI" pitchFamily="50" charset="-128"/>
              <a:ea typeface="Meiryo UI" pitchFamily="50" charset="-128"/>
            </a:endParaRPr>
          </a:p>
          <a:p>
            <a:pPr>
              <a:spcBef>
                <a:spcPct val="0"/>
              </a:spcBef>
              <a:buFontTx/>
              <a:buNone/>
            </a:pPr>
            <a:r>
              <a:rPr lang="ja-JP" altLang="en-US" sz="1800" b="1">
                <a:solidFill>
                  <a:schemeClr val="bg2"/>
                </a:solidFill>
                <a:latin typeface="Meiryo UI" pitchFamily="50" charset="-128"/>
                <a:ea typeface="Meiryo UI" pitchFamily="50" charset="-128"/>
              </a:rPr>
              <a:t>②どんなエラーが発生しそうか（失敗モード）　・・・・・スプリング仕様違い</a:t>
            </a:r>
            <a:endParaRPr lang="en-US" altLang="ja-JP" sz="1800" b="1">
              <a:solidFill>
                <a:schemeClr val="bg2"/>
              </a:solidFill>
              <a:latin typeface="Meiryo UI" pitchFamily="50" charset="-128"/>
              <a:ea typeface="Meiryo UI" pitchFamily="50" charset="-128"/>
            </a:endParaRPr>
          </a:p>
          <a:p>
            <a:pPr>
              <a:spcBef>
                <a:spcPct val="0"/>
              </a:spcBef>
              <a:buFontTx/>
              <a:buNone/>
            </a:pPr>
            <a:r>
              <a:rPr lang="ja-JP" altLang="en-US" sz="1800" b="1">
                <a:solidFill>
                  <a:schemeClr val="bg2"/>
                </a:solidFill>
                <a:latin typeface="Meiryo UI" pitchFamily="50" charset="-128"/>
                <a:ea typeface="Meiryo UI" pitchFamily="50" charset="-128"/>
              </a:rPr>
              <a:t>③エラーは工程・製品にどんな影響を与えるか　・・・・・規格外の圧力発生</a:t>
            </a:r>
          </a:p>
        </p:txBody>
      </p:sp>
      <p:sp>
        <p:nvSpPr>
          <p:cNvPr id="24581" name="正方形/長方形 10"/>
          <p:cNvSpPr>
            <a:spLocks noChangeArrowheads="1"/>
          </p:cNvSpPr>
          <p:nvPr/>
        </p:nvSpPr>
        <p:spPr bwMode="auto">
          <a:xfrm>
            <a:off x="4805363" y="5910263"/>
            <a:ext cx="41052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1600" b="1">
                <a:solidFill>
                  <a:schemeClr val="bg2"/>
                </a:solidFill>
                <a:latin typeface="Meiryo UI" pitchFamily="50" charset="-128"/>
                <a:ea typeface="Meiryo UI" pitchFamily="50" charset="-128"/>
              </a:rPr>
              <a:t>＊影響　　　　・・・機能の喪失、低下</a:t>
            </a:r>
            <a:endParaRPr lang="en-US" altLang="ja-JP" sz="1600" b="1">
              <a:solidFill>
                <a:schemeClr val="bg2"/>
              </a:solidFill>
              <a:latin typeface="Meiryo UI" pitchFamily="50" charset="-128"/>
              <a:ea typeface="Meiryo UI" pitchFamily="50" charset="-128"/>
            </a:endParaRPr>
          </a:p>
          <a:p>
            <a:pPr>
              <a:spcBef>
                <a:spcPct val="0"/>
              </a:spcBef>
              <a:buFontTx/>
              <a:buNone/>
            </a:pPr>
            <a:r>
              <a:rPr lang="ja-JP" altLang="en-US" sz="1600" b="1">
                <a:solidFill>
                  <a:schemeClr val="bg2"/>
                </a:solidFill>
                <a:latin typeface="Meiryo UI" pitchFamily="50" charset="-128"/>
                <a:ea typeface="Meiryo UI" pitchFamily="50" charset="-128"/>
              </a:rPr>
              <a:t>＊失敗モード・・・影響を発生させる事象</a:t>
            </a:r>
            <a:endParaRPr lang="en-US" altLang="ja-JP" sz="1600" b="1">
              <a:solidFill>
                <a:schemeClr val="bg2"/>
              </a:solidFill>
              <a:latin typeface="Meiryo UI" pitchFamily="50" charset="-128"/>
              <a:ea typeface="Meiryo UI" pitchFamily="50" charset="-128"/>
            </a:endParaRPr>
          </a:p>
        </p:txBody>
      </p:sp>
      <p:graphicFrame>
        <p:nvGraphicFramePr>
          <p:cNvPr id="3" name="表 2"/>
          <p:cNvGraphicFramePr>
            <a:graphicFrameLocks noGrp="1"/>
          </p:cNvGraphicFramePr>
          <p:nvPr/>
        </p:nvGraphicFramePr>
        <p:xfrm>
          <a:off x="2832100" y="5472113"/>
          <a:ext cx="207963" cy="1031875"/>
        </p:xfrm>
        <a:graphic>
          <a:graphicData uri="http://schemas.openxmlformats.org/drawingml/2006/table">
            <a:tbl>
              <a:tblPr/>
              <a:tblGrid>
                <a:gridCol w="207964"/>
              </a:tblGrid>
              <a:tr h="1031875">
                <a:tc>
                  <a:txBody>
                    <a:bodyPr/>
                    <a:lstStyle/>
                    <a:p>
                      <a:endParaRPr kumimoji="1" lang="ja-JP" altLang="en-US" sz="1800" dirty="0"/>
                    </a:p>
                  </a:txBody>
                  <a:tcPr marL="91282" marR="91282" marT="45697" marB="45697">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graphicFrame>
        <p:nvGraphicFramePr>
          <p:cNvPr id="4" name="表 3"/>
          <p:cNvGraphicFramePr>
            <a:graphicFrameLocks noGrp="1"/>
          </p:cNvGraphicFramePr>
          <p:nvPr/>
        </p:nvGraphicFramePr>
        <p:xfrm>
          <a:off x="511175" y="3462338"/>
          <a:ext cx="8166100" cy="2378075"/>
        </p:xfrm>
        <a:graphic>
          <a:graphicData uri="http://schemas.openxmlformats.org/drawingml/2006/table">
            <a:tbl>
              <a:tblPr firstRow="1" bandRow="1">
                <a:tableStyleId>{93296810-A885-4BE3-A3E7-6D5BEEA58F35}</a:tableStyleId>
              </a:tblPr>
              <a:tblGrid>
                <a:gridCol w="1381571"/>
                <a:gridCol w="1716568"/>
                <a:gridCol w="1614391"/>
                <a:gridCol w="1655262"/>
                <a:gridCol w="1589995"/>
                <a:gridCol w="208313"/>
              </a:tblGrid>
              <a:tr h="664779">
                <a:tc>
                  <a:txBody>
                    <a:bodyPr/>
                    <a:lstStyle/>
                    <a:p>
                      <a:r>
                        <a:rPr kumimoji="1" lang="ja-JP" altLang="en-US" sz="1400" dirty="0" smtClean="0">
                          <a:solidFill>
                            <a:schemeClr val="bg2"/>
                          </a:solidFill>
                        </a:rPr>
                        <a:t>アイテム</a:t>
                      </a:r>
                      <a:endParaRPr kumimoji="1" lang="ja-JP" altLang="en-US" sz="14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54" marR="91454">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FFFF"/>
                    </a:solidFill>
                  </a:tcPr>
                </a:tc>
                <a:tc>
                  <a:txBody>
                    <a:bodyPr/>
                    <a:lstStyle/>
                    <a:p>
                      <a:r>
                        <a:rPr kumimoji="1" lang="ja-JP" altLang="en-US" sz="1400" dirty="0" smtClean="0">
                          <a:solidFill>
                            <a:schemeClr val="bg2"/>
                          </a:solidFill>
                        </a:rPr>
                        <a:t>サブプロセス</a:t>
                      </a:r>
                      <a:endParaRPr kumimoji="1" lang="ja-JP" altLang="en-US" sz="14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54" marR="91454">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FFFF"/>
                    </a:solidFill>
                  </a:tcPr>
                </a:tc>
                <a:tc>
                  <a:txBody>
                    <a:bodyPr/>
                    <a:lstStyle/>
                    <a:p>
                      <a:r>
                        <a:rPr kumimoji="1" lang="ja-JP" altLang="en-US" sz="1400" dirty="0" smtClean="0">
                          <a:solidFill>
                            <a:schemeClr val="bg2"/>
                          </a:solidFill>
                        </a:rPr>
                        <a:t>失敗モード</a:t>
                      </a:r>
                      <a:endParaRPr kumimoji="1" lang="ja-JP" altLang="en-US" sz="14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54" marR="91454">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FFFF"/>
                    </a:solidFill>
                  </a:tcPr>
                </a:tc>
                <a:tc>
                  <a:txBody>
                    <a:bodyPr/>
                    <a:lstStyle/>
                    <a:p>
                      <a:r>
                        <a:rPr kumimoji="1" lang="ja-JP" altLang="en-US" sz="1400" dirty="0" smtClean="0">
                          <a:solidFill>
                            <a:schemeClr val="bg2"/>
                          </a:solidFill>
                        </a:rPr>
                        <a:t>影響</a:t>
                      </a:r>
                      <a:endParaRPr kumimoji="1" lang="ja-JP" altLang="en-US" sz="14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54" marR="91454">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FFFF"/>
                    </a:solidFill>
                  </a:tcPr>
                </a:tc>
                <a:tc>
                  <a:txBody>
                    <a:bodyPr/>
                    <a:lstStyle/>
                    <a:p>
                      <a:r>
                        <a:rPr kumimoji="1" lang="ja-JP" altLang="en-US" sz="1400" dirty="0" smtClean="0">
                          <a:solidFill>
                            <a:schemeClr val="bg2"/>
                          </a:solidFill>
                        </a:rPr>
                        <a:t>発生原因</a:t>
                      </a:r>
                      <a:endParaRPr kumimoji="1" lang="ja-JP" altLang="en-US" sz="14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54" marR="91454">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00FFFF"/>
                    </a:solidFill>
                  </a:tcPr>
                </a:tc>
                <a:tc rowSpan="4">
                  <a:txBody>
                    <a:bodyPr/>
                    <a:lstStyle/>
                    <a:p>
                      <a:endParaRPr kumimoji="1" lang="ja-JP" altLang="en-US" sz="14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54" marR="91454">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tx1"/>
                    </a:solidFill>
                  </a:tcPr>
                </a:tc>
              </a:tr>
              <a:tr h="505704">
                <a:tc rowSpan="3">
                  <a:txBody>
                    <a:bodyPr/>
                    <a:lstStyle/>
                    <a:p>
                      <a:r>
                        <a:rPr kumimoji="1" lang="ja-JP" altLang="en-US" sz="14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油圧部品組み立て</a:t>
                      </a:r>
                      <a:endParaRPr kumimoji="1" lang="ja-JP" altLang="en-US" sz="14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54" marR="91454">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rowSpan="3">
                  <a:txBody>
                    <a:bodyPr/>
                    <a:lstStyle/>
                    <a:p>
                      <a:r>
                        <a:rPr kumimoji="1" lang="ja-JP" altLang="en-US" sz="14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スプリングを油圧回路に組み付ける</a:t>
                      </a:r>
                      <a:endParaRPr kumimoji="1" lang="ja-JP" altLang="en-US" sz="14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54" marR="91454">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4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スプリング仕様違い</a:t>
                      </a:r>
                      <a:endParaRPr kumimoji="1" lang="ja-JP" altLang="en-US" sz="14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54" marR="91454">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4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規格外の圧力発生</a:t>
                      </a:r>
                      <a:endParaRPr kumimoji="1" lang="ja-JP" altLang="en-US" sz="14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54" marR="91454">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4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仕様の見間違い</a:t>
                      </a:r>
                      <a:endParaRPr kumimoji="1" lang="ja-JP" altLang="en-US" sz="14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54" marR="91454">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vMerge="1">
                  <a:txBody>
                    <a:bodyPr/>
                    <a:lstStyle/>
                    <a:p>
                      <a:endParaRPr kumimoji="1" lang="ja-JP" altLang="en-US" sz="14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r>
              <a:tr h="604624">
                <a:tc vMerge="1">
                  <a:txBody>
                    <a:bodyPr/>
                    <a:lstStyle/>
                    <a:p>
                      <a:endParaRPr kumimoji="1" lang="ja-JP" altLang="en-US" sz="14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vMerge="1">
                  <a:txBody>
                    <a:bodyPr/>
                    <a:lstStyle/>
                    <a:p>
                      <a:endParaRPr kumimoji="1" lang="ja-JP" altLang="en-US" sz="14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4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スプリング欠品</a:t>
                      </a:r>
                      <a:endParaRPr kumimoji="1" lang="ja-JP" altLang="en-US" sz="14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54" marR="91454">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4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規格外の圧力発生</a:t>
                      </a:r>
                      <a:endParaRPr kumimoji="1" lang="ja-JP" altLang="en-US" sz="14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54" marR="91454">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4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作業者の確認不足</a:t>
                      </a:r>
                      <a:endParaRPr kumimoji="1" lang="ja-JP" altLang="en-US" sz="14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54" marR="91454">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vMerge="1">
                  <a:txBody>
                    <a:bodyPr/>
                    <a:lstStyle/>
                    <a:p>
                      <a:endParaRPr kumimoji="1" lang="ja-JP" altLang="en-US" sz="14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r>
              <a:tr h="602967">
                <a:tc vMerge="1">
                  <a:txBody>
                    <a:bodyPr/>
                    <a:lstStyle/>
                    <a:p>
                      <a:endParaRPr kumimoji="1" lang="ja-JP" altLang="en-US"/>
                    </a:p>
                  </a:txBody>
                  <a:tcPr/>
                </a:tc>
                <a:tc vMerge="1">
                  <a:txBody>
                    <a:bodyPr/>
                    <a:lstStyle/>
                    <a:p>
                      <a:endParaRPr kumimoji="1" lang="ja-JP" altLang="en-US"/>
                    </a:p>
                  </a:txBody>
                  <a:tcPr/>
                </a:tc>
                <a:tc>
                  <a:txBody>
                    <a:bodyPr/>
                    <a:lstStyle/>
                    <a:p>
                      <a:r>
                        <a:rPr kumimoji="1" lang="ja-JP" altLang="en-US" sz="14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削りカス発生</a:t>
                      </a:r>
                      <a:endParaRPr kumimoji="1" lang="ja-JP" altLang="en-US" sz="14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54" marR="91454">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4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バルブの摺動不良</a:t>
                      </a:r>
                      <a:endParaRPr kumimoji="1" lang="ja-JP" altLang="en-US" sz="14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54" marR="91454">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4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材質差</a:t>
                      </a:r>
                      <a:endParaRPr kumimoji="1" lang="ja-JP" altLang="en-US" sz="14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54" marR="91454">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vMerge="1">
                  <a:txBody>
                    <a:bodyPr/>
                    <a:lstStyle/>
                    <a:p>
                      <a:endParaRPr kumimoji="1" lang="ja-JP" altLang="en-US" sz="14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r>
            </a:tbl>
          </a:graphicData>
        </a:graphic>
      </p:graphicFrame>
      <p:sp>
        <p:nvSpPr>
          <p:cNvPr id="24617" name="正方形/長方形 10"/>
          <p:cNvSpPr>
            <a:spLocks noChangeArrowheads="1"/>
          </p:cNvSpPr>
          <p:nvPr/>
        </p:nvSpPr>
        <p:spPr bwMode="auto">
          <a:xfrm>
            <a:off x="1014413" y="1257300"/>
            <a:ext cx="75834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en-US" altLang="ja-JP" sz="2000" b="1">
                <a:solidFill>
                  <a:srgbClr val="9933FF"/>
                </a:solidFill>
                <a:latin typeface="Meiryo UI" pitchFamily="50" charset="-128"/>
                <a:ea typeface="Meiryo UI" pitchFamily="50" charset="-128"/>
              </a:rPr>
              <a:t>FMEA</a:t>
            </a:r>
            <a:r>
              <a:rPr lang="ja-JP" altLang="en-US" sz="2000" b="1">
                <a:solidFill>
                  <a:srgbClr val="9933FF"/>
                </a:solidFill>
                <a:latin typeface="Meiryo UI" pitchFamily="50" charset="-128"/>
                <a:ea typeface="Meiryo UI" pitchFamily="50" charset="-128"/>
              </a:rPr>
              <a:t>　（</a:t>
            </a:r>
            <a:r>
              <a:rPr lang="en-US" altLang="ja-JP" sz="2000" b="1">
                <a:solidFill>
                  <a:srgbClr val="9933FF"/>
                </a:solidFill>
                <a:latin typeface="Meiryo UI" pitchFamily="50" charset="-128"/>
                <a:ea typeface="Meiryo UI" pitchFamily="50" charset="-128"/>
              </a:rPr>
              <a:t>Failure</a:t>
            </a:r>
            <a:r>
              <a:rPr lang="ja-JP" altLang="en-US" sz="2000" b="1">
                <a:solidFill>
                  <a:srgbClr val="9933FF"/>
                </a:solidFill>
                <a:latin typeface="Meiryo UI" pitchFamily="50" charset="-128"/>
                <a:ea typeface="Meiryo UI" pitchFamily="50" charset="-128"/>
              </a:rPr>
              <a:t> </a:t>
            </a:r>
            <a:r>
              <a:rPr lang="en-US" altLang="ja-JP" sz="2000" b="1">
                <a:solidFill>
                  <a:srgbClr val="9933FF"/>
                </a:solidFill>
                <a:latin typeface="Meiryo UI" pitchFamily="50" charset="-128"/>
                <a:ea typeface="Meiryo UI" pitchFamily="50" charset="-128"/>
              </a:rPr>
              <a:t>Mode</a:t>
            </a:r>
            <a:r>
              <a:rPr lang="ja-JP" altLang="en-US" sz="2000" b="1">
                <a:solidFill>
                  <a:srgbClr val="9933FF"/>
                </a:solidFill>
                <a:latin typeface="Meiryo UI" pitchFamily="50" charset="-128"/>
                <a:ea typeface="Meiryo UI" pitchFamily="50" charset="-128"/>
              </a:rPr>
              <a:t> </a:t>
            </a:r>
            <a:r>
              <a:rPr lang="en-US" altLang="ja-JP" sz="2000" b="1">
                <a:solidFill>
                  <a:srgbClr val="9933FF"/>
                </a:solidFill>
                <a:latin typeface="Meiryo UI" pitchFamily="50" charset="-128"/>
                <a:ea typeface="Meiryo UI" pitchFamily="50" charset="-128"/>
              </a:rPr>
              <a:t>and</a:t>
            </a:r>
            <a:r>
              <a:rPr lang="ja-JP" altLang="en-US" sz="2000" b="1">
                <a:solidFill>
                  <a:srgbClr val="9933FF"/>
                </a:solidFill>
                <a:latin typeface="Meiryo UI" pitchFamily="50" charset="-128"/>
                <a:ea typeface="Meiryo UI" pitchFamily="50" charset="-128"/>
              </a:rPr>
              <a:t> </a:t>
            </a:r>
            <a:r>
              <a:rPr lang="en-US" altLang="ja-JP" sz="2000" b="1">
                <a:solidFill>
                  <a:srgbClr val="9933FF"/>
                </a:solidFill>
                <a:latin typeface="Meiryo UI" pitchFamily="50" charset="-128"/>
                <a:ea typeface="Meiryo UI" pitchFamily="50" charset="-128"/>
              </a:rPr>
              <a:t>Effect</a:t>
            </a:r>
            <a:r>
              <a:rPr lang="ja-JP" altLang="en-US" sz="2000" b="1">
                <a:solidFill>
                  <a:srgbClr val="9933FF"/>
                </a:solidFill>
                <a:latin typeface="Meiryo UI" pitchFamily="50" charset="-128"/>
                <a:ea typeface="Meiryo UI" pitchFamily="50" charset="-128"/>
              </a:rPr>
              <a:t> </a:t>
            </a:r>
            <a:r>
              <a:rPr lang="en-US" altLang="ja-JP" sz="2000" b="1">
                <a:solidFill>
                  <a:srgbClr val="9933FF"/>
                </a:solidFill>
                <a:latin typeface="Meiryo UI" pitchFamily="50" charset="-128"/>
                <a:ea typeface="Meiryo UI" pitchFamily="50" charset="-128"/>
              </a:rPr>
              <a:t>Analysis)</a:t>
            </a:r>
          </a:p>
        </p:txBody>
      </p:sp>
      <p:sp>
        <p:nvSpPr>
          <p:cNvPr id="17" name="Text Box 14"/>
          <p:cNvSpPr txBox="1">
            <a:spLocks noChangeArrowheads="1"/>
          </p:cNvSpPr>
          <p:nvPr/>
        </p:nvSpPr>
        <p:spPr bwMode="auto">
          <a:xfrm>
            <a:off x="1400175" y="2901950"/>
            <a:ext cx="6557963"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800">
                <a:solidFill>
                  <a:schemeClr val="bg2"/>
                </a:solidFill>
                <a:latin typeface="HG創英角ﾎﾟｯﾌﾟ体" pitchFamily="49" charset="-128"/>
                <a:ea typeface="HGP創英角ﾎﾟｯﾌﾟ体" pitchFamily="50" charset="-128"/>
              </a:rPr>
              <a:t>◇</a:t>
            </a:r>
            <a:r>
              <a:rPr lang="ja-JP" altLang="en-US" sz="1800">
                <a:solidFill>
                  <a:schemeClr val="bg2"/>
                </a:solidFill>
                <a:latin typeface="HG創英角ﾎﾟｯﾌﾟ体" pitchFamily="49" charset="-128"/>
                <a:ea typeface="HGP創英角ﾎﾟｯﾌﾟ体" pitchFamily="50" charset="-128"/>
              </a:rPr>
              <a:t>起こったものではなく、</a:t>
            </a:r>
            <a:r>
              <a:rPr lang="ja-JP" altLang="en-US" sz="1800">
                <a:solidFill>
                  <a:srgbClr val="FF0000"/>
                </a:solidFill>
                <a:latin typeface="HG創英角ﾎﾟｯﾌﾟ体" pitchFamily="49" charset="-128"/>
                <a:ea typeface="HGP創英角ﾎﾟｯﾌﾟ体" pitchFamily="50" charset="-128"/>
              </a:rPr>
              <a:t>起こりそう</a:t>
            </a:r>
            <a:r>
              <a:rPr lang="ja-JP" altLang="en-US" sz="1800">
                <a:solidFill>
                  <a:schemeClr val="bg2"/>
                </a:solidFill>
                <a:latin typeface="HG創英角ﾎﾟｯﾌﾟ体" pitchFamily="49" charset="-128"/>
                <a:ea typeface="HGP創英角ﾎﾟｯﾌﾟ体" pitchFamily="50" charset="-128"/>
              </a:rPr>
              <a:t>なもの全て</a:t>
            </a:r>
            <a:r>
              <a:rPr lang="ja-JP" altLang="en-US" sz="1800">
                <a:solidFill>
                  <a:schemeClr val="bg2"/>
                </a:solidFill>
                <a:ea typeface="HGSｺﾞｼｯｸE" pitchFamily="50" charset="-128"/>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84813" y="2532063"/>
            <a:ext cx="3455987" cy="204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7" name="表 16"/>
          <p:cNvGraphicFramePr>
            <a:graphicFrameLocks noGrp="1"/>
          </p:cNvGraphicFramePr>
          <p:nvPr/>
        </p:nvGraphicFramePr>
        <p:xfrm>
          <a:off x="141288" y="4657725"/>
          <a:ext cx="8799512" cy="1736725"/>
        </p:xfrm>
        <a:graphic>
          <a:graphicData uri="http://schemas.openxmlformats.org/drawingml/2006/table">
            <a:tbl>
              <a:tblPr firstRow="1" bandRow="1">
                <a:tableStyleId>{5C22544A-7EE6-4342-B048-85BDC9FD1C3A}</a:tableStyleId>
              </a:tblPr>
              <a:tblGrid>
                <a:gridCol w="1012366"/>
                <a:gridCol w="2156623"/>
                <a:gridCol w="2771652"/>
                <a:gridCol w="2858871"/>
              </a:tblGrid>
              <a:tr h="365654">
                <a:tc>
                  <a:txBody>
                    <a:bodyPr/>
                    <a:lstStyle/>
                    <a:p>
                      <a:pPr algn="ctr"/>
                      <a:r>
                        <a:rPr kumimoji="1" lang="ja-JP" altLang="en-US" sz="1800" dirty="0" smtClean="0">
                          <a:solidFill>
                            <a:schemeClr val="bg2"/>
                          </a:solidFill>
                        </a:rPr>
                        <a:t>評価点</a:t>
                      </a:r>
                      <a:endParaRPr kumimoji="1" lang="ja-JP" altLang="en-US" sz="1800" dirty="0">
                        <a:solidFill>
                          <a:schemeClr val="bg2"/>
                        </a:solidFill>
                      </a:endParaRPr>
                    </a:p>
                  </a:txBody>
                  <a:tcPr marL="91439" marR="91439" marT="45668" marB="45668">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algn="ctr"/>
                      <a:r>
                        <a:rPr kumimoji="1" lang="ja-JP" altLang="en-US" sz="1800" dirty="0" smtClean="0">
                          <a:solidFill>
                            <a:schemeClr val="bg2"/>
                          </a:solidFill>
                        </a:rPr>
                        <a:t>発生度</a:t>
                      </a:r>
                      <a:endParaRPr kumimoji="1" lang="ja-JP" altLang="en-US" sz="1800" dirty="0">
                        <a:solidFill>
                          <a:schemeClr val="bg2"/>
                        </a:solidFill>
                      </a:endParaRPr>
                    </a:p>
                  </a:txBody>
                  <a:tcPr marL="91439" marR="91439" marT="45668" marB="45668">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FFFF00"/>
                    </a:solidFill>
                  </a:tcPr>
                </a:tc>
                <a:tc>
                  <a:txBody>
                    <a:bodyPr/>
                    <a:lstStyle/>
                    <a:p>
                      <a:pPr algn="ctr"/>
                      <a:r>
                        <a:rPr kumimoji="1" lang="ja-JP" altLang="en-US" sz="1800" dirty="0" smtClean="0">
                          <a:solidFill>
                            <a:schemeClr val="bg2"/>
                          </a:solidFill>
                        </a:rPr>
                        <a:t>影響度</a:t>
                      </a:r>
                      <a:endParaRPr kumimoji="1" lang="ja-JP" altLang="en-US" sz="1800" dirty="0">
                        <a:solidFill>
                          <a:schemeClr val="bg2"/>
                        </a:solidFill>
                      </a:endParaRPr>
                    </a:p>
                  </a:txBody>
                  <a:tcPr marL="91439" marR="91439" marT="45668" marB="45668">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FF99FF"/>
                    </a:solidFill>
                  </a:tcPr>
                </a:tc>
                <a:tc>
                  <a:txBody>
                    <a:bodyPr/>
                    <a:lstStyle/>
                    <a:p>
                      <a:pPr algn="ctr"/>
                      <a:r>
                        <a:rPr kumimoji="1" lang="ja-JP" altLang="en-US" sz="1800" dirty="0" smtClean="0">
                          <a:solidFill>
                            <a:schemeClr val="bg2"/>
                          </a:solidFill>
                        </a:rPr>
                        <a:t>検出度</a:t>
                      </a:r>
                      <a:endParaRPr kumimoji="1" lang="ja-JP" altLang="en-US" sz="1800" dirty="0">
                        <a:solidFill>
                          <a:schemeClr val="bg2"/>
                        </a:solidFill>
                      </a:endParaRPr>
                    </a:p>
                  </a:txBody>
                  <a:tcPr marL="91439" marR="91439" marT="45668" marB="45668">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66FF66"/>
                    </a:solidFill>
                  </a:tcPr>
                </a:tc>
              </a:tr>
              <a:tr h="274214">
                <a:tc>
                  <a:txBody>
                    <a:bodyPr/>
                    <a:lstStyle/>
                    <a:p>
                      <a:pPr algn="ctr"/>
                      <a:r>
                        <a:rPr kumimoji="1" lang="ja-JP" altLang="en-US" sz="1200" b="1" dirty="0" smtClean="0">
                          <a:solidFill>
                            <a:schemeClr val="bg2"/>
                          </a:solidFill>
                        </a:rPr>
                        <a:t>５</a:t>
                      </a:r>
                      <a:endParaRPr kumimoji="1" lang="ja-JP" altLang="en-US" sz="1200" b="1" dirty="0">
                        <a:solidFill>
                          <a:schemeClr val="bg2"/>
                        </a:solidFill>
                      </a:endParaRPr>
                    </a:p>
                  </a:txBody>
                  <a:tcPr marL="91439" marR="91439" marT="45668" marB="45668">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algn="l"/>
                      <a:r>
                        <a:rPr kumimoji="1" lang="ja-JP" altLang="en-US" sz="1200" b="1" dirty="0" smtClean="0">
                          <a:solidFill>
                            <a:schemeClr val="bg2"/>
                          </a:solidFill>
                        </a:rPr>
                        <a:t>週に１回程度発生する</a:t>
                      </a:r>
                      <a:endParaRPr kumimoji="1" lang="ja-JP" altLang="en-US" sz="1200" b="1" dirty="0">
                        <a:solidFill>
                          <a:schemeClr val="bg2"/>
                        </a:solidFill>
                      </a:endParaRPr>
                    </a:p>
                  </a:txBody>
                  <a:tcPr marL="91439" marR="91439" marT="45668" marB="45668">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FFFF00"/>
                    </a:solidFill>
                  </a:tcPr>
                </a:tc>
                <a:tc>
                  <a:txBody>
                    <a:bodyPr/>
                    <a:lstStyle/>
                    <a:p>
                      <a:pPr algn="l"/>
                      <a:r>
                        <a:rPr kumimoji="1" lang="ja-JP" altLang="en-US" sz="1200" b="1" dirty="0" smtClean="0">
                          <a:solidFill>
                            <a:schemeClr val="bg2"/>
                          </a:solidFill>
                        </a:rPr>
                        <a:t>工程・製品に重大な影響がある</a:t>
                      </a:r>
                      <a:endParaRPr kumimoji="1" lang="ja-JP" altLang="en-US" sz="1200" b="1" dirty="0">
                        <a:solidFill>
                          <a:schemeClr val="bg2"/>
                        </a:solidFill>
                      </a:endParaRPr>
                    </a:p>
                  </a:txBody>
                  <a:tcPr marL="91439" marR="91439" marT="45668" marB="45668">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FF99FF"/>
                    </a:solidFill>
                  </a:tcPr>
                </a:tc>
                <a:tc>
                  <a:txBody>
                    <a:bodyPr/>
                    <a:lstStyle/>
                    <a:p>
                      <a:pPr algn="l"/>
                      <a:r>
                        <a:rPr kumimoji="1" lang="ja-JP" altLang="en-US" sz="1200" b="1" dirty="0" smtClean="0">
                          <a:solidFill>
                            <a:schemeClr val="bg2"/>
                          </a:solidFill>
                        </a:rPr>
                        <a:t>検出の機会がほとんどない</a:t>
                      </a:r>
                      <a:endParaRPr kumimoji="1" lang="en-US" altLang="ja-JP" sz="1200" b="1" dirty="0" smtClean="0">
                        <a:solidFill>
                          <a:schemeClr val="bg2"/>
                        </a:solidFill>
                      </a:endParaRPr>
                    </a:p>
                  </a:txBody>
                  <a:tcPr marL="91439" marR="91439" marT="45668" marB="45668">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66FF66"/>
                    </a:solidFill>
                  </a:tcPr>
                </a:tc>
              </a:tr>
              <a:tr h="274214">
                <a:tc>
                  <a:txBody>
                    <a:bodyPr/>
                    <a:lstStyle/>
                    <a:p>
                      <a:pPr algn="ctr"/>
                      <a:r>
                        <a:rPr kumimoji="1" lang="ja-JP" altLang="en-US" sz="1200" b="1" dirty="0" smtClean="0">
                          <a:solidFill>
                            <a:schemeClr val="bg2"/>
                          </a:solidFill>
                        </a:rPr>
                        <a:t>４</a:t>
                      </a:r>
                      <a:endParaRPr kumimoji="1" lang="ja-JP" altLang="en-US" sz="1200" b="1" dirty="0">
                        <a:solidFill>
                          <a:schemeClr val="bg2"/>
                        </a:solidFill>
                      </a:endParaRPr>
                    </a:p>
                  </a:txBody>
                  <a:tcPr marL="91439" marR="91439" marT="45668" marB="45668">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smtClean="0">
                          <a:solidFill>
                            <a:schemeClr val="bg2"/>
                          </a:solidFill>
                        </a:rPr>
                        <a:t>月に１回程度発生する</a:t>
                      </a:r>
                    </a:p>
                  </a:txBody>
                  <a:tcPr marL="91439" marR="91439" marT="45668" marB="45668">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FFFF00"/>
                    </a:solidFill>
                  </a:tcPr>
                </a:tc>
                <a:tc>
                  <a:txBody>
                    <a:bodyPr/>
                    <a:lstStyle/>
                    <a:p>
                      <a:pPr algn="l"/>
                      <a:r>
                        <a:rPr kumimoji="1" lang="ja-JP" altLang="en-US" sz="1200" b="1" dirty="0" smtClean="0">
                          <a:solidFill>
                            <a:schemeClr val="bg2"/>
                          </a:solidFill>
                        </a:rPr>
                        <a:t>製品に影響がある</a:t>
                      </a:r>
                      <a:endParaRPr kumimoji="1" lang="ja-JP" altLang="en-US" sz="1200" b="1" dirty="0">
                        <a:solidFill>
                          <a:schemeClr val="bg2"/>
                        </a:solidFill>
                      </a:endParaRPr>
                    </a:p>
                  </a:txBody>
                  <a:tcPr marL="91439" marR="91439" marT="45668" marB="45668">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FF99FF"/>
                    </a:solidFill>
                  </a:tcPr>
                </a:tc>
                <a:tc>
                  <a:txBody>
                    <a:bodyPr/>
                    <a:lstStyle/>
                    <a:p>
                      <a:pPr algn="l"/>
                      <a:r>
                        <a:rPr kumimoji="1" lang="ja-JP" altLang="en-US" sz="1200" b="1" dirty="0" smtClean="0">
                          <a:solidFill>
                            <a:schemeClr val="bg2"/>
                          </a:solidFill>
                        </a:rPr>
                        <a:t>人による確認はあるが見逃しあり</a:t>
                      </a:r>
                      <a:endParaRPr kumimoji="1" lang="en-US" altLang="ja-JP" sz="1200" b="1" dirty="0" smtClean="0">
                        <a:solidFill>
                          <a:schemeClr val="bg2"/>
                        </a:solidFill>
                      </a:endParaRPr>
                    </a:p>
                  </a:txBody>
                  <a:tcPr marL="91439" marR="91439" marT="45668" marB="45668">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66FF66"/>
                    </a:solidFill>
                  </a:tcPr>
                </a:tc>
              </a:tr>
              <a:tr h="274214">
                <a:tc>
                  <a:txBody>
                    <a:bodyPr/>
                    <a:lstStyle/>
                    <a:p>
                      <a:pPr algn="ctr"/>
                      <a:r>
                        <a:rPr kumimoji="1" lang="ja-JP" altLang="en-US" sz="1200" b="1" dirty="0" smtClean="0">
                          <a:solidFill>
                            <a:schemeClr val="bg2"/>
                          </a:solidFill>
                        </a:rPr>
                        <a:t>３</a:t>
                      </a:r>
                      <a:endParaRPr kumimoji="1" lang="ja-JP" altLang="en-US" sz="1200" b="1" dirty="0">
                        <a:solidFill>
                          <a:schemeClr val="bg2"/>
                        </a:solidFill>
                      </a:endParaRPr>
                    </a:p>
                  </a:txBody>
                  <a:tcPr marL="91439" marR="91439" marT="45668" marB="45668">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smtClean="0">
                          <a:solidFill>
                            <a:schemeClr val="bg2"/>
                          </a:solidFill>
                        </a:rPr>
                        <a:t>１～２年に数回程度発生する</a:t>
                      </a:r>
                    </a:p>
                  </a:txBody>
                  <a:tcPr marL="91439" marR="91439" marT="45668" marB="45668">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smtClean="0">
                          <a:solidFill>
                            <a:schemeClr val="bg2"/>
                          </a:solidFill>
                        </a:rPr>
                        <a:t>製品に軽微な影響がある</a:t>
                      </a:r>
                    </a:p>
                  </a:txBody>
                  <a:tcPr marL="91439" marR="91439" marT="45668" marB="45668">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FF99FF"/>
                    </a:solidFill>
                  </a:tcPr>
                </a:tc>
                <a:tc>
                  <a:txBody>
                    <a:bodyPr/>
                    <a:lstStyle/>
                    <a:p>
                      <a:pPr algn="l"/>
                      <a:r>
                        <a:rPr kumimoji="1" lang="ja-JP" altLang="en-US" sz="1200" b="1" dirty="0" smtClean="0">
                          <a:solidFill>
                            <a:schemeClr val="bg2"/>
                          </a:solidFill>
                        </a:rPr>
                        <a:t>人による確認がある（全数）</a:t>
                      </a:r>
                      <a:endParaRPr kumimoji="1" lang="ja-JP" altLang="en-US" sz="1200" b="1" dirty="0">
                        <a:solidFill>
                          <a:schemeClr val="bg2"/>
                        </a:solidFill>
                      </a:endParaRPr>
                    </a:p>
                  </a:txBody>
                  <a:tcPr marL="91439" marR="91439" marT="45668" marB="45668">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66FF66"/>
                    </a:solidFill>
                  </a:tcPr>
                </a:tc>
              </a:tr>
              <a:tr h="274214">
                <a:tc>
                  <a:txBody>
                    <a:bodyPr/>
                    <a:lstStyle/>
                    <a:p>
                      <a:pPr algn="ctr"/>
                      <a:r>
                        <a:rPr kumimoji="1" lang="ja-JP" altLang="en-US" sz="1200" b="1" dirty="0" smtClean="0">
                          <a:solidFill>
                            <a:schemeClr val="bg2"/>
                          </a:solidFill>
                        </a:rPr>
                        <a:t>２</a:t>
                      </a:r>
                      <a:endParaRPr kumimoji="1" lang="ja-JP" altLang="en-US" sz="1200" b="1" dirty="0">
                        <a:solidFill>
                          <a:schemeClr val="bg2"/>
                        </a:solidFill>
                      </a:endParaRPr>
                    </a:p>
                  </a:txBody>
                  <a:tcPr marL="91439" marR="91439" marT="45668" marB="45668">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smtClean="0">
                          <a:solidFill>
                            <a:schemeClr val="bg2"/>
                          </a:solidFill>
                        </a:rPr>
                        <a:t>数年に１回程度発生する</a:t>
                      </a:r>
                    </a:p>
                  </a:txBody>
                  <a:tcPr marL="91439" marR="91439" marT="45668" marB="45668">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smtClean="0">
                          <a:solidFill>
                            <a:schemeClr val="bg2"/>
                          </a:solidFill>
                        </a:rPr>
                        <a:t>工程には影響あるが、製品は影響なし</a:t>
                      </a:r>
                    </a:p>
                  </a:txBody>
                  <a:tcPr marL="91439" marR="91439" marT="45668" marB="45668">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FF99FF"/>
                    </a:solidFill>
                  </a:tcPr>
                </a:tc>
                <a:tc>
                  <a:txBody>
                    <a:bodyPr/>
                    <a:lstStyle/>
                    <a:p>
                      <a:pPr algn="l"/>
                      <a:r>
                        <a:rPr kumimoji="1" lang="ja-JP" altLang="en-US" sz="1200" b="1" dirty="0" smtClean="0">
                          <a:solidFill>
                            <a:schemeClr val="bg2"/>
                          </a:solidFill>
                        </a:rPr>
                        <a:t>自動的にかなりの確率で検出できる</a:t>
                      </a:r>
                      <a:endParaRPr kumimoji="1" lang="ja-JP" altLang="en-US" sz="1200" b="1" dirty="0">
                        <a:solidFill>
                          <a:schemeClr val="bg2"/>
                        </a:solidFill>
                      </a:endParaRPr>
                    </a:p>
                  </a:txBody>
                  <a:tcPr marL="91439" marR="91439" marT="45668" marB="45668">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66FF66"/>
                    </a:solidFill>
                  </a:tcPr>
                </a:tc>
              </a:tr>
              <a:tr h="274214">
                <a:tc>
                  <a:txBody>
                    <a:bodyPr/>
                    <a:lstStyle/>
                    <a:p>
                      <a:pPr algn="ctr"/>
                      <a:r>
                        <a:rPr kumimoji="1" lang="ja-JP" altLang="en-US" sz="1200" b="1" dirty="0" smtClean="0">
                          <a:solidFill>
                            <a:schemeClr val="bg2"/>
                          </a:solidFill>
                        </a:rPr>
                        <a:t>１</a:t>
                      </a:r>
                      <a:endParaRPr kumimoji="1" lang="ja-JP" altLang="en-US" sz="1200" b="1" dirty="0">
                        <a:solidFill>
                          <a:schemeClr val="bg2"/>
                        </a:solidFill>
                      </a:endParaRPr>
                    </a:p>
                  </a:txBody>
                  <a:tcPr marL="91439" marR="91439" marT="45668" marB="45668">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tcPr>
                </a:tc>
                <a:tc>
                  <a:txBody>
                    <a:bodyPr/>
                    <a:lstStyle/>
                    <a:p>
                      <a:pPr algn="l"/>
                      <a:r>
                        <a:rPr kumimoji="1" lang="ja-JP" altLang="en-US" sz="1200" b="1" dirty="0" smtClean="0">
                          <a:solidFill>
                            <a:schemeClr val="bg2"/>
                          </a:solidFill>
                        </a:rPr>
                        <a:t>ほとんど発生しない</a:t>
                      </a:r>
                      <a:endParaRPr kumimoji="1" lang="ja-JP" altLang="en-US" sz="1200" b="1" dirty="0">
                        <a:solidFill>
                          <a:schemeClr val="bg2"/>
                        </a:solidFill>
                      </a:endParaRPr>
                    </a:p>
                  </a:txBody>
                  <a:tcPr marL="91439" marR="91439" marT="45668" marB="45668">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smtClean="0">
                          <a:solidFill>
                            <a:schemeClr val="bg2"/>
                          </a:solidFill>
                        </a:rPr>
                        <a:t>工程・製品にほとんど影響なし</a:t>
                      </a:r>
                    </a:p>
                  </a:txBody>
                  <a:tcPr marL="91439" marR="91439" marT="45668" marB="45668">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solidFill>
                      <a:srgbClr val="FF99FF"/>
                    </a:solidFill>
                  </a:tcPr>
                </a:tc>
                <a:tc>
                  <a:txBody>
                    <a:bodyPr/>
                    <a:lstStyle/>
                    <a:p>
                      <a:pPr algn="l"/>
                      <a:r>
                        <a:rPr kumimoji="1" lang="ja-JP" altLang="en-US" sz="1200" b="1" dirty="0" smtClean="0">
                          <a:solidFill>
                            <a:schemeClr val="bg2"/>
                          </a:solidFill>
                        </a:rPr>
                        <a:t>自動的にほほ１００％検出できる</a:t>
                      </a:r>
                      <a:endParaRPr kumimoji="1" lang="ja-JP" altLang="en-US" sz="1200" b="1" dirty="0">
                        <a:solidFill>
                          <a:schemeClr val="bg2"/>
                        </a:solidFill>
                      </a:endParaRPr>
                    </a:p>
                  </a:txBody>
                  <a:tcPr marL="91439" marR="91439" marT="45668" marB="45668">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solidFill>
                      <a:srgbClr val="66FF66"/>
                    </a:solidFill>
                  </a:tcPr>
                </a:tc>
              </a:tr>
            </a:tbl>
          </a:graphicData>
        </a:graphic>
      </p:graphicFrame>
      <p:sp>
        <p:nvSpPr>
          <p:cNvPr id="28799" name="角丸四角形 20"/>
          <p:cNvSpPr>
            <a:spLocks noChangeArrowheads="1"/>
          </p:cNvSpPr>
          <p:nvPr/>
        </p:nvSpPr>
        <p:spPr bwMode="auto">
          <a:xfrm>
            <a:off x="258193" y="3227956"/>
            <a:ext cx="4123308" cy="777703"/>
          </a:xfrm>
          <a:prstGeom prst="roundRect">
            <a:avLst>
              <a:gd name="adj" fmla="val 31301"/>
            </a:avLst>
          </a:prstGeom>
          <a:gradFill flip="none" rotWithShape="1">
            <a:gsLst>
              <a:gs pos="0">
                <a:srgbClr val="66FF66">
                  <a:tint val="66000"/>
                  <a:satMod val="160000"/>
                </a:srgbClr>
              </a:gs>
              <a:gs pos="50000">
                <a:srgbClr val="66FF66">
                  <a:tint val="44500"/>
                  <a:satMod val="160000"/>
                </a:srgbClr>
              </a:gs>
              <a:gs pos="100000">
                <a:srgbClr val="66FF66">
                  <a:tint val="23500"/>
                  <a:satMod val="160000"/>
                </a:srgbClr>
              </a:gs>
            </a:gsLst>
            <a:path path="circle">
              <a:fillToRect l="50000" t="50000" r="50000" b="50000"/>
            </a:path>
            <a:tileRect/>
          </a:gradFill>
          <a:ln w="12700" cap="sq" algn="ctr">
            <a:solidFill>
              <a:schemeClr val="bg2"/>
            </a:solidFill>
            <a:miter lim="800000"/>
            <a:headEnd type="none" w="sm" len="sm"/>
            <a:tailEnd type="none" w="sm" len="sm"/>
          </a:ln>
        </p:spPr>
        <p:txBody>
          <a:bodyPr wrap="none"/>
          <a:lstStyle>
            <a:lvl1pPr>
              <a:defRPr kumimoji="1" sz="3200">
                <a:solidFill>
                  <a:schemeClr val="tx1"/>
                </a:solidFill>
                <a:latin typeface="Times New Roman" panose="02020603050405020304" pitchFamily="18" charset="0"/>
                <a:ea typeface="HG正楷書体-PRO" panose="03000600000000000000" pitchFamily="66" charset="-128"/>
              </a:defRPr>
            </a:lvl1pPr>
            <a:lvl2pPr marL="742950" indent="-285750">
              <a:defRPr kumimoji="1" sz="3200">
                <a:solidFill>
                  <a:schemeClr val="tx1"/>
                </a:solidFill>
                <a:latin typeface="Times New Roman" panose="02020603050405020304" pitchFamily="18" charset="0"/>
                <a:ea typeface="HG正楷書体-PRO" panose="03000600000000000000" pitchFamily="66" charset="-128"/>
              </a:defRPr>
            </a:lvl2pPr>
            <a:lvl3pPr marL="1143000" indent="-228600">
              <a:defRPr kumimoji="1" sz="3200">
                <a:solidFill>
                  <a:schemeClr val="tx1"/>
                </a:solidFill>
                <a:latin typeface="Times New Roman" panose="02020603050405020304" pitchFamily="18" charset="0"/>
                <a:ea typeface="HG正楷書体-PRO" panose="03000600000000000000" pitchFamily="66" charset="-128"/>
              </a:defRPr>
            </a:lvl3pPr>
            <a:lvl4pPr marL="1600200" indent="-228600">
              <a:defRPr kumimoji="1" sz="3200">
                <a:solidFill>
                  <a:schemeClr val="tx1"/>
                </a:solidFill>
                <a:latin typeface="Times New Roman" panose="02020603050405020304" pitchFamily="18" charset="0"/>
                <a:ea typeface="HG正楷書体-PRO" panose="03000600000000000000" pitchFamily="66" charset="-128"/>
              </a:defRPr>
            </a:lvl4pPr>
            <a:lvl5pPr marL="2057400" indent="-228600">
              <a:defRPr kumimoji="1" sz="3200">
                <a:solidFill>
                  <a:schemeClr val="tx1"/>
                </a:solidFill>
                <a:latin typeface="Times New Roman" panose="02020603050405020304" pitchFamily="18" charset="0"/>
                <a:ea typeface="HG正楷書体-PRO" panose="03000600000000000000" pitchFamily="66" charset="-128"/>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HG正楷書体-PRO" panose="03000600000000000000" pitchFamily="66" charset="-128"/>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HG正楷書体-PRO" panose="03000600000000000000" pitchFamily="66" charset="-128"/>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HG正楷書体-PRO" panose="03000600000000000000" pitchFamily="66" charset="-128"/>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HG正楷書体-PRO" panose="03000600000000000000" pitchFamily="66" charset="-128"/>
              </a:defRPr>
            </a:lvl9pPr>
          </a:lstStyle>
          <a:p>
            <a:pPr eaLnBrk="1" hangingPunct="1">
              <a:defRPr/>
            </a:pPr>
            <a:r>
              <a:rPr lang="en-US" altLang="ja-JP" sz="1600" b="1" dirty="0" smtClean="0">
                <a:solidFill>
                  <a:schemeClr val="bg2"/>
                </a:solidFill>
                <a:latin typeface="HG丸ｺﾞｼｯｸM-PRO" panose="020F0600000000000000" pitchFamily="50" charset="-128"/>
                <a:ea typeface="HG丸ｺﾞｼｯｸM-PRO" panose="020F0600000000000000" pitchFamily="50" charset="-128"/>
              </a:rPr>
              <a:t>RPN(</a:t>
            </a:r>
            <a:r>
              <a:rPr lang="ja-JP" altLang="en-US" sz="1600" b="1" dirty="0" smtClean="0">
                <a:solidFill>
                  <a:schemeClr val="bg2"/>
                </a:solidFill>
                <a:latin typeface="HG丸ｺﾞｼｯｸM-PRO" panose="020F0600000000000000" pitchFamily="50" charset="-128"/>
                <a:ea typeface="HG丸ｺﾞｼｯｸM-PRO" panose="020F0600000000000000" pitchFamily="50" charset="-128"/>
              </a:rPr>
              <a:t>危険優先度）</a:t>
            </a:r>
            <a:endParaRPr lang="en-US" altLang="ja-JP" sz="1600" b="1" dirty="0" smtClean="0">
              <a:solidFill>
                <a:schemeClr val="bg2"/>
              </a:solidFill>
              <a:latin typeface="HG丸ｺﾞｼｯｸM-PRO" panose="020F0600000000000000" pitchFamily="50" charset="-128"/>
              <a:ea typeface="HG丸ｺﾞｼｯｸM-PRO" panose="020F0600000000000000" pitchFamily="50" charset="-128"/>
            </a:endParaRPr>
          </a:p>
          <a:p>
            <a:pPr eaLnBrk="1" hangingPunct="1">
              <a:defRPr/>
            </a:pPr>
            <a:r>
              <a:rPr lang="ja-JP" altLang="en-US" sz="1600" b="1" dirty="0" smtClean="0">
                <a:solidFill>
                  <a:schemeClr val="bg2"/>
                </a:solidFill>
                <a:latin typeface="HG丸ｺﾞｼｯｸM-PRO" panose="020F0600000000000000" pitchFamily="50" charset="-128"/>
                <a:ea typeface="HG丸ｺﾞｼｯｸM-PRO" panose="020F0600000000000000" pitchFamily="50" charset="-128"/>
              </a:rPr>
              <a:t>＝　発生度　</a:t>
            </a:r>
            <a:r>
              <a:rPr lang="en-US" altLang="ja-JP" sz="1600" b="1" dirty="0" smtClean="0">
                <a:solidFill>
                  <a:schemeClr val="bg2"/>
                </a:solidFill>
                <a:latin typeface="HG丸ｺﾞｼｯｸM-PRO" panose="020F0600000000000000" pitchFamily="50" charset="-128"/>
                <a:ea typeface="HG丸ｺﾞｼｯｸM-PRO" panose="020F0600000000000000" pitchFamily="50" charset="-128"/>
              </a:rPr>
              <a:t>×</a:t>
            </a:r>
            <a:r>
              <a:rPr lang="ja-JP" altLang="en-US" sz="1600" b="1" dirty="0" smtClean="0">
                <a:solidFill>
                  <a:schemeClr val="bg2"/>
                </a:solidFill>
                <a:latin typeface="HG丸ｺﾞｼｯｸM-PRO" panose="020F0600000000000000" pitchFamily="50" charset="-128"/>
                <a:ea typeface="HG丸ｺﾞｼｯｸM-PRO" panose="020F0600000000000000" pitchFamily="50" charset="-128"/>
              </a:rPr>
              <a:t>　影響度　</a:t>
            </a:r>
            <a:r>
              <a:rPr lang="en-US" altLang="ja-JP" sz="1600" b="1" dirty="0" smtClean="0">
                <a:solidFill>
                  <a:schemeClr val="bg2"/>
                </a:solidFill>
                <a:latin typeface="HG丸ｺﾞｼｯｸM-PRO" panose="020F0600000000000000" pitchFamily="50" charset="-128"/>
                <a:ea typeface="HG丸ｺﾞｼｯｸM-PRO" panose="020F0600000000000000" pitchFamily="50" charset="-128"/>
              </a:rPr>
              <a:t>×</a:t>
            </a:r>
            <a:r>
              <a:rPr lang="ja-JP" altLang="en-US" sz="1600" b="1" dirty="0" smtClean="0">
                <a:solidFill>
                  <a:schemeClr val="bg2"/>
                </a:solidFill>
                <a:latin typeface="HG丸ｺﾞｼｯｸM-PRO" panose="020F0600000000000000" pitchFamily="50" charset="-128"/>
                <a:ea typeface="HG丸ｺﾞｼｯｸM-PRO" panose="020F0600000000000000" pitchFamily="50" charset="-128"/>
              </a:rPr>
              <a:t>　</a:t>
            </a:r>
            <a:r>
              <a:rPr lang="ja-JP" altLang="en-US" sz="1600" b="1" dirty="0">
                <a:solidFill>
                  <a:schemeClr val="bg2"/>
                </a:solidFill>
                <a:latin typeface="HG丸ｺﾞｼｯｸM-PRO" panose="020F0600000000000000" pitchFamily="50" charset="-128"/>
                <a:ea typeface="HG丸ｺﾞｼｯｸM-PRO" panose="020F0600000000000000" pitchFamily="50" charset="-128"/>
              </a:rPr>
              <a:t>検出</a:t>
            </a:r>
            <a:r>
              <a:rPr lang="ja-JP" altLang="en-US" sz="1600" b="1" dirty="0" smtClean="0">
                <a:solidFill>
                  <a:schemeClr val="bg2"/>
                </a:solidFill>
                <a:latin typeface="HG丸ｺﾞｼｯｸM-PRO" panose="020F0600000000000000" pitchFamily="50" charset="-128"/>
                <a:ea typeface="HG丸ｺﾞｼｯｸM-PRO" panose="020F0600000000000000" pitchFamily="50" charset="-128"/>
              </a:rPr>
              <a:t>度　</a:t>
            </a:r>
          </a:p>
        </p:txBody>
      </p:sp>
      <p:sp>
        <p:nvSpPr>
          <p:cNvPr id="25643" name="Text Box 7"/>
          <p:cNvSpPr txBox="1">
            <a:spLocks noChangeArrowheads="1"/>
          </p:cNvSpPr>
          <p:nvPr/>
        </p:nvSpPr>
        <p:spPr bwMode="auto">
          <a:xfrm>
            <a:off x="258763" y="165100"/>
            <a:ext cx="8682037"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000">
                <a:solidFill>
                  <a:schemeClr val="bg1"/>
                </a:solidFill>
                <a:ea typeface="HGP創英角ﾎﾟｯﾌﾟ体" pitchFamily="50" charset="-128"/>
              </a:rPr>
              <a:t>３）それぞれの失敗について　ＰＲＮ（危険優先指数）を求め、対策の必要な失敗を明確にする。</a:t>
            </a:r>
          </a:p>
        </p:txBody>
      </p:sp>
      <p:graphicFrame>
        <p:nvGraphicFramePr>
          <p:cNvPr id="9" name="表 8"/>
          <p:cNvGraphicFramePr>
            <a:graphicFrameLocks noGrp="1"/>
          </p:cNvGraphicFramePr>
          <p:nvPr/>
        </p:nvGraphicFramePr>
        <p:xfrm>
          <a:off x="258763" y="873125"/>
          <a:ext cx="8639175" cy="1554163"/>
        </p:xfrm>
        <a:graphic>
          <a:graphicData uri="http://schemas.openxmlformats.org/drawingml/2006/table">
            <a:tbl>
              <a:tblPr firstRow="1" bandRow="1">
                <a:tableStyleId>{93296810-A885-4BE3-A3E7-6D5BEEA58F35}</a:tableStyleId>
              </a:tblPr>
              <a:tblGrid>
                <a:gridCol w="746597"/>
                <a:gridCol w="1016374"/>
                <a:gridCol w="1392808"/>
                <a:gridCol w="1432630"/>
                <a:gridCol w="1384117"/>
                <a:gridCol w="660313"/>
                <a:gridCol w="685709"/>
                <a:gridCol w="739253"/>
                <a:gridCol w="581373"/>
              </a:tblGrid>
              <a:tr h="274257">
                <a:tc rowSpan="2">
                  <a:txBody>
                    <a:bodyPr/>
                    <a:lstStyle/>
                    <a:p>
                      <a:r>
                        <a:rPr kumimoji="1" lang="ja-JP" altLang="en-US" sz="1200" dirty="0" smtClean="0">
                          <a:solidFill>
                            <a:schemeClr val="bg2"/>
                          </a:solidFill>
                        </a:rPr>
                        <a:t>アイテム</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rowSpan="2">
                  <a:txBody>
                    <a:bodyPr/>
                    <a:lstStyle/>
                    <a:p>
                      <a:r>
                        <a:rPr kumimoji="1" lang="ja-JP" altLang="en-US" sz="1200" dirty="0" smtClean="0">
                          <a:solidFill>
                            <a:schemeClr val="bg2"/>
                          </a:solidFill>
                        </a:rPr>
                        <a:t>サブプロセス</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rowSpan="2">
                  <a:txBody>
                    <a:bodyPr/>
                    <a:lstStyle/>
                    <a:p>
                      <a:r>
                        <a:rPr kumimoji="1" lang="ja-JP" altLang="en-US" sz="1200" dirty="0" smtClean="0">
                          <a:solidFill>
                            <a:schemeClr val="bg2"/>
                          </a:solidFill>
                        </a:rPr>
                        <a:t>失敗モード</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rowSpan="2">
                  <a:txBody>
                    <a:bodyPr/>
                    <a:lstStyle/>
                    <a:p>
                      <a:r>
                        <a:rPr kumimoji="1" lang="ja-JP" altLang="en-US" sz="1200" dirty="0" smtClean="0">
                          <a:solidFill>
                            <a:schemeClr val="bg2"/>
                          </a:solidFill>
                        </a:rPr>
                        <a:t>影響</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rowSpan="2">
                  <a:txBody>
                    <a:bodyPr/>
                    <a:lstStyle/>
                    <a:p>
                      <a:r>
                        <a:rPr kumimoji="1" lang="ja-JP" altLang="en-US" sz="1200" dirty="0" smtClean="0">
                          <a:solidFill>
                            <a:schemeClr val="bg2"/>
                          </a:solidFill>
                        </a:rPr>
                        <a:t>発生原因</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gridSpan="4">
                  <a:txBody>
                    <a:bodyPr/>
                    <a:lstStyle/>
                    <a:p>
                      <a:r>
                        <a:rPr kumimoji="1" lang="ja-JP" altLang="en-US" sz="1200" dirty="0" smtClean="0">
                          <a:solidFill>
                            <a:schemeClr val="bg2"/>
                          </a:solidFill>
                        </a:rPr>
                        <a:t>重要度</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hMerge="1">
                  <a:txBody>
                    <a:bodyPr/>
                    <a:lstStyle/>
                    <a:p>
                      <a:endParaRPr kumimoji="1" lang="ja-JP" altLang="en-US"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2">
                        <a:lumMod val="20000"/>
                        <a:lumOff val="80000"/>
                      </a:schemeClr>
                    </a:solidFill>
                  </a:tcPr>
                </a:tc>
                <a:tc hMerge="1">
                  <a:txBody>
                    <a:bodyPr/>
                    <a:lstStyle/>
                    <a:p>
                      <a:endParaRPr kumimoji="1" lang="ja-JP" altLang="en-US">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2">
                        <a:lumMod val="20000"/>
                        <a:lumOff val="80000"/>
                      </a:schemeClr>
                    </a:solidFill>
                  </a:tcPr>
                </a:tc>
                <a:tc hMerge="1">
                  <a:txBody>
                    <a:bodyPr/>
                    <a:lstStyle/>
                    <a:p>
                      <a:endParaRPr kumimoji="1" lang="ja-JP" altLang="en-US">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accent2">
                        <a:lumMod val="20000"/>
                        <a:lumOff val="80000"/>
                      </a:schemeClr>
                    </a:solidFill>
                  </a:tcPr>
                </a:tc>
              </a:tr>
              <a:tr h="274257">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r>
                        <a:rPr kumimoji="1" lang="ja-JP" altLang="en-US"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発生度</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致命度</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検出度</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en-US" altLang="ja-JP"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RPN</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r>
              <a:tr h="457134">
                <a:tc rowSpan="3">
                  <a:txBody>
                    <a:bodyPr/>
                    <a:lstStyle/>
                    <a:p>
                      <a:r>
                        <a:rPr kumimoji="1" lang="ja-JP" altLang="en-US"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油圧部品組み立て</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rowSpan="3">
                  <a:txBody>
                    <a:bodyPr/>
                    <a:lstStyle/>
                    <a:p>
                      <a:r>
                        <a:rPr kumimoji="1" lang="ja-JP" altLang="en-US"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スプリングを油圧回路に組み付ける</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スプリング仕様違い</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規格外の圧力発生</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仕様の見間違い</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２</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３</a:t>
                      </a:r>
                      <a:endParaRPr kumimoji="1" lang="en-US" altLang="ja-JP"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２</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１２</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r>
              <a:tr h="274257">
                <a:tc vMerge="1">
                  <a:txBody>
                    <a:bodyPr/>
                    <a:lstStyle/>
                    <a:p>
                      <a:endParaRPr kumimoji="1" lang="ja-JP" altLang="en-US" sz="14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vMerge="1">
                  <a:txBody>
                    <a:bodyPr/>
                    <a:lstStyle/>
                    <a:p>
                      <a:endParaRPr kumimoji="1" lang="ja-JP" altLang="en-US" sz="14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スプリング欠品</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規格外の圧力発生</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作業者の確認不足</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１</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４</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１</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４</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r>
              <a:tr h="274257">
                <a:tc vMerge="1">
                  <a:txBody>
                    <a:bodyPr/>
                    <a:lstStyle/>
                    <a:p>
                      <a:endParaRPr kumimoji="1" lang="ja-JP" altLang="en-US"/>
                    </a:p>
                  </a:txBody>
                  <a:tcPr/>
                </a:tc>
                <a:tc vMerge="1">
                  <a:txBody>
                    <a:bodyPr/>
                    <a:lstStyle/>
                    <a:p>
                      <a:endParaRPr kumimoji="1" lang="ja-JP" altLang="en-US"/>
                    </a:p>
                  </a:txBody>
                  <a:tcPr/>
                </a:tc>
                <a:tc>
                  <a:txBody>
                    <a:bodyPr/>
                    <a:lstStyle/>
                    <a:p>
                      <a:r>
                        <a:rPr kumimoji="1" lang="ja-JP" altLang="en-US"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削りカス発生</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バルブの摺動不良</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材質差</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１</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３</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４</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12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１２</a:t>
                      </a:r>
                      <a:endParaRPr kumimoji="1" lang="ja-JP" altLang="en-US" sz="12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690" marB="4569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r>
            </a:tbl>
          </a:graphicData>
        </a:graphic>
      </p:graphicFrame>
      <p:sp>
        <p:nvSpPr>
          <p:cNvPr id="25694" name="テキスト ボックス 1"/>
          <p:cNvSpPr txBox="1">
            <a:spLocks noChangeArrowheads="1"/>
          </p:cNvSpPr>
          <p:nvPr/>
        </p:nvSpPr>
        <p:spPr bwMode="auto">
          <a:xfrm>
            <a:off x="0" y="4270375"/>
            <a:ext cx="19796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000">
                <a:solidFill>
                  <a:schemeClr val="bg2"/>
                </a:solidFill>
                <a:latin typeface="Meiryo UI" pitchFamily="50" charset="-128"/>
                <a:ea typeface="Meiryo UI" pitchFamily="50" charset="-128"/>
              </a:rPr>
              <a:t>（評価基準例）</a:t>
            </a:r>
          </a:p>
        </p:txBody>
      </p:sp>
      <p:sp>
        <p:nvSpPr>
          <p:cNvPr id="25695" name="Text Box 186"/>
          <p:cNvSpPr txBox="1">
            <a:spLocks noChangeArrowheads="1"/>
          </p:cNvSpPr>
          <p:nvPr/>
        </p:nvSpPr>
        <p:spPr bwMode="auto">
          <a:xfrm>
            <a:off x="304800" y="2597150"/>
            <a:ext cx="51800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800">
                <a:solidFill>
                  <a:srgbClr val="000000"/>
                </a:solidFill>
                <a:latin typeface="HG創英角ﾎﾟｯﾌﾟ体" pitchFamily="49" charset="-128"/>
                <a:ea typeface="HG創英角ﾎﾟｯﾌﾟ体" pitchFamily="49" charset="-128"/>
              </a:rPr>
              <a:t>◇</a:t>
            </a:r>
            <a:r>
              <a:rPr lang="ja-JP" altLang="en-US" sz="1800">
                <a:solidFill>
                  <a:schemeClr val="bg2"/>
                </a:solidFill>
                <a:ea typeface="HG創英角ﾎﾟｯﾌﾟ体" pitchFamily="49" charset="-128"/>
              </a:rPr>
              <a:t>出来るだけ</a:t>
            </a:r>
            <a:r>
              <a:rPr lang="ja-JP" altLang="en-US" sz="1800">
                <a:solidFill>
                  <a:schemeClr val="hlink"/>
                </a:solidFill>
                <a:ea typeface="HG創英角ﾎﾟｯﾌﾟ体" pitchFamily="49" charset="-128"/>
              </a:rPr>
              <a:t>具体的</a:t>
            </a:r>
            <a:r>
              <a:rPr lang="ja-JP" altLang="en-US" sz="1800">
                <a:solidFill>
                  <a:schemeClr val="bg2"/>
                </a:solidFill>
                <a:ea typeface="HG創英角ﾎﾟｯﾌﾟ体" pitchFamily="49" charset="-128"/>
              </a:rPr>
              <a:t>に</a:t>
            </a:r>
            <a:r>
              <a:rPr lang="ja-JP" altLang="en-US" sz="1800">
                <a:solidFill>
                  <a:schemeClr val="hlink"/>
                </a:solidFill>
                <a:ea typeface="HG創英角ﾎﾟｯﾌﾟ体" pitchFamily="49" charset="-128"/>
              </a:rPr>
              <a:t>定量的</a:t>
            </a:r>
            <a:r>
              <a:rPr lang="ja-JP" altLang="en-US" sz="1800">
                <a:solidFill>
                  <a:schemeClr val="bg2"/>
                </a:solidFill>
                <a:ea typeface="HG創英角ﾎﾟｯﾌﾟ体" pitchFamily="49" charset="-128"/>
              </a:rPr>
              <a:t>に判断する</a:t>
            </a:r>
            <a:endParaRPr lang="ja-JP" altLang="en-US" sz="1800">
              <a:solidFill>
                <a:schemeClr val="bg1"/>
              </a:solidFill>
              <a:ea typeface="HG創英角ﾎﾟｯﾌﾟ体" pitchFamily="49" charset="-12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3363" y="1052513"/>
            <a:ext cx="8809037" cy="419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テキスト ボックス 1"/>
          <p:cNvSpPr txBox="1">
            <a:spLocks noChangeArrowheads="1"/>
          </p:cNvSpPr>
          <p:nvPr/>
        </p:nvSpPr>
        <p:spPr bwMode="auto">
          <a:xfrm>
            <a:off x="520700" y="652463"/>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000">
                <a:solidFill>
                  <a:schemeClr val="bg2"/>
                </a:solidFill>
                <a:latin typeface="Meiryo UI" pitchFamily="50" charset="-128"/>
                <a:ea typeface="Meiryo UI" pitchFamily="50" charset="-128"/>
              </a:rPr>
              <a:t>（ＦＭＥＡ例２）</a:t>
            </a:r>
          </a:p>
        </p:txBody>
      </p:sp>
      <p:sp>
        <p:nvSpPr>
          <p:cNvPr id="26628" name="Text Box 291"/>
          <p:cNvSpPr txBox="1">
            <a:spLocks noChangeArrowheads="1"/>
          </p:cNvSpPr>
          <p:nvPr/>
        </p:nvSpPr>
        <p:spPr bwMode="auto">
          <a:xfrm>
            <a:off x="8326438" y="66675"/>
            <a:ext cx="817562"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２４</a:t>
            </a:r>
            <a:endParaRPr lang="en-US" altLang="ja-JP" sz="1600">
              <a:solidFill>
                <a:schemeClr val="bg2"/>
              </a:solidFill>
              <a:ea typeface="HG正楷書体-PRO" pitchFamily="66" charset="-128"/>
            </a:endParaRPr>
          </a:p>
        </p:txBody>
      </p:sp>
    </p:spTree>
  </p:cSld>
  <p:clrMapOvr>
    <a:masterClrMapping/>
  </p:clrMapOvr>
  <p:transition>
    <p:pull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3" name="Rectangle 3"/>
          <p:cNvSpPr>
            <a:spLocks noGrp="1" noChangeArrowheads="1"/>
          </p:cNvSpPr>
          <p:nvPr>
            <p:ph type="subTitle" idx="1"/>
          </p:nvPr>
        </p:nvSpPr>
        <p:spPr>
          <a:xfrm>
            <a:off x="314325" y="1612900"/>
            <a:ext cx="3709988" cy="550863"/>
          </a:xfrm>
        </p:spPr>
        <p:txBody>
          <a:bodyPr/>
          <a:lstStyle/>
          <a:p>
            <a:pPr algn="l" eaLnBrk="1" hangingPunct="1"/>
            <a:r>
              <a:rPr lang="ja-JP" altLang="en-US" sz="2800" b="1" smtClean="0">
                <a:solidFill>
                  <a:schemeClr val="bg1"/>
                </a:solidFill>
                <a:ea typeface="HGP創英角ﾎﾟｯﾌﾟ体" pitchFamily="50" charset="-128"/>
              </a:rPr>
              <a:t>１．対策案の作成</a:t>
            </a:r>
          </a:p>
        </p:txBody>
      </p:sp>
      <p:sp>
        <p:nvSpPr>
          <p:cNvPr id="27651" name="AutoShape 4"/>
          <p:cNvSpPr>
            <a:spLocks noChangeArrowheads="1"/>
          </p:cNvSpPr>
          <p:nvPr/>
        </p:nvSpPr>
        <p:spPr bwMode="auto">
          <a:xfrm>
            <a:off x="731838" y="379413"/>
            <a:ext cx="6919912" cy="908050"/>
          </a:xfrm>
          <a:prstGeom prst="roundRect">
            <a:avLst>
              <a:gd name="adj" fmla="val 16667"/>
            </a:avLst>
          </a:prstGeom>
          <a:solidFill>
            <a:srgbClr val="FFFF99"/>
          </a:solidFill>
          <a:ln w="9525">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7652" name="Rectangle 2"/>
          <p:cNvSpPr>
            <a:spLocks noGrp="1" noChangeArrowheads="1"/>
          </p:cNvSpPr>
          <p:nvPr>
            <p:ph type="ctrTitle"/>
          </p:nvPr>
        </p:nvSpPr>
        <p:spPr>
          <a:xfrm>
            <a:off x="2070100" y="350838"/>
            <a:ext cx="5619750" cy="954087"/>
          </a:xfrm>
        </p:spPr>
        <p:txBody>
          <a:bodyPr anchor="ctr"/>
          <a:lstStyle/>
          <a:p>
            <a:pPr eaLnBrk="1" hangingPunct="1"/>
            <a:r>
              <a:rPr lang="ja-JP" altLang="en-US" sz="4400" smtClean="0">
                <a:solidFill>
                  <a:schemeClr val="bg2"/>
                </a:solidFill>
                <a:ea typeface="HGS創英角ﾎﾟｯﾌﾟ体" pitchFamily="50" charset="-128"/>
              </a:rPr>
              <a:t>対策</a:t>
            </a:r>
            <a:r>
              <a:rPr lang="ja-JP" altLang="en-US" sz="4000" smtClean="0">
                <a:solidFill>
                  <a:schemeClr val="bg2"/>
                </a:solidFill>
                <a:ea typeface="HGS創英角ﾎﾟｯﾌﾟ体" pitchFamily="50" charset="-128"/>
              </a:rPr>
              <a:t>の</a:t>
            </a:r>
            <a:r>
              <a:rPr lang="ja-JP" altLang="en-US" sz="4400" smtClean="0">
                <a:solidFill>
                  <a:schemeClr val="bg2"/>
                </a:solidFill>
                <a:ea typeface="HGS創英角ﾎﾟｯﾌﾟ体" pitchFamily="50" charset="-128"/>
              </a:rPr>
              <a:t>共有</a:t>
            </a:r>
            <a:r>
              <a:rPr lang="ja-JP" altLang="en-US" sz="4000" smtClean="0">
                <a:solidFill>
                  <a:schemeClr val="bg2"/>
                </a:solidFill>
                <a:ea typeface="HGS創英角ﾎﾟｯﾌﾟ体" pitchFamily="50" charset="-128"/>
              </a:rPr>
              <a:t>と水平展開</a:t>
            </a:r>
            <a:endParaRPr lang="ja-JP" altLang="en-US" sz="4400" smtClean="0">
              <a:solidFill>
                <a:schemeClr val="bg2"/>
              </a:solidFill>
              <a:ea typeface="HGS創英角ﾎﾟｯﾌﾟ体" pitchFamily="50" charset="-128"/>
            </a:endParaRPr>
          </a:p>
        </p:txBody>
      </p:sp>
      <p:sp>
        <p:nvSpPr>
          <p:cNvPr id="27653" name="Text Box 18"/>
          <p:cNvSpPr txBox="1">
            <a:spLocks noChangeArrowheads="1"/>
          </p:cNvSpPr>
          <p:nvPr/>
        </p:nvSpPr>
        <p:spPr bwMode="auto">
          <a:xfrm>
            <a:off x="1082675" y="487363"/>
            <a:ext cx="14779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a:solidFill>
                  <a:schemeClr val="bg2"/>
                </a:solidFill>
                <a:latin typeface="HGSｺﾞｼｯｸE" pitchFamily="50" charset="-128"/>
                <a:ea typeface="HGSｺﾞｼｯｸE" pitchFamily="50" charset="-128"/>
              </a:rPr>
              <a:t>手順５</a:t>
            </a:r>
          </a:p>
        </p:txBody>
      </p:sp>
      <p:sp>
        <p:nvSpPr>
          <p:cNvPr id="27654" name="Text Box 23"/>
          <p:cNvSpPr txBox="1">
            <a:spLocks noChangeArrowheads="1"/>
          </p:cNvSpPr>
          <p:nvPr/>
        </p:nvSpPr>
        <p:spPr bwMode="auto">
          <a:xfrm>
            <a:off x="5435600" y="1338263"/>
            <a:ext cx="3467100" cy="1446212"/>
          </a:xfrm>
          <a:prstGeom prst="rect">
            <a:avLst/>
          </a:prstGeom>
          <a:solidFill>
            <a:srgbClr val="008000"/>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charset="-128"/>
              </a:defRPr>
            </a:lvl1pPr>
            <a:lvl2pPr marL="742950" indent="-285750" defTabSz="762000">
              <a:spcBef>
                <a:spcPct val="20000"/>
              </a:spcBef>
              <a:buChar char="–"/>
              <a:defRPr kumimoji="1" sz="2800">
                <a:solidFill>
                  <a:schemeClr val="tx1"/>
                </a:solidFill>
                <a:latin typeface="Times New Roman" pitchFamily="18" charset="0"/>
                <a:ea typeface="ＭＳ Ｐゴシック" charset="-128"/>
              </a:defRPr>
            </a:lvl2pPr>
            <a:lvl3pPr marL="1143000" indent="-228600" defTabSz="762000">
              <a:spcBef>
                <a:spcPct val="20000"/>
              </a:spcBef>
              <a:buChar char="•"/>
              <a:defRPr kumimoji="1" sz="2400">
                <a:solidFill>
                  <a:schemeClr val="tx1"/>
                </a:solidFill>
                <a:latin typeface="Times New Roman" pitchFamily="18" charset="0"/>
                <a:ea typeface="ＭＳ Ｐゴシック" charset="-128"/>
              </a:defRPr>
            </a:lvl3pPr>
            <a:lvl4pPr marL="1600200" indent="-228600" defTabSz="762000">
              <a:spcBef>
                <a:spcPct val="20000"/>
              </a:spcBef>
              <a:buChar char="–"/>
              <a:defRPr kumimoji="1" sz="2000">
                <a:solidFill>
                  <a:schemeClr val="tx1"/>
                </a:solidFill>
                <a:latin typeface="Times New Roman" pitchFamily="18" charset="0"/>
                <a:ea typeface="ＭＳ Ｐゴシック" charset="-128"/>
              </a:defRPr>
            </a:lvl4pPr>
            <a:lvl5pPr marL="2057400" indent="-228600" defTabSz="76200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600">
                <a:latin typeface="HGPｺﾞｼｯｸE" pitchFamily="50" charset="-128"/>
                <a:ea typeface="HGPｺﾞｼｯｸE" pitchFamily="50" charset="-128"/>
              </a:rPr>
              <a:t>よく使われる手法</a:t>
            </a:r>
          </a:p>
          <a:p>
            <a:pPr eaLnBrk="1" hangingPunct="1">
              <a:spcBef>
                <a:spcPct val="50000"/>
              </a:spcBef>
              <a:buFontTx/>
              <a:buNone/>
            </a:pPr>
            <a:r>
              <a:rPr lang="ja-JP" altLang="en-US" sz="1600">
                <a:latin typeface="HGPｺﾞｼｯｸE" pitchFamily="50" charset="-128"/>
                <a:ea typeface="HGPｺﾞｼｯｸE" pitchFamily="50" charset="-128"/>
              </a:rPr>
              <a:t>       ▼対策発想チェックリスト</a:t>
            </a:r>
            <a:endParaRPr lang="en-US" altLang="ja-JP" sz="1600">
              <a:latin typeface="HGPｺﾞｼｯｸE" pitchFamily="50" charset="-128"/>
              <a:ea typeface="HGPｺﾞｼｯｸE" pitchFamily="50" charset="-128"/>
            </a:endParaRPr>
          </a:p>
          <a:p>
            <a:pPr eaLnBrk="1" hangingPunct="1">
              <a:spcBef>
                <a:spcPct val="50000"/>
              </a:spcBef>
              <a:buFontTx/>
              <a:buNone/>
            </a:pPr>
            <a:r>
              <a:rPr lang="ja-JP" altLang="en-US" sz="1600">
                <a:latin typeface="HGPｺﾞｼｯｸE" pitchFamily="50" charset="-128"/>
                <a:ea typeface="HGPｺﾞｼｯｸE" pitchFamily="50" charset="-128"/>
              </a:rPr>
              <a:t>　　　 ▼系統図法　</a:t>
            </a:r>
          </a:p>
          <a:p>
            <a:pPr eaLnBrk="1" hangingPunct="1">
              <a:spcBef>
                <a:spcPct val="50000"/>
              </a:spcBef>
              <a:buFontTx/>
              <a:buNone/>
            </a:pPr>
            <a:r>
              <a:rPr lang="ja-JP" altLang="en-US" sz="1600">
                <a:latin typeface="HGPｺﾞｼｯｸE" pitchFamily="50" charset="-128"/>
                <a:ea typeface="HGPｺﾞｼｯｸE" pitchFamily="50" charset="-128"/>
              </a:rPr>
              <a:t>       ▼特性要因図　▼</a:t>
            </a:r>
            <a:r>
              <a:rPr lang="en-US" altLang="ja-JP" sz="1600">
                <a:latin typeface="HGPｺﾞｼｯｸE" pitchFamily="50" charset="-128"/>
                <a:ea typeface="HGPｺﾞｼｯｸE" pitchFamily="50" charset="-128"/>
              </a:rPr>
              <a:t>PDPC</a:t>
            </a:r>
            <a:r>
              <a:rPr lang="ja-JP" altLang="en-US" sz="1600">
                <a:latin typeface="HGPｺﾞｼｯｸE" pitchFamily="50" charset="-128"/>
                <a:ea typeface="HGPｺﾞｼｯｸE" pitchFamily="50" charset="-128"/>
              </a:rPr>
              <a:t>法　など</a:t>
            </a:r>
          </a:p>
        </p:txBody>
      </p:sp>
      <p:sp>
        <p:nvSpPr>
          <p:cNvPr id="27655" name="Text Box 33"/>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２５</a:t>
            </a:r>
            <a:endParaRPr lang="en-US" altLang="ja-JP" sz="1600">
              <a:solidFill>
                <a:schemeClr val="bg2"/>
              </a:solidFill>
              <a:ea typeface="HG正楷書体-PRO" pitchFamily="66" charset="-128"/>
            </a:endParaRPr>
          </a:p>
        </p:txBody>
      </p:sp>
      <p:sp>
        <p:nvSpPr>
          <p:cNvPr id="18" name="Text Box 6"/>
          <p:cNvSpPr txBox="1">
            <a:spLocks noChangeArrowheads="1"/>
          </p:cNvSpPr>
          <p:nvPr/>
        </p:nvSpPr>
        <p:spPr bwMode="auto">
          <a:xfrm>
            <a:off x="314325" y="2247900"/>
            <a:ext cx="5222875"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000">
                <a:solidFill>
                  <a:schemeClr val="bg1"/>
                </a:solidFill>
                <a:ea typeface="HG創英角ﾎﾟｯﾌﾟ体" pitchFamily="49" charset="-128"/>
              </a:rPr>
              <a:t>１）過去に成功した失敗防止対策を整理し、まとめる。　　　　　　　　　　　　　（対策発想チェックリストや対策事例集）</a:t>
            </a:r>
          </a:p>
        </p:txBody>
      </p:sp>
      <p:grpSp>
        <p:nvGrpSpPr>
          <p:cNvPr id="2" name="グループ化 1"/>
          <p:cNvGrpSpPr>
            <a:grpSpLocks/>
          </p:cNvGrpSpPr>
          <p:nvPr/>
        </p:nvGrpSpPr>
        <p:grpSpPr bwMode="auto">
          <a:xfrm>
            <a:off x="731838" y="3481388"/>
            <a:ext cx="7245350" cy="3108325"/>
            <a:chOff x="731838" y="3481388"/>
            <a:chExt cx="7245350" cy="3108325"/>
          </a:xfrm>
        </p:grpSpPr>
        <p:pic>
          <p:nvPicPr>
            <p:cNvPr id="27658" name="Picture 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3775" y="4570413"/>
              <a:ext cx="1282700" cy="193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659" name="円柱 2"/>
            <p:cNvSpPr>
              <a:spLocks noChangeArrowheads="1"/>
            </p:cNvSpPr>
            <p:nvPr/>
          </p:nvSpPr>
          <p:spPr bwMode="auto">
            <a:xfrm>
              <a:off x="731838" y="3608388"/>
              <a:ext cx="2193925" cy="917575"/>
            </a:xfrm>
            <a:prstGeom prst="can">
              <a:avLst>
                <a:gd name="adj" fmla="val 25000"/>
              </a:avLst>
            </a:prstGeom>
            <a:solidFill>
              <a:schemeClr val="accent1"/>
            </a:solidFill>
            <a:ln w="12700" cap="sq" algn="ctr">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ja-JP" altLang="en-US" sz="2000" b="1">
                  <a:solidFill>
                    <a:schemeClr val="bg2"/>
                  </a:solidFill>
                  <a:latin typeface="Meiryo UI" pitchFamily="50" charset="-128"/>
                  <a:ea typeface="Meiryo UI" pitchFamily="50" charset="-128"/>
                </a:rPr>
                <a:t>対策事例集</a:t>
              </a:r>
            </a:p>
          </p:txBody>
        </p:sp>
        <p:pic>
          <p:nvPicPr>
            <p:cNvPr id="27660" name="図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544888" y="3481388"/>
              <a:ext cx="44323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Effect transition="in" filter="blinds(vertical)">
                                      <p:cBhvr>
                                        <p:cTn id="7" dur="500"/>
                                        <p:tgtEl>
                                          <p:spTgt spid="307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1+#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autoUpdateAnimBg="0"/>
      <p:bldP spid="18"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01725" y="1433513"/>
            <a:ext cx="6534150" cy="378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正方形/長方形 1"/>
          <p:cNvSpPr>
            <a:spLocks noChangeArrowheads="1"/>
          </p:cNvSpPr>
          <p:nvPr/>
        </p:nvSpPr>
        <p:spPr bwMode="auto">
          <a:xfrm>
            <a:off x="1387475" y="1101725"/>
            <a:ext cx="656272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000" b="1">
                <a:solidFill>
                  <a:srgbClr val="FF0000"/>
                </a:solidFill>
                <a:latin typeface="Meiryo UI" pitchFamily="50" charset="-128"/>
                <a:ea typeface="Meiryo UI" pitchFamily="50" charset="-128"/>
              </a:rPr>
              <a:t>エラープルーフ（ポカヨケ）化の５つの原理</a:t>
            </a:r>
            <a:endParaRPr lang="en-US" altLang="ja-JP" sz="2000" b="1">
              <a:solidFill>
                <a:srgbClr val="FF0000"/>
              </a:solidFill>
              <a:latin typeface="Meiryo UI" pitchFamily="50" charset="-128"/>
              <a:ea typeface="Meiryo UI" pitchFamily="50" charset="-128"/>
            </a:endParaRPr>
          </a:p>
        </p:txBody>
      </p:sp>
      <p:sp>
        <p:nvSpPr>
          <p:cNvPr id="28676" name="Text Box 6"/>
          <p:cNvSpPr txBox="1">
            <a:spLocks noChangeArrowheads="1"/>
          </p:cNvSpPr>
          <p:nvPr/>
        </p:nvSpPr>
        <p:spPr bwMode="auto">
          <a:xfrm>
            <a:off x="227013" y="314325"/>
            <a:ext cx="8564562"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000">
                <a:solidFill>
                  <a:schemeClr val="bg1"/>
                </a:solidFill>
                <a:ea typeface="HG創英角ﾎﾟｯﾌﾟ体" pitchFamily="49" charset="-128"/>
              </a:rPr>
              <a:t>２）対策の必要な失敗に対して対策発想チェックリストや対策事例集を適用し、対策案をできるだけ多く作成する。</a:t>
            </a:r>
          </a:p>
        </p:txBody>
      </p:sp>
      <p:sp>
        <p:nvSpPr>
          <p:cNvPr id="28677" name="Text Box 8"/>
          <p:cNvSpPr txBox="1">
            <a:spLocks noChangeArrowheads="1"/>
          </p:cNvSpPr>
          <p:nvPr/>
        </p:nvSpPr>
        <p:spPr bwMode="auto">
          <a:xfrm>
            <a:off x="1162050" y="5768975"/>
            <a:ext cx="6915150"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800" b="1">
                <a:solidFill>
                  <a:srgbClr val="000000"/>
                </a:solidFill>
                <a:ea typeface="HGP創英角ﾎﾟｯﾌﾟ体" pitchFamily="50" charset="-128"/>
              </a:rPr>
              <a:t>◇</a:t>
            </a:r>
            <a:r>
              <a:rPr lang="ja-JP" altLang="en-US" sz="1800">
                <a:solidFill>
                  <a:srgbClr val="000000"/>
                </a:solidFill>
                <a:ea typeface="HGPｺﾞｼｯｸE" pitchFamily="50" charset="-128"/>
              </a:rPr>
              <a:t>実現の可否は考えず、幅広く多くのアイデアを出す</a:t>
            </a:r>
          </a:p>
        </p:txBody>
      </p:sp>
      <p:sp>
        <p:nvSpPr>
          <p:cNvPr id="28678" name="Text Box 7"/>
          <p:cNvSpPr txBox="1">
            <a:spLocks noChangeArrowheads="1"/>
          </p:cNvSpPr>
          <p:nvPr/>
        </p:nvSpPr>
        <p:spPr bwMode="auto">
          <a:xfrm>
            <a:off x="1162050" y="5399088"/>
            <a:ext cx="5476875"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800" b="1">
                <a:solidFill>
                  <a:srgbClr val="000000"/>
                </a:solidFill>
                <a:ea typeface="HGP創英角ﾎﾟｯﾌﾟ体" pitchFamily="50" charset="-128"/>
              </a:rPr>
              <a:t>◇</a:t>
            </a:r>
            <a:r>
              <a:rPr lang="ja-JP" altLang="en-US" sz="1800">
                <a:solidFill>
                  <a:srgbClr val="000000"/>
                </a:solidFill>
                <a:ea typeface="HGPｺﾞｼｯｸE" pitchFamily="50" charset="-128"/>
              </a:rPr>
              <a:t>失敗別に対策を立案する</a:t>
            </a:r>
          </a:p>
        </p:txBody>
      </p:sp>
      <p:sp>
        <p:nvSpPr>
          <p:cNvPr id="28679" name="Text Box 7"/>
          <p:cNvSpPr txBox="1">
            <a:spLocks noChangeArrowheads="1"/>
          </p:cNvSpPr>
          <p:nvPr/>
        </p:nvSpPr>
        <p:spPr bwMode="auto">
          <a:xfrm>
            <a:off x="1162050" y="6167438"/>
            <a:ext cx="5476875"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800" b="1">
                <a:solidFill>
                  <a:srgbClr val="000000"/>
                </a:solidFill>
                <a:ea typeface="HGP創英角ﾎﾟｯﾌﾟ体" pitchFamily="50" charset="-128"/>
              </a:rPr>
              <a:t>◇</a:t>
            </a:r>
            <a:r>
              <a:rPr lang="ja-JP" altLang="en-US" sz="1800">
                <a:solidFill>
                  <a:srgbClr val="FF0000"/>
                </a:solidFill>
                <a:ea typeface="HGPｺﾞｼｯｸE" pitchFamily="50" charset="-128"/>
              </a:rPr>
              <a:t>系統マトリックス図</a:t>
            </a:r>
            <a:r>
              <a:rPr lang="ja-JP" altLang="en-US" sz="1800">
                <a:solidFill>
                  <a:srgbClr val="000000"/>
                </a:solidFill>
                <a:ea typeface="HGPｺﾞｼｯｸE" pitchFamily="50" charset="-128"/>
              </a:rPr>
              <a:t>的に考える</a:t>
            </a:r>
          </a:p>
        </p:txBody>
      </p:sp>
      <p:pic>
        <p:nvPicPr>
          <p:cNvPr id="28680" name="Picture 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8925" y="4886325"/>
            <a:ext cx="2413000" cy="1601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81" name="Text Box 291"/>
          <p:cNvSpPr txBox="1">
            <a:spLocks noChangeArrowheads="1"/>
          </p:cNvSpPr>
          <p:nvPr/>
        </p:nvSpPr>
        <p:spPr bwMode="auto">
          <a:xfrm>
            <a:off x="8326438" y="66675"/>
            <a:ext cx="817562"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２６</a:t>
            </a:r>
            <a:endParaRPr lang="en-US" altLang="ja-JP" sz="1600">
              <a:solidFill>
                <a:schemeClr val="bg2"/>
              </a:solidFill>
              <a:ea typeface="HG正楷書体-PRO" pitchFamily="66" charset="-128"/>
            </a:endParaRPr>
          </a:p>
        </p:txBody>
      </p:sp>
    </p:spTree>
  </p:cSld>
  <p:clrMapOvr>
    <a:masterClrMapping/>
  </p:clrMapOvr>
  <p:transition>
    <p:pull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90550" y="954088"/>
            <a:ext cx="7372350" cy="467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Text Box 291"/>
          <p:cNvSpPr txBox="1">
            <a:spLocks noChangeArrowheads="1"/>
          </p:cNvSpPr>
          <p:nvPr/>
        </p:nvSpPr>
        <p:spPr bwMode="auto">
          <a:xfrm>
            <a:off x="8326438" y="66675"/>
            <a:ext cx="817562"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２７</a:t>
            </a:r>
            <a:endParaRPr lang="en-US" altLang="ja-JP" sz="1600">
              <a:solidFill>
                <a:schemeClr val="bg2"/>
              </a:solidFill>
              <a:ea typeface="HG正楷書体-PRO" pitchFamily="66" charset="-128"/>
            </a:endParaRPr>
          </a:p>
        </p:txBody>
      </p:sp>
    </p:spTree>
  </p:cSld>
  <p:clrMapOvr>
    <a:masterClrMapping/>
  </p:clrMapOvr>
  <p:transition>
    <p:pull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3"/>
          <p:cNvSpPr>
            <a:spLocks noGrp="1" noChangeArrowheads="1"/>
          </p:cNvSpPr>
          <p:nvPr>
            <p:ph type="subTitle" idx="1"/>
          </p:nvPr>
        </p:nvSpPr>
        <p:spPr>
          <a:xfrm>
            <a:off x="393700" y="488950"/>
            <a:ext cx="6597650" cy="550863"/>
          </a:xfrm>
        </p:spPr>
        <p:txBody>
          <a:bodyPr/>
          <a:lstStyle/>
          <a:p>
            <a:pPr algn="l" eaLnBrk="1" hangingPunct="1"/>
            <a:r>
              <a:rPr lang="ja-JP" altLang="en-US" sz="2800" b="1" smtClean="0">
                <a:solidFill>
                  <a:schemeClr val="bg1"/>
                </a:solidFill>
                <a:ea typeface="HGP創英角ﾎﾟｯﾌﾟ体" pitchFamily="50" charset="-128"/>
              </a:rPr>
              <a:t>２．対策案の評価・選定・実施</a:t>
            </a:r>
          </a:p>
        </p:txBody>
      </p:sp>
      <p:pic>
        <p:nvPicPr>
          <p:cNvPr id="30723" name="Picture 2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100" y="3989388"/>
            <a:ext cx="2005013" cy="163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24" name="Text Box 33"/>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２８</a:t>
            </a:r>
            <a:endParaRPr lang="en-US" altLang="ja-JP" sz="1600">
              <a:solidFill>
                <a:schemeClr val="bg2"/>
              </a:solidFill>
              <a:ea typeface="HG正楷書体-PRO" pitchFamily="66" charset="-128"/>
            </a:endParaRPr>
          </a:p>
        </p:txBody>
      </p:sp>
      <p:sp>
        <p:nvSpPr>
          <p:cNvPr id="30725" name="Text Box 6"/>
          <p:cNvSpPr txBox="1">
            <a:spLocks noChangeArrowheads="1"/>
          </p:cNvSpPr>
          <p:nvPr/>
        </p:nvSpPr>
        <p:spPr bwMode="auto">
          <a:xfrm>
            <a:off x="981075" y="1123950"/>
            <a:ext cx="6994525" cy="706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000">
                <a:solidFill>
                  <a:schemeClr val="bg1"/>
                </a:solidFill>
                <a:ea typeface="HG創英角ﾎﾟｯﾌﾟ体" pitchFamily="49" charset="-128"/>
              </a:rPr>
              <a:t>１）対策分析表などを作成し、対策案を有効そうなものとそうでないものに振り分ける。</a:t>
            </a:r>
          </a:p>
        </p:txBody>
      </p:sp>
      <p:sp>
        <p:nvSpPr>
          <p:cNvPr id="30726" name="Text Box 6"/>
          <p:cNvSpPr txBox="1">
            <a:spLocks noChangeArrowheads="1"/>
          </p:cNvSpPr>
          <p:nvPr/>
        </p:nvSpPr>
        <p:spPr bwMode="auto">
          <a:xfrm>
            <a:off x="1025525" y="2216150"/>
            <a:ext cx="6994525" cy="706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000">
                <a:solidFill>
                  <a:schemeClr val="bg1"/>
                </a:solidFill>
                <a:ea typeface="HG創英角ﾎﾟｯﾌﾟ体" pitchFamily="49" charset="-128"/>
              </a:rPr>
              <a:t>２）有効そうな対策案を組み合わせて最終的な案にまとめ、実施する。</a:t>
            </a:r>
          </a:p>
        </p:txBody>
      </p:sp>
      <p:pic>
        <p:nvPicPr>
          <p:cNvPr id="30727" name="図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487613" y="2874963"/>
            <a:ext cx="6488112" cy="360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1295400" y="4191000"/>
            <a:ext cx="6858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099" name="Rectangle 4"/>
          <p:cNvSpPr>
            <a:spLocks noChangeArrowheads="1"/>
          </p:cNvSpPr>
          <p:nvPr/>
        </p:nvSpPr>
        <p:spPr bwMode="auto">
          <a:xfrm>
            <a:off x="1524000" y="5715000"/>
            <a:ext cx="60198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endParaRPr lang="ja-JP" altLang="ja-JP">
              <a:ea typeface="HG正楷書体-PRO" pitchFamily="66" charset="-128"/>
            </a:endParaRPr>
          </a:p>
        </p:txBody>
      </p:sp>
      <p:grpSp>
        <p:nvGrpSpPr>
          <p:cNvPr id="4100" name="Group 5"/>
          <p:cNvGrpSpPr>
            <a:grpSpLocks/>
          </p:cNvGrpSpPr>
          <p:nvPr/>
        </p:nvGrpSpPr>
        <p:grpSpPr bwMode="auto">
          <a:xfrm>
            <a:off x="179388" y="319088"/>
            <a:ext cx="8812212" cy="641350"/>
            <a:chOff x="113" y="201"/>
            <a:chExt cx="5551" cy="404"/>
          </a:xfrm>
        </p:grpSpPr>
        <p:sp>
          <p:nvSpPr>
            <p:cNvPr id="4139" name="Rectangle 6"/>
            <p:cNvSpPr>
              <a:spLocks noChangeArrowheads="1"/>
            </p:cNvSpPr>
            <p:nvPr/>
          </p:nvSpPr>
          <p:spPr bwMode="auto">
            <a:xfrm>
              <a:off x="288" y="201"/>
              <a:ext cx="5184" cy="404"/>
            </a:xfrm>
            <a:prstGeom prst="rect">
              <a:avLst/>
            </a:prstGeom>
            <a:noFill/>
            <a:ln>
              <a:noFill/>
            </a:ln>
            <a:effectLst/>
            <a:extLst>
              <a:ext uri="{909E8E84-426E-40DD-AFC4-6F175D3DCCD1}">
                <a14:hiddenFill xmlns:a14="http://schemas.microsoft.com/office/drawing/2010/main">
                  <a:gradFill rotWithShape="0">
                    <a:gsLst>
                      <a:gs pos="0">
                        <a:srgbClr val="99CC00"/>
                      </a:gs>
                      <a:gs pos="50000">
                        <a:srgbClr val="FFFFFF"/>
                      </a:gs>
                      <a:gs pos="100000">
                        <a:srgbClr val="99CC00"/>
                      </a:gs>
                    </a:gsLst>
                    <a:lin ang="5400000" scaled="1"/>
                  </a:gra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en-US" altLang="ja-JP" sz="3600">
                  <a:solidFill>
                    <a:schemeClr val="bg2"/>
                  </a:solidFill>
                  <a:ea typeface="HGP創英角ﾎﾟｯﾌﾟ体" pitchFamily="50" charset="-128"/>
                </a:rPr>
                <a:t>【</a:t>
              </a:r>
              <a:r>
                <a:rPr lang="ja-JP" altLang="en-US" sz="3600">
                  <a:solidFill>
                    <a:schemeClr val="bg2"/>
                  </a:solidFill>
                  <a:ea typeface="HGP創英角ﾎﾟｯﾌﾟ体" pitchFamily="50" charset="-128"/>
                </a:rPr>
                <a:t>復習</a:t>
              </a:r>
              <a:r>
                <a:rPr lang="en-US" altLang="ja-JP" sz="3600">
                  <a:solidFill>
                    <a:schemeClr val="bg2"/>
                  </a:solidFill>
                  <a:ea typeface="HGP創英角ﾎﾟｯﾌﾟ体" pitchFamily="50" charset="-128"/>
                </a:rPr>
                <a:t>】</a:t>
              </a:r>
              <a:r>
                <a:rPr lang="ja-JP" altLang="en-US" sz="3600">
                  <a:solidFill>
                    <a:schemeClr val="bg2"/>
                  </a:solidFill>
                  <a:ea typeface="HGP創英角ﾎﾟｯﾌﾟ体" pitchFamily="50" charset="-128"/>
                </a:rPr>
                <a:t>ＱＣサークル活動の位置付け</a:t>
              </a:r>
            </a:p>
          </p:txBody>
        </p:sp>
        <p:sp>
          <p:nvSpPr>
            <p:cNvPr id="4140" name="Line 7"/>
            <p:cNvSpPr>
              <a:spLocks noChangeShapeType="1"/>
            </p:cNvSpPr>
            <p:nvPr/>
          </p:nvSpPr>
          <p:spPr bwMode="auto">
            <a:xfrm>
              <a:off x="113" y="572"/>
              <a:ext cx="5551" cy="0"/>
            </a:xfrm>
            <a:prstGeom prst="line">
              <a:avLst/>
            </a:prstGeom>
            <a:noFill/>
            <a:ln w="8890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tx1"/>
                    </a:outerShdw>
                  </a:effectLst>
                </a14:hiddenEffects>
              </a:ext>
            </a:extLst>
          </p:spPr>
          <p:txBody>
            <a:bodyPr lIns="92075" tIns="46038" rIns="92075" bIns="46038"/>
            <a:lstStyle/>
            <a:p>
              <a:endParaRPr lang="ja-JP" altLang="en-US"/>
            </a:p>
          </p:txBody>
        </p:sp>
      </p:grpSp>
      <p:sp>
        <p:nvSpPr>
          <p:cNvPr id="884744" name="Rectangle 8"/>
          <p:cNvSpPr>
            <a:spLocks noChangeArrowheads="1"/>
          </p:cNvSpPr>
          <p:nvPr/>
        </p:nvSpPr>
        <p:spPr bwMode="auto">
          <a:xfrm>
            <a:off x="533400" y="5943600"/>
            <a:ext cx="61722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b="1">
                <a:solidFill>
                  <a:schemeClr val="bg2"/>
                </a:solidFill>
                <a:ea typeface="HG丸ｺﾞｼｯｸM-PRO" pitchFamily="50" charset="-128"/>
              </a:rPr>
              <a:t>ＱＣサークル活動 </a:t>
            </a:r>
            <a:r>
              <a:rPr lang="en-US" altLang="ja-JP" b="1">
                <a:solidFill>
                  <a:schemeClr val="bg2"/>
                </a:solidFill>
                <a:ea typeface="HG丸ｺﾞｼｯｸM-PRO" pitchFamily="50" charset="-128"/>
              </a:rPr>
              <a:t>『</a:t>
            </a:r>
            <a:r>
              <a:rPr lang="ja-JP" altLang="en-US" b="1">
                <a:solidFill>
                  <a:schemeClr val="bg2"/>
                </a:solidFill>
                <a:ea typeface="HG丸ｺﾞｼｯｸM-PRO" pitchFamily="50" charset="-128"/>
              </a:rPr>
              <a:t>を</a:t>
            </a:r>
            <a:r>
              <a:rPr lang="en-US" altLang="ja-JP" b="1">
                <a:solidFill>
                  <a:schemeClr val="bg2"/>
                </a:solidFill>
                <a:ea typeface="HG丸ｺﾞｼｯｸM-PRO" pitchFamily="50" charset="-128"/>
              </a:rPr>
              <a:t>』 </a:t>
            </a:r>
            <a:r>
              <a:rPr lang="ja-JP" altLang="en-US" b="1">
                <a:solidFill>
                  <a:schemeClr val="bg2"/>
                </a:solidFill>
                <a:ea typeface="HG丸ｺﾞｼｯｸM-PRO" pitchFamily="50" charset="-128"/>
              </a:rPr>
              <a:t>やる。</a:t>
            </a:r>
          </a:p>
        </p:txBody>
      </p:sp>
      <p:grpSp>
        <p:nvGrpSpPr>
          <p:cNvPr id="884745" name="Group 9"/>
          <p:cNvGrpSpPr>
            <a:grpSpLocks/>
          </p:cNvGrpSpPr>
          <p:nvPr/>
        </p:nvGrpSpPr>
        <p:grpSpPr bwMode="auto">
          <a:xfrm>
            <a:off x="558800" y="6146800"/>
            <a:ext cx="5842000" cy="152400"/>
            <a:chOff x="1073" y="3840"/>
            <a:chExt cx="3408" cy="144"/>
          </a:xfrm>
        </p:grpSpPr>
        <p:sp>
          <p:nvSpPr>
            <p:cNvPr id="4137" name="Line 10"/>
            <p:cNvSpPr>
              <a:spLocks noChangeShapeType="1"/>
            </p:cNvSpPr>
            <p:nvPr/>
          </p:nvSpPr>
          <p:spPr bwMode="auto">
            <a:xfrm flipV="1">
              <a:off x="1073" y="3840"/>
              <a:ext cx="3408" cy="144"/>
            </a:xfrm>
            <a:prstGeom prst="line">
              <a:avLst/>
            </a:prstGeom>
            <a:noFill/>
            <a:ln w="349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endParaRPr lang="ja-JP" altLang="en-US"/>
            </a:p>
          </p:txBody>
        </p:sp>
        <p:sp>
          <p:nvSpPr>
            <p:cNvPr id="4138" name="Line 11"/>
            <p:cNvSpPr>
              <a:spLocks noChangeShapeType="1"/>
            </p:cNvSpPr>
            <p:nvPr/>
          </p:nvSpPr>
          <p:spPr bwMode="auto">
            <a:xfrm>
              <a:off x="1073" y="3888"/>
              <a:ext cx="3408" cy="96"/>
            </a:xfrm>
            <a:prstGeom prst="line">
              <a:avLst/>
            </a:prstGeom>
            <a:noFill/>
            <a:ln w="349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endParaRPr lang="ja-JP" altLang="en-US"/>
            </a:p>
          </p:txBody>
        </p:sp>
      </p:grpSp>
      <p:sp>
        <p:nvSpPr>
          <p:cNvPr id="4103" name="AutoShape 36"/>
          <p:cNvSpPr>
            <a:spLocks noChangeArrowheads="1"/>
          </p:cNvSpPr>
          <p:nvPr/>
        </p:nvSpPr>
        <p:spPr bwMode="auto">
          <a:xfrm>
            <a:off x="825500" y="4419600"/>
            <a:ext cx="7958138" cy="647700"/>
          </a:xfrm>
          <a:prstGeom prst="bevel">
            <a:avLst>
              <a:gd name="adj" fmla="val 6130"/>
            </a:avLst>
          </a:prstGeom>
          <a:gradFill rotWithShape="1">
            <a:gsLst>
              <a:gs pos="0">
                <a:srgbClr val="FFFFFF"/>
              </a:gs>
              <a:gs pos="100000">
                <a:srgbClr val="FFFF99"/>
              </a:gs>
            </a:gsLst>
            <a:path path="rect">
              <a:fillToRect l="50000" t="50000" r="50000" b="50000"/>
            </a:path>
          </a:gradFill>
          <a:ln w="19050" cmpd="thickThin">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97200" anchor="ctr"/>
          <a:lstStyle>
            <a:lvl1pPr marL="342900" indent="-342900">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lnSpc>
                <a:spcPct val="120000"/>
              </a:lnSpc>
              <a:buFontTx/>
              <a:buNone/>
            </a:pPr>
            <a:r>
              <a:rPr lang="ja-JP" altLang="en-US" sz="2800" b="1">
                <a:solidFill>
                  <a:schemeClr val="bg2"/>
                </a:solidFill>
                <a:ea typeface="HG丸ｺﾞｼｯｸM-PRO" pitchFamily="50" charset="-128"/>
              </a:rPr>
              <a:t>Ｑ　Ｃ　サ　ー　ク　ル　活　動 </a:t>
            </a:r>
          </a:p>
        </p:txBody>
      </p:sp>
      <p:grpSp>
        <p:nvGrpSpPr>
          <p:cNvPr id="884773" name="Group 37"/>
          <p:cNvGrpSpPr>
            <a:grpSpLocks/>
          </p:cNvGrpSpPr>
          <p:nvPr/>
        </p:nvGrpSpPr>
        <p:grpSpPr bwMode="auto">
          <a:xfrm>
            <a:off x="584200" y="4953000"/>
            <a:ext cx="8264525" cy="1724025"/>
            <a:chOff x="432" y="3120"/>
            <a:chExt cx="5206" cy="1086"/>
          </a:xfrm>
        </p:grpSpPr>
        <p:sp>
          <p:nvSpPr>
            <p:cNvPr id="4135" name="Rectangle 38"/>
            <p:cNvSpPr>
              <a:spLocks noChangeArrowheads="1"/>
            </p:cNvSpPr>
            <p:nvPr/>
          </p:nvSpPr>
          <p:spPr bwMode="auto">
            <a:xfrm>
              <a:off x="432" y="3360"/>
              <a:ext cx="3792"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ja-JP" altLang="en-US" b="1">
                  <a:solidFill>
                    <a:schemeClr val="bg2"/>
                  </a:solidFill>
                  <a:ea typeface="HG丸ｺﾞｼｯｸM-PRO" pitchFamily="50" charset="-128"/>
                </a:rPr>
                <a:t>ＱＣサークル活動 </a:t>
              </a:r>
              <a:r>
                <a:rPr lang="en-US" altLang="ja-JP" b="1">
                  <a:solidFill>
                    <a:schemeClr val="bg2"/>
                  </a:solidFill>
                  <a:ea typeface="HG丸ｺﾞｼｯｸM-PRO" pitchFamily="50" charset="-128"/>
                </a:rPr>
                <a:t>『</a:t>
              </a:r>
              <a:r>
                <a:rPr lang="ja-JP" altLang="en-US" b="1">
                  <a:solidFill>
                    <a:schemeClr val="bg2"/>
                  </a:solidFill>
                  <a:ea typeface="HG丸ｺﾞｼｯｸM-PRO" pitchFamily="50" charset="-128"/>
                </a:rPr>
                <a:t>で</a:t>
              </a:r>
              <a:r>
                <a:rPr lang="en-US" altLang="ja-JP" b="1">
                  <a:solidFill>
                    <a:schemeClr val="bg2"/>
                  </a:solidFill>
                  <a:ea typeface="HG丸ｺﾞｼｯｸM-PRO" pitchFamily="50" charset="-128"/>
                </a:rPr>
                <a:t>』 </a:t>
              </a:r>
              <a:r>
                <a:rPr lang="ja-JP" altLang="en-US" b="1">
                  <a:solidFill>
                    <a:schemeClr val="bg2"/>
                  </a:solidFill>
                  <a:ea typeface="HG丸ｺﾞｼｯｸM-PRO" pitchFamily="50" charset="-128"/>
                </a:rPr>
                <a:t>やる。</a:t>
              </a:r>
            </a:p>
          </p:txBody>
        </p:sp>
        <p:pic>
          <p:nvPicPr>
            <p:cNvPr id="4136" name="Picture 39" descr="1-04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72" y="3120"/>
              <a:ext cx="1366" cy="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105" name="Text Box 44"/>
          <p:cNvSpPr txBox="1">
            <a:spLocks noChangeArrowheads="1"/>
          </p:cNvSpPr>
          <p:nvPr/>
        </p:nvSpPr>
        <p:spPr bwMode="auto">
          <a:xfrm>
            <a:off x="1849438" y="982663"/>
            <a:ext cx="641191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342900" indent="-342900">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a:solidFill>
                  <a:schemeClr val="bg2"/>
                </a:solidFill>
              </a:rPr>
              <a:t>職場の６大使命（Ｑ，Ｃ、Ｄ、Ｓ、Ｍ，Ｅ）の達成</a:t>
            </a:r>
          </a:p>
        </p:txBody>
      </p:sp>
      <p:grpSp>
        <p:nvGrpSpPr>
          <p:cNvPr id="4106" name="Group 46"/>
          <p:cNvGrpSpPr>
            <a:grpSpLocks/>
          </p:cNvGrpSpPr>
          <p:nvPr/>
        </p:nvGrpSpPr>
        <p:grpSpPr bwMode="auto">
          <a:xfrm>
            <a:off x="776288" y="1492250"/>
            <a:ext cx="7975600" cy="2851150"/>
            <a:chOff x="489" y="940"/>
            <a:chExt cx="5024" cy="1796"/>
          </a:xfrm>
        </p:grpSpPr>
        <p:grpSp>
          <p:nvGrpSpPr>
            <p:cNvPr id="4108" name="Group 13"/>
            <p:cNvGrpSpPr>
              <a:grpSpLocks/>
            </p:cNvGrpSpPr>
            <p:nvPr/>
          </p:nvGrpSpPr>
          <p:grpSpPr bwMode="auto">
            <a:xfrm>
              <a:off x="1149" y="1398"/>
              <a:ext cx="192" cy="223"/>
              <a:chOff x="1344" y="1536"/>
              <a:chExt cx="192" cy="240"/>
            </a:xfrm>
          </p:grpSpPr>
          <p:sp>
            <p:nvSpPr>
              <p:cNvPr id="4133" name="Line 14"/>
              <p:cNvSpPr>
                <a:spLocks noChangeShapeType="1"/>
              </p:cNvSpPr>
              <p:nvPr/>
            </p:nvSpPr>
            <p:spPr bwMode="auto">
              <a:xfrm>
                <a:off x="1344" y="1632"/>
                <a:ext cx="192" cy="0"/>
              </a:xfrm>
              <a:prstGeom prst="line">
                <a:avLst/>
              </a:prstGeom>
              <a:noFill/>
              <a:ln w="317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34" name="Line 15"/>
              <p:cNvSpPr>
                <a:spLocks noChangeShapeType="1"/>
              </p:cNvSpPr>
              <p:nvPr/>
            </p:nvSpPr>
            <p:spPr bwMode="auto">
              <a:xfrm>
                <a:off x="1440" y="1536"/>
                <a:ext cx="0" cy="240"/>
              </a:xfrm>
              <a:prstGeom prst="line">
                <a:avLst/>
              </a:prstGeom>
              <a:noFill/>
              <a:ln w="317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4109" name="Text Box 16"/>
            <p:cNvSpPr txBox="1">
              <a:spLocks noChangeArrowheads="1"/>
            </p:cNvSpPr>
            <p:nvPr/>
          </p:nvSpPr>
          <p:spPr bwMode="auto">
            <a:xfrm>
              <a:off x="2374" y="963"/>
              <a:ext cx="466" cy="1437"/>
            </a:xfrm>
            <a:prstGeom prst="rect">
              <a:avLst/>
            </a:prstGeom>
            <a:solidFill>
              <a:srgbClr val="CCFFFF"/>
            </a:solidFill>
            <a:ln w="254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201600" tIns="46038" rIns="92075" bIns="46038" anchor="ct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dist" eaLnBrk="1" hangingPunct="1">
                <a:lnSpc>
                  <a:spcPct val="120000"/>
                </a:lnSpc>
                <a:spcBef>
                  <a:spcPct val="50000"/>
                </a:spcBef>
                <a:buFontTx/>
                <a:buNone/>
              </a:pPr>
              <a:r>
                <a:rPr lang="ja-JP" altLang="en-US" sz="2400" b="1">
                  <a:solidFill>
                    <a:schemeClr val="bg2"/>
                  </a:solidFill>
                  <a:ea typeface="HG丸ｺﾞｼｯｸM-PRO" pitchFamily="50" charset="-128"/>
                </a:rPr>
                <a:t>生産性向上活動</a:t>
              </a:r>
            </a:p>
          </p:txBody>
        </p:sp>
        <p:sp>
          <p:nvSpPr>
            <p:cNvPr id="4110" name="Text Box 17"/>
            <p:cNvSpPr txBox="1">
              <a:spLocks noChangeArrowheads="1"/>
            </p:cNvSpPr>
            <p:nvPr/>
          </p:nvSpPr>
          <p:spPr bwMode="auto">
            <a:xfrm>
              <a:off x="1454" y="955"/>
              <a:ext cx="466" cy="1445"/>
            </a:xfrm>
            <a:prstGeom prst="rect">
              <a:avLst/>
            </a:prstGeom>
            <a:solidFill>
              <a:srgbClr val="CCFFFF"/>
            </a:solidFill>
            <a:ln w="254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201600" tIns="46038" rIns="92075" bIns="46038" anchor="ct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dist" eaLnBrk="1" hangingPunct="1">
                <a:lnSpc>
                  <a:spcPct val="120000"/>
                </a:lnSpc>
                <a:spcBef>
                  <a:spcPct val="50000"/>
                </a:spcBef>
                <a:buFontTx/>
                <a:buNone/>
              </a:pPr>
              <a:r>
                <a:rPr lang="ja-JP" altLang="en-US" sz="2400" b="1">
                  <a:solidFill>
                    <a:schemeClr val="bg2"/>
                  </a:solidFill>
                  <a:ea typeface="HG丸ｺﾞｼｯｸM-PRO" pitchFamily="50" charset="-128"/>
                </a:rPr>
                <a:t>原価低減活動</a:t>
              </a:r>
            </a:p>
          </p:txBody>
        </p:sp>
        <p:sp>
          <p:nvSpPr>
            <p:cNvPr id="4111" name="Text Box 18"/>
            <p:cNvSpPr txBox="1">
              <a:spLocks noChangeArrowheads="1"/>
            </p:cNvSpPr>
            <p:nvPr/>
          </p:nvSpPr>
          <p:spPr bwMode="auto">
            <a:xfrm>
              <a:off x="4172" y="963"/>
              <a:ext cx="466" cy="1437"/>
            </a:xfrm>
            <a:prstGeom prst="rect">
              <a:avLst/>
            </a:prstGeom>
            <a:solidFill>
              <a:srgbClr val="CCFFFF"/>
            </a:solidFill>
            <a:ln w="254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201600" tIns="46038" rIns="92075" bIns="46038" anchor="ct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dist" eaLnBrk="1" hangingPunct="1">
                <a:lnSpc>
                  <a:spcPct val="120000"/>
                </a:lnSpc>
                <a:spcBef>
                  <a:spcPct val="50000"/>
                </a:spcBef>
                <a:buFontTx/>
                <a:buNone/>
              </a:pPr>
              <a:r>
                <a:rPr lang="ja-JP" altLang="en-US" sz="2400" b="1">
                  <a:solidFill>
                    <a:schemeClr val="bg2"/>
                  </a:solidFill>
                  <a:ea typeface="HG丸ｺﾞｼｯｸM-PRO" pitchFamily="50" charset="-128"/>
                </a:rPr>
                <a:t>士気向上</a:t>
              </a:r>
            </a:p>
          </p:txBody>
        </p:sp>
        <p:sp>
          <p:nvSpPr>
            <p:cNvPr id="4112" name="Text Box 19"/>
            <p:cNvSpPr txBox="1">
              <a:spLocks noChangeArrowheads="1"/>
            </p:cNvSpPr>
            <p:nvPr/>
          </p:nvSpPr>
          <p:spPr bwMode="auto">
            <a:xfrm>
              <a:off x="554" y="940"/>
              <a:ext cx="466" cy="1460"/>
            </a:xfrm>
            <a:prstGeom prst="rect">
              <a:avLst/>
            </a:prstGeom>
            <a:solidFill>
              <a:srgbClr val="CCFFFF"/>
            </a:solidFill>
            <a:ln w="254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201600" tIns="46038" rIns="92075" bIns="46038" anchor="ct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dist" eaLnBrk="1" hangingPunct="1">
                <a:lnSpc>
                  <a:spcPct val="120000"/>
                </a:lnSpc>
                <a:spcBef>
                  <a:spcPct val="50000"/>
                </a:spcBef>
                <a:buFontTx/>
                <a:buNone/>
              </a:pPr>
              <a:r>
                <a:rPr lang="ja-JP" altLang="en-US" sz="2400" b="1">
                  <a:solidFill>
                    <a:schemeClr val="bg2"/>
                  </a:solidFill>
                  <a:ea typeface="HG丸ｺﾞｼｯｸM-PRO" pitchFamily="50" charset="-128"/>
                </a:rPr>
                <a:t>品質向上活動</a:t>
              </a:r>
            </a:p>
          </p:txBody>
        </p:sp>
        <p:sp>
          <p:nvSpPr>
            <p:cNvPr id="4113" name="Text Box 20"/>
            <p:cNvSpPr txBox="1">
              <a:spLocks noChangeArrowheads="1"/>
            </p:cNvSpPr>
            <p:nvPr/>
          </p:nvSpPr>
          <p:spPr bwMode="auto">
            <a:xfrm>
              <a:off x="3275" y="962"/>
              <a:ext cx="466" cy="1438"/>
            </a:xfrm>
            <a:prstGeom prst="rect">
              <a:avLst/>
            </a:prstGeom>
            <a:solidFill>
              <a:srgbClr val="CCFFFF"/>
            </a:solidFill>
            <a:ln w="254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201600" tIns="46038" rIns="92075" bIns="46038" anchor="ct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dist" eaLnBrk="1" hangingPunct="1">
                <a:lnSpc>
                  <a:spcPct val="120000"/>
                </a:lnSpc>
                <a:spcBef>
                  <a:spcPct val="50000"/>
                </a:spcBef>
                <a:buFontTx/>
                <a:buNone/>
              </a:pPr>
              <a:r>
                <a:rPr lang="ja-JP" altLang="en-US" sz="2400" b="1">
                  <a:solidFill>
                    <a:schemeClr val="bg2"/>
                  </a:solidFill>
                  <a:ea typeface="HG丸ｺﾞｼｯｸM-PRO" pitchFamily="50" charset="-128"/>
                </a:rPr>
                <a:t>安全活動</a:t>
              </a:r>
            </a:p>
          </p:txBody>
        </p:sp>
        <p:grpSp>
          <p:nvGrpSpPr>
            <p:cNvPr id="4114" name="Group 21"/>
            <p:cNvGrpSpPr>
              <a:grpSpLocks/>
            </p:cNvGrpSpPr>
            <p:nvPr/>
          </p:nvGrpSpPr>
          <p:grpSpPr bwMode="auto">
            <a:xfrm>
              <a:off x="2081" y="1398"/>
              <a:ext cx="192" cy="276"/>
              <a:chOff x="1344" y="1536"/>
              <a:chExt cx="192" cy="240"/>
            </a:xfrm>
          </p:grpSpPr>
          <p:sp>
            <p:nvSpPr>
              <p:cNvPr id="4131" name="Line 22"/>
              <p:cNvSpPr>
                <a:spLocks noChangeShapeType="1"/>
              </p:cNvSpPr>
              <p:nvPr/>
            </p:nvSpPr>
            <p:spPr bwMode="auto">
              <a:xfrm>
                <a:off x="1344" y="1632"/>
                <a:ext cx="192" cy="0"/>
              </a:xfrm>
              <a:prstGeom prst="line">
                <a:avLst/>
              </a:prstGeom>
              <a:noFill/>
              <a:ln w="317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32" name="Line 23"/>
              <p:cNvSpPr>
                <a:spLocks noChangeShapeType="1"/>
              </p:cNvSpPr>
              <p:nvPr/>
            </p:nvSpPr>
            <p:spPr bwMode="auto">
              <a:xfrm>
                <a:off x="1440" y="1536"/>
                <a:ext cx="0" cy="240"/>
              </a:xfrm>
              <a:prstGeom prst="line">
                <a:avLst/>
              </a:prstGeom>
              <a:noFill/>
              <a:ln w="317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4115" name="Group 24"/>
            <p:cNvGrpSpPr>
              <a:grpSpLocks/>
            </p:cNvGrpSpPr>
            <p:nvPr/>
          </p:nvGrpSpPr>
          <p:grpSpPr bwMode="auto">
            <a:xfrm>
              <a:off x="3009" y="1398"/>
              <a:ext cx="192" cy="276"/>
              <a:chOff x="1344" y="1536"/>
              <a:chExt cx="192" cy="240"/>
            </a:xfrm>
          </p:grpSpPr>
          <p:sp>
            <p:nvSpPr>
              <p:cNvPr id="4129" name="Line 25"/>
              <p:cNvSpPr>
                <a:spLocks noChangeShapeType="1"/>
              </p:cNvSpPr>
              <p:nvPr/>
            </p:nvSpPr>
            <p:spPr bwMode="auto">
              <a:xfrm>
                <a:off x="1344" y="1632"/>
                <a:ext cx="192" cy="0"/>
              </a:xfrm>
              <a:prstGeom prst="line">
                <a:avLst/>
              </a:prstGeom>
              <a:noFill/>
              <a:ln w="317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30" name="Line 26"/>
              <p:cNvSpPr>
                <a:spLocks noChangeShapeType="1"/>
              </p:cNvSpPr>
              <p:nvPr/>
            </p:nvSpPr>
            <p:spPr bwMode="auto">
              <a:xfrm>
                <a:off x="1440" y="1536"/>
                <a:ext cx="0" cy="240"/>
              </a:xfrm>
              <a:prstGeom prst="line">
                <a:avLst/>
              </a:prstGeom>
              <a:noFill/>
              <a:ln w="317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4116" name="Group 27"/>
            <p:cNvGrpSpPr>
              <a:grpSpLocks/>
            </p:cNvGrpSpPr>
            <p:nvPr/>
          </p:nvGrpSpPr>
          <p:grpSpPr bwMode="auto">
            <a:xfrm>
              <a:off x="3873" y="1398"/>
              <a:ext cx="192" cy="276"/>
              <a:chOff x="1344" y="1536"/>
              <a:chExt cx="192" cy="240"/>
            </a:xfrm>
          </p:grpSpPr>
          <p:sp>
            <p:nvSpPr>
              <p:cNvPr id="4127" name="Line 28"/>
              <p:cNvSpPr>
                <a:spLocks noChangeShapeType="1"/>
              </p:cNvSpPr>
              <p:nvPr/>
            </p:nvSpPr>
            <p:spPr bwMode="auto">
              <a:xfrm>
                <a:off x="1344" y="1632"/>
                <a:ext cx="192" cy="0"/>
              </a:xfrm>
              <a:prstGeom prst="line">
                <a:avLst/>
              </a:prstGeom>
              <a:noFill/>
              <a:ln w="317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28" name="Line 29"/>
              <p:cNvSpPr>
                <a:spLocks noChangeShapeType="1"/>
              </p:cNvSpPr>
              <p:nvPr/>
            </p:nvSpPr>
            <p:spPr bwMode="auto">
              <a:xfrm>
                <a:off x="1440" y="1536"/>
                <a:ext cx="0" cy="240"/>
              </a:xfrm>
              <a:prstGeom prst="line">
                <a:avLst/>
              </a:prstGeom>
              <a:noFill/>
              <a:ln w="317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4117" name="AutoShape 31"/>
            <p:cNvSpPr>
              <a:spLocks noChangeArrowheads="1"/>
            </p:cNvSpPr>
            <p:nvPr/>
          </p:nvSpPr>
          <p:spPr bwMode="auto">
            <a:xfrm>
              <a:off x="1425" y="2496"/>
              <a:ext cx="528" cy="240"/>
            </a:xfrm>
            <a:prstGeom prst="upArrow">
              <a:avLst>
                <a:gd name="adj1" fmla="val 50000"/>
                <a:gd name="adj2" fmla="val 43750"/>
              </a:avLst>
            </a:prstGeom>
            <a:gradFill rotWithShape="1">
              <a:gsLst>
                <a:gs pos="0">
                  <a:srgbClr val="4D4D4D"/>
                </a:gs>
                <a:gs pos="100000">
                  <a:srgbClr val="B9B9B9"/>
                </a:gs>
              </a:gsLst>
              <a:lin ang="5400000" scaled="1"/>
            </a:gra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18" name="AutoShape 32"/>
            <p:cNvSpPr>
              <a:spLocks noChangeArrowheads="1"/>
            </p:cNvSpPr>
            <p:nvPr/>
          </p:nvSpPr>
          <p:spPr bwMode="auto">
            <a:xfrm>
              <a:off x="489" y="2496"/>
              <a:ext cx="528" cy="240"/>
            </a:xfrm>
            <a:prstGeom prst="upArrow">
              <a:avLst>
                <a:gd name="adj1" fmla="val 50000"/>
                <a:gd name="adj2" fmla="val 43750"/>
              </a:avLst>
            </a:prstGeom>
            <a:gradFill rotWithShape="1">
              <a:gsLst>
                <a:gs pos="0">
                  <a:srgbClr val="4D4D4D"/>
                </a:gs>
                <a:gs pos="100000">
                  <a:srgbClr val="B9B9B9"/>
                </a:gs>
              </a:gsLst>
              <a:lin ang="5400000" scaled="1"/>
            </a:gra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19" name="AutoShape 33"/>
            <p:cNvSpPr>
              <a:spLocks noChangeArrowheads="1"/>
            </p:cNvSpPr>
            <p:nvPr/>
          </p:nvSpPr>
          <p:spPr bwMode="auto">
            <a:xfrm>
              <a:off x="2345" y="2496"/>
              <a:ext cx="528" cy="240"/>
            </a:xfrm>
            <a:prstGeom prst="upArrow">
              <a:avLst>
                <a:gd name="adj1" fmla="val 50000"/>
                <a:gd name="adj2" fmla="val 43750"/>
              </a:avLst>
            </a:prstGeom>
            <a:gradFill rotWithShape="1">
              <a:gsLst>
                <a:gs pos="0">
                  <a:srgbClr val="4D4D4D"/>
                </a:gs>
                <a:gs pos="100000">
                  <a:srgbClr val="B9B9B9"/>
                </a:gs>
              </a:gsLst>
              <a:lin ang="5400000" scaled="1"/>
            </a:gra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20" name="AutoShape 34"/>
            <p:cNvSpPr>
              <a:spLocks noChangeArrowheads="1"/>
            </p:cNvSpPr>
            <p:nvPr/>
          </p:nvSpPr>
          <p:spPr bwMode="auto">
            <a:xfrm>
              <a:off x="3241" y="2496"/>
              <a:ext cx="528" cy="240"/>
            </a:xfrm>
            <a:prstGeom prst="upArrow">
              <a:avLst>
                <a:gd name="adj1" fmla="val 50000"/>
                <a:gd name="adj2" fmla="val 43750"/>
              </a:avLst>
            </a:prstGeom>
            <a:gradFill rotWithShape="1">
              <a:gsLst>
                <a:gs pos="0">
                  <a:srgbClr val="4D4D4D"/>
                </a:gs>
                <a:gs pos="100000">
                  <a:srgbClr val="B9B9B9"/>
                </a:gs>
              </a:gsLst>
              <a:lin ang="5400000" scaled="1"/>
            </a:gra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21" name="AutoShape 35"/>
            <p:cNvSpPr>
              <a:spLocks noChangeArrowheads="1"/>
            </p:cNvSpPr>
            <p:nvPr/>
          </p:nvSpPr>
          <p:spPr bwMode="auto">
            <a:xfrm>
              <a:off x="4129" y="2496"/>
              <a:ext cx="528" cy="240"/>
            </a:xfrm>
            <a:prstGeom prst="upArrow">
              <a:avLst>
                <a:gd name="adj1" fmla="val 50000"/>
                <a:gd name="adj2" fmla="val 43750"/>
              </a:avLst>
            </a:prstGeom>
            <a:gradFill rotWithShape="1">
              <a:gsLst>
                <a:gs pos="0">
                  <a:srgbClr val="4D4D4D"/>
                </a:gs>
                <a:gs pos="100000">
                  <a:srgbClr val="B9B9B9"/>
                </a:gs>
              </a:gsLst>
              <a:lin ang="5400000" scaled="1"/>
            </a:gra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22" name="Text Box 40"/>
            <p:cNvSpPr txBox="1">
              <a:spLocks noChangeArrowheads="1"/>
            </p:cNvSpPr>
            <p:nvPr/>
          </p:nvSpPr>
          <p:spPr bwMode="auto">
            <a:xfrm>
              <a:off x="5018" y="963"/>
              <a:ext cx="466" cy="1421"/>
            </a:xfrm>
            <a:prstGeom prst="rect">
              <a:avLst/>
            </a:prstGeom>
            <a:solidFill>
              <a:srgbClr val="CCFFFF"/>
            </a:solidFill>
            <a:ln w="254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201600" tIns="46038" rIns="92075" bIns="46038" anchor="ct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dist" eaLnBrk="1" hangingPunct="1">
                <a:lnSpc>
                  <a:spcPct val="120000"/>
                </a:lnSpc>
                <a:spcBef>
                  <a:spcPct val="50000"/>
                </a:spcBef>
                <a:buFontTx/>
                <a:buNone/>
              </a:pPr>
              <a:r>
                <a:rPr lang="ja-JP" altLang="en-US" sz="2400" b="1">
                  <a:solidFill>
                    <a:schemeClr val="bg2"/>
                  </a:solidFill>
                  <a:ea typeface="HG丸ｺﾞｼｯｸM-PRO" pitchFamily="50" charset="-128"/>
                </a:rPr>
                <a:t>環境保全活動 </a:t>
              </a:r>
            </a:p>
          </p:txBody>
        </p:sp>
        <p:grpSp>
          <p:nvGrpSpPr>
            <p:cNvPr id="4123" name="Group 41"/>
            <p:cNvGrpSpPr>
              <a:grpSpLocks/>
            </p:cNvGrpSpPr>
            <p:nvPr/>
          </p:nvGrpSpPr>
          <p:grpSpPr bwMode="auto">
            <a:xfrm>
              <a:off x="4737" y="1430"/>
              <a:ext cx="192" cy="276"/>
              <a:chOff x="1344" y="1536"/>
              <a:chExt cx="192" cy="240"/>
            </a:xfrm>
          </p:grpSpPr>
          <p:sp>
            <p:nvSpPr>
              <p:cNvPr id="4125" name="Line 42"/>
              <p:cNvSpPr>
                <a:spLocks noChangeShapeType="1"/>
              </p:cNvSpPr>
              <p:nvPr/>
            </p:nvSpPr>
            <p:spPr bwMode="auto">
              <a:xfrm>
                <a:off x="1344" y="1632"/>
                <a:ext cx="192" cy="0"/>
              </a:xfrm>
              <a:prstGeom prst="line">
                <a:avLst/>
              </a:prstGeom>
              <a:noFill/>
              <a:ln w="317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26" name="Line 43"/>
              <p:cNvSpPr>
                <a:spLocks noChangeShapeType="1"/>
              </p:cNvSpPr>
              <p:nvPr/>
            </p:nvSpPr>
            <p:spPr bwMode="auto">
              <a:xfrm>
                <a:off x="1440" y="1536"/>
                <a:ext cx="0" cy="240"/>
              </a:xfrm>
              <a:prstGeom prst="line">
                <a:avLst/>
              </a:prstGeom>
              <a:noFill/>
              <a:ln w="317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4124" name="AutoShape 45"/>
            <p:cNvSpPr>
              <a:spLocks noChangeArrowheads="1"/>
            </p:cNvSpPr>
            <p:nvPr/>
          </p:nvSpPr>
          <p:spPr bwMode="auto">
            <a:xfrm>
              <a:off x="4985" y="2496"/>
              <a:ext cx="528" cy="240"/>
            </a:xfrm>
            <a:prstGeom prst="upArrow">
              <a:avLst>
                <a:gd name="adj1" fmla="val 50000"/>
                <a:gd name="adj2" fmla="val 43750"/>
              </a:avLst>
            </a:prstGeom>
            <a:gradFill rotWithShape="1">
              <a:gsLst>
                <a:gs pos="0">
                  <a:srgbClr val="4D4D4D"/>
                </a:gs>
                <a:gs pos="100000">
                  <a:srgbClr val="B9B9B9"/>
                </a:gs>
              </a:gsLst>
              <a:lin ang="5400000" scaled="1"/>
            </a:gra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sp>
        <p:nvSpPr>
          <p:cNvPr id="4107" name="Text Box 291"/>
          <p:cNvSpPr txBox="1">
            <a:spLocks noChangeArrowheads="1"/>
          </p:cNvSpPr>
          <p:nvPr/>
        </p:nvSpPr>
        <p:spPr bwMode="auto">
          <a:xfrm>
            <a:off x="8261350" y="206375"/>
            <a:ext cx="6492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３</a:t>
            </a:r>
            <a:endParaRPr lang="en-US" altLang="ja-JP" sz="1600">
              <a:solidFill>
                <a:schemeClr val="bg2"/>
              </a:solidFill>
              <a:ea typeface="HG正楷書体-PRO" pitchFamily="66" charset="-128"/>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84744"/>
                                        </p:tgtEl>
                                        <p:attrNameLst>
                                          <p:attrName>style.visibility</p:attrName>
                                        </p:attrNameLst>
                                      </p:cBhvr>
                                      <p:to>
                                        <p:strVal val="visible"/>
                                      </p:to>
                                    </p:set>
                                    <p:anim calcmode="lin" valueType="num">
                                      <p:cBhvr additive="base">
                                        <p:cTn id="7" dur="500" fill="hold"/>
                                        <p:tgtEl>
                                          <p:spTgt spid="884744"/>
                                        </p:tgtEl>
                                        <p:attrNameLst>
                                          <p:attrName>ppt_x</p:attrName>
                                        </p:attrNameLst>
                                      </p:cBhvr>
                                      <p:tavLst>
                                        <p:tav tm="0">
                                          <p:val>
                                            <p:strVal val="0-#ppt_w/2"/>
                                          </p:val>
                                        </p:tav>
                                        <p:tav tm="100000">
                                          <p:val>
                                            <p:strVal val="#ppt_x"/>
                                          </p:val>
                                        </p:tav>
                                      </p:tavLst>
                                    </p:anim>
                                    <p:anim calcmode="lin" valueType="num">
                                      <p:cBhvr additive="base">
                                        <p:cTn id="8" dur="500" fill="hold"/>
                                        <p:tgtEl>
                                          <p:spTgt spid="88474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9" presetClass="entr" presetSubtype="0" fill="hold" nodeType="afterEffect">
                                  <p:stCondLst>
                                    <p:cond delay="3000"/>
                                  </p:stCondLst>
                                  <p:childTnLst>
                                    <p:set>
                                      <p:cBhvr>
                                        <p:cTn id="11" dur="1" fill="hold">
                                          <p:stCondLst>
                                            <p:cond delay="0"/>
                                          </p:stCondLst>
                                        </p:cTn>
                                        <p:tgtEl>
                                          <p:spTgt spid="884745"/>
                                        </p:tgtEl>
                                        <p:attrNameLst>
                                          <p:attrName>style.visibility</p:attrName>
                                        </p:attrNameLst>
                                      </p:cBhvr>
                                      <p:to>
                                        <p:strVal val="visible"/>
                                      </p:to>
                                    </p:set>
                                    <p:animEffect transition="in" filter="dissolve">
                                      <p:cBhvr>
                                        <p:cTn id="12" dur="500"/>
                                        <p:tgtEl>
                                          <p:spTgt spid="88474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884773"/>
                                        </p:tgtEl>
                                        <p:attrNameLst>
                                          <p:attrName>style.visibility</p:attrName>
                                        </p:attrNameLst>
                                      </p:cBhvr>
                                      <p:to>
                                        <p:strVal val="visible"/>
                                      </p:to>
                                    </p:set>
                                    <p:anim calcmode="lin" valueType="num">
                                      <p:cBhvr additive="base">
                                        <p:cTn id="17" dur="500" fill="hold"/>
                                        <p:tgtEl>
                                          <p:spTgt spid="884773"/>
                                        </p:tgtEl>
                                        <p:attrNameLst>
                                          <p:attrName>ppt_x</p:attrName>
                                        </p:attrNameLst>
                                      </p:cBhvr>
                                      <p:tavLst>
                                        <p:tav tm="0">
                                          <p:val>
                                            <p:strVal val="#ppt_x"/>
                                          </p:val>
                                        </p:tav>
                                        <p:tav tm="100000">
                                          <p:val>
                                            <p:strVal val="#ppt_x"/>
                                          </p:val>
                                        </p:tav>
                                      </p:tavLst>
                                    </p:anim>
                                    <p:anim calcmode="lin" valueType="num">
                                      <p:cBhvr additive="base">
                                        <p:cTn id="18" dur="500" fill="hold"/>
                                        <p:tgtEl>
                                          <p:spTgt spid="8847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4744"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4"/>
          <p:cNvSpPr>
            <a:spLocks noChangeArrowheads="1"/>
          </p:cNvSpPr>
          <p:nvPr/>
        </p:nvSpPr>
        <p:spPr bwMode="auto">
          <a:xfrm>
            <a:off x="757238" y="420688"/>
            <a:ext cx="4011612" cy="550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ja-JP" altLang="en-US" b="1">
                <a:solidFill>
                  <a:schemeClr val="bg1"/>
                </a:solidFill>
                <a:ea typeface="HGP創英角ﾎﾟｯﾌﾟ体" pitchFamily="50" charset="-128"/>
              </a:rPr>
              <a:t>対策</a:t>
            </a:r>
            <a:r>
              <a:rPr lang="ja-JP" altLang="en-US" sz="2400" b="1">
                <a:solidFill>
                  <a:schemeClr val="bg1"/>
                </a:solidFill>
                <a:ea typeface="HGP創英角ﾎﾟｯﾌﾟ体" pitchFamily="50" charset="-128"/>
              </a:rPr>
              <a:t>の</a:t>
            </a:r>
            <a:r>
              <a:rPr lang="ja-JP" altLang="en-US" b="1">
                <a:solidFill>
                  <a:schemeClr val="bg1"/>
                </a:solidFill>
                <a:ea typeface="HGP創英角ﾎﾟｯﾌﾟ体" pitchFamily="50" charset="-128"/>
              </a:rPr>
              <a:t>実施</a:t>
            </a:r>
          </a:p>
        </p:txBody>
      </p:sp>
      <p:grpSp>
        <p:nvGrpSpPr>
          <p:cNvPr id="31747" name="Group 18"/>
          <p:cNvGrpSpPr>
            <a:grpSpLocks/>
          </p:cNvGrpSpPr>
          <p:nvPr/>
        </p:nvGrpSpPr>
        <p:grpSpPr bwMode="auto">
          <a:xfrm>
            <a:off x="1001713" y="4059238"/>
            <a:ext cx="5808662" cy="1930400"/>
            <a:chOff x="665" y="2965"/>
            <a:chExt cx="3659" cy="1216"/>
          </a:xfrm>
        </p:grpSpPr>
        <p:sp>
          <p:nvSpPr>
            <p:cNvPr id="31758" name="Text Box 9"/>
            <p:cNvSpPr txBox="1">
              <a:spLocks noChangeArrowheads="1"/>
            </p:cNvSpPr>
            <p:nvPr/>
          </p:nvSpPr>
          <p:spPr bwMode="auto">
            <a:xfrm>
              <a:off x="665" y="2996"/>
              <a:ext cx="3230" cy="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a:solidFill>
                    <a:schemeClr val="bg1"/>
                  </a:solidFill>
                  <a:ea typeface="HGP創英角ﾎﾟｯﾌﾟ体" pitchFamily="50" charset="-128"/>
                </a:rPr>
                <a:t>３）　要因ごとに対策効果が</a:t>
              </a:r>
            </a:p>
            <a:p>
              <a:pPr eaLnBrk="1" hangingPunct="1">
                <a:spcBef>
                  <a:spcPct val="50000"/>
                </a:spcBef>
                <a:buFontTx/>
                <a:buNone/>
              </a:pPr>
              <a:r>
                <a:rPr lang="ja-JP" altLang="en-US" sz="2400">
                  <a:solidFill>
                    <a:schemeClr val="bg1"/>
                  </a:solidFill>
                  <a:ea typeface="HGP創英角ﾎﾟｯﾌﾟ体" pitchFamily="50" charset="-128"/>
                </a:rPr>
                <a:t>　　　　　　分かる様にする</a:t>
              </a:r>
            </a:p>
          </p:txBody>
        </p:sp>
        <p:pic>
          <p:nvPicPr>
            <p:cNvPr id="31759"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5" y="2965"/>
              <a:ext cx="909" cy="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31748" name="Group 17"/>
          <p:cNvGrpSpPr>
            <a:grpSpLocks/>
          </p:cNvGrpSpPr>
          <p:nvPr/>
        </p:nvGrpSpPr>
        <p:grpSpPr bwMode="auto">
          <a:xfrm>
            <a:off x="1001713" y="3124200"/>
            <a:ext cx="7786687" cy="1900238"/>
            <a:chOff x="639" y="2010"/>
            <a:chExt cx="4905" cy="1197"/>
          </a:xfrm>
        </p:grpSpPr>
        <p:sp>
          <p:nvSpPr>
            <p:cNvPr id="31756" name="Text Box 8"/>
            <p:cNvSpPr txBox="1">
              <a:spLocks noChangeArrowheads="1"/>
            </p:cNvSpPr>
            <p:nvPr/>
          </p:nvSpPr>
          <p:spPr bwMode="auto">
            <a:xfrm>
              <a:off x="639" y="2203"/>
              <a:ext cx="41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a:solidFill>
                    <a:schemeClr val="bg1"/>
                  </a:solidFill>
                  <a:ea typeface="HGS創英角ﾎﾟｯﾌﾟ体" pitchFamily="50" charset="-128"/>
                </a:rPr>
                <a:t>２）上司、関係部署に承認・連絡を取っておく</a:t>
              </a:r>
            </a:p>
          </p:txBody>
        </p:sp>
        <p:pic>
          <p:nvPicPr>
            <p:cNvPr id="31757"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3" y="2010"/>
              <a:ext cx="881" cy="1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1749" name="Text Box 6"/>
          <p:cNvSpPr txBox="1">
            <a:spLocks noChangeArrowheads="1"/>
          </p:cNvSpPr>
          <p:nvPr/>
        </p:nvSpPr>
        <p:spPr bwMode="auto">
          <a:xfrm>
            <a:off x="1023938" y="1541463"/>
            <a:ext cx="54594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a:solidFill>
                  <a:schemeClr val="bg1"/>
                </a:solidFill>
                <a:ea typeface="HG創英角ﾎﾟｯﾌﾟ体" pitchFamily="49" charset="-128"/>
              </a:rPr>
              <a:t>１）対策実施計画を作成する</a:t>
            </a:r>
          </a:p>
        </p:txBody>
      </p:sp>
      <p:grpSp>
        <p:nvGrpSpPr>
          <p:cNvPr id="31750" name="Group 21"/>
          <p:cNvGrpSpPr>
            <a:grpSpLocks/>
          </p:cNvGrpSpPr>
          <p:nvPr/>
        </p:nvGrpSpPr>
        <p:grpSpPr bwMode="auto">
          <a:xfrm>
            <a:off x="1492250" y="984250"/>
            <a:ext cx="6907213" cy="2155825"/>
            <a:chOff x="940" y="620"/>
            <a:chExt cx="4351" cy="1358"/>
          </a:xfrm>
        </p:grpSpPr>
        <p:pic>
          <p:nvPicPr>
            <p:cNvPr id="31753"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44" y="620"/>
              <a:ext cx="1715" cy="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754" name="Text Box 7"/>
            <p:cNvSpPr txBox="1">
              <a:spLocks noChangeArrowheads="1"/>
            </p:cNvSpPr>
            <p:nvPr/>
          </p:nvSpPr>
          <p:spPr bwMode="auto">
            <a:xfrm>
              <a:off x="940" y="1427"/>
              <a:ext cx="433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2000" b="1">
                  <a:solidFill>
                    <a:schemeClr val="bg2"/>
                  </a:solidFill>
                  <a:latin typeface="HGP創英角ﾎﾟｯﾌﾟ体" pitchFamily="50" charset="-128"/>
                  <a:ea typeface="HGP創英角ﾎﾟｯﾌﾟ体" pitchFamily="50" charset="-128"/>
                </a:rPr>
                <a:t>◇</a:t>
              </a:r>
              <a:r>
                <a:rPr lang="en-US" altLang="ja-JP" sz="2000">
                  <a:solidFill>
                    <a:schemeClr val="bg2"/>
                  </a:solidFill>
                  <a:latin typeface="HGP創英角ﾎﾟｯﾌﾟ体" pitchFamily="50" charset="-128"/>
                  <a:ea typeface="HGP創英角ﾎﾟｯﾌﾟ体" pitchFamily="50" charset="-128"/>
                </a:rPr>
                <a:t> </a:t>
              </a:r>
              <a:r>
                <a:rPr lang="ja-JP" altLang="en-US" sz="2000">
                  <a:solidFill>
                    <a:schemeClr val="bg2"/>
                  </a:solidFill>
                  <a:latin typeface="HGP創英角ﾎﾟｯﾌﾟ体" pitchFamily="50" charset="-128"/>
                  <a:ea typeface="HGP創英角ﾎﾟｯﾌﾟ体" pitchFamily="50" charset="-128"/>
                </a:rPr>
                <a:t>「何を」「誰が」「いつまで」「どれくらい」を決める</a:t>
              </a:r>
            </a:p>
          </p:txBody>
        </p:sp>
        <p:sp>
          <p:nvSpPr>
            <p:cNvPr id="31755" name="Text Box 15"/>
            <p:cNvSpPr txBox="1">
              <a:spLocks noChangeArrowheads="1"/>
            </p:cNvSpPr>
            <p:nvPr/>
          </p:nvSpPr>
          <p:spPr bwMode="auto">
            <a:xfrm>
              <a:off x="955" y="1728"/>
              <a:ext cx="433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2000" b="1">
                  <a:solidFill>
                    <a:schemeClr val="bg2"/>
                  </a:solidFill>
                  <a:latin typeface="HGP創英角ﾎﾟｯﾌﾟ体" pitchFamily="50" charset="-128"/>
                  <a:ea typeface="HGP創英角ﾎﾟｯﾌﾟ体" pitchFamily="50" charset="-128"/>
                </a:rPr>
                <a:t>◇</a:t>
              </a:r>
              <a:r>
                <a:rPr lang="en-US" altLang="ja-JP" sz="2000">
                  <a:solidFill>
                    <a:schemeClr val="bg2"/>
                  </a:solidFill>
                  <a:latin typeface="HGP創英角ﾎﾟｯﾌﾟ体" pitchFamily="50" charset="-128"/>
                  <a:ea typeface="HGP創英角ﾎﾟｯﾌﾟ体" pitchFamily="50" charset="-128"/>
                </a:rPr>
                <a:t> </a:t>
              </a:r>
              <a:r>
                <a:rPr lang="ja-JP" altLang="en-US" sz="2000">
                  <a:solidFill>
                    <a:schemeClr val="bg2"/>
                  </a:solidFill>
                  <a:latin typeface="HGP創英角ﾎﾟｯﾌﾟ体" pitchFamily="50" charset="-128"/>
                  <a:ea typeface="HGP創英角ﾎﾟｯﾌﾟ体" pitchFamily="50" charset="-128"/>
                </a:rPr>
                <a:t>役割分担し、全員主役とする</a:t>
              </a:r>
            </a:p>
          </p:txBody>
        </p:sp>
      </p:grpSp>
      <p:sp>
        <p:nvSpPr>
          <p:cNvPr id="31751" name="Text Box 22"/>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２９</a:t>
            </a:r>
            <a:endParaRPr lang="en-US" altLang="ja-JP" sz="1600">
              <a:solidFill>
                <a:schemeClr val="bg2"/>
              </a:solidFill>
              <a:ea typeface="HG正楷書体-PRO" pitchFamily="66" charset="-128"/>
            </a:endParaRPr>
          </a:p>
        </p:txBody>
      </p:sp>
      <p:sp>
        <p:nvSpPr>
          <p:cNvPr id="31752" name="Text Box 24"/>
          <p:cNvSpPr txBox="1">
            <a:spLocks noChangeArrowheads="1"/>
          </p:cNvSpPr>
          <p:nvPr/>
        </p:nvSpPr>
        <p:spPr bwMode="auto">
          <a:xfrm>
            <a:off x="1054100" y="6048375"/>
            <a:ext cx="6283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a:solidFill>
                  <a:schemeClr val="bg1"/>
                </a:solidFill>
                <a:ea typeface="HGP創英角ﾎﾟｯﾌﾟ体" pitchFamily="50" charset="-128"/>
              </a:rPr>
              <a:t>４）　副作用（ＱＣＤＳ等）がないか確認する。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AutoShape 142"/>
          <p:cNvSpPr>
            <a:spLocks noChangeArrowheads="1"/>
          </p:cNvSpPr>
          <p:nvPr/>
        </p:nvSpPr>
        <p:spPr bwMode="auto">
          <a:xfrm>
            <a:off x="463550" y="2627313"/>
            <a:ext cx="8170863" cy="3784600"/>
          </a:xfrm>
          <a:prstGeom prst="roundRect">
            <a:avLst>
              <a:gd name="adj" fmla="val 16667"/>
            </a:avLst>
          </a:prstGeom>
          <a:solidFill>
            <a:schemeClr val="tx1"/>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771" name="Rectangle 3"/>
          <p:cNvSpPr>
            <a:spLocks noGrp="1" noChangeArrowheads="1"/>
          </p:cNvSpPr>
          <p:nvPr>
            <p:ph type="subTitle" idx="1"/>
          </p:nvPr>
        </p:nvSpPr>
        <p:spPr>
          <a:xfrm>
            <a:off x="423863" y="1119188"/>
            <a:ext cx="6400800" cy="485775"/>
          </a:xfrm>
        </p:spPr>
        <p:txBody>
          <a:bodyPr/>
          <a:lstStyle/>
          <a:p>
            <a:pPr algn="l" eaLnBrk="1" hangingPunct="1"/>
            <a:r>
              <a:rPr lang="ja-JP" altLang="en-US" sz="3200" smtClean="0">
                <a:solidFill>
                  <a:schemeClr val="bg1"/>
                </a:solidFill>
                <a:ea typeface="HGS創英角ﾎﾟｯﾌﾟ体" pitchFamily="50" charset="-128"/>
              </a:rPr>
              <a:t>１．有形効果を確認する</a:t>
            </a:r>
          </a:p>
        </p:txBody>
      </p:sp>
      <p:sp>
        <p:nvSpPr>
          <p:cNvPr id="32772" name="AutoShape 4"/>
          <p:cNvSpPr>
            <a:spLocks noChangeArrowheads="1"/>
          </p:cNvSpPr>
          <p:nvPr/>
        </p:nvSpPr>
        <p:spPr bwMode="auto">
          <a:xfrm>
            <a:off x="836613" y="187325"/>
            <a:ext cx="5705475" cy="869950"/>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773" name="Rectangle 2"/>
          <p:cNvSpPr>
            <a:spLocks noGrp="1" noChangeArrowheads="1"/>
          </p:cNvSpPr>
          <p:nvPr>
            <p:ph type="ctrTitle"/>
          </p:nvPr>
        </p:nvSpPr>
        <p:spPr>
          <a:xfrm>
            <a:off x="2035175" y="95250"/>
            <a:ext cx="4232275" cy="973138"/>
          </a:xfrm>
        </p:spPr>
        <p:txBody>
          <a:bodyPr anchor="ctr"/>
          <a:lstStyle/>
          <a:p>
            <a:pPr eaLnBrk="1" hangingPunct="1"/>
            <a:r>
              <a:rPr lang="ja-JP" altLang="en-US" sz="4400" smtClean="0">
                <a:solidFill>
                  <a:schemeClr val="bg2"/>
                </a:solidFill>
                <a:ea typeface="HGS創英角ﾎﾟｯﾌﾟ体" pitchFamily="50" charset="-128"/>
              </a:rPr>
              <a:t>効果</a:t>
            </a:r>
            <a:r>
              <a:rPr lang="ja-JP" altLang="en-US" sz="4000" smtClean="0">
                <a:solidFill>
                  <a:schemeClr val="bg2"/>
                </a:solidFill>
                <a:ea typeface="HGS創英角ﾎﾟｯﾌﾟ体" pitchFamily="50" charset="-128"/>
              </a:rPr>
              <a:t>の</a:t>
            </a:r>
            <a:r>
              <a:rPr lang="ja-JP" altLang="en-US" sz="4400" smtClean="0">
                <a:solidFill>
                  <a:schemeClr val="bg2"/>
                </a:solidFill>
                <a:ea typeface="HGS創英角ﾎﾟｯﾌﾟ体" pitchFamily="50" charset="-128"/>
              </a:rPr>
              <a:t>確認</a:t>
            </a:r>
          </a:p>
        </p:txBody>
      </p:sp>
      <p:sp>
        <p:nvSpPr>
          <p:cNvPr id="32774" name="Text Box 5"/>
          <p:cNvSpPr txBox="1">
            <a:spLocks noChangeArrowheads="1"/>
          </p:cNvSpPr>
          <p:nvPr/>
        </p:nvSpPr>
        <p:spPr bwMode="auto">
          <a:xfrm>
            <a:off x="1020763" y="1684338"/>
            <a:ext cx="67643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000">
                <a:solidFill>
                  <a:schemeClr val="bg1"/>
                </a:solidFill>
                <a:latin typeface="HGPｺﾞｼｯｸE" pitchFamily="50" charset="-128"/>
                <a:ea typeface="HGP創英角ﾎﾟｯﾌﾟ体" pitchFamily="50" charset="-128"/>
              </a:rPr>
              <a:t>１）</a:t>
            </a:r>
            <a:r>
              <a:rPr lang="ja-JP" altLang="en-US" sz="2400">
                <a:solidFill>
                  <a:schemeClr val="bg1"/>
                </a:solidFill>
                <a:ea typeface="HGP創英角ﾎﾟｯﾌﾟ体" pitchFamily="50" charset="-128"/>
              </a:rPr>
              <a:t>特性の実績値がどのように変わったか確認する</a:t>
            </a:r>
          </a:p>
        </p:txBody>
      </p:sp>
      <p:sp>
        <p:nvSpPr>
          <p:cNvPr id="32775" name="Text Box 8"/>
          <p:cNvSpPr txBox="1">
            <a:spLocks noChangeArrowheads="1"/>
          </p:cNvSpPr>
          <p:nvPr/>
        </p:nvSpPr>
        <p:spPr bwMode="auto">
          <a:xfrm>
            <a:off x="1828800" y="2159000"/>
            <a:ext cx="5003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800">
                <a:solidFill>
                  <a:srgbClr val="000000"/>
                </a:solidFill>
                <a:latin typeface="HG創英角ﾎﾟｯﾌﾟ体" pitchFamily="49" charset="-128"/>
                <a:ea typeface="HG創英角ﾎﾟｯﾌﾟ体" pitchFamily="49" charset="-128"/>
              </a:rPr>
              <a:t>◇</a:t>
            </a:r>
            <a:r>
              <a:rPr lang="en-US" altLang="ja-JP" sz="2000">
                <a:solidFill>
                  <a:srgbClr val="000000"/>
                </a:solidFill>
                <a:ea typeface="HGPｺﾞｼｯｸE" pitchFamily="50" charset="-128"/>
              </a:rPr>
              <a:t> </a:t>
            </a:r>
            <a:r>
              <a:rPr lang="ja-JP" altLang="en-US" sz="2000">
                <a:solidFill>
                  <a:srgbClr val="000000"/>
                </a:solidFill>
                <a:ea typeface="HGPｺﾞｼｯｸE" pitchFamily="50" charset="-128"/>
              </a:rPr>
              <a:t>現状把握時と同じ尺度で比較する</a:t>
            </a:r>
          </a:p>
        </p:txBody>
      </p:sp>
      <p:sp>
        <p:nvSpPr>
          <p:cNvPr id="32776" name="Text Box 12"/>
          <p:cNvSpPr txBox="1">
            <a:spLocks noChangeArrowheads="1"/>
          </p:cNvSpPr>
          <p:nvPr/>
        </p:nvSpPr>
        <p:spPr bwMode="auto">
          <a:xfrm>
            <a:off x="1066800" y="334963"/>
            <a:ext cx="1447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a:solidFill>
                  <a:schemeClr val="bg2"/>
                </a:solidFill>
                <a:latin typeface="HGSｺﾞｼｯｸE" pitchFamily="50" charset="-128"/>
                <a:ea typeface="HGSｺﾞｼｯｸE" pitchFamily="50" charset="-128"/>
              </a:rPr>
              <a:t>手順６</a:t>
            </a:r>
          </a:p>
        </p:txBody>
      </p:sp>
      <p:grpSp>
        <p:nvGrpSpPr>
          <p:cNvPr id="32777" name="Group 137"/>
          <p:cNvGrpSpPr>
            <a:grpSpLocks/>
          </p:cNvGrpSpPr>
          <p:nvPr/>
        </p:nvGrpSpPr>
        <p:grpSpPr bwMode="auto">
          <a:xfrm>
            <a:off x="1252538" y="2806700"/>
            <a:ext cx="2954337" cy="3460750"/>
            <a:chOff x="789" y="1768"/>
            <a:chExt cx="1861" cy="2180"/>
          </a:xfrm>
        </p:grpSpPr>
        <p:sp>
          <p:nvSpPr>
            <p:cNvPr id="32839" name="Rectangle 13"/>
            <p:cNvSpPr>
              <a:spLocks noChangeArrowheads="1"/>
            </p:cNvSpPr>
            <p:nvPr/>
          </p:nvSpPr>
          <p:spPr bwMode="auto">
            <a:xfrm>
              <a:off x="1145" y="3141"/>
              <a:ext cx="257" cy="637"/>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40" name="Rectangle 14"/>
            <p:cNvSpPr>
              <a:spLocks noChangeArrowheads="1"/>
            </p:cNvSpPr>
            <p:nvPr/>
          </p:nvSpPr>
          <p:spPr bwMode="auto">
            <a:xfrm>
              <a:off x="1426" y="1768"/>
              <a:ext cx="51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600" b="1">
                  <a:solidFill>
                    <a:srgbClr val="000000"/>
                  </a:solidFill>
                  <a:latin typeface="ＭＳ Ｐゴシック" charset="-128"/>
                </a:rPr>
                <a:t>《</a:t>
              </a:r>
              <a:r>
                <a:rPr lang="ja-JP" altLang="en-US" sz="1600" b="1">
                  <a:solidFill>
                    <a:srgbClr val="000000"/>
                  </a:solidFill>
                  <a:latin typeface="ＭＳ Ｐゴシック" charset="-128"/>
                </a:rPr>
                <a:t>改善前</a:t>
              </a:r>
              <a:r>
                <a:rPr lang="en-US" altLang="ja-JP" sz="1600" b="1">
                  <a:solidFill>
                    <a:srgbClr val="000000"/>
                  </a:solidFill>
                  <a:latin typeface="ＭＳ Ｐゴシック" charset="-128"/>
                </a:rPr>
                <a:t>》</a:t>
              </a:r>
              <a:endParaRPr lang="en-US" altLang="ja-JP" sz="4000">
                <a:ea typeface="HG正楷書体-PRO" pitchFamily="66" charset="-128"/>
              </a:endParaRPr>
            </a:p>
          </p:txBody>
        </p:sp>
        <p:sp>
          <p:nvSpPr>
            <p:cNvPr id="32841" name="Rectangle 16"/>
            <p:cNvSpPr>
              <a:spLocks noChangeArrowheads="1"/>
            </p:cNvSpPr>
            <p:nvPr/>
          </p:nvSpPr>
          <p:spPr bwMode="auto">
            <a:xfrm>
              <a:off x="980" y="1917"/>
              <a:ext cx="25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rgbClr val="000000"/>
                  </a:solidFill>
                  <a:latin typeface="ＭＳ Ｐゴシック" charset="-128"/>
                </a:rPr>
                <a:t>（件）</a:t>
              </a:r>
              <a:endParaRPr lang="ja-JP" altLang="en-US" sz="4000">
                <a:ea typeface="HG正楷書体-PRO" pitchFamily="66" charset="-128"/>
              </a:endParaRPr>
            </a:p>
          </p:txBody>
        </p:sp>
        <p:sp>
          <p:nvSpPr>
            <p:cNvPr id="32842" name="Rectangle 17"/>
            <p:cNvSpPr>
              <a:spLocks noChangeArrowheads="1"/>
            </p:cNvSpPr>
            <p:nvPr/>
          </p:nvSpPr>
          <p:spPr bwMode="auto">
            <a:xfrm>
              <a:off x="2394" y="1917"/>
              <a:ext cx="25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rgbClr val="000000"/>
                  </a:solidFill>
                  <a:latin typeface="ＭＳ Ｐゴシック" charset="-128"/>
                </a:rPr>
                <a:t>（％）</a:t>
              </a:r>
              <a:endParaRPr lang="ja-JP" altLang="en-US" sz="4000">
                <a:ea typeface="HG正楷書体-PRO" pitchFamily="66" charset="-128"/>
              </a:endParaRPr>
            </a:p>
          </p:txBody>
        </p:sp>
        <p:sp>
          <p:nvSpPr>
            <p:cNvPr id="32843" name="Rectangle 18"/>
            <p:cNvSpPr>
              <a:spLocks noChangeArrowheads="1"/>
            </p:cNvSpPr>
            <p:nvPr/>
          </p:nvSpPr>
          <p:spPr bwMode="auto">
            <a:xfrm>
              <a:off x="1426" y="2065"/>
              <a:ext cx="403"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600" b="1">
                  <a:solidFill>
                    <a:srgbClr val="000000"/>
                  </a:solidFill>
                  <a:latin typeface="ＭＳ Ｐゴシック" charset="-128"/>
                </a:rPr>
                <a:t>8</a:t>
              </a:r>
              <a:r>
                <a:rPr lang="ja-JP" altLang="en-US" sz="1600" b="1">
                  <a:solidFill>
                    <a:srgbClr val="000000"/>
                  </a:solidFill>
                  <a:latin typeface="ＭＳ Ｐゴシック" charset="-128"/>
                </a:rPr>
                <a:t>月度  </a:t>
              </a:r>
              <a:endParaRPr lang="ja-JP" altLang="en-US" sz="4000">
                <a:ea typeface="HG正楷書体-PRO" pitchFamily="66" charset="-128"/>
              </a:endParaRPr>
            </a:p>
          </p:txBody>
        </p:sp>
        <p:sp>
          <p:nvSpPr>
            <p:cNvPr id="32844" name="Rectangle 19"/>
            <p:cNvSpPr>
              <a:spLocks noChangeArrowheads="1"/>
            </p:cNvSpPr>
            <p:nvPr/>
          </p:nvSpPr>
          <p:spPr bwMode="auto">
            <a:xfrm>
              <a:off x="2386" y="2065"/>
              <a:ext cx="19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600">
                  <a:solidFill>
                    <a:srgbClr val="000000"/>
                  </a:solidFill>
                  <a:latin typeface="ＭＳ Ｐゴシック" charset="-128"/>
                </a:rPr>
                <a:t>100</a:t>
              </a:r>
              <a:endParaRPr lang="en-US" altLang="ja-JP" sz="4000">
                <a:ea typeface="HG正楷書体-PRO" pitchFamily="66" charset="-128"/>
              </a:endParaRPr>
            </a:p>
          </p:txBody>
        </p:sp>
        <p:sp>
          <p:nvSpPr>
            <p:cNvPr id="32845" name="Rectangle 20"/>
            <p:cNvSpPr>
              <a:spLocks noChangeArrowheads="1"/>
            </p:cNvSpPr>
            <p:nvPr/>
          </p:nvSpPr>
          <p:spPr bwMode="auto">
            <a:xfrm>
              <a:off x="1426" y="2223"/>
              <a:ext cx="48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rgbClr val="000000"/>
                  </a:solidFill>
                  <a:latin typeface="ＭＳ Ｐゴシック" charset="-128"/>
                </a:rPr>
                <a:t>ｎ＝ </a:t>
              </a:r>
              <a:r>
                <a:rPr lang="en-US" altLang="ja-JP" sz="1600" b="1">
                  <a:solidFill>
                    <a:srgbClr val="000000"/>
                  </a:solidFill>
                  <a:latin typeface="ＭＳ Ｐゴシック" charset="-128"/>
                </a:rPr>
                <a:t>100 </a:t>
              </a:r>
              <a:endParaRPr lang="en-US" altLang="ja-JP" sz="4000">
                <a:ea typeface="HG正楷書体-PRO" pitchFamily="66" charset="-128"/>
              </a:endParaRPr>
            </a:p>
          </p:txBody>
        </p:sp>
        <p:sp>
          <p:nvSpPr>
            <p:cNvPr id="32846" name="Rectangle 21"/>
            <p:cNvSpPr>
              <a:spLocks noChangeArrowheads="1"/>
            </p:cNvSpPr>
            <p:nvPr/>
          </p:nvSpPr>
          <p:spPr bwMode="auto">
            <a:xfrm>
              <a:off x="996" y="2428"/>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600">
                  <a:solidFill>
                    <a:srgbClr val="000000"/>
                  </a:solidFill>
                  <a:latin typeface="ＭＳ Ｐゴシック" charset="-128"/>
                </a:rPr>
                <a:t>80</a:t>
              </a:r>
              <a:endParaRPr lang="en-US" altLang="ja-JP" sz="4000">
                <a:ea typeface="HG正楷書体-PRO" pitchFamily="66" charset="-128"/>
              </a:endParaRPr>
            </a:p>
          </p:txBody>
        </p:sp>
        <p:sp>
          <p:nvSpPr>
            <p:cNvPr id="32847" name="Rectangle 25"/>
            <p:cNvSpPr>
              <a:spLocks noChangeArrowheads="1"/>
            </p:cNvSpPr>
            <p:nvPr/>
          </p:nvSpPr>
          <p:spPr bwMode="auto">
            <a:xfrm>
              <a:off x="789" y="2537"/>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a:solidFill>
                    <a:srgbClr val="000000"/>
                  </a:solidFill>
                  <a:latin typeface="ＭＳ Ｐゴシック" charset="-128"/>
                </a:rPr>
                <a:t>不</a:t>
              </a:r>
              <a:endParaRPr lang="ja-JP" altLang="en-US" sz="4000">
                <a:ea typeface="HG正楷書体-PRO" pitchFamily="66" charset="-128"/>
              </a:endParaRPr>
            </a:p>
          </p:txBody>
        </p:sp>
        <p:sp>
          <p:nvSpPr>
            <p:cNvPr id="32848" name="Rectangle 28"/>
            <p:cNvSpPr>
              <a:spLocks noChangeArrowheads="1"/>
            </p:cNvSpPr>
            <p:nvPr/>
          </p:nvSpPr>
          <p:spPr bwMode="auto">
            <a:xfrm>
              <a:off x="789" y="2694"/>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a:solidFill>
                    <a:srgbClr val="000000"/>
                  </a:solidFill>
                  <a:latin typeface="ＭＳ Ｐゴシック" charset="-128"/>
                </a:rPr>
                <a:t>良</a:t>
              </a:r>
              <a:endParaRPr lang="ja-JP" altLang="en-US" sz="4000">
                <a:ea typeface="HG正楷書体-PRO" pitchFamily="66" charset="-128"/>
              </a:endParaRPr>
            </a:p>
          </p:txBody>
        </p:sp>
        <p:sp>
          <p:nvSpPr>
            <p:cNvPr id="32849" name="Rectangle 29"/>
            <p:cNvSpPr>
              <a:spLocks noChangeArrowheads="1"/>
            </p:cNvSpPr>
            <p:nvPr/>
          </p:nvSpPr>
          <p:spPr bwMode="auto">
            <a:xfrm>
              <a:off x="996" y="2742"/>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600">
                  <a:solidFill>
                    <a:srgbClr val="000000"/>
                  </a:solidFill>
                  <a:latin typeface="ＭＳ Ｐゴシック" charset="-128"/>
                </a:rPr>
                <a:t>60</a:t>
              </a:r>
              <a:endParaRPr lang="en-US" altLang="ja-JP" sz="4000">
                <a:ea typeface="HG正楷書体-PRO" pitchFamily="66" charset="-128"/>
              </a:endParaRPr>
            </a:p>
          </p:txBody>
        </p:sp>
        <p:sp>
          <p:nvSpPr>
            <p:cNvPr id="32850" name="Rectangle 32"/>
            <p:cNvSpPr>
              <a:spLocks noChangeArrowheads="1"/>
            </p:cNvSpPr>
            <p:nvPr/>
          </p:nvSpPr>
          <p:spPr bwMode="auto">
            <a:xfrm>
              <a:off x="789" y="2851"/>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a:solidFill>
                    <a:srgbClr val="000000"/>
                  </a:solidFill>
                  <a:latin typeface="ＭＳ Ｐゴシック" charset="-128"/>
                </a:rPr>
                <a:t>件</a:t>
              </a:r>
              <a:endParaRPr lang="ja-JP" altLang="en-US" sz="4000">
                <a:ea typeface="HG正楷書体-PRO" pitchFamily="66" charset="-128"/>
              </a:endParaRPr>
            </a:p>
          </p:txBody>
        </p:sp>
        <p:sp>
          <p:nvSpPr>
            <p:cNvPr id="32851" name="Rectangle 33"/>
            <p:cNvSpPr>
              <a:spLocks noChangeArrowheads="1"/>
            </p:cNvSpPr>
            <p:nvPr/>
          </p:nvSpPr>
          <p:spPr bwMode="auto">
            <a:xfrm>
              <a:off x="2412" y="2907"/>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600">
                  <a:solidFill>
                    <a:srgbClr val="000000"/>
                  </a:solidFill>
                  <a:latin typeface="ＭＳ Ｐゴシック" charset="-128"/>
                </a:rPr>
                <a:t>50</a:t>
              </a:r>
              <a:endParaRPr lang="en-US" altLang="ja-JP" sz="4000">
                <a:ea typeface="HG正楷書体-PRO" pitchFamily="66" charset="-128"/>
              </a:endParaRPr>
            </a:p>
          </p:txBody>
        </p:sp>
        <p:sp>
          <p:nvSpPr>
            <p:cNvPr id="32852" name="Rectangle 34"/>
            <p:cNvSpPr>
              <a:spLocks noChangeArrowheads="1"/>
            </p:cNvSpPr>
            <p:nvPr/>
          </p:nvSpPr>
          <p:spPr bwMode="auto">
            <a:xfrm>
              <a:off x="789" y="3008"/>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a:solidFill>
                    <a:srgbClr val="000000"/>
                  </a:solidFill>
                  <a:latin typeface="ＭＳ Ｐゴシック" charset="-128"/>
                </a:rPr>
                <a:t>数</a:t>
              </a:r>
              <a:endParaRPr lang="ja-JP" altLang="en-US" sz="4000">
                <a:ea typeface="HG正楷書体-PRO" pitchFamily="66" charset="-128"/>
              </a:endParaRPr>
            </a:p>
          </p:txBody>
        </p:sp>
        <p:sp>
          <p:nvSpPr>
            <p:cNvPr id="32853" name="Rectangle 35"/>
            <p:cNvSpPr>
              <a:spLocks noChangeArrowheads="1"/>
            </p:cNvSpPr>
            <p:nvPr/>
          </p:nvSpPr>
          <p:spPr bwMode="auto">
            <a:xfrm>
              <a:off x="996" y="3056"/>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600">
                  <a:solidFill>
                    <a:srgbClr val="000000"/>
                  </a:solidFill>
                  <a:latin typeface="ＭＳ Ｐゴシック" charset="-128"/>
                </a:rPr>
                <a:t>40</a:t>
              </a:r>
              <a:endParaRPr lang="en-US" altLang="ja-JP" sz="4000">
                <a:ea typeface="HG正楷書体-PRO" pitchFamily="66" charset="-128"/>
              </a:endParaRPr>
            </a:p>
          </p:txBody>
        </p:sp>
        <p:sp>
          <p:nvSpPr>
            <p:cNvPr id="32854" name="Rectangle 40"/>
            <p:cNvSpPr>
              <a:spLocks noChangeArrowheads="1"/>
            </p:cNvSpPr>
            <p:nvPr/>
          </p:nvSpPr>
          <p:spPr bwMode="auto">
            <a:xfrm>
              <a:off x="996" y="3371"/>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600">
                  <a:solidFill>
                    <a:srgbClr val="000000"/>
                  </a:solidFill>
                  <a:latin typeface="ＭＳ Ｐゴシック" charset="-128"/>
                </a:rPr>
                <a:t>20</a:t>
              </a:r>
              <a:endParaRPr lang="en-US" altLang="ja-JP" sz="4000">
                <a:ea typeface="HG正楷書体-PRO" pitchFamily="66" charset="-128"/>
              </a:endParaRPr>
            </a:p>
          </p:txBody>
        </p:sp>
        <p:sp>
          <p:nvSpPr>
            <p:cNvPr id="32855" name="Rectangle 44"/>
            <p:cNvSpPr>
              <a:spLocks noChangeArrowheads="1"/>
            </p:cNvSpPr>
            <p:nvPr/>
          </p:nvSpPr>
          <p:spPr bwMode="auto">
            <a:xfrm>
              <a:off x="1062" y="3637"/>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600">
                  <a:solidFill>
                    <a:srgbClr val="000000"/>
                  </a:solidFill>
                  <a:latin typeface="ＭＳ Ｐゴシック" charset="-128"/>
                </a:rPr>
                <a:t>0</a:t>
              </a:r>
              <a:endParaRPr lang="en-US" altLang="ja-JP" sz="4000">
                <a:ea typeface="HG正楷書体-PRO" pitchFamily="66" charset="-128"/>
              </a:endParaRPr>
            </a:p>
          </p:txBody>
        </p:sp>
        <p:sp>
          <p:nvSpPr>
            <p:cNvPr id="32856" name="Rectangle 45"/>
            <p:cNvSpPr>
              <a:spLocks noChangeArrowheads="1"/>
            </p:cNvSpPr>
            <p:nvPr/>
          </p:nvSpPr>
          <p:spPr bwMode="auto">
            <a:xfrm>
              <a:off x="2454" y="3661"/>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600">
                  <a:solidFill>
                    <a:srgbClr val="000000"/>
                  </a:solidFill>
                  <a:latin typeface="ＭＳ Ｐゴシック" charset="-128"/>
                </a:rPr>
                <a:t>0</a:t>
              </a:r>
              <a:endParaRPr lang="en-US" altLang="ja-JP" sz="4000">
                <a:ea typeface="HG正楷書体-PRO" pitchFamily="66" charset="-128"/>
              </a:endParaRPr>
            </a:p>
          </p:txBody>
        </p:sp>
        <p:sp>
          <p:nvSpPr>
            <p:cNvPr id="32857" name="Rectangle 48"/>
            <p:cNvSpPr>
              <a:spLocks noChangeArrowheads="1"/>
            </p:cNvSpPr>
            <p:nvPr/>
          </p:nvSpPr>
          <p:spPr bwMode="auto">
            <a:xfrm>
              <a:off x="1468" y="3794"/>
              <a:ext cx="10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rgbClr val="000000"/>
                  </a:solidFill>
                  <a:latin typeface="ＭＳ Ｐゴシック" charset="-128"/>
                </a:rPr>
                <a:t>イ</a:t>
              </a:r>
              <a:endParaRPr lang="ja-JP" altLang="en-US" sz="4000">
                <a:ea typeface="HG正楷書体-PRO" pitchFamily="66" charset="-128"/>
              </a:endParaRPr>
            </a:p>
          </p:txBody>
        </p:sp>
        <p:sp>
          <p:nvSpPr>
            <p:cNvPr id="32858" name="Rectangle 49"/>
            <p:cNvSpPr>
              <a:spLocks noChangeArrowheads="1"/>
            </p:cNvSpPr>
            <p:nvPr/>
          </p:nvSpPr>
          <p:spPr bwMode="auto">
            <a:xfrm>
              <a:off x="1699" y="3794"/>
              <a:ext cx="12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rgbClr val="000000"/>
                  </a:solidFill>
                  <a:latin typeface="ＭＳ Ｐゴシック" charset="-128"/>
                </a:rPr>
                <a:t>ウ</a:t>
              </a:r>
              <a:endParaRPr lang="ja-JP" altLang="en-US" sz="4000">
                <a:ea typeface="HG正楷書体-PRO" pitchFamily="66" charset="-128"/>
              </a:endParaRPr>
            </a:p>
          </p:txBody>
        </p:sp>
        <p:sp>
          <p:nvSpPr>
            <p:cNvPr id="32859" name="Rectangle 50"/>
            <p:cNvSpPr>
              <a:spLocks noChangeArrowheads="1"/>
            </p:cNvSpPr>
            <p:nvPr/>
          </p:nvSpPr>
          <p:spPr bwMode="auto">
            <a:xfrm>
              <a:off x="1939" y="3794"/>
              <a:ext cx="11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rgbClr val="000000"/>
                  </a:solidFill>
                  <a:latin typeface="ＭＳ Ｐゴシック" charset="-128"/>
                </a:rPr>
                <a:t>エ</a:t>
              </a:r>
              <a:endParaRPr lang="ja-JP" altLang="en-US" sz="4000">
                <a:ea typeface="HG正楷書体-PRO" pitchFamily="66" charset="-128"/>
              </a:endParaRPr>
            </a:p>
          </p:txBody>
        </p:sp>
        <p:sp>
          <p:nvSpPr>
            <p:cNvPr id="32860" name="Rectangle 53"/>
            <p:cNvSpPr>
              <a:spLocks noChangeArrowheads="1"/>
            </p:cNvSpPr>
            <p:nvPr/>
          </p:nvSpPr>
          <p:spPr bwMode="auto">
            <a:xfrm>
              <a:off x="930" y="2113"/>
              <a:ext cx="19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600">
                  <a:solidFill>
                    <a:srgbClr val="000000"/>
                  </a:solidFill>
                  <a:latin typeface="ＭＳ Ｐゴシック" charset="-128"/>
                </a:rPr>
                <a:t>100</a:t>
              </a:r>
              <a:endParaRPr lang="en-US" altLang="ja-JP" sz="4000">
                <a:ea typeface="HG正楷書体-PRO" pitchFamily="66" charset="-128"/>
              </a:endParaRPr>
            </a:p>
          </p:txBody>
        </p:sp>
        <p:sp>
          <p:nvSpPr>
            <p:cNvPr id="32861" name="Rectangle 54"/>
            <p:cNvSpPr>
              <a:spLocks noChangeArrowheads="1"/>
            </p:cNvSpPr>
            <p:nvPr/>
          </p:nvSpPr>
          <p:spPr bwMode="auto">
            <a:xfrm>
              <a:off x="2138" y="3819"/>
              <a:ext cx="28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200" b="1">
                  <a:solidFill>
                    <a:srgbClr val="000000"/>
                  </a:solidFill>
                  <a:latin typeface="ＭＳ Ｐゴシック" charset="-128"/>
                </a:rPr>
                <a:t>その他</a:t>
              </a:r>
              <a:endParaRPr lang="ja-JP" altLang="en-US" sz="1200">
                <a:ea typeface="HG正楷書体-PRO" pitchFamily="66" charset="-128"/>
              </a:endParaRPr>
            </a:p>
          </p:txBody>
        </p:sp>
        <p:sp>
          <p:nvSpPr>
            <p:cNvPr id="32862" name="Rectangle 57"/>
            <p:cNvSpPr>
              <a:spLocks noChangeArrowheads="1"/>
            </p:cNvSpPr>
            <p:nvPr/>
          </p:nvSpPr>
          <p:spPr bwMode="auto">
            <a:xfrm>
              <a:off x="1219" y="3794"/>
              <a:ext cx="11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rgbClr val="000000"/>
                  </a:solidFill>
                  <a:latin typeface="ＭＳ Ｐゴシック" charset="-128"/>
                </a:rPr>
                <a:t>ア</a:t>
              </a:r>
              <a:endParaRPr lang="ja-JP" altLang="en-US" sz="4000">
                <a:ea typeface="HG正楷書体-PRO" pitchFamily="66" charset="-128"/>
              </a:endParaRPr>
            </a:p>
          </p:txBody>
        </p:sp>
        <p:sp>
          <p:nvSpPr>
            <p:cNvPr id="32863" name="Rectangle 58"/>
            <p:cNvSpPr>
              <a:spLocks noChangeArrowheads="1"/>
            </p:cNvSpPr>
            <p:nvPr/>
          </p:nvSpPr>
          <p:spPr bwMode="auto">
            <a:xfrm>
              <a:off x="1153" y="2190"/>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64" name="Rectangle 59"/>
            <p:cNvSpPr>
              <a:spLocks noChangeArrowheads="1"/>
            </p:cNvSpPr>
            <p:nvPr/>
          </p:nvSpPr>
          <p:spPr bwMode="auto">
            <a:xfrm>
              <a:off x="1153" y="2347"/>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65" name="Rectangle 60"/>
            <p:cNvSpPr>
              <a:spLocks noChangeArrowheads="1"/>
            </p:cNvSpPr>
            <p:nvPr/>
          </p:nvSpPr>
          <p:spPr bwMode="auto">
            <a:xfrm>
              <a:off x="1153" y="2504"/>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66" name="Rectangle 61"/>
            <p:cNvSpPr>
              <a:spLocks noChangeArrowheads="1"/>
            </p:cNvSpPr>
            <p:nvPr/>
          </p:nvSpPr>
          <p:spPr bwMode="auto">
            <a:xfrm>
              <a:off x="2320" y="2504"/>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67" name="Rectangle 62"/>
            <p:cNvSpPr>
              <a:spLocks noChangeArrowheads="1"/>
            </p:cNvSpPr>
            <p:nvPr/>
          </p:nvSpPr>
          <p:spPr bwMode="auto">
            <a:xfrm>
              <a:off x="1153" y="2661"/>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68" name="Rectangle 63"/>
            <p:cNvSpPr>
              <a:spLocks noChangeArrowheads="1"/>
            </p:cNvSpPr>
            <p:nvPr/>
          </p:nvSpPr>
          <p:spPr bwMode="auto">
            <a:xfrm>
              <a:off x="2320" y="2661"/>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69" name="Rectangle 64"/>
            <p:cNvSpPr>
              <a:spLocks noChangeArrowheads="1"/>
            </p:cNvSpPr>
            <p:nvPr/>
          </p:nvSpPr>
          <p:spPr bwMode="auto">
            <a:xfrm>
              <a:off x="1153" y="2818"/>
              <a:ext cx="42"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70" name="Rectangle 65"/>
            <p:cNvSpPr>
              <a:spLocks noChangeArrowheads="1"/>
            </p:cNvSpPr>
            <p:nvPr/>
          </p:nvSpPr>
          <p:spPr bwMode="auto">
            <a:xfrm>
              <a:off x="2320" y="2818"/>
              <a:ext cx="49"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71" name="Rectangle 67"/>
            <p:cNvSpPr>
              <a:spLocks noChangeArrowheads="1"/>
            </p:cNvSpPr>
            <p:nvPr/>
          </p:nvSpPr>
          <p:spPr bwMode="auto">
            <a:xfrm>
              <a:off x="1153" y="2975"/>
              <a:ext cx="42"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72" name="Rectangle 68"/>
            <p:cNvSpPr>
              <a:spLocks noChangeArrowheads="1"/>
            </p:cNvSpPr>
            <p:nvPr/>
          </p:nvSpPr>
          <p:spPr bwMode="auto">
            <a:xfrm>
              <a:off x="2320" y="2975"/>
              <a:ext cx="49"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73" name="Rectangle 70"/>
            <p:cNvSpPr>
              <a:spLocks noChangeArrowheads="1"/>
            </p:cNvSpPr>
            <p:nvPr/>
          </p:nvSpPr>
          <p:spPr bwMode="auto">
            <a:xfrm>
              <a:off x="1153" y="3132"/>
              <a:ext cx="249"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74" name="Rectangle 71"/>
            <p:cNvSpPr>
              <a:spLocks noChangeArrowheads="1"/>
            </p:cNvSpPr>
            <p:nvPr/>
          </p:nvSpPr>
          <p:spPr bwMode="auto">
            <a:xfrm>
              <a:off x="2320" y="3132"/>
              <a:ext cx="49"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75" name="Rectangle 73"/>
            <p:cNvSpPr>
              <a:spLocks noChangeArrowheads="1"/>
            </p:cNvSpPr>
            <p:nvPr/>
          </p:nvSpPr>
          <p:spPr bwMode="auto">
            <a:xfrm>
              <a:off x="1153" y="3290"/>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76" name="Rectangle 74"/>
            <p:cNvSpPr>
              <a:spLocks noChangeArrowheads="1"/>
            </p:cNvSpPr>
            <p:nvPr/>
          </p:nvSpPr>
          <p:spPr bwMode="auto">
            <a:xfrm>
              <a:off x="2320" y="3290"/>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77" name="Rectangle 76"/>
            <p:cNvSpPr>
              <a:spLocks noChangeArrowheads="1"/>
            </p:cNvSpPr>
            <p:nvPr/>
          </p:nvSpPr>
          <p:spPr bwMode="auto">
            <a:xfrm>
              <a:off x="1153" y="3447"/>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78" name="Rectangle 77"/>
            <p:cNvSpPr>
              <a:spLocks noChangeArrowheads="1"/>
            </p:cNvSpPr>
            <p:nvPr/>
          </p:nvSpPr>
          <p:spPr bwMode="auto">
            <a:xfrm>
              <a:off x="1402" y="3447"/>
              <a:ext cx="23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79" name="Rectangle 78"/>
            <p:cNvSpPr>
              <a:spLocks noChangeArrowheads="1"/>
            </p:cNvSpPr>
            <p:nvPr/>
          </p:nvSpPr>
          <p:spPr bwMode="auto">
            <a:xfrm>
              <a:off x="2121" y="3447"/>
              <a:ext cx="248"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80" name="Rectangle 80"/>
            <p:cNvSpPr>
              <a:spLocks noChangeArrowheads="1"/>
            </p:cNvSpPr>
            <p:nvPr/>
          </p:nvSpPr>
          <p:spPr bwMode="auto">
            <a:xfrm>
              <a:off x="1153" y="3604"/>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81" name="Rectangle 81"/>
            <p:cNvSpPr>
              <a:spLocks noChangeArrowheads="1"/>
            </p:cNvSpPr>
            <p:nvPr/>
          </p:nvSpPr>
          <p:spPr bwMode="auto">
            <a:xfrm>
              <a:off x="1641" y="3604"/>
              <a:ext cx="480"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82" name="Rectangle 82"/>
            <p:cNvSpPr>
              <a:spLocks noChangeArrowheads="1"/>
            </p:cNvSpPr>
            <p:nvPr/>
          </p:nvSpPr>
          <p:spPr bwMode="auto">
            <a:xfrm>
              <a:off x="2320" y="3604"/>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83" name="Rectangle 85"/>
            <p:cNvSpPr>
              <a:spLocks noChangeArrowheads="1"/>
            </p:cNvSpPr>
            <p:nvPr/>
          </p:nvSpPr>
          <p:spPr bwMode="auto">
            <a:xfrm>
              <a:off x="1153" y="3761"/>
              <a:ext cx="1216"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84" name="Rectangle 86"/>
            <p:cNvSpPr>
              <a:spLocks noChangeArrowheads="1"/>
            </p:cNvSpPr>
            <p:nvPr/>
          </p:nvSpPr>
          <p:spPr bwMode="auto">
            <a:xfrm>
              <a:off x="1137" y="2190"/>
              <a:ext cx="16"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85" name="Rectangle 87"/>
            <p:cNvSpPr>
              <a:spLocks noChangeArrowheads="1"/>
            </p:cNvSpPr>
            <p:nvPr/>
          </p:nvSpPr>
          <p:spPr bwMode="auto">
            <a:xfrm>
              <a:off x="2353" y="2206"/>
              <a:ext cx="16" cy="157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86" name="Rectangle 90"/>
            <p:cNvSpPr>
              <a:spLocks noChangeArrowheads="1"/>
            </p:cNvSpPr>
            <p:nvPr/>
          </p:nvSpPr>
          <p:spPr bwMode="auto">
            <a:xfrm>
              <a:off x="1385" y="3149"/>
              <a:ext cx="17" cy="62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87" name="Rectangle 91"/>
            <p:cNvSpPr>
              <a:spLocks noChangeArrowheads="1"/>
            </p:cNvSpPr>
            <p:nvPr/>
          </p:nvSpPr>
          <p:spPr bwMode="auto">
            <a:xfrm>
              <a:off x="1625" y="3463"/>
              <a:ext cx="16" cy="3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88" name="Rectangle 92"/>
            <p:cNvSpPr>
              <a:spLocks noChangeArrowheads="1"/>
            </p:cNvSpPr>
            <p:nvPr/>
          </p:nvSpPr>
          <p:spPr bwMode="auto">
            <a:xfrm>
              <a:off x="2105" y="3447"/>
              <a:ext cx="16" cy="33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89" name="Rectangle 95"/>
            <p:cNvSpPr>
              <a:spLocks noChangeArrowheads="1"/>
            </p:cNvSpPr>
            <p:nvPr/>
          </p:nvSpPr>
          <p:spPr bwMode="auto">
            <a:xfrm>
              <a:off x="1865" y="3620"/>
              <a:ext cx="16" cy="15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90" name="Rectangle 98"/>
            <p:cNvSpPr>
              <a:spLocks noChangeArrowheads="1"/>
            </p:cNvSpPr>
            <p:nvPr/>
          </p:nvSpPr>
          <p:spPr bwMode="auto">
            <a:xfrm>
              <a:off x="2320" y="2347"/>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91" name="Freeform 108"/>
            <p:cNvSpPr>
              <a:spLocks/>
            </p:cNvSpPr>
            <p:nvPr/>
          </p:nvSpPr>
          <p:spPr bwMode="auto">
            <a:xfrm>
              <a:off x="1137" y="3132"/>
              <a:ext cx="273" cy="654"/>
            </a:xfrm>
            <a:custGeom>
              <a:avLst/>
              <a:gdLst>
                <a:gd name="T0" fmla="*/ 273 w 273"/>
                <a:gd name="T1" fmla="*/ 9 h 654"/>
                <a:gd name="T2" fmla="*/ 248 w 273"/>
                <a:gd name="T3" fmla="*/ 0 h 654"/>
                <a:gd name="T4" fmla="*/ 0 w 273"/>
                <a:gd name="T5" fmla="*/ 646 h 654"/>
                <a:gd name="T6" fmla="*/ 25 w 273"/>
                <a:gd name="T7" fmla="*/ 654 h 654"/>
                <a:gd name="T8" fmla="*/ 273 w 273"/>
                <a:gd name="T9" fmla="*/ 9 h 6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3" h="654">
                  <a:moveTo>
                    <a:pt x="273" y="9"/>
                  </a:moveTo>
                  <a:lnTo>
                    <a:pt x="248" y="0"/>
                  </a:lnTo>
                  <a:lnTo>
                    <a:pt x="0" y="646"/>
                  </a:lnTo>
                  <a:lnTo>
                    <a:pt x="25" y="654"/>
                  </a:lnTo>
                  <a:lnTo>
                    <a:pt x="273"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892" name="Oval 110"/>
            <p:cNvSpPr>
              <a:spLocks noChangeArrowheads="1"/>
            </p:cNvSpPr>
            <p:nvPr/>
          </p:nvSpPr>
          <p:spPr bwMode="auto">
            <a:xfrm>
              <a:off x="1344" y="3099"/>
              <a:ext cx="99" cy="100"/>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93" name="Oval 111"/>
            <p:cNvSpPr>
              <a:spLocks noChangeArrowheads="1"/>
            </p:cNvSpPr>
            <p:nvPr/>
          </p:nvSpPr>
          <p:spPr bwMode="auto">
            <a:xfrm>
              <a:off x="1584" y="2793"/>
              <a:ext cx="99" cy="100"/>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94" name="Oval 112"/>
            <p:cNvSpPr>
              <a:spLocks noChangeArrowheads="1"/>
            </p:cNvSpPr>
            <p:nvPr/>
          </p:nvSpPr>
          <p:spPr bwMode="auto">
            <a:xfrm>
              <a:off x="1832" y="2636"/>
              <a:ext cx="99" cy="99"/>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95" name="Oval 113"/>
            <p:cNvSpPr>
              <a:spLocks noChangeArrowheads="1"/>
            </p:cNvSpPr>
            <p:nvPr/>
          </p:nvSpPr>
          <p:spPr bwMode="auto">
            <a:xfrm>
              <a:off x="2055" y="2471"/>
              <a:ext cx="99" cy="99"/>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96" name="Oval 114"/>
            <p:cNvSpPr>
              <a:spLocks noChangeArrowheads="1"/>
            </p:cNvSpPr>
            <p:nvPr/>
          </p:nvSpPr>
          <p:spPr bwMode="auto">
            <a:xfrm>
              <a:off x="2303" y="2148"/>
              <a:ext cx="100" cy="99"/>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97" name="Freeform 115"/>
            <p:cNvSpPr>
              <a:spLocks/>
            </p:cNvSpPr>
            <p:nvPr/>
          </p:nvSpPr>
          <p:spPr bwMode="auto">
            <a:xfrm>
              <a:off x="1385" y="2818"/>
              <a:ext cx="265" cy="323"/>
            </a:xfrm>
            <a:custGeom>
              <a:avLst/>
              <a:gdLst>
                <a:gd name="T0" fmla="*/ 0 w 265"/>
                <a:gd name="T1" fmla="*/ 306 h 323"/>
                <a:gd name="T2" fmla="*/ 17 w 265"/>
                <a:gd name="T3" fmla="*/ 323 h 323"/>
                <a:gd name="T4" fmla="*/ 265 w 265"/>
                <a:gd name="T5" fmla="*/ 17 h 323"/>
                <a:gd name="T6" fmla="*/ 248 w 265"/>
                <a:gd name="T7" fmla="*/ 0 h 323"/>
                <a:gd name="T8" fmla="*/ 0 w 265"/>
                <a:gd name="T9" fmla="*/ 306 h 3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5" h="323">
                  <a:moveTo>
                    <a:pt x="0" y="306"/>
                  </a:moveTo>
                  <a:lnTo>
                    <a:pt x="17" y="323"/>
                  </a:lnTo>
                  <a:lnTo>
                    <a:pt x="265" y="17"/>
                  </a:lnTo>
                  <a:lnTo>
                    <a:pt x="248" y="0"/>
                  </a:lnTo>
                  <a:lnTo>
                    <a:pt x="0" y="30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898" name="Freeform 116"/>
            <p:cNvSpPr>
              <a:spLocks/>
            </p:cNvSpPr>
            <p:nvPr/>
          </p:nvSpPr>
          <p:spPr bwMode="auto">
            <a:xfrm>
              <a:off x="2105" y="2190"/>
              <a:ext cx="264" cy="322"/>
            </a:xfrm>
            <a:custGeom>
              <a:avLst/>
              <a:gdLst>
                <a:gd name="T0" fmla="*/ 0 w 264"/>
                <a:gd name="T1" fmla="*/ 306 h 322"/>
                <a:gd name="T2" fmla="*/ 16 w 264"/>
                <a:gd name="T3" fmla="*/ 322 h 322"/>
                <a:gd name="T4" fmla="*/ 264 w 264"/>
                <a:gd name="T5" fmla="*/ 16 h 322"/>
                <a:gd name="T6" fmla="*/ 248 w 264"/>
                <a:gd name="T7" fmla="*/ 0 h 322"/>
                <a:gd name="T8" fmla="*/ 0 w 264"/>
                <a:gd name="T9" fmla="*/ 306 h 3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4" h="322">
                  <a:moveTo>
                    <a:pt x="0" y="306"/>
                  </a:moveTo>
                  <a:lnTo>
                    <a:pt x="16" y="322"/>
                  </a:lnTo>
                  <a:lnTo>
                    <a:pt x="264" y="16"/>
                  </a:lnTo>
                  <a:lnTo>
                    <a:pt x="248" y="0"/>
                  </a:lnTo>
                  <a:lnTo>
                    <a:pt x="0" y="30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899" name="Freeform 117"/>
            <p:cNvSpPr>
              <a:spLocks/>
            </p:cNvSpPr>
            <p:nvPr/>
          </p:nvSpPr>
          <p:spPr bwMode="auto">
            <a:xfrm>
              <a:off x="1641" y="2512"/>
              <a:ext cx="455" cy="331"/>
            </a:xfrm>
            <a:custGeom>
              <a:avLst/>
              <a:gdLst>
                <a:gd name="T0" fmla="*/ 0 w 455"/>
                <a:gd name="T1" fmla="*/ 306 h 331"/>
                <a:gd name="T2" fmla="*/ 9 w 455"/>
                <a:gd name="T3" fmla="*/ 331 h 331"/>
                <a:gd name="T4" fmla="*/ 455 w 455"/>
                <a:gd name="T5" fmla="*/ 25 h 331"/>
                <a:gd name="T6" fmla="*/ 447 w 455"/>
                <a:gd name="T7" fmla="*/ 0 h 331"/>
                <a:gd name="T8" fmla="*/ 0 w 455"/>
                <a:gd name="T9" fmla="*/ 306 h 3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5" h="331">
                  <a:moveTo>
                    <a:pt x="0" y="306"/>
                  </a:moveTo>
                  <a:lnTo>
                    <a:pt x="9" y="331"/>
                  </a:lnTo>
                  <a:lnTo>
                    <a:pt x="455" y="25"/>
                  </a:lnTo>
                  <a:lnTo>
                    <a:pt x="447" y="0"/>
                  </a:lnTo>
                  <a:lnTo>
                    <a:pt x="0" y="30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2778" name="Group 141"/>
          <p:cNvGrpSpPr>
            <a:grpSpLocks/>
          </p:cNvGrpSpPr>
          <p:nvPr/>
        </p:nvGrpSpPr>
        <p:grpSpPr bwMode="auto">
          <a:xfrm>
            <a:off x="3962400" y="3457575"/>
            <a:ext cx="4103688" cy="971550"/>
            <a:chOff x="2496" y="2178"/>
            <a:chExt cx="2585" cy="612"/>
          </a:xfrm>
        </p:grpSpPr>
        <p:sp>
          <p:nvSpPr>
            <p:cNvPr id="32832" name="Rectangle 24"/>
            <p:cNvSpPr>
              <a:spLocks noChangeArrowheads="1"/>
            </p:cNvSpPr>
            <p:nvPr/>
          </p:nvSpPr>
          <p:spPr bwMode="auto">
            <a:xfrm>
              <a:off x="4707" y="2398"/>
              <a:ext cx="37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rgbClr val="000000"/>
                  </a:solidFill>
                  <a:latin typeface="ＭＳ Ｐゴシック" charset="-128"/>
                </a:rPr>
                <a:t>効果</a:t>
              </a:r>
              <a:endParaRPr lang="ja-JP" altLang="en-US" sz="4000">
                <a:ea typeface="HG正楷書体-PRO" pitchFamily="66" charset="-128"/>
              </a:endParaRPr>
            </a:p>
          </p:txBody>
        </p:sp>
        <p:sp>
          <p:nvSpPr>
            <p:cNvPr id="32833" name="Rectangle 97"/>
            <p:cNvSpPr>
              <a:spLocks noChangeArrowheads="1"/>
            </p:cNvSpPr>
            <p:nvPr/>
          </p:nvSpPr>
          <p:spPr bwMode="auto">
            <a:xfrm>
              <a:off x="2496" y="2181"/>
              <a:ext cx="2242" cy="16"/>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nvGrpSpPr>
            <p:cNvPr id="32834" name="Group 127"/>
            <p:cNvGrpSpPr>
              <a:grpSpLocks/>
            </p:cNvGrpSpPr>
            <p:nvPr/>
          </p:nvGrpSpPr>
          <p:grpSpPr bwMode="auto">
            <a:xfrm>
              <a:off x="4593" y="2178"/>
              <a:ext cx="124" cy="612"/>
              <a:chOff x="4380" y="2214"/>
              <a:chExt cx="124" cy="612"/>
            </a:xfrm>
          </p:grpSpPr>
          <p:sp>
            <p:nvSpPr>
              <p:cNvPr id="32836" name="Rectangle 124"/>
              <p:cNvSpPr>
                <a:spLocks noChangeArrowheads="1"/>
              </p:cNvSpPr>
              <p:nvPr/>
            </p:nvSpPr>
            <p:spPr bwMode="auto">
              <a:xfrm>
                <a:off x="4430" y="2314"/>
                <a:ext cx="24" cy="39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37" name="Freeform 125"/>
              <p:cNvSpPr>
                <a:spLocks/>
              </p:cNvSpPr>
              <p:nvPr/>
            </p:nvSpPr>
            <p:spPr bwMode="auto">
              <a:xfrm>
                <a:off x="4380" y="2214"/>
                <a:ext cx="124" cy="124"/>
              </a:xfrm>
              <a:custGeom>
                <a:avLst/>
                <a:gdLst>
                  <a:gd name="T0" fmla="*/ 124 w 124"/>
                  <a:gd name="T1" fmla="*/ 124 h 124"/>
                  <a:gd name="T2" fmla="*/ 66 w 124"/>
                  <a:gd name="T3" fmla="*/ 0 h 124"/>
                  <a:gd name="T4" fmla="*/ 0 w 124"/>
                  <a:gd name="T5" fmla="*/ 124 h 124"/>
                  <a:gd name="T6" fmla="*/ 124 w 124"/>
                  <a:gd name="T7" fmla="*/ 124 h 12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4" h="124">
                    <a:moveTo>
                      <a:pt x="124" y="124"/>
                    </a:moveTo>
                    <a:lnTo>
                      <a:pt x="66" y="0"/>
                    </a:lnTo>
                    <a:lnTo>
                      <a:pt x="0" y="124"/>
                    </a:lnTo>
                    <a:lnTo>
                      <a:pt x="124" y="1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838" name="Freeform 126"/>
              <p:cNvSpPr>
                <a:spLocks/>
              </p:cNvSpPr>
              <p:nvPr/>
            </p:nvSpPr>
            <p:spPr bwMode="auto">
              <a:xfrm>
                <a:off x="4380" y="2694"/>
                <a:ext cx="124" cy="132"/>
              </a:xfrm>
              <a:custGeom>
                <a:avLst/>
                <a:gdLst>
                  <a:gd name="T0" fmla="*/ 0 w 124"/>
                  <a:gd name="T1" fmla="*/ 0 h 132"/>
                  <a:gd name="T2" fmla="*/ 66 w 124"/>
                  <a:gd name="T3" fmla="*/ 132 h 132"/>
                  <a:gd name="T4" fmla="*/ 124 w 124"/>
                  <a:gd name="T5" fmla="*/ 0 h 132"/>
                  <a:gd name="T6" fmla="*/ 0 w 124"/>
                  <a:gd name="T7" fmla="*/ 0 h 1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4" h="132">
                    <a:moveTo>
                      <a:pt x="0" y="0"/>
                    </a:moveTo>
                    <a:lnTo>
                      <a:pt x="66" y="132"/>
                    </a:lnTo>
                    <a:lnTo>
                      <a:pt x="12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32835" name="Line 131"/>
            <p:cNvSpPr>
              <a:spLocks noChangeShapeType="1"/>
            </p:cNvSpPr>
            <p:nvPr/>
          </p:nvSpPr>
          <p:spPr bwMode="auto">
            <a:xfrm>
              <a:off x="4321" y="2781"/>
              <a:ext cx="452" cy="0"/>
            </a:xfrm>
            <a:prstGeom prst="line">
              <a:avLst/>
            </a:prstGeom>
            <a:noFill/>
            <a:ln w="2857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2779" name="Group 140"/>
          <p:cNvGrpSpPr>
            <a:grpSpLocks/>
          </p:cNvGrpSpPr>
          <p:nvPr/>
        </p:nvGrpSpPr>
        <p:grpSpPr bwMode="auto">
          <a:xfrm>
            <a:off x="4524375" y="2806700"/>
            <a:ext cx="2619375" cy="3460750"/>
            <a:chOff x="2850" y="1768"/>
            <a:chExt cx="1650" cy="2180"/>
          </a:xfrm>
        </p:grpSpPr>
        <p:sp>
          <p:nvSpPr>
            <p:cNvPr id="32781" name="Rectangle 15"/>
            <p:cNvSpPr>
              <a:spLocks noChangeArrowheads="1"/>
            </p:cNvSpPr>
            <p:nvPr/>
          </p:nvSpPr>
          <p:spPr bwMode="auto">
            <a:xfrm>
              <a:off x="3362" y="1768"/>
              <a:ext cx="517"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600" b="1">
                  <a:solidFill>
                    <a:srgbClr val="000000"/>
                  </a:solidFill>
                  <a:latin typeface="ＭＳ Ｐゴシック" charset="-128"/>
                </a:rPr>
                <a:t>《</a:t>
              </a:r>
              <a:r>
                <a:rPr lang="ja-JP" altLang="en-US" sz="1600" b="1">
                  <a:solidFill>
                    <a:srgbClr val="000000"/>
                  </a:solidFill>
                  <a:latin typeface="ＭＳ Ｐゴシック" charset="-128"/>
                </a:rPr>
                <a:t>改善後</a:t>
              </a:r>
              <a:r>
                <a:rPr lang="en-US" altLang="ja-JP" sz="1600" b="1">
                  <a:solidFill>
                    <a:srgbClr val="000000"/>
                  </a:solidFill>
                  <a:latin typeface="ＭＳ Ｐゴシック" charset="-128"/>
                </a:rPr>
                <a:t>》</a:t>
              </a:r>
              <a:endParaRPr lang="en-US" altLang="ja-JP" sz="4000">
                <a:ea typeface="HG正楷書体-PRO" pitchFamily="66" charset="-128"/>
              </a:endParaRPr>
            </a:p>
          </p:txBody>
        </p:sp>
        <p:sp>
          <p:nvSpPr>
            <p:cNvPr id="32782" name="Rectangle 22"/>
            <p:cNvSpPr>
              <a:spLocks noChangeArrowheads="1"/>
            </p:cNvSpPr>
            <p:nvPr/>
          </p:nvSpPr>
          <p:spPr bwMode="auto">
            <a:xfrm>
              <a:off x="2939" y="1897"/>
              <a:ext cx="25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rgbClr val="000000"/>
                  </a:solidFill>
                  <a:latin typeface="ＭＳ Ｐゴシック" charset="-128"/>
                </a:rPr>
                <a:t>（件）</a:t>
              </a:r>
              <a:endParaRPr lang="ja-JP" altLang="en-US" sz="4000">
                <a:ea typeface="HG正楷書体-PRO" pitchFamily="66" charset="-128"/>
              </a:endParaRPr>
            </a:p>
          </p:txBody>
        </p:sp>
        <p:sp>
          <p:nvSpPr>
            <p:cNvPr id="32783" name="Rectangle 23"/>
            <p:cNvSpPr>
              <a:spLocks noChangeArrowheads="1"/>
            </p:cNvSpPr>
            <p:nvPr/>
          </p:nvSpPr>
          <p:spPr bwMode="auto">
            <a:xfrm>
              <a:off x="3362" y="2380"/>
              <a:ext cx="43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rgbClr val="000000"/>
                  </a:solidFill>
                  <a:latin typeface="ＭＳ Ｐゴシック" charset="-128"/>
                </a:rPr>
                <a:t>１１月度</a:t>
              </a:r>
              <a:endParaRPr lang="ja-JP" altLang="en-US" sz="4000">
                <a:ea typeface="HG正楷書体-PRO" pitchFamily="66" charset="-128"/>
              </a:endParaRPr>
            </a:p>
          </p:txBody>
        </p:sp>
        <p:sp>
          <p:nvSpPr>
            <p:cNvPr id="32784" name="Rectangle 26"/>
            <p:cNvSpPr>
              <a:spLocks noChangeArrowheads="1"/>
            </p:cNvSpPr>
            <p:nvPr/>
          </p:nvSpPr>
          <p:spPr bwMode="auto">
            <a:xfrm>
              <a:off x="3362" y="2537"/>
              <a:ext cx="45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rgbClr val="000000"/>
                  </a:solidFill>
                  <a:latin typeface="ＭＳ Ｐゴシック" charset="-128"/>
                </a:rPr>
                <a:t>ｎ＝ </a:t>
              </a:r>
              <a:r>
                <a:rPr lang="en-US" altLang="ja-JP" sz="1600" b="1">
                  <a:solidFill>
                    <a:srgbClr val="000000"/>
                  </a:solidFill>
                  <a:latin typeface="ＭＳ Ｐゴシック" charset="-128"/>
                </a:rPr>
                <a:t>60  </a:t>
              </a:r>
              <a:endParaRPr lang="en-US" altLang="ja-JP" sz="4000">
                <a:ea typeface="HG正楷書体-PRO" pitchFamily="66" charset="-128"/>
              </a:endParaRPr>
            </a:p>
          </p:txBody>
        </p:sp>
        <p:sp>
          <p:nvSpPr>
            <p:cNvPr id="32785" name="Rectangle 27"/>
            <p:cNvSpPr>
              <a:spLocks noChangeArrowheads="1"/>
            </p:cNvSpPr>
            <p:nvPr/>
          </p:nvSpPr>
          <p:spPr bwMode="auto">
            <a:xfrm>
              <a:off x="4090" y="2537"/>
              <a:ext cx="25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rgbClr val="000000"/>
                  </a:solidFill>
                  <a:latin typeface="ＭＳ Ｐゴシック" charset="-128"/>
                </a:rPr>
                <a:t>（％）</a:t>
              </a:r>
              <a:endParaRPr lang="ja-JP" altLang="en-US" sz="4000">
                <a:ea typeface="HG正楷書体-PRO" pitchFamily="66" charset="-128"/>
              </a:endParaRPr>
            </a:p>
          </p:txBody>
        </p:sp>
        <p:sp>
          <p:nvSpPr>
            <p:cNvPr id="32786" name="Rectangle 30"/>
            <p:cNvSpPr>
              <a:spLocks noChangeArrowheads="1"/>
            </p:cNvSpPr>
            <p:nvPr/>
          </p:nvSpPr>
          <p:spPr bwMode="auto">
            <a:xfrm>
              <a:off x="2932" y="2750"/>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600">
                  <a:solidFill>
                    <a:srgbClr val="000000"/>
                  </a:solidFill>
                  <a:latin typeface="ＭＳ Ｐゴシック" charset="-128"/>
                </a:rPr>
                <a:t>60</a:t>
              </a:r>
              <a:endParaRPr lang="en-US" altLang="ja-JP" sz="4000">
                <a:ea typeface="HG正楷書体-PRO" pitchFamily="66" charset="-128"/>
              </a:endParaRPr>
            </a:p>
          </p:txBody>
        </p:sp>
        <p:sp>
          <p:nvSpPr>
            <p:cNvPr id="32787" name="Rectangle 31"/>
            <p:cNvSpPr>
              <a:spLocks noChangeArrowheads="1"/>
            </p:cNvSpPr>
            <p:nvPr/>
          </p:nvSpPr>
          <p:spPr bwMode="auto">
            <a:xfrm>
              <a:off x="4090" y="2694"/>
              <a:ext cx="19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600">
                  <a:solidFill>
                    <a:srgbClr val="000000"/>
                  </a:solidFill>
                  <a:latin typeface="ＭＳ Ｐゴシック" charset="-128"/>
                </a:rPr>
                <a:t>100</a:t>
              </a:r>
              <a:endParaRPr lang="en-US" altLang="ja-JP" sz="4000">
                <a:ea typeface="HG正楷書体-PRO" pitchFamily="66" charset="-128"/>
              </a:endParaRPr>
            </a:p>
          </p:txBody>
        </p:sp>
        <p:sp>
          <p:nvSpPr>
            <p:cNvPr id="32788" name="Rectangle 36"/>
            <p:cNvSpPr>
              <a:spLocks noChangeArrowheads="1"/>
            </p:cNvSpPr>
            <p:nvPr/>
          </p:nvSpPr>
          <p:spPr bwMode="auto">
            <a:xfrm>
              <a:off x="2932" y="3064"/>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600">
                  <a:solidFill>
                    <a:srgbClr val="000000"/>
                  </a:solidFill>
                  <a:latin typeface="ＭＳ Ｐゴシック" charset="-128"/>
                </a:rPr>
                <a:t>40</a:t>
              </a:r>
              <a:endParaRPr lang="en-US" altLang="ja-JP" sz="4000">
                <a:ea typeface="HG正楷書体-PRO" pitchFamily="66" charset="-128"/>
              </a:endParaRPr>
            </a:p>
          </p:txBody>
        </p:sp>
        <p:sp>
          <p:nvSpPr>
            <p:cNvPr id="32789" name="Rectangle 37"/>
            <p:cNvSpPr>
              <a:spLocks noChangeArrowheads="1"/>
            </p:cNvSpPr>
            <p:nvPr/>
          </p:nvSpPr>
          <p:spPr bwMode="auto">
            <a:xfrm>
              <a:off x="4372" y="3008"/>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a:solidFill>
                    <a:srgbClr val="000000"/>
                  </a:solidFill>
                  <a:latin typeface="ＭＳ Ｐゴシック" charset="-128"/>
                </a:rPr>
                <a:t>累</a:t>
              </a:r>
              <a:endParaRPr lang="ja-JP" altLang="en-US" sz="4000">
                <a:ea typeface="HG正楷書体-PRO" pitchFamily="66" charset="-128"/>
              </a:endParaRPr>
            </a:p>
          </p:txBody>
        </p:sp>
        <p:sp>
          <p:nvSpPr>
            <p:cNvPr id="32790" name="Rectangle 38"/>
            <p:cNvSpPr>
              <a:spLocks noChangeArrowheads="1"/>
            </p:cNvSpPr>
            <p:nvPr/>
          </p:nvSpPr>
          <p:spPr bwMode="auto">
            <a:xfrm>
              <a:off x="4156" y="3229"/>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600">
                  <a:solidFill>
                    <a:srgbClr val="000000"/>
                  </a:solidFill>
                  <a:latin typeface="ＭＳ Ｐゴシック" charset="-128"/>
                </a:rPr>
                <a:t>50</a:t>
              </a:r>
              <a:endParaRPr lang="en-US" altLang="ja-JP" sz="4000">
                <a:ea typeface="HG正楷書体-PRO" pitchFamily="66" charset="-128"/>
              </a:endParaRPr>
            </a:p>
          </p:txBody>
        </p:sp>
        <p:sp>
          <p:nvSpPr>
            <p:cNvPr id="32791" name="Rectangle 39"/>
            <p:cNvSpPr>
              <a:spLocks noChangeArrowheads="1"/>
            </p:cNvSpPr>
            <p:nvPr/>
          </p:nvSpPr>
          <p:spPr bwMode="auto">
            <a:xfrm>
              <a:off x="4372" y="3165"/>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a:solidFill>
                    <a:srgbClr val="000000"/>
                  </a:solidFill>
                  <a:latin typeface="ＭＳ Ｐゴシック" charset="-128"/>
                </a:rPr>
                <a:t>積</a:t>
              </a:r>
              <a:endParaRPr lang="ja-JP" altLang="en-US" sz="4000">
                <a:ea typeface="HG正楷書体-PRO" pitchFamily="66" charset="-128"/>
              </a:endParaRPr>
            </a:p>
          </p:txBody>
        </p:sp>
        <p:sp>
          <p:nvSpPr>
            <p:cNvPr id="32792" name="Rectangle 41"/>
            <p:cNvSpPr>
              <a:spLocks noChangeArrowheads="1"/>
            </p:cNvSpPr>
            <p:nvPr/>
          </p:nvSpPr>
          <p:spPr bwMode="auto">
            <a:xfrm>
              <a:off x="2932" y="3379"/>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600">
                  <a:solidFill>
                    <a:srgbClr val="000000"/>
                  </a:solidFill>
                  <a:latin typeface="ＭＳ Ｐゴシック" charset="-128"/>
                </a:rPr>
                <a:t>20</a:t>
              </a:r>
              <a:endParaRPr lang="en-US" altLang="ja-JP" sz="4000">
                <a:ea typeface="HG正楷書体-PRO" pitchFamily="66" charset="-128"/>
              </a:endParaRPr>
            </a:p>
          </p:txBody>
        </p:sp>
        <p:sp>
          <p:nvSpPr>
            <p:cNvPr id="32793" name="Rectangle 42"/>
            <p:cNvSpPr>
              <a:spLocks noChangeArrowheads="1"/>
            </p:cNvSpPr>
            <p:nvPr/>
          </p:nvSpPr>
          <p:spPr bwMode="auto">
            <a:xfrm>
              <a:off x="4372" y="3323"/>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a:solidFill>
                    <a:srgbClr val="000000"/>
                  </a:solidFill>
                  <a:latin typeface="ＭＳ Ｐゴシック" charset="-128"/>
                </a:rPr>
                <a:t>比</a:t>
              </a:r>
              <a:endParaRPr lang="ja-JP" altLang="en-US" sz="4000">
                <a:ea typeface="HG正楷書体-PRO" pitchFamily="66" charset="-128"/>
              </a:endParaRPr>
            </a:p>
          </p:txBody>
        </p:sp>
        <p:sp>
          <p:nvSpPr>
            <p:cNvPr id="32794" name="Rectangle 43"/>
            <p:cNvSpPr>
              <a:spLocks noChangeArrowheads="1"/>
            </p:cNvSpPr>
            <p:nvPr/>
          </p:nvSpPr>
          <p:spPr bwMode="auto">
            <a:xfrm>
              <a:off x="4372" y="3480"/>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a:solidFill>
                    <a:srgbClr val="000000"/>
                  </a:solidFill>
                  <a:latin typeface="ＭＳ Ｐゴシック" charset="-128"/>
                </a:rPr>
                <a:t>率</a:t>
              </a:r>
              <a:endParaRPr lang="ja-JP" altLang="en-US" sz="4000">
                <a:ea typeface="HG正楷書体-PRO" pitchFamily="66" charset="-128"/>
              </a:endParaRPr>
            </a:p>
          </p:txBody>
        </p:sp>
        <p:sp>
          <p:nvSpPr>
            <p:cNvPr id="32795" name="Rectangle 46"/>
            <p:cNvSpPr>
              <a:spLocks noChangeArrowheads="1"/>
            </p:cNvSpPr>
            <p:nvPr/>
          </p:nvSpPr>
          <p:spPr bwMode="auto">
            <a:xfrm>
              <a:off x="2998" y="3637"/>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600">
                  <a:solidFill>
                    <a:srgbClr val="000000"/>
                  </a:solidFill>
                  <a:latin typeface="ＭＳ Ｐゴシック" charset="-128"/>
                </a:rPr>
                <a:t>0</a:t>
              </a:r>
              <a:endParaRPr lang="en-US" altLang="ja-JP" sz="4000">
                <a:ea typeface="HG正楷書体-PRO" pitchFamily="66" charset="-128"/>
              </a:endParaRPr>
            </a:p>
          </p:txBody>
        </p:sp>
        <p:sp>
          <p:nvSpPr>
            <p:cNvPr id="32796" name="Rectangle 47"/>
            <p:cNvSpPr>
              <a:spLocks noChangeArrowheads="1"/>
            </p:cNvSpPr>
            <p:nvPr/>
          </p:nvSpPr>
          <p:spPr bwMode="auto">
            <a:xfrm>
              <a:off x="4167" y="3669"/>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600">
                  <a:solidFill>
                    <a:srgbClr val="000000"/>
                  </a:solidFill>
                  <a:latin typeface="ＭＳ Ｐゴシック" charset="-128"/>
                </a:rPr>
                <a:t>0</a:t>
              </a:r>
              <a:endParaRPr lang="en-US" altLang="ja-JP" sz="4000">
                <a:ea typeface="HG正楷書体-PRO" pitchFamily="66" charset="-128"/>
              </a:endParaRPr>
            </a:p>
          </p:txBody>
        </p:sp>
        <p:sp>
          <p:nvSpPr>
            <p:cNvPr id="32797" name="Rectangle 51"/>
            <p:cNvSpPr>
              <a:spLocks noChangeArrowheads="1"/>
            </p:cNvSpPr>
            <p:nvPr/>
          </p:nvSpPr>
          <p:spPr bwMode="auto">
            <a:xfrm>
              <a:off x="3395" y="3794"/>
              <a:ext cx="12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rgbClr val="000000"/>
                  </a:solidFill>
                  <a:latin typeface="ＭＳ Ｐゴシック" charset="-128"/>
                </a:rPr>
                <a:t>ウ</a:t>
              </a:r>
              <a:endParaRPr lang="ja-JP" altLang="en-US" sz="4000">
                <a:ea typeface="HG正楷書体-PRO" pitchFamily="66" charset="-128"/>
              </a:endParaRPr>
            </a:p>
          </p:txBody>
        </p:sp>
        <p:sp>
          <p:nvSpPr>
            <p:cNvPr id="32798" name="Rectangle 52"/>
            <p:cNvSpPr>
              <a:spLocks noChangeArrowheads="1"/>
            </p:cNvSpPr>
            <p:nvPr/>
          </p:nvSpPr>
          <p:spPr bwMode="auto">
            <a:xfrm>
              <a:off x="3644" y="3794"/>
              <a:ext cx="11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rgbClr val="000000"/>
                  </a:solidFill>
                  <a:latin typeface="ＭＳ Ｐゴシック" charset="-128"/>
                </a:rPr>
                <a:t>エ</a:t>
              </a:r>
              <a:endParaRPr lang="ja-JP" altLang="en-US" sz="4000">
                <a:ea typeface="HG正楷書体-PRO" pitchFamily="66" charset="-128"/>
              </a:endParaRPr>
            </a:p>
          </p:txBody>
        </p:sp>
        <p:sp>
          <p:nvSpPr>
            <p:cNvPr id="32799" name="Rectangle 55"/>
            <p:cNvSpPr>
              <a:spLocks noChangeArrowheads="1"/>
            </p:cNvSpPr>
            <p:nvPr/>
          </p:nvSpPr>
          <p:spPr bwMode="auto">
            <a:xfrm>
              <a:off x="3818" y="3818"/>
              <a:ext cx="28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200" b="1">
                  <a:solidFill>
                    <a:srgbClr val="000000"/>
                  </a:solidFill>
                  <a:latin typeface="ＭＳ Ｐゴシック" charset="-128"/>
                </a:rPr>
                <a:t>その他</a:t>
              </a:r>
              <a:endParaRPr lang="ja-JP" altLang="en-US" sz="1200">
                <a:ea typeface="HG正楷書体-PRO" pitchFamily="66" charset="-128"/>
              </a:endParaRPr>
            </a:p>
          </p:txBody>
        </p:sp>
        <p:sp>
          <p:nvSpPr>
            <p:cNvPr id="32800" name="Rectangle 56"/>
            <p:cNvSpPr>
              <a:spLocks noChangeArrowheads="1"/>
            </p:cNvSpPr>
            <p:nvPr/>
          </p:nvSpPr>
          <p:spPr bwMode="auto">
            <a:xfrm>
              <a:off x="3155" y="3794"/>
              <a:ext cx="10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rgbClr val="000000"/>
                  </a:solidFill>
                  <a:latin typeface="ＭＳ Ｐゴシック" charset="-128"/>
                </a:rPr>
                <a:t>イ</a:t>
              </a:r>
              <a:endParaRPr lang="ja-JP" altLang="en-US" sz="4000">
                <a:ea typeface="HG正楷書体-PRO" pitchFamily="66" charset="-128"/>
              </a:endParaRPr>
            </a:p>
          </p:txBody>
        </p:sp>
        <p:sp>
          <p:nvSpPr>
            <p:cNvPr id="32801" name="Rectangle 66"/>
            <p:cNvSpPr>
              <a:spLocks noChangeArrowheads="1"/>
            </p:cNvSpPr>
            <p:nvPr/>
          </p:nvSpPr>
          <p:spPr bwMode="auto">
            <a:xfrm>
              <a:off x="3089" y="2818"/>
              <a:ext cx="42"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02" name="Rectangle 69"/>
            <p:cNvSpPr>
              <a:spLocks noChangeArrowheads="1"/>
            </p:cNvSpPr>
            <p:nvPr/>
          </p:nvSpPr>
          <p:spPr bwMode="auto">
            <a:xfrm>
              <a:off x="3089" y="2975"/>
              <a:ext cx="42"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03" name="Rectangle 72"/>
            <p:cNvSpPr>
              <a:spLocks noChangeArrowheads="1"/>
            </p:cNvSpPr>
            <p:nvPr/>
          </p:nvSpPr>
          <p:spPr bwMode="auto">
            <a:xfrm>
              <a:off x="3089" y="3132"/>
              <a:ext cx="42"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04" name="Rectangle 75"/>
            <p:cNvSpPr>
              <a:spLocks noChangeArrowheads="1"/>
            </p:cNvSpPr>
            <p:nvPr/>
          </p:nvSpPr>
          <p:spPr bwMode="auto">
            <a:xfrm>
              <a:off x="3089" y="3290"/>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05" name="Rectangle 79"/>
            <p:cNvSpPr>
              <a:spLocks noChangeArrowheads="1"/>
            </p:cNvSpPr>
            <p:nvPr/>
          </p:nvSpPr>
          <p:spPr bwMode="auto">
            <a:xfrm>
              <a:off x="3089" y="3447"/>
              <a:ext cx="248"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06" name="Rectangle 83"/>
            <p:cNvSpPr>
              <a:spLocks noChangeArrowheads="1"/>
            </p:cNvSpPr>
            <p:nvPr/>
          </p:nvSpPr>
          <p:spPr bwMode="auto">
            <a:xfrm>
              <a:off x="3089" y="3604"/>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07" name="Rectangle 84"/>
            <p:cNvSpPr>
              <a:spLocks noChangeArrowheads="1"/>
            </p:cNvSpPr>
            <p:nvPr/>
          </p:nvSpPr>
          <p:spPr bwMode="auto">
            <a:xfrm>
              <a:off x="3337" y="3604"/>
              <a:ext cx="48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08" name="Rectangle 89"/>
            <p:cNvSpPr>
              <a:spLocks noChangeArrowheads="1"/>
            </p:cNvSpPr>
            <p:nvPr/>
          </p:nvSpPr>
          <p:spPr bwMode="auto">
            <a:xfrm>
              <a:off x="4049" y="2818"/>
              <a:ext cx="16" cy="96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09" name="Rectangle 93"/>
            <p:cNvSpPr>
              <a:spLocks noChangeArrowheads="1"/>
            </p:cNvSpPr>
            <p:nvPr/>
          </p:nvSpPr>
          <p:spPr bwMode="auto">
            <a:xfrm>
              <a:off x="3321" y="3463"/>
              <a:ext cx="16" cy="3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10" name="Rectangle 94"/>
            <p:cNvSpPr>
              <a:spLocks noChangeArrowheads="1"/>
            </p:cNvSpPr>
            <p:nvPr/>
          </p:nvSpPr>
          <p:spPr bwMode="auto">
            <a:xfrm>
              <a:off x="3809" y="3447"/>
              <a:ext cx="17" cy="33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11" name="Rectangle 96"/>
            <p:cNvSpPr>
              <a:spLocks noChangeArrowheads="1"/>
            </p:cNvSpPr>
            <p:nvPr/>
          </p:nvSpPr>
          <p:spPr bwMode="auto">
            <a:xfrm>
              <a:off x="3561" y="3620"/>
              <a:ext cx="16" cy="15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12" name="Rectangle 99"/>
            <p:cNvSpPr>
              <a:spLocks noChangeArrowheads="1"/>
            </p:cNvSpPr>
            <p:nvPr/>
          </p:nvSpPr>
          <p:spPr bwMode="auto">
            <a:xfrm>
              <a:off x="3089" y="2504"/>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13" name="Rectangle 100"/>
            <p:cNvSpPr>
              <a:spLocks noChangeArrowheads="1"/>
            </p:cNvSpPr>
            <p:nvPr/>
          </p:nvSpPr>
          <p:spPr bwMode="auto">
            <a:xfrm>
              <a:off x="3089" y="2661"/>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14" name="Rectangle 102"/>
            <p:cNvSpPr>
              <a:spLocks noChangeArrowheads="1"/>
            </p:cNvSpPr>
            <p:nvPr/>
          </p:nvSpPr>
          <p:spPr bwMode="auto">
            <a:xfrm>
              <a:off x="4016" y="2975"/>
              <a:ext cx="49"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15" name="Rectangle 103"/>
            <p:cNvSpPr>
              <a:spLocks noChangeArrowheads="1"/>
            </p:cNvSpPr>
            <p:nvPr/>
          </p:nvSpPr>
          <p:spPr bwMode="auto">
            <a:xfrm>
              <a:off x="4016" y="3132"/>
              <a:ext cx="49"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16" name="Rectangle 104"/>
            <p:cNvSpPr>
              <a:spLocks noChangeArrowheads="1"/>
            </p:cNvSpPr>
            <p:nvPr/>
          </p:nvSpPr>
          <p:spPr bwMode="auto">
            <a:xfrm>
              <a:off x="4016" y="3290"/>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17" name="Rectangle 105"/>
            <p:cNvSpPr>
              <a:spLocks noChangeArrowheads="1"/>
            </p:cNvSpPr>
            <p:nvPr/>
          </p:nvSpPr>
          <p:spPr bwMode="auto">
            <a:xfrm>
              <a:off x="3826" y="3447"/>
              <a:ext cx="23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18" name="Rectangle 106"/>
            <p:cNvSpPr>
              <a:spLocks noChangeArrowheads="1"/>
            </p:cNvSpPr>
            <p:nvPr/>
          </p:nvSpPr>
          <p:spPr bwMode="auto">
            <a:xfrm>
              <a:off x="4016" y="3604"/>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19" name="Rectangle 107"/>
            <p:cNvSpPr>
              <a:spLocks noChangeArrowheads="1"/>
            </p:cNvSpPr>
            <p:nvPr/>
          </p:nvSpPr>
          <p:spPr bwMode="auto">
            <a:xfrm>
              <a:off x="3089" y="3761"/>
              <a:ext cx="976"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20" name="Oval 109"/>
            <p:cNvSpPr>
              <a:spLocks noChangeArrowheads="1"/>
            </p:cNvSpPr>
            <p:nvPr/>
          </p:nvSpPr>
          <p:spPr bwMode="auto">
            <a:xfrm>
              <a:off x="3768" y="3099"/>
              <a:ext cx="99" cy="100"/>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21" name="Freeform 118"/>
            <p:cNvSpPr>
              <a:spLocks/>
            </p:cNvSpPr>
            <p:nvPr/>
          </p:nvSpPr>
          <p:spPr bwMode="auto">
            <a:xfrm>
              <a:off x="3064" y="3447"/>
              <a:ext cx="307" cy="339"/>
            </a:xfrm>
            <a:custGeom>
              <a:avLst/>
              <a:gdLst>
                <a:gd name="T0" fmla="*/ 307 w 307"/>
                <a:gd name="T1" fmla="*/ 16 h 339"/>
                <a:gd name="T2" fmla="*/ 290 w 307"/>
                <a:gd name="T3" fmla="*/ 0 h 339"/>
                <a:gd name="T4" fmla="*/ 0 w 307"/>
                <a:gd name="T5" fmla="*/ 322 h 339"/>
                <a:gd name="T6" fmla="*/ 17 w 307"/>
                <a:gd name="T7" fmla="*/ 339 h 339"/>
                <a:gd name="T8" fmla="*/ 307 w 307"/>
                <a:gd name="T9" fmla="*/ 16 h 3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7" h="339">
                  <a:moveTo>
                    <a:pt x="307" y="16"/>
                  </a:moveTo>
                  <a:lnTo>
                    <a:pt x="290" y="0"/>
                  </a:lnTo>
                  <a:lnTo>
                    <a:pt x="0" y="322"/>
                  </a:lnTo>
                  <a:lnTo>
                    <a:pt x="17" y="339"/>
                  </a:lnTo>
                  <a:lnTo>
                    <a:pt x="307"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822" name="Oval 119"/>
            <p:cNvSpPr>
              <a:spLocks noChangeArrowheads="1"/>
            </p:cNvSpPr>
            <p:nvPr/>
          </p:nvSpPr>
          <p:spPr bwMode="auto">
            <a:xfrm>
              <a:off x="3304" y="3422"/>
              <a:ext cx="100" cy="99"/>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23" name="Oval 120"/>
            <p:cNvSpPr>
              <a:spLocks noChangeArrowheads="1"/>
            </p:cNvSpPr>
            <p:nvPr/>
          </p:nvSpPr>
          <p:spPr bwMode="auto">
            <a:xfrm>
              <a:off x="3528" y="3256"/>
              <a:ext cx="99" cy="100"/>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24" name="Oval 121"/>
            <p:cNvSpPr>
              <a:spLocks noChangeArrowheads="1"/>
            </p:cNvSpPr>
            <p:nvPr/>
          </p:nvSpPr>
          <p:spPr bwMode="auto">
            <a:xfrm>
              <a:off x="3991" y="2768"/>
              <a:ext cx="91" cy="100"/>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2825" name="Freeform 122"/>
            <p:cNvSpPr>
              <a:spLocks/>
            </p:cNvSpPr>
            <p:nvPr/>
          </p:nvSpPr>
          <p:spPr bwMode="auto">
            <a:xfrm>
              <a:off x="3354" y="3141"/>
              <a:ext cx="463" cy="339"/>
            </a:xfrm>
            <a:custGeom>
              <a:avLst/>
              <a:gdLst>
                <a:gd name="T0" fmla="*/ 0 w 463"/>
                <a:gd name="T1" fmla="*/ 314 h 339"/>
                <a:gd name="T2" fmla="*/ 8 w 463"/>
                <a:gd name="T3" fmla="*/ 339 h 339"/>
                <a:gd name="T4" fmla="*/ 463 w 463"/>
                <a:gd name="T5" fmla="*/ 24 h 339"/>
                <a:gd name="T6" fmla="*/ 455 w 463"/>
                <a:gd name="T7" fmla="*/ 0 h 339"/>
                <a:gd name="T8" fmla="*/ 0 w 463"/>
                <a:gd name="T9" fmla="*/ 314 h 3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3" h="339">
                  <a:moveTo>
                    <a:pt x="0" y="314"/>
                  </a:moveTo>
                  <a:lnTo>
                    <a:pt x="8" y="339"/>
                  </a:lnTo>
                  <a:lnTo>
                    <a:pt x="463" y="24"/>
                  </a:lnTo>
                  <a:lnTo>
                    <a:pt x="455" y="0"/>
                  </a:lnTo>
                  <a:lnTo>
                    <a:pt x="0" y="3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826" name="Freeform 123"/>
            <p:cNvSpPr>
              <a:spLocks/>
            </p:cNvSpPr>
            <p:nvPr/>
          </p:nvSpPr>
          <p:spPr bwMode="auto">
            <a:xfrm>
              <a:off x="3784" y="2818"/>
              <a:ext cx="257" cy="356"/>
            </a:xfrm>
            <a:custGeom>
              <a:avLst/>
              <a:gdLst>
                <a:gd name="T0" fmla="*/ 0 w 257"/>
                <a:gd name="T1" fmla="*/ 347 h 356"/>
                <a:gd name="T2" fmla="*/ 25 w 257"/>
                <a:gd name="T3" fmla="*/ 356 h 356"/>
                <a:gd name="T4" fmla="*/ 257 w 257"/>
                <a:gd name="T5" fmla="*/ 8 h 356"/>
                <a:gd name="T6" fmla="*/ 232 w 257"/>
                <a:gd name="T7" fmla="*/ 0 h 356"/>
                <a:gd name="T8" fmla="*/ 0 w 257"/>
                <a:gd name="T9" fmla="*/ 347 h 3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7" h="356">
                  <a:moveTo>
                    <a:pt x="0" y="347"/>
                  </a:moveTo>
                  <a:lnTo>
                    <a:pt x="25" y="356"/>
                  </a:lnTo>
                  <a:lnTo>
                    <a:pt x="257" y="8"/>
                  </a:lnTo>
                  <a:lnTo>
                    <a:pt x="232" y="0"/>
                  </a:lnTo>
                  <a:lnTo>
                    <a:pt x="0" y="34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827" name="Rectangle 128"/>
            <p:cNvSpPr>
              <a:spLocks noChangeArrowheads="1"/>
            </p:cNvSpPr>
            <p:nvPr/>
          </p:nvSpPr>
          <p:spPr bwMode="auto">
            <a:xfrm>
              <a:off x="2936" y="2419"/>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600">
                  <a:solidFill>
                    <a:srgbClr val="000000"/>
                  </a:solidFill>
                  <a:latin typeface="ＭＳ Ｐゴシック" charset="-128"/>
                </a:rPr>
                <a:t>80</a:t>
              </a:r>
              <a:endParaRPr lang="en-US" altLang="ja-JP" sz="4000">
                <a:ea typeface="HG正楷書体-PRO" pitchFamily="66" charset="-128"/>
              </a:endParaRPr>
            </a:p>
          </p:txBody>
        </p:sp>
        <p:sp>
          <p:nvSpPr>
            <p:cNvPr id="32828" name="Line 129"/>
            <p:cNvSpPr>
              <a:spLocks noChangeShapeType="1"/>
            </p:cNvSpPr>
            <p:nvPr/>
          </p:nvSpPr>
          <p:spPr bwMode="auto">
            <a:xfrm>
              <a:off x="3077" y="2329"/>
              <a:ext cx="75" cy="3"/>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829" name="Line 130"/>
            <p:cNvSpPr>
              <a:spLocks noChangeShapeType="1"/>
            </p:cNvSpPr>
            <p:nvPr/>
          </p:nvSpPr>
          <p:spPr bwMode="auto">
            <a:xfrm flipH="1">
              <a:off x="3069" y="2190"/>
              <a:ext cx="8" cy="1596"/>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830" name="Rectangle 132"/>
            <p:cNvSpPr>
              <a:spLocks noChangeArrowheads="1"/>
            </p:cNvSpPr>
            <p:nvPr/>
          </p:nvSpPr>
          <p:spPr bwMode="auto">
            <a:xfrm>
              <a:off x="2850" y="2134"/>
              <a:ext cx="19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600" b="1">
                  <a:solidFill>
                    <a:srgbClr val="000000"/>
                  </a:solidFill>
                  <a:latin typeface="ＭＳ Ｐゴシック" charset="-128"/>
                </a:rPr>
                <a:t>100</a:t>
              </a:r>
              <a:endParaRPr lang="en-US" altLang="ja-JP" sz="1600" b="1">
                <a:ea typeface="HG正楷書体-PRO" pitchFamily="66" charset="-128"/>
              </a:endParaRPr>
            </a:p>
          </p:txBody>
        </p:sp>
        <p:sp>
          <p:nvSpPr>
            <p:cNvPr id="32831" name="Line 134"/>
            <p:cNvSpPr>
              <a:spLocks noChangeShapeType="1"/>
            </p:cNvSpPr>
            <p:nvPr/>
          </p:nvSpPr>
          <p:spPr bwMode="auto">
            <a:xfrm>
              <a:off x="3068" y="2193"/>
              <a:ext cx="82"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32780" name="Text Box 139"/>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３０</a:t>
            </a:r>
            <a:endParaRPr lang="en-US" altLang="ja-JP" sz="1600">
              <a:solidFill>
                <a:schemeClr val="bg2"/>
              </a:solidFill>
              <a:ea typeface="HG正楷書体-PRO" pitchFamily="66" charset="-128"/>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AutoShape 146"/>
          <p:cNvSpPr>
            <a:spLocks noChangeArrowheads="1"/>
          </p:cNvSpPr>
          <p:nvPr/>
        </p:nvSpPr>
        <p:spPr bwMode="auto">
          <a:xfrm>
            <a:off x="625475" y="798513"/>
            <a:ext cx="8251825" cy="3471862"/>
          </a:xfrm>
          <a:prstGeom prst="roundRect">
            <a:avLst>
              <a:gd name="adj" fmla="val 16667"/>
            </a:avLst>
          </a:prstGeom>
          <a:solidFill>
            <a:schemeClr val="tx1"/>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795" name="Text Box 4"/>
          <p:cNvSpPr txBox="1">
            <a:spLocks noChangeArrowheads="1"/>
          </p:cNvSpPr>
          <p:nvPr/>
        </p:nvSpPr>
        <p:spPr bwMode="auto">
          <a:xfrm>
            <a:off x="915988" y="311150"/>
            <a:ext cx="63103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a:solidFill>
                  <a:schemeClr val="bg1"/>
                </a:solidFill>
                <a:ea typeface="HGPｺﾞｼｯｸE" pitchFamily="50" charset="-128"/>
              </a:rPr>
              <a:t>２）効果は可能な限り対策内容ごとに把握する</a:t>
            </a:r>
          </a:p>
        </p:txBody>
      </p:sp>
      <p:sp>
        <p:nvSpPr>
          <p:cNvPr id="33796" name="Text Box 5"/>
          <p:cNvSpPr txBox="1">
            <a:spLocks noChangeArrowheads="1"/>
          </p:cNvSpPr>
          <p:nvPr/>
        </p:nvSpPr>
        <p:spPr bwMode="auto">
          <a:xfrm>
            <a:off x="973138" y="5021263"/>
            <a:ext cx="72421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a:solidFill>
                  <a:schemeClr val="bg1"/>
                </a:solidFill>
                <a:ea typeface="HGPｺﾞｼｯｸE" pitchFamily="50" charset="-128"/>
              </a:rPr>
              <a:t>４）付帯効果と他部署への影響を確認する</a:t>
            </a:r>
          </a:p>
        </p:txBody>
      </p:sp>
      <p:sp>
        <p:nvSpPr>
          <p:cNvPr id="33797" name="Text Box 6"/>
          <p:cNvSpPr txBox="1">
            <a:spLocks noChangeArrowheads="1"/>
          </p:cNvSpPr>
          <p:nvPr/>
        </p:nvSpPr>
        <p:spPr bwMode="auto">
          <a:xfrm>
            <a:off x="3875088" y="5573713"/>
            <a:ext cx="44132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2000">
                <a:solidFill>
                  <a:schemeClr val="bg2"/>
                </a:solidFill>
                <a:latin typeface="HG創英角ﾎﾟｯﾌﾟ体" pitchFamily="49" charset="-128"/>
                <a:ea typeface="HG創英角ﾎﾟｯﾌﾟ体" pitchFamily="49" charset="-128"/>
              </a:rPr>
              <a:t>◇</a:t>
            </a:r>
            <a:r>
              <a:rPr lang="ja-JP" altLang="en-US" sz="2000">
                <a:solidFill>
                  <a:schemeClr val="bg2"/>
                </a:solidFill>
                <a:ea typeface="HGPｺﾞｼｯｸE" pitchFamily="50" charset="-128"/>
              </a:rPr>
              <a:t>良い効果　　　　プラスの影響　　　　　</a:t>
            </a:r>
          </a:p>
        </p:txBody>
      </p:sp>
      <p:grpSp>
        <p:nvGrpSpPr>
          <p:cNvPr id="33798" name="Group 142"/>
          <p:cNvGrpSpPr>
            <a:grpSpLocks/>
          </p:cNvGrpSpPr>
          <p:nvPr/>
        </p:nvGrpSpPr>
        <p:grpSpPr bwMode="auto">
          <a:xfrm>
            <a:off x="5064125" y="1865313"/>
            <a:ext cx="1503363" cy="1068387"/>
            <a:chOff x="3139" y="1162"/>
            <a:chExt cx="947" cy="673"/>
          </a:xfrm>
        </p:grpSpPr>
        <p:sp>
          <p:nvSpPr>
            <p:cNvPr id="33906" name="Rectangle 20"/>
            <p:cNvSpPr>
              <a:spLocks noChangeArrowheads="1"/>
            </p:cNvSpPr>
            <p:nvPr/>
          </p:nvSpPr>
          <p:spPr bwMode="auto">
            <a:xfrm>
              <a:off x="3689" y="1468"/>
              <a:ext cx="397"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500" b="1">
                  <a:solidFill>
                    <a:srgbClr val="FF0000"/>
                  </a:solidFill>
                  <a:latin typeface="ＭＳ Ｐゴシック" charset="-128"/>
                </a:rPr>
                <a:t>対策２  </a:t>
              </a:r>
              <a:endParaRPr lang="ja-JP" altLang="en-US" sz="4000">
                <a:ea typeface="HG正楷書体-PRO" pitchFamily="66" charset="-128"/>
              </a:endParaRPr>
            </a:p>
          </p:txBody>
        </p:sp>
        <p:sp>
          <p:nvSpPr>
            <p:cNvPr id="33907" name="Rectangle 16"/>
            <p:cNvSpPr>
              <a:spLocks noChangeArrowheads="1"/>
            </p:cNvSpPr>
            <p:nvPr/>
          </p:nvSpPr>
          <p:spPr bwMode="auto">
            <a:xfrm>
              <a:off x="3418" y="1162"/>
              <a:ext cx="397"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500" b="1">
                  <a:solidFill>
                    <a:srgbClr val="FF0000"/>
                  </a:solidFill>
                  <a:latin typeface="ＭＳ Ｐゴシック" charset="-128"/>
                </a:rPr>
                <a:t>対策 １ </a:t>
              </a:r>
              <a:endParaRPr lang="ja-JP" altLang="en-US" sz="4000">
                <a:ea typeface="HG正楷書体-PRO" pitchFamily="66" charset="-128"/>
              </a:endParaRPr>
            </a:p>
          </p:txBody>
        </p:sp>
        <p:grpSp>
          <p:nvGrpSpPr>
            <p:cNvPr id="33908" name="Group 95"/>
            <p:cNvGrpSpPr>
              <a:grpSpLocks/>
            </p:cNvGrpSpPr>
            <p:nvPr/>
          </p:nvGrpSpPr>
          <p:grpSpPr bwMode="auto">
            <a:xfrm>
              <a:off x="3139" y="1284"/>
              <a:ext cx="263" cy="260"/>
              <a:chOff x="3392" y="1515"/>
              <a:chExt cx="263" cy="260"/>
            </a:xfrm>
          </p:grpSpPr>
          <p:sp>
            <p:nvSpPr>
              <p:cNvPr id="33912" name="Freeform 93"/>
              <p:cNvSpPr>
                <a:spLocks/>
              </p:cNvSpPr>
              <p:nvPr/>
            </p:nvSpPr>
            <p:spPr bwMode="auto">
              <a:xfrm>
                <a:off x="3438" y="1515"/>
                <a:ext cx="217" cy="222"/>
              </a:xfrm>
              <a:custGeom>
                <a:avLst/>
                <a:gdLst>
                  <a:gd name="T0" fmla="*/ 217 w 217"/>
                  <a:gd name="T1" fmla="*/ 15 h 222"/>
                  <a:gd name="T2" fmla="*/ 209 w 217"/>
                  <a:gd name="T3" fmla="*/ 0 h 222"/>
                  <a:gd name="T4" fmla="*/ 0 w 217"/>
                  <a:gd name="T5" fmla="*/ 207 h 222"/>
                  <a:gd name="T6" fmla="*/ 8 w 217"/>
                  <a:gd name="T7" fmla="*/ 222 h 222"/>
                  <a:gd name="T8" fmla="*/ 217 w 217"/>
                  <a:gd name="T9" fmla="*/ 15 h 2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7" h="222">
                    <a:moveTo>
                      <a:pt x="217" y="15"/>
                    </a:moveTo>
                    <a:lnTo>
                      <a:pt x="209" y="0"/>
                    </a:lnTo>
                    <a:lnTo>
                      <a:pt x="0" y="207"/>
                    </a:lnTo>
                    <a:lnTo>
                      <a:pt x="8" y="222"/>
                    </a:lnTo>
                    <a:lnTo>
                      <a:pt x="217" y="1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913" name="Freeform 94"/>
              <p:cNvSpPr>
                <a:spLocks/>
              </p:cNvSpPr>
              <p:nvPr/>
            </p:nvSpPr>
            <p:spPr bwMode="auto">
              <a:xfrm>
                <a:off x="3392" y="1676"/>
                <a:ext cx="108" cy="99"/>
              </a:xfrm>
              <a:custGeom>
                <a:avLst/>
                <a:gdLst>
                  <a:gd name="T0" fmla="*/ 39 w 108"/>
                  <a:gd name="T1" fmla="*/ 0 h 99"/>
                  <a:gd name="T2" fmla="*/ 0 w 108"/>
                  <a:gd name="T3" fmla="*/ 99 h 99"/>
                  <a:gd name="T4" fmla="*/ 108 w 108"/>
                  <a:gd name="T5" fmla="*/ 69 h 99"/>
                  <a:gd name="T6" fmla="*/ 39 w 108"/>
                  <a:gd name="T7" fmla="*/ 0 h 9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8" h="99">
                    <a:moveTo>
                      <a:pt x="39" y="0"/>
                    </a:moveTo>
                    <a:lnTo>
                      <a:pt x="0" y="99"/>
                    </a:lnTo>
                    <a:lnTo>
                      <a:pt x="108" y="69"/>
                    </a:lnTo>
                    <a:lnTo>
                      <a:pt x="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3909" name="Group 98"/>
            <p:cNvGrpSpPr>
              <a:grpSpLocks/>
            </p:cNvGrpSpPr>
            <p:nvPr/>
          </p:nvGrpSpPr>
          <p:grpSpPr bwMode="auto">
            <a:xfrm>
              <a:off x="3387" y="1567"/>
              <a:ext cx="263" cy="268"/>
              <a:chOff x="3640" y="1798"/>
              <a:chExt cx="263" cy="268"/>
            </a:xfrm>
          </p:grpSpPr>
          <p:sp>
            <p:nvSpPr>
              <p:cNvPr id="33910" name="Freeform 96"/>
              <p:cNvSpPr>
                <a:spLocks/>
              </p:cNvSpPr>
              <p:nvPr/>
            </p:nvSpPr>
            <p:spPr bwMode="auto">
              <a:xfrm>
                <a:off x="3686" y="1798"/>
                <a:ext cx="217" cy="222"/>
              </a:xfrm>
              <a:custGeom>
                <a:avLst/>
                <a:gdLst>
                  <a:gd name="T0" fmla="*/ 217 w 217"/>
                  <a:gd name="T1" fmla="*/ 15 h 222"/>
                  <a:gd name="T2" fmla="*/ 209 w 217"/>
                  <a:gd name="T3" fmla="*/ 0 h 222"/>
                  <a:gd name="T4" fmla="*/ 0 w 217"/>
                  <a:gd name="T5" fmla="*/ 206 h 222"/>
                  <a:gd name="T6" fmla="*/ 8 w 217"/>
                  <a:gd name="T7" fmla="*/ 222 h 222"/>
                  <a:gd name="T8" fmla="*/ 217 w 217"/>
                  <a:gd name="T9" fmla="*/ 15 h 2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7" h="222">
                    <a:moveTo>
                      <a:pt x="217" y="15"/>
                    </a:moveTo>
                    <a:lnTo>
                      <a:pt x="209" y="0"/>
                    </a:lnTo>
                    <a:lnTo>
                      <a:pt x="0" y="206"/>
                    </a:lnTo>
                    <a:lnTo>
                      <a:pt x="8" y="222"/>
                    </a:lnTo>
                    <a:lnTo>
                      <a:pt x="217" y="1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911" name="Freeform 97"/>
              <p:cNvSpPr>
                <a:spLocks/>
              </p:cNvSpPr>
              <p:nvPr/>
            </p:nvSpPr>
            <p:spPr bwMode="auto">
              <a:xfrm>
                <a:off x="3640" y="1959"/>
                <a:ext cx="108" cy="107"/>
              </a:xfrm>
              <a:custGeom>
                <a:avLst/>
                <a:gdLst>
                  <a:gd name="T0" fmla="*/ 38 w 108"/>
                  <a:gd name="T1" fmla="*/ 0 h 107"/>
                  <a:gd name="T2" fmla="*/ 0 w 108"/>
                  <a:gd name="T3" fmla="*/ 107 h 107"/>
                  <a:gd name="T4" fmla="*/ 108 w 108"/>
                  <a:gd name="T5" fmla="*/ 68 h 107"/>
                  <a:gd name="T6" fmla="*/ 38 w 108"/>
                  <a:gd name="T7" fmla="*/ 0 h 10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8" h="107">
                    <a:moveTo>
                      <a:pt x="38" y="0"/>
                    </a:moveTo>
                    <a:lnTo>
                      <a:pt x="0" y="107"/>
                    </a:lnTo>
                    <a:lnTo>
                      <a:pt x="108" y="68"/>
                    </a:lnTo>
                    <a:lnTo>
                      <a:pt x="3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grpSp>
        <p:nvGrpSpPr>
          <p:cNvPr id="33799" name="Group 140"/>
          <p:cNvGrpSpPr>
            <a:grpSpLocks/>
          </p:cNvGrpSpPr>
          <p:nvPr/>
        </p:nvGrpSpPr>
        <p:grpSpPr bwMode="auto">
          <a:xfrm>
            <a:off x="2528888" y="1620838"/>
            <a:ext cx="6615112" cy="1619250"/>
            <a:chOff x="1416" y="1047"/>
            <a:chExt cx="4167" cy="1020"/>
          </a:xfrm>
        </p:grpSpPr>
        <p:sp>
          <p:nvSpPr>
            <p:cNvPr id="33900" name="Text Box 127"/>
            <p:cNvSpPr txBox="1">
              <a:spLocks noChangeArrowheads="1"/>
            </p:cNvSpPr>
            <p:nvPr/>
          </p:nvSpPr>
          <p:spPr bwMode="auto">
            <a:xfrm>
              <a:off x="4920" y="1505"/>
              <a:ext cx="66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000">
                  <a:solidFill>
                    <a:schemeClr val="hlink"/>
                  </a:solidFill>
                  <a:ea typeface="HG丸ｺﾞｼｯｸM-PRO" pitchFamily="50" charset="-128"/>
                </a:rPr>
                <a:t>効果</a:t>
              </a:r>
            </a:p>
          </p:txBody>
        </p:sp>
        <p:sp>
          <p:nvSpPr>
            <p:cNvPr id="33901" name="Rectangle 81"/>
            <p:cNvSpPr>
              <a:spLocks noChangeArrowheads="1"/>
            </p:cNvSpPr>
            <p:nvPr/>
          </p:nvSpPr>
          <p:spPr bwMode="auto">
            <a:xfrm flipV="1">
              <a:off x="1444" y="1341"/>
              <a:ext cx="3624" cy="27"/>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902" name="Rectangle 101"/>
            <p:cNvSpPr>
              <a:spLocks noChangeArrowheads="1"/>
            </p:cNvSpPr>
            <p:nvPr/>
          </p:nvSpPr>
          <p:spPr bwMode="auto">
            <a:xfrm flipV="1">
              <a:off x="3147" y="1963"/>
              <a:ext cx="1922" cy="27"/>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903" name="Rectangle 121"/>
            <p:cNvSpPr>
              <a:spLocks noChangeArrowheads="1"/>
            </p:cNvSpPr>
            <p:nvPr/>
          </p:nvSpPr>
          <p:spPr bwMode="auto">
            <a:xfrm>
              <a:off x="2190" y="1875"/>
              <a:ext cx="883"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000" b="1">
                  <a:solidFill>
                    <a:schemeClr val="hlink"/>
                  </a:solidFill>
                  <a:latin typeface="ＭＳ Ｐゴシック" charset="-128"/>
                </a:rPr>
                <a:t>対策実施後</a:t>
              </a:r>
              <a:endParaRPr lang="ja-JP" altLang="en-US" sz="2000">
                <a:ea typeface="HG正楷書体-PRO" pitchFamily="66" charset="-128"/>
              </a:endParaRPr>
            </a:p>
          </p:txBody>
        </p:sp>
        <p:sp>
          <p:nvSpPr>
            <p:cNvPr id="33904" name="Rectangle 123"/>
            <p:cNvSpPr>
              <a:spLocks noChangeArrowheads="1"/>
            </p:cNvSpPr>
            <p:nvPr/>
          </p:nvSpPr>
          <p:spPr bwMode="auto">
            <a:xfrm>
              <a:off x="1416" y="1047"/>
              <a:ext cx="64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000" b="1">
                  <a:solidFill>
                    <a:schemeClr val="hlink"/>
                  </a:solidFill>
                  <a:latin typeface="ＭＳ Ｐゴシック" charset="-128"/>
                </a:rPr>
                <a:t>対策前</a:t>
              </a:r>
              <a:endParaRPr lang="ja-JP" altLang="en-US" sz="2000">
                <a:solidFill>
                  <a:schemeClr val="hlink"/>
                </a:solidFill>
                <a:ea typeface="HG正楷書体-PRO" pitchFamily="66" charset="-128"/>
              </a:endParaRPr>
            </a:p>
          </p:txBody>
        </p:sp>
        <p:sp>
          <p:nvSpPr>
            <p:cNvPr id="33905" name="Line 128"/>
            <p:cNvSpPr>
              <a:spLocks noChangeShapeType="1"/>
            </p:cNvSpPr>
            <p:nvPr/>
          </p:nvSpPr>
          <p:spPr bwMode="auto">
            <a:xfrm>
              <a:off x="4931" y="1356"/>
              <a:ext cx="0" cy="576"/>
            </a:xfrm>
            <a:prstGeom prst="line">
              <a:avLst/>
            </a:prstGeom>
            <a:noFill/>
            <a:ln w="9525">
              <a:solidFill>
                <a:schemeClr val="hlink"/>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3800" name="Group 144"/>
          <p:cNvGrpSpPr>
            <a:grpSpLocks/>
          </p:cNvGrpSpPr>
          <p:nvPr/>
        </p:nvGrpSpPr>
        <p:grpSpPr bwMode="auto">
          <a:xfrm>
            <a:off x="1468438" y="885825"/>
            <a:ext cx="6230937" cy="3371850"/>
            <a:chOff x="925" y="558"/>
            <a:chExt cx="3925" cy="2124"/>
          </a:xfrm>
        </p:grpSpPr>
        <p:sp>
          <p:nvSpPr>
            <p:cNvPr id="33806" name="Rectangle 13"/>
            <p:cNvSpPr>
              <a:spLocks noChangeArrowheads="1"/>
            </p:cNvSpPr>
            <p:nvPr/>
          </p:nvSpPr>
          <p:spPr bwMode="auto">
            <a:xfrm>
              <a:off x="1165" y="703"/>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400" b="1">
                  <a:solidFill>
                    <a:srgbClr val="000000"/>
                  </a:solidFill>
                  <a:latin typeface="ＭＳ Ｐゴシック" charset="-128"/>
                </a:rPr>
                <a:t>50</a:t>
              </a:r>
              <a:endParaRPr lang="en-US" altLang="ja-JP" sz="4000">
                <a:ea typeface="HG正楷書体-PRO" pitchFamily="66" charset="-128"/>
              </a:endParaRPr>
            </a:p>
          </p:txBody>
        </p:sp>
        <p:sp>
          <p:nvSpPr>
            <p:cNvPr id="33807" name="Rectangle 14"/>
            <p:cNvSpPr>
              <a:spLocks noChangeArrowheads="1"/>
            </p:cNvSpPr>
            <p:nvPr/>
          </p:nvSpPr>
          <p:spPr bwMode="auto">
            <a:xfrm>
              <a:off x="1165" y="1009"/>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400" b="1">
                  <a:solidFill>
                    <a:srgbClr val="000000"/>
                  </a:solidFill>
                  <a:latin typeface="ＭＳ Ｐゴシック" charset="-128"/>
                </a:rPr>
                <a:t>40</a:t>
              </a:r>
              <a:endParaRPr lang="en-US" altLang="ja-JP" sz="4000">
                <a:ea typeface="HG正楷書体-PRO" pitchFamily="66" charset="-128"/>
              </a:endParaRPr>
            </a:p>
          </p:txBody>
        </p:sp>
        <p:sp>
          <p:nvSpPr>
            <p:cNvPr id="33808" name="Rectangle 15"/>
            <p:cNvSpPr>
              <a:spLocks noChangeArrowheads="1"/>
            </p:cNvSpPr>
            <p:nvPr/>
          </p:nvSpPr>
          <p:spPr bwMode="auto">
            <a:xfrm>
              <a:off x="925" y="1169"/>
              <a:ext cx="16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000" b="1">
                  <a:solidFill>
                    <a:srgbClr val="000000"/>
                  </a:solidFill>
                  <a:latin typeface="ＭＳ Ｐゴシック" charset="-128"/>
                </a:rPr>
                <a:t>不</a:t>
              </a:r>
              <a:endParaRPr lang="ja-JP" altLang="en-US" sz="2000">
                <a:ea typeface="HG正楷書体-PRO" pitchFamily="66" charset="-128"/>
              </a:endParaRPr>
            </a:p>
          </p:txBody>
        </p:sp>
        <p:sp>
          <p:nvSpPr>
            <p:cNvPr id="33809" name="Rectangle 17"/>
            <p:cNvSpPr>
              <a:spLocks noChangeArrowheads="1"/>
            </p:cNvSpPr>
            <p:nvPr/>
          </p:nvSpPr>
          <p:spPr bwMode="auto">
            <a:xfrm>
              <a:off x="925" y="1315"/>
              <a:ext cx="16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000" b="1">
                  <a:solidFill>
                    <a:srgbClr val="000000"/>
                  </a:solidFill>
                  <a:latin typeface="ＭＳ Ｐゴシック" charset="-128"/>
                </a:rPr>
                <a:t>良</a:t>
              </a:r>
              <a:endParaRPr lang="ja-JP" altLang="en-US" sz="2000">
                <a:ea typeface="HG正楷書体-PRO" pitchFamily="66" charset="-128"/>
              </a:endParaRPr>
            </a:p>
          </p:txBody>
        </p:sp>
        <p:sp>
          <p:nvSpPr>
            <p:cNvPr id="33810" name="Rectangle 18"/>
            <p:cNvSpPr>
              <a:spLocks noChangeArrowheads="1"/>
            </p:cNvSpPr>
            <p:nvPr/>
          </p:nvSpPr>
          <p:spPr bwMode="auto">
            <a:xfrm>
              <a:off x="1165" y="1315"/>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400" b="1">
                  <a:solidFill>
                    <a:srgbClr val="000000"/>
                  </a:solidFill>
                  <a:latin typeface="ＭＳ Ｐゴシック" charset="-128"/>
                </a:rPr>
                <a:t>30</a:t>
              </a:r>
              <a:endParaRPr lang="en-US" altLang="ja-JP" sz="4000">
                <a:ea typeface="HG正楷書体-PRO" pitchFamily="66" charset="-128"/>
              </a:endParaRPr>
            </a:p>
          </p:txBody>
        </p:sp>
        <p:sp>
          <p:nvSpPr>
            <p:cNvPr id="33811" name="Rectangle 19"/>
            <p:cNvSpPr>
              <a:spLocks noChangeArrowheads="1"/>
            </p:cNvSpPr>
            <p:nvPr/>
          </p:nvSpPr>
          <p:spPr bwMode="auto">
            <a:xfrm>
              <a:off x="925" y="1475"/>
              <a:ext cx="16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000" b="1">
                  <a:solidFill>
                    <a:srgbClr val="000000"/>
                  </a:solidFill>
                  <a:latin typeface="ＭＳ Ｐゴシック" charset="-128"/>
                </a:rPr>
                <a:t>件</a:t>
              </a:r>
              <a:endParaRPr lang="ja-JP" altLang="en-US" sz="2000">
                <a:ea typeface="HG正楷書体-PRO" pitchFamily="66" charset="-128"/>
              </a:endParaRPr>
            </a:p>
          </p:txBody>
        </p:sp>
        <p:sp>
          <p:nvSpPr>
            <p:cNvPr id="33812" name="Rectangle 21"/>
            <p:cNvSpPr>
              <a:spLocks noChangeArrowheads="1"/>
            </p:cNvSpPr>
            <p:nvPr/>
          </p:nvSpPr>
          <p:spPr bwMode="auto">
            <a:xfrm>
              <a:off x="925" y="1621"/>
              <a:ext cx="16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000" b="1">
                  <a:solidFill>
                    <a:srgbClr val="000000"/>
                  </a:solidFill>
                  <a:latin typeface="ＭＳ Ｐゴシック" charset="-128"/>
                </a:rPr>
                <a:t>数</a:t>
              </a:r>
              <a:endParaRPr lang="ja-JP" altLang="en-US" sz="2000">
                <a:ea typeface="HG正楷書体-PRO" pitchFamily="66" charset="-128"/>
              </a:endParaRPr>
            </a:p>
          </p:txBody>
        </p:sp>
        <p:sp>
          <p:nvSpPr>
            <p:cNvPr id="33813" name="Rectangle 22"/>
            <p:cNvSpPr>
              <a:spLocks noChangeArrowheads="1"/>
            </p:cNvSpPr>
            <p:nvPr/>
          </p:nvSpPr>
          <p:spPr bwMode="auto">
            <a:xfrm>
              <a:off x="1165" y="1621"/>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400" b="1">
                  <a:solidFill>
                    <a:srgbClr val="000000"/>
                  </a:solidFill>
                  <a:latin typeface="ＭＳ Ｐゴシック" charset="-128"/>
                </a:rPr>
                <a:t>20</a:t>
              </a:r>
              <a:endParaRPr lang="en-US" altLang="ja-JP" sz="4000">
                <a:ea typeface="HG正楷書体-PRO" pitchFamily="66" charset="-128"/>
              </a:endParaRPr>
            </a:p>
          </p:txBody>
        </p:sp>
        <p:sp>
          <p:nvSpPr>
            <p:cNvPr id="33814" name="Rectangle 23"/>
            <p:cNvSpPr>
              <a:spLocks noChangeArrowheads="1"/>
            </p:cNvSpPr>
            <p:nvPr/>
          </p:nvSpPr>
          <p:spPr bwMode="auto">
            <a:xfrm>
              <a:off x="1165" y="1926"/>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400" b="1">
                  <a:solidFill>
                    <a:srgbClr val="000000"/>
                  </a:solidFill>
                  <a:latin typeface="ＭＳ Ｐゴシック" charset="-128"/>
                </a:rPr>
                <a:t>10</a:t>
              </a:r>
              <a:endParaRPr lang="en-US" altLang="ja-JP" sz="4000">
                <a:ea typeface="HG正楷書体-PRO" pitchFamily="66" charset="-128"/>
              </a:endParaRPr>
            </a:p>
          </p:txBody>
        </p:sp>
        <p:sp>
          <p:nvSpPr>
            <p:cNvPr id="33815" name="Rectangle 24"/>
            <p:cNvSpPr>
              <a:spLocks noChangeArrowheads="1"/>
            </p:cNvSpPr>
            <p:nvPr/>
          </p:nvSpPr>
          <p:spPr bwMode="auto">
            <a:xfrm>
              <a:off x="1613"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400" b="1">
                  <a:solidFill>
                    <a:srgbClr val="000000"/>
                  </a:solidFill>
                  <a:latin typeface="ＭＳ Ｐゴシック" charset="-128"/>
                </a:rPr>
                <a:t>1</a:t>
              </a:r>
              <a:endParaRPr lang="en-US" altLang="ja-JP" sz="4000">
                <a:ea typeface="HG正楷書体-PRO" pitchFamily="66" charset="-128"/>
              </a:endParaRPr>
            </a:p>
          </p:txBody>
        </p:sp>
        <p:sp>
          <p:nvSpPr>
            <p:cNvPr id="33816" name="Rectangle 25"/>
            <p:cNvSpPr>
              <a:spLocks noChangeArrowheads="1"/>
            </p:cNvSpPr>
            <p:nvPr/>
          </p:nvSpPr>
          <p:spPr bwMode="auto">
            <a:xfrm>
              <a:off x="1884"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400" b="1">
                  <a:solidFill>
                    <a:srgbClr val="000000"/>
                  </a:solidFill>
                  <a:latin typeface="ＭＳ Ｐゴシック" charset="-128"/>
                </a:rPr>
                <a:t>2</a:t>
              </a:r>
              <a:endParaRPr lang="en-US" altLang="ja-JP" sz="4000">
                <a:ea typeface="HG正楷書体-PRO" pitchFamily="66" charset="-128"/>
              </a:endParaRPr>
            </a:p>
          </p:txBody>
        </p:sp>
        <p:sp>
          <p:nvSpPr>
            <p:cNvPr id="33817" name="Rectangle 26"/>
            <p:cNvSpPr>
              <a:spLocks noChangeArrowheads="1"/>
            </p:cNvSpPr>
            <p:nvPr/>
          </p:nvSpPr>
          <p:spPr bwMode="auto">
            <a:xfrm>
              <a:off x="2155"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400" b="1">
                  <a:solidFill>
                    <a:srgbClr val="000000"/>
                  </a:solidFill>
                  <a:latin typeface="ＭＳ Ｐゴシック" charset="-128"/>
                </a:rPr>
                <a:t>3</a:t>
              </a:r>
              <a:endParaRPr lang="en-US" altLang="ja-JP" sz="4000">
                <a:ea typeface="HG正楷書体-PRO" pitchFamily="66" charset="-128"/>
              </a:endParaRPr>
            </a:p>
          </p:txBody>
        </p:sp>
        <p:sp>
          <p:nvSpPr>
            <p:cNvPr id="33818" name="Rectangle 27"/>
            <p:cNvSpPr>
              <a:spLocks noChangeArrowheads="1"/>
            </p:cNvSpPr>
            <p:nvPr/>
          </p:nvSpPr>
          <p:spPr bwMode="auto">
            <a:xfrm>
              <a:off x="2426"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400" b="1">
                  <a:solidFill>
                    <a:srgbClr val="000000"/>
                  </a:solidFill>
                  <a:latin typeface="ＭＳ Ｐゴシック" charset="-128"/>
                </a:rPr>
                <a:t>4</a:t>
              </a:r>
              <a:endParaRPr lang="en-US" altLang="ja-JP" sz="4000">
                <a:ea typeface="HG正楷書体-PRO" pitchFamily="66" charset="-128"/>
              </a:endParaRPr>
            </a:p>
          </p:txBody>
        </p:sp>
        <p:sp>
          <p:nvSpPr>
            <p:cNvPr id="33819" name="Rectangle 28"/>
            <p:cNvSpPr>
              <a:spLocks noChangeArrowheads="1"/>
            </p:cNvSpPr>
            <p:nvPr/>
          </p:nvSpPr>
          <p:spPr bwMode="auto">
            <a:xfrm>
              <a:off x="2697"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400" b="1">
                  <a:solidFill>
                    <a:srgbClr val="000000"/>
                  </a:solidFill>
                  <a:latin typeface="ＭＳ Ｐゴシック" charset="-128"/>
                </a:rPr>
                <a:t>5</a:t>
              </a:r>
              <a:endParaRPr lang="en-US" altLang="ja-JP" sz="4000">
                <a:ea typeface="HG正楷書体-PRO" pitchFamily="66" charset="-128"/>
              </a:endParaRPr>
            </a:p>
          </p:txBody>
        </p:sp>
        <p:sp>
          <p:nvSpPr>
            <p:cNvPr id="33820" name="Rectangle 29"/>
            <p:cNvSpPr>
              <a:spLocks noChangeArrowheads="1"/>
            </p:cNvSpPr>
            <p:nvPr/>
          </p:nvSpPr>
          <p:spPr bwMode="auto">
            <a:xfrm>
              <a:off x="2968"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400" b="1">
                  <a:solidFill>
                    <a:srgbClr val="000000"/>
                  </a:solidFill>
                  <a:latin typeface="ＭＳ Ｐゴシック" charset="-128"/>
                </a:rPr>
                <a:t>6</a:t>
              </a:r>
              <a:endParaRPr lang="en-US" altLang="ja-JP" sz="4000">
                <a:ea typeface="HG正楷書体-PRO" pitchFamily="66" charset="-128"/>
              </a:endParaRPr>
            </a:p>
          </p:txBody>
        </p:sp>
        <p:sp>
          <p:nvSpPr>
            <p:cNvPr id="33821" name="Rectangle 30"/>
            <p:cNvSpPr>
              <a:spLocks noChangeArrowheads="1"/>
            </p:cNvSpPr>
            <p:nvPr/>
          </p:nvSpPr>
          <p:spPr bwMode="auto">
            <a:xfrm>
              <a:off x="3239"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400" b="1">
                  <a:solidFill>
                    <a:srgbClr val="000000"/>
                  </a:solidFill>
                  <a:latin typeface="ＭＳ Ｐゴシック" charset="-128"/>
                </a:rPr>
                <a:t>7</a:t>
              </a:r>
              <a:endParaRPr lang="en-US" altLang="ja-JP" sz="4000">
                <a:ea typeface="HG正楷書体-PRO" pitchFamily="66" charset="-128"/>
              </a:endParaRPr>
            </a:p>
          </p:txBody>
        </p:sp>
        <p:sp>
          <p:nvSpPr>
            <p:cNvPr id="33822" name="Rectangle 31"/>
            <p:cNvSpPr>
              <a:spLocks noChangeArrowheads="1"/>
            </p:cNvSpPr>
            <p:nvPr/>
          </p:nvSpPr>
          <p:spPr bwMode="auto">
            <a:xfrm>
              <a:off x="3510"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400" b="1">
                  <a:solidFill>
                    <a:srgbClr val="000000"/>
                  </a:solidFill>
                  <a:latin typeface="ＭＳ Ｐゴシック" charset="-128"/>
                </a:rPr>
                <a:t>8</a:t>
              </a:r>
              <a:endParaRPr lang="en-US" altLang="ja-JP" sz="4000">
                <a:ea typeface="HG正楷書体-PRO" pitchFamily="66" charset="-128"/>
              </a:endParaRPr>
            </a:p>
          </p:txBody>
        </p:sp>
        <p:sp>
          <p:nvSpPr>
            <p:cNvPr id="33823" name="Rectangle 32"/>
            <p:cNvSpPr>
              <a:spLocks noChangeArrowheads="1"/>
            </p:cNvSpPr>
            <p:nvPr/>
          </p:nvSpPr>
          <p:spPr bwMode="auto">
            <a:xfrm>
              <a:off x="3781"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400" b="1">
                  <a:solidFill>
                    <a:srgbClr val="000000"/>
                  </a:solidFill>
                  <a:latin typeface="ＭＳ Ｐゴシック" charset="-128"/>
                </a:rPr>
                <a:t>9</a:t>
              </a:r>
              <a:endParaRPr lang="en-US" altLang="ja-JP" sz="4000">
                <a:ea typeface="HG正楷書体-PRO" pitchFamily="66" charset="-128"/>
              </a:endParaRPr>
            </a:p>
          </p:txBody>
        </p:sp>
        <p:sp>
          <p:nvSpPr>
            <p:cNvPr id="33824" name="Rectangle 33"/>
            <p:cNvSpPr>
              <a:spLocks noChangeArrowheads="1"/>
            </p:cNvSpPr>
            <p:nvPr/>
          </p:nvSpPr>
          <p:spPr bwMode="auto">
            <a:xfrm>
              <a:off x="3982" y="2385"/>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400" b="1">
                  <a:solidFill>
                    <a:srgbClr val="000000"/>
                  </a:solidFill>
                  <a:latin typeface="ＭＳ Ｐゴシック" charset="-128"/>
                </a:rPr>
                <a:t>10</a:t>
              </a:r>
              <a:endParaRPr lang="en-US" altLang="ja-JP" sz="4000">
                <a:ea typeface="HG正楷書体-PRO" pitchFamily="66" charset="-128"/>
              </a:endParaRPr>
            </a:p>
          </p:txBody>
        </p:sp>
        <p:sp>
          <p:nvSpPr>
            <p:cNvPr id="33825" name="Rectangle 34"/>
            <p:cNvSpPr>
              <a:spLocks noChangeArrowheads="1"/>
            </p:cNvSpPr>
            <p:nvPr/>
          </p:nvSpPr>
          <p:spPr bwMode="auto">
            <a:xfrm>
              <a:off x="4253" y="2385"/>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400" b="1">
                  <a:solidFill>
                    <a:srgbClr val="000000"/>
                  </a:solidFill>
                  <a:latin typeface="ＭＳ Ｐゴシック" charset="-128"/>
                </a:rPr>
                <a:t>11</a:t>
              </a:r>
              <a:endParaRPr lang="en-US" altLang="ja-JP" sz="4000">
                <a:ea typeface="HG正楷書体-PRO" pitchFamily="66" charset="-128"/>
              </a:endParaRPr>
            </a:p>
          </p:txBody>
        </p:sp>
        <p:sp>
          <p:nvSpPr>
            <p:cNvPr id="33826" name="Rectangle 35"/>
            <p:cNvSpPr>
              <a:spLocks noChangeArrowheads="1"/>
            </p:cNvSpPr>
            <p:nvPr/>
          </p:nvSpPr>
          <p:spPr bwMode="auto">
            <a:xfrm>
              <a:off x="4524" y="2385"/>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400" b="1">
                  <a:solidFill>
                    <a:srgbClr val="000000"/>
                  </a:solidFill>
                  <a:latin typeface="ＭＳ Ｐゴシック" charset="-128"/>
                </a:rPr>
                <a:t>12</a:t>
              </a:r>
              <a:endParaRPr lang="en-US" altLang="ja-JP" sz="4000">
                <a:ea typeface="HG正楷書体-PRO" pitchFamily="66" charset="-128"/>
              </a:endParaRPr>
            </a:p>
          </p:txBody>
        </p:sp>
        <p:sp>
          <p:nvSpPr>
            <p:cNvPr id="33827" name="Rectangle 36"/>
            <p:cNvSpPr>
              <a:spLocks noChangeArrowheads="1"/>
            </p:cNvSpPr>
            <p:nvPr/>
          </p:nvSpPr>
          <p:spPr bwMode="auto">
            <a:xfrm>
              <a:off x="2782" y="2548"/>
              <a:ext cx="224"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400" b="1">
                  <a:solidFill>
                    <a:srgbClr val="000000"/>
                  </a:solidFill>
                  <a:latin typeface="ＭＳ Ｐゴシック" charset="-128"/>
                </a:rPr>
                <a:t>（月）</a:t>
              </a:r>
              <a:endParaRPr lang="ja-JP" altLang="en-US" sz="4000">
                <a:ea typeface="HG正楷書体-PRO" pitchFamily="66" charset="-128"/>
              </a:endParaRPr>
            </a:p>
          </p:txBody>
        </p:sp>
        <p:sp>
          <p:nvSpPr>
            <p:cNvPr id="33828" name="Rectangle 37"/>
            <p:cNvSpPr>
              <a:spLocks noChangeArrowheads="1"/>
            </p:cNvSpPr>
            <p:nvPr/>
          </p:nvSpPr>
          <p:spPr bwMode="auto">
            <a:xfrm>
              <a:off x="1235" y="2240"/>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400" b="1">
                  <a:solidFill>
                    <a:srgbClr val="000000"/>
                  </a:solidFill>
                  <a:latin typeface="ＭＳ Ｐゴシック" charset="-128"/>
                </a:rPr>
                <a:t>0</a:t>
              </a:r>
              <a:endParaRPr lang="en-US" altLang="ja-JP" sz="4000">
                <a:ea typeface="HG正楷書体-PRO" pitchFamily="66" charset="-128"/>
              </a:endParaRPr>
            </a:p>
          </p:txBody>
        </p:sp>
        <p:sp>
          <p:nvSpPr>
            <p:cNvPr id="33829" name="Rectangle 38"/>
            <p:cNvSpPr>
              <a:spLocks noChangeArrowheads="1"/>
            </p:cNvSpPr>
            <p:nvPr/>
          </p:nvSpPr>
          <p:spPr bwMode="auto">
            <a:xfrm>
              <a:off x="1041" y="558"/>
              <a:ext cx="224"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400" b="1">
                  <a:solidFill>
                    <a:srgbClr val="000000"/>
                  </a:solidFill>
                  <a:latin typeface="ＭＳ Ｐゴシック" charset="-128"/>
                </a:rPr>
                <a:t>（件）</a:t>
              </a:r>
              <a:endParaRPr lang="ja-JP" altLang="en-US" sz="4000">
                <a:ea typeface="HG正楷書体-PRO" pitchFamily="66" charset="-128"/>
              </a:endParaRPr>
            </a:p>
          </p:txBody>
        </p:sp>
        <p:sp>
          <p:nvSpPr>
            <p:cNvPr id="33830" name="Rectangle 39"/>
            <p:cNvSpPr>
              <a:spLocks noChangeArrowheads="1"/>
            </p:cNvSpPr>
            <p:nvPr/>
          </p:nvSpPr>
          <p:spPr bwMode="auto">
            <a:xfrm>
              <a:off x="979" y="2385"/>
              <a:ext cx="33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400" b="1">
                  <a:solidFill>
                    <a:srgbClr val="000000"/>
                  </a:solidFill>
                  <a:latin typeface="ＭＳ Ｐゴシック" charset="-128"/>
                </a:rPr>
                <a:t>2003</a:t>
              </a:r>
              <a:r>
                <a:rPr lang="ja-JP" altLang="en-US" sz="1400" b="1">
                  <a:solidFill>
                    <a:srgbClr val="000000"/>
                  </a:solidFill>
                  <a:latin typeface="ＭＳ Ｐゴシック" charset="-128"/>
                </a:rPr>
                <a:t>年</a:t>
              </a:r>
              <a:endParaRPr lang="ja-JP" altLang="en-US" sz="4000">
                <a:ea typeface="HG正楷書体-PRO" pitchFamily="66" charset="-128"/>
              </a:endParaRPr>
            </a:p>
          </p:txBody>
        </p:sp>
        <p:sp>
          <p:nvSpPr>
            <p:cNvPr id="33831" name="Rectangle 40"/>
            <p:cNvSpPr>
              <a:spLocks noChangeArrowheads="1"/>
            </p:cNvSpPr>
            <p:nvPr/>
          </p:nvSpPr>
          <p:spPr bwMode="auto">
            <a:xfrm>
              <a:off x="1320" y="818"/>
              <a:ext cx="23" cy="155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32" name="Rectangle 41"/>
            <p:cNvSpPr>
              <a:spLocks noChangeArrowheads="1"/>
            </p:cNvSpPr>
            <p:nvPr/>
          </p:nvSpPr>
          <p:spPr bwMode="auto">
            <a:xfrm>
              <a:off x="1622"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33" name="Rectangle 42"/>
            <p:cNvSpPr>
              <a:spLocks noChangeArrowheads="1"/>
            </p:cNvSpPr>
            <p:nvPr/>
          </p:nvSpPr>
          <p:spPr bwMode="auto">
            <a:xfrm>
              <a:off x="1893"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34" name="Rectangle 43"/>
            <p:cNvSpPr>
              <a:spLocks noChangeArrowheads="1"/>
            </p:cNvSpPr>
            <p:nvPr/>
          </p:nvSpPr>
          <p:spPr bwMode="auto">
            <a:xfrm>
              <a:off x="2164"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35" name="Rectangle 44"/>
            <p:cNvSpPr>
              <a:spLocks noChangeArrowheads="1"/>
            </p:cNvSpPr>
            <p:nvPr/>
          </p:nvSpPr>
          <p:spPr bwMode="auto">
            <a:xfrm>
              <a:off x="2434" y="2278"/>
              <a:ext cx="24"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36" name="Rectangle 45"/>
            <p:cNvSpPr>
              <a:spLocks noChangeArrowheads="1"/>
            </p:cNvSpPr>
            <p:nvPr/>
          </p:nvSpPr>
          <p:spPr bwMode="auto">
            <a:xfrm>
              <a:off x="2705" y="2278"/>
              <a:ext cx="24"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37" name="Rectangle 46"/>
            <p:cNvSpPr>
              <a:spLocks noChangeArrowheads="1"/>
            </p:cNvSpPr>
            <p:nvPr/>
          </p:nvSpPr>
          <p:spPr bwMode="auto">
            <a:xfrm>
              <a:off x="2976" y="2278"/>
              <a:ext cx="24"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38" name="Rectangle 47"/>
            <p:cNvSpPr>
              <a:spLocks noChangeArrowheads="1"/>
            </p:cNvSpPr>
            <p:nvPr/>
          </p:nvSpPr>
          <p:spPr bwMode="auto">
            <a:xfrm>
              <a:off x="3247" y="2278"/>
              <a:ext cx="24"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39" name="Rectangle 48"/>
            <p:cNvSpPr>
              <a:spLocks noChangeArrowheads="1"/>
            </p:cNvSpPr>
            <p:nvPr/>
          </p:nvSpPr>
          <p:spPr bwMode="auto">
            <a:xfrm>
              <a:off x="3518" y="2278"/>
              <a:ext cx="24"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40" name="Rectangle 49"/>
            <p:cNvSpPr>
              <a:spLocks noChangeArrowheads="1"/>
            </p:cNvSpPr>
            <p:nvPr/>
          </p:nvSpPr>
          <p:spPr bwMode="auto">
            <a:xfrm>
              <a:off x="3789"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41" name="Rectangle 50"/>
            <p:cNvSpPr>
              <a:spLocks noChangeArrowheads="1"/>
            </p:cNvSpPr>
            <p:nvPr/>
          </p:nvSpPr>
          <p:spPr bwMode="auto">
            <a:xfrm>
              <a:off x="4060"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42" name="Rectangle 51"/>
            <p:cNvSpPr>
              <a:spLocks noChangeArrowheads="1"/>
            </p:cNvSpPr>
            <p:nvPr/>
          </p:nvSpPr>
          <p:spPr bwMode="auto">
            <a:xfrm>
              <a:off x="4331"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43" name="Rectangle 52"/>
            <p:cNvSpPr>
              <a:spLocks noChangeArrowheads="1"/>
            </p:cNvSpPr>
            <p:nvPr/>
          </p:nvSpPr>
          <p:spPr bwMode="auto">
            <a:xfrm>
              <a:off x="4602"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44" name="Rectangle 53"/>
            <p:cNvSpPr>
              <a:spLocks noChangeArrowheads="1"/>
            </p:cNvSpPr>
            <p:nvPr/>
          </p:nvSpPr>
          <p:spPr bwMode="auto">
            <a:xfrm>
              <a:off x="1343" y="818"/>
              <a:ext cx="70"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45" name="Line 54"/>
            <p:cNvSpPr>
              <a:spLocks noChangeShapeType="1"/>
            </p:cNvSpPr>
            <p:nvPr/>
          </p:nvSpPr>
          <p:spPr bwMode="auto">
            <a:xfrm>
              <a:off x="1343" y="978"/>
              <a:ext cx="7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3846" name="Rectangle 55"/>
            <p:cNvSpPr>
              <a:spLocks noChangeArrowheads="1"/>
            </p:cNvSpPr>
            <p:nvPr/>
          </p:nvSpPr>
          <p:spPr bwMode="auto">
            <a:xfrm>
              <a:off x="1343" y="978"/>
              <a:ext cx="70"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47" name="Rectangle 56"/>
            <p:cNvSpPr>
              <a:spLocks noChangeArrowheads="1"/>
            </p:cNvSpPr>
            <p:nvPr/>
          </p:nvSpPr>
          <p:spPr bwMode="auto">
            <a:xfrm>
              <a:off x="1343" y="1124"/>
              <a:ext cx="70"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48" name="Line 57"/>
            <p:cNvSpPr>
              <a:spLocks noChangeShapeType="1"/>
            </p:cNvSpPr>
            <p:nvPr/>
          </p:nvSpPr>
          <p:spPr bwMode="auto">
            <a:xfrm>
              <a:off x="1343" y="1284"/>
              <a:ext cx="7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3849" name="Rectangle 58"/>
            <p:cNvSpPr>
              <a:spLocks noChangeArrowheads="1"/>
            </p:cNvSpPr>
            <p:nvPr/>
          </p:nvSpPr>
          <p:spPr bwMode="auto">
            <a:xfrm>
              <a:off x="1343" y="1284"/>
              <a:ext cx="70"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50" name="Rectangle 59"/>
            <p:cNvSpPr>
              <a:spLocks noChangeArrowheads="1"/>
            </p:cNvSpPr>
            <p:nvPr/>
          </p:nvSpPr>
          <p:spPr bwMode="auto">
            <a:xfrm>
              <a:off x="1343" y="1429"/>
              <a:ext cx="70"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51" name="Line 60"/>
            <p:cNvSpPr>
              <a:spLocks noChangeShapeType="1"/>
            </p:cNvSpPr>
            <p:nvPr/>
          </p:nvSpPr>
          <p:spPr bwMode="auto">
            <a:xfrm>
              <a:off x="1343" y="1590"/>
              <a:ext cx="7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3852" name="Rectangle 62"/>
            <p:cNvSpPr>
              <a:spLocks noChangeArrowheads="1"/>
            </p:cNvSpPr>
            <p:nvPr/>
          </p:nvSpPr>
          <p:spPr bwMode="auto">
            <a:xfrm>
              <a:off x="1343" y="1735"/>
              <a:ext cx="70"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53" name="Line 63"/>
            <p:cNvSpPr>
              <a:spLocks noChangeShapeType="1"/>
            </p:cNvSpPr>
            <p:nvPr/>
          </p:nvSpPr>
          <p:spPr bwMode="auto">
            <a:xfrm>
              <a:off x="1343" y="1896"/>
              <a:ext cx="7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3854" name="Rectangle 65"/>
            <p:cNvSpPr>
              <a:spLocks noChangeArrowheads="1"/>
            </p:cNvSpPr>
            <p:nvPr/>
          </p:nvSpPr>
          <p:spPr bwMode="auto">
            <a:xfrm>
              <a:off x="1343" y="2041"/>
              <a:ext cx="70"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55" name="Line 66"/>
            <p:cNvSpPr>
              <a:spLocks noChangeShapeType="1"/>
            </p:cNvSpPr>
            <p:nvPr/>
          </p:nvSpPr>
          <p:spPr bwMode="auto">
            <a:xfrm>
              <a:off x="1343" y="2202"/>
              <a:ext cx="7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3856" name="Rectangle 67"/>
            <p:cNvSpPr>
              <a:spLocks noChangeArrowheads="1"/>
            </p:cNvSpPr>
            <p:nvPr/>
          </p:nvSpPr>
          <p:spPr bwMode="auto">
            <a:xfrm>
              <a:off x="1343" y="2202"/>
              <a:ext cx="70"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57" name="Rectangle 68"/>
            <p:cNvSpPr>
              <a:spLocks noChangeArrowheads="1"/>
            </p:cNvSpPr>
            <p:nvPr/>
          </p:nvSpPr>
          <p:spPr bwMode="auto">
            <a:xfrm>
              <a:off x="1343" y="2347"/>
              <a:ext cx="3282" cy="2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58" name="Oval 69"/>
            <p:cNvSpPr>
              <a:spLocks noChangeArrowheads="1"/>
            </p:cNvSpPr>
            <p:nvPr/>
          </p:nvSpPr>
          <p:spPr bwMode="auto">
            <a:xfrm>
              <a:off x="1583" y="1384"/>
              <a:ext cx="77" cy="91"/>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59" name="Oval 70"/>
            <p:cNvSpPr>
              <a:spLocks noChangeArrowheads="1"/>
            </p:cNvSpPr>
            <p:nvPr/>
          </p:nvSpPr>
          <p:spPr bwMode="auto">
            <a:xfrm>
              <a:off x="1854" y="1246"/>
              <a:ext cx="77" cy="92"/>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60" name="Oval 71"/>
            <p:cNvSpPr>
              <a:spLocks noChangeArrowheads="1"/>
            </p:cNvSpPr>
            <p:nvPr/>
          </p:nvSpPr>
          <p:spPr bwMode="auto">
            <a:xfrm>
              <a:off x="2125" y="1437"/>
              <a:ext cx="77" cy="92"/>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61" name="Oval 72"/>
            <p:cNvSpPr>
              <a:spLocks noChangeArrowheads="1"/>
            </p:cNvSpPr>
            <p:nvPr/>
          </p:nvSpPr>
          <p:spPr bwMode="auto">
            <a:xfrm>
              <a:off x="2396" y="1101"/>
              <a:ext cx="77" cy="91"/>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62" name="Oval 73"/>
            <p:cNvSpPr>
              <a:spLocks noChangeArrowheads="1"/>
            </p:cNvSpPr>
            <p:nvPr/>
          </p:nvSpPr>
          <p:spPr bwMode="auto">
            <a:xfrm>
              <a:off x="2667" y="1475"/>
              <a:ext cx="77" cy="92"/>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63" name="Oval 74"/>
            <p:cNvSpPr>
              <a:spLocks noChangeArrowheads="1"/>
            </p:cNvSpPr>
            <p:nvPr/>
          </p:nvSpPr>
          <p:spPr bwMode="auto">
            <a:xfrm>
              <a:off x="2945" y="1368"/>
              <a:ext cx="78" cy="92"/>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64" name="Oval 75"/>
            <p:cNvSpPr>
              <a:spLocks noChangeArrowheads="1"/>
            </p:cNvSpPr>
            <p:nvPr/>
          </p:nvSpPr>
          <p:spPr bwMode="auto">
            <a:xfrm>
              <a:off x="3487" y="1919"/>
              <a:ext cx="78" cy="92"/>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65" name="Oval 76"/>
            <p:cNvSpPr>
              <a:spLocks noChangeArrowheads="1"/>
            </p:cNvSpPr>
            <p:nvPr/>
          </p:nvSpPr>
          <p:spPr bwMode="auto">
            <a:xfrm>
              <a:off x="3751" y="1827"/>
              <a:ext cx="77" cy="92"/>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66" name="Oval 77"/>
            <p:cNvSpPr>
              <a:spLocks noChangeArrowheads="1"/>
            </p:cNvSpPr>
            <p:nvPr/>
          </p:nvSpPr>
          <p:spPr bwMode="auto">
            <a:xfrm>
              <a:off x="4029" y="2003"/>
              <a:ext cx="78" cy="92"/>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67" name="Oval 78"/>
            <p:cNvSpPr>
              <a:spLocks noChangeArrowheads="1"/>
            </p:cNvSpPr>
            <p:nvPr/>
          </p:nvSpPr>
          <p:spPr bwMode="auto">
            <a:xfrm>
              <a:off x="4300" y="1888"/>
              <a:ext cx="78" cy="92"/>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68" name="Oval 79"/>
            <p:cNvSpPr>
              <a:spLocks noChangeArrowheads="1"/>
            </p:cNvSpPr>
            <p:nvPr/>
          </p:nvSpPr>
          <p:spPr bwMode="auto">
            <a:xfrm>
              <a:off x="4587" y="1972"/>
              <a:ext cx="77" cy="92"/>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69" name="Oval 80"/>
            <p:cNvSpPr>
              <a:spLocks noChangeArrowheads="1"/>
            </p:cNvSpPr>
            <p:nvPr/>
          </p:nvSpPr>
          <p:spPr bwMode="auto">
            <a:xfrm>
              <a:off x="3209" y="1705"/>
              <a:ext cx="77" cy="91"/>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70" name="Freeform 82"/>
            <p:cNvSpPr>
              <a:spLocks/>
            </p:cNvSpPr>
            <p:nvPr/>
          </p:nvSpPr>
          <p:spPr bwMode="auto">
            <a:xfrm>
              <a:off x="1622" y="1261"/>
              <a:ext cx="309" cy="184"/>
            </a:xfrm>
            <a:custGeom>
              <a:avLst/>
              <a:gdLst>
                <a:gd name="T0" fmla="*/ 0 w 309"/>
                <a:gd name="T1" fmla="*/ 161 h 184"/>
                <a:gd name="T2" fmla="*/ 7 w 309"/>
                <a:gd name="T3" fmla="*/ 184 h 184"/>
                <a:gd name="T4" fmla="*/ 309 w 309"/>
                <a:gd name="T5" fmla="*/ 23 h 184"/>
                <a:gd name="T6" fmla="*/ 302 w 309"/>
                <a:gd name="T7" fmla="*/ 0 h 184"/>
                <a:gd name="T8" fmla="*/ 0 w 309"/>
                <a:gd name="T9" fmla="*/ 161 h 1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9" h="184">
                  <a:moveTo>
                    <a:pt x="0" y="161"/>
                  </a:moveTo>
                  <a:lnTo>
                    <a:pt x="7" y="184"/>
                  </a:lnTo>
                  <a:lnTo>
                    <a:pt x="309" y="23"/>
                  </a:lnTo>
                  <a:lnTo>
                    <a:pt x="302" y="0"/>
                  </a:lnTo>
                  <a:lnTo>
                    <a:pt x="0" y="1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871" name="Freeform 83"/>
            <p:cNvSpPr>
              <a:spLocks/>
            </p:cNvSpPr>
            <p:nvPr/>
          </p:nvSpPr>
          <p:spPr bwMode="auto">
            <a:xfrm>
              <a:off x="2164" y="1131"/>
              <a:ext cx="278" cy="352"/>
            </a:xfrm>
            <a:custGeom>
              <a:avLst/>
              <a:gdLst>
                <a:gd name="T0" fmla="*/ 0 w 278"/>
                <a:gd name="T1" fmla="*/ 337 h 352"/>
                <a:gd name="T2" fmla="*/ 15 w 278"/>
                <a:gd name="T3" fmla="*/ 352 h 352"/>
                <a:gd name="T4" fmla="*/ 278 w 278"/>
                <a:gd name="T5" fmla="*/ 16 h 352"/>
                <a:gd name="T6" fmla="*/ 263 w 278"/>
                <a:gd name="T7" fmla="*/ 0 h 352"/>
                <a:gd name="T8" fmla="*/ 0 w 278"/>
                <a:gd name="T9" fmla="*/ 337 h 3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8" h="352">
                  <a:moveTo>
                    <a:pt x="0" y="337"/>
                  </a:moveTo>
                  <a:lnTo>
                    <a:pt x="15" y="352"/>
                  </a:lnTo>
                  <a:lnTo>
                    <a:pt x="278" y="16"/>
                  </a:lnTo>
                  <a:lnTo>
                    <a:pt x="263" y="0"/>
                  </a:lnTo>
                  <a:lnTo>
                    <a:pt x="0" y="33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872" name="Freeform 84"/>
            <p:cNvSpPr>
              <a:spLocks/>
            </p:cNvSpPr>
            <p:nvPr/>
          </p:nvSpPr>
          <p:spPr bwMode="auto">
            <a:xfrm>
              <a:off x="2705" y="1399"/>
              <a:ext cx="287" cy="130"/>
            </a:xfrm>
            <a:custGeom>
              <a:avLst/>
              <a:gdLst>
                <a:gd name="T0" fmla="*/ 0 w 287"/>
                <a:gd name="T1" fmla="*/ 107 h 130"/>
                <a:gd name="T2" fmla="*/ 8 w 287"/>
                <a:gd name="T3" fmla="*/ 130 h 130"/>
                <a:gd name="T4" fmla="*/ 287 w 287"/>
                <a:gd name="T5" fmla="*/ 23 h 130"/>
                <a:gd name="T6" fmla="*/ 279 w 287"/>
                <a:gd name="T7" fmla="*/ 0 h 130"/>
                <a:gd name="T8" fmla="*/ 0 w 287"/>
                <a:gd name="T9" fmla="*/ 107 h 1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7" h="130">
                  <a:moveTo>
                    <a:pt x="0" y="107"/>
                  </a:moveTo>
                  <a:lnTo>
                    <a:pt x="8" y="130"/>
                  </a:lnTo>
                  <a:lnTo>
                    <a:pt x="287" y="23"/>
                  </a:lnTo>
                  <a:lnTo>
                    <a:pt x="279" y="0"/>
                  </a:lnTo>
                  <a:lnTo>
                    <a:pt x="0" y="10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873" name="Freeform 85"/>
            <p:cNvSpPr>
              <a:spLocks/>
            </p:cNvSpPr>
            <p:nvPr/>
          </p:nvSpPr>
          <p:spPr bwMode="auto">
            <a:xfrm>
              <a:off x="3518" y="1865"/>
              <a:ext cx="287" cy="115"/>
            </a:xfrm>
            <a:custGeom>
              <a:avLst/>
              <a:gdLst>
                <a:gd name="T0" fmla="*/ 0 w 287"/>
                <a:gd name="T1" fmla="*/ 92 h 115"/>
                <a:gd name="T2" fmla="*/ 8 w 287"/>
                <a:gd name="T3" fmla="*/ 115 h 115"/>
                <a:gd name="T4" fmla="*/ 287 w 287"/>
                <a:gd name="T5" fmla="*/ 23 h 115"/>
                <a:gd name="T6" fmla="*/ 279 w 287"/>
                <a:gd name="T7" fmla="*/ 0 h 115"/>
                <a:gd name="T8" fmla="*/ 0 w 287"/>
                <a:gd name="T9" fmla="*/ 92 h 1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7" h="115">
                  <a:moveTo>
                    <a:pt x="0" y="92"/>
                  </a:moveTo>
                  <a:lnTo>
                    <a:pt x="8" y="115"/>
                  </a:lnTo>
                  <a:lnTo>
                    <a:pt x="287" y="23"/>
                  </a:lnTo>
                  <a:lnTo>
                    <a:pt x="279" y="0"/>
                  </a:lnTo>
                  <a:lnTo>
                    <a:pt x="0" y="9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874" name="Freeform 86"/>
            <p:cNvSpPr>
              <a:spLocks/>
            </p:cNvSpPr>
            <p:nvPr/>
          </p:nvSpPr>
          <p:spPr bwMode="auto">
            <a:xfrm>
              <a:off x="4076" y="1926"/>
              <a:ext cx="271" cy="123"/>
            </a:xfrm>
            <a:custGeom>
              <a:avLst/>
              <a:gdLst>
                <a:gd name="T0" fmla="*/ 0 w 271"/>
                <a:gd name="T1" fmla="*/ 100 h 123"/>
                <a:gd name="T2" fmla="*/ 7 w 271"/>
                <a:gd name="T3" fmla="*/ 123 h 123"/>
                <a:gd name="T4" fmla="*/ 271 w 271"/>
                <a:gd name="T5" fmla="*/ 23 h 123"/>
                <a:gd name="T6" fmla="*/ 263 w 271"/>
                <a:gd name="T7" fmla="*/ 0 h 123"/>
                <a:gd name="T8" fmla="*/ 0 w 271"/>
                <a:gd name="T9" fmla="*/ 100 h 1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1" h="123">
                  <a:moveTo>
                    <a:pt x="0" y="100"/>
                  </a:moveTo>
                  <a:lnTo>
                    <a:pt x="7" y="123"/>
                  </a:lnTo>
                  <a:lnTo>
                    <a:pt x="271" y="23"/>
                  </a:lnTo>
                  <a:lnTo>
                    <a:pt x="263" y="0"/>
                  </a:lnTo>
                  <a:lnTo>
                    <a:pt x="0" y="1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875" name="Freeform 87"/>
            <p:cNvSpPr>
              <a:spLocks/>
            </p:cNvSpPr>
            <p:nvPr/>
          </p:nvSpPr>
          <p:spPr bwMode="auto">
            <a:xfrm>
              <a:off x="3247" y="1743"/>
              <a:ext cx="295" cy="237"/>
            </a:xfrm>
            <a:custGeom>
              <a:avLst/>
              <a:gdLst>
                <a:gd name="T0" fmla="*/ 8 w 295"/>
                <a:gd name="T1" fmla="*/ 0 h 237"/>
                <a:gd name="T2" fmla="*/ 0 w 295"/>
                <a:gd name="T3" fmla="*/ 23 h 237"/>
                <a:gd name="T4" fmla="*/ 287 w 295"/>
                <a:gd name="T5" fmla="*/ 237 h 237"/>
                <a:gd name="T6" fmla="*/ 295 w 295"/>
                <a:gd name="T7" fmla="*/ 214 h 237"/>
                <a:gd name="T8" fmla="*/ 8 w 295"/>
                <a:gd name="T9" fmla="*/ 0 h 2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5" h="237">
                  <a:moveTo>
                    <a:pt x="8" y="0"/>
                  </a:moveTo>
                  <a:lnTo>
                    <a:pt x="0" y="23"/>
                  </a:lnTo>
                  <a:lnTo>
                    <a:pt x="287" y="237"/>
                  </a:lnTo>
                  <a:lnTo>
                    <a:pt x="295" y="214"/>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876" name="Freeform 88"/>
            <p:cNvSpPr>
              <a:spLocks/>
            </p:cNvSpPr>
            <p:nvPr/>
          </p:nvSpPr>
          <p:spPr bwMode="auto">
            <a:xfrm>
              <a:off x="2992" y="1414"/>
              <a:ext cx="263" cy="344"/>
            </a:xfrm>
            <a:custGeom>
              <a:avLst/>
              <a:gdLst>
                <a:gd name="T0" fmla="*/ 15 w 263"/>
                <a:gd name="T1" fmla="*/ 0 h 344"/>
                <a:gd name="T2" fmla="*/ 0 w 263"/>
                <a:gd name="T3" fmla="*/ 15 h 344"/>
                <a:gd name="T4" fmla="*/ 248 w 263"/>
                <a:gd name="T5" fmla="*/ 344 h 344"/>
                <a:gd name="T6" fmla="*/ 263 w 263"/>
                <a:gd name="T7" fmla="*/ 329 h 344"/>
                <a:gd name="T8" fmla="*/ 15 w 263"/>
                <a:gd name="T9" fmla="*/ 0 h 3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3" h="344">
                  <a:moveTo>
                    <a:pt x="15" y="0"/>
                  </a:moveTo>
                  <a:lnTo>
                    <a:pt x="0" y="15"/>
                  </a:lnTo>
                  <a:lnTo>
                    <a:pt x="248" y="344"/>
                  </a:lnTo>
                  <a:lnTo>
                    <a:pt x="263" y="329"/>
                  </a:lnTo>
                  <a:lnTo>
                    <a:pt x="1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877" name="Freeform 89"/>
            <p:cNvSpPr>
              <a:spLocks/>
            </p:cNvSpPr>
            <p:nvPr/>
          </p:nvSpPr>
          <p:spPr bwMode="auto">
            <a:xfrm>
              <a:off x="2427" y="1147"/>
              <a:ext cx="263" cy="344"/>
            </a:xfrm>
            <a:custGeom>
              <a:avLst/>
              <a:gdLst>
                <a:gd name="T0" fmla="*/ 15 w 263"/>
                <a:gd name="T1" fmla="*/ 0 h 344"/>
                <a:gd name="T2" fmla="*/ 0 w 263"/>
                <a:gd name="T3" fmla="*/ 15 h 344"/>
                <a:gd name="T4" fmla="*/ 247 w 263"/>
                <a:gd name="T5" fmla="*/ 344 h 344"/>
                <a:gd name="T6" fmla="*/ 263 w 263"/>
                <a:gd name="T7" fmla="*/ 328 h 344"/>
                <a:gd name="T8" fmla="*/ 15 w 263"/>
                <a:gd name="T9" fmla="*/ 0 h 3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3" h="344">
                  <a:moveTo>
                    <a:pt x="15" y="0"/>
                  </a:moveTo>
                  <a:lnTo>
                    <a:pt x="0" y="15"/>
                  </a:lnTo>
                  <a:lnTo>
                    <a:pt x="247" y="344"/>
                  </a:lnTo>
                  <a:lnTo>
                    <a:pt x="263" y="328"/>
                  </a:lnTo>
                  <a:lnTo>
                    <a:pt x="1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878" name="Freeform 90"/>
            <p:cNvSpPr>
              <a:spLocks/>
            </p:cNvSpPr>
            <p:nvPr/>
          </p:nvSpPr>
          <p:spPr bwMode="auto">
            <a:xfrm>
              <a:off x="1908" y="1284"/>
              <a:ext cx="256" cy="207"/>
            </a:xfrm>
            <a:custGeom>
              <a:avLst/>
              <a:gdLst>
                <a:gd name="T0" fmla="*/ 8 w 256"/>
                <a:gd name="T1" fmla="*/ 0 h 207"/>
                <a:gd name="T2" fmla="*/ 0 w 256"/>
                <a:gd name="T3" fmla="*/ 23 h 207"/>
                <a:gd name="T4" fmla="*/ 248 w 256"/>
                <a:gd name="T5" fmla="*/ 207 h 207"/>
                <a:gd name="T6" fmla="*/ 256 w 256"/>
                <a:gd name="T7" fmla="*/ 184 h 207"/>
                <a:gd name="T8" fmla="*/ 8 w 256"/>
                <a:gd name="T9" fmla="*/ 0 h 2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6" h="207">
                  <a:moveTo>
                    <a:pt x="8" y="0"/>
                  </a:moveTo>
                  <a:lnTo>
                    <a:pt x="0" y="23"/>
                  </a:lnTo>
                  <a:lnTo>
                    <a:pt x="248" y="207"/>
                  </a:lnTo>
                  <a:lnTo>
                    <a:pt x="256" y="184"/>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879" name="Freeform 91"/>
            <p:cNvSpPr>
              <a:spLocks/>
            </p:cNvSpPr>
            <p:nvPr/>
          </p:nvSpPr>
          <p:spPr bwMode="auto">
            <a:xfrm>
              <a:off x="3782" y="1873"/>
              <a:ext cx="286" cy="183"/>
            </a:xfrm>
            <a:custGeom>
              <a:avLst/>
              <a:gdLst>
                <a:gd name="T0" fmla="*/ 7 w 286"/>
                <a:gd name="T1" fmla="*/ 0 h 183"/>
                <a:gd name="T2" fmla="*/ 0 w 286"/>
                <a:gd name="T3" fmla="*/ 23 h 183"/>
                <a:gd name="T4" fmla="*/ 278 w 286"/>
                <a:gd name="T5" fmla="*/ 183 h 183"/>
                <a:gd name="T6" fmla="*/ 286 w 286"/>
                <a:gd name="T7" fmla="*/ 160 h 183"/>
                <a:gd name="T8" fmla="*/ 7 w 286"/>
                <a:gd name="T9" fmla="*/ 0 h 18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183">
                  <a:moveTo>
                    <a:pt x="7" y="0"/>
                  </a:moveTo>
                  <a:lnTo>
                    <a:pt x="0" y="23"/>
                  </a:lnTo>
                  <a:lnTo>
                    <a:pt x="278" y="183"/>
                  </a:lnTo>
                  <a:lnTo>
                    <a:pt x="286" y="160"/>
                  </a:lnTo>
                  <a:lnTo>
                    <a:pt x="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880" name="Freeform 92"/>
            <p:cNvSpPr>
              <a:spLocks/>
            </p:cNvSpPr>
            <p:nvPr/>
          </p:nvSpPr>
          <p:spPr bwMode="auto">
            <a:xfrm>
              <a:off x="4331" y="1926"/>
              <a:ext cx="310" cy="107"/>
            </a:xfrm>
            <a:custGeom>
              <a:avLst/>
              <a:gdLst>
                <a:gd name="T0" fmla="*/ 0 w 310"/>
                <a:gd name="T1" fmla="*/ 0 h 107"/>
                <a:gd name="T2" fmla="*/ 0 w 310"/>
                <a:gd name="T3" fmla="*/ 23 h 107"/>
                <a:gd name="T4" fmla="*/ 310 w 310"/>
                <a:gd name="T5" fmla="*/ 107 h 107"/>
                <a:gd name="T6" fmla="*/ 310 w 310"/>
                <a:gd name="T7" fmla="*/ 85 h 107"/>
                <a:gd name="T8" fmla="*/ 0 w 310"/>
                <a:gd name="T9" fmla="*/ 0 h 1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0" h="107">
                  <a:moveTo>
                    <a:pt x="0" y="0"/>
                  </a:moveTo>
                  <a:lnTo>
                    <a:pt x="0" y="23"/>
                  </a:lnTo>
                  <a:lnTo>
                    <a:pt x="310" y="107"/>
                  </a:lnTo>
                  <a:lnTo>
                    <a:pt x="310" y="85"/>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nvGrpSpPr>
            <p:cNvPr id="33881" name="Group 117"/>
            <p:cNvGrpSpPr>
              <a:grpSpLocks/>
            </p:cNvGrpSpPr>
            <p:nvPr/>
          </p:nvGrpSpPr>
          <p:grpSpPr bwMode="auto">
            <a:xfrm>
              <a:off x="3271" y="1876"/>
              <a:ext cx="1579" cy="27"/>
              <a:chOff x="3524" y="2119"/>
              <a:chExt cx="1579" cy="15"/>
            </a:xfrm>
          </p:grpSpPr>
          <p:sp>
            <p:nvSpPr>
              <p:cNvPr id="33885" name="Rectangle 102"/>
              <p:cNvSpPr>
                <a:spLocks noChangeArrowheads="1"/>
              </p:cNvSpPr>
              <p:nvPr/>
            </p:nvSpPr>
            <p:spPr bwMode="auto">
              <a:xfrm>
                <a:off x="3524"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86" name="Rectangle 103"/>
              <p:cNvSpPr>
                <a:spLocks noChangeArrowheads="1"/>
              </p:cNvSpPr>
              <p:nvPr/>
            </p:nvSpPr>
            <p:spPr bwMode="auto">
              <a:xfrm>
                <a:off x="3632"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87" name="Rectangle 104"/>
              <p:cNvSpPr>
                <a:spLocks noChangeArrowheads="1"/>
              </p:cNvSpPr>
              <p:nvPr/>
            </p:nvSpPr>
            <p:spPr bwMode="auto">
              <a:xfrm>
                <a:off x="3740"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88" name="Rectangle 105"/>
              <p:cNvSpPr>
                <a:spLocks noChangeArrowheads="1"/>
              </p:cNvSpPr>
              <p:nvPr/>
            </p:nvSpPr>
            <p:spPr bwMode="auto">
              <a:xfrm>
                <a:off x="3849"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89" name="Rectangle 106"/>
              <p:cNvSpPr>
                <a:spLocks noChangeArrowheads="1"/>
              </p:cNvSpPr>
              <p:nvPr/>
            </p:nvSpPr>
            <p:spPr bwMode="auto">
              <a:xfrm>
                <a:off x="3957"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90" name="Rectangle 107"/>
              <p:cNvSpPr>
                <a:spLocks noChangeArrowheads="1"/>
              </p:cNvSpPr>
              <p:nvPr/>
            </p:nvSpPr>
            <p:spPr bwMode="auto">
              <a:xfrm>
                <a:off x="4065"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91" name="Rectangle 108"/>
              <p:cNvSpPr>
                <a:spLocks noChangeArrowheads="1"/>
              </p:cNvSpPr>
              <p:nvPr/>
            </p:nvSpPr>
            <p:spPr bwMode="auto">
              <a:xfrm>
                <a:off x="4174"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92" name="Rectangle 109"/>
              <p:cNvSpPr>
                <a:spLocks noChangeArrowheads="1"/>
              </p:cNvSpPr>
              <p:nvPr/>
            </p:nvSpPr>
            <p:spPr bwMode="auto">
              <a:xfrm>
                <a:off x="4282"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93" name="Rectangle 110"/>
              <p:cNvSpPr>
                <a:spLocks noChangeArrowheads="1"/>
              </p:cNvSpPr>
              <p:nvPr/>
            </p:nvSpPr>
            <p:spPr bwMode="auto">
              <a:xfrm>
                <a:off x="4391"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94" name="Rectangle 111"/>
              <p:cNvSpPr>
                <a:spLocks noChangeArrowheads="1"/>
              </p:cNvSpPr>
              <p:nvPr/>
            </p:nvSpPr>
            <p:spPr bwMode="auto">
              <a:xfrm>
                <a:off x="4499"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95" name="Rectangle 112"/>
              <p:cNvSpPr>
                <a:spLocks noChangeArrowheads="1"/>
              </p:cNvSpPr>
              <p:nvPr/>
            </p:nvSpPr>
            <p:spPr bwMode="auto">
              <a:xfrm>
                <a:off x="4607"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96" name="Rectangle 113"/>
              <p:cNvSpPr>
                <a:spLocks noChangeArrowheads="1"/>
              </p:cNvSpPr>
              <p:nvPr/>
            </p:nvSpPr>
            <p:spPr bwMode="auto">
              <a:xfrm>
                <a:off x="4716"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97" name="Rectangle 114"/>
              <p:cNvSpPr>
                <a:spLocks noChangeArrowheads="1"/>
              </p:cNvSpPr>
              <p:nvPr/>
            </p:nvSpPr>
            <p:spPr bwMode="auto">
              <a:xfrm>
                <a:off x="4824"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98" name="Rectangle 115"/>
              <p:cNvSpPr>
                <a:spLocks noChangeArrowheads="1"/>
              </p:cNvSpPr>
              <p:nvPr/>
            </p:nvSpPr>
            <p:spPr bwMode="auto">
              <a:xfrm>
                <a:off x="4933" y="2119"/>
                <a:ext cx="61"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99" name="Rectangle 116"/>
              <p:cNvSpPr>
                <a:spLocks noChangeArrowheads="1"/>
              </p:cNvSpPr>
              <p:nvPr/>
            </p:nvSpPr>
            <p:spPr bwMode="auto">
              <a:xfrm>
                <a:off x="5041"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sp>
          <p:nvSpPr>
            <p:cNvPr id="33882" name="Rectangle 118"/>
            <p:cNvSpPr>
              <a:spLocks noChangeArrowheads="1"/>
            </p:cNvSpPr>
            <p:nvPr/>
          </p:nvSpPr>
          <p:spPr bwMode="auto">
            <a:xfrm>
              <a:off x="4029" y="1682"/>
              <a:ext cx="403" cy="18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83" name="Rectangle 119"/>
            <p:cNvSpPr>
              <a:spLocks noChangeArrowheads="1"/>
            </p:cNvSpPr>
            <p:nvPr/>
          </p:nvSpPr>
          <p:spPr bwMode="auto">
            <a:xfrm>
              <a:off x="4060" y="1705"/>
              <a:ext cx="24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500" b="1">
                  <a:solidFill>
                    <a:srgbClr val="0000FF"/>
                  </a:solidFill>
                  <a:latin typeface="ＭＳ Ｐゴシック" charset="-128"/>
                </a:rPr>
                <a:t>目標</a:t>
              </a:r>
              <a:endParaRPr lang="ja-JP" altLang="en-US" sz="4000">
                <a:ea typeface="HG正楷書体-PRO" pitchFamily="66" charset="-128"/>
              </a:endParaRPr>
            </a:p>
          </p:txBody>
        </p:sp>
        <p:sp>
          <p:nvSpPr>
            <p:cNvPr id="33884" name="Text Box 134"/>
            <p:cNvSpPr txBox="1">
              <a:spLocks noChangeArrowheads="1"/>
            </p:cNvSpPr>
            <p:nvPr/>
          </p:nvSpPr>
          <p:spPr bwMode="auto">
            <a:xfrm>
              <a:off x="1502" y="592"/>
              <a:ext cx="315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800">
                  <a:solidFill>
                    <a:srgbClr val="000000"/>
                  </a:solidFill>
                  <a:latin typeface="HG創英角ﾎﾟｯﾌﾟ体" pitchFamily="49" charset="-128"/>
                  <a:ea typeface="HG創英角ﾎﾟｯﾌﾟ体" pitchFamily="49" charset="-128"/>
                </a:rPr>
                <a:t>◇</a:t>
              </a:r>
              <a:r>
                <a:rPr lang="en-US" altLang="ja-JP" sz="2000">
                  <a:solidFill>
                    <a:srgbClr val="000000"/>
                  </a:solidFill>
                  <a:ea typeface="HGPｺﾞｼｯｸE" pitchFamily="50" charset="-128"/>
                </a:rPr>
                <a:t> </a:t>
              </a:r>
              <a:r>
                <a:rPr lang="ja-JP" altLang="en-US" sz="2000">
                  <a:solidFill>
                    <a:srgbClr val="000000"/>
                  </a:solidFill>
                  <a:ea typeface="HGPｺﾞｼｯｸE" pitchFamily="50" charset="-128"/>
                </a:rPr>
                <a:t>データーはできるだけ時系列で示す</a:t>
              </a:r>
            </a:p>
          </p:txBody>
        </p:sp>
      </p:grpSp>
      <p:sp>
        <p:nvSpPr>
          <p:cNvPr id="33801" name="Text Box 135"/>
          <p:cNvSpPr txBox="1">
            <a:spLocks noChangeArrowheads="1"/>
          </p:cNvSpPr>
          <p:nvPr/>
        </p:nvSpPr>
        <p:spPr bwMode="auto">
          <a:xfrm>
            <a:off x="3897313" y="6170613"/>
            <a:ext cx="45434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2000">
                <a:solidFill>
                  <a:schemeClr val="bg2"/>
                </a:solidFill>
                <a:latin typeface="HG創英角ﾎﾟｯﾌﾟ体" pitchFamily="49" charset="-128"/>
                <a:ea typeface="HG創英角ﾎﾟｯﾌﾟ体" pitchFamily="49" charset="-128"/>
              </a:rPr>
              <a:t>◇</a:t>
            </a:r>
            <a:r>
              <a:rPr lang="ja-JP" altLang="en-US" sz="2000">
                <a:solidFill>
                  <a:schemeClr val="bg2"/>
                </a:solidFill>
                <a:ea typeface="HGPｺﾞｼｯｸE" pitchFamily="50" charset="-128"/>
              </a:rPr>
              <a:t>懸念される点　　マイナスの影響　　　</a:t>
            </a:r>
          </a:p>
        </p:txBody>
      </p:sp>
      <p:sp>
        <p:nvSpPr>
          <p:cNvPr id="33802" name="Oval 137"/>
          <p:cNvSpPr>
            <a:spLocks noChangeArrowheads="1"/>
          </p:cNvSpPr>
          <p:nvPr/>
        </p:nvSpPr>
        <p:spPr bwMode="auto">
          <a:xfrm>
            <a:off x="1549400" y="5448300"/>
            <a:ext cx="2109788" cy="1492250"/>
          </a:xfrm>
          <a:prstGeom prst="ellipse">
            <a:avLst/>
          </a:prstGeom>
          <a:solidFill>
            <a:srgbClr val="3366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3803" name="Text Box 136"/>
          <p:cNvSpPr txBox="1">
            <a:spLocks noChangeArrowheads="1"/>
          </p:cNvSpPr>
          <p:nvPr/>
        </p:nvSpPr>
        <p:spPr bwMode="auto">
          <a:xfrm>
            <a:off x="1912938" y="5692775"/>
            <a:ext cx="1970087"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000">
                <a:ea typeface="HGPｺﾞｼｯｸE" pitchFamily="50" charset="-128"/>
              </a:rPr>
              <a:t>品質　コスト　</a:t>
            </a:r>
          </a:p>
          <a:p>
            <a:pPr eaLnBrk="1" hangingPunct="1">
              <a:spcBef>
                <a:spcPct val="50000"/>
              </a:spcBef>
              <a:buFontTx/>
              <a:buNone/>
            </a:pPr>
            <a:r>
              <a:rPr lang="ja-JP" altLang="en-US" sz="2000">
                <a:ea typeface="HGPｺﾞｼｯｸE" pitchFamily="50" charset="-128"/>
              </a:rPr>
              <a:t>納期　能率</a:t>
            </a:r>
            <a:endParaRPr lang="ja-JP" altLang="en-US">
              <a:ea typeface="HG正楷書体-PRO" pitchFamily="66" charset="-128"/>
            </a:endParaRPr>
          </a:p>
        </p:txBody>
      </p:sp>
      <p:sp>
        <p:nvSpPr>
          <p:cNvPr id="33804" name="Text Box 145"/>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３１</a:t>
            </a:r>
            <a:endParaRPr lang="en-US" altLang="ja-JP" sz="1600">
              <a:solidFill>
                <a:schemeClr val="bg2"/>
              </a:solidFill>
              <a:ea typeface="HG正楷書体-PRO" pitchFamily="66" charset="-128"/>
            </a:endParaRPr>
          </a:p>
        </p:txBody>
      </p:sp>
      <p:sp>
        <p:nvSpPr>
          <p:cNvPr id="33805" name="Text Box 5"/>
          <p:cNvSpPr txBox="1">
            <a:spLocks noChangeArrowheads="1"/>
          </p:cNvSpPr>
          <p:nvPr/>
        </p:nvSpPr>
        <p:spPr bwMode="auto">
          <a:xfrm>
            <a:off x="973138" y="4427538"/>
            <a:ext cx="72421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a:solidFill>
                  <a:schemeClr val="bg1"/>
                </a:solidFill>
                <a:ea typeface="HGPｺﾞｼｯｸE" pitchFamily="50" charset="-128"/>
              </a:rPr>
              <a:t>３）</a:t>
            </a:r>
            <a:r>
              <a:rPr lang="ja-JP" altLang="en-US" sz="2400">
                <a:solidFill>
                  <a:srgbClr val="FF0000"/>
                </a:solidFill>
                <a:ea typeface="HGPｺﾞｼｯｸE" pitchFamily="50" charset="-128"/>
              </a:rPr>
              <a:t>対策後のＲＰＮ</a:t>
            </a:r>
            <a:r>
              <a:rPr lang="ja-JP" altLang="en-US" sz="2400">
                <a:solidFill>
                  <a:schemeClr val="bg1"/>
                </a:solidFill>
                <a:ea typeface="HGPｺﾞｼｯｸE" pitchFamily="50" charset="-128"/>
              </a:rPr>
              <a:t>を評価し、効果を確認する</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AutoShape 132"/>
          <p:cNvSpPr>
            <a:spLocks noChangeArrowheads="1"/>
          </p:cNvSpPr>
          <p:nvPr/>
        </p:nvSpPr>
        <p:spPr bwMode="auto">
          <a:xfrm>
            <a:off x="439738" y="1655763"/>
            <a:ext cx="8240712" cy="4860925"/>
          </a:xfrm>
          <a:prstGeom prst="roundRect">
            <a:avLst>
              <a:gd name="adj" fmla="val 16667"/>
            </a:avLst>
          </a:prstGeom>
          <a:solidFill>
            <a:schemeClr val="tx1"/>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4819" name="Rectangle 104"/>
          <p:cNvSpPr>
            <a:spLocks noChangeArrowheads="1"/>
          </p:cNvSpPr>
          <p:nvPr/>
        </p:nvSpPr>
        <p:spPr bwMode="auto">
          <a:xfrm>
            <a:off x="587375" y="450850"/>
            <a:ext cx="6400800"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ja-JP" altLang="en-US">
                <a:solidFill>
                  <a:schemeClr val="bg1"/>
                </a:solidFill>
                <a:ea typeface="HGS創英角ﾎﾟｯﾌﾟ体" pitchFamily="50" charset="-128"/>
              </a:rPr>
              <a:t>２．無形効果を確認する</a:t>
            </a:r>
          </a:p>
        </p:txBody>
      </p:sp>
      <p:sp>
        <p:nvSpPr>
          <p:cNvPr id="34820" name="Text Box 106"/>
          <p:cNvSpPr txBox="1">
            <a:spLocks noChangeArrowheads="1"/>
          </p:cNvSpPr>
          <p:nvPr/>
        </p:nvSpPr>
        <p:spPr bwMode="auto">
          <a:xfrm>
            <a:off x="1266825" y="1138238"/>
            <a:ext cx="642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2400" b="1">
                <a:solidFill>
                  <a:schemeClr val="bg2"/>
                </a:solidFill>
                <a:ea typeface="HGP創英角ﾎﾟｯﾌﾟ体" pitchFamily="50" charset="-128"/>
              </a:rPr>
              <a:t>◇</a:t>
            </a:r>
            <a:r>
              <a:rPr lang="ja-JP" altLang="en-US" sz="2400" b="1">
                <a:solidFill>
                  <a:schemeClr val="hlink"/>
                </a:solidFill>
                <a:ea typeface="HGP創英角ﾎﾟｯﾌﾟ体" pitchFamily="50" charset="-128"/>
              </a:rPr>
              <a:t>グループ</a:t>
            </a:r>
            <a:r>
              <a:rPr lang="ja-JP" altLang="en-US" sz="2400" b="1">
                <a:solidFill>
                  <a:srgbClr val="660033"/>
                </a:solidFill>
                <a:ea typeface="HGP創英角ﾎﾟｯﾌﾟ体" pitchFamily="50" charset="-128"/>
              </a:rPr>
              <a:t>や</a:t>
            </a:r>
            <a:r>
              <a:rPr lang="ja-JP" altLang="en-US" sz="2400" b="1">
                <a:solidFill>
                  <a:schemeClr val="hlink"/>
                </a:solidFill>
                <a:ea typeface="HGP創英角ﾎﾟｯﾌﾟ体" pitchFamily="50" charset="-128"/>
              </a:rPr>
              <a:t>個人</a:t>
            </a:r>
            <a:r>
              <a:rPr lang="ja-JP" altLang="en-US" sz="2400" b="1">
                <a:solidFill>
                  <a:srgbClr val="660033"/>
                </a:solidFill>
                <a:ea typeface="HGP創英角ﾎﾟｯﾌﾟ体" pitchFamily="50" charset="-128"/>
              </a:rPr>
              <a:t>に対しての</a:t>
            </a:r>
            <a:r>
              <a:rPr lang="ja-JP" altLang="en-US" sz="2400" b="1">
                <a:solidFill>
                  <a:schemeClr val="hlink"/>
                </a:solidFill>
                <a:ea typeface="HGP創英角ﾎﾟｯﾌﾟ体" pitchFamily="50" charset="-128"/>
              </a:rPr>
              <a:t>貢献・成長</a:t>
            </a:r>
          </a:p>
        </p:txBody>
      </p:sp>
      <p:grpSp>
        <p:nvGrpSpPr>
          <p:cNvPr id="34821" name="Group 127"/>
          <p:cNvGrpSpPr>
            <a:grpSpLocks/>
          </p:cNvGrpSpPr>
          <p:nvPr/>
        </p:nvGrpSpPr>
        <p:grpSpPr bwMode="auto">
          <a:xfrm>
            <a:off x="6300788" y="2149475"/>
            <a:ext cx="2406650" cy="396875"/>
            <a:chOff x="4244" y="1380"/>
            <a:chExt cx="1516" cy="250"/>
          </a:xfrm>
        </p:grpSpPr>
        <p:sp>
          <p:nvSpPr>
            <p:cNvPr id="34932" name="Line 110"/>
            <p:cNvSpPr>
              <a:spLocks noChangeShapeType="1"/>
            </p:cNvSpPr>
            <p:nvPr/>
          </p:nvSpPr>
          <p:spPr bwMode="auto">
            <a:xfrm flipV="1">
              <a:off x="4369" y="1494"/>
              <a:ext cx="405" cy="2"/>
            </a:xfrm>
            <a:prstGeom prst="line">
              <a:avLst/>
            </a:prstGeom>
            <a:noFill/>
            <a:ln w="69850">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933" name="Freeform 111"/>
            <p:cNvSpPr>
              <a:spLocks/>
            </p:cNvSpPr>
            <p:nvPr/>
          </p:nvSpPr>
          <p:spPr bwMode="auto">
            <a:xfrm>
              <a:off x="4244" y="1397"/>
              <a:ext cx="145" cy="168"/>
            </a:xfrm>
            <a:custGeom>
              <a:avLst/>
              <a:gdLst>
                <a:gd name="T0" fmla="*/ 195236403 w 87"/>
                <a:gd name="T1" fmla="*/ 0 h 87"/>
                <a:gd name="T2" fmla="*/ 394073533 w 87"/>
                <a:gd name="T3" fmla="*/ 2147483647 h 87"/>
                <a:gd name="T4" fmla="*/ 195236403 w 87"/>
                <a:gd name="T5" fmla="*/ 2147483647 h 87"/>
                <a:gd name="T6" fmla="*/ 0 w 87"/>
                <a:gd name="T7" fmla="*/ 2147483647 h 87"/>
                <a:gd name="T8" fmla="*/ 195236403 w 87"/>
                <a:gd name="T9" fmla="*/ 0 h 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87">
                  <a:moveTo>
                    <a:pt x="43" y="0"/>
                  </a:moveTo>
                  <a:lnTo>
                    <a:pt x="87" y="44"/>
                  </a:lnTo>
                  <a:lnTo>
                    <a:pt x="43" y="87"/>
                  </a:lnTo>
                  <a:lnTo>
                    <a:pt x="0" y="44"/>
                  </a:lnTo>
                  <a:lnTo>
                    <a:pt x="43"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4934" name="Freeform 112"/>
            <p:cNvSpPr>
              <a:spLocks/>
            </p:cNvSpPr>
            <p:nvPr/>
          </p:nvSpPr>
          <p:spPr bwMode="auto">
            <a:xfrm>
              <a:off x="4722" y="1389"/>
              <a:ext cx="168" cy="156"/>
            </a:xfrm>
            <a:custGeom>
              <a:avLst/>
              <a:gdLst>
                <a:gd name="T0" fmla="*/ 2147483647 w 87"/>
                <a:gd name="T1" fmla="*/ 0 h 87"/>
                <a:gd name="T2" fmla="*/ 2147483647 w 87"/>
                <a:gd name="T3" fmla="*/ 1792858397 h 87"/>
                <a:gd name="T4" fmla="*/ 2147483647 w 87"/>
                <a:gd name="T5" fmla="*/ 2147483647 h 87"/>
                <a:gd name="T6" fmla="*/ 0 w 87"/>
                <a:gd name="T7" fmla="*/ 1792858397 h 87"/>
                <a:gd name="T8" fmla="*/ 2147483647 w 87"/>
                <a:gd name="T9" fmla="*/ 0 h 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87">
                  <a:moveTo>
                    <a:pt x="43" y="0"/>
                  </a:moveTo>
                  <a:lnTo>
                    <a:pt x="87" y="44"/>
                  </a:lnTo>
                  <a:lnTo>
                    <a:pt x="43" y="87"/>
                  </a:lnTo>
                  <a:lnTo>
                    <a:pt x="0" y="44"/>
                  </a:lnTo>
                  <a:lnTo>
                    <a:pt x="43"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4935" name="Text Box 114"/>
            <p:cNvSpPr txBox="1">
              <a:spLocks noChangeArrowheads="1"/>
            </p:cNvSpPr>
            <p:nvPr/>
          </p:nvSpPr>
          <p:spPr bwMode="auto">
            <a:xfrm>
              <a:off x="4970" y="1380"/>
              <a:ext cx="79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000">
                  <a:solidFill>
                    <a:schemeClr val="bg2"/>
                  </a:solidFill>
                  <a:ea typeface="HGSｺﾞｼｯｸE" pitchFamily="50" charset="-128"/>
                </a:rPr>
                <a:t>改善前</a:t>
              </a:r>
            </a:p>
          </p:txBody>
        </p:sp>
      </p:grpSp>
      <p:grpSp>
        <p:nvGrpSpPr>
          <p:cNvPr id="34822" name="Group 128"/>
          <p:cNvGrpSpPr>
            <a:grpSpLocks/>
          </p:cNvGrpSpPr>
          <p:nvPr/>
        </p:nvGrpSpPr>
        <p:grpSpPr bwMode="auto">
          <a:xfrm>
            <a:off x="6361113" y="1768475"/>
            <a:ext cx="2463800" cy="396875"/>
            <a:chOff x="4365" y="1900"/>
            <a:chExt cx="1287" cy="250"/>
          </a:xfrm>
        </p:grpSpPr>
        <p:sp>
          <p:nvSpPr>
            <p:cNvPr id="34928" name="Line 107"/>
            <p:cNvSpPr>
              <a:spLocks noChangeShapeType="1"/>
            </p:cNvSpPr>
            <p:nvPr/>
          </p:nvSpPr>
          <p:spPr bwMode="auto">
            <a:xfrm>
              <a:off x="4449" y="2006"/>
              <a:ext cx="396" cy="3"/>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929" name="Rectangle 108"/>
            <p:cNvSpPr>
              <a:spLocks noChangeArrowheads="1"/>
            </p:cNvSpPr>
            <p:nvPr/>
          </p:nvSpPr>
          <p:spPr bwMode="auto">
            <a:xfrm>
              <a:off x="4365" y="1944"/>
              <a:ext cx="110" cy="120"/>
            </a:xfrm>
            <a:prstGeom prst="rect">
              <a:avLst/>
            </a:prstGeom>
            <a:solidFill>
              <a:srgbClr val="FF00FF"/>
            </a:solidFill>
            <a:ln w="23813">
              <a:solidFill>
                <a:schemeClr val="bg2"/>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4930" name="Rectangle 109"/>
            <p:cNvSpPr>
              <a:spLocks noChangeArrowheads="1"/>
            </p:cNvSpPr>
            <p:nvPr/>
          </p:nvSpPr>
          <p:spPr bwMode="auto">
            <a:xfrm>
              <a:off x="4728" y="1944"/>
              <a:ext cx="132" cy="118"/>
            </a:xfrm>
            <a:prstGeom prst="rect">
              <a:avLst/>
            </a:prstGeom>
            <a:solidFill>
              <a:srgbClr val="FF00FF"/>
            </a:solidFill>
            <a:ln w="23813">
              <a:solidFill>
                <a:schemeClr val="bg2"/>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4931" name="Text Box 115"/>
            <p:cNvSpPr txBox="1">
              <a:spLocks noChangeArrowheads="1"/>
            </p:cNvSpPr>
            <p:nvPr/>
          </p:nvSpPr>
          <p:spPr bwMode="auto">
            <a:xfrm>
              <a:off x="4962" y="1900"/>
              <a:ext cx="69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000">
                  <a:solidFill>
                    <a:schemeClr val="bg2"/>
                  </a:solidFill>
                  <a:ea typeface="HGSｺﾞｼｯｸE" pitchFamily="50" charset="-128"/>
                </a:rPr>
                <a:t>改善後</a:t>
              </a:r>
            </a:p>
          </p:txBody>
        </p:sp>
      </p:grpSp>
      <p:grpSp>
        <p:nvGrpSpPr>
          <p:cNvPr id="34823" name="Group 130"/>
          <p:cNvGrpSpPr>
            <a:grpSpLocks/>
          </p:cNvGrpSpPr>
          <p:nvPr/>
        </p:nvGrpSpPr>
        <p:grpSpPr bwMode="auto">
          <a:xfrm>
            <a:off x="965200" y="1809750"/>
            <a:ext cx="6513513" cy="4518025"/>
            <a:chOff x="608" y="1140"/>
            <a:chExt cx="4103" cy="2846"/>
          </a:xfrm>
        </p:grpSpPr>
        <p:sp>
          <p:nvSpPr>
            <p:cNvPr id="34825" name="Line 2"/>
            <p:cNvSpPr>
              <a:spLocks noChangeShapeType="1"/>
            </p:cNvSpPr>
            <p:nvPr/>
          </p:nvSpPr>
          <p:spPr bwMode="auto">
            <a:xfrm>
              <a:off x="2318" y="2378"/>
              <a:ext cx="1"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26" name="Line 3"/>
            <p:cNvSpPr>
              <a:spLocks noChangeShapeType="1"/>
            </p:cNvSpPr>
            <p:nvPr/>
          </p:nvSpPr>
          <p:spPr bwMode="auto">
            <a:xfrm>
              <a:off x="2318" y="2185"/>
              <a:ext cx="134" cy="60"/>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27" name="Line 4"/>
            <p:cNvSpPr>
              <a:spLocks noChangeShapeType="1"/>
            </p:cNvSpPr>
            <p:nvPr/>
          </p:nvSpPr>
          <p:spPr bwMode="auto">
            <a:xfrm>
              <a:off x="2318" y="1976"/>
              <a:ext cx="283" cy="120"/>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28" name="Line 5"/>
            <p:cNvSpPr>
              <a:spLocks noChangeShapeType="1"/>
            </p:cNvSpPr>
            <p:nvPr/>
          </p:nvSpPr>
          <p:spPr bwMode="auto">
            <a:xfrm>
              <a:off x="2318" y="1782"/>
              <a:ext cx="417" cy="17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29" name="Line 6"/>
            <p:cNvSpPr>
              <a:spLocks noChangeShapeType="1"/>
            </p:cNvSpPr>
            <p:nvPr/>
          </p:nvSpPr>
          <p:spPr bwMode="auto">
            <a:xfrm>
              <a:off x="2318" y="1573"/>
              <a:ext cx="566" cy="23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30" name="Line 7"/>
            <p:cNvSpPr>
              <a:spLocks noChangeShapeType="1"/>
            </p:cNvSpPr>
            <p:nvPr/>
          </p:nvSpPr>
          <p:spPr bwMode="auto">
            <a:xfrm>
              <a:off x="2318" y="1364"/>
              <a:ext cx="714" cy="29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31" name="Line 8"/>
            <p:cNvSpPr>
              <a:spLocks noChangeShapeType="1"/>
            </p:cNvSpPr>
            <p:nvPr/>
          </p:nvSpPr>
          <p:spPr bwMode="auto">
            <a:xfrm>
              <a:off x="2318" y="2378"/>
              <a:ext cx="1"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32" name="Line 9"/>
            <p:cNvSpPr>
              <a:spLocks noChangeShapeType="1"/>
            </p:cNvSpPr>
            <p:nvPr/>
          </p:nvSpPr>
          <p:spPr bwMode="auto">
            <a:xfrm>
              <a:off x="2452" y="2245"/>
              <a:ext cx="60" cy="133"/>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33" name="Line 10"/>
            <p:cNvSpPr>
              <a:spLocks noChangeShapeType="1"/>
            </p:cNvSpPr>
            <p:nvPr/>
          </p:nvSpPr>
          <p:spPr bwMode="auto">
            <a:xfrm>
              <a:off x="2601" y="2096"/>
              <a:ext cx="119" cy="282"/>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34" name="Line 11"/>
            <p:cNvSpPr>
              <a:spLocks noChangeShapeType="1"/>
            </p:cNvSpPr>
            <p:nvPr/>
          </p:nvSpPr>
          <p:spPr bwMode="auto">
            <a:xfrm>
              <a:off x="2735" y="1961"/>
              <a:ext cx="179" cy="417"/>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35" name="Line 12"/>
            <p:cNvSpPr>
              <a:spLocks noChangeShapeType="1"/>
            </p:cNvSpPr>
            <p:nvPr/>
          </p:nvSpPr>
          <p:spPr bwMode="auto">
            <a:xfrm>
              <a:off x="2884" y="1812"/>
              <a:ext cx="238" cy="566"/>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36" name="Line 13"/>
            <p:cNvSpPr>
              <a:spLocks noChangeShapeType="1"/>
            </p:cNvSpPr>
            <p:nvPr/>
          </p:nvSpPr>
          <p:spPr bwMode="auto">
            <a:xfrm>
              <a:off x="3032" y="1663"/>
              <a:ext cx="298" cy="715"/>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37" name="Line 14"/>
            <p:cNvSpPr>
              <a:spLocks noChangeShapeType="1"/>
            </p:cNvSpPr>
            <p:nvPr/>
          </p:nvSpPr>
          <p:spPr bwMode="auto">
            <a:xfrm>
              <a:off x="2318" y="2378"/>
              <a:ext cx="1"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38" name="Line 15"/>
            <p:cNvSpPr>
              <a:spLocks noChangeShapeType="1"/>
            </p:cNvSpPr>
            <p:nvPr/>
          </p:nvSpPr>
          <p:spPr bwMode="auto">
            <a:xfrm flipH="1">
              <a:off x="2452" y="2378"/>
              <a:ext cx="60" cy="135"/>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39" name="Line 16"/>
            <p:cNvSpPr>
              <a:spLocks noChangeShapeType="1"/>
            </p:cNvSpPr>
            <p:nvPr/>
          </p:nvSpPr>
          <p:spPr bwMode="auto">
            <a:xfrm flipH="1">
              <a:off x="2601" y="2378"/>
              <a:ext cx="119" cy="284"/>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0" name="Line 17"/>
            <p:cNvSpPr>
              <a:spLocks noChangeShapeType="1"/>
            </p:cNvSpPr>
            <p:nvPr/>
          </p:nvSpPr>
          <p:spPr bwMode="auto">
            <a:xfrm flipH="1">
              <a:off x="2735" y="2378"/>
              <a:ext cx="179" cy="41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1" name="Line 18"/>
            <p:cNvSpPr>
              <a:spLocks noChangeShapeType="1"/>
            </p:cNvSpPr>
            <p:nvPr/>
          </p:nvSpPr>
          <p:spPr bwMode="auto">
            <a:xfrm flipH="1">
              <a:off x="2884" y="2378"/>
              <a:ext cx="238" cy="568"/>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2" name="Line 19"/>
            <p:cNvSpPr>
              <a:spLocks noChangeShapeType="1"/>
            </p:cNvSpPr>
            <p:nvPr/>
          </p:nvSpPr>
          <p:spPr bwMode="auto">
            <a:xfrm flipH="1">
              <a:off x="3032" y="2378"/>
              <a:ext cx="298" cy="717"/>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3" name="Line 20"/>
            <p:cNvSpPr>
              <a:spLocks noChangeShapeType="1"/>
            </p:cNvSpPr>
            <p:nvPr/>
          </p:nvSpPr>
          <p:spPr bwMode="auto">
            <a:xfrm>
              <a:off x="2318" y="2378"/>
              <a:ext cx="1"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4" name="Line 21"/>
            <p:cNvSpPr>
              <a:spLocks noChangeShapeType="1"/>
            </p:cNvSpPr>
            <p:nvPr/>
          </p:nvSpPr>
          <p:spPr bwMode="auto">
            <a:xfrm flipH="1">
              <a:off x="2318" y="2513"/>
              <a:ext cx="134" cy="60"/>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5" name="Line 22"/>
            <p:cNvSpPr>
              <a:spLocks noChangeShapeType="1"/>
            </p:cNvSpPr>
            <p:nvPr/>
          </p:nvSpPr>
          <p:spPr bwMode="auto">
            <a:xfrm flipH="1">
              <a:off x="2318" y="2662"/>
              <a:ext cx="283" cy="120"/>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6" name="Line 23"/>
            <p:cNvSpPr>
              <a:spLocks noChangeShapeType="1"/>
            </p:cNvSpPr>
            <p:nvPr/>
          </p:nvSpPr>
          <p:spPr bwMode="auto">
            <a:xfrm flipH="1">
              <a:off x="2318" y="2797"/>
              <a:ext cx="417" cy="17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7" name="Line 24"/>
            <p:cNvSpPr>
              <a:spLocks noChangeShapeType="1"/>
            </p:cNvSpPr>
            <p:nvPr/>
          </p:nvSpPr>
          <p:spPr bwMode="auto">
            <a:xfrm flipH="1">
              <a:off x="2318" y="2946"/>
              <a:ext cx="566" cy="23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8" name="Line 25"/>
            <p:cNvSpPr>
              <a:spLocks noChangeShapeType="1"/>
            </p:cNvSpPr>
            <p:nvPr/>
          </p:nvSpPr>
          <p:spPr bwMode="auto">
            <a:xfrm flipH="1">
              <a:off x="2318" y="3095"/>
              <a:ext cx="714" cy="29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49" name="Line 26"/>
            <p:cNvSpPr>
              <a:spLocks noChangeShapeType="1"/>
            </p:cNvSpPr>
            <p:nvPr/>
          </p:nvSpPr>
          <p:spPr bwMode="auto">
            <a:xfrm>
              <a:off x="2318" y="2378"/>
              <a:ext cx="1"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50" name="Line 27"/>
            <p:cNvSpPr>
              <a:spLocks noChangeShapeType="1"/>
            </p:cNvSpPr>
            <p:nvPr/>
          </p:nvSpPr>
          <p:spPr bwMode="auto">
            <a:xfrm flipH="1" flipV="1">
              <a:off x="2185" y="2513"/>
              <a:ext cx="133" cy="60"/>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51" name="Line 28"/>
            <p:cNvSpPr>
              <a:spLocks noChangeShapeType="1"/>
            </p:cNvSpPr>
            <p:nvPr/>
          </p:nvSpPr>
          <p:spPr bwMode="auto">
            <a:xfrm flipH="1" flipV="1">
              <a:off x="2036" y="2662"/>
              <a:ext cx="282" cy="120"/>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52" name="Line 29"/>
            <p:cNvSpPr>
              <a:spLocks noChangeShapeType="1"/>
            </p:cNvSpPr>
            <p:nvPr/>
          </p:nvSpPr>
          <p:spPr bwMode="auto">
            <a:xfrm flipH="1" flipV="1">
              <a:off x="1902" y="2797"/>
              <a:ext cx="416" cy="17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53" name="Line 30"/>
            <p:cNvSpPr>
              <a:spLocks noChangeShapeType="1"/>
            </p:cNvSpPr>
            <p:nvPr/>
          </p:nvSpPr>
          <p:spPr bwMode="auto">
            <a:xfrm flipH="1" flipV="1">
              <a:off x="1753" y="2946"/>
              <a:ext cx="565" cy="23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54" name="Line 31"/>
            <p:cNvSpPr>
              <a:spLocks noChangeShapeType="1"/>
            </p:cNvSpPr>
            <p:nvPr/>
          </p:nvSpPr>
          <p:spPr bwMode="auto">
            <a:xfrm flipH="1" flipV="1">
              <a:off x="1604" y="3095"/>
              <a:ext cx="714" cy="29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55" name="Line 32"/>
            <p:cNvSpPr>
              <a:spLocks noChangeShapeType="1"/>
            </p:cNvSpPr>
            <p:nvPr/>
          </p:nvSpPr>
          <p:spPr bwMode="auto">
            <a:xfrm>
              <a:off x="2318" y="2378"/>
              <a:ext cx="1"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56" name="Line 33"/>
            <p:cNvSpPr>
              <a:spLocks noChangeShapeType="1"/>
            </p:cNvSpPr>
            <p:nvPr/>
          </p:nvSpPr>
          <p:spPr bwMode="auto">
            <a:xfrm flipH="1" flipV="1">
              <a:off x="2125" y="2378"/>
              <a:ext cx="60" cy="135"/>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57" name="Line 34"/>
            <p:cNvSpPr>
              <a:spLocks noChangeShapeType="1"/>
            </p:cNvSpPr>
            <p:nvPr/>
          </p:nvSpPr>
          <p:spPr bwMode="auto">
            <a:xfrm flipH="1" flipV="1">
              <a:off x="1917" y="2378"/>
              <a:ext cx="119" cy="284"/>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58" name="Line 35"/>
            <p:cNvSpPr>
              <a:spLocks noChangeShapeType="1"/>
            </p:cNvSpPr>
            <p:nvPr/>
          </p:nvSpPr>
          <p:spPr bwMode="auto">
            <a:xfrm flipH="1" flipV="1">
              <a:off x="1723" y="2378"/>
              <a:ext cx="179" cy="41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59" name="Line 36"/>
            <p:cNvSpPr>
              <a:spLocks noChangeShapeType="1"/>
            </p:cNvSpPr>
            <p:nvPr/>
          </p:nvSpPr>
          <p:spPr bwMode="auto">
            <a:xfrm flipH="1" flipV="1">
              <a:off x="1515" y="2378"/>
              <a:ext cx="238" cy="568"/>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60" name="Line 37"/>
            <p:cNvSpPr>
              <a:spLocks noChangeShapeType="1"/>
            </p:cNvSpPr>
            <p:nvPr/>
          </p:nvSpPr>
          <p:spPr bwMode="auto">
            <a:xfrm flipH="1" flipV="1">
              <a:off x="1307" y="2378"/>
              <a:ext cx="297" cy="717"/>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61" name="Line 38"/>
            <p:cNvSpPr>
              <a:spLocks noChangeShapeType="1"/>
            </p:cNvSpPr>
            <p:nvPr/>
          </p:nvSpPr>
          <p:spPr bwMode="auto">
            <a:xfrm>
              <a:off x="2318" y="2378"/>
              <a:ext cx="1"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62" name="Line 39"/>
            <p:cNvSpPr>
              <a:spLocks noChangeShapeType="1"/>
            </p:cNvSpPr>
            <p:nvPr/>
          </p:nvSpPr>
          <p:spPr bwMode="auto">
            <a:xfrm flipV="1">
              <a:off x="2125" y="2245"/>
              <a:ext cx="60" cy="133"/>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63" name="Line 40"/>
            <p:cNvSpPr>
              <a:spLocks noChangeShapeType="1"/>
            </p:cNvSpPr>
            <p:nvPr/>
          </p:nvSpPr>
          <p:spPr bwMode="auto">
            <a:xfrm flipV="1">
              <a:off x="1917" y="2096"/>
              <a:ext cx="119" cy="282"/>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64" name="Line 41"/>
            <p:cNvSpPr>
              <a:spLocks noChangeShapeType="1"/>
            </p:cNvSpPr>
            <p:nvPr/>
          </p:nvSpPr>
          <p:spPr bwMode="auto">
            <a:xfrm flipV="1">
              <a:off x="1723" y="1961"/>
              <a:ext cx="179" cy="417"/>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65" name="Line 42"/>
            <p:cNvSpPr>
              <a:spLocks noChangeShapeType="1"/>
            </p:cNvSpPr>
            <p:nvPr/>
          </p:nvSpPr>
          <p:spPr bwMode="auto">
            <a:xfrm flipV="1">
              <a:off x="1515" y="1812"/>
              <a:ext cx="238" cy="566"/>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66" name="Line 43"/>
            <p:cNvSpPr>
              <a:spLocks noChangeShapeType="1"/>
            </p:cNvSpPr>
            <p:nvPr/>
          </p:nvSpPr>
          <p:spPr bwMode="auto">
            <a:xfrm flipV="1">
              <a:off x="1307" y="1663"/>
              <a:ext cx="297" cy="715"/>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67" name="Line 44"/>
            <p:cNvSpPr>
              <a:spLocks noChangeShapeType="1"/>
            </p:cNvSpPr>
            <p:nvPr/>
          </p:nvSpPr>
          <p:spPr bwMode="auto">
            <a:xfrm>
              <a:off x="2318" y="2378"/>
              <a:ext cx="1"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68" name="Line 45"/>
            <p:cNvSpPr>
              <a:spLocks noChangeShapeType="1"/>
            </p:cNvSpPr>
            <p:nvPr/>
          </p:nvSpPr>
          <p:spPr bwMode="auto">
            <a:xfrm flipV="1">
              <a:off x="2185" y="2185"/>
              <a:ext cx="133" cy="60"/>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69" name="Line 46"/>
            <p:cNvSpPr>
              <a:spLocks noChangeShapeType="1"/>
            </p:cNvSpPr>
            <p:nvPr/>
          </p:nvSpPr>
          <p:spPr bwMode="auto">
            <a:xfrm flipV="1">
              <a:off x="2036" y="1976"/>
              <a:ext cx="282" cy="120"/>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70" name="Line 47"/>
            <p:cNvSpPr>
              <a:spLocks noChangeShapeType="1"/>
            </p:cNvSpPr>
            <p:nvPr/>
          </p:nvSpPr>
          <p:spPr bwMode="auto">
            <a:xfrm flipV="1">
              <a:off x="1902" y="1782"/>
              <a:ext cx="416" cy="17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71" name="Line 48"/>
            <p:cNvSpPr>
              <a:spLocks noChangeShapeType="1"/>
            </p:cNvSpPr>
            <p:nvPr/>
          </p:nvSpPr>
          <p:spPr bwMode="auto">
            <a:xfrm flipV="1">
              <a:off x="1753" y="1573"/>
              <a:ext cx="565" cy="23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72" name="Line 49"/>
            <p:cNvSpPr>
              <a:spLocks noChangeShapeType="1"/>
            </p:cNvSpPr>
            <p:nvPr/>
          </p:nvSpPr>
          <p:spPr bwMode="auto">
            <a:xfrm flipV="1">
              <a:off x="1604" y="1364"/>
              <a:ext cx="714" cy="29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73" name="Line 50"/>
            <p:cNvSpPr>
              <a:spLocks noChangeShapeType="1"/>
            </p:cNvSpPr>
            <p:nvPr/>
          </p:nvSpPr>
          <p:spPr bwMode="auto">
            <a:xfrm flipV="1">
              <a:off x="2318" y="1364"/>
              <a:ext cx="1" cy="1014"/>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74" name="Line 51"/>
            <p:cNvSpPr>
              <a:spLocks noChangeShapeType="1"/>
            </p:cNvSpPr>
            <p:nvPr/>
          </p:nvSpPr>
          <p:spPr bwMode="auto">
            <a:xfrm flipV="1">
              <a:off x="2318" y="1663"/>
              <a:ext cx="714" cy="715"/>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75" name="Line 52"/>
            <p:cNvSpPr>
              <a:spLocks noChangeShapeType="1"/>
            </p:cNvSpPr>
            <p:nvPr/>
          </p:nvSpPr>
          <p:spPr bwMode="auto">
            <a:xfrm>
              <a:off x="2318" y="2378"/>
              <a:ext cx="1012"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76" name="Line 53"/>
            <p:cNvSpPr>
              <a:spLocks noChangeShapeType="1"/>
            </p:cNvSpPr>
            <p:nvPr/>
          </p:nvSpPr>
          <p:spPr bwMode="auto">
            <a:xfrm>
              <a:off x="2318" y="2378"/>
              <a:ext cx="714" cy="717"/>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77" name="Line 54"/>
            <p:cNvSpPr>
              <a:spLocks noChangeShapeType="1"/>
            </p:cNvSpPr>
            <p:nvPr/>
          </p:nvSpPr>
          <p:spPr bwMode="auto">
            <a:xfrm>
              <a:off x="2318" y="2378"/>
              <a:ext cx="1" cy="1016"/>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78" name="Line 55"/>
            <p:cNvSpPr>
              <a:spLocks noChangeShapeType="1"/>
            </p:cNvSpPr>
            <p:nvPr/>
          </p:nvSpPr>
          <p:spPr bwMode="auto">
            <a:xfrm flipH="1">
              <a:off x="1604" y="2378"/>
              <a:ext cx="714" cy="717"/>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79" name="Line 56"/>
            <p:cNvSpPr>
              <a:spLocks noChangeShapeType="1"/>
            </p:cNvSpPr>
            <p:nvPr/>
          </p:nvSpPr>
          <p:spPr bwMode="auto">
            <a:xfrm flipH="1">
              <a:off x="1307" y="2378"/>
              <a:ext cx="1011"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80" name="Line 57"/>
            <p:cNvSpPr>
              <a:spLocks noChangeShapeType="1"/>
            </p:cNvSpPr>
            <p:nvPr/>
          </p:nvSpPr>
          <p:spPr bwMode="auto">
            <a:xfrm flipH="1" flipV="1">
              <a:off x="1604" y="1663"/>
              <a:ext cx="714" cy="715"/>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81" name="Line 58"/>
            <p:cNvSpPr>
              <a:spLocks noChangeShapeType="1"/>
            </p:cNvSpPr>
            <p:nvPr/>
          </p:nvSpPr>
          <p:spPr bwMode="auto">
            <a:xfrm>
              <a:off x="2318" y="1976"/>
              <a:ext cx="283" cy="120"/>
            </a:xfrm>
            <a:prstGeom prst="line">
              <a:avLst/>
            </a:prstGeom>
            <a:noFill/>
            <a:ln w="69850">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82" name="Line 59"/>
            <p:cNvSpPr>
              <a:spLocks noChangeShapeType="1"/>
            </p:cNvSpPr>
            <p:nvPr/>
          </p:nvSpPr>
          <p:spPr bwMode="auto">
            <a:xfrm>
              <a:off x="2601" y="2096"/>
              <a:ext cx="15" cy="282"/>
            </a:xfrm>
            <a:prstGeom prst="line">
              <a:avLst/>
            </a:prstGeom>
            <a:noFill/>
            <a:ln w="69850">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83" name="Line 60"/>
            <p:cNvSpPr>
              <a:spLocks noChangeShapeType="1"/>
            </p:cNvSpPr>
            <p:nvPr/>
          </p:nvSpPr>
          <p:spPr bwMode="auto">
            <a:xfrm flipH="1">
              <a:off x="2601" y="2378"/>
              <a:ext cx="15" cy="284"/>
            </a:xfrm>
            <a:prstGeom prst="line">
              <a:avLst/>
            </a:prstGeom>
            <a:noFill/>
            <a:ln w="69850">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84" name="Line 61"/>
            <p:cNvSpPr>
              <a:spLocks noChangeShapeType="1"/>
            </p:cNvSpPr>
            <p:nvPr/>
          </p:nvSpPr>
          <p:spPr bwMode="auto">
            <a:xfrm flipH="1">
              <a:off x="2318" y="2662"/>
              <a:ext cx="283" cy="225"/>
            </a:xfrm>
            <a:prstGeom prst="line">
              <a:avLst/>
            </a:prstGeom>
            <a:noFill/>
            <a:ln w="69850">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85" name="Line 62"/>
            <p:cNvSpPr>
              <a:spLocks noChangeShapeType="1"/>
            </p:cNvSpPr>
            <p:nvPr/>
          </p:nvSpPr>
          <p:spPr bwMode="auto">
            <a:xfrm flipH="1" flipV="1">
              <a:off x="2036" y="2662"/>
              <a:ext cx="282" cy="225"/>
            </a:xfrm>
            <a:prstGeom prst="line">
              <a:avLst/>
            </a:prstGeom>
            <a:noFill/>
            <a:ln w="69850">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86" name="Line 63"/>
            <p:cNvSpPr>
              <a:spLocks noChangeShapeType="1"/>
            </p:cNvSpPr>
            <p:nvPr/>
          </p:nvSpPr>
          <p:spPr bwMode="auto">
            <a:xfrm flipH="1" flipV="1">
              <a:off x="1813" y="2378"/>
              <a:ext cx="223" cy="284"/>
            </a:xfrm>
            <a:prstGeom prst="line">
              <a:avLst/>
            </a:prstGeom>
            <a:noFill/>
            <a:ln w="69850">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87" name="Line 64"/>
            <p:cNvSpPr>
              <a:spLocks noChangeShapeType="1"/>
            </p:cNvSpPr>
            <p:nvPr/>
          </p:nvSpPr>
          <p:spPr bwMode="auto">
            <a:xfrm flipV="1">
              <a:off x="1813" y="2096"/>
              <a:ext cx="223" cy="282"/>
            </a:xfrm>
            <a:prstGeom prst="line">
              <a:avLst/>
            </a:prstGeom>
            <a:noFill/>
            <a:ln w="69850">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88" name="Line 65"/>
            <p:cNvSpPr>
              <a:spLocks noChangeShapeType="1"/>
            </p:cNvSpPr>
            <p:nvPr/>
          </p:nvSpPr>
          <p:spPr bwMode="auto">
            <a:xfrm flipV="1">
              <a:off x="2036" y="1976"/>
              <a:ext cx="282" cy="120"/>
            </a:xfrm>
            <a:prstGeom prst="line">
              <a:avLst/>
            </a:prstGeom>
            <a:noFill/>
            <a:ln w="69850">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89" name="Line 66"/>
            <p:cNvSpPr>
              <a:spLocks noChangeShapeType="1"/>
            </p:cNvSpPr>
            <p:nvPr/>
          </p:nvSpPr>
          <p:spPr bwMode="auto">
            <a:xfrm>
              <a:off x="2318" y="1468"/>
              <a:ext cx="566" cy="344"/>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90" name="Line 67"/>
            <p:cNvSpPr>
              <a:spLocks noChangeShapeType="1"/>
            </p:cNvSpPr>
            <p:nvPr/>
          </p:nvSpPr>
          <p:spPr bwMode="auto">
            <a:xfrm>
              <a:off x="2884" y="1812"/>
              <a:ext cx="320" cy="577"/>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91" name="Line 68"/>
            <p:cNvSpPr>
              <a:spLocks noChangeShapeType="1"/>
            </p:cNvSpPr>
            <p:nvPr/>
          </p:nvSpPr>
          <p:spPr bwMode="auto">
            <a:xfrm flipH="1">
              <a:off x="2824" y="2413"/>
              <a:ext cx="369" cy="474"/>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92" name="Line 69"/>
            <p:cNvSpPr>
              <a:spLocks noChangeShapeType="1"/>
            </p:cNvSpPr>
            <p:nvPr/>
          </p:nvSpPr>
          <p:spPr bwMode="auto">
            <a:xfrm flipH="1">
              <a:off x="2318" y="2887"/>
              <a:ext cx="506" cy="103"/>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93" name="Line 70"/>
            <p:cNvSpPr>
              <a:spLocks noChangeShapeType="1"/>
            </p:cNvSpPr>
            <p:nvPr/>
          </p:nvSpPr>
          <p:spPr bwMode="auto">
            <a:xfrm flipH="1" flipV="1">
              <a:off x="1961" y="2736"/>
              <a:ext cx="357" cy="254"/>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94" name="Line 71"/>
            <p:cNvSpPr>
              <a:spLocks noChangeShapeType="1"/>
            </p:cNvSpPr>
            <p:nvPr/>
          </p:nvSpPr>
          <p:spPr bwMode="auto">
            <a:xfrm flipH="1" flipV="1">
              <a:off x="1709" y="2378"/>
              <a:ext cx="252" cy="358"/>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95" name="Line 72"/>
            <p:cNvSpPr>
              <a:spLocks noChangeShapeType="1"/>
            </p:cNvSpPr>
            <p:nvPr/>
          </p:nvSpPr>
          <p:spPr bwMode="auto">
            <a:xfrm flipV="1">
              <a:off x="1709" y="1871"/>
              <a:ext cx="104" cy="507"/>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96" name="Line 73"/>
            <p:cNvSpPr>
              <a:spLocks noChangeShapeType="1"/>
            </p:cNvSpPr>
            <p:nvPr/>
          </p:nvSpPr>
          <p:spPr bwMode="auto">
            <a:xfrm flipV="1">
              <a:off x="1813" y="1468"/>
              <a:ext cx="505" cy="403"/>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4897" name="Freeform 74"/>
            <p:cNvSpPr>
              <a:spLocks/>
            </p:cNvSpPr>
            <p:nvPr/>
          </p:nvSpPr>
          <p:spPr bwMode="auto">
            <a:xfrm>
              <a:off x="2274" y="1931"/>
              <a:ext cx="89" cy="89"/>
            </a:xfrm>
            <a:custGeom>
              <a:avLst/>
              <a:gdLst>
                <a:gd name="T0" fmla="*/ 80 w 87"/>
                <a:gd name="T1" fmla="*/ 0 h 87"/>
                <a:gd name="T2" fmla="*/ 170 w 87"/>
                <a:gd name="T3" fmla="*/ 82 h 87"/>
                <a:gd name="T4" fmla="*/ 80 w 87"/>
                <a:gd name="T5" fmla="*/ 170 h 87"/>
                <a:gd name="T6" fmla="*/ 0 w 87"/>
                <a:gd name="T7" fmla="*/ 82 h 87"/>
                <a:gd name="T8" fmla="*/ 80 w 87"/>
                <a:gd name="T9" fmla="*/ 0 h 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87">
                  <a:moveTo>
                    <a:pt x="43" y="0"/>
                  </a:moveTo>
                  <a:lnTo>
                    <a:pt x="87" y="44"/>
                  </a:lnTo>
                  <a:lnTo>
                    <a:pt x="43" y="87"/>
                  </a:lnTo>
                  <a:lnTo>
                    <a:pt x="0" y="44"/>
                  </a:lnTo>
                  <a:lnTo>
                    <a:pt x="43"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4898" name="Freeform 75"/>
            <p:cNvSpPr>
              <a:spLocks/>
            </p:cNvSpPr>
            <p:nvPr/>
          </p:nvSpPr>
          <p:spPr bwMode="auto">
            <a:xfrm>
              <a:off x="2556" y="2050"/>
              <a:ext cx="90" cy="90"/>
            </a:xfrm>
            <a:custGeom>
              <a:avLst/>
              <a:gdLst>
                <a:gd name="T0" fmla="*/ 82 w 88"/>
                <a:gd name="T1" fmla="*/ 0 h 87"/>
                <a:gd name="T2" fmla="*/ 171 w 88"/>
                <a:gd name="T3" fmla="*/ 124 h 87"/>
                <a:gd name="T4" fmla="*/ 82 w 88"/>
                <a:gd name="T5" fmla="*/ 238 h 87"/>
                <a:gd name="T6" fmla="*/ 0 w 88"/>
                <a:gd name="T7" fmla="*/ 124 h 87"/>
                <a:gd name="T8" fmla="*/ 82 w 88"/>
                <a:gd name="T9" fmla="*/ 0 h 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8" h="87">
                  <a:moveTo>
                    <a:pt x="44" y="0"/>
                  </a:moveTo>
                  <a:lnTo>
                    <a:pt x="88" y="44"/>
                  </a:lnTo>
                  <a:lnTo>
                    <a:pt x="44" y="87"/>
                  </a:lnTo>
                  <a:lnTo>
                    <a:pt x="0" y="44"/>
                  </a:lnTo>
                  <a:lnTo>
                    <a:pt x="44"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4899" name="Freeform 76"/>
            <p:cNvSpPr>
              <a:spLocks/>
            </p:cNvSpPr>
            <p:nvPr/>
          </p:nvSpPr>
          <p:spPr bwMode="auto">
            <a:xfrm>
              <a:off x="2571" y="2334"/>
              <a:ext cx="89" cy="90"/>
            </a:xfrm>
            <a:custGeom>
              <a:avLst/>
              <a:gdLst>
                <a:gd name="T0" fmla="*/ 82 w 87"/>
                <a:gd name="T1" fmla="*/ 0 h 87"/>
                <a:gd name="T2" fmla="*/ 170 w 87"/>
                <a:gd name="T3" fmla="*/ 120 h 87"/>
                <a:gd name="T4" fmla="*/ 82 w 87"/>
                <a:gd name="T5" fmla="*/ 238 h 87"/>
                <a:gd name="T6" fmla="*/ 0 w 87"/>
                <a:gd name="T7" fmla="*/ 120 h 87"/>
                <a:gd name="T8" fmla="*/ 82 w 87"/>
                <a:gd name="T9" fmla="*/ 0 h 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87">
                  <a:moveTo>
                    <a:pt x="44" y="0"/>
                  </a:moveTo>
                  <a:lnTo>
                    <a:pt x="87" y="43"/>
                  </a:lnTo>
                  <a:lnTo>
                    <a:pt x="44" y="87"/>
                  </a:lnTo>
                  <a:lnTo>
                    <a:pt x="0" y="43"/>
                  </a:lnTo>
                  <a:lnTo>
                    <a:pt x="44"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4900" name="Freeform 77"/>
            <p:cNvSpPr>
              <a:spLocks/>
            </p:cNvSpPr>
            <p:nvPr/>
          </p:nvSpPr>
          <p:spPr bwMode="auto">
            <a:xfrm>
              <a:off x="2556" y="2617"/>
              <a:ext cx="90" cy="90"/>
            </a:xfrm>
            <a:custGeom>
              <a:avLst/>
              <a:gdLst>
                <a:gd name="T0" fmla="*/ 82 w 88"/>
                <a:gd name="T1" fmla="*/ 0 h 87"/>
                <a:gd name="T2" fmla="*/ 171 w 88"/>
                <a:gd name="T3" fmla="*/ 124 h 87"/>
                <a:gd name="T4" fmla="*/ 82 w 88"/>
                <a:gd name="T5" fmla="*/ 238 h 87"/>
                <a:gd name="T6" fmla="*/ 0 w 88"/>
                <a:gd name="T7" fmla="*/ 124 h 87"/>
                <a:gd name="T8" fmla="*/ 82 w 88"/>
                <a:gd name="T9" fmla="*/ 0 h 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8" h="87">
                  <a:moveTo>
                    <a:pt x="44" y="0"/>
                  </a:moveTo>
                  <a:lnTo>
                    <a:pt x="88" y="44"/>
                  </a:lnTo>
                  <a:lnTo>
                    <a:pt x="44" y="87"/>
                  </a:lnTo>
                  <a:lnTo>
                    <a:pt x="0" y="44"/>
                  </a:lnTo>
                  <a:lnTo>
                    <a:pt x="44"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4901" name="Freeform 78"/>
            <p:cNvSpPr>
              <a:spLocks/>
            </p:cNvSpPr>
            <p:nvPr/>
          </p:nvSpPr>
          <p:spPr bwMode="auto">
            <a:xfrm>
              <a:off x="2274" y="2841"/>
              <a:ext cx="89" cy="90"/>
            </a:xfrm>
            <a:custGeom>
              <a:avLst/>
              <a:gdLst>
                <a:gd name="T0" fmla="*/ 80 w 87"/>
                <a:gd name="T1" fmla="*/ 0 h 87"/>
                <a:gd name="T2" fmla="*/ 170 w 87"/>
                <a:gd name="T3" fmla="*/ 124 h 87"/>
                <a:gd name="T4" fmla="*/ 80 w 87"/>
                <a:gd name="T5" fmla="*/ 238 h 87"/>
                <a:gd name="T6" fmla="*/ 0 w 87"/>
                <a:gd name="T7" fmla="*/ 124 h 87"/>
                <a:gd name="T8" fmla="*/ 80 w 87"/>
                <a:gd name="T9" fmla="*/ 0 h 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87">
                  <a:moveTo>
                    <a:pt x="43" y="0"/>
                  </a:moveTo>
                  <a:lnTo>
                    <a:pt x="87" y="44"/>
                  </a:lnTo>
                  <a:lnTo>
                    <a:pt x="43" y="87"/>
                  </a:lnTo>
                  <a:lnTo>
                    <a:pt x="0" y="44"/>
                  </a:lnTo>
                  <a:lnTo>
                    <a:pt x="43"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4902" name="Freeform 79"/>
            <p:cNvSpPr>
              <a:spLocks/>
            </p:cNvSpPr>
            <p:nvPr/>
          </p:nvSpPr>
          <p:spPr bwMode="auto">
            <a:xfrm>
              <a:off x="1991" y="2617"/>
              <a:ext cx="89" cy="90"/>
            </a:xfrm>
            <a:custGeom>
              <a:avLst/>
              <a:gdLst>
                <a:gd name="T0" fmla="*/ 82 w 87"/>
                <a:gd name="T1" fmla="*/ 0 h 87"/>
                <a:gd name="T2" fmla="*/ 170 w 87"/>
                <a:gd name="T3" fmla="*/ 124 h 87"/>
                <a:gd name="T4" fmla="*/ 82 w 87"/>
                <a:gd name="T5" fmla="*/ 238 h 87"/>
                <a:gd name="T6" fmla="*/ 0 w 87"/>
                <a:gd name="T7" fmla="*/ 124 h 87"/>
                <a:gd name="T8" fmla="*/ 82 w 87"/>
                <a:gd name="T9" fmla="*/ 0 h 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87">
                  <a:moveTo>
                    <a:pt x="44" y="0"/>
                  </a:moveTo>
                  <a:lnTo>
                    <a:pt x="87" y="44"/>
                  </a:lnTo>
                  <a:lnTo>
                    <a:pt x="44" y="87"/>
                  </a:lnTo>
                  <a:lnTo>
                    <a:pt x="0" y="44"/>
                  </a:lnTo>
                  <a:lnTo>
                    <a:pt x="44"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4903" name="Freeform 80"/>
            <p:cNvSpPr>
              <a:spLocks/>
            </p:cNvSpPr>
            <p:nvPr/>
          </p:nvSpPr>
          <p:spPr bwMode="auto">
            <a:xfrm>
              <a:off x="1768" y="2334"/>
              <a:ext cx="90" cy="90"/>
            </a:xfrm>
            <a:custGeom>
              <a:avLst/>
              <a:gdLst>
                <a:gd name="T0" fmla="*/ 120 w 87"/>
                <a:gd name="T1" fmla="*/ 0 h 87"/>
                <a:gd name="T2" fmla="*/ 238 w 87"/>
                <a:gd name="T3" fmla="*/ 120 h 87"/>
                <a:gd name="T4" fmla="*/ 120 w 87"/>
                <a:gd name="T5" fmla="*/ 238 h 87"/>
                <a:gd name="T6" fmla="*/ 0 w 87"/>
                <a:gd name="T7" fmla="*/ 120 h 87"/>
                <a:gd name="T8" fmla="*/ 120 w 87"/>
                <a:gd name="T9" fmla="*/ 0 h 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87">
                  <a:moveTo>
                    <a:pt x="43" y="0"/>
                  </a:moveTo>
                  <a:lnTo>
                    <a:pt x="87" y="43"/>
                  </a:lnTo>
                  <a:lnTo>
                    <a:pt x="43" y="87"/>
                  </a:lnTo>
                  <a:lnTo>
                    <a:pt x="0" y="43"/>
                  </a:lnTo>
                  <a:lnTo>
                    <a:pt x="43"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4904" name="Freeform 81"/>
            <p:cNvSpPr>
              <a:spLocks/>
            </p:cNvSpPr>
            <p:nvPr/>
          </p:nvSpPr>
          <p:spPr bwMode="auto">
            <a:xfrm>
              <a:off x="1991" y="2050"/>
              <a:ext cx="89" cy="90"/>
            </a:xfrm>
            <a:custGeom>
              <a:avLst/>
              <a:gdLst>
                <a:gd name="T0" fmla="*/ 82 w 87"/>
                <a:gd name="T1" fmla="*/ 0 h 87"/>
                <a:gd name="T2" fmla="*/ 170 w 87"/>
                <a:gd name="T3" fmla="*/ 124 h 87"/>
                <a:gd name="T4" fmla="*/ 82 w 87"/>
                <a:gd name="T5" fmla="*/ 238 h 87"/>
                <a:gd name="T6" fmla="*/ 0 w 87"/>
                <a:gd name="T7" fmla="*/ 124 h 87"/>
                <a:gd name="T8" fmla="*/ 82 w 87"/>
                <a:gd name="T9" fmla="*/ 0 h 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87">
                  <a:moveTo>
                    <a:pt x="44" y="0"/>
                  </a:moveTo>
                  <a:lnTo>
                    <a:pt x="87" y="44"/>
                  </a:lnTo>
                  <a:lnTo>
                    <a:pt x="44" y="87"/>
                  </a:lnTo>
                  <a:lnTo>
                    <a:pt x="0" y="44"/>
                  </a:lnTo>
                  <a:lnTo>
                    <a:pt x="44"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4905" name="Rectangle 82"/>
            <p:cNvSpPr>
              <a:spLocks noChangeArrowheads="1"/>
            </p:cNvSpPr>
            <p:nvPr/>
          </p:nvSpPr>
          <p:spPr bwMode="auto">
            <a:xfrm>
              <a:off x="2274" y="1424"/>
              <a:ext cx="74" cy="74"/>
            </a:xfrm>
            <a:prstGeom prst="rect">
              <a:avLst/>
            </a:prstGeom>
            <a:solidFill>
              <a:srgbClr val="FF00FF"/>
            </a:solidFill>
            <a:ln w="23813">
              <a:solidFill>
                <a:schemeClr val="bg2"/>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4906" name="Rectangle 83"/>
            <p:cNvSpPr>
              <a:spLocks noChangeArrowheads="1"/>
            </p:cNvSpPr>
            <p:nvPr/>
          </p:nvSpPr>
          <p:spPr bwMode="auto">
            <a:xfrm>
              <a:off x="2839" y="1767"/>
              <a:ext cx="75" cy="74"/>
            </a:xfrm>
            <a:prstGeom prst="rect">
              <a:avLst/>
            </a:prstGeom>
            <a:solidFill>
              <a:srgbClr val="FF00FF"/>
            </a:solidFill>
            <a:ln w="23813">
              <a:solidFill>
                <a:schemeClr val="bg2"/>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4907" name="Rectangle 84"/>
            <p:cNvSpPr>
              <a:spLocks noChangeArrowheads="1"/>
            </p:cNvSpPr>
            <p:nvPr/>
          </p:nvSpPr>
          <p:spPr bwMode="auto">
            <a:xfrm>
              <a:off x="3172" y="2346"/>
              <a:ext cx="63" cy="62"/>
            </a:xfrm>
            <a:prstGeom prst="rect">
              <a:avLst/>
            </a:prstGeom>
            <a:solidFill>
              <a:srgbClr val="FF00FF"/>
            </a:solidFill>
            <a:ln w="23813">
              <a:solidFill>
                <a:schemeClr val="bg2"/>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4908" name="Rectangle 85"/>
            <p:cNvSpPr>
              <a:spLocks noChangeArrowheads="1"/>
            </p:cNvSpPr>
            <p:nvPr/>
          </p:nvSpPr>
          <p:spPr bwMode="auto">
            <a:xfrm>
              <a:off x="2779" y="2841"/>
              <a:ext cx="75" cy="75"/>
            </a:xfrm>
            <a:prstGeom prst="rect">
              <a:avLst/>
            </a:prstGeom>
            <a:solidFill>
              <a:srgbClr val="FF00FF"/>
            </a:solidFill>
            <a:ln w="23813">
              <a:solidFill>
                <a:schemeClr val="bg2"/>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4909" name="Rectangle 86"/>
            <p:cNvSpPr>
              <a:spLocks noChangeArrowheads="1"/>
            </p:cNvSpPr>
            <p:nvPr/>
          </p:nvSpPr>
          <p:spPr bwMode="auto">
            <a:xfrm>
              <a:off x="2274" y="2946"/>
              <a:ext cx="74" cy="74"/>
            </a:xfrm>
            <a:prstGeom prst="rect">
              <a:avLst/>
            </a:prstGeom>
            <a:solidFill>
              <a:srgbClr val="FF00FF"/>
            </a:solidFill>
            <a:ln w="23813">
              <a:solidFill>
                <a:schemeClr val="bg2"/>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4910" name="Rectangle 87"/>
            <p:cNvSpPr>
              <a:spLocks noChangeArrowheads="1"/>
            </p:cNvSpPr>
            <p:nvPr/>
          </p:nvSpPr>
          <p:spPr bwMode="auto">
            <a:xfrm>
              <a:off x="1917" y="2692"/>
              <a:ext cx="74" cy="74"/>
            </a:xfrm>
            <a:prstGeom prst="rect">
              <a:avLst/>
            </a:prstGeom>
            <a:solidFill>
              <a:srgbClr val="FF00FF"/>
            </a:solidFill>
            <a:ln w="23813">
              <a:solidFill>
                <a:schemeClr val="bg2"/>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4911" name="Rectangle 88"/>
            <p:cNvSpPr>
              <a:spLocks noChangeArrowheads="1"/>
            </p:cNvSpPr>
            <p:nvPr/>
          </p:nvSpPr>
          <p:spPr bwMode="auto">
            <a:xfrm>
              <a:off x="1664" y="2334"/>
              <a:ext cx="75" cy="74"/>
            </a:xfrm>
            <a:prstGeom prst="rect">
              <a:avLst/>
            </a:prstGeom>
            <a:solidFill>
              <a:srgbClr val="FF00FF"/>
            </a:solidFill>
            <a:ln w="23813">
              <a:solidFill>
                <a:schemeClr val="bg2"/>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4912" name="Rectangle 89"/>
            <p:cNvSpPr>
              <a:spLocks noChangeArrowheads="1"/>
            </p:cNvSpPr>
            <p:nvPr/>
          </p:nvSpPr>
          <p:spPr bwMode="auto">
            <a:xfrm>
              <a:off x="1768" y="1827"/>
              <a:ext cx="74" cy="74"/>
            </a:xfrm>
            <a:prstGeom prst="rect">
              <a:avLst/>
            </a:prstGeom>
            <a:solidFill>
              <a:srgbClr val="FF00FF"/>
            </a:solidFill>
            <a:ln w="23813">
              <a:solidFill>
                <a:schemeClr val="bg2"/>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4913" name="Rectangle 90"/>
            <p:cNvSpPr>
              <a:spLocks noChangeArrowheads="1"/>
            </p:cNvSpPr>
            <p:nvPr/>
          </p:nvSpPr>
          <p:spPr bwMode="auto">
            <a:xfrm>
              <a:off x="2169" y="2304"/>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2"/>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2000">
                  <a:solidFill>
                    <a:schemeClr val="bg2"/>
                  </a:solidFill>
                  <a:latin typeface="ＭＳ Ｐゴシック" charset="-128"/>
                </a:rPr>
                <a:t>0</a:t>
              </a:r>
              <a:endParaRPr lang="en-US" altLang="ja-JP" sz="2400">
                <a:solidFill>
                  <a:schemeClr val="bg2"/>
                </a:solidFill>
              </a:endParaRPr>
            </a:p>
          </p:txBody>
        </p:sp>
        <p:sp>
          <p:nvSpPr>
            <p:cNvPr id="34914" name="Rectangle 91"/>
            <p:cNvSpPr>
              <a:spLocks noChangeArrowheads="1"/>
            </p:cNvSpPr>
            <p:nvPr/>
          </p:nvSpPr>
          <p:spPr bwMode="auto">
            <a:xfrm>
              <a:off x="2169" y="2110"/>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2"/>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2000">
                  <a:solidFill>
                    <a:schemeClr val="bg2"/>
                  </a:solidFill>
                  <a:latin typeface="ＭＳ Ｐゴシック" charset="-128"/>
                </a:rPr>
                <a:t>2</a:t>
              </a:r>
              <a:endParaRPr lang="en-US" altLang="ja-JP" sz="2400">
                <a:solidFill>
                  <a:schemeClr val="bg2"/>
                </a:solidFill>
              </a:endParaRPr>
            </a:p>
          </p:txBody>
        </p:sp>
        <p:sp>
          <p:nvSpPr>
            <p:cNvPr id="34915" name="Rectangle 92"/>
            <p:cNvSpPr>
              <a:spLocks noChangeArrowheads="1"/>
            </p:cNvSpPr>
            <p:nvPr/>
          </p:nvSpPr>
          <p:spPr bwMode="auto">
            <a:xfrm>
              <a:off x="2169" y="1901"/>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2"/>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2000">
                  <a:solidFill>
                    <a:schemeClr val="bg2"/>
                  </a:solidFill>
                  <a:latin typeface="ＭＳ Ｐゴシック" charset="-128"/>
                </a:rPr>
                <a:t>4</a:t>
              </a:r>
              <a:endParaRPr lang="en-US" altLang="ja-JP" sz="2400">
                <a:solidFill>
                  <a:schemeClr val="bg2"/>
                </a:solidFill>
              </a:endParaRPr>
            </a:p>
          </p:txBody>
        </p:sp>
        <p:sp>
          <p:nvSpPr>
            <p:cNvPr id="34916" name="Rectangle 93"/>
            <p:cNvSpPr>
              <a:spLocks noChangeArrowheads="1"/>
            </p:cNvSpPr>
            <p:nvPr/>
          </p:nvSpPr>
          <p:spPr bwMode="auto">
            <a:xfrm>
              <a:off x="2169" y="1708"/>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2"/>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2000">
                  <a:solidFill>
                    <a:schemeClr val="bg2"/>
                  </a:solidFill>
                  <a:latin typeface="ＭＳ Ｐゴシック" charset="-128"/>
                </a:rPr>
                <a:t>6</a:t>
              </a:r>
              <a:endParaRPr lang="en-US" altLang="ja-JP" sz="2400">
                <a:solidFill>
                  <a:schemeClr val="bg2"/>
                </a:solidFill>
              </a:endParaRPr>
            </a:p>
          </p:txBody>
        </p:sp>
        <p:sp>
          <p:nvSpPr>
            <p:cNvPr id="34917" name="Rectangle 94"/>
            <p:cNvSpPr>
              <a:spLocks noChangeArrowheads="1"/>
            </p:cNvSpPr>
            <p:nvPr/>
          </p:nvSpPr>
          <p:spPr bwMode="auto">
            <a:xfrm>
              <a:off x="2169" y="1498"/>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2"/>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2000">
                  <a:solidFill>
                    <a:schemeClr val="bg2"/>
                  </a:solidFill>
                  <a:latin typeface="ＭＳ Ｐゴシック" charset="-128"/>
                </a:rPr>
                <a:t>8</a:t>
              </a:r>
              <a:endParaRPr lang="en-US" altLang="ja-JP" sz="2400">
                <a:solidFill>
                  <a:schemeClr val="bg2"/>
                </a:solidFill>
              </a:endParaRPr>
            </a:p>
          </p:txBody>
        </p:sp>
        <p:sp>
          <p:nvSpPr>
            <p:cNvPr id="34918" name="Rectangle 95"/>
            <p:cNvSpPr>
              <a:spLocks noChangeArrowheads="1"/>
            </p:cNvSpPr>
            <p:nvPr/>
          </p:nvSpPr>
          <p:spPr bwMode="auto">
            <a:xfrm>
              <a:off x="2080" y="1289"/>
              <a:ext cx="16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2000">
                  <a:solidFill>
                    <a:schemeClr val="bg2"/>
                  </a:solidFill>
                  <a:latin typeface="ＭＳ Ｐゴシック" charset="-128"/>
                </a:rPr>
                <a:t>10</a:t>
              </a:r>
              <a:endParaRPr lang="en-US" altLang="ja-JP" sz="2400">
                <a:solidFill>
                  <a:schemeClr val="bg2"/>
                </a:solidFill>
              </a:endParaRPr>
            </a:p>
          </p:txBody>
        </p:sp>
        <p:sp>
          <p:nvSpPr>
            <p:cNvPr id="34919" name="Rectangle 96"/>
            <p:cNvSpPr>
              <a:spLocks noChangeArrowheads="1"/>
            </p:cNvSpPr>
            <p:nvPr/>
          </p:nvSpPr>
          <p:spPr bwMode="auto">
            <a:xfrm>
              <a:off x="1842" y="1140"/>
              <a:ext cx="999"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000" b="1">
                  <a:solidFill>
                    <a:schemeClr val="bg2"/>
                  </a:solidFill>
                  <a:latin typeface="ＭＳ Ｐゴシック" charset="-128"/>
                </a:rPr>
                <a:t>会合での発言 </a:t>
              </a:r>
              <a:endParaRPr lang="ja-JP" altLang="en-US" sz="2400" b="1">
                <a:solidFill>
                  <a:schemeClr val="bg2"/>
                </a:solidFill>
              </a:endParaRPr>
            </a:p>
          </p:txBody>
        </p:sp>
        <p:sp>
          <p:nvSpPr>
            <p:cNvPr id="34920" name="Rectangle 97"/>
            <p:cNvSpPr>
              <a:spLocks noChangeArrowheads="1"/>
            </p:cNvSpPr>
            <p:nvPr/>
          </p:nvSpPr>
          <p:spPr bwMode="auto">
            <a:xfrm>
              <a:off x="3077" y="1573"/>
              <a:ext cx="854"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000" b="1">
                  <a:solidFill>
                    <a:schemeClr val="bg2"/>
                  </a:solidFill>
                  <a:latin typeface="ＭＳ Ｐゴシック" charset="-128"/>
                </a:rPr>
                <a:t>手法の活用 </a:t>
              </a:r>
            </a:p>
          </p:txBody>
        </p:sp>
        <p:sp>
          <p:nvSpPr>
            <p:cNvPr id="34921" name="Rectangle 98"/>
            <p:cNvSpPr>
              <a:spLocks noChangeArrowheads="1"/>
            </p:cNvSpPr>
            <p:nvPr/>
          </p:nvSpPr>
          <p:spPr bwMode="auto">
            <a:xfrm>
              <a:off x="3374" y="2304"/>
              <a:ext cx="1337"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000" b="1">
                  <a:solidFill>
                    <a:schemeClr val="bg2"/>
                  </a:solidFill>
                  <a:latin typeface="ＭＳ Ｐゴシック" charset="-128"/>
                </a:rPr>
                <a:t>問題解決能力向上 </a:t>
              </a:r>
            </a:p>
          </p:txBody>
        </p:sp>
        <p:sp>
          <p:nvSpPr>
            <p:cNvPr id="34922" name="Rectangle 99"/>
            <p:cNvSpPr>
              <a:spLocks noChangeArrowheads="1"/>
            </p:cNvSpPr>
            <p:nvPr/>
          </p:nvSpPr>
          <p:spPr bwMode="auto">
            <a:xfrm>
              <a:off x="3077" y="3036"/>
              <a:ext cx="1390"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000" b="1">
                  <a:solidFill>
                    <a:schemeClr val="bg2"/>
                  </a:solidFill>
                  <a:latin typeface="ＭＳ Ｐゴシック" charset="-128"/>
                </a:rPr>
                <a:t>得られた 知識見識  </a:t>
              </a:r>
            </a:p>
          </p:txBody>
        </p:sp>
        <p:sp>
          <p:nvSpPr>
            <p:cNvPr id="34923" name="Rectangle 100"/>
            <p:cNvSpPr>
              <a:spLocks noChangeArrowheads="1"/>
            </p:cNvSpPr>
            <p:nvPr/>
          </p:nvSpPr>
          <p:spPr bwMode="auto">
            <a:xfrm>
              <a:off x="2021" y="3468"/>
              <a:ext cx="687"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000" b="1">
                  <a:solidFill>
                    <a:schemeClr val="bg2"/>
                  </a:solidFill>
                  <a:latin typeface="ＭＳ Ｐゴシック" charset="-128"/>
                </a:rPr>
                <a:t>モラール  </a:t>
              </a:r>
            </a:p>
          </p:txBody>
        </p:sp>
        <p:sp>
          <p:nvSpPr>
            <p:cNvPr id="34924" name="Rectangle 101"/>
            <p:cNvSpPr>
              <a:spLocks noChangeArrowheads="1"/>
            </p:cNvSpPr>
            <p:nvPr/>
          </p:nvSpPr>
          <p:spPr bwMode="auto">
            <a:xfrm>
              <a:off x="905" y="3036"/>
              <a:ext cx="693"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000" b="1">
                  <a:solidFill>
                    <a:schemeClr val="bg2"/>
                  </a:solidFill>
                  <a:latin typeface="ＭＳ Ｐゴシック" charset="-128"/>
                </a:rPr>
                <a:t>改善意識 </a:t>
              </a:r>
            </a:p>
          </p:txBody>
        </p:sp>
        <p:sp>
          <p:nvSpPr>
            <p:cNvPr id="34925" name="Rectangle 102"/>
            <p:cNvSpPr>
              <a:spLocks noChangeArrowheads="1"/>
            </p:cNvSpPr>
            <p:nvPr/>
          </p:nvSpPr>
          <p:spPr bwMode="auto">
            <a:xfrm>
              <a:off x="608" y="2304"/>
              <a:ext cx="791"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000" b="1">
                  <a:solidFill>
                    <a:schemeClr val="bg2"/>
                  </a:solidFill>
                  <a:latin typeface="ＭＳ Ｐゴシック" charset="-128"/>
                </a:rPr>
                <a:t>品質意識   </a:t>
              </a:r>
            </a:p>
          </p:txBody>
        </p:sp>
        <p:sp>
          <p:nvSpPr>
            <p:cNvPr id="34926" name="Rectangle 103"/>
            <p:cNvSpPr>
              <a:spLocks noChangeArrowheads="1"/>
            </p:cNvSpPr>
            <p:nvPr/>
          </p:nvSpPr>
          <p:spPr bwMode="auto">
            <a:xfrm>
              <a:off x="1069" y="1573"/>
              <a:ext cx="532"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000" b="1">
                  <a:solidFill>
                    <a:schemeClr val="bg2"/>
                  </a:solidFill>
                  <a:latin typeface="ＭＳ Ｐゴシック" charset="-128"/>
                </a:rPr>
                <a:t>協調性 </a:t>
              </a:r>
            </a:p>
          </p:txBody>
        </p:sp>
        <p:sp>
          <p:nvSpPr>
            <p:cNvPr id="34927" name="Text Box 117"/>
            <p:cNvSpPr txBox="1">
              <a:spLocks noChangeArrowheads="1"/>
            </p:cNvSpPr>
            <p:nvPr/>
          </p:nvSpPr>
          <p:spPr bwMode="auto">
            <a:xfrm>
              <a:off x="1318" y="3755"/>
              <a:ext cx="329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800" b="1" u="sng">
                  <a:solidFill>
                    <a:schemeClr val="bg2"/>
                  </a:solidFill>
                  <a:ea typeface="HG丸ｺﾞｼｯｸM-PRO" pitchFamily="50" charset="-128"/>
                </a:rPr>
                <a:t>グループの成長のレーダーチャート</a:t>
              </a:r>
            </a:p>
          </p:txBody>
        </p:sp>
      </p:grpSp>
      <p:sp>
        <p:nvSpPr>
          <p:cNvPr id="34824" name="Text Box 131"/>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３２</a:t>
            </a:r>
            <a:endParaRPr lang="en-US" altLang="ja-JP" sz="1600">
              <a:solidFill>
                <a:schemeClr val="bg2"/>
              </a:solidFill>
              <a:ea typeface="HG正楷書体-PRO" pitchFamily="66" charset="-128"/>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AutoShape 4"/>
          <p:cNvSpPr>
            <a:spLocks noChangeArrowheads="1"/>
          </p:cNvSpPr>
          <p:nvPr/>
        </p:nvSpPr>
        <p:spPr bwMode="auto">
          <a:xfrm>
            <a:off x="817563" y="298450"/>
            <a:ext cx="6700837" cy="827088"/>
          </a:xfrm>
          <a:prstGeom prst="roundRect">
            <a:avLst>
              <a:gd name="adj" fmla="val 16667"/>
            </a:avLst>
          </a:prstGeom>
          <a:solidFill>
            <a:srgbClr val="FFFF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5843" name="Rectangle 2"/>
          <p:cNvSpPr>
            <a:spLocks noGrp="1" noChangeArrowheads="1"/>
          </p:cNvSpPr>
          <p:nvPr>
            <p:ph type="ctrTitle"/>
          </p:nvPr>
        </p:nvSpPr>
        <p:spPr>
          <a:xfrm>
            <a:off x="1633538" y="336550"/>
            <a:ext cx="5970587" cy="782638"/>
          </a:xfrm>
        </p:spPr>
        <p:txBody>
          <a:bodyPr anchor="ctr"/>
          <a:lstStyle/>
          <a:p>
            <a:pPr eaLnBrk="1" hangingPunct="1"/>
            <a:r>
              <a:rPr lang="ja-JP" altLang="en-US" sz="4000" smtClean="0">
                <a:solidFill>
                  <a:schemeClr val="tx1"/>
                </a:solidFill>
                <a:ea typeface="HGS創英角ﾎﾟｯﾌﾟ体" pitchFamily="50" charset="-128"/>
              </a:rPr>
              <a:t>標準化</a:t>
            </a:r>
            <a:r>
              <a:rPr lang="ja-JP" altLang="en-US" sz="3600" smtClean="0">
                <a:solidFill>
                  <a:schemeClr val="tx1"/>
                </a:solidFill>
                <a:ea typeface="HGS創英角ﾎﾟｯﾌﾟ体" pitchFamily="50" charset="-128"/>
              </a:rPr>
              <a:t>と</a:t>
            </a:r>
            <a:r>
              <a:rPr lang="ja-JP" altLang="en-US" sz="4000" smtClean="0">
                <a:solidFill>
                  <a:schemeClr val="tx1"/>
                </a:solidFill>
                <a:ea typeface="HGS創英角ﾎﾟｯﾌﾟ体" pitchFamily="50" charset="-128"/>
              </a:rPr>
              <a:t>管理</a:t>
            </a:r>
            <a:r>
              <a:rPr lang="ja-JP" altLang="en-US" sz="3600" smtClean="0">
                <a:solidFill>
                  <a:schemeClr val="tx1"/>
                </a:solidFill>
                <a:ea typeface="HGS創英角ﾎﾟｯﾌﾟ体" pitchFamily="50" charset="-128"/>
              </a:rPr>
              <a:t>の</a:t>
            </a:r>
            <a:r>
              <a:rPr lang="ja-JP" altLang="en-US" sz="4000" smtClean="0">
                <a:solidFill>
                  <a:schemeClr val="tx1"/>
                </a:solidFill>
                <a:ea typeface="HGS創英角ﾎﾟｯﾌﾟ体" pitchFamily="50" charset="-128"/>
              </a:rPr>
              <a:t>定着</a:t>
            </a:r>
          </a:p>
        </p:txBody>
      </p:sp>
      <p:sp>
        <p:nvSpPr>
          <p:cNvPr id="35844" name="Text Box 65"/>
          <p:cNvSpPr txBox="1">
            <a:spLocks noChangeArrowheads="1"/>
          </p:cNvSpPr>
          <p:nvPr/>
        </p:nvSpPr>
        <p:spPr bwMode="auto">
          <a:xfrm>
            <a:off x="595313" y="3090863"/>
            <a:ext cx="62039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330200">
              <a:spcBef>
                <a:spcPct val="20000"/>
              </a:spcBef>
              <a:buChar char="•"/>
              <a:defRPr kumimoji="1" sz="3200">
                <a:solidFill>
                  <a:schemeClr val="tx1"/>
                </a:solidFill>
                <a:latin typeface="Times New Roman" pitchFamily="18" charset="0"/>
                <a:ea typeface="ＭＳ Ｐゴシック" charset="-128"/>
              </a:defRPr>
            </a:lvl1pPr>
            <a:lvl2pPr marL="742950" indent="-285750" defTabSz="330200">
              <a:spcBef>
                <a:spcPct val="20000"/>
              </a:spcBef>
              <a:buChar char="–"/>
              <a:defRPr kumimoji="1" sz="2800">
                <a:solidFill>
                  <a:schemeClr val="tx1"/>
                </a:solidFill>
                <a:latin typeface="Times New Roman" pitchFamily="18" charset="0"/>
                <a:ea typeface="ＭＳ Ｐゴシック" charset="-128"/>
              </a:defRPr>
            </a:lvl2pPr>
            <a:lvl3pPr marL="1143000" indent="-228600" defTabSz="330200">
              <a:spcBef>
                <a:spcPct val="20000"/>
              </a:spcBef>
              <a:buChar char="•"/>
              <a:defRPr kumimoji="1" sz="2400">
                <a:solidFill>
                  <a:schemeClr val="tx1"/>
                </a:solidFill>
                <a:latin typeface="Times New Roman" pitchFamily="18" charset="0"/>
                <a:ea typeface="ＭＳ Ｐゴシック" charset="-128"/>
              </a:defRPr>
            </a:lvl3pPr>
            <a:lvl4pPr marL="1600200" indent="-228600" defTabSz="330200">
              <a:spcBef>
                <a:spcPct val="20000"/>
              </a:spcBef>
              <a:buChar char="–"/>
              <a:defRPr kumimoji="1" sz="2000">
                <a:solidFill>
                  <a:schemeClr val="tx1"/>
                </a:solidFill>
                <a:latin typeface="Times New Roman" pitchFamily="18" charset="0"/>
                <a:ea typeface="ＭＳ Ｐゴシック" charset="-128"/>
              </a:defRPr>
            </a:lvl4pPr>
            <a:lvl5pPr marL="2057400" indent="-228600" defTabSz="330200">
              <a:spcBef>
                <a:spcPct val="20000"/>
              </a:spcBef>
              <a:buChar char="»"/>
              <a:defRPr kumimoji="1" sz="2000">
                <a:solidFill>
                  <a:schemeClr val="tx1"/>
                </a:solidFill>
                <a:latin typeface="Times New Roman" pitchFamily="18" charset="0"/>
                <a:ea typeface="ＭＳ Ｐゴシック" charset="-128"/>
              </a:defRPr>
            </a:lvl5pPr>
            <a:lvl6pPr marL="2514600" indent="-228600" defTabSz="3302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3302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3302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3302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2800" b="1">
                <a:solidFill>
                  <a:srgbClr val="3333CC"/>
                </a:solidFill>
                <a:latin typeface="HGPｺﾞｼｯｸE" pitchFamily="50" charset="-128"/>
                <a:ea typeface="HGPｺﾞｼｯｸE" pitchFamily="50" charset="-128"/>
              </a:rPr>
              <a:t>SDCA</a:t>
            </a:r>
            <a:r>
              <a:rPr lang="ja-JP" altLang="en-US" sz="1600" b="1">
                <a:solidFill>
                  <a:srgbClr val="008000"/>
                </a:solidFill>
                <a:latin typeface="HGPｺﾞｼｯｸE" pitchFamily="50" charset="-128"/>
                <a:ea typeface="HGPｺﾞｼｯｸE" pitchFamily="50" charset="-128"/>
              </a:rPr>
              <a:t>：</a:t>
            </a:r>
            <a:r>
              <a:rPr lang="en-US" altLang="ja-JP" sz="2000" b="1">
                <a:solidFill>
                  <a:srgbClr val="008000"/>
                </a:solidFill>
                <a:latin typeface="HGPｺﾞｼｯｸE" pitchFamily="50" charset="-128"/>
                <a:ea typeface="HGPｺﾞｼｯｸE" pitchFamily="50" charset="-128"/>
              </a:rPr>
              <a:t>Standard(</a:t>
            </a:r>
            <a:r>
              <a:rPr lang="ja-JP" altLang="en-US" sz="2000" b="1">
                <a:solidFill>
                  <a:srgbClr val="008000"/>
                </a:solidFill>
                <a:latin typeface="HGPｺﾞｼｯｸE" pitchFamily="50" charset="-128"/>
                <a:ea typeface="HGPｺﾞｼｯｸE" pitchFamily="50" charset="-128"/>
              </a:rPr>
              <a:t>標準</a:t>
            </a:r>
            <a:r>
              <a:rPr lang="en-US" altLang="ja-JP" sz="2000" b="1">
                <a:solidFill>
                  <a:srgbClr val="008000"/>
                </a:solidFill>
                <a:latin typeface="HGPｺﾞｼｯｸE" pitchFamily="50" charset="-128"/>
                <a:ea typeface="HGPｺﾞｼｯｸE" pitchFamily="50" charset="-128"/>
              </a:rPr>
              <a:t>)</a:t>
            </a:r>
            <a:r>
              <a:rPr lang="ja-JP" altLang="en-US" sz="2000" b="1">
                <a:solidFill>
                  <a:srgbClr val="008000"/>
                </a:solidFill>
                <a:latin typeface="HGPｺﾞｼｯｸE" pitchFamily="50" charset="-128"/>
                <a:ea typeface="HGPｺﾞｼｯｸE" pitchFamily="50" charset="-128"/>
              </a:rPr>
              <a:t>　</a:t>
            </a:r>
            <a:r>
              <a:rPr lang="en-US" altLang="ja-JP" sz="1600" b="1">
                <a:solidFill>
                  <a:srgbClr val="008000"/>
                </a:solidFill>
                <a:latin typeface="HGPｺﾞｼｯｸE" pitchFamily="50" charset="-128"/>
                <a:ea typeface="HGPｺﾞｼｯｸE" pitchFamily="50" charset="-128"/>
              </a:rPr>
              <a:t>D(</a:t>
            </a:r>
            <a:r>
              <a:rPr lang="ja-JP" altLang="en-US" sz="1600" b="1">
                <a:solidFill>
                  <a:srgbClr val="008000"/>
                </a:solidFill>
                <a:latin typeface="HGPｺﾞｼｯｸE" pitchFamily="50" charset="-128"/>
                <a:ea typeface="HGPｺﾞｼｯｸE" pitchFamily="50" charset="-128"/>
              </a:rPr>
              <a:t>実行</a:t>
            </a:r>
            <a:r>
              <a:rPr lang="en-US" altLang="ja-JP" sz="1600" b="1">
                <a:solidFill>
                  <a:srgbClr val="008000"/>
                </a:solidFill>
                <a:latin typeface="HGPｺﾞｼｯｸE" pitchFamily="50" charset="-128"/>
                <a:ea typeface="HGPｺﾞｼｯｸE" pitchFamily="50" charset="-128"/>
              </a:rPr>
              <a:t>)</a:t>
            </a:r>
            <a:r>
              <a:rPr lang="ja-JP" altLang="en-US" sz="1600" b="1">
                <a:solidFill>
                  <a:srgbClr val="008000"/>
                </a:solidFill>
                <a:latin typeface="HGPｺﾞｼｯｸE" pitchFamily="50" charset="-128"/>
                <a:ea typeface="HGPｺﾞｼｯｸE" pitchFamily="50" charset="-128"/>
              </a:rPr>
              <a:t>　</a:t>
            </a:r>
            <a:r>
              <a:rPr lang="en-US" altLang="ja-JP" sz="1600" b="1">
                <a:solidFill>
                  <a:srgbClr val="008000"/>
                </a:solidFill>
                <a:latin typeface="HGPｺﾞｼｯｸE" pitchFamily="50" charset="-128"/>
                <a:ea typeface="HGPｺﾞｼｯｸE" pitchFamily="50" charset="-128"/>
              </a:rPr>
              <a:t>C(</a:t>
            </a:r>
            <a:r>
              <a:rPr lang="ja-JP" altLang="en-US" sz="1600" b="1">
                <a:solidFill>
                  <a:srgbClr val="008000"/>
                </a:solidFill>
                <a:latin typeface="HGPｺﾞｼｯｸE" pitchFamily="50" charset="-128"/>
                <a:ea typeface="HGPｺﾞｼｯｸE" pitchFamily="50" charset="-128"/>
              </a:rPr>
              <a:t>チェック</a:t>
            </a:r>
            <a:r>
              <a:rPr lang="en-US" altLang="ja-JP" sz="1600" b="1">
                <a:solidFill>
                  <a:srgbClr val="008000"/>
                </a:solidFill>
                <a:latin typeface="HGPｺﾞｼｯｸE" pitchFamily="50" charset="-128"/>
                <a:ea typeface="HGPｺﾞｼｯｸE" pitchFamily="50" charset="-128"/>
              </a:rPr>
              <a:t>)</a:t>
            </a:r>
            <a:r>
              <a:rPr lang="ja-JP" altLang="en-US" sz="1600" b="1">
                <a:solidFill>
                  <a:srgbClr val="008000"/>
                </a:solidFill>
                <a:latin typeface="HGPｺﾞｼｯｸE" pitchFamily="50" charset="-128"/>
                <a:ea typeface="HGPｺﾞｼｯｸE" pitchFamily="50" charset="-128"/>
              </a:rPr>
              <a:t>　 </a:t>
            </a:r>
            <a:r>
              <a:rPr lang="en-US" altLang="ja-JP" sz="1600" b="1">
                <a:solidFill>
                  <a:srgbClr val="008000"/>
                </a:solidFill>
                <a:latin typeface="HGPｺﾞｼｯｸE" pitchFamily="50" charset="-128"/>
                <a:ea typeface="HGPｺﾞｼｯｸE" pitchFamily="50" charset="-128"/>
              </a:rPr>
              <a:t>A(</a:t>
            </a:r>
            <a:r>
              <a:rPr lang="ja-JP" altLang="en-US" sz="1600" b="1">
                <a:solidFill>
                  <a:srgbClr val="008000"/>
                </a:solidFill>
                <a:latin typeface="HGPｺﾞｼｯｸE" pitchFamily="50" charset="-128"/>
                <a:ea typeface="HGPｺﾞｼｯｸE" pitchFamily="50" charset="-128"/>
              </a:rPr>
              <a:t>アクション</a:t>
            </a:r>
            <a:r>
              <a:rPr lang="en-US" altLang="ja-JP" sz="1600" b="1">
                <a:solidFill>
                  <a:srgbClr val="008000"/>
                </a:solidFill>
                <a:latin typeface="HGPｺﾞｼｯｸE" pitchFamily="50" charset="-128"/>
                <a:ea typeface="HGPｺﾞｼｯｸE" pitchFamily="50" charset="-128"/>
              </a:rPr>
              <a:t>)  </a:t>
            </a:r>
          </a:p>
        </p:txBody>
      </p:sp>
      <p:sp>
        <p:nvSpPr>
          <p:cNvPr id="35845" name="Text Box 66"/>
          <p:cNvSpPr txBox="1">
            <a:spLocks noChangeArrowheads="1"/>
          </p:cNvSpPr>
          <p:nvPr/>
        </p:nvSpPr>
        <p:spPr bwMode="auto">
          <a:xfrm>
            <a:off x="603250" y="3554413"/>
            <a:ext cx="5494338"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162050">
              <a:spcBef>
                <a:spcPct val="20000"/>
              </a:spcBef>
              <a:buChar char="•"/>
              <a:defRPr kumimoji="1" sz="3200">
                <a:solidFill>
                  <a:schemeClr val="tx1"/>
                </a:solidFill>
                <a:latin typeface="Times New Roman" pitchFamily="18" charset="0"/>
                <a:ea typeface="ＭＳ Ｐゴシック" charset="-128"/>
              </a:defRPr>
            </a:lvl1pPr>
            <a:lvl2pPr marL="742950" indent="-285750" defTabSz="1162050">
              <a:spcBef>
                <a:spcPct val="20000"/>
              </a:spcBef>
              <a:buChar char="–"/>
              <a:defRPr kumimoji="1" sz="2800">
                <a:solidFill>
                  <a:schemeClr val="tx1"/>
                </a:solidFill>
                <a:latin typeface="Times New Roman" pitchFamily="18" charset="0"/>
                <a:ea typeface="ＭＳ Ｐゴシック" charset="-128"/>
              </a:defRPr>
            </a:lvl2pPr>
            <a:lvl3pPr marL="1143000" indent="-228600" defTabSz="1162050">
              <a:spcBef>
                <a:spcPct val="20000"/>
              </a:spcBef>
              <a:buChar char="•"/>
              <a:defRPr kumimoji="1" sz="2400">
                <a:solidFill>
                  <a:schemeClr val="tx1"/>
                </a:solidFill>
                <a:latin typeface="Times New Roman" pitchFamily="18" charset="0"/>
                <a:ea typeface="ＭＳ Ｐゴシック" charset="-128"/>
              </a:defRPr>
            </a:lvl3pPr>
            <a:lvl4pPr marL="1600200" indent="-228600" defTabSz="1162050">
              <a:spcBef>
                <a:spcPct val="20000"/>
              </a:spcBef>
              <a:buChar char="–"/>
              <a:defRPr kumimoji="1" sz="2000">
                <a:solidFill>
                  <a:schemeClr val="tx1"/>
                </a:solidFill>
                <a:latin typeface="Times New Roman" pitchFamily="18" charset="0"/>
                <a:ea typeface="ＭＳ Ｐゴシック" charset="-128"/>
              </a:defRPr>
            </a:lvl4pPr>
            <a:lvl5pPr marL="2057400" indent="-228600" defTabSz="1162050">
              <a:spcBef>
                <a:spcPct val="20000"/>
              </a:spcBef>
              <a:buChar char="»"/>
              <a:defRPr kumimoji="1" sz="2000">
                <a:solidFill>
                  <a:schemeClr val="tx1"/>
                </a:solidFill>
                <a:latin typeface="Times New Roman" pitchFamily="18" charset="0"/>
                <a:ea typeface="ＭＳ Ｐゴシック" charset="-128"/>
              </a:defRPr>
            </a:lvl5pPr>
            <a:lvl6pPr marL="2514600" indent="-228600" defTabSz="116205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116205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116205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116205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2800" b="1">
                <a:solidFill>
                  <a:schemeClr val="hlink"/>
                </a:solidFill>
                <a:latin typeface="HGPｺﾞｼｯｸE" pitchFamily="50" charset="-128"/>
                <a:ea typeface="HGPｺﾞｼｯｸE" pitchFamily="50" charset="-128"/>
              </a:rPr>
              <a:t>PDCA</a:t>
            </a:r>
            <a:r>
              <a:rPr lang="ja-JP" altLang="en-US" sz="1600" b="1">
                <a:solidFill>
                  <a:srgbClr val="008000"/>
                </a:solidFill>
                <a:latin typeface="HGPｺﾞｼｯｸE" pitchFamily="50" charset="-128"/>
                <a:ea typeface="HGPｺﾞｼｯｸE" pitchFamily="50" charset="-128"/>
              </a:rPr>
              <a:t>：</a:t>
            </a:r>
            <a:r>
              <a:rPr lang="en-US" altLang="ja-JP" sz="2000" b="1">
                <a:solidFill>
                  <a:srgbClr val="008000"/>
                </a:solidFill>
                <a:latin typeface="HGPｺﾞｼｯｸE" pitchFamily="50" charset="-128"/>
                <a:ea typeface="HGPｺﾞｼｯｸE" pitchFamily="50" charset="-128"/>
              </a:rPr>
              <a:t>P (</a:t>
            </a:r>
            <a:r>
              <a:rPr lang="ja-JP" altLang="en-US" sz="2000" b="1">
                <a:solidFill>
                  <a:srgbClr val="008000"/>
                </a:solidFill>
                <a:latin typeface="HGPｺﾞｼｯｸE" pitchFamily="50" charset="-128"/>
                <a:ea typeface="HGPｺﾞｼｯｸE" pitchFamily="50" charset="-128"/>
              </a:rPr>
              <a:t>計画</a:t>
            </a:r>
            <a:r>
              <a:rPr lang="en-US" altLang="ja-JP" sz="2000" b="1">
                <a:solidFill>
                  <a:srgbClr val="008000"/>
                </a:solidFill>
                <a:latin typeface="HGPｺﾞｼｯｸE" pitchFamily="50" charset="-128"/>
                <a:ea typeface="HGPｺﾞｼｯｸE" pitchFamily="50" charset="-128"/>
              </a:rPr>
              <a:t>)</a:t>
            </a:r>
            <a:r>
              <a:rPr lang="ja-JP" altLang="en-US" sz="2000" b="1">
                <a:solidFill>
                  <a:srgbClr val="008000"/>
                </a:solidFill>
                <a:latin typeface="HGPｺﾞｼｯｸE" pitchFamily="50" charset="-128"/>
                <a:ea typeface="HGPｺﾞｼｯｸE" pitchFamily="50" charset="-128"/>
              </a:rPr>
              <a:t>　</a:t>
            </a:r>
            <a:r>
              <a:rPr lang="en-US" altLang="ja-JP" sz="1600" b="1">
                <a:solidFill>
                  <a:srgbClr val="008000"/>
                </a:solidFill>
                <a:latin typeface="HGPｺﾞｼｯｸE" pitchFamily="50" charset="-128"/>
                <a:ea typeface="HGPｺﾞｼｯｸE" pitchFamily="50" charset="-128"/>
              </a:rPr>
              <a:t>D(</a:t>
            </a:r>
            <a:r>
              <a:rPr lang="ja-JP" altLang="en-US" sz="1600" b="1">
                <a:solidFill>
                  <a:srgbClr val="008000"/>
                </a:solidFill>
                <a:latin typeface="HGPｺﾞｼｯｸE" pitchFamily="50" charset="-128"/>
                <a:ea typeface="HGPｺﾞｼｯｸE" pitchFamily="50" charset="-128"/>
              </a:rPr>
              <a:t>実行</a:t>
            </a:r>
            <a:r>
              <a:rPr lang="en-US" altLang="ja-JP" sz="1600" b="1">
                <a:solidFill>
                  <a:srgbClr val="008000"/>
                </a:solidFill>
                <a:latin typeface="HGPｺﾞｼｯｸE" pitchFamily="50" charset="-128"/>
                <a:ea typeface="HGPｺﾞｼｯｸE" pitchFamily="50" charset="-128"/>
              </a:rPr>
              <a:t>)</a:t>
            </a:r>
            <a:r>
              <a:rPr lang="ja-JP" altLang="en-US" sz="1600" b="1">
                <a:solidFill>
                  <a:srgbClr val="008000"/>
                </a:solidFill>
                <a:latin typeface="HGPｺﾞｼｯｸE" pitchFamily="50" charset="-128"/>
                <a:ea typeface="HGPｺﾞｼｯｸE" pitchFamily="50" charset="-128"/>
              </a:rPr>
              <a:t>　</a:t>
            </a:r>
            <a:r>
              <a:rPr lang="en-US" altLang="ja-JP" sz="1600" b="1">
                <a:solidFill>
                  <a:srgbClr val="008000"/>
                </a:solidFill>
                <a:latin typeface="HGPｺﾞｼｯｸE" pitchFamily="50" charset="-128"/>
                <a:ea typeface="HGPｺﾞｼｯｸE" pitchFamily="50" charset="-128"/>
              </a:rPr>
              <a:t>C(</a:t>
            </a:r>
            <a:r>
              <a:rPr lang="ja-JP" altLang="en-US" sz="1600" b="1">
                <a:solidFill>
                  <a:srgbClr val="008000"/>
                </a:solidFill>
                <a:latin typeface="HGPｺﾞｼｯｸE" pitchFamily="50" charset="-128"/>
                <a:ea typeface="HGPｺﾞｼｯｸE" pitchFamily="50" charset="-128"/>
              </a:rPr>
              <a:t>チェック</a:t>
            </a:r>
            <a:r>
              <a:rPr lang="en-US" altLang="ja-JP" sz="1600" b="1">
                <a:solidFill>
                  <a:srgbClr val="008000"/>
                </a:solidFill>
                <a:latin typeface="HGPｺﾞｼｯｸE" pitchFamily="50" charset="-128"/>
                <a:ea typeface="HGPｺﾞｼｯｸE" pitchFamily="50" charset="-128"/>
              </a:rPr>
              <a:t>)</a:t>
            </a:r>
            <a:r>
              <a:rPr lang="ja-JP" altLang="en-US" sz="1600" b="1">
                <a:solidFill>
                  <a:srgbClr val="008000"/>
                </a:solidFill>
                <a:latin typeface="HGPｺﾞｼｯｸE" pitchFamily="50" charset="-128"/>
                <a:ea typeface="HGPｺﾞｼｯｸE" pitchFamily="50" charset="-128"/>
              </a:rPr>
              <a:t>　</a:t>
            </a:r>
            <a:r>
              <a:rPr lang="en-US" altLang="ja-JP" sz="1600" b="1">
                <a:solidFill>
                  <a:srgbClr val="008000"/>
                </a:solidFill>
                <a:latin typeface="HGPｺﾞｼｯｸE" pitchFamily="50" charset="-128"/>
                <a:ea typeface="HGPｺﾞｼｯｸE" pitchFamily="50" charset="-128"/>
              </a:rPr>
              <a:t>A(</a:t>
            </a:r>
            <a:r>
              <a:rPr lang="ja-JP" altLang="en-US" sz="1600" b="1">
                <a:solidFill>
                  <a:srgbClr val="008000"/>
                </a:solidFill>
                <a:latin typeface="HGPｺﾞｼｯｸE" pitchFamily="50" charset="-128"/>
                <a:ea typeface="HGPｺﾞｼｯｸE" pitchFamily="50" charset="-128"/>
              </a:rPr>
              <a:t>アクショ ン</a:t>
            </a:r>
            <a:r>
              <a:rPr lang="en-US" altLang="ja-JP" sz="1600" b="1">
                <a:solidFill>
                  <a:srgbClr val="008000"/>
                </a:solidFill>
                <a:latin typeface="HGPｺﾞｼｯｸE" pitchFamily="50" charset="-128"/>
                <a:ea typeface="HGPｺﾞｼｯｸE" pitchFamily="50" charset="-128"/>
              </a:rPr>
              <a:t>)  </a:t>
            </a:r>
          </a:p>
        </p:txBody>
      </p:sp>
      <p:grpSp>
        <p:nvGrpSpPr>
          <p:cNvPr id="35920" name="Group 80"/>
          <p:cNvGrpSpPr>
            <a:grpSpLocks/>
          </p:cNvGrpSpPr>
          <p:nvPr/>
        </p:nvGrpSpPr>
        <p:grpSpPr bwMode="auto">
          <a:xfrm>
            <a:off x="1104900" y="3630613"/>
            <a:ext cx="7469188" cy="3017837"/>
            <a:chOff x="1225" y="2502"/>
            <a:chExt cx="4200" cy="1533"/>
          </a:xfrm>
        </p:grpSpPr>
        <p:graphicFrame>
          <p:nvGraphicFramePr>
            <p:cNvPr id="35852" name="Object 39"/>
            <p:cNvGraphicFramePr>
              <a:graphicFrameLocks noChangeAspect="1"/>
            </p:cNvGraphicFramePr>
            <p:nvPr/>
          </p:nvGraphicFramePr>
          <p:xfrm>
            <a:off x="2003" y="2955"/>
            <a:ext cx="914" cy="826"/>
          </p:xfrm>
          <a:graphic>
            <a:graphicData uri="http://schemas.openxmlformats.org/presentationml/2006/ole">
              <mc:AlternateContent xmlns:mc="http://schemas.openxmlformats.org/markup-compatibility/2006">
                <mc:Choice xmlns:v="urn:schemas-microsoft-com:vml" Requires="v">
                  <p:oleObj spid="_x0000_s35879" name="グラフ" r:id="rId5" imgW="1990954" imgH="1952854" progId="MSGraph.Chart.8">
                    <p:embed followColorScheme="full"/>
                  </p:oleObj>
                </mc:Choice>
                <mc:Fallback>
                  <p:oleObj name="グラフ" r:id="rId5" imgW="1990954" imgH="1952854" progId="MSGraph.Chart.8">
                    <p:embed followColorScheme="full"/>
                    <p:pic>
                      <p:nvPicPr>
                        <p:cNvPr id="0" name="Object 3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03" y="2955"/>
                          <a:ext cx="914" cy="8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5853" name="Object 40"/>
            <p:cNvGraphicFramePr>
              <a:graphicFrameLocks noChangeAspect="1"/>
            </p:cNvGraphicFramePr>
            <p:nvPr/>
          </p:nvGraphicFramePr>
          <p:xfrm>
            <a:off x="2841" y="2810"/>
            <a:ext cx="915" cy="825"/>
          </p:xfrm>
          <a:graphic>
            <a:graphicData uri="http://schemas.openxmlformats.org/presentationml/2006/ole">
              <mc:AlternateContent xmlns:mc="http://schemas.openxmlformats.org/markup-compatibility/2006">
                <mc:Choice xmlns:v="urn:schemas-microsoft-com:vml" Requires="v">
                  <p:oleObj spid="_x0000_s35880" name="グラフ" r:id="rId7" imgW="1990954" imgH="1962607" progId="MSGraph.Chart.8">
                    <p:embed followColorScheme="full"/>
                  </p:oleObj>
                </mc:Choice>
                <mc:Fallback>
                  <p:oleObj name="グラフ" r:id="rId7" imgW="1990954" imgH="1962607" progId="MSGraph.Chart.8">
                    <p:embed followColorScheme="full"/>
                    <p:pic>
                      <p:nvPicPr>
                        <p:cNvPr id="0" name="Object 4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41" y="2810"/>
                          <a:ext cx="915" cy="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5854" name="Object 41"/>
            <p:cNvGraphicFramePr>
              <a:graphicFrameLocks noChangeAspect="1"/>
            </p:cNvGraphicFramePr>
            <p:nvPr/>
          </p:nvGraphicFramePr>
          <p:xfrm>
            <a:off x="3662" y="2639"/>
            <a:ext cx="914" cy="825"/>
          </p:xfrm>
          <a:graphic>
            <a:graphicData uri="http://schemas.openxmlformats.org/presentationml/2006/ole">
              <mc:AlternateContent xmlns:mc="http://schemas.openxmlformats.org/markup-compatibility/2006">
                <mc:Choice xmlns:v="urn:schemas-microsoft-com:vml" Requires="v">
                  <p:oleObj spid="_x0000_s35881" name="グラフ" r:id="rId9" imgW="1990954" imgH="1962607" progId="MSGraph.Chart.8">
                    <p:embed followColorScheme="full"/>
                  </p:oleObj>
                </mc:Choice>
                <mc:Fallback>
                  <p:oleObj name="グラフ" r:id="rId9" imgW="1990954" imgH="1962607" progId="MSGraph.Chart.8">
                    <p:embed followColorScheme="full"/>
                    <p:pic>
                      <p:nvPicPr>
                        <p:cNvPr id="0" name="Object 4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62" y="2639"/>
                          <a:ext cx="914" cy="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5855" name="Object 42"/>
            <p:cNvGraphicFramePr>
              <a:graphicFrameLocks noChangeAspect="1"/>
            </p:cNvGraphicFramePr>
            <p:nvPr/>
          </p:nvGraphicFramePr>
          <p:xfrm>
            <a:off x="4482" y="2502"/>
            <a:ext cx="914" cy="826"/>
          </p:xfrm>
          <a:graphic>
            <a:graphicData uri="http://schemas.openxmlformats.org/presentationml/2006/ole">
              <mc:AlternateContent xmlns:mc="http://schemas.openxmlformats.org/markup-compatibility/2006">
                <mc:Choice xmlns:v="urn:schemas-microsoft-com:vml" Requires="v">
                  <p:oleObj spid="_x0000_s35882" name="グラフ" r:id="rId11" imgW="1990954" imgH="1962607" progId="MSGraph.Chart.8">
                    <p:embed followColorScheme="full"/>
                  </p:oleObj>
                </mc:Choice>
                <mc:Fallback>
                  <p:oleObj name="グラフ" r:id="rId11" imgW="1990954" imgH="1962607" progId="MSGraph.Chart.8">
                    <p:embed followColorScheme="full"/>
                    <p:pic>
                      <p:nvPicPr>
                        <p:cNvPr id="0" name="Object 4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482" y="2502"/>
                          <a:ext cx="914" cy="8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5856" name="Arc 44"/>
            <p:cNvSpPr>
              <a:spLocks/>
            </p:cNvSpPr>
            <p:nvPr/>
          </p:nvSpPr>
          <p:spPr bwMode="auto">
            <a:xfrm rot="-2379027">
              <a:off x="2165" y="2969"/>
              <a:ext cx="497" cy="344"/>
            </a:xfrm>
            <a:custGeom>
              <a:avLst/>
              <a:gdLst>
                <a:gd name="T0" fmla="*/ 0 w 21600"/>
                <a:gd name="T1" fmla="*/ 0 h 20894"/>
                <a:gd name="T2" fmla="*/ 0 w 21600"/>
                <a:gd name="T3" fmla="*/ 0 h 20894"/>
                <a:gd name="T4" fmla="*/ 0 w 21600"/>
                <a:gd name="T5" fmla="*/ 0 h 20894"/>
                <a:gd name="T6" fmla="*/ 0 60000 65536"/>
                <a:gd name="T7" fmla="*/ 0 60000 65536"/>
                <a:gd name="T8" fmla="*/ 0 60000 65536"/>
              </a:gdLst>
              <a:ahLst/>
              <a:cxnLst>
                <a:cxn ang="T6">
                  <a:pos x="T0" y="T1"/>
                </a:cxn>
                <a:cxn ang="T7">
                  <a:pos x="T2" y="T3"/>
                </a:cxn>
                <a:cxn ang="T8">
                  <a:pos x="T4" y="T5"/>
                </a:cxn>
              </a:cxnLst>
              <a:rect l="0" t="0" r="r" b="b"/>
              <a:pathLst>
                <a:path w="21600" h="20894" fill="none" extrusionOk="0">
                  <a:moveTo>
                    <a:pt x="5477" y="0"/>
                  </a:moveTo>
                  <a:cubicBezTo>
                    <a:pt x="14976" y="2490"/>
                    <a:pt x="21600" y="11074"/>
                    <a:pt x="21600" y="20894"/>
                  </a:cubicBezTo>
                </a:path>
                <a:path w="21600" h="20894" stroke="0" extrusionOk="0">
                  <a:moveTo>
                    <a:pt x="5477" y="0"/>
                  </a:moveTo>
                  <a:cubicBezTo>
                    <a:pt x="14976" y="2490"/>
                    <a:pt x="21600" y="11074"/>
                    <a:pt x="21600" y="20894"/>
                  </a:cubicBezTo>
                  <a:lnTo>
                    <a:pt x="0" y="20894"/>
                  </a:lnTo>
                  <a:lnTo>
                    <a:pt x="5477" y="0"/>
                  </a:lnTo>
                  <a:close/>
                </a:path>
              </a:pathLst>
            </a:custGeom>
            <a:noFill/>
            <a:ln w="28575">
              <a:solidFill>
                <a:schemeClr val="tx1"/>
              </a:solidFill>
              <a:round/>
              <a:headEnd/>
              <a:tailEnd type="arrow"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857" name="Arc 45"/>
            <p:cNvSpPr>
              <a:spLocks/>
            </p:cNvSpPr>
            <p:nvPr/>
          </p:nvSpPr>
          <p:spPr bwMode="auto">
            <a:xfrm rot="-2379027">
              <a:off x="3005" y="2821"/>
              <a:ext cx="497" cy="344"/>
            </a:xfrm>
            <a:custGeom>
              <a:avLst/>
              <a:gdLst>
                <a:gd name="T0" fmla="*/ 0 w 21600"/>
                <a:gd name="T1" fmla="*/ 0 h 20894"/>
                <a:gd name="T2" fmla="*/ 0 w 21600"/>
                <a:gd name="T3" fmla="*/ 0 h 20894"/>
                <a:gd name="T4" fmla="*/ 0 w 21600"/>
                <a:gd name="T5" fmla="*/ 0 h 20894"/>
                <a:gd name="T6" fmla="*/ 0 60000 65536"/>
                <a:gd name="T7" fmla="*/ 0 60000 65536"/>
                <a:gd name="T8" fmla="*/ 0 60000 65536"/>
              </a:gdLst>
              <a:ahLst/>
              <a:cxnLst>
                <a:cxn ang="T6">
                  <a:pos x="T0" y="T1"/>
                </a:cxn>
                <a:cxn ang="T7">
                  <a:pos x="T2" y="T3"/>
                </a:cxn>
                <a:cxn ang="T8">
                  <a:pos x="T4" y="T5"/>
                </a:cxn>
              </a:cxnLst>
              <a:rect l="0" t="0" r="r" b="b"/>
              <a:pathLst>
                <a:path w="21600" h="20894" fill="none" extrusionOk="0">
                  <a:moveTo>
                    <a:pt x="5477" y="0"/>
                  </a:moveTo>
                  <a:cubicBezTo>
                    <a:pt x="14976" y="2490"/>
                    <a:pt x="21600" y="11074"/>
                    <a:pt x="21600" y="20894"/>
                  </a:cubicBezTo>
                </a:path>
                <a:path w="21600" h="20894" stroke="0" extrusionOk="0">
                  <a:moveTo>
                    <a:pt x="5477" y="0"/>
                  </a:moveTo>
                  <a:cubicBezTo>
                    <a:pt x="14976" y="2490"/>
                    <a:pt x="21600" y="11074"/>
                    <a:pt x="21600" y="20894"/>
                  </a:cubicBezTo>
                  <a:lnTo>
                    <a:pt x="0" y="20894"/>
                  </a:lnTo>
                  <a:lnTo>
                    <a:pt x="5477" y="0"/>
                  </a:lnTo>
                  <a:close/>
                </a:path>
              </a:pathLst>
            </a:custGeom>
            <a:noFill/>
            <a:ln w="28575">
              <a:solidFill>
                <a:schemeClr val="tx1"/>
              </a:solidFill>
              <a:round/>
              <a:headEnd/>
              <a:tailEnd type="arrow"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858" name="Arc 46"/>
            <p:cNvSpPr>
              <a:spLocks/>
            </p:cNvSpPr>
            <p:nvPr/>
          </p:nvSpPr>
          <p:spPr bwMode="auto">
            <a:xfrm rot="-2379027">
              <a:off x="3830" y="2645"/>
              <a:ext cx="498" cy="344"/>
            </a:xfrm>
            <a:custGeom>
              <a:avLst/>
              <a:gdLst>
                <a:gd name="T0" fmla="*/ 0 w 21600"/>
                <a:gd name="T1" fmla="*/ 0 h 20894"/>
                <a:gd name="T2" fmla="*/ 0 w 21600"/>
                <a:gd name="T3" fmla="*/ 0 h 20894"/>
                <a:gd name="T4" fmla="*/ 0 w 21600"/>
                <a:gd name="T5" fmla="*/ 0 h 20894"/>
                <a:gd name="T6" fmla="*/ 0 60000 65536"/>
                <a:gd name="T7" fmla="*/ 0 60000 65536"/>
                <a:gd name="T8" fmla="*/ 0 60000 65536"/>
              </a:gdLst>
              <a:ahLst/>
              <a:cxnLst>
                <a:cxn ang="T6">
                  <a:pos x="T0" y="T1"/>
                </a:cxn>
                <a:cxn ang="T7">
                  <a:pos x="T2" y="T3"/>
                </a:cxn>
                <a:cxn ang="T8">
                  <a:pos x="T4" y="T5"/>
                </a:cxn>
              </a:cxnLst>
              <a:rect l="0" t="0" r="r" b="b"/>
              <a:pathLst>
                <a:path w="21600" h="20894" fill="none" extrusionOk="0">
                  <a:moveTo>
                    <a:pt x="5477" y="0"/>
                  </a:moveTo>
                  <a:cubicBezTo>
                    <a:pt x="14976" y="2490"/>
                    <a:pt x="21600" y="11074"/>
                    <a:pt x="21600" y="20894"/>
                  </a:cubicBezTo>
                </a:path>
                <a:path w="21600" h="20894" stroke="0" extrusionOk="0">
                  <a:moveTo>
                    <a:pt x="5477" y="0"/>
                  </a:moveTo>
                  <a:cubicBezTo>
                    <a:pt x="14976" y="2490"/>
                    <a:pt x="21600" y="11074"/>
                    <a:pt x="21600" y="20894"/>
                  </a:cubicBezTo>
                  <a:lnTo>
                    <a:pt x="0" y="20894"/>
                  </a:lnTo>
                  <a:lnTo>
                    <a:pt x="5477" y="0"/>
                  </a:lnTo>
                  <a:close/>
                </a:path>
              </a:pathLst>
            </a:custGeom>
            <a:noFill/>
            <a:ln w="28575">
              <a:solidFill>
                <a:schemeClr val="tx1"/>
              </a:solidFill>
              <a:round/>
              <a:headEnd/>
              <a:tailEnd type="arrow"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859" name="Arc 47"/>
            <p:cNvSpPr>
              <a:spLocks/>
            </p:cNvSpPr>
            <p:nvPr/>
          </p:nvSpPr>
          <p:spPr bwMode="auto">
            <a:xfrm rot="-2379027">
              <a:off x="4645" y="2514"/>
              <a:ext cx="497" cy="344"/>
            </a:xfrm>
            <a:custGeom>
              <a:avLst/>
              <a:gdLst>
                <a:gd name="T0" fmla="*/ 0 w 21600"/>
                <a:gd name="T1" fmla="*/ 0 h 20894"/>
                <a:gd name="T2" fmla="*/ 0 w 21600"/>
                <a:gd name="T3" fmla="*/ 0 h 20894"/>
                <a:gd name="T4" fmla="*/ 0 w 21600"/>
                <a:gd name="T5" fmla="*/ 0 h 20894"/>
                <a:gd name="T6" fmla="*/ 0 60000 65536"/>
                <a:gd name="T7" fmla="*/ 0 60000 65536"/>
                <a:gd name="T8" fmla="*/ 0 60000 65536"/>
              </a:gdLst>
              <a:ahLst/>
              <a:cxnLst>
                <a:cxn ang="T6">
                  <a:pos x="T0" y="T1"/>
                </a:cxn>
                <a:cxn ang="T7">
                  <a:pos x="T2" y="T3"/>
                </a:cxn>
                <a:cxn ang="T8">
                  <a:pos x="T4" y="T5"/>
                </a:cxn>
              </a:cxnLst>
              <a:rect l="0" t="0" r="r" b="b"/>
              <a:pathLst>
                <a:path w="21600" h="20894" fill="none" extrusionOk="0">
                  <a:moveTo>
                    <a:pt x="5477" y="0"/>
                  </a:moveTo>
                  <a:cubicBezTo>
                    <a:pt x="14976" y="2490"/>
                    <a:pt x="21600" y="11074"/>
                    <a:pt x="21600" y="20894"/>
                  </a:cubicBezTo>
                </a:path>
                <a:path w="21600" h="20894" stroke="0" extrusionOk="0">
                  <a:moveTo>
                    <a:pt x="5477" y="0"/>
                  </a:moveTo>
                  <a:cubicBezTo>
                    <a:pt x="14976" y="2490"/>
                    <a:pt x="21600" y="11074"/>
                    <a:pt x="21600" y="20894"/>
                  </a:cubicBezTo>
                  <a:lnTo>
                    <a:pt x="0" y="20894"/>
                  </a:lnTo>
                  <a:lnTo>
                    <a:pt x="5477" y="0"/>
                  </a:lnTo>
                  <a:close/>
                </a:path>
              </a:pathLst>
            </a:custGeom>
            <a:noFill/>
            <a:ln w="28575">
              <a:solidFill>
                <a:schemeClr val="tx1"/>
              </a:solidFill>
              <a:round/>
              <a:headEnd/>
              <a:tailEnd type="arrow"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860" name="Line 48"/>
            <p:cNvSpPr>
              <a:spLocks noChangeShapeType="1"/>
            </p:cNvSpPr>
            <p:nvPr/>
          </p:nvSpPr>
          <p:spPr bwMode="auto">
            <a:xfrm>
              <a:off x="1259" y="3854"/>
              <a:ext cx="82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861" name="Line 49"/>
            <p:cNvSpPr>
              <a:spLocks noChangeShapeType="1"/>
            </p:cNvSpPr>
            <p:nvPr/>
          </p:nvSpPr>
          <p:spPr bwMode="auto">
            <a:xfrm>
              <a:off x="2899" y="3533"/>
              <a:ext cx="82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862" name="Line 50"/>
            <p:cNvSpPr>
              <a:spLocks noChangeShapeType="1"/>
            </p:cNvSpPr>
            <p:nvPr/>
          </p:nvSpPr>
          <p:spPr bwMode="auto">
            <a:xfrm>
              <a:off x="4527" y="3221"/>
              <a:ext cx="82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cxnSp>
          <p:nvCxnSpPr>
            <p:cNvPr id="35863" name="AutoShape 51"/>
            <p:cNvCxnSpPr>
              <a:cxnSpLocks noChangeShapeType="1"/>
              <a:stCxn id="35860" idx="1"/>
              <a:endCxn id="35861" idx="0"/>
            </p:cNvCxnSpPr>
            <p:nvPr/>
          </p:nvCxnSpPr>
          <p:spPr bwMode="auto">
            <a:xfrm flipV="1">
              <a:off x="2079" y="3527"/>
              <a:ext cx="820" cy="333"/>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864" name="AutoShape 52"/>
            <p:cNvCxnSpPr>
              <a:cxnSpLocks noChangeShapeType="1"/>
              <a:stCxn id="35861" idx="1"/>
              <a:endCxn id="35862" idx="0"/>
            </p:cNvCxnSpPr>
            <p:nvPr/>
          </p:nvCxnSpPr>
          <p:spPr bwMode="auto">
            <a:xfrm flipV="1">
              <a:off x="3719" y="3215"/>
              <a:ext cx="808" cy="325"/>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865" name="Line 53"/>
            <p:cNvSpPr>
              <a:spLocks noChangeShapeType="1"/>
            </p:cNvSpPr>
            <p:nvPr/>
          </p:nvSpPr>
          <p:spPr bwMode="auto">
            <a:xfrm>
              <a:off x="2046" y="3854"/>
              <a:ext cx="1248" cy="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866" name="Line 54"/>
            <p:cNvSpPr>
              <a:spLocks noChangeShapeType="1"/>
            </p:cNvSpPr>
            <p:nvPr/>
          </p:nvSpPr>
          <p:spPr bwMode="auto">
            <a:xfrm>
              <a:off x="3708" y="3533"/>
              <a:ext cx="1156" cy="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867" name="AutoShape 55"/>
            <p:cNvSpPr>
              <a:spLocks noChangeArrowheads="1"/>
            </p:cNvSpPr>
            <p:nvPr/>
          </p:nvSpPr>
          <p:spPr bwMode="auto">
            <a:xfrm>
              <a:off x="2786" y="3557"/>
              <a:ext cx="987" cy="312"/>
            </a:xfrm>
            <a:prstGeom prst="upArrow">
              <a:avLst>
                <a:gd name="adj1" fmla="val 50000"/>
                <a:gd name="adj2" fmla="val 25000"/>
              </a:avLst>
            </a:prstGeom>
            <a:solidFill>
              <a:srgbClr val="FFFF00"/>
            </a:solidFill>
            <a:ln w="9525">
              <a:solidFill>
                <a:schemeClr val="tx1"/>
              </a:solidFill>
              <a:miter lim="800000"/>
              <a:headEnd/>
              <a:tailEnd/>
            </a:ln>
            <a:effectLst>
              <a:outerShdw dist="53882" dir="2700000" algn="ctr" rotWithShape="0">
                <a:schemeClr val="bg2"/>
              </a:outerShdw>
            </a:effectLst>
          </p:spPr>
          <p:txBody>
            <a:bodyPr vert="eaVert"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ja-JP" altLang="en-US" sz="1400" b="1">
                  <a:ea typeface="HG丸ｺﾞｼｯｸM-PRO" pitchFamily="50" charset="-128"/>
                </a:rPr>
                <a:t>レベル</a:t>
              </a:r>
            </a:p>
            <a:p>
              <a:pPr algn="ctr" eaLnBrk="1" hangingPunct="1">
                <a:spcBef>
                  <a:spcPct val="0"/>
                </a:spcBef>
                <a:buFontTx/>
                <a:buNone/>
              </a:pPr>
              <a:r>
                <a:rPr lang="ja-JP" altLang="en-US" sz="1400" b="1">
                  <a:ea typeface="HG丸ｺﾞｼｯｸM-PRO" pitchFamily="50" charset="-128"/>
                </a:rPr>
                <a:t>アップ</a:t>
              </a:r>
            </a:p>
          </p:txBody>
        </p:sp>
        <p:sp>
          <p:nvSpPr>
            <p:cNvPr id="35868" name="AutoShape 56"/>
            <p:cNvSpPr>
              <a:spLocks noChangeArrowheads="1"/>
            </p:cNvSpPr>
            <p:nvPr/>
          </p:nvSpPr>
          <p:spPr bwMode="auto">
            <a:xfrm>
              <a:off x="4439" y="3226"/>
              <a:ext cx="986" cy="313"/>
            </a:xfrm>
            <a:prstGeom prst="upArrow">
              <a:avLst>
                <a:gd name="adj1" fmla="val 50000"/>
                <a:gd name="adj2" fmla="val 25000"/>
              </a:avLst>
            </a:prstGeom>
            <a:solidFill>
              <a:srgbClr val="FFFF00"/>
            </a:solidFill>
            <a:ln w="9525">
              <a:solidFill>
                <a:schemeClr val="tx1"/>
              </a:solidFill>
              <a:miter lim="800000"/>
              <a:headEnd/>
              <a:tailEnd/>
            </a:ln>
            <a:effectLst>
              <a:outerShdw dist="53882" dir="2700000" algn="ctr" rotWithShape="0">
                <a:schemeClr val="bg2"/>
              </a:outerShdw>
            </a:effectLst>
          </p:spPr>
          <p:txBody>
            <a:bodyPr vert="eaVert"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ja-JP" altLang="en-US" sz="1400" b="1">
                  <a:ea typeface="HG丸ｺﾞｼｯｸM-PRO" pitchFamily="50" charset="-128"/>
                </a:rPr>
                <a:t>レベル</a:t>
              </a:r>
            </a:p>
            <a:p>
              <a:pPr algn="ctr" eaLnBrk="1" hangingPunct="1">
                <a:spcBef>
                  <a:spcPct val="0"/>
                </a:spcBef>
                <a:buFontTx/>
                <a:buNone/>
              </a:pPr>
              <a:r>
                <a:rPr lang="ja-JP" altLang="en-US" sz="1400" b="1">
                  <a:ea typeface="HG丸ｺﾞｼｯｸM-PRO" pitchFamily="50" charset="-128"/>
                </a:rPr>
                <a:t>アップ</a:t>
              </a:r>
            </a:p>
          </p:txBody>
        </p:sp>
        <p:sp>
          <p:nvSpPr>
            <p:cNvPr id="35869" name="Line 57"/>
            <p:cNvSpPr>
              <a:spLocks noChangeShapeType="1"/>
            </p:cNvSpPr>
            <p:nvPr/>
          </p:nvSpPr>
          <p:spPr bwMode="auto">
            <a:xfrm>
              <a:off x="1259" y="4026"/>
              <a:ext cx="4093"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37372" dir="3378596" algn="ctr" rotWithShape="0">
                      <a:schemeClr val="bg2"/>
                    </a:outerShdw>
                  </a:effectLst>
                </a14:hiddenEffects>
              </a:ext>
            </a:extLst>
          </p:spPr>
          <p:txBody>
            <a:bodyPr/>
            <a:lstStyle/>
            <a:p>
              <a:endParaRPr lang="ja-JP" altLang="en-US"/>
            </a:p>
          </p:txBody>
        </p:sp>
        <p:cxnSp>
          <p:nvCxnSpPr>
            <p:cNvPr id="35870" name="AutoShape 58"/>
            <p:cNvCxnSpPr>
              <a:cxnSpLocks noChangeShapeType="1"/>
              <a:stCxn id="35862" idx="1"/>
              <a:endCxn id="35869" idx="1"/>
            </p:cNvCxnSpPr>
            <p:nvPr/>
          </p:nvCxnSpPr>
          <p:spPr bwMode="auto">
            <a:xfrm>
              <a:off x="5347" y="3230"/>
              <a:ext cx="5" cy="805"/>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871" name="AutoShape 59"/>
            <p:cNvCxnSpPr>
              <a:cxnSpLocks noChangeShapeType="1"/>
              <a:stCxn id="35860" idx="0"/>
              <a:endCxn id="35869" idx="0"/>
            </p:cNvCxnSpPr>
            <p:nvPr/>
          </p:nvCxnSpPr>
          <p:spPr bwMode="auto">
            <a:xfrm>
              <a:off x="1259" y="3845"/>
              <a:ext cx="0" cy="172"/>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872" name="Oval 61"/>
            <p:cNvSpPr>
              <a:spLocks noChangeArrowheads="1"/>
            </p:cNvSpPr>
            <p:nvPr/>
          </p:nvSpPr>
          <p:spPr bwMode="auto">
            <a:xfrm>
              <a:off x="3152" y="3094"/>
              <a:ext cx="280" cy="256"/>
            </a:xfrm>
            <a:prstGeom prst="ellipse">
              <a:avLst/>
            </a:prstGeom>
            <a:solidFill>
              <a:srgbClr val="66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ja-JP" altLang="en-US" sz="1800">
                  <a:ea typeface="HGS創英角ｺﾞｼｯｸUB" pitchFamily="50" charset="-128"/>
                </a:rPr>
                <a:t>維持</a:t>
              </a:r>
            </a:p>
          </p:txBody>
        </p:sp>
        <p:sp>
          <p:nvSpPr>
            <p:cNvPr id="35873" name="Oval 62"/>
            <p:cNvSpPr>
              <a:spLocks noChangeArrowheads="1"/>
            </p:cNvSpPr>
            <p:nvPr/>
          </p:nvSpPr>
          <p:spPr bwMode="auto">
            <a:xfrm>
              <a:off x="4796" y="2785"/>
              <a:ext cx="280" cy="257"/>
            </a:xfrm>
            <a:prstGeom prst="ellipse">
              <a:avLst/>
            </a:prstGeom>
            <a:solidFill>
              <a:srgbClr val="66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ja-JP" altLang="en-US" sz="1800">
                  <a:ea typeface="HGS創英角ｺﾞｼｯｸUB" pitchFamily="50" charset="-128"/>
                </a:rPr>
                <a:t>維持</a:t>
              </a:r>
            </a:p>
          </p:txBody>
        </p:sp>
        <p:sp>
          <p:nvSpPr>
            <p:cNvPr id="35874" name="Oval 63"/>
            <p:cNvSpPr>
              <a:spLocks noChangeArrowheads="1"/>
            </p:cNvSpPr>
            <p:nvPr/>
          </p:nvSpPr>
          <p:spPr bwMode="auto">
            <a:xfrm>
              <a:off x="2313" y="3242"/>
              <a:ext cx="279" cy="257"/>
            </a:xfrm>
            <a:prstGeom prst="ellipse">
              <a:avLst/>
            </a:prstGeom>
            <a:solidFill>
              <a:srgbClr val="FF99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ja-JP" altLang="en-US" sz="1800">
                  <a:ea typeface="HGS創英角ｺﾞｼｯｸUB" pitchFamily="50" charset="-128"/>
                </a:rPr>
                <a:t>改善</a:t>
              </a:r>
            </a:p>
          </p:txBody>
        </p:sp>
        <p:sp>
          <p:nvSpPr>
            <p:cNvPr id="35875" name="Oval 64"/>
            <p:cNvSpPr>
              <a:spLocks noChangeArrowheads="1"/>
            </p:cNvSpPr>
            <p:nvPr/>
          </p:nvSpPr>
          <p:spPr bwMode="auto">
            <a:xfrm>
              <a:off x="3975" y="2925"/>
              <a:ext cx="279" cy="257"/>
            </a:xfrm>
            <a:prstGeom prst="ellipse">
              <a:avLst/>
            </a:prstGeom>
            <a:solidFill>
              <a:srgbClr val="FF99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ja-JP" altLang="en-US" sz="1800">
                  <a:ea typeface="HGS創英角ｺﾞｼｯｸUB" pitchFamily="50" charset="-128"/>
                </a:rPr>
                <a:t>改善</a:t>
              </a:r>
            </a:p>
          </p:txBody>
        </p:sp>
        <p:graphicFrame>
          <p:nvGraphicFramePr>
            <p:cNvPr id="35876" name="Object 67"/>
            <p:cNvGraphicFramePr>
              <a:graphicFrameLocks noChangeAspect="1"/>
            </p:cNvGraphicFramePr>
            <p:nvPr/>
          </p:nvGraphicFramePr>
          <p:xfrm>
            <a:off x="1225" y="3123"/>
            <a:ext cx="914" cy="823"/>
          </p:xfrm>
          <a:graphic>
            <a:graphicData uri="http://schemas.openxmlformats.org/presentationml/2006/ole">
              <mc:AlternateContent xmlns:mc="http://schemas.openxmlformats.org/markup-compatibility/2006">
                <mc:Choice xmlns:v="urn:schemas-microsoft-com:vml" Requires="v">
                  <p:oleObj spid="_x0000_s35883" name="グラフ" r:id="rId13" imgW="1972056" imgH="1962607" progId="MSGraph.Chart.8">
                    <p:embed followColorScheme="full"/>
                  </p:oleObj>
                </mc:Choice>
                <mc:Fallback>
                  <p:oleObj name="グラフ" r:id="rId13" imgW="1972056" imgH="1962607" progId="MSGraph.Chart.8">
                    <p:embed followColorScheme="full"/>
                    <p:pic>
                      <p:nvPicPr>
                        <p:cNvPr id="0" name="Object 6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25" y="3123"/>
                          <a:ext cx="914" cy="8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5877" name="Oval 68"/>
            <p:cNvSpPr>
              <a:spLocks noChangeArrowheads="1"/>
            </p:cNvSpPr>
            <p:nvPr/>
          </p:nvSpPr>
          <p:spPr bwMode="auto">
            <a:xfrm>
              <a:off x="1535" y="3411"/>
              <a:ext cx="280" cy="257"/>
            </a:xfrm>
            <a:prstGeom prst="ellipse">
              <a:avLst/>
            </a:prstGeom>
            <a:solidFill>
              <a:srgbClr val="66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ja-JP" altLang="en-US" sz="1800">
                  <a:ea typeface="HGS創英角ｺﾞｼｯｸUB" pitchFamily="50" charset="-128"/>
                </a:rPr>
                <a:t>維持</a:t>
              </a:r>
            </a:p>
          </p:txBody>
        </p:sp>
        <p:sp>
          <p:nvSpPr>
            <p:cNvPr id="35878" name="Arc 69"/>
            <p:cNvSpPr>
              <a:spLocks/>
            </p:cNvSpPr>
            <p:nvPr/>
          </p:nvSpPr>
          <p:spPr bwMode="auto">
            <a:xfrm rot="-2379027">
              <a:off x="1405" y="3123"/>
              <a:ext cx="497" cy="344"/>
            </a:xfrm>
            <a:custGeom>
              <a:avLst/>
              <a:gdLst>
                <a:gd name="T0" fmla="*/ 0 w 21600"/>
                <a:gd name="T1" fmla="*/ 0 h 20894"/>
                <a:gd name="T2" fmla="*/ 0 w 21600"/>
                <a:gd name="T3" fmla="*/ 0 h 20894"/>
                <a:gd name="T4" fmla="*/ 0 w 21600"/>
                <a:gd name="T5" fmla="*/ 0 h 20894"/>
                <a:gd name="T6" fmla="*/ 0 60000 65536"/>
                <a:gd name="T7" fmla="*/ 0 60000 65536"/>
                <a:gd name="T8" fmla="*/ 0 60000 65536"/>
              </a:gdLst>
              <a:ahLst/>
              <a:cxnLst>
                <a:cxn ang="T6">
                  <a:pos x="T0" y="T1"/>
                </a:cxn>
                <a:cxn ang="T7">
                  <a:pos x="T2" y="T3"/>
                </a:cxn>
                <a:cxn ang="T8">
                  <a:pos x="T4" y="T5"/>
                </a:cxn>
              </a:cxnLst>
              <a:rect l="0" t="0" r="r" b="b"/>
              <a:pathLst>
                <a:path w="21600" h="20894" fill="none" extrusionOk="0">
                  <a:moveTo>
                    <a:pt x="5477" y="0"/>
                  </a:moveTo>
                  <a:cubicBezTo>
                    <a:pt x="14976" y="2490"/>
                    <a:pt x="21600" y="11074"/>
                    <a:pt x="21600" y="20894"/>
                  </a:cubicBezTo>
                </a:path>
                <a:path w="21600" h="20894" stroke="0" extrusionOk="0">
                  <a:moveTo>
                    <a:pt x="5477" y="0"/>
                  </a:moveTo>
                  <a:cubicBezTo>
                    <a:pt x="14976" y="2490"/>
                    <a:pt x="21600" y="11074"/>
                    <a:pt x="21600" y="20894"/>
                  </a:cubicBezTo>
                  <a:lnTo>
                    <a:pt x="0" y="20894"/>
                  </a:lnTo>
                  <a:lnTo>
                    <a:pt x="5477" y="0"/>
                  </a:lnTo>
                  <a:close/>
                </a:path>
              </a:pathLst>
            </a:custGeom>
            <a:noFill/>
            <a:ln w="28575">
              <a:solidFill>
                <a:schemeClr val="tx1"/>
              </a:solidFill>
              <a:round/>
              <a:headEnd/>
              <a:tailEnd type="arrow"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5847" name="Text Box 74"/>
          <p:cNvSpPr txBox="1">
            <a:spLocks noChangeArrowheads="1"/>
          </p:cNvSpPr>
          <p:nvPr/>
        </p:nvSpPr>
        <p:spPr bwMode="auto">
          <a:xfrm>
            <a:off x="746125" y="304800"/>
            <a:ext cx="15541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a:solidFill>
                  <a:schemeClr val="tx2"/>
                </a:solidFill>
                <a:latin typeface="HGSｺﾞｼｯｸE" pitchFamily="50" charset="-128"/>
                <a:ea typeface="HGSｺﾞｼｯｸE" pitchFamily="50" charset="-128"/>
              </a:rPr>
              <a:t>手順７</a:t>
            </a:r>
          </a:p>
        </p:txBody>
      </p:sp>
      <p:grpSp>
        <p:nvGrpSpPr>
          <p:cNvPr id="35848" name="Group 81"/>
          <p:cNvGrpSpPr>
            <a:grpSpLocks/>
          </p:cNvGrpSpPr>
          <p:nvPr/>
        </p:nvGrpSpPr>
        <p:grpSpPr bwMode="auto">
          <a:xfrm>
            <a:off x="1819275" y="1157288"/>
            <a:ext cx="6367463" cy="2168525"/>
            <a:chOff x="1146" y="729"/>
            <a:chExt cx="4011" cy="1366"/>
          </a:xfrm>
        </p:grpSpPr>
        <p:pic>
          <p:nvPicPr>
            <p:cNvPr id="35850" name="Picture 7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101" y="729"/>
              <a:ext cx="1056" cy="1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851" name="Text Box 79"/>
            <p:cNvSpPr txBox="1">
              <a:spLocks noChangeArrowheads="1"/>
            </p:cNvSpPr>
            <p:nvPr/>
          </p:nvSpPr>
          <p:spPr bwMode="auto">
            <a:xfrm>
              <a:off x="1146" y="959"/>
              <a:ext cx="2871" cy="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2000" b="1"/>
                <a:t>◇</a:t>
              </a:r>
              <a:r>
                <a:rPr lang="ja-JP" altLang="en-US" sz="2000" b="1"/>
                <a:t>勘どころを押さえ、要点が明確</a:t>
              </a:r>
              <a:endParaRPr lang="ja-JP" altLang="en-US" sz="2000" b="1">
                <a:ea typeface="HG丸ｺﾞｼｯｸM-PRO" pitchFamily="50" charset="-128"/>
              </a:endParaRPr>
            </a:p>
            <a:p>
              <a:pPr eaLnBrk="1" hangingPunct="1">
                <a:spcBef>
                  <a:spcPct val="50000"/>
                </a:spcBef>
                <a:buFontTx/>
                <a:buNone/>
              </a:pPr>
              <a:r>
                <a:rPr lang="ja-JP" altLang="en-US" sz="2000" b="1"/>
                <a:t>◇無理なく遵守できる</a:t>
              </a:r>
            </a:p>
            <a:p>
              <a:pPr eaLnBrk="1" hangingPunct="1">
                <a:spcBef>
                  <a:spcPct val="50000"/>
                </a:spcBef>
                <a:buFontTx/>
                <a:buNone/>
              </a:pPr>
              <a:r>
                <a:rPr lang="ja-JP" altLang="en-US" sz="2000" b="1"/>
                <a:t>◇職場に根付かせ形骸化させない</a:t>
              </a:r>
            </a:p>
          </p:txBody>
        </p:sp>
      </p:grpSp>
      <p:sp>
        <p:nvSpPr>
          <p:cNvPr id="35849" name="Text Box 82"/>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３３</a:t>
            </a:r>
            <a:endParaRPr lang="en-US" altLang="ja-JP" sz="1600">
              <a:solidFill>
                <a:schemeClr val="bg2"/>
              </a:solidFill>
              <a:ea typeface="HG正楷書体-PRO" pitchFamily="66" charset="-128"/>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5920"/>
                                        </p:tgtEl>
                                        <p:attrNameLst>
                                          <p:attrName>style.visibility</p:attrName>
                                        </p:attrNameLst>
                                      </p:cBhvr>
                                      <p:to>
                                        <p:strVal val="visible"/>
                                      </p:to>
                                    </p:set>
                                    <p:animEffect transition="in" filter="blinds(horizontal)">
                                      <p:cBhvr>
                                        <p:cTn id="7" dur="500"/>
                                        <p:tgtEl>
                                          <p:spTgt spid="359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4"/>
          <p:cNvSpPr>
            <a:spLocks noChangeArrowheads="1"/>
          </p:cNvSpPr>
          <p:nvPr/>
        </p:nvSpPr>
        <p:spPr bwMode="auto">
          <a:xfrm>
            <a:off x="515938" y="530225"/>
            <a:ext cx="53657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ja-JP" altLang="en-US">
                <a:solidFill>
                  <a:srgbClr val="0033CC"/>
                </a:solidFill>
                <a:ea typeface="HG創英角ﾎﾟｯﾌﾟ体" pitchFamily="49" charset="-128"/>
              </a:rPr>
              <a:t>１．標準化（ルール化）</a:t>
            </a:r>
            <a:r>
              <a:rPr lang="ja-JP" altLang="en-US" sz="2800">
                <a:solidFill>
                  <a:srgbClr val="0033CC"/>
                </a:solidFill>
                <a:ea typeface="HG創英角ﾎﾟｯﾌﾟ体" pitchFamily="49" charset="-128"/>
              </a:rPr>
              <a:t>する</a:t>
            </a:r>
          </a:p>
        </p:txBody>
      </p:sp>
      <p:sp>
        <p:nvSpPr>
          <p:cNvPr id="36867" name="Text Box 5"/>
          <p:cNvSpPr txBox="1">
            <a:spLocks noChangeArrowheads="1"/>
          </p:cNvSpPr>
          <p:nvPr/>
        </p:nvSpPr>
        <p:spPr bwMode="auto">
          <a:xfrm>
            <a:off x="1095375" y="1714500"/>
            <a:ext cx="48275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800">
                <a:solidFill>
                  <a:srgbClr val="000000"/>
                </a:solidFill>
                <a:ea typeface="HGPｺﾞｼｯｸE" pitchFamily="50" charset="-128"/>
              </a:rPr>
              <a:t>◇</a:t>
            </a:r>
            <a:r>
              <a:rPr lang="ja-JP" altLang="en-US" sz="2000">
                <a:solidFill>
                  <a:srgbClr val="000000"/>
                </a:solidFill>
                <a:ea typeface="HGPｺﾞｼｯｸE" pitchFamily="50" charset="-128"/>
              </a:rPr>
              <a:t>実施時期、切り替え時期を明確にする</a:t>
            </a:r>
          </a:p>
        </p:txBody>
      </p:sp>
      <p:sp>
        <p:nvSpPr>
          <p:cNvPr id="36868" name="Rectangle 8"/>
          <p:cNvSpPr>
            <a:spLocks noChangeArrowheads="1"/>
          </p:cNvSpPr>
          <p:nvPr/>
        </p:nvSpPr>
        <p:spPr bwMode="auto">
          <a:xfrm>
            <a:off x="534988" y="4856163"/>
            <a:ext cx="577215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a:solidFill>
                  <a:schemeClr val="bg1"/>
                </a:solidFill>
                <a:ea typeface="HG創英角ﾎﾟｯﾌﾟ体" pitchFamily="49" charset="-128"/>
              </a:rPr>
              <a:t>２．教育・訓練・周知徹底</a:t>
            </a:r>
            <a:r>
              <a:rPr lang="ja-JP" altLang="en-US" sz="2800">
                <a:solidFill>
                  <a:schemeClr val="bg1"/>
                </a:solidFill>
                <a:ea typeface="HG創英角ﾎﾟｯﾌﾟ体" pitchFamily="49" charset="-128"/>
              </a:rPr>
              <a:t>する</a:t>
            </a:r>
          </a:p>
        </p:txBody>
      </p:sp>
      <p:sp>
        <p:nvSpPr>
          <p:cNvPr id="36869" name="Rectangle 10"/>
          <p:cNvSpPr>
            <a:spLocks noChangeArrowheads="1"/>
          </p:cNvSpPr>
          <p:nvPr/>
        </p:nvSpPr>
        <p:spPr bwMode="auto">
          <a:xfrm>
            <a:off x="1095375" y="5946775"/>
            <a:ext cx="29527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800">
                <a:solidFill>
                  <a:srgbClr val="000000"/>
                </a:solidFill>
                <a:ea typeface="HGPｺﾞｼｯｸE" pitchFamily="50" charset="-128"/>
              </a:rPr>
              <a:t>◇</a:t>
            </a:r>
            <a:r>
              <a:rPr lang="ja-JP" altLang="en-US" sz="2000">
                <a:solidFill>
                  <a:srgbClr val="000000"/>
                </a:solidFill>
                <a:ea typeface="HGPｺﾞｼｯｸE" pitchFamily="50" charset="-128"/>
              </a:rPr>
              <a:t>関係部署にＰＲする</a:t>
            </a:r>
          </a:p>
        </p:txBody>
      </p:sp>
      <p:sp>
        <p:nvSpPr>
          <p:cNvPr id="36870" name="Text Box 12"/>
          <p:cNvSpPr txBox="1">
            <a:spLocks noChangeArrowheads="1"/>
          </p:cNvSpPr>
          <p:nvPr/>
        </p:nvSpPr>
        <p:spPr bwMode="auto">
          <a:xfrm>
            <a:off x="1095375" y="2620963"/>
            <a:ext cx="30416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800">
                <a:solidFill>
                  <a:srgbClr val="000000"/>
                </a:solidFill>
                <a:ea typeface="HGPｺﾞｼｯｸE" pitchFamily="50" charset="-128"/>
              </a:rPr>
              <a:t>◇</a:t>
            </a:r>
            <a:r>
              <a:rPr lang="ja-JP" altLang="en-US" sz="2000">
                <a:solidFill>
                  <a:srgbClr val="000000"/>
                </a:solidFill>
                <a:ea typeface="HGPｺﾞｼｯｸE" pitchFamily="50" charset="-128"/>
              </a:rPr>
              <a:t>古い標準書を廃止する</a:t>
            </a:r>
          </a:p>
        </p:txBody>
      </p:sp>
      <p:grpSp>
        <p:nvGrpSpPr>
          <p:cNvPr id="36871" name="Group 17"/>
          <p:cNvGrpSpPr>
            <a:grpSpLocks/>
          </p:cNvGrpSpPr>
          <p:nvPr/>
        </p:nvGrpSpPr>
        <p:grpSpPr bwMode="auto">
          <a:xfrm>
            <a:off x="1095375" y="1190625"/>
            <a:ext cx="7751763" cy="1876425"/>
            <a:chOff x="690" y="846"/>
            <a:chExt cx="4883" cy="1182"/>
          </a:xfrm>
        </p:grpSpPr>
        <p:sp>
          <p:nvSpPr>
            <p:cNvPr id="36878" name="Text Box 7"/>
            <p:cNvSpPr txBox="1">
              <a:spLocks noChangeArrowheads="1"/>
            </p:cNvSpPr>
            <p:nvPr/>
          </p:nvSpPr>
          <p:spPr bwMode="auto">
            <a:xfrm>
              <a:off x="690" y="1465"/>
              <a:ext cx="442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800">
                  <a:solidFill>
                    <a:srgbClr val="000000"/>
                  </a:solidFill>
                  <a:ea typeface="HGPｺﾞｼｯｸE" pitchFamily="50" charset="-128"/>
                </a:rPr>
                <a:t>◇</a:t>
              </a:r>
              <a:r>
                <a:rPr lang="ja-JP" altLang="en-US" sz="2000">
                  <a:solidFill>
                    <a:srgbClr val="000000"/>
                  </a:solidFill>
                  <a:ea typeface="HGPｺﾞｼｯｸE" pitchFamily="50" charset="-128"/>
                </a:rPr>
                <a:t>新しい標準を制定、改定</a:t>
              </a:r>
              <a:r>
                <a:rPr lang="ja-JP" altLang="en-US" sz="2000">
                  <a:solidFill>
                    <a:srgbClr val="660033"/>
                  </a:solidFill>
                  <a:ea typeface="HGPｺﾞｼｯｸE" pitchFamily="50" charset="-128"/>
                </a:rPr>
                <a:t>、</a:t>
              </a:r>
            </a:p>
          </p:txBody>
        </p:sp>
        <p:pic>
          <p:nvPicPr>
            <p:cNvPr id="36879"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 y="846"/>
              <a:ext cx="1498" cy="1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880" name="Text Box 13"/>
            <p:cNvSpPr txBox="1">
              <a:spLocks noChangeArrowheads="1"/>
            </p:cNvSpPr>
            <p:nvPr/>
          </p:nvSpPr>
          <p:spPr bwMode="auto">
            <a:xfrm>
              <a:off x="4586" y="903"/>
              <a:ext cx="98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a:solidFill>
                    <a:schemeClr val="bg2"/>
                  </a:solidFill>
                </a:rPr>
                <a:t>標準書</a:t>
              </a:r>
            </a:p>
          </p:txBody>
        </p:sp>
      </p:grpSp>
      <p:sp>
        <p:nvSpPr>
          <p:cNvPr id="36872" name="Rectangle 9"/>
          <p:cNvSpPr>
            <a:spLocks noChangeArrowheads="1"/>
          </p:cNvSpPr>
          <p:nvPr/>
        </p:nvSpPr>
        <p:spPr bwMode="auto">
          <a:xfrm>
            <a:off x="1095375" y="5549900"/>
            <a:ext cx="57499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800">
                <a:solidFill>
                  <a:srgbClr val="000000"/>
                </a:solidFill>
                <a:ea typeface="HGPｺﾞｼｯｸE" pitchFamily="50" charset="-128"/>
              </a:rPr>
              <a:t>◇</a:t>
            </a:r>
            <a:r>
              <a:rPr lang="ja-JP" altLang="en-US" sz="2000">
                <a:solidFill>
                  <a:srgbClr val="000000"/>
                </a:solidFill>
                <a:ea typeface="HGPｺﾞｼｯｸE" pitchFamily="50" charset="-128"/>
              </a:rPr>
              <a:t>新しい標準が確実に守れるように、教育・訓練する</a:t>
            </a:r>
          </a:p>
        </p:txBody>
      </p:sp>
      <p:pic>
        <p:nvPicPr>
          <p:cNvPr id="36873" name="Picture 15" descr="23_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26250" y="5022850"/>
            <a:ext cx="2171700" cy="158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4" name="Text Box 16"/>
          <p:cNvSpPr txBox="1">
            <a:spLocks noChangeArrowheads="1"/>
          </p:cNvSpPr>
          <p:nvPr/>
        </p:nvSpPr>
        <p:spPr bwMode="auto">
          <a:xfrm>
            <a:off x="1095375" y="1243013"/>
            <a:ext cx="5730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800">
                <a:solidFill>
                  <a:srgbClr val="000000"/>
                </a:solidFill>
                <a:latin typeface="HGPｺﾞｼｯｸE" pitchFamily="50" charset="-128"/>
                <a:ea typeface="HGPｺﾞｼｯｸE" pitchFamily="50" charset="-128"/>
              </a:rPr>
              <a:t>◇</a:t>
            </a:r>
            <a:r>
              <a:rPr lang="ja-JP" altLang="en-US" sz="2000">
                <a:solidFill>
                  <a:srgbClr val="000000"/>
                </a:solidFill>
                <a:latin typeface="HGPｺﾞｼｯｸE" pitchFamily="50" charset="-128"/>
                <a:ea typeface="HGPｺﾞｼｯｸE" pitchFamily="50" charset="-128"/>
              </a:rPr>
              <a:t>無理なく・間違いなく 守れる標準にする</a:t>
            </a:r>
          </a:p>
        </p:txBody>
      </p:sp>
      <p:sp>
        <p:nvSpPr>
          <p:cNvPr id="36875" name="Text Box 19"/>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３４</a:t>
            </a:r>
            <a:endParaRPr lang="en-US" altLang="ja-JP" sz="1600">
              <a:solidFill>
                <a:schemeClr val="bg2"/>
              </a:solidFill>
              <a:ea typeface="HG正楷書体-PRO" pitchFamily="66" charset="-128"/>
            </a:endParaRPr>
          </a:p>
        </p:txBody>
      </p:sp>
      <p:sp>
        <p:nvSpPr>
          <p:cNvPr id="36876" name="AutoShape 20"/>
          <p:cNvSpPr>
            <a:spLocks noChangeArrowheads="1"/>
          </p:cNvSpPr>
          <p:nvPr/>
        </p:nvSpPr>
        <p:spPr bwMode="auto">
          <a:xfrm>
            <a:off x="534988" y="3641725"/>
            <a:ext cx="8264525" cy="546100"/>
          </a:xfrm>
          <a:prstGeom prst="roundRect">
            <a:avLst>
              <a:gd name="adj" fmla="val 16667"/>
            </a:avLst>
          </a:prstGeom>
          <a:solidFill>
            <a:srgbClr val="FFCC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ja-JP" altLang="en-US" sz="2000">
                <a:solidFill>
                  <a:schemeClr val="bg1"/>
                </a:solidFill>
                <a:ea typeface="HGS創英角ﾎﾟｯﾌﾟ体" pitchFamily="50" charset="-128"/>
              </a:rPr>
              <a:t>ノウハウを標準化し、他の部位、工場等に水平展開できたかも重要</a:t>
            </a:r>
          </a:p>
        </p:txBody>
      </p:sp>
      <p:sp>
        <p:nvSpPr>
          <p:cNvPr id="36877" name="Text Box 12"/>
          <p:cNvSpPr txBox="1">
            <a:spLocks noChangeArrowheads="1"/>
          </p:cNvSpPr>
          <p:nvPr/>
        </p:nvSpPr>
        <p:spPr bwMode="auto">
          <a:xfrm>
            <a:off x="1095375" y="3094038"/>
            <a:ext cx="7456488"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800">
                <a:solidFill>
                  <a:srgbClr val="FF0000"/>
                </a:solidFill>
                <a:ea typeface="HGPｺﾞｼｯｸE" pitchFamily="50" charset="-128"/>
              </a:rPr>
              <a:t>◇</a:t>
            </a:r>
            <a:r>
              <a:rPr lang="ja-JP" altLang="en-US" sz="2000">
                <a:solidFill>
                  <a:srgbClr val="FF0000"/>
                </a:solidFill>
                <a:ea typeface="HGPｺﾞｼｯｸE" pitchFamily="50" charset="-128"/>
              </a:rPr>
              <a:t>対策事例集、失敗モード一覧表、ＦＭＥＡなどに反映する</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90" name="Group 1047"/>
          <p:cNvGrpSpPr>
            <a:grpSpLocks/>
          </p:cNvGrpSpPr>
          <p:nvPr/>
        </p:nvGrpSpPr>
        <p:grpSpPr bwMode="auto">
          <a:xfrm>
            <a:off x="928688" y="3079750"/>
            <a:ext cx="7808912" cy="2935288"/>
            <a:chOff x="585" y="1940"/>
            <a:chExt cx="4919" cy="1849"/>
          </a:xfrm>
        </p:grpSpPr>
        <p:sp>
          <p:nvSpPr>
            <p:cNvPr id="37898" name="Rectangle 1046"/>
            <p:cNvSpPr>
              <a:spLocks noChangeArrowheads="1"/>
            </p:cNvSpPr>
            <p:nvPr/>
          </p:nvSpPr>
          <p:spPr bwMode="auto">
            <a:xfrm>
              <a:off x="674" y="2206"/>
              <a:ext cx="4813" cy="1523"/>
            </a:xfrm>
            <a:prstGeom prst="rect">
              <a:avLst/>
            </a:prstGeom>
            <a:noFill/>
            <a:ln w="25400">
              <a:solidFill>
                <a:srgbClr val="00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7899" name="Rectangle 1044"/>
            <p:cNvSpPr>
              <a:spLocks noChangeArrowheads="1"/>
            </p:cNvSpPr>
            <p:nvPr/>
          </p:nvSpPr>
          <p:spPr bwMode="auto">
            <a:xfrm>
              <a:off x="605" y="2284"/>
              <a:ext cx="4823" cy="1484"/>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pic>
          <p:nvPicPr>
            <p:cNvPr id="37900" name="Picture 10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 y="1940"/>
              <a:ext cx="4919" cy="1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7891" name="Rectangle 1030"/>
          <p:cNvSpPr>
            <a:spLocks noChangeArrowheads="1"/>
          </p:cNvSpPr>
          <p:nvPr/>
        </p:nvSpPr>
        <p:spPr bwMode="auto">
          <a:xfrm>
            <a:off x="454025" y="777875"/>
            <a:ext cx="7380288"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a:solidFill>
                  <a:schemeClr val="bg1"/>
                </a:solidFill>
                <a:ea typeface="HGS創英角ﾎﾟｯﾌﾟ体" pitchFamily="50" charset="-128"/>
              </a:rPr>
              <a:t>３．新</a:t>
            </a:r>
            <a:r>
              <a:rPr lang="ja-JP" altLang="en-US" sz="2800">
                <a:solidFill>
                  <a:schemeClr val="bg1"/>
                </a:solidFill>
                <a:ea typeface="HGS創英角ﾎﾟｯﾌﾟ体" pitchFamily="50" charset="-128"/>
              </a:rPr>
              <a:t>しい</a:t>
            </a:r>
            <a:r>
              <a:rPr lang="ja-JP" altLang="en-US">
                <a:solidFill>
                  <a:schemeClr val="bg1"/>
                </a:solidFill>
                <a:ea typeface="HGS創英角ﾎﾟｯﾌﾟ体" pitchFamily="50" charset="-128"/>
              </a:rPr>
              <a:t>標準</a:t>
            </a:r>
            <a:r>
              <a:rPr lang="ja-JP" altLang="en-US" sz="2800">
                <a:solidFill>
                  <a:schemeClr val="bg1"/>
                </a:solidFill>
                <a:ea typeface="HGS創英角ﾎﾟｯﾌﾟ体" pitchFamily="50" charset="-128"/>
              </a:rPr>
              <a:t>の</a:t>
            </a:r>
            <a:r>
              <a:rPr lang="ja-JP" altLang="en-US">
                <a:solidFill>
                  <a:schemeClr val="bg1"/>
                </a:solidFill>
                <a:ea typeface="HGS創英角ﾎﾟｯﾌﾟ体" pitchFamily="50" charset="-128"/>
              </a:rPr>
              <a:t>定着を確認</a:t>
            </a:r>
            <a:r>
              <a:rPr lang="ja-JP" altLang="en-US" sz="2800">
                <a:solidFill>
                  <a:schemeClr val="bg1"/>
                </a:solidFill>
                <a:ea typeface="HGS創英角ﾎﾟｯﾌﾟ体" pitchFamily="50" charset="-128"/>
              </a:rPr>
              <a:t>する</a:t>
            </a:r>
          </a:p>
        </p:txBody>
      </p:sp>
      <p:sp>
        <p:nvSpPr>
          <p:cNvPr id="37892" name="Text Box 1032"/>
          <p:cNvSpPr txBox="1">
            <a:spLocks noChangeArrowheads="1"/>
          </p:cNvSpPr>
          <p:nvPr/>
        </p:nvSpPr>
        <p:spPr bwMode="auto">
          <a:xfrm>
            <a:off x="1314450" y="1762125"/>
            <a:ext cx="68024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800" b="1">
                <a:solidFill>
                  <a:schemeClr val="bg2"/>
                </a:solidFill>
              </a:rPr>
              <a:t>◇</a:t>
            </a:r>
            <a:r>
              <a:rPr lang="ja-JP" altLang="en-US" sz="2000" b="1">
                <a:solidFill>
                  <a:srgbClr val="660033"/>
                </a:solidFill>
                <a:ea typeface="HG丸ｺﾞｼｯｸM-PRO" pitchFamily="50" charset="-128"/>
              </a:rPr>
              <a:t>効果が維持している事を定期的に確認する</a:t>
            </a:r>
          </a:p>
        </p:txBody>
      </p:sp>
      <p:sp>
        <p:nvSpPr>
          <p:cNvPr id="37893" name="Text Box 1033"/>
          <p:cNvSpPr txBox="1">
            <a:spLocks noChangeArrowheads="1"/>
          </p:cNvSpPr>
          <p:nvPr/>
        </p:nvSpPr>
        <p:spPr bwMode="auto">
          <a:xfrm>
            <a:off x="1312863" y="2181225"/>
            <a:ext cx="68024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800" b="1">
                <a:solidFill>
                  <a:schemeClr val="bg2"/>
                </a:solidFill>
              </a:rPr>
              <a:t>◇</a:t>
            </a:r>
            <a:r>
              <a:rPr lang="ja-JP" altLang="en-US" sz="2000" b="1">
                <a:solidFill>
                  <a:srgbClr val="660033"/>
                </a:solidFill>
                <a:ea typeface="HG丸ｺﾞｼｯｸM-PRO" pitchFamily="50" charset="-128"/>
              </a:rPr>
              <a:t>日常業務に移して実施する</a:t>
            </a:r>
          </a:p>
        </p:txBody>
      </p:sp>
      <p:grpSp>
        <p:nvGrpSpPr>
          <p:cNvPr id="37894" name="Group 1042"/>
          <p:cNvGrpSpPr>
            <a:grpSpLocks/>
          </p:cNvGrpSpPr>
          <p:nvPr/>
        </p:nvGrpSpPr>
        <p:grpSpPr bwMode="auto">
          <a:xfrm>
            <a:off x="1314450" y="1250950"/>
            <a:ext cx="7534275" cy="1885950"/>
            <a:chOff x="828" y="788"/>
            <a:chExt cx="4746" cy="1188"/>
          </a:xfrm>
        </p:grpSpPr>
        <p:sp>
          <p:nvSpPr>
            <p:cNvPr id="37896" name="Text Box 1031"/>
            <p:cNvSpPr txBox="1">
              <a:spLocks noChangeArrowheads="1"/>
            </p:cNvSpPr>
            <p:nvPr/>
          </p:nvSpPr>
          <p:spPr bwMode="auto">
            <a:xfrm>
              <a:off x="828" y="855"/>
              <a:ext cx="428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800" b="1">
                  <a:solidFill>
                    <a:schemeClr val="bg2"/>
                  </a:solidFill>
                </a:rPr>
                <a:t>◇</a:t>
              </a:r>
              <a:r>
                <a:rPr lang="en-US" altLang="ja-JP" sz="2000" b="1">
                  <a:solidFill>
                    <a:schemeClr val="bg2"/>
                  </a:solidFill>
                  <a:ea typeface="HG丸ｺﾞｼｯｸM-PRO" pitchFamily="50" charset="-128"/>
                </a:rPr>
                <a:t> </a:t>
              </a:r>
              <a:r>
                <a:rPr lang="ja-JP" altLang="en-US" sz="2000" b="1">
                  <a:solidFill>
                    <a:srgbClr val="660033"/>
                  </a:solidFill>
                  <a:ea typeface="HG丸ｺﾞｼｯｸM-PRO" pitchFamily="50" charset="-128"/>
                </a:rPr>
                <a:t>標準化の実施状況をチェックする</a:t>
              </a:r>
            </a:p>
          </p:txBody>
        </p:sp>
        <p:pic>
          <p:nvPicPr>
            <p:cNvPr id="37897" name="Picture 10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4" y="788"/>
              <a:ext cx="1370" cy="1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7895" name="Text Box 1043"/>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３５</a:t>
            </a:r>
            <a:endParaRPr lang="en-US" altLang="ja-JP" sz="1600">
              <a:solidFill>
                <a:schemeClr val="bg2"/>
              </a:solidFill>
              <a:ea typeface="HG正楷書体-PRO" pitchFamily="66" charset="-128"/>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491"/>
          <p:cNvSpPr>
            <a:spLocks noChangeArrowheads="1"/>
          </p:cNvSpPr>
          <p:nvPr/>
        </p:nvSpPr>
        <p:spPr bwMode="auto">
          <a:xfrm>
            <a:off x="8429625" y="6002338"/>
            <a:ext cx="414338" cy="19843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15" name="Rectangle 492"/>
          <p:cNvSpPr>
            <a:spLocks noChangeArrowheads="1"/>
          </p:cNvSpPr>
          <p:nvPr/>
        </p:nvSpPr>
        <p:spPr bwMode="auto">
          <a:xfrm>
            <a:off x="8013700" y="6002338"/>
            <a:ext cx="415925"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38916" name="Rectangle 493"/>
          <p:cNvSpPr>
            <a:spLocks noChangeArrowheads="1"/>
          </p:cNvSpPr>
          <p:nvPr/>
        </p:nvSpPr>
        <p:spPr bwMode="auto">
          <a:xfrm>
            <a:off x="7597775" y="6002338"/>
            <a:ext cx="415925"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17" name="Rectangle 494"/>
          <p:cNvSpPr>
            <a:spLocks noChangeArrowheads="1"/>
          </p:cNvSpPr>
          <p:nvPr/>
        </p:nvSpPr>
        <p:spPr bwMode="auto">
          <a:xfrm>
            <a:off x="7183438" y="6002338"/>
            <a:ext cx="414337"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18" name="Rectangle 495"/>
          <p:cNvSpPr>
            <a:spLocks noChangeArrowheads="1"/>
          </p:cNvSpPr>
          <p:nvPr/>
        </p:nvSpPr>
        <p:spPr bwMode="auto">
          <a:xfrm>
            <a:off x="6767513" y="6002338"/>
            <a:ext cx="415925"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19" name="Rectangle 496"/>
          <p:cNvSpPr>
            <a:spLocks noChangeArrowheads="1"/>
          </p:cNvSpPr>
          <p:nvPr/>
        </p:nvSpPr>
        <p:spPr bwMode="auto">
          <a:xfrm>
            <a:off x="6353175" y="6002338"/>
            <a:ext cx="414338"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20" name="Rectangle 497"/>
          <p:cNvSpPr>
            <a:spLocks noChangeArrowheads="1"/>
          </p:cNvSpPr>
          <p:nvPr/>
        </p:nvSpPr>
        <p:spPr bwMode="auto">
          <a:xfrm>
            <a:off x="5938838" y="6002338"/>
            <a:ext cx="414337"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21" name="Rectangle 498"/>
          <p:cNvSpPr>
            <a:spLocks noChangeArrowheads="1"/>
          </p:cNvSpPr>
          <p:nvPr/>
        </p:nvSpPr>
        <p:spPr bwMode="auto">
          <a:xfrm>
            <a:off x="5521325" y="6002338"/>
            <a:ext cx="417513"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38922" name="Rectangle 499"/>
          <p:cNvSpPr>
            <a:spLocks noChangeArrowheads="1"/>
          </p:cNvSpPr>
          <p:nvPr/>
        </p:nvSpPr>
        <p:spPr bwMode="auto">
          <a:xfrm>
            <a:off x="5106988" y="6002338"/>
            <a:ext cx="414337"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38923" name="Rectangle 500"/>
          <p:cNvSpPr>
            <a:spLocks noChangeArrowheads="1"/>
          </p:cNvSpPr>
          <p:nvPr/>
        </p:nvSpPr>
        <p:spPr bwMode="auto">
          <a:xfrm>
            <a:off x="4692650" y="6002338"/>
            <a:ext cx="414338"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24" name="Rectangle 501"/>
          <p:cNvSpPr>
            <a:spLocks noChangeArrowheads="1"/>
          </p:cNvSpPr>
          <p:nvPr/>
        </p:nvSpPr>
        <p:spPr bwMode="auto">
          <a:xfrm>
            <a:off x="4276725" y="6002338"/>
            <a:ext cx="415925"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25" name="Rectangle 502"/>
          <p:cNvSpPr>
            <a:spLocks noChangeArrowheads="1"/>
          </p:cNvSpPr>
          <p:nvPr/>
        </p:nvSpPr>
        <p:spPr bwMode="auto">
          <a:xfrm>
            <a:off x="3862388" y="6002338"/>
            <a:ext cx="414337"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26" name="Rectangle 503"/>
          <p:cNvSpPr>
            <a:spLocks noChangeArrowheads="1"/>
          </p:cNvSpPr>
          <p:nvPr/>
        </p:nvSpPr>
        <p:spPr bwMode="auto">
          <a:xfrm>
            <a:off x="3448050" y="6002338"/>
            <a:ext cx="414338"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38927" name="Rectangle 504"/>
          <p:cNvSpPr>
            <a:spLocks noChangeArrowheads="1"/>
          </p:cNvSpPr>
          <p:nvPr/>
        </p:nvSpPr>
        <p:spPr bwMode="auto">
          <a:xfrm>
            <a:off x="3030538" y="6002338"/>
            <a:ext cx="417512"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28" name="Rectangle 505"/>
          <p:cNvSpPr>
            <a:spLocks noChangeArrowheads="1"/>
          </p:cNvSpPr>
          <p:nvPr/>
        </p:nvSpPr>
        <p:spPr bwMode="auto">
          <a:xfrm>
            <a:off x="2616200" y="6002338"/>
            <a:ext cx="414338"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29" name="Rectangle 506"/>
          <p:cNvSpPr>
            <a:spLocks noChangeArrowheads="1"/>
          </p:cNvSpPr>
          <p:nvPr/>
        </p:nvSpPr>
        <p:spPr bwMode="auto">
          <a:xfrm>
            <a:off x="2201863" y="6002338"/>
            <a:ext cx="414337"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38930" name="Rectangle 507"/>
          <p:cNvSpPr>
            <a:spLocks noChangeArrowheads="1"/>
          </p:cNvSpPr>
          <p:nvPr/>
        </p:nvSpPr>
        <p:spPr bwMode="auto">
          <a:xfrm>
            <a:off x="1806575" y="6002338"/>
            <a:ext cx="395288"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38931" name="Rectangle 874"/>
          <p:cNvSpPr>
            <a:spLocks noChangeArrowheads="1"/>
          </p:cNvSpPr>
          <p:nvPr/>
        </p:nvSpPr>
        <p:spPr bwMode="auto">
          <a:xfrm>
            <a:off x="4681538" y="1220788"/>
            <a:ext cx="414337" cy="890587"/>
          </a:xfrm>
          <a:prstGeom prst="rect">
            <a:avLst/>
          </a:prstGeom>
          <a:solidFill>
            <a:srgbClr val="00FFFF"/>
          </a:solidFill>
          <a:ln w="9525">
            <a:solidFill>
              <a:srgbClr val="00FFFF"/>
            </a:solidFill>
            <a:miter lim="800000"/>
            <a:headEnd/>
            <a:tailEnd/>
          </a:ln>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起りそうな</a:t>
            </a:r>
            <a:endParaRPr lang="en-US" altLang="ja-JP" sz="900" b="1">
              <a:solidFill>
                <a:schemeClr val="bg2"/>
              </a:solidFill>
              <a:latin typeface="HG丸ｺﾞｼｯｸM-PRO" pitchFamily="50" charset="-128"/>
              <a:ea typeface="HG丸ｺﾞｼｯｸM-PRO" pitchFamily="50" charset="-128"/>
            </a:endParaRPr>
          </a:p>
          <a:p>
            <a:pPr eaLnBrk="1" hangingPunct="1">
              <a:buFontTx/>
              <a:buNone/>
            </a:pPr>
            <a:r>
              <a:rPr lang="ja-JP" altLang="en-US" sz="900" b="1">
                <a:solidFill>
                  <a:schemeClr val="bg2"/>
                </a:solidFill>
                <a:latin typeface="HG丸ｺﾞｼｯｸM-PRO" pitchFamily="50" charset="-128"/>
                <a:ea typeface="HG丸ｺﾞｼｯｸM-PRO" pitchFamily="50" charset="-128"/>
              </a:rPr>
              <a:t> 失敗の洗い出し</a:t>
            </a:r>
          </a:p>
        </p:txBody>
      </p:sp>
      <p:sp>
        <p:nvSpPr>
          <p:cNvPr id="38932" name="Text Box 466"/>
          <p:cNvSpPr txBox="1">
            <a:spLocks noChangeArrowheads="1"/>
          </p:cNvSpPr>
          <p:nvPr/>
        </p:nvSpPr>
        <p:spPr bwMode="auto">
          <a:xfrm>
            <a:off x="200025" y="25400"/>
            <a:ext cx="8054975" cy="36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pPr>
            <a:r>
              <a:rPr lang="en-US" altLang="ja-JP" sz="2000" u="sng">
                <a:solidFill>
                  <a:schemeClr val="bg2"/>
                </a:solidFill>
                <a:latin typeface="HGP創英角ﾎﾟｯﾌﾟ体" pitchFamily="50" charset="-128"/>
                <a:ea typeface="HGP創英角ﾎﾟｯﾌﾟ体" pitchFamily="50" charset="-128"/>
              </a:rPr>
              <a:t>QC</a:t>
            </a:r>
            <a:r>
              <a:rPr lang="ja-JP" altLang="en-US" sz="2000" u="sng">
                <a:solidFill>
                  <a:schemeClr val="bg2"/>
                </a:solidFill>
                <a:latin typeface="HGP創英角ﾎﾟｯﾌﾟ体" pitchFamily="50" charset="-128"/>
                <a:ea typeface="HGP創英角ﾎﾟｯﾌﾟ体" pitchFamily="50" charset="-128"/>
              </a:rPr>
              <a:t>ステップと</a:t>
            </a:r>
            <a:r>
              <a:rPr lang="en-US" altLang="ja-JP" sz="2000" u="sng">
                <a:solidFill>
                  <a:schemeClr val="bg2"/>
                </a:solidFill>
                <a:latin typeface="HGP創英角ﾎﾟｯﾌﾟ体" pitchFamily="50" charset="-128"/>
                <a:ea typeface="HGP創英角ﾎﾟｯﾌﾟ体" pitchFamily="50" charset="-128"/>
              </a:rPr>
              <a:t>QC</a:t>
            </a:r>
            <a:r>
              <a:rPr lang="ja-JP" altLang="en-US" sz="2000" u="sng">
                <a:solidFill>
                  <a:schemeClr val="bg2"/>
                </a:solidFill>
                <a:latin typeface="HGP創英角ﾎﾟｯﾌﾟ体" pitchFamily="50" charset="-128"/>
                <a:ea typeface="HGP創英角ﾎﾟｯﾌﾟ体" pitchFamily="50" charset="-128"/>
              </a:rPr>
              <a:t>手法の一般的な活用例</a:t>
            </a:r>
          </a:p>
        </p:txBody>
      </p:sp>
      <p:sp>
        <p:nvSpPr>
          <p:cNvPr id="38933" name="Rectangle 471"/>
          <p:cNvSpPr>
            <a:spLocks noChangeArrowheads="1"/>
          </p:cNvSpPr>
          <p:nvPr/>
        </p:nvSpPr>
        <p:spPr bwMode="auto">
          <a:xfrm>
            <a:off x="250825" y="536575"/>
            <a:ext cx="192088" cy="15748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34" name="Rectangle 472"/>
          <p:cNvSpPr>
            <a:spLocks noChangeArrowheads="1"/>
          </p:cNvSpPr>
          <p:nvPr/>
        </p:nvSpPr>
        <p:spPr bwMode="auto">
          <a:xfrm>
            <a:off x="250825" y="361950"/>
            <a:ext cx="192088"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35" name="Rectangle 563"/>
          <p:cNvSpPr>
            <a:spLocks noChangeArrowheads="1"/>
          </p:cNvSpPr>
          <p:nvPr/>
        </p:nvSpPr>
        <p:spPr bwMode="auto">
          <a:xfrm>
            <a:off x="8008938" y="536575"/>
            <a:ext cx="830262" cy="684213"/>
          </a:xfrm>
          <a:prstGeom prst="rect">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ja-JP" altLang="en-US" sz="900" b="1">
                <a:solidFill>
                  <a:schemeClr val="bg2"/>
                </a:solidFill>
                <a:latin typeface="HG丸ｺﾞｼｯｸM-PRO" pitchFamily="50" charset="-128"/>
                <a:ea typeface="HG丸ｺﾞｼｯｸM-PRO" pitchFamily="50" charset="-128"/>
              </a:rPr>
              <a:t>今後の進め方</a:t>
            </a:r>
          </a:p>
        </p:txBody>
      </p:sp>
      <p:sp>
        <p:nvSpPr>
          <p:cNvPr id="38936" name="Rectangle 564"/>
          <p:cNvSpPr>
            <a:spLocks noChangeArrowheads="1"/>
          </p:cNvSpPr>
          <p:nvPr/>
        </p:nvSpPr>
        <p:spPr bwMode="auto">
          <a:xfrm>
            <a:off x="7178675" y="536575"/>
            <a:ext cx="830263" cy="684213"/>
          </a:xfrm>
          <a:prstGeom prst="rect">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ja-JP" altLang="en-US" sz="900" b="1">
                <a:solidFill>
                  <a:schemeClr val="bg2"/>
                </a:solidFill>
                <a:latin typeface="HG丸ｺﾞｼｯｸM-PRO" pitchFamily="50" charset="-128"/>
                <a:ea typeface="HG丸ｺﾞｼｯｸM-PRO" pitchFamily="50" charset="-128"/>
              </a:rPr>
              <a:t>標準化と　　管理の定着</a:t>
            </a:r>
          </a:p>
        </p:txBody>
      </p:sp>
      <p:sp>
        <p:nvSpPr>
          <p:cNvPr id="38937" name="Rectangle 565"/>
          <p:cNvSpPr>
            <a:spLocks noChangeArrowheads="1"/>
          </p:cNvSpPr>
          <p:nvPr/>
        </p:nvSpPr>
        <p:spPr bwMode="auto">
          <a:xfrm>
            <a:off x="6348413" y="536575"/>
            <a:ext cx="830262" cy="684213"/>
          </a:xfrm>
          <a:prstGeom prst="rect">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ja-JP" altLang="en-US" sz="900" b="1">
                <a:solidFill>
                  <a:schemeClr val="bg2"/>
                </a:solidFill>
                <a:latin typeface="HG丸ｺﾞｼｯｸM-PRO" pitchFamily="50" charset="-128"/>
                <a:ea typeface="HG丸ｺﾞｼｯｸM-PRO" pitchFamily="50" charset="-128"/>
              </a:rPr>
              <a:t>効果の確認</a:t>
            </a:r>
          </a:p>
        </p:txBody>
      </p:sp>
      <p:sp>
        <p:nvSpPr>
          <p:cNvPr id="38938" name="Rectangle 566"/>
          <p:cNvSpPr>
            <a:spLocks noChangeArrowheads="1"/>
          </p:cNvSpPr>
          <p:nvPr/>
        </p:nvSpPr>
        <p:spPr bwMode="auto">
          <a:xfrm>
            <a:off x="5102225" y="536575"/>
            <a:ext cx="1246188" cy="684213"/>
          </a:xfrm>
          <a:prstGeom prst="rect">
            <a:avLst/>
          </a:prstGeom>
          <a:solidFill>
            <a:srgbClr val="00FFFF"/>
          </a:solidFill>
          <a:ln w="9525">
            <a:solidFill>
              <a:schemeClr val="bg2"/>
            </a:solidFill>
            <a:miter lim="800000"/>
            <a:headEnd/>
            <a:tailEnd/>
          </a:ln>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ja-JP" altLang="en-US" sz="900" b="1">
                <a:solidFill>
                  <a:schemeClr val="bg2"/>
                </a:solidFill>
                <a:latin typeface="HG丸ｺﾞｼｯｸM-PRO" pitchFamily="50" charset="-128"/>
                <a:ea typeface="HG丸ｺﾞｼｯｸM-PRO" pitchFamily="50" charset="-128"/>
              </a:rPr>
              <a:t>対策の共有と水平展開</a:t>
            </a:r>
          </a:p>
        </p:txBody>
      </p:sp>
      <p:sp>
        <p:nvSpPr>
          <p:cNvPr id="38939" name="Rectangle 567"/>
          <p:cNvSpPr>
            <a:spLocks noChangeArrowheads="1"/>
          </p:cNvSpPr>
          <p:nvPr/>
        </p:nvSpPr>
        <p:spPr bwMode="auto">
          <a:xfrm>
            <a:off x="4271963" y="536575"/>
            <a:ext cx="830262" cy="684213"/>
          </a:xfrm>
          <a:prstGeom prst="rect">
            <a:avLst/>
          </a:prstGeom>
          <a:solidFill>
            <a:srgbClr val="00FFFF"/>
          </a:solidFill>
          <a:ln w="9525">
            <a:solidFill>
              <a:schemeClr val="bg2"/>
            </a:solidFill>
            <a:miter lim="800000"/>
            <a:headEnd/>
            <a:tailEnd/>
          </a:ln>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ja-JP" altLang="en-US" sz="900" b="1">
                <a:solidFill>
                  <a:schemeClr val="bg2"/>
                </a:solidFill>
                <a:latin typeface="HG丸ｺﾞｼｯｸM-PRO" pitchFamily="50" charset="-128"/>
                <a:ea typeface="HG丸ｺﾞｼｯｸM-PRO" pitchFamily="50" charset="-128"/>
              </a:rPr>
              <a:t>改善機会の</a:t>
            </a:r>
            <a:endParaRPr lang="en-US" altLang="ja-JP" sz="900" b="1">
              <a:solidFill>
                <a:schemeClr val="bg2"/>
              </a:solidFill>
              <a:latin typeface="HG丸ｺﾞｼｯｸM-PRO" pitchFamily="50" charset="-128"/>
              <a:ea typeface="HG丸ｺﾞｼｯｸM-PRO" pitchFamily="50" charset="-128"/>
            </a:endParaRPr>
          </a:p>
          <a:p>
            <a:pPr algn="ctr" eaLnBrk="1" hangingPunct="1">
              <a:buFontTx/>
              <a:buNone/>
            </a:pPr>
            <a:r>
              <a:rPr lang="ja-JP" altLang="en-US" sz="900" b="1">
                <a:solidFill>
                  <a:schemeClr val="bg2"/>
                </a:solidFill>
                <a:latin typeface="HG丸ｺﾞｼｯｸM-PRO" pitchFamily="50" charset="-128"/>
                <a:ea typeface="HG丸ｺﾞｼｯｸM-PRO" pitchFamily="50" charset="-128"/>
              </a:rPr>
              <a:t>発見</a:t>
            </a:r>
          </a:p>
        </p:txBody>
      </p:sp>
      <p:sp>
        <p:nvSpPr>
          <p:cNvPr id="38940" name="Rectangle 568"/>
          <p:cNvSpPr>
            <a:spLocks noChangeArrowheads="1"/>
          </p:cNvSpPr>
          <p:nvPr/>
        </p:nvSpPr>
        <p:spPr bwMode="auto">
          <a:xfrm>
            <a:off x="3443288" y="536575"/>
            <a:ext cx="828675" cy="684213"/>
          </a:xfrm>
          <a:prstGeom prst="rect">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ja-JP" altLang="en-US" sz="900" b="1">
                <a:solidFill>
                  <a:schemeClr val="bg2"/>
                </a:solidFill>
                <a:latin typeface="HG丸ｺﾞｼｯｸM-PRO" pitchFamily="50" charset="-128"/>
                <a:ea typeface="HG丸ｺﾞｼｯｸM-PRO" pitchFamily="50" charset="-128"/>
              </a:rPr>
              <a:t>目標の設定</a:t>
            </a:r>
            <a:endParaRPr lang="en-US" altLang="ja-JP" sz="900" b="1">
              <a:solidFill>
                <a:schemeClr val="bg2"/>
              </a:solidFill>
              <a:latin typeface="HG丸ｺﾞｼｯｸM-PRO" pitchFamily="50" charset="-128"/>
              <a:ea typeface="HG丸ｺﾞｼｯｸM-PRO" pitchFamily="50" charset="-128"/>
            </a:endParaRPr>
          </a:p>
          <a:p>
            <a:pPr algn="ctr" eaLnBrk="1" hangingPunct="1">
              <a:buFontTx/>
              <a:buNone/>
            </a:pPr>
            <a:r>
              <a:rPr lang="ja-JP" altLang="en-US" sz="900" b="1">
                <a:solidFill>
                  <a:schemeClr val="bg2"/>
                </a:solidFill>
                <a:latin typeface="HG丸ｺﾞｼｯｸM-PRO" pitchFamily="50" charset="-128"/>
                <a:ea typeface="HG丸ｺﾞｼｯｸM-PRO" pitchFamily="50" charset="-128"/>
              </a:rPr>
              <a:t>活動計画</a:t>
            </a:r>
          </a:p>
        </p:txBody>
      </p:sp>
      <p:sp>
        <p:nvSpPr>
          <p:cNvPr id="38941" name="Rectangle 569"/>
          <p:cNvSpPr>
            <a:spLocks noChangeArrowheads="1"/>
          </p:cNvSpPr>
          <p:nvPr/>
        </p:nvSpPr>
        <p:spPr bwMode="auto">
          <a:xfrm>
            <a:off x="2611438" y="536575"/>
            <a:ext cx="831850" cy="684213"/>
          </a:xfrm>
          <a:prstGeom prst="rect">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ja-JP" altLang="en-US" sz="900" b="1">
                <a:solidFill>
                  <a:schemeClr val="bg2"/>
                </a:solidFill>
                <a:latin typeface="HG丸ｺﾞｼｯｸM-PRO" pitchFamily="50" charset="-128"/>
                <a:ea typeface="HG丸ｺﾞｼｯｸM-PRO" pitchFamily="50" charset="-128"/>
              </a:rPr>
              <a:t>現状の把握</a:t>
            </a:r>
          </a:p>
        </p:txBody>
      </p:sp>
      <p:sp>
        <p:nvSpPr>
          <p:cNvPr id="38942" name="Rectangle 570"/>
          <p:cNvSpPr>
            <a:spLocks noChangeArrowheads="1"/>
          </p:cNvSpPr>
          <p:nvPr/>
        </p:nvSpPr>
        <p:spPr bwMode="auto">
          <a:xfrm>
            <a:off x="1801813" y="536575"/>
            <a:ext cx="809625" cy="684213"/>
          </a:xfrm>
          <a:prstGeom prst="rect">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ja-JP" altLang="en-US" sz="900" b="1">
                <a:solidFill>
                  <a:schemeClr val="bg2"/>
                </a:solidFill>
                <a:latin typeface="HG丸ｺﾞｼｯｸM-PRO" pitchFamily="50" charset="-128"/>
                <a:ea typeface="HG丸ｺﾞｼｯｸM-PRO" pitchFamily="50" charset="-128"/>
              </a:rPr>
              <a:t>テーマの選定</a:t>
            </a:r>
          </a:p>
        </p:txBody>
      </p:sp>
      <p:sp>
        <p:nvSpPr>
          <p:cNvPr id="38943" name="Rectangle 571"/>
          <p:cNvSpPr>
            <a:spLocks noChangeArrowheads="1"/>
          </p:cNvSpPr>
          <p:nvPr/>
        </p:nvSpPr>
        <p:spPr bwMode="auto">
          <a:xfrm>
            <a:off x="442913" y="536575"/>
            <a:ext cx="1358900" cy="15748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44" name="Rectangle 572"/>
          <p:cNvSpPr>
            <a:spLocks noChangeArrowheads="1"/>
          </p:cNvSpPr>
          <p:nvPr/>
        </p:nvSpPr>
        <p:spPr bwMode="auto">
          <a:xfrm>
            <a:off x="7178675" y="361950"/>
            <a:ext cx="1660525"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ja-JP" altLang="en-US" sz="900" b="1">
                <a:solidFill>
                  <a:schemeClr val="bg2"/>
                </a:solidFill>
                <a:latin typeface="HG丸ｺﾞｼｯｸM-PRO" pitchFamily="50" charset="-128"/>
                <a:ea typeface="HG丸ｺﾞｼｯｸM-PRO" pitchFamily="50" charset="-128"/>
              </a:rPr>
              <a:t>Ａ</a:t>
            </a:r>
          </a:p>
        </p:txBody>
      </p:sp>
      <p:sp>
        <p:nvSpPr>
          <p:cNvPr id="38945" name="Rectangle 573"/>
          <p:cNvSpPr>
            <a:spLocks noChangeArrowheads="1"/>
          </p:cNvSpPr>
          <p:nvPr/>
        </p:nvSpPr>
        <p:spPr bwMode="auto">
          <a:xfrm>
            <a:off x="6348413" y="361950"/>
            <a:ext cx="830262"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ja-JP" altLang="en-US" sz="900" b="1">
                <a:solidFill>
                  <a:schemeClr val="bg2"/>
                </a:solidFill>
                <a:latin typeface="HG丸ｺﾞｼｯｸM-PRO" pitchFamily="50" charset="-128"/>
                <a:ea typeface="HG丸ｺﾞｼｯｸM-PRO" pitchFamily="50" charset="-128"/>
              </a:rPr>
              <a:t>Ｃ</a:t>
            </a:r>
          </a:p>
        </p:txBody>
      </p:sp>
      <p:sp>
        <p:nvSpPr>
          <p:cNvPr id="38946" name="Rectangle 574"/>
          <p:cNvSpPr>
            <a:spLocks noChangeArrowheads="1"/>
          </p:cNvSpPr>
          <p:nvPr/>
        </p:nvSpPr>
        <p:spPr bwMode="auto">
          <a:xfrm>
            <a:off x="4271963" y="361950"/>
            <a:ext cx="2076450"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ja-JP" altLang="en-US" sz="900" b="1">
                <a:solidFill>
                  <a:schemeClr val="bg2"/>
                </a:solidFill>
                <a:latin typeface="HG丸ｺﾞｼｯｸM-PRO" pitchFamily="50" charset="-128"/>
                <a:ea typeface="HG丸ｺﾞｼｯｸM-PRO" pitchFamily="50" charset="-128"/>
              </a:rPr>
              <a:t>Ｄ</a:t>
            </a:r>
          </a:p>
        </p:txBody>
      </p:sp>
      <p:sp>
        <p:nvSpPr>
          <p:cNvPr id="38947" name="Rectangle 575"/>
          <p:cNvSpPr>
            <a:spLocks noChangeArrowheads="1"/>
          </p:cNvSpPr>
          <p:nvPr/>
        </p:nvSpPr>
        <p:spPr bwMode="auto">
          <a:xfrm>
            <a:off x="1801813" y="361950"/>
            <a:ext cx="2470150"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ja-JP" altLang="en-US" sz="900" b="1">
                <a:solidFill>
                  <a:schemeClr val="bg2"/>
                </a:solidFill>
                <a:latin typeface="HG丸ｺﾞｼｯｸM-PRO" pitchFamily="50" charset="-128"/>
                <a:ea typeface="HG丸ｺﾞｼｯｸM-PRO" pitchFamily="50" charset="-128"/>
              </a:rPr>
              <a:t>Ｐ</a:t>
            </a:r>
          </a:p>
        </p:txBody>
      </p:sp>
      <p:sp>
        <p:nvSpPr>
          <p:cNvPr id="38948" name="Rectangle 576"/>
          <p:cNvSpPr>
            <a:spLocks noChangeArrowheads="1"/>
          </p:cNvSpPr>
          <p:nvPr/>
        </p:nvSpPr>
        <p:spPr bwMode="auto">
          <a:xfrm>
            <a:off x="442913" y="361950"/>
            <a:ext cx="1358900"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ja-JP" altLang="en-US" sz="900" b="1">
                <a:solidFill>
                  <a:schemeClr val="bg2"/>
                </a:solidFill>
                <a:latin typeface="HG丸ｺﾞｼｯｸM-PRO" pitchFamily="50" charset="-128"/>
                <a:ea typeface="HG丸ｺﾞｼｯｸM-PRO" pitchFamily="50" charset="-128"/>
              </a:rPr>
              <a:t>サイクル</a:t>
            </a:r>
          </a:p>
        </p:txBody>
      </p:sp>
      <p:sp>
        <p:nvSpPr>
          <p:cNvPr id="38949" name="Rectangle 865"/>
          <p:cNvSpPr>
            <a:spLocks noChangeArrowheads="1"/>
          </p:cNvSpPr>
          <p:nvPr/>
        </p:nvSpPr>
        <p:spPr bwMode="auto">
          <a:xfrm>
            <a:off x="8424863" y="1220788"/>
            <a:ext cx="414337" cy="8905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新しい活動計画</a:t>
            </a:r>
          </a:p>
        </p:txBody>
      </p:sp>
      <p:sp>
        <p:nvSpPr>
          <p:cNvPr id="38950" name="Rectangle 866"/>
          <p:cNvSpPr>
            <a:spLocks noChangeArrowheads="1"/>
          </p:cNvSpPr>
          <p:nvPr/>
        </p:nvSpPr>
        <p:spPr bwMode="auto">
          <a:xfrm>
            <a:off x="8008938" y="1220788"/>
            <a:ext cx="415925" cy="8905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活動の反省</a:t>
            </a:r>
          </a:p>
        </p:txBody>
      </p:sp>
      <p:sp>
        <p:nvSpPr>
          <p:cNvPr id="38951" name="Rectangle 867"/>
          <p:cNvSpPr>
            <a:spLocks noChangeArrowheads="1"/>
          </p:cNvSpPr>
          <p:nvPr/>
        </p:nvSpPr>
        <p:spPr bwMode="auto">
          <a:xfrm>
            <a:off x="7593013" y="1220788"/>
            <a:ext cx="415925" cy="8905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管理の定着</a:t>
            </a:r>
          </a:p>
        </p:txBody>
      </p:sp>
      <p:sp>
        <p:nvSpPr>
          <p:cNvPr id="38952" name="Rectangle 868"/>
          <p:cNvSpPr>
            <a:spLocks noChangeArrowheads="1"/>
          </p:cNvSpPr>
          <p:nvPr/>
        </p:nvSpPr>
        <p:spPr bwMode="auto">
          <a:xfrm>
            <a:off x="7178675" y="1220788"/>
            <a:ext cx="414338" cy="8905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標準化</a:t>
            </a:r>
          </a:p>
        </p:txBody>
      </p:sp>
      <p:sp>
        <p:nvSpPr>
          <p:cNvPr id="38953" name="Rectangle 869"/>
          <p:cNvSpPr>
            <a:spLocks noChangeArrowheads="1"/>
          </p:cNvSpPr>
          <p:nvPr/>
        </p:nvSpPr>
        <p:spPr bwMode="auto">
          <a:xfrm>
            <a:off x="6762750" y="1220788"/>
            <a:ext cx="415925" cy="8905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成果の把握</a:t>
            </a:r>
          </a:p>
        </p:txBody>
      </p:sp>
      <p:sp>
        <p:nvSpPr>
          <p:cNvPr id="38954" name="Rectangle 870"/>
          <p:cNvSpPr>
            <a:spLocks noChangeArrowheads="1"/>
          </p:cNvSpPr>
          <p:nvPr/>
        </p:nvSpPr>
        <p:spPr bwMode="auto">
          <a:xfrm>
            <a:off x="6348413" y="1220788"/>
            <a:ext cx="414337" cy="8905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効果の確認</a:t>
            </a:r>
          </a:p>
        </p:txBody>
      </p:sp>
      <p:sp>
        <p:nvSpPr>
          <p:cNvPr id="38955" name="Rectangle 871"/>
          <p:cNvSpPr>
            <a:spLocks noChangeArrowheads="1"/>
          </p:cNvSpPr>
          <p:nvPr/>
        </p:nvSpPr>
        <p:spPr bwMode="auto">
          <a:xfrm>
            <a:off x="5934075" y="1220788"/>
            <a:ext cx="414338" cy="890587"/>
          </a:xfrm>
          <a:prstGeom prst="rect">
            <a:avLst/>
          </a:prstGeom>
          <a:solidFill>
            <a:srgbClr val="00FFFF"/>
          </a:solidFill>
          <a:ln w="9525">
            <a:solidFill>
              <a:schemeClr val="bg2"/>
            </a:solidFill>
            <a:miter lim="800000"/>
            <a:headEnd/>
            <a:tailEnd/>
          </a:ln>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対策案の</a:t>
            </a:r>
            <a:endParaRPr lang="en-US" altLang="ja-JP" sz="900" b="1">
              <a:solidFill>
                <a:schemeClr val="bg2"/>
              </a:solidFill>
              <a:latin typeface="HG丸ｺﾞｼｯｸM-PRO" pitchFamily="50" charset="-128"/>
              <a:ea typeface="HG丸ｺﾞｼｯｸM-PRO" pitchFamily="50" charset="-128"/>
            </a:endParaRPr>
          </a:p>
          <a:p>
            <a:pPr eaLnBrk="1" hangingPunct="1">
              <a:buFontTx/>
              <a:buNone/>
            </a:pPr>
            <a:r>
              <a:rPr lang="ja-JP" altLang="en-US" sz="900" b="1">
                <a:solidFill>
                  <a:schemeClr val="bg2"/>
                </a:solidFill>
                <a:latin typeface="HG丸ｺﾞｼｯｸM-PRO" pitchFamily="50" charset="-128"/>
                <a:ea typeface="HG丸ｺﾞｼｯｸM-PRO" pitchFamily="50" charset="-128"/>
              </a:rPr>
              <a:t> 評価･選定･実施</a:t>
            </a:r>
          </a:p>
        </p:txBody>
      </p:sp>
      <p:sp>
        <p:nvSpPr>
          <p:cNvPr id="38956" name="Rectangle 872"/>
          <p:cNvSpPr>
            <a:spLocks noChangeArrowheads="1"/>
          </p:cNvSpPr>
          <p:nvPr/>
        </p:nvSpPr>
        <p:spPr bwMode="auto">
          <a:xfrm>
            <a:off x="5516563" y="1220788"/>
            <a:ext cx="417512" cy="890587"/>
          </a:xfrm>
          <a:prstGeom prst="rect">
            <a:avLst/>
          </a:prstGeom>
          <a:solidFill>
            <a:srgbClr val="00FFFF"/>
          </a:solidFill>
          <a:ln w="9525">
            <a:solidFill>
              <a:schemeClr val="bg2"/>
            </a:solidFill>
            <a:miter lim="800000"/>
            <a:headEnd/>
            <a:tailEnd/>
          </a:ln>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対策案の作成</a:t>
            </a:r>
          </a:p>
        </p:txBody>
      </p:sp>
      <p:sp>
        <p:nvSpPr>
          <p:cNvPr id="38957" name="Rectangle 873"/>
          <p:cNvSpPr>
            <a:spLocks noChangeArrowheads="1"/>
          </p:cNvSpPr>
          <p:nvPr/>
        </p:nvSpPr>
        <p:spPr bwMode="auto">
          <a:xfrm>
            <a:off x="5102225" y="1220788"/>
            <a:ext cx="414338" cy="890587"/>
          </a:xfrm>
          <a:prstGeom prst="rect">
            <a:avLst/>
          </a:prstGeom>
          <a:solidFill>
            <a:srgbClr val="00FFFF"/>
          </a:solidFill>
          <a:ln w="9525">
            <a:solidFill>
              <a:schemeClr val="bg2"/>
            </a:solidFill>
            <a:miter lim="800000"/>
            <a:headEnd/>
            <a:tailEnd/>
          </a:ln>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対策の検討</a:t>
            </a:r>
          </a:p>
        </p:txBody>
      </p:sp>
      <p:sp>
        <p:nvSpPr>
          <p:cNvPr id="38958" name="Rectangle 875"/>
          <p:cNvSpPr>
            <a:spLocks noChangeArrowheads="1"/>
          </p:cNvSpPr>
          <p:nvPr/>
        </p:nvSpPr>
        <p:spPr bwMode="auto">
          <a:xfrm>
            <a:off x="4271963" y="1220788"/>
            <a:ext cx="415925" cy="890587"/>
          </a:xfrm>
          <a:prstGeom prst="rect">
            <a:avLst/>
          </a:prstGeom>
          <a:solidFill>
            <a:srgbClr val="00FFFF"/>
          </a:solidFill>
          <a:ln w="9525">
            <a:solidFill>
              <a:schemeClr val="bg2"/>
            </a:solidFill>
            <a:miter lim="800000"/>
            <a:headEnd/>
            <a:tailEnd/>
          </a:ln>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過去の失敗の</a:t>
            </a:r>
            <a:endParaRPr lang="en-US" altLang="ja-JP" sz="900" b="1">
              <a:solidFill>
                <a:schemeClr val="bg2"/>
              </a:solidFill>
              <a:latin typeface="HG丸ｺﾞｼｯｸM-PRO" pitchFamily="50" charset="-128"/>
              <a:ea typeface="HG丸ｺﾞｼｯｸM-PRO" pitchFamily="50" charset="-128"/>
            </a:endParaRPr>
          </a:p>
          <a:p>
            <a:pPr eaLnBrk="1" hangingPunct="1">
              <a:buFontTx/>
              <a:buNone/>
            </a:pPr>
            <a:r>
              <a:rPr lang="ja-JP" altLang="en-US" sz="900" b="1">
                <a:solidFill>
                  <a:schemeClr val="bg2"/>
                </a:solidFill>
                <a:latin typeface="HG丸ｺﾞｼｯｸM-PRO" pitchFamily="50" charset="-128"/>
                <a:ea typeface="HG丸ｺﾞｼｯｸM-PRO" pitchFamily="50" charset="-128"/>
              </a:rPr>
              <a:t> 収集と類型化</a:t>
            </a:r>
          </a:p>
        </p:txBody>
      </p:sp>
      <p:sp>
        <p:nvSpPr>
          <p:cNvPr id="38959" name="Rectangle 876"/>
          <p:cNvSpPr>
            <a:spLocks noChangeArrowheads="1"/>
          </p:cNvSpPr>
          <p:nvPr/>
        </p:nvSpPr>
        <p:spPr bwMode="auto">
          <a:xfrm>
            <a:off x="3857625" y="1220788"/>
            <a:ext cx="414338" cy="8905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活動計画の立案</a:t>
            </a:r>
          </a:p>
        </p:txBody>
      </p:sp>
      <p:sp>
        <p:nvSpPr>
          <p:cNvPr id="38960" name="Rectangle 877"/>
          <p:cNvSpPr>
            <a:spLocks noChangeArrowheads="1"/>
          </p:cNvSpPr>
          <p:nvPr/>
        </p:nvSpPr>
        <p:spPr bwMode="auto">
          <a:xfrm>
            <a:off x="3443288" y="1220788"/>
            <a:ext cx="414337" cy="8905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目標の設定</a:t>
            </a:r>
          </a:p>
        </p:txBody>
      </p:sp>
      <p:sp>
        <p:nvSpPr>
          <p:cNvPr id="38961" name="Rectangle 878"/>
          <p:cNvSpPr>
            <a:spLocks noChangeArrowheads="1"/>
          </p:cNvSpPr>
          <p:nvPr/>
        </p:nvSpPr>
        <p:spPr bwMode="auto">
          <a:xfrm>
            <a:off x="3025775" y="1220788"/>
            <a:ext cx="417513" cy="8905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事実を集める</a:t>
            </a:r>
          </a:p>
        </p:txBody>
      </p:sp>
      <p:sp>
        <p:nvSpPr>
          <p:cNvPr id="38962" name="Rectangle 879"/>
          <p:cNvSpPr>
            <a:spLocks noChangeArrowheads="1"/>
          </p:cNvSpPr>
          <p:nvPr/>
        </p:nvSpPr>
        <p:spPr bwMode="auto">
          <a:xfrm>
            <a:off x="2611438" y="1220788"/>
            <a:ext cx="414337" cy="8905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現状の把握</a:t>
            </a:r>
          </a:p>
        </p:txBody>
      </p:sp>
      <p:sp>
        <p:nvSpPr>
          <p:cNvPr id="38963" name="Rectangle 880"/>
          <p:cNvSpPr>
            <a:spLocks noChangeArrowheads="1"/>
          </p:cNvSpPr>
          <p:nvPr/>
        </p:nvSpPr>
        <p:spPr bwMode="auto">
          <a:xfrm>
            <a:off x="2197100" y="1220788"/>
            <a:ext cx="414338" cy="8905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テーマの決定</a:t>
            </a:r>
          </a:p>
        </p:txBody>
      </p:sp>
      <p:sp>
        <p:nvSpPr>
          <p:cNvPr id="38964" name="Rectangle 881"/>
          <p:cNvSpPr>
            <a:spLocks noChangeArrowheads="1"/>
          </p:cNvSpPr>
          <p:nvPr/>
        </p:nvSpPr>
        <p:spPr bwMode="auto">
          <a:xfrm>
            <a:off x="1801813" y="1220788"/>
            <a:ext cx="395287" cy="8905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問題の発見</a:t>
            </a:r>
          </a:p>
        </p:txBody>
      </p:sp>
      <p:sp>
        <p:nvSpPr>
          <p:cNvPr id="38965" name="Line 882"/>
          <p:cNvSpPr>
            <a:spLocks noChangeShapeType="1"/>
          </p:cNvSpPr>
          <p:nvPr/>
        </p:nvSpPr>
        <p:spPr bwMode="auto">
          <a:xfrm>
            <a:off x="250825" y="361950"/>
            <a:ext cx="8588375" cy="0"/>
          </a:xfrm>
          <a:prstGeom prst="line">
            <a:avLst/>
          </a:prstGeom>
          <a:noFill/>
          <a:ln w="12700" cap="sq">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38966" name="Line 883"/>
          <p:cNvSpPr>
            <a:spLocks noChangeShapeType="1"/>
          </p:cNvSpPr>
          <p:nvPr/>
        </p:nvSpPr>
        <p:spPr bwMode="auto">
          <a:xfrm>
            <a:off x="250825" y="2111375"/>
            <a:ext cx="8588375"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38967" name="Line 893"/>
          <p:cNvSpPr>
            <a:spLocks noChangeShapeType="1"/>
          </p:cNvSpPr>
          <p:nvPr/>
        </p:nvSpPr>
        <p:spPr bwMode="auto">
          <a:xfrm>
            <a:off x="250825" y="536575"/>
            <a:ext cx="8588375"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38968" name="Line 907"/>
          <p:cNvSpPr>
            <a:spLocks noChangeShapeType="1"/>
          </p:cNvSpPr>
          <p:nvPr/>
        </p:nvSpPr>
        <p:spPr bwMode="auto">
          <a:xfrm>
            <a:off x="1801813" y="1220788"/>
            <a:ext cx="70373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38969" name="Line 908"/>
          <p:cNvSpPr>
            <a:spLocks noChangeShapeType="1"/>
          </p:cNvSpPr>
          <p:nvPr/>
        </p:nvSpPr>
        <p:spPr bwMode="auto">
          <a:xfrm>
            <a:off x="442913" y="536575"/>
            <a:ext cx="1358900" cy="1574800"/>
          </a:xfrm>
          <a:prstGeom prst="line">
            <a:avLst/>
          </a:prstGeom>
          <a:noFill/>
          <a:ln w="12700" cap="rnd">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8970" name="Text Box 928"/>
          <p:cNvSpPr txBox="1">
            <a:spLocks noChangeArrowheads="1"/>
          </p:cNvSpPr>
          <p:nvPr/>
        </p:nvSpPr>
        <p:spPr bwMode="auto">
          <a:xfrm>
            <a:off x="1246188" y="628650"/>
            <a:ext cx="366712" cy="1049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200" b="1">
                <a:solidFill>
                  <a:schemeClr val="bg2"/>
                </a:solidFill>
                <a:ea typeface="HG丸ｺﾞｼｯｸM-PRO" pitchFamily="50" charset="-128"/>
              </a:rPr>
              <a:t>基本ステップ</a:t>
            </a:r>
          </a:p>
        </p:txBody>
      </p:sp>
      <p:sp>
        <p:nvSpPr>
          <p:cNvPr id="38971" name="Text Box 929"/>
          <p:cNvSpPr txBox="1">
            <a:spLocks noChangeArrowheads="1"/>
          </p:cNvSpPr>
          <p:nvPr/>
        </p:nvSpPr>
        <p:spPr bwMode="auto">
          <a:xfrm>
            <a:off x="533400" y="1401763"/>
            <a:ext cx="800100" cy="65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200" b="1">
                <a:solidFill>
                  <a:schemeClr val="bg2"/>
                </a:solidFill>
                <a:ea typeface="HG丸ｺﾞｼｯｸM-PRO" pitchFamily="50" charset="-128"/>
              </a:rPr>
              <a:t>Ｑ７</a:t>
            </a:r>
          </a:p>
          <a:p>
            <a:pPr eaLnBrk="1" hangingPunct="1">
              <a:lnSpc>
                <a:spcPct val="70000"/>
              </a:lnSpc>
              <a:spcBef>
                <a:spcPct val="50000"/>
              </a:spcBef>
              <a:buFontTx/>
              <a:buNone/>
            </a:pPr>
            <a:r>
              <a:rPr lang="ja-JP" altLang="en-US" sz="1200" b="1">
                <a:solidFill>
                  <a:schemeClr val="bg2"/>
                </a:solidFill>
                <a:ea typeface="HG丸ｺﾞｼｯｸM-PRO" pitchFamily="50" charset="-128"/>
              </a:rPr>
              <a:t>Ｎ７</a:t>
            </a:r>
          </a:p>
          <a:p>
            <a:pPr eaLnBrk="1" hangingPunct="1">
              <a:lnSpc>
                <a:spcPct val="70000"/>
              </a:lnSpc>
              <a:spcBef>
                <a:spcPct val="50000"/>
              </a:spcBef>
              <a:buFontTx/>
              <a:buNone/>
            </a:pPr>
            <a:r>
              <a:rPr lang="ja-JP" altLang="en-US" sz="1200" b="1">
                <a:solidFill>
                  <a:schemeClr val="bg2"/>
                </a:solidFill>
                <a:ea typeface="HG丸ｺﾞｼｯｸM-PRO" pitchFamily="50" charset="-128"/>
              </a:rPr>
              <a:t>その他</a:t>
            </a:r>
          </a:p>
        </p:txBody>
      </p:sp>
      <p:sp>
        <p:nvSpPr>
          <p:cNvPr id="38972" name="Rectangle 470"/>
          <p:cNvSpPr>
            <a:spLocks noChangeArrowheads="1"/>
          </p:cNvSpPr>
          <p:nvPr/>
        </p:nvSpPr>
        <p:spPr bwMode="auto">
          <a:xfrm>
            <a:off x="250825" y="2111375"/>
            <a:ext cx="192088" cy="176053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ja-JP" altLang="en-US" sz="1000" b="1">
                <a:solidFill>
                  <a:schemeClr val="bg2"/>
                </a:solidFill>
                <a:latin typeface="HG丸ｺﾞｼｯｸM-PRO" pitchFamily="50" charset="-128"/>
                <a:ea typeface="HG丸ｺﾞｼｯｸM-PRO" pitchFamily="50" charset="-128"/>
              </a:rPr>
              <a:t>Ｑ７</a:t>
            </a:r>
          </a:p>
        </p:txBody>
      </p:sp>
      <p:sp>
        <p:nvSpPr>
          <p:cNvPr id="38973" name="Rectangle 509"/>
          <p:cNvSpPr>
            <a:spLocks noChangeArrowheads="1"/>
          </p:cNvSpPr>
          <p:nvPr/>
        </p:nvSpPr>
        <p:spPr bwMode="auto">
          <a:xfrm>
            <a:off x="8424863" y="29908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74" name="Rectangle 510"/>
          <p:cNvSpPr>
            <a:spLocks noChangeArrowheads="1"/>
          </p:cNvSpPr>
          <p:nvPr/>
        </p:nvSpPr>
        <p:spPr bwMode="auto">
          <a:xfrm>
            <a:off x="8008938" y="299085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75" name="Rectangle 511"/>
          <p:cNvSpPr>
            <a:spLocks noChangeArrowheads="1"/>
          </p:cNvSpPr>
          <p:nvPr/>
        </p:nvSpPr>
        <p:spPr bwMode="auto">
          <a:xfrm>
            <a:off x="7593013" y="299085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8976" name="Rectangle 512"/>
          <p:cNvSpPr>
            <a:spLocks noChangeArrowheads="1"/>
          </p:cNvSpPr>
          <p:nvPr/>
        </p:nvSpPr>
        <p:spPr bwMode="auto">
          <a:xfrm>
            <a:off x="7178675" y="29908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77" name="Rectangle 513"/>
          <p:cNvSpPr>
            <a:spLocks noChangeArrowheads="1"/>
          </p:cNvSpPr>
          <p:nvPr/>
        </p:nvSpPr>
        <p:spPr bwMode="auto">
          <a:xfrm>
            <a:off x="6762750" y="299085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8978" name="Rectangle 514"/>
          <p:cNvSpPr>
            <a:spLocks noChangeArrowheads="1"/>
          </p:cNvSpPr>
          <p:nvPr/>
        </p:nvSpPr>
        <p:spPr bwMode="auto">
          <a:xfrm>
            <a:off x="6348413" y="29908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79" name="Rectangle 515"/>
          <p:cNvSpPr>
            <a:spLocks noChangeArrowheads="1"/>
          </p:cNvSpPr>
          <p:nvPr/>
        </p:nvSpPr>
        <p:spPr bwMode="auto">
          <a:xfrm>
            <a:off x="5934075" y="29908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80" name="Rectangle 516"/>
          <p:cNvSpPr>
            <a:spLocks noChangeArrowheads="1"/>
          </p:cNvSpPr>
          <p:nvPr/>
        </p:nvSpPr>
        <p:spPr bwMode="auto">
          <a:xfrm>
            <a:off x="5516563" y="2990850"/>
            <a:ext cx="417512"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81" name="Rectangle 517"/>
          <p:cNvSpPr>
            <a:spLocks noChangeArrowheads="1"/>
          </p:cNvSpPr>
          <p:nvPr/>
        </p:nvSpPr>
        <p:spPr bwMode="auto">
          <a:xfrm>
            <a:off x="5102225" y="29908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82" name="Rectangle 518"/>
          <p:cNvSpPr>
            <a:spLocks noChangeArrowheads="1"/>
          </p:cNvSpPr>
          <p:nvPr/>
        </p:nvSpPr>
        <p:spPr bwMode="auto">
          <a:xfrm>
            <a:off x="4687888" y="29908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83" name="Rectangle 519"/>
          <p:cNvSpPr>
            <a:spLocks noChangeArrowheads="1"/>
          </p:cNvSpPr>
          <p:nvPr/>
        </p:nvSpPr>
        <p:spPr bwMode="auto">
          <a:xfrm>
            <a:off x="4271963" y="299085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84" name="Rectangle 520"/>
          <p:cNvSpPr>
            <a:spLocks noChangeArrowheads="1"/>
          </p:cNvSpPr>
          <p:nvPr/>
        </p:nvSpPr>
        <p:spPr bwMode="auto">
          <a:xfrm>
            <a:off x="3857625" y="29908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85" name="Rectangle 521"/>
          <p:cNvSpPr>
            <a:spLocks noChangeArrowheads="1"/>
          </p:cNvSpPr>
          <p:nvPr/>
        </p:nvSpPr>
        <p:spPr bwMode="auto">
          <a:xfrm>
            <a:off x="3443288" y="29908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86" name="Rectangle 522"/>
          <p:cNvSpPr>
            <a:spLocks noChangeArrowheads="1"/>
          </p:cNvSpPr>
          <p:nvPr/>
        </p:nvSpPr>
        <p:spPr bwMode="auto">
          <a:xfrm>
            <a:off x="3025775" y="2990850"/>
            <a:ext cx="417513"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87" name="Rectangle 523"/>
          <p:cNvSpPr>
            <a:spLocks noChangeArrowheads="1"/>
          </p:cNvSpPr>
          <p:nvPr/>
        </p:nvSpPr>
        <p:spPr bwMode="auto">
          <a:xfrm>
            <a:off x="2611438" y="29908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8988" name="Rectangle 524"/>
          <p:cNvSpPr>
            <a:spLocks noChangeArrowheads="1"/>
          </p:cNvSpPr>
          <p:nvPr/>
        </p:nvSpPr>
        <p:spPr bwMode="auto">
          <a:xfrm>
            <a:off x="2197100" y="29908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89" name="Rectangle 525"/>
          <p:cNvSpPr>
            <a:spLocks noChangeArrowheads="1"/>
          </p:cNvSpPr>
          <p:nvPr/>
        </p:nvSpPr>
        <p:spPr bwMode="auto">
          <a:xfrm>
            <a:off x="1801813" y="2990850"/>
            <a:ext cx="39528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90" name="Rectangle 526"/>
          <p:cNvSpPr>
            <a:spLocks noChangeArrowheads="1"/>
          </p:cNvSpPr>
          <p:nvPr/>
        </p:nvSpPr>
        <p:spPr bwMode="auto">
          <a:xfrm>
            <a:off x="442913" y="2990850"/>
            <a:ext cx="1358900" cy="176213"/>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a:t>
            </a:r>
            <a:r>
              <a:rPr lang="ja-JP" altLang="en-US" sz="900" b="1">
                <a:solidFill>
                  <a:schemeClr val="bg2"/>
                </a:solidFill>
                <a:latin typeface="HG丸ｺﾞｼｯｸM-PRO" pitchFamily="50" charset="-128"/>
                <a:ea typeface="HG丸ｺﾞｼｯｸM-PRO" pitchFamily="50" charset="-128"/>
              </a:rPr>
              <a:t>４</a:t>
            </a:r>
            <a:r>
              <a:rPr lang="en-US" altLang="ja-JP" sz="900" b="1">
                <a:solidFill>
                  <a:schemeClr val="bg2"/>
                </a:solidFill>
                <a:latin typeface="HG丸ｺﾞｼｯｸM-PRO" pitchFamily="50" charset="-128"/>
                <a:ea typeface="HG丸ｺﾞｼｯｸM-PRO" pitchFamily="50" charset="-128"/>
              </a:rPr>
              <a:t>)</a:t>
            </a:r>
            <a:r>
              <a:rPr lang="ja-JP" altLang="en-US" sz="900" b="1">
                <a:solidFill>
                  <a:schemeClr val="bg2"/>
                </a:solidFill>
                <a:latin typeface="HG丸ｺﾞｼｯｸM-PRO" pitchFamily="50" charset="-128"/>
                <a:ea typeface="HG丸ｺﾞｼｯｸM-PRO" pitchFamily="50" charset="-128"/>
              </a:rPr>
              <a:t>管理図</a:t>
            </a:r>
          </a:p>
        </p:txBody>
      </p:sp>
      <p:sp>
        <p:nvSpPr>
          <p:cNvPr id="38991" name="Rectangle 527"/>
          <p:cNvSpPr>
            <a:spLocks noChangeArrowheads="1"/>
          </p:cNvSpPr>
          <p:nvPr/>
        </p:nvSpPr>
        <p:spPr bwMode="auto">
          <a:xfrm>
            <a:off x="8424863" y="2816225"/>
            <a:ext cx="414337"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92" name="Rectangle 528"/>
          <p:cNvSpPr>
            <a:spLocks noChangeArrowheads="1"/>
          </p:cNvSpPr>
          <p:nvPr/>
        </p:nvSpPr>
        <p:spPr bwMode="auto">
          <a:xfrm>
            <a:off x="8008938" y="2816225"/>
            <a:ext cx="415925"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93" name="Rectangle 529"/>
          <p:cNvSpPr>
            <a:spLocks noChangeArrowheads="1"/>
          </p:cNvSpPr>
          <p:nvPr/>
        </p:nvSpPr>
        <p:spPr bwMode="auto">
          <a:xfrm>
            <a:off x="7593013" y="2816225"/>
            <a:ext cx="415925"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94" name="Rectangle 530"/>
          <p:cNvSpPr>
            <a:spLocks noChangeArrowheads="1"/>
          </p:cNvSpPr>
          <p:nvPr/>
        </p:nvSpPr>
        <p:spPr bwMode="auto">
          <a:xfrm>
            <a:off x="7178675" y="2816225"/>
            <a:ext cx="414338"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95" name="Rectangle 531"/>
          <p:cNvSpPr>
            <a:spLocks noChangeArrowheads="1"/>
          </p:cNvSpPr>
          <p:nvPr/>
        </p:nvSpPr>
        <p:spPr bwMode="auto">
          <a:xfrm>
            <a:off x="6762750" y="2816225"/>
            <a:ext cx="415925"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8996" name="Rectangle 532"/>
          <p:cNvSpPr>
            <a:spLocks noChangeArrowheads="1"/>
          </p:cNvSpPr>
          <p:nvPr/>
        </p:nvSpPr>
        <p:spPr bwMode="auto">
          <a:xfrm>
            <a:off x="6348413" y="2816225"/>
            <a:ext cx="414337"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97" name="Rectangle 533"/>
          <p:cNvSpPr>
            <a:spLocks noChangeArrowheads="1"/>
          </p:cNvSpPr>
          <p:nvPr/>
        </p:nvSpPr>
        <p:spPr bwMode="auto">
          <a:xfrm>
            <a:off x="5934075" y="2816225"/>
            <a:ext cx="414338"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98" name="Rectangle 534"/>
          <p:cNvSpPr>
            <a:spLocks noChangeArrowheads="1"/>
          </p:cNvSpPr>
          <p:nvPr/>
        </p:nvSpPr>
        <p:spPr bwMode="auto">
          <a:xfrm>
            <a:off x="5516563" y="2816225"/>
            <a:ext cx="417512"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8999" name="Rectangle 535"/>
          <p:cNvSpPr>
            <a:spLocks noChangeArrowheads="1"/>
          </p:cNvSpPr>
          <p:nvPr/>
        </p:nvSpPr>
        <p:spPr bwMode="auto">
          <a:xfrm>
            <a:off x="5102225" y="2816225"/>
            <a:ext cx="414338"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00" name="Rectangle 536"/>
          <p:cNvSpPr>
            <a:spLocks noChangeArrowheads="1"/>
          </p:cNvSpPr>
          <p:nvPr/>
        </p:nvSpPr>
        <p:spPr bwMode="auto">
          <a:xfrm>
            <a:off x="4687888" y="2816225"/>
            <a:ext cx="414337"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01" name="Rectangle 537"/>
          <p:cNvSpPr>
            <a:spLocks noChangeArrowheads="1"/>
          </p:cNvSpPr>
          <p:nvPr/>
        </p:nvSpPr>
        <p:spPr bwMode="auto">
          <a:xfrm>
            <a:off x="4271963" y="2816225"/>
            <a:ext cx="415925"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002" name="Rectangle 538"/>
          <p:cNvSpPr>
            <a:spLocks noChangeArrowheads="1"/>
          </p:cNvSpPr>
          <p:nvPr/>
        </p:nvSpPr>
        <p:spPr bwMode="auto">
          <a:xfrm>
            <a:off x="3857625" y="2816225"/>
            <a:ext cx="414338"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03" name="Rectangle 539"/>
          <p:cNvSpPr>
            <a:spLocks noChangeArrowheads="1"/>
          </p:cNvSpPr>
          <p:nvPr/>
        </p:nvSpPr>
        <p:spPr bwMode="auto">
          <a:xfrm>
            <a:off x="3443288" y="2816225"/>
            <a:ext cx="414337"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04" name="Rectangle 540"/>
          <p:cNvSpPr>
            <a:spLocks noChangeArrowheads="1"/>
          </p:cNvSpPr>
          <p:nvPr/>
        </p:nvSpPr>
        <p:spPr bwMode="auto">
          <a:xfrm>
            <a:off x="3025775" y="2816225"/>
            <a:ext cx="417513"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005" name="Rectangle 541"/>
          <p:cNvSpPr>
            <a:spLocks noChangeArrowheads="1"/>
          </p:cNvSpPr>
          <p:nvPr/>
        </p:nvSpPr>
        <p:spPr bwMode="auto">
          <a:xfrm>
            <a:off x="2611438" y="2816225"/>
            <a:ext cx="414337"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006" name="Rectangle 542"/>
          <p:cNvSpPr>
            <a:spLocks noChangeArrowheads="1"/>
          </p:cNvSpPr>
          <p:nvPr/>
        </p:nvSpPr>
        <p:spPr bwMode="auto">
          <a:xfrm>
            <a:off x="2197100" y="2816225"/>
            <a:ext cx="414338"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007" name="Rectangle 543"/>
          <p:cNvSpPr>
            <a:spLocks noChangeArrowheads="1"/>
          </p:cNvSpPr>
          <p:nvPr/>
        </p:nvSpPr>
        <p:spPr bwMode="auto">
          <a:xfrm>
            <a:off x="1801813" y="2816225"/>
            <a:ext cx="395287"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008" name="Rectangle 544"/>
          <p:cNvSpPr>
            <a:spLocks noChangeArrowheads="1"/>
          </p:cNvSpPr>
          <p:nvPr/>
        </p:nvSpPr>
        <p:spPr bwMode="auto">
          <a:xfrm>
            <a:off x="442913" y="2816225"/>
            <a:ext cx="1358900" cy="174625"/>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　・円グラフその他</a:t>
            </a:r>
          </a:p>
        </p:txBody>
      </p:sp>
      <p:sp>
        <p:nvSpPr>
          <p:cNvPr id="39009" name="Rectangle 545"/>
          <p:cNvSpPr>
            <a:spLocks noChangeArrowheads="1"/>
          </p:cNvSpPr>
          <p:nvPr/>
        </p:nvSpPr>
        <p:spPr bwMode="auto">
          <a:xfrm>
            <a:off x="8424863" y="264001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10" name="Rectangle 546"/>
          <p:cNvSpPr>
            <a:spLocks noChangeArrowheads="1"/>
          </p:cNvSpPr>
          <p:nvPr/>
        </p:nvSpPr>
        <p:spPr bwMode="auto">
          <a:xfrm>
            <a:off x="8008938" y="264001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11" name="Rectangle 547"/>
          <p:cNvSpPr>
            <a:spLocks noChangeArrowheads="1"/>
          </p:cNvSpPr>
          <p:nvPr/>
        </p:nvSpPr>
        <p:spPr bwMode="auto">
          <a:xfrm>
            <a:off x="7593013" y="264001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012" name="Rectangle 548"/>
          <p:cNvSpPr>
            <a:spLocks noChangeArrowheads="1"/>
          </p:cNvSpPr>
          <p:nvPr/>
        </p:nvSpPr>
        <p:spPr bwMode="auto">
          <a:xfrm>
            <a:off x="7178675" y="264001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13" name="Rectangle 549"/>
          <p:cNvSpPr>
            <a:spLocks noChangeArrowheads="1"/>
          </p:cNvSpPr>
          <p:nvPr/>
        </p:nvSpPr>
        <p:spPr bwMode="auto">
          <a:xfrm>
            <a:off x="6762750" y="264001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014" name="Rectangle 550"/>
          <p:cNvSpPr>
            <a:spLocks noChangeArrowheads="1"/>
          </p:cNvSpPr>
          <p:nvPr/>
        </p:nvSpPr>
        <p:spPr bwMode="auto">
          <a:xfrm>
            <a:off x="6348413" y="264001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15" name="Rectangle 551"/>
          <p:cNvSpPr>
            <a:spLocks noChangeArrowheads="1"/>
          </p:cNvSpPr>
          <p:nvPr/>
        </p:nvSpPr>
        <p:spPr bwMode="auto">
          <a:xfrm>
            <a:off x="5934075" y="264001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16" name="Rectangle 552"/>
          <p:cNvSpPr>
            <a:spLocks noChangeArrowheads="1"/>
          </p:cNvSpPr>
          <p:nvPr/>
        </p:nvSpPr>
        <p:spPr bwMode="auto">
          <a:xfrm>
            <a:off x="5516563" y="2640013"/>
            <a:ext cx="417512"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17" name="Rectangle 553"/>
          <p:cNvSpPr>
            <a:spLocks noChangeArrowheads="1"/>
          </p:cNvSpPr>
          <p:nvPr/>
        </p:nvSpPr>
        <p:spPr bwMode="auto">
          <a:xfrm>
            <a:off x="5102225" y="264001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18" name="Rectangle 554"/>
          <p:cNvSpPr>
            <a:spLocks noChangeArrowheads="1"/>
          </p:cNvSpPr>
          <p:nvPr/>
        </p:nvSpPr>
        <p:spPr bwMode="auto">
          <a:xfrm>
            <a:off x="4687888" y="264001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19" name="Rectangle 555"/>
          <p:cNvSpPr>
            <a:spLocks noChangeArrowheads="1"/>
          </p:cNvSpPr>
          <p:nvPr/>
        </p:nvSpPr>
        <p:spPr bwMode="auto">
          <a:xfrm>
            <a:off x="4271963" y="264001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020" name="Rectangle 556"/>
          <p:cNvSpPr>
            <a:spLocks noChangeArrowheads="1"/>
          </p:cNvSpPr>
          <p:nvPr/>
        </p:nvSpPr>
        <p:spPr bwMode="auto">
          <a:xfrm>
            <a:off x="3857625" y="264001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21" name="Rectangle 557"/>
          <p:cNvSpPr>
            <a:spLocks noChangeArrowheads="1"/>
          </p:cNvSpPr>
          <p:nvPr/>
        </p:nvSpPr>
        <p:spPr bwMode="auto">
          <a:xfrm>
            <a:off x="3443288" y="264001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22" name="Rectangle 558"/>
          <p:cNvSpPr>
            <a:spLocks noChangeArrowheads="1"/>
          </p:cNvSpPr>
          <p:nvPr/>
        </p:nvSpPr>
        <p:spPr bwMode="auto">
          <a:xfrm>
            <a:off x="3025775" y="2640013"/>
            <a:ext cx="417513"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023" name="Rectangle 559"/>
          <p:cNvSpPr>
            <a:spLocks noChangeArrowheads="1"/>
          </p:cNvSpPr>
          <p:nvPr/>
        </p:nvSpPr>
        <p:spPr bwMode="auto">
          <a:xfrm>
            <a:off x="2611438" y="264001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024" name="Rectangle 560"/>
          <p:cNvSpPr>
            <a:spLocks noChangeArrowheads="1"/>
          </p:cNvSpPr>
          <p:nvPr/>
        </p:nvSpPr>
        <p:spPr bwMode="auto">
          <a:xfrm>
            <a:off x="2197100" y="264001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025" name="Rectangle 561"/>
          <p:cNvSpPr>
            <a:spLocks noChangeArrowheads="1"/>
          </p:cNvSpPr>
          <p:nvPr/>
        </p:nvSpPr>
        <p:spPr bwMode="auto">
          <a:xfrm>
            <a:off x="1801813" y="2640013"/>
            <a:ext cx="39528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026" name="Rectangle 562"/>
          <p:cNvSpPr>
            <a:spLocks noChangeArrowheads="1"/>
          </p:cNvSpPr>
          <p:nvPr/>
        </p:nvSpPr>
        <p:spPr bwMode="auto">
          <a:xfrm>
            <a:off x="442913" y="2640013"/>
            <a:ext cx="1358900" cy="176212"/>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　・折れ線グラフ</a:t>
            </a:r>
          </a:p>
        </p:txBody>
      </p:sp>
      <p:sp>
        <p:nvSpPr>
          <p:cNvPr id="39027" name="Rectangle 739"/>
          <p:cNvSpPr>
            <a:spLocks noChangeArrowheads="1"/>
          </p:cNvSpPr>
          <p:nvPr/>
        </p:nvSpPr>
        <p:spPr bwMode="auto">
          <a:xfrm>
            <a:off x="8424863" y="36957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28" name="Rectangle 740"/>
          <p:cNvSpPr>
            <a:spLocks noChangeArrowheads="1"/>
          </p:cNvSpPr>
          <p:nvPr/>
        </p:nvSpPr>
        <p:spPr bwMode="auto">
          <a:xfrm>
            <a:off x="8008938" y="369570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29" name="Rectangle 741"/>
          <p:cNvSpPr>
            <a:spLocks noChangeArrowheads="1"/>
          </p:cNvSpPr>
          <p:nvPr/>
        </p:nvSpPr>
        <p:spPr bwMode="auto">
          <a:xfrm>
            <a:off x="7593013" y="369570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30" name="Rectangle 742"/>
          <p:cNvSpPr>
            <a:spLocks noChangeArrowheads="1"/>
          </p:cNvSpPr>
          <p:nvPr/>
        </p:nvSpPr>
        <p:spPr bwMode="auto">
          <a:xfrm>
            <a:off x="7178675" y="36957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31" name="Rectangle 743"/>
          <p:cNvSpPr>
            <a:spLocks noChangeArrowheads="1"/>
          </p:cNvSpPr>
          <p:nvPr/>
        </p:nvSpPr>
        <p:spPr bwMode="auto">
          <a:xfrm>
            <a:off x="6762750" y="369570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32" name="Rectangle 744"/>
          <p:cNvSpPr>
            <a:spLocks noChangeArrowheads="1"/>
          </p:cNvSpPr>
          <p:nvPr/>
        </p:nvSpPr>
        <p:spPr bwMode="auto">
          <a:xfrm>
            <a:off x="6348413" y="36957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33" name="Rectangle 745"/>
          <p:cNvSpPr>
            <a:spLocks noChangeArrowheads="1"/>
          </p:cNvSpPr>
          <p:nvPr/>
        </p:nvSpPr>
        <p:spPr bwMode="auto">
          <a:xfrm>
            <a:off x="5934075" y="36957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34" name="Rectangle 746"/>
          <p:cNvSpPr>
            <a:spLocks noChangeArrowheads="1"/>
          </p:cNvSpPr>
          <p:nvPr/>
        </p:nvSpPr>
        <p:spPr bwMode="auto">
          <a:xfrm>
            <a:off x="5516563" y="3695700"/>
            <a:ext cx="417512"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35" name="Rectangle 747"/>
          <p:cNvSpPr>
            <a:spLocks noChangeArrowheads="1"/>
          </p:cNvSpPr>
          <p:nvPr/>
        </p:nvSpPr>
        <p:spPr bwMode="auto">
          <a:xfrm>
            <a:off x="5102225" y="36957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36" name="Rectangle 748"/>
          <p:cNvSpPr>
            <a:spLocks noChangeArrowheads="1"/>
          </p:cNvSpPr>
          <p:nvPr/>
        </p:nvSpPr>
        <p:spPr bwMode="auto">
          <a:xfrm>
            <a:off x="4687888" y="36957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037" name="Rectangle 749"/>
          <p:cNvSpPr>
            <a:spLocks noChangeArrowheads="1"/>
          </p:cNvSpPr>
          <p:nvPr/>
        </p:nvSpPr>
        <p:spPr bwMode="auto">
          <a:xfrm>
            <a:off x="4271963" y="369570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38" name="Rectangle 750"/>
          <p:cNvSpPr>
            <a:spLocks noChangeArrowheads="1"/>
          </p:cNvSpPr>
          <p:nvPr/>
        </p:nvSpPr>
        <p:spPr bwMode="auto">
          <a:xfrm>
            <a:off x="3857625" y="36957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39" name="Rectangle 751"/>
          <p:cNvSpPr>
            <a:spLocks noChangeArrowheads="1"/>
          </p:cNvSpPr>
          <p:nvPr/>
        </p:nvSpPr>
        <p:spPr bwMode="auto">
          <a:xfrm>
            <a:off x="3443288" y="36957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040" name="Rectangle 752"/>
          <p:cNvSpPr>
            <a:spLocks noChangeArrowheads="1"/>
          </p:cNvSpPr>
          <p:nvPr/>
        </p:nvSpPr>
        <p:spPr bwMode="auto">
          <a:xfrm>
            <a:off x="3025775" y="3695700"/>
            <a:ext cx="417513"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41" name="Rectangle 753"/>
          <p:cNvSpPr>
            <a:spLocks noChangeArrowheads="1"/>
          </p:cNvSpPr>
          <p:nvPr/>
        </p:nvSpPr>
        <p:spPr bwMode="auto">
          <a:xfrm>
            <a:off x="2611438" y="36957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042" name="Rectangle 754"/>
          <p:cNvSpPr>
            <a:spLocks noChangeArrowheads="1"/>
          </p:cNvSpPr>
          <p:nvPr/>
        </p:nvSpPr>
        <p:spPr bwMode="auto">
          <a:xfrm>
            <a:off x="2197100" y="36957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43" name="Rectangle 755"/>
          <p:cNvSpPr>
            <a:spLocks noChangeArrowheads="1"/>
          </p:cNvSpPr>
          <p:nvPr/>
        </p:nvSpPr>
        <p:spPr bwMode="auto">
          <a:xfrm>
            <a:off x="1801813" y="3695700"/>
            <a:ext cx="39528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44" name="Rectangle 756"/>
          <p:cNvSpPr>
            <a:spLocks noChangeArrowheads="1"/>
          </p:cNvSpPr>
          <p:nvPr/>
        </p:nvSpPr>
        <p:spPr bwMode="auto">
          <a:xfrm>
            <a:off x="442913" y="3695700"/>
            <a:ext cx="1358900" cy="176213"/>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　　層別</a:t>
            </a:r>
          </a:p>
        </p:txBody>
      </p:sp>
      <p:sp>
        <p:nvSpPr>
          <p:cNvPr id="39045" name="Rectangle 757"/>
          <p:cNvSpPr>
            <a:spLocks noChangeArrowheads="1"/>
          </p:cNvSpPr>
          <p:nvPr/>
        </p:nvSpPr>
        <p:spPr bwMode="auto">
          <a:xfrm>
            <a:off x="8424863" y="35194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46" name="Rectangle 758"/>
          <p:cNvSpPr>
            <a:spLocks noChangeArrowheads="1"/>
          </p:cNvSpPr>
          <p:nvPr/>
        </p:nvSpPr>
        <p:spPr bwMode="auto">
          <a:xfrm>
            <a:off x="8008938" y="351948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47" name="Rectangle 759"/>
          <p:cNvSpPr>
            <a:spLocks noChangeArrowheads="1"/>
          </p:cNvSpPr>
          <p:nvPr/>
        </p:nvSpPr>
        <p:spPr bwMode="auto">
          <a:xfrm>
            <a:off x="7593013" y="351948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48" name="Rectangle 760"/>
          <p:cNvSpPr>
            <a:spLocks noChangeArrowheads="1"/>
          </p:cNvSpPr>
          <p:nvPr/>
        </p:nvSpPr>
        <p:spPr bwMode="auto">
          <a:xfrm>
            <a:off x="7178675" y="35194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49" name="Rectangle 761"/>
          <p:cNvSpPr>
            <a:spLocks noChangeArrowheads="1"/>
          </p:cNvSpPr>
          <p:nvPr/>
        </p:nvSpPr>
        <p:spPr bwMode="auto">
          <a:xfrm>
            <a:off x="6762750" y="351948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50" name="Rectangle 762"/>
          <p:cNvSpPr>
            <a:spLocks noChangeArrowheads="1"/>
          </p:cNvSpPr>
          <p:nvPr/>
        </p:nvSpPr>
        <p:spPr bwMode="auto">
          <a:xfrm>
            <a:off x="6348413" y="35194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51" name="Rectangle 763"/>
          <p:cNvSpPr>
            <a:spLocks noChangeArrowheads="1"/>
          </p:cNvSpPr>
          <p:nvPr/>
        </p:nvSpPr>
        <p:spPr bwMode="auto">
          <a:xfrm>
            <a:off x="5934075" y="35194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52" name="Rectangle 764"/>
          <p:cNvSpPr>
            <a:spLocks noChangeArrowheads="1"/>
          </p:cNvSpPr>
          <p:nvPr/>
        </p:nvSpPr>
        <p:spPr bwMode="auto">
          <a:xfrm>
            <a:off x="5516563" y="3519488"/>
            <a:ext cx="417512"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53" name="Rectangle 765"/>
          <p:cNvSpPr>
            <a:spLocks noChangeArrowheads="1"/>
          </p:cNvSpPr>
          <p:nvPr/>
        </p:nvSpPr>
        <p:spPr bwMode="auto">
          <a:xfrm>
            <a:off x="5102225" y="35194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054" name="Rectangle 766"/>
          <p:cNvSpPr>
            <a:spLocks noChangeArrowheads="1"/>
          </p:cNvSpPr>
          <p:nvPr/>
        </p:nvSpPr>
        <p:spPr bwMode="auto">
          <a:xfrm>
            <a:off x="4687888" y="35194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55" name="Rectangle 767"/>
          <p:cNvSpPr>
            <a:spLocks noChangeArrowheads="1"/>
          </p:cNvSpPr>
          <p:nvPr/>
        </p:nvSpPr>
        <p:spPr bwMode="auto">
          <a:xfrm>
            <a:off x="4271963" y="351948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056" name="Rectangle 768"/>
          <p:cNvSpPr>
            <a:spLocks noChangeArrowheads="1"/>
          </p:cNvSpPr>
          <p:nvPr/>
        </p:nvSpPr>
        <p:spPr bwMode="auto">
          <a:xfrm>
            <a:off x="3857625" y="35194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57" name="Rectangle 769"/>
          <p:cNvSpPr>
            <a:spLocks noChangeArrowheads="1"/>
          </p:cNvSpPr>
          <p:nvPr/>
        </p:nvSpPr>
        <p:spPr bwMode="auto">
          <a:xfrm>
            <a:off x="3443288" y="35194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58" name="Rectangle 770"/>
          <p:cNvSpPr>
            <a:spLocks noChangeArrowheads="1"/>
          </p:cNvSpPr>
          <p:nvPr/>
        </p:nvSpPr>
        <p:spPr bwMode="auto">
          <a:xfrm>
            <a:off x="3025775" y="3519488"/>
            <a:ext cx="417513"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59" name="Rectangle 771"/>
          <p:cNvSpPr>
            <a:spLocks noChangeArrowheads="1"/>
          </p:cNvSpPr>
          <p:nvPr/>
        </p:nvSpPr>
        <p:spPr bwMode="auto">
          <a:xfrm>
            <a:off x="2611438" y="35194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60" name="Rectangle 772"/>
          <p:cNvSpPr>
            <a:spLocks noChangeArrowheads="1"/>
          </p:cNvSpPr>
          <p:nvPr/>
        </p:nvSpPr>
        <p:spPr bwMode="auto">
          <a:xfrm>
            <a:off x="2197100" y="35194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61" name="Rectangle 773"/>
          <p:cNvSpPr>
            <a:spLocks noChangeArrowheads="1"/>
          </p:cNvSpPr>
          <p:nvPr/>
        </p:nvSpPr>
        <p:spPr bwMode="auto">
          <a:xfrm>
            <a:off x="1801813" y="3519488"/>
            <a:ext cx="39528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62" name="Rectangle 774"/>
          <p:cNvSpPr>
            <a:spLocks noChangeArrowheads="1"/>
          </p:cNvSpPr>
          <p:nvPr/>
        </p:nvSpPr>
        <p:spPr bwMode="auto">
          <a:xfrm>
            <a:off x="442913" y="3519488"/>
            <a:ext cx="1358900" cy="176212"/>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a:t>
            </a:r>
            <a:r>
              <a:rPr lang="ja-JP" altLang="en-US" sz="900" b="1">
                <a:solidFill>
                  <a:schemeClr val="bg2"/>
                </a:solidFill>
                <a:latin typeface="HG丸ｺﾞｼｯｸM-PRO" pitchFamily="50" charset="-128"/>
                <a:ea typeface="HG丸ｺﾞｼｯｸM-PRO" pitchFamily="50" charset="-128"/>
              </a:rPr>
              <a:t>７</a:t>
            </a:r>
            <a:r>
              <a:rPr lang="en-US" altLang="ja-JP" sz="900" b="1">
                <a:solidFill>
                  <a:schemeClr val="bg2"/>
                </a:solidFill>
                <a:latin typeface="HG丸ｺﾞｼｯｸM-PRO" pitchFamily="50" charset="-128"/>
                <a:ea typeface="HG丸ｺﾞｼｯｸM-PRO" pitchFamily="50" charset="-128"/>
              </a:rPr>
              <a:t>)</a:t>
            </a:r>
            <a:r>
              <a:rPr lang="ja-JP" altLang="en-US" sz="900" b="1">
                <a:solidFill>
                  <a:schemeClr val="bg2"/>
                </a:solidFill>
                <a:latin typeface="HG丸ｺﾞｼｯｸM-PRO" pitchFamily="50" charset="-128"/>
                <a:ea typeface="HG丸ｺﾞｼｯｸM-PRO" pitchFamily="50" charset="-128"/>
              </a:rPr>
              <a:t>散布図</a:t>
            </a:r>
          </a:p>
        </p:txBody>
      </p:sp>
      <p:sp>
        <p:nvSpPr>
          <p:cNvPr id="39063" name="Rectangle 775"/>
          <p:cNvSpPr>
            <a:spLocks noChangeArrowheads="1"/>
          </p:cNvSpPr>
          <p:nvPr/>
        </p:nvSpPr>
        <p:spPr bwMode="auto">
          <a:xfrm>
            <a:off x="8424863" y="33432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64" name="Rectangle 776"/>
          <p:cNvSpPr>
            <a:spLocks noChangeArrowheads="1"/>
          </p:cNvSpPr>
          <p:nvPr/>
        </p:nvSpPr>
        <p:spPr bwMode="auto">
          <a:xfrm>
            <a:off x="8008938" y="33432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65" name="Rectangle 777"/>
          <p:cNvSpPr>
            <a:spLocks noChangeArrowheads="1"/>
          </p:cNvSpPr>
          <p:nvPr/>
        </p:nvSpPr>
        <p:spPr bwMode="auto">
          <a:xfrm>
            <a:off x="7593013" y="33432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66" name="Rectangle 778"/>
          <p:cNvSpPr>
            <a:spLocks noChangeArrowheads="1"/>
          </p:cNvSpPr>
          <p:nvPr/>
        </p:nvSpPr>
        <p:spPr bwMode="auto">
          <a:xfrm>
            <a:off x="7178675" y="33432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67" name="Rectangle 779"/>
          <p:cNvSpPr>
            <a:spLocks noChangeArrowheads="1"/>
          </p:cNvSpPr>
          <p:nvPr/>
        </p:nvSpPr>
        <p:spPr bwMode="auto">
          <a:xfrm>
            <a:off x="6762750" y="33432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068" name="Rectangle 780"/>
          <p:cNvSpPr>
            <a:spLocks noChangeArrowheads="1"/>
          </p:cNvSpPr>
          <p:nvPr/>
        </p:nvSpPr>
        <p:spPr bwMode="auto">
          <a:xfrm>
            <a:off x="6348413" y="33432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69" name="Rectangle 781"/>
          <p:cNvSpPr>
            <a:spLocks noChangeArrowheads="1"/>
          </p:cNvSpPr>
          <p:nvPr/>
        </p:nvSpPr>
        <p:spPr bwMode="auto">
          <a:xfrm>
            <a:off x="5934075" y="33432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70" name="Rectangle 782"/>
          <p:cNvSpPr>
            <a:spLocks noChangeArrowheads="1"/>
          </p:cNvSpPr>
          <p:nvPr/>
        </p:nvSpPr>
        <p:spPr bwMode="auto">
          <a:xfrm>
            <a:off x="5516563" y="3343275"/>
            <a:ext cx="417512"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71" name="Rectangle 783"/>
          <p:cNvSpPr>
            <a:spLocks noChangeArrowheads="1"/>
          </p:cNvSpPr>
          <p:nvPr/>
        </p:nvSpPr>
        <p:spPr bwMode="auto">
          <a:xfrm>
            <a:off x="5102225" y="33432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72" name="Rectangle 784"/>
          <p:cNvSpPr>
            <a:spLocks noChangeArrowheads="1"/>
          </p:cNvSpPr>
          <p:nvPr/>
        </p:nvSpPr>
        <p:spPr bwMode="auto">
          <a:xfrm>
            <a:off x="4687888" y="33432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73" name="Rectangle 785"/>
          <p:cNvSpPr>
            <a:spLocks noChangeArrowheads="1"/>
          </p:cNvSpPr>
          <p:nvPr/>
        </p:nvSpPr>
        <p:spPr bwMode="auto">
          <a:xfrm>
            <a:off x="4271963" y="33432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074" name="Rectangle 786"/>
          <p:cNvSpPr>
            <a:spLocks noChangeArrowheads="1"/>
          </p:cNvSpPr>
          <p:nvPr/>
        </p:nvSpPr>
        <p:spPr bwMode="auto">
          <a:xfrm>
            <a:off x="3857625" y="33432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75" name="Rectangle 787"/>
          <p:cNvSpPr>
            <a:spLocks noChangeArrowheads="1"/>
          </p:cNvSpPr>
          <p:nvPr/>
        </p:nvSpPr>
        <p:spPr bwMode="auto">
          <a:xfrm>
            <a:off x="3443288" y="33432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076" name="Rectangle 788"/>
          <p:cNvSpPr>
            <a:spLocks noChangeArrowheads="1"/>
          </p:cNvSpPr>
          <p:nvPr/>
        </p:nvSpPr>
        <p:spPr bwMode="auto">
          <a:xfrm>
            <a:off x="3025775" y="3343275"/>
            <a:ext cx="417513"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77" name="Rectangle 789"/>
          <p:cNvSpPr>
            <a:spLocks noChangeArrowheads="1"/>
          </p:cNvSpPr>
          <p:nvPr/>
        </p:nvSpPr>
        <p:spPr bwMode="auto">
          <a:xfrm>
            <a:off x="2611438" y="33432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078" name="Rectangle 790"/>
          <p:cNvSpPr>
            <a:spLocks noChangeArrowheads="1"/>
          </p:cNvSpPr>
          <p:nvPr/>
        </p:nvSpPr>
        <p:spPr bwMode="auto">
          <a:xfrm>
            <a:off x="2197100" y="33432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79" name="Rectangle 791"/>
          <p:cNvSpPr>
            <a:spLocks noChangeArrowheads="1"/>
          </p:cNvSpPr>
          <p:nvPr/>
        </p:nvSpPr>
        <p:spPr bwMode="auto">
          <a:xfrm>
            <a:off x="1801813" y="3343275"/>
            <a:ext cx="39528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80" name="Rectangle 792"/>
          <p:cNvSpPr>
            <a:spLocks noChangeArrowheads="1"/>
          </p:cNvSpPr>
          <p:nvPr/>
        </p:nvSpPr>
        <p:spPr bwMode="auto">
          <a:xfrm>
            <a:off x="442913" y="3343275"/>
            <a:ext cx="1358900" cy="176213"/>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a:t>
            </a:r>
            <a:r>
              <a:rPr lang="ja-JP" altLang="en-US" sz="900" b="1">
                <a:solidFill>
                  <a:schemeClr val="bg2"/>
                </a:solidFill>
                <a:latin typeface="HG丸ｺﾞｼｯｸM-PRO" pitchFamily="50" charset="-128"/>
                <a:ea typeface="HG丸ｺﾞｼｯｸM-PRO" pitchFamily="50" charset="-128"/>
              </a:rPr>
              <a:t>６</a:t>
            </a:r>
            <a:r>
              <a:rPr lang="en-US" altLang="ja-JP" sz="900" b="1">
                <a:solidFill>
                  <a:schemeClr val="bg2"/>
                </a:solidFill>
                <a:latin typeface="HG丸ｺﾞｼｯｸM-PRO" pitchFamily="50" charset="-128"/>
                <a:ea typeface="HG丸ｺﾞｼｯｸM-PRO" pitchFamily="50" charset="-128"/>
              </a:rPr>
              <a:t>)</a:t>
            </a:r>
            <a:r>
              <a:rPr lang="ja-JP" altLang="en-US" sz="900" b="1">
                <a:solidFill>
                  <a:schemeClr val="bg2"/>
                </a:solidFill>
                <a:latin typeface="HG丸ｺﾞｼｯｸM-PRO" pitchFamily="50" charset="-128"/>
                <a:ea typeface="HG丸ｺﾞｼｯｸM-PRO" pitchFamily="50" charset="-128"/>
              </a:rPr>
              <a:t>ヒストグラム</a:t>
            </a:r>
          </a:p>
        </p:txBody>
      </p:sp>
      <p:sp>
        <p:nvSpPr>
          <p:cNvPr id="39081" name="Rectangle 793"/>
          <p:cNvSpPr>
            <a:spLocks noChangeArrowheads="1"/>
          </p:cNvSpPr>
          <p:nvPr/>
        </p:nvSpPr>
        <p:spPr bwMode="auto">
          <a:xfrm>
            <a:off x="8424863" y="316706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82" name="Rectangle 794"/>
          <p:cNvSpPr>
            <a:spLocks noChangeArrowheads="1"/>
          </p:cNvSpPr>
          <p:nvPr/>
        </p:nvSpPr>
        <p:spPr bwMode="auto">
          <a:xfrm>
            <a:off x="8008938" y="316706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83" name="Rectangle 795"/>
          <p:cNvSpPr>
            <a:spLocks noChangeArrowheads="1"/>
          </p:cNvSpPr>
          <p:nvPr/>
        </p:nvSpPr>
        <p:spPr bwMode="auto">
          <a:xfrm>
            <a:off x="7593013" y="316706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084" name="Rectangle 796"/>
          <p:cNvSpPr>
            <a:spLocks noChangeArrowheads="1"/>
          </p:cNvSpPr>
          <p:nvPr/>
        </p:nvSpPr>
        <p:spPr bwMode="auto">
          <a:xfrm>
            <a:off x="7178675" y="316706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85" name="Rectangle 797"/>
          <p:cNvSpPr>
            <a:spLocks noChangeArrowheads="1"/>
          </p:cNvSpPr>
          <p:nvPr/>
        </p:nvSpPr>
        <p:spPr bwMode="auto">
          <a:xfrm>
            <a:off x="6762750" y="316706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86" name="Rectangle 798"/>
          <p:cNvSpPr>
            <a:spLocks noChangeArrowheads="1"/>
          </p:cNvSpPr>
          <p:nvPr/>
        </p:nvSpPr>
        <p:spPr bwMode="auto">
          <a:xfrm>
            <a:off x="6348413" y="316706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087" name="Rectangle 799"/>
          <p:cNvSpPr>
            <a:spLocks noChangeArrowheads="1"/>
          </p:cNvSpPr>
          <p:nvPr/>
        </p:nvSpPr>
        <p:spPr bwMode="auto">
          <a:xfrm>
            <a:off x="5934075" y="316706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88" name="Rectangle 800"/>
          <p:cNvSpPr>
            <a:spLocks noChangeArrowheads="1"/>
          </p:cNvSpPr>
          <p:nvPr/>
        </p:nvSpPr>
        <p:spPr bwMode="auto">
          <a:xfrm>
            <a:off x="5516563" y="3167063"/>
            <a:ext cx="417512"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89" name="Rectangle 801"/>
          <p:cNvSpPr>
            <a:spLocks noChangeArrowheads="1"/>
          </p:cNvSpPr>
          <p:nvPr/>
        </p:nvSpPr>
        <p:spPr bwMode="auto">
          <a:xfrm>
            <a:off x="5102225" y="316706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90" name="Rectangle 802"/>
          <p:cNvSpPr>
            <a:spLocks noChangeArrowheads="1"/>
          </p:cNvSpPr>
          <p:nvPr/>
        </p:nvSpPr>
        <p:spPr bwMode="auto">
          <a:xfrm>
            <a:off x="4687888" y="316706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091" name="Rectangle 803"/>
          <p:cNvSpPr>
            <a:spLocks noChangeArrowheads="1"/>
          </p:cNvSpPr>
          <p:nvPr/>
        </p:nvSpPr>
        <p:spPr bwMode="auto">
          <a:xfrm>
            <a:off x="4271963" y="316706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92" name="Rectangle 804"/>
          <p:cNvSpPr>
            <a:spLocks noChangeArrowheads="1"/>
          </p:cNvSpPr>
          <p:nvPr/>
        </p:nvSpPr>
        <p:spPr bwMode="auto">
          <a:xfrm>
            <a:off x="3857625" y="316706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93" name="Rectangle 805"/>
          <p:cNvSpPr>
            <a:spLocks noChangeArrowheads="1"/>
          </p:cNvSpPr>
          <p:nvPr/>
        </p:nvSpPr>
        <p:spPr bwMode="auto">
          <a:xfrm>
            <a:off x="3443288" y="316706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94" name="Rectangle 806"/>
          <p:cNvSpPr>
            <a:spLocks noChangeArrowheads="1"/>
          </p:cNvSpPr>
          <p:nvPr/>
        </p:nvSpPr>
        <p:spPr bwMode="auto">
          <a:xfrm>
            <a:off x="3025775" y="3167063"/>
            <a:ext cx="417513"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 </a:t>
            </a:r>
          </a:p>
        </p:txBody>
      </p:sp>
      <p:sp>
        <p:nvSpPr>
          <p:cNvPr id="39095" name="Rectangle 807"/>
          <p:cNvSpPr>
            <a:spLocks noChangeArrowheads="1"/>
          </p:cNvSpPr>
          <p:nvPr/>
        </p:nvSpPr>
        <p:spPr bwMode="auto">
          <a:xfrm>
            <a:off x="2611438" y="316706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96" name="Rectangle 808"/>
          <p:cNvSpPr>
            <a:spLocks noChangeArrowheads="1"/>
          </p:cNvSpPr>
          <p:nvPr/>
        </p:nvSpPr>
        <p:spPr bwMode="auto">
          <a:xfrm>
            <a:off x="2197100" y="316706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97" name="Rectangle 809"/>
          <p:cNvSpPr>
            <a:spLocks noChangeArrowheads="1"/>
          </p:cNvSpPr>
          <p:nvPr/>
        </p:nvSpPr>
        <p:spPr bwMode="auto">
          <a:xfrm>
            <a:off x="1801813" y="3167063"/>
            <a:ext cx="39528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098" name="Rectangle 810"/>
          <p:cNvSpPr>
            <a:spLocks noChangeArrowheads="1"/>
          </p:cNvSpPr>
          <p:nvPr/>
        </p:nvSpPr>
        <p:spPr bwMode="auto">
          <a:xfrm>
            <a:off x="442913" y="3167063"/>
            <a:ext cx="1358900" cy="176212"/>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a:t>
            </a:r>
            <a:r>
              <a:rPr lang="ja-JP" altLang="en-US" sz="900" b="1">
                <a:solidFill>
                  <a:schemeClr val="bg2"/>
                </a:solidFill>
                <a:latin typeface="HG丸ｺﾞｼｯｸM-PRO" pitchFamily="50" charset="-128"/>
                <a:ea typeface="HG丸ｺﾞｼｯｸM-PRO" pitchFamily="50" charset="-128"/>
              </a:rPr>
              <a:t>５</a:t>
            </a:r>
            <a:r>
              <a:rPr lang="en-US" altLang="ja-JP" sz="900" b="1">
                <a:solidFill>
                  <a:schemeClr val="bg2"/>
                </a:solidFill>
                <a:latin typeface="HG丸ｺﾞｼｯｸM-PRO" pitchFamily="50" charset="-128"/>
                <a:ea typeface="HG丸ｺﾞｼｯｸM-PRO" pitchFamily="50" charset="-128"/>
              </a:rPr>
              <a:t>)</a:t>
            </a:r>
            <a:r>
              <a:rPr lang="ja-JP" altLang="en-US" sz="900" b="1">
                <a:solidFill>
                  <a:schemeClr val="bg2"/>
                </a:solidFill>
                <a:latin typeface="HG丸ｺﾞｼｯｸM-PRO" pitchFamily="50" charset="-128"/>
                <a:ea typeface="HG丸ｺﾞｼｯｸM-PRO" pitchFamily="50" charset="-128"/>
              </a:rPr>
              <a:t>チェックシート</a:t>
            </a:r>
          </a:p>
        </p:txBody>
      </p:sp>
      <p:sp>
        <p:nvSpPr>
          <p:cNvPr id="39099" name="Rectangle 811"/>
          <p:cNvSpPr>
            <a:spLocks noChangeArrowheads="1"/>
          </p:cNvSpPr>
          <p:nvPr/>
        </p:nvSpPr>
        <p:spPr bwMode="auto">
          <a:xfrm>
            <a:off x="8424863" y="24638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00" name="Rectangle 812"/>
          <p:cNvSpPr>
            <a:spLocks noChangeArrowheads="1"/>
          </p:cNvSpPr>
          <p:nvPr/>
        </p:nvSpPr>
        <p:spPr bwMode="auto">
          <a:xfrm>
            <a:off x="8008938" y="246380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01" name="Rectangle 813"/>
          <p:cNvSpPr>
            <a:spLocks noChangeArrowheads="1"/>
          </p:cNvSpPr>
          <p:nvPr/>
        </p:nvSpPr>
        <p:spPr bwMode="auto">
          <a:xfrm>
            <a:off x="7593013" y="246380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02" name="Rectangle 814"/>
          <p:cNvSpPr>
            <a:spLocks noChangeArrowheads="1"/>
          </p:cNvSpPr>
          <p:nvPr/>
        </p:nvSpPr>
        <p:spPr bwMode="auto">
          <a:xfrm>
            <a:off x="7178675" y="24638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03" name="Rectangle 815"/>
          <p:cNvSpPr>
            <a:spLocks noChangeArrowheads="1"/>
          </p:cNvSpPr>
          <p:nvPr/>
        </p:nvSpPr>
        <p:spPr bwMode="auto">
          <a:xfrm>
            <a:off x="6762750" y="246380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104" name="Rectangle 816"/>
          <p:cNvSpPr>
            <a:spLocks noChangeArrowheads="1"/>
          </p:cNvSpPr>
          <p:nvPr/>
        </p:nvSpPr>
        <p:spPr bwMode="auto">
          <a:xfrm>
            <a:off x="6348413" y="24638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05" name="Rectangle 817"/>
          <p:cNvSpPr>
            <a:spLocks noChangeArrowheads="1"/>
          </p:cNvSpPr>
          <p:nvPr/>
        </p:nvSpPr>
        <p:spPr bwMode="auto">
          <a:xfrm>
            <a:off x="5934075" y="24638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06" name="Rectangle 818"/>
          <p:cNvSpPr>
            <a:spLocks noChangeArrowheads="1"/>
          </p:cNvSpPr>
          <p:nvPr/>
        </p:nvSpPr>
        <p:spPr bwMode="auto">
          <a:xfrm>
            <a:off x="5516563" y="2463800"/>
            <a:ext cx="417512"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07" name="Rectangle 819"/>
          <p:cNvSpPr>
            <a:spLocks noChangeArrowheads="1"/>
          </p:cNvSpPr>
          <p:nvPr/>
        </p:nvSpPr>
        <p:spPr bwMode="auto">
          <a:xfrm>
            <a:off x="5102225" y="24638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08" name="Rectangle 820"/>
          <p:cNvSpPr>
            <a:spLocks noChangeArrowheads="1"/>
          </p:cNvSpPr>
          <p:nvPr/>
        </p:nvSpPr>
        <p:spPr bwMode="auto">
          <a:xfrm>
            <a:off x="4687888" y="24638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09" name="Rectangle 821"/>
          <p:cNvSpPr>
            <a:spLocks noChangeArrowheads="1"/>
          </p:cNvSpPr>
          <p:nvPr/>
        </p:nvSpPr>
        <p:spPr bwMode="auto">
          <a:xfrm>
            <a:off x="4271963" y="246380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110" name="Rectangle 822"/>
          <p:cNvSpPr>
            <a:spLocks noChangeArrowheads="1"/>
          </p:cNvSpPr>
          <p:nvPr/>
        </p:nvSpPr>
        <p:spPr bwMode="auto">
          <a:xfrm>
            <a:off x="3857625" y="24638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11" name="Rectangle 823"/>
          <p:cNvSpPr>
            <a:spLocks noChangeArrowheads="1"/>
          </p:cNvSpPr>
          <p:nvPr/>
        </p:nvSpPr>
        <p:spPr bwMode="auto">
          <a:xfrm>
            <a:off x="3443288" y="24638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12" name="Rectangle 824"/>
          <p:cNvSpPr>
            <a:spLocks noChangeArrowheads="1"/>
          </p:cNvSpPr>
          <p:nvPr/>
        </p:nvSpPr>
        <p:spPr bwMode="auto">
          <a:xfrm>
            <a:off x="3025775" y="2463800"/>
            <a:ext cx="417513"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113" name="Rectangle 825"/>
          <p:cNvSpPr>
            <a:spLocks noChangeArrowheads="1"/>
          </p:cNvSpPr>
          <p:nvPr/>
        </p:nvSpPr>
        <p:spPr bwMode="auto">
          <a:xfrm>
            <a:off x="2611438" y="24638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114" name="Rectangle 826"/>
          <p:cNvSpPr>
            <a:spLocks noChangeArrowheads="1"/>
          </p:cNvSpPr>
          <p:nvPr/>
        </p:nvSpPr>
        <p:spPr bwMode="auto">
          <a:xfrm>
            <a:off x="2197100" y="24638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115" name="Rectangle 827"/>
          <p:cNvSpPr>
            <a:spLocks noChangeArrowheads="1"/>
          </p:cNvSpPr>
          <p:nvPr/>
        </p:nvSpPr>
        <p:spPr bwMode="auto">
          <a:xfrm>
            <a:off x="1801813" y="2463800"/>
            <a:ext cx="39528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116" name="Rectangle 828"/>
          <p:cNvSpPr>
            <a:spLocks noChangeArrowheads="1"/>
          </p:cNvSpPr>
          <p:nvPr/>
        </p:nvSpPr>
        <p:spPr bwMode="auto">
          <a:xfrm>
            <a:off x="442913" y="2463800"/>
            <a:ext cx="1358900" cy="176213"/>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(3)</a:t>
            </a:r>
            <a:r>
              <a:rPr lang="ja-JP" altLang="en-US" sz="900" b="1">
                <a:solidFill>
                  <a:schemeClr val="bg2"/>
                </a:solidFill>
                <a:latin typeface="HG丸ｺﾞｼｯｸM-PRO" pitchFamily="50" charset="-128"/>
                <a:ea typeface="HG丸ｺﾞｼｯｸM-PRO" pitchFamily="50" charset="-128"/>
              </a:rPr>
              <a:t>・棒グラフ</a:t>
            </a:r>
          </a:p>
        </p:txBody>
      </p:sp>
      <p:sp>
        <p:nvSpPr>
          <p:cNvPr id="39117" name="Rectangle 829"/>
          <p:cNvSpPr>
            <a:spLocks noChangeArrowheads="1"/>
          </p:cNvSpPr>
          <p:nvPr/>
        </p:nvSpPr>
        <p:spPr bwMode="auto">
          <a:xfrm>
            <a:off x="8424863" y="22875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18" name="Rectangle 830"/>
          <p:cNvSpPr>
            <a:spLocks noChangeArrowheads="1"/>
          </p:cNvSpPr>
          <p:nvPr/>
        </p:nvSpPr>
        <p:spPr bwMode="auto">
          <a:xfrm>
            <a:off x="8008938" y="228758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19" name="Rectangle 831"/>
          <p:cNvSpPr>
            <a:spLocks noChangeArrowheads="1"/>
          </p:cNvSpPr>
          <p:nvPr/>
        </p:nvSpPr>
        <p:spPr bwMode="auto">
          <a:xfrm>
            <a:off x="7593013" y="228758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20" name="Rectangle 832"/>
          <p:cNvSpPr>
            <a:spLocks noChangeArrowheads="1"/>
          </p:cNvSpPr>
          <p:nvPr/>
        </p:nvSpPr>
        <p:spPr bwMode="auto">
          <a:xfrm>
            <a:off x="7178675" y="22875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21" name="Rectangle 833"/>
          <p:cNvSpPr>
            <a:spLocks noChangeArrowheads="1"/>
          </p:cNvSpPr>
          <p:nvPr/>
        </p:nvSpPr>
        <p:spPr bwMode="auto">
          <a:xfrm>
            <a:off x="6762750" y="228758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22" name="Rectangle 834"/>
          <p:cNvSpPr>
            <a:spLocks noChangeArrowheads="1"/>
          </p:cNvSpPr>
          <p:nvPr/>
        </p:nvSpPr>
        <p:spPr bwMode="auto">
          <a:xfrm>
            <a:off x="6348413" y="22875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23" name="Rectangle 835"/>
          <p:cNvSpPr>
            <a:spLocks noChangeArrowheads="1"/>
          </p:cNvSpPr>
          <p:nvPr/>
        </p:nvSpPr>
        <p:spPr bwMode="auto">
          <a:xfrm>
            <a:off x="5934075" y="22875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24" name="Rectangle 836"/>
          <p:cNvSpPr>
            <a:spLocks noChangeArrowheads="1"/>
          </p:cNvSpPr>
          <p:nvPr/>
        </p:nvSpPr>
        <p:spPr bwMode="auto">
          <a:xfrm>
            <a:off x="5516563" y="2287588"/>
            <a:ext cx="417512"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25" name="Rectangle 837"/>
          <p:cNvSpPr>
            <a:spLocks noChangeArrowheads="1"/>
          </p:cNvSpPr>
          <p:nvPr/>
        </p:nvSpPr>
        <p:spPr bwMode="auto">
          <a:xfrm>
            <a:off x="5102225" y="22875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126" name="Rectangle 838"/>
          <p:cNvSpPr>
            <a:spLocks noChangeArrowheads="1"/>
          </p:cNvSpPr>
          <p:nvPr/>
        </p:nvSpPr>
        <p:spPr bwMode="auto">
          <a:xfrm>
            <a:off x="4687888" y="22875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27" name="Rectangle 839"/>
          <p:cNvSpPr>
            <a:spLocks noChangeArrowheads="1"/>
          </p:cNvSpPr>
          <p:nvPr/>
        </p:nvSpPr>
        <p:spPr bwMode="auto">
          <a:xfrm>
            <a:off x="4271963" y="228758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128" name="Rectangle 840"/>
          <p:cNvSpPr>
            <a:spLocks noChangeArrowheads="1"/>
          </p:cNvSpPr>
          <p:nvPr/>
        </p:nvSpPr>
        <p:spPr bwMode="auto">
          <a:xfrm>
            <a:off x="3857625" y="22875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29" name="Rectangle 841"/>
          <p:cNvSpPr>
            <a:spLocks noChangeArrowheads="1"/>
          </p:cNvSpPr>
          <p:nvPr/>
        </p:nvSpPr>
        <p:spPr bwMode="auto">
          <a:xfrm>
            <a:off x="3443288" y="22875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30" name="Rectangle 842"/>
          <p:cNvSpPr>
            <a:spLocks noChangeArrowheads="1"/>
          </p:cNvSpPr>
          <p:nvPr/>
        </p:nvSpPr>
        <p:spPr bwMode="auto">
          <a:xfrm>
            <a:off x="3025775" y="2287588"/>
            <a:ext cx="417513"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31" name="Rectangle 843"/>
          <p:cNvSpPr>
            <a:spLocks noChangeArrowheads="1"/>
          </p:cNvSpPr>
          <p:nvPr/>
        </p:nvSpPr>
        <p:spPr bwMode="auto">
          <a:xfrm>
            <a:off x="2611438" y="22875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32" name="Rectangle 844"/>
          <p:cNvSpPr>
            <a:spLocks noChangeArrowheads="1"/>
          </p:cNvSpPr>
          <p:nvPr/>
        </p:nvSpPr>
        <p:spPr bwMode="auto">
          <a:xfrm>
            <a:off x="2197100" y="22875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33" name="Rectangle 845"/>
          <p:cNvSpPr>
            <a:spLocks noChangeArrowheads="1"/>
          </p:cNvSpPr>
          <p:nvPr/>
        </p:nvSpPr>
        <p:spPr bwMode="auto">
          <a:xfrm>
            <a:off x="1801813" y="2287588"/>
            <a:ext cx="39528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34" name="Rectangle 846"/>
          <p:cNvSpPr>
            <a:spLocks noChangeArrowheads="1"/>
          </p:cNvSpPr>
          <p:nvPr/>
        </p:nvSpPr>
        <p:spPr bwMode="auto">
          <a:xfrm>
            <a:off x="442913" y="2287588"/>
            <a:ext cx="1358900" cy="176212"/>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(2)</a:t>
            </a:r>
            <a:r>
              <a:rPr lang="ja-JP" altLang="en-US" sz="900" b="1">
                <a:solidFill>
                  <a:schemeClr val="bg2"/>
                </a:solidFill>
                <a:latin typeface="HG丸ｺﾞｼｯｸM-PRO" pitchFamily="50" charset="-128"/>
                <a:ea typeface="HG丸ｺﾞｼｯｸM-PRO" pitchFamily="50" charset="-128"/>
              </a:rPr>
              <a:t>特性要因図</a:t>
            </a:r>
          </a:p>
        </p:txBody>
      </p:sp>
      <p:sp>
        <p:nvSpPr>
          <p:cNvPr id="39135" name="Rectangle 847"/>
          <p:cNvSpPr>
            <a:spLocks noChangeArrowheads="1"/>
          </p:cNvSpPr>
          <p:nvPr/>
        </p:nvSpPr>
        <p:spPr bwMode="auto">
          <a:xfrm>
            <a:off x="8424863" y="21113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36" name="Rectangle 848"/>
          <p:cNvSpPr>
            <a:spLocks noChangeArrowheads="1"/>
          </p:cNvSpPr>
          <p:nvPr/>
        </p:nvSpPr>
        <p:spPr bwMode="auto">
          <a:xfrm>
            <a:off x="8008938" y="21113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37" name="Rectangle 849"/>
          <p:cNvSpPr>
            <a:spLocks noChangeArrowheads="1"/>
          </p:cNvSpPr>
          <p:nvPr/>
        </p:nvSpPr>
        <p:spPr bwMode="auto">
          <a:xfrm>
            <a:off x="7593013" y="21113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38" name="Rectangle 850"/>
          <p:cNvSpPr>
            <a:spLocks noChangeArrowheads="1"/>
          </p:cNvSpPr>
          <p:nvPr/>
        </p:nvSpPr>
        <p:spPr bwMode="auto">
          <a:xfrm>
            <a:off x="7178675" y="21113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39" name="Rectangle 851"/>
          <p:cNvSpPr>
            <a:spLocks noChangeArrowheads="1"/>
          </p:cNvSpPr>
          <p:nvPr/>
        </p:nvSpPr>
        <p:spPr bwMode="auto">
          <a:xfrm>
            <a:off x="6762750" y="21113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140" name="Rectangle 852"/>
          <p:cNvSpPr>
            <a:spLocks noChangeArrowheads="1"/>
          </p:cNvSpPr>
          <p:nvPr/>
        </p:nvSpPr>
        <p:spPr bwMode="auto">
          <a:xfrm>
            <a:off x="6348413" y="21113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141" name="Rectangle 853"/>
          <p:cNvSpPr>
            <a:spLocks noChangeArrowheads="1"/>
          </p:cNvSpPr>
          <p:nvPr/>
        </p:nvSpPr>
        <p:spPr bwMode="auto">
          <a:xfrm>
            <a:off x="5934075" y="21113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42" name="Rectangle 854"/>
          <p:cNvSpPr>
            <a:spLocks noChangeArrowheads="1"/>
          </p:cNvSpPr>
          <p:nvPr/>
        </p:nvSpPr>
        <p:spPr bwMode="auto">
          <a:xfrm>
            <a:off x="5516563" y="2111375"/>
            <a:ext cx="417512"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43" name="Rectangle 855"/>
          <p:cNvSpPr>
            <a:spLocks noChangeArrowheads="1"/>
          </p:cNvSpPr>
          <p:nvPr/>
        </p:nvSpPr>
        <p:spPr bwMode="auto">
          <a:xfrm>
            <a:off x="5102225" y="21113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44" name="Rectangle 856"/>
          <p:cNvSpPr>
            <a:spLocks noChangeArrowheads="1"/>
          </p:cNvSpPr>
          <p:nvPr/>
        </p:nvSpPr>
        <p:spPr bwMode="auto">
          <a:xfrm>
            <a:off x="4687888" y="21113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45" name="Rectangle 857"/>
          <p:cNvSpPr>
            <a:spLocks noChangeArrowheads="1"/>
          </p:cNvSpPr>
          <p:nvPr/>
        </p:nvSpPr>
        <p:spPr bwMode="auto">
          <a:xfrm>
            <a:off x="4271963" y="21113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46" name="Rectangle 858"/>
          <p:cNvSpPr>
            <a:spLocks noChangeArrowheads="1"/>
          </p:cNvSpPr>
          <p:nvPr/>
        </p:nvSpPr>
        <p:spPr bwMode="auto">
          <a:xfrm>
            <a:off x="3857625" y="21113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47" name="Rectangle 859"/>
          <p:cNvSpPr>
            <a:spLocks noChangeArrowheads="1"/>
          </p:cNvSpPr>
          <p:nvPr/>
        </p:nvSpPr>
        <p:spPr bwMode="auto">
          <a:xfrm>
            <a:off x="3443288" y="21113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48" name="Rectangle 860"/>
          <p:cNvSpPr>
            <a:spLocks noChangeArrowheads="1"/>
          </p:cNvSpPr>
          <p:nvPr/>
        </p:nvSpPr>
        <p:spPr bwMode="auto">
          <a:xfrm>
            <a:off x="3025775" y="2111375"/>
            <a:ext cx="417513"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149" name="Rectangle 861"/>
          <p:cNvSpPr>
            <a:spLocks noChangeArrowheads="1"/>
          </p:cNvSpPr>
          <p:nvPr/>
        </p:nvSpPr>
        <p:spPr bwMode="auto">
          <a:xfrm>
            <a:off x="2611438" y="21113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150" name="Rectangle 862"/>
          <p:cNvSpPr>
            <a:spLocks noChangeArrowheads="1"/>
          </p:cNvSpPr>
          <p:nvPr/>
        </p:nvSpPr>
        <p:spPr bwMode="auto">
          <a:xfrm>
            <a:off x="2197100" y="21113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151" name="Rectangle 863"/>
          <p:cNvSpPr>
            <a:spLocks noChangeArrowheads="1"/>
          </p:cNvSpPr>
          <p:nvPr/>
        </p:nvSpPr>
        <p:spPr bwMode="auto">
          <a:xfrm>
            <a:off x="1801813" y="2111375"/>
            <a:ext cx="39528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152" name="Rectangle 864"/>
          <p:cNvSpPr>
            <a:spLocks noChangeArrowheads="1"/>
          </p:cNvSpPr>
          <p:nvPr/>
        </p:nvSpPr>
        <p:spPr bwMode="auto">
          <a:xfrm>
            <a:off x="442913" y="2111375"/>
            <a:ext cx="1358900" cy="176213"/>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(1)</a:t>
            </a:r>
            <a:r>
              <a:rPr lang="ja-JP" altLang="en-US" sz="900" b="1">
                <a:solidFill>
                  <a:schemeClr val="bg2"/>
                </a:solidFill>
                <a:latin typeface="HG丸ｺﾞｼｯｸM-PRO" pitchFamily="50" charset="-128"/>
                <a:ea typeface="HG丸ｺﾞｼｯｸM-PRO" pitchFamily="50" charset="-128"/>
              </a:rPr>
              <a:t>パレート図</a:t>
            </a:r>
          </a:p>
        </p:txBody>
      </p:sp>
      <p:sp>
        <p:nvSpPr>
          <p:cNvPr id="39153" name="Line 883"/>
          <p:cNvSpPr>
            <a:spLocks noChangeShapeType="1"/>
          </p:cNvSpPr>
          <p:nvPr/>
        </p:nvSpPr>
        <p:spPr bwMode="auto">
          <a:xfrm>
            <a:off x="238125" y="2111375"/>
            <a:ext cx="8588375"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39154" name="Line 884"/>
          <p:cNvSpPr>
            <a:spLocks noChangeShapeType="1"/>
          </p:cNvSpPr>
          <p:nvPr/>
        </p:nvSpPr>
        <p:spPr bwMode="auto">
          <a:xfrm>
            <a:off x="250825" y="3871913"/>
            <a:ext cx="8588375"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39155" name="Line 910"/>
          <p:cNvSpPr>
            <a:spLocks noChangeShapeType="1"/>
          </p:cNvSpPr>
          <p:nvPr/>
        </p:nvSpPr>
        <p:spPr bwMode="auto">
          <a:xfrm>
            <a:off x="442913" y="2287588"/>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39156" name="Line 911"/>
          <p:cNvSpPr>
            <a:spLocks noChangeShapeType="1"/>
          </p:cNvSpPr>
          <p:nvPr/>
        </p:nvSpPr>
        <p:spPr bwMode="auto">
          <a:xfrm>
            <a:off x="442913" y="2463800"/>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39157" name="Line 912"/>
          <p:cNvSpPr>
            <a:spLocks noChangeShapeType="1"/>
          </p:cNvSpPr>
          <p:nvPr/>
        </p:nvSpPr>
        <p:spPr bwMode="auto">
          <a:xfrm>
            <a:off x="442913" y="2640013"/>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39158" name="Line 913"/>
          <p:cNvSpPr>
            <a:spLocks noChangeShapeType="1"/>
          </p:cNvSpPr>
          <p:nvPr/>
        </p:nvSpPr>
        <p:spPr bwMode="auto">
          <a:xfrm>
            <a:off x="442913" y="2828925"/>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9159" name="Line 914"/>
          <p:cNvSpPr>
            <a:spLocks noChangeShapeType="1"/>
          </p:cNvSpPr>
          <p:nvPr/>
        </p:nvSpPr>
        <p:spPr bwMode="auto">
          <a:xfrm>
            <a:off x="442913" y="2990850"/>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9160" name="Line 915"/>
          <p:cNvSpPr>
            <a:spLocks noChangeShapeType="1"/>
          </p:cNvSpPr>
          <p:nvPr/>
        </p:nvSpPr>
        <p:spPr bwMode="auto">
          <a:xfrm>
            <a:off x="442913" y="3167063"/>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9161" name="Line 916"/>
          <p:cNvSpPr>
            <a:spLocks noChangeShapeType="1"/>
          </p:cNvSpPr>
          <p:nvPr/>
        </p:nvSpPr>
        <p:spPr bwMode="auto">
          <a:xfrm>
            <a:off x="458788" y="3341688"/>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39162" name="Line 917"/>
          <p:cNvSpPr>
            <a:spLocks noChangeShapeType="1"/>
          </p:cNvSpPr>
          <p:nvPr/>
        </p:nvSpPr>
        <p:spPr bwMode="auto">
          <a:xfrm>
            <a:off x="442913" y="3519488"/>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39163" name="Line 918"/>
          <p:cNvSpPr>
            <a:spLocks noChangeShapeType="1"/>
          </p:cNvSpPr>
          <p:nvPr/>
        </p:nvSpPr>
        <p:spPr bwMode="auto">
          <a:xfrm>
            <a:off x="442913" y="3695700"/>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39164" name="Rectangle 469"/>
          <p:cNvSpPr>
            <a:spLocks noChangeArrowheads="1"/>
          </p:cNvSpPr>
          <p:nvPr/>
        </p:nvSpPr>
        <p:spPr bwMode="auto">
          <a:xfrm>
            <a:off x="250825" y="3871913"/>
            <a:ext cx="192088" cy="12319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ja-JP" altLang="en-US" sz="1000" b="1">
                <a:solidFill>
                  <a:schemeClr val="bg2"/>
                </a:solidFill>
                <a:latin typeface="HG丸ｺﾞｼｯｸM-PRO" pitchFamily="50" charset="-128"/>
                <a:ea typeface="HG丸ｺﾞｼｯｸM-PRO" pitchFamily="50" charset="-128"/>
              </a:rPr>
              <a:t>Ｎ７</a:t>
            </a:r>
          </a:p>
        </p:txBody>
      </p:sp>
      <p:sp>
        <p:nvSpPr>
          <p:cNvPr id="39165" name="Rectangle 613"/>
          <p:cNvSpPr>
            <a:spLocks noChangeArrowheads="1"/>
          </p:cNvSpPr>
          <p:nvPr/>
        </p:nvSpPr>
        <p:spPr bwMode="auto">
          <a:xfrm>
            <a:off x="8424863" y="49276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66" name="Rectangle 614"/>
          <p:cNvSpPr>
            <a:spLocks noChangeArrowheads="1"/>
          </p:cNvSpPr>
          <p:nvPr/>
        </p:nvSpPr>
        <p:spPr bwMode="auto">
          <a:xfrm>
            <a:off x="8008938" y="492760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67" name="Rectangle 615"/>
          <p:cNvSpPr>
            <a:spLocks noChangeArrowheads="1"/>
          </p:cNvSpPr>
          <p:nvPr/>
        </p:nvSpPr>
        <p:spPr bwMode="auto">
          <a:xfrm>
            <a:off x="7593013" y="492760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68" name="Rectangle 616"/>
          <p:cNvSpPr>
            <a:spLocks noChangeArrowheads="1"/>
          </p:cNvSpPr>
          <p:nvPr/>
        </p:nvSpPr>
        <p:spPr bwMode="auto">
          <a:xfrm>
            <a:off x="7178675" y="49276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69" name="Rectangle 617"/>
          <p:cNvSpPr>
            <a:spLocks noChangeArrowheads="1"/>
          </p:cNvSpPr>
          <p:nvPr/>
        </p:nvSpPr>
        <p:spPr bwMode="auto">
          <a:xfrm>
            <a:off x="6762750" y="492760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70" name="Rectangle 618"/>
          <p:cNvSpPr>
            <a:spLocks noChangeArrowheads="1"/>
          </p:cNvSpPr>
          <p:nvPr/>
        </p:nvSpPr>
        <p:spPr bwMode="auto">
          <a:xfrm>
            <a:off x="6348413" y="49276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71" name="Rectangle 619"/>
          <p:cNvSpPr>
            <a:spLocks noChangeArrowheads="1"/>
          </p:cNvSpPr>
          <p:nvPr/>
        </p:nvSpPr>
        <p:spPr bwMode="auto">
          <a:xfrm>
            <a:off x="5934075" y="49276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72" name="Rectangle 620"/>
          <p:cNvSpPr>
            <a:spLocks noChangeArrowheads="1"/>
          </p:cNvSpPr>
          <p:nvPr/>
        </p:nvSpPr>
        <p:spPr bwMode="auto">
          <a:xfrm>
            <a:off x="5516563" y="4927600"/>
            <a:ext cx="417512"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73" name="Rectangle 621"/>
          <p:cNvSpPr>
            <a:spLocks noChangeArrowheads="1"/>
          </p:cNvSpPr>
          <p:nvPr/>
        </p:nvSpPr>
        <p:spPr bwMode="auto">
          <a:xfrm>
            <a:off x="5102225" y="49276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74" name="Rectangle 622"/>
          <p:cNvSpPr>
            <a:spLocks noChangeArrowheads="1"/>
          </p:cNvSpPr>
          <p:nvPr/>
        </p:nvSpPr>
        <p:spPr bwMode="auto">
          <a:xfrm>
            <a:off x="4687888" y="49276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75" name="Rectangle 623"/>
          <p:cNvSpPr>
            <a:spLocks noChangeArrowheads="1"/>
          </p:cNvSpPr>
          <p:nvPr/>
        </p:nvSpPr>
        <p:spPr bwMode="auto">
          <a:xfrm>
            <a:off x="4271963" y="492760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176" name="Rectangle 624"/>
          <p:cNvSpPr>
            <a:spLocks noChangeArrowheads="1"/>
          </p:cNvSpPr>
          <p:nvPr/>
        </p:nvSpPr>
        <p:spPr bwMode="auto">
          <a:xfrm>
            <a:off x="3857625" y="49276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77" name="Rectangle 625"/>
          <p:cNvSpPr>
            <a:spLocks noChangeArrowheads="1"/>
          </p:cNvSpPr>
          <p:nvPr/>
        </p:nvSpPr>
        <p:spPr bwMode="auto">
          <a:xfrm>
            <a:off x="3443288" y="49276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78" name="Rectangle 626"/>
          <p:cNvSpPr>
            <a:spLocks noChangeArrowheads="1"/>
          </p:cNvSpPr>
          <p:nvPr/>
        </p:nvSpPr>
        <p:spPr bwMode="auto">
          <a:xfrm>
            <a:off x="3025775" y="4927600"/>
            <a:ext cx="417513"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79" name="Rectangle 627"/>
          <p:cNvSpPr>
            <a:spLocks noChangeArrowheads="1"/>
          </p:cNvSpPr>
          <p:nvPr/>
        </p:nvSpPr>
        <p:spPr bwMode="auto">
          <a:xfrm>
            <a:off x="2611438" y="49276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180" name="Rectangle 628"/>
          <p:cNvSpPr>
            <a:spLocks noChangeArrowheads="1"/>
          </p:cNvSpPr>
          <p:nvPr/>
        </p:nvSpPr>
        <p:spPr bwMode="auto">
          <a:xfrm>
            <a:off x="2197100" y="49276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81" name="Rectangle 629"/>
          <p:cNvSpPr>
            <a:spLocks noChangeArrowheads="1"/>
          </p:cNvSpPr>
          <p:nvPr/>
        </p:nvSpPr>
        <p:spPr bwMode="auto">
          <a:xfrm>
            <a:off x="1801813" y="4927600"/>
            <a:ext cx="39528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82" name="Rectangle 630"/>
          <p:cNvSpPr>
            <a:spLocks noChangeArrowheads="1"/>
          </p:cNvSpPr>
          <p:nvPr/>
        </p:nvSpPr>
        <p:spPr bwMode="auto">
          <a:xfrm>
            <a:off x="442913" y="4927600"/>
            <a:ext cx="1358900"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(7)</a:t>
            </a:r>
            <a:r>
              <a:rPr lang="ja-JP" altLang="en-US" sz="900" b="1">
                <a:solidFill>
                  <a:schemeClr val="bg2"/>
                </a:solidFill>
                <a:latin typeface="HG丸ｺﾞｼｯｸM-PRO" pitchFamily="50" charset="-128"/>
                <a:ea typeface="HG丸ｺﾞｼｯｸM-PRO" pitchFamily="50" charset="-128"/>
              </a:rPr>
              <a:t>ﾏﾄﾘｯｸｽﾃﾞｰﾀ解析</a:t>
            </a:r>
          </a:p>
        </p:txBody>
      </p:sp>
      <p:sp>
        <p:nvSpPr>
          <p:cNvPr id="39183" name="Rectangle 631"/>
          <p:cNvSpPr>
            <a:spLocks noChangeArrowheads="1"/>
          </p:cNvSpPr>
          <p:nvPr/>
        </p:nvSpPr>
        <p:spPr bwMode="auto">
          <a:xfrm>
            <a:off x="8424863" y="47513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84" name="Rectangle 632"/>
          <p:cNvSpPr>
            <a:spLocks noChangeArrowheads="1"/>
          </p:cNvSpPr>
          <p:nvPr/>
        </p:nvSpPr>
        <p:spPr bwMode="auto">
          <a:xfrm>
            <a:off x="8008938" y="475138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85" name="Rectangle 633"/>
          <p:cNvSpPr>
            <a:spLocks noChangeArrowheads="1"/>
          </p:cNvSpPr>
          <p:nvPr/>
        </p:nvSpPr>
        <p:spPr bwMode="auto">
          <a:xfrm>
            <a:off x="7593013" y="475138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86" name="Rectangle 634"/>
          <p:cNvSpPr>
            <a:spLocks noChangeArrowheads="1"/>
          </p:cNvSpPr>
          <p:nvPr/>
        </p:nvSpPr>
        <p:spPr bwMode="auto">
          <a:xfrm>
            <a:off x="7178675" y="47513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87" name="Rectangle 635"/>
          <p:cNvSpPr>
            <a:spLocks noChangeArrowheads="1"/>
          </p:cNvSpPr>
          <p:nvPr/>
        </p:nvSpPr>
        <p:spPr bwMode="auto">
          <a:xfrm>
            <a:off x="6762750" y="475138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88" name="Rectangle 636"/>
          <p:cNvSpPr>
            <a:spLocks noChangeArrowheads="1"/>
          </p:cNvSpPr>
          <p:nvPr/>
        </p:nvSpPr>
        <p:spPr bwMode="auto">
          <a:xfrm>
            <a:off x="6348413" y="47513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89" name="Rectangle 637"/>
          <p:cNvSpPr>
            <a:spLocks noChangeArrowheads="1"/>
          </p:cNvSpPr>
          <p:nvPr/>
        </p:nvSpPr>
        <p:spPr bwMode="auto">
          <a:xfrm>
            <a:off x="5934075" y="47513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90" name="Rectangle 638"/>
          <p:cNvSpPr>
            <a:spLocks noChangeArrowheads="1"/>
          </p:cNvSpPr>
          <p:nvPr/>
        </p:nvSpPr>
        <p:spPr bwMode="auto">
          <a:xfrm>
            <a:off x="5516563" y="4751388"/>
            <a:ext cx="417512"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191" name="Rectangle 639"/>
          <p:cNvSpPr>
            <a:spLocks noChangeArrowheads="1"/>
          </p:cNvSpPr>
          <p:nvPr/>
        </p:nvSpPr>
        <p:spPr bwMode="auto">
          <a:xfrm>
            <a:off x="5102225" y="47513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92" name="Rectangle 640"/>
          <p:cNvSpPr>
            <a:spLocks noChangeArrowheads="1"/>
          </p:cNvSpPr>
          <p:nvPr/>
        </p:nvSpPr>
        <p:spPr bwMode="auto">
          <a:xfrm>
            <a:off x="4687888" y="47513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93" name="Rectangle 641"/>
          <p:cNvSpPr>
            <a:spLocks noChangeArrowheads="1"/>
          </p:cNvSpPr>
          <p:nvPr/>
        </p:nvSpPr>
        <p:spPr bwMode="auto">
          <a:xfrm>
            <a:off x="4271963" y="475138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94" name="Rectangle 642"/>
          <p:cNvSpPr>
            <a:spLocks noChangeArrowheads="1"/>
          </p:cNvSpPr>
          <p:nvPr/>
        </p:nvSpPr>
        <p:spPr bwMode="auto">
          <a:xfrm>
            <a:off x="3857625" y="47513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95" name="Rectangle 643"/>
          <p:cNvSpPr>
            <a:spLocks noChangeArrowheads="1"/>
          </p:cNvSpPr>
          <p:nvPr/>
        </p:nvSpPr>
        <p:spPr bwMode="auto">
          <a:xfrm>
            <a:off x="3443288" y="47513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96" name="Rectangle 644"/>
          <p:cNvSpPr>
            <a:spLocks noChangeArrowheads="1"/>
          </p:cNvSpPr>
          <p:nvPr/>
        </p:nvSpPr>
        <p:spPr bwMode="auto">
          <a:xfrm>
            <a:off x="3025775" y="4751388"/>
            <a:ext cx="417513"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97" name="Rectangle 645"/>
          <p:cNvSpPr>
            <a:spLocks noChangeArrowheads="1"/>
          </p:cNvSpPr>
          <p:nvPr/>
        </p:nvSpPr>
        <p:spPr bwMode="auto">
          <a:xfrm>
            <a:off x="2611438" y="47513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98" name="Rectangle 646"/>
          <p:cNvSpPr>
            <a:spLocks noChangeArrowheads="1"/>
          </p:cNvSpPr>
          <p:nvPr/>
        </p:nvSpPr>
        <p:spPr bwMode="auto">
          <a:xfrm>
            <a:off x="2197100" y="47513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199" name="Rectangle 647"/>
          <p:cNvSpPr>
            <a:spLocks noChangeArrowheads="1"/>
          </p:cNvSpPr>
          <p:nvPr/>
        </p:nvSpPr>
        <p:spPr bwMode="auto">
          <a:xfrm>
            <a:off x="1801813" y="4751388"/>
            <a:ext cx="39528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00" name="Rectangle 648"/>
          <p:cNvSpPr>
            <a:spLocks noChangeArrowheads="1"/>
          </p:cNvSpPr>
          <p:nvPr/>
        </p:nvSpPr>
        <p:spPr bwMode="auto">
          <a:xfrm>
            <a:off x="442913" y="4751388"/>
            <a:ext cx="1358900"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(6)</a:t>
            </a:r>
            <a:r>
              <a:rPr lang="ja-JP" altLang="en-US" sz="900" b="1">
                <a:solidFill>
                  <a:schemeClr val="bg2"/>
                </a:solidFill>
                <a:latin typeface="HG丸ｺﾞｼｯｸM-PRO" pitchFamily="50" charset="-128"/>
                <a:ea typeface="HG丸ｺﾞｼｯｸM-PRO" pitchFamily="50" charset="-128"/>
              </a:rPr>
              <a:t>ＰＤＰＣ</a:t>
            </a:r>
          </a:p>
        </p:txBody>
      </p:sp>
      <p:sp>
        <p:nvSpPr>
          <p:cNvPr id="39201" name="Rectangle 649"/>
          <p:cNvSpPr>
            <a:spLocks noChangeArrowheads="1"/>
          </p:cNvSpPr>
          <p:nvPr/>
        </p:nvSpPr>
        <p:spPr bwMode="auto">
          <a:xfrm>
            <a:off x="8424863" y="45751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202" name="Rectangle 650"/>
          <p:cNvSpPr>
            <a:spLocks noChangeArrowheads="1"/>
          </p:cNvSpPr>
          <p:nvPr/>
        </p:nvSpPr>
        <p:spPr bwMode="auto">
          <a:xfrm>
            <a:off x="8008938" y="45751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03" name="Rectangle 651"/>
          <p:cNvSpPr>
            <a:spLocks noChangeArrowheads="1"/>
          </p:cNvSpPr>
          <p:nvPr/>
        </p:nvSpPr>
        <p:spPr bwMode="auto">
          <a:xfrm>
            <a:off x="7593013" y="45751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04" name="Rectangle 652"/>
          <p:cNvSpPr>
            <a:spLocks noChangeArrowheads="1"/>
          </p:cNvSpPr>
          <p:nvPr/>
        </p:nvSpPr>
        <p:spPr bwMode="auto">
          <a:xfrm>
            <a:off x="7178675" y="45751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05" name="Rectangle 653"/>
          <p:cNvSpPr>
            <a:spLocks noChangeArrowheads="1"/>
          </p:cNvSpPr>
          <p:nvPr/>
        </p:nvSpPr>
        <p:spPr bwMode="auto">
          <a:xfrm>
            <a:off x="6762750" y="45751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06" name="Rectangle 654"/>
          <p:cNvSpPr>
            <a:spLocks noChangeArrowheads="1"/>
          </p:cNvSpPr>
          <p:nvPr/>
        </p:nvSpPr>
        <p:spPr bwMode="auto">
          <a:xfrm>
            <a:off x="6348413" y="45751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07" name="Rectangle 655"/>
          <p:cNvSpPr>
            <a:spLocks noChangeArrowheads="1"/>
          </p:cNvSpPr>
          <p:nvPr/>
        </p:nvSpPr>
        <p:spPr bwMode="auto">
          <a:xfrm>
            <a:off x="5934075" y="45751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08" name="Rectangle 656"/>
          <p:cNvSpPr>
            <a:spLocks noChangeArrowheads="1"/>
          </p:cNvSpPr>
          <p:nvPr/>
        </p:nvSpPr>
        <p:spPr bwMode="auto">
          <a:xfrm>
            <a:off x="5516563" y="4575175"/>
            <a:ext cx="417512"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09" name="Rectangle 657"/>
          <p:cNvSpPr>
            <a:spLocks noChangeArrowheads="1"/>
          </p:cNvSpPr>
          <p:nvPr/>
        </p:nvSpPr>
        <p:spPr bwMode="auto">
          <a:xfrm>
            <a:off x="5102225" y="45751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10" name="Rectangle 658"/>
          <p:cNvSpPr>
            <a:spLocks noChangeArrowheads="1"/>
          </p:cNvSpPr>
          <p:nvPr/>
        </p:nvSpPr>
        <p:spPr bwMode="auto">
          <a:xfrm>
            <a:off x="4687888" y="45751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11" name="Rectangle 659"/>
          <p:cNvSpPr>
            <a:spLocks noChangeArrowheads="1"/>
          </p:cNvSpPr>
          <p:nvPr/>
        </p:nvSpPr>
        <p:spPr bwMode="auto">
          <a:xfrm>
            <a:off x="4271963" y="45751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12" name="Rectangle 660"/>
          <p:cNvSpPr>
            <a:spLocks noChangeArrowheads="1"/>
          </p:cNvSpPr>
          <p:nvPr/>
        </p:nvSpPr>
        <p:spPr bwMode="auto">
          <a:xfrm>
            <a:off x="3857625" y="45751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213" name="Rectangle 661"/>
          <p:cNvSpPr>
            <a:spLocks noChangeArrowheads="1"/>
          </p:cNvSpPr>
          <p:nvPr/>
        </p:nvSpPr>
        <p:spPr bwMode="auto">
          <a:xfrm>
            <a:off x="3443288" y="45751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14" name="Rectangle 662"/>
          <p:cNvSpPr>
            <a:spLocks noChangeArrowheads="1"/>
          </p:cNvSpPr>
          <p:nvPr/>
        </p:nvSpPr>
        <p:spPr bwMode="auto">
          <a:xfrm>
            <a:off x="3025775" y="4575175"/>
            <a:ext cx="417513"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15" name="Rectangle 663"/>
          <p:cNvSpPr>
            <a:spLocks noChangeArrowheads="1"/>
          </p:cNvSpPr>
          <p:nvPr/>
        </p:nvSpPr>
        <p:spPr bwMode="auto">
          <a:xfrm>
            <a:off x="2611438" y="45751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16" name="Rectangle 664"/>
          <p:cNvSpPr>
            <a:spLocks noChangeArrowheads="1"/>
          </p:cNvSpPr>
          <p:nvPr/>
        </p:nvSpPr>
        <p:spPr bwMode="auto">
          <a:xfrm>
            <a:off x="2197100" y="45751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17" name="Rectangle 665"/>
          <p:cNvSpPr>
            <a:spLocks noChangeArrowheads="1"/>
          </p:cNvSpPr>
          <p:nvPr/>
        </p:nvSpPr>
        <p:spPr bwMode="auto">
          <a:xfrm>
            <a:off x="1801813" y="4575175"/>
            <a:ext cx="39528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18" name="Rectangle 666"/>
          <p:cNvSpPr>
            <a:spLocks noChangeArrowheads="1"/>
          </p:cNvSpPr>
          <p:nvPr/>
        </p:nvSpPr>
        <p:spPr bwMode="auto">
          <a:xfrm>
            <a:off x="442913" y="4575175"/>
            <a:ext cx="1358900"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(5)</a:t>
            </a:r>
            <a:r>
              <a:rPr lang="ja-JP" altLang="en-US" sz="900" b="1">
                <a:solidFill>
                  <a:schemeClr val="bg2"/>
                </a:solidFill>
                <a:latin typeface="HG丸ｺﾞｼｯｸM-PRO" pitchFamily="50" charset="-128"/>
                <a:ea typeface="HG丸ｺﾞｼｯｸM-PRO" pitchFamily="50" charset="-128"/>
              </a:rPr>
              <a:t>アローダイヤグラム</a:t>
            </a:r>
          </a:p>
        </p:txBody>
      </p:sp>
      <p:sp>
        <p:nvSpPr>
          <p:cNvPr id="39219" name="Rectangle 667"/>
          <p:cNvSpPr>
            <a:spLocks noChangeArrowheads="1"/>
          </p:cNvSpPr>
          <p:nvPr/>
        </p:nvSpPr>
        <p:spPr bwMode="auto">
          <a:xfrm>
            <a:off x="8424863" y="439896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20" name="Rectangle 668"/>
          <p:cNvSpPr>
            <a:spLocks noChangeArrowheads="1"/>
          </p:cNvSpPr>
          <p:nvPr/>
        </p:nvSpPr>
        <p:spPr bwMode="auto">
          <a:xfrm>
            <a:off x="8008938" y="439896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21" name="Rectangle 669"/>
          <p:cNvSpPr>
            <a:spLocks noChangeArrowheads="1"/>
          </p:cNvSpPr>
          <p:nvPr/>
        </p:nvSpPr>
        <p:spPr bwMode="auto">
          <a:xfrm>
            <a:off x="7593013" y="439896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22" name="Rectangle 670"/>
          <p:cNvSpPr>
            <a:spLocks noChangeArrowheads="1"/>
          </p:cNvSpPr>
          <p:nvPr/>
        </p:nvSpPr>
        <p:spPr bwMode="auto">
          <a:xfrm>
            <a:off x="7178675" y="439896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23" name="Rectangle 671"/>
          <p:cNvSpPr>
            <a:spLocks noChangeArrowheads="1"/>
          </p:cNvSpPr>
          <p:nvPr/>
        </p:nvSpPr>
        <p:spPr bwMode="auto">
          <a:xfrm>
            <a:off x="6762750" y="439896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24" name="Rectangle 672"/>
          <p:cNvSpPr>
            <a:spLocks noChangeArrowheads="1"/>
          </p:cNvSpPr>
          <p:nvPr/>
        </p:nvSpPr>
        <p:spPr bwMode="auto">
          <a:xfrm>
            <a:off x="6348413" y="439896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25" name="Rectangle 673"/>
          <p:cNvSpPr>
            <a:spLocks noChangeArrowheads="1"/>
          </p:cNvSpPr>
          <p:nvPr/>
        </p:nvSpPr>
        <p:spPr bwMode="auto">
          <a:xfrm>
            <a:off x="5934075" y="439896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26" name="Rectangle 674"/>
          <p:cNvSpPr>
            <a:spLocks noChangeArrowheads="1"/>
          </p:cNvSpPr>
          <p:nvPr/>
        </p:nvSpPr>
        <p:spPr bwMode="auto">
          <a:xfrm>
            <a:off x="5516563" y="4398963"/>
            <a:ext cx="417512"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227" name="Rectangle 675"/>
          <p:cNvSpPr>
            <a:spLocks noChangeArrowheads="1"/>
          </p:cNvSpPr>
          <p:nvPr/>
        </p:nvSpPr>
        <p:spPr bwMode="auto">
          <a:xfrm>
            <a:off x="5102225" y="439896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28" name="Rectangle 676"/>
          <p:cNvSpPr>
            <a:spLocks noChangeArrowheads="1"/>
          </p:cNvSpPr>
          <p:nvPr/>
        </p:nvSpPr>
        <p:spPr bwMode="auto">
          <a:xfrm>
            <a:off x="4687888" y="439896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229" name="Rectangle 677"/>
          <p:cNvSpPr>
            <a:spLocks noChangeArrowheads="1"/>
          </p:cNvSpPr>
          <p:nvPr/>
        </p:nvSpPr>
        <p:spPr bwMode="auto">
          <a:xfrm>
            <a:off x="4271963" y="439896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30" name="Rectangle 678"/>
          <p:cNvSpPr>
            <a:spLocks noChangeArrowheads="1"/>
          </p:cNvSpPr>
          <p:nvPr/>
        </p:nvSpPr>
        <p:spPr bwMode="auto">
          <a:xfrm>
            <a:off x="3857625" y="439896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231" name="Rectangle 679"/>
          <p:cNvSpPr>
            <a:spLocks noChangeArrowheads="1"/>
          </p:cNvSpPr>
          <p:nvPr/>
        </p:nvSpPr>
        <p:spPr bwMode="auto">
          <a:xfrm>
            <a:off x="3443288" y="439896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32" name="Rectangle 680"/>
          <p:cNvSpPr>
            <a:spLocks noChangeArrowheads="1"/>
          </p:cNvSpPr>
          <p:nvPr/>
        </p:nvSpPr>
        <p:spPr bwMode="auto">
          <a:xfrm>
            <a:off x="3025775" y="4398963"/>
            <a:ext cx="417513"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33" name="Rectangle 681"/>
          <p:cNvSpPr>
            <a:spLocks noChangeArrowheads="1"/>
          </p:cNvSpPr>
          <p:nvPr/>
        </p:nvSpPr>
        <p:spPr bwMode="auto">
          <a:xfrm>
            <a:off x="2611438" y="439896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34" name="Rectangle 682"/>
          <p:cNvSpPr>
            <a:spLocks noChangeArrowheads="1"/>
          </p:cNvSpPr>
          <p:nvPr/>
        </p:nvSpPr>
        <p:spPr bwMode="auto">
          <a:xfrm>
            <a:off x="2197100" y="439896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35" name="Rectangle 683"/>
          <p:cNvSpPr>
            <a:spLocks noChangeArrowheads="1"/>
          </p:cNvSpPr>
          <p:nvPr/>
        </p:nvSpPr>
        <p:spPr bwMode="auto">
          <a:xfrm>
            <a:off x="1801813" y="4398963"/>
            <a:ext cx="39528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36" name="Rectangle 684"/>
          <p:cNvSpPr>
            <a:spLocks noChangeArrowheads="1"/>
          </p:cNvSpPr>
          <p:nvPr/>
        </p:nvSpPr>
        <p:spPr bwMode="auto">
          <a:xfrm>
            <a:off x="442913" y="4398963"/>
            <a:ext cx="1358900"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(4)</a:t>
            </a:r>
            <a:r>
              <a:rPr lang="ja-JP" altLang="en-US" sz="900" b="1">
                <a:solidFill>
                  <a:schemeClr val="bg2"/>
                </a:solidFill>
                <a:latin typeface="HG丸ｺﾞｼｯｸM-PRO" pitchFamily="50" charset="-128"/>
                <a:ea typeface="HG丸ｺﾞｼｯｸM-PRO" pitchFamily="50" charset="-128"/>
              </a:rPr>
              <a:t>マトリックス図</a:t>
            </a:r>
          </a:p>
        </p:txBody>
      </p:sp>
      <p:sp>
        <p:nvSpPr>
          <p:cNvPr id="39237" name="Rectangle 685"/>
          <p:cNvSpPr>
            <a:spLocks noChangeArrowheads="1"/>
          </p:cNvSpPr>
          <p:nvPr/>
        </p:nvSpPr>
        <p:spPr bwMode="auto">
          <a:xfrm>
            <a:off x="8424863" y="4224338"/>
            <a:ext cx="414337"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38" name="Rectangle 686"/>
          <p:cNvSpPr>
            <a:spLocks noChangeArrowheads="1"/>
          </p:cNvSpPr>
          <p:nvPr/>
        </p:nvSpPr>
        <p:spPr bwMode="auto">
          <a:xfrm>
            <a:off x="8008938" y="4224338"/>
            <a:ext cx="415925"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39" name="Rectangle 687"/>
          <p:cNvSpPr>
            <a:spLocks noChangeArrowheads="1"/>
          </p:cNvSpPr>
          <p:nvPr/>
        </p:nvSpPr>
        <p:spPr bwMode="auto">
          <a:xfrm>
            <a:off x="7593013" y="4224338"/>
            <a:ext cx="415925"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40" name="Rectangle 688"/>
          <p:cNvSpPr>
            <a:spLocks noChangeArrowheads="1"/>
          </p:cNvSpPr>
          <p:nvPr/>
        </p:nvSpPr>
        <p:spPr bwMode="auto">
          <a:xfrm>
            <a:off x="7178675" y="4224338"/>
            <a:ext cx="414338"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41" name="Rectangle 689"/>
          <p:cNvSpPr>
            <a:spLocks noChangeArrowheads="1"/>
          </p:cNvSpPr>
          <p:nvPr/>
        </p:nvSpPr>
        <p:spPr bwMode="auto">
          <a:xfrm>
            <a:off x="6762750" y="4224338"/>
            <a:ext cx="415925"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42" name="Rectangle 690"/>
          <p:cNvSpPr>
            <a:spLocks noChangeArrowheads="1"/>
          </p:cNvSpPr>
          <p:nvPr/>
        </p:nvSpPr>
        <p:spPr bwMode="auto">
          <a:xfrm>
            <a:off x="6348413" y="4224338"/>
            <a:ext cx="414337"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43" name="Rectangle 691"/>
          <p:cNvSpPr>
            <a:spLocks noChangeArrowheads="1"/>
          </p:cNvSpPr>
          <p:nvPr/>
        </p:nvSpPr>
        <p:spPr bwMode="auto">
          <a:xfrm>
            <a:off x="5934075" y="4224338"/>
            <a:ext cx="414338"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44" name="Rectangle 692"/>
          <p:cNvSpPr>
            <a:spLocks noChangeArrowheads="1"/>
          </p:cNvSpPr>
          <p:nvPr/>
        </p:nvSpPr>
        <p:spPr bwMode="auto">
          <a:xfrm>
            <a:off x="5516563" y="4224338"/>
            <a:ext cx="417512"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45" name="Rectangle 693"/>
          <p:cNvSpPr>
            <a:spLocks noChangeArrowheads="1"/>
          </p:cNvSpPr>
          <p:nvPr/>
        </p:nvSpPr>
        <p:spPr bwMode="auto">
          <a:xfrm>
            <a:off x="5102225" y="4224338"/>
            <a:ext cx="414338"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46" name="Rectangle 694"/>
          <p:cNvSpPr>
            <a:spLocks noChangeArrowheads="1"/>
          </p:cNvSpPr>
          <p:nvPr/>
        </p:nvSpPr>
        <p:spPr bwMode="auto">
          <a:xfrm>
            <a:off x="4687888" y="4224338"/>
            <a:ext cx="414337"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47" name="Rectangle 695"/>
          <p:cNvSpPr>
            <a:spLocks noChangeArrowheads="1"/>
          </p:cNvSpPr>
          <p:nvPr/>
        </p:nvSpPr>
        <p:spPr bwMode="auto">
          <a:xfrm>
            <a:off x="4271963" y="4224338"/>
            <a:ext cx="415925"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48" name="Rectangle 696"/>
          <p:cNvSpPr>
            <a:spLocks noChangeArrowheads="1"/>
          </p:cNvSpPr>
          <p:nvPr/>
        </p:nvSpPr>
        <p:spPr bwMode="auto">
          <a:xfrm>
            <a:off x="3857625" y="4224338"/>
            <a:ext cx="414338"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49" name="Rectangle 697"/>
          <p:cNvSpPr>
            <a:spLocks noChangeArrowheads="1"/>
          </p:cNvSpPr>
          <p:nvPr/>
        </p:nvSpPr>
        <p:spPr bwMode="auto">
          <a:xfrm>
            <a:off x="3443288" y="4224338"/>
            <a:ext cx="414337"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50" name="Rectangle 698"/>
          <p:cNvSpPr>
            <a:spLocks noChangeArrowheads="1"/>
          </p:cNvSpPr>
          <p:nvPr/>
        </p:nvSpPr>
        <p:spPr bwMode="auto">
          <a:xfrm>
            <a:off x="3025775" y="4224338"/>
            <a:ext cx="417513"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51" name="Rectangle 699"/>
          <p:cNvSpPr>
            <a:spLocks noChangeArrowheads="1"/>
          </p:cNvSpPr>
          <p:nvPr/>
        </p:nvSpPr>
        <p:spPr bwMode="auto">
          <a:xfrm>
            <a:off x="2611438" y="4224338"/>
            <a:ext cx="414337"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52" name="Rectangle 700"/>
          <p:cNvSpPr>
            <a:spLocks noChangeArrowheads="1"/>
          </p:cNvSpPr>
          <p:nvPr/>
        </p:nvSpPr>
        <p:spPr bwMode="auto">
          <a:xfrm>
            <a:off x="2197100" y="4224338"/>
            <a:ext cx="414338"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253" name="Rectangle 701"/>
          <p:cNvSpPr>
            <a:spLocks noChangeArrowheads="1"/>
          </p:cNvSpPr>
          <p:nvPr/>
        </p:nvSpPr>
        <p:spPr bwMode="auto">
          <a:xfrm>
            <a:off x="1801813" y="4224338"/>
            <a:ext cx="395287"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254" name="Rectangle 702"/>
          <p:cNvSpPr>
            <a:spLocks noChangeArrowheads="1"/>
          </p:cNvSpPr>
          <p:nvPr/>
        </p:nvSpPr>
        <p:spPr bwMode="auto">
          <a:xfrm>
            <a:off x="442913" y="4224338"/>
            <a:ext cx="1358900"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(3)</a:t>
            </a:r>
            <a:r>
              <a:rPr lang="ja-JP" altLang="en-US" sz="900" b="1">
                <a:solidFill>
                  <a:schemeClr val="bg2"/>
                </a:solidFill>
                <a:latin typeface="HG丸ｺﾞｼｯｸM-PRO" pitchFamily="50" charset="-128"/>
                <a:ea typeface="HG丸ｺﾞｼｯｸM-PRO" pitchFamily="50" charset="-128"/>
              </a:rPr>
              <a:t>親和図</a:t>
            </a:r>
          </a:p>
        </p:txBody>
      </p:sp>
      <p:sp>
        <p:nvSpPr>
          <p:cNvPr id="39255" name="Rectangle 703"/>
          <p:cNvSpPr>
            <a:spLocks noChangeArrowheads="1"/>
          </p:cNvSpPr>
          <p:nvPr/>
        </p:nvSpPr>
        <p:spPr bwMode="auto">
          <a:xfrm>
            <a:off x="8424863" y="404812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56" name="Rectangle 704"/>
          <p:cNvSpPr>
            <a:spLocks noChangeArrowheads="1"/>
          </p:cNvSpPr>
          <p:nvPr/>
        </p:nvSpPr>
        <p:spPr bwMode="auto">
          <a:xfrm>
            <a:off x="8008938" y="404812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57" name="Rectangle 705"/>
          <p:cNvSpPr>
            <a:spLocks noChangeArrowheads="1"/>
          </p:cNvSpPr>
          <p:nvPr/>
        </p:nvSpPr>
        <p:spPr bwMode="auto">
          <a:xfrm>
            <a:off x="7593013" y="404812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58" name="Rectangle 706"/>
          <p:cNvSpPr>
            <a:spLocks noChangeArrowheads="1"/>
          </p:cNvSpPr>
          <p:nvPr/>
        </p:nvSpPr>
        <p:spPr bwMode="auto">
          <a:xfrm>
            <a:off x="7178675" y="404812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59" name="Rectangle 707"/>
          <p:cNvSpPr>
            <a:spLocks noChangeArrowheads="1"/>
          </p:cNvSpPr>
          <p:nvPr/>
        </p:nvSpPr>
        <p:spPr bwMode="auto">
          <a:xfrm>
            <a:off x="6762750" y="404812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60" name="Rectangle 708"/>
          <p:cNvSpPr>
            <a:spLocks noChangeArrowheads="1"/>
          </p:cNvSpPr>
          <p:nvPr/>
        </p:nvSpPr>
        <p:spPr bwMode="auto">
          <a:xfrm>
            <a:off x="6348413" y="404812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61" name="Rectangle 709"/>
          <p:cNvSpPr>
            <a:spLocks noChangeArrowheads="1"/>
          </p:cNvSpPr>
          <p:nvPr/>
        </p:nvSpPr>
        <p:spPr bwMode="auto">
          <a:xfrm>
            <a:off x="5934075" y="404812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62" name="Rectangle 710"/>
          <p:cNvSpPr>
            <a:spLocks noChangeArrowheads="1"/>
          </p:cNvSpPr>
          <p:nvPr/>
        </p:nvSpPr>
        <p:spPr bwMode="auto">
          <a:xfrm>
            <a:off x="5516563" y="4048125"/>
            <a:ext cx="417512"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63" name="Rectangle 711"/>
          <p:cNvSpPr>
            <a:spLocks noChangeArrowheads="1"/>
          </p:cNvSpPr>
          <p:nvPr/>
        </p:nvSpPr>
        <p:spPr bwMode="auto">
          <a:xfrm>
            <a:off x="5102225" y="404812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64" name="Rectangle 712"/>
          <p:cNvSpPr>
            <a:spLocks noChangeArrowheads="1"/>
          </p:cNvSpPr>
          <p:nvPr/>
        </p:nvSpPr>
        <p:spPr bwMode="auto">
          <a:xfrm>
            <a:off x="4687888" y="404812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65" name="Rectangle 713"/>
          <p:cNvSpPr>
            <a:spLocks noChangeArrowheads="1"/>
          </p:cNvSpPr>
          <p:nvPr/>
        </p:nvSpPr>
        <p:spPr bwMode="auto">
          <a:xfrm>
            <a:off x="4271963" y="404812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266" name="Rectangle 714"/>
          <p:cNvSpPr>
            <a:spLocks noChangeArrowheads="1"/>
          </p:cNvSpPr>
          <p:nvPr/>
        </p:nvSpPr>
        <p:spPr bwMode="auto">
          <a:xfrm>
            <a:off x="3857625" y="404812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67" name="Rectangle 715"/>
          <p:cNvSpPr>
            <a:spLocks noChangeArrowheads="1"/>
          </p:cNvSpPr>
          <p:nvPr/>
        </p:nvSpPr>
        <p:spPr bwMode="auto">
          <a:xfrm>
            <a:off x="3443288" y="404812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68" name="Rectangle 716"/>
          <p:cNvSpPr>
            <a:spLocks noChangeArrowheads="1"/>
          </p:cNvSpPr>
          <p:nvPr/>
        </p:nvSpPr>
        <p:spPr bwMode="auto">
          <a:xfrm>
            <a:off x="3025775" y="4048125"/>
            <a:ext cx="417513"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69" name="Rectangle 717"/>
          <p:cNvSpPr>
            <a:spLocks noChangeArrowheads="1"/>
          </p:cNvSpPr>
          <p:nvPr/>
        </p:nvSpPr>
        <p:spPr bwMode="auto">
          <a:xfrm>
            <a:off x="2611438" y="404812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270" name="Rectangle 718"/>
          <p:cNvSpPr>
            <a:spLocks noChangeArrowheads="1"/>
          </p:cNvSpPr>
          <p:nvPr/>
        </p:nvSpPr>
        <p:spPr bwMode="auto">
          <a:xfrm>
            <a:off x="2197100" y="404812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271" name="Rectangle 719"/>
          <p:cNvSpPr>
            <a:spLocks noChangeArrowheads="1"/>
          </p:cNvSpPr>
          <p:nvPr/>
        </p:nvSpPr>
        <p:spPr bwMode="auto">
          <a:xfrm>
            <a:off x="1801813" y="4048125"/>
            <a:ext cx="39528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272" name="Rectangle 720"/>
          <p:cNvSpPr>
            <a:spLocks noChangeArrowheads="1"/>
          </p:cNvSpPr>
          <p:nvPr/>
        </p:nvSpPr>
        <p:spPr bwMode="auto">
          <a:xfrm>
            <a:off x="442913" y="4048125"/>
            <a:ext cx="1358900"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(2)</a:t>
            </a:r>
            <a:r>
              <a:rPr lang="ja-JP" altLang="en-US" sz="900" b="1">
                <a:solidFill>
                  <a:schemeClr val="bg2"/>
                </a:solidFill>
                <a:latin typeface="HG丸ｺﾞｼｯｸM-PRO" pitchFamily="50" charset="-128"/>
                <a:ea typeface="HG丸ｺﾞｼｯｸM-PRO" pitchFamily="50" charset="-128"/>
              </a:rPr>
              <a:t>連関図</a:t>
            </a:r>
          </a:p>
        </p:txBody>
      </p:sp>
      <p:sp>
        <p:nvSpPr>
          <p:cNvPr id="39273" name="Rectangle 721"/>
          <p:cNvSpPr>
            <a:spLocks noChangeArrowheads="1"/>
          </p:cNvSpPr>
          <p:nvPr/>
        </p:nvSpPr>
        <p:spPr bwMode="auto">
          <a:xfrm>
            <a:off x="8424863" y="387191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74" name="Rectangle 722"/>
          <p:cNvSpPr>
            <a:spLocks noChangeArrowheads="1"/>
          </p:cNvSpPr>
          <p:nvPr/>
        </p:nvSpPr>
        <p:spPr bwMode="auto">
          <a:xfrm>
            <a:off x="8008938" y="387191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75" name="Rectangle 723"/>
          <p:cNvSpPr>
            <a:spLocks noChangeArrowheads="1"/>
          </p:cNvSpPr>
          <p:nvPr/>
        </p:nvSpPr>
        <p:spPr bwMode="auto">
          <a:xfrm>
            <a:off x="7593013" y="387191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76" name="Rectangle 724"/>
          <p:cNvSpPr>
            <a:spLocks noChangeArrowheads="1"/>
          </p:cNvSpPr>
          <p:nvPr/>
        </p:nvSpPr>
        <p:spPr bwMode="auto">
          <a:xfrm>
            <a:off x="7178675" y="387191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77" name="Rectangle 725"/>
          <p:cNvSpPr>
            <a:spLocks noChangeArrowheads="1"/>
          </p:cNvSpPr>
          <p:nvPr/>
        </p:nvSpPr>
        <p:spPr bwMode="auto">
          <a:xfrm>
            <a:off x="6762750" y="387191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78" name="Rectangle 726"/>
          <p:cNvSpPr>
            <a:spLocks noChangeArrowheads="1"/>
          </p:cNvSpPr>
          <p:nvPr/>
        </p:nvSpPr>
        <p:spPr bwMode="auto">
          <a:xfrm>
            <a:off x="6348413" y="387191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79" name="Rectangle 727"/>
          <p:cNvSpPr>
            <a:spLocks noChangeArrowheads="1"/>
          </p:cNvSpPr>
          <p:nvPr/>
        </p:nvSpPr>
        <p:spPr bwMode="auto">
          <a:xfrm>
            <a:off x="5934075" y="387191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80" name="Rectangle 728"/>
          <p:cNvSpPr>
            <a:spLocks noChangeArrowheads="1"/>
          </p:cNvSpPr>
          <p:nvPr/>
        </p:nvSpPr>
        <p:spPr bwMode="auto">
          <a:xfrm>
            <a:off x="5516563" y="3871913"/>
            <a:ext cx="417512"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281" name="Rectangle 729"/>
          <p:cNvSpPr>
            <a:spLocks noChangeArrowheads="1"/>
          </p:cNvSpPr>
          <p:nvPr/>
        </p:nvSpPr>
        <p:spPr bwMode="auto">
          <a:xfrm>
            <a:off x="5102225" y="387191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82" name="Rectangle 730"/>
          <p:cNvSpPr>
            <a:spLocks noChangeArrowheads="1"/>
          </p:cNvSpPr>
          <p:nvPr/>
        </p:nvSpPr>
        <p:spPr bwMode="auto">
          <a:xfrm>
            <a:off x="4687888" y="387191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83" name="Rectangle 731"/>
          <p:cNvSpPr>
            <a:spLocks noChangeArrowheads="1"/>
          </p:cNvSpPr>
          <p:nvPr/>
        </p:nvSpPr>
        <p:spPr bwMode="auto">
          <a:xfrm>
            <a:off x="4271963" y="387191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84" name="Rectangle 732"/>
          <p:cNvSpPr>
            <a:spLocks noChangeArrowheads="1"/>
          </p:cNvSpPr>
          <p:nvPr/>
        </p:nvSpPr>
        <p:spPr bwMode="auto">
          <a:xfrm>
            <a:off x="3857625" y="387191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85" name="Rectangle 733"/>
          <p:cNvSpPr>
            <a:spLocks noChangeArrowheads="1"/>
          </p:cNvSpPr>
          <p:nvPr/>
        </p:nvSpPr>
        <p:spPr bwMode="auto">
          <a:xfrm>
            <a:off x="3443288" y="387191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86" name="Rectangle 734"/>
          <p:cNvSpPr>
            <a:spLocks noChangeArrowheads="1"/>
          </p:cNvSpPr>
          <p:nvPr/>
        </p:nvSpPr>
        <p:spPr bwMode="auto">
          <a:xfrm>
            <a:off x="3025775" y="3871913"/>
            <a:ext cx="417513"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87" name="Rectangle 735"/>
          <p:cNvSpPr>
            <a:spLocks noChangeArrowheads="1"/>
          </p:cNvSpPr>
          <p:nvPr/>
        </p:nvSpPr>
        <p:spPr bwMode="auto">
          <a:xfrm>
            <a:off x="2611438" y="387191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88" name="Rectangle 736"/>
          <p:cNvSpPr>
            <a:spLocks noChangeArrowheads="1"/>
          </p:cNvSpPr>
          <p:nvPr/>
        </p:nvSpPr>
        <p:spPr bwMode="auto">
          <a:xfrm>
            <a:off x="2197100" y="387191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89" name="Rectangle 737"/>
          <p:cNvSpPr>
            <a:spLocks noChangeArrowheads="1"/>
          </p:cNvSpPr>
          <p:nvPr/>
        </p:nvSpPr>
        <p:spPr bwMode="auto">
          <a:xfrm>
            <a:off x="1801813" y="3871913"/>
            <a:ext cx="39528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290" name="Rectangle 738"/>
          <p:cNvSpPr>
            <a:spLocks noChangeArrowheads="1"/>
          </p:cNvSpPr>
          <p:nvPr/>
        </p:nvSpPr>
        <p:spPr bwMode="auto">
          <a:xfrm>
            <a:off x="442913" y="3871913"/>
            <a:ext cx="1358900"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(1)</a:t>
            </a:r>
            <a:r>
              <a:rPr lang="ja-JP" altLang="en-US" sz="900" b="1">
                <a:solidFill>
                  <a:schemeClr val="bg2"/>
                </a:solidFill>
                <a:latin typeface="HG丸ｺﾞｼｯｸM-PRO" pitchFamily="50" charset="-128"/>
                <a:ea typeface="HG丸ｺﾞｼｯｸM-PRO" pitchFamily="50" charset="-128"/>
              </a:rPr>
              <a:t>系統図</a:t>
            </a:r>
          </a:p>
        </p:txBody>
      </p:sp>
      <p:sp>
        <p:nvSpPr>
          <p:cNvPr id="39291" name="Line 884"/>
          <p:cNvSpPr>
            <a:spLocks noChangeShapeType="1"/>
          </p:cNvSpPr>
          <p:nvPr/>
        </p:nvSpPr>
        <p:spPr bwMode="auto">
          <a:xfrm>
            <a:off x="250825" y="3871913"/>
            <a:ext cx="8588375"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39292" name="Line 885"/>
          <p:cNvSpPr>
            <a:spLocks noChangeShapeType="1"/>
          </p:cNvSpPr>
          <p:nvPr/>
        </p:nvSpPr>
        <p:spPr bwMode="auto">
          <a:xfrm>
            <a:off x="238125" y="5111750"/>
            <a:ext cx="8588375"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39293" name="Line 919"/>
          <p:cNvSpPr>
            <a:spLocks noChangeShapeType="1"/>
          </p:cNvSpPr>
          <p:nvPr/>
        </p:nvSpPr>
        <p:spPr bwMode="auto">
          <a:xfrm>
            <a:off x="442913" y="4048125"/>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39294" name="Line 920"/>
          <p:cNvSpPr>
            <a:spLocks noChangeShapeType="1"/>
          </p:cNvSpPr>
          <p:nvPr/>
        </p:nvSpPr>
        <p:spPr bwMode="auto">
          <a:xfrm>
            <a:off x="442913" y="4224338"/>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39295" name="Line 921"/>
          <p:cNvSpPr>
            <a:spLocks noChangeShapeType="1"/>
          </p:cNvSpPr>
          <p:nvPr/>
        </p:nvSpPr>
        <p:spPr bwMode="auto">
          <a:xfrm>
            <a:off x="442913" y="4398963"/>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39296" name="Line 922"/>
          <p:cNvSpPr>
            <a:spLocks noChangeShapeType="1"/>
          </p:cNvSpPr>
          <p:nvPr/>
        </p:nvSpPr>
        <p:spPr bwMode="auto">
          <a:xfrm>
            <a:off x="442913" y="4575175"/>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39297" name="Line 923"/>
          <p:cNvSpPr>
            <a:spLocks noChangeShapeType="1"/>
          </p:cNvSpPr>
          <p:nvPr/>
        </p:nvSpPr>
        <p:spPr bwMode="auto">
          <a:xfrm>
            <a:off x="442913" y="4751388"/>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39298" name="Line 924"/>
          <p:cNvSpPr>
            <a:spLocks noChangeShapeType="1"/>
          </p:cNvSpPr>
          <p:nvPr/>
        </p:nvSpPr>
        <p:spPr bwMode="auto">
          <a:xfrm>
            <a:off x="442913" y="4927600"/>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39299" name="Rectangle 473"/>
          <p:cNvSpPr>
            <a:spLocks noChangeArrowheads="1"/>
          </p:cNvSpPr>
          <p:nvPr/>
        </p:nvSpPr>
        <p:spPr bwMode="auto">
          <a:xfrm>
            <a:off x="8424863" y="65722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300" name="Rectangle 474"/>
          <p:cNvSpPr>
            <a:spLocks noChangeArrowheads="1"/>
          </p:cNvSpPr>
          <p:nvPr/>
        </p:nvSpPr>
        <p:spPr bwMode="auto">
          <a:xfrm>
            <a:off x="8008938" y="657225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01" name="Rectangle 475"/>
          <p:cNvSpPr>
            <a:spLocks noChangeArrowheads="1"/>
          </p:cNvSpPr>
          <p:nvPr/>
        </p:nvSpPr>
        <p:spPr bwMode="auto">
          <a:xfrm>
            <a:off x="7593013" y="657225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302" name="Rectangle 476"/>
          <p:cNvSpPr>
            <a:spLocks noChangeArrowheads="1"/>
          </p:cNvSpPr>
          <p:nvPr/>
        </p:nvSpPr>
        <p:spPr bwMode="auto">
          <a:xfrm>
            <a:off x="7178675" y="65722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03" name="Rectangle 477"/>
          <p:cNvSpPr>
            <a:spLocks noChangeArrowheads="1"/>
          </p:cNvSpPr>
          <p:nvPr/>
        </p:nvSpPr>
        <p:spPr bwMode="auto">
          <a:xfrm>
            <a:off x="6762750" y="657225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04" name="Rectangle 478"/>
          <p:cNvSpPr>
            <a:spLocks noChangeArrowheads="1"/>
          </p:cNvSpPr>
          <p:nvPr/>
        </p:nvSpPr>
        <p:spPr bwMode="auto">
          <a:xfrm>
            <a:off x="6348413" y="65722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05" name="Rectangle 479"/>
          <p:cNvSpPr>
            <a:spLocks noChangeArrowheads="1"/>
          </p:cNvSpPr>
          <p:nvPr/>
        </p:nvSpPr>
        <p:spPr bwMode="auto">
          <a:xfrm>
            <a:off x="5934075" y="65722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06" name="Rectangle 480"/>
          <p:cNvSpPr>
            <a:spLocks noChangeArrowheads="1"/>
          </p:cNvSpPr>
          <p:nvPr/>
        </p:nvSpPr>
        <p:spPr bwMode="auto">
          <a:xfrm>
            <a:off x="5516563" y="6572250"/>
            <a:ext cx="417512"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07" name="Rectangle 481"/>
          <p:cNvSpPr>
            <a:spLocks noChangeArrowheads="1"/>
          </p:cNvSpPr>
          <p:nvPr/>
        </p:nvSpPr>
        <p:spPr bwMode="auto">
          <a:xfrm>
            <a:off x="5102225" y="65722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08" name="Rectangle 482"/>
          <p:cNvSpPr>
            <a:spLocks noChangeArrowheads="1"/>
          </p:cNvSpPr>
          <p:nvPr/>
        </p:nvSpPr>
        <p:spPr bwMode="auto">
          <a:xfrm>
            <a:off x="4687888" y="65722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09" name="Rectangle 483"/>
          <p:cNvSpPr>
            <a:spLocks noChangeArrowheads="1"/>
          </p:cNvSpPr>
          <p:nvPr/>
        </p:nvSpPr>
        <p:spPr bwMode="auto">
          <a:xfrm>
            <a:off x="4271963" y="657225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10" name="Rectangle 484"/>
          <p:cNvSpPr>
            <a:spLocks noChangeArrowheads="1"/>
          </p:cNvSpPr>
          <p:nvPr/>
        </p:nvSpPr>
        <p:spPr bwMode="auto">
          <a:xfrm>
            <a:off x="3857625" y="65722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311" name="Rectangle 485"/>
          <p:cNvSpPr>
            <a:spLocks noChangeArrowheads="1"/>
          </p:cNvSpPr>
          <p:nvPr/>
        </p:nvSpPr>
        <p:spPr bwMode="auto">
          <a:xfrm>
            <a:off x="3443288" y="65722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12" name="Rectangle 486"/>
          <p:cNvSpPr>
            <a:spLocks noChangeArrowheads="1"/>
          </p:cNvSpPr>
          <p:nvPr/>
        </p:nvSpPr>
        <p:spPr bwMode="auto">
          <a:xfrm>
            <a:off x="3025775" y="6572250"/>
            <a:ext cx="417513"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13" name="Rectangle 487"/>
          <p:cNvSpPr>
            <a:spLocks noChangeArrowheads="1"/>
          </p:cNvSpPr>
          <p:nvPr/>
        </p:nvSpPr>
        <p:spPr bwMode="auto">
          <a:xfrm>
            <a:off x="2611438" y="65722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314" name="Rectangle 488"/>
          <p:cNvSpPr>
            <a:spLocks noChangeArrowheads="1"/>
          </p:cNvSpPr>
          <p:nvPr/>
        </p:nvSpPr>
        <p:spPr bwMode="auto">
          <a:xfrm>
            <a:off x="2197100" y="65722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15" name="Rectangle 489"/>
          <p:cNvSpPr>
            <a:spLocks noChangeArrowheads="1"/>
          </p:cNvSpPr>
          <p:nvPr/>
        </p:nvSpPr>
        <p:spPr bwMode="auto">
          <a:xfrm>
            <a:off x="1801813" y="6572250"/>
            <a:ext cx="39528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16" name="Rectangle 490"/>
          <p:cNvSpPr>
            <a:spLocks noChangeArrowheads="1"/>
          </p:cNvSpPr>
          <p:nvPr/>
        </p:nvSpPr>
        <p:spPr bwMode="auto">
          <a:xfrm>
            <a:off x="442913" y="6572250"/>
            <a:ext cx="1358900"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(2)</a:t>
            </a:r>
            <a:r>
              <a:rPr lang="ja-JP" altLang="en-US" sz="900" b="1">
                <a:solidFill>
                  <a:schemeClr val="bg2"/>
                </a:solidFill>
                <a:latin typeface="HG丸ｺﾞｼｯｸM-PRO" pitchFamily="50" charset="-128"/>
                <a:ea typeface="HG丸ｺﾞｼｯｸM-PRO" pitchFamily="50" charset="-128"/>
              </a:rPr>
              <a:t>５Ｗ１Ｈ</a:t>
            </a:r>
          </a:p>
        </p:txBody>
      </p:sp>
      <p:sp>
        <p:nvSpPr>
          <p:cNvPr id="39317" name="Rectangle 491"/>
          <p:cNvSpPr>
            <a:spLocks noChangeArrowheads="1"/>
          </p:cNvSpPr>
          <p:nvPr/>
        </p:nvSpPr>
        <p:spPr bwMode="auto">
          <a:xfrm>
            <a:off x="8424863" y="639603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18" name="Rectangle 492"/>
          <p:cNvSpPr>
            <a:spLocks noChangeArrowheads="1"/>
          </p:cNvSpPr>
          <p:nvPr/>
        </p:nvSpPr>
        <p:spPr bwMode="auto">
          <a:xfrm>
            <a:off x="8008938" y="639603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319" name="Rectangle 493"/>
          <p:cNvSpPr>
            <a:spLocks noChangeArrowheads="1"/>
          </p:cNvSpPr>
          <p:nvPr/>
        </p:nvSpPr>
        <p:spPr bwMode="auto">
          <a:xfrm>
            <a:off x="7593013" y="639603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20" name="Rectangle 494"/>
          <p:cNvSpPr>
            <a:spLocks noChangeArrowheads="1"/>
          </p:cNvSpPr>
          <p:nvPr/>
        </p:nvSpPr>
        <p:spPr bwMode="auto">
          <a:xfrm>
            <a:off x="7178675" y="639603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21" name="Rectangle 495"/>
          <p:cNvSpPr>
            <a:spLocks noChangeArrowheads="1"/>
          </p:cNvSpPr>
          <p:nvPr/>
        </p:nvSpPr>
        <p:spPr bwMode="auto">
          <a:xfrm>
            <a:off x="6762750" y="639603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22" name="Rectangle 496"/>
          <p:cNvSpPr>
            <a:spLocks noChangeArrowheads="1"/>
          </p:cNvSpPr>
          <p:nvPr/>
        </p:nvSpPr>
        <p:spPr bwMode="auto">
          <a:xfrm>
            <a:off x="6348413" y="639603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23" name="Rectangle 497"/>
          <p:cNvSpPr>
            <a:spLocks noChangeArrowheads="1"/>
          </p:cNvSpPr>
          <p:nvPr/>
        </p:nvSpPr>
        <p:spPr bwMode="auto">
          <a:xfrm>
            <a:off x="5934075" y="639603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24" name="Rectangle 498"/>
          <p:cNvSpPr>
            <a:spLocks noChangeArrowheads="1"/>
          </p:cNvSpPr>
          <p:nvPr/>
        </p:nvSpPr>
        <p:spPr bwMode="auto">
          <a:xfrm>
            <a:off x="5516563" y="6396038"/>
            <a:ext cx="417512"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25" name="Rectangle 499"/>
          <p:cNvSpPr>
            <a:spLocks noChangeArrowheads="1"/>
          </p:cNvSpPr>
          <p:nvPr/>
        </p:nvSpPr>
        <p:spPr bwMode="auto">
          <a:xfrm>
            <a:off x="5102225" y="639603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326" name="Rectangle 500"/>
          <p:cNvSpPr>
            <a:spLocks noChangeArrowheads="1"/>
          </p:cNvSpPr>
          <p:nvPr/>
        </p:nvSpPr>
        <p:spPr bwMode="auto">
          <a:xfrm>
            <a:off x="4687888" y="639603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27" name="Rectangle 501"/>
          <p:cNvSpPr>
            <a:spLocks noChangeArrowheads="1"/>
          </p:cNvSpPr>
          <p:nvPr/>
        </p:nvSpPr>
        <p:spPr bwMode="auto">
          <a:xfrm>
            <a:off x="4271963" y="639603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28" name="Rectangle 502"/>
          <p:cNvSpPr>
            <a:spLocks noChangeArrowheads="1"/>
          </p:cNvSpPr>
          <p:nvPr/>
        </p:nvSpPr>
        <p:spPr bwMode="auto">
          <a:xfrm>
            <a:off x="3857625" y="639603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29" name="Rectangle 503"/>
          <p:cNvSpPr>
            <a:spLocks noChangeArrowheads="1"/>
          </p:cNvSpPr>
          <p:nvPr/>
        </p:nvSpPr>
        <p:spPr bwMode="auto">
          <a:xfrm>
            <a:off x="3443288" y="639603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330" name="Rectangle 504"/>
          <p:cNvSpPr>
            <a:spLocks noChangeArrowheads="1"/>
          </p:cNvSpPr>
          <p:nvPr/>
        </p:nvSpPr>
        <p:spPr bwMode="auto">
          <a:xfrm>
            <a:off x="3025775" y="6396038"/>
            <a:ext cx="417513"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31" name="Rectangle 505"/>
          <p:cNvSpPr>
            <a:spLocks noChangeArrowheads="1"/>
          </p:cNvSpPr>
          <p:nvPr/>
        </p:nvSpPr>
        <p:spPr bwMode="auto">
          <a:xfrm>
            <a:off x="2611438" y="639603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32" name="Rectangle 506"/>
          <p:cNvSpPr>
            <a:spLocks noChangeArrowheads="1"/>
          </p:cNvSpPr>
          <p:nvPr/>
        </p:nvSpPr>
        <p:spPr bwMode="auto">
          <a:xfrm>
            <a:off x="2197100" y="639603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333" name="Rectangle 507"/>
          <p:cNvSpPr>
            <a:spLocks noChangeArrowheads="1"/>
          </p:cNvSpPr>
          <p:nvPr/>
        </p:nvSpPr>
        <p:spPr bwMode="auto">
          <a:xfrm>
            <a:off x="1801813" y="6396038"/>
            <a:ext cx="39528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334" name="Rectangle 508"/>
          <p:cNvSpPr>
            <a:spLocks noChangeArrowheads="1"/>
          </p:cNvSpPr>
          <p:nvPr/>
        </p:nvSpPr>
        <p:spPr bwMode="auto">
          <a:xfrm>
            <a:off x="442913" y="6396038"/>
            <a:ext cx="1358900"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(1)</a:t>
            </a:r>
            <a:r>
              <a:rPr lang="ja-JP" altLang="en-US" sz="900" b="1">
                <a:solidFill>
                  <a:schemeClr val="bg2"/>
                </a:solidFill>
                <a:latin typeface="HG丸ｺﾞｼｯｸM-PRO" pitchFamily="50" charset="-128"/>
                <a:ea typeface="HG丸ｺﾞｼｯｸM-PRO" pitchFamily="50" charset="-128"/>
              </a:rPr>
              <a:t>ブレーンストーミング</a:t>
            </a:r>
          </a:p>
        </p:txBody>
      </p:sp>
      <p:sp>
        <p:nvSpPr>
          <p:cNvPr id="39335" name="Line 926"/>
          <p:cNvSpPr>
            <a:spLocks noChangeShapeType="1"/>
          </p:cNvSpPr>
          <p:nvPr/>
        </p:nvSpPr>
        <p:spPr bwMode="auto">
          <a:xfrm>
            <a:off x="442913" y="6748463"/>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9336" name="Rectangle 473"/>
          <p:cNvSpPr>
            <a:spLocks noChangeArrowheads="1"/>
          </p:cNvSpPr>
          <p:nvPr/>
        </p:nvSpPr>
        <p:spPr bwMode="auto">
          <a:xfrm>
            <a:off x="8426450" y="529272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39337" name="Rectangle 474"/>
          <p:cNvSpPr>
            <a:spLocks noChangeArrowheads="1"/>
          </p:cNvSpPr>
          <p:nvPr/>
        </p:nvSpPr>
        <p:spPr bwMode="auto">
          <a:xfrm>
            <a:off x="8010525" y="529272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38" name="Rectangle 475"/>
          <p:cNvSpPr>
            <a:spLocks noChangeArrowheads="1"/>
          </p:cNvSpPr>
          <p:nvPr/>
        </p:nvSpPr>
        <p:spPr bwMode="auto">
          <a:xfrm>
            <a:off x="7594600" y="529272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39339" name="Rectangle 476"/>
          <p:cNvSpPr>
            <a:spLocks noChangeArrowheads="1"/>
          </p:cNvSpPr>
          <p:nvPr/>
        </p:nvSpPr>
        <p:spPr bwMode="auto">
          <a:xfrm>
            <a:off x="7180263" y="529272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40" name="Rectangle 478"/>
          <p:cNvSpPr>
            <a:spLocks noChangeArrowheads="1"/>
          </p:cNvSpPr>
          <p:nvPr/>
        </p:nvSpPr>
        <p:spPr bwMode="auto">
          <a:xfrm>
            <a:off x="6350000" y="529272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39341" name="Rectangle 479"/>
          <p:cNvSpPr>
            <a:spLocks noChangeArrowheads="1"/>
          </p:cNvSpPr>
          <p:nvPr/>
        </p:nvSpPr>
        <p:spPr bwMode="auto">
          <a:xfrm>
            <a:off x="5935663" y="529272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42" name="Rectangle 480"/>
          <p:cNvSpPr>
            <a:spLocks noChangeArrowheads="1"/>
          </p:cNvSpPr>
          <p:nvPr/>
        </p:nvSpPr>
        <p:spPr bwMode="auto">
          <a:xfrm>
            <a:off x="5518150" y="5292725"/>
            <a:ext cx="417513"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43" name="Rectangle 481"/>
          <p:cNvSpPr>
            <a:spLocks noChangeArrowheads="1"/>
          </p:cNvSpPr>
          <p:nvPr/>
        </p:nvSpPr>
        <p:spPr bwMode="auto">
          <a:xfrm>
            <a:off x="5103813" y="529272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44" name="Rectangle 482"/>
          <p:cNvSpPr>
            <a:spLocks noChangeArrowheads="1"/>
          </p:cNvSpPr>
          <p:nvPr/>
        </p:nvSpPr>
        <p:spPr bwMode="auto">
          <a:xfrm>
            <a:off x="4689475" y="529272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39345" name="Rectangle 483"/>
          <p:cNvSpPr>
            <a:spLocks noChangeArrowheads="1"/>
          </p:cNvSpPr>
          <p:nvPr/>
        </p:nvSpPr>
        <p:spPr bwMode="auto">
          <a:xfrm>
            <a:off x="4273550" y="529272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39346" name="Rectangle 484"/>
          <p:cNvSpPr>
            <a:spLocks noChangeArrowheads="1"/>
          </p:cNvSpPr>
          <p:nvPr/>
        </p:nvSpPr>
        <p:spPr bwMode="auto">
          <a:xfrm>
            <a:off x="3859213" y="529272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39347" name="Rectangle 485"/>
          <p:cNvSpPr>
            <a:spLocks noChangeArrowheads="1"/>
          </p:cNvSpPr>
          <p:nvPr/>
        </p:nvSpPr>
        <p:spPr bwMode="auto">
          <a:xfrm>
            <a:off x="3444875" y="529272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48" name="Rectangle 486"/>
          <p:cNvSpPr>
            <a:spLocks noChangeArrowheads="1"/>
          </p:cNvSpPr>
          <p:nvPr/>
        </p:nvSpPr>
        <p:spPr bwMode="auto">
          <a:xfrm>
            <a:off x="3027363" y="5292725"/>
            <a:ext cx="417512"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49" name="Rectangle 487"/>
          <p:cNvSpPr>
            <a:spLocks noChangeArrowheads="1"/>
          </p:cNvSpPr>
          <p:nvPr/>
        </p:nvSpPr>
        <p:spPr bwMode="auto">
          <a:xfrm>
            <a:off x="2613025" y="529272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50" name="Rectangle 488"/>
          <p:cNvSpPr>
            <a:spLocks noChangeArrowheads="1"/>
          </p:cNvSpPr>
          <p:nvPr/>
        </p:nvSpPr>
        <p:spPr bwMode="auto">
          <a:xfrm>
            <a:off x="2198688" y="529272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51" name="Rectangle 489"/>
          <p:cNvSpPr>
            <a:spLocks noChangeArrowheads="1"/>
          </p:cNvSpPr>
          <p:nvPr/>
        </p:nvSpPr>
        <p:spPr bwMode="auto">
          <a:xfrm>
            <a:off x="1803400" y="5292725"/>
            <a:ext cx="39528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52" name="Rectangle 490"/>
          <p:cNvSpPr>
            <a:spLocks noChangeArrowheads="1"/>
          </p:cNvSpPr>
          <p:nvPr/>
        </p:nvSpPr>
        <p:spPr bwMode="auto">
          <a:xfrm>
            <a:off x="444500" y="5287963"/>
            <a:ext cx="1358900" cy="176212"/>
          </a:xfrm>
          <a:prstGeom prst="rect">
            <a:avLst/>
          </a:prstGeom>
          <a:solidFill>
            <a:srgbClr val="00FFFF"/>
          </a:solidFill>
          <a:ln w="9525">
            <a:solidFill>
              <a:schemeClr val="bg2"/>
            </a:solidFill>
            <a:miter lim="800000"/>
            <a:headEnd/>
            <a:tailEnd/>
          </a:ln>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(2)</a:t>
            </a:r>
            <a:r>
              <a:rPr lang="ja-JP" altLang="en-US" sz="900" b="1">
                <a:solidFill>
                  <a:schemeClr val="bg2"/>
                </a:solidFill>
                <a:latin typeface="HG丸ｺﾞｼｯｸM-PRO" pitchFamily="50" charset="-128"/>
                <a:ea typeface="HG丸ｺﾞｼｯｸM-PRO" pitchFamily="50" charset="-128"/>
              </a:rPr>
              <a:t>ＦＭＥＡ</a:t>
            </a:r>
          </a:p>
        </p:txBody>
      </p:sp>
      <p:sp>
        <p:nvSpPr>
          <p:cNvPr id="39353" name="Rectangle 491"/>
          <p:cNvSpPr>
            <a:spLocks noChangeArrowheads="1"/>
          </p:cNvSpPr>
          <p:nvPr/>
        </p:nvSpPr>
        <p:spPr bwMode="auto">
          <a:xfrm>
            <a:off x="8426450" y="51117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54" name="Rectangle 492"/>
          <p:cNvSpPr>
            <a:spLocks noChangeArrowheads="1"/>
          </p:cNvSpPr>
          <p:nvPr/>
        </p:nvSpPr>
        <p:spPr bwMode="auto">
          <a:xfrm>
            <a:off x="8010525" y="511175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39355" name="Rectangle 493"/>
          <p:cNvSpPr>
            <a:spLocks noChangeArrowheads="1"/>
          </p:cNvSpPr>
          <p:nvPr/>
        </p:nvSpPr>
        <p:spPr bwMode="auto">
          <a:xfrm>
            <a:off x="7594600" y="511175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39356" name="Rectangle 494"/>
          <p:cNvSpPr>
            <a:spLocks noChangeArrowheads="1"/>
          </p:cNvSpPr>
          <p:nvPr/>
        </p:nvSpPr>
        <p:spPr bwMode="auto">
          <a:xfrm>
            <a:off x="7180263" y="51117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57" name="Rectangle 495"/>
          <p:cNvSpPr>
            <a:spLocks noChangeArrowheads="1"/>
          </p:cNvSpPr>
          <p:nvPr/>
        </p:nvSpPr>
        <p:spPr bwMode="auto">
          <a:xfrm>
            <a:off x="6764338" y="511175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58" name="Rectangle 496"/>
          <p:cNvSpPr>
            <a:spLocks noChangeArrowheads="1"/>
          </p:cNvSpPr>
          <p:nvPr/>
        </p:nvSpPr>
        <p:spPr bwMode="auto">
          <a:xfrm>
            <a:off x="6350000" y="51117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39359" name="Rectangle 497"/>
          <p:cNvSpPr>
            <a:spLocks noChangeArrowheads="1"/>
          </p:cNvSpPr>
          <p:nvPr/>
        </p:nvSpPr>
        <p:spPr bwMode="auto">
          <a:xfrm>
            <a:off x="5935663" y="51117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60" name="Rectangle 498"/>
          <p:cNvSpPr>
            <a:spLocks noChangeArrowheads="1"/>
          </p:cNvSpPr>
          <p:nvPr/>
        </p:nvSpPr>
        <p:spPr bwMode="auto">
          <a:xfrm>
            <a:off x="5518150" y="5111750"/>
            <a:ext cx="417513"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61" name="Rectangle 499"/>
          <p:cNvSpPr>
            <a:spLocks noChangeArrowheads="1"/>
          </p:cNvSpPr>
          <p:nvPr/>
        </p:nvSpPr>
        <p:spPr bwMode="auto">
          <a:xfrm>
            <a:off x="5103813" y="51117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39362" name="Rectangle 500"/>
          <p:cNvSpPr>
            <a:spLocks noChangeArrowheads="1"/>
          </p:cNvSpPr>
          <p:nvPr/>
        </p:nvSpPr>
        <p:spPr bwMode="auto">
          <a:xfrm>
            <a:off x="4689475" y="51117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39363" name="Rectangle 501"/>
          <p:cNvSpPr>
            <a:spLocks noChangeArrowheads="1"/>
          </p:cNvSpPr>
          <p:nvPr/>
        </p:nvSpPr>
        <p:spPr bwMode="auto">
          <a:xfrm>
            <a:off x="4273550" y="511175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39364" name="Rectangle 502"/>
          <p:cNvSpPr>
            <a:spLocks noChangeArrowheads="1"/>
          </p:cNvSpPr>
          <p:nvPr/>
        </p:nvSpPr>
        <p:spPr bwMode="auto">
          <a:xfrm>
            <a:off x="3859213" y="51117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65" name="Rectangle 503"/>
          <p:cNvSpPr>
            <a:spLocks noChangeArrowheads="1"/>
          </p:cNvSpPr>
          <p:nvPr/>
        </p:nvSpPr>
        <p:spPr bwMode="auto">
          <a:xfrm>
            <a:off x="3444875" y="51117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39366" name="Rectangle 504"/>
          <p:cNvSpPr>
            <a:spLocks noChangeArrowheads="1"/>
          </p:cNvSpPr>
          <p:nvPr/>
        </p:nvSpPr>
        <p:spPr bwMode="auto">
          <a:xfrm>
            <a:off x="3027363" y="5111750"/>
            <a:ext cx="417512"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67" name="Rectangle 505"/>
          <p:cNvSpPr>
            <a:spLocks noChangeArrowheads="1"/>
          </p:cNvSpPr>
          <p:nvPr/>
        </p:nvSpPr>
        <p:spPr bwMode="auto">
          <a:xfrm>
            <a:off x="2613025" y="51117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68" name="Rectangle 506"/>
          <p:cNvSpPr>
            <a:spLocks noChangeArrowheads="1"/>
          </p:cNvSpPr>
          <p:nvPr/>
        </p:nvSpPr>
        <p:spPr bwMode="auto">
          <a:xfrm>
            <a:off x="2198688" y="51117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39369" name="Rectangle 507"/>
          <p:cNvSpPr>
            <a:spLocks noChangeArrowheads="1"/>
          </p:cNvSpPr>
          <p:nvPr/>
        </p:nvSpPr>
        <p:spPr bwMode="auto">
          <a:xfrm>
            <a:off x="1803400" y="5111750"/>
            <a:ext cx="39528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39370" name="Rectangle 508"/>
          <p:cNvSpPr>
            <a:spLocks noChangeArrowheads="1"/>
          </p:cNvSpPr>
          <p:nvPr/>
        </p:nvSpPr>
        <p:spPr bwMode="auto">
          <a:xfrm>
            <a:off x="444500" y="5111750"/>
            <a:ext cx="1358900" cy="176213"/>
          </a:xfrm>
          <a:prstGeom prst="rect">
            <a:avLst/>
          </a:prstGeom>
          <a:solidFill>
            <a:srgbClr val="00FFFF"/>
          </a:solidFill>
          <a:ln w="9525">
            <a:solidFill>
              <a:schemeClr val="bg2"/>
            </a:solidFill>
            <a:miter lim="800000"/>
            <a:headEnd/>
            <a:tailEnd/>
          </a:ln>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(1)</a:t>
            </a:r>
            <a:r>
              <a:rPr lang="ja-JP" altLang="en-US" sz="900" b="1">
                <a:solidFill>
                  <a:schemeClr val="bg2"/>
                </a:solidFill>
                <a:latin typeface="HG丸ｺﾞｼｯｸM-PRO" pitchFamily="50" charset="-128"/>
                <a:ea typeface="HG丸ｺﾞｼｯｸM-PRO" pitchFamily="50" charset="-128"/>
              </a:rPr>
              <a:t>失敗モード一覧表</a:t>
            </a:r>
          </a:p>
        </p:txBody>
      </p:sp>
      <p:sp>
        <p:nvSpPr>
          <p:cNvPr id="39371" name="Rectangle 577"/>
          <p:cNvSpPr>
            <a:spLocks noChangeArrowheads="1"/>
          </p:cNvSpPr>
          <p:nvPr/>
        </p:nvSpPr>
        <p:spPr bwMode="auto">
          <a:xfrm>
            <a:off x="8426450" y="564673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39372" name="Rectangle 578"/>
          <p:cNvSpPr>
            <a:spLocks noChangeArrowheads="1"/>
          </p:cNvSpPr>
          <p:nvPr/>
        </p:nvSpPr>
        <p:spPr bwMode="auto">
          <a:xfrm>
            <a:off x="8010525" y="564673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73" name="Rectangle 579"/>
          <p:cNvSpPr>
            <a:spLocks noChangeArrowheads="1"/>
          </p:cNvSpPr>
          <p:nvPr/>
        </p:nvSpPr>
        <p:spPr bwMode="auto">
          <a:xfrm>
            <a:off x="7594600" y="564673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74" name="Rectangle 580"/>
          <p:cNvSpPr>
            <a:spLocks noChangeArrowheads="1"/>
          </p:cNvSpPr>
          <p:nvPr/>
        </p:nvSpPr>
        <p:spPr bwMode="auto">
          <a:xfrm>
            <a:off x="7180263" y="564673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75" name="Rectangle 581"/>
          <p:cNvSpPr>
            <a:spLocks noChangeArrowheads="1"/>
          </p:cNvSpPr>
          <p:nvPr/>
        </p:nvSpPr>
        <p:spPr bwMode="auto">
          <a:xfrm>
            <a:off x="6764338" y="564673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76" name="Rectangle 582"/>
          <p:cNvSpPr>
            <a:spLocks noChangeArrowheads="1"/>
          </p:cNvSpPr>
          <p:nvPr/>
        </p:nvSpPr>
        <p:spPr bwMode="auto">
          <a:xfrm>
            <a:off x="6350000" y="564673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77" name="Rectangle 583"/>
          <p:cNvSpPr>
            <a:spLocks noChangeArrowheads="1"/>
          </p:cNvSpPr>
          <p:nvPr/>
        </p:nvSpPr>
        <p:spPr bwMode="auto">
          <a:xfrm>
            <a:off x="5935663" y="564673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78" name="Rectangle 584"/>
          <p:cNvSpPr>
            <a:spLocks noChangeArrowheads="1"/>
          </p:cNvSpPr>
          <p:nvPr/>
        </p:nvSpPr>
        <p:spPr bwMode="auto">
          <a:xfrm>
            <a:off x="5513388" y="5641975"/>
            <a:ext cx="422275" cy="18256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79" name="Rectangle 585"/>
          <p:cNvSpPr>
            <a:spLocks noChangeArrowheads="1"/>
          </p:cNvSpPr>
          <p:nvPr/>
        </p:nvSpPr>
        <p:spPr bwMode="auto">
          <a:xfrm>
            <a:off x="5103813" y="564673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80" name="Rectangle 586"/>
          <p:cNvSpPr>
            <a:spLocks noChangeArrowheads="1"/>
          </p:cNvSpPr>
          <p:nvPr/>
        </p:nvSpPr>
        <p:spPr bwMode="auto">
          <a:xfrm>
            <a:off x="4689475" y="564673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81" name="Rectangle 587"/>
          <p:cNvSpPr>
            <a:spLocks noChangeArrowheads="1"/>
          </p:cNvSpPr>
          <p:nvPr/>
        </p:nvSpPr>
        <p:spPr bwMode="auto">
          <a:xfrm>
            <a:off x="4273550" y="564673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39382" name="Rectangle 588"/>
          <p:cNvSpPr>
            <a:spLocks noChangeArrowheads="1"/>
          </p:cNvSpPr>
          <p:nvPr/>
        </p:nvSpPr>
        <p:spPr bwMode="auto">
          <a:xfrm>
            <a:off x="3859213" y="564673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39383" name="Rectangle 589"/>
          <p:cNvSpPr>
            <a:spLocks noChangeArrowheads="1"/>
          </p:cNvSpPr>
          <p:nvPr/>
        </p:nvSpPr>
        <p:spPr bwMode="auto">
          <a:xfrm>
            <a:off x="3444875" y="564673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84" name="Rectangle 590"/>
          <p:cNvSpPr>
            <a:spLocks noChangeArrowheads="1"/>
          </p:cNvSpPr>
          <p:nvPr/>
        </p:nvSpPr>
        <p:spPr bwMode="auto">
          <a:xfrm>
            <a:off x="3027363" y="5646738"/>
            <a:ext cx="417512"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85" name="Rectangle 591"/>
          <p:cNvSpPr>
            <a:spLocks noChangeArrowheads="1"/>
          </p:cNvSpPr>
          <p:nvPr/>
        </p:nvSpPr>
        <p:spPr bwMode="auto">
          <a:xfrm>
            <a:off x="2613025" y="564673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86" name="Rectangle 592"/>
          <p:cNvSpPr>
            <a:spLocks noChangeArrowheads="1"/>
          </p:cNvSpPr>
          <p:nvPr/>
        </p:nvSpPr>
        <p:spPr bwMode="auto">
          <a:xfrm>
            <a:off x="2198688" y="564673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87" name="Rectangle 593"/>
          <p:cNvSpPr>
            <a:spLocks noChangeArrowheads="1"/>
          </p:cNvSpPr>
          <p:nvPr/>
        </p:nvSpPr>
        <p:spPr bwMode="auto">
          <a:xfrm>
            <a:off x="1803400" y="5646738"/>
            <a:ext cx="39528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88" name="Rectangle 594"/>
          <p:cNvSpPr>
            <a:spLocks noChangeArrowheads="1"/>
          </p:cNvSpPr>
          <p:nvPr/>
        </p:nvSpPr>
        <p:spPr bwMode="auto">
          <a:xfrm>
            <a:off x="444500" y="5640388"/>
            <a:ext cx="1358900" cy="176212"/>
          </a:xfrm>
          <a:prstGeom prst="rect">
            <a:avLst/>
          </a:prstGeom>
          <a:solidFill>
            <a:srgbClr val="00FFFF"/>
          </a:solidFill>
          <a:ln w="9525">
            <a:solidFill>
              <a:schemeClr val="bg2"/>
            </a:solidFill>
            <a:miter lim="800000"/>
            <a:headEnd/>
            <a:tailEnd/>
          </a:ln>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(4)</a:t>
            </a:r>
            <a:r>
              <a:rPr lang="ja-JP" altLang="en-US" sz="900" b="1">
                <a:solidFill>
                  <a:schemeClr val="bg2"/>
                </a:solidFill>
                <a:latin typeface="HG丸ｺﾞｼｯｸM-PRO" pitchFamily="50" charset="-128"/>
                <a:ea typeface="HG丸ｺﾞｼｯｸM-PRO" pitchFamily="50" charset="-128"/>
              </a:rPr>
              <a:t>業務ﾌﾛｰ･機能ﾌﾞﾛｯｸ図</a:t>
            </a:r>
          </a:p>
        </p:txBody>
      </p:sp>
      <p:sp>
        <p:nvSpPr>
          <p:cNvPr id="39389" name="Rectangle 595"/>
          <p:cNvSpPr>
            <a:spLocks noChangeArrowheads="1"/>
          </p:cNvSpPr>
          <p:nvPr/>
        </p:nvSpPr>
        <p:spPr bwMode="auto">
          <a:xfrm>
            <a:off x="8426450" y="54641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90" name="Rectangle 596"/>
          <p:cNvSpPr>
            <a:spLocks noChangeArrowheads="1"/>
          </p:cNvSpPr>
          <p:nvPr/>
        </p:nvSpPr>
        <p:spPr bwMode="auto">
          <a:xfrm>
            <a:off x="8010525" y="54641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91" name="Rectangle 597"/>
          <p:cNvSpPr>
            <a:spLocks noChangeArrowheads="1"/>
          </p:cNvSpPr>
          <p:nvPr/>
        </p:nvSpPr>
        <p:spPr bwMode="auto">
          <a:xfrm>
            <a:off x="7594600" y="54641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92" name="Rectangle 598"/>
          <p:cNvSpPr>
            <a:spLocks noChangeArrowheads="1"/>
          </p:cNvSpPr>
          <p:nvPr/>
        </p:nvSpPr>
        <p:spPr bwMode="auto">
          <a:xfrm>
            <a:off x="7180263" y="54641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93" name="Rectangle 599"/>
          <p:cNvSpPr>
            <a:spLocks noChangeArrowheads="1"/>
          </p:cNvSpPr>
          <p:nvPr/>
        </p:nvSpPr>
        <p:spPr bwMode="auto">
          <a:xfrm>
            <a:off x="6764338" y="54641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39394" name="Rectangle 600"/>
          <p:cNvSpPr>
            <a:spLocks noChangeArrowheads="1"/>
          </p:cNvSpPr>
          <p:nvPr/>
        </p:nvSpPr>
        <p:spPr bwMode="auto">
          <a:xfrm>
            <a:off x="6350000" y="54641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95" name="Rectangle 601"/>
          <p:cNvSpPr>
            <a:spLocks noChangeArrowheads="1"/>
          </p:cNvSpPr>
          <p:nvPr/>
        </p:nvSpPr>
        <p:spPr bwMode="auto">
          <a:xfrm>
            <a:off x="5935663" y="54641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96" name="Rectangle 602"/>
          <p:cNvSpPr>
            <a:spLocks noChangeArrowheads="1"/>
          </p:cNvSpPr>
          <p:nvPr/>
        </p:nvSpPr>
        <p:spPr bwMode="auto">
          <a:xfrm>
            <a:off x="5518150" y="5464175"/>
            <a:ext cx="417513"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97" name="Rectangle 603"/>
          <p:cNvSpPr>
            <a:spLocks noChangeArrowheads="1"/>
          </p:cNvSpPr>
          <p:nvPr/>
        </p:nvSpPr>
        <p:spPr bwMode="auto">
          <a:xfrm>
            <a:off x="5103813" y="54641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398" name="Rectangle 604"/>
          <p:cNvSpPr>
            <a:spLocks noChangeArrowheads="1"/>
          </p:cNvSpPr>
          <p:nvPr/>
        </p:nvSpPr>
        <p:spPr bwMode="auto">
          <a:xfrm>
            <a:off x="4689475" y="54641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39399" name="Rectangle 605"/>
          <p:cNvSpPr>
            <a:spLocks noChangeArrowheads="1"/>
          </p:cNvSpPr>
          <p:nvPr/>
        </p:nvSpPr>
        <p:spPr bwMode="auto">
          <a:xfrm>
            <a:off x="4273550" y="54641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39400" name="Rectangle 606"/>
          <p:cNvSpPr>
            <a:spLocks noChangeArrowheads="1"/>
          </p:cNvSpPr>
          <p:nvPr/>
        </p:nvSpPr>
        <p:spPr bwMode="auto">
          <a:xfrm>
            <a:off x="3859213" y="54641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401" name="Rectangle 607"/>
          <p:cNvSpPr>
            <a:spLocks noChangeArrowheads="1"/>
          </p:cNvSpPr>
          <p:nvPr/>
        </p:nvSpPr>
        <p:spPr bwMode="auto">
          <a:xfrm>
            <a:off x="3444875" y="54641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402" name="Rectangle 608"/>
          <p:cNvSpPr>
            <a:spLocks noChangeArrowheads="1"/>
          </p:cNvSpPr>
          <p:nvPr/>
        </p:nvSpPr>
        <p:spPr bwMode="auto">
          <a:xfrm>
            <a:off x="3027363" y="5464175"/>
            <a:ext cx="417512"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403" name="Rectangle 609"/>
          <p:cNvSpPr>
            <a:spLocks noChangeArrowheads="1"/>
          </p:cNvSpPr>
          <p:nvPr/>
        </p:nvSpPr>
        <p:spPr bwMode="auto">
          <a:xfrm>
            <a:off x="2613025" y="54641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404" name="Rectangle 610"/>
          <p:cNvSpPr>
            <a:spLocks noChangeArrowheads="1"/>
          </p:cNvSpPr>
          <p:nvPr/>
        </p:nvSpPr>
        <p:spPr bwMode="auto">
          <a:xfrm>
            <a:off x="2198688" y="54641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405" name="Rectangle 611"/>
          <p:cNvSpPr>
            <a:spLocks noChangeArrowheads="1"/>
          </p:cNvSpPr>
          <p:nvPr/>
        </p:nvSpPr>
        <p:spPr bwMode="auto">
          <a:xfrm>
            <a:off x="1803400" y="5464175"/>
            <a:ext cx="39528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39406" name="Rectangle 612"/>
          <p:cNvSpPr>
            <a:spLocks noChangeArrowheads="1"/>
          </p:cNvSpPr>
          <p:nvPr/>
        </p:nvSpPr>
        <p:spPr bwMode="auto">
          <a:xfrm>
            <a:off x="444500" y="5464175"/>
            <a:ext cx="1358900" cy="176213"/>
          </a:xfrm>
          <a:prstGeom prst="rect">
            <a:avLst/>
          </a:prstGeom>
          <a:solidFill>
            <a:srgbClr val="00FFFF"/>
          </a:solidFill>
          <a:ln w="9525">
            <a:solidFill>
              <a:schemeClr val="bg2"/>
            </a:solidFill>
            <a:miter lim="800000"/>
            <a:headEnd/>
            <a:tailEnd/>
          </a:ln>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(3)</a:t>
            </a:r>
            <a:r>
              <a:rPr lang="ja-JP" altLang="en-US" sz="900" b="1">
                <a:solidFill>
                  <a:schemeClr val="bg2"/>
                </a:solidFill>
                <a:latin typeface="HG丸ｺﾞｼｯｸM-PRO" pitchFamily="50" charset="-128"/>
                <a:ea typeface="HG丸ｺﾞｼｯｸM-PRO" pitchFamily="50" charset="-128"/>
              </a:rPr>
              <a:t>ＲＰＮ</a:t>
            </a:r>
            <a:r>
              <a:rPr lang="en-US" altLang="ja-JP" sz="900" b="1">
                <a:solidFill>
                  <a:schemeClr val="bg2"/>
                </a:solidFill>
                <a:latin typeface="HG丸ｺﾞｼｯｸM-PRO" pitchFamily="50" charset="-128"/>
                <a:ea typeface="HG丸ｺﾞｼｯｸM-PRO" pitchFamily="50" charset="-128"/>
              </a:rPr>
              <a:t>(</a:t>
            </a:r>
            <a:r>
              <a:rPr lang="ja-JP" altLang="en-US" sz="900" b="1">
                <a:solidFill>
                  <a:schemeClr val="bg2"/>
                </a:solidFill>
                <a:latin typeface="HG丸ｺﾞｼｯｸM-PRO" pitchFamily="50" charset="-128"/>
                <a:ea typeface="HG丸ｺﾞｼｯｸM-PRO" pitchFamily="50" charset="-128"/>
              </a:rPr>
              <a:t>危険優先指数</a:t>
            </a:r>
            <a:r>
              <a:rPr lang="en-US" altLang="ja-JP" sz="900" b="1">
                <a:solidFill>
                  <a:schemeClr val="bg2"/>
                </a:solidFill>
                <a:latin typeface="HG丸ｺﾞｼｯｸM-PRO" pitchFamily="50" charset="-128"/>
                <a:ea typeface="HG丸ｺﾞｼｯｸM-PRO" pitchFamily="50" charset="-128"/>
              </a:rPr>
              <a:t>)</a:t>
            </a:r>
            <a:endParaRPr lang="ja-JP" altLang="en-US" sz="900" b="1">
              <a:solidFill>
                <a:schemeClr val="bg2"/>
              </a:solidFill>
              <a:latin typeface="HG丸ｺﾞｼｯｸM-PRO" pitchFamily="50" charset="-128"/>
              <a:ea typeface="HG丸ｺﾞｼｯｸM-PRO" pitchFamily="50" charset="-128"/>
            </a:endParaRPr>
          </a:p>
        </p:txBody>
      </p:sp>
      <p:sp>
        <p:nvSpPr>
          <p:cNvPr id="39407" name="Line 927"/>
          <p:cNvSpPr>
            <a:spLocks noChangeShapeType="1"/>
          </p:cNvSpPr>
          <p:nvPr/>
        </p:nvSpPr>
        <p:spPr bwMode="auto">
          <a:xfrm>
            <a:off x="441325" y="5645150"/>
            <a:ext cx="8396288"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39408" name="Rectangle 469"/>
          <p:cNvSpPr>
            <a:spLocks noChangeArrowheads="1"/>
          </p:cNvSpPr>
          <p:nvPr/>
        </p:nvSpPr>
        <p:spPr bwMode="auto">
          <a:xfrm>
            <a:off x="250825" y="6392863"/>
            <a:ext cx="192088" cy="34925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ja-JP" altLang="en-US" sz="700" b="1">
                <a:solidFill>
                  <a:schemeClr val="bg2"/>
                </a:solidFill>
                <a:latin typeface="HG丸ｺﾞｼｯｸM-PRO" pitchFamily="50" charset="-128"/>
                <a:ea typeface="HG丸ｺﾞｼｯｸM-PRO" pitchFamily="50" charset="-128"/>
              </a:rPr>
              <a:t>その他</a:t>
            </a:r>
          </a:p>
        </p:txBody>
      </p:sp>
      <p:sp>
        <p:nvSpPr>
          <p:cNvPr id="39409" name="Rectangle 594"/>
          <p:cNvSpPr>
            <a:spLocks noChangeArrowheads="1"/>
          </p:cNvSpPr>
          <p:nvPr/>
        </p:nvSpPr>
        <p:spPr bwMode="auto">
          <a:xfrm>
            <a:off x="441325" y="5813425"/>
            <a:ext cx="1360488" cy="185738"/>
          </a:xfrm>
          <a:prstGeom prst="rect">
            <a:avLst/>
          </a:prstGeom>
          <a:solidFill>
            <a:srgbClr val="00FFFF"/>
          </a:solidFill>
          <a:ln w="9525">
            <a:solidFill>
              <a:schemeClr val="bg2"/>
            </a:solidFill>
            <a:miter lim="800000"/>
            <a:headEnd/>
            <a:tailEnd/>
          </a:ln>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(5)</a:t>
            </a:r>
            <a:r>
              <a:rPr lang="ja-JP" altLang="en-US" sz="900" b="1">
                <a:solidFill>
                  <a:schemeClr val="bg2"/>
                </a:solidFill>
                <a:latin typeface="HG丸ｺﾞｼｯｸM-PRO" pitchFamily="50" charset="-128"/>
                <a:ea typeface="HG丸ｺﾞｼｯｸM-PRO" pitchFamily="50" charset="-128"/>
              </a:rPr>
              <a:t>対策発想ﾁｪｯｸﾘｽﾄ</a:t>
            </a:r>
          </a:p>
        </p:txBody>
      </p:sp>
      <p:sp>
        <p:nvSpPr>
          <p:cNvPr id="39410" name="Rectangle 473"/>
          <p:cNvSpPr>
            <a:spLocks noChangeArrowheads="1"/>
          </p:cNvSpPr>
          <p:nvPr/>
        </p:nvSpPr>
        <p:spPr bwMode="auto">
          <a:xfrm>
            <a:off x="8426450" y="5822950"/>
            <a:ext cx="414338"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39411" name="Rectangle 474"/>
          <p:cNvSpPr>
            <a:spLocks noChangeArrowheads="1"/>
          </p:cNvSpPr>
          <p:nvPr/>
        </p:nvSpPr>
        <p:spPr bwMode="auto">
          <a:xfrm>
            <a:off x="8010525" y="5822950"/>
            <a:ext cx="415925"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412" name="Rectangle 475"/>
          <p:cNvSpPr>
            <a:spLocks noChangeArrowheads="1"/>
          </p:cNvSpPr>
          <p:nvPr/>
        </p:nvSpPr>
        <p:spPr bwMode="auto">
          <a:xfrm>
            <a:off x="7594600" y="5822950"/>
            <a:ext cx="415925"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endParaRPr lang="en-US" altLang="ja-JP" sz="900" b="1">
              <a:solidFill>
                <a:srgbClr val="000000"/>
              </a:solidFill>
              <a:latin typeface="HG丸ｺﾞｼｯｸM-PRO" pitchFamily="50" charset="-128"/>
              <a:ea typeface="HG丸ｺﾞｼｯｸM-PRO" pitchFamily="50" charset="-128"/>
            </a:endParaRPr>
          </a:p>
        </p:txBody>
      </p:sp>
      <p:sp>
        <p:nvSpPr>
          <p:cNvPr id="39413" name="Rectangle 476"/>
          <p:cNvSpPr>
            <a:spLocks noChangeArrowheads="1"/>
          </p:cNvSpPr>
          <p:nvPr/>
        </p:nvSpPr>
        <p:spPr bwMode="auto">
          <a:xfrm>
            <a:off x="7180263" y="5822950"/>
            <a:ext cx="414337"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414" name="Rectangle 478"/>
          <p:cNvSpPr>
            <a:spLocks noChangeArrowheads="1"/>
          </p:cNvSpPr>
          <p:nvPr/>
        </p:nvSpPr>
        <p:spPr bwMode="auto">
          <a:xfrm>
            <a:off x="6350000" y="5822950"/>
            <a:ext cx="414338"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endParaRPr lang="en-US" altLang="ja-JP" sz="900" b="1">
              <a:solidFill>
                <a:srgbClr val="000000"/>
              </a:solidFill>
              <a:latin typeface="HG丸ｺﾞｼｯｸM-PRO" pitchFamily="50" charset="-128"/>
              <a:ea typeface="HG丸ｺﾞｼｯｸM-PRO" pitchFamily="50" charset="-128"/>
            </a:endParaRPr>
          </a:p>
        </p:txBody>
      </p:sp>
      <p:sp>
        <p:nvSpPr>
          <p:cNvPr id="39415" name="Rectangle 479"/>
          <p:cNvSpPr>
            <a:spLocks noChangeArrowheads="1"/>
          </p:cNvSpPr>
          <p:nvPr/>
        </p:nvSpPr>
        <p:spPr bwMode="auto">
          <a:xfrm>
            <a:off x="5935663" y="5822950"/>
            <a:ext cx="414337"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endParaRPr lang="en-US" altLang="ja-JP" sz="900" b="1">
              <a:solidFill>
                <a:srgbClr val="000000"/>
              </a:solidFill>
              <a:latin typeface="HG丸ｺﾞｼｯｸM-PRO" pitchFamily="50" charset="-128"/>
              <a:ea typeface="HG丸ｺﾞｼｯｸM-PRO" pitchFamily="50" charset="-128"/>
            </a:endParaRPr>
          </a:p>
        </p:txBody>
      </p:sp>
      <p:sp>
        <p:nvSpPr>
          <p:cNvPr id="39416" name="Rectangle 480"/>
          <p:cNvSpPr>
            <a:spLocks noChangeArrowheads="1"/>
          </p:cNvSpPr>
          <p:nvPr/>
        </p:nvSpPr>
        <p:spPr bwMode="auto">
          <a:xfrm>
            <a:off x="5518150" y="5822950"/>
            <a:ext cx="417513"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39417" name="Rectangle 481"/>
          <p:cNvSpPr>
            <a:spLocks noChangeArrowheads="1"/>
          </p:cNvSpPr>
          <p:nvPr/>
        </p:nvSpPr>
        <p:spPr bwMode="auto">
          <a:xfrm>
            <a:off x="5103813" y="5822950"/>
            <a:ext cx="414337"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39418" name="Rectangle 482"/>
          <p:cNvSpPr>
            <a:spLocks noChangeArrowheads="1"/>
          </p:cNvSpPr>
          <p:nvPr/>
        </p:nvSpPr>
        <p:spPr bwMode="auto">
          <a:xfrm>
            <a:off x="4689475" y="5822950"/>
            <a:ext cx="414338"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endParaRPr lang="en-US" altLang="ja-JP" sz="900" b="1">
              <a:solidFill>
                <a:srgbClr val="000000"/>
              </a:solidFill>
              <a:latin typeface="HG丸ｺﾞｼｯｸM-PRO" pitchFamily="50" charset="-128"/>
              <a:ea typeface="HG丸ｺﾞｼｯｸM-PRO" pitchFamily="50" charset="-128"/>
            </a:endParaRPr>
          </a:p>
        </p:txBody>
      </p:sp>
      <p:sp>
        <p:nvSpPr>
          <p:cNvPr id="39419" name="Rectangle 483"/>
          <p:cNvSpPr>
            <a:spLocks noChangeArrowheads="1"/>
          </p:cNvSpPr>
          <p:nvPr/>
        </p:nvSpPr>
        <p:spPr bwMode="auto">
          <a:xfrm>
            <a:off x="4273550" y="5822950"/>
            <a:ext cx="415925"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endParaRPr lang="en-US" altLang="ja-JP" sz="900" b="1">
              <a:solidFill>
                <a:srgbClr val="000000"/>
              </a:solidFill>
              <a:latin typeface="HG丸ｺﾞｼｯｸM-PRO" pitchFamily="50" charset="-128"/>
              <a:ea typeface="HG丸ｺﾞｼｯｸM-PRO" pitchFamily="50" charset="-128"/>
            </a:endParaRPr>
          </a:p>
        </p:txBody>
      </p:sp>
      <p:sp>
        <p:nvSpPr>
          <p:cNvPr id="39420" name="Rectangle 484"/>
          <p:cNvSpPr>
            <a:spLocks noChangeArrowheads="1"/>
          </p:cNvSpPr>
          <p:nvPr/>
        </p:nvSpPr>
        <p:spPr bwMode="auto">
          <a:xfrm>
            <a:off x="3859213" y="5822950"/>
            <a:ext cx="414337"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39421" name="Rectangle 485"/>
          <p:cNvSpPr>
            <a:spLocks noChangeArrowheads="1"/>
          </p:cNvSpPr>
          <p:nvPr/>
        </p:nvSpPr>
        <p:spPr bwMode="auto">
          <a:xfrm>
            <a:off x="3444875" y="5822950"/>
            <a:ext cx="414338"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422" name="Rectangle 486"/>
          <p:cNvSpPr>
            <a:spLocks noChangeArrowheads="1"/>
          </p:cNvSpPr>
          <p:nvPr/>
        </p:nvSpPr>
        <p:spPr bwMode="auto">
          <a:xfrm>
            <a:off x="3027363" y="5822950"/>
            <a:ext cx="417512"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423" name="Rectangle 487"/>
          <p:cNvSpPr>
            <a:spLocks noChangeArrowheads="1"/>
          </p:cNvSpPr>
          <p:nvPr/>
        </p:nvSpPr>
        <p:spPr bwMode="auto">
          <a:xfrm>
            <a:off x="2613025" y="5822950"/>
            <a:ext cx="414338"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424" name="Rectangle 488"/>
          <p:cNvSpPr>
            <a:spLocks noChangeArrowheads="1"/>
          </p:cNvSpPr>
          <p:nvPr/>
        </p:nvSpPr>
        <p:spPr bwMode="auto">
          <a:xfrm>
            <a:off x="2198688" y="5822950"/>
            <a:ext cx="414337"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425" name="Rectangle 489"/>
          <p:cNvSpPr>
            <a:spLocks noChangeArrowheads="1"/>
          </p:cNvSpPr>
          <p:nvPr/>
        </p:nvSpPr>
        <p:spPr bwMode="auto">
          <a:xfrm>
            <a:off x="1803400" y="5822950"/>
            <a:ext cx="395288"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426" name="Rectangle 477"/>
          <p:cNvSpPr>
            <a:spLocks noChangeArrowheads="1"/>
          </p:cNvSpPr>
          <p:nvPr/>
        </p:nvSpPr>
        <p:spPr bwMode="auto">
          <a:xfrm>
            <a:off x="6767513" y="5822950"/>
            <a:ext cx="411162"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427" name="Rectangle 508"/>
          <p:cNvSpPr>
            <a:spLocks noChangeArrowheads="1"/>
          </p:cNvSpPr>
          <p:nvPr/>
        </p:nvSpPr>
        <p:spPr bwMode="auto">
          <a:xfrm>
            <a:off x="447675" y="6000750"/>
            <a:ext cx="1358900" cy="201613"/>
          </a:xfrm>
          <a:prstGeom prst="rect">
            <a:avLst/>
          </a:prstGeom>
          <a:solidFill>
            <a:srgbClr val="00FFFF"/>
          </a:solidFill>
          <a:ln w="9525">
            <a:solidFill>
              <a:schemeClr val="bg2"/>
            </a:solidFill>
            <a:miter lim="800000"/>
            <a:headEnd/>
            <a:tailEnd/>
          </a:ln>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(6)</a:t>
            </a:r>
            <a:r>
              <a:rPr lang="ja-JP" altLang="en-US" sz="900" b="1">
                <a:solidFill>
                  <a:schemeClr val="bg2"/>
                </a:solidFill>
                <a:latin typeface="HG丸ｺﾞｼｯｸM-PRO" pitchFamily="50" charset="-128"/>
                <a:ea typeface="HG丸ｺﾞｼｯｸM-PRO" pitchFamily="50" charset="-128"/>
              </a:rPr>
              <a:t>対策事例集</a:t>
            </a:r>
          </a:p>
        </p:txBody>
      </p:sp>
      <p:sp>
        <p:nvSpPr>
          <p:cNvPr id="39428" name="Rectangle 491"/>
          <p:cNvSpPr>
            <a:spLocks noChangeArrowheads="1"/>
          </p:cNvSpPr>
          <p:nvPr/>
        </p:nvSpPr>
        <p:spPr bwMode="auto">
          <a:xfrm>
            <a:off x="8429625" y="6202363"/>
            <a:ext cx="414338"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429" name="Rectangle 492"/>
          <p:cNvSpPr>
            <a:spLocks noChangeArrowheads="1"/>
          </p:cNvSpPr>
          <p:nvPr/>
        </p:nvSpPr>
        <p:spPr bwMode="auto">
          <a:xfrm>
            <a:off x="8013700" y="6202363"/>
            <a:ext cx="415925"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39430" name="Rectangle 493"/>
          <p:cNvSpPr>
            <a:spLocks noChangeArrowheads="1"/>
          </p:cNvSpPr>
          <p:nvPr/>
        </p:nvSpPr>
        <p:spPr bwMode="auto">
          <a:xfrm>
            <a:off x="7597775" y="6202363"/>
            <a:ext cx="415925"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39431" name="Rectangle 494"/>
          <p:cNvSpPr>
            <a:spLocks noChangeArrowheads="1"/>
          </p:cNvSpPr>
          <p:nvPr/>
        </p:nvSpPr>
        <p:spPr bwMode="auto">
          <a:xfrm>
            <a:off x="7183438" y="6202363"/>
            <a:ext cx="414337"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432" name="Rectangle 495"/>
          <p:cNvSpPr>
            <a:spLocks noChangeArrowheads="1"/>
          </p:cNvSpPr>
          <p:nvPr/>
        </p:nvSpPr>
        <p:spPr bwMode="auto">
          <a:xfrm>
            <a:off x="6767513" y="6202363"/>
            <a:ext cx="415925"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433" name="Rectangle 496"/>
          <p:cNvSpPr>
            <a:spLocks noChangeArrowheads="1"/>
          </p:cNvSpPr>
          <p:nvPr/>
        </p:nvSpPr>
        <p:spPr bwMode="auto">
          <a:xfrm>
            <a:off x="6353175" y="6202363"/>
            <a:ext cx="414338"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434" name="Rectangle 497"/>
          <p:cNvSpPr>
            <a:spLocks noChangeArrowheads="1"/>
          </p:cNvSpPr>
          <p:nvPr/>
        </p:nvSpPr>
        <p:spPr bwMode="auto">
          <a:xfrm>
            <a:off x="5938838" y="6202363"/>
            <a:ext cx="414337"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39435" name="Rectangle 498"/>
          <p:cNvSpPr>
            <a:spLocks noChangeArrowheads="1"/>
          </p:cNvSpPr>
          <p:nvPr/>
        </p:nvSpPr>
        <p:spPr bwMode="auto">
          <a:xfrm>
            <a:off x="5521325" y="6202363"/>
            <a:ext cx="417513"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39436" name="Rectangle 499"/>
          <p:cNvSpPr>
            <a:spLocks noChangeArrowheads="1"/>
          </p:cNvSpPr>
          <p:nvPr/>
        </p:nvSpPr>
        <p:spPr bwMode="auto">
          <a:xfrm>
            <a:off x="5106988" y="6202363"/>
            <a:ext cx="414337"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39437" name="Rectangle 500"/>
          <p:cNvSpPr>
            <a:spLocks noChangeArrowheads="1"/>
          </p:cNvSpPr>
          <p:nvPr/>
        </p:nvSpPr>
        <p:spPr bwMode="auto">
          <a:xfrm>
            <a:off x="4692650" y="6202363"/>
            <a:ext cx="414338"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438" name="Rectangle 501"/>
          <p:cNvSpPr>
            <a:spLocks noChangeArrowheads="1"/>
          </p:cNvSpPr>
          <p:nvPr/>
        </p:nvSpPr>
        <p:spPr bwMode="auto">
          <a:xfrm>
            <a:off x="4276725" y="6202363"/>
            <a:ext cx="415925"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439" name="Rectangle 502"/>
          <p:cNvSpPr>
            <a:spLocks noChangeArrowheads="1"/>
          </p:cNvSpPr>
          <p:nvPr/>
        </p:nvSpPr>
        <p:spPr bwMode="auto">
          <a:xfrm>
            <a:off x="3862388" y="6202363"/>
            <a:ext cx="414337"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440" name="Rectangle 503"/>
          <p:cNvSpPr>
            <a:spLocks noChangeArrowheads="1"/>
          </p:cNvSpPr>
          <p:nvPr/>
        </p:nvSpPr>
        <p:spPr bwMode="auto">
          <a:xfrm>
            <a:off x="3448050" y="6202363"/>
            <a:ext cx="414338"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39441" name="Rectangle 504"/>
          <p:cNvSpPr>
            <a:spLocks noChangeArrowheads="1"/>
          </p:cNvSpPr>
          <p:nvPr/>
        </p:nvSpPr>
        <p:spPr bwMode="auto">
          <a:xfrm>
            <a:off x="3030538" y="6202363"/>
            <a:ext cx="417512"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442" name="Rectangle 505"/>
          <p:cNvSpPr>
            <a:spLocks noChangeArrowheads="1"/>
          </p:cNvSpPr>
          <p:nvPr/>
        </p:nvSpPr>
        <p:spPr bwMode="auto">
          <a:xfrm>
            <a:off x="2616200" y="6202363"/>
            <a:ext cx="414338"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39443" name="Rectangle 506"/>
          <p:cNvSpPr>
            <a:spLocks noChangeArrowheads="1"/>
          </p:cNvSpPr>
          <p:nvPr/>
        </p:nvSpPr>
        <p:spPr bwMode="auto">
          <a:xfrm>
            <a:off x="2201863" y="6202363"/>
            <a:ext cx="414337"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39444" name="Rectangle 507"/>
          <p:cNvSpPr>
            <a:spLocks noChangeArrowheads="1"/>
          </p:cNvSpPr>
          <p:nvPr/>
        </p:nvSpPr>
        <p:spPr bwMode="auto">
          <a:xfrm>
            <a:off x="1806575" y="6202363"/>
            <a:ext cx="395288"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39445" name="Rectangle 508"/>
          <p:cNvSpPr>
            <a:spLocks noChangeArrowheads="1"/>
          </p:cNvSpPr>
          <p:nvPr/>
        </p:nvSpPr>
        <p:spPr bwMode="auto">
          <a:xfrm>
            <a:off x="447675" y="6202363"/>
            <a:ext cx="1358900" cy="190500"/>
          </a:xfrm>
          <a:prstGeom prst="rect">
            <a:avLst/>
          </a:prstGeom>
          <a:solidFill>
            <a:srgbClr val="00FFFF"/>
          </a:solidFill>
          <a:ln w="9525">
            <a:solidFill>
              <a:schemeClr val="bg2"/>
            </a:solidFill>
            <a:miter lim="800000"/>
            <a:headEnd/>
            <a:tailEnd/>
          </a:ln>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(7)</a:t>
            </a:r>
            <a:r>
              <a:rPr lang="ja-JP" altLang="en-US" sz="900" b="1">
                <a:solidFill>
                  <a:schemeClr val="bg2"/>
                </a:solidFill>
                <a:latin typeface="HG丸ｺﾞｼｯｸM-PRO" pitchFamily="50" charset="-128"/>
                <a:ea typeface="HG丸ｺﾞｼｯｸM-PRO" pitchFamily="50" charset="-128"/>
              </a:rPr>
              <a:t>対策分析表</a:t>
            </a:r>
          </a:p>
        </p:txBody>
      </p:sp>
      <p:sp>
        <p:nvSpPr>
          <p:cNvPr id="39446" name="Rectangle 469"/>
          <p:cNvSpPr>
            <a:spLocks noChangeArrowheads="1"/>
          </p:cNvSpPr>
          <p:nvPr/>
        </p:nvSpPr>
        <p:spPr bwMode="auto">
          <a:xfrm>
            <a:off x="250825" y="5103813"/>
            <a:ext cx="192088" cy="128905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r>
              <a:rPr lang="ja-JP" altLang="en-US" sz="1000" b="1">
                <a:solidFill>
                  <a:schemeClr val="bg2"/>
                </a:solidFill>
                <a:latin typeface="HG丸ｺﾞｼｯｸM-PRO" pitchFamily="50" charset="-128"/>
                <a:ea typeface="HG丸ｺﾞｼｯｸM-PRO" pitchFamily="50" charset="-128"/>
              </a:rPr>
              <a:t>未然防止 ７</a:t>
            </a:r>
          </a:p>
        </p:txBody>
      </p:sp>
      <p:sp>
        <p:nvSpPr>
          <p:cNvPr id="39447" name="Text Box 291"/>
          <p:cNvSpPr txBox="1">
            <a:spLocks noChangeArrowheads="1"/>
          </p:cNvSpPr>
          <p:nvPr/>
        </p:nvSpPr>
        <p:spPr bwMode="auto">
          <a:xfrm>
            <a:off x="8326438" y="66675"/>
            <a:ext cx="817562"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３６</a:t>
            </a:r>
            <a:endParaRPr lang="en-US" altLang="ja-JP" sz="1600">
              <a:solidFill>
                <a:schemeClr val="bg2"/>
              </a:solidFill>
              <a:ea typeface="HG正楷書体-PRO" pitchFamily="66" charset="-128"/>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02"/>
          <p:cNvSpPr>
            <a:spLocks noChangeArrowheads="1"/>
          </p:cNvSpPr>
          <p:nvPr/>
        </p:nvSpPr>
        <p:spPr bwMode="auto">
          <a:xfrm>
            <a:off x="2566988" y="5894388"/>
            <a:ext cx="1849437" cy="842962"/>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9939" name="Rectangle 311"/>
          <p:cNvSpPr>
            <a:spLocks noChangeArrowheads="1"/>
          </p:cNvSpPr>
          <p:nvPr/>
        </p:nvSpPr>
        <p:spPr bwMode="auto">
          <a:xfrm>
            <a:off x="2547938" y="3359150"/>
            <a:ext cx="1849437" cy="819150"/>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9940" name="Rectangle 398"/>
          <p:cNvSpPr>
            <a:spLocks noChangeArrowheads="1"/>
          </p:cNvSpPr>
          <p:nvPr/>
        </p:nvSpPr>
        <p:spPr bwMode="auto">
          <a:xfrm>
            <a:off x="4643438" y="2624138"/>
            <a:ext cx="42227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000">
                <a:solidFill>
                  <a:srgbClr val="000000"/>
                </a:solidFill>
                <a:latin typeface="ＭＳ ゴシック" pitchFamily="49" charset="-128"/>
                <a:ea typeface="ＭＳ ゴシック" pitchFamily="49" charset="-128"/>
              </a:rPr>
              <a:t>計画を実施するうえで、事前にさまざまな状況を予</a:t>
            </a:r>
          </a:p>
          <a:p>
            <a:pPr eaLnBrk="1" hangingPunct="1">
              <a:spcBef>
                <a:spcPct val="0"/>
              </a:spcBef>
              <a:buFontTx/>
              <a:buNone/>
            </a:pPr>
            <a:r>
              <a:rPr lang="ja-JP" altLang="en-US" sz="1000">
                <a:solidFill>
                  <a:srgbClr val="000000"/>
                </a:solidFill>
                <a:latin typeface="ＭＳ ゴシック" pitchFamily="49" charset="-128"/>
                <a:ea typeface="ＭＳ ゴシック" pitchFamily="49" charset="-128"/>
              </a:rPr>
              <a:t>測し</a:t>
            </a:r>
            <a:r>
              <a:rPr lang="ja-JP" altLang="en-US" sz="800">
                <a:solidFill>
                  <a:srgbClr val="000000"/>
                </a:solidFill>
                <a:latin typeface="ＭＳ ゴシック" pitchFamily="49" charset="-128"/>
                <a:ea typeface="ＭＳ ゴシック" pitchFamily="49" charset="-128"/>
              </a:rPr>
              <a:t>、</a:t>
            </a:r>
            <a:r>
              <a:rPr lang="ja-JP" altLang="en-US" sz="1000">
                <a:solidFill>
                  <a:srgbClr val="000000"/>
                </a:solidFill>
                <a:latin typeface="ＭＳ ゴシック" pitchFamily="49" charset="-128"/>
                <a:ea typeface="ＭＳ ゴシック" pitchFamily="49" charset="-128"/>
              </a:rPr>
              <a:t>できるだけ望ましい方向に導いたり</a:t>
            </a:r>
            <a:r>
              <a:rPr lang="ja-JP" altLang="en-US" sz="800">
                <a:solidFill>
                  <a:srgbClr val="000000"/>
                </a:solidFill>
                <a:latin typeface="ＭＳ ゴシック" pitchFamily="49" charset="-128"/>
                <a:ea typeface="ＭＳ ゴシック" pitchFamily="49" charset="-128"/>
              </a:rPr>
              <a:t>、</a:t>
            </a:r>
            <a:r>
              <a:rPr lang="ja-JP" altLang="en-US" sz="1000">
                <a:solidFill>
                  <a:srgbClr val="000000"/>
                </a:solidFill>
                <a:latin typeface="ＭＳ ゴシック" pitchFamily="49" charset="-128"/>
                <a:ea typeface="ＭＳ ゴシック" pitchFamily="49" charset="-128"/>
              </a:rPr>
              <a:t>重大事</a:t>
            </a:r>
          </a:p>
          <a:p>
            <a:pPr eaLnBrk="1" hangingPunct="1">
              <a:spcBef>
                <a:spcPct val="0"/>
              </a:spcBef>
              <a:buFontTx/>
              <a:buNone/>
            </a:pPr>
            <a:r>
              <a:rPr lang="ja-JP" altLang="en-US" sz="1000">
                <a:solidFill>
                  <a:srgbClr val="000000"/>
                </a:solidFill>
                <a:latin typeface="ＭＳ ゴシック" pitchFamily="49" charset="-128"/>
                <a:ea typeface="ＭＳ ゴシック" pitchFamily="49" charset="-128"/>
              </a:rPr>
              <a:t>態に至ることを回避する方案を得るための手法。</a:t>
            </a:r>
          </a:p>
        </p:txBody>
      </p:sp>
      <p:sp>
        <p:nvSpPr>
          <p:cNvPr id="39941" name="Rectangle 268"/>
          <p:cNvSpPr>
            <a:spLocks noChangeArrowheads="1"/>
          </p:cNvSpPr>
          <p:nvPr/>
        </p:nvSpPr>
        <p:spPr bwMode="auto">
          <a:xfrm>
            <a:off x="2566988" y="882650"/>
            <a:ext cx="1835150" cy="349250"/>
          </a:xfrm>
          <a:prstGeom prst="rect">
            <a:avLst/>
          </a:prstGeom>
          <a:solidFill>
            <a:srgbClr val="CCFFFF"/>
          </a:solidFill>
          <a:ln w="11176">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9942" name="Rectangle 392"/>
          <p:cNvSpPr>
            <a:spLocks noChangeArrowheads="1"/>
          </p:cNvSpPr>
          <p:nvPr/>
        </p:nvSpPr>
        <p:spPr bwMode="auto">
          <a:xfrm>
            <a:off x="4402138" y="882650"/>
            <a:ext cx="4489450" cy="349250"/>
          </a:xfrm>
          <a:prstGeom prst="rect">
            <a:avLst/>
          </a:prstGeom>
          <a:solidFill>
            <a:srgbClr val="CCFFFF"/>
          </a:solidFill>
          <a:ln w="11176">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9943" name="Rectangle 266"/>
          <p:cNvSpPr>
            <a:spLocks noChangeArrowheads="1"/>
          </p:cNvSpPr>
          <p:nvPr/>
        </p:nvSpPr>
        <p:spPr bwMode="auto">
          <a:xfrm>
            <a:off x="539750" y="882650"/>
            <a:ext cx="2022475" cy="361950"/>
          </a:xfrm>
          <a:prstGeom prst="rect">
            <a:avLst/>
          </a:prstGeom>
          <a:solidFill>
            <a:srgbClr val="CCFFFF"/>
          </a:solidFill>
          <a:ln w="11113">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9944" name="Rectangle 321"/>
          <p:cNvSpPr>
            <a:spLocks noChangeArrowheads="1"/>
          </p:cNvSpPr>
          <p:nvPr/>
        </p:nvSpPr>
        <p:spPr bwMode="auto">
          <a:xfrm>
            <a:off x="249238" y="882650"/>
            <a:ext cx="322262" cy="349250"/>
          </a:xfrm>
          <a:prstGeom prst="rect">
            <a:avLst/>
          </a:prstGeom>
          <a:solidFill>
            <a:srgbClr val="CCFFFF"/>
          </a:solidFill>
          <a:ln w="11113">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9945" name="Rectangle 2"/>
          <p:cNvSpPr>
            <a:spLocks noChangeArrowheads="1"/>
          </p:cNvSpPr>
          <p:nvPr/>
        </p:nvSpPr>
        <p:spPr bwMode="auto">
          <a:xfrm>
            <a:off x="249238" y="2689225"/>
            <a:ext cx="357187" cy="698500"/>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ja-JP" sz="1100">
              <a:solidFill>
                <a:schemeClr val="bg2"/>
              </a:solidFill>
            </a:endParaRPr>
          </a:p>
        </p:txBody>
      </p:sp>
      <p:sp>
        <p:nvSpPr>
          <p:cNvPr id="39946" name="Rectangle 16"/>
          <p:cNvSpPr>
            <a:spLocks noChangeArrowheads="1"/>
          </p:cNvSpPr>
          <p:nvPr/>
        </p:nvSpPr>
        <p:spPr bwMode="auto">
          <a:xfrm>
            <a:off x="546100" y="1233488"/>
            <a:ext cx="2020888" cy="720725"/>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ja-JP" altLang="en-US" sz="1600" b="1">
                <a:solidFill>
                  <a:schemeClr val="bg2"/>
                </a:solidFill>
                <a:latin typeface="ＭＳ ゴシック" pitchFamily="49" charset="-128"/>
                <a:ea typeface="ＭＳ ゴシック" pitchFamily="49" charset="-128"/>
              </a:rPr>
              <a:t>失敗モード一覧表</a:t>
            </a:r>
          </a:p>
        </p:txBody>
      </p:sp>
      <p:sp>
        <p:nvSpPr>
          <p:cNvPr id="39947" name="Rectangle 55"/>
          <p:cNvSpPr>
            <a:spLocks noChangeArrowheads="1"/>
          </p:cNvSpPr>
          <p:nvPr/>
        </p:nvSpPr>
        <p:spPr bwMode="auto">
          <a:xfrm>
            <a:off x="566738" y="1954213"/>
            <a:ext cx="2000250" cy="739775"/>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chemeClr val="bg2"/>
                </a:solidFill>
                <a:latin typeface="ＭＳ ゴシック" pitchFamily="49" charset="-128"/>
                <a:ea typeface="ＭＳ ゴシック" pitchFamily="49" charset="-128"/>
              </a:rPr>
              <a:t>業務フロー図／</a:t>
            </a:r>
            <a:endParaRPr lang="en-US" altLang="ja-JP" sz="1600" b="1">
              <a:solidFill>
                <a:schemeClr val="bg2"/>
              </a:solidFill>
              <a:latin typeface="ＭＳ ゴシック" pitchFamily="49" charset="-128"/>
              <a:ea typeface="ＭＳ ゴシック" pitchFamily="49" charset="-128"/>
            </a:endParaRPr>
          </a:p>
          <a:p>
            <a:pPr eaLnBrk="1" hangingPunct="1">
              <a:spcBef>
                <a:spcPct val="0"/>
              </a:spcBef>
              <a:buFontTx/>
              <a:buNone/>
            </a:pPr>
            <a:r>
              <a:rPr lang="ja-JP" altLang="en-US" sz="1600" b="1">
                <a:solidFill>
                  <a:schemeClr val="bg2"/>
                </a:solidFill>
                <a:latin typeface="ＭＳ ゴシック" pitchFamily="49" charset="-128"/>
                <a:ea typeface="ＭＳ ゴシック" pitchFamily="49" charset="-128"/>
              </a:rPr>
              <a:t>　機能ブロック図</a:t>
            </a:r>
          </a:p>
        </p:txBody>
      </p:sp>
      <p:sp>
        <p:nvSpPr>
          <p:cNvPr id="39948" name="Rectangle 56"/>
          <p:cNvSpPr>
            <a:spLocks noChangeArrowheads="1"/>
          </p:cNvSpPr>
          <p:nvPr/>
        </p:nvSpPr>
        <p:spPr bwMode="auto">
          <a:xfrm>
            <a:off x="2562225" y="1960563"/>
            <a:ext cx="1839913" cy="739775"/>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9949" name="Rectangle 103"/>
          <p:cNvSpPr>
            <a:spLocks noChangeArrowheads="1"/>
          </p:cNvSpPr>
          <p:nvPr/>
        </p:nvSpPr>
        <p:spPr bwMode="auto">
          <a:xfrm>
            <a:off x="571500" y="2693988"/>
            <a:ext cx="2014538" cy="669925"/>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chemeClr val="bg2"/>
                </a:solidFill>
                <a:latin typeface="ＭＳ ゴシック" pitchFamily="49" charset="-128"/>
                <a:ea typeface="ＭＳ ゴシック" pitchFamily="49" charset="-128"/>
              </a:rPr>
              <a:t>ＦＭＥＡ</a:t>
            </a:r>
            <a:endParaRPr lang="en-US" altLang="ja-JP" sz="1600" b="1">
              <a:solidFill>
                <a:schemeClr val="bg2"/>
              </a:solidFill>
              <a:latin typeface="ＭＳ ゴシック" pitchFamily="49" charset="-128"/>
              <a:ea typeface="ＭＳ ゴシック" pitchFamily="49" charset="-128"/>
            </a:endParaRPr>
          </a:p>
          <a:p>
            <a:pPr eaLnBrk="1" hangingPunct="1">
              <a:spcBef>
                <a:spcPct val="0"/>
              </a:spcBef>
              <a:buFontTx/>
              <a:buNone/>
            </a:pPr>
            <a:r>
              <a:rPr lang="ja-JP" altLang="en-US" sz="1300" b="1">
                <a:solidFill>
                  <a:schemeClr val="bg2"/>
                </a:solidFill>
                <a:latin typeface="ＭＳ ゴシック" pitchFamily="49" charset="-128"/>
                <a:ea typeface="ＭＳ ゴシック" pitchFamily="49" charset="-128"/>
              </a:rPr>
              <a:t>（失敗モード影響分析）</a:t>
            </a:r>
          </a:p>
        </p:txBody>
      </p:sp>
      <p:sp>
        <p:nvSpPr>
          <p:cNvPr id="39950" name="Rectangle 104"/>
          <p:cNvSpPr>
            <a:spLocks noChangeArrowheads="1"/>
          </p:cNvSpPr>
          <p:nvPr/>
        </p:nvSpPr>
        <p:spPr bwMode="auto">
          <a:xfrm>
            <a:off x="2566988" y="2689225"/>
            <a:ext cx="1849437" cy="674688"/>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9951" name="Rectangle 136"/>
          <p:cNvSpPr>
            <a:spLocks noChangeArrowheads="1"/>
          </p:cNvSpPr>
          <p:nvPr/>
        </p:nvSpPr>
        <p:spPr bwMode="auto">
          <a:xfrm>
            <a:off x="558800" y="3363913"/>
            <a:ext cx="2008188" cy="814387"/>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9952" name="Rectangle 137"/>
          <p:cNvSpPr>
            <a:spLocks noChangeArrowheads="1"/>
          </p:cNvSpPr>
          <p:nvPr/>
        </p:nvSpPr>
        <p:spPr bwMode="auto">
          <a:xfrm>
            <a:off x="701675" y="3605213"/>
            <a:ext cx="16541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chemeClr val="bg2"/>
                </a:solidFill>
                <a:latin typeface="ＭＳ ゴシック" pitchFamily="49" charset="-128"/>
                <a:ea typeface="ＭＳ ゴシック" pitchFamily="49" charset="-128"/>
              </a:rPr>
              <a:t>ＲＰＮ</a:t>
            </a:r>
            <a:endParaRPr lang="en-US" altLang="ja-JP" sz="1600" b="1">
              <a:solidFill>
                <a:schemeClr val="bg2"/>
              </a:solidFill>
              <a:latin typeface="ＭＳ ゴシック" pitchFamily="49" charset="-128"/>
              <a:ea typeface="ＭＳ ゴシック" pitchFamily="49" charset="-128"/>
            </a:endParaRPr>
          </a:p>
          <a:p>
            <a:pPr eaLnBrk="1" hangingPunct="1">
              <a:spcBef>
                <a:spcPct val="0"/>
              </a:spcBef>
              <a:buFontTx/>
              <a:buNone/>
            </a:pPr>
            <a:r>
              <a:rPr lang="ja-JP" altLang="en-US" sz="1600" b="1">
                <a:solidFill>
                  <a:schemeClr val="bg2"/>
                </a:solidFill>
                <a:latin typeface="ＭＳ ゴシック" pitchFamily="49" charset="-128"/>
                <a:ea typeface="ＭＳ ゴシック" pitchFamily="49" charset="-128"/>
              </a:rPr>
              <a:t>（危険優先指数）</a:t>
            </a:r>
            <a:endParaRPr lang="ja-JP" altLang="en-US" sz="1600">
              <a:solidFill>
                <a:schemeClr val="bg2"/>
              </a:solidFill>
            </a:endParaRPr>
          </a:p>
        </p:txBody>
      </p:sp>
      <p:sp>
        <p:nvSpPr>
          <p:cNvPr id="39953" name="Rectangle 267"/>
          <p:cNvSpPr>
            <a:spLocks noChangeArrowheads="1"/>
          </p:cNvSpPr>
          <p:nvPr/>
        </p:nvSpPr>
        <p:spPr bwMode="auto">
          <a:xfrm>
            <a:off x="1085850" y="915988"/>
            <a:ext cx="493713"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300" b="1">
                <a:solidFill>
                  <a:schemeClr val="bg2"/>
                </a:solidFill>
                <a:latin typeface="ＭＳ Ｐゴシック" charset="-128"/>
              </a:rPr>
              <a:t>手法名</a:t>
            </a:r>
            <a:endParaRPr lang="ja-JP" altLang="en-US" sz="1100">
              <a:solidFill>
                <a:schemeClr val="bg2"/>
              </a:solidFill>
            </a:endParaRPr>
          </a:p>
        </p:txBody>
      </p:sp>
      <p:sp>
        <p:nvSpPr>
          <p:cNvPr id="39954" name="Rectangle 269"/>
          <p:cNvSpPr>
            <a:spLocks noChangeArrowheads="1"/>
          </p:cNvSpPr>
          <p:nvPr/>
        </p:nvSpPr>
        <p:spPr bwMode="auto">
          <a:xfrm>
            <a:off x="3119438" y="903288"/>
            <a:ext cx="563562"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300" b="1">
                <a:solidFill>
                  <a:schemeClr val="bg2"/>
                </a:solidFill>
                <a:latin typeface="ＭＳ Ｐゴシック" charset="-128"/>
              </a:rPr>
              <a:t>イメージ</a:t>
            </a:r>
            <a:endParaRPr lang="ja-JP" altLang="en-US" sz="1100" b="1">
              <a:solidFill>
                <a:schemeClr val="bg2"/>
              </a:solidFill>
            </a:endParaRPr>
          </a:p>
        </p:txBody>
      </p:sp>
      <p:sp>
        <p:nvSpPr>
          <p:cNvPr id="39955" name="Rectangle 270"/>
          <p:cNvSpPr>
            <a:spLocks noChangeArrowheads="1"/>
          </p:cNvSpPr>
          <p:nvPr/>
        </p:nvSpPr>
        <p:spPr bwMode="auto">
          <a:xfrm>
            <a:off x="546100" y="5911850"/>
            <a:ext cx="2020888" cy="820738"/>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9956" name="Rectangle 309"/>
          <p:cNvSpPr>
            <a:spLocks noChangeArrowheads="1"/>
          </p:cNvSpPr>
          <p:nvPr/>
        </p:nvSpPr>
        <p:spPr bwMode="auto">
          <a:xfrm>
            <a:off x="531813" y="4175125"/>
            <a:ext cx="2039937" cy="846138"/>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9957" name="Rectangle 310"/>
          <p:cNvSpPr>
            <a:spLocks noChangeArrowheads="1"/>
          </p:cNvSpPr>
          <p:nvPr/>
        </p:nvSpPr>
        <p:spPr bwMode="auto">
          <a:xfrm>
            <a:off x="765175" y="4340225"/>
            <a:ext cx="1549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chemeClr val="bg2"/>
                </a:solidFill>
                <a:latin typeface="Arial" charset="0"/>
              </a:rPr>
              <a:t>対策発想</a:t>
            </a:r>
            <a:endParaRPr lang="en-US" altLang="ja-JP" sz="1600" b="1">
              <a:solidFill>
                <a:schemeClr val="bg2"/>
              </a:solidFill>
              <a:latin typeface="Arial" charset="0"/>
            </a:endParaRPr>
          </a:p>
          <a:p>
            <a:pPr eaLnBrk="1" hangingPunct="1">
              <a:spcBef>
                <a:spcPct val="0"/>
              </a:spcBef>
              <a:buFontTx/>
              <a:buNone/>
            </a:pPr>
            <a:r>
              <a:rPr lang="ja-JP" altLang="en-US" sz="1600" b="1">
                <a:solidFill>
                  <a:schemeClr val="bg2"/>
                </a:solidFill>
                <a:latin typeface="Arial" charset="0"/>
              </a:rPr>
              <a:t>　　　チェックリスト</a:t>
            </a:r>
            <a:endParaRPr lang="en-US" altLang="ja-JP" sz="1600" b="1">
              <a:solidFill>
                <a:schemeClr val="bg2"/>
              </a:solidFill>
            </a:endParaRPr>
          </a:p>
        </p:txBody>
      </p:sp>
      <p:sp>
        <p:nvSpPr>
          <p:cNvPr id="39958" name="Rectangle 311"/>
          <p:cNvSpPr>
            <a:spLocks noChangeArrowheads="1"/>
          </p:cNvSpPr>
          <p:nvPr/>
        </p:nvSpPr>
        <p:spPr bwMode="auto">
          <a:xfrm>
            <a:off x="2566988" y="4175125"/>
            <a:ext cx="1849437" cy="819150"/>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9959" name="Rectangle 312"/>
          <p:cNvSpPr>
            <a:spLocks noChangeArrowheads="1"/>
          </p:cNvSpPr>
          <p:nvPr/>
        </p:nvSpPr>
        <p:spPr bwMode="auto">
          <a:xfrm>
            <a:off x="249238" y="1233488"/>
            <a:ext cx="317500" cy="720725"/>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9960" name="Rectangle 313"/>
          <p:cNvSpPr>
            <a:spLocks noChangeArrowheads="1"/>
          </p:cNvSpPr>
          <p:nvPr/>
        </p:nvSpPr>
        <p:spPr bwMode="auto">
          <a:xfrm>
            <a:off x="334963" y="1485900"/>
            <a:ext cx="1047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200" b="1">
                <a:solidFill>
                  <a:schemeClr val="bg2"/>
                </a:solidFill>
                <a:latin typeface="ＭＳ Ｐゴシック" charset="-128"/>
              </a:rPr>
              <a:t>１</a:t>
            </a:r>
            <a:endParaRPr lang="ja-JP" altLang="en-US" sz="1200">
              <a:solidFill>
                <a:schemeClr val="bg2"/>
              </a:solidFill>
            </a:endParaRPr>
          </a:p>
        </p:txBody>
      </p:sp>
      <p:sp>
        <p:nvSpPr>
          <p:cNvPr id="39961" name="Rectangle 314"/>
          <p:cNvSpPr>
            <a:spLocks noChangeArrowheads="1"/>
          </p:cNvSpPr>
          <p:nvPr/>
        </p:nvSpPr>
        <p:spPr bwMode="auto">
          <a:xfrm>
            <a:off x="249238" y="1954213"/>
            <a:ext cx="317500" cy="735012"/>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9962" name="Rectangle 315"/>
          <p:cNvSpPr>
            <a:spLocks noChangeArrowheads="1"/>
          </p:cNvSpPr>
          <p:nvPr/>
        </p:nvSpPr>
        <p:spPr bwMode="auto">
          <a:xfrm>
            <a:off x="376238" y="2233613"/>
            <a:ext cx="7461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200" b="1">
                <a:solidFill>
                  <a:schemeClr val="bg2"/>
                </a:solidFill>
                <a:latin typeface="ＭＳ Ｐゴシック" charset="-128"/>
              </a:rPr>
              <a:t>2</a:t>
            </a:r>
          </a:p>
        </p:txBody>
      </p:sp>
      <p:sp>
        <p:nvSpPr>
          <p:cNvPr id="39963" name="Rectangle 316"/>
          <p:cNvSpPr>
            <a:spLocks noChangeArrowheads="1"/>
          </p:cNvSpPr>
          <p:nvPr/>
        </p:nvSpPr>
        <p:spPr bwMode="auto">
          <a:xfrm>
            <a:off x="374650" y="2908300"/>
            <a:ext cx="746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200" b="1">
                <a:solidFill>
                  <a:schemeClr val="bg2"/>
                </a:solidFill>
                <a:latin typeface="ＭＳ Ｐゴシック" charset="-128"/>
              </a:rPr>
              <a:t>3</a:t>
            </a:r>
            <a:endParaRPr lang="en-US" altLang="ja-JP" sz="1200">
              <a:solidFill>
                <a:schemeClr val="bg2"/>
              </a:solidFill>
            </a:endParaRPr>
          </a:p>
        </p:txBody>
      </p:sp>
      <p:sp>
        <p:nvSpPr>
          <p:cNvPr id="39964" name="Rectangle 317"/>
          <p:cNvSpPr>
            <a:spLocks noChangeArrowheads="1"/>
          </p:cNvSpPr>
          <p:nvPr/>
        </p:nvSpPr>
        <p:spPr bwMode="auto">
          <a:xfrm>
            <a:off x="249238" y="3370263"/>
            <a:ext cx="317500" cy="804862"/>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9965" name="Rectangle 318"/>
          <p:cNvSpPr>
            <a:spLocks noChangeArrowheads="1"/>
          </p:cNvSpPr>
          <p:nvPr/>
        </p:nvSpPr>
        <p:spPr bwMode="auto">
          <a:xfrm>
            <a:off x="374650" y="3613150"/>
            <a:ext cx="7461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200" b="1">
                <a:solidFill>
                  <a:schemeClr val="bg2"/>
                </a:solidFill>
                <a:latin typeface="ＭＳ Ｐゴシック" charset="-128"/>
              </a:rPr>
              <a:t>4</a:t>
            </a:r>
            <a:endParaRPr lang="en-US" altLang="ja-JP" sz="1200">
              <a:solidFill>
                <a:schemeClr val="bg2"/>
              </a:solidFill>
            </a:endParaRPr>
          </a:p>
        </p:txBody>
      </p:sp>
      <p:sp>
        <p:nvSpPr>
          <p:cNvPr id="39966" name="Rectangle 319"/>
          <p:cNvSpPr>
            <a:spLocks noChangeArrowheads="1"/>
          </p:cNvSpPr>
          <p:nvPr/>
        </p:nvSpPr>
        <p:spPr bwMode="auto">
          <a:xfrm>
            <a:off x="249238" y="4171950"/>
            <a:ext cx="317500" cy="828675"/>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9967" name="Rectangle 320"/>
          <p:cNvSpPr>
            <a:spLocks noChangeArrowheads="1"/>
          </p:cNvSpPr>
          <p:nvPr/>
        </p:nvSpPr>
        <p:spPr bwMode="auto">
          <a:xfrm>
            <a:off x="374650" y="4384675"/>
            <a:ext cx="746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200" b="1">
                <a:solidFill>
                  <a:schemeClr val="bg2"/>
                </a:solidFill>
                <a:latin typeface="ＭＳ Ｐゴシック" charset="-128"/>
              </a:rPr>
              <a:t>5</a:t>
            </a:r>
            <a:endParaRPr lang="en-US" altLang="ja-JP" sz="1200">
              <a:solidFill>
                <a:schemeClr val="bg2"/>
              </a:solidFill>
            </a:endParaRPr>
          </a:p>
        </p:txBody>
      </p:sp>
      <p:sp>
        <p:nvSpPr>
          <p:cNvPr id="39968" name="Rectangle 322"/>
          <p:cNvSpPr>
            <a:spLocks noChangeArrowheads="1"/>
          </p:cNvSpPr>
          <p:nvPr/>
        </p:nvSpPr>
        <p:spPr bwMode="auto">
          <a:xfrm>
            <a:off x="319088" y="936625"/>
            <a:ext cx="17145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nchorCtr="1">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100">
                <a:solidFill>
                  <a:schemeClr val="bg2"/>
                </a:solidFill>
              </a:rPr>
              <a:t>No</a:t>
            </a:r>
          </a:p>
        </p:txBody>
      </p:sp>
      <p:sp>
        <p:nvSpPr>
          <p:cNvPr id="39969" name="Rectangle 323"/>
          <p:cNvSpPr>
            <a:spLocks noChangeArrowheads="1"/>
          </p:cNvSpPr>
          <p:nvPr/>
        </p:nvSpPr>
        <p:spPr bwMode="auto">
          <a:xfrm>
            <a:off x="249238" y="5915025"/>
            <a:ext cx="317500" cy="819150"/>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9970" name="Rectangle 324"/>
          <p:cNvSpPr>
            <a:spLocks noChangeArrowheads="1"/>
          </p:cNvSpPr>
          <p:nvPr/>
        </p:nvSpPr>
        <p:spPr bwMode="auto">
          <a:xfrm>
            <a:off x="374650" y="5988050"/>
            <a:ext cx="746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200" b="1">
                <a:solidFill>
                  <a:schemeClr val="bg2"/>
                </a:solidFill>
                <a:latin typeface="ＭＳ Ｐゴシック" charset="-128"/>
              </a:rPr>
              <a:t>7</a:t>
            </a:r>
            <a:endParaRPr lang="en-US" altLang="ja-JP" sz="1200">
              <a:solidFill>
                <a:schemeClr val="bg2"/>
              </a:solidFill>
            </a:endParaRPr>
          </a:p>
        </p:txBody>
      </p:sp>
      <p:sp>
        <p:nvSpPr>
          <p:cNvPr id="39971" name="Rectangle 325"/>
          <p:cNvSpPr>
            <a:spLocks noChangeArrowheads="1"/>
          </p:cNvSpPr>
          <p:nvPr/>
        </p:nvSpPr>
        <p:spPr bwMode="auto">
          <a:xfrm>
            <a:off x="249238" y="4991100"/>
            <a:ext cx="357187" cy="923925"/>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9972" name="Rectangle 326"/>
          <p:cNvSpPr>
            <a:spLocks noChangeArrowheads="1"/>
          </p:cNvSpPr>
          <p:nvPr/>
        </p:nvSpPr>
        <p:spPr bwMode="auto">
          <a:xfrm>
            <a:off x="374650" y="5226050"/>
            <a:ext cx="746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200" b="1">
                <a:solidFill>
                  <a:schemeClr val="bg2"/>
                </a:solidFill>
                <a:latin typeface="ＭＳ Ｐゴシック" charset="-128"/>
              </a:rPr>
              <a:t>6</a:t>
            </a:r>
            <a:endParaRPr lang="en-US" altLang="ja-JP" sz="1200">
              <a:solidFill>
                <a:schemeClr val="bg2"/>
              </a:solidFill>
            </a:endParaRPr>
          </a:p>
        </p:txBody>
      </p:sp>
      <p:sp>
        <p:nvSpPr>
          <p:cNvPr id="39973" name="Rectangle 393"/>
          <p:cNvSpPr>
            <a:spLocks noChangeArrowheads="1"/>
          </p:cNvSpPr>
          <p:nvPr/>
        </p:nvSpPr>
        <p:spPr bwMode="auto">
          <a:xfrm>
            <a:off x="5935663" y="927100"/>
            <a:ext cx="741362"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300" b="1">
                <a:solidFill>
                  <a:schemeClr val="bg2"/>
                </a:solidFill>
              </a:rPr>
              <a:t>用途・目的</a:t>
            </a:r>
          </a:p>
        </p:txBody>
      </p:sp>
      <p:sp>
        <p:nvSpPr>
          <p:cNvPr id="39974" name="Rectangle 394"/>
          <p:cNvSpPr>
            <a:spLocks noChangeArrowheads="1"/>
          </p:cNvSpPr>
          <p:nvPr/>
        </p:nvSpPr>
        <p:spPr bwMode="auto">
          <a:xfrm>
            <a:off x="4402138" y="1231900"/>
            <a:ext cx="4483100" cy="730250"/>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200" b="1">
                <a:solidFill>
                  <a:srgbClr val="FF0000"/>
                </a:solidFill>
              </a:rPr>
              <a:t>過去に発生した多数のトラブル・事故を集めて</a:t>
            </a:r>
            <a:r>
              <a:rPr lang="ja-JP" altLang="en-US" sz="1200" b="1">
                <a:solidFill>
                  <a:schemeClr val="bg2"/>
                </a:solidFill>
              </a:rPr>
              <a:t>横断的に眺め、</a:t>
            </a:r>
            <a:endParaRPr lang="en-US" altLang="ja-JP" sz="1200" b="1">
              <a:solidFill>
                <a:schemeClr val="bg2"/>
              </a:solidFill>
            </a:endParaRPr>
          </a:p>
          <a:p>
            <a:pPr eaLnBrk="1" hangingPunct="1">
              <a:spcBef>
                <a:spcPct val="0"/>
              </a:spcBef>
              <a:buFontTx/>
              <a:buNone/>
            </a:pPr>
            <a:r>
              <a:rPr lang="ja-JP" altLang="en-US" sz="1200" b="1">
                <a:solidFill>
                  <a:schemeClr val="bg2"/>
                </a:solidFill>
              </a:rPr>
              <a:t>それらに共通するものを</a:t>
            </a:r>
            <a:r>
              <a:rPr lang="ja-JP" altLang="en-US" sz="1200" b="1">
                <a:solidFill>
                  <a:srgbClr val="FF0000"/>
                </a:solidFill>
              </a:rPr>
              <a:t>「失敗の型」として整理</a:t>
            </a:r>
            <a:r>
              <a:rPr lang="ja-JP" altLang="en-US" sz="1200" b="1">
                <a:solidFill>
                  <a:schemeClr val="bg2"/>
                </a:solidFill>
              </a:rPr>
              <a:t>したもの。</a:t>
            </a:r>
            <a:endParaRPr lang="en-US" altLang="ja-JP" sz="1200" b="1">
              <a:solidFill>
                <a:schemeClr val="bg2"/>
              </a:solidFill>
            </a:endParaRPr>
          </a:p>
          <a:p>
            <a:pPr eaLnBrk="1" hangingPunct="1">
              <a:spcBef>
                <a:spcPct val="0"/>
              </a:spcBef>
              <a:buFontTx/>
              <a:buNone/>
            </a:pPr>
            <a:r>
              <a:rPr lang="ja-JP" altLang="en-US" sz="1200" b="1">
                <a:solidFill>
                  <a:srgbClr val="FF0000"/>
                </a:solidFill>
              </a:rPr>
              <a:t>エラーモード一覧表、故障モード一覧表</a:t>
            </a:r>
            <a:r>
              <a:rPr lang="ja-JP" altLang="en-US" sz="1200" b="1">
                <a:solidFill>
                  <a:schemeClr val="bg2"/>
                </a:solidFill>
              </a:rPr>
              <a:t>などがある。</a:t>
            </a:r>
            <a:endParaRPr lang="en-US" altLang="ja-JP" sz="1200" b="1">
              <a:solidFill>
                <a:schemeClr val="bg2"/>
              </a:solidFill>
            </a:endParaRPr>
          </a:p>
        </p:txBody>
      </p:sp>
      <p:sp>
        <p:nvSpPr>
          <p:cNvPr id="39975" name="Rectangle 395"/>
          <p:cNvSpPr>
            <a:spLocks noChangeArrowheads="1"/>
          </p:cNvSpPr>
          <p:nvPr/>
        </p:nvSpPr>
        <p:spPr bwMode="auto">
          <a:xfrm>
            <a:off x="4402138" y="2689225"/>
            <a:ext cx="4483100" cy="674688"/>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200" b="1">
                <a:solidFill>
                  <a:schemeClr val="bg2"/>
                </a:solidFill>
              </a:rPr>
              <a:t>対象を要素に分解したうえで、各要素に失敗モード一覧表を当てはめて起りそうな失敗を洗い出し、失敗ごとに</a:t>
            </a:r>
            <a:r>
              <a:rPr lang="ja-JP" altLang="en-US" sz="1200" b="1">
                <a:solidFill>
                  <a:srgbClr val="FF0000"/>
                </a:solidFill>
              </a:rPr>
              <a:t>リスクの大きさを見積もって対策すべき失敗を明確にする手法。</a:t>
            </a:r>
          </a:p>
        </p:txBody>
      </p:sp>
      <p:sp>
        <p:nvSpPr>
          <p:cNvPr id="39976" name="Rectangle 396"/>
          <p:cNvSpPr>
            <a:spLocks noChangeArrowheads="1"/>
          </p:cNvSpPr>
          <p:nvPr/>
        </p:nvSpPr>
        <p:spPr bwMode="auto">
          <a:xfrm>
            <a:off x="4402138" y="3363913"/>
            <a:ext cx="4483100" cy="811212"/>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200" b="1">
                <a:solidFill>
                  <a:srgbClr val="FF0000"/>
                </a:solidFill>
              </a:rPr>
              <a:t>リスクの大きさを見積もる</a:t>
            </a:r>
            <a:r>
              <a:rPr lang="ja-JP" altLang="en-US" sz="1200" b="1">
                <a:solidFill>
                  <a:schemeClr val="bg2"/>
                </a:solidFill>
              </a:rPr>
              <a:t>ために、発生度、致命度、検出度（事前に検出できない度合い）をそれぞれ ３～１０ 段階で点数づけし、その積を求めたもの。</a:t>
            </a:r>
            <a:endParaRPr lang="en-US" altLang="ja-JP" sz="1200" b="1">
              <a:solidFill>
                <a:schemeClr val="bg2"/>
              </a:solidFill>
            </a:endParaRPr>
          </a:p>
        </p:txBody>
      </p:sp>
      <p:sp>
        <p:nvSpPr>
          <p:cNvPr id="39977" name="Rectangle 397"/>
          <p:cNvSpPr>
            <a:spLocks noChangeArrowheads="1"/>
          </p:cNvSpPr>
          <p:nvPr/>
        </p:nvSpPr>
        <p:spPr bwMode="auto">
          <a:xfrm>
            <a:off x="4402138" y="4175125"/>
            <a:ext cx="4483100" cy="819150"/>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ja-JP" sz="2400">
              <a:solidFill>
                <a:schemeClr val="bg2"/>
              </a:solidFill>
              <a:ea typeface="HG正楷書体-PRO" pitchFamily="66" charset="-128"/>
            </a:endParaRPr>
          </a:p>
        </p:txBody>
      </p:sp>
      <p:sp>
        <p:nvSpPr>
          <p:cNvPr id="39978" name="Rectangle 399"/>
          <p:cNvSpPr>
            <a:spLocks noChangeArrowheads="1"/>
          </p:cNvSpPr>
          <p:nvPr/>
        </p:nvSpPr>
        <p:spPr bwMode="auto">
          <a:xfrm>
            <a:off x="561975" y="4991100"/>
            <a:ext cx="2014538" cy="923925"/>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9979" name="Rectangle 400"/>
          <p:cNvSpPr>
            <a:spLocks noChangeArrowheads="1"/>
          </p:cNvSpPr>
          <p:nvPr/>
        </p:nvSpPr>
        <p:spPr bwMode="auto">
          <a:xfrm>
            <a:off x="790575" y="5335588"/>
            <a:ext cx="13557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chemeClr val="bg2"/>
                </a:solidFill>
                <a:latin typeface="ＭＳ ゴシック" pitchFamily="49" charset="-128"/>
                <a:ea typeface="ＭＳ ゴシック" pitchFamily="49" charset="-128"/>
              </a:rPr>
              <a:t>対策事例集</a:t>
            </a:r>
            <a:endParaRPr lang="ja-JP" altLang="en-US" sz="1600">
              <a:solidFill>
                <a:schemeClr val="bg2"/>
              </a:solidFill>
            </a:endParaRPr>
          </a:p>
        </p:txBody>
      </p:sp>
      <p:sp>
        <p:nvSpPr>
          <p:cNvPr id="39980" name="Rectangle 402"/>
          <p:cNvSpPr>
            <a:spLocks noChangeArrowheads="1"/>
          </p:cNvSpPr>
          <p:nvPr/>
        </p:nvSpPr>
        <p:spPr bwMode="auto">
          <a:xfrm>
            <a:off x="2566988" y="4991100"/>
            <a:ext cx="1849437" cy="923925"/>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9981" name="Rectangle 428"/>
          <p:cNvSpPr>
            <a:spLocks noChangeArrowheads="1"/>
          </p:cNvSpPr>
          <p:nvPr/>
        </p:nvSpPr>
        <p:spPr bwMode="auto">
          <a:xfrm>
            <a:off x="4402138" y="4987925"/>
            <a:ext cx="4483100" cy="936625"/>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200" b="1">
                <a:solidFill>
                  <a:schemeClr val="bg2"/>
                </a:solidFill>
              </a:rPr>
              <a:t>対策について、対象となる</a:t>
            </a:r>
            <a:r>
              <a:rPr lang="ja-JP" altLang="en-US" sz="1200" b="1">
                <a:solidFill>
                  <a:srgbClr val="FF0000"/>
                </a:solidFill>
              </a:rPr>
              <a:t>作業／設備や失敗、対策の着眼点、改善前・改善後、効果・費用などを１件１葉でまとめ、容易に検索できる</a:t>
            </a:r>
            <a:r>
              <a:rPr lang="ja-JP" altLang="en-US" sz="1200" b="1">
                <a:solidFill>
                  <a:schemeClr val="bg2"/>
                </a:solidFill>
              </a:rPr>
              <a:t>ようにしたもの。</a:t>
            </a:r>
          </a:p>
        </p:txBody>
      </p:sp>
      <p:sp>
        <p:nvSpPr>
          <p:cNvPr id="39982" name="Rectangle 429"/>
          <p:cNvSpPr>
            <a:spLocks noChangeArrowheads="1"/>
          </p:cNvSpPr>
          <p:nvPr/>
        </p:nvSpPr>
        <p:spPr bwMode="auto">
          <a:xfrm>
            <a:off x="4402138" y="5915025"/>
            <a:ext cx="4483100" cy="819150"/>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39983" name="Rectangle 430"/>
          <p:cNvSpPr>
            <a:spLocks noChangeArrowheads="1"/>
          </p:cNvSpPr>
          <p:nvPr/>
        </p:nvSpPr>
        <p:spPr bwMode="auto">
          <a:xfrm>
            <a:off x="4502150" y="5957888"/>
            <a:ext cx="4383088"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200" b="1">
                <a:solidFill>
                  <a:schemeClr val="bg2"/>
                </a:solidFill>
                <a:latin typeface="ＭＳ ゴシック" pitchFamily="49" charset="-128"/>
                <a:ea typeface="ＭＳ ゴシック" pitchFamily="49" charset="-128"/>
              </a:rPr>
              <a:t>対策案の内容と評価項目（有効性、コスト、継続容易性など）を明確にしたうえで、複数の対策案を多元的に評価し、その結果に基づいて</a:t>
            </a:r>
            <a:r>
              <a:rPr lang="ja-JP" altLang="en-US" sz="1200" b="1">
                <a:solidFill>
                  <a:srgbClr val="FF0000"/>
                </a:solidFill>
                <a:latin typeface="ＭＳ ゴシック" pitchFamily="49" charset="-128"/>
                <a:ea typeface="ＭＳ ゴシック" pitchFamily="49" charset="-128"/>
              </a:rPr>
              <a:t>どの対策案を選ぶかを決めるための表</a:t>
            </a:r>
            <a:r>
              <a:rPr lang="ja-JP" altLang="en-US" sz="1200" b="1">
                <a:solidFill>
                  <a:schemeClr val="bg2"/>
                </a:solidFill>
                <a:latin typeface="ＭＳ ゴシック" pitchFamily="49" charset="-128"/>
                <a:ea typeface="ＭＳ ゴシック" pitchFamily="49" charset="-128"/>
              </a:rPr>
              <a:t>。</a:t>
            </a:r>
          </a:p>
        </p:txBody>
      </p:sp>
      <p:sp>
        <p:nvSpPr>
          <p:cNvPr id="39984" name="Rectangle 431"/>
          <p:cNvSpPr>
            <a:spLocks noChangeArrowheads="1"/>
          </p:cNvSpPr>
          <p:nvPr/>
        </p:nvSpPr>
        <p:spPr bwMode="auto">
          <a:xfrm>
            <a:off x="4402138" y="1960563"/>
            <a:ext cx="4483100" cy="735012"/>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200" b="1">
                <a:solidFill>
                  <a:schemeClr val="bg2"/>
                </a:solidFill>
              </a:rPr>
              <a:t>業務を構成する</a:t>
            </a:r>
            <a:r>
              <a:rPr lang="ja-JP" altLang="en-US" sz="1200" b="1">
                <a:solidFill>
                  <a:srgbClr val="FF0000"/>
                </a:solidFill>
              </a:rPr>
              <a:t>「活動」の関係をインプット／アウトプット</a:t>
            </a:r>
            <a:r>
              <a:rPr lang="ja-JP" altLang="en-US" sz="1200" b="1">
                <a:solidFill>
                  <a:schemeClr val="bg2"/>
                </a:solidFill>
              </a:rPr>
              <a:t>のつながりに着目して書き表したもの。設備などを構成する</a:t>
            </a:r>
            <a:r>
              <a:rPr lang="ja-JP" altLang="en-US" sz="1200" b="1">
                <a:solidFill>
                  <a:srgbClr val="FF0000"/>
                </a:solidFill>
              </a:rPr>
              <a:t>「物」の関係を機能（働き）に着目</a:t>
            </a:r>
            <a:r>
              <a:rPr lang="ja-JP" altLang="en-US" sz="1200" b="1">
                <a:solidFill>
                  <a:schemeClr val="bg2"/>
                </a:solidFill>
              </a:rPr>
              <a:t>して書き表したもの。</a:t>
            </a:r>
          </a:p>
        </p:txBody>
      </p:sp>
      <p:sp>
        <p:nvSpPr>
          <p:cNvPr id="39985" name="Rectangle 437"/>
          <p:cNvSpPr>
            <a:spLocks noChangeArrowheads="1"/>
          </p:cNvSpPr>
          <p:nvPr/>
        </p:nvSpPr>
        <p:spPr bwMode="auto">
          <a:xfrm>
            <a:off x="820738" y="6048375"/>
            <a:ext cx="103346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chemeClr val="bg2"/>
                </a:solidFill>
                <a:latin typeface="ＭＳ Ｐゴシック" charset="-128"/>
              </a:rPr>
              <a:t>対策分析表</a:t>
            </a:r>
            <a:endParaRPr lang="ja-JP" altLang="en-US" sz="1600">
              <a:solidFill>
                <a:schemeClr val="bg2"/>
              </a:solidFill>
            </a:endParaRPr>
          </a:p>
        </p:txBody>
      </p:sp>
      <p:sp>
        <p:nvSpPr>
          <p:cNvPr id="39986" name="Rectangle 445"/>
          <p:cNvSpPr>
            <a:spLocks noChangeArrowheads="1"/>
          </p:cNvSpPr>
          <p:nvPr/>
        </p:nvSpPr>
        <p:spPr bwMode="auto">
          <a:xfrm>
            <a:off x="4406900" y="4195763"/>
            <a:ext cx="4216400" cy="646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200" b="1">
                <a:solidFill>
                  <a:srgbClr val="000000"/>
                </a:solidFill>
                <a:latin typeface="ＭＳ ゴシック" pitchFamily="49" charset="-128"/>
                <a:ea typeface="ＭＳ ゴシック" pitchFamily="49" charset="-128"/>
              </a:rPr>
              <a:t>過去に実施し、</a:t>
            </a:r>
            <a:r>
              <a:rPr lang="ja-JP" altLang="en-US" sz="1200" b="1">
                <a:solidFill>
                  <a:srgbClr val="FF0000"/>
                </a:solidFill>
                <a:latin typeface="ＭＳ ゴシック" pitchFamily="49" charset="-128"/>
                <a:ea typeface="ＭＳ ゴシック" pitchFamily="49" charset="-128"/>
              </a:rPr>
              <a:t>有効だった対策の事例を集めて整理</a:t>
            </a:r>
            <a:r>
              <a:rPr lang="ja-JP" altLang="en-US" sz="1200" b="1">
                <a:solidFill>
                  <a:srgbClr val="000000"/>
                </a:solidFill>
                <a:latin typeface="ＭＳ ゴシック" pitchFamily="49" charset="-128"/>
                <a:ea typeface="ＭＳ ゴシック" pitchFamily="49" charset="-128"/>
              </a:rPr>
              <a:t>し、対策案を作成する場合にアイデアを発想するためのきっかけを与える項目または質問のリストにまとめたもの。</a:t>
            </a:r>
            <a:endParaRPr lang="en-US" altLang="ja-JP" sz="1200" b="1">
              <a:solidFill>
                <a:srgbClr val="000000"/>
              </a:solidFill>
              <a:latin typeface="ＭＳ ゴシック" pitchFamily="49" charset="-128"/>
              <a:ea typeface="ＭＳ ゴシック" pitchFamily="49" charset="-128"/>
            </a:endParaRPr>
          </a:p>
        </p:txBody>
      </p:sp>
      <p:sp>
        <p:nvSpPr>
          <p:cNvPr id="39987" name="Text Box 446"/>
          <p:cNvSpPr txBox="1">
            <a:spLocks noChangeArrowheads="1"/>
          </p:cNvSpPr>
          <p:nvPr/>
        </p:nvSpPr>
        <p:spPr bwMode="auto">
          <a:xfrm>
            <a:off x="257175" y="188913"/>
            <a:ext cx="4068763"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lnSpc>
                <a:spcPct val="105000"/>
              </a:lnSpc>
              <a:spcBef>
                <a:spcPct val="0"/>
              </a:spcBef>
              <a:spcAft>
                <a:spcPct val="15000"/>
              </a:spcAft>
              <a:buFontTx/>
              <a:buNone/>
            </a:pPr>
            <a:r>
              <a:rPr lang="en-US" altLang="ja-JP" sz="2400">
                <a:solidFill>
                  <a:schemeClr val="bg1"/>
                </a:solidFill>
                <a:latin typeface="HGP創英角ﾎﾟｯﾌﾟ体" pitchFamily="50" charset="-128"/>
                <a:ea typeface="HGP創英角ﾎﾟｯﾌﾟ体" pitchFamily="50" charset="-128"/>
              </a:rPr>
              <a:t>■</a:t>
            </a:r>
            <a:r>
              <a:rPr lang="ja-JP" altLang="en-US" sz="2400">
                <a:solidFill>
                  <a:schemeClr val="bg1"/>
                </a:solidFill>
                <a:latin typeface="HGP創英角ﾎﾟｯﾌﾟ体" pitchFamily="50" charset="-128"/>
                <a:ea typeface="HGP創英角ﾎﾟｯﾌﾟ体" pitchFamily="50" charset="-128"/>
              </a:rPr>
              <a:t>未然防止型の７つ道具</a:t>
            </a:r>
          </a:p>
        </p:txBody>
      </p:sp>
      <p:sp>
        <p:nvSpPr>
          <p:cNvPr id="39988" name="Text Box 447"/>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３７</a:t>
            </a:r>
            <a:endParaRPr lang="en-US" altLang="ja-JP" sz="1600">
              <a:solidFill>
                <a:schemeClr val="bg2"/>
              </a:solidFill>
              <a:ea typeface="HG正楷書体-PRO" pitchFamily="66" charset="-128"/>
            </a:endParaRPr>
          </a:p>
        </p:txBody>
      </p:sp>
      <p:sp>
        <p:nvSpPr>
          <p:cNvPr id="39989" name="Rectangle 56"/>
          <p:cNvSpPr>
            <a:spLocks noChangeArrowheads="1"/>
          </p:cNvSpPr>
          <p:nvPr/>
        </p:nvSpPr>
        <p:spPr bwMode="auto">
          <a:xfrm>
            <a:off x="2566988" y="1238250"/>
            <a:ext cx="1835150" cy="720725"/>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pic>
        <p:nvPicPr>
          <p:cNvPr id="39990" name="図 43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46363" y="2727325"/>
            <a:ext cx="1679575" cy="623888"/>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9991" name="図 43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59075" y="3409950"/>
            <a:ext cx="1330325" cy="74136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9992" name="図 43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779713" y="2001838"/>
            <a:ext cx="1373187" cy="650875"/>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9993" name="図 1"/>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703513" y="4186238"/>
            <a:ext cx="144621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94" name="図 2"/>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809875" y="5056188"/>
            <a:ext cx="1279525"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95" name="図 3"/>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779713" y="5988050"/>
            <a:ext cx="1428750" cy="6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96" name="図 1"/>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2838450" y="1223963"/>
            <a:ext cx="1250950"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ChangeArrowheads="1"/>
          </p:cNvSpPr>
          <p:nvPr/>
        </p:nvSpPr>
        <p:spPr bwMode="auto">
          <a:xfrm>
            <a:off x="279400" y="723900"/>
            <a:ext cx="306388" cy="357188"/>
          </a:xfrm>
          <a:prstGeom prst="rect">
            <a:avLst/>
          </a:prstGeom>
          <a:solidFill>
            <a:srgbClr val="CCFFFF"/>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en-US" altLang="ja-JP" sz="1200">
                <a:solidFill>
                  <a:schemeClr val="bg2"/>
                </a:solidFill>
              </a:rPr>
              <a:t>No</a:t>
            </a:r>
          </a:p>
        </p:txBody>
      </p:sp>
      <p:sp>
        <p:nvSpPr>
          <p:cNvPr id="40963" name="Rectangle 4"/>
          <p:cNvSpPr>
            <a:spLocks noChangeArrowheads="1"/>
          </p:cNvSpPr>
          <p:nvPr/>
        </p:nvSpPr>
        <p:spPr bwMode="auto">
          <a:xfrm>
            <a:off x="585788" y="723900"/>
            <a:ext cx="2068512" cy="357188"/>
          </a:xfrm>
          <a:prstGeom prst="rect">
            <a:avLst/>
          </a:prstGeom>
          <a:solidFill>
            <a:srgbClr val="CCFFFF"/>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1200" b="1">
                <a:solidFill>
                  <a:schemeClr val="bg2"/>
                </a:solidFill>
              </a:rPr>
              <a:t>手法名</a:t>
            </a:r>
            <a:endParaRPr lang="ja-JP" altLang="en-US" sz="1200">
              <a:solidFill>
                <a:schemeClr val="bg2"/>
              </a:solidFill>
            </a:endParaRPr>
          </a:p>
        </p:txBody>
      </p:sp>
      <p:sp>
        <p:nvSpPr>
          <p:cNvPr id="40964" name="Rectangle 5"/>
          <p:cNvSpPr>
            <a:spLocks noChangeArrowheads="1"/>
          </p:cNvSpPr>
          <p:nvPr/>
        </p:nvSpPr>
        <p:spPr bwMode="auto">
          <a:xfrm>
            <a:off x="2654300" y="723900"/>
            <a:ext cx="2174875" cy="371475"/>
          </a:xfrm>
          <a:prstGeom prst="rect">
            <a:avLst/>
          </a:prstGeom>
          <a:solidFill>
            <a:srgbClr val="CCFFFF"/>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1200" b="1">
                <a:solidFill>
                  <a:schemeClr val="bg2"/>
                </a:solidFill>
              </a:rPr>
              <a:t>　　　　　　イメージ</a:t>
            </a:r>
          </a:p>
        </p:txBody>
      </p:sp>
      <p:grpSp>
        <p:nvGrpSpPr>
          <p:cNvPr id="40965" name="Group 444"/>
          <p:cNvGrpSpPr>
            <a:grpSpLocks/>
          </p:cNvGrpSpPr>
          <p:nvPr/>
        </p:nvGrpSpPr>
        <p:grpSpPr bwMode="auto">
          <a:xfrm>
            <a:off x="279400" y="2620963"/>
            <a:ext cx="8693150" cy="800100"/>
            <a:chOff x="176" y="1651"/>
            <a:chExt cx="5476" cy="504"/>
          </a:xfrm>
        </p:grpSpPr>
        <p:sp>
          <p:nvSpPr>
            <p:cNvPr id="41168" name="Rectangle 48"/>
            <p:cNvSpPr>
              <a:spLocks noChangeArrowheads="1"/>
            </p:cNvSpPr>
            <p:nvPr/>
          </p:nvSpPr>
          <p:spPr bwMode="auto">
            <a:xfrm>
              <a:off x="369" y="1651"/>
              <a:ext cx="1303" cy="497"/>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1600" b="1">
                  <a:solidFill>
                    <a:schemeClr val="bg2"/>
                  </a:solidFill>
                </a:rPr>
                <a:t>　チェックシート　</a:t>
              </a:r>
            </a:p>
          </p:txBody>
        </p:sp>
        <p:sp>
          <p:nvSpPr>
            <p:cNvPr id="41169" name="Rectangle 49"/>
            <p:cNvSpPr>
              <a:spLocks noChangeArrowheads="1"/>
            </p:cNvSpPr>
            <p:nvPr/>
          </p:nvSpPr>
          <p:spPr bwMode="auto">
            <a:xfrm>
              <a:off x="1671" y="1671"/>
              <a:ext cx="1396" cy="479"/>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nvGrpSpPr>
            <p:cNvPr id="41170" name="Group 441"/>
            <p:cNvGrpSpPr>
              <a:grpSpLocks/>
            </p:cNvGrpSpPr>
            <p:nvPr/>
          </p:nvGrpSpPr>
          <p:grpSpPr bwMode="auto">
            <a:xfrm>
              <a:off x="1924" y="1674"/>
              <a:ext cx="999" cy="432"/>
              <a:chOff x="1879" y="1692"/>
              <a:chExt cx="999" cy="432"/>
            </a:xfrm>
          </p:grpSpPr>
          <p:sp>
            <p:nvSpPr>
              <p:cNvPr id="41173" name="Rectangle 61"/>
              <p:cNvSpPr>
                <a:spLocks noChangeArrowheads="1"/>
              </p:cNvSpPr>
              <p:nvPr/>
            </p:nvSpPr>
            <p:spPr bwMode="auto">
              <a:xfrm>
                <a:off x="2694" y="1692"/>
                <a:ext cx="184"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300">
                    <a:solidFill>
                      <a:schemeClr val="bg2"/>
                    </a:solidFill>
                    <a:latin typeface="ＭＳ Ｐゴシック" charset="-128"/>
                  </a:rPr>
                  <a:t>不良合計</a:t>
                </a:r>
              </a:p>
            </p:txBody>
          </p:sp>
          <p:sp>
            <p:nvSpPr>
              <p:cNvPr id="41174" name="Rectangle 62"/>
              <p:cNvSpPr>
                <a:spLocks noChangeArrowheads="1"/>
              </p:cNvSpPr>
              <p:nvPr/>
            </p:nvSpPr>
            <p:spPr bwMode="auto">
              <a:xfrm>
                <a:off x="2138" y="1692"/>
                <a:ext cx="184"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400">
                    <a:solidFill>
                      <a:schemeClr val="bg2"/>
                    </a:solidFill>
                  </a:rPr>
                  <a:t>月</a:t>
                </a:r>
              </a:p>
            </p:txBody>
          </p:sp>
          <p:sp>
            <p:nvSpPr>
              <p:cNvPr id="41175" name="Rectangle 63"/>
              <p:cNvSpPr>
                <a:spLocks noChangeArrowheads="1"/>
              </p:cNvSpPr>
              <p:nvPr/>
            </p:nvSpPr>
            <p:spPr bwMode="auto">
              <a:xfrm>
                <a:off x="2138" y="1723"/>
                <a:ext cx="93"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400">
                    <a:solidFill>
                      <a:schemeClr val="bg2"/>
                    </a:solidFill>
                  </a:rPr>
                  <a:t>ＡＭ</a:t>
                </a:r>
              </a:p>
            </p:txBody>
          </p:sp>
          <p:sp>
            <p:nvSpPr>
              <p:cNvPr id="41176" name="Rectangle 65"/>
              <p:cNvSpPr>
                <a:spLocks noChangeArrowheads="1"/>
              </p:cNvSpPr>
              <p:nvPr/>
            </p:nvSpPr>
            <p:spPr bwMode="auto">
              <a:xfrm>
                <a:off x="2322" y="1723"/>
                <a:ext cx="94"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400">
                    <a:solidFill>
                      <a:schemeClr val="bg2"/>
                    </a:solidFill>
                  </a:rPr>
                  <a:t>ＡＭ</a:t>
                </a:r>
              </a:p>
            </p:txBody>
          </p:sp>
          <p:sp>
            <p:nvSpPr>
              <p:cNvPr id="41177" name="Rectangle 66"/>
              <p:cNvSpPr>
                <a:spLocks noChangeArrowheads="1"/>
              </p:cNvSpPr>
              <p:nvPr/>
            </p:nvSpPr>
            <p:spPr bwMode="auto">
              <a:xfrm>
                <a:off x="2416" y="1723"/>
                <a:ext cx="92"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400">
                    <a:solidFill>
                      <a:schemeClr val="bg2"/>
                    </a:solidFill>
                  </a:rPr>
                  <a:t>ＰＭ</a:t>
                </a:r>
              </a:p>
            </p:txBody>
          </p:sp>
          <p:sp>
            <p:nvSpPr>
              <p:cNvPr id="41178" name="Rectangle 67"/>
              <p:cNvSpPr>
                <a:spLocks noChangeArrowheads="1"/>
              </p:cNvSpPr>
              <p:nvPr/>
            </p:nvSpPr>
            <p:spPr bwMode="auto">
              <a:xfrm>
                <a:off x="2508" y="1723"/>
                <a:ext cx="93"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400">
                    <a:solidFill>
                      <a:schemeClr val="bg2"/>
                    </a:solidFill>
                  </a:rPr>
                  <a:t>ＡＭ</a:t>
                </a:r>
              </a:p>
            </p:txBody>
          </p:sp>
          <p:sp>
            <p:nvSpPr>
              <p:cNvPr id="41179" name="Rectangle 68"/>
              <p:cNvSpPr>
                <a:spLocks noChangeArrowheads="1"/>
              </p:cNvSpPr>
              <p:nvPr/>
            </p:nvSpPr>
            <p:spPr bwMode="auto">
              <a:xfrm>
                <a:off x="2601" y="1723"/>
                <a:ext cx="93"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400">
                    <a:solidFill>
                      <a:schemeClr val="bg2"/>
                    </a:solidFill>
                  </a:rPr>
                  <a:t>ＰＭ</a:t>
                </a:r>
              </a:p>
            </p:txBody>
          </p:sp>
          <p:sp>
            <p:nvSpPr>
              <p:cNvPr id="41180" name="Rectangle 69"/>
              <p:cNvSpPr>
                <a:spLocks noChangeArrowheads="1"/>
              </p:cNvSpPr>
              <p:nvPr/>
            </p:nvSpPr>
            <p:spPr bwMode="auto">
              <a:xfrm>
                <a:off x="1879" y="1754"/>
                <a:ext cx="93" cy="138"/>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en-US" altLang="ja-JP" sz="400">
                    <a:solidFill>
                      <a:schemeClr val="bg2"/>
                    </a:solidFill>
                  </a:rPr>
                  <a:t>No</a:t>
                </a:r>
                <a:r>
                  <a:rPr lang="ja-JP" altLang="en-US" sz="400">
                    <a:solidFill>
                      <a:schemeClr val="bg2"/>
                    </a:solidFill>
                  </a:rPr>
                  <a:t>１</a:t>
                </a:r>
              </a:p>
            </p:txBody>
          </p:sp>
          <p:sp>
            <p:nvSpPr>
              <p:cNvPr id="41181" name="Rectangle 70"/>
              <p:cNvSpPr>
                <a:spLocks noChangeArrowheads="1"/>
              </p:cNvSpPr>
              <p:nvPr/>
            </p:nvSpPr>
            <p:spPr bwMode="auto">
              <a:xfrm>
                <a:off x="1879" y="1892"/>
                <a:ext cx="93" cy="139"/>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en-US" altLang="ja-JP" sz="400">
                    <a:solidFill>
                      <a:schemeClr val="bg2"/>
                    </a:solidFill>
                  </a:rPr>
                  <a:t>No</a:t>
                </a:r>
                <a:r>
                  <a:rPr lang="ja-JP" altLang="en-US" sz="400">
                    <a:solidFill>
                      <a:schemeClr val="bg2"/>
                    </a:solidFill>
                  </a:rPr>
                  <a:t>２</a:t>
                </a:r>
              </a:p>
            </p:txBody>
          </p:sp>
          <p:sp>
            <p:nvSpPr>
              <p:cNvPr id="41182" name="Rectangle 71"/>
              <p:cNvSpPr>
                <a:spLocks noChangeArrowheads="1"/>
              </p:cNvSpPr>
              <p:nvPr/>
            </p:nvSpPr>
            <p:spPr bwMode="auto">
              <a:xfrm>
                <a:off x="1879" y="2031"/>
                <a:ext cx="93" cy="93"/>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300">
                    <a:solidFill>
                      <a:schemeClr val="bg2"/>
                    </a:solidFill>
                  </a:rPr>
                  <a:t>不良</a:t>
                </a:r>
              </a:p>
              <a:p>
                <a:pPr algn="ctr">
                  <a:spcBef>
                    <a:spcPct val="0"/>
                  </a:spcBef>
                  <a:buFontTx/>
                  <a:buNone/>
                </a:pPr>
                <a:r>
                  <a:rPr lang="ja-JP" altLang="en-US" sz="300">
                    <a:solidFill>
                      <a:schemeClr val="bg2"/>
                    </a:solidFill>
                  </a:rPr>
                  <a:t>総計</a:t>
                </a:r>
              </a:p>
            </p:txBody>
          </p:sp>
          <p:sp>
            <p:nvSpPr>
              <p:cNvPr id="41183" name="Rectangle 72"/>
              <p:cNvSpPr>
                <a:spLocks noChangeArrowheads="1"/>
              </p:cNvSpPr>
              <p:nvPr/>
            </p:nvSpPr>
            <p:spPr bwMode="auto">
              <a:xfrm>
                <a:off x="2785" y="1754"/>
                <a:ext cx="93" cy="138"/>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en-US" altLang="ja-JP" sz="500">
                    <a:solidFill>
                      <a:schemeClr val="bg2"/>
                    </a:solidFill>
                    <a:latin typeface="ＭＳ Ｐゴシック" charset="-128"/>
                  </a:rPr>
                  <a:t>70</a:t>
                </a:r>
              </a:p>
            </p:txBody>
          </p:sp>
          <p:sp>
            <p:nvSpPr>
              <p:cNvPr id="41184" name="Rectangle 73"/>
              <p:cNvSpPr>
                <a:spLocks noChangeArrowheads="1"/>
              </p:cNvSpPr>
              <p:nvPr/>
            </p:nvSpPr>
            <p:spPr bwMode="auto">
              <a:xfrm>
                <a:off x="2767" y="1892"/>
                <a:ext cx="111" cy="139"/>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en-US" altLang="ja-JP" sz="500">
                    <a:solidFill>
                      <a:schemeClr val="bg2"/>
                    </a:solidFill>
                    <a:latin typeface="ＭＳ Ｐゴシック" charset="-128"/>
                  </a:rPr>
                  <a:t>119</a:t>
                </a:r>
              </a:p>
            </p:txBody>
          </p:sp>
          <p:sp>
            <p:nvSpPr>
              <p:cNvPr id="41185" name="Rectangle 74"/>
              <p:cNvSpPr>
                <a:spLocks noChangeArrowheads="1"/>
              </p:cNvSpPr>
              <p:nvPr/>
            </p:nvSpPr>
            <p:spPr bwMode="auto">
              <a:xfrm>
                <a:off x="2785" y="2031"/>
                <a:ext cx="93" cy="93"/>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en-US" altLang="ja-JP" sz="500">
                    <a:solidFill>
                      <a:schemeClr val="bg2"/>
                    </a:solidFill>
                    <a:latin typeface="ＭＳ Ｐゴシック" charset="-128"/>
                  </a:rPr>
                  <a:t>189</a:t>
                </a:r>
              </a:p>
            </p:txBody>
          </p:sp>
          <p:sp>
            <p:nvSpPr>
              <p:cNvPr id="41186" name="Rectangle 76"/>
              <p:cNvSpPr>
                <a:spLocks noChangeArrowheads="1"/>
              </p:cNvSpPr>
              <p:nvPr/>
            </p:nvSpPr>
            <p:spPr bwMode="auto">
              <a:xfrm>
                <a:off x="2694" y="1723"/>
                <a:ext cx="91"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400">
                    <a:solidFill>
                      <a:schemeClr val="bg2"/>
                    </a:solidFill>
                    <a:latin typeface="ＭＳ Ｐゴシック" charset="-128"/>
                  </a:rPr>
                  <a:t>小計</a:t>
                </a:r>
              </a:p>
            </p:txBody>
          </p:sp>
          <p:sp>
            <p:nvSpPr>
              <p:cNvPr id="41187" name="Rectangle 77"/>
              <p:cNvSpPr>
                <a:spLocks noChangeArrowheads="1"/>
              </p:cNvSpPr>
              <p:nvPr/>
            </p:nvSpPr>
            <p:spPr bwMode="auto">
              <a:xfrm>
                <a:off x="2694" y="2078"/>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en-US" altLang="ja-JP" sz="400">
                    <a:solidFill>
                      <a:schemeClr val="bg2"/>
                    </a:solidFill>
                    <a:latin typeface="ＭＳ Ｐゴシック" charset="-128"/>
                  </a:rPr>
                  <a:t>189</a:t>
                </a:r>
              </a:p>
            </p:txBody>
          </p:sp>
          <p:sp>
            <p:nvSpPr>
              <p:cNvPr id="41188" name="Rectangle 78"/>
              <p:cNvSpPr>
                <a:spLocks noChangeArrowheads="1"/>
              </p:cNvSpPr>
              <p:nvPr/>
            </p:nvSpPr>
            <p:spPr bwMode="auto">
              <a:xfrm>
                <a:off x="2694" y="2031"/>
                <a:ext cx="91"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en-US" altLang="ja-JP" sz="400">
                    <a:solidFill>
                      <a:schemeClr val="bg2"/>
                    </a:solidFill>
                    <a:latin typeface="ＭＳ Ｐゴシック" charset="-128"/>
                  </a:rPr>
                  <a:t>189</a:t>
                </a:r>
              </a:p>
            </p:txBody>
          </p:sp>
          <p:sp>
            <p:nvSpPr>
              <p:cNvPr id="41189" name="Rectangle 79"/>
              <p:cNvSpPr>
                <a:spLocks noChangeArrowheads="1"/>
              </p:cNvSpPr>
              <p:nvPr/>
            </p:nvSpPr>
            <p:spPr bwMode="auto">
              <a:xfrm>
                <a:off x="2694" y="1754"/>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en-US" altLang="ja-JP" sz="400">
                    <a:solidFill>
                      <a:schemeClr val="bg2"/>
                    </a:solidFill>
                    <a:latin typeface="ＭＳ Ｐゴシック" charset="-128"/>
                  </a:rPr>
                  <a:t>26</a:t>
                </a:r>
              </a:p>
            </p:txBody>
          </p:sp>
          <p:sp>
            <p:nvSpPr>
              <p:cNvPr id="41190" name="Rectangle 80"/>
              <p:cNvSpPr>
                <a:spLocks noChangeArrowheads="1"/>
              </p:cNvSpPr>
              <p:nvPr/>
            </p:nvSpPr>
            <p:spPr bwMode="auto">
              <a:xfrm>
                <a:off x="2694" y="1800"/>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en-US" altLang="ja-JP" sz="400">
                    <a:solidFill>
                      <a:schemeClr val="bg2"/>
                    </a:solidFill>
                    <a:latin typeface="ＭＳ Ｐゴシック" charset="-128"/>
                  </a:rPr>
                  <a:t>34</a:t>
                </a:r>
              </a:p>
            </p:txBody>
          </p:sp>
          <p:sp>
            <p:nvSpPr>
              <p:cNvPr id="41191" name="Rectangle 81"/>
              <p:cNvSpPr>
                <a:spLocks noChangeArrowheads="1"/>
              </p:cNvSpPr>
              <p:nvPr/>
            </p:nvSpPr>
            <p:spPr bwMode="auto">
              <a:xfrm>
                <a:off x="2694" y="1846"/>
                <a:ext cx="91"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en-US" altLang="ja-JP" sz="400">
                    <a:solidFill>
                      <a:schemeClr val="bg2"/>
                    </a:solidFill>
                    <a:latin typeface="ＭＳ Ｐゴシック" charset="-128"/>
                  </a:rPr>
                  <a:t>10</a:t>
                </a:r>
              </a:p>
            </p:txBody>
          </p:sp>
          <p:sp>
            <p:nvSpPr>
              <p:cNvPr id="41192" name="Rectangle 82"/>
              <p:cNvSpPr>
                <a:spLocks noChangeArrowheads="1"/>
              </p:cNvSpPr>
              <p:nvPr/>
            </p:nvSpPr>
            <p:spPr bwMode="auto">
              <a:xfrm>
                <a:off x="2694" y="1893"/>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en-US" altLang="ja-JP" sz="400">
                    <a:solidFill>
                      <a:schemeClr val="bg2"/>
                    </a:solidFill>
                    <a:latin typeface="ＭＳ Ｐゴシック" charset="-128"/>
                  </a:rPr>
                  <a:t>27</a:t>
                </a:r>
              </a:p>
            </p:txBody>
          </p:sp>
          <p:sp>
            <p:nvSpPr>
              <p:cNvPr id="41193" name="Rectangle 83"/>
              <p:cNvSpPr>
                <a:spLocks noChangeArrowheads="1"/>
              </p:cNvSpPr>
              <p:nvPr/>
            </p:nvSpPr>
            <p:spPr bwMode="auto">
              <a:xfrm>
                <a:off x="2694" y="1939"/>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en-US" altLang="ja-JP" sz="400">
                    <a:solidFill>
                      <a:schemeClr val="bg2"/>
                    </a:solidFill>
                    <a:latin typeface="ＭＳ Ｐゴシック" charset="-128"/>
                  </a:rPr>
                  <a:t>54</a:t>
                </a:r>
              </a:p>
            </p:txBody>
          </p:sp>
          <p:sp>
            <p:nvSpPr>
              <p:cNvPr id="41194" name="Rectangle 84"/>
              <p:cNvSpPr>
                <a:spLocks noChangeArrowheads="1"/>
              </p:cNvSpPr>
              <p:nvPr/>
            </p:nvSpPr>
            <p:spPr bwMode="auto">
              <a:xfrm>
                <a:off x="2694" y="1985"/>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en-US" altLang="ja-JP" sz="400">
                    <a:solidFill>
                      <a:schemeClr val="bg2"/>
                    </a:solidFill>
                    <a:latin typeface="ＭＳ Ｐゴシック" charset="-128"/>
                  </a:rPr>
                  <a:t>28</a:t>
                </a:r>
              </a:p>
            </p:txBody>
          </p:sp>
          <p:sp>
            <p:nvSpPr>
              <p:cNvPr id="41195" name="Rectangle 85"/>
              <p:cNvSpPr>
                <a:spLocks noChangeArrowheads="1"/>
              </p:cNvSpPr>
              <p:nvPr/>
            </p:nvSpPr>
            <p:spPr bwMode="auto">
              <a:xfrm>
                <a:off x="2601" y="2031"/>
                <a:ext cx="93"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en-US" altLang="ja-JP" sz="500">
                    <a:solidFill>
                      <a:schemeClr val="bg2"/>
                    </a:solidFill>
                    <a:latin typeface="ＭＳ Ｐゴシック" charset="-128"/>
                  </a:rPr>
                  <a:t>11</a:t>
                </a:r>
              </a:p>
            </p:txBody>
          </p:sp>
          <p:sp>
            <p:nvSpPr>
              <p:cNvPr id="41196" name="Rectangle 86"/>
              <p:cNvSpPr>
                <a:spLocks noChangeArrowheads="1"/>
              </p:cNvSpPr>
              <p:nvPr/>
            </p:nvSpPr>
            <p:spPr bwMode="auto">
              <a:xfrm>
                <a:off x="2508" y="2031"/>
                <a:ext cx="93"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en-US" altLang="ja-JP" sz="500">
                    <a:solidFill>
                      <a:schemeClr val="bg2"/>
                    </a:solidFill>
                    <a:latin typeface="ＭＳ Ｐゴシック" charset="-128"/>
                  </a:rPr>
                  <a:t>17</a:t>
                </a:r>
              </a:p>
            </p:txBody>
          </p:sp>
          <p:sp>
            <p:nvSpPr>
              <p:cNvPr id="41197" name="Rectangle 87"/>
              <p:cNvSpPr>
                <a:spLocks noChangeArrowheads="1"/>
              </p:cNvSpPr>
              <p:nvPr/>
            </p:nvSpPr>
            <p:spPr bwMode="auto">
              <a:xfrm>
                <a:off x="2322" y="2077"/>
                <a:ext cx="186"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en-US" altLang="ja-JP" sz="500">
                    <a:solidFill>
                      <a:schemeClr val="bg2"/>
                    </a:solidFill>
                    <a:latin typeface="ＭＳ Ｐゴシック" charset="-128"/>
                  </a:rPr>
                  <a:t>26</a:t>
                </a:r>
              </a:p>
            </p:txBody>
          </p:sp>
          <p:sp>
            <p:nvSpPr>
              <p:cNvPr id="41198" name="Rectangle 88"/>
              <p:cNvSpPr>
                <a:spLocks noChangeArrowheads="1"/>
              </p:cNvSpPr>
              <p:nvPr/>
            </p:nvSpPr>
            <p:spPr bwMode="auto">
              <a:xfrm>
                <a:off x="2322" y="2031"/>
                <a:ext cx="94"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en-US" altLang="ja-JP" sz="500">
                    <a:solidFill>
                      <a:schemeClr val="bg2"/>
                    </a:solidFill>
                    <a:latin typeface="ＭＳ Ｐゴシック" charset="-128"/>
                  </a:rPr>
                  <a:t>17</a:t>
                </a:r>
              </a:p>
            </p:txBody>
          </p:sp>
          <p:sp>
            <p:nvSpPr>
              <p:cNvPr id="41199" name="Rectangle 89"/>
              <p:cNvSpPr>
                <a:spLocks noChangeArrowheads="1"/>
              </p:cNvSpPr>
              <p:nvPr/>
            </p:nvSpPr>
            <p:spPr bwMode="auto">
              <a:xfrm>
                <a:off x="2416" y="2031"/>
                <a:ext cx="92"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en-US" altLang="ja-JP" sz="500">
                    <a:solidFill>
                      <a:schemeClr val="bg2"/>
                    </a:solidFill>
                    <a:latin typeface="ＭＳ Ｐゴシック" charset="-128"/>
                  </a:rPr>
                  <a:t>9</a:t>
                </a:r>
              </a:p>
            </p:txBody>
          </p:sp>
          <p:sp>
            <p:nvSpPr>
              <p:cNvPr id="41200" name="Rectangle 90"/>
              <p:cNvSpPr>
                <a:spLocks noChangeArrowheads="1"/>
              </p:cNvSpPr>
              <p:nvPr/>
            </p:nvSpPr>
            <p:spPr bwMode="auto">
              <a:xfrm>
                <a:off x="2138" y="2077"/>
                <a:ext cx="184"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en-US" altLang="ja-JP" sz="500">
                    <a:solidFill>
                      <a:schemeClr val="bg2"/>
                    </a:solidFill>
                    <a:latin typeface="ＭＳ Ｐゴシック" charset="-128"/>
                  </a:rPr>
                  <a:t>32</a:t>
                </a:r>
              </a:p>
            </p:txBody>
          </p:sp>
          <p:sp>
            <p:nvSpPr>
              <p:cNvPr id="41201" name="Rectangle 91"/>
              <p:cNvSpPr>
                <a:spLocks noChangeArrowheads="1"/>
              </p:cNvSpPr>
              <p:nvPr/>
            </p:nvSpPr>
            <p:spPr bwMode="auto">
              <a:xfrm>
                <a:off x="2138" y="2031"/>
                <a:ext cx="93"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en-US" altLang="ja-JP" sz="500">
                    <a:solidFill>
                      <a:schemeClr val="bg2"/>
                    </a:solidFill>
                    <a:latin typeface="ＭＳ Ｐゴシック" charset="-128"/>
                  </a:rPr>
                  <a:t>19</a:t>
                </a:r>
              </a:p>
            </p:txBody>
          </p:sp>
          <p:sp>
            <p:nvSpPr>
              <p:cNvPr id="41202" name="Rectangle 92"/>
              <p:cNvSpPr>
                <a:spLocks noChangeArrowheads="1"/>
              </p:cNvSpPr>
              <p:nvPr/>
            </p:nvSpPr>
            <p:spPr bwMode="auto">
              <a:xfrm>
                <a:off x="2508" y="1692"/>
                <a:ext cx="186"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400">
                    <a:solidFill>
                      <a:schemeClr val="bg2"/>
                    </a:solidFill>
                  </a:rPr>
                  <a:t>土</a:t>
                </a:r>
              </a:p>
            </p:txBody>
          </p:sp>
          <p:sp>
            <p:nvSpPr>
              <p:cNvPr id="41203" name="Rectangle 93"/>
              <p:cNvSpPr>
                <a:spLocks noChangeArrowheads="1"/>
              </p:cNvSpPr>
              <p:nvPr/>
            </p:nvSpPr>
            <p:spPr bwMode="auto">
              <a:xfrm>
                <a:off x="2601" y="1846"/>
                <a:ext cx="93"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endParaRPr lang="ja-JP" altLang="ja-JP" sz="500">
                  <a:solidFill>
                    <a:schemeClr val="bg2"/>
                  </a:solidFill>
                  <a:latin typeface="ＭＳ Ｐゴシック" charset="-128"/>
                </a:endParaRPr>
              </a:p>
            </p:txBody>
          </p:sp>
          <p:sp>
            <p:nvSpPr>
              <p:cNvPr id="41204" name="Rectangle 94"/>
              <p:cNvSpPr>
                <a:spLocks noChangeArrowheads="1"/>
              </p:cNvSpPr>
              <p:nvPr/>
            </p:nvSpPr>
            <p:spPr bwMode="auto">
              <a:xfrm>
                <a:off x="2601" y="1939"/>
                <a:ext cx="93"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endParaRPr lang="ja-JP" altLang="ja-JP" sz="500">
                  <a:solidFill>
                    <a:schemeClr val="bg2"/>
                  </a:solidFill>
                  <a:latin typeface="ＭＳ Ｐゴシック" charset="-128"/>
                </a:endParaRPr>
              </a:p>
            </p:txBody>
          </p:sp>
          <p:grpSp>
            <p:nvGrpSpPr>
              <p:cNvPr id="41205" name="Group 95"/>
              <p:cNvGrpSpPr>
                <a:grpSpLocks/>
              </p:cNvGrpSpPr>
              <p:nvPr/>
            </p:nvGrpSpPr>
            <p:grpSpPr bwMode="auto">
              <a:xfrm>
                <a:off x="2601" y="1754"/>
                <a:ext cx="93" cy="47"/>
                <a:chOff x="288" y="2160"/>
                <a:chExt cx="240" cy="144"/>
              </a:xfrm>
            </p:grpSpPr>
            <p:sp>
              <p:nvSpPr>
                <p:cNvPr id="41379" name="Rectangle 96"/>
                <p:cNvSpPr>
                  <a:spLocks noChangeArrowheads="1"/>
                </p:cNvSpPr>
                <p:nvPr/>
              </p:nvSpPr>
              <p:spPr bwMode="auto">
                <a:xfrm>
                  <a:off x="288" y="2160"/>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endParaRPr lang="ja-JP" altLang="ja-JP" sz="400">
                    <a:solidFill>
                      <a:schemeClr val="bg2"/>
                    </a:solidFill>
                    <a:latin typeface="ＭＳ Ｐゴシック" charset="-128"/>
                  </a:endParaRPr>
                </a:p>
              </p:txBody>
            </p:sp>
            <p:grpSp>
              <p:nvGrpSpPr>
                <p:cNvPr id="41380" name="Group 97"/>
                <p:cNvGrpSpPr>
                  <a:grpSpLocks/>
                </p:cNvGrpSpPr>
                <p:nvPr/>
              </p:nvGrpSpPr>
              <p:grpSpPr bwMode="auto">
                <a:xfrm>
                  <a:off x="336" y="2208"/>
                  <a:ext cx="101" cy="80"/>
                  <a:chOff x="1104" y="1776"/>
                  <a:chExt cx="101" cy="80"/>
                </a:xfrm>
              </p:grpSpPr>
              <p:sp>
                <p:nvSpPr>
                  <p:cNvPr id="41381" name="Line 98"/>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82" name="Line 99"/>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83" name="Line 100"/>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41206" name="Group 106"/>
              <p:cNvGrpSpPr>
                <a:grpSpLocks/>
              </p:cNvGrpSpPr>
              <p:nvPr/>
            </p:nvGrpSpPr>
            <p:grpSpPr bwMode="auto">
              <a:xfrm>
                <a:off x="2601" y="1802"/>
                <a:ext cx="93" cy="47"/>
                <a:chOff x="288" y="2352"/>
                <a:chExt cx="240" cy="144"/>
              </a:xfrm>
            </p:grpSpPr>
            <p:sp>
              <p:nvSpPr>
                <p:cNvPr id="41375" name="Rectangle 107"/>
                <p:cNvSpPr>
                  <a:spLocks noChangeArrowheads="1"/>
                </p:cNvSpPr>
                <p:nvPr/>
              </p:nvSpPr>
              <p:spPr bwMode="auto">
                <a:xfrm>
                  <a:off x="288" y="2352"/>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endParaRPr lang="ja-JP" altLang="ja-JP" sz="400">
                    <a:solidFill>
                      <a:schemeClr val="bg2"/>
                    </a:solidFill>
                    <a:latin typeface="ＭＳ Ｐゴシック" charset="-128"/>
                  </a:endParaRPr>
                </a:p>
              </p:txBody>
            </p:sp>
            <p:grpSp>
              <p:nvGrpSpPr>
                <p:cNvPr id="41376" name="Group 108"/>
                <p:cNvGrpSpPr>
                  <a:grpSpLocks/>
                </p:cNvGrpSpPr>
                <p:nvPr/>
              </p:nvGrpSpPr>
              <p:grpSpPr bwMode="auto">
                <a:xfrm>
                  <a:off x="336" y="2400"/>
                  <a:ext cx="67" cy="80"/>
                  <a:chOff x="1104" y="1776"/>
                  <a:chExt cx="67" cy="80"/>
                </a:xfrm>
              </p:grpSpPr>
              <p:sp>
                <p:nvSpPr>
                  <p:cNvPr id="41377" name="Line 109"/>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78" name="Line 110"/>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41207" name="Group 111"/>
              <p:cNvGrpSpPr>
                <a:grpSpLocks/>
              </p:cNvGrpSpPr>
              <p:nvPr/>
            </p:nvGrpSpPr>
            <p:grpSpPr bwMode="auto">
              <a:xfrm>
                <a:off x="2601" y="1986"/>
                <a:ext cx="93" cy="45"/>
                <a:chOff x="288" y="2352"/>
                <a:chExt cx="240" cy="144"/>
              </a:xfrm>
            </p:grpSpPr>
            <p:sp>
              <p:nvSpPr>
                <p:cNvPr id="41371" name="Rectangle 112"/>
                <p:cNvSpPr>
                  <a:spLocks noChangeArrowheads="1"/>
                </p:cNvSpPr>
                <p:nvPr/>
              </p:nvSpPr>
              <p:spPr bwMode="auto">
                <a:xfrm>
                  <a:off x="288" y="2352"/>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endParaRPr lang="ja-JP" altLang="ja-JP" sz="400">
                    <a:solidFill>
                      <a:schemeClr val="bg2"/>
                    </a:solidFill>
                    <a:latin typeface="ＭＳ Ｐゴシック" charset="-128"/>
                  </a:endParaRPr>
                </a:p>
              </p:txBody>
            </p:sp>
            <p:grpSp>
              <p:nvGrpSpPr>
                <p:cNvPr id="41372" name="Group 113"/>
                <p:cNvGrpSpPr>
                  <a:grpSpLocks/>
                </p:cNvGrpSpPr>
                <p:nvPr/>
              </p:nvGrpSpPr>
              <p:grpSpPr bwMode="auto">
                <a:xfrm>
                  <a:off x="336" y="2400"/>
                  <a:ext cx="67" cy="80"/>
                  <a:chOff x="1104" y="1776"/>
                  <a:chExt cx="67" cy="80"/>
                </a:xfrm>
              </p:grpSpPr>
              <p:sp>
                <p:nvSpPr>
                  <p:cNvPr id="41373" name="Line 114"/>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74" name="Line 115"/>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41208" name="Group 116"/>
              <p:cNvGrpSpPr>
                <a:grpSpLocks/>
              </p:cNvGrpSpPr>
              <p:nvPr/>
            </p:nvGrpSpPr>
            <p:grpSpPr bwMode="auto">
              <a:xfrm>
                <a:off x="2508" y="1754"/>
                <a:ext cx="93" cy="47"/>
                <a:chOff x="288" y="2352"/>
                <a:chExt cx="240" cy="144"/>
              </a:xfrm>
            </p:grpSpPr>
            <p:sp>
              <p:nvSpPr>
                <p:cNvPr id="41367" name="Rectangle 117"/>
                <p:cNvSpPr>
                  <a:spLocks noChangeArrowheads="1"/>
                </p:cNvSpPr>
                <p:nvPr/>
              </p:nvSpPr>
              <p:spPr bwMode="auto">
                <a:xfrm>
                  <a:off x="288" y="2352"/>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endParaRPr lang="ja-JP" altLang="ja-JP" sz="400">
                    <a:solidFill>
                      <a:schemeClr val="bg2"/>
                    </a:solidFill>
                    <a:latin typeface="ＭＳ Ｐゴシック" charset="-128"/>
                  </a:endParaRPr>
                </a:p>
              </p:txBody>
            </p:sp>
            <p:grpSp>
              <p:nvGrpSpPr>
                <p:cNvPr id="41368" name="Group 118"/>
                <p:cNvGrpSpPr>
                  <a:grpSpLocks/>
                </p:cNvGrpSpPr>
                <p:nvPr/>
              </p:nvGrpSpPr>
              <p:grpSpPr bwMode="auto">
                <a:xfrm>
                  <a:off x="336" y="2400"/>
                  <a:ext cx="67" cy="80"/>
                  <a:chOff x="1104" y="1776"/>
                  <a:chExt cx="67" cy="80"/>
                </a:xfrm>
              </p:grpSpPr>
              <p:sp>
                <p:nvSpPr>
                  <p:cNvPr id="41369" name="Line 119"/>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70" name="Line 120"/>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41209" name="Group 121"/>
              <p:cNvGrpSpPr>
                <a:grpSpLocks/>
              </p:cNvGrpSpPr>
              <p:nvPr/>
            </p:nvGrpSpPr>
            <p:grpSpPr bwMode="auto">
              <a:xfrm>
                <a:off x="2508" y="1801"/>
                <a:ext cx="93" cy="45"/>
                <a:chOff x="288" y="2160"/>
                <a:chExt cx="240" cy="144"/>
              </a:xfrm>
            </p:grpSpPr>
            <p:sp>
              <p:nvSpPr>
                <p:cNvPr id="41362" name="Rectangle 122"/>
                <p:cNvSpPr>
                  <a:spLocks noChangeArrowheads="1"/>
                </p:cNvSpPr>
                <p:nvPr/>
              </p:nvSpPr>
              <p:spPr bwMode="auto">
                <a:xfrm>
                  <a:off x="288" y="2160"/>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endParaRPr lang="ja-JP" altLang="ja-JP" sz="400">
                    <a:solidFill>
                      <a:schemeClr val="bg2"/>
                    </a:solidFill>
                    <a:latin typeface="ＭＳ Ｐゴシック" charset="-128"/>
                  </a:endParaRPr>
                </a:p>
              </p:txBody>
            </p:sp>
            <p:grpSp>
              <p:nvGrpSpPr>
                <p:cNvPr id="41363" name="Group 123"/>
                <p:cNvGrpSpPr>
                  <a:grpSpLocks/>
                </p:cNvGrpSpPr>
                <p:nvPr/>
              </p:nvGrpSpPr>
              <p:grpSpPr bwMode="auto">
                <a:xfrm>
                  <a:off x="336" y="2208"/>
                  <a:ext cx="101" cy="80"/>
                  <a:chOff x="1104" y="1776"/>
                  <a:chExt cx="101" cy="80"/>
                </a:xfrm>
              </p:grpSpPr>
              <p:sp>
                <p:nvSpPr>
                  <p:cNvPr id="41364" name="Line 124"/>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65" name="Line 125"/>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66" name="Line 126"/>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41210" name="Group 127"/>
              <p:cNvGrpSpPr>
                <a:grpSpLocks/>
              </p:cNvGrpSpPr>
              <p:nvPr/>
            </p:nvGrpSpPr>
            <p:grpSpPr bwMode="auto">
              <a:xfrm>
                <a:off x="2508" y="1846"/>
                <a:ext cx="93" cy="46"/>
                <a:chOff x="288" y="2352"/>
                <a:chExt cx="240" cy="144"/>
              </a:xfrm>
            </p:grpSpPr>
            <p:sp>
              <p:nvSpPr>
                <p:cNvPr id="41358" name="Rectangle 128"/>
                <p:cNvSpPr>
                  <a:spLocks noChangeArrowheads="1"/>
                </p:cNvSpPr>
                <p:nvPr/>
              </p:nvSpPr>
              <p:spPr bwMode="auto">
                <a:xfrm>
                  <a:off x="288" y="2352"/>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endParaRPr lang="ja-JP" altLang="ja-JP" sz="500">
                    <a:solidFill>
                      <a:schemeClr val="bg2"/>
                    </a:solidFill>
                    <a:latin typeface="ＭＳ Ｐゴシック" charset="-128"/>
                  </a:endParaRPr>
                </a:p>
              </p:txBody>
            </p:sp>
            <p:grpSp>
              <p:nvGrpSpPr>
                <p:cNvPr id="41359" name="Group 129"/>
                <p:cNvGrpSpPr>
                  <a:grpSpLocks/>
                </p:cNvGrpSpPr>
                <p:nvPr/>
              </p:nvGrpSpPr>
              <p:grpSpPr bwMode="auto">
                <a:xfrm>
                  <a:off x="336" y="2400"/>
                  <a:ext cx="67" cy="80"/>
                  <a:chOff x="1104" y="1776"/>
                  <a:chExt cx="67" cy="80"/>
                </a:xfrm>
              </p:grpSpPr>
              <p:sp>
                <p:nvSpPr>
                  <p:cNvPr id="41360" name="Line 130"/>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61" name="Line 131"/>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41211" name="Group 132"/>
              <p:cNvGrpSpPr>
                <a:grpSpLocks/>
              </p:cNvGrpSpPr>
              <p:nvPr/>
            </p:nvGrpSpPr>
            <p:grpSpPr bwMode="auto">
              <a:xfrm>
                <a:off x="2508" y="1892"/>
                <a:ext cx="93" cy="47"/>
                <a:chOff x="288" y="1968"/>
                <a:chExt cx="240" cy="144"/>
              </a:xfrm>
            </p:grpSpPr>
            <p:sp>
              <p:nvSpPr>
                <p:cNvPr id="41352" name="Rectangle 133"/>
                <p:cNvSpPr>
                  <a:spLocks noChangeArrowheads="1"/>
                </p:cNvSpPr>
                <p:nvPr/>
              </p:nvSpPr>
              <p:spPr bwMode="auto">
                <a:xfrm>
                  <a:off x="288" y="1968"/>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endParaRPr lang="ja-JP" altLang="ja-JP" sz="500">
                    <a:solidFill>
                      <a:schemeClr val="bg2"/>
                    </a:solidFill>
                    <a:latin typeface="ＭＳ Ｐゴシック" charset="-128"/>
                  </a:endParaRPr>
                </a:p>
              </p:txBody>
            </p:sp>
            <p:grpSp>
              <p:nvGrpSpPr>
                <p:cNvPr id="41353" name="Group 134"/>
                <p:cNvGrpSpPr>
                  <a:grpSpLocks/>
                </p:cNvGrpSpPr>
                <p:nvPr/>
              </p:nvGrpSpPr>
              <p:grpSpPr bwMode="auto">
                <a:xfrm>
                  <a:off x="336" y="2016"/>
                  <a:ext cx="134" cy="80"/>
                  <a:chOff x="1104" y="1776"/>
                  <a:chExt cx="134" cy="80"/>
                </a:xfrm>
              </p:grpSpPr>
              <p:sp>
                <p:nvSpPr>
                  <p:cNvPr id="41354" name="Line 135"/>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55" name="Line 136"/>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56" name="Line 137"/>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57" name="Line 138"/>
                  <p:cNvSpPr>
                    <a:spLocks noChangeShapeType="1"/>
                  </p:cNvSpPr>
                  <p:nvPr/>
                </p:nvSpPr>
                <p:spPr bwMode="auto">
                  <a:xfrm flipH="1">
                    <a:off x="1205"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41212" name="Rectangle 140"/>
              <p:cNvSpPr>
                <a:spLocks noChangeArrowheads="1"/>
              </p:cNvSpPr>
              <p:nvPr/>
            </p:nvSpPr>
            <p:spPr bwMode="auto">
              <a:xfrm>
                <a:off x="2508" y="1939"/>
                <a:ext cx="93"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endParaRPr lang="ja-JP" altLang="ja-JP" sz="500">
                  <a:solidFill>
                    <a:schemeClr val="bg2"/>
                  </a:solidFill>
                  <a:latin typeface="ＭＳ Ｐゴシック" charset="-128"/>
                </a:endParaRPr>
              </a:p>
            </p:txBody>
          </p:sp>
          <p:sp>
            <p:nvSpPr>
              <p:cNvPr id="41213" name="Line 141"/>
              <p:cNvSpPr>
                <a:spLocks noChangeShapeType="1"/>
              </p:cNvSpPr>
              <p:nvPr/>
            </p:nvSpPr>
            <p:spPr bwMode="auto">
              <a:xfrm flipH="1">
                <a:off x="2527" y="1955"/>
                <a:ext cx="13"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41214" name="Group 142"/>
              <p:cNvGrpSpPr>
                <a:grpSpLocks/>
              </p:cNvGrpSpPr>
              <p:nvPr/>
            </p:nvGrpSpPr>
            <p:grpSpPr bwMode="auto">
              <a:xfrm>
                <a:off x="2508" y="1986"/>
                <a:ext cx="93" cy="45"/>
                <a:chOff x="288" y="1776"/>
                <a:chExt cx="240" cy="144"/>
              </a:xfrm>
            </p:grpSpPr>
            <p:sp>
              <p:nvSpPr>
                <p:cNvPr id="41345" name="Rectangle 143"/>
                <p:cNvSpPr>
                  <a:spLocks noChangeArrowheads="1"/>
                </p:cNvSpPr>
                <p:nvPr/>
              </p:nvSpPr>
              <p:spPr bwMode="auto">
                <a:xfrm>
                  <a:off x="288" y="1776"/>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endParaRPr lang="ja-JP" altLang="ja-JP" sz="400">
                    <a:solidFill>
                      <a:schemeClr val="bg2"/>
                    </a:solidFill>
                    <a:latin typeface="ＭＳ Ｐゴシック" charset="-128"/>
                  </a:endParaRPr>
                </a:p>
              </p:txBody>
            </p:sp>
            <p:grpSp>
              <p:nvGrpSpPr>
                <p:cNvPr id="41346" name="Group 144"/>
                <p:cNvGrpSpPr>
                  <a:grpSpLocks/>
                </p:cNvGrpSpPr>
                <p:nvPr/>
              </p:nvGrpSpPr>
              <p:grpSpPr bwMode="auto">
                <a:xfrm>
                  <a:off x="336" y="1824"/>
                  <a:ext cx="134" cy="80"/>
                  <a:chOff x="768" y="2496"/>
                  <a:chExt cx="192" cy="144"/>
                </a:xfrm>
              </p:grpSpPr>
              <p:sp>
                <p:nvSpPr>
                  <p:cNvPr id="41347" name="Line 145"/>
                  <p:cNvSpPr>
                    <a:spLocks noChangeShapeType="1"/>
                  </p:cNvSpPr>
                  <p:nvPr/>
                </p:nvSpPr>
                <p:spPr bwMode="auto">
                  <a:xfrm flipH="1">
                    <a:off x="768"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48" name="Line 146"/>
                  <p:cNvSpPr>
                    <a:spLocks noChangeShapeType="1"/>
                  </p:cNvSpPr>
                  <p:nvPr/>
                </p:nvSpPr>
                <p:spPr bwMode="auto">
                  <a:xfrm flipH="1">
                    <a:off x="816"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49" name="Line 147"/>
                  <p:cNvSpPr>
                    <a:spLocks noChangeShapeType="1"/>
                  </p:cNvSpPr>
                  <p:nvPr/>
                </p:nvSpPr>
                <p:spPr bwMode="auto">
                  <a:xfrm flipH="1">
                    <a:off x="864"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50" name="Line 148"/>
                  <p:cNvSpPr>
                    <a:spLocks noChangeShapeType="1"/>
                  </p:cNvSpPr>
                  <p:nvPr/>
                </p:nvSpPr>
                <p:spPr bwMode="auto">
                  <a:xfrm flipH="1">
                    <a:off x="912"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51" name="Line 149"/>
                  <p:cNvSpPr>
                    <a:spLocks noChangeShapeType="1"/>
                  </p:cNvSpPr>
                  <p:nvPr/>
                </p:nvSpPr>
                <p:spPr bwMode="auto">
                  <a:xfrm>
                    <a:off x="768" y="2496"/>
                    <a:ext cx="192"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41215" name="Group 150"/>
              <p:cNvGrpSpPr>
                <a:grpSpLocks/>
              </p:cNvGrpSpPr>
              <p:nvPr/>
            </p:nvGrpSpPr>
            <p:grpSpPr bwMode="auto">
              <a:xfrm>
                <a:off x="2416" y="1892"/>
                <a:ext cx="92" cy="47"/>
                <a:chOff x="288" y="2160"/>
                <a:chExt cx="240" cy="144"/>
              </a:xfrm>
            </p:grpSpPr>
            <p:sp>
              <p:nvSpPr>
                <p:cNvPr id="41340" name="Rectangle 151"/>
                <p:cNvSpPr>
                  <a:spLocks noChangeArrowheads="1"/>
                </p:cNvSpPr>
                <p:nvPr/>
              </p:nvSpPr>
              <p:spPr bwMode="auto">
                <a:xfrm>
                  <a:off x="288" y="2160"/>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endParaRPr lang="ja-JP" altLang="ja-JP" sz="400">
                    <a:solidFill>
                      <a:schemeClr val="bg2"/>
                    </a:solidFill>
                    <a:latin typeface="ＭＳ Ｐゴシック" charset="-128"/>
                  </a:endParaRPr>
                </a:p>
              </p:txBody>
            </p:sp>
            <p:grpSp>
              <p:nvGrpSpPr>
                <p:cNvPr id="41341" name="Group 152"/>
                <p:cNvGrpSpPr>
                  <a:grpSpLocks/>
                </p:cNvGrpSpPr>
                <p:nvPr/>
              </p:nvGrpSpPr>
              <p:grpSpPr bwMode="auto">
                <a:xfrm>
                  <a:off x="336" y="2208"/>
                  <a:ext cx="101" cy="80"/>
                  <a:chOff x="1104" y="1776"/>
                  <a:chExt cx="101" cy="80"/>
                </a:xfrm>
              </p:grpSpPr>
              <p:sp>
                <p:nvSpPr>
                  <p:cNvPr id="41342" name="Line 153"/>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43" name="Line 154"/>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44" name="Line 155"/>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41216" name="Group 156"/>
              <p:cNvGrpSpPr>
                <a:grpSpLocks/>
              </p:cNvGrpSpPr>
              <p:nvPr/>
            </p:nvGrpSpPr>
            <p:grpSpPr bwMode="auto">
              <a:xfrm>
                <a:off x="2416" y="1939"/>
                <a:ext cx="92" cy="47"/>
                <a:chOff x="576" y="1968"/>
                <a:chExt cx="240" cy="144"/>
              </a:xfrm>
            </p:grpSpPr>
            <p:sp>
              <p:nvSpPr>
                <p:cNvPr id="41338" name="Rectangle 157"/>
                <p:cNvSpPr>
                  <a:spLocks noChangeArrowheads="1"/>
                </p:cNvSpPr>
                <p:nvPr/>
              </p:nvSpPr>
              <p:spPr bwMode="auto">
                <a:xfrm>
                  <a:off x="576" y="1968"/>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endParaRPr lang="ja-JP" altLang="ja-JP" sz="400">
                    <a:solidFill>
                      <a:schemeClr val="bg2"/>
                    </a:solidFill>
                    <a:latin typeface="ＭＳ Ｐゴシック" charset="-128"/>
                  </a:endParaRPr>
                </a:p>
              </p:txBody>
            </p:sp>
            <p:sp>
              <p:nvSpPr>
                <p:cNvPr id="41339" name="Line 158"/>
                <p:cNvSpPr>
                  <a:spLocks noChangeShapeType="1"/>
                </p:cNvSpPr>
                <p:nvPr/>
              </p:nvSpPr>
              <p:spPr bwMode="auto">
                <a:xfrm flipH="1">
                  <a:off x="624" y="201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41217" name="Rectangle 160"/>
              <p:cNvSpPr>
                <a:spLocks noChangeArrowheads="1"/>
              </p:cNvSpPr>
              <p:nvPr/>
            </p:nvSpPr>
            <p:spPr bwMode="auto">
              <a:xfrm>
                <a:off x="2416" y="1986"/>
                <a:ext cx="92" cy="45"/>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endParaRPr lang="ja-JP" altLang="ja-JP" sz="400">
                  <a:solidFill>
                    <a:schemeClr val="bg2"/>
                  </a:solidFill>
                  <a:latin typeface="ＭＳ Ｐゴシック" charset="-128"/>
                </a:endParaRPr>
              </a:p>
            </p:txBody>
          </p:sp>
          <p:grpSp>
            <p:nvGrpSpPr>
              <p:cNvPr id="41218" name="Group 161"/>
              <p:cNvGrpSpPr>
                <a:grpSpLocks/>
              </p:cNvGrpSpPr>
              <p:nvPr/>
            </p:nvGrpSpPr>
            <p:grpSpPr bwMode="auto">
              <a:xfrm>
                <a:off x="2434" y="2001"/>
                <a:ext cx="26" cy="25"/>
                <a:chOff x="1104" y="1776"/>
                <a:chExt cx="67" cy="80"/>
              </a:xfrm>
            </p:grpSpPr>
            <p:sp>
              <p:nvSpPr>
                <p:cNvPr id="41336" name="Line 162"/>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37" name="Line 163"/>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41219" name="Rectangle 165"/>
              <p:cNvSpPr>
                <a:spLocks noChangeArrowheads="1"/>
              </p:cNvSpPr>
              <p:nvPr/>
            </p:nvSpPr>
            <p:spPr bwMode="auto">
              <a:xfrm>
                <a:off x="2231" y="1754"/>
                <a:ext cx="91"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endParaRPr lang="ja-JP" altLang="ja-JP" sz="400">
                  <a:solidFill>
                    <a:schemeClr val="bg2"/>
                  </a:solidFill>
                  <a:latin typeface="ＭＳ Ｐゴシック" charset="-128"/>
                </a:endParaRPr>
              </a:p>
            </p:txBody>
          </p:sp>
          <p:sp>
            <p:nvSpPr>
              <p:cNvPr id="41220" name="Line 166"/>
              <p:cNvSpPr>
                <a:spLocks noChangeShapeType="1"/>
              </p:cNvSpPr>
              <p:nvPr/>
            </p:nvSpPr>
            <p:spPr bwMode="auto">
              <a:xfrm flipH="1">
                <a:off x="2249" y="1770"/>
                <a:ext cx="13"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21" name="Rectangle 168"/>
              <p:cNvSpPr>
                <a:spLocks noChangeArrowheads="1"/>
              </p:cNvSpPr>
              <p:nvPr/>
            </p:nvSpPr>
            <p:spPr bwMode="auto">
              <a:xfrm>
                <a:off x="2138" y="1754"/>
                <a:ext cx="93"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endParaRPr lang="ja-JP" altLang="ja-JP" sz="400">
                  <a:solidFill>
                    <a:schemeClr val="bg2"/>
                  </a:solidFill>
                  <a:latin typeface="ＭＳ Ｐゴシック" charset="-128"/>
                </a:endParaRPr>
              </a:p>
            </p:txBody>
          </p:sp>
          <p:grpSp>
            <p:nvGrpSpPr>
              <p:cNvPr id="41222" name="Group 169"/>
              <p:cNvGrpSpPr>
                <a:grpSpLocks/>
              </p:cNvGrpSpPr>
              <p:nvPr/>
            </p:nvGrpSpPr>
            <p:grpSpPr bwMode="auto">
              <a:xfrm>
                <a:off x="2157" y="1770"/>
                <a:ext cx="26" cy="26"/>
                <a:chOff x="1104" y="1776"/>
                <a:chExt cx="67" cy="80"/>
              </a:xfrm>
            </p:grpSpPr>
            <p:sp>
              <p:nvSpPr>
                <p:cNvPr id="41334" name="Line 170"/>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35" name="Line 171"/>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41223" name="Group 172"/>
              <p:cNvGrpSpPr>
                <a:grpSpLocks/>
              </p:cNvGrpSpPr>
              <p:nvPr/>
            </p:nvGrpSpPr>
            <p:grpSpPr bwMode="auto">
              <a:xfrm>
                <a:off x="2138" y="1801"/>
                <a:ext cx="93" cy="45"/>
                <a:chOff x="288" y="2160"/>
                <a:chExt cx="240" cy="144"/>
              </a:xfrm>
            </p:grpSpPr>
            <p:sp>
              <p:nvSpPr>
                <p:cNvPr id="41329" name="Rectangle 173"/>
                <p:cNvSpPr>
                  <a:spLocks noChangeArrowheads="1"/>
                </p:cNvSpPr>
                <p:nvPr/>
              </p:nvSpPr>
              <p:spPr bwMode="auto">
                <a:xfrm>
                  <a:off x="288" y="2160"/>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endParaRPr lang="ja-JP" altLang="ja-JP" sz="400">
                    <a:solidFill>
                      <a:schemeClr val="bg2"/>
                    </a:solidFill>
                    <a:latin typeface="ＭＳ Ｐゴシック" charset="-128"/>
                  </a:endParaRPr>
                </a:p>
              </p:txBody>
            </p:sp>
            <p:grpSp>
              <p:nvGrpSpPr>
                <p:cNvPr id="41330" name="Group 174"/>
                <p:cNvGrpSpPr>
                  <a:grpSpLocks/>
                </p:cNvGrpSpPr>
                <p:nvPr/>
              </p:nvGrpSpPr>
              <p:grpSpPr bwMode="auto">
                <a:xfrm>
                  <a:off x="336" y="2208"/>
                  <a:ext cx="101" cy="80"/>
                  <a:chOff x="1104" y="1776"/>
                  <a:chExt cx="101" cy="80"/>
                </a:xfrm>
              </p:grpSpPr>
              <p:sp>
                <p:nvSpPr>
                  <p:cNvPr id="41331" name="Line 175"/>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32" name="Line 176"/>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33" name="Line 177"/>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41224" name="Group 178"/>
              <p:cNvGrpSpPr>
                <a:grpSpLocks/>
              </p:cNvGrpSpPr>
              <p:nvPr/>
            </p:nvGrpSpPr>
            <p:grpSpPr bwMode="auto">
              <a:xfrm>
                <a:off x="2231" y="1801"/>
                <a:ext cx="91" cy="45"/>
                <a:chOff x="288" y="1776"/>
                <a:chExt cx="240" cy="144"/>
              </a:xfrm>
            </p:grpSpPr>
            <p:sp>
              <p:nvSpPr>
                <p:cNvPr id="41322" name="Rectangle 179"/>
                <p:cNvSpPr>
                  <a:spLocks noChangeArrowheads="1"/>
                </p:cNvSpPr>
                <p:nvPr/>
              </p:nvSpPr>
              <p:spPr bwMode="auto">
                <a:xfrm>
                  <a:off x="288" y="1776"/>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endParaRPr lang="ja-JP" altLang="ja-JP" sz="400">
                    <a:solidFill>
                      <a:schemeClr val="bg2"/>
                    </a:solidFill>
                    <a:latin typeface="ＭＳ Ｐゴシック" charset="-128"/>
                  </a:endParaRPr>
                </a:p>
              </p:txBody>
            </p:sp>
            <p:grpSp>
              <p:nvGrpSpPr>
                <p:cNvPr id="41323" name="Group 180"/>
                <p:cNvGrpSpPr>
                  <a:grpSpLocks/>
                </p:cNvGrpSpPr>
                <p:nvPr/>
              </p:nvGrpSpPr>
              <p:grpSpPr bwMode="auto">
                <a:xfrm>
                  <a:off x="336" y="1824"/>
                  <a:ext cx="134" cy="80"/>
                  <a:chOff x="768" y="2496"/>
                  <a:chExt cx="192" cy="144"/>
                </a:xfrm>
              </p:grpSpPr>
              <p:sp>
                <p:nvSpPr>
                  <p:cNvPr id="41324" name="Line 181"/>
                  <p:cNvSpPr>
                    <a:spLocks noChangeShapeType="1"/>
                  </p:cNvSpPr>
                  <p:nvPr/>
                </p:nvSpPr>
                <p:spPr bwMode="auto">
                  <a:xfrm flipH="1">
                    <a:off x="768"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25" name="Line 182"/>
                  <p:cNvSpPr>
                    <a:spLocks noChangeShapeType="1"/>
                  </p:cNvSpPr>
                  <p:nvPr/>
                </p:nvSpPr>
                <p:spPr bwMode="auto">
                  <a:xfrm flipH="1">
                    <a:off x="816"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26" name="Line 183"/>
                  <p:cNvSpPr>
                    <a:spLocks noChangeShapeType="1"/>
                  </p:cNvSpPr>
                  <p:nvPr/>
                </p:nvSpPr>
                <p:spPr bwMode="auto">
                  <a:xfrm flipH="1">
                    <a:off x="864"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27" name="Line 184"/>
                  <p:cNvSpPr>
                    <a:spLocks noChangeShapeType="1"/>
                  </p:cNvSpPr>
                  <p:nvPr/>
                </p:nvSpPr>
                <p:spPr bwMode="auto">
                  <a:xfrm flipH="1">
                    <a:off x="912"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28" name="Line 185"/>
                  <p:cNvSpPr>
                    <a:spLocks noChangeShapeType="1"/>
                  </p:cNvSpPr>
                  <p:nvPr/>
                </p:nvSpPr>
                <p:spPr bwMode="auto">
                  <a:xfrm>
                    <a:off x="768" y="2496"/>
                    <a:ext cx="192"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41225" name="Group 186"/>
              <p:cNvGrpSpPr>
                <a:grpSpLocks/>
              </p:cNvGrpSpPr>
              <p:nvPr/>
            </p:nvGrpSpPr>
            <p:grpSpPr bwMode="auto">
              <a:xfrm>
                <a:off x="2138" y="1939"/>
                <a:ext cx="93" cy="47"/>
                <a:chOff x="288" y="2352"/>
                <a:chExt cx="240" cy="144"/>
              </a:xfrm>
            </p:grpSpPr>
            <p:sp>
              <p:nvSpPr>
                <p:cNvPr id="41318" name="Rectangle 187"/>
                <p:cNvSpPr>
                  <a:spLocks noChangeArrowheads="1"/>
                </p:cNvSpPr>
                <p:nvPr/>
              </p:nvSpPr>
              <p:spPr bwMode="auto">
                <a:xfrm>
                  <a:off x="288" y="2352"/>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endParaRPr lang="ja-JP" altLang="ja-JP" sz="400">
                    <a:solidFill>
                      <a:schemeClr val="bg2"/>
                    </a:solidFill>
                    <a:latin typeface="ＭＳ Ｐゴシック" charset="-128"/>
                  </a:endParaRPr>
                </a:p>
              </p:txBody>
            </p:sp>
            <p:grpSp>
              <p:nvGrpSpPr>
                <p:cNvPr id="41319" name="Group 188"/>
                <p:cNvGrpSpPr>
                  <a:grpSpLocks/>
                </p:cNvGrpSpPr>
                <p:nvPr/>
              </p:nvGrpSpPr>
              <p:grpSpPr bwMode="auto">
                <a:xfrm>
                  <a:off x="336" y="2400"/>
                  <a:ext cx="67" cy="80"/>
                  <a:chOff x="1104" y="1776"/>
                  <a:chExt cx="67" cy="80"/>
                </a:xfrm>
              </p:grpSpPr>
              <p:sp>
                <p:nvSpPr>
                  <p:cNvPr id="41320" name="Line 189"/>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21" name="Line 190"/>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41226" name="Group 197"/>
              <p:cNvGrpSpPr>
                <a:grpSpLocks/>
              </p:cNvGrpSpPr>
              <p:nvPr/>
            </p:nvGrpSpPr>
            <p:grpSpPr bwMode="auto">
              <a:xfrm>
                <a:off x="2138" y="1846"/>
                <a:ext cx="93" cy="46"/>
                <a:chOff x="288" y="2160"/>
                <a:chExt cx="240" cy="144"/>
              </a:xfrm>
            </p:grpSpPr>
            <p:sp>
              <p:nvSpPr>
                <p:cNvPr id="41313" name="Rectangle 198"/>
                <p:cNvSpPr>
                  <a:spLocks noChangeArrowheads="1"/>
                </p:cNvSpPr>
                <p:nvPr/>
              </p:nvSpPr>
              <p:spPr bwMode="auto">
                <a:xfrm>
                  <a:off x="288" y="2160"/>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endParaRPr lang="ja-JP" altLang="ja-JP" sz="400">
                    <a:solidFill>
                      <a:schemeClr val="bg2"/>
                    </a:solidFill>
                    <a:latin typeface="ＭＳ Ｐゴシック" charset="-128"/>
                  </a:endParaRPr>
                </a:p>
              </p:txBody>
            </p:sp>
            <p:grpSp>
              <p:nvGrpSpPr>
                <p:cNvPr id="41314" name="Group 199"/>
                <p:cNvGrpSpPr>
                  <a:grpSpLocks/>
                </p:cNvGrpSpPr>
                <p:nvPr/>
              </p:nvGrpSpPr>
              <p:grpSpPr bwMode="auto">
                <a:xfrm>
                  <a:off x="336" y="2208"/>
                  <a:ext cx="101" cy="80"/>
                  <a:chOff x="1104" y="1776"/>
                  <a:chExt cx="101" cy="80"/>
                </a:xfrm>
              </p:grpSpPr>
              <p:sp>
                <p:nvSpPr>
                  <p:cNvPr id="41315" name="Line 200"/>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16" name="Line 201"/>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17" name="Line 202"/>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41227" name="Group 203"/>
              <p:cNvGrpSpPr>
                <a:grpSpLocks/>
              </p:cNvGrpSpPr>
              <p:nvPr/>
            </p:nvGrpSpPr>
            <p:grpSpPr bwMode="auto">
              <a:xfrm>
                <a:off x="2138" y="1892"/>
                <a:ext cx="93" cy="47"/>
                <a:chOff x="288" y="1776"/>
                <a:chExt cx="240" cy="144"/>
              </a:xfrm>
            </p:grpSpPr>
            <p:sp>
              <p:nvSpPr>
                <p:cNvPr id="41306" name="Rectangle 204"/>
                <p:cNvSpPr>
                  <a:spLocks noChangeArrowheads="1"/>
                </p:cNvSpPr>
                <p:nvPr/>
              </p:nvSpPr>
              <p:spPr bwMode="auto">
                <a:xfrm>
                  <a:off x="288" y="1776"/>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endParaRPr lang="ja-JP" altLang="ja-JP" sz="400">
                    <a:solidFill>
                      <a:schemeClr val="bg2"/>
                    </a:solidFill>
                    <a:latin typeface="ＭＳ Ｐゴシック" charset="-128"/>
                  </a:endParaRPr>
                </a:p>
              </p:txBody>
            </p:sp>
            <p:grpSp>
              <p:nvGrpSpPr>
                <p:cNvPr id="41307" name="Group 205"/>
                <p:cNvGrpSpPr>
                  <a:grpSpLocks/>
                </p:cNvGrpSpPr>
                <p:nvPr/>
              </p:nvGrpSpPr>
              <p:grpSpPr bwMode="auto">
                <a:xfrm>
                  <a:off x="336" y="1824"/>
                  <a:ext cx="134" cy="80"/>
                  <a:chOff x="768" y="2496"/>
                  <a:chExt cx="192" cy="144"/>
                </a:xfrm>
              </p:grpSpPr>
              <p:sp>
                <p:nvSpPr>
                  <p:cNvPr id="41308" name="Line 206"/>
                  <p:cNvSpPr>
                    <a:spLocks noChangeShapeType="1"/>
                  </p:cNvSpPr>
                  <p:nvPr/>
                </p:nvSpPr>
                <p:spPr bwMode="auto">
                  <a:xfrm flipH="1">
                    <a:off x="768"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09" name="Line 207"/>
                  <p:cNvSpPr>
                    <a:spLocks noChangeShapeType="1"/>
                  </p:cNvSpPr>
                  <p:nvPr/>
                </p:nvSpPr>
                <p:spPr bwMode="auto">
                  <a:xfrm flipH="1">
                    <a:off x="816"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10" name="Line 208"/>
                  <p:cNvSpPr>
                    <a:spLocks noChangeShapeType="1"/>
                  </p:cNvSpPr>
                  <p:nvPr/>
                </p:nvSpPr>
                <p:spPr bwMode="auto">
                  <a:xfrm flipH="1">
                    <a:off x="864"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11" name="Line 209"/>
                  <p:cNvSpPr>
                    <a:spLocks noChangeShapeType="1"/>
                  </p:cNvSpPr>
                  <p:nvPr/>
                </p:nvSpPr>
                <p:spPr bwMode="auto">
                  <a:xfrm flipH="1">
                    <a:off x="912"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12" name="Line 210"/>
                  <p:cNvSpPr>
                    <a:spLocks noChangeShapeType="1"/>
                  </p:cNvSpPr>
                  <p:nvPr/>
                </p:nvSpPr>
                <p:spPr bwMode="auto">
                  <a:xfrm>
                    <a:off x="768" y="2496"/>
                    <a:ext cx="192"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41228" name="Group 435"/>
              <p:cNvGrpSpPr>
                <a:grpSpLocks/>
              </p:cNvGrpSpPr>
              <p:nvPr/>
            </p:nvGrpSpPr>
            <p:grpSpPr bwMode="auto">
              <a:xfrm>
                <a:off x="2138" y="1723"/>
                <a:ext cx="184" cy="308"/>
                <a:chOff x="2138" y="1723"/>
                <a:chExt cx="184" cy="308"/>
              </a:xfrm>
            </p:grpSpPr>
            <p:sp>
              <p:nvSpPr>
                <p:cNvPr id="41298" name="Rectangle 64"/>
                <p:cNvSpPr>
                  <a:spLocks noChangeArrowheads="1"/>
                </p:cNvSpPr>
                <p:nvPr/>
              </p:nvSpPr>
              <p:spPr bwMode="auto">
                <a:xfrm>
                  <a:off x="2231" y="1723"/>
                  <a:ext cx="91"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400">
                      <a:solidFill>
                        <a:schemeClr val="bg2"/>
                      </a:solidFill>
                    </a:rPr>
                    <a:t>ＰＭ</a:t>
                  </a:r>
                </a:p>
              </p:txBody>
            </p:sp>
            <p:grpSp>
              <p:nvGrpSpPr>
                <p:cNvPr id="41299" name="Group 191"/>
                <p:cNvGrpSpPr>
                  <a:grpSpLocks/>
                </p:cNvGrpSpPr>
                <p:nvPr/>
              </p:nvGrpSpPr>
              <p:grpSpPr bwMode="auto">
                <a:xfrm>
                  <a:off x="2138" y="1986"/>
                  <a:ext cx="93" cy="45"/>
                  <a:chOff x="288" y="2160"/>
                  <a:chExt cx="240" cy="144"/>
                </a:xfrm>
              </p:grpSpPr>
              <p:sp>
                <p:nvSpPr>
                  <p:cNvPr id="41301" name="Rectangle 192"/>
                  <p:cNvSpPr>
                    <a:spLocks noChangeArrowheads="1"/>
                  </p:cNvSpPr>
                  <p:nvPr/>
                </p:nvSpPr>
                <p:spPr bwMode="auto">
                  <a:xfrm>
                    <a:off x="288" y="2160"/>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endParaRPr lang="ja-JP" altLang="ja-JP" sz="400">
                      <a:solidFill>
                        <a:schemeClr val="bg2"/>
                      </a:solidFill>
                      <a:latin typeface="ＭＳ Ｐゴシック" charset="-128"/>
                    </a:endParaRPr>
                  </a:p>
                </p:txBody>
              </p:sp>
              <p:grpSp>
                <p:nvGrpSpPr>
                  <p:cNvPr id="41302" name="Group 193"/>
                  <p:cNvGrpSpPr>
                    <a:grpSpLocks/>
                  </p:cNvGrpSpPr>
                  <p:nvPr/>
                </p:nvGrpSpPr>
                <p:grpSpPr bwMode="auto">
                  <a:xfrm>
                    <a:off x="336" y="2208"/>
                    <a:ext cx="101" cy="80"/>
                    <a:chOff x="1104" y="1776"/>
                    <a:chExt cx="101" cy="80"/>
                  </a:xfrm>
                </p:grpSpPr>
                <p:sp>
                  <p:nvSpPr>
                    <p:cNvPr id="41303" name="Line 194"/>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04" name="Line 195"/>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05" name="Line 196"/>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41300" name="Rectangle 211"/>
                <p:cNvSpPr>
                  <a:spLocks noChangeArrowheads="1"/>
                </p:cNvSpPr>
                <p:nvPr/>
              </p:nvSpPr>
              <p:spPr bwMode="auto">
                <a:xfrm>
                  <a:off x="2231" y="1846"/>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endParaRPr lang="ja-JP" altLang="ja-JP" sz="500">
                    <a:solidFill>
                      <a:schemeClr val="bg2"/>
                    </a:solidFill>
                    <a:latin typeface="ＭＳ Ｐゴシック" charset="-128"/>
                  </a:endParaRPr>
                </a:p>
              </p:txBody>
            </p:sp>
          </p:grpSp>
          <p:sp>
            <p:nvSpPr>
              <p:cNvPr id="41229" name="Freeform 212"/>
              <p:cNvSpPr>
                <a:spLocks/>
              </p:cNvSpPr>
              <p:nvPr/>
            </p:nvSpPr>
            <p:spPr bwMode="auto">
              <a:xfrm>
                <a:off x="2303" y="1692"/>
                <a:ext cx="95" cy="432"/>
              </a:xfrm>
              <a:custGeom>
                <a:avLst/>
                <a:gdLst>
                  <a:gd name="T0" fmla="*/ 0 w 235"/>
                  <a:gd name="T1" fmla="*/ 0 h 612"/>
                  <a:gd name="T2" fmla="*/ 0 w 235"/>
                  <a:gd name="T3" fmla="*/ 1 h 612"/>
                  <a:gd name="T4" fmla="*/ 0 w 235"/>
                  <a:gd name="T5" fmla="*/ 1 h 612"/>
                  <a:gd name="T6" fmla="*/ 0 w 235"/>
                  <a:gd name="T7" fmla="*/ 1 h 6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5" h="612">
                    <a:moveTo>
                      <a:pt x="235" y="0"/>
                    </a:moveTo>
                    <a:cubicBezTo>
                      <a:pt x="232" y="52"/>
                      <a:pt x="235" y="157"/>
                      <a:pt x="205" y="210"/>
                    </a:cubicBezTo>
                    <a:cubicBezTo>
                      <a:pt x="150" y="309"/>
                      <a:pt x="44" y="375"/>
                      <a:pt x="7" y="486"/>
                    </a:cubicBezTo>
                    <a:cubicBezTo>
                      <a:pt x="0" y="584"/>
                      <a:pt x="1" y="542"/>
                      <a:pt x="1" y="612"/>
                    </a:cubicBezTo>
                  </a:path>
                </a:pathLst>
              </a:custGeom>
              <a:solidFill>
                <a:schemeClr val="bg1"/>
              </a:solidFill>
              <a:ln w="6350" cap="flat" cmpd="sng">
                <a:solidFill>
                  <a:schemeClr val="bg2"/>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30" name="Freeform 213"/>
              <p:cNvSpPr>
                <a:spLocks/>
              </p:cNvSpPr>
              <p:nvPr/>
            </p:nvSpPr>
            <p:spPr bwMode="auto">
              <a:xfrm>
                <a:off x="2341" y="1692"/>
                <a:ext cx="94" cy="432"/>
              </a:xfrm>
              <a:custGeom>
                <a:avLst/>
                <a:gdLst>
                  <a:gd name="T0" fmla="*/ 0 w 235"/>
                  <a:gd name="T1" fmla="*/ 0 h 612"/>
                  <a:gd name="T2" fmla="*/ 0 w 235"/>
                  <a:gd name="T3" fmla="*/ 1 h 612"/>
                  <a:gd name="T4" fmla="*/ 0 w 235"/>
                  <a:gd name="T5" fmla="*/ 1 h 612"/>
                  <a:gd name="T6" fmla="*/ 0 w 235"/>
                  <a:gd name="T7" fmla="*/ 1 h 6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5" h="612">
                    <a:moveTo>
                      <a:pt x="235" y="0"/>
                    </a:moveTo>
                    <a:cubicBezTo>
                      <a:pt x="232" y="52"/>
                      <a:pt x="235" y="157"/>
                      <a:pt x="205" y="210"/>
                    </a:cubicBezTo>
                    <a:cubicBezTo>
                      <a:pt x="150" y="309"/>
                      <a:pt x="44" y="375"/>
                      <a:pt x="7" y="486"/>
                    </a:cubicBezTo>
                    <a:cubicBezTo>
                      <a:pt x="0" y="584"/>
                      <a:pt x="1" y="542"/>
                      <a:pt x="1" y="612"/>
                    </a:cubicBezTo>
                  </a:path>
                </a:pathLst>
              </a:custGeom>
              <a:solidFill>
                <a:schemeClr val="bg1"/>
              </a:solidFill>
              <a:ln w="6350" cap="flat" cmpd="sng">
                <a:solidFill>
                  <a:schemeClr val="bg2"/>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41231" name="Group 214"/>
              <p:cNvGrpSpPr>
                <a:grpSpLocks/>
              </p:cNvGrpSpPr>
              <p:nvPr/>
            </p:nvGrpSpPr>
            <p:grpSpPr bwMode="auto">
              <a:xfrm>
                <a:off x="2231" y="1892"/>
                <a:ext cx="91" cy="47"/>
                <a:chOff x="288" y="2352"/>
                <a:chExt cx="240" cy="144"/>
              </a:xfrm>
            </p:grpSpPr>
            <p:sp>
              <p:nvSpPr>
                <p:cNvPr id="41294" name="Rectangle 215"/>
                <p:cNvSpPr>
                  <a:spLocks noChangeArrowheads="1"/>
                </p:cNvSpPr>
                <p:nvPr/>
              </p:nvSpPr>
              <p:spPr bwMode="auto">
                <a:xfrm>
                  <a:off x="288" y="2352"/>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endParaRPr lang="ja-JP" altLang="ja-JP" sz="400">
                    <a:solidFill>
                      <a:schemeClr val="bg2"/>
                    </a:solidFill>
                    <a:latin typeface="ＭＳ Ｐゴシック" charset="-128"/>
                  </a:endParaRPr>
                </a:p>
              </p:txBody>
            </p:sp>
            <p:grpSp>
              <p:nvGrpSpPr>
                <p:cNvPr id="41295" name="Group 216"/>
                <p:cNvGrpSpPr>
                  <a:grpSpLocks/>
                </p:cNvGrpSpPr>
                <p:nvPr/>
              </p:nvGrpSpPr>
              <p:grpSpPr bwMode="auto">
                <a:xfrm>
                  <a:off x="336" y="2400"/>
                  <a:ext cx="67" cy="80"/>
                  <a:chOff x="1104" y="1776"/>
                  <a:chExt cx="67" cy="80"/>
                </a:xfrm>
              </p:grpSpPr>
              <p:sp>
                <p:nvSpPr>
                  <p:cNvPr id="41296" name="Line 217"/>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97" name="Line 218"/>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41232" name="Group 436"/>
              <p:cNvGrpSpPr>
                <a:grpSpLocks/>
              </p:cNvGrpSpPr>
              <p:nvPr/>
            </p:nvGrpSpPr>
            <p:grpSpPr bwMode="auto">
              <a:xfrm>
                <a:off x="2231" y="1939"/>
                <a:ext cx="91" cy="47"/>
                <a:chOff x="2231" y="1939"/>
                <a:chExt cx="91" cy="47"/>
              </a:xfrm>
            </p:grpSpPr>
            <p:sp>
              <p:nvSpPr>
                <p:cNvPr id="41289" name="Rectangle 220"/>
                <p:cNvSpPr>
                  <a:spLocks noChangeArrowheads="1"/>
                </p:cNvSpPr>
                <p:nvPr/>
              </p:nvSpPr>
              <p:spPr bwMode="auto">
                <a:xfrm>
                  <a:off x="2231" y="1939"/>
                  <a:ext cx="91"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endParaRPr lang="ja-JP" altLang="ja-JP" sz="400">
                    <a:solidFill>
                      <a:schemeClr val="bg2"/>
                    </a:solidFill>
                    <a:latin typeface="ＭＳ Ｐゴシック" charset="-128"/>
                  </a:endParaRPr>
                </a:p>
              </p:txBody>
            </p:sp>
            <p:grpSp>
              <p:nvGrpSpPr>
                <p:cNvPr id="41290" name="Group 221"/>
                <p:cNvGrpSpPr>
                  <a:grpSpLocks/>
                </p:cNvGrpSpPr>
                <p:nvPr/>
              </p:nvGrpSpPr>
              <p:grpSpPr bwMode="auto">
                <a:xfrm>
                  <a:off x="2249" y="1955"/>
                  <a:ext cx="38" cy="26"/>
                  <a:chOff x="1104" y="1776"/>
                  <a:chExt cx="101" cy="80"/>
                </a:xfrm>
              </p:grpSpPr>
              <p:sp>
                <p:nvSpPr>
                  <p:cNvPr id="41291" name="Line 222"/>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92" name="Line 223"/>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93" name="Line 224"/>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41233" name="Group 225"/>
              <p:cNvGrpSpPr>
                <a:grpSpLocks/>
              </p:cNvGrpSpPr>
              <p:nvPr/>
            </p:nvGrpSpPr>
            <p:grpSpPr bwMode="auto">
              <a:xfrm>
                <a:off x="2249" y="2001"/>
                <a:ext cx="26" cy="25"/>
                <a:chOff x="1104" y="1776"/>
                <a:chExt cx="67" cy="80"/>
              </a:xfrm>
            </p:grpSpPr>
            <p:sp>
              <p:nvSpPr>
                <p:cNvPr id="41287" name="Line 226"/>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88" name="Line 227"/>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41234" name="Line 228"/>
              <p:cNvSpPr>
                <a:spLocks noChangeShapeType="1"/>
              </p:cNvSpPr>
              <p:nvPr/>
            </p:nvSpPr>
            <p:spPr bwMode="auto">
              <a:xfrm>
                <a:off x="2231" y="2031"/>
                <a:ext cx="72"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35" name="Line 229"/>
              <p:cNvSpPr>
                <a:spLocks noChangeShapeType="1"/>
              </p:cNvSpPr>
              <p:nvPr/>
            </p:nvSpPr>
            <p:spPr bwMode="auto">
              <a:xfrm>
                <a:off x="2231" y="2077"/>
                <a:ext cx="72"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36" name="Rectangle 230"/>
              <p:cNvSpPr>
                <a:spLocks noChangeArrowheads="1"/>
              </p:cNvSpPr>
              <p:nvPr/>
            </p:nvSpPr>
            <p:spPr bwMode="auto">
              <a:xfrm>
                <a:off x="1972" y="1692"/>
                <a:ext cx="166" cy="62"/>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300">
                    <a:solidFill>
                      <a:schemeClr val="bg2"/>
                    </a:solidFill>
                  </a:rPr>
                  <a:t>不良個所</a:t>
                </a:r>
              </a:p>
            </p:txBody>
          </p:sp>
          <p:sp>
            <p:nvSpPr>
              <p:cNvPr id="41237" name="Rectangle 231"/>
              <p:cNvSpPr>
                <a:spLocks noChangeArrowheads="1"/>
              </p:cNvSpPr>
              <p:nvPr/>
            </p:nvSpPr>
            <p:spPr bwMode="auto">
              <a:xfrm>
                <a:off x="1972" y="1754"/>
                <a:ext cx="166"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400">
                    <a:solidFill>
                      <a:schemeClr val="bg2"/>
                    </a:solidFill>
                  </a:rPr>
                  <a:t>型くずれ</a:t>
                </a:r>
              </a:p>
            </p:txBody>
          </p:sp>
          <p:sp>
            <p:nvSpPr>
              <p:cNvPr id="41238" name="Rectangle 232"/>
              <p:cNvSpPr>
                <a:spLocks noChangeArrowheads="1"/>
              </p:cNvSpPr>
              <p:nvPr/>
            </p:nvSpPr>
            <p:spPr bwMode="auto">
              <a:xfrm>
                <a:off x="1972" y="1801"/>
                <a:ext cx="166" cy="45"/>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400">
                    <a:solidFill>
                      <a:schemeClr val="bg2"/>
                    </a:solidFill>
                  </a:rPr>
                  <a:t>肉   厚</a:t>
                </a:r>
              </a:p>
            </p:txBody>
          </p:sp>
          <p:sp>
            <p:nvSpPr>
              <p:cNvPr id="41239" name="Rectangle 233"/>
              <p:cNvSpPr>
                <a:spLocks noChangeArrowheads="1"/>
              </p:cNvSpPr>
              <p:nvPr/>
            </p:nvSpPr>
            <p:spPr bwMode="auto">
              <a:xfrm>
                <a:off x="1972" y="1846"/>
                <a:ext cx="166"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400">
                    <a:solidFill>
                      <a:schemeClr val="bg2"/>
                    </a:solidFill>
                  </a:rPr>
                  <a:t>肉   薄</a:t>
                </a:r>
              </a:p>
            </p:txBody>
          </p:sp>
          <p:sp>
            <p:nvSpPr>
              <p:cNvPr id="41240" name="Rectangle 234"/>
              <p:cNvSpPr>
                <a:spLocks noChangeArrowheads="1"/>
              </p:cNvSpPr>
              <p:nvPr/>
            </p:nvSpPr>
            <p:spPr bwMode="auto">
              <a:xfrm>
                <a:off x="1972" y="1892"/>
                <a:ext cx="166"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400">
                    <a:solidFill>
                      <a:schemeClr val="bg2"/>
                    </a:solidFill>
                  </a:rPr>
                  <a:t>型くずれ</a:t>
                </a:r>
              </a:p>
            </p:txBody>
          </p:sp>
          <p:sp>
            <p:nvSpPr>
              <p:cNvPr id="41241" name="Rectangle 236"/>
              <p:cNvSpPr>
                <a:spLocks noChangeArrowheads="1"/>
              </p:cNvSpPr>
              <p:nvPr/>
            </p:nvSpPr>
            <p:spPr bwMode="auto">
              <a:xfrm>
                <a:off x="1972" y="1986"/>
                <a:ext cx="166" cy="45"/>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400">
                    <a:solidFill>
                      <a:schemeClr val="bg2"/>
                    </a:solidFill>
                  </a:rPr>
                  <a:t>肉   薄</a:t>
                </a:r>
              </a:p>
            </p:txBody>
          </p:sp>
          <p:sp>
            <p:nvSpPr>
              <p:cNvPr id="41242" name="Rectangle 237"/>
              <p:cNvSpPr>
                <a:spLocks noChangeArrowheads="1"/>
              </p:cNvSpPr>
              <p:nvPr/>
            </p:nvSpPr>
            <p:spPr bwMode="auto">
              <a:xfrm>
                <a:off x="1972" y="2031"/>
                <a:ext cx="166"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400">
                    <a:solidFill>
                      <a:schemeClr val="bg2"/>
                    </a:solidFill>
                  </a:rPr>
                  <a:t>小    計</a:t>
                </a:r>
              </a:p>
            </p:txBody>
          </p:sp>
          <p:grpSp>
            <p:nvGrpSpPr>
              <p:cNvPr id="41243" name="Group 427"/>
              <p:cNvGrpSpPr>
                <a:grpSpLocks/>
              </p:cNvGrpSpPr>
              <p:nvPr/>
            </p:nvGrpSpPr>
            <p:grpSpPr bwMode="auto">
              <a:xfrm>
                <a:off x="1972" y="1939"/>
                <a:ext cx="166" cy="185"/>
                <a:chOff x="1972" y="1939"/>
                <a:chExt cx="166" cy="185"/>
              </a:xfrm>
            </p:grpSpPr>
            <p:sp>
              <p:nvSpPr>
                <p:cNvPr id="41285" name="Rectangle 235"/>
                <p:cNvSpPr>
                  <a:spLocks noChangeArrowheads="1"/>
                </p:cNvSpPr>
                <p:nvPr/>
              </p:nvSpPr>
              <p:spPr bwMode="auto">
                <a:xfrm>
                  <a:off x="1972" y="1939"/>
                  <a:ext cx="166"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400">
                      <a:solidFill>
                        <a:schemeClr val="bg2"/>
                      </a:solidFill>
                    </a:rPr>
                    <a:t>肉    厚</a:t>
                  </a:r>
                </a:p>
              </p:txBody>
            </p:sp>
            <p:sp>
              <p:nvSpPr>
                <p:cNvPr id="41286" name="Rectangle 238"/>
                <p:cNvSpPr>
                  <a:spLocks noChangeArrowheads="1"/>
                </p:cNvSpPr>
                <p:nvPr/>
              </p:nvSpPr>
              <p:spPr bwMode="auto">
                <a:xfrm>
                  <a:off x="1972" y="2077"/>
                  <a:ext cx="166"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400">
                      <a:solidFill>
                        <a:schemeClr val="bg2"/>
                      </a:solidFill>
                    </a:rPr>
                    <a:t>合    計</a:t>
                  </a:r>
                </a:p>
              </p:txBody>
            </p:sp>
          </p:grpSp>
          <p:sp>
            <p:nvSpPr>
              <p:cNvPr id="41244" name="Line 239"/>
              <p:cNvSpPr>
                <a:spLocks noChangeShapeType="1"/>
              </p:cNvSpPr>
              <p:nvPr/>
            </p:nvSpPr>
            <p:spPr bwMode="auto">
              <a:xfrm>
                <a:off x="2138" y="2124"/>
                <a:ext cx="165"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45" name="Line 240"/>
              <p:cNvSpPr>
                <a:spLocks noChangeShapeType="1"/>
              </p:cNvSpPr>
              <p:nvPr/>
            </p:nvSpPr>
            <p:spPr bwMode="auto">
              <a:xfrm>
                <a:off x="2322" y="1801"/>
                <a:ext cx="76"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46" name="Line 241"/>
              <p:cNvSpPr>
                <a:spLocks noChangeShapeType="1"/>
              </p:cNvSpPr>
              <p:nvPr/>
            </p:nvSpPr>
            <p:spPr bwMode="auto">
              <a:xfrm>
                <a:off x="2322" y="1846"/>
                <a:ext cx="57"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47" name="Line 242"/>
              <p:cNvSpPr>
                <a:spLocks noChangeShapeType="1"/>
              </p:cNvSpPr>
              <p:nvPr/>
            </p:nvSpPr>
            <p:spPr bwMode="auto">
              <a:xfrm>
                <a:off x="2322" y="1892"/>
                <a:ext cx="37"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48" name="Line 243"/>
              <p:cNvSpPr>
                <a:spLocks noChangeShapeType="1"/>
              </p:cNvSpPr>
              <p:nvPr/>
            </p:nvSpPr>
            <p:spPr bwMode="auto">
              <a:xfrm>
                <a:off x="2322" y="1939"/>
                <a:ext cx="19"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49" name="Line 244"/>
              <p:cNvSpPr>
                <a:spLocks noChangeShapeType="1"/>
              </p:cNvSpPr>
              <p:nvPr/>
            </p:nvSpPr>
            <p:spPr bwMode="auto">
              <a:xfrm>
                <a:off x="2341" y="2124"/>
                <a:ext cx="167"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50" name="Line 245"/>
              <p:cNvSpPr>
                <a:spLocks noChangeShapeType="1"/>
              </p:cNvSpPr>
              <p:nvPr/>
            </p:nvSpPr>
            <p:spPr bwMode="auto">
              <a:xfrm>
                <a:off x="2341" y="2077"/>
                <a:ext cx="75"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51" name="Line 246"/>
              <p:cNvSpPr>
                <a:spLocks noChangeShapeType="1"/>
              </p:cNvSpPr>
              <p:nvPr/>
            </p:nvSpPr>
            <p:spPr bwMode="auto">
              <a:xfrm>
                <a:off x="2341" y="2031"/>
                <a:ext cx="75"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52" name="Line 247"/>
              <p:cNvSpPr>
                <a:spLocks noChangeShapeType="1"/>
              </p:cNvSpPr>
              <p:nvPr/>
            </p:nvSpPr>
            <p:spPr bwMode="auto">
              <a:xfrm>
                <a:off x="2359" y="1986"/>
                <a:ext cx="57"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53" name="Line 248"/>
              <p:cNvSpPr>
                <a:spLocks noChangeShapeType="1"/>
              </p:cNvSpPr>
              <p:nvPr/>
            </p:nvSpPr>
            <p:spPr bwMode="auto">
              <a:xfrm>
                <a:off x="2379" y="1939"/>
                <a:ext cx="37"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54" name="Line 249"/>
              <p:cNvSpPr>
                <a:spLocks noChangeShapeType="1"/>
              </p:cNvSpPr>
              <p:nvPr/>
            </p:nvSpPr>
            <p:spPr bwMode="auto">
              <a:xfrm>
                <a:off x="2398" y="1892"/>
                <a:ext cx="18"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55" name="Line 250"/>
              <p:cNvSpPr>
                <a:spLocks noChangeShapeType="1"/>
              </p:cNvSpPr>
              <p:nvPr/>
            </p:nvSpPr>
            <p:spPr bwMode="auto">
              <a:xfrm>
                <a:off x="2416" y="1861"/>
                <a:ext cx="0" cy="31"/>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56" name="Line 251"/>
              <p:cNvSpPr>
                <a:spLocks noChangeShapeType="1"/>
              </p:cNvSpPr>
              <p:nvPr/>
            </p:nvSpPr>
            <p:spPr bwMode="auto">
              <a:xfrm>
                <a:off x="2416" y="1846"/>
                <a:ext cx="92"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57" name="Line 252"/>
              <p:cNvSpPr>
                <a:spLocks noChangeShapeType="1"/>
              </p:cNvSpPr>
              <p:nvPr/>
            </p:nvSpPr>
            <p:spPr bwMode="auto">
              <a:xfrm>
                <a:off x="2435" y="1801"/>
                <a:ext cx="92"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58" name="Line 253"/>
              <p:cNvSpPr>
                <a:spLocks noChangeShapeType="1"/>
              </p:cNvSpPr>
              <p:nvPr/>
            </p:nvSpPr>
            <p:spPr bwMode="auto">
              <a:xfrm>
                <a:off x="2435" y="1754"/>
                <a:ext cx="92"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59" name="Line 254"/>
              <p:cNvSpPr>
                <a:spLocks noChangeShapeType="1"/>
              </p:cNvSpPr>
              <p:nvPr/>
            </p:nvSpPr>
            <p:spPr bwMode="auto">
              <a:xfrm>
                <a:off x="2435" y="1723"/>
                <a:ext cx="92"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60" name="Line 255"/>
              <p:cNvSpPr>
                <a:spLocks noChangeShapeType="1"/>
              </p:cNvSpPr>
              <p:nvPr/>
            </p:nvSpPr>
            <p:spPr bwMode="auto">
              <a:xfrm flipH="1">
                <a:off x="2435" y="1815"/>
                <a:ext cx="13"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61" name="Line 256"/>
              <p:cNvSpPr>
                <a:spLocks noChangeShapeType="1"/>
              </p:cNvSpPr>
              <p:nvPr/>
            </p:nvSpPr>
            <p:spPr bwMode="auto">
              <a:xfrm flipH="1">
                <a:off x="2359" y="1954"/>
                <a:ext cx="15"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62" name="Line 257"/>
              <p:cNvSpPr>
                <a:spLocks noChangeShapeType="1"/>
              </p:cNvSpPr>
              <p:nvPr/>
            </p:nvSpPr>
            <p:spPr bwMode="auto">
              <a:xfrm flipH="1">
                <a:off x="2374" y="1954"/>
                <a:ext cx="11"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63" name="Line 258"/>
              <p:cNvSpPr>
                <a:spLocks noChangeShapeType="1"/>
              </p:cNvSpPr>
              <p:nvPr/>
            </p:nvSpPr>
            <p:spPr bwMode="auto">
              <a:xfrm flipH="1">
                <a:off x="2385" y="1954"/>
                <a:ext cx="14"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64" name="Line 259"/>
              <p:cNvSpPr>
                <a:spLocks noChangeShapeType="1"/>
              </p:cNvSpPr>
              <p:nvPr/>
            </p:nvSpPr>
            <p:spPr bwMode="auto">
              <a:xfrm flipH="1">
                <a:off x="2399" y="1954"/>
                <a:ext cx="13"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65" name="Line 260"/>
              <p:cNvSpPr>
                <a:spLocks noChangeShapeType="1"/>
              </p:cNvSpPr>
              <p:nvPr/>
            </p:nvSpPr>
            <p:spPr bwMode="auto">
              <a:xfrm>
                <a:off x="2379" y="1954"/>
                <a:ext cx="33"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41266" name="Group 261"/>
              <p:cNvGrpSpPr>
                <a:grpSpLocks/>
              </p:cNvGrpSpPr>
              <p:nvPr/>
            </p:nvGrpSpPr>
            <p:grpSpPr bwMode="auto">
              <a:xfrm>
                <a:off x="2354" y="2001"/>
                <a:ext cx="25" cy="25"/>
                <a:chOff x="1104" y="1776"/>
                <a:chExt cx="67" cy="80"/>
              </a:xfrm>
            </p:grpSpPr>
            <p:sp>
              <p:nvSpPr>
                <p:cNvPr id="41283" name="Line 262"/>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84" name="Line 263"/>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41267" name="Line 264"/>
              <p:cNvSpPr>
                <a:spLocks noChangeShapeType="1"/>
              </p:cNvSpPr>
              <p:nvPr/>
            </p:nvSpPr>
            <p:spPr bwMode="auto">
              <a:xfrm>
                <a:off x="2322" y="1723"/>
                <a:ext cx="0" cy="31"/>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68" name="Line 265"/>
              <p:cNvSpPr>
                <a:spLocks noChangeShapeType="1"/>
              </p:cNvSpPr>
              <p:nvPr/>
            </p:nvSpPr>
            <p:spPr bwMode="auto">
              <a:xfrm>
                <a:off x="2322" y="1754"/>
                <a:ext cx="76"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69" name="Line 266"/>
              <p:cNvSpPr>
                <a:spLocks noChangeShapeType="1"/>
              </p:cNvSpPr>
              <p:nvPr/>
            </p:nvSpPr>
            <p:spPr bwMode="auto">
              <a:xfrm>
                <a:off x="2322" y="1723"/>
                <a:ext cx="76"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41270" name="Group 267"/>
              <p:cNvGrpSpPr>
                <a:grpSpLocks/>
              </p:cNvGrpSpPr>
              <p:nvPr/>
            </p:nvGrpSpPr>
            <p:grpSpPr bwMode="auto">
              <a:xfrm>
                <a:off x="2341" y="1769"/>
                <a:ext cx="40" cy="26"/>
                <a:chOff x="1104" y="1776"/>
                <a:chExt cx="101" cy="80"/>
              </a:xfrm>
            </p:grpSpPr>
            <p:sp>
              <p:nvSpPr>
                <p:cNvPr id="41280" name="Line 268"/>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81" name="Line 269"/>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82" name="Line 270"/>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41271" name="Group 271"/>
              <p:cNvGrpSpPr>
                <a:grpSpLocks/>
              </p:cNvGrpSpPr>
              <p:nvPr/>
            </p:nvGrpSpPr>
            <p:grpSpPr bwMode="auto">
              <a:xfrm>
                <a:off x="2341" y="1815"/>
                <a:ext cx="27" cy="26"/>
                <a:chOff x="1104" y="1776"/>
                <a:chExt cx="67" cy="80"/>
              </a:xfrm>
            </p:grpSpPr>
            <p:sp>
              <p:nvSpPr>
                <p:cNvPr id="41278" name="Line 272"/>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79" name="Line 273"/>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41272" name="Rectangle 274"/>
              <p:cNvSpPr>
                <a:spLocks noChangeArrowheads="1"/>
              </p:cNvSpPr>
              <p:nvPr/>
            </p:nvSpPr>
            <p:spPr bwMode="auto">
              <a:xfrm>
                <a:off x="2508" y="2077"/>
                <a:ext cx="186"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en-US" altLang="ja-JP" sz="500">
                    <a:solidFill>
                      <a:schemeClr val="bg2"/>
                    </a:solidFill>
                    <a:latin typeface="ＭＳ Ｐゴシック" charset="-128"/>
                  </a:rPr>
                  <a:t>28</a:t>
                </a:r>
              </a:p>
            </p:txBody>
          </p:sp>
          <p:sp>
            <p:nvSpPr>
              <p:cNvPr id="41273" name="Line 275"/>
              <p:cNvSpPr>
                <a:spLocks noChangeShapeType="1"/>
              </p:cNvSpPr>
              <p:nvPr/>
            </p:nvSpPr>
            <p:spPr bwMode="auto">
              <a:xfrm>
                <a:off x="2878" y="1692"/>
                <a:ext cx="0" cy="432"/>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74" name="Line 276"/>
              <p:cNvSpPr>
                <a:spLocks noChangeShapeType="1"/>
              </p:cNvSpPr>
              <p:nvPr/>
            </p:nvSpPr>
            <p:spPr bwMode="auto">
              <a:xfrm>
                <a:off x="1879" y="2124"/>
                <a:ext cx="424"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75" name="Line 277"/>
              <p:cNvSpPr>
                <a:spLocks noChangeShapeType="1"/>
              </p:cNvSpPr>
              <p:nvPr/>
            </p:nvSpPr>
            <p:spPr bwMode="auto">
              <a:xfrm>
                <a:off x="2341" y="2124"/>
                <a:ext cx="537"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76" name="Line 278"/>
              <p:cNvSpPr>
                <a:spLocks noChangeShapeType="1"/>
              </p:cNvSpPr>
              <p:nvPr/>
            </p:nvSpPr>
            <p:spPr bwMode="auto">
              <a:xfrm>
                <a:off x="1879" y="1692"/>
                <a:ext cx="519"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77" name="Line 279"/>
              <p:cNvSpPr>
                <a:spLocks noChangeShapeType="1"/>
              </p:cNvSpPr>
              <p:nvPr/>
            </p:nvSpPr>
            <p:spPr bwMode="auto">
              <a:xfrm>
                <a:off x="2435" y="1692"/>
                <a:ext cx="443"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41171" name="Rectangle 372"/>
            <p:cNvSpPr>
              <a:spLocks noChangeArrowheads="1"/>
            </p:cNvSpPr>
            <p:nvPr/>
          </p:nvSpPr>
          <p:spPr bwMode="auto">
            <a:xfrm>
              <a:off x="176" y="1651"/>
              <a:ext cx="193" cy="504"/>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en-US" altLang="ja-JP" sz="1200" b="1">
                  <a:solidFill>
                    <a:schemeClr val="bg2"/>
                  </a:solidFill>
                  <a:latin typeface="ＭＳ Ｐゴシック" charset="-128"/>
                </a:rPr>
                <a:t>3</a:t>
              </a:r>
            </a:p>
          </p:txBody>
        </p:sp>
        <p:sp>
          <p:nvSpPr>
            <p:cNvPr id="41172" name="Rectangle 375"/>
            <p:cNvSpPr>
              <a:spLocks noChangeArrowheads="1"/>
            </p:cNvSpPr>
            <p:nvPr/>
          </p:nvSpPr>
          <p:spPr bwMode="auto">
            <a:xfrm>
              <a:off x="3034" y="1651"/>
              <a:ext cx="2618" cy="494"/>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200" b="1">
                  <a:solidFill>
                    <a:schemeClr val="bg2"/>
                  </a:solidFill>
                  <a:ea typeface="ＭＳ ゴシック" pitchFamily="49" charset="-128"/>
                </a:rPr>
                <a:t>問題や現象の発生などをチェックし記号で表示</a:t>
              </a:r>
            </a:p>
            <a:p>
              <a:pPr eaLnBrk="1" hangingPunct="1">
                <a:spcBef>
                  <a:spcPct val="0"/>
                </a:spcBef>
                <a:buFontTx/>
                <a:buNone/>
              </a:pPr>
              <a:r>
                <a:rPr lang="ja-JP" altLang="en-US" sz="1200" b="1">
                  <a:solidFill>
                    <a:schemeClr val="bg2"/>
                  </a:solidFill>
                  <a:ea typeface="ＭＳ ゴシック" pitchFamily="49" charset="-128"/>
                </a:rPr>
                <a:t>することで、</a:t>
              </a:r>
              <a:r>
                <a:rPr lang="ja-JP" altLang="en-US" sz="1200" b="1">
                  <a:solidFill>
                    <a:srgbClr val="FF3300"/>
                  </a:solidFill>
                  <a:ea typeface="ＭＳ ゴシック" pitchFamily="49" charset="-128"/>
                </a:rPr>
                <a:t>データを数えたり</a:t>
              </a:r>
              <a:r>
                <a:rPr lang="ja-JP" altLang="en-US" sz="1200" b="1">
                  <a:solidFill>
                    <a:schemeClr val="bg2"/>
                  </a:solidFill>
                  <a:ea typeface="ＭＳ ゴシック" pitchFamily="49" charset="-128"/>
                </a:rPr>
                <a:t>、</a:t>
              </a:r>
              <a:r>
                <a:rPr lang="ja-JP" altLang="en-US" sz="1200" b="1">
                  <a:solidFill>
                    <a:srgbClr val="FF3300"/>
                  </a:solidFill>
                  <a:ea typeface="ＭＳ ゴシック" pitchFamily="49" charset="-128"/>
                </a:rPr>
                <a:t>点検確認</a:t>
              </a:r>
              <a:r>
                <a:rPr lang="ja-JP" altLang="en-US" sz="1200" b="1">
                  <a:solidFill>
                    <a:schemeClr val="bg2"/>
                  </a:solidFill>
                  <a:ea typeface="ＭＳ ゴシック" pitchFamily="49" charset="-128"/>
                </a:rPr>
                <a:t>のた</a:t>
              </a:r>
            </a:p>
            <a:p>
              <a:pPr eaLnBrk="1" hangingPunct="1">
                <a:spcBef>
                  <a:spcPct val="0"/>
                </a:spcBef>
                <a:buFontTx/>
                <a:buNone/>
              </a:pPr>
              <a:r>
                <a:rPr lang="ja-JP" altLang="en-US" sz="1200" b="1">
                  <a:solidFill>
                    <a:schemeClr val="bg2"/>
                  </a:solidFill>
                  <a:ea typeface="ＭＳ ゴシック" pitchFamily="49" charset="-128"/>
                </a:rPr>
                <a:t>めに使われる手法。</a:t>
              </a:r>
            </a:p>
          </p:txBody>
        </p:sp>
      </p:grpSp>
      <p:grpSp>
        <p:nvGrpSpPr>
          <p:cNvPr id="40966" name="Group 443"/>
          <p:cNvGrpSpPr>
            <a:grpSpLocks/>
          </p:cNvGrpSpPr>
          <p:nvPr/>
        </p:nvGrpSpPr>
        <p:grpSpPr bwMode="auto">
          <a:xfrm>
            <a:off x="279400" y="1081088"/>
            <a:ext cx="8693150" cy="793750"/>
            <a:chOff x="176" y="681"/>
            <a:chExt cx="5476" cy="500"/>
          </a:xfrm>
        </p:grpSpPr>
        <p:sp>
          <p:nvSpPr>
            <p:cNvPr id="41151" name="Rectangle 8"/>
            <p:cNvSpPr>
              <a:spLocks noChangeArrowheads="1"/>
            </p:cNvSpPr>
            <p:nvPr/>
          </p:nvSpPr>
          <p:spPr bwMode="auto">
            <a:xfrm>
              <a:off x="1672" y="681"/>
              <a:ext cx="1396" cy="495"/>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152" name="Rectangle 6"/>
            <p:cNvSpPr>
              <a:spLocks noChangeArrowheads="1"/>
            </p:cNvSpPr>
            <p:nvPr/>
          </p:nvSpPr>
          <p:spPr bwMode="auto">
            <a:xfrm>
              <a:off x="176" y="681"/>
              <a:ext cx="193" cy="495"/>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1200" b="1">
                  <a:solidFill>
                    <a:schemeClr val="bg2"/>
                  </a:solidFill>
                  <a:latin typeface="ＭＳ Ｐゴシック" charset="-128"/>
                </a:rPr>
                <a:t>１</a:t>
              </a:r>
            </a:p>
          </p:txBody>
        </p:sp>
        <p:sp>
          <p:nvSpPr>
            <p:cNvPr id="41153" name="Rectangle 7"/>
            <p:cNvSpPr>
              <a:spLocks noChangeArrowheads="1"/>
            </p:cNvSpPr>
            <p:nvPr/>
          </p:nvSpPr>
          <p:spPr bwMode="auto">
            <a:xfrm>
              <a:off x="369" y="681"/>
              <a:ext cx="1303" cy="495"/>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1600" b="1">
                  <a:solidFill>
                    <a:schemeClr val="bg2"/>
                  </a:solidFill>
                </a:rPr>
                <a:t>パレート図</a:t>
              </a:r>
            </a:p>
          </p:txBody>
        </p:sp>
        <p:grpSp>
          <p:nvGrpSpPr>
            <p:cNvPr id="41154" name="Group 9"/>
            <p:cNvGrpSpPr>
              <a:grpSpLocks/>
            </p:cNvGrpSpPr>
            <p:nvPr/>
          </p:nvGrpSpPr>
          <p:grpSpPr bwMode="auto">
            <a:xfrm>
              <a:off x="1975" y="707"/>
              <a:ext cx="859" cy="431"/>
              <a:chOff x="576" y="288"/>
              <a:chExt cx="1920" cy="1392"/>
            </a:xfrm>
          </p:grpSpPr>
          <p:sp>
            <p:nvSpPr>
              <p:cNvPr id="41156" name="Rectangle 10"/>
              <p:cNvSpPr>
                <a:spLocks noChangeArrowheads="1"/>
              </p:cNvSpPr>
              <p:nvPr/>
            </p:nvSpPr>
            <p:spPr bwMode="auto">
              <a:xfrm>
                <a:off x="576" y="288"/>
                <a:ext cx="1920" cy="1392"/>
              </a:xfrm>
              <a:prstGeom prst="rect">
                <a:avLst/>
              </a:prstGeom>
              <a:solidFill>
                <a:srgbClr val="CCFFFF"/>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157" name="Rectangle 11"/>
              <p:cNvSpPr>
                <a:spLocks noChangeArrowheads="1"/>
              </p:cNvSpPr>
              <p:nvPr/>
            </p:nvSpPr>
            <p:spPr bwMode="auto">
              <a:xfrm>
                <a:off x="576" y="1104"/>
                <a:ext cx="240" cy="576"/>
              </a:xfrm>
              <a:prstGeom prst="rect">
                <a:avLst/>
              </a:prstGeom>
              <a:solidFill>
                <a:srgbClr val="B2B2B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158" name="Rectangle 12"/>
              <p:cNvSpPr>
                <a:spLocks noChangeArrowheads="1"/>
              </p:cNvSpPr>
              <p:nvPr/>
            </p:nvSpPr>
            <p:spPr bwMode="auto">
              <a:xfrm>
                <a:off x="816" y="1344"/>
                <a:ext cx="240" cy="336"/>
              </a:xfrm>
              <a:prstGeom prst="rect">
                <a:avLst/>
              </a:prstGeom>
              <a:solidFill>
                <a:srgbClr val="B2B2B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159" name="Rectangle 13"/>
              <p:cNvSpPr>
                <a:spLocks noChangeArrowheads="1"/>
              </p:cNvSpPr>
              <p:nvPr/>
            </p:nvSpPr>
            <p:spPr bwMode="auto">
              <a:xfrm>
                <a:off x="1056" y="1536"/>
                <a:ext cx="240" cy="144"/>
              </a:xfrm>
              <a:prstGeom prst="rect">
                <a:avLst/>
              </a:prstGeom>
              <a:solidFill>
                <a:srgbClr val="B2B2B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160" name="Rectangle 14"/>
              <p:cNvSpPr>
                <a:spLocks noChangeArrowheads="1"/>
              </p:cNvSpPr>
              <p:nvPr/>
            </p:nvSpPr>
            <p:spPr bwMode="auto">
              <a:xfrm>
                <a:off x="1296" y="1584"/>
                <a:ext cx="240" cy="96"/>
              </a:xfrm>
              <a:prstGeom prst="rect">
                <a:avLst/>
              </a:prstGeom>
              <a:solidFill>
                <a:srgbClr val="B2B2B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161" name="Rectangle 15"/>
              <p:cNvSpPr>
                <a:spLocks noChangeArrowheads="1"/>
              </p:cNvSpPr>
              <p:nvPr/>
            </p:nvSpPr>
            <p:spPr bwMode="auto">
              <a:xfrm>
                <a:off x="1536" y="1606"/>
                <a:ext cx="240" cy="74"/>
              </a:xfrm>
              <a:prstGeom prst="rect">
                <a:avLst/>
              </a:prstGeom>
              <a:solidFill>
                <a:srgbClr val="B2B2B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162" name="Rectangle 16"/>
              <p:cNvSpPr>
                <a:spLocks noChangeArrowheads="1"/>
              </p:cNvSpPr>
              <p:nvPr/>
            </p:nvSpPr>
            <p:spPr bwMode="auto">
              <a:xfrm>
                <a:off x="1776" y="1609"/>
                <a:ext cx="240" cy="71"/>
              </a:xfrm>
              <a:prstGeom prst="rect">
                <a:avLst/>
              </a:prstGeom>
              <a:solidFill>
                <a:srgbClr val="B2B2B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163" name="Rectangle 17"/>
              <p:cNvSpPr>
                <a:spLocks noChangeArrowheads="1"/>
              </p:cNvSpPr>
              <p:nvPr/>
            </p:nvSpPr>
            <p:spPr bwMode="auto">
              <a:xfrm>
                <a:off x="2016" y="1632"/>
                <a:ext cx="240" cy="48"/>
              </a:xfrm>
              <a:prstGeom prst="rect">
                <a:avLst/>
              </a:prstGeom>
              <a:solidFill>
                <a:srgbClr val="B2B2B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164" name="Rectangle 18"/>
              <p:cNvSpPr>
                <a:spLocks noChangeArrowheads="1"/>
              </p:cNvSpPr>
              <p:nvPr/>
            </p:nvSpPr>
            <p:spPr bwMode="auto">
              <a:xfrm>
                <a:off x="2256" y="1632"/>
                <a:ext cx="240" cy="48"/>
              </a:xfrm>
              <a:prstGeom prst="rect">
                <a:avLst/>
              </a:prstGeom>
              <a:solidFill>
                <a:srgbClr val="B2B2B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165" name="Freeform 19"/>
              <p:cNvSpPr>
                <a:spLocks/>
              </p:cNvSpPr>
              <p:nvPr/>
            </p:nvSpPr>
            <p:spPr bwMode="auto">
              <a:xfrm>
                <a:off x="576" y="288"/>
                <a:ext cx="1920" cy="1392"/>
              </a:xfrm>
              <a:custGeom>
                <a:avLst/>
                <a:gdLst>
                  <a:gd name="T0" fmla="*/ 0 w 1920"/>
                  <a:gd name="T1" fmla="*/ 1392 h 1392"/>
                  <a:gd name="T2" fmla="*/ 240 w 1920"/>
                  <a:gd name="T3" fmla="*/ 816 h 1392"/>
                  <a:gd name="T4" fmla="*/ 480 w 1920"/>
                  <a:gd name="T5" fmla="*/ 480 h 1392"/>
                  <a:gd name="T6" fmla="*/ 720 w 1920"/>
                  <a:gd name="T7" fmla="*/ 336 h 1392"/>
                  <a:gd name="T8" fmla="*/ 960 w 1920"/>
                  <a:gd name="T9" fmla="*/ 240 h 1392"/>
                  <a:gd name="T10" fmla="*/ 1200 w 1920"/>
                  <a:gd name="T11" fmla="*/ 160 h 1392"/>
                  <a:gd name="T12" fmla="*/ 1440 w 1920"/>
                  <a:gd name="T13" fmla="*/ 96 h 1392"/>
                  <a:gd name="T14" fmla="*/ 1680 w 1920"/>
                  <a:gd name="T15" fmla="*/ 48 h 1392"/>
                  <a:gd name="T16" fmla="*/ 1920 w 1920"/>
                  <a:gd name="T17" fmla="*/ 0 h 13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20" h="1392">
                    <a:moveTo>
                      <a:pt x="0" y="1392"/>
                    </a:moveTo>
                    <a:lnTo>
                      <a:pt x="240" y="816"/>
                    </a:lnTo>
                    <a:lnTo>
                      <a:pt x="480" y="480"/>
                    </a:lnTo>
                    <a:lnTo>
                      <a:pt x="720" y="336"/>
                    </a:lnTo>
                    <a:lnTo>
                      <a:pt x="960" y="240"/>
                    </a:lnTo>
                    <a:lnTo>
                      <a:pt x="1200" y="160"/>
                    </a:lnTo>
                    <a:lnTo>
                      <a:pt x="1440" y="96"/>
                    </a:lnTo>
                    <a:lnTo>
                      <a:pt x="1680" y="48"/>
                    </a:lnTo>
                    <a:lnTo>
                      <a:pt x="1920" y="0"/>
                    </a:lnTo>
                  </a:path>
                </a:pathLst>
              </a:custGeom>
              <a:noFill/>
              <a:ln w="19050" cmpd="sng">
                <a:solidFill>
                  <a:schemeClr val="bg2"/>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ja-JP" altLang="en-US"/>
              </a:p>
            </p:txBody>
          </p:sp>
          <p:sp>
            <p:nvSpPr>
              <p:cNvPr id="41166" name="Line 20"/>
              <p:cNvSpPr>
                <a:spLocks noChangeShapeType="1"/>
              </p:cNvSpPr>
              <p:nvPr/>
            </p:nvSpPr>
            <p:spPr bwMode="auto">
              <a:xfrm flipV="1">
                <a:off x="1296" y="624"/>
                <a:ext cx="0" cy="1056"/>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1167" name="Line 21"/>
              <p:cNvSpPr>
                <a:spLocks noChangeShapeType="1"/>
              </p:cNvSpPr>
              <p:nvPr/>
            </p:nvSpPr>
            <p:spPr bwMode="auto">
              <a:xfrm flipH="1">
                <a:off x="576" y="624"/>
                <a:ext cx="72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grpSp>
        <p:sp>
          <p:nvSpPr>
            <p:cNvPr id="41155" name="Rectangle 376"/>
            <p:cNvSpPr>
              <a:spLocks noChangeArrowheads="1"/>
            </p:cNvSpPr>
            <p:nvPr/>
          </p:nvSpPr>
          <p:spPr bwMode="auto">
            <a:xfrm>
              <a:off x="3034" y="681"/>
              <a:ext cx="2618" cy="500"/>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200" b="1">
                  <a:solidFill>
                    <a:schemeClr val="bg2"/>
                  </a:solidFill>
                  <a:ea typeface="ＭＳ ゴシック" pitchFamily="49" charset="-128"/>
                </a:rPr>
                <a:t>多くの問題の中で</a:t>
              </a:r>
              <a:r>
                <a:rPr lang="ja-JP" altLang="en-US" sz="1200" b="1">
                  <a:solidFill>
                    <a:srgbClr val="FF3300"/>
                  </a:solidFill>
                  <a:ea typeface="ＭＳ ゴシック" pitchFamily="49" charset="-128"/>
                </a:rPr>
                <a:t>どの問題が重要か</a:t>
              </a:r>
              <a:r>
                <a:rPr lang="ja-JP" altLang="en-US" sz="1200" b="1">
                  <a:solidFill>
                    <a:schemeClr val="bg2"/>
                  </a:solidFill>
                  <a:ea typeface="ＭＳ ゴシック" pitchFamily="49" charset="-128"/>
                </a:rPr>
                <a:t>、どこから</a:t>
              </a:r>
            </a:p>
            <a:p>
              <a:pPr eaLnBrk="1" hangingPunct="1">
                <a:spcBef>
                  <a:spcPct val="0"/>
                </a:spcBef>
                <a:buFontTx/>
                <a:buNone/>
              </a:pPr>
              <a:r>
                <a:rPr lang="ja-JP" altLang="en-US" sz="1200" b="1">
                  <a:solidFill>
                    <a:schemeClr val="bg2"/>
                  </a:solidFill>
                  <a:ea typeface="ＭＳ ゴシック" pitchFamily="49" charset="-128"/>
                </a:rPr>
                <a:t>手をつけたらよいか、また、どのくらい効果が</a:t>
              </a:r>
            </a:p>
            <a:p>
              <a:pPr eaLnBrk="1" hangingPunct="1">
                <a:spcBef>
                  <a:spcPct val="0"/>
                </a:spcBef>
                <a:buFontTx/>
                <a:buNone/>
              </a:pPr>
              <a:r>
                <a:rPr lang="ja-JP" altLang="en-US" sz="1200" b="1">
                  <a:solidFill>
                    <a:schemeClr val="bg2"/>
                  </a:solidFill>
                  <a:ea typeface="ＭＳ ゴシック" pitchFamily="49" charset="-128"/>
                </a:rPr>
                <a:t>期待できるかを把握するための手法。</a:t>
              </a:r>
            </a:p>
          </p:txBody>
        </p:sp>
      </p:grpSp>
      <p:grpSp>
        <p:nvGrpSpPr>
          <p:cNvPr id="40967" name="Group 438"/>
          <p:cNvGrpSpPr>
            <a:grpSpLocks/>
          </p:cNvGrpSpPr>
          <p:nvPr/>
        </p:nvGrpSpPr>
        <p:grpSpPr bwMode="auto">
          <a:xfrm>
            <a:off x="279400" y="1865313"/>
            <a:ext cx="8693150" cy="788987"/>
            <a:chOff x="176" y="1175"/>
            <a:chExt cx="5476" cy="497"/>
          </a:xfrm>
        </p:grpSpPr>
        <p:sp>
          <p:nvSpPr>
            <p:cNvPr id="41124" name="Rectangle 22"/>
            <p:cNvSpPr>
              <a:spLocks noChangeArrowheads="1"/>
            </p:cNvSpPr>
            <p:nvPr/>
          </p:nvSpPr>
          <p:spPr bwMode="auto">
            <a:xfrm>
              <a:off x="176" y="1175"/>
              <a:ext cx="193" cy="497"/>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1200" b="1">
                  <a:solidFill>
                    <a:schemeClr val="bg2"/>
                  </a:solidFill>
                  <a:latin typeface="ＭＳ Ｐゴシック" charset="-128"/>
                </a:rPr>
                <a:t>２</a:t>
              </a:r>
            </a:p>
          </p:txBody>
        </p:sp>
        <p:sp>
          <p:nvSpPr>
            <p:cNvPr id="41125" name="Rectangle 23"/>
            <p:cNvSpPr>
              <a:spLocks noChangeArrowheads="1"/>
            </p:cNvSpPr>
            <p:nvPr/>
          </p:nvSpPr>
          <p:spPr bwMode="auto">
            <a:xfrm>
              <a:off x="369" y="1176"/>
              <a:ext cx="1303" cy="496"/>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1600" b="1">
                  <a:solidFill>
                    <a:schemeClr val="bg2"/>
                  </a:solidFill>
                </a:rPr>
                <a:t>特性要因図</a:t>
              </a:r>
              <a:endParaRPr lang="ja-JP" altLang="en-US" sz="1600">
                <a:solidFill>
                  <a:schemeClr val="bg2"/>
                </a:solidFill>
              </a:endParaRPr>
            </a:p>
          </p:txBody>
        </p:sp>
        <p:sp>
          <p:nvSpPr>
            <p:cNvPr id="41126" name="Rectangle 24"/>
            <p:cNvSpPr>
              <a:spLocks noChangeArrowheads="1"/>
            </p:cNvSpPr>
            <p:nvPr/>
          </p:nvSpPr>
          <p:spPr bwMode="auto">
            <a:xfrm>
              <a:off x="1672" y="1176"/>
              <a:ext cx="1396" cy="496"/>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nvGrpSpPr>
            <p:cNvPr id="41127" name="Group 25"/>
            <p:cNvGrpSpPr>
              <a:grpSpLocks/>
            </p:cNvGrpSpPr>
            <p:nvPr/>
          </p:nvGrpSpPr>
          <p:grpSpPr bwMode="auto">
            <a:xfrm>
              <a:off x="2008" y="1212"/>
              <a:ext cx="817" cy="432"/>
              <a:chOff x="672" y="2640"/>
              <a:chExt cx="1824" cy="768"/>
            </a:xfrm>
          </p:grpSpPr>
          <p:sp>
            <p:nvSpPr>
              <p:cNvPr id="41129" name="Line 26"/>
              <p:cNvSpPr>
                <a:spLocks noChangeShapeType="1"/>
              </p:cNvSpPr>
              <p:nvPr/>
            </p:nvSpPr>
            <p:spPr bwMode="auto">
              <a:xfrm>
                <a:off x="816" y="3024"/>
                <a:ext cx="1200" cy="0"/>
              </a:xfrm>
              <a:prstGeom prst="line">
                <a:avLst/>
              </a:prstGeom>
              <a:noFill/>
              <a:ln w="9525">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1130" name="Oval 27"/>
              <p:cNvSpPr>
                <a:spLocks noChangeArrowheads="1"/>
              </p:cNvSpPr>
              <p:nvPr/>
            </p:nvSpPr>
            <p:spPr bwMode="auto">
              <a:xfrm>
                <a:off x="2016" y="2928"/>
                <a:ext cx="480" cy="192"/>
              </a:xfrm>
              <a:prstGeom prst="ellipse">
                <a:avLst/>
              </a:prstGeom>
              <a:solidFill>
                <a:schemeClr val="accent1"/>
              </a:solidFill>
              <a:ln w="9525">
                <a:solidFill>
                  <a:schemeClr val="bg2"/>
                </a:solidFill>
                <a:round/>
                <a:headEnd/>
                <a:tailEnd/>
              </a:ln>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131" name="Line 28"/>
              <p:cNvSpPr>
                <a:spLocks noChangeShapeType="1"/>
              </p:cNvSpPr>
              <p:nvPr/>
            </p:nvSpPr>
            <p:spPr bwMode="auto">
              <a:xfrm flipH="1" flipV="1">
                <a:off x="1536" y="2640"/>
                <a:ext cx="192" cy="38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1132" name="Line 29"/>
              <p:cNvSpPr>
                <a:spLocks noChangeShapeType="1"/>
              </p:cNvSpPr>
              <p:nvPr/>
            </p:nvSpPr>
            <p:spPr bwMode="auto">
              <a:xfrm flipH="1" flipV="1">
                <a:off x="1200" y="2640"/>
                <a:ext cx="192" cy="38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1133" name="Line 30"/>
              <p:cNvSpPr>
                <a:spLocks noChangeShapeType="1"/>
              </p:cNvSpPr>
              <p:nvPr/>
            </p:nvSpPr>
            <p:spPr bwMode="auto">
              <a:xfrm flipH="1" flipV="1">
                <a:off x="864" y="2640"/>
                <a:ext cx="192" cy="38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1134" name="Line 31"/>
              <p:cNvSpPr>
                <a:spLocks noChangeShapeType="1"/>
              </p:cNvSpPr>
              <p:nvPr/>
            </p:nvSpPr>
            <p:spPr bwMode="auto">
              <a:xfrm flipH="1">
                <a:off x="1008" y="3024"/>
                <a:ext cx="192" cy="38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1135" name="Line 32"/>
              <p:cNvSpPr>
                <a:spLocks noChangeShapeType="1"/>
              </p:cNvSpPr>
              <p:nvPr/>
            </p:nvSpPr>
            <p:spPr bwMode="auto">
              <a:xfrm flipH="1">
                <a:off x="1344" y="3024"/>
                <a:ext cx="192" cy="38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1136" name="Line 33"/>
              <p:cNvSpPr>
                <a:spLocks noChangeShapeType="1"/>
              </p:cNvSpPr>
              <p:nvPr/>
            </p:nvSpPr>
            <p:spPr bwMode="auto">
              <a:xfrm flipH="1">
                <a:off x="1680" y="3024"/>
                <a:ext cx="192" cy="38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1137" name="Line 34"/>
              <p:cNvSpPr>
                <a:spLocks noChangeShapeType="1"/>
              </p:cNvSpPr>
              <p:nvPr/>
            </p:nvSpPr>
            <p:spPr bwMode="auto">
              <a:xfrm>
                <a:off x="816" y="3312"/>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1138" name="Line 35"/>
              <p:cNvSpPr>
                <a:spLocks noChangeShapeType="1"/>
              </p:cNvSpPr>
              <p:nvPr/>
            </p:nvSpPr>
            <p:spPr bwMode="auto">
              <a:xfrm>
                <a:off x="1056" y="2832"/>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1139" name="Line 36"/>
              <p:cNvSpPr>
                <a:spLocks noChangeShapeType="1"/>
              </p:cNvSpPr>
              <p:nvPr/>
            </p:nvSpPr>
            <p:spPr bwMode="auto">
              <a:xfrm>
                <a:off x="1344" y="2736"/>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1140" name="Line 37"/>
              <p:cNvSpPr>
                <a:spLocks noChangeShapeType="1"/>
              </p:cNvSpPr>
              <p:nvPr/>
            </p:nvSpPr>
            <p:spPr bwMode="auto">
              <a:xfrm>
                <a:off x="1584" y="3120"/>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1141" name="Line 38"/>
              <p:cNvSpPr>
                <a:spLocks noChangeShapeType="1"/>
              </p:cNvSpPr>
              <p:nvPr/>
            </p:nvSpPr>
            <p:spPr bwMode="auto">
              <a:xfrm>
                <a:off x="1488" y="3312"/>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1142" name="Line 39"/>
              <p:cNvSpPr>
                <a:spLocks noChangeShapeType="1"/>
              </p:cNvSpPr>
              <p:nvPr/>
            </p:nvSpPr>
            <p:spPr bwMode="auto">
              <a:xfrm>
                <a:off x="768" y="2928"/>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1143" name="Line 40"/>
              <p:cNvSpPr>
                <a:spLocks noChangeShapeType="1"/>
              </p:cNvSpPr>
              <p:nvPr/>
            </p:nvSpPr>
            <p:spPr bwMode="auto">
              <a:xfrm>
                <a:off x="672" y="2736"/>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1144" name="Line 41"/>
              <p:cNvSpPr>
                <a:spLocks noChangeShapeType="1"/>
              </p:cNvSpPr>
              <p:nvPr/>
            </p:nvSpPr>
            <p:spPr bwMode="auto">
              <a:xfrm>
                <a:off x="1008" y="2736"/>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1145" name="Line 42"/>
              <p:cNvSpPr>
                <a:spLocks noChangeShapeType="1"/>
              </p:cNvSpPr>
              <p:nvPr/>
            </p:nvSpPr>
            <p:spPr bwMode="auto">
              <a:xfrm>
                <a:off x="1440" y="2928"/>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1146" name="Line 43"/>
              <p:cNvSpPr>
                <a:spLocks noChangeShapeType="1"/>
              </p:cNvSpPr>
              <p:nvPr/>
            </p:nvSpPr>
            <p:spPr bwMode="auto">
              <a:xfrm>
                <a:off x="1104" y="2928"/>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1147" name="Line 44"/>
              <p:cNvSpPr>
                <a:spLocks noChangeShapeType="1"/>
              </p:cNvSpPr>
              <p:nvPr/>
            </p:nvSpPr>
            <p:spPr bwMode="auto">
              <a:xfrm>
                <a:off x="864" y="3216"/>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1148" name="Line 45"/>
              <p:cNvSpPr>
                <a:spLocks noChangeShapeType="1"/>
              </p:cNvSpPr>
              <p:nvPr/>
            </p:nvSpPr>
            <p:spPr bwMode="auto">
              <a:xfrm>
                <a:off x="1152" y="3312"/>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1149" name="Line 46"/>
              <p:cNvSpPr>
                <a:spLocks noChangeShapeType="1"/>
              </p:cNvSpPr>
              <p:nvPr/>
            </p:nvSpPr>
            <p:spPr bwMode="auto">
              <a:xfrm>
                <a:off x="1536" y="3216"/>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1150" name="Line 47"/>
              <p:cNvSpPr>
                <a:spLocks noChangeShapeType="1"/>
              </p:cNvSpPr>
              <p:nvPr/>
            </p:nvSpPr>
            <p:spPr bwMode="auto">
              <a:xfrm>
                <a:off x="1248" y="3120"/>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grpSp>
        <p:sp>
          <p:nvSpPr>
            <p:cNvPr id="41128" name="Rectangle 377"/>
            <p:cNvSpPr>
              <a:spLocks noChangeArrowheads="1"/>
            </p:cNvSpPr>
            <p:nvPr/>
          </p:nvSpPr>
          <p:spPr bwMode="auto">
            <a:xfrm>
              <a:off x="3034" y="1176"/>
              <a:ext cx="2618" cy="476"/>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lnSpc>
                  <a:spcPct val="90000"/>
                </a:lnSpc>
                <a:spcBef>
                  <a:spcPct val="0"/>
                </a:spcBef>
                <a:buFontTx/>
                <a:buNone/>
              </a:pPr>
              <a:r>
                <a:rPr lang="ja-JP" altLang="en-US" sz="1200" b="1">
                  <a:solidFill>
                    <a:schemeClr val="bg2"/>
                  </a:solidFill>
                  <a:ea typeface="ＭＳ ゴシック" pitchFamily="49" charset="-128"/>
                </a:rPr>
                <a:t>問題としている特性</a:t>
              </a:r>
              <a:r>
                <a:rPr lang="en-US" altLang="ja-JP" sz="1200" b="1">
                  <a:solidFill>
                    <a:schemeClr val="bg2"/>
                  </a:solidFill>
                  <a:ea typeface="ＭＳ ゴシック" pitchFamily="49" charset="-128"/>
                </a:rPr>
                <a:t>(</a:t>
              </a:r>
              <a:r>
                <a:rPr lang="ja-JP" altLang="en-US" sz="1200" b="1">
                  <a:solidFill>
                    <a:schemeClr val="bg2"/>
                  </a:solidFill>
                  <a:ea typeface="ＭＳ ゴシック" pitchFamily="49" charset="-128"/>
                </a:rPr>
                <a:t>結果</a:t>
              </a:r>
              <a:r>
                <a:rPr lang="en-US" altLang="ja-JP" sz="1200" b="1">
                  <a:solidFill>
                    <a:schemeClr val="bg2"/>
                  </a:solidFill>
                  <a:ea typeface="ＭＳ ゴシック" pitchFamily="49" charset="-128"/>
                </a:rPr>
                <a:t>)</a:t>
              </a:r>
              <a:r>
                <a:rPr lang="ja-JP" altLang="en-US" sz="1200" b="1">
                  <a:solidFill>
                    <a:schemeClr val="bg2"/>
                  </a:solidFill>
                  <a:ea typeface="ＭＳ ゴシック" pitchFamily="49" charset="-128"/>
                </a:rPr>
                <a:t>と、それに影響を及ぼすと</a:t>
              </a:r>
              <a:r>
                <a:rPr lang="ja-JP" altLang="en-US" sz="1200" b="1">
                  <a:solidFill>
                    <a:srgbClr val="FF3300"/>
                  </a:solidFill>
                  <a:ea typeface="ＭＳ ゴシック" pitchFamily="49" charset="-128"/>
                </a:rPr>
                <a:t>考えられる要因との関連を系統的に整理</a:t>
              </a:r>
              <a:r>
                <a:rPr lang="ja-JP" altLang="en-US" sz="1200" b="1">
                  <a:solidFill>
                    <a:schemeClr val="bg2"/>
                  </a:solidFill>
                  <a:ea typeface="ＭＳ ゴシック" pitchFamily="49" charset="-128"/>
                </a:rPr>
                <a:t>して問題の</a:t>
              </a:r>
              <a:r>
                <a:rPr lang="ja-JP" altLang="en-US" sz="1200" b="1">
                  <a:solidFill>
                    <a:srgbClr val="FF3300"/>
                  </a:solidFill>
                  <a:ea typeface="ＭＳ ゴシック" pitchFamily="49" charset="-128"/>
                </a:rPr>
                <a:t>原因を把握</a:t>
              </a:r>
              <a:r>
                <a:rPr lang="ja-JP" altLang="en-US" sz="1200" b="1">
                  <a:solidFill>
                    <a:schemeClr val="bg2"/>
                  </a:solidFill>
                  <a:ea typeface="ＭＳ ゴシック" pitchFamily="49" charset="-128"/>
                </a:rPr>
                <a:t>するための手法。</a:t>
              </a:r>
            </a:p>
          </p:txBody>
        </p:sp>
      </p:grpSp>
      <p:grpSp>
        <p:nvGrpSpPr>
          <p:cNvPr id="40968" name="Group 448"/>
          <p:cNvGrpSpPr>
            <a:grpSpLocks/>
          </p:cNvGrpSpPr>
          <p:nvPr/>
        </p:nvGrpSpPr>
        <p:grpSpPr bwMode="auto">
          <a:xfrm>
            <a:off x="279400" y="5051425"/>
            <a:ext cx="8693150" cy="795338"/>
            <a:chOff x="176" y="3182"/>
            <a:chExt cx="5476" cy="501"/>
          </a:xfrm>
        </p:grpSpPr>
        <p:sp>
          <p:nvSpPr>
            <p:cNvPr id="41106" name="Rectangle 54"/>
            <p:cNvSpPr>
              <a:spLocks noChangeArrowheads="1"/>
            </p:cNvSpPr>
            <p:nvPr/>
          </p:nvSpPr>
          <p:spPr bwMode="auto">
            <a:xfrm>
              <a:off x="176" y="3182"/>
              <a:ext cx="193" cy="497"/>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en-US" altLang="ja-JP" sz="1200" b="1">
                  <a:solidFill>
                    <a:schemeClr val="bg2"/>
                  </a:solidFill>
                  <a:latin typeface="ＭＳ Ｐゴシック" charset="-128"/>
                </a:rPr>
                <a:t>6</a:t>
              </a:r>
            </a:p>
          </p:txBody>
        </p:sp>
        <p:sp>
          <p:nvSpPr>
            <p:cNvPr id="41107" name="Rectangle 56"/>
            <p:cNvSpPr>
              <a:spLocks noChangeArrowheads="1"/>
            </p:cNvSpPr>
            <p:nvPr/>
          </p:nvSpPr>
          <p:spPr bwMode="auto">
            <a:xfrm>
              <a:off x="1672" y="3182"/>
              <a:ext cx="1396" cy="497"/>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108" name="Rectangle 58"/>
            <p:cNvSpPr>
              <a:spLocks noChangeArrowheads="1"/>
            </p:cNvSpPr>
            <p:nvPr/>
          </p:nvSpPr>
          <p:spPr bwMode="auto">
            <a:xfrm>
              <a:off x="369" y="3186"/>
              <a:ext cx="1303" cy="497"/>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1600" b="1">
                  <a:solidFill>
                    <a:schemeClr val="bg2"/>
                  </a:solidFill>
                </a:rPr>
                <a:t>　ヒストグラム</a:t>
              </a:r>
            </a:p>
          </p:txBody>
        </p:sp>
        <p:grpSp>
          <p:nvGrpSpPr>
            <p:cNvPr id="41109" name="Group 280"/>
            <p:cNvGrpSpPr>
              <a:grpSpLocks/>
            </p:cNvGrpSpPr>
            <p:nvPr/>
          </p:nvGrpSpPr>
          <p:grpSpPr bwMode="auto">
            <a:xfrm>
              <a:off x="1902" y="3209"/>
              <a:ext cx="941" cy="415"/>
              <a:chOff x="1809" y="2564"/>
              <a:chExt cx="734" cy="359"/>
            </a:xfrm>
          </p:grpSpPr>
          <p:sp>
            <p:nvSpPr>
              <p:cNvPr id="41111" name="Rectangle 281"/>
              <p:cNvSpPr>
                <a:spLocks noChangeArrowheads="1"/>
              </p:cNvSpPr>
              <p:nvPr/>
            </p:nvSpPr>
            <p:spPr bwMode="auto">
              <a:xfrm>
                <a:off x="1960" y="2870"/>
                <a:ext cx="62" cy="53"/>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112" name="Rectangle 282" descr="右上がり対角線 (反転)"/>
              <p:cNvSpPr>
                <a:spLocks noChangeArrowheads="1"/>
              </p:cNvSpPr>
              <p:nvPr/>
            </p:nvSpPr>
            <p:spPr bwMode="auto">
              <a:xfrm>
                <a:off x="1905" y="2898"/>
                <a:ext cx="55" cy="25"/>
              </a:xfrm>
              <a:prstGeom prst="rect">
                <a:avLst/>
              </a:prstGeom>
              <a:noFill/>
              <a:ln w="19050">
                <a:solidFill>
                  <a:schemeClr val="bg2"/>
                </a:solidFill>
                <a:miter lim="800000"/>
                <a:headEnd/>
                <a:tailEnd/>
              </a:ln>
              <a:effectLst/>
              <a:extLst>
                <a:ext uri="{909E8E84-426E-40DD-AFC4-6F175D3DCCD1}">
                  <a14:hiddenFill xmlns:a14="http://schemas.microsoft.com/office/drawing/2010/main">
                    <a:pattFill prst="dkUpDiag">
                      <a:fgClr>
                        <a:srgbClr val="000000"/>
                      </a:fgClr>
                      <a:bgClr>
                        <a:srgbClr val="FFFFFF"/>
                      </a:bgClr>
                    </a:patt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113" name="Line 283"/>
              <p:cNvSpPr>
                <a:spLocks noChangeShapeType="1"/>
              </p:cNvSpPr>
              <p:nvPr/>
            </p:nvSpPr>
            <p:spPr bwMode="auto">
              <a:xfrm flipV="1">
                <a:off x="1813" y="2564"/>
                <a:ext cx="0" cy="359"/>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114" name="Rectangle 284"/>
              <p:cNvSpPr>
                <a:spLocks noChangeArrowheads="1"/>
              </p:cNvSpPr>
              <p:nvPr/>
            </p:nvSpPr>
            <p:spPr bwMode="auto">
              <a:xfrm>
                <a:off x="2070" y="2724"/>
                <a:ext cx="55" cy="199"/>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115" name="Rectangle 285"/>
              <p:cNvSpPr>
                <a:spLocks noChangeArrowheads="1"/>
              </p:cNvSpPr>
              <p:nvPr/>
            </p:nvSpPr>
            <p:spPr bwMode="auto">
              <a:xfrm>
                <a:off x="2015" y="2777"/>
                <a:ext cx="55" cy="146"/>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116" name="Rectangle 286"/>
              <p:cNvSpPr>
                <a:spLocks noChangeArrowheads="1"/>
              </p:cNvSpPr>
              <p:nvPr/>
            </p:nvSpPr>
            <p:spPr bwMode="auto">
              <a:xfrm>
                <a:off x="2125" y="2644"/>
                <a:ext cx="55" cy="279"/>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117" name="Rectangle 287"/>
              <p:cNvSpPr>
                <a:spLocks noChangeArrowheads="1"/>
              </p:cNvSpPr>
              <p:nvPr/>
            </p:nvSpPr>
            <p:spPr bwMode="auto">
              <a:xfrm>
                <a:off x="2180" y="2670"/>
                <a:ext cx="56" cy="253"/>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118" name="Rectangle 288"/>
              <p:cNvSpPr>
                <a:spLocks noChangeArrowheads="1"/>
              </p:cNvSpPr>
              <p:nvPr/>
            </p:nvSpPr>
            <p:spPr bwMode="auto">
              <a:xfrm>
                <a:off x="2291" y="2843"/>
                <a:ext cx="55" cy="80"/>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119" name="Rectangle 289"/>
              <p:cNvSpPr>
                <a:spLocks noChangeArrowheads="1"/>
              </p:cNvSpPr>
              <p:nvPr/>
            </p:nvSpPr>
            <p:spPr bwMode="auto">
              <a:xfrm>
                <a:off x="2236" y="2737"/>
                <a:ext cx="55" cy="186"/>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120" name="Rectangle 290"/>
              <p:cNvSpPr>
                <a:spLocks noChangeArrowheads="1"/>
              </p:cNvSpPr>
              <p:nvPr/>
            </p:nvSpPr>
            <p:spPr bwMode="auto">
              <a:xfrm>
                <a:off x="2346" y="2870"/>
                <a:ext cx="55" cy="53"/>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121" name="Rectangle 291"/>
              <p:cNvSpPr>
                <a:spLocks noChangeArrowheads="1"/>
              </p:cNvSpPr>
              <p:nvPr/>
            </p:nvSpPr>
            <p:spPr bwMode="auto">
              <a:xfrm>
                <a:off x="2401" y="2898"/>
                <a:ext cx="55" cy="25"/>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122" name="Line 292"/>
              <p:cNvSpPr>
                <a:spLocks noChangeShapeType="1"/>
              </p:cNvSpPr>
              <p:nvPr/>
            </p:nvSpPr>
            <p:spPr bwMode="auto">
              <a:xfrm flipH="1" flipV="1">
                <a:off x="2162" y="2570"/>
                <a:ext cx="0" cy="352"/>
              </a:xfrm>
              <a:prstGeom prst="line">
                <a:avLst/>
              </a:prstGeom>
              <a:noFill/>
              <a:ln w="19050">
                <a:solidFill>
                  <a:schemeClr val="bg2"/>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123" name="Line 293"/>
              <p:cNvSpPr>
                <a:spLocks noChangeShapeType="1"/>
              </p:cNvSpPr>
              <p:nvPr/>
            </p:nvSpPr>
            <p:spPr bwMode="auto">
              <a:xfrm>
                <a:off x="1809" y="2923"/>
                <a:ext cx="734"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41110" name="Rectangle 378"/>
            <p:cNvSpPr>
              <a:spLocks noChangeArrowheads="1"/>
            </p:cNvSpPr>
            <p:nvPr/>
          </p:nvSpPr>
          <p:spPr bwMode="auto">
            <a:xfrm>
              <a:off x="3034" y="3182"/>
              <a:ext cx="2618" cy="495"/>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200" b="1">
                  <a:solidFill>
                    <a:schemeClr val="bg2"/>
                  </a:solidFill>
                  <a:ea typeface="ＭＳ ゴシック" pitchFamily="49" charset="-128"/>
                </a:rPr>
                <a:t>多数のデータをまとめて</a:t>
              </a:r>
              <a:r>
                <a:rPr lang="ja-JP" altLang="en-US" sz="1200" b="1">
                  <a:solidFill>
                    <a:srgbClr val="FF3300"/>
                  </a:solidFill>
                  <a:ea typeface="ＭＳ ゴシック" pitchFamily="49" charset="-128"/>
                </a:rPr>
                <a:t>発生度数</a:t>
              </a:r>
              <a:r>
                <a:rPr lang="ja-JP" altLang="en-US" sz="1200" b="1">
                  <a:solidFill>
                    <a:schemeClr val="bg2"/>
                  </a:solidFill>
                  <a:ea typeface="ＭＳ ゴシック" pitchFamily="49" charset="-128"/>
                </a:rPr>
                <a:t>で</a:t>
              </a:r>
              <a:r>
                <a:rPr lang="ja-JP" altLang="en-US" sz="1200" b="1">
                  <a:solidFill>
                    <a:srgbClr val="FF3300"/>
                  </a:solidFill>
                  <a:ea typeface="ＭＳ ゴシック" pitchFamily="49" charset="-128"/>
                </a:rPr>
                <a:t>グラフ化</a:t>
              </a:r>
              <a:r>
                <a:rPr lang="ja-JP" altLang="en-US" sz="1200" b="1">
                  <a:solidFill>
                    <a:schemeClr val="bg2"/>
                  </a:solidFill>
                  <a:ea typeface="ＭＳ ゴシック" pitchFamily="49" charset="-128"/>
                </a:rPr>
                <a:t>し、</a:t>
              </a:r>
            </a:p>
            <a:p>
              <a:pPr eaLnBrk="1" hangingPunct="1">
                <a:spcBef>
                  <a:spcPct val="0"/>
                </a:spcBef>
                <a:buFontTx/>
                <a:buNone/>
              </a:pPr>
              <a:r>
                <a:rPr lang="ja-JP" altLang="en-US" sz="1200" b="1">
                  <a:solidFill>
                    <a:srgbClr val="FF3300"/>
                  </a:solidFill>
                  <a:ea typeface="ＭＳ ゴシック" pitchFamily="49" charset="-128"/>
                </a:rPr>
                <a:t>バラツキの大きさ、分布の形</a:t>
              </a:r>
              <a:r>
                <a:rPr lang="ja-JP" altLang="en-US" sz="1200" b="1">
                  <a:solidFill>
                    <a:schemeClr val="bg2"/>
                  </a:solidFill>
                  <a:ea typeface="ＭＳ ゴシック" pitchFamily="49" charset="-128"/>
                </a:rPr>
                <a:t>、基準や目標値</a:t>
              </a:r>
            </a:p>
            <a:p>
              <a:pPr eaLnBrk="1" hangingPunct="1">
                <a:spcBef>
                  <a:spcPct val="0"/>
                </a:spcBef>
                <a:buFontTx/>
                <a:buNone/>
              </a:pPr>
              <a:r>
                <a:rPr lang="ja-JP" altLang="en-US" sz="1200" b="1">
                  <a:solidFill>
                    <a:schemeClr val="bg2"/>
                  </a:solidFill>
                  <a:ea typeface="ＭＳ ゴシック" pitchFamily="49" charset="-128"/>
                </a:rPr>
                <a:t>との関係を調べる手法。</a:t>
              </a:r>
            </a:p>
          </p:txBody>
        </p:sp>
      </p:grpSp>
      <p:grpSp>
        <p:nvGrpSpPr>
          <p:cNvPr id="40969" name="Group 450"/>
          <p:cNvGrpSpPr>
            <a:grpSpLocks/>
          </p:cNvGrpSpPr>
          <p:nvPr/>
        </p:nvGrpSpPr>
        <p:grpSpPr bwMode="auto">
          <a:xfrm>
            <a:off x="279400" y="5830888"/>
            <a:ext cx="8693150" cy="798512"/>
            <a:chOff x="176" y="3673"/>
            <a:chExt cx="5476" cy="503"/>
          </a:xfrm>
        </p:grpSpPr>
        <p:sp>
          <p:nvSpPr>
            <p:cNvPr id="41023" name="Rectangle 55"/>
            <p:cNvSpPr>
              <a:spLocks noChangeArrowheads="1"/>
            </p:cNvSpPr>
            <p:nvPr/>
          </p:nvSpPr>
          <p:spPr bwMode="auto">
            <a:xfrm>
              <a:off x="369" y="3676"/>
              <a:ext cx="1303" cy="497"/>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1600" b="1">
                  <a:solidFill>
                    <a:schemeClr val="bg2"/>
                  </a:solidFill>
                </a:rPr>
                <a:t>　散布図　</a:t>
              </a:r>
            </a:p>
          </p:txBody>
        </p:sp>
        <p:sp>
          <p:nvSpPr>
            <p:cNvPr id="41024" name="Rectangle 57"/>
            <p:cNvSpPr>
              <a:spLocks noChangeArrowheads="1"/>
            </p:cNvSpPr>
            <p:nvPr/>
          </p:nvSpPr>
          <p:spPr bwMode="auto">
            <a:xfrm>
              <a:off x="176" y="3677"/>
              <a:ext cx="193" cy="498"/>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en-US" altLang="ja-JP" sz="1200" b="1">
                  <a:solidFill>
                    <a:schemeClr val="bg2"/>
                  </a:solidFill>
                  <a:latin typeface="ＭＳ Ｐゴシック" charset="-128"/>
                </a:rPr>
                <a:t>7</a:t>
              </a:r>
            </a:p>
          </p:txBody>
        </p:sp>
        <p:sp>
          <p:nvSpPr>
            <p:cNvPr id="41025" name="Rectangle 59"/>
            <p:cNvSpPr>
              <a:spLocks noChangeArrowheads="1"/>
            </p:cNvSpPr>
            <p:nvPr/>
          </p:nvSpPr>
          <p:spPr bwMode="auto">
            <a:xfrm>
              <a:off x="1672" y="3680"/>
              <a:ext cx="1396" cy="496"/>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nvGrpSpPr>
            <p:cNvPr id="41026" name="Group 449"/>
            <p:cNvGrpSpPr>
              <a:grpSpLocks/>
            </p:cNvGrpSpPr>
            <p:nvPr/>
          </p:nvGrpSpPr>
          <p:grpSpPr bwMode="auto">
            <a:xfrm>
              <a:off x="1876" y="3680"/>
              <a:ext cx="889" cy="455"/>
              <a:chOff x="1876" y="3680"/>
              <a:chExt cx="889" cy="455"/>
            </a:xfrm>
          </p:grpSpPr>
          <p:sp>
            <p:nvSpPr>
              <p:cNvPr id="41028" name="Line 294"/>
              <p:cNvSpPr>
                <a:spLocks noChangeShapeType="1"/>
              </p:cNvSpPr>
              <p:nvPr/>
            </p:nvSpPr>
            <p:spPr bwMode="auto">
              <a:xfrm>
                <a:off x="1876" y="3943"/>
                <a:ext cx="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29" name="Line 295"/>
              <p:cNvSpPr>
                <a:spLocks noChangeShapeType="1"/>
              </p:cNvSpPr>
              <p:nvPr/>
            </p:nvSpPr>
            <p:spPr bwMode="auto">
              <a:xfrm>
                <a:off x="1876" y="3943"/>
                <a:ext cx="44"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30" name="Line 296"/>
              <p:cNvSpPr>
                <a:spLocks noChangeShapeType="1"/>
              </p:cNvSpPr>
              <p:nvPr/>
            </p:nvSpPr>
            <p:spPr bwMode="auto">
              <a:xfrm flipH="1">
                <a:off x="1876" y="3701"/>
                <a:ext cx="44"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31" name="Line 297"/>
              <p:cNvSpPr>
                <a:spLocks noChangeShapeType="1"/>
              </p:cNvSpPr>
              <p:nvPr/>
            </p:nvSpPr>
            <p:spPr bwMode="auto">
              <a:xfrm flipH="1">
                <a:off x="1876" y="3749"/>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32" name="Line 298"/>
              <p:cNvSpPr>
                <a:spLocks noChangeShapeType="1"/>
              </p:cNvSpPr>
              <p:nvPr/>
            </p:nvSpPr>
            <p:spPr bwMode="auto">
              <a:xfrm flipH="1">
                <a:off x="1876" y="3798"/>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33" name="Line 299"/>
              <p:cNvSpPr>
                <a:spLocks noChangeShapeType="1"/>
              </p:cNvSpPr>
              <p:nvPr/>
            </p:nvSpPr>
            <p:spPr bwMode="auto">
              <a:xfrm flipH="1">
                <a:off x="1876" y="3846"/>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34" name="Line 300"/>
              <p:cNvSpPr>
                <a:spLocks noChangeShapeType="1"/>
              </p:cNvSpPr>
              <p:nvPr/>
            </p:nvSpPr>
            <p:spPr bwMode="auto">
              <a:xfrm flipH="1">
                <a:off x="1876" y="3894"/>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35" name="Line 301"/>
              <p:cNvSpPr>
                <a:spLocks noChangeShapeType="1"/>
              </p:cNvSpPr>
              <p:nvPr/>
            </p:nvSpPr>
            <p:spPr bwMode="auto">
              <a:xfrm flipH="1">
                <a:off x="1876" y="3991"/>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36" name="Line 302"/>
              <p:cNvSpPr>
                <a:spLocks noChangeShapeType="1"/>
              </p:cNvSpPr>
              <p:nvPr/>
            </p:nvSpPr>
            <p:spPr bwMode="auto">
              <a:xfrm flipH="1">
                <a:off x="1876" y="4039"/>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37" name="Line 303"/>
              <p:cNvSpPr>
                <a:spLocks noChangeShapeType="1"/>
              </p:cNvSpPr>
              <p:nvPr/>
            </p:nvSpPr>
            <p:spPr bwMode="auto">
              <a:xfrm flipH="1" flipV="1">
                <a:off x="2006"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38" name="Line 304"/>
              <p:cNvSpPr>
                <a:spLocks noChangeShapeType="1"/>
              </p:cNvSpPr>
              <p:nvPr/>
            </p:nvSpPr>
            <p:spPr bwMode="auto">
              <a:xfrm flipH="1">
                <a:off x="1876" y="4135"/>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39" name="Line 305"/>
              <p:cNvSpPr>
                <a:spLocks noChangeShapeType="1"/>
              </p:cNvSpPr>
              <p:nvPr/>
            </p:nvSpPr>
            <p:spPr bwMode="auto">
              <a:xfrm flipH="1">
                <a:off x="1876" y="4111"/>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40" name="Line 306"/>
              <p:cNvSpPr>
                <a:spLocks noChangeShapeType="1"/>
              </p:cNvSpPr>
              <p:nvPr/>
            </p:nvSpPr>
            <p:spPr bwMode="auto">
              <a:xfrm flipH="1">
                <a:off x="1876" y="4063"/>
                <a:ext cx="44"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41" name="Line 307"/>
              <p:cNvSpPr>
                <a:spLocks noChangeShapeType="1"/>
              </p:cNvSpPr>
              <p:nvPr/>
            </p:nvSpPr>
            <p:spPr bwMode="auto">
              <a:xfrm flipH="1">
                <a:off x="1876" y="4015"/>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42" name="Line 308"/>
              <p:cNvSpPr>
                <a:spLocks noChangeShapeType="1"/>
              </p:cNvSpPr>
              <p:nvPr/>
            </p:nvSpPr>
            <p:spPr bwMode="auto">
              <a:xfrm flipH="1">
                <a:off x="1876" y="3967"/>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43" name="Line 309"/>
              <p:cNvSpPr>
                <a:spLocks noChangeShapeType="1"/>
              </p:cNvSpPr>
              <p:nvPr/>
            </p:nvSpPr>
            <p:spPr bwMode="auto">
              <a:xfrm flipH="1">
                <a:off x="1876" y="3918"/>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44" name="Line 310"/>
              <p:cNvSpPr>
                <a:spLocks noChangeShapeType="1"/>
              </p:cNvSpPr>
              <p:nvPr/>
            </p:nvSpPr>
            <p:spPr bwMode="auto">
              <a:xfrm flipH="1">
                <a:off x="1876" y="3870"/>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45" name="Line 311"/>
              <p:cNvSpPr>
                <a:spLocks noChangeShapeType="1"/>
              </p:cNvSpPr>
              <p:nvPr/>
            </p:nvSpPr>
            <p:spPr bwMode="auto">
              <a:xfrm flipH="1">
                <a:off x="1876" y="3822"/>
                <a:ext cx="44"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46" name="Line 312"/>
              <p:cNvSpPr>
                <a:spLocks noChangeShapeType="1"/>
              </p:cNvSpPr>
              <p:nvPr/>
            </p:nvSpPr>
            <p:spPr bwMode="auto">
              <a:xfrm flipH="1">
                <a:off x="1876" y="3773"/>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47" name="Line 313"/>
              <p:cNvSpPr>
                <a:spLocks noChangeShapeType="1"/>
              </p:cNvSpPr>
              <p:nvPr/>
            </p:nvSpPr>
            <p:spPr bwMode="auto">
              <a:xfrm flipH="1">
                <a:off x="1876" y="3725"/>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48" name="Line 314"/>
              <p:cNvSpPr>
                <a:spLocks noChangeShapeType="1"/>
              </p:cNvSpPr>
              <p:nvPr/>
            </p:nvSpPr>
            <p:spPr bwMode="auto">
              <a:xfrm flipH="1" flipV="1">
                <a:off x="1876" y="3680"/>
                <a:ext cx="0" cy="455"/>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49" name="Line 315"/>
              <p:cNvSpPr>
                <a:spLocks noChangeShapeType="1"/>
              </p:cNvSpPr>
              <p:nvPr/>
            </p:nvSpPr>
            <p:spPr bwMode="auto">
              <a:xfrm flipV="1">
                <a:off x="1876" y="4135"/>
                <a:ext cx="889"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50" name="Line 316"/>
              <p:cNvSpPr>
                <a:spLocks noChangeShapeType="1"/>
              </p:cNvSpPr>
              <p:nvPr/>
            </p:nvSpPr>
            <p:spPr bwMode="auto">
              <a:xfrm flipH="1" flipV="1">
                <a:off x="2136"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51" name="Line 317"/>
              <p:cNvSpPr>
                <a:spLocks noChangeShapeType="1"/>
              </p:cNvSpPr>
              <p:nvPr/>
            </p:nvSpPr>
            <p:spPr bwMode="auto">
              <a:xfrm flipH="1" flipV="1">
                <a:off x="2072"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52" name="Line 318"/>
              <p:cNvSpPr>
                <a:spLocks noChangeShapeType="1"/>
              </p:cNvSpPr>
              <p:nvPr/>
            </p:nvSpPr>
            <p:spPr bwMode="auto">
              <a:xfrm flipH="1" flipV="1">
                <a:off x="2202" y="4111"/>
                <a:ext cx="0" cy="24"/>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53" name="Line 319"/>
              <p:cNvSpPr>
                <a:spLocks noChangeShapeType="1"/>
              </p:cNvSpPr>
              <p:nvPr/>
            </p:nvSpPr>
            <p:spPr bwMode="auto">
              <a:xfrm flipH="1" flipV="1">
                <a:off x="2332"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54" name="Line 320"/>
              <p:cNvSpPr>
                <a:spLocks noChangeShapeType="1"/>
              </p:cNvSpPr>
              <p:nvPr/>
            </p:nvSpPr>
            <p:spPr bwMode="auto">
              <a:xfrm flipH="1" flipV="1">
                <a:off x="2268"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55" name="Line 321"/>
              <p:cNvSpPr>
                <a:spLocks noChangeShapeType="1"/>
              </p:cNvSpPr>
              <p:nvPr/>
            </p:nvSpPr>
            <p:spPr bwMode="auto">
              <a:xfrm flipH="1" flipV="1">
                <a:off x="2396"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56" name="Line 322"/>
              <p:cNvSpPr>
                <a:spLocks noChangeShapeType="1"/>
              </p:cNvSpPr>
              <p:nvPr/>
            </p:nvSpPr>
            <p:spPr bwMode="auto">
              <a:xfrm flipH="1" flipV="1">
                <a:off x="2462"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57" name="Line 323"/>
              <p:cNvSpPr>
                <a:spLocks noChangeShapeType="1"/>
              </p:cNvSpPr>
              <p:nvPr/>
            </p:nvSpPr>
            <p:spPr bwMode="auto">
              <a:xfrm flipH="1" flipV="1">
                <a:off x="2527" y="4111"/>
                <a:ext cx="0" cy="24"/>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58" name="Line 324"/>
              <p:cNvSpPr>
                <a:spLocks noChangeShapeType="1"/>
              </p:cNvSpPr>
              <p:nvPr/>
            </p:nvSpPr>
            <p:spPr bwMode="auto">
              <a:xfrm flipH="1" flipV="1">
                <a:off x="2592"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59" name="Line 325"/>
              <p:cNvSpPr>
                <a:spLocks noChangeShapeType="1"/>
              </p:cNvSpPr>
              <p:nvPr/>
            </p:nvSpPr>
            <p:spPr bwMode="auto">
              <a:xfrm flipH="1" flipV="1">
                <a:off x="2657"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60" name="Line 326"/>
              <p:cNvSpPr>
                <a:spLocks noChangeShapeType="1"/>
              </p:cNvSpPr>
              <p:nvPr/>
            </p:nvSpPr>
            <p:spPr bwMode="auto">
              <a:xfrm flipH="1" flipV="1">
                <a:off x="2722"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61" name="Line 327"/>
              <p:cNvSpPr>
                <a:spLocks noChangeShapeType="1"/>
              </p:cNvSpPr>
              <p:nvPr/>
            </p:nvSpPr>
            <p:spPr bwMode="auto">
              <a:xfrm flipH="1" flipV="1">
                <a:off x="1942"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62" name="Line 328"/>
              <p:cNvSpPr>
                <a:spLocks noChangeShapeType="1"/>
              </p:cNvSpPr>
              <p:nvPr/>
            </p:nvSpPr>
            <p:spPr bwMode="auto">
              <a:xfrm flipH="1">
                <a:off x="1876" y="4087"/>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63" name="Oval 329"/>
              <p:cNvSpPr>
                <a:spLocks noChangeArrowheads="1"/>
              </p:cNvSpPr>
              <p:nvPr/>
            </p:nvSpPr>
            <p:spPr bwMode="auto">
              <a:xfrm>
                <a:off x="1930" y="4009"/>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64" name="Oval 330"/>
              <p:cNvSpPr>
                <a:spLocks noChangeArrowheads="1"/>
              </p:cNvSpPr>
              <p:nvPr/>
            </p:nvSpPr>
            <p:spPr bwMode="auto">
              <a:xfrm>
                <a:off x="1999" y="4081"/>
                <a:ext cx="21" cy="12"/>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65" name="Oval 331"/>
              <p:cNvSpPr>
                <a:spLocks noChangeArrowheads="1"/>
              </p:cNvSpPr>
              <p:nvPr/>
            </p:nvSpPr>
            <p:spPr bwMode="auto">
              <a:xfrm>
                <a:off x="2059" y="4107"/>
                <a:ext cx="21"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66" name="Oval 332"/>
              <p:cNvSpPr>
                <a:spLocks noChangeArrowheads="1"/>
              </p:cNvSpPr>
              <p:nvPr/>
            </p:nvSpPr>
            <p:spPr bwMode="auto">
              <a:xfrm>
                <a:off x="2060" y="3934"/>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67" name="Oval 333"/>
              <p:cNvSpPr>
                <a:spLocks noChangeArrowheads="1"/>
              </p:cNvSpPr>
              <p:nvPr/>
            </p:nvSpPr>
            <p:spPr bwMode="auto">
              <a:xfrm>
                <a:off x="2191" y="3983"/>
                <a:ext cx="21" cy="12"/>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68" name="Oval 334"/>
              <p:cNvSpPr>
                <a:spLocks noChangeArrowheads="1"/>
              </p:cNvSpPr>
              <p:nvPr/>
            </p:nvSpPr>
            <p:spPr bwMode="auto">
              <a:xfrm>
                <a:off x="2256" y="4035"/>
                <a:ext cx="22"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69" name="Oval 335"/>
              <p:cNvSpPr>
                <a:spLocks noChangeArrowheads="1"/>
              </p:cNvSpPr>
              <p:nvPr/>
            </p:nvSpPr>
            <p:spPr bwMode="auto">
              <a:xfrm>
                <a:off x="2126" y="3886"/>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70" name="Oval 336"/>
              <p:cNvSpPr>
                <a:spLocks noChangeArrowheads="1"/>
              </p:cNvSpPr>
              <p:nvPr/>
            </p:nvSpPr>
            <p:spPr bwMode="auto">
              <a:xfrm>
                <a:off x="2517" y="3864"/>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71" name="Oval 337"/>
              <p:cNvSpPr>
                <a:spLocks noChangeArrowheads="1"/>
              </p:cNvSpPr>
              <p:nvPr/>
            </p:nvSpPr>
            <p:spPr bwMode="auto">
              <a:xfrm>
                <a:off x="2129" y="3985"/>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72" name="Oval 338"/>
              <p:cNvSpPr>
                <a:spLocks noChangeArrowheads="1"/>
              </p:cNvSpPr>
              <p:nvPr/>
            </p:nvSpPr>
            <p:spPr bwMode="auto">
              <a:xfrm>
                <a:off x="2321" y="3792"/>
                <a:ext cx="23"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73" name="Oval 339"/>
              <p:cNvSpPr>
                <a:spLocks noChangeArrowheads="1"/>
              </p:cNvSpPr>
              <p:nvPr/>
            </p:nvSpPr>
            <p:spPr bwMode="auto">
              <a:xfrm>
                <a:off x="2193" y="3912"/>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74" name="Oval 340"/>
              <p:cNvSpPr>
                <a:spLocks noChangeArrowheads="1"/>
              </p:cNvSpPr>
              <p:nvPr/>
            </p:nvSpPr>
            <p:spPr bwMode="auto">
              <a:xfrm>
                <a:off x="2060" y="4008"/>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75" name="Oval 341"/>
              <p:cNvSpPr>
                <a:spLocks noChangeArrowheads="1"/>
              </p:cNvSpPr>
              <p:nvPr/>
            </p:nvSpPr>
            <p:spPr bwMode="auto">
              <a:xfrm>
                <a:off x="2191" y="4032"/>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nvGrpSpPr>
              <p:cNvPr id="41076" name="Group 342"/>
              <p:cNvGrpSpPr>
                <a:grpSpLocks/>
              </p:cNvGrpSpPr>
              <p:nvPr/>
            </p:nvGrpSpPr>
            <p:grpSpPr bwMode="auto">
              <a:xfrm>
                <a:off x="2183" y="3884"/>
                <a:ext cx="45" cy="24"/>
                <a:chOff x="3816" y="1848"/>
                <a:chExt cx="96" cy="96"/>
              </a:xfrm>
            </p:grpSpPr>
            <p:sp>
              <p:nvSpPr>
                <p:cNvPr id="41104" name="Oval 343"/>
                <p:cNvSpPr>
                  <a:spLocks noChangeArrowheads="1"/>
                </p:cNvSpPr>
                <p:nvPr/>
              </p:nvSpPr>
              <p:spPr bwMode="auto">
                <a:xfrm>
                  <a:off x="3840" y="1872"/>
                  <a:ext cx="48" cy="48"/>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105" name="Oval 344"/>
                <p:cNvSpPr>
                  <a:spLocks noChangeArrowheads="1"/>
                </p:cNvSpPr>
                <p:nvPr/>
              </p:nvSpPr>
              <p:spPr bwMode="auto">
                <a:xfrm>
                  <a:off x="3816" y="1848"/>
                  <a:ext cx="96" cy="96"/>
                </a:xfrm>
                <a:prstGeom prst="ellipse">
                  <a:avLst/>
                </a:prstGeom>
                <a:noFill/>
                <a:ln w="12700">
                  <a:solidFill>
                    <a:schemeClr val="bg2"/>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sp>
            <p:nvSpPr>
              <p:cNvPr id="41077" name="Oval 345"/>
              <p:cNvSpPr>
                <a:spLocks noChangeArrowheads="1"/>
              </p:cNvSpPr>
              <p:nvPr/>
            </p:nvSpPr>
            <p:spPr bwMode="auto">
              <a:xfrm>
                <a:off x="2256" y="3963"/>
                <a:ext cx="22"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78" name="Oval 346"/>
              <p:cNvSpPr>
                <a:spLocks noChangeArrowheads="1"/>
              </p:cNvSpPr>
              <p:nvPr/>
            </p:nvSpPr>
            <p:spPr bwMode="auto">
              <a:xfrm>
                <a:off x="2259" y="3936"/>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nvGrpSpPr>
              <p:cNvPr id="41079" name="Group 347"/>
              <p:cNvGrpSpPr>
                <a:grpSpLocks/>
              </p:cNvGrpSpPr>
              <p:nvPr/>
            </p:nvGrpSpPr>
            <p:grpSpPr bwMode="auto">
              <a:xfrm>
                <a:off x="2249" y="3906"/>
                <a:ext cx="43" cy="24"/>
                <a:chOff x="3816" y="1848"/>
                <a:chExt cx="96" cy="96"/>
              </a:xfrm>
            </p:grpSpPr>
            <p:sp>
              <p:nvSpPr>
                <p:cNvPr id="41102" name="Oval 348"/>
                <p:cNvSpPr>
                  <a:spLocks noChangeArrowheads="1"/>
                </p:cNvSpPr>
                <p:nvPr/>
              </p:nvSpPr>
              <p:spPr bwMode="auto">
                <a:xfrm>
                  <a:off x="3840" y="1872"/>
                  <a:ext cx="48" cy="48"/>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103" name="Oval 349"/>
                <p:cNvSpPr>
                  <a:spLocks noChangeArrowheads="1"/>
                </p:cNvSpPr>
                <p:nvPr/>
              </p:nvSpPr>
              <p:spPr bwMode="auto">
                <a:xfrm>
                  <a:off x="3816" y="1848"/>
                  <a:ext cx="96" cy="96"/>
                </a:xfrm>
                <a:prstGeom prst="ellipse">
                  <a:avLst/>
                </a:prstGeom>
                <a:noFill/>
                <a:ln w="12700">
                  <a:solidFill>
                    <a:schemeClr val="bg2"/>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sp>
            <p:nvSpPr>
              <p:cNvPr id="41080" name="Oval 350"/>
              <p:cNvSpPr>
                <a:spLocks noChangeArrowheads="1"/>
              </p:cNvSpPr>
              <p:nvPr/>
            </p:nvSpPr>
            <p:spPr bwMode="auto">
              <a:xfrm>
                <a:off x="2325" y="3960"/>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81" name="Oval 351"/>
              <p:cNvSpPr>
                <a:spLocks noChangeArrowheads="1"/>
              </p:cNvSpPr>
              <p:nvPr/>
            </p:nvSpPr>
            <p:spPr bwMode="auto">
              <a:xfrm>
                <a:off x="2318" y="3864"/>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82" name="Oval 352"/>
              <p:cNvSpPr>
                <a:spLocks noChangeArrowheads="1"/>
              </p:cNvSpPr>
              <p:nvPr/>
            </p:nvSpPr>
            <p:spPr bwMode="auto">
              <a:xfrm>
                <a:off x="2321" y="3841"/>
                <a:ext cx="23"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83" name="Oval 353"/>
              <p:cNvSpPr>
                <a:spLocks noChangeArrowheads="1"/>
              </p:cNvSpPr>
              <p:nvPr/>
            </p:nvSpPr>
            <p:spPr bwMode="auto">
              <a:xfrm>
                <a:off x="2321" y="3813"/>
                <a:ext cx="23"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84" name="Oval 354"/>
              <p:cNvSpPr>
                <a:spLocks noChangeArrowheads="1"/>
              </p:cNvSpPr>
              <p:nvPr/>
            </p:nvSpPr>
            <p:spPr bwMode="auto">
              <a:xfrm>
                <a:off x="2451" y="3888"/>
                <a:ext cx="23"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nvGrpSpPr>
              <p:cNvPr id="41085" name="Group 355"/>
              <p:cNvGrpSpPr>
                <a:grpSpLocks/>
              </p:cNvGrpSpPr>
              <p:nvPr/>
            </p:nvGrpSpPr>
            <p:grpSpPr bwMode="auto">
              <a:xfrm>
                <a:off x="2441" y="3820"/>
                <a:ext cx="43" cy="24"/>
                <a:chOff x="3816" y="1848"/>
                <a:chExt cx="96" cy="96"/>
              </a:xfrm>
            </p:grpSpPr>
            <p:sp>
              <p:nvSpPr>
                <p:cNvPr id="41100" name="Oval 356"/>
                <p:cNvSpPr>
                  <a:spLocks noChangeArrowheads="1"/>
                </p:cNvSpPr>
                <p:nvPr/>
              </p:nvSpPr>
              <p:spPr bwMode="auto">
                <a:xfrm>
                  <a:off x="3840" y="1872"/>
                  <a:ext cx="48" cy="48"/>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101" name="Oval 357"/>
                <p:cNvSpPr>
                  <a:spLocks noChangeArrowheads="1"/>
                </p:cNvSpPr>
                <p:nvPr/>
              </p:nvSpPr>
              <p:spPr bwMode="auto">
                <a:xfrm>
                  <a:off x="3816" y="1848"/>
                  <a:ext cx="96" cy="96"/>
                </a:xfrm>
                <a:prstGeom prst="ellipse">
                  <a:avLst/>
                </a:prstGeom>
                <a:noFill/>
                <a:ln w="12700">
                  <a:solidFill>
                    <a:schemeClr val="bg2"/>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sp>
            <p:nvSpPr>
              <p:cNvPr id="41086" name="Oval 358"/>
              <p:cNvSpPr>
                <a:spLocks noChangeArrowheads="1"/>
              </p:cNvSpPr>
              <p:nvPr/>
            </p:nvSpPr>
            <p:spPr bwMode="auto">
              <a:xfrm>
                <a:off x="2451" y="3792"/>
                <a:ext cx="23"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nvGrpSpPr>
              <p:cNvPr id="41087" name="Group 359"/>
              <p:cNvGrpSpPr>
                <a:grpSpLocks/>
              </p:cNvGrpSpPr>
              <p:nvPr/>
            </p:nvGrpSpPr>
            <p:grpSpPr bwMode="auto">
              <a:xfrm>
                <a:off x="2441" y="3740"/>
                <a:ext cx="43" cy="24"/>
                <a:chOff x="3816" y="1848"/>
                <a:chExt cx="96" cy="96"/>
              </a:xfrm>
            </p:grpSpPr>
            <p:sp>
              <p:nvSpPr>
                <p:cNvPr id="41098" name="Oval 360"/>
                <p:cNvSpPr>
                  <a:spLocks noChangeArrowheads="1"/>
                </p:cNvSpPr>
                <p:nvPr/>
              </p:nvSpPr>
              <p:spPr bwMode="auto">
                <a:xfrm>
                  <a:off x="3840" y="1872"/>
                  <a:ext cx="48" cy="48"/>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99" name="Oval 361"/>
                <p:cNvSpPr>
                  <a:spLocks noChangeArrowheads="1"/>
                </p:cNvSpPr>
                <p:nvPr/>
              </p:nvSpPr>
              <p:spPr bwMode="auto">
                <a:xfrm>
                  <a:off x="3816" y="1848"/>
                  <a:ext cx="96" cy="96"/>
                </a:xfrm>
                <a:prstGeom prst="ellipse">
                  <a:avLst/>
                </a:prstGeom>
                <a:noFill/>
                <a:ln w="12700">
                  <a:solidFill>
                    <a:schemeClr val="bg2"/>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sp>
            <p:nvSpPr>
              <p:cNvPr id="41088" name="Oval 362"/>
              <p:cNvSpPr>
                <a:spLocks noChangeArrowheads="1"/>
              </p:cNvSpPr>
              <p:nvPr/>
            </p:nvSpPr>
            <p:spPr bwMode="auto">
              <a:xfrm>
                <a:off x="2386" y="3984"/>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89" name="Oval 363"/>
              <p:cNvSpPr>
                <a:spLocks noChangeArrowheads="1"/>
              </p:cNvSpPr>
              <p:nvPr/>
            </p:nvSpPr>
            <p:spPr bwMode="auto">
              <a:xfrm>
                <a:off x="2386" y="3934"/>
                <a:ext cx="22" cy="12"/>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90" name="Oval 364"/>
              <p:cNvSpPr>
                <a:spLocks noChangeArrowheads="1"/>
              </p:cNvSpPr>
              <p:nvPr/>
            </p:nvSpPr>
            <p:spPr bwMode="auto">
              <a:xfrm>
                <a:off x="2386" y="3889"/>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91" name="Oval 365"/>
              <p:cNvSpPr>
                <a:spLocks noChangeArrowheads="1"/>
              </p:cNvSpPr>
              <p:nvPr/>
            </p:nvSpPr>
            <p:spPr bwMode="auto">
              <a:xfrm>
                <a:off x="2386" y="3816"/>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92" name="Oval 366"/>
              <p:cNvSpPr>
                <a:spLocks noChangeArrowheads="1"/>
              </p:cNvSpPr>
              <p:nvPr/>
            </p:nvSpPr>
            <p:spPr bwMode="auto">
              <a:xfrm>
                <a:off x="2517" y="3792"/>
                <a:ext cx="21"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93" name="Oval 367"/>
              <p:cNvSpPr>
                <a:spLocks noChangeArrowheads="1"/>
              </p:cNvSpPr>
              <p:nvPr/>
            </p:nvSpPr>
            <p:spPr bwMode="auto">
              <a:xfrm>
                <a:off x="2512" y="3768"/>
                <a:ext cx="22"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94" name="Oval 368"/>
              <p:cNvSpPr>
                <a:spLocks noChangeArrowheads="1"/>
              </p:cNvSpPr>
              <p:nvPr/>
            </p:nvSpPr>
            <p:spPr bwMode="auto">
              <a:xfrm>
                <a:off x="2512" y="3721"/>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95" name="Oval 369"/>
              <p:cNvSpPr>
                <a:spLocks noChangeArrowheads="1"/>
              </p:cNvSpPr>
              <p:nvPr/>
            </p:nvSpPr>
            <p:spPr bwMode="auto">
              <a:xfrm>
                <a:off x="2581" y="3717"/>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96" name="Oval 370"/>
              <p:cNvSpPr>
                <a:spLocks noChangeArrowheads="1"/>
              </p:cNvSpPr>
              <p:nvPr/>
            </p:nvSpPr>
            <p:spPr bwMode="auto">
              <a:xfrm>
                <a:off x="2649" y="3816"/>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97" name="Oval 371"/>
              <p:cNvSpPr>
                <a:spLocks noChangeArrowheads="1"/>
              </p:cNvSpPr>
              <p:nvPr/>
            </p:nvSpPr>
            <p:spPr bwMode="auto">
              <a:xfrm>
                <a:off x="2642" y="3721"/>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sp>
          <p:nvSpPr>
            <p:cNvPr id="41027" name="Rectangle 380"/>
            <p:cNvSpPr>
              <a:spLocks noChangeArrowheads="1"/>
            </p:cNvSpPr>
            <p:nvPr/>
          </p:nvSpPr>
          <p:spPr bwMode="auto">
            <a:xfrm>
              <a:off x="3034" y="3673"/>
              <a:ext cx="2618" cy="502"/>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200" b="1">
                  <a:solidFill>
                    <a:schemeClr val="bg2"/>
                  </a:solidFill>
                  <a:ea typeface="ＭＳ ゴシック" pitchFamily="49" charset="-128"/>
                </a:rPr>
                <a:t>相互に関係を持ったデータを点で表し、</a:t>
              </a:r>
              <a:r>
                <a:rPr lang="ja-JP" altLang="en-US" sz="1200" b="1">
                  <a:solidFill>
                    <a:srgbClr val="FF3300"/>
                  </a:solidFill>
                  <a:ea typeface="ＭＳ ゴシック" pitchFamily="49" charset="-128"/>
                </a:rPr>
                <a:t>２つの</a:t>
              </a:r>
            </a:p>
            <a:p>
              <a:pPr eaLnBrk="1" hangingPunct="1">
                <a:spcBef>
                  <a:spcPct val="0"/>
                </a:spcBef>
                <a:buFontTx/>
                <a:buNone/>
              </a:pPr>
              <a:r>
                <a:rPr lang="ja-JP" altLang="en-US" sz="1200" b="1">
                  <a:solidFill>
                    <a:srgbClr val="FF3300"/>
                  </a:solidFill>
                  <a:ea typeface="ＭＳ ゴシック" pitchFamily="49" charset="-128"/>
                </a:rPr>
                <a:t>データの相関関係</a:t>
              </a:r>
              <a:r>
                <a:rPr lang="ja-JP" altLang="en-US" sz="1200" b="1">
                  <a:solidFill>
                    <a:schemeClr val="bg2"/>
                  </a:solidFill>
                  <a:ea typeface="ＭＳ ゴシック" pitchFamily="49" charset="-128"/>
                </a:rPr>
                <a:t>を調べる手法。</a:t>
              </a:r>
            </a:p>
          </p:txBody>
        </p:sp>
      </p:grpSp>
      <p:sp>
        <p:nvSpPr>
          <p:cNvPr id="40970" name="Rectangle 382"/>
          <p:cNvSpPr>
            <a:spLocks noChangeArrowheads="1"/>
          </p:cNvSpPr>
          <p:nvPr/>
        </p:nvSpPr>
        <p:spPr bwMode="auto">
          <a:xfrm>
            <a:off x="4829175" y="720725"/>
            <a:ext cx="4132263" cy="346075"/>
          </a:xfrm>
          <a:prstGeom prst="rect">
            <a:avLst/>
          </a:prstGeom>
          <a:solidFill>
            <a:srgbClr val="CCFFFF"/>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ja-JP" altLang="en-US" sz="1200" b="1">
                <a:solidFill>
                  <a:schemeClr val="bg2"/>
                </a:solidFill>
              </a:rPr>
              <a:t>用途・目的</a:t>
            </a:r>
          </a:p>
        </p:txBody>
      </p:sp>
      <p:grpSp>
        <p:nvGrpSpPr>
          <p:cNvPr id="40971" name="Group 445"/>
          <p:cNvGrpSpPr>
            <a:grpSpLocks/>
          </p:cNvGrpSpPr>
          <p:nvPr/>
        </p:nvGrpSpPr>
        <p:grpSpPr bwMode="auto">
          <a:xfrm>
            <a:off x="279400" y="3398838"/>
            <a:ext cx="8693150" cy="793750"/>
            <a:chOff x="176" y="2141"/>
            <a:chExt cx="5476" cy="500"/>
          </a:xfrm>
        </p:grpSpPr>
        <p:sp>
          <p:nvSpPr>
            <p:cNvPr id="40994" name="Rectangle 53"/>
            <p:cNvSpPr>
              <a:spLocks noChangeArrowheads="1"/>
            </p:cNvSpPr>
            <p:nvPr/>
          </p:nvSpPr>
          <p:spPr bwMode="auto">
            <a:xfrm>
              <a:off x="1664" y="2141"/>
              <a:ext cx="1396" cy="496"/>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endParaRPr lang="ja-JP" altLang="ja-JP" sz="800">
                <a:solidFill>
                  <a:schemeClr val="bg2"/>
                </a:solidFill>
              </a:endParaRPr>
            </a:p>
          </p:txBody>
        </p:sp>
        <p:sp>
          <p:nvSpPr>
            <p:cNvPr id="40995" name="Rectangle 50"/>
            <p:cNvSpPr>
              <a:spLocks noChangeArrowheads="1"/>
            </p:cNvSpPr>
            <p:nvPr/>
          </p:nvSpPr>
          <p:spPr bwMode="auto">
            <a:xfrm>
              <a:off x="369" y="2152"/>
              <a:ext cx="1302" cy="489"/>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ja-JP" altLang="en-US" sz="1600" b="1">
                  <a:solidFill>
                    <a:schemeClr val="bg2"/>
                  </a:solidFill>
                </a:rPr>
                <a:t>グラフ</a:t>
              </a:r>
            </a:p>
            <a:p>
              <a:pPr algn="ctr">
                <a:spcBef>
                  <a:spcPct val="0"/>
                </a:spcBef>
                <a:buFontTx/>
                <a:buNone/>
              </a:pPr>
              <a:r>
                <a:rPr lang="ja-JP" altLang="en-US" sz="1600" b="1">
                  <a:solidFill>
                    <a:schemeClr val="bg2"/>
                  </a:solidFill>
                </a:rPr>
                <a:t>（棒・円・折線）</a:t>
              </a:r>
            </a:p>
          </p:txBody>
        </p:sp>
        <p:sp>
          <p:nvSpPr>
            <p:cNvPr id="40996" name="Rectangle 373"/>
            <p:cNvSpPr>
              <a:spLocks noChangeArrowheads="1"/>
            </p:cNvSpPr>
            <p:nvPr/>
          </p:nvSpPr>
          <p:spPr bwMode="auto">
            <a:xfrm>
              <a:off x="176" y="2144"/>
              <a:ext cx="193" cy="497"/>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en-US" altLang="ja-JP" sz="1200" b="1">
                  <a:solidFill>
                    <a:schemeClr val="bg2"/>
                  </a:solidFill>
                  <a:latin typeface="ＭＳ Ｐゴシック" charset="-128"/>
                </a:rPr>
                <a:t>4</a:t>
              </a:r>
            </a:p>
          </p:txBody>
        </p:sp>
        <p:sp>
          <p:nvSpPr>
            <p:cNvPr id="40997" name="Rectangle 379"/>
            <p:cNvSpPr>
              <a:spLocks noChangeArrowheads="1"/>
            </p:cNvSpPr>
            <p:nvPr/>
          </p:nvSpPr>
          <p:spPr bwMode="auto">
            <a:xfrm>
              <a:off x="3034" y="2144"/>
              <a:ext cx="2618" cy="481"/>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200" b="1">
                  <a:solidFill>
                    <a:schemeClr val="bg2"/>
                  </a:solidFill>
                  <a:ea typeface="ＭＳ ゴシック" pitchFamily="49" charset="-128"/>
                </a:rPr>
                <a:t>データの大きさ、変化、割合などをグラフに表わすことで</a:t>
              </a:r>
              <a:r>
                <a:rPr lang="ja-JP" altLang="en-US" sz="1200" b="1">
                  <a:solidFill>
                    <a:srgbClr val="FF3300"/>
                  </a:solidFill>
                  <a:ea typeface="ＭＳ ゴシック" pitchFamily="49" charset="-128"/>
                </a:rPr>
                <a:t>データの構造、様子を一目で把握</a:t>
              </a:r>
              <a:r>
                <a:rPr lang="ja-JP" altLang="en-US" sz="1200" b="1">
                  <a:solidFill>
                    <a:schemeClr val="bg2"/>
                  </a:solidFill>
                  <a:ea typeface="ＭＳ ゴシック" pitchFamily="49" charset="-128"/>
                </a:rPr>
                <a:t>するための手法。</a:t>
              </a:r>
            </a:p>
          </p:txBody>
        </p:sp>
        <p:grpSp>
          <p:nvGrpSpPr>
            <p:cNvPr id="40998" name="Group 440"/>
            <p:cNvGrpSpPr>
              <a:grpSpLocks/>
            </p:cNvGrpSpPr>
            <p:nvPr/>
          </p:nvGrpSpPr>
          <p:grpSpPr bwMode="auto">
            <a:xfrm>
              <a:off x="1704" y="2252"/>
              <a:ext cx="1311" cy="328"/>
              <a:chOff x="1713" y="2252"/>
              <a:chExt cx="1311" cy="328"/>
            </a:xfrm>
          </p:grpSpPr>
          <p:grpSp>
            <p:nvGrpSpPr>
              <p:cNvPr id="40999" name="Group 383"/>
              <p:cNvGrpSpPr>
                <a:grpSpLocks/>
              </p:cNvGrpSpPr>
              <p:nvPr/>
            </p:nvGrpSpPr>
            <p:grpSpPr bwMode="auto">
              <a:xfrm>
                <a:off x="1713" y="2252"/>
                <a:ext cx="407" cy="328"/>
                <a:chOff x="1968" y="1919"/>
                <a:chExt cx="1824" cy="1582"/>
              </a:xfrm>
            </p:grpSpPr>
            <p:sp>
              <p:nvSpPr>
                <p:cNvPr id="41017" name="Line 384"/>
                <p:cNvSpPr>
                  <a:spLocks noChangeShapeType="1"/>
                </p:cNvSpPr>
                <p:nvPr/>
              </p:nvSpPr>
              <p:spPr bwMode="auto">
                <a:xfrm>
                  <a:off x="1968" y="1919"/>
                  <a:ext cx="0" cy="1582"/>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18" name="Line 385"/>
                <p:cNvSpPr>
                  <a:spLocks noChangeShapeType="1"/>
                </p:cNvSpPr>
                <p:nvPr/>
              </p:nvSpPr>
              <p:spPr bwMode="auto">
                <a:xfrm>
                  <a:off x="1968" y="3501"/>
                  <a:ext cx="1824"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019" name="Rectangle 386" descr="25%"/>
                <p:cNvSpPr>
                  <a:spLocks noChangeArrowheads="1"/>
                </p:cNvSpPr>
                <p:nvPr/>
              </p:nvSpPr>
              <p:spPr bwMode="auto">
                <a:xfrm>
                  <a:off x="2112" y="2111"/>
                  <a:ext cx="288" cy="1390"/>
                </a:xfrm>
                <a:prstGeom prst="rect">
                  <a:avLst/>
                </a:prstGeom>
                <a:noFill/>
                <a:ln w="6350">
                  <a:solidFill>
                    <a:schemeClr val="bg2"/>
                  </a:solidFill>
                  <a:miter lim="800000"/>
                  <a:headEnd/>
                  <a:tailEnd/>
                </a:ln>
                <a:effectLst/>
                <a:extLst>
                  <a:ext uri="{909E8E84-426E-40DD-AFC4-6F175D3DCCD1}">
                    <a14:hiddenFill xmlns:a14="http://schemas.microsoft.com/office/drawing/2010/main">
                      <a:pattFill prst="pct25">
                        <a:fgClr>
                          <a:srgbClr val="0000FF"/>
                        </a:fgClr>
                        <a:bgClr>
                          <a:srgbClr val="FFFFFF"/>
                        </a:bgClr>
                      </a:patt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20" name="Rectangle 387"/>
                <p:cNvSpPr>
                  <a:spLocks noChangeArrowheads="1"/>
                </p:cNvSpPr>
                <p:nvPr/>
              </p:nvSpPr>
              <p:spPr bwMode="auto">
                <a:xfrm>
                  <a:off x="2544" y="2303"/>
                  <a:ext cx="288" cy="1198"/>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21" name="Rectangle 388"/>
                <p:cNvSpPr>
                  <a:spLocks noChangeArrowheads="1"/>
                </p:cNvSpPr>
                <p:nvPr/>
              </p:nvSpPr>
              <p:spPr bwMode="auto">
                <a:xfrm>
                  <a:off x="2976" y="2782"/>
                  <a:ext cx="288" cy="719"/>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22" name="Rectangle 389"/>
                <p:cNvSpPr>
                  <a:spLocks noChangeArrowheads="1"/>
                </p:cNvSpPr>
                <p:nvPr/>
              </p:nvSpPr>
              <p:spPr bwMode="auto">
                <a:xfrm>
                  <a:off x="3408" y="2590"/>
                  <a:ext cx="288" cy="91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grpSp>
            <p:nvGrpSpPr>
              <p:cNvPr id="41000" name="Group 439"/>
              <p:cNvGrpSpPr>
                <a:grpSpLocks/>
              </p:cNvGrpSpPr>
              <p:nvPr/>
            </p:nvGrpSpPr>
            <p:grpSpPr bwMode="auto">
              <a:xfrm>
                <a:off x="2192" y="2279"/>
                <a:ext cx="832" cy="288"/>
                <a:chOff x="2192" y="2279"/>
                <a:chExt cx="832" cy="288"/>
              </a:xfrm>
            </p:grpSpPr>
            <p:sp>
              <p:nvSpPr>
                <p:cNvPr id="41001" name="Line 406"/>
                <p:cNvSpPr>
                  <a:spLocks noChangeShapeType="1"/>
                </p:cNvSpPr>
                <p:nvPr/>
              </p:nvSpPr>
              <p:spPr bwMode="auto">
                <a:xfrm>
                  <a:off x="2544" y="2279"/>
                  <a:ext cx="0" cy="28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002" name="Line 407"/>
                <p:cNvSpPr>
                  <a:spLocks noChangeShapeType="1"/>
                </p:cNvSpPr>
                <p:nvPr/>
              </p:nvSpPr>
              <p:spPr bwMode="auto">
                <a:xfrm>
                  <a:off x="2509" y="2533"/>
                  <a:ext cx="515"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003" name="Freeform 408"/>
                <p:cNvSpPr>
                  <a:spLocks/>
                </p:cNvSpPr>
                <p:nvPr/>
              </p:nvSpPr>
              <p:spPr bwMode="auto">
                <a:xfrm>
                  <a:off x="2561" y="2313"/>
                  <a:ext cx="437" cy="144"/>
                </a:xfrm>
                <a:custGeom>
                  <a:avLst/>
                  <a:gdLst>
                    <a:gd name="T0" fmla="*/ 0 w 306"/>
                    <a:gd name="T1" fmla="*/ 1871473 h 102"/>
                    <a:gd name="T2" fmla="*/ 1855191 w 306"/>
                    <a:gd name="T3" fmla="*/ 3174912 h 102"/>
                    <a:gd name="T4" fmla="*/ 3972080 w 306"/>
                    <a:gd name="T5" fmla="*/ 1128352 h 102"/>
                    <a:gd name="T6" fmla="*/ 4734375 w 306"/>
                    <a:gd name="T7" fmla="*/ 3174912 h 102"/>
                    <a:gd name="T8" fmla="*/ 6844003 w 306"/>
                    <a:gd name="T9" fmla="*/ 755682 h 102"/>
                    <a:gd name="T10" fmla="*/ 9761006 w 306"/>
                    <a:gd name="T11" fmla="*/ 0 h 102"/>
                    <a:gd name="T12" fmla="*/ 10560909 w 306"/>
                    <a:gd name="T13" fmla="*/ 2041968 h 102"/>
                    <a:gd name="T14" fmla="*/ 12410213 w 306"/>
                    <a:gd name="T15" fmla="*/ 379153 h 102"/>
                    <a:gd name="T16" fmla="*/ 13440361 w 306"/>
                    <a:gd name="T17" fmla="*/ 1506134 h 10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06" h="102">
                      <a:moveTo>
                        <a:pt x="0" y="60"/>
                      </a:moveTo>
                      <a:lnTo>
                        <a:pt x="42" y="102"/>
                      </a:lnTo>
                      <a:lnTo>
                        <a:pt x="90" y="36"/>
                      </a:lnTo>
                      <a:lnTo>
                        <a:pt x="108" y="102"/>
                      </a:lnTo>
                      <a:lnTo>
                        <a:pt x="156" y="24"/>
                      </a:lnTo>
                      <a:lnTo>
                        <a:pt x="222" y="0"/>
                      </a:lnTo>
                      <a:lnTo>
                        <a:pt x="240" y="66"/>
                      </a:lnTo>
                      <a:lnTo>
                        <a:pt x="282" y="12"/>
                      </a:lnTo>
                      <a:lnTo>
                        <a:pt x="306" y="48"/>
                      </a:lnTo>
                    </a:path>
                  </a:pathLst>
                </a:custGeom>
                <a:noFill/>
                <a:ln w="9525">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004" name="Oval 409"/>
                <p:cNvSpPr>
                  <a:spLocks noChangeArrowheads="1"/>
                </p:cNvSpPr>
                <p:nvPr/>
              </p:nvSpPr>
              <p:spPr bwMode="auto">
                <a:xfrm>
                  <a:off x="2770" y="2350"/>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05" name="Oval 410"/>
                <p:cNvSpPr>
                  <a:spLocks noChangeArrowheads="1"/>
                </p:cNvSpPr>
                <p:nvPr/>
              </p:nvSpPr>
              <p:spPr bwMode="auto">
                <a:xfrm>
                  <a:off x="2898" y="2409"/>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06" name="Oval 411"/>
                <p:cNvSpPr>
                  <a:spLocks noChangeArrowheads="1"/>
                </p:cNvSpPr>
                <p:nvPr/>
              </p:nvSpPr>
              <p:spPr bwMode="auto">
                <a:xfrm>
                  <a:off x="2958" y="2333"/>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07" name="Oval 412"/>
                <p:cNvSpPr>
                  <a:spLocks noChangeArrowheads="1"/>
                </p:cNvSpPr>
                <p:nvPr/>
              </p:nvSpPr>
              <p:spPr bwMode="auto">
                <a:xfrm>
                  <a:off x="2710" y="2460"/>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08" name="Oval 413"/>
                <p:cNvSpPr>
                  <a:spLocks noChangeArrowheads="1"/>
                </p:cNvSpPr>
                <p:nvPr/>
              </p:nvSpPr>
              <p:spPr bwMode="auto">
                <a:xfrm>
                  <a:off x="2684" y="2358"/>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09" name="Oval 414"/>
                <p:cNvSpPr>
                  <a:spLocks noChangeArrowheads="1"/>
                </p:cNvSpPr>
                <p:nvPr/>
              </p:nvSpPr>
              <p:spPr bwMode="auto">
                <a:xfrm>
                  <a:off x="2615" y="2460"/>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10" name="Oval 415"/>
                <p:cNvSpPr>
                  <a:spLocks noChangeArrowheads="1"/>
                </p:cNvSpPr>
                <p:nvPr/>
              </p:nvSpPr>
              <p:spPr bwMode="auto">
                <a:xfrm>
                  <a:off x="2555" y="2401"/>
                  <a:ext cx="22" cy="12"/>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11" name="Oval 416"/>
                <p:cNvSpPr>
                  <a:spLocks noChangeArrowheads="1"/>
                </p:cNvSpPr>
                <p:nvPr/>
              </p:nvSpPr>
              <p:spPr bwMode="auto">
                <a:xfrm>
                  <a:off x="2864" y="2299"/>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12" name="Oval 417"/>
                <p:cNvSpPr>
                  <a:spLocks noChangeArrowheads="1"/>
                </p:cNvSpPr>
                <p:nvPr/>
              </p:nvSpPr>
              <p:spPr bwMode="auto">
                <a:xfrm>
                  <a:off x="2192" y="2288"/>
                  <a:ext cx="292" cy="279"/>
                </a:xfrm>
                <a:prstGeom prst="ellipse">
                  <a:avLst/>
                </a:prstGeom>
                <a:noFill/>
                <a:ln w="9525">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013" name="Line 418"/>
                <p:cNvSpPr>
                  <a:spLocks noChangeShapeType="1"/>
                </p:cNvSpPr>
                <p:nvPr/>
              </p:nvSpPr>
              <p:spPr bwMode="auto">
                <a:xfrm>
                  <a:off x="2338" y="2296"/>
                  <a:ext cx="0" cy="144"/>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014" name="Line 419"/>
                <p:cNvSpPr>
                  <a:spLocks noChangeShapeType="1"/>
                </p:cNvSpPr>
                <p:nvPr/>
              </p:nvSpPr>
              <p:spPr bwMode="auto">
                <a:xfrm flipV="1">
                  <a:off x="2338" y="2322"/>
                  <a:ext cx="94" cy="118"/>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015" name="Line 421"/>
                <p:cNvSpPr>
                  <a:spLocks noChangeShapeType="1"/>
                </p:cNvSpPr>
                <p:nvPr/>
              </p:nvSpPr>
              <p:spPr bwMode="auto">
                <a:xfrm flipH="1">
                  <a:off x="2218" y="2440"/>
                  <a:ext cx="111" cy="77"/>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016" name="Line 422"/>
                <p:cNvSpPr>
                  <a:spLocks noChangeShapeType="1"/>
                </p:cNvSpPr>
                <p:nvPr/>
              </p:nvSpPr>
              <p:spPr bwMode="auto">
                <a:xfrm>
                  <a:off x="2201" y="2364"/>
                  <a:ext cx="137" cy="76"/>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grpSp>
      <p:sp>
        <p:nvSpPr>
          <p:cNvPr id="40972" name="Text Box 426"/>
          <p:cNvSpPr txBox="1">
            <a:spLocks noChangeArrowheads="1"/>
          </p:cNvSpPr>
          <p:nvPr/>
        </p:nvSpPr>
        <p:spPr bwMode="auto">
          <a:xfrm>
            <a:off x="257175" y="176213"/>
            <a:ext cx="2430463"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lnSpc>
                <a:spcPct val="105000"/>
              </a:lnSpc>
              <a:spcBef>
                <a:spcPct val="0"/>
              </a:spcBef>
              <a:spcAft>
                <a:spcPct val="15000"/>
              </a:spcAft>
              <a:buFontTx/>
              <a:buNone/>
            </a:pPr>
            <a:r>
              <a:rPr lang="en-US" altLang="ja-JP" sz="2400">
                <a:solidFill>
                  <a:schemeClr val="bg1"/>
                </a:solidFill>
                <a:latin typeface="HGP創英角ﾎﾟｯﾌﾟ体" pitchFamily="50" charset="-128"/>
                <a:ea typeface="HGP創英角ﾎﾟｯﾌﾟ体" pitchFamily="50" charset="-128"/>
              </a:rPr>
              <a:t>■</a:t>
            </a:r>
            <a:r>
              <a:rPr lang="ja-JP" altLang="en-US" sz="2400">
                <a:solidFill>
                  <a:schemeClr val="bg1"/>
                </a:solidFill>
                <a:latin typeface="HGP創英角ﾎﾟｯﾌﾟ体" pitchFamily="50" charset="-128"/>
                <a:ea typeface="HGP創英角ﾎﾟｯﾌﾟ体" pitchFamily="50" charset="-128"/>
              </a:rPr>
              <a:t>ＱＣ７つ道具</a:t>
            </a:r>
          </a:p>
        </p:txBody>
      </p:sp>
      <p:sp>
        <p:nvSpPr>
          <p:cNvPr id="40973" name="Text Box 433"/>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３８</a:t>
            </a:r>
            <a:endParaRPr lang="en-US" altLang="ja-JP" sz="1600">
              <a:solidFill>
                <a:schemeClr val="bg2"/>
              </a:solidFill>
              <a:ea typeface="HG正楷書体-PRO" pitchFamily="66" charset="-128"/>
            </a:endParaRPr>
          </a:p>
        </p:txBody>
      </p:sp>
      <p:grpSp>
        <p:nvGrpSpPr>
          <p:cNvPr id="40974" name="Group 464"/>
          <p:cNvGrpSpPr>
            <a:grpSpLocks/>
          </p:cNvGrpSpPr>
          <p:nvPr/>
        </p:nvGrpSpPr>
        <p:grpSpPr bwMode="auto">
          <a:xfrm>
            <a:off x="265113" y="4167188"/>
            <a:ext cx="8693150" cy="912812"/>
            <a:chOff x="167" y="2625"/>
            <a:chExt cx="5476" cy="575"/>
          </a:xfrm>
        </p:grpSpPr>
        <p:sp>
          <p:nvSpPr>
            <p:cNvPr id="40975" name="Rectangle 52"/>
            <p:cNvSpPr>
              <a:spLocks noChangeArrowheads="1"/>
            </p:cNvSpPr>
            <p:nvPr/>
          </p:nvSpPr>
          <p:spPr bwMode="auto">
            <a:xfrm>
              <a:off x="360" y="2625"/>
              <a:ext cx="1303" cy="567"/>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1600" b="1">
                  <a:solidFill>
                    <a:schemeClr val="bg2"/>
                  </a:solidFill>
                </a:rPr>
                <a:t>　　　　管　理　図</a:t>
              </a:r>
            </a:p>
          </p:txBody>
        </p:sp>
        <p:sp>
          <p:nvSpPr>
            <p:cNvPr id="40976" name="Rectangle 374"/>
            <p:cNvSpPr>
              <a:spLocks noChangeArrowheads="1"/>
            </p:cNvSpPr>
            <p:nvPr/>
          </p:nvSpPr>
          <p:spPr bwMode="auto">
            <a:xfrm>
              <a:off x="167" y="2625"/>
              <a:ext cx="193" cy="557"/>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a:spcBef>
                  <a:spcPct val="0"/>
                </a:spcBef>
                <a:buFontTx/>
                <a:buNone/>
              </a:pPr>
              <a:r>
                <a:rPr lang="en-US" altLang="ja-JP" sz="1200" b="1">
                  <a:solidFill>
                    <a:schemeClr val="bg2"/>
                  </a:solidFill>
                  <a:latin typeface="ＭＳ Ｐゴシック" charset="-128"/>
                </a:rPr>
                <a:t>5</a:t>
              </a:r>
            </a:p>
          </p:txBody>
        </p:sp>
        <p:sp>
          <p:nvSpPr>
            <p:cNvPr id="40977" name="Rectangle 381"/>
            <p:cNvSpPr>
              <a:spLocks noChangeArrowheads="1"/>
            </p:cNvSpPr>
            <p:nvPr/>
          </p:nvSpPr>
          <p:spPr bwMode="auto">
            <a:xfrm>
              <a:off x="3034" y="2625"/>
              <a:ext cx="2609" cy="562"/>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200" b="1">
                  <a:solidFill>
                    <a:schemeClr val="bg2"/>
                  </a:solidFill>
                  <a:ea typeface="ＭＳ ゴシック" pitchFamily="49" charset="-128"/>
                </a:rPr>
                <a:t>工程に異常が発生していないかどうかを</a:t>
              </a:r>
              <a:r>
                <a:rPr lang="ja-JP" altLang="en-US" sz="1200" b="1">
                  <a:solidFill>
                    <a:srgbClr val="FF3300"/>
                  </a:solidFill>
                  <a:ea typeface="ＭＳ ゴシック" pitchFamily="49" charset="-128"/>
                </a:rPr>
                <a:t>特性値の変動から判断</a:t>
              </a:r>
              <a:r>
                <a:rPr lang="ja-JP" altLang="en-US" sz="1200" b="1">
                  <a:solidFill>
                    <a:schemeClr val="bg2"/>
                  </a:solidFill>
                  <a:ea typeface="ＭＳ ゴシック" pitchFamily="49" charset="-128"/>
                </a:rPr>
                <a:t>するために使われる手法。</a:t>
              </a:r>
            </a:p>
          </p:txBody>
        </p:sp>
        <p:grpSp>
          <p:nvGrpSpPr>
            <p:cNvPr id="40978" name="Group 463"/>
            <p:cNvGrpSpPr>
              <a:grpSpLocks/>
            </p:cNvGrpSpPr>
            <p:nvPr/>
          </p:nvGrpSpPr>
          <p:grpSpPr bwMode="auto">
            <a:xfrm>
              <a:off x="1654" y="2632"/>
              <a:ext cx="1375" cy="568"/>
              <a:chOff x="1654" y="2632"/>
              <a:chExt cx="1375" cy="568"/>
            </a:xfrm>
          </p:grpSpPr>
          <p:grpSp>
            <p:nvGrpSpPr>
              <p:cNvPr id="40979" name="Group 458"/>
              <p:cNvGrpSpPr>
                <a:grpSpLocks/>
              </p:cNvGrpSpPr>
              <p:nvPr/>
            </p:nvGrpSpPr>
            <p:grpSpPr bwMode="auto">
              <a:xfrm>
                <a:off x="1654" y="2632"/>
                <a:ext cx="1375" cy="568"/>
                <a:chOff x="2682" y="0"/>
                <a:chExt cx="1375" cy="550"/>
              </a:xfrm>
            </p:grpSpPr>
            <p:sp>
              <p:nvSpPr>
                <p:cNvPr id="40983" name="Line 391"/>
                <p:cNvSpPr>
                  <a:spLocks noChangeShapeType="1"/>
                </p:cNvSpPr>
                <p:nvPr/>
              </p:nvSpPr>
              <p:spPr bwMode="auto">
                <a:xfrm>
                  <a:off x="2996" y="181"/>
                  <a:ext cx="618"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0984" name="Line 392"/>
                <p:cNvSpPr>
                  <a:spLocks noChangeShapeType="1"/>
                </p:cNvSpPr>
                <p:nvPr/>
              </p:nvSpPr>
              <p:spPr bwMode="auto">
                <a:xfrm>
                  <a:off x="2995" y="418"/>
                  <a:ext cx="618"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0985" name="Line 393"/>
                <p:cNvSpPr>
                  <a:spLocks noChangeShapeType="1"/>
                </p:cNvSpPr>
                <p:nvPr/>
              </p:nvSpPr>
              <p:spPr bwMode="auto">
                <a:xfrm>
                  <a:off x="3031" y="308"/>
                  <a:ext cx="618" cy="0"/>
                </a:xfrm>
                <a:prstGeom prst="line">
                  <a:avLst/>
                </a:prstGeom>
                <a:noFill/>
                <a:ln w="9525" cap="rnd">
                  <a:solidFill>
                    <a:schemeClr val="bg2"/>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0986" name="Line 394"/>
                <p:cNvSpPr>
                  <a:spLocks noChangeShapeType="1"/>
                </p:cNvSpPr>
                <p:nvPr/>
              </p:nvSpPr>
              <p:spPr bwMode="auto">
                <a:xfrm>
                  <a:off x="3138" y="187"/>
                  <a:ext cx="68" cy="128"/>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0987" name="Line 420"/>
                <p:cNvSpPr>
                  <a:spLocks noChangeShapeType="1"/>
                </p:cNvSpPr>
                <p:nvPr/>
              </p:nvSpPr>
              <p:spPr bwMode="auto">
                <a:xfrm>
                  <a:off x="3277" y="233"/>
                  <a:ext cx="103" cy="93"/>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40988" name="Group 446"/>
                <p:cNvGrpSpPr>
                  <a:grpSpLocks/>
                </p:cNvGrpSpPr>
                <p:nvPr/>
              </p:nvGrpSpPr>
              <p:grpSpPr bwMode="auto">
                <a:xfrm>
                  <a:off x="2682" y="0"/>
                  <a:ext cx="1375" cy="550"/>
                  <a:chOff x="1663" y="2633"/>
                  <a:chExt cx="1401" cy="559"/>
                </a:xfrm>
              </p:grpSpPr>
              <p:sp>
                <p:nvSpPr>
                  <p:cNvPr id="40989" name="Rectangle 51"/>
                  <p:cNvSpPr>
                    <a:spLocks noChangeArrowheads="1"/>
                  </p:cNvSpPr>
                  <p:nvPr/>
                </p:nvSpPr>
                <p:spPr bwMode="auto">
                  <a:xfrm>
                    <a:off x="1663" y="2633"/>
                    <a:ext cx="1396" cy="559"/>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0990" name="Freeform 395"/>
                  <p:cNvSpPr>
                    <a:spLocks/>
                  </p:cNvSpPr>
                  <p:nvPr/>
                </p:nvSpPr>
                <p:spPr bwMode="auto">
                  <a:xfrm>
                    <a:off x="2072" y="2813"/>
                    <a:ext cx="592" cy="254"/>
                  </a:xfrm>
                  <a:custGeom>
                    <a:avLst/>
                    <a:gdLst>
                      <a:gd name="T0" fmla="*/ 0 w 414"/>
                      <a:gd name="T1" fmla="*/ 3669067 h 180"/>
                      <a:gd name="T2" fmla="*/ 2460358 w 414"/>
                      <a:gd name="T3" fmla="*/ 743562 h 180"/>
                      <a:gd name="T4" fmla="*/ 4673861 w 414"/>
                      <a:gd name="T5" fmla="*/ 5518918 h 180"/>
                      <a:gd name="T6" fmla="*/ 7654489 w 414"/>
                      <a:gd name="T7" fmla="*/ 0 h 180"/>
                      <a:gd name="T8" fmla="*/ 9043784 w 414"/>
                      <a:gd name="T9" fmla="*/ 4412614 h 180"/>
                      <a:gd name="T10" fmla="*/ 11491691 w 414"/>
                      <a:gd name="T11" fmla="*/ 1112887 h 180"/>
                      <a:gd name="T12" fmla="*/ 13155368 w 414"/>
                      <a:gd name="T13" fmla="*/ 4043080 h 180"/>
                      <a:gd name="T14" fmla="*/ 15069549 w 414"/>
                      <a:gd name="T15" fmla="*/ 175686 h 180"/>
                      <a:gd name="T16" fmla="*/ 16163998 w 414"/>
                      <a:gd name="T17" fmla="*/ 2390874 h 180"/>
                      <a:gd name="T18" fmla="*/ 16997678 w 414"/>
                      <a:gd name="T19" fmla="*/ 1277606 h 180"/>
                      <a:gd name="T20" fmla="*/ 18923363 w 414"/>
                      <a:gd name="T21" fmla="*/ 4972909 h 18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14" h="180">
                        <a:moveTo>
                          <a:pt x="0" y="120"/>
                        </a:moveTo>
                        <a:cubicBezTo>
                          <a:pt x="7" y="100"/>
                          <a:pt x="37" y="41"/>
                          <a:pt x="54" y="24"/>
                        </a:cubicBezTo>
                        <a:lnTo>
                          <a:pt x="102" y="180"/>
                        </a:lnTo>
                        <a:lnTo>
                          <a:pt x="168" y="0"/>
                        </a:lnTo>
                        <a:lnTo>
                          <a:pt x="198" y="144"/>
                        </a:lnTo>
                        <a:lnTo>
                          <a:pt x="252" y="36"/>
                        </a:lnTo>
                        <a:lnTo>
                          <a:pt x="288" y="132"/>
                        </a:lnTo>
                        <a:lnTo>
                          <a:pt x="330" y="6"/>
                        </a:lnTo>
                        <a:lnTo>
                          <a:pt x="354" y="78"/>
                        </a:lnTo>
                        <a:lnTo>
                          <a:pt x="372" y="42"/>
                        </a:lnTo>
                        <a:lnTo>
                          <a:pt x="414" y="162"/>
                        </a:lnTo>
                      </a:path>
                    </a:pathLst>
                  </a:custGeom>
                  <a:noFill/>
                  <a:ln w="9525">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0991" name="Text Box 430"/>
                  <p:cNvSpPr txBox="1">
                    <a:spLocks noChangeArrowheads="1"/>
                  </p:cNvSpPr>
                  <p:nvPr/>
                </p:nvSpPr>
                <p:spPr bwMode="auto">
                  <a:xfrm>
                    <a:off x="2624" y="2744"/>
                    <a:ext cx="360" cy="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800">
                        <a:solidFill>
                          <a:schemeClr val="bg2"/>
                        </a:solidFill>
                        <a:ea typeface="HG正楷書体-PRO" pitchFamily="66" charset="-128"/>
                      </a:rPr>
                      <a:t>ＵＣＬ</a:t>
                    </a:r>
                  </a:p>
                </p:txBody>
              </p:sp>
              <p:sp>
                <p:nvSpPr>
                  <p:cNvPr id="40992" name="Text Box 431"/>
                  <p:cNvSpPr txBox="1">
                    <a:spLocks noChangeArrowheads="1"/>
                  </p:cNvSpPr>
                  <p:nvPr/>
                </p:nvSpPr>
                <p:spPr bwMode="auto">
                  <a:xfrm>
                    <a:off x="2640" y="2984"/>
                    <a:ext cx="360" cy="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800">
                        <a:solidFill>
                          <a:schemeClr val="bg2"/>
                        </a:solidFill>
                        <a:ea typeface="HG正楷書体-PRO" pitchFamily="66" charset="-128"/>
                      </a:rPr>
                      <a:t>ＬＣＬ</a:t>
                    </a:r>
                  </a:p>
                </p:txBody>
              </p:sp>
              <p:sp>
                <p:nvSpPr>
                  <p:cNvPr id="40993" name="Text Box 432"/>
                  <p:cNvSpPr txBox="1">
                    <a:spLocks noChangeArrowheads="1"/>
                  </p:cNvSpPr>
                  <p:nvPr/>
                </p:nvSpPr>
                <p:spPr bwMode="auto">
                  <a:xfrm>
                    <a:off x="2704" y="2880"/>
                    <a:ext cx="360" cy="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800">
                        <a:solidFill>
                          <a:schemeClr val="bg2"/>
                        </a:solidFill>
                        <a:ea typeface="HG正楷書体-PRO" pitchFamily="66" charset="-128"/>
                      </a:rPr>
                      <a:t>平均</a:t>
                    </a:r>
                  </a:p>
                </p:txBody>
              </p:sp>
            </p:grpSp>
          </p:grpSp>
          <p:sp>
            <p:nvSpPr>
              <p:cNvPr id="40980" name="Line 459"/>
              <p:cNvSpPr>
                <a:spLocks noChangeShapeType="1"/>
              </p:cNvSpPr>
              <p:nvPr/>
            </p:nvSpPr>
            <p:spPr bwMode="auto">
              <a:xfrm>
                <a:off x="1915" y="2853"/>
                <a:ext cx="682"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0981" name="Line 460"/>
              <p:cNvSpPr>
                <a:spLocks noChangeShapeType="1"/>
              </p:cNvSpPr>
              <p:nvPr/>
            </p:nvSpPr>
            <p:spPr bwMode="auto">
              <a:xfrm flipV="1">
                <a:off x="1923" y="2942"/>
                <a:ext cx="736" cy="9"/>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0982" name="Line 461"/>
              <p:cNvSpPr>
                <a:spLocks noChangeShapeType="1"/>
              </p:cNvSpPr>
              <p:nvPr/>
            </p:nvSpPr>
            <p:spPr bwMode="auto">
              <a:xfrm>
                <a:off x="1924" y="3057"/>
                <a:ext cx="691"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テキスト ボックス 2"/>
          <p:cNvSpPr txBox="1">
            <a:spLocks noChangeArrowheads="1"/>
          </p:cNvSpPr>
          <p:nvPr/>
        </p:nvSpPr>
        <p:spPr bwMode="auto">
          <a:xfrm>
            <a:off x="339725" y="1149350"/>
            <a:ext cx="77390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000" b="1">
                <a:solidFill>
                  <a:schemeClr val="bg2"/>
                </a:solidFill>
                <a:latin typeface="HG丸ｺﾞｼｯｸM-PRO" pitchFamily="50" charset="-128"/>
                <a:ea typeface="HG丸ｺﾞｼｯｸM-PRO" pitchFamily="50" charset="-128"/>
              </a:rPr>
              <a:t>スタートは</a:t>
            </a:r>
            <a:endParaRPr lang="en-US" altLang="ja-JP" sz="2000" b="1">
              <a:solidFill>
                <a:schemeClr val="bg2"/>
              </a:solidFill>
              <a:latin typeface="HG丸ｺﾞｼｯｸM-PRO" pitchFamily="50" charset="-128"/>
              <a:ea typeface="HG丸ｺﾞｼｯｸM-PRO" pitchFamily="50" charset="-128"/>
            </a:endParaRPr>
          </a:p>
        </p:txBody>
      </p:sp>
      <p:sp>
        <p:nvSpPr>
          <p:cNvPr id="5123" name="テキスト ボックス 2"/>
          <p:cNvSpPr txBox="1">
            <a:spLocks noChangeArrowheads="1"/>
          </p:cNvSpPr>
          <p:nvPr/>
        </p:nvSpPr>
        <p:spPr bwMode="auto">
          <a:xfrm>
            <a:off x="3662363" y="1601788"/>
            <a:ext cx="54816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000" b="1">
                <a:solidFill>
                  <a:schemeClr val="bg2"/>
                </a:solidFill>
                <a:latin typeface="HG丸ｺﾞｼｯｸM-PRO" pitchFamily="50" charset="-128"/>
                <a:ea typeface="HG丸ｺﾞｼｯｸM-PRO" pitchFamily="50" charset="-128"/>
              </a:rPr>
              <a:t>・発生している問題の要因を掴んで対策</a:t>
            </a:r>
            <a:endParaRPr lang="en-US" altLang="ja-JP" sz="2000" b="1">
              <a:solidFill>
                <a:schemeClr val="bg2"/>
              </a:solidFill>
              <a:latin typeface="HG丸ｺﾞｼｯｸM-PRO" pitchFamily="50" charset="-128"/>
              <a:ea typeface="HG丸ｺﾞｼｯｸM-PRO" pitchFamily="50" charset="-128"/>
            </a:endParaRPr>
          </a:p>
        </p:txBody>
      </p:sp>
      <p:sp>
        <p:nvSpPr>
          <p:cNvPr id="5124" name="テキスト ボックス 2"/>
          <p:cNvSpPr txBox="1">
            <a:spLocks noChangeArrowheads="1"/>
          </p:cNvSpPr>
          <p:nvPr/>
        </p:nvSpPr>
        <p:spPr bwMode="auto">
          <a:xfrm>
            <a:off x="787400" y="790575"/>
            <a:ext cx="77390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000" b="1">
                <a:solidFill>
                  <a:schemeClr val="bg2"/>
                </a:solidFill>
                <a:latin typeface="HG丸ｺﾞｼｯｸM-PRO" pitchFamily="50" charset="-128"/>
                <a:ea typeface="HG丸ｺﾞｼｯｸM-PRO" pitchFamily="50" charset="-128"/>
              </a:rPr>
              <a:t>１９５０～</a:t>
            </a:r>
            <a:r>
              <a:rPr lang="en-US" altLang="ja-JP" sz="2000" b="1">
                <a:solidFill>
                  <a:schemeClr val="bg2"/>
                </a:solidFill>
                <a:latin typeface="HG丸ｺﾞｼｯｸM-PRO" pitchFamily="50" charset="-128"/>
                <a:ea typeface="HG丸ｺﾞｼｯｸM-PRO" pitchFamily="50" charset="-128"/>
              </a:rPr>
              <a:t>60</a:t>
            </a:r>
            <a:r>
              <a:rPr lang="ja-JP" altLang="en-US" sz="2000" b="1">
                <a:solidFill>
                  <a:schemeClr val="bg2"/>
                </a:solidFill>
                <a:latin typeface="HG丸ｺﾞｼｯｸM-PRO" pitchFamily="50" charset="-128"/>
                <a:ea typeface="HG丸ｺﾞｼｯｸM-PRO" pitchFamily="50" charset="-128"/>
              </a:rPr>
              <a:t>年代の日本　（「悪かろう安かろうの時代」）</a:t>
            </a:r>
          </a:p>
        </p:txBody>
      </p:sp>
      <p:sp>
        <p:nvSpPr>
          <p:cNvPr id="5125" name="正方形/長方形 9"/>
          <p:cNvSpPr>
            <a:spLocks noChangeArrowheads="1"/>
          </p:cNvSpPr>
          <p:nvPr/>
        </p:nvSpPr>
        <p:spPr bwMode="auto">
          <a:xfrm>
            <a:off x="325438" y="1585913"/>
            <a:ext cx="3298825" cy="522287"/>
          </a:xfrm>
          <a:prstGeom prst="rect">
            <a:avLst/>
          </a:prstGeom>
          <a:solidFill>
            <a:srgbClr val="FFCC00"/>
          </a:solidFill>
          <a:ln w="12700" cap="sq" algn="ctr">
            <a:solidFill>
              <a:schemeClr val="tx1"/>
            </a:solidFill>
            <a:miter lim="800000"/>
            <a:headEnd type="none" w="sm" len="sm"/>
            <a:tailEnd type="none" w="sm" len="sm"/>
          </a:ln>
        </p:spPr>
        <p:txBody>
          <a:bodyPr wrap="none"/>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ja-JP" altLang="en-US" sz="2400">
                <a:solidFill>
                  <a:schemeClr val="bg2"/>
                </a:solidFill>
                <a:latin typeface="HGP創英角ﾎﾟｯﾌﾟ体" pitchFamily="50" charset="-128"/>
                <a:ea typeface="HGP創英角ﾎﾟｯﾌﾟ体" pitchFamily="50" charset="-128"/>
              </a:rPr>
              <a:t>問題解決型</a:t>
            </a:r>
          </a:p>
        </p:txBody>
      </p:sp>
      <p:grpSp>
        <p:nvGrpSpPr>
          <p:cNvPr id="2" name="グループ化 1"/>
          <p:cNvGrpSpPr>
            <a:grpSpLocks/>
          </p:cNvGrpSpPr>
          <p:nvPr/>
        </p:nvGrpSpPr>
        <p:grpSpPr bwMode="auto">
          <a:xfrm>
            <a:off x="3106738" y="2252663"/>
            <a:ext cx="5830887" cy="2120900"/>
            <a:chOff x="3106738" y="2252663"/>
            <a:chExt cx="5830887" cy="2120900"/>
          </a:xfrm>
        </p:grpSpPr>
        <p:sp>
          <p:nvSpPr>
            <p:cNvPr id="5139" name="テキスト ボックス 2"/>
            <p:cNvSpPr txBox="1">
              <a:spLocks noChangeArrowheads="1"/>
            </p:cNvSpPr>
            <p:nvPr/>
          </p:nvSpPr>
          <p:spPr bwMode="auto">
            <a:xfrm>
              <a:off x="3106738" y="3665538"/>
              <a:ext cx="58308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000" b="1">
                  <a:solidFill>
                    <a:schemeClr val="bg2"/>
                  </a:solidFill>
                  <a:latin typeface="HG丸ｺﾞｼｯｸM-PRO" pitchFamily="50" charset="-128"/>
                  <a:ea typeface="HG丸ｺﾞｼｯｸM-PRO" pitchFamily="50" charset="-128"/>
                </a:rPr>
                <a:t>・テーマによっては要因や対策が明確なもの　</a:t>
              </a:r>
              <a:endParaRPr lang="en-US" altLang="ja-JP" sz="2000" b="1">
                <a:solidFill>
                  <a:schemeClr val="bg2"/>
                </a:solidFill>
                <a:latin typeface="HG丸ｺﾞｼｯｸM-PRO" pitchFamily="50" charset="-128"/>
                <a:ea typeface="HG丸ｺﾞｼｯｸM-PRO" pitchFamily="50" charset="-128"/>
              </a:endParaRPr>
            </a:p>
            <a:p>
              <a:pPr>
                <a:spcBef>
                  <a:spcPct val="0"/>
                </a:spcBef>
                <a:buFontTx/>
                <a:buNone/>
              </a:pPr>
              <a:r>
                <a:rPr lang="ja-JP" altLang="en-US" sz="2000" b="1">
                  <a:solidFill>
                    <a:schemeClr val="bg2"/>
                  </a:solidFill>
                  <a:latin typeface="HG丸ｺﾞｼｯｸM-PRO" pitchFamily="50" charset="-128"/>
                  <a:ea typeface="HG丸ｺﾞｼｯｸM-PRO" pitchFamily="50" charset="-128"/>
                </a:rPr>
                <a:t>　　　　　　→　要因解析のステップを省略　</a:t>
              </a:r>
              <a:endParaRPr lang="en-US" altLang="ja-JP" sz="2000" b="1">
                <a:solidFill>
                  <a:schemeClr val="bg2"/>
                </a:solidFill>
                <a:latin typeface="HG丸ｺﾞｼｯｸM-PRO" pitchFamily="50" charset="-128"/>
                <a:ea typeface="HG丸ｺﾞｼｯｸM-PRO" pitchFamily="50" charset="-128"/>
              </a:endParaRPr>
            </a:p>
          </p:txBody>
        </p:sp>
        <p:sp>
          <p:nvSpPr>
            <p:cNvPr id="5140" name="右矢印 2"/>
            <p:cNvSpPr>
              <a:spLocks noChangeArrowheads="1"/>
            </p:cNvSpPr>
            <p:nvPr/>
          </p:nvSpPr>
          <p:spPr bwMode="auto">
            <a:xfrm rot="5400000">
              <a:off x="3181350" y="2224088"/>
              <a:ext cx="609600" cy="666750"/>
            </a:xfrm>
            <a:prstGeom prst="rightArrow">
              <a:avLst>
                <a:gd name="adj1" fmla="val 50000"/>
                <a:gd name="adj2" fmla="val 50000"/>
              </a:avLst>
            </a:prstGeom>
            <a:solidFill>
              <a:srgbClr val="FFC000"/>
            </a:solidFill>
            <a:ln w="12700" cap="sq" algn="ctr">
              <a:solidFill>
                <a:schemeClr val="tx1"/>
              </a:solidFill>
              <a:miter lim="800000"/>
              <a:headEnd type="none" w="sm" len="sm"/>
              <a:tailEnd type="none" w="sm" len="sm"/>
            </a:ln>
          </p:spPr>
          <p:txBody>
            <a:bodyPr wrap="none"/>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5141" name="正方形/長方形 11"/>
            <p:cNvSpPr>
              <a:spLocks noChangeArrowheads="1"/>
            </p:cNvSpPr>
            <p:nvPr/>
          </p:nvSpPr>
          <p:spPr bwMode="auto">
            <a:xfrm>
              <a:off x="3336925" y="3060700"/>
              <a:ext cx="2425700" cy="522288"/>
            </a:xfrm>
            <a:prstGeom prst="rect">
              <a:avLst/>
            </a:prstGeom>
            <a:solidFill>
              <a:srgbClr val="FFFF00"/>
            </a:solidFill>
            <a:ln w="12700" cap="sq" algn="ctr">
              <a:solidFill>
                <a:schemeClr val="tx1"/>
              </a:solidFill>
              <a:miter lim="800000"/>
              <a:headEnd type="none" w="sm" len="sm"/>
              <a:tailEnd type="none" w="sm" len="sm"/>
            </a:ln>
          </p:spPr>
          <p:txBody>
            <a:bodyPr wrap="none"/>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ja-JP" altLang="en-US" sz="2400">
                  <a:solidFill>
                    <a:schemeClr val="bg2"/>
                  </a:solidFill>
                  <a:latin typeface="HGP創英角ﾎﾟｯﾌﾟ体" pitchFamily="50" charset="-128"/>
                  <a:ea typeface="HGP創英角ﾎﾟｯﾌﾟ体" pitchFamily="50" charset="-128"/>
                </a:rPr>
                <a:t>施策実行型</a:t>
              </a:r>
            </a:p>
          </p:txBody>
        </p:sp>
        <p:sp>
          <p:nvSpPr>
            <p:cNvPr id="5142" name="テキスト ボックス 2"/>
            <p:cNvSpPr txBox="1">
              <a:spLocks noChangeArrowheads="1"/>
            </p:cNvSpPr>
            <p:nvPr/>
          </p:nvSpPr>
          <p:spPr bwMode="auto">
            <a:xfrm>
              <a:off x="3790950" y="2286000"/>
              <a:ext cx="27527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000" b="1">
                  <a:solidFill>
                    <a:schemeClr val="bg2"/>
                  </a:solidFill>
                  <a:latin typeface="HG丸ｺﾞｼｯｸM-PRO" pitchFamily="50" charset="-128"/>
                  <a:ea typeface="HG丸ｺﾞｼｯｸM-PRO" pitchFamily="50" charset="-128"/>
                </a:rPr>
                <a:t>解決の蓄積</a:t>
              </a:r>
              <a:endParaRPr lang="en-US" altLang="ja-JP" sz="2000" b="1">
                <a:solidFill>
                  <a:schemeClr val="bg2"/>
                </a:solidFill>
                <a:latin typeface="HG丸ｺﾞｼｯｸM-PRO" pitchFamily="50" charset="-128"/>
                <a:ea typeface="HG丸ｺﾞｼｯｸM-PRO" pitchFamily="50" charset="-128"/>
              </a:endParaRPr>
            </a:p>
          </p:txBody>
        </p:sp>
      </p:grpSp>
      <p:sp>
        <p:nvSpPr>
          <p:cNvPr id="5127" name="Rectangle 6"/>
          <p:cNvSpPr>
            <a:spLocks noChangeArrowheads="1"/>
          </p:cNvSpPr>
          <p:nvPr/>
        </p:nvSpPr>
        <p:spPr bwMode="auto">
          <a:xfrm>
            <a:off x="422275" y="52388"/>
            <a:ext cx="8229600" cy="641350"/>
          </a:xfrm>
          <a:prstGeom prst="rect">
            <a:avLst/>
          </a:prstGeom>
          <a:noFill/>
          <a:ln>
            <a:noFill/>
          </a:ln>
          <a:effectLst/>
          <a:extLst>
            <a:ext uri="{909E8E84-426E-40DD-AFC4-6F175D3DCCD1}">
              <a14:hiddenFill xmlns:a14="http://schemas.microsoft.com/office/drawing/2010/main">
                <a:gradFill rotWithShape="0">
                  <a:gsLst>
                    <a:gs pos="0">
                      <a:srgbClr val="99CC00"/>
                    </a:gs>
                    <a:gs pos="50000">
                      <a:srgbClr val="FFFFFF"/>
                    </a:gs>
                    <a:gs pos="100000">
                      <a:srgbClr val="99CC00"/>
                    </a:gs>
                  </a:gsLst>
                  <a:lin ang="5400000" scaled="1"/>
                </a:gra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3600">
                <a:solidFill>
                  <a:schemeClr val="bg2"/>
                </a:solidFill>
                <a:ea typeface="HGP創英角ﾎﾟｯﾌﾟ体" pitchFamily="50" charset="-128"/>
              </a:rPr>
              <a:t>手順の歴史</a:t>
            </a:r>
          </a:p>
        </p:txBody>
      </p:sp>
      <p:grpSp>
        <p:nvGrpSpPr>
          <p:cNvPr id="3" name="グループ化 2"/>
          <p:cNvGrpSpPr>
            <a:grpSpLocks/>
          </p:cNvGrpSpPr>
          <p:nvPr/>
        </p:nvGrpSpPr>
        <p:grpSpPr bwMode="auto">
          <a:xfrm>
            <a:off x="1465263" y="2259013"/>
            <a:ext cx="8408987" cy="3228975"/>
            <a:chOff x="1465263" y="2259013"/>
            <a:chExt cx="8408987" cy="3228975"/>
          </a:xfrm>
        </p:grpSpPr>
        <p:sp>
          <p:nvSpPr>
            <p:cNvPr id="5135" name="テキスト ボックス 2"/>
            <p:cNvSpPr txBox="1">
              <a:spLocks noChangeArrowheads="1"/>
            </p:cNvSpPr>
            <p:nvPr/>
          </p:nvSpPr>
          <p:spPr bwMode="auto">
            <a:xfrm>
              <a:off x="2727325" y="5087938"/>
              <a:ext cx="7146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000" b="1">
                  <a:solidFill>
                    <a:schemeClr val="bg2"/>
                  </a:solidFill>
                  <a:latin typeface="HG丸ｺﾞｼｯｸM-PRO" pitchFamily="50" charset="-128"/>
                  <a:ea typeface="HG丸ｺﾞｼｯｸM-PRO" pitchFamily="50" charset="-128"/>
                </a:rPr>
                <a:t>・今後起こるかも知れない問題を事前に摘み取る</a:t>
              </a:r>
              <a:endParaRPr lang="en-US" altLang="ja-JP" sz="2000" b="1">
                <a:solidFill>
                  <a:schemeClr val="bg2"/>
                </a:solidFill>
                <a:latin typeface="HG丸ｺﾞｼｯｸM-PRO" pitchFamily="50" charset="-128"/>
                <a:ea typeface="HG丸ｺﾞｼｯｸM-PRO" pitchFamily="50" charset="-128"/>
              </a:endParaRPr>
            </a:p>
          </p:txBody>
        </p:sp>
        <p:sp>
          <p:nvSpPr>
            <p:cNvPr id="5136" name="右矢印 12"/>
            <p:cNvSpPr>
              <a:spLocks noChangeArrowheads="1"/>
            </p:cNvSpPr>
            <p:nvPr/>
          </p:nvSpPr>
          <p:spPr bwMode="auto">
            <a:xfrm rot="5400000">
              <a:off x="786606" y="2986882"/>
              <a:ext cx="2122487" cy="666750"/>
            </a:xfrm>
            <a:prstGeom prst="rightArrow">
              <a:avLst>
                <a:gd name="adj1" fmla="val 50000"/>
                <a:gd name="adj2" fmla="val 50005"/>
              </a:avLst>
            </a:prstGeom>
            <a:solidFill>
              <a:srgbClr val="33CC33"/>
            </a:solidFill>
            <a:ln w="12700" cap="sq" algn="ctr">
              <a:solidFill>
                <a:schemeClr val="tx1"/>
              </a:solidFill>
              <a:miter lim="800000"/>
              <a:headEnd type="none" w="sm" len="sm"/>
              <a:tailEnd type="none" w="sm" len="sm"/>
            </a:ln>
          </p:spPr>
          <p:txBody>
            <a:bodyPr wrap="none"/>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5137" name="テキスト ボックス 2"/>
            <p:cNvSpPr txBox="1">
              <a:spLocks noChangeArrowheads="1"/>
            </p:cNvSpPr>
            <p:nvPr/>
          </p:nvSpPr>
          <p:spPr bwMode="auto">
            <a:xfrm>
              <a:off x="2044700" y="2297113"/>
              <a:ext cx="15795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000" b="1">
                  <a:solidFill>
                    <a:schemeClr val="bg2"/>
                  </a:solidFill>
                  <a:latin typeface="HG丸ｺﾞｼｯｸM-PRO" pitchFamily="50" charset="-128"/>
                  <a:ea typeface="HG丸ｺﾞｼｯｸM-PRO" pitchFamily="50" charset="-128"/>
                </a:rPr>
                <a:t>事後</a:t>
              </a:r>
              <a:endParaRPr lang="en-US" altLang="ja-JP" sz="2000" b="1">
                <a:solidFill>
                  <a:schemeClr val="bg2"/>
                </a:solidFill>
                <a:latin typeface="HG丸ｺﾞｼｯｸM-PRO" pitchFamily="50" charset="-128"/>
                <a:ea typeface="HG丸ｺﾞｼｯｸM-PRO" pitchFamily="50" charset="-128"/>
              </a:endParaRPr>
            </a:p>
            <a:p>
              <a:pPr>
                <a:spcBef>
                  <a:spcPct val="0"/>
                </a:spcBef>
                <a:buFontTx/>
                <a:buNone/>
              </a:pPr>
              <a:r>
                <a:rPr lang="ja-JP" altLang="en-US" sz="2000" b="1">
                  <a:solidFill>
                    <a:schemeClr val="bg2"/>
                  </a:solidFill>
                  <a:latin typeface="HG丸ｺﾞｼｯｸM-PRO" pitchFamily="50" charset="-128"/>
                  <a:ea typeface="HG丸ｺﾞｼｯｸM-PRO" pitchFamily="50" charset="-128"/>
                </a:rPr>
                <a:t>から予防</a:t>
              </a:r>
              <a:endParaRPr lang="en-US" altLang="ja-JP" sz="2000" b="1">
                <a:solidFill>
                  <a:schemeClr val="bg2"/>
                </a:solidFill>
                <a:latin typeface="HG丸ｺﾞｼｯｸM-PRO" pitchFamily="50" charset="-128"/>
                <a:ea typeface="HG丸ｺﾞｼｯｸM-PRO" pitchFamily="50" charset="-128"/>
              </a:endParaRPr>
            </a:p>
          </p:txBody>
        </p:sp>
        <p:sp>
          <p:nvSpPr>
            <p:cNvPr id="5138" name="正方形/長方形 18"/>
            <p:cNvSpPr>
              <a:spLocks noChangeArrowheads="1"/>
            </p:cNvSpPr>
            <p:nvPr/>
          </p:nvSpPr>
          <p:spPr bwMode="auto">
            <a:xfrm>
              <a:off x="1465263" y="4514850"/>
              <a:ext cx="2425700" cy="522288"/>
            </a:xfrm>
            <a:prstGeom prst="rect">
              <a:avLst/>
            </a:prstGeom>
            <a:solidFill>
              <a:srgbClr val="99FF99"/>
            </a:solidFill>
            <a:ln w="12700" cap="sq" algn="ctr">
              <a:solidFill>
                <a:schemeClr val="tx1"/>
              </a:solidFill>
              <a:miter lim="800000"/>
              <a:headEnd type="none" w="sm" len="sm"/>
              <a:tailEnd type="none" w="sm" len="sm"/>
            </a:ln>
          </p:spPr>
          <p:txBody>
            <a:bodyPr wrap="none"/>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ja-JP" altLang="en-US" sz="2400">
                  <a:solidFill>
                    <a:schemeClr val="bg2"/>
                  </a:solidFill>
                  <a:latin typeface="HGP創英角ﾎﾟｯﾌﾟ体" pitchFamily="50" charset="-128"/>
                  <a:ea typeface="HGP創英角ﾎﾟｯﾌﾟ体" pitchFamily="50" charset="-128"/>
                </a:rPr>
                <a:t>未然防止型</a:t>
              </a:r>
            </a:p>
          </p:txBody>
        </p:sp>
      </p:grpSp>
      <p:grpSp>
        <p:nvGrpSpPr>
          <p:cNvPr id="4" name="グループ化 3"/>
          <p:cNvGrpSpPr>
            <a:grpSpLocks/>
          </p:cNvGrpSpPr>
          <p:nvPr/>
        </p:nvGrpSpPr>
        <p:grpSpPr bwMode="auto">
          <a:xfrm>
            <a:off x="301625" y="2244725"/>
            <a:ext cx="7505700" cy="4276725"/>
            <a:chOff x="301625" y="2244725"/>
            <a:chExt cx="7505700" cy="4276725"/>
          </a:xfrm>
        </p:grpSpPr>
        <p:sp>
          <p:nvSpPr>
            <p:cNvPr id="5131" name="テキスト ボックス 2"/>
            <p:cNvSpPr txBox="1">
              <a:spLocks noChangeArrowheads="1"/>
            </p:cNvSpPr>
            <p:nvPr/>
          </p:nvSpPr>
          <p:spPr bwMode="auto">
            <a:xfrm>
              <a:off x="2727325" y="6061075"/>
              <a:ext cx="5080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000" b="1">
                  <a:solidFill>
                    <a:schemeClr val="bg2"/>
                  </a:solidFill>
                  <a:latin typeface="HG丸ｺﾞｼｯｸM-PRO" pitchFamily="50" charset="-128"/>
                  <a:ea typeface="HG丸ｺﾞｼｯｸM-PRO" pitchFamily="50" charset="-128"/>
                </a:rPr>
                <a:t>・将来の「ありたい姿」を実現</a:t>
              </a:r>
              <a:endParaRPr lang="en-US" altLang="ja-JP" sz="2000" b="1">
                <a:solidFill>
                  <a:schemeClr val="bg2"/>
                </a:solidFill>
                <a:latin typeface="HG丸ｺﾞｼｯｸM-PRO" pitchFamily="50" charset="-128"/>
                <a:ea typeface="HG丸ｺﾞｼｯｸM-PRO" pitchFamily="50" charset="-128"/>
              </a:endParaRPr>
            </a:p>
          </p:txBody>
        </p:sp>
        <p:sp>
          <p:nvSpPr>
            <p:cNvPr id="5132" name="右矢印 15"/>
            <p:cNvSpPr>
              <a:spLocks noChangeArrowheads="1"/>
            </p:cNvSpPr>
            <p:nvPr/>
          </p:nvSpPr>
          <p:spPr bwMode="auto">
            <a:xfrm rot="5400000">
              <a:off x="-1204912" y="3775075"/>
              <a:ext cx="3727450" cy="666750"/>
            </a:xfrm>
            <a:prstGeom prst="rightArrow">
              <a:avLst>
                <a:gd name="adj1" fmla="val 50000"/>
                <a:gd name="adj2" fmla="val 50004"/>
              </a:avLst>
            </a:prstGeom>
            <a:solidFill>
              <a:srgbClr val="00CCFF"/>
            </a:solidFill>
            <a:ln w="12700" cap="sq" algn="ctr">
              <a:solidFill>
                <a:schemeClr val="tx1"/>
              </a:solidFill>
              <a:miter lim="800000"/>
              <a:headEnd type="none" w="sm" len="sm"/>
              <a:tailEnd type="none" w="sm" len="sm"/>
            </a:ln>
          </p:spPr>
          <p:txBody>
            <a:bodyPr wrap="none"/>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5133" name="テキスト ボックス 2"/>
            <p:cNvSpPr txBox="1">
              <a:spLocks noChangeArrowheads="1"/>
            </p:cNvSpPr>
            <p:nvPr/>
          </p:nvSpPr>
          <p:spPr bwMode="auto">
            <a:xfrm>
              <a:off x="852488" y="2251075"/>
              <a:ext cx="8413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000" b="1">
                  <a:solidFill>
                    <a:schemeClr val="bg2"/>
                  </a:solidFill>
                  <a:latin typeface="HG丸ｺﾞｼｯｸM-PRO" pitchFamily="50" charset="-128"/>
                  <a:ea typeface="HG丸ｺﾞｼｯｸM-PRO" pitchFamily="50" charset="-128"/>
                </a:rPr>
                <a:t>将来</a:t>
              </a:r>
              <a:endParaRPr lang="en-US" altLang="ja-JP" sz="2000" b="1">
                <a:solidFill>
                  <a:schemeClr val="bg2"/>
                </a:solidFill>
                <a:latin typeface="HG丸ｺﾞｼｯｸM-PRO" pitchFamily="50" charset="-128"/>
                <a:ea typeface="HG丸ｺﾞｼｯｸM-PRO" pitchFamily="50" charset="-128"/>
              </a:endParaRPr>
            </a:p>
          </p:txBody>
        </p:sp>
        <p:sp>
          <p:nvSpPr>
            <p:cNvPr id="5134" name="正方形/長方形 19"/>
            <p:cNvSpPr>
              <a:spLocks noChangeArrowheads="1"/>
            </p:cNvSpPr>
            <p:nvPr/>
          </p:nvSpPr>
          <p:spPr bwMode="auto">
            <a:xfrm>
              <a:off x="301625" y="5999163"/>
              <a:ext cx="2425700" cy="522287"/>
            </a:xfrm>
            <a:prstGeom prst="rect">
              <a:avLst/>
            </a:prstGeom>
            <a:solidFill>
              <a:srgbClr val="00FFCC"/>
            </a:solidFill>
            <a:ln w="12700" cap="sq" algn="ctr">
              <a:solidFill>
                <a:schemeClr val="tx1"/>
              </a:solidFill>
              <a:miter lim="800000"/>
              <a:headEnd type="none" w="sm" len="sm"/>
              <a:tailEnd type="none" w="sm" len="sm"/>
            </a:ln>
          </p:spPr>
          <p:txBody>
            <a:bodyPr wrap="none"/>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ja-JP" altLang="en-US" sz="2400">
                  <a:solidFill>
                    <a:schemeClr val="bg2"/>
                  </a:solidFill>
                  <a:latin typeface="HGP創英角ﾎﾟｯﾌﾟ体" pitchFamily="50" charset="-128"/>
                  <a:ea typeface="HGP創英角ﾎﾟｯﾌﾟ体" pitchFamily="50" charset="-128"/>
                </a:rPr>
                <a:t>課題達成型</a:t>
              </a:r>
            </a:p>
          </p:txBody>
        </p:sp>
      </p:grpSp>
      <p:sp>
        <p:nvSpPr>
          <p:cNvPr id="5130" name="Text Box 291"/>
          <p:cNvSpPr txBox="1">
            <a:spLocks noChangeArrowheads="1"/>
          </p:cNvSpPr>
          <p:nvPr/>
        </p:nvSpPr>
        <p:spPr bwMode="auto">
          <a:xfrm>
            <a:off x="8261350" y="206375"/>
            <a:ext cx="6492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４</a:t>
            </a:r>
            <a:endParaRPr lang="en-US" altLang="ja-JP" sz="1600">
              <a:solidFill>
                <a:schemeClr val="bg2"/>
              </a:solidFill>
              <a:ea typeface="HG正楷書体-PRO" pitchFamily="66"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up)">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98"/>
          <p:cNvSpPr>
            <a:spLocks noChangeArrowheads="1"/>
          </p:cNvSpPr>
          <p:nvPr/>
        </p:nvSpPr>
        <p:spPr bwMode="auto">
          <a:xfrm>
            <a:off x="4643438" y="2624138"/>
            <a:ext cx="42227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000">
                <a:solidFill>
                  <a:srgbClr val="000000"/>
                </a:solidFill>
                <a:latin typeface="ＭＳ ゴシック" pitchFamily="49" charset="-128"/>
                <a:ea typeface="ＭＳ ゴシック" pitchFamily="49" charset="-128"/>
              </a:rPr>
              <a:t>計画を実施するうえで、事前にさまざまな状況を予</a:t>
            </a:r>
          </a:p>
          <a:p>
            <a:pPr eaLnBrk="1" hangingPunct="1">
              <a:spcBef>
                <a:spcPct val="0"/>
              </a:spcBef>
              <a:buFontTx/>
              <a:buNone/>
            </a:pPr>
            <a:r>
              <a:rPr lang="ja-JP" altLang="en-US" sz="1000">
                <a:solidFill>
                  <a:srgbClr val="000000"/>
                </a:solidFill>
                <a:latin typeface="ＭＳ ゴシック" pitchFamily="49" charset="-128"/>
                <a:ea typeface="ＭＳ ゴシック" pitchFamily="49" charset="-128"/>
              </a:rPr>
              <a:t>測し</a:t>
            </a:r>
            <a:r>
              <a:rPr lang="ja-JP" altLang="en-US" sz="800">
                <a:solidFill>
                  <a:srgbClr val="000000"/>
                </a:solidFill>
                <a:latin typeface="ＭＳ ゴシック" pitchFamily="49" charset="-128"/>
                <a:ea typeface="ＭＳ ゴシック" pitchFamily="49" charset="-128"/>
              </a:rPr>
              <a:t>、</a:t>
            </a:r>
            <a:r>
              <a:rPr lang="ja-JP" altLang="en-US" sz="1000">
                <a:solidFill>
                  <a:srgbClr val="000000"/>
                </a:solidFill>
                <a:latin typeface="ＭＳ ゴシック" pitchFamily="49" charset="-128"/>
                <a:ea typeface="ＭＳ ゴシック" pitchFamily="49" charset="-128"/>
              </a:rPr>
              <a:t>できるだけ望ましい方向に導いたり</a:t>
            </a:r>
            <a:r>
              <a:rPr lang="ja-JP" altLang="en-US" sz="800">
                <a:solidFill>
                  <a:srgbClr val="000000"/>
                </a:solidFill>
                <a:latin typeface="ＭＳ ゴシック" pitchFamily="49" charset="-128"/>
                <a:ea typeface="ＭＳ ゴシック" pitchFamily="49" charset="-128"/>
              </a:rPr>
              <a:t>、</a:t>
            </a:r>
            <a:r>
              <a:rPr lang="ja-JP" altLang="en-US" sz="1000">
                <a:solidFill>
                  <a:srgbClr val="000000"/>
                </a:solidFill>
                <a:latin typeface="ＭＳ ゴシック" pitchFamily="49" charset="-128"/>
                <a:ea typeface="ＭＳ ゴシック" pitchFamily="49" charset="-128"/>
              </a:rPr>
              <a:t>重大事</a:t>
            </a:r>
          </a:p>
          <a:p>
            <a:pPr eaLnBrk="1" hangingPunct="1">
              <a:spcBef>
                <a:spcPct val="0"/>
              </a:spcBef>
              <a:buFontTx/>
              <a:buNone/>
            </a:pPr>
            <a:r>
              <a:rPr lang="ja-JP" altLang="en-US" sz="1000">
                <a:solidFill>
                  <a:srgbClr val="000000"/>
                </a:solidFill>
                <a:latin typeface="ＭＳ ゴシック" pitchFamily="49" charset="-128"/>
                <a:ea typeface="ＭＳ ゴシック" pitchFamily="49" charset="-128"/>
              </a:rPr>
              <a:t>態に至ることを回避する方案を得るための手法。</a:t>
            </a:r>
          </a:p>
        </p:txBody>
      </p:sp>
      <p:sp>
        <p:nvSpPr>
          <p:cNvPr id="41987" name="Rectangle 268"/>
          <p:cNvSpPr>
            <a:spLocks noChangeArrowheads="1"/>
          </p:cNvSpPr>
          <p:nvPr/>
        </p:nvSpPr>
        <p:spPr bwMode="auto">
          <a:xfrm>
            <a:off x="2546350" y="882650"/>
            <a:ext cx="1855788" cy="347663"/>
          </a:xfrm>
          <a:prstGeom prst="rect">
            <a:avLst/>
          </a:prstGeom>
          <a:solidFill>
            <a:srgbClr val="CCFFFF"/>
          </a:solidFill>
          <a:ln w="11176">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988" name="Rectangle 392"/>
          <p:cNvSpPr>
            <a:spLocks noChangeArrowheads="1"/>
          </p:cNvSpPr>
          <p:nvPr/>
        </p:nvSpPr>
        <p:spPr bwMode="auto">
          <a:xfrm>
            <a:off x="4402138" y="882650"/>
            <a:ext cx="4489450" cy="349250"/>
          </a:xfrm>
          <a:prstGeom prst="rect">
            <a:avLst/>
          </a:prstGeom>
          <a:solidFill>
            <a:srgbClr val="CCFFFF"/>
          </a:solidFill>
          <a:ln w="11176">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989" name="Rectangle 266"/>
          <p:cNvSpPr>
            <a:spLocks noChangeArrowheads="1"/>
          </p:cNvSpPr>
          <p:nvPr/>
        </p:nvSpPr>
        <p:spPr bwMode="auto">
          <a:xfrm>
            <a:off x="539750" y="882650"/>
            <a:ext cx="2020888" cy="361950"/>
          </a:xfrm>
          <a:prstGeom prst="rect">
            <a:avLst/>
          </a:prstGeom>
          <a:solidFill>
            <a:srgbClr val="CCFFFF"/>
          </a:solidFill>
          <a:ln w="11113">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990" name="Rectangle 321"/>
          <p:cNvSpPr>
            <a:spLocks noChangeArrowheads="1"/>
          </p:cNvSpPr>
          <p:nvPr/>
        </p:nvSpPr>
        <p:spPr bwMode="auto">
          <a:xfrm>
            <a:off x="249238" y="882650"/>
            <a:ext cx="322262" cy="349250"/>
          </a:xfrm>
          <a:prstGeom prst="rect">
            <a:avLst/>
          </a:prstGeom>
          <a:solidFill>
            <a:srgbClr val="CCFFFF"/>
          </a:solidFill>
          <a:ln w="11113">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991" name="Rectangle 2"/>
          <p:cNvSpPr>
            <a:spLocks noChangeArrowheads="1"/>
          </p:cNvSpPr>
          <p:nvPr/>
        </p:nvSpPr>
        <p:spPr bwMode="auto">
          <a:xfrm>
            <a:off x="249238" y="2689225"/>
            <a:ext cx="357187" cy="698500"/>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ja-JP" sz="1100">
              <a:solidFill>
                <a:schemeClr val="bg2"/>
              </a:solidFill>
            </a:endParaRPr>
          </a:p>
        </p:txBody>
      </p:sp>
      <p:sp>
        <p:nvSpPr>
          <p:cNvPr id="41992" name="Rectangle 16"/>
          <p:cNvSpPr>
            <a:spLocks noChangeArrowheads="1"/>
          </p:cNvSpPr>
          <p:nvPr/>
        </p:nvSpPr>
        <p:spPr bwMode="auto">
          <a:xfrm>
            <a:off x="546100" y="1233488"/>
            <a:ext cx="2039938" cy="720725"/>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ja-JP" altLang="en-US" sz="1600" b="1">
                <a:solidFill>
                  <a:schemeClr val="bg2"/>
                </a:solidFill>
                <a:latin typeface="ＭＳ ゴシック" pitchFamily="49" charset="-128"/>
                <a:ea typeface="ＭＳ ゴシック" pitchFamily="49" charset="-128"/>
              </a:rPr>
              <a:t>連関図法</a:t>
            </a:r>
          </a:p>
        </p:txBody>
      </p:sp>
      <p:grpSp>
        <p:nvGrpSpPr>
          <p:cNvPr id="41993" name="Group 448"/>
          <p:cNvGrpSpPr>
            <a:grpSpLocks/>
          </p:cNvGrpSpPr>
          <p:nvPr/>
        </p:nvGrpSpPr>
        <p:grpSpPr bwMode="auto">
          <a:xfrm>
            <a:off x="2566988" y="1230313"/>
            <a:ext cx="1849437" cy="723900"/>
            <a:chOff x="1617" y="775"/>
            <a:chExt cx="1165" cy="456"/>
          </a:xfrm>
        </p:grpSpPr>
        <p:sp>
          <p:nvSpPr>
            <p:cNvPr id="42410" name="Rectangle 17"/>
            <p:cNvSpPr>
              <a:spLocks noChangeArrowheads="1"/>
            </p:cNvSpPr>
            <p:nvPr/>
          </p:nvSpPr>
          <p:spPr bwMode="auto">
            <a:xfrm>
              <a:off x="1617" y="775"/>
              <a:ext cx="1165" cy="456"/>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411" name="Rectangle 18"/>
            <p:cNvSpPr>
              <a:spLocks noChangeArrowheads="1"/>
            </p:cNvSpPr>
            <p:nvPr/>
          </p:nvSpPr>
          <p:spPr bwMode="auto">
            <a:xfrm>
              <a:off x="1744" y="802"/>
              <a:ext cx="893" cy="415"/>
            </a:xfrm>
            <a:prstGeom prst="rect">
              <a:avLst/>
            </a:prstGeom>
            <a:solidFill>
              <a:srgbClr val="CCFFFF"/>
            </a:solidFill>
            <a:ln w="1588">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sp>
        <p:nvSpPr>
          <p:cNvPr id="41994" name="Oval 19"/>
          <p:cNvSpPr>
            <a:spLocks noChangeArrowheads="1"/>
          </p:cNvSpPr>
          <p:nvPr/>
        </p:nvSpPr>
        <p:spPr bwMode="auto">
          <a:xfrm>
            <a:off x="3030538" y="1362075"/>
            <a:ext cx="244475" cy="73025"/>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995" name="Oval 20"/>
          <p:cNvSpPr>
            <a:spLocks noChangeArrowheads="1"/>
          </p:cNvSpPr>
          <p:nvPr/>
        </p:nvSpPr>
        <p:spPr bwMode="auto">
          <a:xfrm>
            <a:off x="3262313" y="1301750"/>
            <a:ext cx="242887" cy="109538"/>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996" name="Oval 21"/>
          <p:cNvSpPr>
            <a:spLocks noChangeArrowheads="1"/>
          </p:cNvSpPr>
          <p:nvPr/>
        </p:nvSpPr>
        <p:spPr bwMode="auto">
          <a:xfrm>
            <a:off x="2863850" y="1422400"/>
            <a:ext cx="244475" cy="74613"/>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997" name="Oval 22"/>
          <p:cNvSpPr>
            <a:spLocks noChangeArrowheads="1"/>
          </p:cNvSpPr>
          <p:nvPr/>
        </p:nvSpPr>
        <p:spPr bwMode="auto">
          <a:xfrm>
            <a:off x="3495675" y="1401763"/>
            <a:ext cx="246063" cy="74612"/>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998" name="Oval 23"/>
          <p:cNvSpPr>
            <a:spLocks noChangeArrowheads="1"/>
          </p:cNvSpPr>
          <p:nvPr/>
        </p:nvSpPr>
        <p:spPr bwMode="auto">
          <a:xfrm>
            <a:off x="2997200" y="1708150"/>
            <a:ext cx="244475" cy="71438"/>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1999" name="Oval 24"/>
          <p:cNvSpPr>
            <a:spLocks noChangeArrowheads="1"/>
          </p:cNvSpPr>
          <p:nvPr/>
        </p:nvSpPr>
        <p:spPr bwMode="auto">
          <a:xfrm>
            <a:off x="3030538" y="1543050"/>
            <a:ext cx="244475" cy="71438"/>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00" name="Oval 25"/>
          <p:cNvSpPr>
            <a:spLocks noChangeArrowheads="1"/>
          </p:cNvSpPr>
          <p:nvPr/>
        </p:nvSpPr>
        <p:spPr bwMode="auto">
          <a:xfrm>
            <a:off x="3300413" y="1465263"/>
            <a:ext cx="236537" cy="74612"/>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01" name="Oval 26"/>
          <p:cNvSpPr>
            <a:spLocks noChangeArrowheads="1"/>
          </p:cNvSpPr>
          <p:nvPr/>
        </p:nvSpPr>
        <p:spPr bwMode="auto">
          <a:xfrm>
            <a:off x="3195638" y="1624013"/>
            <a:ext cx="247650" cy="74612"/>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02" name="Oval 27"/>
          <p:cNvSpPr>
            <a:spLocks noChangeArrowheads="1"/>
          </p:cNvSpPr>
          <p:nvPr/>
        </p:nvSpPr>
        <p:spPr bwMode="auto">
          <a:xfrm>
            <a:off x="3328988" y="1746250"/>
            <a:ext cx="247650" cy="73025"/>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03" name="Oval 28"/>
          <p:cNvSpPr>
            <a:spLocks noChangeArrowheads="1"/>
          </p:cNvSpPr>
          <p:nvPr/>
        </p:nvSpPr>
        <p:spPr bwMode="auto">
          <a:xfrm>
            <a:off x="3465513" y="1543050"/>
            <a:ext cx="242887" cy="71438"/>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04" name="Oval 29"/>
          <p:cNvSpPr>
            <a:spLocks noChangeArrowheads="1"/>
          </p:cNvSpPr>
          <p:nvPr/>
        </p:nvSpPr>
        <p:spPr bwMode="auto">
          <a:xfrm>
            <a:off x="3465513" y="1665288"/>
            <a:ext cx="242887" cy="73025"/>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05" name="Oval 30"/>
          <p:cNvSpPr>
            <a:spLocks noChangeArrowheads="1"/>
          </p:cNvSpPr>
          <p:nvPr/>
        </p:nvSpPr>
        <p:spPr bwMode="auto">
          <a:xfrm>
            <a:off x="3765550" y="1584325"/>
            <a:ext cx="244475" cy="73025"/>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06" name="Oval 31"/>
          <p:cNvSpPr>
            <a:spLocks noChangeArrowheads="1"/>
          </p:cNvSpPr>
          <p:nvPr/>
        </p:nvSpPr>
        <p:spPr bwMode="auto">
          <a:xfrm>
            <a:off x="3697288" y="1485900"/>
            <a:ext cx="244475" cy="71438"/>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07" name="Oval 32"/>
          <p:cNvSpPr>
            <a:spLocks noChangeArrowheads="1"/>
          </p:cNvSpPr>
          <p:nvPr/>
        </p:nvSpPr>
        <p:spPr bwMode="auto">
          <a:xfrm>
            <a:off x="3598863" y="1338263"/>
            <a:ext cx="244475" cy="77787"/>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08" name="Oval 33"/>
          <p:cNvSpPr>
            <a:spLocks noChangeArrowheads="1"/>
          </p:cNvSpPr>
          <p:nvPr/>
        </p:nvSpPr>
        <p:spPr bwMode="auto">
          <a:xfrm>
            <a:off x="3765550" y="1746250"/>
            <a:ext cx="244475" cy="73025"/>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09" name="Line 34"/>
          <p:cNvSpPr>
            <a:spLocks noChangeShapeType="1"/>
          </p:cNvSpPr>
          <p:nvPr/>
        </p:nvSpPr>
        <p:spPr bwMode="auto">
          <a:xfrm flipH="1" flipV="1">
            <a:off x="3694113" y="1695450"/>
            <a:ext cx="101600" cy="11430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10" name="Line 35"/>
          <p:cNvSpPr>
            <a:spLocks noChangeShapeType="1"/>
          </p:cNvSpPr>
          <p:nvPr/>
        </p:nvSpPr>
        <p:spPr bwMode="auto">
          <a:xfrm flipV="1">
            <a:off x="3876675" y="1584325"/>
            <a:ext cx="3175" cy="25241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11" name="Line 36"/>
          <p:cNvSpPr>
            <a:spLocks noChangeShapeType="1"/>
          </p:cNvSpPr>
          <p:nvPr/>
        </p:nvSpPr>
        <p:spPr bwMode="auto">
          <a:xfrm flipH="1" flipV="1">
            <a:off x="3660775" y="1550988"/>
            <a:ext cx="106363" cy="73025"/>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12" name="Line 37"/>
          <p:cNvSpPr>
            <a:spLocks noChangeShapeType="1"/>
          </p:cNvSpPr>
          <p:nvPr/>
        </p:nvSpPr>
        <p:spPr bwMode="auto">
          <a:xfrm>
            <a:off x="3578225" y="1546225"/>
            <a:ext cx="1588" cy="20320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13" name="Line 38"/>
          <p:cNvSpPr>
            <a:spLocks noChangeShapeType="1"/>
          </p:cNvSpPr>
          <p:nvPr/>
        </p:nvSpPr>
        <p:spPr bwMode="auto">
          <a:xfrm>
            <a:off x="3313113" y="1624013"/>
            <a:ext cx="50800" cy="195262"/>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14" name="Line 39"/>
          <p:cNvSpPr>
            <a:spLocks noChangeShapeType="1"/>
          </p:cNvSpPr>
          <p:nvPr/>
        </p:nvSpPr>
        <p:spPr bwMode="auto">
          <a:xfrm>
            <a:off x="3228975" y="1738313"/>
            <a:ext cx="138113" cy="17462"/>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15" name="Line 40"/>
          <p:cNvSpPr>
            <a:spLocks noChangeShapeType="1"/>
          </p:cNvSpPr>
          <p:nvPr/>
        </p:nvSpPr>
        <p:spPr bwMode="auto">
          <a:xfrm flipH="1" flipV="1">
            <a:off x="3227388" y="1550988"/>
            <a:ext cx="85725" cy="150812"/>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16" name="Line 41"/>
          <p:cNvSpPr>
            <a:spLocks noChangeShapeType="1"/>
          </p:cNvSpPr>
          <p:nvPr/>
        </p:nvSpPr>
        <p:spPr bwMode="auto">
          <a:xfrm>
            <a:off x="3562350" y="1776413"/>
            <a:ext cx="206375" cy="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17" name="Line 42"/>
          <p:cNvSpPr>
            <a:spLocks noChangeShapeType="1"/>
          </p:cNvSpPr>
          <p:nvPr/>
        </p:nvSpPr>
        <p:spPr bwMode="auto">
          <a:xfrm>
            <a:off x="3411538" y="1465263"/>
            <a:ext cx="173037" cy="155575"/>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18" name="Line 43"/>
          <p:cNvSpPr>
            <a:spLocks noChangeShapeType="1"/>
          </p:cNvSpPr>
          <p:nvPr/>
        </p:nvSpPr>
        <p:spPr bwMode="auto">
          <a:xfrm flipH="1" flipV="1">
            <a:off x="3060700" y="1431925"/>
            <a:ext cx="242888" cy="7143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19" name="Line 44"/>
          <p:cNvSpPr>
            <a:spLocks noChangeShapeType="1"/>
          </p:cNvSpPr>
          <p:nvPr/>
        </p:nvSpPr>
        <p:spPr bwMode="auto">
          <a:xfrm>
            <a:off x="2978150" y="1422400"/>
            <a:ext cx="173038" cy="20796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20" name="Line 45"/>
          <p:cNvSpPr>
            <a:spLocks noChangeShapeType="1"/>
          </p:cNvSpPr>
          <p:nvPr/>
        </p:nvSpPr>
        <p:spPr bwMode="auto">
          <a:xfrm>
            <a:off x="3228975" y="1371600"/>
            <a:ext cx="188913" cy="17621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21" name="Line 46"/>
          <p:cNvSpPr>
            <a:spLocks noChangeShapeType="1"/>
          </p:cNvSpPr>
          <p:nvPr/>
        </p:nvSpPr>
        <p:spPr bwMode="auto">
          <a:xfrm>
            <a:off x="3378200" y="1301750"/>
            <a:ext cx="36513" cy="25558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22" name="Line 47"/>
          <p:cNvSpPr>
            <a:spLocks noChangeShapeType="1"/>
          </p:cNvSpPr>
          <p:nvPr/>
        </p:nvSpPr>
        <p:spPr bwMode="auto">
          <a:xfrm>
            <a:off x="3495675" y="1347788"/>
            <a:ext cx="104775" cy="26987"/>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23" name="Line 48"/>
          <p:cNvSpPr>
            <a:spLocks noChangeShapeType="1"/>
          </p:cNvSpPr>
          <p:nvPr/>
        </p:nvSpPr>
        <p:spPr bwMode="auto">
          <a:xfrm flipV="1">
            <a:off x="3146425" y="1344613"/>
            <a:ext cx="122238" cy="90487"/>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24" name="Line 49"/>
          <p:cNvSpPr>
            <a:spLocks noChangeShapeType="1"/>
          </p:cNvSpPr>
          <p:nvPr/>
        </p:nvSpPr>
        <p:spPr bwMode="auto">
          <a:xfrm flipH="1" flipV="1">
            <a:off x="3711575" y="1338263"/>
            <a:ext cx="104775" cy="23495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25" name="Line 50"/>
          <p:cNvSpPr>
            <a:spLocks noChangeShapeType="1"/>
          </p:cNvSpPr>
          <p:nvPr/>
        </p:nvSpPr>
        <p:spPr bwMode="auto">
          <a:xfrm>
            <a:off x="3814763" y="1485900"/>
            <a:ext cx="65087" cy="18256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26" name="Line 51"/>
          <p:cNvSpPr>
            <a:spLocks noChangeShapeType="1"/>
          </p:cNvSpPr>
          <p:nvPr/>
        </p:nvSpPr>
        <p:spPr bwMode="auto">
          <a:xfrm flipV="1">
            <a:off x="3495675" y="1401763"/>
            <a:ext cx="120650" cy="128587"/>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27" name="Line 52"/>
          <p:cNvSpPr>
            <a:spLocks noChangeShapeType="1"/>
          </p:cNvSpPr>
          <p:nvPr/>
        </p:nvSpPr>
        <p:spPr bwMode="auto">
          <a:xfrm>
            <a:off x="3611563" y="1404938"/>
            <a:ext cx="85725" cy="122237"/>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28" name="Line 53"/>
          <p:cNvSpPr>
            <a:spLocks noChangeShapeType="1"/>
          </p:cNvSpPr>
          <p:nvPr/>
        </p:nvSpPr>
        <p:spPr bwMode="auto">
          <a:xfrm flipV="1">
            <a:off x="3111500" y="1543050"/>
            <a:ext cx="34925" cy="25400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29" name="Line 54"/>
          <p:cNvSpPr>
            <a:spLocks noChangeShapeType="1"/>
          </p:cNvSpPr>
          <p:nvPr/>
        </p:nvSpPr>
        <p:spPr bwMode="auto">
          <a:xfrm>
            <a:off x="2978150" y="1422400"/>
            <a:ext cx="52388" cy="38100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30" name="Rectangle 55"/>
          <p:cNvSpPr>
            <a:spLocks noChangeArrowheads="1"/>
          </p:cNvSpPr>
          <p:nvPr/>
        </p:nvSpPr>
        <p:spPr bwMode="auto">
          <a:xfrm>
            <a:off x="546100" y="1954213"/>
            <a:ext cx="2039938" cy="746125"/>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chemeClr val="bg2"/>
                </a:solidFill>
                <a:latin typeface="ＭＳ ゴシック" pitchFamily="49" charset="-128"/>
                <a:ea typeface="ＭＳ ゴシック" pitchFamily="49" charset="-128"/>
              </a:rPr>
              <a:t>親和図法</a:t>
            </a:r>
          </a:p>
        </p:txBody>
      </p:sp>
      <p:sp>
        <p:nvSpPr>
          <p:cNvPr id="42031" name="Rectangle 56"/>
          <p:cNvSpPr>
            <a:spLocks noChangeArrowheads="1"/>
          </p:cNvSpPr>
          <p:nvPr/>
        </p:nvSpPr>
        <p:spPr bwMode="auto">
          <a:xfrm>
            <a:off x="2566988" y="1960563"/>
            <a:ext cx="1849437" cy="735012"/>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nvGrpSpPr>
          <p:cNvPr id="42032" name="Group 57"/>
          <p:cNvGrpSpPr>
            <a:grpSpLocks/>
          </p:cNvGrpSpPr>
          <p:nvPr/>
        </p:nvGrpSpPr>
        <p:grpSpPr bwMode="auto">
          <a:xfrm>
            <a:off x="2768600" y="1998663"/>
            <a:ext cx="1417638" cy="660400"/>
            <a:chOff x="1599" y="1108"/>
            <a:chExt cx="610" cy="272"/>
          </a:xfrm>
        </p:grpSpPr>
        <p:sp>
          <p:nvSpPr>
            <p:cNvPr id="42365" name="Rectangle 58"/>
            <p:cNvSpPr>
              <a:spLocks noChangeArrowheads="1"/>
            </p:cNvSpPr>
            <p:nvPr/>
          </p:nvSpPr>
          <p:spPr bwMode="auto">
            <a:xfrm>
              <a:off x="1599" y="1108"/>
              <a:ext cx="610" cy="272"/>
            </a:xfrm>
            <a:prstGeom prst="rect">
              <a:avLst/>
            </a:prstGeom>
            <a:solidFill>
              <a:srgbClr val="CC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nvGrpSpPr>
            <p:cNvPr id="42366" name="Group 59"/>
            <p:cNvGrpSpPr>
              <a:grpSpLocks/>
            </p:cNvGrpSpPr>
            <p:nvPr/>
          </p:nvGrpSpPr>
          <p:grpSpPr bwMode="auto">
            <a:xfrm>
              <a:off x="1935" y="1253"/>
              <a:ext cx="226" cy="98"/>
              <a:chOff x="1935" y="1253"/>
              <a:chExt cx="226" cy="98"/>
            </a:xfrm>
          </p:grpSpPr>
          <p:sp>
            <p:nvSpPr>
              <p:cNvPr id="42400" name="Rectangle 60"/>
              <p:cNvSpPr>
                <a:spLocks noChangeArrowheads="1"/>
              </p:cNvSpPr>
              <p:nvPr/>
            </p:nvSpPr>
            <p:spPr bwMode="auto">
              <a:xfrm>
                <a:off x="1935" y="1265"/>
                <a:ext cx="226" cy="86"/>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401" name="Rectangle 61"/>
              <p:cNvSpPr>
                <a:spLocks noChangeArrowheads="1"/>
              </p:cNvSpPr>
              <p:nvPr/>
            </p:nvSpPr>
            <p:spPr bwMode="auto">
              <a:xfrm>
                <a:off x="1961" y="1253"/>
                <a:ext cx="14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402" name="Rectangle 62"/>
              <p:cNvSpPr>
                <a:spLocks noChangeArrowheads="1"/>
              </p:cNvSpPr>
              <p:nvPr/>
            </p:nvSpPr>
            <p:spPr bwMode="auto">
              <a:xfrm>
                <a:off x="1997" y="1270"/>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00">
                    <a:solidFill>
                      <a:schemeClr val="bg2"/>
                    </a:solidFill>
                    <a:latin typeface="ＭＳ Ｐゴシック" charset="-128"/>
                  </a:rPr>
                  <a:t>●</a:t>
                </a:r>
                <a:r>
                  <a:rPr lang="ja-JP" altLang="en-US" sz="100">
                    <a:solidFill>
                      <a:schemeClr val="bg2"/>
                    </a:solidFill>
                    <a:latin typeface="ＭＳ Ｐゴシック" charset="-128"/>
                  </a:rPr>
                  <a:t>ーーーーーーー</a:t>
                </a:r>
                <a:endParaRPr lang="ja-JP" altLang="en-US" sz="1100">
                  <a:solidFill>
                    <a:schemeClr val="bg2"/>
                  </a:solidFill>
                </a:endParaRPr>
              </a:p>
            </p:txBody>
          </p:sp>
          <p:sp>
            <p:nvSpPr>
              <p:cNvPr id="42403" name="Rectangle 63"/>
              <p:cNvSpPr>
                <a:spLocks noChangeArrowheads="1"/>
              </p:cNvSpPr>
              <p:nvPr/>
            </p:nvSpPr>
            <p:spPr bwMode="auto">
              <a:xfrm>
                <a:off x="1961" y="1269"/>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404" name="Rectangle 64"/>
              <p:cNvSpPr>
                <a:spLocks noChangeArrowheads="1"/>
              </p:cNvSpPr>
              <p:nvPr/>
            </p:nvSpPr>
            <p:spPr bwMode="auto">
              <a:xfrm>
                <a:off x="1997" y="1286"/>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00">
                    <a:solidFill>
                      <a:schemeClr val="bg2"/>
                    </a:solidFill>
                    <a:latin typeface="ＭＳ Ｐゴシック" charset="-128"/>
                  </a:rPr>
                  <a:t>●</a:t>
                </a:r>
                <a:r>
                  <a:rPr lang="ja-JP" altLang="en-US" sz="100">
                    <a:solidFill>
                      <a:schemeClr val="bg2"/>
                    </a:solidFill>
                    <a:latin typeface="ＭＳ Ｐゴシック" charset="-128"/>
                  </a:rPr>
                  <a:t>ーーーーーーー</a:t>
                </a:r>
                <a:endParaRPr lang="ja-JP" altLang="en-US" sz="1100">
                  <a:solidFill>
                    <a:schemeClr val="bg2"/>
                  </a:solidFill>
                </a:endParaRPr>
              </a:p>
            </p:txBody>
          </p:sp>
          <p:sp>
            <p:nvSpPr>
              <p:cNvPr id="42405" name="Rectangle 65"/>
              <p:cNvSpPr>
                <a:spLocks noChangeArrowheads="1"/>
              </p:cNvSpPr>
              <p:nvPr/>
            </p:nvSpPr>
            <p:spPr bwMode="auto">
              <a:xfrm>
                <a:off x="1961" y="1285"/>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406" name="Rectangle 66"/>
              <p:cNvSpPr>
                <a:spLocks noChangeArrowheads="1"/>
              </p:cNvSpPr>
              <p:nvPr/>
            </p:nvSpPr>
            <p:spPr bwMode="auto">
              <a:xfrm>
                <a:off x="1997" y="1302"/>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00">
                    <a:solidFill>
                      <a:schemeClr val="bg2"/>
                    </a:solidFill>
                    <a:latin typeface="ＭＳ Ｐゴシック" charset="-128"/>
                  </a:rPr>
                  <a:t>●</a:t>
                </a:r>
                <a:r>
                  <a:rPr lang="ja-JP" altLang="en-US" sz="100">
                    <a:solidFill>
                      <a:schemeClr val="bg2"/>
                    </a:solidFill>
                    <a:latin typeface="ＭＳ Ｐゴシック" charset="-128"/>
                  </a:rPr>
                  <a:t>ーーーーーーー</a:t>
                </a:r>
                <a:endParaRPr lang="ja-JP" altLang="en-US" sz="1100">
                  <a:solidFill>
                    <a:schemeClr val="bg2"/>
                  </a:solidFill>
                </a:endParaRPr>
              </a:p>
            </p:txBody>
          </p:sp>
          <p:sp>
            <p:nvSpPr>
              <p:cNvPr id="42407" name="Rectangle 67"/>
              <p:cNvSpPr>
                <a:spLocks noChangeArrowheads="1"/>
              </p:cNvSpPr>
              <p:nvPr/>
            </p:nvSpPr>
            <p:spPr bwMode="auto">
              <a:xfrm>
                <a:off x="1961" y="1301"/>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408" name="Rectangle 68"/>
              <p:cNvSpPr>
                <a:spLocks noChangeArrowheads="1"/>
              </p:cNvSpPr>
              <p:nvPr/>
            </p:nvSpPr>
            <p:spPr bwMode="auto">
              <a:xfrm>
                <a:off x="1997" y="1317"/>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00">
                    <a:solidFill>
                      <a:schemeClr val="bg2"/>
                    </a:solidFill>
                    <a:latin typeface="ＭＳ Ｐゴシック" charset="-128"/>
                  </a:rPr>
                  <a:t>●</a:t>
                </a:r>
                <a:r>
                  <a:rPr lang="ja-JP" altLang="en-US" sz="100">
                    <a:solidFill>
                      <a:schemeClr val="bg2"/>
                    </a:solidFill>
                    <a:latin typeface="ＭＳ Ｐゴシック" charset="-128"/>
                  </a:rPr>
                  <a:t>ーーーーーーー</a:t>
                </a:r>
                <a:endParaRPr lang="ja-JP" altLang="en-US" sz="1100">
                  <a:solidFill>
                    <a:schemeClr val="bg2"/>
                  </a:solidFill>
                </a:endParaRPr>
              </a:p>
            </p:txBody>
          </p:sp>
          <p:sp>
            <p:nvSpPr>
              <p:cNvPr id="42409" name="Rectangle 69"/>
              <p:cNvSpPr>
                <a:spLocks noChangeArrowheads="1"/>
              </p:cNvSpPr>
              <p:nvPr/>
            </p:nvSpPr>
            <p:spPr bwMode="auto">
              <a:xfrm>
                <a:off x="1988" y="1258"/>
                <a:ext cx="120" cy="24"/>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grpSp>
          <p:nvGrpSpPr>
            <p:cNvPr id="42367" name="Group 70"/>
            <p:cNvGrpSpPr>
              <a:grpSpLocks/>
            </p:cNvGrpSpPr>
            <p:nvPr/>
          </p:nvGrpSpPr>
          <p:grpSpPr bwMode="auto">
            <a:xfrm>
              <a:off x="1935" y="1142"/>
              <a:ext cx="226" cy="98"/>
              <a:chOff x="1935" y="1142"/>
              <a:chExt cx="226" cy="98"/>
            </a:xfrm>
          </p:grpSpPr>
          <p:sp>
            <p:nvSpPr>
              <p:cNvPr id="42390" name="Rectangle 71"/>
              <p:cNvSpPr>
                <a:spLocks noChangeArrowheads="1"/>
              </p:cNvSpPr>
              <p:nvPr/>
            </p:nvSpPr>
            <p:spPr bwMode="auto">
              <a:xfrm>
                <a:off x="1935" y="1154"/>
                <a:ext cx="226" cy="86"/>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91" name="Rectangle 72"/>
              <p:cNvSpPr>
                <a:spLocks noChangeArrowheads="1"/>
              </p:cNvSpPr>
              <p:nvPr/>
            </p:nvSpPr>
            <p:spPr bwMode="auto">
              <a:xfrm>
                <a:off x="1961" y="1142"/>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92" name="Rectangle 73"/>
              <p:cNvSpPr>
                <a:spLocks noChangeArrowheads="1"/>
              </p:cNvSpPr>
              <p:nvPr/>
            </p:nvSpPr>
            <p:spPr bwMode="auto">
              <a:xfrm>
                <a:off x="1997" y="1160"/>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00">
                    <a:solidFill>
                      <a:schemeClr val="bg2"/>
                    </a:solidFill>
                    <a:latin typeface="ＭＳ Ｐゴシック" charset="-128"/>
                  </a:rPr>
                  <a:t>●</a:t>
                </a:r>
                <a:r>
                  <a:rPr lang="ja-JP" altLang="en-US" sz="100">
                    <a:solidFill>
                      <a:schemeClr val="bg2"/>
                    </a:solidFill>
                    <a:latin typeface="ＭＳ Ｐゴシック" charset="-128"/>
                  </a:rPr>
                  <a:t>ーーーーーーー</a:t>
                </a:r>
                <a:endParaRPr lang="ja-JP" altLang="en-US" sz="1100">
                  <a:solidFill>
                    <a:schemeClr val="bg2"/>
                  </a:solidFill>
                </a:endParaRPr>
              </a:p>
            </p:txBody>
          </p:sp>
          <p:sp>
            <p:nvSpPr>
              <p:cNvPr id="42393" name="Rectangle 74"/>
              <p:cNvSpPr>
                <a:spLocks noChangeArrowheads="1"/>
              </p:cNvSpPr>
              <p:nvPr/>
            </p:nvSpPr>
            <p:spPr bwMode="auto">
              <a:xfrm>
                <a:off x="1961" y="1158"/>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94" name="Rectangle 75"/>
              <p:cNvSpPr>
                <a:spLocks noChangeArrowheads="1"/>
              </p:cNvSpPr>
              <p:nvPr/>
            </p:nvSpPr>
            <p:spPr bwMode="auto">
              <a:xfrm>
                <a:off x="1997" y="1177"/>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00">
                    <a:solidFill>
                      <a:schemeClr val="bg2"/>
                    </a:solidFill>
                    <a:latin typeface="ＭＳ Ｐゴシック" charset="-128"/>
                  </a:rPr>
                  <a:t>●</a:t>
                </a:r>
                <a:r>
                  <a:rPr lang="ja-JP" altLang="en-US" sz="100">
                    <a:solidFill>
                      <a:schemeClr val="bg2"/>
                    </a:solidFill>
                    <a:latin typeface="ＭＳ Ｐゴシック" charset="-128"/>
                  </a:rPr>
                  <a:t>ーーーーーーー</a:t>
                </a:r>
                <a:endParaRPr lang="ja-JP" altLang="en-US" sz="1100">
                  <a:solidFill>
                    <a:schemeClr val="bg2"/>
                  </a:solidFill>
                </a:endParaRPr>
              </a:p>
            </p:txBody>
          </p:sp>
          <p:sp>
            <p:nvSpPr>
              <p:cNvPr id="42395" name="Rectangle 76"/>
              <p:cNvSpPr>
                <a:spLocks noChangeArrowheads="1"/>
              </p:cNvSpPr>
              <p:nvPr/>
            </p:nvSpPr>
            <p:spPr bwMode="auto">
              <a:xfrm>
                <a:off x="1961" y="1172"/>
                <a:ext cx="147" cy="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96" name="Rectangle 77"/>
              <p:cNvSpPr>
                <a:spLocks noChangeArrowheads="1"/>
              </p:cNvSpPr>
              <p:nvPr/>
            </p:nvSpPr>
            <p:spPr bwMode="auto">
              <a:xfrm>
                <a:off x="1997" y="1191"/>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00">
                    <a:solidFill>
                      <a:schemeClr val="bg2"/>
                    </a:solidFill>
                    <a:latin typeface="ＭＳ Ｐゴシック" charset="-128"/>
                  </a:rPr>
                  <a:t>●</a:t>
                </a:r>
                <a:r>
                  <a:rPr lang="ja-JP" altLang="en-US" sz="100">
                    <a:solidFill>
                      <a:schemeClr val="bg2"/>
                    </a:solidFill>
                    <a:latin typeface="ＭＳ Ｐゴシック" charset="-128"/>
                  </a:rPr>
                  <a:t>ーーーーーーー</a:t>
                </a:r>
                <a:endParaRPr lang="ja-JP" altLang="en-US" sz="1100">
                  <a:solidFill>
                    <a:schemeClr val="bg2"/>
                  </a:solidFill>
                </a:endParaRPr>
              </a:p>
            </p:txBody>
          </p:sp>
          <p:sp>
            <p:nvSpPr>
              <p:cNvPr id="42397" name="Rectangle 78"/>
              <p:cNvSpPr>
                <a:spLocks noChangeArrowheads="1"/>
              </p:cNvSpPr>
              <p:nvPr/>
            </p:nvSpPr>
            <p:spPr bwMode="auto">
              <a:xfrm>
                <a:off x="1961" y="1187"/>
                <a:ext cx="147" cy="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98" name="Rectangle 79"/>
              <p:cNvSpPr>
                <a:spLocks noChangeArrowheads="1"/>
              </p:cNvSpPr>
              <p:nvPr/>
            </p:nvSpPr>
            <p:spPr bwMode="auto">
              <a:xfrm>
                <a:off x="1997" y="1204"/>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00">
                    <a:solidFill>
                      <a:schemeClr val="bg2"/>
                    </a:solidFill>
                    <a:latin typeface="ＭＳ Ｐゴシック" charset="-128"/>
                  </a:rPr>
                  <a:t>●</a:t>
                </a:r>
                <a:r>
                  <a:rPr lang="ja-JP" altLang="en-US" sz="100">
                    <a:solidFill>
                      <a:schemeClr val="bg2"/>
                    </a:solidFill>
                    <a:latin typeface="ＭＳ Ｐゴシック" charset="-128"/>
                  </a:rPr>
                  <a:t>ーーーーーーー</a:t>
                </a:r>
                <a:endParaRPr lang="ja-JP" altLang="en-US" sz="1100">
                  <a:solidFill>
                    <a:schemeClr val="bg2"/>
                  </a:solidFill>
                </a:endParaRPr>
              </a:p>
            </p:txBody>
          </p:sp>
          <p:sp>
            <p:nvSpPr>
              <p:cNvPr id="42399" name="Rectangle 80"/>
              <p:cNvSpPr>
                <a:spLocks noChangeArrowheads="1"/>
              </p:cNvSpPr>
              <p:nvPr/>
            </p:nvSpPr>
            <p:spPr bwMode="auto">
              <a:xfrm>
                <a:off x="1988" y="1145"/>
                <a:ext cx="120" cy="24"/>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grpSp>
          <p:nvGrpSpPr>
            <p:cNvPr id="42368" name="Group 81"/>
            <p:cNvGrpSpPr>
              <a:grpSpLocks/>
            </p:cNvGrpSpPr>
            <p:nvPr/>
          </p:nvGrpSpPr>
          <p:grpSpPr bwMode="auto">
            <a:xfrm>
              <a:off x="1647" y="1139"/>
              <a:ext cx="226" cy="99"/>
              <a:chOff x="1647" y="1139"/>
              <a:chExt cx="226" cy="99"/>
            </a:xfrm>
          </p:grpSpPr>
          <p:sp>
            <p:nvSpPr>
              <p:cNvPr id="42380" name="Rectangle 82"/>
              <p:cNvSpPr>
                <a:spLocks noChangeArrowheads="1"/>
              </p:cNvSpPr>
              <p:nvPr/>
            </p:nvSpPr>
            <p:spPr bwMode="auto">
              <a:xfrm>
                <a:off x="1647" y="1151"/>
                <a:ext cx="226" cy="87"/>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81" name="Rectangle 83"/>
              <p:cNvSpPr>
                <a:spLocks noChangeArrowheads="1"/>
              </p:cNvSpPr>
              <p:nvPr/>
            </p:nvSpPr>
            <p:spPr bwMode="auto">
              <a:xfrm>
                <a:off x="1673" y="1139"/>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82" name="Rectangle 84"/>
              <p:cNvSpPr>
                <a:spLocks noChangeArrowheads="1"/>
              </p:cNvSpPr>
              <p:nvPr/>
            </p:nvSpPr>
            <p:spPr bwMode="auto">
              <a:xfrm>
                <a:off x="1709" y="1156"/>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00">
                    <a:solidFill>
                      <a:schemeClr val="bg2"/>
                    </a:solidFill>
                    <a:latin typeface="ＭＳ Ｐゴシック" charset="-128"/>
                  </a:rPr>
                  <a:t>●</a:t>
                </a:r>
                <a:r>
                  <a:rPr lang="ja-JP" altLang="en-US" sz="100">
                    <a:solidFill>
                      <a:schemeClr val="bg2"/>
                    </a:solidFill>
                    <a:latin typeface="ＭＳ Ｐゴシック" charset="-128"/>
                  </a:rPr>
                  <a:t>ーーーーーーー</a:t>
                </a:r>
                <a:endParaRPr lang="ja-JP" altLang="en-US" sz="1100">
                  <a:solidFill>
                    <a:schemeClr val="bg2"/>
                  </a:solidFill>
                </a:endParaRPr>
              </a:p>
            </p:txBody>
          </p:sp>
          <p:sp>
            <p:nvSpPr>
              <p:cNvPr id="42383" name="Rectangle 85"/>
              <p:cNvSpPr>
                <a:spLocks noChangeArrowheads="1"/>
              </p:cNvSpPr>
              <p:nvPr/>
            </p:nvSpPr>
            <p:spPr bwMode="auto">
              <a:xfrm>
                <a:off x="1673" y="1154"/>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84" name="Rectangle 86"/>
              <p:cNvSpPr>
                <a:spLocks noChangeArrowheads="1"/>
              </p:cNvSpPr>
              <p:nvPr/>
            </p:nvSpPr>
            <p:spPr bwMode="auto">
              <a:xfrm>
                <a:off x="1709" y="1171"/>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00">
                    <a:solidFill>
                      <a:schemeClr val="bg2"/>
                    </a:solidFill>
                    <a:latin typeface="ＭＳ Ｐゴシック" charset="-128"/>
                  </a:rPr>
                  <a:t>●</a:t>
                </a:r>
                <a:r>
                  <a:rPr lang="ja-JP" altLang="en-US" sz="100">
                    <a:solidFill>
                      <a:schemeClr val="bg2"/>
                    </a:solidFill>
                    <a:latin typeface="ＭＳ Ｐゴシック" charset="-128"/>
                  </a:rPr>
                  <a:t>ーーーーーーー</a:t>
                </a:r>
                <a:endParaRPr lang="ja-JP" altLang="en-US" sz="1100">
                  <a:solidFill>
                    <a:schemeClr val="bg2"/>
                  </a:solidFill>
                </a:endParaRPr>
              </a:p>
            </p:txBody>
          </p:sp>
          <p:sp>
            <p:nvSpPr>
              <p:cNvPr id="42385" name="Rectangle 87"/>
              <p:cNvSpPr>
                <a:spLocks noChangeArrowheads="1"/>
              </p:cNvSpPr>
              <p:nvPr/>
            </p:nvSpPr>
            <p:spPr bwMode="auto">
              <a:xfrm>
                <a:off x="1673" y="1170"/>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86" name="Rectangle 88"/>
              <p:cNvSpPr>
                <a:spLocks noChangeArrowheads="1"/>
              </p:cNvSpPr>
              <p:nvPr/>
            </p:nvSpPr>
            <p:spPr bwMode="auto">
              <a:xfrm>
                <a:off x="1709" y="1188"/>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00">
                    <a:solidFill>
                      <a:schemeClr val="bg2"/>
                    </a:solidFill>
                    <a:latin typeface="ＭＳ Ｐゴシック" charset="-128"/>
                  </a:rPr>
                  <a:t>●</a:t>
                </a:r>
                <a:r>
                  <a:rPr lang="ja-JP" altLang="en-US" sz="100">
                    <a:solidFill>
                      <a:schemeClr val="bg2"/>
                    </a:solidFill>
                    <a:latin typeface="ＭＳ Ｐゴシック" charset="-128"/>
                  </a:rPr>
                  <a:t>ーーーーーーー</a:t>
                </a:r>
                <a:endParaRPr lang="ja-JP" altLang="en-US" sz="1100">
                  <a:solidFill>
                    <a:schemeClr val="bg2"/>
                  </a:solidFill>
                </a:endParaRPr>
              </a:p>
            </p:txBody>
          </p:sp>
          <p:sp>
            <p:nvSpPr>
              <p:cNvPr id="42387" name="Rectangle 89"/>
              <p:cNvSpPr>
                <a:spLocks noChangeArrowheads="1"/>
              </p:cNvSpPr>
              <p:nvPr/>
            </p:nvSpPr>
            <p:spPr bwMode="auto">
              <a:xfrm>
                <a:off x="1673" y="1186"/>
                <a:ext cx="148" cy="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88" name="Rectangle 90"/>
              <p:cNvSpPr>
                <a:spLocks noChangeArrowheads="1"/>
              </p:cNvSpPr>
              <p:nvPr/>
            </p:nvSpPr>
            <p:spPr bwMode="auto">
              <a:xfrm>
                <a:off x="1709" y="1203"/>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00">
                    <a:solidFill>
                      <a:schemeClr val="bg2"/>
                    </a:solidFill>
                    <a:latin typeface="ＭＳ Ｐゴシック" charset="-128"/>
                  </a:rPr>
                  <a:t>●</a:t>
                </a:r>
                <a:r>
                  <a:rPr lang="ja-JP" altLang="en-US" sz="100">
                    <a:solidFill>
                      <a:schemeClr val="bg2"/>
                    </a:solidFill>
                    <a:latin typeface="ＭＳ Ｐゴシック" charset="-128"/>
                  </a:rPr>
                  <a:t>ーーーーーーー</a:t>
                </a:r>
                <a:endParaRPr lang="ja-JP" altLang="en-US" sz="1100">
                  <a:solidFill>
                    <a:schemeClr val="bg2"/>
                  </a:solidFill>
                </a:endParaRPr>
              </a:p>
            </p:txBody>
          </p:sp>
          <p:sp>
            <p:nvSpPr>
              <p:cNvPr id="42389" name="Rectangle 91"/>
              <p:cNvSpPr>
                <a:spLocks noChangeArrowheads="1"/>
              </p:cNvSpPr>
              <p:nvPr/>
            </p:nvSpPr>
            <p:spPr bwMode="auto">
              <a:xfrm>
                <a:off x="1701" y="1143"/>
                <a:ext cx="119" cy="24"/>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grpSp>
          <p:nvGrpSpPr>
            <p:cNvPr id="42369" name="Group 92"/>
            <p:cNvGrpSpPr>
              <a:grpSpLocks/>
            </p:cNvGrpSpPr>
            <p:nvPr/>
          </p:nvGrpSpPr>
          <p:grpSpPr bwMode="auto">
            <a:xfrm>
              <a:off x="1647" y="1253"/>
              <a:ext cx="226" cy="98"/>
              <a:chOff x="1647" y="1253"/>
              <a:chExt cx="226" cy="98"/>
            </a:xfrm>
          </p:grpSpPr>
          <p:sp>
            <p:nvSpPr>
              <p:cNvPr id="42370" name="Rectangle 93"/>
              <p:cNvSpPr>
                <a:spLocks noChangeArrowheads="1"/>
              </p:cNvSpPr>
              <p:nvPr/>
            </p:nvSpPr>
            <p:spPr bwMode="auto">
              <a:xfrm>
                <a:off x="1647" y="1265"/>
                <a:ext cx="226" cy="86"/>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71" name="Rectangle 94"/>
              <p:cNvSpPr>
                <a:spLocks noChangeArrowheads="1"/>
              </p:cNvSpPr>
              <p:nvPr/>
            </p:nvSpPr>
            <p:spPr bwMode="auto">
              <a:xfrm>
                <a:off x="1673" y="1253"/>
                <a:ext cx="148"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72" name="Rectangle 95"/>
              <p:cNvSpPr>
                <a:spLocks noChangeArrowheads="1"/>
              </p:cNvSpPr>
              <p:nvPr/>
            </p:nvSpPr>
            <p:spPr bwMode="auto">
              <a:xfrm>
                <a:off x="1709" y="1270"/>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00">
                    <a:solidFill>
                      <a:schemeClr val="bg2"/>
                    </a:solidFill>
                    <a:latin typeface="ＭＳ Ｐゴシック" charset="-128"/>
                  </a:rPr>
                  <a:t>●</a:t>
                </a:r>
                <a:r>
                  <a:rPr lang="ja-JP" altLang="en-US" sz="100">
                    <a:solidFill>
                      <a:schemeClr val="bg2"/>
                    </a:solidFill>
                    <a:latin typeface="ＭＳ Ｐゴシック" charset="-128"/>
                  </a:rPr>
                  <a:t>ーーーーーーー</a:t>
                </a:r>
                <a:endParaRPr lang="ja-JP" altLang="en-US" sz="1100">
                  <a:solidFill>
                    <a:schemeClr val="bg2"/>
                  </a:solidFill>
                </a:endParaRPr>
              </a:p>
            </p:txBody>
          </p:sp>
          <p:sp>
            <p:nvSpPr>
              <p:cNvPr id="42373" name="Rectangle 96"/>
              <p:cNvSpPr>
                <a:spLocks noChangeArrowheads="1"/>
              </p:cNvSpPr>
              <p:nvPr/>
            </p:nvSpPr>
            <p:spPr bwMode="auto">
              <a:xfrm>
                <a:off x="1673" y="1269"/>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74" name="Rectangle 97"/>
              <p:cNvSpPr>
                <a:spLocks noChangeArrowheads="1"/>
              </p:cNvSpPr>
              <p:nvPr/>
            </p:nvSpPr>
            <p:spPr bwMode="auto">
              <a:xfrm>
                <a:off x="1709" y="1286"/>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00">
                    <a:solidFill>
                      <a:schemeClr val="bg2"/>
                    </a:solidFill>
                    <a:latin typeface="ＭＳ Ｐゴシック" charset="-128"/>
                  </a:rPr>
                  <a:t>●</a:t>
                </a:r>
                <a:r>
                  <a:rPr lang="ja-JP" altLang="en-US" sz="100">
                    <a:solidFill>
                      <a:schemeClr val="bg2"/>
                    </a:solidFill>
                    <a:latin typeface="ＭＳ Ｐゴシック" charset="-128"/>
                  </a:rPr>
                  <a:t>ーーーーーーー</a:t>
                </a:r>
                <a:endParaRPr lang="ja-JP" altLang="en-US" sz="1100">
                  <a:solidFill>
                    <a:schemeClr val="bg2"/>
                  </a:solidFill>
                </a:endParaRPr>
              </a:p>
            </p:txBody>
          </p:sp>
          <p:sp>
            <p:nvSpPr>
              <p:cNvPr id="42375" name="Rectangle 98"/>
              <p:cNvSpPr>
                <a:spLocks noChangeArrowheads="1"/>
              </p:cNvSpPr>
              <p:nvPr/>
            </p:nvSpPr>
            <p:spPr bwMode="auto">
              <a:xfrm>
                <a:off x="1673" y="1285"/>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76" name="Rectangle 99"/>
              <p:cNvSpPr>
                <a:spLocks noChangeArrowheads="1"/>
              </p:cNvSpPr>
              <p:nvPr/>
            </p:nvSpPr>
            <p:spPr bwMode="auto">
              <a:xfrm>
                <a:off x="1709" y="1302"/>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00">
                    <a:solidFill>
                      <a:schemeClr val="bg2"/>
                    </a:solidFill>
                    <a:latin typeface="ＭＳ Ｐゴシック" charset="-128"/>
                  </a:rPr>
                  <a:t>●</a:t>
                </a:r>
                <a:r>
                  <a:rPr lang="ja-JP" altLang="en-US" sz="100">
                    <a:solidFill>
                      <a:schemeClr val="bg2"/>
                    </a:solidFill>
                    <a:latin typeface="ＭＳ Ｐゴシック" charset="-128"/>
                  </a:rPr>
                  <a:t>ーーーーーーー</a:t>
                </a:r>
                <a:endParaRPr lang="ja-JP" altLang="en-US" sz="1100">
                  <a:solidFill>
                    <a:schemeClr val="bg2"/>
                  </a:solidFill>
                </a:endParaRPr>
              </a:p>
            </p:txBody>
          </p:sp>
          <p:sp>
            <p:nvSpPr>
              <p:cNvPr id="42377" name="Rectangle 100"/>
              <p:cNvSpPr>
                <a:spLocks noChangeArrowheads="1"/>
              </p:cNvSpPr>
              <p:nvPr/>
            </p:nvSpPr>
            <p:spPr bwMode="auto">
              <a:xfrm>
                <a:off x="1673" y="1301"/>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78" name="Rectangle 101"/>
              <p:cNvSpPr>
                <a:spLocks noChangeArrowheads="1"/>
              </p:cNvSpPr>
              <p:nvPr/>
            </p:nvSpPr>
            <p:spPr bwMode="auto">
              <a:xfrm>
                <a:off x="1709" y="1317"/>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00">
                    <a:solidFill>
                      <a:schemeClr val="bg2"/>
                    </a:solidFill>
                    <a:latin typeface="ＭＳ Ｐゴシック" charset="-128"/>
                  </a:rPr>
                  <a:t>●</a:t>
                </a:r>
                <a:r>
                  <a:rPr lang="ja-JP" altLang="en-US" sz="100">
                    <a:solidFill>
                      <a:schemeClr val="bg2"/>
                    </a:solidFill>
                    <a:latin typeface="ＭＳ Ｐゴシック" charset="-128"/>
                  </a:rPr>
                  <a:t>ーーーーーーー</a:t>
                </a:r>
                <a:endParaRPr lang="ja-JP" altLang="en-US" sz="1100">
                  <a:solidFill>
                    <a:schemeClr val="bg2"/>
                  </a:solidFill>
                </a:endParaRPr>
              </a:p>
            </p:txBody>
          </p:sp>
          <p:sp>
            <p:nvSpPr>
              <p:cNvPr id="42379" name="Rectangle 102"/>
              <p:cNvSpPr>
                <a:spLocks noChangeArrowheads="1"/>
              </p:cNvSpPr>
              <p:nvPr/>
            </p:nvSpPr>
            <p:spPr bwMode="auto">
              <a:xfrm>
                <a:off x="1701" y="1258"/>
                <a:ext cx="119" cy="24"/>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grpSp>
      <p:sp>
        <p:nvSpPr>
          <p:cNvPr id="42033" name="Rectangle 103"/>
          <p:cNvSpPr>
            <a:spLocks noChangeArrowheads="1"/>
          </p:cNvSpPr>
          <p:nvPr/>
        </p:nvSpPr>
        <p:spPr bwMode="auto">
          <a:xfrm>
            <a:off x="571500" y="2689225"/>
            <a:ext cx="2014538" cy="674688"/>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chemeClr val="bg2"/>
                </a:solidFill>
                <a:latin typeface="ＭＳ ゴシック" pitchFamily="49" charset="-128"/>
                <a:ea typeface="ＭＳ ゴシック" pitchFamily="49" charset="-128"/>
              </a:rPr>
              <a:t>系統図法</a:t>
            </a:r>
          </a:p>
        </p:txBody>
      </p:sp>
      <p:sp>
        <p:nvSpPr>
          <p:cNvPr id="42034" name="Rectangle 104"/>
          <p:cNvSpPr>
            <a:spLocks noChangeArrowheads="1"/>
          </p:cNvSpPr>
          <p:nvPr/>
        </p:nvSpPr>
        <p:spPr bwMode="auto">
          <a:xfrm>
            <a:off x="2566988" y="2689225"/>
            <a:ext cx="1849437" cy="674688"/>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nvGrpSpPr>
          <p:cNvPr id="42035" name="Group 105"/>
          <p:cNvGrpSpPr>
            <a:grpSpLocks/>
          </p:cNvGrpSpPr>
          <p:nvPr/>
        </p:nvGrpSpPr>
        <p:grpSpPr bwMode="auto">
          <a:xfrm>
            <a:off x="2782888" y="2728913"/>
            <a:ext cx="1403350" cy="584200"/>
            <a:chOff x="1599" y="1405"/>
            <a:chExt cx="610" cy="273"/>
          </a:xfrm>
        </p:grpSpPr>
        <p:sp>
          <p:nvSpPr>
            <p:cNvPr id="42335" name="Rectangle 106"/>
            <p:cNvSpPr>
              <a:spLocks noChangeArrowheads="1"/>
            </p:cNvSpPr>
            <p:nvPr/>
          </p:nvSpPr>
          <p:spPr bwMode="auto">
            <a:xfrm>
              <a:off x="1599" y="1405"/>
              <a:ext cx="610" cy="273"/>
            </a:xfrm>
            <a:prstGeom prst="rect">
              <a:avLst/>
            </a:prstGeom>
            <a:solidFill>
              <a:srgbClr val="CC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36" name="Rectangle 107"/>
            <p:cNvSpPr>
              <a:spLocks noChangeArrowheads="1"/>
            </p:cNvSpPr>
            <p:nvPr/>
          </p:nvSpPr>
          <p:spPr bwMode="auto">
            <a:xfrm>
              <a:off x="1625" y="1531"/>
              <a:ext cx="77" cy="38"/>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37" name="Rectangle 108"/>
            <p:cNvSpPr>
              <a:spLocks noChangeArrowheads="1"/>
            </p:cNvSpPr>
            <p:nvPr/>
          </p:nvSpPr>
          <p:spPr bwMode="auto">
            <a:xfrm>
              <a:off x="1751" y="1568"/>
              <a:ext cx="78" cy="37"/>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38" name="Rectangle 109"/>
            <p:cNvSpPr>
              <a:spLocks noChangeArrowheads="1"/>
            </p:cNvSpPr>
            <p:nvPr/>
          </p:nvSpPr>
          <p:spPr bwMode="auto">
            <a:xfrm>
              <a:off x="1751" y="1478"/>
              <a:ext cx="78" cy="36"/>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39" name="Rectangle 110"/>
            <p:cNvSpPr>
              <a:spLocks noChangeArrowheads="1"/>
            </p:cNvSpPr>
            <p:nvPr/>
          </p:nvSpPr>
          <p:spPr bwMode="auto">
            <a:xfrm>
              <a:off x="1878" y="1496"/>
              <a:ext cx="78" cy="36"/>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40" name="Rectangle 111"/>
            <p:cNvSpPr>
              <a:spLocks noChangeArrowheads="1"/>
            </p:cNvSpPr>
            <p:nvPr/>
          </p:nvSpPr>
          <p:spPr bwMode="auto">
            <a:xfrm>
              <a:off x="1878" y="1441"/>
              <a:ext cx="78" cy="38"/>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41" name="Rectangle 112"/>
            <p:cNvSpPr>
              <a:spLocks noChangeArrowheads="1"/>
            </p:cNvSpPr>
            <p:nvPr/>
          </p:nvSpPr>
          <p:spPr bwMode="auto">
            <a:xfrm>
              <a:off x="1979" y="1496"/>
              <a:ext cx="78" cy="36"/>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42" name="Rectangle 113"/>
            <p:cNvSpPr>
              <a:spLocks noChangeArrowheads="1"/>
            </p:cNvSpPr>
            <p:nvPr/>
          </p:nvSpPr>
          <p:spPr bwMode="auto">
            <a:xfrm>
              <a:off x="1979" y="1441"/>
              <a:ext cx="78" cy="38"/>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43" name="Rectangle 114"/>
            <p:cNvSpPr>
              <a:spLocks noChangeArrowheads="1"/>
            </p:cNvSpPr>
            <p:nvPr/>
          </p:nvSpPr>
          <p:spPr bwMode="auto">
            <a:xfrm>
              <a:off x="2080" y="1496"/>
              <a:ext cx="78" cy="36"/>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44" name="Rectangle 115"/>
            <p:cNvSpPr>
              <a:spLocks noChangeArrowheads="1"/>
            </p:cNvSpPr>
            <p:nvPr/>
          </p:nvSpPr>
          <p:spPr bwMode="auto">
            <a:xfrm>
              <a:off x="2080" y="1441"/>
              <a:ext cx="78" cy="38"/>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45" name="Rectangle 116"/>
            <p:cNvSpPr>
              <a:spLocks noChangeArrowheads="1"/>
            </p:cNvSpPr>
            <p:nvPr/>
          </p:nvSpPr>
          <p:spPr bwMode="auto">
            <a:xfrm>
              <a:off x="1878" y="1604"/>
              <a:ext cx="78" cy="37"/>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46" name="Rectangle 117"/>
            <p:cNvSpPr>
              <a:spLocks noChangeArrowheads="1"/>
            </p:cNvSpPr>
            <p:nvPr/>
          </p:nvSpPr>
          <p:spPr bwMode="auto">
            <a:xfrm>
              <a:off x="1878" y="1549"/>
              <a:ext cx="78" cy="38"/>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47" name="Rectangle 118"/>
            <p:cNvSpPr>
              <a:spLocks noChangeArrowheads="1"/>
            </p:cNvSpPr>
            <p:nvPr/>
          </p:nvSpPr>
          <p:spPr bwMode="auto">
            <a:xfrm>
              <a:off x="1979" y="1604"/>
              <a:ext cx="78" cy="37"/>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48" name="Rectangle 119"/>
            <p:cNvSpPr>
              <a:spLocks noChangeArrowheads="1"/>
            </p:cNvSpPr>
            <p:nvPr/>
          </p:nvSpPr>
          <p:spPr bwMode="auto">
            <a:xfrm>
              <a:off x="1979" y="1549"/>
              <a:ext cx="78" cy="38"/>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49" name="Rectangle 120"/>
            <p:cNvSpPr>
              <a:spLocks noChangeArrowheads="1"/>
            </p:cNvSpPr>
            <p:nvPr/>
          </p:nvSpPr>
          <p:spPr bwMode="auto">
            <a:xfrm>
              <a:off x="2080" y="1604"/>
              <a:ext cx="78" cy="37"/>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50" name="Rectangle 121"/>
            <p:cNvSpPr>
              <a:spLocks noChangeArrowheads="1"/>
            </p:cNvSpPr>
            <p:nvPr/>
          </p:nvSpPr>
          <p:spPr bwMode="auto">
            <a:xfrm>
              <a:off x="2080" y="1549"/>
              <a:ext cx="78" cy="38"/>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51" name="Freeform 122"/>
            <p:cNvSpPr>
              <a:spLocks/>
            </p:cNvSpPr>
            <p:nvPr/>
          </p:nvSpPr>
          <p:spPr bwMode="auto">
            <a:xfrm>
              <a:off x="1701" y="1494"/>
              <a:ext cx="50" cy="55"/>
            </a:xfrm>
            <a:custGeom>
              <a:avLst/>
              <a:gdLst>
                <a:gd name="T0" fmla="*/ 0 w 50"/>
                <a:gd name="T1" fmla="*/ 55 h 55"/>
                <a:gd name="T2" fmla="*/ 24 w 50"/>
                <a:gd name="T3" fmla="*/ 55 h 55"/>
                <a:gd name="T4" fmla="*/ 24 w 50"/>
                <a:gd name="T5" fmla="*/ 0 h 55"/>
                <a:gd name="T6" fmla="*/ 50 w 50"/>
                <a:gd name="T7" fmla="*/ 0 h 5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0" h="55">
                  <a:moveTo>
                    <a:pt x="0" y="55"/>
                  </a:moveTo>
                  <a:lnTo>
                    <a:pt x="24" y="55"/>
                  </a:lnTo>
                  <a:lnTo>
                    <a:pt x="24" y="0"/>
                  </a:lnTo>
                  <a:lnTo>
                    <a:pt x="5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352" name="Freeform 123"/>
            <p:cNvSpPr>
              <a:spLocks/>
            </p:cNvSpPr>
            <p:nvPr/>
          </p:nvSpPr>
          <p:spPr bwMode="auto">
            <a:xfrm>
              <a:off x="1701" y="1549"/>
              <a:ext cx="50" cy="36"/>
            </a:xfrm>
            <a:custGeom>
              <a:avLst/>
              <a:gdLst>
                <a:gd name="T0" fmla="*/ 0 w 50"/>
                <a:gd name="T1" fmla="*/ 0 h 36"/>
                <a:gd name="T2" fmla="*/ 24 w 50"/>
                <a:gd name="T3" fmla="*/ 0 h 36"/>
                <a:gd name="T4" fmla="*/ 24 w 50"/>
                <a:gd name="T5" fmla="*/ 36 h 36"/>
                <a:gd name="T6" fmla="*/ 50 w 50"/>
                <a:gd name="T7" fmla="*/ 36 h 3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0" h="36">
                  <a:moveTo>
                    <a:pt x="0" y="0"/>
                  </a:moveTo>
                  <a:lnTo>
                    <a:pt x="24" y="0"/>
                  </a:lnTo>
                  <a:lnTo>
                    <a:pt x="24" y="36"/>
                  </a:lnTo>
                  <a:lnTo>
                    <a:pt x="50" y="3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353" name="Freeform 124"/>
            <p:cNvSpPr>
              <a:spLocks/>
            </p:cNvSpPr>
            <p:nvPr/>
          </p:nvSpPr>
          <p:spPr bwMode="auto">
            <a:xfrm>
              <a:off x="1828" y="1459"/>
              <a:ext cx="49" cy="35"/>
            </a:xfrm>
            <a:custGeom>
              <a:avLst/>
              <a:gdLst>
                <a:gd name="T0" fmla="*/ 0 w 49"/>
                <a:gd name="T1" fmla="*/ 35 h 35"/>
                <a:gd name="T2" fmla="*/ 24 w 49"/>
                <a:gd name="T3" fmla="*/ 35 h 35"/>
                <a:gd name="T4" fmla="*/ 24 w 49"/>
                <a:gd name="T5" fmla="*/ 0 h 35"/>
                <a:gd name="T6" fmla="*/ 49 w 49"/>
                <a:gd name="T7" fmla="*/ 0 h 3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9" h="35">
                  <a:moveTo>
                    <a:pt x="0" y="35"/>
                  </a:moveTo>
                  <a:lnTo>
                    <a:pt x="24" y="35"/>
                  </a:lnTo>
                  <a:lnTo>
                    <a:pt x="24" y="0"/>
                  </a:lnTo>
                  <a:lnTo>
                    <a:pt x="49"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354" name="Freeform 125"/>
            <p:cNvSpPr>
              <a:spLocks/>
            </p:cNvSpPr>
            <p:nvPr/>
          </p:nvSpPr>
          <p:spPr bwMode="auto">
            <a:xfrm>
              <a:off x="1828" y="1496"/>
              <a:ext cx="49" cy="16"/>
            </a:xfrm>
            <a:custGeom>
              <a:avLst/>
              <a:gdLst>
                <a:gd name="T0" fmla="*/ 0 w 49"/>
                <a:gd name="T1" fmla="*/ 0 h 16"/>
                <a:gd name="T2" fmla="*/ 24 w 49"/>
                <a:gd name="T3" fmla="*/ 0 h 16"/>
                <a:gd name="T4" fmla="*/ 24 w 49"/>
                <a:gd name="T5" fmla="*/ 16 h 16"/>
                <a:gd name="T6" fmla="*/ 49 w 49"/>
                <a:gd name="T7" fmla="*/ 16 h 1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9" h="16">
                  <a:moveTo>
                    <a:pt x="0" y="0"/>
                  </a:moveTo>
                  <a:lnTo>
                    <a:pt x="24" y="0"/>
                  </a:lnTo>
                  <a:lnTo>
                    <a:pt x="24" y="16"/>
                  </a:lnTo>
                  <a:lnTo>
                    <a:pt x="49" y="1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355" name="Freeform 126"/>
            <p:cNvSpPr>
              <a:spLocks/>
            </p:cNvSpPr>
            <p:nvPr/>
          </p:nvSpPr>
          <p:spPr bwMode="auto">
            <a:xfrm>
              <a:off x="1828" y="1567"/>
              <a:ext cx="49" cy="18"/>
            </a:xfrm>
            <a:custGeom>
              <a:avLst/>
              <a:gdLst>
                <a:gd name="T0" fmla="*/ 0 w 49"/>
                <a:gd name="T1" fmla="*/ 18 h 18"/>
                <a:gd name="T2" fmla="*/ 24 w 49"/>
                <a:gd name="T3" fmla="*/ 18 h 18"/>
                <a:gd name="T4" fmla="*/ 24 w 49"/>
                <a:gd name="T5" fmla="*/ 0 h 18"/>
                <a:gd name="T6" fmla="*/ 49 w 49"/>
                <a:gd name="T7" fmla="*/ 0 h 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9" h="18">
                  <a:moveTo>
                    <a:pt x="0" y="18"/>
                  </a:moveTo>
                  <a:lnTo>
                    <a:pt x="24" y="18"/>
                  </a:lnTo>
                  <a:lnTo>
                    <a:pt x="24" y="0"/>
                  </a:lnTo>
                  <a:lnTo>
                    <a:pt x="49"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356" name="Freeform 127"/>
            <p:cNvSpPr>
              <a:spLocks/>
            </p:cNvSpPr>
            <p:nvPr/>
          </p:nvSpPr>
          <p:spPr bwMode="auto">
            <a:xfrm>
              <a:off x="1828" y="1586"/>
              <a:ext cx="49" cy="36"/>
            </a:xfrm>
            <a:custGeom>
              <a:avLst/>
              <a:gdLst>
                <a:gd name="T0" fmla="*/ 0 w 49"/>
                <a:gd name="T1" fmla="*/ 0 h 36"/>
                <a:gd name="T2" fmla="*/ 24 w 49"/>
                <a:gd name="T3" fmla="*/ 0 h 36"/>
                <a:gd name="T4" fmla="*/ 24 w 49"/>
                <a:gd name="T5" fmla="*/ 36 h 36"/>
                <a:gd name="T6" fmla="*/ 49 w 49"/>
                <a:gd name="T7" fmla="*/ 36 h 3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9" h="36">
                  <a:moveTo>
                    <a:pt x="0" y="0"/>
                  </a:moveTo>
                  <a:lnTo>
                    <a:pt x="24" y="0"/>
                  </a:lnTo>
                  <a:lnTo>
                    <a:pt x="24" y="36"/>
                  </a:lnTo>
                  <a:lnTo>
                    <a:pt x="49" y="3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357" name="Line 128"/>
            <p:cNvSpPr>
              <a:spLocks noChangeShapeType="1"/>
            </p:cNvSpPr>
            <p:nvPr/>
          </p:nvSpPr>
          <p:spPr bwMode="auto">
            <a:xfrm>
              <a:off x="1955" y="1459"/>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358" name="Line 129"/>
            <p:cNvSpPr>
              <a:spLocks noChangeShapeType="1"/>
            </p:cNvSpPr>
            <p:nvPr/>
          </p:nvSpPr>
          <p:spPr bwMode="auto">
            <a:xfrm>
              <a:off x="1955" y="1513"/>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359" name="Line 130"/>
            <p:cNvSpPr>
              <a:spLocks noChangeShapeType="1"/>
            </p:cNvSpPr>
            <p:nvPr/>
          </p:nvSpPr>
          <p:spPr bwMode="auto">
            <a:xfrm>
              <a:off x="1955" y="1568"/>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360" name="Line 131"/>
            <p:cNvSpPr>
              <a:spLocks noChangeShapeType="1"/>
            </p:cNvSpPr>
            <p:nvPr/>
          </p:nvSpPr>
          <p:spPr bwMode="auto">
            <a:xfrm>
              <a:off x="1955" y="1622"/>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361" name="Line 132"/>
            <p:cNvSpPr>
              <a:spLocks noChangeShapeType="1"/>
            </p:cNvSpPr>
            <p:nvPr/>
          </p:nvSpPr>
          <p:spPr bwMode="auto">
            <a:xfrm>
              <a:off x="2056" y="1622"/>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362" name="Line 133"/>
            <p:cNvSpPr>
              <a:spLocks noChangeShapeType="1"/>
            </p:cNvSpPr>
            <p:nvPr/>
          </p:nvSpPr>
          <p:spPr bwMode="auto">
            <a:xfrm>
              <a:off x="2056" y="1568"/>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363" name="Line 134"/>
            <p:cNvSpPr>
              <a:spLocks noChangeShapeType="1"/>
            </p:cNvSpPr>
            <p:nvPr/>
          </p:nvSpPr>
          <p:spPr bwMode="auto">
            <a:xfrm>
              <a:off x="2056" y="1513"/>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364" name="Line 135"/>
            <p:cNvSpPr>
              <a:spLocks noChangeShapeType="1"/>
            </p:cNvSpPr>
            <p:nvPr/>
          </p:nvSpPr>
          <p:spPr bwMode="auto">
            <a:xfrm>
              <a:off x="2056" y="1459"/>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42036" name="Rectangle 136"/>
          <p:cNvSpPr>
            <a:spLocks noChangeArrowheads="1"/>
          </p:cNvSpPr>
          <p:nvPr/>
        </p:nvSpPr>
        <p:spPr bwMode="auto">
          <a:xfrm>
            <a:off x="558800" y="3363913"/>
            <a:ext cx="2038350" cy="811212"/>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37" name="Rectangle 137"/>
          <p:cNvSpPr>
            <a:spLocks noChangeArrowheads="1"/>
          </p:cNvSpPr>
          <p:nvPr/>
        </p:nvSpPr>
        <p:spPr bwMode="auto">
          <a:xfrm>
            <a:off x="701675" y="3605213"/>
            <a:ext cx="16383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chemeClr val="bg2"/>
                </a:solidFill>
                <a:latin typeface="ＭＳ ゴシック" pitchFamily="49" charset="-128"/>
                <a:ea typeface="ＭＳ ゴシック" pitchFamily="49" charset="-128"/>
              </a:rPr>
              <a:t>マトリックス図法</a:t>
            </a:r>
            <a:endParaRPr lang="ja-JP" altLang="en-US" sz="1600">
              <a:solidFill>
                <a:schemeClr val="bg2"/>
              </a:solidFill>
            </a:endParaRPr>
          </a:p>
        </p:txBody>
      </p:sp>
      <p:sp>
        <p:nvSpPr>
          <p:cNvPr id="42038" name="Rectangle 138"/>
          <p:cNvSpPr>
            <a:spLocks noChangeArrowheads="1"/>
          </p:cNvSpPr>
          <p:nvPr/>
        </p:nvSpPr>
        <p:spPr bwMode="auto">
          <a:xfrm>
            <a:off x="2560638" y="3363913"/>
            <a:ext cx="1862137" cy="811212"/>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nvGrpSpPr>
          <p:cNvPr id="42039" name="Group 139"/>
          <p:cNvGrpSpPr>
            <a:grpSpLocks/>
          </p:cNvGrpSpPr>
          <p:nvPr/>
        </p:nvGrpSpPr>
        <p:grpSpPr bwMode="auto">
          <a:xfrm>
            <a:off x="2679700" y="3963988"/>
            <a:ext cx="628650" cy="87312"/>
            <a:chOff x="1601" y="1906"/>
            <a:chExt cx="246" cy="33"/>
          </a:xfrm>
        </p:grpSpPr>
        <p:sp>
          <p:nvSpPr>
            <p:cNvPr id="42333" name="Line 140"/>
            <p:cNvSpPr>
              <a:spLocks noChangeShapeType="1"/>
            </p:cNvSpPr>
            <p:nvPr/>
          </p:nvSpPr>
          <p:spPr bwMode="auto">
            <a:xfrm flipV="1">
              <a:off x="1601" y="1919"/>
              <a:ext cx="245" cy="18"/>
            </a:xfrm>
            <a:prstGeom prst="line">
              <a:avLst/>
            </a:prstGeom>
            <a:noFill/>
            <a:ln w="3175">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334" name="Freeform 141"/>
            <p:cNvSpPr>
              <a:spLocks/>
            </p:cNvSpPr>
            <p:nvPr/>
          </p:nvSpPr>
          <p:spPr bwMode="auto">
            <a:xfrm>
              <a:off x="1807" y="1906"/>
              <a:ext cx="40" cy="33"/>
            </a:xfrm>
            <a:custGeom>
              <a:avLst/>
              <a:gdLst>
                <a:gd name="T0" fmla="*/ 3 w 40"/>
                <a:gd name="T1" fmla="*/ 33 h 33"/>
                <a:gd name="T2" fmla="*/ 40 w 40"/>
                <a:gd name="T3" fmla="*/ 13 h 33"/>
                <a:gd name="T4" fmla="*/ 0 w 40"/>
                <a:gd name="T5" fmla="*/ 0 h 33"/>
                <a:gd name="T6" fmla="*/ 0 60000 65536"/>
                <a:gd name="T7" fmla="*/ 0 60000 65536"/>
                <a:gd name="T8" fmla="*/ 0 60000 65536"/>
              </a:gdLst>
              <a:ahLst/>
              <a:cxnLst>
                <a:cxn ang="T6">
                  <a:pos x="T0" y="T1"/>
                </a:cxn>
                <a:cxn ang="T7">
                  <a:pos x="T2" y="T3"/>
                </a:cxn>
                <a:cxn ang="T8">
                  <a:pos x="T4" y="T5"/>
                </a:cxn>
              </a:cxnLst>
              <a:rect l="0" t="0" r="r" b="b"/>
              <a:pathLst>
                <a:path w="40" h="33">
                  <a:moveTo>
                    <a:pt x="3" y="33"/>
                  </a:moveTo>
                  <a:lnTo>
                    <a:pt x="40" y="13"/>
                  </a:lnTo>
                  <a:lnTo>
                    <a:pt x="0" y="0"/>
                  </a:lnTo>
                </a:path>
              </a:pathLst>
            </a:custGeom>
            <a:noFill/>
            <a:ln w="3175">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42040" name="Rectangle 142"/>
          <p:cNvSpPr>
            <a:spLocks noChangeArrowheads="1"/>
          </p:cNvSpPr>
          <p:nvPr/>
        </p:nvSpPr>
        <p:spPr bwMode="auto">
          <a:xfrm>
            <a:off x="2679700" y="3421063"/>
            <a:ext cx="763588" cy="69850"/>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41" name="Rectangle 143"/>
          <p:cNvSpPr>
            <a:spLocks noChangeArrowheads="1"/>
          </p:cNvSpPr>
          <p:nvPr/>
        </p:nvSpPr>
        <p:spPr bwMode="auto">
          <a:xfrm>
            <a:off x="2843213" y="3430588"/>
            <a:ext cx="263525"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300">
                <a:solidFill>
                  <a:schemeClr val="bg2"/>
                </a:solidFill>
                <a:latin typeface="ＭＳ Ｐゴシック" charset="-128"/>
              </a:rPr>
              <a:t>項目の重みづけ</a:t>
            </a:r>
            <a:endParaRPr lang="ja-JP" altLang="en-US" sz="1700">
              <a:solidFill>
                <a:schemeClr val="bg2"/>
              </a:solidFill>
            </a:endParaRPr>
          </a:p>
        </p:txBody>
      </p:sp>
      <p:sp>
        <p:nvSpPr>
          <p:cNvPr id="42042" name="Rectangle 144"/>
          <p:cNvSpPr>
            <a:spLocks noChangeArrowheads="1"/>
          </p:cNvSpPr>
          <p:nvPr/>
        </p:nvSpPr>
        <p:spPr bwMode="auto">
          <a:xfrm>
            <a:off x="3441700" y="3421063"/>
            <a:ext cx="331788" cy="69850"/>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43" name="Rectangle 145"/>
          <p:cNvSpPr>
            <a:spLocks noChangeArrowheads="1"/>
          </p:cNvSpPr>
          <p:nvPr/>
        </p:nvSpPr>
        <p:spPr bwMode="auto">
          <a:xfrm>
            <a:off x="3455988" y="3430588"/>
            <a:ext cx="1778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300">
                <a:solidFill>
                  <a:schemeClr val="bg2"/>
                </a:solidFill>
                <a:latin typeface="ＭＳ Ｐゴシック" charset="-128"/>
              </a:rPr>
              <a:t>評価点</a:t>
            </a:r>
            <a:r>
              <a:rPr lang="en-US" altLang="ja-JP" sz="300">
                <a:solidFill>
                  <a:schemeClr val="bg2"/>
                </a:solidFill>
                <a:latin typeface="ＭＳ Ｐゴシック" charset="-128"/>
              </a:rPr>
              <a:t>×</a:t>
            </a:r>
            <a:r>
              <a:rPr lang="ja-JP" altLang="en-US" sz="300">
                <a:solidFill>
                  <a:schemeClr val="bg2"/>
                </a:solidFill>
                <a:latin typeface="ＭＳ Ｐゴシック" charset="-128"/>
              </a:rPr>
              <a:t>１</a:t>
            </a:r>
            <a:endParaRPr lang="ja-JP" altLang="en-US" sz="1700">
              <a:solidFill>
                <a:schemeClr val="bg2"/>
              </a:solidFill>
            </a:endParaRPr>
          </a:p>
        </p:txBody>
      </p:sp>
      <p:sp>
        <p:nvSpPr>
          <p:cNvPr id="42044" name="Rectangle 146"/>
          <p:cNvSpPr>
            <a:spLocks noChangeArrowheads="1"/>
          </p:cNvSpPr>
          <p:nvPr/>
        </p:nvSpPr>
        <p:spPr bwMode="auto">
          <a:xfrm>
            <a:off x="3768725" y="3421063"/>
            <a:ext cx="438150" cy="69850"/>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45" name="Rectangle 147"/>
          <p:cNvSpPr>
            <a:spLocks noChangeArrowheads="1"/>
          </p:cNvSpPr>
          <p:nvPr/>
        </p:nvSpPr>
        <p:spPr bwMode="auto">
          <a:xfrm>
            <a:off x="3835400" y="3430588"/>
            <a:ext cx="179388"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300">
                <a:solidFill>
                  <a:schemeClr val="bg2"/>
                </a:solidFill>
                <a:latin typeface="ＭＳ Ｐゴシック" charset="-128"/>
              </a:rPr>
              <a:t>評価点</a:t>
            </a:r>
            <a:r>
              <a:rPr lang="en-US" altLang="ja-JP" sz="300">
                <a:solidFill>
                  <a:schemeClr val="bg2"/>
                </a:solidFill>
                <a:latin typeface="ＭＳ Ｐゴシック" charset="-128"/>
              </a:rPr>
              <a:t>×</a:t>
            </a:r>
            <a:r>
              <a:rPr lang="ja-JP" altLang="en-US" sz="300">
                <a:solidFill>
                  <a:schemeClr val="bg2"/>
                </a:solidFill>
                <a:latin typeface="ＭＳ Ｐゴシック" charset="-128"/>
              </a:rPr>
              <a:t>２</a:t>
            </a:r>
            <a:endParaRPr lang="ja-JP" altLang="en-US" sz="1700">
              <a:solidFill>
                <a:schemeClr val="bg2"/>
              </a:solidFill>
            </a:endParaRPr>
          </a:p>
        </p:txBody>
      </p:sp>
      <p:sp>
        <p:nvSpPr>
          <p:cNvPr id="42046" name="Rectangle 148"/>
          <p:cNvSpPr>
            <a:spLocks noChangeArrowheads="1"/>
          </p:cNvSpPr>
          <p:nvPr/>
        </p:nvSpPr>
        <p:spPr bwMode="auto">
          <a:xfrm>
            <a:off x="3441700" y="3487738"/>
            <a:ext cx="111125" cy="32067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47" name="Rectangle 149"/>
          <p:cNvSpPr>
            <a:spLocks noChangeArrowheads="1"/>
          </p:cNvSpPr>
          <p:nvPr/>
        </p:nvSpPr>
        <p:spPr bwMode="auto">
          <a:xfrm rot="5400000">
            <a:off x="3383757" y="3582194"/>
            <a:ext cx="2159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300">
                <a:solidFill>
                  <a:schemeClr val="bg2"/>
                </a:solidFill>
                <a:latin typeface="ＭＳ Ｐゴシック" charset="-128"/>
              </a:rPr>
              <a:t>共通のテーマ</a:t>
            </a:r>
            <a:endParaRPr lang="ja-JP" altLang="en-US" sz="1700">
              <a:solidFill>
                <a:schemeClr val="bg2"/>
              </a:solidFill>
            </a:endParaRPr>
          </a:p>
        </p:txBody>
      </p:sp>
      <p:sp>
        <p:nvSpPr>
          <p:cNvPr id="42048" name="Rectangle 150"/>
          <p:cNvSpPr>
            <a:spLocks noChangeArrowheads="1"/>
          </p:cNvSpPr>
          <p:nvPr/>
        </p:nvSpPr>
        <p:spPr bwMode="auto">
          <a:xfrm>
            <a:off x="3551238" y="3487738"/>
            <a:ext cx="109537" cy="32067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49" name="Rectangle 151"/>
          <p:cNvSpPr>
            <a:spLocks noChangeArrowheads="1"/>
          </p:cNvSpPr>
          <p:nvPr/>
        </p:nvSpPr>
        <p:spPr bwMode="auto">
          <a:xfrm rot="5400000">
            <a:off x="3497263" y="3584575"/>
            <a:ext cx="220662"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300">
                <a:solidFill>
                  <a:schemeClr val="bg2"/>
                </a:solidFill>
                <a:latin typeface="ＭＳ Ｐゴシック" charset="-128"/>
              </a:rPr>
              <a:t>取組みやすさ</a:t>
            </a:r>
            <a:endParaRPr lang="ja-JP" altLang="en-US" sz="1700">
              <a:solidFill>
                <a:schemeClr val="bg2"/>
              </a:solidFill>
            </a:endParaRPr>
          </a:p>
        </p:txBody>
      </p:sp>
      <p:sp>
        <p:nvSpPr>
          <p:cNvPr id="42050" name="Rectangle 152"/>
          <p:cNvSpPr>
            <a:spLocks noChangeArrowheads="1"/>
          </p:cNvSpPr>
          <p:nvPr/>
        </p:nvSpPr>
        <p:spPr bwMode="auto">
          <a:xfrm>
            <a:off x="3659188" y="3487738"/>
            <a:ext cx="114300" cy="32067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51" name="Rectangle 153"/>
          <p:cNvSpPr>
            <a:spLocks noChangeArrowheads="1"/>
          </p:cNvSpPr>
          <p:nvPr/>
        </p:nvSpPr>
        <p:spPr bwMode="auto">
          <a:xfrm rot="5400000">
            <a:off x="3541713" y="3635375"/>
            <a:ext cx="334962"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300">
                <a:solidFill>
                  <a:schemeClr val="bg2"/>
                </a:solidFill>
                <a:latin typeface="ＭＳ Ｐゴシック" charset="-128"/>
              </a:rPr>
              <a:t>データーとりやすさ</a:t>
            </a:r>
            <a:endParaRPr lang="ja-JP" altLang="en-US" sz="1700">
              <a:solidFill>
                <a:schemeClr val="bg2"/>
              </a:solidFill>
            </a:endParaRPr>
          </a:p>
        </p:txBody>
      </p:sp>
      <p:sp>
        <p:nvSpPr>
          <p:cNvPr id="42052" name="Rectangle 154"/>
          <p:cNvSpPr>
            <a:spLocks noChangeArrowheads="1"/>
          </p:cNvSpPr>
          <p:nvPr/>
        </p:nvSpPr>
        <p:spPr bwMode="auto">
          <a:xfrm>
            <a:off x="3768725" y="3487738"/>
            <a:ext cx="112713" cy="32067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53" name="Rectangle 155"/>
          <p:cNvSpPr>
            <a:spLocks noChangeArrowheads="1"/>
          </p:cNvSpPr>
          <p:nvPr/>
        </p:nvSpPr>
        <p:spPr bwMode="auto">
          <a:xfrm rot="5400000">
            <a:off x="3807619" y="3520281"/>
            <a:ext cx="381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300">
                <a:solidFill>
                  <a:schemeClr val="bg2"/>
                </a:solidFill>
                <a:latin typeface="ＭＳ Ｐゴシック" charset="-128"/>
              </a:rPr>
              <a:t>緊</a:t>
            </a:r>
            <a:endParaRPr lang="ja-JP" altLang="en-US" sz="1700">
              <a:solidFill>
                <a:schemeClr val="bg2"/>
              </a:solidFill>
            </a:endParaRPr>
          </a:p>
        </p:txBody>
      </p:sp>
      <p:sp>
        <p:nvSpPr>
          <p:cNvPr id="42054" name="Rectangle 156"/>
          <p:cNvSpPr>
            <a:spLocks noChangeArrowheads="1"/>
          </p:cNvSpPr>
          <p:nvPr/>
        </p:nvSpPr>
        <p:spPr bwMode="auto">
          <a:xfrm rot="5400000">
            <a:off x="3804444" y="3601244"/>
            <a:ext cx="381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300">
                <a:solidFill>
                  <a:schemeClr val="bg2"/>
                </a:solidFill>
                <a:latin typeface="ＭＳ Ｐゴシック" charset="-128"/>
              </a:rPr>
              <a:t>急</a:t>
            </a:r>
            <a:endParaRPr lang="ja-JP" altLang="en-US" sz="1700">
              <a:solidFill>
                <a:schemeClr val="bg2"/>
              </a:solidFill>
            </a:endParaRPr>
          </a:p>
        </p:txBody>
      </p:sp>
      <p:sp>
        <p:nvSpPr>
          <p:cNvPr id="42055" name="Rectangle 157"/>
          <p:cNvSpPr>
            <a:spLocks noChangeArrowheads="1"/>
          </p:cNvSpPr>
          <p:nvPr/>
        </p:nvSpPr>
        <p:spPr bwMode="auto">
          <a:xfrm rot="5400000">
            <a:off x="3804444" y="3702844"/>
            <a:ext cx="381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300">
                <a:solidFill>
                  <a:schemeClr val="bg2"/>
                </a:solidFill>
                <a:latin typeface="ＭＳ Ｐゴシック" charset="-128"/>
              </a:rPr>
              <a:t>度</a:t>
            </a:r>
            <a:endParaRPr lang="ja-JP" altLang="en-US" sz="1700">
              <a:solidFill>
                <a:schemeClr val="bg2"/>
              </a:solidFill>
            </a:endParaRPr>
          </a:p>
        </p:txBody>
      </p:sp>
      <p:sp>
        <p:nvSpPr>
          <p:cNvPr id="42056" name="Rectangle 158"/>
          <p:cNvSpPr>
            <a:spLocks noChangeArrowheads="1"/>
          </p:cNvSpPr>
          <p:nvPr/>
        </p:nvSpPr>
        <p:spPr bwMode="auto">
          <a:xfrm>
            <a:off x="3875088" y="3487738"/>
            <a:ext cx="114300" cy="32067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57" name="Rectangle 159"/>
          <p:cNvSpPr>
            <a:spLocks noChangeArrowheads="1"/>
          </p:cNvSpPr>
          <p:nvPr/>
        </p:nvSpPr>
        <p:spPr bwMode="auto">
          <a:xfrm rot="5400000">
            <a:off x="3909219" y="3520281"/>
            <a:ext cx="381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300">
                <a:solidFill>
                  <a:schemeClr val="bg2"/>
                </a:solidFill>
                <a:latin typeface="ＭＳ Ｐゴシック" charset="-128"/>
              </a:rPr>
              <a:t>重</a:t>
            </a:r>
            <a:endParaRPr lang="ja-JP" altLang="en-US" sz="1700">
              <a:solidFill>
                <a:schemeClr val="bg2"/>
              </a:solidFill>
            </a:endParaRPr>
          </a:p>
        </p:txBody>
      </p:sp>
      <p:sp>
        <p:nvSpPr>
          <p:cNvPr id="42058" name="Rectangle 160"/>
          <p:cNvSpPr>
            <a:spLocks noChangeArrowheads="1"/>
          </p:cNvSpPr>
          <p:nvPr/>
        </p:nvSpPr>
        <p:spPr bwMode="auto">
          <a:xfrm rot="5400000">
            <a:off x="3912394" y="3601244"/>
            <a:ext cx="381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300">
                <a:solidFill>
                  <a:schemeClr val="bg2"/>
                </a:solidFill>
                <a:latin typeface="ＭＳ Ｐゴシック" charset="-128"/>
              </a:rPr>
              <a:t>要</a:t>
            </a:r>
            <a:endParaRPr lang="ja-JP" altLang="en-US" sz="1700">
              <a:solidFill>
                <a:schemeClr val="bg2"/>
              </a:solidFill>
            </a:endParaRPr>
          </a:p>
        </p:txBody>
      </p:sp>
      <p:sp>
        <p:nvSpPr>
          <p:cNvPr id="42059" name="Rectangle 161"/>
          <p:cNvSpPr>
            <a:spLocks noChangeArrowheads="1"/>
          </p:cNvSpPr>
          <p:nvPr/>
        </p:nvSpPr>
        <p:spPr bwMode="auto">
          <a:xfrm rot="5400000">
            <a:off x="3913982" y="3685381"/>
            <a:ext cx="381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300">
                <a:solidFill>
                  <a:schemeClr val="bg2"/>
                </a:solidFill>
                <a:latin typeface="ＭＳ Ｐゴシック" charset="-128"/>
              </a:rPr>
              <a:t>度</a:t>
            </a:r>
            <a:endParaRPr lang="ja-JP" altLang="en-US" sz="1700">
              <a:solidFill>
                <a:schemeClr val="bg2"/>
              </a:solidFill>
            </a:endParaRPr>
          </a:p>
        </p:txBody>
      </p:sp>
      <p:sp>
        <p:nvSpPr>
          <p:cNvPr id="42060" name="Rectangle 162"/>
          <p:cNvSpPr>
            <a:spLocks noChangeArrowheads="1"/>
          </p:cNvSpPr>
          <p:nvPr/>
        </p:nvSpPr>
        <p:spPr bwMode="auto">
          <a:xfrm>
            <a:off x="3984625" y="3487738"/>
            <a:ext cx="114300" cy="32067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61" name="Rectangle 163"/>
          <p:cNvSpPr>
            <a:spLocks noChangeArrowheads="1"/>
          </p:cNvSpPr>
          <p:nvPr/>
        </p:nvSpPr>
        <p:spPr bwMode="auto">
          <a:xfrm rot="5400000">
            <a:off x="3940175" y="3570288"/>
            <a:ext cx="187325"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300">
                <a:solidFill>
                  <a:schemeClr val="bg2"/>
                </a:solidFill>
                <a:latin typeface="ＭＳ Ｐゴシック" charset="-128"/>
              </a:rPr>
              <a:t>部門の方針</a:t>
            </a:r>
            <a:endParaRPr lang="ja-JP" altLang="en-US" sz="1700">
              <a:solidFill>
                <a:schemeClr val="bg2"/>
              </a:solidFill>
            </a:endParaRPr>
          </a:p>
        </p:txBody>
      </p:sp>
      <p:sp>
        <p:nvSpPr>
          <p:cNvPr id="42062" name="Rectangle 164"/>
          <p:cNvSpPr>
            <a:spLocks noChangeArrowheads="1"/>
          </p:cNvSpPr>
          <p:nvPr/>
        </p:nvSpPr>
        <p:spPr bwMode="auto">
          <a:xfrm>
            <a:off x="4097338" y="3487738"/>
            <a:ext cx="109537" cy="32067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63" name="Rectangle 165"/>
          <p:cNvSpPr>
            <a:spLocks noChangeArrowheads="1"/>
          </p:cNvSpPr>
          <p:nvPr/>
        </p:nvSpPr>
        <p:spPr bwMode="auto">
          <a:xfrm rot="5400000">
            <a:off x="4077494" y="3582194"/>
            <a:ext cx="153987"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300">
                <a:solidFill>
                  <a:schemeClr val="bg2"/>
                </a:solidFill>
                <a:latin typeface="ＭＳ Ｐゴシック" charset="-128"/>
              </a:rPr>
              <a:t>期待効果</a:t>
            </a:r>
            <a:endParaRPr lang="ja-JP" altLang="en-US" sz="1700">
              <a:solidFill>
                <a:schemeClr val="bg2"/>
              </a:solidFill>
            </a:endParaRPr>
          </a:p>
        </p:txBody>
      </p:sp>
      <p:sp>
        <p:nvSpPr>
          <p:cNvPr id="42064" name="Rectangle 166"/>
          <p:cNvSpPr>
            <a:spLocks noChangeArrowheads="1"/>
          </p:cNvSpPr>
          <p:nvPr/>
        </p:nvSpPr>
        <p:spPr bwMode="auto">
          <a:xfrm>
            <a:off x="4205288" y="3487738"/>
            <a:ext cx="112712" cy="32067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65" name="Rectangle 167"/>
          <p:cNvSpPr>
            <a:spLocks noChangeArrowheads="1"/>
          </p:cNvSpPr>
          <p:nvPr/>
        </p:nvSpPr>
        <p:spPr bwMode="auto">
          <a:xfrm rot="5400000">
            <a:off x="4243388" y="3535363"/>
            <a:ext cx="39687"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300">
                <a:solidFill>
                  <a:schemeClr val="bg2"/>
                </a:solidFill>
                <a:latin typeface="ＭＳ Ｐゴシック" charset="-128"/>
              </a:rPr>
              <a:t>総</a:t>
            </a:r>
            <a:endParaRPr lang="ja-JP" altLang="en-US" sz="1700">
              <a:solidFill>
                <a:schemeClr val="bg2"/>
              </a:solidFill>
            </a:endParaRPr>
          </a:p>
        </p:txBody>
      </p:sp>
      <p:sp>
        <p:nvSpPr>
          <p:cNvPr id="42066" name="Rectangle 168"/>
          <p:cNvSpPr>
            <a:spLocks noChangeArrowheads="1"/>
          </p:cNvSpPr>
          <p:nvPr/>
        </p:nvSpPr>
        <p:spPr bwMode="auto">
          <a:xfrm rot="5400000">
            <a:off x="4248944" y="3601244"/>
            <a:ext cx="381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300">
                <a:solidFill>
                  <a:schemeClr val="bg2"/>
                </a:solidFill>
                <a:latin typeface="ＭＳ Ｐゴシック" charset="-128"/>
              </a:rPr>
              <a:t>合</a:t>
            </a:r>
            <a:endParaRPr lang="ja-JP" altLang="en-US" sz="1700">
              <a:solidFill>
                <a:schemeClr val="bg2"/>
              </a:solidFill>
            </a:endParaRPr>
          </a:p>
        </p:txBody>
      </p:sp>
      <p:sp>
        <p:nvSpPr>
          <p:cNvPr id="42067" name="Rectangle 169"/>
          <p:cNvSpPr>
            <a:spLocks noChangeArrowheads="1"/>
          </p:cNvSpPr>
          <p:nvPr/>
        </p:nvSpPr>
        <p:spPr bwMode="auto">
          <a:xfrm rot="5400000">
            <a:off x="4244975" y="3673475"/>
            <a:ext cx="39688"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300">
                <a:solidFill>
                  <a:schemeClr val="bg2"/>
                </a:solidFill>
                <a:latin typeface="ＭＳ Ｐゴシック" charset="-128"/>
              </a:rPr>
              <a:t>点</a:t>
            </a:r>
            <a:endParaRPr lang="ja-JP" altLang="en-US" sz="1700">
              <a:solidFill>
                <a:schemeClr val="bg2"/>
              </a:solidFill>
            </a:endParaRPr>
          </a:p>
        </p:txBody>
      </p:sp>
      <p:sp>
        <p:nvSpPr>
          <p:cNvPr id="42068" name="Freeform 170"/>
          <p:cNvSpPr>
            <a:spLocks/>
          </p:cNvSpPr>
          <p:nvPr/>
        </p:nvSpPr>
        <p:spPr bwMode="auto">
          <a:xfrm>
            <a:off x="2679700" y="3487738"/>
            <a:ext cx="758825" cy="317500"/>
          </a:xfrm>
          <a:custGeom>
            <a:avLst/>
            <a:gdLst>
              <a:gd name="T0" fmla="*/ 0 w 297"/>
              <a:gd name="T1" fmla="*/ 0 h 120"/>
              <a:gd name="T2" fmla="*/ 0 w 297"/>
              <a:gd name="T3" fmla="*/ 2147483647 h 120"/>
              <a:gd name="T4" fmla="*/ 2147483647 w 297"/>
              <a:gd name="T5" fmla="*/ 2147483647 h 120"/>
              <a:gd name="T6" fmla="*/ 0 w 297"/>
              <a:gd name="T7" fmla="*/ 0 h 12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97" h="120">
                <a:moveTo>
                  <a:pt x="0" y="0"/>
                </a:moveTo>
                <a:lnTo>
                  <a:pt x="0" y="120"/>
                </a:lnTo>
                <a:lnTo>
                  <a:pt x="297" y="120"/>
                </a:lnTo>
                <a:lnTo>
                  <a:pt x="0" y="0"/>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2069" name="Rectangle 171"/>
          <p:cNvSpPr>
            <a:spLocks noChangeArrowheads="1"/>
          </p:cNvSpPr>
          <p:nvPr/>
        </p:nvSpPr>
        <p:spPr bwMode="auto">
          <a:xfrm>
            <a:off x="2776538" y="3683000"/>
            <a:ext cx="1143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300">
                <a:solidFill>
                  <a:schemeClr val="bg2"/>
                </a:solidFill>
                <a:latin typeface="ＭＳ Ｐゴシック" charset="-128"/>
              </a:rPr>
              <a:t>問題点</a:t>
            </a:r>
            <a:endParaRPr lang="ja-JP" altLang="en-US" sz="1700">
              <a:solidFill>
                <a:schemeClr val="bg2"/>
              </a:solidFill>
            </a:endParaRPr>
          </a:p>
        </p:txBody>
      </p:sp>
      <p:sp>
        <p:nvSpPr>
          <p:cNvPr id="42070" name="Rectangle 172"/>
          <p:cNvSpPr>
            <a:spLocks noChangeArrowheads="1"/>
          </p:cNvSpPr>
          <p:nvPr/>
        </p:nvSpPr>
        <p:spPr bwMode="auto">
          <a:xfrm>
            <a:off x="3171825" y="3565525"/>
            <a:ext cx="762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300">
                <a:solidFill>
                  <a:schemeClr val="bg2"/>
                </a:solidFill>
                <a:latin typeface="ＭＳ Ｐゴシック" charset="-128"/>
              </a:rPr>
              <a:t>項目</a:t>
            </a:r>
            <a:endParaRPr lang="ja-JP" altLang="en-US" sz="1700">
              <a:solidFill>
                <a:schemeClr val="bg2"/>
              </a:solidFill>
            </a:endParaRPr>
          </a:p>
        </p:txBody>
      </p:sp>
      <p:sp>
        <p:nvSpPr>
          <p:cNvPr id="42071" name="Rectangle 173"/>
          <p:cNvSpPr>
            <a:spLocks noChangeArrowheads="1"/>
          </p:cNvSpPr>
          <p:nvPr/>
        </p:nvSpPr>
        <p:spPr bwMode="auto">
          <a:xfrm>
            <a:off x="3441700" y="3805238"/>
            <a:ext cx="111125" cy="69850"/>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72" name="Rectangle 174"/>
          <p:cNvSpPr>
            <a:spLocks noChangeArrowheads="1"/>
          </p:cNvSpPr>
          <p:nvPr/>
        </p:nvSpPr>
        <p:spPr bwMode="auto">
          <a:xfrm>
            <a:off x="3463925" y="38147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073" name="Rectangle 175"/>
          <p:cNvSpPr>
            <a:spLocks noChangeArrowheads="1"/>
          </p:cNvSpPr>
          <p:nvPr/>
        </p:nvSpPr>
        <p:spPr bwMode="auto">
          <a:xfrm>
            <a:off x="3441700" y="3871913"/>
            <a:ext cx="111125" cy="71437"/>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74" name="Rectangle 176"/>
          <p:cNvSpPr>
            <a:spLocks noChangeArrowheads="1"/>
          </p:cNvSpPr>
          <p:nvPr/>
        </p:nvSpPr>
        <p:spPr bwMode="auto">
          <a:xfrm>
            <a:off x="3463925" y="3881438"/>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075" name="Rectangle 177"/>
          <p:cNvSpPr>
            <a:spLocks noChangeArrowheads="1"/>
          </p:cNvSpPr>
          <p:nvPr/>
        </p:nvSpPr>
        <p:spPr bwMode="auto">
          <a:xfrm>
            <a:off x="3441700" y="3937000"/>
            <a:ext cx="111125" cy="7302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76" name="Rectangle 178"/>
          <p:cNvSpPr>
            <a:spLocks noChangeArrowheads="1"/>
          </p:cNvSpPr>
          <p:nvPr/>
        </p:nvSpPr>
        <p:spPr bwMode="auto">
          <a:xfrm>
            <a:off x="3463925" y="3949700"/>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077" name="Rectangle 179"/>
          <p:cNvSpPr>
            <a:spLocks noChangeArrowheads="1"/>
          </p:cNvSpPr>
          <p:nvPr/>
        </p:nvSpPr>
        <p:spPr bwMode="auto">
          <a:xfrm>
            <a:off x="3441700" y="4006850"/>
            <a:ext cx="111125"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78" name="Rectangle 180"/>
          <p:cNvSpPr>
            <a:spLocks noChangeArrowheads="1"/>
          </p:cNvSpPr>
          <p:nvPr/>
        </p:nvSpPr>
        <p:spPr bwMode="auto">
          <a:xfrm>
            <a:off x="3463925" y="4016375"/>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079" name="Rectangle 181"/>
          <p:cNvSpPr>
            <a:spLocks noChangeArrowheads="1"/>
          </p:cNvSpPr>
          <p:nvPr/>
        </p:nvSpPr>
        <p:spPr bwMode="auto">
          <a:xfrm>
            <a:off x="3441700" y="4073525"/>
            <a:ext cx="111125"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80" name="Rectangle 182"/>
          <p:cNvSpPr>
            <a:spLocks noChangeArrowheads="1"/>
          </p:cNvSpPr>
          <p:nvPr/>
        </p:nvSpPr>
        <p:spPr bwMode="auto">
          <a:xfrm>
            <a:off x="3463925" y="40814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081" name="Rectangle 183"/>
          <p:cNvSpPr>
            <a:spLocks noChangeArrowheads="1"/>
          </p:cNvSpPr>
          <p:nvPr/>
        </p:nvSpPr>
        <p:spPr bwMode="auto">
          <a:xfrm>
            <a:off x="3551238" y="3805238"/>
            <a:ext cx="109537" cy="69850"/>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82" name="Rectangle 184"/>
          <p:cNvSpPr>
            <a:spLocks noChangeArrowheads="1"/>
          </p:cNvSpPr>
          <p:nvPr/>
        </p:nvSpPr>
        <p:spPr bwMode="auto">
          <a:xfrm>
            <a:off x="3573463" y="38147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083" name="Rectangle 185"/>
          <p:cNvSpPr>
            <a:spLocks noChangeArrowheads="1"/>
          </p:cNvSpPr>
          <p:nvPr/>
        </p:nvSpPr>
        <p:spPr bwMode="auto">
          <a:xfrm>
            <a:off x="3875088" y="3805238"/>
            <a:ext cx="114300" cy="69850"/>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84" name="Rectangle 186"/>
          <p:cNvSpPr>
            <a:spLocks noChangeArrowheads="1"/>
          </p:cNvSpPr>
          <p:nvPr/>
        </p:nvSpPr>
        <p:spPr bwMode="auto">
          <a:xfrm>
            <a:off x="3900488" y="38147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085" name="Rectangle 187"/>
          <p:cNvSpPr>
            <a:spLocks noChangeArrowheads="1"/>
          </p:cNvSpPr>
          <p:nvPr/>
        </p:nvSpPr>
        <p:spPr bwMode="auto">
          <a:xfrm>
            <a:off x="3768725" y="3871913"/>
            <a:ext cx="112713" cy="71437"/>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86" name="Rectangle 188"/>
          <p:cNvSpPr>
            <a:spLocks noChangeArrowheads="1"/>
          </p:cNvSpPr>
          <p:nvPr/>
        </p:nvSpPr>
        <p:spPr bwMode="auto">
          <a:xfrm>
            <a:off x="3792538" y="3881438"/>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087" name="Rectangle 189"/>
          <p:cNvSpPr>
            <a:spLocks noChangeArrowheads="1"/>
          </p:cNvSpPr>
          <p:nvPr/>
        </p:nvSpPr>
        <p:spPr bwMode="auto">
          <a:xfrm>
            <a:off x="3551238" y="3937000"/>
            <a:ext cx="109537" cy="7302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88" name="Rectangle 190"/>
          <p:cNvSpPr>
            <a:spLocks noChangeArrowheads="1"/>
          </p:cNvSpPr>
          <p:nvPr/>
        </p:nvSpPr>
        <p:spPr bwMode="auto">
          <a:xfrm>
            <a:off x="3573463" y="3949700"/>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089" name="Rectangle 191"/>
          <p:cNvSpPr>
            <a:spLocks noChangeArrowheads="1"/>
          </p:cNvSpPr>
          <p:nvPr/>
        </p:nvSpPr>
        <p:spPr bwMode="auto">
          <a:xfrm>
            <a:off x="3659188" y="3871913"/>
            <a:ext cx="114300" cy="71437"/>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90" name="Rectangle 192"/>
          <p:cNvSpPr>
            <a:spLocks noChangeArrowheads="1"/>
          </p:cNvSpPr>
          <p:nvPr/>
        </p:nvSpPr>
        <p:spPr bwMode="auto">
          <a:xfrm>
            <a:off x="3681413" y="3881438"/>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091" name="Rectangle 193"/>
          <p:cNvSpPr>
            <a:spLocks noChangeArrowheads="1"/>
          </p:cNvSpPr>
          <p:nvPr/>
        </p:nvSpPr>
        <p:spPr bwMode="auto">
          <a:xfrm>
            <a:off x="3768725" y="3805238"/>
            <a:ext cx="112713" cy="69850"/>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92" name="Rectangle 194"/>
          <p:cNvSpPr>
            <a:spLocks noChangeArrowheads="1"/>
          </p:cNvSpPr>
          <p:nvPr/>
        </p:nvSpPr>
        <p:spPr bwMode="auto">
          <a:xfrm>
            <a:off x="3792538" y="38147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093" name="Rectangle 195"/>
          <p:cNvSpPr>
            <a:spLocks noChangeArrowheads="1"/>
          </p:cNvSpPr>
          <p:nvPr/>
        </p:nvSpPr>
        <p:spPr bwMode="auto">
          <a:xfrm>
            <a:off x="3659188" y="3937000"/>
            <a:ext cx="114300" cy="7302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94" name="Rectangle 196"/>
          <p:cNvSpPr>
            <a:spLocks noChangeArrowheads="1"/>
          </p:cNvSpPr>
          <p:nvPr/>
        </p:nvSpPr>
        <p:spPr bwMode="auto">
          <a:xfrm>
            <a:off x="3681413" y="3949700"/>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095" name="Rectangle 197"/>
          <p:cNvSpPr>
            <a:spLocks noChangeArrowheads="1"/>
          </p:cNvSpPr>
          <p:nvPr/>
        </p:nvSpPr>
        <p:spPr bwMode="auto">
          <a:xfrm>
            <a:off x="3768725" y="3937000"/>
            <a:ext cx="112713" cy="7302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96" name="Rectangle 198"/>
          <p:cNvSpPr>
            <a:spLocks noChangeArrowheads="1"/>
          </p:cNvSpPr>
          <p:nvPr/>
        </p:nvSpPr>
        <p:spPr bwMode="auto">
          <a:xfrm>
            <a:off x="3792538" y="3949700"/>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097" name="Rectangle 199"/>
          <p:cNvSpPr>
            <a:spLocks noChangeArrowheads="1"/>
          </p:cNvSpPr>
          <p:nvPr/>
        </p:nvSpPr>
        <p:spPr bwMode="auto">
          <a:xfrm>
            <a:off x="3875088" y="3937000"/>
            <a:ext cx="114300" cy="7302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098" name="Rectangle 200"/>
          <p:cNvSpPr>
            <a:spLocks noChangeArrowheads="1"/>
          </p:cNvSpPr>
          <p:nvPr/>
        </p:nvSpPr>
        <p:spPr bwMode="auto">
          <a:xfrm>
            <a:off x="3900488" y="3949700"/>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099" name="Rectangle 201"/>
          <p:cNvSpPr>
            <a:spLocks noChangeArrowheads="1"/>
          </p:cNvSpPr>
          <p:nvPr/>
        </p:nvSpPr>
        <p:spPr bwMode="auto">
          <a:xfrm>
            <a:off x="3984625" y="3937000"/>
            <a:ext cx="114300" cy="7302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00" name="Rectangle 202"/>
          <p:cNvSpPr>
            <a:spLocks noChangeArrowheads="1"/>
          </p:cNvSpPr>
          <p:nvPr/>
        </p:nvSpPr>
        <p:spPr bwMode="auto">
          <a:xfrm>
            <a:off x="4008438" y="3949700"/>
            <a:ext cx="365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101" name="Rectangle 203"/>
          <p:cNvSpPr>
            <a:spLocks noChangeArrowheads="1"/>
          </p:cNvSpPr>
          <p:nvPr/>
        </p:nvSpPr>
        <p:spPr bwMode="auto">
          <a:xfrm>
            <a:off x="4097338" y="3937000"/>
            <a:ext cx="109537" cy="7302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02" name="Rectangle 204"/>
          <p:cNvSpPr>
            <a:spLocks noChangeArrowheads="1"/>
          </p:cNvSpPr>
          <p:nvPr/>
        </p:nvSpPr>
        <p:spPr bwMode="auto">
          <a:xfrm>
            <a:off x="4117975" y="3949700"/>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103" name="Rectangle 205"/>
          <p:cNvSpPr>
            <a:spLocks noChangeArrowheads="1"/>
          </p:cNvSpPr>
          <p:nvPr/>
        </p:nvSpPr>
        <p:spPr bwMode="auto">
          <a:xfrm>
            <a:off x="4205288" y="3805238"/>
            <a:ext cx="112712" cy="69850"/>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04" name="Rectangle 206"/>
          <p:cNvSpPr>
            <a:spLocks noChangeArrowheads="1"/>
          </p:cNvSpPr>
          <p:nvPr/>
        </p:nvSpPr>
        <p:spPr bwMode="auto">
          <a:xfrm>
            <a:off x="4225925" y="3814763"/>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37</a:t>
            </a:r>
            <a:endParaRPr lang="en-US" altLang="ja-JP" sz="1700">
              <a:solidFill>
                <a:schemeClr val="bg2"/>
              </a:solidFill>
            </a:endParaRPr>
          </a:p>
        </p:txBody>
      </p:sp>
      <p:sp>
        <p:nvSpPr>
          <p:cNvPr id="42105" name="Rectangle 207"/>
          <p:cNvSpPr>
            <a:spLocks noChangeArrowheads="1"/>
          </p:cNvSpPr>
          <p:nvPr/>
        </p:nvSpPr>
        <p:spPr bwMode="auto">
          <a:xfrm>
            <a:off x="4205288" y="3871913"/>
            <a:ext cx="112712" cy="71437"/>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06" name="Rectangle 208"/>
          <p:cNvSpPr>
            <a:spLocks noChangeArrowheads="1"/>
          </p:cNvSpPr>
          <p:nvPr/>
        </p:nvSpPr>
        <p:spPr bwMode="auto">
          <a:xfrm>
            <a:off x="4225925" y="3881438"/>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33</a:t>
            </a:r>
            <a:endParaRPr lang="en-US" altLang="ja-JP" sz="1700">
              <a:solidFill>
                <a:schemeClr val="bg2"/>
              </a:solidFill>
            </a:endParaRPr>
          </a:p>
        </p:txBody>
      </p:sp>
      <p:sp>
        <p:nvSpPr>
          <p:cNvPr id="42107" name="Rectangle 209"/>
          <p:cNvSpPr>
            <a:spLocks noChangeArrowheads="1"/>
          </p:cNvSpPr>
          <p:nvPr/>
        </p:nvSpPr>
        <p:spPr bwMode="auto">
          <a:xfrm>
            <a:off x="4205288" y="3937000"/>
            <a:ext cx="112712" cy="7302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08" name="Rectangle 210"/>
          <p:cNvSpPr>
            <a:spLocks noChangeArrowheads="1"/>
          </p:cNvSpPr>
          <p:nvPr/>
        </p:nvSpPr>
        <p:spPr bwMode="auto">
          <a:xfrm>
            <a:off x="4225925" y="3949700"/>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53</a:t>
            </a:r>
            <a:endParaRPr lang="en-US" altLang="ja-JP" sz="1700">
              <a:solidFill>
                <a:schemeClr val="bg2"/>
              </a:solidFill>
            </a:endParaRPr>
          </a:p>
        </p:txBody>
      </p:sp>
      <p:sp>
        <p:nvSpPr>
          <p:cNvPr id="42109" name="Rectangle 211"/>
          <p:cNvSpPr>
            <a:spLocks noChangeArrowheads="1"/>
          </p:cNvSpPr>
          <p:nvPr/>
        </p:nvSpPr>
        <p:spPr bwMode="auto">
          <a:xfrm>
            <a:off x="4205288" y="4006850"/>
            <a:ext cx="112712"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10" name="Rectangle 212"/>
          <p:cNvSpPr>
            <a:spLocks noChangeArrowheads="1"/>
          </p:cNvSpPr>
          <p:nvPr/>
        </p:nvSpPr>
        <p:spPr bwMode="auto">
          <a:xfrm>
            <a:off x="4225925" y="4016375"/>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23</a:t>
            </a:r>
            <a:endParaRPr lang="en-US" altLang="ja-JP" sz="1700">
              <a:solidFill>
                <a:schemeClr val="bg2"/>
              </a:solidFill>
            </a:endParaRPr>
          </a:p>
        </p:txBody>
      </p:sp>
      <p:sp>
        <p:nvSpPr>
          <p:cNvPr id="42111" name="Rectangle 213"/>
          <p:cNvSpPr>
            <a:spLocks noChangeArrowheads="1"/>
          </p:cNvSpPr>
          <p:nvPr/>
        </p:nvSpPr>
        <p:spPr bwMode="auto">
          <a:xfrm>
            <a:off x="4205288" y="4073525"/>
            <a:ext cx="112712"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12" name="Rectangle 214"/>
          <p:cNvSpPr>
            <a:spLocks noChangeArrowheads="1"/>
          </p:cNvSpPr>
          <p:nvPr/>
        </p:nvSpPr>
        <p:spPr bwMode="auto">
          <a:xfrm>
            <a:off x="4225925" y="4081463"/>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43</a:t>
            </a:r>
            <a:endParaRPr lang="en-US" altLang="ja-JP" sz="1700">
              <a:solidFill>
                <a:schemeClr val="bg2"/>
              </a:solidFill>
            </a:endParaRPr>
          </a:p>
        </p:txBody>
      </p:sp>
      <p:sp>
        <p:nvSpPr>
          <p:cNvPr id="42113" name="Rectangle 215"/>
          <p:cNvSpPr>
            <a:spLocks noChangeArrowheads="1"/>
          </p:cNvSpPr>
          <p:nvPr/>
        </p:nvSpPr>
        <p:spPr bwMode="auto">
          <a:xfrm>
            <a:off x="4097338" y="3805238"/>
            <a:ext cx="109537" cy="69850"/>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14" name="Rectangle 216"/>
          <p:cNvSpPr>
            <a:spLocks noChangeArrowheads="1"/>
          </p:cNvSpPr>
          <p:nvPr/>
        </p:nvSpPr>
        <p:spPr bwMode="auto">
          <a:xfrm>
            <a:off x="4117975" y="3814763"/>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115" name="Rectangle 217"/>
          <p:cNvSpPr>
            <a:spLocks noChangeArrowheads="1"/>
          </p:cNvSpPr>
          <p:nvPr/>
        </p:nvSpPr>
        <p:spPr bwMode="auto">
          <a:xfrm>
            <a:off x="4097338" y="4006850"/>
            <a:ext cx="109537"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16" name="Rectangle 218"/>
          <p:cNvSpPr>
            <a:spLocks noChangeArrowheads="1"/>
          </p:cNvSpPr>
          <p:nvPr/>
        </p:nvSpPr>
        <p:spPr bwMode="auto">
          <a:xfrm>
            <a:off x="4117975" y="4016375"/>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117" name="Rectangle 219"/>
          <p:cNvSpPr>
            <a:spLocks noChangeArrowheads="1"/>
          </p:cNvSpPr>
          <p:nvPr/>
        </p:nvSpPr>
        <p:spPr bwMode="auto">
          <a:xfrm>
            <a:off x="4097338" y="4073525"/>
            <a:ext cx="109537"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18" name="Rectangle 220"/>
          <p:cNvSpPr>
            <a:spLocks noChangeArrowheads="1"/>
          </p:cNvSpPr>
          <p:nvPr/>
        </p:nvSpPr>
        <p:spPr bwMode="auto">
          <a:xfrm>
            <a:off x="4117975" y="4081463"/>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119" name="Rectangle 221"/>
          <p:cNvSpPr>
            <a:spLocks noChangeArrowheads="1"/>
          </p:cNvSpPr>
          <p:nvPr/>
        </p:nvSpPr>
        <p:spPr bwMode="auto">
          <a:xfrm>
            <a:off x="4097338" y="3871913"/>
            <a:ext cx="109537" cy="71437"/>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20" name="Rectangle 222"/>
          <p:cNvSpPr>
            <a:spLocks noChangeArrowheads="1"/>
          </p:cNvSpPr>
          <p:nvPr/>
        </p:nvSpPr>
        <p:spPr bwMode="auto">
          <a:xfrm>
            <a:off x="4117975" y="3881438"/>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121" name="Rectangle 223"/>
          <p:cNvSpPr>
            <a:spLocks noChangeArrowheads="1"/>
          </p:cNvSpPr>
          <p:nvPr/>
        </p:nvSpPr>
        <p:spPr bwMode="auto">
          <a:xfrm>
            <a:off x="3659188" y="3805238"/>
            <a:ext cx="114300" cy="69850"/>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22" name="Rectangle 224"/>
          <p:cNvSpPr>
            <a:spLocks noChangeArrowheads="1"/>
          </p:cNvSpPr>
          <p:nvPr/>
        </p:nvSpPr>
        <p:spPr bwMode="auto">
          <a:xfrm>
            <a:off x="3681413" y="38147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123" name="Rectangle 225"/>
          <p:cNvSpPr>
            <a:spLocks noChangeArrowheads="1"/>
          </p:cNvSpPr>
          <p:nvPr/>
        </p:nvSpPr>
        <p:spPr bwMode="auto">
          <a:xfrm>
            <a:off x="3551238" y="3871913"/>
            <a:ext cx="109537" cy="71437"/>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24" name="Rectangle 226"/>
          <p:cNvSpPr>
            <a:spLocks noChangeArrowheads="1"/>
          </p:cNvSpPr>
          <p:nvPr/>
        </p:nvSpPr>
        <p:spPr bwMode="auto">
          <a:xfrm>
            <a:off x="3573463" y="3881438"/>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125" name="Rectangle 227"/>
          <p:cNvSpPr>
            <a:spLocks noChangeArrowheads="1"/>
          </p:cNvSpPr>
          <p:nvPr/>
        </p:nvSpPr>
        <p:spPr bwMode="auto">
          <a:xfrm>
            <a:off x="3551238" y="4006850"/>
            <a:ext cx="109537"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26" name="Rectangle 228"/>
          <p:cNvSpPr>
            <a:spLocks noChangeArrowheads="1"/>
          </p:cNvSpPr>
          <p:nvPr/>
        </p:nvSpPr>
        <p:spPr bwMode="auto">
          <a:xfrm>
            <a:off x="3573463" y="4016375"/>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127" name="Rectangle 229"/>
          <p:cNvSpPr>
            <a:spLocks noChangeArrowheads="1"/>
          </p:cNvSpPr>
          <p:nvPr/>
        </p:nvSpPr>
        <p:spPr bwMode="auto">
          <a:xfrm>
            <a:off x="3551238" y="4073525"/>
            <a:ext cx="109537"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28" name="Rectangle 230"/>
          <p:cNvSpPr>
            <a:spLocks noChangeArrowheads="1"/>
          </p:cNvSpPr>
          <p:nvPr/>
        </p:nvSpPr>
        <p:spPr bwMode="auto">
          <a:xfrm>
            <a:off x="3573463" y="40814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129" name="Rectangle 231"/>
          <p:cNvSpPr>
            <a:spLocks noChangeArrowheads="1"/>
          </p:cNvSpPr>
          <p:nvPr/>
        </p:nvSpPr>
        <p:spPr bwMode="auto">
          <a:xfrm>
            <a:off x="3659188" y="4006850"/>
            <a:ext cx="114300"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30" name="Rectangle 232"/>
          <p:cNvSpPr>
            <a:spLocks noChangeArrowheads="1"/>
          </p:cNvSpPr>
          <p:nvPr/>
        </p:nvSpPr>
        <p:spPr bwMode="auto">
          <a:xfrm>
            <a:off x="3681413" y="4016375"/>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131" name="Rectangle 233"/>
          <p:cNvSpPr>
            <a:spLocks noChangeArrowheads="1"/>
          </p:cNvSpPr>
          <p:nvPr/>
        </p:nvSpPr>
        <p:spPr bwMode="auto">
          <a:xfrm>
            <a:off x="3659188" y="4073525"/>
            <a:ext cx="114300"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32" name="Rectangle 234"/>
          <p:cNvSpPr>
            <a:spLocks noChangeArrowheads="1"/>
          </p:cNvSpPr>
          <p:nvPr/>
        </p:nvSpPr>
        <p:spPr bwMode="auto">
          <a:xfrm>
            <a:off x="3681413" y="40814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133" name="Rectangle 235"/>
          <p:cNvSpPr>
            <a:spLocks noChangeArrowheads="1"/>
          </p:cNvSpPr>
          <p:nvPr/>
        </p:nvSpPr>
        <p:spPr bwMode="auto">
          <a:xfrm>
            <a:off x="3768725" y="4006850"/>
            <a:ext cx="112713"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34" name="Rectangle 236"/>
          <p:cNvSpPr>
            <a:spLocks noChangeArrowheads="1"/>
          </p:cNvSpPr>
          <p:nvPr/>
        </p:nvSpPr>
        <p:spPr bwMode="auto">
          <a:xfrm>
            <a:off x="3792538" y="4016375"/>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135" name="Rectangle 237"/>
          <p:cNvSpPr>
            <a:spLocks noChangeArrowheads="1"/>
          </p:cNvSpPr>
          <p:nvPr/>
        </p:nvSpPr>
        <p:spPr bwMode="auto">
          <a:xfrm>
            <a:off x="3984625" y="4006850"/>
            <a:ext cx="114300"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36" name="Rectangle 238"/>
          <p:cNvSpPr>
            <a:spLocks noChangeArrowheads="1"/>
          </p:cNvSpPr>
          <p:nvPr/>
        </p:nvSpPr>
        <p:spPr bwMode="auto">
          <a:xfrm>
            <a:off x="4008438" y="4016375"/>
            <a:ext cx="365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137" name="Rectangle 239"/>
          <p:cNvSpPr>
            <a:spLocks noChangeArrowheads="1"/>
          </p:cNvSpPr>
          <p:nvPr/>
        </p:nvSpPr>
        <p:spPr bwMode="auto">
          <a:xfrm>
            <a:off x="3768725" y="4073525"/>
            <a:ext cx="112713"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38" name="Rectangle 240"/>
          <p:cNvSpPr>
            <a:spLocks noChangeArrowheads="1"/>
          </p:cNvSpPr>
          <p:nvPr/>
        </p:nvSpPr>
        <p:spPr bwMode="auto">
          <a:xfrm>
            <a:off x="3792538" y="40814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139" name="Rectangle 241"/>
          <p:cNvSpPr>
            <a:spLocks noChangeArrowheads="1"/>
          </p:cNvSpPr>
          <p:nvPr/>
        </p:nvSpPr>
        <p:spPr bwMode="auto">
          <a:xfrm>
            <a:off x="3875088" y="3871913"/>
            <a:ext cx="114300" cy="71437"/>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40" name="Rectangle 242"/>
          <p:cNvSpPr>
            <a:spLocks noChangeArrowheads="1"/>
          </p:cNvSpPr>
          <p:nvPr/>
        </p:nvSpPr>
        <p:spPr bwMode="auto">
          <a:xfrm>
            <a:off x="3900488" y="3881438"/>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141" name="Rectangle 243"/>
          <p:cNvSpPr>
            <a:spLocks noChangeArrowheads="1"/>
          </p:cNvSpPr>
          <p:nvPr/>
        </p:nvSpPr>
        <p:spPr bwMode="auto">
          <a:xfrm>
            <a:off x="3875088" y="4006850"/>
            <a:ext cx="114300"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42" name="Rectangle 244"/>
          <p:cNvSpPr>
            <a:spLocks noChangeArrowheads="1"/>
          </p:cNvSpPr>
          <p:nvPr/>
        </p:nvSpPr>
        <p:spPr bwMode="auto">
          <a:xfrm>
            <a:off x="3900488" y="4016375"/>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143" name="Rectangle 245"/>
          <p:cNvSpPr>
            <a:spLocks noChangeArrowheads="1"/>
          </p:cNvSpPr>
          <p:nvPr/>
        </p:nvSpPr>
        <p:spPr bwMode="auto">
          <a:xfrm>
            <a:off x="3875088" y="4073525"/>
            <a:ext cx="114300"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44" name="Rectangle 246"/>
          <p:cNvSpPr>
            <a:spLocks noChangeArrowheads="1"/>
          </p:cNvSpPr>
          <p:nvPr/>
        </p:nvSpPr>
        <p:spPr bwMode="auto">
          <a:xfrm>
            <a:off x="3900488" y="40814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145" name="Rectangle 247"/>
          <p:cNvSpPr>
            <a:spLocks noChangeArrowheads="1"/>
          </p:cNvSpPr>
          <p:nvPr/>
        </p:nvSpPr>
        <p:spPr bwMode="auto">
          <a:xfrm>
            <a:off x="3984625" y="4073525"/>
            <a:ext cx="114300"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46" name="Rectangle 248"/>
          <p:cNvSpPr>
            <a:spLocks noChangeArrowheads="1"/>
          </p:cNvSpPr>
          <p:nvPr/>
        </p:nvSpPr>
        <p:spPr bwMode="auto">
          <a:xfrm>
            <a:off x="4008438" y="4081463"/>
            <a:ext cx="365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147" name="Rectangle 249"/>
          <p:cNvSpPr>
            <a:spLocks noChangeArrowheads="1"/>
          </p:cNvSpPr>
          <p:nvPr/>
        </p:nvSpPr>
        <p:spPr bwMode="auto">
          <a:xfrm>
            <a:off x="3984625" y="3805238"/>
            <a:ext cx="114300" cy="69850"/>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48" name="Rectangle 250"/>
          <p:cNvSpPr>
            <a:spLocks noChangeArrowheads="1"/>
          </p:cNvSpPr>
          <p:nvPr/>
        </p:nvSpPr>
        <p:spPr bwMode="auto">
          <a:xfrm>
            <a:off x="4008438" y="3814763"/>
            <a:ext cx="365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149" name="Rectangle 251"/>
          <p:cNvSpPr>
            <a:spLocks noChangeArrowheads="1"/>
          </p:cNvSpPr>
          <p:nvPr/>
        </p:nvSpPr>
        <p:spPr bwMode="auto">
          <a:xfrm>
            <a:off x="3984625" y="3871913"/>
            <a:ext cx="114300" cy="71437"/>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50" name="Rectangle 252"/>
          <p:cNvSpPr>
            <a:spLocks noChangeArrowheads="1"/>
          </p:cNvSpPr>
          <p:nvPr/>
        </p:nvSpPr>
        <p:spPr bwMode="auto">
          <a:xfrm>
            <a:off x="4008438" y="3881438"/>
            <a:ext cx="365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300">
                <a:solidFill>
                  <a:schemeClr val="bg2"/>
                </a:solidFill>
                <a:latin typeface="ＭＳ Ｐゴシック" charset="-128"/>
              </a:rPr>
              <a:t>×</a:t>
            </a:r>
            <a:endParaRPr lang="en-US" altLang="ja-JP" sz="1700">
              <a:solidFill>
                <a:schemeClr val="bg2"/>
              </a:solidFill>
            </a:endParaRPr>
          </a:p>
        </p:txBody>
      </p:sp>
      <p:sp>
        <p:nvSpPr>
          <p:cNvPr id="42151" name="Rectangle 253"/>
          <p:cNvSpPr>
            <a:spLocks noChangeArrowheads="1"/>
          </p:cNvSpPr>
          <p:nvPr/>
        </p:nvSpPr>
        <p:spPr bwMode="auto">
          <a:xfrm>
            <a:off x="2679700" y="3811588"/>
            <a:ext cx="763588" cy="69850"/>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52" name="Rectangle 254"/>
          <p:cNvSpPr>
            <a:spLocks noChangeArrowheads="1"/>
          </p:cNvSpPr>
          <p:nvPr/>
        </p:nvSpPr>
        <p:spPr bwMode="auto">
          <a:xfrm>
            <a:off x="2773363" y="3814763"/>
            <a:ext cx="427037"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300">
                <a:solidFill>
                  <a:schemeClr val="bg2"/>
                </a:solidFill>
                <a:latin typeface="ＭＳ Ｐゴシック" charset="-128"/>
              </a:rPr>
              <a:t>１．○○の△△が出来ない</a:t>
            </a:r>
            <a:endParaRPr lang="ja-JP" altLang="en-US" sz="1700">
              <a:solidFill>
                <a:schemeClr val="bg2"/>
              </a:solidFill>
            </a:endParaRPr>
          </a:p>
        </p:txBody>
      </p:sp>
      <p:sp>
        <p:nvSpPr>
          <p:cNvPr id="42153" name="Rectangle 255"/>
          <p:cNvSpPr>
            <a:spLocks noChangeArrowheads="1"/>
          </p:cNvSpPr>
          <p:nvPr/>
        </p:nvSpPr>
        <p:spPr bwMode="auto">
          <a:xfrm>
            <a:off x="2681288" y="3881438"/>
            <a:ext cx="760412" cy="65087"/>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54" name="Rectangle 256"/>
          <p:cNvSpPr>
            <a:spLocks noChangeArrowheads="1"/>
          </p:cNvSpPr>
          <p:nvPr/>
        </p:nvSpPr>
        <p:spPr bwMode="auto">
          <a:xfrm>
            <a:off x="2773363" y="3881438"/>
            <a:ext cx="3540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300">
                <a:solidFill>
                  <a:schemeClr val="bg2"/>
                </a:solidFill>
                <a:latin typeface="ＭＳ Ｐゴシック" charset="-128"/>
              </a:rPr>
              <a:t>２．○○の不良が多い</a:t>
            </a:r>
            <a:endParaRPr lang="ja-JP" altLang="en-US" sz="1700">
              <a:solidFill>
                <a:schemeClr val="bg2"/>
              </a:solidFill>
            </a:endParaRPr>
          </a:p>
        </p:txBody>
      </p:sp>
      <p:sp>
        <p:nvSpPr>
          <p:cNvPr id="42155" name="Rectangle 257"/>
          <p:cNvSpPr>
            <a:spLocks noChangeArrowheads="1"/>
          </p:cNvSpPr>
          <p:nvPr/>
        </p:nvSpPr>
        <p:spPr bwMode="auto">
          <a:xfrm>
            <a:off x="2681288" y="3946525"/>
            <a:ext cx="760412" cy="6667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56" name="Rectangle 258"/>
          <p:cNvSpPr>
            <a:spLocks noChangeArrowheads="1"/>
          </p:cNvSpPr>
          <p:nvPr/>
        </p:nvSpPr>
        <p:spPr bwMode="auto">
          <a:xfrm>
            <a:off x="2773363" y="3949700"/>
            <a:ext cx="4302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300">
                <a:solidFill>
                  <a:schemeClr val="bg2"/>
                </a:solidFill>
                <a:latin typeface="ＭＳ Ｐゴシック" charset="-128"/>
              </a:rPr>
              <a:t>３．</a:t>
            </a:r>
            <a:r>
              <a:rPr lang="en-US" altLang="ja-JP" sz="300">
                <a:solidFill>
                  <a:schemeClr val="bg2"/>
                </a:solidFill>
                <a:latin typeface="ＭＳ Ｐゴシック" charset="-128"/>
              </a:rPr>
              <a:t>××</a:t>
            </a:r>
            <a:r>
              <a:rPr lang="ja-JP" altLang="en-US" sz="300">
                <a:solidFill>
                  <a:schemeClr val="bg2"/>
                </a:solidFill>
                <a:latin typeface="ＭＳ Ｐゴシック" charset="-128"/>
              </a:rPr>
              <a:t>の処理時間が長い</a:t>
            </a:r>
            <a:endParaRPr lang="ja-JP" altLang="en-US" sz="1700">
              <a:solidFill>
                <a:schemeClr val="bg2"/>
              </a:solidFill>
            </a:endParaRPr>
          </a:p>
        </p:txBody>
      </p:sp>
      <p:sp>
        <p:nvSpPr>
          <p:cNvPr id="42157" name="Rectangle 259"/>
          <p:cNvSpPr>
            <a:spLocks noChangeArrowheads="1"/>
          </p:cNvSpPr>
          <p:nvPr/>
        </p:nvSpPr>
        <p:spPr bwMode="auto">
          <a:xfrm>
            <a:off x="2681288" y="4010025"/>
            <a:ext cx="760412" cy="63500"/>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58" name="Rectangle 260"/>
          <p:cNvSpPr>
            <a:spLocks noChangeArrowheads="1"/>
          </p:cNvSpPr>
          <p:nvPr/>
        </p:nvSpPr>
        <p:spPr bwMode="auto">
          <a:xfrm>
            <a:off x="2773363" y="4016375"/>
            <a:ext cx="390525"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300">
                <a:solidFill>
                  <a:schemeClr val="bg2"/>
                </a:solidFill>
                <a:latin typeface="ＭＳ Ｐゴシック" charset="-128"/>
              </a:rPr>
              <a:t>４．</a:t>
            </a:r>
            <a:r>
              <a:rPr lang="en-US" altLang="ja-JP" sz="300">
                <a:solidFill>
                  <a:schemeClr val="bg2"/>
                </a:solidFill>
                <a:latin typeface="ＭＳ Ｐゴシック" charset="-128"/>
              </a:rPr>
              <a:t>××</a:t>
            </a:r>
            <a:r>
              <a:rPr lang="ja-JP" altLang="en-US" sz="300">
                <a:solidFill>
                  <a:schemeClr val="bg2"/>
                </a:solidFill>
                <a:latin typeface="ＭＳ Ｐゴシック" charset="-128"/>
              </a:rPr>
              <a:t>の生産が遅れる</a:t>
            </a:r>
            <a:endParaRPr lang="ja-JP" altLang="en-US" sz="1700">
              <a:solidFill>
                <a:schemeClr val="bg2"/>
              </a:solidFill>
            </a:endParaRPr>
          </a:p>
        </p:txBody>
      </p:sp>
      <p:sp>
        <p:nvSpPr>
          <p:cNvPr id="42159" name="Rectangle 261"/>
          <p:cNvSpPr>
            <a:spLocks noChangeArrowheads="1"/>
          </p:cNvSpPr>
          <p:nvPr/>
        </p:nvSpPr>
        <p:spPr bwMode="auto">
          <a:xfrm>
            <a:off x="2681288" y="4075113"/>
            <a:ext cx="760412" cy="6667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60" name="Rectangle 262"/>
          <p:cNvSpPr>
            <a:spLocks noChangeArrowheads="1"/>
          </p:cNvSpPr>
          <p:nvPr/>
        </p:nvSpPr>
        <p:spPr bwMode="auto">
          <a:xfrm>
            <a:off x="2773363" y="4081463"/>
            <a:ext cx="3540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300">
                <a:solidFill>
                  <a:schemeClr val="bg2"/>
                </a:solidFill>
                <a:latin typeface="ＭＳ Ｐゴシック" charset="-128"/>
              </a:rPr>
              <a:t>５．△△の苦情が多い</a:t>
            </a:r>
            <a:endParaRPr lang="ja-JP" altLang="en-US" sz="1700">
              <a:solidFill>
                <a:schemeClr val="bg2"/>
              </a:solidFill>
            </a:endParaRPr>
          </a:p>
        </p:txBody>
      </p:sp>
      <p:sp>
        <p:nvSpPr>
          <p:cNvPr id="42161" name="Line 263"/>
          <p:cNvSpPr>
            <a:spLocks noChangeShapeType="1"/>
          </p:cNvSpPr>
          <p:nvPr/>
        </p:nvSpPr>
        <p:spPr bwMode="auto">
          <a:xfrm>
            <a:off x="4314825" y="3790950"/>
            <a:ext cx="3175" cy="1428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162" name="Rectangle 264"/>
          <p:cNvSpPr>
            <a:spLocks noChangeArrowheads="1"/>
          </p:cNvSpPr>
          <p:nvPr/>
        </p:nvSpPr>
        <p:spPr bwMode="auto">
          <a:xfrm>
            <a:off x="4206875" y="3490913"/>
            <a:ext cx="107950" cy="650875"/>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63" name="Rectangle 265"/>
          <p:cNvSpPr>
            <a:spLocks noChangeArrowheads="1"/>
          </p:cNvSpPr>
          <p:nvPr/>
        </p:nvSpPr>
        <p:spPr bwMode="auto">
          <a:xfrm>
            <a:off x="2681288" y="3808413"/>
            <a:ext cx="760412" cy="333375"/>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64" name="Rectangle 267"/>
          <p:cNvSpPr>
            <a:spLocks noChangeArrowheads="1"/>
          </p:cNvSpPr>
          <p:nvPr/>
        </p:nvSpPr>
        <p:spPr bwMode="auto">
          <a:xfrm>
            <a:off x="1085850" y="915988"/>
            <a:ext cx="493713"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300" b="1">
                <a:solidFill>
                  <a:schemeClr val="bg2"/>
                </a:solidFill>
                <a:latin typeface="ＭＳ Ｐゴシック" charset="-128"/>
              </a:rPr>
              <a:t>手法名</a:t>
            </a:r>
            <a:endParaRPr lang="ja-JP" altLang="en-US" sz="1100">
              <a:solidFill>
                <a:schemeClr val="bg2"/>
              </a:solidFill>
            </a:endParaRPr>
          </a:p>
        </p:txBody>
      </p:sp>
      <p:sp>
        <p:nvSpPr>
          <p:cNvPr id="42165" name="Rectangle 269"/>
          <p:cNvSpPr>
            <a:spLocks noChangeArrowheads="1"/>
          </p:cNvSpPr>
          <p:nvPr/>
        </p:nvSpPr>
        <p:spPr bwMode="auto">
          <a:xfrm>
            <a:off x="3119438" y="903288"/>
            <a:ext cx="563562"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300" b="1">
                <a:solidFill>
                  <a:schemeClr val="bg2"/>
                </a:solidFill>
                <a:latin typeface="ＭＳ Ｐゴシック" charset="-128"/>
              </a:rPr>
              <a:t>イメージ</a:t>
            </a:r>
            <a:endParaRPr lang="ja-JP" altLang="en-US" sz="1100" b="1">
              <a:solidFill>
                <a:schemeClr val="bg2"/>
              </a:solidFill>
            </a:endParaRPr>
          </a:p>
        </p:txBody>
      </p:sp>
      <p:sp>
        <p:nvSpPr>
          <p:cNvPr id="42166" name="Rectangle 270"/>
          <p:cNvSpPr>
            <a:spLocks noChangeArrowheads="1"/>
          </p:cNvSpPr>
          <p:nvPr/>
        </p:nvSpPr>
        <p:spPr bwMode="auto">
          <a:xfrm>
            <a:off x="546100" y="5911850"/>
            <a:ext cx="2039938" cy="820738"/>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67" name="Rectangle 271"/>
          <p:cNvSpPr>
            <a:spLocks noChangeArrowheads="1"/>
          </p:cNvSpPr>
          <p:nvPr/>
        </p:nvSpPr>
        <p:spPr bwMode="auto">
          <a:xfrm>
            <a:off x="755650" y="6335713"/>
            <a:ext cx="3381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000" b="1">
                <a:solidFill>
                  <a:schemeClr val="bg2"/>
                </a:solidFill>
                <a:latin typeface="Arial" charset="0"/>
              </a:rPr>
              <a:t>PERT</a:t>
            </a:r>
            <a:endParaRPr lang="en-US" altLang="ja-JP" sz="1000">
              <a:solidFill>
                <a:schemeClr val="bg2"/>
              </a:solidFill>
            </a:endParaRPr>
          </a:p>
        </p:txBody>
      </p:sp>
      <p:sp>
        <p:nvSpPr>
          <p:cNvPr id="42168" name="Rectangle 272"/>
          <p:cNvSpPr>
            <a:spLocks noChangeArrowheads="1"/>
          </p:cNvSpPr>
          <p:nvPr/>
        </p:nvSpPr>
        <p:spPr bwMode="auto">
          <a:xfrm>
            <a:off x="2566988" y="5910263"/>
            <a:ext cx="1849437" cy="823912"/>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nvGrpSpPr>
          <p:cNvPr id="42169" name="Group 273"/>
          <p:cNvGrpSpPr>
            <a:grpSpLocks/>
          </p:cNvGrpSpPr>
          <p:nvPr/>
        </p:nvGrpSpPr>
        <p:grpSpPr bwMode="auto">
          <a:xfrm>
            <a:off x="2652713" y="5897563"/>
            <a:ext cx="2082800" cy="960437"/>
            <a:chOff x="1523" y="2567"/>
            <a:chExt cx="897" cy="324"/>
          </a:xfrm>
        </p:grpSpPr>
        <p:sp>
          <p:nvSpPr>
            <p:cNvPr id="42298" name="Rectangle 274"/>
            <p:cNvSpPr>
              <a:spLocks noChangeArrowheads="1"/>
            </p:cNvSpPr>
            <p:nvPr/>
          </p:nvSpPr>
          <p:spPr bwMode="auto">
            <a:xfrm>
              <a:off x="1523" y="2652"/>
              <a:ext cx="897" cy="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99" name="Rectangle 275"/>
            <p:cNvSpPr>
              <a:spLocks noChangeArrowheads="1"/>
            </p:cNvSpPr>
            <p:nvPr/>
          </p:nvSpPr>
          <p:spPr bwMode="auto">
            <a:xfrm>
              <a:off x="1559" y="2679"/>
              <a:ext cx="328" cy="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500" b="1">
                  <a:solidFill>
                    <a:schemeClr val="bg2"/>
                  </a:solidFill>
                  <a:latin typeface="ＭＳ Ｐゴシック" charset="-128"/>
                </a:rPr>
                <a:t>①→②→⑤→⑧→⑪→⑭→</a:t>
              </a:r>
              <a:endParaRPr lang="en-US" altLang="ja-JP" sz="1100">
                <a:solidFill>
                  <a:schemeClr val="bg2"/>
                </a:solidFill>
              </a:endParaRPr>
            </a:p>
          </p:txBody>
        </p:sp>
        <p:sp>
          <p:nvSpPr>
            <p:cNvPr id="42300" name="Rectangle 276"/>
            <p:cNvSpPr>
              <a:spLocks noChangeArrowheads="1"/>
            </p:cNvSpPr>
            <p:nvPr/>
          </p:nvSpPr>
          <p:spPr bwMode="auto">
            <a:xfrm>
              <a:off x="2170" y="2679"/>
              <a:ext cx="27" cy="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500" b="1">
                  <a:solidFill>
                    <a:schemeClr val="bg2"/>
                  </a:solidFill>
                  <a:latin typeface="ＭＳ Ｐゴシック" charset="-128"/>
                </a:rPr>
                <a:t>⑮</a:t>
              </a:r>
              <a:endParaRPr lang="en-US" altLang="ja-JP" sz="1100">
                <a:solidFill>
                  <a:schemeClr val="bg2"/>
                </a:solidFill>
              </a:endParaRPr>
            </a:p>
          </p:txBody>
        </p:sp>
        <p:sp>
          <p:nvSpPr>
            <p:cNvPr id="42301" name="Rectangle 277"/>
            <p:cNvSpPr>
              <a:spLocks noChangeArrowheads="1"/>
            </p:cNvSpPr>
            <p:nvPr/>
          </p:nvSpPr>
          <p:spPr bwMode="auto">
            <a:xfrm>
              <a:off x="1840" y="2716"/>
              <a:ext cx="144"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02" name="Rectangle 278"/>
            <p:cNvSpPr>
              <a:spLocks noChangeArrowheads="1"/>
            </p:cNvSpPr>
            <p:nvPr/>
          </p:nvSpPr>
          <p:spPr bwMode="auto">
            <a:xfrm rot="5400000">
              <a:off x="1867" y="2745"/>
              <a:ext cx="63"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500" b="1">
                  <a:solidFill>
                    <a:schemeClr val="bg2"/>
                  </a:solidFill>
                  <a:latin typeface="ＭＳ Ｐゴシック" charset="-128"/>
                </a:rPr>
                <a:t>⑦←⑥</a:t>
              </a:r>
              <a:endParaRPr lang="en-US" altLang="ja-JP" sz="1100">
                <a:solidFill>
                  <a:schemeClr val="bg2"/>
                </a:solidFill>
              </a:endParaRPr>
            </a:p>
          </p:txBody>
        </p:sp>
        <p:sp>
          <p:nvSpPr>
            <p:cNvPr id="42303" name="Rectangle 279"/>
            <p:cNvSpPr>
              <a:spLocks noChangeArrowheads="1"/>
            </p:cNvSpPr>
            <p:nvPr/>
          </p:nvSpPr>
          <p:spPr bwMode="auto">
            <a:xfrm>
              <a:off x="1950" y="2732"/>
              <a:ext cx="144"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04" name="Rectangle 280"/>
            <p:cNvSpPr>
              <a:spLocks noChangeArrowheads="1"/>
            </p:cNvSpPr>
            <p:nvPr/>
          </p:nvSpPr>
          <p:spPr bwMode="auto">
            <a:xfrm rot="5400000">
              <a:off x="1974" y="2758"/>
              <a:ext cx="63" cy="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500" b="1">
                  <a:solidFill>
                    <a:schemeClr val="bg2"/>
                  </a:solidFill>
                  <a:latin typeface="ＭＳ Ｐゴシック" charset="-128"/>
                </a:rPr>
                <a:t>⑩←⑨</a:t>
              </a:r>
              <a:endParaRPr lang="en-US" altLang="ja-JP" sz="1100">
                <a:solidFill>
                  <a:schemeClr val="bg2"/>
                </a:solidFill>
              </a:endParaRPr>
            </a:p>
          </p:txBody>
        </p:sp>
        <p:sp>
          <p:nvSpPr>
            <p:cNvPr id="42305" name="Rectangle 281"/>
            <p:cNvSpPr>
              <a:spLocks noChangeArrowheads="1"/>
            </p:cNvSpPr>
            <p:nvPr/>
          </p:nvSpPr>
          <p:spPr bwMode="auto">
            <a:xfrm>
              <a:off x="1971" y="2567"/>
              <a:ext cx="223" cy="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06" name="Rectangle 282"/>
            <p:cNvSpPr>
              <a:spLocks noChangeArrowheads="1"/>
            </p:cNvSpPr>
            <p:nvPr/>
          </p:nvSpPr>
          <p:spPr bwMode="auto">
            <a:xfrm>
              <a:off x="2006" y="2598"/>
              <a:ext cx="82" cy="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500" b="1">
                  <a:solidFill>
                    <a:schemeClr val="bg2"/>
                  </a:solidFill>
                  <a:latin typeface="ＭＳ Ｐゴシック" charset="-128"/>
                </a:rPr>
                <a:t>⑫→⑬</a:t>
              </a:r>
              <a:endParaRPr lang="en-US" altLang="ja-JP" sz="1100">
                <a:solidFill>
                  <a:schemeClr val="bg2"/>
                </a:solidFill>
              </a:endParaRPr>
            </a:p>
          </p:txBody>
        </p:sp>
        <p:sp>
          <p:nvSpPr>
            <p:cNvPr id="42307" name="Rectangle 283"/>
            <p:cNvSpPr>
              <a:spLocks noChangeArrowheads="1"/>
            </p:cNvSpPr>
            <p:nvPr/>
          </p:nvSpPr>
          <p:spPr bwMode="auto">
            <a:xfrm>
              <a:off x="1644" y="2567"/>
              <a:ext cx="223" cy="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308" name="Rectangle 284"/>
            <p:cNvSpPr>
              <a:spLocks noChangeArrowheads="1"/>
            </p:cNvSpPr>
            <p:nvPr/>
          </p:nvSpPr>
          <p:spPr bwMode="auto">
            <a:xfrm>
              <a:off x="1680" y="2598"/>
              <a:ext cx="82" cy="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500" b="1">
                  <a:solidFill>
                    <a:schemeClr val="bg2"/>
                  </a:solidFill>
                  <a:latin typeface="ＭＳ Ｐゴシック" charset="-128"/>
                </a:rPr>
                <a:t>③→④</a:t>
              </a:r>
              <a:endParaRPr lang="en-US" altLang="ja-JP" sz="1100">
                <a:solidFill>
                  <a:schemeClr val="bg2"/>
                </a:solidFill>
              </a:endParaRPr>
            </a:p>
          </p:txBody>
        </p:sp>
        <p:grpSp>
          <p:nvGrpSpPr>
            <p:cNvPr id="42309" name="Group 285"/>
            <p:cNvGrpSpPr>
              <a:grpSpLocks/>
            </p:cNvGrpSpPr>
            <p:nvPr/>
          </p:nvGrpSpPr>
          <p:grpSpPr bwMode="auto">
            <a:xfrm>
              <a:off x="2103" y="2639"/>
              <a:ext cx="39" cy="35"/>
              <a:chOff x="2103" y="2639"/>
              <a:chExt cx="39" cy="35"/>
            </a:xfrm>
          </p:grpSpPr>
          <p:sp>
            <p:nvSpPr>
              <p:cNvPr id="42331" name="Line 286"/>
              <p:cNvSpPr>
                <a:spLocks noChangeShapeType="1"/>
              </p:cNvSpPr>
              <p:nvPr/>
            </p:nvSpPr>
            <p:spPr bwMode="auto">
              <a:xfrm>
                <a:off x="2121" y="2641"/>
                <a:ext cx="1" cy="12"/>
              </a:xfrm>
              <a:prstGeom prst="line">
                <a:avLst/>
              </a:prstGeom>
              <a:noFill/>
              <a:ln w="6350">
                <a:solidFill>
                  <a:srgbClr val="6600CC"/>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332" name="Freeform 287"/>
              <p:cNvSpPr>
                <a:spLocks/>
              </p:cNvSpPr>
              <p:nvPr/>
            </p:nvSpPr>
            <p:spPr bwMode="auto">
              <a:xfrm>
                <a:off x="2103" y="2639"/>
                <a:ext cx="39" cy="35"/>
              </a:xfrm>
              <a:custGeom>
                <a:avLst/>
                <a:gdLst>
                  <a:gd name="T0" fmla="*/ 0 w 39"/>
                  <a:gd name="T1" fmla="*/ 0 h 35"/>
                  <a:gd name="T2" fmla="*/ 18 w 39"/>
                  <a:gd name="T3" fmla="*/ 35 h 35"/>
                  <a:gd name="T4" fmla="*/ 39 w 39"/>
                  <a:gd name="T5" fmla="*/ 2 h 35"/>
                  <a:gd name="T6" fmla="*/ 19 w 39"/>
                  <a:gd name="T7" fmla="*/ 12 h 35"/>
                  <a:gd name="T8" fmla="*/ 0 w 39"/>
                  <a:gd name="T9" fmla="*/ 0 h 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35">
                    <a:moveTo>
                      <a:pt x="0" y="0"/>
                    </a:moveTo>
                    <a:lnTo>
                      <a:pt x="18" y="35"/>
                    </a:lnTo>
                    <a:lnTo>
                      <a:pt x="39" y="2"/>
                    </a:lnTo>
                    <a:lnTo>
                      <a:pt x="19" y="12"/>
                    </a:lnTo>
                    <a:lnTo>
                      <a:pt x="0" y="0"/>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42310" name="Group 288"/>
            <p:cNvGrpSpPr>
              <a:grpSpLocks/>
            </p:cNvGrpSpPr>
            <p:nvPr/>
          </p:nvGrpSpPr>
          <p:grpSpPr bwMode="auto">
            <a:xfrm>
              <a:off x="1657" y="2645"/>
              <a:ext cx="39" cy="32"/>
              <a:chOff x="1657" y="2645"/>
              <a:chExt cx="39" cy="32"/>
            </a:xfrm>
          </p:grpSpPr>
          <p:sp>
            <p:nvSpPr>
              <p:cNvPr id="42329" name="Line 289"/>
              <p:cNvSpPr>
                <a:spLocks noChangeShapeType="1"/>
              </p:cNvSpPr>
              <p:nvPr/>
            </p:nvSpPr>
            <p:spPr bwMode="auto">
              <a:xfrm flipV="1">
                <a:off x="1676" y="2664"/>
                <a:ext cx="1" cy="12"/>
              </a:xfrm>
              <a:prstGeom prst="line">
                <a:avLst/>
              </a:prstGeom>
              <a:noFill/>
              <a:ln w="6350">
                <a:solidFill>
                  <a:srgbClr val="6600CC"/>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330" name="Freeform 290"/>
              <p:cNvSpPr>
                <a:spLocks/>
              </p:cNvSpPr>
              <p:nvPr/>
            </p:nvSpPr>
            <p:spPr bwMode="auto">
              <a:xfrm>
                <a:off x="1657" y="2645"/>
                <a:ext cx="39" cy="32"/>
              </a:xfrm>
              <a:custGeom>
                <a:avLst/>
                <a:gdLst>
                  <a:gd name="T0" fmla="*/ 39 w 39"/>
                  <a:gd name="T1" fmla="*/ 32 h 32"/>
                  <a:gd name="T2" fmla="*/ 20 w 39"/>
                  <a:gd name="T3" fmla="*/ 0 h 32"/>
                  <a:gd name="T4" fmla="*/ 0 w 39"/>
                  <a:gd name="T5" fmla="*/ 32 h 32"/>
                  <a:gd name="T6" fmla="*/ 20 w 39"/>
                  <a:gd name="T7" fmla="*/ 22 h 32"/>
                  <a:gd name="T8" fmla="*/ 39 w 39"/>
                  <a:gd name="T9" fmla="*/ 32 h 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32">
                    <a:moveTo>
                      <a:pt x="39" y="32"/>
                    </a:moveTo>
                    <a:lnTo>
                      <a:pt x="20" y="0"/>
                    </a:lnTo>
                    <a:lnTo>
                      <a:pt x="0" y="32"/>
                    </a:lnTo>
                    <a:lnTo>
                      <a:pt x="20" y="22"/>
                    </a:lnTo>
                    <a:lnTo>
                      <a:pt x="39" y="32"/>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42311" name="Group 291"/>
            <p:cNvGrpSpPr>
              <a:grpSpLocks/>
            </p:cNvGrpSpPr>
            <p:nvPr/>
          </p:nvGrpSpPr>
          <p:grpSpPr bwMode="auto">
            <a:xfrm>
              <a:off x="1988" y="2638"/>
              <a:ext cx="38" cy="34"/>
              <a:chOff x="1988" y="2638"/>
              <a:chExt cx="38" cy="34"/>
            </a:xfrm>
          </p:grpSpPr>
          <p:sp>
            <p:nvSpPr>
              <p:cNvPr id="42327" name="Line 292"/>
              <p:cNvSpPr>
                <a:spLocks noChangeShapeType="1"/>
              </p:cNvSpPr>
              <p:nvPr/>
            </p:nvSpPr>
            <p:spPr bwMode="auto">
              <a:xfrm flipV="1">
                <a:off x="2006" y="2658"/>
                <a:ext cx="1" cy="13"/>
              </a:xfrm>
              <a:prstGeom prst="line">
                <a:avLst/>
              </a:prstGeom>
              <a:noFill/>
              <a:ln w="6350">
                <a:solidFill>
                  <a:srgbClr val="6600CC"/>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328" name="Freeform 293"/>
              <p:cNvSpPr>
                <a:spLocks/>
              </p:cNvSpPr>
              <p:nvPr/>
            </p:nvSpPr>
            <p:spPr bwMode="auto">
              <a:xfrm>
                <a:off x="1988" y="2638"/>
                <a:ext cx="38" cy="34"/>
              </a:xfrm>
              <a:custGeom>
                <a:avLst/>
                <a:gdLst>
                  <a:gd name="T0" fmla="*/ 38 w 38"/>
                  <a:gd name="T1" fmla="*/ 34 h 34"/>
                  <a:gd name="T2" fmla="*/ 20 w 38"/>
                  <a:gd name="T3" fmla="*/ 0 h 34"/>
                  <a:gd name="T4" fmla="*/ 0 w 38"/>
                  <a:gd name="T5" fmla="*/ 34 h 34"/>
                  <a:gd name="T6" fmla="*/ 20 w 38"/>
                  <a:gd name="T7" fmla="*/ 23 h 34"/>
                  <a:gd name="T8" fmla="*/ 38 w 38"/>
                  <a:gd name="T9" fmla="*/ 34 h 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 h="34">
                    <a:moveTo>
                      <a:pt x="38" y="34"/>
                    </a:moveTo>
                    <a:lnTo>
                      <a:pt x="20" y="0"/>
                    </a:lnTo>
                    <a:lnTo>
                      <a:pt x="0" y="34"/>
                    </a:lnTo>
                    <a:lnTo>
                      <a:pt x="20" y="23"/>
                    </a:lnTo>
                    <a:lnTo>
                      <a:pt x="38" y="34"/>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42312" name="Group 294"/>
            <p:cNvGrpSpPr>
              <a:grpSpLocks/>
            </p:cNvGrpSpPr>
            <p:nvPr/>
          </p:nvGrpSpPr>
          <p:grpSpPr bwMode="auto">
            <a:xfrm>
              <a:off x="1877" y="2720"/>
              <a:ext cx="38" cy="33"/>
              <a:chOff x="1877" y="2720"/>
              <a:chExt cx="38" cy="33"/>
            </a:xfrm>
          </p:grpSpPr>
          <p:sp>
            <p:nvSpPr>
              <p:cNvPr id="42325" name="Line 295"/>
              <p:cNvSpPr>
                <a:spLocks noChangeShapeType="1"/>
              </p:cNvSpPr>
              <p:nvPr/>
            </p:nvSpPr>
            <p:spPr bwMode="auto">
              <a:xfrm flipV="1">
                <a:off x="1895" y="2739"/>
                <a:ext cx="1" cy="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326" name="Freeform 296"/>
              <p:cNvSpPr>
                <a:spLocks/>
              </p:cNvSpPr>
              <p:nvPr/>
            </p:nvSpPr>
            <p:spPr bwMode="auto">
              <a:xfrm>
                <a:off x="1877" y="2720"/>
                <a:ext cx="38" cy="33"/>
              </a:xfrm>
              <a:custGeom>
                <a:avLst/>
                <a:gdLst>
                  <a:gd name="T0" fmla="*/ 38 w 38"/>
                  <a:gd name="T1" fmla="*/ 33 h 33"/>
                  <a:gd name="T2" fmla="*/ 20 w 38"/>
                  <a:gd name="T3" fmla="*/ 0 h 33"/>
                  <a:gd name="T4" fmla="*/ 0 w 38"/>
                  <a:gd name="T5" fmla="*/ 33 h 33"/>
                  <a:gd name="T6" fmla="*/ 20 w 38"/>
                  <a:gd name="T7" fmla="*/ 23 h 33"/>
                  <a:gd name="T8" fmla="*/ 38 w 38"/>
                  <a:gd name="T9" fmla="*/ 33 h 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 h="33">
                    <a:moveTo>
                      <a:pt x="38" y="33"/>
                    </a:moveTo>
                    <a:lnTo>
                      <a:pt x="20" y="0"/>
                    </a:lnTo>
                    <a:lnTo>
                      <a:pt x="0" y="33"/>
                    </a:lnTo>
                    <a:lnTo>
                      <a:pt x="20" y="23"/>
                    </a:lnTo>
                    <a:lnTo>
                      <a:pt x="38" y="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42313" name="Group 297"/>
            <p:cNvGrpSpPr>
              <a:grpSpLocks/>
            </p:cNvGrpSpPr>
            <p:nvPr/>
          </p:nvGrpSpPr>
          <p:grpSpPr bwMode="auto">
            <a:xfrm>
              <a:off x="1988" y="2720"/>
              <a:ext cx="38" cy="34"/>
              <a:chOff x="1988" y="2720"/>
              <a:chExt cx="38" cy="34"/>
            </a:xfrm>
          </p:grpSpPr>
          <p:sp>
            <p:nvSpPr>
              <p:cNvPr id="42323" name="Line 298"/>
              <p:cNvSpPr>
                <a:spLocks noChangeShapeType="1"/>
              </p:cNvSpPr>
              <p:nvPr/>
            </p:nvSpPr>
            <p:spPr bwMode="auto">
              <a:xfrm flipV="1">
                <a:off x="2006" y="2740"/>
                <a:ext cx="1" cy="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324" name="Freeform 299"/>
              <p:cNvSpPr>
                <a:spLocks/>
              </p:cNvSpPr>
              <p:nvPr/>
            </p:nvSpPr>
            <p:spPr bwMode="auto">
              <a:xfrm>
                <a:off x="1988" y="2720"/>
                <a:ext cx="38" cy="34"/>
              </a:xfrm>
              <a:custGeom>
                <a:avLst/>
                <a:gdLst>
                  <a:gd name="T0" fmla="*/ 38 w 38"/>
                  <a:gd name="T1" fmla="*/ 34 h 34"/>
                  <a:gd name="T2" fmla="*/ 20 w 38"/>
                  <a:gd name="T3" fmla="*/ 0 h 34"/>
                  <a:gd name="T4" fmla="*/ 0 w 38"/>
                  <a:gd name="T5" fmla="*/ 34 h 34"/>
                  <a:gd name="T6" fmla="*/ 20 w 38"/>
                  <a:gd name="T7" fmla="*/ 24 h 34"/>
                  <a:gd name="T8" fmla="*/ 38 w 38"/>
                  <a:gd name="T9" fmla="*/ 34 h 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 h="34">
                    <a:moveTo>
                      <a:pt x="38" y="34"/>
                    </a:moveTo>
                    <a:lnTo>
                      <a:pt x="20" y="0"/>
                    </a:lnTo>
                    <a:lnTo>
                      <a:pt x="0" y="34"/>
                    </a:lnTo>
                    <a:lnTo>
                      <a:pt x="20" y="24"/>
                    </a:lnTo>
                    <a:lnTo>
                      <a:pt x="38"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42314" name="Group 300"/>
            <p:cNvGrpSpPr>
              <a:grpSpLocks/>
            </p:cNvGrpSpPr>
            <p:nvPr/>
          </p:nvGrpSpPr>
          <p:grpSpPr bwMode="auto">
            <a:xfrm>
              <a:off x="1768" y="2645"/>
              <a:ext cx="39" cy="33"/>
              <a:chOff x="1768" y="2645"/>
              <a:chExt cx="39" cy="33"/>
            </a:xfrm>
          </p:grpSpPr>
          <p:sp>
            <p:nvSpPr>
              <p:cNvPr id="42321" name="Line 301"/>
              <p:cNvSpPr>
                <a:spLocks noChangeShapeType="1"/>
              </p:cNvSpPr>
              <p:nvPr/>
            </p:nvSpPr>
            <p:spPr bwMode="auto">
              <a:xfrm>
                <a:off x="1787" y="2645"/>
                <a:ext cx="1" cy="12"/>
              </a:xfrm>
              <a:prstGeom prst="line">
                <a:avLst/>
              </a:prstGeom>
              <a:noFill/>
              <a:ln w="6350">
                <a:solidFill>
                  <a:srgbClr val="6600CC"/>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322" name="Freeform 302"/>
              <p:cNvSpPr>
                <a:spLocks/>
              </p:cNvSpPr>
              <p:nvPr/>
            </p:nvSpPr>
            <p:spPr bwMode="auto">
              <a:xfrm>
                <a:off x="1768" y="2645"/>
                <a:ext cx="39" cy="33"/>
              </a:xfrm>
              <a:custGeom>
                <a:avLst/>
                <a:gdLst>
                  <a:gd name="T0" fmla="*/ 0 w 39"/>
                  <a:gd name="T1" fmla="*/ 0 h 33"/>
                  <a:gd name="T2" fmla="*/ 20 w 39"/>
                  <a:gd name="T3" fmla="*/ 33 h 33"/>
                  <a:gd name="T4" fmla="*/ 39 w 39"/>
                  <a:gd name="T5" fmla="*/ 0 h 33"/>
                  <a:gd name="T6" fmla="*/ 20 w 39"/>
                  <a:gd name="T7" fmla="*/ 10 h 33"/>
                  <a:gd name="T8" fmla="*/ 0 w 39"/>
                  <a:gd name="T9" fmla="*/ 0 h 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33">
                    <a:moveTo>
                      <a:pt x="0" y="0"/>
                    </a:moveTo>
                    <a:lnTo>
                      <a:pt x="20" y="33"/>
                    </a:lnTo>
                    <a:lnTo>
                      <a:pt x="39" y="0"/>
                    </a:lnTo>
                    <a:lnTo>
                      <a:pt x="20" y="10"/>
                    </a:lnTo>
                    <a:lnTo>
                      <a:pt x="0" y="0"/>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42315" name="Group 303"/>
            <p:cNvGrpSpPr>
              <a:grpSpLocks/>
            </p:cNvGrpSpPr>
            <p:nvPr/>
          </p:nvGrpSpPr>
          <p:grpSpPr bwMode="auto">
            <a:xfrm>
              <a:off x="1799" y="2721"/>
              <a:ext cx="63" cy="107"/>
              <a:chOff x="1799" y="2721"/>
              <a:chExt cx="63" cy="107"/>
            </a:xfrm>
          </p:grpSpPr>
          <p:sp>
            <p:nvSpPr>
              <p:cNvPr id="42319" name="Freeform 304"/>
              <p:cNvSpPr>
                <a:spLocks/>
              </p:cNvSpPr>
              <p:nvPr/>
            </p:nvSpPr>
            <p:spPr bwMode="auto">
              <a:xfrm>
                <a:off x="1799" y="2721"/>
                <a:ext cx="43" cy="95"/>
              </a:xfrm>
              <a:custGeom>
                <a:avLst/>
                <a:gdLst>
                  <a:gd name="T0" fmla="*/ 0 w 43"/>
                  <a:gd name="T1" fmla="*/ 0 h 95"/>
                  <a:gd name="T2" fmla="*/ 43 w 43"/>
                  <a:gd name="T3" fmla="*/ 95 h 95"/>
                  <a:gd name="T4" fmla="*/ 43 w 43"/>
                  <a:gd name="T5" fmla="*/ 95 h 95"/>
                  <a:gd name="T6" fmla="*/ 43 w 43"/>
                  <a:gd name="T7" fmla="*/ 95 h 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3" h="95">
                    <a:moveTo>
                      <a:pt x="0" y="0"/>
                    </a:moveTo>
                    <a:lnTo>
                      <a:pt x="43" y="95"/>
                    </a:lnTo>
                  </a:path>
                </a:pathLst>
              </a:custGeom>
              <a:noFill/>
              <a:ln w="6350">
                <a:solidFill>
                  <a:srgbClr val="6600C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320" name="Freeform 305"/>
              <p:cNvSpPr>
                <a:spLocks/>
              </p:cNvSpPr>
              <p:nvPr/>
            </p:nvSpPr>
            <p:spPr bwMode="auto">
              <a:xfrm>
                <a:off x="1819" y="2794"/>
                <a:ext cx="43" cy="34"/>
              </a:xfrm>
              <a:custGeom>
                <a:avLst/>
                <a:gdLst>
                  <a:gd name="T0" fmla="*/ 0 w 43"/>
                  <a:gd name="T1" fmla="*/ 27 h 34"/>
                  <a:gd name="T2" fmla="*/ 43 w 43"/>
                  <a:gd name="T3" fmla="*/ 34 h 34"/>
                  <a:gd name="T4" fmla="*/ 22 w 43"/>
                  <a:gd name="T5" fmla="*/ 0 h 34"/>
                  <a:gd name="T6" fmla="*/ 21 w 43"/>
                  <a:gd name="T7" fmla="*/ 20 h 34"/>
                  <a:gd name="T8" fmla="*/ 0 w 43"/>
                  <a:gd name="T9" fmla="*/ 27 h 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34">
                    <a:moveTo>
                      <a:pt x="0" y="27"/>
                    </a:moveTo>
                    <a:lnTo>
                      <a:pt x="43" y="34"/>
                    </a:lnTo>
                    <a:lnTo>
                      <a:pt x="22" y="0"/>
                    </a:lnTo>
                    <a:lnTo>
                      <a:pt x="21" y="20"/>
                    </a:lnTo>
                    <a:lnTo>
                      <a:pt x="0" y="27"/>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42316" name="Group 306"/>
            <p:cNvGrpSpPr>
              <a:grpSpLocks/>
            </p:cNvGrpSpPr>
            <p:nvPr/>
          </p:nvGrpSpPr>
          <p:grpSpPr bwMode="auto">
            <a:xfrm>
              <a:off x="1920" y="2720"/>
              <a:ext cx="58" cy="108"/>
              <a:chOff x="1920" y="2720"/>
              <a:chExt cx="58" cy="108"/>
            </a:xfrm>
          </p:grpSpPr>
          <p:sp>
            <p:nvSpPr>
              <p:cNvPr id="42317" name="Freeform 307"/>
              <p:cNvSpPr>
                <a:spLocks/>
              </p:cNvSpPr>
              <p:nvPr/>
            </p:nvSpPr>
            <p:spPr bwMode="auto">
              <a:xfrm>
                <a:off x="1920" y="2720"/>
                <a:ext cx="40" cy="95"/>
              </a:xfrm>
              <a:custGeom>
                <a:avLst/>
                <a:gdLst>
                  <a:gd name="T0" fmla="*/ 0 w 40"/>
                  <a:gd name="T1" fmla="*/ 0 h 95"/>
                  <a:gd name="T2" fmla="*/ 40 w 40"/>
                  <a:gd name="T3" fmla="*/ 95 h 95"/>
                  <a:gd name="T4" fmla="*/ 40 w 40"/>
                  <a:gd name="T5" fmla="*/ 95 h 95"/>
                  <a:gd name="T6" fmla="*/ 40 w 40"/>
                  <a:gd name="T7" fmla="*/ 95 h 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95">
                    <a:moveTo>
                      <a:pt x="0" y="0"/>
                    </a:moveTo>
                    <a:lnTo>
                      <a:pt x="40" y="95"/>
                    </a:lnTo>
                  </a:path>
                </a:pathLst>
              </a:custGeom>
              <a:noFill/>
              <a:ln w="6350">
                <a:solidFill>
                  <a:srgbClr val="6600C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318" name="Freeform 308"/>
              <p:cNvSpPr>
                <a:spLocks/>
              </p:cNvSpPr>
              <p:nvPr/>
            </p:nvSpPr>
            <p:spPr bwMode="auto">
              <a:xfrm>
                <a:off x="1935" y="2793"/>
                <a:ext cx="43" cy="35"/>
              </a:xfrm>
              <a:custGeom>
                <a:avLst/>
                <a:gdLst>
                  <a:gd name="T0" fmla="*/ 0 w 43"/>
                  <a:gd name="T1" fmla="*/ 26 h 35"/>
                  <a:gd name="T2" fmla="*/ 43 w 43"/>
                  <a:gd name="T3" fmla="*/ 35 h 35"/>
                  <a:gd name="T4" fmla="*/ 25 w 43"/>
                  <a:gd name="T5" fmla="*/ 0 h 35"/>
                  <a:gd name="T6" fmla="*/ 22 w 43"/>
                  <a:gd name="T7" fmla="*/ 20 h 35"/>
                  <a:gd name="T8" fmla="*/ 0 w 43"/>
                  <a:gd name="T9" fmla="*/ 26 h 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35">
                    <a:moveTo>
                      <a:pt x="0" y="26"/>
                    </a:moveTo>
                    <a:lnTo>
                      <a:pt x="43" y="35"/>
                    </a:lnTo>
                    <a:lnTo>
                      <a:pt x="25" y="0"/>
                    </a:lnTo>
                    <a:lnTo>
                      <a:pt x="22" y="20"/>
                    </a:lnTo>
                    <a:lnTo>
                      <a:pt x="0" y="26"/>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
        <p:nvSpPr>
          <p:cNvPr id="42170" name="Rectangle 309"/>
          <p:cNvSpPr>
            <a:spLocks noChangeArrowheads="1"/>
          </p:cNvSpPr>
          <p:nvPr/>
        </p:nvSpPr>
        <p:spPr bwMode="auto">
          <a:xfrm>
            <a:off x="531813" y="4178300"/>
            <a:ext cx="2039937" cy="842963"/>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71" name="Rectangle 310"/>
          <p:cNvSpPr>
            <a:spLocks noChangeArrowheads="1"/>
          </p:cNvSpPr>
          <p:nvPr/>
        </p:nvSpPr>
        <p:spPr bwMode="auto">
          <a:xfrm>
            <a:off x="1308100" y="4376738"/>
            <a:ext cx="5619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600" b="1">
                <a:solidFill>
                  <a:schemeClr val="bg2"/>
                </a:solidFill>
                <a:latin typeface="Arial" charset="0"/>
              </a:rPr>
              <a:t>PDPC</a:t>
            </a:r>
            <a:endParaRPr lang="en-US" altLang="ja-JP" sz="1600" b="1">
              <a:solidFill>
                <a:schemeClr val="bg2"/>
              </a:solidFill>
            </a:endParaRPr>
          </a:p>
        </p:txBody>
      </p:sp>
      <p:sp>
        <p:nvSpPr>
          <p:cNvPr id="42172" name="Rectangle 311"/>
          <p:cNvSpPr>
            <a:spLocks noChangeArrowheads="1"/>
          </p:cNvSpPr>
          <p:nvPr/>
        </p:nvSpPr>
        <p:spPr bwMode="auto">
          <a:xfrm>
            <a:off x="2566988" y="4175125"/>
            <a:ext cx="1849437" cy="819150"/>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73" name="Rectangle 312"/>
          <p:cNvSpPr>
            <a:spLocks noChangeArrowheads="1"/>
          </p:cNvSpPr>
          <p:nvPr/>
        </p:nvSpPr>
        <p:spPr bwMode="auto">
          <a:xfrm>
            <a:off x="249238" y="1233488"/>
            <a:ext cx="317500" cy="720725"/>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74" name="Rectangle 313"/>
          <p:cNvSpPr>
            <a:spLocks noChangeArrowheads="1"/>
          </p:cNvSpPr>
          <p:nvPr/>
        </p:nvSpPr>
        <p:spPr bwMode="auto">
          <a:xfrm>
            <a:off x="334963" y="1485900"/>
            <a:ext cx="1047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200" b="1">
                <a:solidFill>
                  <a:schemeClr val="bg2"/>
                </a:solidFill>
                <a:latin typeface="ＭＳ Ｐゴシック" charset="-128"/>
              </a:rPr>
              <a:t>１</a:t>
            </a:r>
            <a:endParaRPr lang="ja-JP" altLang="en-US" sz="1200">
              <a:solidFill>
                <a:schemeClr val="bg2"/>
              </a:solidFill>
            </a:endParaRPr>
          </a:p>
        </p:txBody>
      </p:sp>
      <p:sp>
        <p:nvSpPr>
          <p:cNvPr id="42175" name="Rectangle 314"/>
          <p:cNvSpPr>
            <a:spLocks noChangeArrowheads="1"/>
          </p:cNvSpPr>
          <p:nvPr/>
        </p:nvSpPr>
        <p:spPr bwMode="auto">
          <a:xfrm>
            <a:off x="249238" y="1954213"/>
            <a:ext cx="317500" cy="735012"/>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76" name="Rectangle 315"/>
          <p:cNvSpPr>
            <a:spLocks noChangeArrowheads="1"/>
          </p:cNvSpPr>
          <p:nvPr/>
        </p:nvSpPr>
        <p:spPr bwMode="auto">
          <a:xfrm>
            <a:off x="376238" y="2233613"/>
            <a:ext cx="7461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200" b="1">
                <a:solidFill>
                  <a:schemeClr val="bg2"/>
                </a:solidFill>
                <a:latin typeface="ＭＳ Ｐゴシック" charset="-128"/>
              </a:rPr>
              <a:t>2</a:t>
            </a:r>
          </a:p>
        </p:txBody>
      </p:sp>
      <p:sp>
        <p:nvSpPr>
          <p:cNvPr id="42177" name="Rectangle 316"/>
          <p:cNvSpPr>
            <a:spLocks noChangeArrowheads="1"/>
          </p:cNvSpPr>
          <p:nvPr/>
        </p:nvSpPr>
        <p:spPr bwMode="auto">
          <a:xfrm>
            <a:off x="374650" y="2908300"/>
            <a:ext cx="746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200" b="1">
                <a:solidFill>
                  <a:schemeClr val="bg2"/>
                </a:solidFill>
                <a:latin typeface="ＭＳ Ｐゴシック" charset="-128"/>
              </a:rPr>
              <a:t>3</a:t>
            </a:r>
            <a:endParaRPr lang="en-US" altLang="ja-JP" sz="1200">
              <a:solidFill>
                <a:schemeClr val="bg2"/>
              </a:solidFill>
            </a:endParaRPr>
          </a:p>
        </p:txBody>
      </p:sp>
      <p:sp>
        <p:nvSpPr>
          <p:cNvPr id="42178" name="Rectangle 317"/>
          <p:cNvSpPr>
            <a:spLocks noChangeArrowheads="1"/>
          </p:cNvSpPr>
          <p:nvPr/>
        </p:nvSpPr>
        <p:spPr bwMode="auto">
          <a:xfrm>
            <a:off x="249238" y="3370263"/>
            <a:ext cx="317500" cy="804862"/>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79" name="Rectangle 318"/>
          <p:cNvSpPr>
            <a:spLocks noChangeArrowheads="1"/>
          </p:cNvSpPr>
          <p:nvPr/>
        </p:nvSpPr>
        <p:spPr bwMode="auto">
          <a:xfrm>
            <a:off x="374650" y="3613150"/>
            <a:ext cx="7461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200" b="1">
                <a:solidFill>
                  <a:schemeClr val="bg2"/>
                </a:solidFill>
                <a:latin typeface="ＭＳ Ｐゴシック" charset="-128"/>
              </a:rPr>
              <a:t>4</a:t>
            </a:r>
            <a:endParaRPr lang="en-US" altLang="ja-JP" sz="1200">
              <a:solidFill>
                <a:schemeClr val="bg2"/>
              </a:solidFill>
            </a:endParaRPr>
          </a:p>
        </p:txBody>
      </p:sp>
      <p:sp>
        <p:nvSpPr>
          <p:cNvPr id="42180" name="Rectangle 319"/>
          <p:cNvSpPr>
            <a:spLocks noChangeArrowheads="1"/>
          </p:cNvSpPr>
          <p:nvPr/>
        </p:nvSpPr>
        <p:spPr bwMode="auto">
          <a:xfrm>
            <a:off x="249238" y="4178300"/>
            <a:ext cx="317500" cy="809625"/>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81" name="Rectangle 320"/>
          <p:cNvSpPr>
            <a:spLocks noChangeArrowheads="1"/>
          </p:cNvSpPr>
          <p:nvPr/>
        </p:nvSpPr>
        <p:spPr bwMode="auto">
          <a:xfrm>
            <a:off x="374650" y="4384675"/>
            <a:ext cx="746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200" b="1">
                <a:solidFill>
                  <a:schemeClr val="bg2"/>
                </a:solidFill>
                <a:latin typeface="ＭＳ Ｐゴシック" charset="-128"/>
              </a:rPr>
              <a:t>5</a:t>
            </a:r>
            <a:endParaRPr lang="en-US" altLang="ja-JP" sz="1200">
              <a:solidFill>
                <a:schemeClr val="bg2"/>
              </a:solidFill>
            </a:endParaRPr>
          </a:p>
        </p:txBody>
      </p:sp>
      <p:sp>
        <p:nvSpPr>
          <p:cNvPr id="42182" name="Rectangle 322"/>
          <p:cNvSpPr>
            <a:spLocks noChangeArrowheads="1"/>
          </p:cNvSpPr>
          <p:nvPr/>
        </p:nvSpPr>
        <p:spPr bwMode="auto">
          <a:xfrm>
            <a:off x="319088" y="936625"/>
            <a:ext cx="17145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nchorCtr="1">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100">
                <a:solidFill>
                  <a:schemeClr val="bg2"/>
                </a:solidFill>
              </a:rPr>
              <a:t>No</a:t>
            </a:r>
          </a:p>
        </p:txBody>
      </p:sp>
      <p:sp>
        <p:nvSpPr>
          <p:cNvPr id="42183" name="Rectangle 323"/>
          <p:cNvSpPr>
            <a:spLocks noChangeArrowheads="1"/>
          </p:cNvSpPr>
          <p:nvPr/>
        </p:nvSpPr>
        <p:spPr bwMode="auto">
          <a:xfrm>
            <a:off x="249238" y="5915025"/>
            <a:ext cx="317500" cy="819150"/>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84" name="Rectangle 324"/>
          <p:cNvSpPr>
            <a:spLocks noChangeArrowheads="1"/>
          </p:cNvSpPr>
          <p:nvPr/>
        </p:nvSpPr>
        <p:spPr bwMode="auto">
          <a:xfrm>
            <a:off x="374650" y="5988050"/>
            <a:ext cx="746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200" b="1">
                <a:solidFill>
                  <a:schemeClr val="bg2"/>
                </a:solidFill>
                <a:latin typeface="ＭＳ Ｐゴシック" charset="-128"/>
              </a:rPr>
              <a:t>7</a:t>
            </a:r>
            <a:endParaRPr lang="en-US" altLang="ja-JP" sz="1200">
              <a:solidFill>
                <a:schemeClr val="bg2"/>
              </a:solidFill>
            </a:endParaRPr>
          </a:p>
        </p:txBody>
      </p:sp>
      <p:sp>
        <p:nvSpPr>
          <p:cNvPr id="42185" name="Rectangle 325"/>
          <p:cNvSpPr>
            <a:spLocks noChangeArrowheads="1"/>
          </p:cNvSpPr>
          <p:nvPr/>
        </p:nvSpPr>
        <p:spPr bwMode="auto">
          <a:xfrm>
            <a:off x="249238" y="4991100"/>
            <a:ext cx="317500" cy="923925"/>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86" name="Rectangle 326"/>
          <p:cNvSpPr>
            <a:spLocks noChangeArrowheads="1"/>
          </p:cNvSpPr>
          <p:nvPr/>
        </p:nvSpPr>
        <p:spPr bwMode="auto">
          <a:xfrm>
            <a:off x="374650" y="5226050"/>
            <a:ext cx="746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200" b="1">
                <a:solidFill>
                  <a:schemeClr val="bg2"/>
                </a:solidFill>
                <a:latin typeface="ＭＳ Ｐゴシック" charset="-128"/>
              </a:rPr>
              <a:t>6</a:t>
            </a:r>
            <a:endParaRPr lang="en-US" altLang="ja-JP" sz="1200">
              <a:solidFill>
                <a:schemeClr val="bg2"/>
              </a:solidFill>
            </a:endParaRPr>
          </a:p>
        </p:txBody>
      </p:sp>
      <p:grpSp>
        <p:nvGrpSpPr>
          <p:cNvPr id="42187" name="Group 327"/>
          <p:cNvGrpSpPr>
            <a:grpSpLocks/>
          </p:cNvGrpSpPr>
          <p:nvPr/>
        </p:nvGrpSpPr>
        <p:grpSpPr bwMode="auto">
          <a:xfrm>
            <a:off x="2767013" y="4240213"/>
            <a:ext cx="1457325" cy="646112"/>
            <a:chOff x="1622" y="2003"/>
            <a:chExt cx="627" cy="267"/>
          </a:xfrm>
        </p:grpSpPr>
        <p:sp>
          <p:nvSpPr>
            <p:cNvPr id="42235" name="Rectangle 328"/>
            <p:cNvSpPr>
              <a:spLocks noChangeArrowheads="1"/>
            </p:cNvSpPr>
            <p:nvPr/>
          </p:nvSpPr>
          <p:spPr bwMode="auto">
            <a:xfrm>
              <a:off x="1865" y="2148"/>
              <a:ext cx="115" cy="13"/>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36" name="Rectangle 329"/>
            <p:cNvSpPr>
              <a:spLocks noChangeArrowheads="1"/>
            </p:cNvSpPr>
            <p:nvPr/>
          </p:nvSpPr>
          <p:spPr bwMode="auto">
            <a:xfrm>
              <a:off x="1893" y="2149"/>
              <a:ext cx="44"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00">
                  <a:solidFill>
                    <a:schemeClr val="bg2"/>
                  </a:solidFill>
                  <a:latin typeface="ＭＳ Ｐゴシック" charset="-128"/>
                </a:rPr>
                <a:t>家へ連絡</a:t>
              </a:r>
              <a:endParaRPr lang="ja-JP" altLang="en-US" sz="1100">
                <a:solidFill>
                  <a:schemeClr val="bg2"/>
                </a:solidFill>
              </a:endParaRPr>
            </a:p>
          </p:txBody>
        </p:sp>
        <p:sp>
          <p:nvSpPr>
            <p:cNvPr id="42237" name="Rectangle 330"/>
            <p:cNvSpPr>
              <a:spLocks noChangeArrowheads="1"/>
            </p:cNvSpPr>
            <p:nvPr/>
          </p:nvSpPr>
          <p:spPr bwMode="auto">
            <a:xfrm>
              <a:off x="1832" y="2223"/>
              <a:ext cx="181" cy="12"/>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38" name="Rectangle 331"/>
            <p:cNvSpPr>
              <a:spLocks noChangeArrowheads="1"/>
            </p:cNvSpPr>
            <p:nvPr/>
          </p:nvSpPr>
          <p:spPr bwMode="auto">
            <a:xfrm>
              <a:off x="1863" y="2220"/>
              <a:ext cx="88"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00">
                  <a:solidFill>
                    <a:schemeClr val="bg2"/>
                  </a:solidFill>
                  <a:latin typeface="ＭＳ Ｐゴシック" charset="-128"/>
                </a:rPr>
                <a:t>家人が定期券持参</a:t>
              </a:r>
              <a:endParaRPr lang="ja-JP" altLang="en-US" sz="1100">
                <a:solidFill>
                  <a:schemeClr val="bg2"/>
                </a:solidFill>
              </a:endParaRPr>
            </a:p>
          </p:txBody>
        </p:sp>
        <p:grpSp>
          <p:nvGrpSpPr>
            <p:cNvPr id="42239" name="Group 332"/>
            <p:cNvGrpSpPr>
              <a:grpSpLocks/>
            </p:cNvGrpSpPr>
            <p:nvPr/>
          </p:nvGrpSpPr>
          <p:grpSpPr bwMode="auto">
            <a:xfrm>
              <a:off x="1892" y="2126"/>
              <a:ext cx="26" cy="22"/>
              <a:chOff x="1892" y="2126"/>
              <a:chExt cx="26" cy="22"/>
            </a:xfrm>
          </p:grpSpPr>
          <p:sp>
            <p:nvSpPr>
              <p:cNvPr id="42296" name="Line 333"/>
              <p:cNvSpPr>
                <a:spLocks noChangeShapeType="1"/>
              </p:cNvSpPr>
              <p:nvPr/>
            </p:nvSpPr>
            <p:spPr bwMode="auto">
              <a:xfrm>
                <a:off x="1904" y="2147"/>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297" name="Freeform 334"/>
              <p:cNvSpPr>
                <a:spLocks/>
              </p:cNvSpPr>
              <p:nvPr/>
            </p:nvSpPr>
            <p:spPr bwMode="auto">
              <a:xfrm>
                <a:off x="1892" y="2126"/>
                <a:ext cx="26" cy="22"/>
              </a:xfrm>
              <a:custGeom>
                <a:avLst/>
                <a:gdLst>
                  <a:gd name="T0" fmla="*/ 0 w 26"/>
                  <a:gd name="T1" fmla="*/ 0 h 22"/>
                  <a:gd name="T2" fmla="*/ 12 w 26"/>
                  <a:gd name="T3" fmla="*/ 22 h 22"/>
                  <a:gd name="T4" fmla="*/ 26 w 26"/>
                  <a:gd name="T5" fmla="*/ 0 h 22"/>
                  <a:gd name="T6" fmla="*/ 0 60000 65536"/>
                  <a:gd name="T7" fmla="*/ 0 60000 65536"/>
                  <a:gd name="T8" fmla="*/ 0 60000 65536"/>
                </a:gdLst>
                <a:ahLst/>
                <a:cxnLst>
                  <a:cxn ang="T6">
                    <a:pos x="T0" y="T1"/>
                  </a:cxn>
                  <a:cxn ang="T7">
                    <a:pos x="T2" y="T3"/>
                  </a:cxn>
                  <a:cxn ang="T8">
                    <a:pos x="T4" y="T5"/>
                  </a:cxn>
                </a:cxnLst>
                <a:rect l="0" t="0" r="r" b="b"/>
                <a:pathLst>
                  <a:path w="26" h="22">
                    <a:moveTo>
                      <a:pt x="0" y="0"/>
                    </a:moveTo>
                    <a:lnTo>
                      <a:pt x="12"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42240" name="Group 335"/>
            <p:cNvGrpSpPr>
              <a:grpSpLocks/>
            </p:cNvGrpSpPr>
            <p:nvPr/>
          </p:nvGrpSpPr>
          <p:grpSpPr bwMode="auto">
            <a:xfrm>
              <a:off x="1910" y="2148"/>
              <a:ext cx="26" cy="22"/>
              <a:chOff x="1910" y="2148"/>
              <a:chExt cx="26" cy="22"/>
            </a:xfrm>
          </p:grpSpPr>
          <p:sp>
            <p:nvSpPr>
              <p:cNvPr id="42294" name="Line 336"/>
              <p:cNvSpPr>
                <a:spLocks noChangeShapeType="1"/>
              </p:cNvSpPr>
              <p:nvPr/>
            </p:nvSpPr>
            <p:spPr bwMode="auto">
              <a:xfrm>
                <a:off x="1923" y="2169"/>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295" name="Freeform 337"/>
              <p:cNvSpPr>
                <a:spLocks/>
              </p:cNvSpPr>
              <p:nvPr/>
            </p:nvSpPr>
            <p:spPr bwMode="auto">
              <a:xfrm>
                <a:off x="1910" y="2148"/>
                <a:ext cx="26" cy="21"/>
              </a:xfrm>
              <a:custGeom>
                <a:avLst/>
                <a:gdLst>
                  <a:gd name="T0" fmla="*/ 0 w 26"/>
                  <a:gd name="T1" fmla="*/ 0 h 21"/>
                  <a:gd name="T2" fmla="*/ 14 w 26"/>
                  <a:gd name="T3" fmla="*/ 21 h 21"/>
                  <a:gd name="T4" fmla="*/ 26 w 26"/>
                  <a:gd name="T5" fmla="*/ 0 h 21"/>
                  <a:gd name="T6" fmla="*/ 0 60000 65536"/>
                  <a:gd name="T7" fmla="*/ 0 60000 65536"/>
                  <a:gd name="T8" fmla="*/ 0 60000 65536"/>
                </a:gdLst>
                <a:ahLst/>
                <a:cxnLst>
                  <a:cxn ang="T6">
                    <a:pos x="T0" y="T1"/>
                  </a:cxn>
                  <a:cxn ang="T7">
                    <a:pos x="T2" y="T3"/>
                  </a:cxn>
                  <a:cxn ang="T8">
                    <a:pos x="T4" y="T5"/>
                  </a:cxn>
                </a:cxnLst>
                <a:rect l="0" t="0" r="r" b="b"/>
                <a:pathLst>
                  <a:path w="26" h="21">
                    <a:moveTo>
                      <a:pt x="0" y="0"/>
                    </a:moveTo>
                    <a:lnTo>
                      <a:pt x="14"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42241" name="Group 338"/>
            <p:cNvGrpSpPr>
              <a:grpSpLocks/>
            </p:cNvGrpSpPr>
            <p:nvPr/>
          </p:nvGrpSpPr>
          <p:grpSpPr bwMode="auto">
            <a:xfrm>
              <a:off x="1910" y="2200"/>
              <a:ext cx="26" cy="22"/>
              <a:chOff x="1910" y="2200"/>
              <a:chExt cx="26" cy="22"/>
            </a:xfrm>
          </p:grpSpPr>
          <p:sp>
            <p:nvSpPr>
              <p:cNvPr id="42292" name="Line 339"/>
              <p:cNvSpPr>
                <a:spLocks noChangeShapeType="1"/>
              </p:cNvSpPr>
              <p:nvPr/>
            </p:nvSpPr>
            <p:spPr bwMode="auto">
              <a:xfrm>
                <a:off x="1923" y="2221"/>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293" name="Freeform 340"/>
              <p:cNvSpPr>
                <a:spLocks/>
              </p:cNvSpPr>
              <p:nvPr/>
            </p:nvSpPr>
            <p:spPr bwMode="auto">
              <a:xfrm>
                <a:off x="1910" y="2200"/>
                <a:ext cx="26" cy="22"/>
              </a:xfrm>
              <a:custGeom>
                <a:avLst/>
                <a:gdLst>
                  <a:gd name="T0" fmla="*/ 0 w 26"/>
                  <a:gd name="T1" fmla="*/ 0 h 22"/>
                  <a:gd name="T2" fmla="*/ 14 w 26"/>
                  <a:gd name="T3" fmla="*/ 22 h 22"/>
                  <a:gd name="T4" fmla="*/ 26 w 26"/>
                  <a:gd name="T5" fmla="*/ 0 h 22"/>
                  <a:gd name="T6" fmla="*/ 0 60000 65536"/>
                  <a:gd name="T7" fmla="*/ 0 60000 65536"/>
                  <a:gd name="T8" fmla="*/ 0 60000 65536"/>
                </a:gdLst>
                <a:ahLst/>
                <a:cxnLst>
                  <a:cxn ang="T6">
                    <a:pos x="T0" y="T1"/>
                  </a:cxn>
                  <a:cxn ang="T7">
                    <a:pos x="T2" y="T3"/>
                  </a:cxn>
                  <a:cxn ang="T8">
                    <a:pos x="T4" y="T5"/>
                  </a:cxn>
                </a:cxnLst>
                <a:rect l="0" t="0" r="r" b="b"/>
                <a:pathLst>
                  <a:path w="26" h="22">
                    <a:moveTo>
                      <a:pt x="0" y="0"/>
                    </a:moveTo>
                    <a:lnTo>
                      <a:pt x="14"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42242" name="Line 341"/>
            <p:cNvSpPr>
              <a:spLocks noChangeShapeType="1"/>
            </p:cNvSpPr>
            <p:nvPr/>
          </p:nvSpPr>
          <p:spPr bwMode="auto">
            <a:xfrm>
              <a:off x="1923" y="2236"/>
              <a:ext cx="1" cy="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243" name="Line 342"/>
            <p:cNvSpPr>
              <a:spLocks noChangeShapeType="1"/>
            </p:cNvSpPr>
            <p:nvPr/>
          </p:nvSpPr>
          <p:spPr bwMode="auto">
            <a:xfrm>
              <a:off x="1746" y="2241"/>
              <a:ext cx="175"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42244" name="Group 343"/>
            <p:cNvGrpSpPr>
              <a:grpSpLocks/>
            </p:cNvGrpSpPr>
            <p:nvPr/>
          </p:nvGrpSpPr>
          <p:grpSpPr bwMode="auto">
            <a:xfrm>
              <a:off x="1734" y="2227"/>
              <a:ext cx="26" cy="22"/>
              <a:chOff x="1734" y="2227"/>
              <a:chExt cx="26" cy="22"/>
            </a:xfrm>
          </p:grpSpPr>
          <p:sp>
            <p:nvSpPr>
              <p:cNvPr id="42290" name="Line 344"/>
              <p:cNvSpPr>
                <a:spLocks noChangeShapeType="1"/>
              </p:cNvSpPr>
              <p:nvPr/>
            </p:nvSpPr>
            <p:spPr bwMode="auto">
              <a:xfrm>
                <a:off x="1746" y="2248"/>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291" name="Freeform 345"/>
              <p:cNvSpPr>
                <a:spLocks/>
              </p:cNvSpPr>
              <p:nvPr/>
            </p:nvSpPr>
            <p:spPr bwMode="auto">
              <a:xfrm>
                <a:off x="1734" y="2227"/>
                <a:ext cx="26" cy="22"/>
              </a:xfrm>
              <a:custGeom>
                <a:avLst/>
                <a:gdLst>
                  <a:gd name="T0" fmla="*/ 0 w 26"/>
                  <a:gd name="T1" fmla="*/ 0 h 22"/>
                  <a:gd name="T2" fmla="*/ 12 w 26"/>
                  <a:gd name="T3" fmla="*/ 22 h 22"/>
                  <a:gd name="T4" fmla="*/ 26 w 26"/>
                  <a:gd name="T5" fmla="*/ 0 h 22"/>
                  <a:gd name="T6" fmla="*/ 0 60000 65536"/>
                  <a:gd name="T7" fmla="*/ 0 60000 65536"/>
                  <a:gd name="T8" fmla="*/ 0 60000 65536"/>
                </a:gdLst>
                <a:ahLst/>
                <a:cxnLst>
                  <a:cxn ang="T6">
                    <a:pos x="T0" y="T1"/>
                  </a:cxn>
                  <a:cxn ang="T7">
                    <a:pos x="T2" y="T3"/>
                  </a:cxn>
                  <a:cxn ang="T8">
                    <a:pos x="T4" y="T5"/>
                  </a:cxn>
                </a:cxnLst>
                <a:rect l="0" t="0" r="r" b="b"/>
                <a:pathLst>
                  <a:path w="26" h="22">
                    <a:moveTo>
                      <a:pt x="0" y="0"/>
                    </a:moveTo>
                    <a:lnTo>
                      <a:pt x="12"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42245" name="Rectangle 346"/>
            <p:cNvSpPr>
              <a:spLocks noChangeArrowheads="1"/>
            </p:cNvSpPr>
            <p:nvPr/>
          </p:nvSpPr>
          <p:spPr bwMode="auto">
            <a:xfrm>
              <a:off x="2084" y="2128"/>
              <a:ext cx="165" cy="20"/>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46" name="Rectangle 347"/>
            <p:cNvSpPr>
              <a:spLocks noChangeArrowheads="1"/>
            </p:cNvSpPr>
            <p:nvPr/>
          </p:nvSpPr>
          <p:spPr bwMode="auto">
            <a:xfrm>
              <a:off x="2122" y="2126"/>
              <a:ext cx="63"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00">
                  <a:solidFill>
                    <a:schemeClr val="bg2"/>
                  </a:solidFill>
                  <a:latin typeface="ＭＳ Ｐゴシック" charset="-128"/>
                </a:rPr>
                <a:t>会社へ電話し</a:t>
              </a:r>
              <a:endParaRPr lang="ja-JP" altLang="en-US" sz="1100">
                <a:solidFill>
                  <a:schemeClr val="bg2"/>
                </a:solidFill>
              </a:endParaRPr>
            </a:p>
          </p:txBody>
        </p:sp>
        <p:sp>
          <p:nvSpPr>
            <p:cNvPr id="42247" name="Rectangle 348"/>
            <p:cNvSpPr>
              <a:spLocks noChangeArrowheads="1"/>
            </p:cNvSpPr>
            <p:nvPr/>
          </p:nvSpPr>
          <p:spPr bwMode="auto">
            <a:xfrm>
              <a:off x="2115" y="2138"/>
              <a:ext cx="74"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00">
                  <a:solidFill>
                    <a:schemeClr val="bg2"/>
                  </a:solidFill>
                  <a:latin typeface="ＭＳ Ｐゴシック" charset="-128"/>
                </a:rPr>
                <a:t>遅刻を連絡する</a:t>
              </a:r>
              <a:endParaRPr lang="ja-JP" altLang="en-US" sz="1100">
                <a:solidFill>
                  <a:schemeClr val="bg2"/>
                </a:solidFill>
              </a:endParaRPr>
            </a:p>
          </p:txBody>
        </p:sp>
        <p:sp>
          <p:nvSpPr>
            <p:cNvPr id="42248" name="Rectangle 349"/>
            <p:cNvSpPr>
              <a:spLocks noChangeArrowheads="1"/>
            </p:cNvSpPr>
            <p:nvPr/>
          </p:nvSpPr>
          <p:spPr bwMode="auto">
            <a:xfrm>
              <a:off x="2108" y="2171"/>
              <a:ext cx="116" cy="13"/>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49" name="Rectangle 350"/>
            <p:cNvSpPr>
              <a:spLocks noChangeArrowheads="1"/>
            </p:cNvSpPr>
            <p:nvPr/>
          </p:nvSpPr>
          <p:spPr bwMode="auto">
            <a:xfrm>
              <a:off x="2131" y="2172"/>
              <a:ext cx="50"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00">
                  <a:solidFill>
                    <a:schemeClr val="bg2"/>
                  </a:solidFill>
                  <a:latin typeface="ＭＳ Ｐゴシック" charset="-128"/>
                </a:rPr>
                <a:t>取りに帰る</a:t>
              </a:r>
              <a:endParaRPr lang="ja-JP" altLang="en-US" sz="1100">
                <a:solidFill>
                  <a:schemeClr val="bg2"/>
                </a:solidFill>
              </a:endParaRPr>
            </a:p>
          </p:txBody>
        </p:sp>
        <p:sp>
          <p:nvSpPr>
            <p:cNvPr id="42250" name="Line 351"/>
            <p:cNvSpPr>
              <a:spLocks noChangeShapeType="1"/>
            </p:cNvSpPr>
            <p:nvPr/>
          </p:nvSpPr>
          <p:spPr bwMode="auto">
            <a:xfrm>
              <a:off x="1950" y="2114"/>
              <a:ext cx="183"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42251" name="Group 352"/>
            <p:cNvGrpSpPr>
              <a:grpSpLocks/>
            </p:cNvGrpSpPr>
            <p:nvPr/>
          </p:nvGrpSpPr>
          <p:grpSpPr bwMode="auto">
            <a:xfrm>
              <a:off x="2116" y="2108"/>
              <a:ext cx="26" cy="22"/>
              <a:chOff x="2116" y="2108"/>
              <a:chExt cx="26" cy="22"/>
            </a:xfrm>
          </p:grpSpPr>
          <p:sp>
            <p:nvSpPr>
              <p:cNvPr id="42288" name="Line 353"/>
              <p:cNvSpPr>
                <a:spLocks noChangeShapeType="1"/>
              </p:cNvSpPr>
              <p:nvPr/>
            </p:nvSpPr>
            <p:spPr bwMode="auto">
              <a:xfrm>
                <a:off x="2128" y="2129"/>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289" name="Freeform 354"/>
              <p:cNvSpPr>
                <a:spLocks/>
              </p:cNvSpPr>
              <p:nvPr/>
            </p:nvSpPr>
            <p:spPr bwMode="auto">
              <a:xfrm>
                <a:off x="2116" y="2108"/>
                <a:ext cx="26" cy="21"/>
              </a:xfrm>
              <a:custGeom>
                <a:avLst/>
                <a:gdLst>
                  <a:gd name="T0" fmla="*/ 0 w 26"/>
                  <a:gd name="T1" fmla="*/ 0 h 21"/>
                  <a:gd name="T2" fmla="*/ 12 w 26"/>
                  <a:gd name="T3" fmla="*/ 21 h 21"/>
                  <a:gd name="T4" fmla="*/ 26 w 26"/>
                  <a:gd name="T5" fmla="*/ 0 h 21"/>
                  <a:gd name="T6" fmla="*/ 0 60000 65536"/>
                  <a:gd name="T7" fmla="*/ 0 60000 65536"/>
                  <a:gd name="T8" fmla="*/ 0 60000 65536"/>
                </a:gdLst>
                <a:ahLst/>
                <a:cxnLst>
                  <a:cxn ang="T6">
                    <a:pos x="T0" y="T1"/>
                  </a:cxn>
                  <a:cxn ang="T7">
                    <a:pos x="T2" y="T3"/>
                  </a:cxn>
                  <a:cxn ang="T8">
                    <a:pos x="T4" y="T5"/>
                  </a:cxn>
                </a:cxnLst>
                <a:rect l="0" t="0" r="r" b="b"/>
                <a:pathLst>
                  <a:path w="26" h="21">
                    <a:moveTo>
                      <a:pt x="0" y="0"/>
                    </a:moveTo>
                    <a:lnTo>
                      <a:pt x="12"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42252" name="Group 355"/>
            <p:cNvGrpSpPr>
              <a:grpSpLocks/>
            </p:cNvGrpSpPr>
            <p:nvPr/>
          </p:nvGrpSpPr>
          <p:grpSpPr bwMode="auto">
            <a:xfrm>
              <a:off x="2153" y="2148"/>
              <a:ext cx="26" cy="22"/>
              <a:chOff x="2153" y="2148"/>
              <a:chExt cx="26" cy="22"/>
            </a:xfrm>
          </p:grpSpPr>
          <p:sp>
            <p:nvSpPr>
              <p:cNvPr id="42286" name="Line 356"/>
              <p:cNvSpPr>
                <a:spLocks noChangeShapeType="1"/>
              </p:cNvSpPr>
              <p:nvPr/>
            </p:nvSpPr>
            <p:spPr bwMode="auto">
              <a:xfrm>
                <a:off x="2165" y="2169"/>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287" name="Freeform 357"/>
              <p:cNvSpPr>
                <a:spLocks/>
              </p:cNvSpPr>
              <p:nvPr/>
            </p:nvSpPr>
            <p:spPr bwMode="auto">
              <a:xfrm>
                <a:off x="2153" y="2148"/>
                <a:ext cx="26" cy="21"/>
              </a:xfrm>
              <a:custGeom>
                <a:avLst/>
                <a:gdLst>
                  <a:gd name="T0" fmla="*/ 0 w 26"/>
                  <a:gd name="T1" fmla="*/ 0 h 21"/>
                  <a:gd name="T2" fmla="*/ 12 w 26"/>
                  <a:gd name="T3" fmla="*/ 21 h 21"/>
                  <a:gd name="T4" fmla="*/ 26 w 26"/>
                  <a:gd name="T5" fmla="*/ 0 h 21"/>
                  <a:gd name="T6" fmla="*/ 0 60000 65536"/>
                  <a:gd name="T7" fmla="*/ 0 60000 65536"/>
                  <a:gd name="T8" fmla="*/ 0 60000 65536"/>
                </a:gdLst>
                <a:ahLst/>
                <a:cxnLst>
                  <a:cxn ang="T6">
                    <a:pos x="T0" y="T1"/>
                  </a:cxn>
                  <a:cxn ang="T7">
                    <a:pos x="T2" y="T3"/>
                  </a:cxn>
                  <a:cxn ang="T8">
                    <a:pos x="T4" y="T5"/>
                  </a:cxn>
                </a:cxnLst>
                <a:rect l="0" t="0" r="r" b="b"/>
                <a:pathLst>
                  <a:path w="26" h="21">
                    <a:moveTo>
                      <a:pt x="0" y="0"/>
                    </a:moveTo>
                    <a:lnTo>
                      <a:pt x="12"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42253" name="Group 358"/>
            <p:cNvGrpSpPr>
              <a:grpSpLocks/>
            </p:cNvGrpSpPr>
            <p:nvPr/>
          </p:nvGrpSpPr>
          <p:grpSpPr bwMode="auto">
            <a:xfrm>
              <a:off x="2153" y="2185"/>
              <a:ext cx="26" cy="64"/>
              <a:chOff x="2153" y="2185"/>
              <a:chExt cx="26" cy="64"/>
            </a:xfrm>
          </p:grpSpPr>
          <p:sp>
            <p:nvSpPr>
              <p:cNvPr id="42284" name="Line 359"/>
              <p:cNvSpPr>
                <a:spLocks noChangeShapeType="1"/>
              </p:cNvSpPr>
              <p:nvPr/>
            </p:nvSpPr>
            <p:spPr bwMode="auto">
              <a:xfrm>
                <a:off x="2165" y="2185"/>
                <a:ext cx="1" cy="6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285" name="Freeform 360"/>
              <p:cNvSpPr>
                <a:spLocks/>
              </p:cNvSpPr>
              <p:nvPr/>
            </p:nvSpPr>
            <p:spPr bwMode="auto">
              <a:xfrm>
                <a:off x="2153" y="2227"/>
                <a:ext cx="26" cy="22"/>
              </a:xfrm>
              <a:custGeom>
                <a:avLst/>
                <a:gdLst>
                  <a:gd name="T0" fmla="*/ 0 w 26"/>
                  <a:gd name="T1" fmla="*/ 0 h 22"/>
                  <a:gd name="T2" fmla="*/ 12 w 26"/>
                  <a:gd name="T3" fmla="*/ 22 h 22"/>
                  <a:gd name="T4" fmla="*/ 26 w 26"/>
                  <a:gd name="T5" fmla="*/ 0 h 22"/>
                  <a:gd name="T6" fmla="*/ 0 60000 65536"/>
                  <a:gd name="T7" fmla="*/ 0 60000 65536"/>
                  <a:gd name="T8" fmla="*/ 0 60000 65536"/>
                </a:gdLst>
                <a:ahLst/>
                <a:cxnLst>
                  <a:cxn ang="T6">
                    <a:pos x="T0" y="T1"/>
                  </a:cxn>
                  <a:cxn ang="T7">
                    <a:pos x="T2" y="T3"/>
                  </a:cxn>
                  <a:cxn ang="T8">
                    <a:pos x="T4" y="T5"/>
                  </a:cxn>
                </a:cxnLst>
                <a:rect l="0" t="0" r="r" b="b"/>
                <a:pathLst>
                  <a:path w="26" h="22">
                    <a:moveTo>
                      <a:pt x="0" y="0"/>
                    </a:moveTo>
                    <a:lnTo>
                      <a:pt x="12"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42254" name="Line 361"/>
            <p:cNvSpPr>
              <a:spLocks noChangeShapeType="1"/>
            </p:cNvSpPr>
            <p:nvPr/>
          </p:nvSpPr>
          <p:spPr bwMode="auto">
            <a:xfrm>
              <a:off x="1964" y="2189"/>
              <a:ext cx="58"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255" name="Line 362"/>
            <p:cNvSpPr>
              <a:spLocks noChangeShapeType="1"/>
            </p:cNvSpPr>
            <p:nvPr/>
          </p:nvSpPr>
          <p:spPr bwMode="auto">
            <a:xfrm flipV="1">
              <a:off x="2022" y="2136"/>
              <a:ext cx="1" cy="5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42256" name="Group 363"/>
            <p:cNvGrpSpPr>
              <a:grpSpLocks/>
            </p:cNvGrpSpPr>
            <p:nvPr/>
          </p:nvGrpSpPr>
          <p:grpSpPr bwMode="auto">
            <a:xfrm>
              <a:off x="2022" y="2127"/>
              <a:ext cx="60" cy="22"/>
              <a:chOff x="2022" y="2127"/>
              <a:chExt cx="60" cy="22"/>
            </a:xfrm>
          </p:grpSpPr>
          <p:sp>
            <p:nvSpPr>
              <p:cNvPr id="42282" name="Line 364"/>
              <p:cNvSpPr>
                <a:spLocks noChangeShapeType="1"/>
              </p:cNvSpPr>
              <p:nvPr/>
            </p:nvSpPr>
            <p:spPr bwMode="auto">
              <a:xfrm>
                <a:off x="2022" y="2137"/>
                <a:ext cx="58"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283" name="Freeform 365"/>
              <p:cNvSpPr>
                <a:spLocks/>
              </p:cNvSpPr>
              <p:nvPr/>
            </p:nvSpPr>
            <p:spPr bwMode="auto">
              <a:xfrm>
                <a:off x="2056" y="2127"/>
                <a:ext cx="26" cy="22"/>
              </a:xfrm>
              <a:custGeom>
                <a:avLst/>
                <a:gdLst>
                  <a:gd name="T0" fmla="*/ 0 w 26"/>
                  <a:gd name="T1" fmla="*/ 22 h 22"/>
                  <a:gd name="T2" fmla="*/ 26 w 26"/>
                  <a:gd name="T3" fmla="*/ 10 h 22"/>
                  <a:gd name="T4" fmla="*/ 0 w 26"/>
                  <a:gd name="T5" fmla="*/ 0 h 22"/>
                  <a:gd name="T6" fmla="*/ 0 60000 65536"/>
                  <a:gd name="T7" fmla="*/ 0 60000 65536"/>
                  <a:gd name="T8" fmla="*/ 0 60000 65536"/>
                </a:gdLst>
                <a:ahLst/>
                <a:cxnLst>
                  <a:cxn ang="T6">
                    <a:pos x="T0" y="T1"/>
                  </a:cxn>
                  <a:cxn ang="T7">
                    <a:pos x="T2" y="T3"/>
                  </a:cxn>
                  <a:cxn ang="T8">
                    <a:pos x="T4" y="T5"/>
                  </a:cxn>
                </a:cxnLst>
                <a:rect l="0" t="0" r="r" b="b"/>
                <a:pathLst>
                  <a:path w="26" h="22">
                    <a:moveTo>
                      <a:pt x="0" y="22"/>
                    </a:moveTo>
                    <a:lnTo>
                      <a:pt x="26" y="1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42257" name="Group 366"/>
            <p:cNvGrpSpPr>
              <a:grpSpLocks/>
            </p:cNvGrpSpPr>
            <p:nvPr/>
          </p:nvGrpSpPr>
          <p:grpSpPr bwMode="auto">
            <a:xfrm>
              <a:off x="1895" y="2068"/>
              <a:ext cx="26" cy="22"/>
              <a:chOff x="1895" y="2068"/>
              <a:chExt cx="26" cy="22"/>
            </a:xfrm>
          </p:grpSpPr>
          <p:sp>
            <p:nvSpPr>
              <p:cNvPr id="42280" name="Line 367"/>
              <p:cNvSpPr>
                <a:spLocks noChangeShapeType="1"/>
              </p:cNvSpPr>
              <p:nvPr/>
            </p:nvSpPr>
            <p:spPr bwMode="auto">
              <a:xfrm>
                <a:off x="1908" y="2089"/>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281" name="Freeform 368"/>
              <p:cNvSpPr>
                <a:spLocks/>
              </p:cNvSpPr>
              <p:nvPr/>
            </p:nvSpPr>
            <p:spPr bwMode="auto">
              <a:xfrm>
                <a:off x="1895" y="2068"/>
                <a:ext cx="26" cy="21"/>
              </a:xfrm>
              <a:custGeom>
                <a:avLst/>
                <a:gdLst>
                  <a:gd name="T0" fmla="*/ 0 w 26"/>
                  <a:gd name="T1" fmla="*/ 0 h 21"/>
                  <a:gd name="T2" fmla="*/ 14 w 26"/>
                  <a:gd name="T3" fmla="*/ 21 h 21"/>
                  <a:gd name="T4" fmla="*/ 26 w 26"/>
                  <a:gd name="T5" fmla="*/ 0 h 21"/>
                  <a:gd name="T6" fmla="*/ 0 60000 65536"/>
                  <a:gd name="T7" fmla="*/ 0 60000 65536"/>
                  <a:gd name="T8" fmla="*/ 0 60000 65536"/>
                </a:gdLst>
                <a:ahLst/>
                <a:cxnLst>
                  <a:cxn ang="T6">
                    <a:pos x="T0" y="T1"/>
                  </a:cxn>
                  <a:cxn ang="T7">
                    <a:pos x="T2" y="T3"/>
                  </a:cxn>
                  <a:cxn ang="T8">
                    <a:pos x="T4" y="T5"/>
                  </a:cxn>
                </a:cxnLst>
                <a:rect l="0" t="0" r="r" b="b"/>
                <a:pathLst>
                  <a:path w="26" h="21">
                    <a:moveTo>
                      <a:pt x="0" y="0"/>
                    </a:moveTo>
                    <a:lnTo>
                      <a:pt x="14"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42258" name="Line 369"/>
            <p:cNvSpPr>
              <a:spLocks noChangeShapeType="1"/>
            </p:cNvSpPr>
            <p:nvPr/>
          </p:nvSpPr>
          <p:spPr bwMode="auto">
            <a:xfrm>
              <a:off x="1746" y="2075"/>
              <a:ext cx="159"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42259" name="Group 370"/>
            <p:cNvGrpSpPr>
              <a:grpSpLocks/>
            </p:cNvGrpSpPr>
            <p:nvPr/>
          </p:nvGrpSpPr>
          <p:grpSpPr bwMode="auto">
            <a:xfrm>
              <a:off x="1692" y="2133"/>
              <a:ext cx="26" cy="116"/>
              <a:chOff x="1692" y="2133"/>
              <a:chExt cx="26" cy="116"/>
            </a:xfrm>
          </p:grpSpPr>
          <p:sp>
            <p:nvSpPr>
              <p:cNvPr id="42278" name="Line 371"/>
              <p:cNvSpPr>
                <a:spLocks noChangeShapeType="1"/>
              </p:cNvSpPr>
              <p:nvPr/>
            </p:nvSpPr>
            <p:spPr bwMode="auto">
              <a:xfrm>
                <a:off x="1704" y="2133"/>
                <a:ext cx="1" cy="11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279" name="Freeform 372"/>
              <p:cNvSpPr>
                <a:spLocks/>
              </p:cNvSpPr>
              <p:nvPr/>
            </p:nvSpPr>
            <p:spPr bwMode="auto">
              <a:xfrm>
                <a:off x="1692" y="2227"/>
                <a:ext cx="26" cy="22"/>
              </a:xfrm>
              <a:custGeom>
                <a:avLst/>
                <a:gdLst>
                  <a:gd name="T0" fmla="*/ 0 w 26"/>
                  <a:gd name="T1" fmla="*/ 0 h 22"/>
                  <a:gd name="T2" fmla="*/ 12 w 26"/>
                  <a:gd name="T3" fmla="*/ 22 h 22"/>
                  <a:gd name="T4" fmla="*/ 26 w 26"/>
                  <a:gd name="T5" fmla="*/ 0 h 22"/>
                  <a:gd name="T6" fmla="*/ 0 60000 65536"/>
                  <a:gd name="T7" fmla="*/ 0 60000 65536"/>
                  <a:gd name="T8" fmla="*/ 0 60000 65536"/>
                </a:gdLst>
                <a:ahLst/>
                <a:cxnLst>
                  <a:cxn ang="T6">
                    <a:pos x="T0" y="T1"/>
                  </a:cxn>
                  <a:cxn ang="T7">
                    <a:pos x="T2" y="T3"/>
                  </a:cxn>
                  <a:cxn ang="T8">
                    <a:pos x="T4" y="T5"/>
                  </a:cxn>
                </a:cxnLst>
                <a:rect l="0" t="0" r="r" b="b"/>
                <a:pathLst>
                  <a:path w="26" h="22">
                    <a:moveTo>
                      <a:pt x="0" y="0"/>
                    </a:moveTo>
                    <a:lnTo>
                      <a:pt x="12"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42260" name="Rectangle 373"/>
            <p:cNvSpPr>
              <a:spLocks noChangeArrowheads="1"/>
            </p:cNvSpPr>
            <p:nvPr/>
          </p:nvSpPr>
          <p:spPr bwMode="auto">
            <a:xfrm>
              <a:off x="1647" y="2119"/>
              <a:ext cx="114" cy="13"/>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61" name="Rectangle 374"/>
            <p:cNvSpPr>
              <a:spLocks noChangeArrowheads="1"/>
            </p:cNvSpPr>
            <p:nvPr/>
          </p:nvSpPr>
          <p:spPr bwMode="auto">
            <a:xfrm>
              <a:off x="1668" y="2121"/>
              <a:ext cx="50"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00">
                  <a:solidFill>
                    <a:schemeClr val="bg2"/>
                  </a:solidFill>
                  <a:latin typeface="ＭＳ Ｐゴシック" charset="-128"/>
                </a:rPr>
                <a:t>取りに帰る</a:t>
              </a:r>
              <a:endParaRPr lang="ja-JP" altLang="en-US" sz="1100">
                <a:solidFill>
                  <a:schemeClr val="bg2"/>
                </a:solidFill>
              </a:endParaRPr>
            </a:p>
          </p:txBody>
        </p:sp>
        <p:grpSp>
          <p:nvGrpSpPr>
            <p:cNvPr id="42262" name="Group 375"/>
            <p:cNvGrpSpPr>
              <a:grpSpLocks/>
            </p:cNvGrpSpPr>
            <p:nvPr/>
          </p:nvGrpSpPr>
          <p:grpSpPr bwMode="auto">
            <a:xfrm>
              <a:off x="1692" y="2095"/>
              <a:ext cx="26" cy="22"/>
              <a:chOff x="1692" y="2095"/>
              <a:chExt cx="26" cy="22"/>
            </a:xfrm>
          </p:grpSpPr>
          <p:sp>
            <p:nvSpPr>
              <p:cNvPr id="42276" name="Line 376"/>
              <p:cNvSpPr>
                <a:spLocks noChangeShapeType="1"/>
              </p:cNvSpPr>
              <p:nvPr/>
            </p:nvSpPr>
            <p:spPr bwMode="auto">
              <a:xfrm>
                <a:off x="1704" y="2116"/>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277" name="Freeform 377"/>
              <p:cNvSpPr>
                <a:spLocks/>
              </p:cNvSpPr>
              <p:nvPr/>
            </p:nvSpPr>
            <p:spPr bwMode="auto">
              <a:xfrm>
                <a:off x="1692" y="2095"/>
                <a:ext cx="26" cy="21"/>
              </a:xfrm>
              <a:custGeom>
                <a:avLst/>
                <a:gdLst>
                  <a:gd name="T0" fmla="*/ 0 w 26"/>
                  <a:gd name="T1" fmla="*/ 0 h 21"/>
                  <a:gd name="T2" fmla="*/ 12 w 26"/>
                  <a:gd name="T3" fmla="*/ 21 h 21"/>
                  <a:gd name="T4" fmla="*/ 26 w 26"/>
                  <a:gd name="T5" fmla="*/ 0 h 21"/>
                  <a:gd name="T6" fmla="*/ 0 60000 65536"/>
                  <a:gd name="T7" fmla="*/ 0 60000 65536"/>
                  <a:gd name="T8" fmla="*/ 0 60000 65536"/>
                </a:gdLst>
                <a:ahLst/>
                <a:cxnLst>
                  <a:cxn ang="T6">
                    <a:pos x="T0" y="T1"/>
                  </a:cxn>
                  <a:cxn ang="T7">
                    <a:pos x="T2" y="T3"/>
                  </a:cxn>
                  <a:cxn ang="T8">
                    <a:pos x="T4" y="T5"/>
                  </a:cxn>
                </a:cxnLst>
                <a:rect l="0" t="0" r="r" b="b"/>
                <a:pathLst>
                  <a:path w="26" h="21">
                    <a:moveTo>
                      <a:pt x="0" y="0"/>
                    </a:moveTo>
                    <a:lnTo>
                      <a:pt x="12"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42263" name="Freeform 378"/>
            <p:cNvSpPr>
              <a:spLocks/>
            </p:cNvSpPr>
            <p:nvPr/>
          </p:nvSpPr>
          <p:spPr bwMode="auto">
            <a:xfrm>
              <a:off x="1639" y="2252"/>
              <a:ext cx="175" cy="15"/>
            </a:xfrm>
            <a:custGeom>
              <a:avLst/>
              <a:gdLst>
                <a:gd name="T0" fmla="*/ 8 w 175"/>
                <a:gd name="T1" fmla="*/ 0 h 15"/>
                <a:gd name="T2" fmla="*/ 5 w 175"/>
                <a:gd name="T3" fmla="*/ 1 h 15"/>
                <a:gd name="T4" fmla="*/ 2 w 175"/>
                <a:gd name="T5" fmla="*/ 2 h 15"/>
                <a:gd name="T6" fmla="*/ 1 w 175"/>
                <a:gd name="T7" fmla="*/ 4 h 15"/>
                <a:gd name="T8" fmla="*/ 0 w 175"/>
                <a:gd name="T9" fmla="*/ 8 h 15"/>
                <a:gd name="T10" fmla="*/ 1 w 175"/>
                <a:gd name="T11" fmla="*/ 11 h 15"/>
                <a:gd name="T12" fmla="*/ 2 w 175"/>
                <a:gd name="T13" fmla="*/ 13 h 15"/>
                <a:gd name="T14" fmla="*/ 5 w 175"/>
                <a:gd name="T15" fmla="*/ 15 h 15"/>
                <a:gd name="T16" fmla="*/ 8 w 175"/>
                <a:gd name="T17" fmla="*/ 15 h 15"/>
                <a:gd name="T18" fmla="*/ 166 w 175"/>
                <a:gd name="T19" fmla="*/ 15 h 15"/>
                <a:gd name="T20" fmla="*/ 170 w 175"/>
                <a:gd name="T21" fmla="*/ 15 h 15"/>
                <a:gd name="T22" fmla="*/ 173 w 175"/>
                <a:gd name="T23" fmla="*/ 13 h 15"/>
                <a:gd name="T24" fmla="*/ 175 w 175"/>
                <a:gd name="T25" fmla="*/ 11 h 15"/>
                <a:gd name="T26" fmla="*/ 175 w 175"/>
                <a:gd name="T27" fmla="*/ 8 h 15"/>
                <a:gd name="T28" fmla="*/ 175 w 175"/>
                <a:gd name="T29" fmla="*/ 4 h 15"/>
                <a:gd name="T30" fmla="*/ 173 w 175"/>
                <a:gd name="T31" fmla="*/ 2 h 15"/>
                <a:gd name="T32" fmla="*/ 170 w 175"/>
                <a:gd name="T33" fmla="*/ 1 h 15"/>
                <a:gd name="T34" fmla="*/ 166 w 175"/>
                <a:gd name="T35" fmla="*/ 0 h 15"/>
                <a:gd name="T36" fmla="*/ 8 w 175"/>
                <a:gd name="T37" fmla="*/ 0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75" h="15">
                  <a:moveTo>
                    <a:pt x="8" y="0"/>
                  </a:moveTo>
                  <a:lnTo>
                    <a:pt x="5" y="1"/>
                  </a:lnTo>
                  <a:lnTo>
                    <a:pt x="2" y="2"/>
                  </a:lnTo>
                  <a:lnTo>
                    <a:pt x="1" y="4"/>
                  </a:lnTo>
                  <a:lnTo>
                    <a:pt x="0" y="8"/>
                  </a:lnTo>
                  <a:lnTo>
                    <a:pt x="1" y="11"/>
                  </a:lnTo>
                  <a:lnTo>
                    <a:pt x="2" y="13"/>
                  </a:lnTo>
                  <a:lnTo>
                    <a:pt x="5" y="15"/>
                  </a:lnTo>
                  <a:lnTo>
                    <a:pt x="8" y="15"/>
                  </a:lnTo>
                  <a:lnTo>
                    <a:pt x="166" y="15"/>
                  </a:lnTo>
                  <a:lnTo>
                    <a:pt x="170" y="15"/>
                  </a:lnTo>
                  <a:lnTo>
                    <a:pt x="173" y="13"/>
                  </a:lnTo>
                  <a:lnTo>
                    <a:pt x="175" y="11"/>
                  </a:lnTo>
                  <a:lnTo>
                    <a:pt x="175" y="8"/>
                  </a:lnTo>
                  <a:lnTo>
                    <a:pt x="175" y="4"/>
                  </a:lnTo>
                  <a:lnTo>
                    <a:pt x="173" y="2"/>
                  </a:lnTo>
                  <a:lnTo>
                    <a:pt x="170" y="1"/>
                  </a:lnTo>
                  <a:lnTo>
                    <a:pt x="166" y="0"/>
                  </a:lnTo>
                  <a:lnTo>
                    <a:pt x="8" y="0"/>
                  </a:lnTo>
                  <a:close/>
                </a:path>
              </a:pathLst>
            </a:custGeom>
            <a:solidFill>
              <a:srgbClr val="B7C4E9"/>
            </a:solidFill>
            <a:ln w="6350">
              <a:solidFill>
                <a:srgbClr val="3333CC"/>
              </a:solidFill>
              <a:prstDash val="solid"/>
              <a:round/>
              <a:headEnd/>
              <a:tailEnd/>
            </a:ln>
          </p:spPr>
          <p:txBody>
            <a:bodyPr/>
            <a:lstStyle/>
            <a:p>
              <a:endParaRPr lang="ja-JP" altLang="en-US"/>
            </a:p>
          </p:txBody>
        </p:sp>
        <p:sp>
          <p:nvSpPr>
            <p:cNvPr id="42264" name="Rectangle 379"/>
            <p:cNvSpPr>
              <a:spLocks noChangeArrowheads="1"/>
            </p:cNvSpPr>
            <p:nvPr/>
          </p:nvSpPr>
          <p:spPr bwMode="auto">
            <a:xfrm>
              <a:off x="1684" y="2257"/>
              <a:ext cx="62"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00">
                  <a:solidFill>
                    <a:schemeClr val="bg2"/>
                  </a:solidFill>
                  <a:latin typeface="ＭＳ Ｐゴシック" charset="-128"/>
                </a:rPr>
                <a:t>遅刻して出社</a:t>
              </a:r>
              <a:endParaRPr lang="ja-JP" altLang="en-US" sz="1100">
                <a:solidFill>
                  <a:schemeClr val="bg2"/>
                </a:solidFill>
              </a:endParaRPr>
            </a:p>
          </p:txBody>
        </p:sp>
        <p:sp>
          <p:nvSpPr>
            <p:cNvPr id="42265" name="Freeform 380"/>
            <p:cNvSpPr>
              <a:spLocks/>
            </p:cNvSpPr>
            <p:nvPr/>
          </p:nvSpPr>
          <p:spPr bwMode="auto">
            <a:xfrm>
              <a:off x="2066" y="2252"/>
              <a:ext cx="176" cy="15"/>
            </a:xfrm>
            <a:custGeom>
              <a:avLst/>
              <a:gdLst>
                <a:gd name="T0" fmla="*/ 8 w 176"/>
                <a:gd name="T1" fmla="*/ 0 h 15"/>
                <a:gd name="T2" fmla="*/ 5 w 176"/>
                <a:gd name="T3" fmla="*/ 1 h 15"/>
                <a:gd name="T4" fmla="*/ 2 w 176"/>
                <a:gd name="T5" fmla="*/ 2 h 15"/>
                <a:gd name="T6" fmla="*/ 1 w 176"/>
                <a:gd name="T7" fmla="*/ 4 h 15"/>
                <a:gd name="T8" fmla="*/ 0 w 176"/>
                <a:gd name="T9" fmla="*/ 8 h 15"/>
                <a:gd name="T10" fmla="*/ 1 w 176"/>
                <a:gd name="T11" fmla="*/ 11 h 15"/>
                <a:gd name="T12" fmla="*/ 2 w 176"/>
                <a:gd name="T13" fmla="*/ 13 h 15"/>
                <a:gd name="T14" fmla="*/ 5 w 176"/>
                <a:gd name="T15" fmla="*/ 15 h 15"/>
                <a:gd name="T16" fmla="*/ 8 w 176"/>
                <a:gd name="T17" fmla="*/ 15 h 15"/>
                <a:gd name="T18" fmla="*/ 166 w 176"/>
                <a:gd name="T19" fmla="*/ 15 h 15"/>
                <a:gd name="T20" fmla="*/ 170 w 176"/>
                <a:gd name="T21" fmla="*/ 15 h 15"/>
                <a:gd name="T22" fmla="*/ 173 w 176"/>
                <a:gd name="T23" fmla="*/ 13 h 15"/>
                <a:gd name="T24" fmla="*/ 175 w 176"/>
                <a:gd name="T25" fmla="*/ 11 h 15"/>
                <a:gd name="T26" fmla="*/ 176 w 176"/>
                <a:gd name="T27" fmla="*/ 8 h 15"/>
                <a:gd name="T28" fmla="*/ 175 w 176"/>
                <a:gd name="T29" fmla="*/ 4 h 15"/>
                <a:gd name="T30" fmla="*/ 173 w 176"/>
                <a:gd name="T31" fmla="*/ 2 h 15"/>
                <a:gd name="T32" fmla="*/ 170 w 176"/>
                <a:gd name="T33" fmla="*/ 1 h 15"/>
                <a:gd name="T34" fmla="*/ 166 w 176"/>
                <a:gd name="T35" fmla="*/ 0 h 15"/>
                <a:gd name="T36" fmla="*/ 8 w 176"/>
                <a:gd name="T37" fmla="*/ 0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76" h="15">
                  <a:moveTo>
                    <a:pt x="8" y="0"/>
                  </a:moveTo>
                  <a:lnTo>
                    <a:pt x="5" y="1"/>
                  </a:lnTo>
                  <a:lnTo>
                    <a:pt x="2" y="2"/>
                  </a:lnTo>
                  <a:lnTo>
                    <a:pt x="1" y="4"/>
                  </a:lnTo>
                  <a:lnTo>
                    <a:pt x="0" y="8"/>
                  </a:lnTo>
                  <a:lnTo>
                    <a:pt x="1" y="11"/>
                  </a:lnTo>
                  <a:lnTo>
                    <a:pt x="2" y="13"/>
                  </a:lnTo>
                  <a:lnTo>
                    <a:pt x="5" y="15"/>
                  </a:lnTo>
                  <a:lnTo>
                    <a:pt x="8" y="15"/>
                  </a:lnTo>
                  <a:lnTo>
                    <a:pt x="166" y="15"/>
                  </a:lnTo>
                  <a:lnTo>
                    <a:pt x="170" y="15"/>
                  </a:lnTo>
                  <a:lnTo>
                    <a:pt x="173" y="13"/>
                  </a:lnTo>
                  <a:lnTo>
                    <a:pt x="175" y="11"/>
                  </a:lnTo>
                  <a:lnTo>
                    <a:pt x="176" y="8"/>
                  </a:lnTo>
                  <a:lnTo>
                    <a:pt x="175" y="4"/>
                  </a:lnTo>
                  <a:lnTo>
                    <a:pt x="173" y="2"/>
                  </a:lnTo>
                  <a:lnTo>
                    <a:pt x="170" y="1"/>
                  </a:lnTo>
                  <a:lnTo>
                    <a:pt x="166" y="0"/>
                  </a:lnTo>
                  <a:lnTo>
                    <a:pt x="8" y="0"/>
                  </a:lnTo>
                  <a:close/>
                </a:path>
              </a:pathLst>
            </a:custGeom>
            <a:solidFill>
              <a:srgbClr val="B7C4E9"/>
            </a:solidFill>
            <a:ln w="6350">
              <a:solidFill>
                <a:srgbClr val="3333CC"/>
              </a:solidFill>
              <a:prstDash val="solid"/>
              <a:round/>
              <a:headEnd/>
              <a:tailEnd/>
            </a:ln>
          </p:spPr>
          <p:txBody>
            <a:bodyPr/>
            <a:lstStyle/>
            <a:p>
              <a:endParaRPr lang="ja-JP" altLang="en-US"/>
            </a:p>
          </p:txBody>
        </p:sp>
        <p:sp>
          <p:nvSpPr>
            <p:cNvPr id="42266" name="Rectangle 381"/>
            <p:cNvSpPr>
              <a:spLocks noChangeArrowheads="1"/>
            </p:cNvSpPr>
            <p:nvPr/>
          </p:nvSpPr>
          <p:spPr bwMode="auto">
            <a:xfrm>
              <a:off x="2112" y="2254"/>
              <a:ext cx="61"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00">
                  <a:solidFill>
                    <a:schemeClr val="bg2"/>
                  </a:solidFill>
                  <a:latin typeface="ＭＳ Ｐゴシック" charset="-128"/>
                </a:rPr>
                <a:t>遅刻して出社</a:t>
              </a:r>
              <a:endParaRPr lang="ja-JP" altLang="en-US" sz="1100">
                <a:solidFill>
                  <a:schemeClr val="bg2"/>
                </a:solidFill>
              </a:endParaRPr>
            </a:p>
          </p:txBody>
        </p:sp>
        <p:sp>
          <p:nvSpPr>
            <p:cNvPr id="42267" name="Freeform 382"/>
            <p:cNvSpPr>
              <a:spLocks/>
            </p:cNvSpPr>
            <p:nvPr/>
          </p:nvSpPr>
          <p:spPr bwMode="auto">
            <a:xfrm>
              <a:off x="1664" y="2049"/>
              <a:ext cx="85" cy="48"/>
            </a:xfrm>
            <a:custGeom>
              <a:avLst/>
              <a:gdLst>
                <a:gd name="T0" fmla="*/ 41 w 85"/>
                <a:gd name="T1" fmla="*/ 0 h 48"/>
                <a:gd name="T2" fmla="*/ 0 w 85"/>
                <a:gd name="T3" fmla="*/ 24 h 48"/>
                <a:gd name="T4" fmla="*/ 41 w 85"/>
                <a:gd name="T5" fmla="*/ 48 h 48"/>
                <a:gd name="T6" fmla="*/ 85 w 85"/>
                <a:gd name="T7" fmla="*/ 24 h 48"/>
                <a:gd name="T8" fmla="*/ 41 w 85"/>
                <a:gd name="T9" fmla="*/ 0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48">
                  <a:moveTo>
                    <a:pt x="41" y="0"/>
                  </a:moveTo>
                  <a:lnTo>
                    <a:pt x="0" y="24"/>
                  </a:lnTo>
                  <a:lnTo>
                    <a:pt x="41" y="48"/>
                  </a:lnTo>
                  <a:lnTo>
                    <a:pt x="85" y="24"/>
                  </a:lnTo>
                  <a:lnTo>
                    <a:pt x="41" y="0"/>
                  </a:lnTo>
                  <a:close/>
                </a:path>
              </a:pathLst>
            </a:custGeom>
            <a:solidFill>
              <a:srgbClr val="CCECFF"/>
            </a:solidFill>
            <a:ln w="6350">
              <a:solidFill>
                <a:srgbClr val="000000"/>
              </a:solidFill>
              <a:prstDash val="solid"/>
              <a:round/>
              <a:headEnd/>
              <a:tailEnd/>
            </a:ln>
          </p:spPr>
          <p:txBody>
            <a:bodyPr/>
            <a:lstStyle/>
            <a:p>
              <a:endParaRPr lang="ja-JP" altLang="en-US"/>
            </a:p>
          </p:txBody>
        </p:sp>
        <p:grpSp>
          <p:nvGrpSpPr>
            <p:cNvPr id="42268" name="Group 383"/>
            <p:cNvGrpSpPr>
              <a:grpSpLocks/>
            </p:cNvGrpSpPr>
            <p:nvPr/>
          </p:nvGrpSpPr>
          <p:grpSpPr bwMode="auto">
            <a:xfrm>
              <a:off x="1694" y="2031"/>
              <a:ext cx="26" cy="22"/>
              <a:chOff x="1694" y="2031"/>
              <a:chExt cx="26" cy="22"/>
            </a:xfrm>
          </p:grpSpPr>
          <p:sp>
            <p:nvSpPr>
              <p:cNvPr id="42274" name="Line 384"/>
              <p:cNvSpPr>
                <a:spLocks noChangeShapeType="1"/>
              </p:cNvSpPr>
              <p:nvPr/>
            </p:nvSpPr>
            <p:spPr bwMode="auto">
              <a:xfrm>
                <a:off x="1707" y="2052"/>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275" name="Freeform 385"/>
              <p:cNvSpPr>
                <a:spLocks/>
              </p:cNvSpPr>
              <p:nvPr/>
            </p:nvSpPr>
            <p:spPr bwMode="auto">
              <a:xfrm>
                <a:off x="1694" y="2031"/>
                <a:ext cx="26" cy="22"/>
              </a:xfrm>
              <a:custGeom>
                <a:avLst/>
                <a:gdLst>
                  <a:gd name="T0" fmla="*/ 0 w 26"/>
                  <a:gd name="T1" fmla="*/ 0 h 22"/>
                  <a:gd name="T2" fmla="*/ 13 w 26"/>
                  <a:gd name="T3" fmla="*/ 22 h 22"/>
                  <a:gd name="T4" fmla="*/ 26 w 26"/>
                  <a:gd name="T5" fmla="*/ 0 h 22"/>
                  <a:gd name="T6" fmla="*/ 0 60000 65536"/>
                  <a:gd name="T7" fmla="*/ 0 60000 65536"/>
                  <a:gd name="T8" fmla="*/ 0 60000 65536"/>
                </a:gdLst>
                <a:ahLst/>
                <a:cxnLst>
                  <a:cxn ang="T6">
                    <a:pos x="T0" y="T1"/>
                  </a:cxn>
                  <a:cxn ang="T7">
                    <a:pos x="T2" y="T3"/>
                  </a:cxn>
                  <a:cxn ang="T8">
                    <a:pos x="T4" y="T5"/>
                  </a:cxn>
                </a:cxnLst>
                <a:rect l="0" t="0" r="r" b="b"/>
                <a:pathLst>
                  <a:path w="26" h="22">
                    <a:moveTo>
                      <a:pt x="0" y="0"/>
                    </a:moveTo>
                    <a:lnTo>
                      <a:pt x="13"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42269" name="Freeform 386"/>
            <p:cNvSpPr>
              <a:spLocks/>
            </p:cNvSpPr>
            <p:nvPr/>
          </p:nvSpPr>
          <p:spPr bwMode="auto">
            <a:xfrm>
              <a:off x="1861" y="2089"/>
              <a:ext cx="85" cy="49"/>
            </a:xfrm>
            <a:custGeom>
              <a:avLst/>
              <a:gdLst>
                <a:gd name="T0" fmla="*/ 43 w 85"/>
                <a:gd name="T1" fmla="*/ 0 h 49"/>
                <a:gd name="T2" fmla="*/ 0 w 85"/>
                <a:gd name="T3" fmla="*/ 24 h 49"/>
                <a:gd name="T4" fmla="*/ 43 w 85"/>
                <a:gd name="T5" fmla="*/ 49 h 49"/>
                <a:gd name="T6" fmla="*/ 85 w 85"/>
                <a:gd name="T7" fmla="*/ 24 h 49"/>
                <a:gd name="T8" fmla="*/ 43 w 85"/>
                <a:gd name="T9" fmla="*/ 0 h 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49">
                  <a:moveTo>
                    <a:pt x="43" y="0"/>
                  </a:moveTo>
                  <a:lnTo>
                    <a:pt x="0" y="24"/>
                  </a:lnTo>
                  <a:lnTo>
                    <a:pt x="43" y="49"/>
                  </a:lnTo>
                  <a:lnTo>
                    <a:pt x="85" y="24"/>
                  </a:lnTo>
                  <a:lnTo>
                    <a:pt x="43" y="0"/>
                  </a:lnTo>
                  <a:close/>
                </a:path>
              </a:pathLst>
            </a:custGeom>
            <a:solidFill>
              <a:srgbClr val="CCECFF"/>
            </a:solidFill>
            <a:ln w="6350">
              <a:solidFill>
                <a:srgbClr val="000000"/>
              </a:solidFill>
              <a:prstDash val="solid"/>
              <a:round/>
              <a:headEnd/>
              <a:tailEnd/>
            </a:ln>
          </p:spPr>
          <p:txBody>
            <a:bodyPr/>
            <a:lstStyle/>
            <a:p>
              <a:endParaRPr lang="ja-JP" altLang="en-US"/>
            </a:p>
          </p:txBody>
        </p:sp>
        <p:sp>
          <p:nvSpPr>
            <p:cNvPr id="42270" name="Rectangle 387"/>
            <p:cNvSpPr>
              <a:spLocks noChangeArrowheads="1"/>
            </p:cNvSpPr>
            <p:nvPr/>
          </p:nvSpPr>
          <p:spPr bwMode="auto">
            <a:xfrm>
              <a:off x="1622" y="2007"/>
              <a:ext cx="167" cy="20"/>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71" name="Rectangle 388"/>
            <p:cNvSpPr>
              <a:spLocks noChangeArrowheads="1"/>
            </p:cNvSpPr>
            <p:nvPr/>
          </p:nvSpPr>
          <p:spPr bwMode="auto">
            <a:xfrm>
              <a:off x="1660" y="2003"/>
              <a:ext cx="64"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00">
                  <a:solidFill>
                    <a:schemeClr val="bg2"/>
                  </a:solidFill>
                  <a:latin typeface="ＭＳ Ｐゴシック" charset="-128"/>
                </a:rPr>
                <a:t>会社へ電話し</a:t>
              </a:r>
              <a:endParaRPr lang="ja-JP" altLang="en-US" sz="1100">
                <a:solidFill>
                  <a:schemeClr val="bg2"/>
                </a:solidFill>
              </a:endParaRPr>
            </a:p>
          </p:txBody>
        </p:sp>
        <p:sp>
          <p:nvSpPr>
            <p:cNvPr id="42272" name="Rectangle 389"/>
            <p:cNvSpPr>
              <a:spLocks noChangeArrowheads="1"/>
            </p:cNvSpPr>
            <p:nvPr/>
          </p:nvSpPr>
          <p:spPr bwMode="auto">
            <a:xfrm>
              <a:off x="1655" y="2017"/>
              <a:ext cx="73"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00">
                  <a:solidFill>
                    <a:schemeClr val="bg2"/>
                  </a:solidFill>
                  <a:latin typeface="ＭＳ Ｐゴシック" charset="-128"/>
                </a:rPr>
                <a:t>遅刻を連絡する</a:t>
              </a:r>
              <a:endParaRPr lang="ja-JP" altLang="en-US" sz="1100">
                <a:solidFill>
                  <a:schemeClr val="bg2"/>
                </a:solidFill>
              </a:endParaRPr>
            </a:p>
          </p:txBody>
        </p:sp>
        <p:sp>
          <p:nvSpPr>
            <p:cNvPr id="42273" name="Freeform 390"/>
            <p:cNvSpPr>
              <a:spLocks/>
            </p:cNvSpPr>
            <p:nvPr/>
          </p:nvSpPr>
          <p:spPr bwMode="auto">
            <a:xfrm>
              <a:off x="1877" y="2165"/>
              <a:ext cx="85" cy="49"/>
            </a:xfrm>
            <a:custGeom>
              <a:avLst/>
              <a:gdLst>
                <a:gd name="T0" fmla="*/ 42 w 85"/>
                <a:gd name="T1" fmla="*/ 0 h 49"/>
                <a:gd name="T2" fmla="*/ 0 w 85"/>
                <a:gd name="T3" fmla="*/ 24 h 49"/>
                <a:gd name="T4" fmla="*/ 42 w 85"/>
                <a:gd name="T5" fmla="*/ 49 h 49"/>
                <a:gd name="T6" fmla="*/ 85 w 85"/>
                <a:gd name="T7" fmla="*/ 24 h 49"/>
                <a:gd name="T8" fmla="*/ 42 w 85"/>
                <a:gd name="T9" fmla="*/ 0 h 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49">
                  <a:moveTo>
                    <a:pt x="42" y="0"/>
                  </a:moveTo>
                  <a:lnTo>
                    <a:pt x="0" y="24"/>
                  </a:lnTo>
                  <a:lnTo>
                    <a:pt x="42" y="49"/>
                  </a:lnTo>
                  <a:lnTo>
                    <a:pt x="85" y="24"/>
                  </a:lnTo>
                  <a:lnTo>
                    <a:pt x="42" y="0"/>
                  </a:lnTo>
                  <a:close/>
                </a:path>
              </a:pathLst>
            </a:custGeom>
            <a:solidFill>
              <a:srgbClr val="CCECFF"/>
            </a:solidFill>
            <a:ln w="6350">
              <a:solidFill>
                <a:srgbClr val="000000"/>
              </a:solidFill>
              <a:prstDash val="solid"/>
              <a:round/>
              <a:headEnd/>
              <a:tailEnd/>
            </a:ln>
          </p:spPr>
          <p:txBody>
            <a:bodyPr/>
            <a:lstStyle/>
            <a:p>
              <a:endParaRPr lang="ja-JP" altLang="en-US"/>
            </a:p>
          </p:txBody>
        </p:sp>
      </p:grpSp>
      <p:sp>
        <p:nvSpPr>
          <p:cNvPr id="42188" name="Line 391"/>
          <p:cNvSpPr>
            <a:spLocks noChangeShapeType="1"/>
          </p:cNvSpPr>
          <p:nvPr/>
        </p:nvSpPr>
        <p:spPr bwMode="auto">
          <a:xfrm flipH="1" flipV="1">
            <a:off x="3411538" y="1527175"/>
            <a:ext cx="36512" cy="24606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189" name="Rectangle 393"/>
          <p:cNvSpPr>
            <a:spLocks noChangeArrowheads="1"/>
          </p:cNvSpPr>
          <p:nvPr/>
        </p:nvSpPr>
        <p:spPr bwMode="auto">
          <a:xfrm>
            <a:off x="5935663" y="927100"/>
            <a:ext cx="741362"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300" b="1">
                <a:solidFill>
                  <a:schemeClr val="bg2"/>
                </a:solidFill>
              </a:rPr>
              <a:t>用途・目的</a:t>
            </a:r>
          </a:p>
        </p:txBody>
      </p:sp>
      <p:sp>
        <p:nvSpPr>
          <p:cNvPr id="42190" name="Rectangle 394"/>
          <p:cNvSpPr>
            <a:spLocks noChangeArrowheads="1"/>
          </p:cNvSpPr>
          <p:nvPr/>
        </p:nvSpPr>
        <p:spPr bwMode="auto">
          <a:xfrm>
            <a:off x="4402138" y="1243013"/>
            <a:ext cx="4483100" cy="719137"/>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200" b="1">
                <a:solidFill>
                  <a:schemeClr val="bg2"/>
                </a:solidFill>
              </a:rPr>
              <a:t>問題となっている</a:t>
            </a:r>
            <a:r>
              <a:rPr lang="ja-JP" altLang="en-US" sz="1200" b="1">
                <a:solidFill>
                  <a:srgbClr val="FF3300"/>
                </a:solidFill>
              </a:rPr>
              <a:t>事象の相互の因果関係（原因と結果、手段と方法）を整理</a:t>
            </a:r>
            <a:r>
              <a:rPr lang="ja-JP" altLang="en-US" sz="1200" b="1">
                <a:solidFill>
                  <a:schemeClr val="bg2"/>
                </a:solidFill>
              </a:rPr>
              <a:t>し、問題解決の糸口を見つけ出すための手法。</a:t>
            </a:r>
          </a:p>
        </p:txBody>
      </p:sp>
      <p:sp>
        <p:nvSpPr>
          <p:cNvPr id="42191" name="Rectangle 395"/>
          <p:cNvSpPr>
            <a:spLocks noChangeArrowheads="1"/>
          </p:cNvSpPr>
          <p:nvPr/>
        </p:nvSpPr>
        <p:spPr bwMode="auto">
          <a:xfrm>
            <a:off x="4402138" y="2689225"/>
            <a:ext cx="4483100" cy="674688"/>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200" b="1">
                <a:solidFill>
                  <a:schemeClr val="bg2"/>
                </a:solidFill>
              </a:rPr>
              <a:t>目的を達成するための</a:t>
            </a:r>
            <a:r>
              <a:rPr lang="ja-JP" altLang="en-US" sz="1200" b="1">
                <a:solidFill>
                  <a:srgbClr val="FF3300"/>
                </a:solidFill>
              </a:rPr>
              <a:t>手段を次々とツリー状に展開</a:t>
            </a:r>
            <a:r>
              <a:rPr lang="ja-JP" altLang="en-US" sz="1200" b="1">
                <a:solidFill>
                  <a:schemeClr val="bg2"/>
                </a:solidFill>
              </a:rPr>
              <a:t>し、</a:t>
            </a:r>
            <a:br>
              <a:rPr lang="ja-JP" altLang="en-US" sz="1200" b="1">
                <a:solidFill>
                  <a:schemeClr val="bg2"/>
                </a:solidFill>
              </a:rPr>
            </a:br>
            <a:r>
              <a:rPr lang="ja-JP" altLang="en-US" sz="1200" b="1">
                <a:solidFill>
                  <a:schemeClr val="bg2"/>
                </a:solidFill>
              </a:rPr>
              <a:t>最適な施策を追求するための手法。</a:t>
            </a:r>
          </a:p>
        </p:txBody>
      </p:sp>
      <p:sp>
        <p:nvSpPr>
          <p:cNvPr id="42192" name="Rectangle 396"/>
          <p:cNvSpPr>
            <a:spLocks noChangeArrowheads="1"/>
          </p:cNvSpPr>
          <p:nvPr/>
        </p:nvSpPr>
        <p:spPr bwMode="auto">
          <a:xfrm>
            <a:off x="4402138" y="3363913"/>
            <a:ext cx="4483100" cy="811212"/>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200" b="1">
                <a:solidFill>
                  <a:schemeClr val="bg2"/>
                </a:solidFill>
              </a:rPr>
              <a:t>対になる問題の要素を行と列に配置し、その交点に</a:t>
            </a:r>
            <a:r>
              <a:rPr lang="ja-JP" altLang="en-US" sz="1200" b="1">
                <a:solidFill>
                  <a:srgbClr val="FF3300"/>
                </a:solidFill>
              </a:rPr>
              <a:t>各要素の</a:t>
            </a:r>
            <a:r>
              <a:rPr lang="ja-JP" altLang="en-US" sz="1200" b="1">
                <a:solidFill>
                  <a:schemeClr val="bg2"/>
                </a:solidFill>
              </a:rPr>
              <a:t/>
            </a:r>
            <a:br>
              <a:rPr lang="ja-JP" altLang="en-US" sz="1200" b="1">
                <a:solidFill>
                  <a:schemeClr val="bg2"/>
                </a:solidFill>
              </a:rPr>
            </a:br>
            <a:r>
              <a:rPr lang="ja-JP" altLang="en-US" sz="1200" b="1">
                <a:solidFill>
                  <a:srgbClr val="FF3300"/>
                </a:solidFill>
              </a:rPr>
              <a:t>関連の有無や度合いを表示</a:t>
            </a:r>
            <a:r>
              <a:rPr lang="ja-JP" altLang="en-US" sz="1200" b="1">
                <a:solidFill>
                  <a:schemeClr val="bg2"/>
                </a:solidFill>
              </a:rPr>
              <a:t>することで問題解決へのヒントを</a:t>
            </a:r>
            <a:br>
              <a:rPr lang="ja-JP" altLang="en-US" sz="1200" b="1">
                <a:solidFill>
                  <a:schemeClr val="bg2"/>
                </a:solidFill>
              </a:rPr>
            </a:br>
            <a:r>
              <a:rPr lang="ja-JP" altLang="en-US" sz="1200" b="1">
                <a:solidFill>
                  <a:schemeClr val="bg2"/>
                </a:solidFill>
              </a:rPr>
              <a:t>得るための手法。</a:t>
            </a:r>
          </a:p>
        </p:txBody>
      </p:sp>
      <p:sp>
        <p:nvSpPr>
          <p:cNvPr id="42193" name="Rectangle 397"/>
          <p:cNvSpPr>
            <a:spLocks noChangeArrowheads="1"/>
          </p:cNvSpPr>
          <p:nvPr/>
        </p:nvSpPr>
        <p:spPr bwMode="auto">
          <a:xfrm>
            <a:off x="4402138" y="4175125"/>
            <a:ext cx="4483100" cy="819150"/>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ja-JP" sz="2400">
              <a:solidFill>
                <a:schemeClr val="bg2"/>
              </a:solidFill>
              <a:ea typeface="HG正楷書体-PRO" pitchFamily="66" charset="-128"/>
            </a:endParaRPr>
          </a:p>
        </p:txBody>
      </p:sp>
      <p:sp>
        <p:nvSpPr>
          <p:cNvPr id="42194" name="Rectangle 399"/>
          <p:cNvSpPr>
            <a:spLocks noChangeArrowheads="1"/>
          </p:cNvSpPr>
          <p:nvPr/>
        </p:nvSpPr>
        <p:spPr bwMode="auto">
          <a:xfrm>
            <a:off x="571500" y="4991100"/>
            <a:ext cx="2014538" cy="923925"/>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195" name="Rectangle 400"/>
          <p:cNvSpPr>
            <a:spLocks noChangeArrowheads="1"/>
          </p:cNvSpPr>
          <p:nvPr/>
        </p:nvSpPr>
        <p:spPr bwMode="auto">
          <a:xfrm>
            <a:off x="957263" y="5141913"/>
            <a:ext cx="13557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chemeClr val="bg2"/>
                </a:solidFill>
                <a:latin typeface="ＭＳ ゴシック" pitchFamily="49" charset="-128"/>
                <a:ea typeface="ＭＳ ゴシック" pitchFamily="49" charset="-128"/>
              </a:rPr>
              <a:t>ﾏﾄﾘｯｸｽﾃﾞｰﾀ</a:t>
            </a:r>
            <a:endParaRPr lang="ja-JP" altLang="en-US" sz="1600">
              <a:solidFill>
                <a:schemeClr val="bg2"/>
              </a:solidFill>
            </a:endParaRPr>
          </a:p>
        </p:txBody>
      </p:sp>
      <p:sp>
        <p:nvSpPr>
          <p:cNvPr id="42196" name="Rectangle 401"/>
          <p:cNvSpPr>
            <a:spLocks noChangeArrowheads="1"/>
          </p:cNvSpPr>
          <p:nvPr/>
        </p:nvSpPr>
        <p:spPr bwMode="auto">
          <a:xfrm>
            <a:off x="1655763" y="5370513"/>
            <a:ext cx="6985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chemeClr val="bg2"/>
                </a:solidFill>
                <a:latin typeface="ＭＳ ゴシック" pitchFamily="49" charset="-128"/>
                <a:ea typeface="ＭＳ ゴシック" pitchFamily="49" charset="-128"/>
              </a:rPr>
              <a:t>解析法</a:t>
            </a:r>
            <a:endParaRPr lang="ja-JP" altLang="en-US" sz="1600">
              <a:solidFill>
                <a:schemeClr val="bg2"/>
              </a:solidFill>
            </a:endParaRPr>
          </a:p>
        </p:txBody>
      </p:sp>
      <p:sp>
        <p:nvSpPr>
          <p:cNvPr id="42197" name="Rectangle 402"/>
          <p:cNvSpPr>
            <a:spLocks noChangeArrowheads="1"/>
          </p:cNvSpPr>
          <p:nvPr/>
        </p:nvSpPr>
        <p:spPr bwMode="auto">
          <a:xfrm>
            <a:off x="2566988" y="4991100"/>
            <a:ext cx="1849437" cy="923925"/>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nvGrpSpPr>
          <p:cNvPr id="42198" name="Group 403"/>
          <p:cNvGrpSpPr>
            <a:grpSpLocks/>
          </p:cNvGrpSpPr>
          <p:nvPr/>
        </p:nvGrpSpPr>
        <p:grpSpPr bwMode="auto">
          <a:xfrm>
            <a:off x="2800350" y="5111750"/>
            <a:ext cx="1390650" cy="647700"/>
            <a:chOff x="1601" y="2307"/>
            <a:chExt cx="599" cy="267"/>
          </a:xfrm>
        </p:grpSpPr>
        <p:sp>
          <p:nvSpPr>
            <p:cNvPr id="42211" name="Rectangle 404"/>
            <p:cNvSpPr>
              <a:spLocks noChangeArrowheads="1"/>
            </p:cNvSpPr>
            <p:nvPr/>
          </p:nvSpPr>
          <p:spPr bwMode="auto">
            <a:xfrm>
              <a:off x="1601" y="2307"/>
              <a:ext cx="148" cy="42"/>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12" name="Rectangle 405"/>
            <p:cNvSpPr>
              <a:spLocks noChangeArrowheads="1"/>
            </p:cNvSpPr>
            <p:nvPr/>
          </p:nvSpPr>
          <p:spPr bwMode="auto">
            <a:xfrm>
              <a:off x="1601" y="2352"/>
              <a:ext cx="148" cy="42"/>
            </a:xfrm>
            <a:prstGeom prst="rect">
              <a:avLst/>
            </a:prstGeom>
            <a:solidFill>
              <a:srgbClr val="FFFF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13" name="Rectangle 406"/>
            <p:cNvSpPr>
              <a:spLocks noChangeArrowheads="1"/>
            </p:cNvSpPr>
            <p:nvPr/>
          </p:nvSpPr>
          <p:spPr bwMode="auto">
            <a:xfrm>
              <a:off x="1601" y="2397"/>
              <a:ext cx="148" cy="43"/>
            </a:xfrm>
            <a:prstGeom prst="rect">
              <a:avLst/>
            </a:prstGeom>
            <a:solidFill>
              <a:srgbClr val="FFFF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14" name="Rectangle 407"/>
            <p:cNvSpPr>
              <a:spLocks noChangeArrowheads="1"/>
            </p:cNvSpPr>
            <p:nvPr/>
          </p:nvSpPr>
          <p:spPr bwMode="auto">
            <a:xfrm>
              <a:off x="1601" y="2443"/>
              <a:ext cx="148" cy="41"/>
            </a:xfrm>
            <a:prstGeom prst="rect">
              <a:avLst/>
            </a:prstGeom>
            <a:solidFill>
              <a:srgbClr val="FFFF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15" name="Rectangle 408"/>
            <p:cNvSpPr>
              <a:spLocks noChangeArrowheads="1"/>
            </p:cNvSpPr>
            <p:nvPr/>
          </p:nvSpPr>
          <p:spPr bwMode="auto">
            <a:xfrm>
              <a:off x="1601" y="2487"/>
              <a:ext cx="148" cy="42"/>
            </a:xfrm>
            <a:prstGeom prst="rect">
              <a:avLst/>
            </a:prstGeom>
            <a:solidFill>
              <a:srgbClr val="FFFF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16" name="Rectangle 409"/>
            <p:cNvSpPr>
              <a:spLocks noChangeArrowheads="1"/>
            </p:cNvSpPr>
            <p:nvPr/>
          </p:nvSpPr>
          <p:spPr bwMode="auto">
            <a:xfrm>
              <a:off x="1601" y="2532"/>
              <a:ext cx="148" cy="42"/>
            </a:xfrm>
            <a:prstGeom prst="rect">
              <a:avLst/>
            </a:prstGeom>
            <a:solidFill>
              <a:srgbClr val="FFFF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17" name="Rectangle 410"/>
            <p:cNvSpPr>
              <a:spLocks noChangeArrowheads="1"/>
            </p:cNvSpPr>
            <p:nvPr/>
          </p:nvSpPr>
          <p:spPr bwMode="auto">
            <a:xfrm>
              <a:off x="1752" y="2307"/>
              <a:ext cx="148" cy="42"/>
            </a:xfrm>
            <a:prstGeom prst="rect">
              <a:avLst/>
            </a:prstGeom>
            <a:solidFill>
              <a:srgbClr val="CC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18" name="Rectangle 411"/>
            <p:cNvSpPr>
              <a:spLocks noChangeArrowheads="1"/>
            </p:cNvSpPr>
            <p:nvPr/>
          </p:nvSpPr>
          <p:spPr bwMode="auto">
            <a:xfrm>
              <a:off x="1752" y="2352"/>
              <a:ext cx="148" cy="42"/>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19" name="Rectangle 412"/>
            <p:cNvSpPr>
              <a:spLocks noChangeArrowheads="1"/>
            </p:cNvSpPr>
            <p:nvPr/>
          </p:nvSpPr>
          <p:spPr bwMode="auto">
            <a:xfrm>
              <a:off x="1752" y="2397"/>
              <a:ext cx="148" cy="43"/>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20" name="Rectangle 413"/>
            <p:cNvSpPr>
              <a:spLocks noChangeArrowheads="1"/>
            </p:cNvSpPr>
            <p:nvPr/>
          </p:nvSpPr>
          <p:spPr bwMode="auto">
            <a:xfrm>
              <a:off x="1752" y="2443"/>
              <a:ext cx="148" cy="41"/>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21" name="Rectangle 414"/>
            <p:cNvSpPr>
              <a:spLocks noChangeArrowheads="1"/>
            </p:cNvSpPr>
            <p:nvPr/>
          </p:nvSpPr>
          <p:spPr bwMode="auto">
            <a:xfrm>
              <a:off x="1752" y="2487"/>
              <a:ext cx="148" cy="42"/>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22" name="Rectangle 415"/>
            <p:cNvSpPr>
              <a:spLocks noChangeArrowheads="1"/>
            </p:cNvSpPr>
            <p:nvPr/>
          </p:nvSpPr>
          <p:spPr bwMode="auto">
            <a:xfrm>
              <a:off x="1752" y="2532"/>
              <a:ext cx="148" cy="42"/>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23" name="Rectangle 416"/>
            <p:cNvSpPr>
              <a:spLocks noChangeArrowheads="1"/>
            </p:cNvSpPr>
            <p:nvPr/>
          </p:nvSpPr>
          <p:spPr bwMode="auto">
            <a:xfrm>
              <a:off x="1902" y="2307"/>
              <a:ext cx="148" cy="42"/>
            </a:xfrm>
            <a:prstGeom prst="rect">
              <a:avLst/>
            </a:prstGeom>
            <a:solidFill>
              <a:srgbClr val="CC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24" name="Rectangle 417"/>
            <p:cNvSpPr>
              <a:spLocks noChangeArrowheads="1"/>
            </p:cNvSpPr>
            <p:nvPr/>
          </p:nvSpPr>
          <p:spPr bwMode="auto">
            <a:xfrm>
              <a:off x="1902" y="2352"/>
              <a:ext cx="148" cy="42"/>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25" name="Rectangle 418"/>
            <p:cNvSpPr>
              <a:spLocks noChangeArrowheads="1"/>
            </p:cNvSpPr>
            <p:nvPr/>
          </p:nvSpPr>
          <p:spPr bwMode="auto">
            <a:xfrm>
              <a:off x="1902" y="2397"/>
              <a:ext cx="148" cy="43"/>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26" name="Rectangle 419"/>
            <p:cNvSpPr>
              <a:spLocks noChangeArrowheads="1"/>
            </p:cNvSpPr>
            <p:nvPr/>
          </p:nvSpPr>
          <p:spPr bwMode="auto">
            <a:xfrm>
              <a:off x="1902" y="2443"/>
              <a:ext cx="148" cy="41"/>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27" name="Rectangle 420"/>
            <p:cNvSpPr>
              <a:spLocks noChangeArrowheads="1"/>
            </p:cNvSpPr>
            <p:nvPr/>
          </p:nvSpPr>
          <p:spPr bwMode="auto">
            <a:xfrm>
              <a:off x="1902" y="2487"/>
              <a:ext cx="148" cy="42"/>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28" name="Rectangle 421"/>
            <p:cNvSpPr>
              <a:spLocks noChangeArrowheads="1"/>
            </p:cNvSpPr>
            <p:nvPr/>
          </p:nvSpPr>
          <p:spPr bwMode="auto">
            <a:xfrm>
              <a:off x="1902" y="2532"/>
              <a:ext cx="148" cy="42"/>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29" name="Rectangle 422"/>
            <p:cNvSpPr>
              <a:spLocks noChangeArrowheads="1"/>
            </p:cNvSpPr>
            <p:nvPr/>
          </p:nvSpPr>
          <p:spPr bwMode="auto">
            <a:xfrm>
              <a:off x="2053" y="2307"/>
              <a:ext cx="147" cy="42"/>
            </a:xfrm>
            <a:prstGeom prst="rect">
              <a:avLst/>
            </a:prstGeom>
            <a:solidFill>
              <a:srgbClr val="CC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30" name="Rectangle 423"/>
            <p:cNvSpPr>
              <a:spLocks noChangeArrowheads="1"/>
            </p:cNvSpPr>
            <p:nvPr/>
          </p:nvSpPr>
          <p:spPr bwMode="auto">
            <a:xfrm>
              <a:off x="2053" y="2352"/>
              <a:ext cx="147" cy="42"/>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31" name="Rectangle 424"/>
            <p:cNvSpPr>
              <a:spLocks noChangeArrowheads="1"/>
            </p:cNvSpPr>
            <p:nvPr/>
          </p:nvSpPr>
          <p:spPr bwMode="auto">
            <a:xfrm>
              <a:off x="2053" y="2397"/>
              <a:ext cx="147" cy="43"/>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32" name="Rectangle 425"/>
            <p:cNvSpPr>
              <a:spLocks noChangeArrowheads="1"/>
            </p:cNvSpPr>
            <p:nvPr/>
          </p:nvSpPr>
          <p:spPr bwMode="auto">
            <a:xfrm>
              <a:off x="2053" y="2443"/>
              <a:ext cx="147" cy="41"/>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33" name="Rectangle 426"/>
            <p:cNvSpPr>
              <a:spLocks noChangeArrowheads="1"/>
            </p:cNvSpPr>
            <p:nvPr/>
          </p:nvSpPr>
          <p:spPr bwMode="auto">
            <a:xfrm>
              <a:off x="2053" y="2487"/>
              <a:ext cx="147" cy="42"/>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34" name="Rectangle 427"/>
            <p:cNvSpPr>
              <a:spLocks noChangeArrowheads="1"/>
            </p:cNvSpPr>
            <p:nvPr/>
          </p:nvSpPr>
          <p:spPr bwMode="auto">
            <a:xfrm>
              <a:off x="2053" y="2532"/>
              <a:ext cx="147" cy="42"/>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grpSp>
      <p:sp>
        <p:nvSpPr>
          <p:cNvPr id="42199" name="Rectangle 428"/>
          <p:cNvSpPr>
            <a:spLocks noChangeArrowheads="1"/>
          </p:cNvSpPr>
          <p:nvPr/>
        </p:nvSpPr>
        <p:spPr bwMode="auto">
          <a:xfrm>
            <a:off x="4402138" y="4987925"/>
            <a:ext cx="4483100" cy="936625"/>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200" b="1">
                <a:solidFill>
                  <a:schemeClr val="bg2"/>
                </a:solidFill>
              </a:rPr>
              <a:t>マトリックスの各交点に数値データが配列されている場合に、</a:t>
            </a:r>
            <a:br>
              <a:rPr lang="ja-JP" altLang="en-US" sz="1200" b="1">
                <a:solidFill>
                  <a:schemeClr val="bg2"/>
                </a:solidFill>
              </a:rPr>
            </a:br>
            <a:r>
              <a:rPr lang="ja-JP" altLang="en-US" sz="1200" b="1">
                <a:solidFill>
                  <a:schemeClr val="bg2"/>
                </a:solidFill>
              </a:rPr>
              <a:t>データのもつ情報を一度になるべく多く表現できるような合成得点（主成分）を求める事で、</a:t>
            </a:r>
            <a:r>
              <a:rPr lang="ja-JP" altLang="en-US" sz="1200" b="1">
                <a:solidFill>
                  <a:srgbClr val="FF3300"/>
                </a:solidFill>
              </a:rPr>
              <a:t>総合力や特性</a:t>
            </a:r>
            <a:r>
              <a:rPr lang="ja-JP" altLang="en-US" sz="1200" b="1">
                <a:solidFill>
                  <a:schemeClr val="bg2"/>
                </a:solidFill>
              </a:rPr>
              <a:t>を調べるための手法。</a:t>
            </a:r>
          </a:p>
        </p:txBody>
      </p:sp>
      <p:sp>
        <p:nvSpPr>
          <p:cNvPr id="42200" name="Rectangle 429"/>
          <p:cNvSpPr>
            <a:spLocks noChangeArrowheads="1"/>
          </p:cNvSpPr>
          <p:nvPr/>
        </p:nvSpPr>
        <p:spPr bwMode="auto">
          <a:xfrm>
            <a:off x="4402138" y="5915025"/>
            <a:ext cx="4483100" cy="819150"/>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2201" name="Rectangle 430"/>
          <p:cNvSpPr>
            <a:spLocks noChangeArrowheads="1"/>
          </p:cNvSpPr>
          <p:nvPr/>
        </p:nvSpPr>
        <p:spPr bwMode="auto">
          <a:xfrm>
            <a:off x="4502150" y="5957888"/>
            <a:ext cx="4483100"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200" b="1">
                <a:solidFill>
                  <a:schemeClr val="bg2"/>
                </a:solidFill>
                <a:latin typeface="ＭＳ ゴシック" pitchFamily="49" charset="-128"/>
                <a:ea typeface="ＭＳ ゴシック" pitchFamily="49" charset="-128"/>
              </a:rPr>
              <a:t>プロジェクトの作業日程や時間の管理のための</a:t>
            </a:r>
            <a:br>
              <a:rPr lang="ja-JP" altLang="en-US" sz="1200" b="1">
                <a:solidFill>
                  <a:schemeClr val="bg2"/>
                </a:solidFill>
                <a:latin typeface="ＭＳ ゴシック" pitchFamily="49" charset="-128"/>
                <a:ea typeface="ＭＳ ゴシック" pitchFamily="49" charset="-128"/>
              </a:rPr>
            </a:br>
            <a:r>
              <a:rPr lang="ja-JP" altLang="en-US" sz="1200" b="1">
                <a:solidFill>
                  <a:schemeClr val="bg2"/>
                </a:solidFill>
                <a:latin typeface="ＭＳ ゴシック" pitchFamily="49" charset="-128"/>
                <a:ea typeface="ＭＳ ゴシック" pitchFamily="49" charset="-128"/>
              </a:rPr>
              <a:t>ネットワーク図法。</a:t>
            </a:r>
            <a:r>
              <a:rPr lang="ja-JP" altLang="en-US" sz="1200" b="1">
                <a:solidFill>
                  <a:srgbClr val="FF3300"/>
                </a:solidFill>
                <a:latin typeface="ＭＳ ゴシック" pitchFamily="49" charset="-128"/>
                <a:ea typeface="ＭＳ ゴシック" pitchFamily="49" charset="-128"/>
              </a:rPr>
              <a:t>決められた日程で終了させる</a:t>
            </a:r>
            <a:r>
              <a:rPr lang="ja-JP" altLang="en-US" sz="1200" b="1">
                <a:solidFill>
                  <a:schemeClr val="bg2"/>
                </a:solidFill>
                <a:latin typeface="ＭＳ ゴシック" pitchFamily="49" charset="-128"/>
                <a:ea typeface="ＭＳ ゴシック" pitchFamily="49" charset="-128"/>
              </a:rPr>
              <a:t>には</a:t>
            </a:r>
            <a:br>
              <a:rPr lang="ja-JP" altLang="en-US" sz="1200" b="1">
                <a:solidFill>
                  <a:schemeClr val="bg2"/>
                </a:solidFill>
                <a:latin typeface="ＭＳ ゴシック" pitchFamily="49" charset="-128"/>
                <a:ea typeface="ＭＳ ゴシック" pitchFamily="49" charset="-128"/>
              </a:rPr>
            </a:br>
            <a:r>
              <a:rPr lang="ja-JP" altLang="en-US" sz="1200" b="1">
                <a:solidFill>
                  <a:schemeClr val="bg2"/>
                </a:solidFill>
                <a:latin typeface="ＭＳ ゴシック" pitchFamily="49" charset="-128"/>
                <a:ea typeface="ＭＳ ゴシック" pitchFamily="49" charset="-128"/>
              </a:rPr>
              <a:t>どの作業を遅らせてはならないかを明確にする手法でもある</a:t>
            </a:r>
          </a:p>
        </p:txBody>
      </p:sp>
      <p:sp>
        <p:nvSpPr>
          <p:cNvPr id="42202" name="Rectangle 431"/>
          <p:cNvSpPr>
            <a:spLocks noChangeArrowheads="1"/>
          </p:cNvSpPr>
          <p:nvPr/>
        </p:nvSpPr>
        <p:spPr bwMode="auto">
          <a:xfrm>
            <a:off x="4402138" y="1960563"/>
            <a:ext cx="4483100" cy="735012"/>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200" b="1">
                <a:solidFill>
                  <a:schemeClr val="bg2"/>
                </a:solidFill>
              </a:rPr>
              <a:t>アイデアや意見などの言語データを、カードに書き出し、</a:t>
            </a:r>
            <a:r>
              <a:rPr lang="ja-JP" altLang="en-US" sz="1200" b="1">
                <a:solidFill>
                  <a:srgbClr val="FF3300"/>
                </a:solidFill>
              </a:rPr>
              <a:t>類似する</a:t>
            </a:r>
            <a:r>
              <a:rPr lang="ja-JP" altLang="en-US" sz="1200" b="1">
                <a:solidFill>
                  <a:schemeClr val="bg2"/>
                </a:solidFill>
              </a:rPr>
              <a:t/>
            </a:r>
            <a:br>
              <a:rPr lang="ja-JP" altLang="en-US" sz="1200" b="1">
                <a:solidFill>
                  <a:schemeClr val="bg2"/>
                </a:solidFill>
              </a:rPr>
            </a:br>
            <a:r>
              <a:rPr lang="ja-JP" altLang="en-US" sz="1200" b="1">
                <a:solidFill>
                  <a:srgbClr val="FF3300"/>
                </a:solidFill>
              </a:rPr>
              <a:t>グループにまとめていく</a:t>
            </a:r>
            <a:r>
              <a:rPr lang="ja-JP" altLang="en-US" sz="1200" b="1">
                <a:solidFill>
                  <a:schemeClr val="bg2"/>
                </a:solidFill>
              </a:rPr>
              <a:t>ことにより、問題の本質をとらえ、問題解決に導くための手法。</a:t>
            </a:r>
          </a:p>
        </p:txBody>
      </p:sp>
      <p:sp>
        <p:nvSpPr>
          <p:cNvPr id="42203" name="Rectangle 433"/>
          <p:cNvSpPr>
            <a:spLocks noChangeArrowheads="1"/>
          </p:cNvSpPr>
          <p:nvPr/>
        </p:nvSpPr>
        <p:spPr bwMode="auto">
          <a:xfrm>
            <a:off x="668338" y="5651500"/>
            <a:ext cx="18288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1000" b="1">
                <a:solidFill>
                  <a:schemeClr val="bg2"/>
                </a:solidFill>
                <a:latin typeface="Arial" charset="0"/>
              </a:rPr>
              <a:t>Principal Component Analysis</a:t>
            </a:r>
            <a:endParaRPr lang="en-US" altLang="ja-JP" sz="1000" b="1">
              <a:solidFill>
                <a:schemeClr val="bg2"/>
              </a:solidFill>
            </a:endParaRPr>
          </a:p>
        </p:txBody>
      </p:sp>
      <p:sp>
        <p:nvSpPr>
          <p:cNvPr id="42204" name="Rectangle 434"/>
          <p:cNvSpPr>
            <a:spLocks noChangeArrowheads="1"/>
          </p:cNvSpPr>
          <p:nvPr/>
        </p:nvSpPr>
        <p:spPr bwMode="auto">
          <a:xfrm>
            <a:off x="1276350" y="6338888"/>
            <a:ext cx="12573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900">
                <a:solidFill>
                  <a:schemeClr val="bg2"/>
                </a:solidFill>
                <a:latin typeface="Arial" charset="0"/>
              </a:rPr>
              <a:t>Program Evaluation and </a:t>
            </a:r>
            <a:endParaRPr lang="en-US" altLang="ja-JP" sz="900">
              <a:solidFill>
                <a:schemeClr val="bg2"/>
              </a:solidFill>
            </a:endParaRPr>
          </a:p>
        </p:txBody>
      </p:sp>
      <p:sp>
        <p:nvSpPr>
          <p:cNvPr id="42205" name="Rectangle 435"/>
          <p:cNvSpPr>
            <a:spLocks noChangeArrowheads="1"/>
          </p:cNvSpPr>
          <p:nvPr/>
        </p:nvSpPr>
        <p:spPr bwMode="auto">
          <a:xfrm>
            <a:off x="1349375" y="6502400"/>
            <a:ext cx="83978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800">
                <a:solidFill>
                  <a:schemeClr val="bg2"/>
                </a:solidFill>
                <a:latin typeface="Arial" charset="0"/>
              </a:rPr>
              <a:t>Review Technique</a:t>
            </a:r>
            <a:endParaRPr lang="en-US" altLang="ja-JP" sz="800">
              <a:solidFill>
                <a:schemeClr val="bg2"/>
              </a:solidFill>
            </a:endParaRPr>
          </a:p>
        </p:txBody>
      </p:sp>
      <p:sp>
        <p:nvSpPr>
          <p:cNvPr id="42206" name="Rectangle 436"/>
          <p:cNvSpPr>
            <a:spLocks noChangeArrowheads="1"/>
          </p:cNvSpPr>
          <p:nvPr/>
        </p:nvSpPr>
        <p:spPr bwMode="auto">
          <a:xfrm>
            <a:off x="677863" y="4776788"/>
            <a:ext cx="17843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en-US" altLang="ja-JP" sz="900" b="1">
                <a:solidFill>
                  <a:schemeClr val="bg2"/>
                </a:solidFill>
                <a:latin typeface="Arial" charset="0"/>
              </a:rPr>
              <a:t>Process Decision Program Chart</a:t>
            </a:r>
            <a:endParaRPr lang="en-US" altLang="ja-JP" sz="900" b="1">
              <a:solidFill>
                <a:schemeClr val="bg2"/>
              </a:solidFill>
            </a:endParaRPr>
          </a:p>
        </p:txBody>
      </p:sp>
      <p:sp>
        <p:nvSpPr>
          <p:cNvPr id="42207" name="Rectangle 437"/>
          <p:cNvSpPr>
            <a:spLocks noChangeArrowheads="1"/>
          </p:cNvSpPr>
          <p:nvPr/>
        </p:nvSpPr>
        <p:spPr bwMode="auto">
          <a:xfrm>
            <a:off x="820738" y="6048375"/>
            <a:ext cx="15065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600" b="1">
                <a:solidFill>
                  <a:schemeClr val="bg2"/>
                </a:solidFill>
                <a:latin typeface="ＭＳ Ｐゴシック" charset="-128"/>
              </a:rPr>
              <a:t>ｱﾛｰ・ﾀﾞｲﾔｸﾞﾗﾑ法</a:t>
            </a:r>
            <a:endParaRPr lang="ja-JP" altLang="en-US" sz="1600">
              <a:solidFill>
                <a:schemeClr val="bg2"/>
              </a:solidFill>
            </a:endParaRPr>
          </a:p>
        </p:txBody>
      </p:sp>
      <p:sp>
        <p:nvSpPr>
          <p:cNvPr id="42208" name="Rectangle 445"/>
          <p:cNvSpPr>
            <a:spLocks noChangeArrowheads="1"/>
          </p:cNvSpPr>
          <p:nvPr/>
        </p:nvSpPr>
        <p:spPr bwMode="auto">
          <a:xfrm>
            <a:off x="4457700" y="4195763"/>
            <a:ext cx="4216400" cy="6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200" b="1">
                <a:solidFill>
                  <a:srgbClr val="000000"/>
                </a:solidFill>
                <a:latin typeface="ＭＳ ゴシック" pitchFamily="49" charset="-128"/>
                <a:ea typeface="ＭＳ ゴシック" pitchFamily="49" charset="-128"/>
              </a:rPr>
              <a:t>計画を実施するうえで、</a:t>
            </a:r>
            <a:r>
              <a:rPr lang="ja-JP" altLang="en-US" sz="1200" b="1">
                <a:solidFill>
                  <a:srgbClr val="FF3300"/>
                </a:solidFill>
                <a:latin typeface="ＭＳ ゴシック" pitchFamily="49" charset="-128"/>
                <a:ea typeface="ＭＳ ゴシック" pitchFamily="49" charset="-128"/>
              </a:rPr>
              <a:t>事前にさまざまな状況を予測</a:t>
            </a:r>
            <a:r>
              <a:rPr lang="ja-JP" altLang="en-US" sz="1200" b="1">
                <a:solidFill>
                  <a:srgbClr val="000000"/>
                </a:solidFill>
                <a:latin typeface="ＭＳ ゴシック" pitchFamily="49" charset="-128"/>
                <a:ea typeface="ＭＳ ゴシック" pitchFamily="49" charset="-128"/>
              </a:rPr>
              <a:t>し、できるだけ望ましい方向に導いたり、</a:t>
            </a:r>
            <a:r>
              <a:rPr lang="ja-JP" altLang="en-US" sz="1200" b="1">
                <a:solidFill>
                  <a:srgbClr val="FF3300"/>
                </a:solidFill>
                <a:latin typeface="ＭＳ ゴシック" pitchFamily="49" charset="-128"/>
                <a:ea typeface="ＭＳ ゴシック" pitchFamily="49" charset="-128"/>
              </a:rPr>
              <a:t>重大事態に至ることを回避</a:t>
            </a:r>
            <a:r>
              <a:rPr lang="ja-JP" altLang="en-US" sz="1200" b="1">
                <a:solidFill>
                  <a:srgbClr val="000000"/>
                </a:solidFill>
                <a:latin typeface="ＭＳ ゴシック" pitchFamily="49" charset="-128"/>
                <a:ea typeface="ＭＳ ゴシック" pitchFamily="49" charset="-128"/>
              </a:rPr>
              <a:t>する方案を得るための手法。</a:t>
            </a:r>
          </a:p>
        </p:txBody>
      </p:sp>
      <p:sp>
        <p:nvSpPr>
          <p:cNvPr id="42209" name="Text Box 446"/>
          <p:cNvSpPr txBox="1">
            <a:spLocks noChangeArrowheads="1"/>
          </p:cNvSpPr>
          <p:nvPr/>
        </p:nvSpPr>
        <p:spPr bwMode="auto">
          <a:xfrm>
            <a:off x="257175" y="188913"/>
            <a:ext cx="2595563"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lnSpc>
                <a:spcPct val="105000"/>
              </a:lnSpc>
              <a:spcBef>
                <a:spcPct val="0"/>
              </a:spcBef>
              <a:spcAft>
                <a:spcPct val="15000"/>
              </a:spcAft>
              <a:buFontTx/>
              <a:buNone/>
            </a:pPr>
            <a:r>
              <a:rPr lang="en-US" altLang="ja-JP" sz="2400">
                <a:solidFill>
                  <a:schemeClr val="bg1"/>
                </a:solidFill>
                <a:latin typeface="HGP創英角ﾎﾟｯﾌﾟ体" pitchFamily="50" charset="-128"/>
                <a:ea typeface="HGP創英角ﾎﾟｯﾌﾟ体" pitchFamily="50" charset="-128"/>
              </a:rPr>
              <a:t>■</a:t>
            </a:r>
            <a:r>
              <a:rPr lang="ja-JP" altLang="en-US" sz="2400">
                <a:solidFill>
                  <a:schemeClr val="bg1"/>
                </a:solidFill>
                <a:latin typeface="HGP創英角ﾎﾟｯﾌﾟ体" pitchFamily="50" charset="-128"/>
                <a:ea typeface="HGP創英角ﾎﾟｯﾌﾟ体" pitchFamily="50" charset="-128"/>
              </a:rPr>
              <a:t>新ＱＣ７つ道具</a:t>
            </a:r>
          </a:p>
        </p:txBody>
      </p:sp>
      <p:sp>
        <p:nvSpPr>
          <p:cNvPr id="42210" name="Text Box 447"/>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３９</a:t>
            </a:r>
            <a:endParaRPr lang="en-US" altLang="ja-JP" sz="1600">
              <a:solidFill>
                <a:schemeClr val="bg2"/>
              </a:solidFill>
              <a:ea typeface="HG正楷書体-PRO" pitchFamily="66" charset="-128"/>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14438" y="1214438"/>
            <a:ext cx="6715125" cy="442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1" name="Text Box 291"/>
          <p:cNvSpPr txBox="1">
            <a:spLocks noChangeArrowheads="1"/>
          </p:cNvSpPr>
          <p:nvPr/>
        </p:nvSpPr>
        <p:spPr bwMode="auto">
          <a:xfrm>
            <a:off x="8326438" y="66675"/>
            <a:ext cx="817562"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４０</a:t>
            </a:r>
            <a:endParaRPr lang="en-US" altLang="ja-JP" sz="1600">
              <a:solidFill>
                <a:schemeClr val="bg2"/>
              </a:solidFill>
              <a:ea typeface="HG正楷書体-PRO" pitchFamily="66" charset="-128"/>
            </a:endParaRPr>
          </a:p>
        </p:txBody>
      </p:sp>
    </p:spTree>
  </p:cSld>
  <p:clrMapOvr>
    <a:masterClrMapping/>
  </p:clrMapOvr>
  <p:transition>
    <p:pull dir="u"/>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98513" y="1257300"/>
            <a:ext cx="7239000" cy="412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5" name="Text Box 291"/>
          <p:cNvSpPr txBox="1">
            <a:spLocks noChangeArrowheads="1"/>
          </p:cNvSpPr>
          <p:nvPr/>
        </p:nvSpPr>
        <p:spPr bwMode="auto">
          <a:xfrm>
            <a:off x="8326438" y="66675"/>
            <a:ext cx="817562"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４１</a:t>
            </a:r>
            <a:endParaRPr lang="en-US" altLang="ja-JP" sz="1600">
              <a:solidFill>
                <a:schemeClr val="bg2"/>
              </a:solidFill>
              <a:ea typeface="HG正楷書体-PRO" pitchFamily="66" charset="-128"/>
            </a:endParaRPr>
          </a:p>
        </p:txBody>
      </p:sp>
    </p:spTree>
  </p:cSld>
  <p:clrMapOvr>
    <a:masterClrMapping/>
  </p:clrMapOvr>
  <p:transition>
    <p:pull dir="u"/>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291"/>
          <p:cNvSpPr txBox="1">
            <a:spLocks noChangeArrowheads="1"/>
          </p:cNvSpPr>
          <p:nvPr/>
        </p:nvSpPr>
        <p:spPr bwMode="auto">
          <a:xfrm>
            <a:off x="8326438" y="66675"/>
            <a:ext cx="817562"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４２</a:t>
            </a:r>
            <a:endParaRPr lang="en-US" altLang="ja-JP" sz="1600">
              <a:solidFill>
                <a:schemeClr val="bg2"/>
              </a:solidFill>
              <a:ea typeface="HG正楷書体-PRO" pitchFamily="66" charset="-128"/>
            </a:endParaRPr>
          </a:p>
        </p:txBody>
      </p:sp>
      <p:sp>
        <p:nvSpPr>
          <p:cNvPr id="45059" name="Text Box 7"/>
          <p:cNvSpPr txBox="1">
            <a:spLocks noChangeArrowheads="1"/>
          </p:cNvSpPr>
          <p:nvPr/>
        </p:nvSpPr>
        <p:spPr bwMode="auto">
          <a:xfrm>
            <a:off x="357188" y="398463"/>
            <a:ext cx="6157912"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2400" b="1">
                <a:solidFill>
                  <a:schemeClr val="bg2"/>
                </a:solidFill>
                <a:latin typeface="Meiryo UI" pitchFamily="50" charset="-128"/>
                <a:ea typeface="Meiryo UI" pitchFamily="50" charset="-128"/>
              </a:rPr>
              <a:t>◇</a:t>
            </a:r>
            <a:r>
              <a:rPr lang="ja-JP" altLang="en-US" sz="2400" b="1">
                <a:solidFill>
                  <a:schemeClr val="bg2"/>
                </a:solidFill>
                <a:latin typeface="Meiryo UI" pitchFamily="50" charset="-128"/>
                <a:ea typeface="Meiryo UI" pitchFamily="50" charset="-128"/>
              </a:rPr>
              <a:t>補足</a:t>
            </a:r>
          </a:p>
        </p:txBody>
      </p:sp>
      <p:sp>
        <p:nvSpPr>
          <p:cNvPr id="45060" name="Text Box 7"/>
          <p:cNvSpPr txBox="1">
            <a:spLocks noChangeArrowheads="1"/>
          </p:cNvSpPr>
          <p:nvPr/>
        </p:nvSpPr>
        <p:spPr bwMode="auto">
          <a:xfrm>
            <a:off x="744538" y="1031875"/>
            <a:ext cx="615632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2400" b="1">
                <a:solidFill>
                  <a:srgbClr val="0000FF"/>
                </a:solidFill>
                <a:latin typeface="Meiryo UI" pitchFamily="50" charset="-128"/>
                <a:ea typeface="Meiryo UI" pitchFamily="50" charset="-128"/>
              </a:rPr>
              <a:t>◇</a:t>
            </a:r>
            <a:r>
              <a:rPr lang="ja-JP" altLang="en-US" sz="2400" b="1">
                <a:solidFill>
                  <a:srgbClr val="0000FF"/>
                </a:solidFill>
                <a:latin typeface="Meiryo UI" pitchFamily="50" charset="-128"/>
                <a:ea typeface="Meiryo UI" pitchFamily="50" charset="-128"/>
              </a:rPr>
              <a:t>未然防止の意義の強調</a:t>
            </a:r>
          </a:p>
        </p:txBody>
      </p:sp>
      <p:sp>
        <p:nvSpPr>
          <p:cNvPr id="45061" name="Text Box 7"/>
          <p:cNvSpPr txBox="1">
            <a:spLocks noChangeArrowheads="1"/>
          </p:cNvSpPr>
          <p:nvPr/>
        </p:nvSpPr>
        <p:spPr bwMode="auto">
          <a:xfrm>
            <a:off x="1576388" y="1492250"/>
            <a:ext cx="6157912"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b="1">
                <a:solidFill>
                  <a:schemeClr val="bg2"/>
                </a:solidFill>
                <a:latin typeface="Meiryo UI" pitchFamily="50" charset="-128"/>
                <a:ea typeface="Meiryo UI" pitchFamily="50" charset="-128"/>
              </a:rPr>
              <a:t>・未然防止は成果が明確に認知されない</a:t>
            </a:r>
          </a:p>
        </p:txBody>
      </p:sp>
      <p:sp>
        <p:nvSpPr>
          <p:cNvPr id="2" name="下矢印 1"/>
          <p:cNvSpPr>
            <a:spLocks noChangeArrowheads="1"/>
          </p:cNvSpPr>
          <p:nvPr/>
        </p:nvSpPr>
        <p:spPr bwMode="auto">
          <a:xfrm>
            <a:off x="3327400" y="2422525"/>
            <a:ext cx="1295400" cy="520700"/>
          </a:xfrm>
          <a:prstGeom prst="downArrow">
            <a:avLst>
              <a:gd name="adj1" fmla="val 50000"/>
              <a:gd name="adj2" fmla="val 50000"/>
            </a:avLst>
          </a:prstGeom>
          <a:solidFill>
            <a:schemeClr val="accent1"/>
          </a:solidFill>
          <a:ln w="12700" cap="sq" algn="ctr">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8" name="Text Box 7"/>
          <p:cNvSpPr txBox="1">
            <a:spLocks noChangeArrowheads="1"/>
          </p:cNvSpPr>
          <p:nvPr/>
        </p:nvSpPr>
        <p:spPr bwMode="auto">
          <a:xfrm>
            <a:off x="1544638" y="3214688"/>
            <a:ext cx="615632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b="1">
                <a:solidFill>
                  <a:srgbClr val="FF0000"/>
                </a:solidFill>
                <a:latin typeface="Meiryo UI" pitchFamily="50" charset="-128"/>
                <a:ea typeface="Meiryo UI" pitchFamily="50" charset="-128"/>
              </a:rPr>
              <a:t>・問題を明らかにしたら褒める</a:t>
            </a:r>
          </a:p>
        </p:txBody>
      </p:sp>
      <p:sp>
        <p:nvSpPr>
          <p:cNvPr id="45064" name="Text Box 7"/>
          <p:cNvSpPr txBox="1">
            <a:spLocks noChangeArrowheads="1"/>
          </p:cNvSpPr>
          <p:nvPr/>
        </p:nvSpPr>
        <p:spPr bwMode="auto">
          <a:xfrm>
            <a:off x="1576388" y="1962150"/>
            <a:ext cx="6157912"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400" b="1">
                <a:solidFill>
                  <a:schemeClr val="bg2"/>
                </a:solidFill>
                <a:latin typeface="Meiryo UI" pitchFamily="50" charset="-128"/>
                <a:ea typeface="Meiryo UI" pitchFamily="50" charset="-128"/>
              </a:rPr>
              <a:t>・後工程への迷惑度は明らかにしたくない</a:t>
            </a:r>
          </a:p>
        </p:txBody>
      </p:sp>
      <p:grpSp>
        <p:nvGrpSpPr>
          <p:cNvPr id="3" name="グループ化 2"/>
          <p:cNvGrpSpPr>
            <a:grpSpLocks/>
          </p:cNvGrpSpPr>
          <p:nvPr/>
        </p:nvGrpSpPr>
        <p:grpSpPr bwMode="auto">
          <a:xfrm>
            <a:off x="1668463" y="3875088"/>
            <a:ext cx="7296150" cy="1103312"/>
            <a:chOff x="1669256" y="3875078"/>
            <a:chExt cx="7295356" cy="1102625"/>
          </a:xfrm>
        </p:grpSpPr>
        <p:sp>
          <p:nvSpPr>
            <p:cNvPr id="45067" name="Text Box 7"/>
            <p:cNvSpPr txBox="1">
              <a:spLocks noChangeArrowheads="1"/>
            </p:cNvSpPr>
            <p:nvPr/>
          </p:nvSpPr>
          <p:spPr bwMode="auto">
            <a:xfrm>
              <a:off x="1669256" y="3875078"/>
              <a:ext cx="32512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2000" b="1">
                  <a:solidFill>
                    <a:schemeClr val="bg2"/>
                  </a:solidFill>
                  <a:latin typeface="Meiryo UI" pitchFamily="50" charset="-128"/>
                  <a:ea typeface="Meiryo UI" pitchFamily="50" charset="-128"/>
                </a:rPr>
                <a:t>３人の石工の逸話</a:t>
              </a:r>
            </a:p>
          </p:txBody>
        </p:sp>
        <p:sp>
          <p:nvSpPr>
            <p:cNvPr id="45068" name="Text Box 7"/>
            <p:cNvSpPr txBox="1">
              <a:spLocks noChangeArrowheads="1"/>
            </p:cNvSpPr>
            <p:nvPr/>
          </p:nvSpPr>
          <p:spPr bwMode="auto">
            <a:xfrm>
              <a:off x="4000500" y="3900485"/>
              <a:ext cx="4964112"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600" b="1">
                  <a:solidFill>
                    <a:schemeClr val="bg2"/>
                  </a:solidFill>
                  <a:latin typeface="Meiryo UI" pitchFamily="50" charset="-128"/>
                  <a:ea typeface="Meiryo UI" pitchFamily="50" charset="-128"/>
                </a:rPr>
                <a:t>・私はレンガを積み重ねるつまらない仕事</a:t>
              </a:r>
              <a:endParaRPr lang="en-US" altLang="ja-JP" sz="1600" b="1">
                <a:solidFill>
                  <a:schemeClr val="bg2"/>
                </a:solidFill>
                <a:latin typeface="Meiryo UI" pitchFamily="50" charset="-128"/>
                <a:ea typeface="Meiryo UI" pitchFamily="50" charset="-128"/>
              </a:endParaRPr>
            </a:p>
            <a:p>
              <a:pPr eaLnBrk="1" hangingPunct="1">
                <a:spcBef>
                  <a:spcPct val="50000"/>
                </a:spcBef>
                <a:buFontTx/>
                <a:buNone/>
              </a:pPr>
              <a:r>
                <a:rPr lang="ja-JP" altLang="en-US" sz="1600" b="1">
                  <a:solidFill>
                    <a:schemeClr val="bg2"/>
                  </a:solidFill>
                  <a:latin typeface="Meiryo UI" pitchFamily="50" charset="-128"/>
                  <a:ea typeface="Meiryo UI" pitchFamily="50" charset="-128"/>
                </a:rPr>
                <a:t>・私はこれで稼いでいる</a:t>
              </a:r>
              <a:endParaRPr lang="en-US" altLang="ja-JP" sz="1600" b="1">
                <a:solidFill>
                  <a:schemeClr val="bg2"/>
                </a:solidFill>
                <a:latin typeface="Meiryo UI" pitchFamily="50" charset="-128"/>
                <a:ea typeface="Meiryo UI" pitchFamily="50" charset="-128"/>
              </a:endParaRPr>
            </a:p>
            <a:p>
              <a:pPr eaLnBrk="1" hangingPunct="1">
                <a:spcBef>
                  <a:spcPct val="50000"/>
                </a:spcBef>
                <a:buFontTx/>
                <a:buNone/>
              </a:pPr>
              <a:r>
                <a:rPr lang="ja-JP" altLang="en-US" sz="1600" b="1">
                  <a:solidFill>
                    <a:schemeClr val="bg2"/>
                  </a:solidFill>
                  <a:latin typeface="Meiryo UI" pitchFamily="50" charset="-128"/>
                  <a:ea typeface="Meiryo UI" pitchFamily="50" charset="-128"/>
                </a:rPr>
                <a:t>・私は礼拝堂という素晴らしいものを立てている</a:t>
              </a:r>
            </a:p>
          </p:txBody>
        </p:sp>
      </p:grpSp>
      <p:sp>
        <p:nvSpPr>
          <p:cNvPr id="12" name="テキスト ボックス 1"/>
          <p:cNvSpPr txBox="1">
            <a:spLocks noChangeArrowheads="1"/>
          </p:cNvSpPr>
          <p:nvPr/>
        </p:nvSpPr>
        <p:spPr bwMode="auto">
          <a:xfrm>
            <a:off x="1287463" y="5454650"/>
            <a:ext cx="62753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a:solidFill>
                  <a:schemeClr val="bg2"/>
                </a:solidFill>
                <a:latin typeface="HGP創英角ﾎﾟｯﾌﾟ体" pitchFamily="50" charset="-128"/>
                <a:ea typeface="HGP創英角ﾎﾟｯﾌﾟ体" pitchFamily="50" charset="-128"/>
              </a:rPr>
              <a:t>目的・意義を持たせることが大切！</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P spid="1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2">
            <a:hlinkClick r:id="rId3" action="ppaction://hlinkpres?slideindex=1&amp;slidetitle=" tooltip="ページ設定"/>
          </p:cNvPr>
          <p:cNvSpPr txBox="1">
            <a:spLocks noChangeArrowheads="1"/>
          </p:cNvSpPr>
          <p:nvPr/>
        </p:nvSpPr>
        <p:spPr bwMode="auto">
          <a:xfrm>
            <a:off x="1931988" y="893763"/>
            <a:ext cx="4227512" cy="1322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ja-JP" altLang="en-US" sz="8000" dirty="0">
                <a:solidFill>
                  <a:srgbClr val="006600"/>
                </a:solidFill>
                <a:effectLst>
                  <a:outerShdw blurRad="38100" dist="38100" dir="2700000" algn="tl">
                    <a:srgbClr val="000000"/>
                  </a:outerShdw>
                </a:effectLst>
                <a:ea typeface="HGP創英角ﾎﾟｯﾌﾟ体" pitchFamily="50" charset="-128"/>
              </a:rPr>
              <a:t>終わり</a:t>
            </a:r>
          </a:p>
        </p:txBody>
      </p:sp>
      <p:sp>
        <p:nvSpPr>
          <p:cNvPr id="46083" name="Text Box 8"/>
          <p:cNvSpPr txBox="1">
            <a:spLocks noChangeArrowheads="1"/>
          </p:cNvSpPr>
          <p:nvPr/>
        </p:nvSpPr>
        <p:spPr bwMode="auto">
          <a:xfrm>
            <a:off x="8689975" y="28575"/>
            <a:ext cx="393700"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5766" tIns="47884" rIns="95766" bIns="47884" anchor="ctr">
            <a:spAutoFit/>
          </a:bodyPr>
          <a:lstStyle>
            <a:lvl1pPr defTabSz="957263">
              <a:spcBef>
                <a:spcPct val="20000"/>
              </a:spcBef>
              <a:buChar char="•"/>
              <a:defRPr kumimoji="1" sz="3200">
                <a:solidFill>
                  <a:schemeClr val="tx1"/>
                </a:solidFill>
                <a:latin typeface="Times New Roman" pitchFamily="18" charset="0"/>
                <a:ea typeface="ＭＳ Ｐゴシック" charset="-128"/>
              </a:defRPr>
            </a:lvl1pPr>
            <a:lvl2pPr marL="742950" indent="-285750" defTabSz="957263">
              <a:spcBef>
                <a:spcPct val="20000"/>
              </a:spcBef>
              <a:buChar char="–"/>
              <a:defRPr kumimoji="1" sz="2800">
                <a:solidFill>
                  <a:schemeClr val="tx1"/>
                </a:solidFill>
                <a:latin typeface="Times New Roman" pitchFamily="18" charset="0"/>
                <a:ea typeface="ＭＳ Ｐゴシック" charset="-128"/>
              </a:defRPr>
            </a:lvl2pPr>
            <a:lvl3pPr marL="1143000" indent="-228600" defTabSz="957263">
              <a:spcBef>
                <a:spcPct val="20000"/>
              </a:spcBef>
              <a:buChar char="•"/>
              <a:defRPr kumimoji="1" sz="2400">
                <a:solidFill>
                  <a:schemeClr val="tx1"/>
                </a:solidFill>
                <a:latin typeface="Times New Roman" pitchFamily="18" charset="0"/>
                <a:ea typeface="ＭＳ Ｐゴシック" charset="-128"/>
              </a:defRPr>
            </a:lvl3pPr>
            <a:lvl4pPr marL="1600200" indent="-228600" defTabSz="957263">
              <a:spcBef>
                <a:spcPct val="20000"/>
              </a:spcBef>
              <a:buChar char="–"/>
              <a:defRPr kumimoji="1" sz="2000">
                <a:solidFill>
                  <a:schemeClr val="tx1"/>
                </a:solidFill>
                <a:latin typeface="Times New Roman" pitchFamily="18" charset="0"/>
                <a:ea typeface="ＭＳ Ｐゴシック" charset="-128"/>
              </a:defRPr>
            </a:lvl4pPr>
            <a:lvl5pPr marL="2057400" indent="-228600" defTabSz="957263">
              <a:spcBef>
                <a:spcPct val="20000"/>
              </a:spcBef>
              <a:buChar char="»"/>
              <a:defRPr kumimoji="1" sz="2000">
                <a:solidFill>
                  <a:schemeClr val="tx1"/>
                </a:solidFill>
                <a:latin typeface="Times New Roman" pitchFamily="18" charset="0"/>
                <a:ea typeface="ＭＳ Ｐゴシック" charset="-128"/>
              </a:defRPr>
            </a:lvl5pPr>
            <a:lvl6pPr marL="25146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r" eaLnBrk="1" hangingPunct="1">
              <a:spcBef>
                <a:spcPct val="50000"/>
              </a:spcBef>
              <a:buFontTx/>
              <a:buNone/>
            </a:pPr>
            <a:r>
              <a:rPr lang="en-US" altLang="ja-JP" sz="1600" b="1">
                <a:latin typeface="ＭＳ Ｐゴシック" charset="-128"/>
              </a:rPr>
              <a:t>68</a:t>
            </a:r>
          </a:p>
        </p:txBody>
      </p:sp>
      <p:sp>
        <p:nvSpPr>
          <p:cNvPr id="62473" name="Text Box 9"/>
          <p:cNvSpPr txBox="1">
            <a:spLocks noChangeArrowheads="1"/>
          </p:cNvSpPr>
          <p:nvPr/>
        </p:nvSpPr>
        <p:spPr bwMode="auto">
          <a:xfrm>
            <a:off x="2493963" y="5634038"/>
            <a:ext cx="4289425"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r>
              <a:rPr lang="ja-JP" altLang="en-US" i="1" u="sng" dirty="0">
                <a:solidFill>
                  <a:srgbClr val="CC0000"/>
                </a:solidFill>
                <a:effectLst>
                  <a:outerShdw blurRad="38100" dist="38100" dir="2700000" algn="tl">
                    <a:srgbClr val="000000"/>
                  </a:outerShdw>
                </a:effectLst>
                <a:ea typeface="HG創英角ｺﾞｼｯｸUB" pitchFamily="49" charset="-128"/>
              </a:rPr>
              <a:t>ＱＣサークル静岡地区</a:t>
            </a:r>
          </a:p>
        </p:txBody>
      </p:sp>
      <p:pic>
        <p:nvPicPr>
          <p:cNvPr id="46085" name="Picture 10" descr="21_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7400" y="4999038"/>
            <a:ext cx="1282700"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6"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62725" y="3378200"/>
            <a:ext cx="1968500" cy="1951038"/>
          </a:xfrm>
          <a:prstGeom prst="rect">
            <a:avLst/>
          </a:prstGeom>
          <a:noFill/>
          <a:ln>
            <a:noFill/>
          </a:ln>
          <a:effectLst>
            <a:outerShdw dist="107763" dir="189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6087" name="テキスト ボックス 1"/>
          <p:cNvSpPr txBox="1">
            <a:spLocks noChangeArrowheads="1"/>
          </p:cNvSpPr>
          <p:nvPr/>
        </p:nvSpPr>
        <p:spPr bwMode="auto">
          <a:xfrm>
            <a:off x="1846263" y="2457450"/>
            <a:ext cx="47164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3600">
                <a:solidFill>
                  <a:schemeClr val="bg2"/>
                </a:solidFill>
                <a:latin typeface="HGP創英角ﾎﾟｯﾌﾟ体" pitchFamily="50" charset="-128"/>
                <a:ea typeface="HGP創英角ﾎﾟｯﾌﾟ体" pitchFamily="50" charset="-128"/>
              </a:rPr>
              <a:t>ありがとうございました</a:t>
            </a:r>
          </a:p>
        </p:txBody>
      </p:sp>
      <p:sp>
        <p:nvSpPr>
          <p:cNvPr id="46088" name="Text Box 291"/>
          <p:cNvSpPr txBox="1">
            <a:spLocks noChangeArrowheads="1"/>
          </p:cNvSpPr>
          <p:nvPr/>
        </p:nvSpPr>
        <p:spPr bwMode="auto">
          <a:xfrm>
            <a:off x="8326438" y="66675"/>
            <a:ext cx="817562"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４３</a:t>
            </a:r>
            <a:endParaRPr lang="en-US" altLang="ja-JP" sz="1600">
              <a:solidFill>
                <a:schemeClr val="bg2"/>
              </a:solidFill>
              <a:ea typeface="HG正楷書体-PRO" pitchFamily="66" charset="-128"/>
            </a:endParaRPr>
          </a:p>
        </p:txBody>
      </p:sp>
    </p:spTree>
  </p:cSld>
  <p:clrMapOvr>
    <a:masterClrMapping/>
  </p:clrMapOvr>
  <p:transition spd="slow"/>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テキスト ボックス 1"/>
          <p:cNvSpPr txBox="1">
            <a:spLocks noChangeArrowheads="1"/>
          </p:cNvSpPr>
          <p:nvPr/>
        </p:nvSpPr>
        <p:spPr bwMode="auto">
          <a:xfrm>
            <a:off x="2747963" y="2478088"/>
            <a:ext cx="340042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4400">
                <a:solidFill>
                  <a:schemeClr val="bg2"/>
                </a:solidFill>
                <a:latin typeface="HGP創英角ﾎﾟｯﾌﾟ体" pitchFamily="50" charset="-128"/>
                <a:ea typeface="HGP創英角ﾎﾟｯﾌﾟ体" pitchFamily="50" charset="-128"/>
              </a:rPr>
              <a:t>ＡＰＰＥＮＤＩＸ</a:t>
            </a:r>
          </a:p>
        </p:txBody>
      </p:sp>
    </p:spTree>
  </p:cSld>
  <p:clrMapOvr>
    <a:masterClrMapping/>
  </p:clrMapOvr>
  <p:transition>
    <p:pull dir="u"/>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600" y="655638"/>
            <a:ext cx="7451725" cy="5592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Lst>
        </p:spPr>
      </p:pic>
      <p:sp>
        <p:nvSpPr>
          <p:cNvPr id="3" name="線吹き出し 2 (枠付き) 2"/>
          <p:cNvSpPr/>
          <p:nvPr/>
        </p:nvSpPr>
        <p:spPr bwMode="auto">
          <a:xfrm>
            <a:off x="7200900" y="3136900"/>
            <a:ext cx="1778000" cy="812800"/>
          </a:xfrm>
          <a:prstGeom prst="borderCallout2">
            <a:avLst>
              <a:gd name="adj1" fmla="val 18750"/>
              <a:gd name="adj2" fmla="val 953"/>
              <a:gd name="adj3" fmla="val 18750"/>
              <a:gd name="adj4" fmla="val -16667"/>
              <a:gd name="adj5" fmla="val 109985"/>
              <a:gd name="adj6" fmla="val -117615"/>
            </a:avLst>
          </a:prstGeom>
          <a:solidFill>
            <a:srgbClr val="FFFF00"/>
          </a:solidFill>
          <a:ln w="38100" cap="sq" cmpd="sng" algn="ctr">
            <a:solidFill>
              <a:schemeClr val="accent3">
                <a:lumMod val="75000"/>
              </a:schemeClr>
            </a:solidFill>
            <a:prstDash val="solid"/>
            <a:miter lim="800000"/>
            <a:headEnd type="none" w="sm" len="sm"/>
            <a:tailEnd type="stealth" w="lg" len="lg"/>
          </a:ln>
          <a:effectLst/>
          <a:extLst/>
        </p:spPr>
        <p:txBody>
          <a:bodyPr wrap="none"/>
          <a:lstStyle/>
          <a:p>
            <a:pPr eaLnBrk="1" hangingPunct="1">
              <a:defRPr/>
            </a:pPr>
            <a:r>
              <a:rPr lang="ja-JP" altLang="en-US" sz="1600" dirty="0">
                <a:solidFill>
                  <a:schemeClr val="bg2"/>
                </a:solidFill>
                <a:latin typeface="Meiryo UI" panose="020B0604030504040204" pitchFamily="50" charset="-128"/>
                <a:ea typeface="Meiryo UI" panose="020B0604030504040204" pitchFamily="50" charset="-128"/>
              </a:rPr>
              <a:t>これでは</a:t>
            </a:r>
            <a:endParaRPr lang="en-US" altLang="ja-JP" sz="1600" dirty="0">
              <a:solidFill>
                <a:schemeClr val="bg2"/>
              </a:solidFill>
              <a:latin typeface="Meiryo UI" panose="020B0604030504040204" pitchFamily="50" charset="-128"/>
              <a:ea typeface="Meiryo UI" panose="020B0604030504040204" pitchFamily="50" charset="-128"/>
            </a:endParaRPr>
          </a:p>
          <a:p>
            <a:pPr eaLnBrk="1" hangingPunct="1">
              <a:defRPr/>
            </a:pPr>
            <a:r>
              <a:rPr lang="ja-JP" altLang="en-US" sz="1600" dirty="0">
                <a:solidFill>
                  <a:schemeClr val="bg2"/>
                </a:solidFill>
                <a:latin typeface="Meiryo UI" panose="020B0604030504040204" pitchFamily="50" charset="-128"/>
                <a:ea typeface="Meiryo UI" panose="020B0604030504040204" pitchFamily="50" charset="-128"/>
              </a:rPr>
              <a:t>施策実行型と</a:t>
            </a:r>
            <a:endParaRPr lang="en-US" altLang="ja-JP" sz="1600" dirty="0">
              <a:solidFill>
                <a:schemeClr val="bg2"/>
              </a:solidFill>
              <a:latin typeface="Meiryo UI" panose="020B0604030504040204" pitchFamily="50" charset="-128"/>
              <a:ea typeface="Meiryo UI" panose="020B0604030504040204" pitchFamily="50" charset="-128"/>
            </a:endParaRPr>
          </a:p>
          <a:p>
            <a:pPr eaLnBrk="1" hangingPunct="1">
              <a:defRPr/>
            </a:pPr>
            <a:r>
              <a:rPr lang="ja-JP" altLang="en-US" sz="1600" dirty="0">
                <a:solidFill>
                  <a:schemeClr val="bg2"/>
                </a:solidFill>
                <a:latin typeface="Meiryo UI" panose="020B0604030504040204" pitchFamily="50" charset="-128"/>
                <a:ea typeface="Meiryo UI" panose="020B0604030504040204" pitchFamily="50" charset="-128"/>
              </a:rPr>
              <a:t>切り分けできない</a:t>
            </a:r>
          </a:p>
        </p:txBody>
      </p:sp>
      <p:sp>
        <p:nvSpPr>
          <p:cNvPr id="48132" name="動作設定ボタン : 戻る/前へ 1">
            <a:hlinkClick r:id="rId3" action="ppaction://hlinksldjump" highlightClick="1"/>
          </p:cNvPr>
          <p:cNvSpPr>
            <a:spLocks noChangeArrowheads="1"/>
          </p:cNvSpPr>
          <p:nvPr/>
        </p:nvSpPr>
        <p:spPr bwMode="auto">
          <a:xfrm>
            <a:off x="8089900" y="655638"/>
            <a:ext cx="558800" cy="474662"/>
          </a:xfrm>
          <a:prstGeom prst="actionButtonBackPrevious">
            <a:avLst/>
          </a:prstGeom>
          <a:solidFill>
            <a:schemeClr val="accent1"/>
          </a:solidFill>
          <a:ln w="12700" cap="sq" algn="ctr">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48133" name="正方形/長方形 10"/>
          <p:cNvSpPr>
            <a:spLocks noChangeArrowheads="1"/>
          </p:cNvSpPr>
          <p:nvPr/>
        </p:nvSpPr>
        <p:spPr bwMode="auto">
          <a:xfrm>
            <a:off x="4819650" y="50800"/>
            <a:ext cx="41592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000" b="1">
                <a:solidFill>
                  <a:schemeClr val="bg1"/>
                </a:solidFill>
                <a:latin typeface="Meiryo UI" pitchFamily="50" charset="-128"/>
                <a:ea typeface="Meiryo UI" pitchFamily="50" charset="-128"/>
              </a:rPr>
              <a:t>＊</a:t>
            </a:r>
            <a:r>
              <a:rPr lang="en-US" altLang="ja-JP" sz="2000" b="1">
                <a:solidFill>
                  <a:schemeClr val="bg1"/>
                </a:solidFill>
                <a:latin typeface="Meiryo UI" pitchFamily="50" charset="-128"/>
                <a:ea typeface="Meiryo UI" pitchFamily="50" charset="-128"/>
              </a:rPr>
              <a:t>QC</a:t>
            </a:r>
            <a:r>
              <a:rPr lang="ja-JP" altLang="en-US" sz="2000" b="1">
                <a:solidFill>
                  <a:schemeClr val="bg1"/>
                </a:solidFill>
                <a:latin typeface="Meiryo UI" pitchFamily="50" charset="-128"/>
                <a:ea typeface="Meiryo UI" pitchFamily="50" charset="-128"/>
              </a:rPr>
              <a:t>サークル誌</a:t>
            </a:r>
            <a:r>
              <a:rPr lang="en-US" altLang="ja-JP" sz="2000" b="1">
                <a:solidFill>
                  <a:schemeClr val="bg1"/>
                </a:solidFill>
                <a:latin typeface="Meiryo UI" pitchFamily="50" charset="-128"/>
                <a:ea typeface="Meiryo UI" pitchFamily="50" charset="-128"/>
              </a:rPr>
              <a:t>6</a:t>
            </a:r>
            <a:r>
              <a:rPr lang="ja-JP" altLang="en-US" sz="2000" b="1">
                <a:solidFill>
                  <a:schemeClr val="bg1"/>
                </a:solidFill>
                <a:latin typeface="Meiryo UI" pitchFamily="50" charset="-128"/>
                <a:ea typeface="Meiryo UI" pitchFamily="50" charset="-128"/>
              </a:rPr>
              <a:t>４７（</a:t>
            </a:r>
            <a:r>
              <a:rPr lang="en-US" altLang="ja-JP" sz="2000" b="1">
                <a:solidFill>
                  <a:schemeClr val="bg1"/>
                </a:solidFill>
                <a:latin typeface="Meiryo UI" pitchFamily="50" charset="-128"/>
                <a:ea typeface="Meiryo UI" pitchFamily="50" charset="-128"/>
              </a:rPr>
              <a:t>’1</a:t>
            </a:r>
            <a:r>
              <a:rPr lang="ja-JP" altLang="en-US" sz="2000" b="1">
                <a:solidFill>
                  <a:schemeClr val="bg1"/>
                </a:solidFill>
                <a:latin typeface="Meiryo UI" pitchFamily="50" charset="-128"/>
                <a:ea typeface="Meiryo UI" pitchFamily="50" charset="-128"/>
              </a:rPr>
              <a:t>５</a:t>
            </a:r>
            <a:r>
              <a:rPr lang="en-US" altLang="ja-JP" sz="2000" b="1">
                <a:solidFill>
                  <a:schemeClr val="bg1"/>
                </a:solidFill>
                <a:latin typeface="Meiryo UI" pitchFamily="50" charset="-128"/>
                <a:ea typeface="Meiryo UI" pitchFamily="50" charset="-128"/>
              </a:rPr>
              <a:t>/</a:t>
            </a:r>
            <a:r>
              <a:rPr lang="ja-JP" altLang="en-US" sz="2000" b="1">
                <a:solidFill>
                  <a:schemeClr val="bg1"/>
                </a:solidFill>
                <a:latin typeface="Meiryo UI" pitchFamily="50" charset="-128"/>
                <a:ea typeface="Meiryo UI" pitchFamily="50" charset="-128"/>
              </a:rPr>
              <a:t>６</a:t>
            </a:r>
            <a:r>
              <a:rPr lang="en-US" altLang="ja-JP" sz="2000" b="1">
                <a:solidFill>
                  <a:schemeClr val="bg1"/>
                </a:solidFill>
                <a:latin typeface="Meiryo UI" pitchFamily="50" charset="-128"/>
                <a:ea typeface="Meiryo UI" pitchFamily="50" charset="-128"/>
              </a:rPr>
              <a:t>)</a:t>
            </a:r>
            <a:endParaRPr lang="ja-JP" altLang="en-US" sz="2000" b="1">
              <a:solidFill>
                <a:schemeClr val="bg1"/>
              </a:solidFill>
              <a:latin typeface="Meiryo UI" pitchFamily="50" charset="-128"/>
              <a:ea typeface="Meiryo UI" pitchFamily="50" charset="-128"/>
            </a:endParaRPr>
          </a:p>
        </p:txBody>
      </p:sp>
    </p:spTree>
  </p:cSld>
  <p:clrMapOvr>
    <a:masterClrMapping/>
  </p:clrMapOvr>
  <p:transition>
    <p:pull dir="u"/>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22400" y="1724025"/>
            <a:ext cx="6232525" cy="351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dir="u"/>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60475" y="1338263"/>
            <a:ext cx="6534150" cy="418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dir="u"/>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41375" y="1416050"/>
            <a:ext cx="7202488" cy="413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正方形/長方形 3"/>
          <p:cNvSpPr/>
          <p:nvPr/>
        </p:nvSpPr>
        <p:spPr>
          <a:xfrm>
            <a:off x="190500" y="414338"/>
            <a:ext cx="5308600" cy="646112"/>
          </a:xfrm>
          <a:prstGeom prst="rect">
            <a:avLst/>
          </a:prstGeom>
          <a:ln w="22225" cmpd="thickThin">
            <a:noFill/>
          </a:ln>
        </p:spPr>
        <p:txBody>
          <a:bodyPr>
            <a:spAutoFit/>
          </a:bodyPr>
          <a:lstStyle/>
          <a:p>
            <a:pPr algn="ctr" eaLnBrk="1" hangingPunct="1">
              <a:defRPr/>
            </a:pPr>
            <a:r>
              <a:rPr lang="ja-JP" altLang="en-US" sz="3600" dirty="0">
                <a:solidFill>
                  <a:schemeClr val="bg2"/>
                </a:solidFill>
                <a:latin typeface="HGS創英角ﾎﾟｯﾌﾟ体" panose="040B0A00000000000000" pitchFamily="50" charset="-128"/>
                <a:ea typeface="HGS創英角ﾎﾟｯﾌﾟ体" panose="040B0A00000000000000" pitchFamily="50" charset="-128"/>
                <a:cs typeface="+mj-cs"/>
              </a:rPr>
              <a:t>なぜ未然防止が必要か</a:t>
            </a:r>
          </a:p>
        </p:txBody>
      </p:sp>
      <p:pic>
        <p:nvPicPr>
          <p:cNvPr id="6147" name="図 7"/>
          <p:cNvPicPr>
            <a:picLocks noChangeAspect="1"/>
          </p:cNvPicPr>
          <p:nvPr/>
        </p:nvPicPr>
        <p:blipFill>
          <a:blip r:embed="rId3">
            <a:extLst>
              <a:ext uri="{28A0092B-C50C-407E-A947-70E740481C1C}">
                <a14:useLocalDpi xmlns:a14="http://schemas.microsoft.com/office/drawing/2010/main" val="0"/>
              </a:ext>
            </a:extLst>
          </a:blip>
          <a:srcRect l="25877" t="27448" r="48482" b="12585"/>
          <a:stretch>
            <a:fillRect/>
          </a:stretch>
        </p:blipFill>
        <p:spPr bwMode="auto">
          <a:xfrm>
            <a:off x="6778625" y="265113"/>
            <a:ext cx="2149475" cy="282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Line 7"/>
          <p:cNvSpPr>
            <a:spLocks noChangeShapeType="1"/>
          </p:cNvSpPr>
          <p:nvPr/>
        </p:nvSpPr>
        <p:spPr bwMode="auto">
          <a:xfrm>
            <a:off x="179388" y="1114425"/>
            <a:ext cx="5319712" cy="0"/>
          </a:xfrm>
          <a:prstGeom prst="line">
            <a:avLst/>
          </a:prstGeom>
          <a:noFill/>
          <a:ln w="8890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tx1"/>
                  </a:outerShdw>
                </a:effectLst>
              </a14:hiddenEffects>
            </a:ext>
          </a:extLst>
        </p:spPr>
        <p:txBody>
          <a:bodyPr lIns="92075" tIns="46038" rIns="92075" bIns="46038"/>
          <a:lstStyle/>
          <a:p>
            <a:endParaRPr lang="ja-JP" altLang="en-US"/>
          </a:p>
        </p:txBody>
      </p:sp>
      <p:grpSp>
        <p:nvGrpSpPr>
          <p:cNvPr id="2" name="グループ化 1"/>
          <p:cNvGrpSpPr>
            <a:grpSpLocks/>
          </p:cNvGrpSpPr>
          <p:nvPr/>
        </p:nvGrpSpPr>
        <p:grpSpPr bwMode="auto">
          <a:xfrm>
            <a:off x="441325" y="2536825"/>
            <a:ext cx="5659438" cy="1290638"/>
            <a:chOff x="441325" y="2536825"/>
            <a:chExt cx="5659438" cy="1290638"/>
          </a:xfrm>
        </p:grpSpPr>
        <p:sp>
          <p:nvSpPr>
            <p:cNvPr id="6164" name="正方形/長方形 5"/>
            <p:cNvSpPr>
              <a:spLocks noChangeArrowheads="1"/>
            </p:cNvSpPr>
            <p:nvPr/>
          </p:nvSpPr>
          <p:spPr bwMode="auto">
            <a:xfrm>
              <a:off x="441325" y="2997200"/>
              <a:ext cx="565943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400" b="1">
                  <a:solidFill>
                    <a:schemeClr val="bg1"/>
                  </a:solidFill>
                  <a:latin typeface="Meiryo UI" pitchFamily="50" charset="-128"/>
                  <a:ea typeface="Meiryo UI" pitchFamily="50" charset="-128"/>
                </a:rPr>
                <a:t>◎ あらゆるプロセス（作業、設備等）</a:t>
              </a:r>
            </a:p>
            <a:p>
              <a:pPr>
                <a:spcBef>
                  <a:spcPct val="0"/>
                </a:spcBef>
                <a:buFontTx/>
                <a:buNone/>
              </a:pPr>
              <a:r>
                <a:rPr lang="ja-JP" altLang="en-US" sz="2400" b="1">
                  <a:solidFill>
                    <a:schemeClr val="bg1"/>
                  </a:solidFill>
                  <a:latin typeface="Meiryo UI" pitchFamily="50" charset="-128"/>
                  <a:ea typeface="Meiryo UI" pitchFamily="50" charset="-128"/>
                </a:rPr>
                <a:t>　 で起こる可能性がある。</a:t>
              </a:r>
            </a:p>
          </p:txBody>
        </p:sp>
        <p:sp>
          <p:nvSpPr>
            <p:cNvPr id="6165" name="正方形/長方形 10"/>
            <p:cNvSpPr>
              <a:spLocks noChangeArrowheads="1"/>
            </p:cNvSpPr>
            <p:nvPr/>
          </p:nvSpPr>
          <p:spPr bwMode="auto">
            <a:xfrm>
              <a:off x="441325" y="2536825"/>
              <a:ext cx="56594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400" b="1">
                  <a:solidFill>
                    <a:schemeClr val="bg1"/>
                  </a:solidFill>
                  <a:latin typeface="Meiryo UI" pitchFamily="50" charset="-128"/>
                  <a:ea typeface="Meiryo UI" pitchFamily="50" charset="-128"/>
                </a:rPr>
                <a:t>◎ 個々の発生率が非常に低い。</a:t>
              </a:r>
            </a:p>
          </p:txBody>
        </p:sp>
      </p:grpSp>
      <p:sp>
        <p:nvSpPr>
          <p:cNvPr id="6153" name="正方形/長方形 1"/>
          <p:cNvSpPr>
            <a:spLocks noChangeArrowheads="1"/>
          </p:cNvSpPr>
          <p:nvPr/>
        </p:nvSpPr>
        <p:spPr bwMode="auto">
          <a:xfrm>
            <a:off x="1509713" y="5792788"/>
            <a:ext cx="30575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b="1">
                <a:solidFill>
                  <a:srgbClr val="FF0000"/>
                </a:solidFill>
                <a:latin typeface="Meiryo UI" pitchFamily="50" charset="-128"/>
                <a:ea typeface="Meiryo UI" pitchFamily="50" charset="-128"/>
              </a:rPr>
              <a:t>未然防止が必要</a:t>
            </a:r>
            <a:endParaRPr lang="ja-JP" altLang="en-US" b="1">
              <a:latin typeface="Meiryo UI" pitchFamily="50" charset="-128"/>
              <a:ea typeface="Meiryo UI" pitchFamily="50" charset="-128"/>
            </a:endParaRPr>
          </a:p>
        </p:txBody>
      </p:sp>
      <p:grpSp>
        <p:nvGrpSpPr>
          <p:cNvPr id="7" name="グループ化 6"/>
          <p:cNvGrpSpPr>
            <a:grpSpLocks/>
          </p:cNvGrpSpPr>
          <p:nvPr/>
        </p:nvGrpSpPr>
        <p:grpSpPr bwMode="auto">
          <a:xfrm>
            <a:off x="441325" y="4394200"/>
            <a:ext cx="5915025" cy="1682750"/>
            <a:chOff x="441325" y="4394200"/>
            <a:chExt cx="5915025" cy="1682750"/>
          </a:xfrm>
        </p:grpSpPr>
        <p:sp>
          <p:nvSpPr>
            <p:cNvPr id="6162" name="正方形/長方形 6"/>
            <p:cNvSpPr>
              <a:spLocks noChangeArrowheads="1"/>
            </p:cNvSpPr>
            <p:nvPr/>
          </p:nvSpPr>
          <p:spPr bwMode="auto">
            <a:xfrm>
              <a:off x="441325" y="4394200"/>
              <a:ext cx="59150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400" b="1">
                  <a:solidFill>
                    <a:srgbClr val="000000"/>
                  </a:solidFill>
                  <a:latin typeface="Meiryo UI" pitchFamily="50" charset="-128"/>
                  <a:ea typeface="Meiryo UI" pitchFamily="50" charset="-128"/>
                </a:rPr>
                <a:t>発生したものをいくら対策しても</a:t>
              </a:r>
            </a:p>
            <a:p>
              <a:pPr>
                <a:spcBef>
                  <a:spcPct val="0"/>
                </a:spcBef>
                <a:buFontTx/>
                <a:buNone/>
              </a:pPr>
              <a:r>
                <a:rPr lang="ja-JP" altLang="en-US" sz="2400" b="1">
                  <a:solidFill>
                    <a:srgbClr val="FF0000"/>
                  </a:solidFill>
                  <a:latin typeface="Meiryo UI" pitchFamily="50" charset="-128"/>
                  <a:ea typeface="Meiryo UI" pitchFamily="50" charset="-128"/>
                </a:rPr>
                <a:t>もぐらたたき</a:t>
              </a:r>
              <a:r>
                <a:rPr lang="ja-JP" altLang="en-US" sz="2400" b="1">
                  <a:solidFill>
                    <a:srgbClr val="000000"/>
                  </a:solidFill>
                  <a:latin typeface="Meiryo UI" pitchFamily="50" charset="-128"/>
                  <a:ea typeface="Meiryo UI" pitchFamily="50" charset="-128"/>
                </a:rPr>
                <a:t>にしかならない</a:t>
              </a:r>
              <a:endParaRPr lang="ja-JP" altLang="en-US" sz="2400" b="1">
                <a:latin typeface="Meiryo UI" pitchFamily="50" charset="-128"/>
                <a:ea typeface="Meiryo UI" pitchFamily="50" charset="-128"/>
              </a:endParaRPr>
            </a:p>
          </p:txBody>
        </p:sp>
        <p:pic>
          <p:nvPicPr>
            <p:cNvPr id="6163" name="図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56150" y="4887913"/>
              <a:ext cx="1190625" cy="118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152" name="正方形/長方形 10"/>
          <p:cNvSpPr>
            <a:spLocks noChangeArrowheads="1"/>
          </p:cNvSpPr>
          <p:nvPr/>
        </p:nvSpPr>
        <p:spPr bwMode="auto">
          <a:xfrm>
            <a:off x="441325" y="1593850"/>
            <a:ext cx="5160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400" b="1">
                <a:solidFill>
                  <a:schemeClr val="bg2"/>
                </a:solidFill>
                <a:latin typeface="Meiryo UI" pitchFamily="50" charset="-128"/>
                <a:ea typeface="Meiryo UI" pitchFamily="50" charset="-128"/>
              </a:rPr>
              <a:t>職場で発生した問題を解決する。</a:t>
            </a:r>
          </a:p>
        </p:txBody>
      </p:sp>
      <p:sp>
        <p:nvSpPr>
          <p:cNvPr id="5" name="右矢印 4"/>
          <p:cNvSpPr/>
          <p:nvPr/>
        </p:nvSpPr>
        <p:spPr bwMode="auto">
          <a:xfrm>
            <a:off x="5602288" y="1593850"/>
            <a:ext cx="754062" cy="598488"/>
          </a:xfrm>
          <a:prstGeom prst="rightArrow">
            <a:avLst/>
          </a:prstGeom>
          <a:solidFill>
            <a:schemeClr val="bg1">
              <a:lumMod val="20000"/>
              <a:lumOff val="80000"/>
            </a:schemeClr>
          </a:solidFill>
          <a:ln w="12700" cap="sq" cmpd="sng" algn="ctr">
            <a:solidFill>
              <a:schemeClr val="bg2"/>
            </a:solidFill>
            <a:prstDash val="solid"/>
            <a:miter lim="800000"/>
            <a:headEnd type="none" w="sm" len="sm"/>
            <a:tailEnd type="none" w="sm" len="sm"/>
          </a:ln>
          <a:effectLst/>
          <a:extLst/>
        </p:spPr>
        <p:txBody>
          <a:bodyPr wrap="none"/>
          <a:lstStyle/>
          <a:p>
            <a:pPr eaLnBrk="1" hangingPunct="1">
              <a:defRPr/>
            </a:pPr>
            <a:endParaRPr lang="ja-JP" altLang="en-US"/>
          </a:p>
        </p:txBody>
      </p:sp>
      <p:grpSp>
        <p:nvGrpSpPr>
          <p:cNvPr id="6" name="グループ化 5"/>
          <p:cNvGrpSpPr>
            <a:grpSpLocks/>
          </p:cNvGrpSpPr>
          <p:nvPr/>
        </p:nvGrpSpPr>
        <p:grpSpPr bwMode="auto">
          <a:xfrm>
            <a:off x="5761038" y="3092450"/>
            <a:ext cx="3217862" cy="3270250"/>
            <a:chOff x="5761038" y="3092450"/>
            <a:chExt cx="3217862" cy="3270250"/>
          </a:xfrm>
        </p:grpSpPr>
        <p:pic>
          <p:nvPicPr>
            <p:cNvPr id="6159" name="図 8"/>
            <p:cNvPicPr>
              <a:picLocks noChangeAspect="1"/>
            </p:cNvPicPr>
            <p:nvPr/>
          </p:nvPicPr>
          <p:blipFill>
            <a:blip r:embed="rId5">
              <a:extLst>
                <a:ext uri="{28A0092B-C50C-407E-A947-70E740481C1C}">
                  <a14:useLocalDpi xmlns:a14="http://schemas.microsoft.com/office/drawing/2010/main" val="0"/>
                </a:ext>
              </a:extLst>
            </a:blip>
            <a:srcRect l="51234" t="27112" r="23218" b="12923"/>
            <a:stretch>
              <a:fillRect/>
            </a:stretch>
          </p:blipFill>
          <p:spPr bwMode="auto">
            <a:xfrm>
              <a:off x="6805613" y="3494088"/>
              <a:ext cx="2173287" cy="286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下矢印 2"/>
            <p:cNvSpPr/>
            <p:nvPr/>
          </p:nvSpPr>
          <p:spPr bwMode="auto">
            <a:xfrm>
              <a:off x="7567613" y="3092450"/>
              <a:ext cx="569912" cy="444500"/>
            </a:xfrm>
            <a:prstGeom prst="downArrow">
              <a:avLst/>
            </a:prstGeom>
            <a:solidFill>
              <a:schemeClr val="accent6">
                <a:lumMod val="20000"/>
                <a:lumOff val="80000"/>
              </a:schemeClr>
            </a:solidFill>
            <a:ln w="12700" cap="sq" cmpd="sng" algn="ctr">
              <a:solidFill>
                <a:schemeClr val="bg2"/>
              </a:solidFill>
              <a:prstDash val="solid"/>
              <a:miter lim="800000"/>
              <a:headEnd type="none" w="sm" len="sm"/>
              <a:tailEnd type="none" w="sm" len="sm"/>
            </a:ln>
            <a:effectLst/>
            <a:extLst/>
          </p:spPr>
          <p:txBody>
            <a:bodyPr wrap="none"/>
            <a:lstStyle/>
            <a:p>
              <a:pPr eaLnBrk="1" hangingPunct="1">
                <a:defRPr/>
              </a:pPr>
              <a:endParaRPr lang="ja-JP" altLang="en-US"/>
            </a:p>
          </p:txBody>
        </p:sp>
        <p:sp>
          <p:nvSpPr>
            <p:cNvPr id="14" name="右矢印 13"/>
            <p:cNvSpPr/>
            <p:nvPr/>
          </p:nvSpPr>
          <p:spPr bwMode="auto">
            <a:xfrm rot="1058171">
              <a:off x="5761038" y="3367088"/>
              <a:ext cx="754062" cy="596900"/>
            </a:xfrm>
            <a:prstGeom prst="rightArrow">
              <a:avLst/>
            </a:prstGeom>
            <a:solidFill>
              <a:schemeClr val="bg1">
                <a:lumMod val="20000"/>
                <a:lumOff val="80000"/>
              </a:schemeClr>
            </a:solidFill>
            <a:ln w="12700" cap="sq" cmpd="sng" algn="ctr">
              <a:solidFill>
                <a:schemeClr val="bg2"/>
              </a:solidFill>
              <a:prstDash val="solid"/>
              <a:miter lim="800000"/>
              <a:headEnd type="none" w="sm" len="sm"/>
              <a:tailEnd type="none" w="sm" len="sm"/>
            </a:ln>
            <a:effectLst/>
            <a:extLst/>
          </p:spPr>
          <p:txBody>
            <a:bodyPr wrap="none"/>
            <a:lstStyle/>
            <a:p>
              <a:pPr eaLnBrk="1" hangingPunct="1">
                <a:defRPr/>
              </a:pPr>
              <a:endParaRPr lang="ja-JP" altLang="en-US"/>
            </a:p>
          </p:txBody>
        </p:sp>
      </p:grpSp>
      <p:sp>
        <p:nvSpPr>
          <p:cNvPr id="15" name="下矢印 14"/>
          <p:cNvSpPr/>
          <p:nvPr/>
        </p:nvSpPr>
        <p:spPr bwMode="auto">
          <a:xfrm>
            <a:off x="2554288" y="2078038"/>
            <a:ext cx="569912" cy="444500"/>
          </a:xfrm>
          <a:prstGeom prst="downArrow">
            <a:avLst/>
          </a:prstGeom>
          <a:solidFill>
            <a:schemeClr val="accent6">
              <a:lumMod val="20000"/>
              <a:lumOff val="80000"/>
            </a:schemeClr>
          </a:solidFill>
          <a:ln w="12700" cap="sq" cmpd="sng" algn="ctr">
            <a:solidFill>
              <a:schemeClr val="bg2"/>
            </a:solidFill>
            <a:prstDash val="solid"/>
            <a:miter lim="800000"/>
            <a:headEnd type="none" w="sm" len="sm"/>
            <a:tailEnd type="none" w="sm" len="sm"/>
          </a:ln>
          <a:effectLst/>
          <a:extLst/>
        </p:spPr>
        <p:txBody>
          <a:bodyPr wrap="none"/>
          <a:lstStyle/>
          <a:p>
            <a:pPr eaLnBrk="1" hangingPunct="1">
              <a:defRPr/>
            </a:pPr>
            <a:endParaRPr lang="ja-JP" altLang="en-US"/>
          </a:p>
        </p:txBody>
      </p:sp>
      <p:sp>
        <p:nvSpPr>
          <p:cNvPr id="16" name="下矢印 15"/>
          <p:cNvSpPr/>
          <p:nvPr/>
        </p:nvSpPr>
        <p:spPr bwMode="auto">
          <a:xfrm>
            <a:off x="2554288" y="3892550"/>
            <a:ext cx="569912" cy="446088"/>
          </a:xfrm>
          <a:prstGeom prst="downArrow">
            <a:avLst/>
          </a:prstGeom>
          <a:solidFill>
            <a:schemeClr val="accent6">
              <a:lumMod val="20000"/>
              <a:lumOff val="80000"/>
            </a:schemeClr>
          </a:solidFill>
          <a:ln w="12700" cap="sq" cmpd="sng" algn="ctr">
            <a:solidFill>
              <a:schemeClr val="bg2"/>
            </a:solidFill>
            <a:prstDash val="solid"/>
            <a:miter lim="800000"/>
            <a:headEnd type="none" w="sm" len="sm"/>
            <a:tailEnd type="none" w="sm" len="sm"/>
          </a:ln>
          <a:effectLst/>
          <a:extLst/>
        </p:spPr>
        <p:txBody>
          <a:bodyPr wrap="none"/>
          <a:lstStyle/>
          <a:p>
            <a:pPr eaLnBrk="1" hangingPunct="1">
              <a:defRPr/>
            </a:pPr>
            <a:endParaRPr lang="ja-JP" altLang="en-US"/>
          </a:p>
        </p:txBody>
      </p:sp>
      <p:sp>
        <p:nvSpPr>
          <p:cNvPr id="17" name="下矢印 16"/>
          <p:cNvSpPr/>
          <p:nvPr/>
        </p:nvSpPr>
        <p:spPr bwMode="auto">
          <a:xfrm>
            <a:off x="2554288" y="5362575"/>
            <a:ext cx="569912" cy="444500"/>
          </a:xfrm>
          <a:prstGeom prst="downArrow">
            <a:avLst/>
          </a:prstGeom>
          <a:solidFill>
            <a:schemeClr val="accent6">
              <a:lumMod val="20000"/>
              <a:lumOff val="80000"/>
            </a:schemeClr>
          </a:solidFill>
          <a:ln w="12700" cap="sq" cmpd="sng" algn="ctr">
            <a:solidFill>
              <a:schemeClr val="bg2"/>
            </a:solidFill>
            <a:prstDash val="solid"/>
            <a:miter lim="800000"/>
            <a:headEnd type="none" w="sm" len="sm"/>
            <a:tailEnd type="none" w="sm" len="sm"/>
          </a:ln>
          <a:effectLst/>
          <a:extLst/>
        </p:spPr>
        <p:txBody>
          <a:bodyPr wrap="none"/>
          <a:lstStyle/>
          <a:p>
            <a:pPr eaLnBrk="1" hangingPunct="1">
              <a:defRPr/>
            </a:pPr>
            <a:endParaRPr lang="ja-JP" altLang="en-US"/>
          </a:p>
        </p:txBody>
      </p:sp>
      <p:sp>
        <p:nvSpPr>
          <p:cNvPr id="6158" name="Text Box 291"/>
          <p:cNvSpPr txBox="1">
            <a:spLocks noChangeArrowheads="1"/>
          </p:cNvSpPr>
          <p:nvPr/>
        </p:nvSpPr>
        <p:spPr bwMode="auto">
          <a:xfrm>
            <a:off x="8278813" y="96838"/>
            <a:ext cx="6492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５</a:t>
            </a:r>
            <a:endParaRPr lang="en-US" altLang="ja-JP" sz="1600">
              <a:solidFill>
                <a:schemeClr val="bg2"/>
              </a:solidFill>
              <a:ea typeface="HG正楷書体-PRO" pitchFamily="66"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par>
                                <p:cTn id="12" presetID="10" presetClass="entr" presetSubtype="0"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nodeType="afterGroup">
                            <p:stCondLst>
                              <p:cond delay="5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childTnLst>
                          </p:cTn>
                        </p:par>
                        <p:par>
                          <p:cTn id="29" fill="hold" nodeType="afterGroup">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6153"/>
                                        </p:tgtEl>
                                        <p:attrNameLst>
                                          <p:attrName>style.visibility</p:attrName>
                                        </p:attrNameLst>
                                      </p:cBhvr>
                                      <p:to>
                                        <p:strVal val="visible"/>
                                      </p:to>
                                    </p:set>
                                    <p:animEffect transition="in" filter="fade">
                                      <p:cBhvr>
                                        <p:cTn id="32" dur="500"/>
                                        <p:tgtEl>
                                          <p:spTgt spid="6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3" grpId="0"/>
      <p:bldP spid="15" grpId="0" animBg="1"/>
      <p:bldP spid="16" grpId="0" animBg="1"/>
      <p:bldP spid="17"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図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8225" y="1027113"/>
            <a:ext cx="7058025" cy="4611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dir="u"/>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20713" y="747713"/>
            <a:ext cx="7802562"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dir="u"/>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52450" y="831850"/>
            <a:ext cx="7488238" cy="475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dir="u"/>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2100" y="838200"/>
            <a:ext cx="8475663" cy="522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dir="u"/>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12775" y="1014413"/>
            <a:ext cx="7793038" cy="499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dir="u"/>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71588" y="1524000"/>
            <a:ext cx="660082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dir="u"/>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8750" y="312738"/>
            <a:ext cx="8721725" cy="5961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dir="u"/>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図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57313" y="1139825"/>
            <a:ext cx="650557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dir="u"/>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96913" y="831850"/>
            <a:ext cx="7978775" cy="466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dir="u"/>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5663" y="985838"/>
            <a:ext cx="7335837" cy="490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70" name="Line 7"/>
          <p:cNvSpPr>
            <a:spLocks noChangeShapeType="1"/>
          </p:cNvSpPr>
          <p:nvPr/>
        </p:nvSpPr>
        <p:spPr bwMode="auto">
          <a:xfrm>
            <a:off x="128588" y="989013"/>
            <a:ext cx="5614987" cy="34925"/>
          </a:xfrm>
          <a:prstGeom prst="line">
            <a:avLst/>
          </a:prstGeom>
          <a:noFill/>
          <a:ln w="8890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tx1"/>
                  </a:outerShdw>
                </a:effectLst>
              </a14:hiddenEffects>
            </a:ext>
          </a:extLst>
        </p:spPr>
        <p:txBody>
          <a:bodyPr lIns="92075" tIns="46038" rIns="92075" bIns="46038"/>
          <a:lstStyle/>
          <a:p>
            <a:endParaRPr lang="ja-JP" altLang="en-US"/>
          </a:p>
        </p:txBody>
      </p:sp>
      <p:sp>
        <p:nvSpPr>
          <p:cNvPr id="7171" name="正方形/長方形 10"/>
          <p:cNvSpPr>
            <a:spLocks noChangeArrowheads="1"/>
          </p:cNvSpPr>
          <p:nvPr/>
        </p:nvSpPr>
        <p:spPr bwMode="auto">
          <a:xfrm>
            <a:off x="590550" y="2005013"/>
            <a:ext cx="73898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400" b="1">
                <a:solidFill>
                  <a:schemeClr val="bg2"/>
                </a:solidFill>
                <a:latin typeface="Meiryo UI" pitchFamily="50" charset="-128"/>
                <a:ea typeface="Meiryo UI" pitchFamily="50" charset="-128"/>
              </a:rPr>
              <a:t>「自分だけは大丈夫だろう」　と思っていませんか</a:t>
            </a:r>
          </a:p>
        </p:txBody>
      </p:sp>
      <p:sp>
        <p:nvSpPr>
          <p:cNvPr id="14" name="右矢印 13"/>
          <p:cNvSpPr/>
          <p:nvPr/>
        </p:nvSpPr>
        <p:spPr bwMode="auto">
          <a:xfrm rot="5400000">
            <a:off x="3763962" y="4303713"/>
            <a:ext cx="409575" cy="666750"/>
          </a:xfrm>
          <a:prstGeom prst="rightArrow">
            <a:avLst/>
          </a:prstGeom>
          <a:solidFill>
            <a:schemeClr val="bg1">
              <a:lumMod val="20000"/>
              <a:lumOff val="80000"/>
            </a:schemeClr>
          </a:solidFill>
          <a:ln w="12700" cap="sq" cmpd="sng" algn="ctr">
            <a:solidFill>
              <a:schemeClr val="bg2"/>
            </a:solidFill>
            <a:prstDash val="solid"/>
            <a:miter lim="800000"/>
            <a:headEnd type="none" w="sm" len="sm"/>
            <a:tailEnd type="none" w="sm" len="sm"/>
          </a:ln>
          <a:effectLst/>
          <a:extLst/>
        </p:spPr>
        <p:txBody>
          <a:bodyPr wrap="none"/>
          <a:lstStyle/>
          <a:p>
            <a:pPr eaLnBrk="1" hangingPunct="1">
              <a:defRPr/>
            </a:pPr>
            <a:endParaRPr lang="ja-JP" altLang="en-US"/>
          </a:p>
        </p:txBody>
      </p:sp>
      <p:grpSp>
        <p:nvGrpSpPr>
          <p:cNvPr id="2" name="グループ化 1"/>
          <p:cNvGrpSpPr>
            <a:grpSpLocks/>
          </p:cNvGrpSpPr>
          <p:nvPr/>
        </p:nvGrpSpPr>
        <p:grpSpPr bwMode="auto">
          <a:xfrm>
            <a:off x="590550" y="2959100"/>
            <a:ext cx="7685088" cy="1417638"/>
            <a:chOff x="590550" y="2959100"/>
            <a:chExt cx="7685088" cy="1417638"/>
          </a:xfrm>
        </p:grpSpPr>
        <p:sp>
          <p:nvSpPr>
            <p:cNvPr id="7183" name="角丸四角形 1"/>
            <p:cNvSpPr>
              <a:spLocks noChangeArrowheads="1"/>
            </p:cNvSpPr>
            <p:nvPr/>
          </p:nvSpPr>
          <p:spPr bwMode="auto">
            <a:xfrm>
              <a:off x="590550" y="2959100"/>
              <a:ext cx="7685088" cy="1417638"/>
            </a:xfrm>
            <a:prstGeom prst="roundRect">
              <a:avLst>
                <a:gd name="adj" fmla="val 16667"/>
              </a:avLst>
            </a:prstGeom>
            <a:solidFill>
              <a:schemeClr val="accent2">
                <a:alpha val="49019"/>
              </a:schemeClr>
            </a:solidFill>
            <a:ln w="12700" cap="sq" algn="ctr">
              <a:solidFill>
                <a:schemeClr val="tx1"/>
              </a:solidFill>
              <a:miter lim="800000"/>
              <a:headEnd type="none" w="sm" len="sm"/>
              <a:tailEnd type="none" w="sm" len="sm"/>
            </a:ln>
          </p:spPr>
          <p:txBody>
            <a:bodyPr wrap="none"/>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7184" name="正方形/長方形 10"/>
            <p:cNvSpPr>
              <a:spLocks noChangeArrowheads="1"/>
            </p:cNvSpPr>
            <p:nvPr/>
          </p:nvSpPr>
          <p:spPr bwMode="auto">
            <a:xfrm>
              <a:off x="590550" y="2987675"/>
              <a:ext cx="56594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400" b="1">
                  <a:solidFill>
                    <a:schemeClr val="bg1"/>
                  </a:solidFill>
                  <a:latin typeface="Meiryo UI" pitchFamily="50" charset="-128"/>
                  <a:ea typeface="Meiryo UI" pitchFamily="50" charset="-128"/>
                </a:rPr>
                <a:t>「だろう」</a:t>
              </a:r>
            </a:p>
          </p:txBody>
        </p:sp>
        <p:sp>
          <p:nvSpPr>
            <p:cNvPr id="7185" name="正方形/長方形 10"/>
            <p:cNvSpPr>
              <a:spLocks noChangeArrowheads="1"/>
            </p:cNvSpPr>
            <p:nvPr/>
          </p:nvSpPr>
          <p:spPr bwMode="auto">
            <a:xfrm>
              <a:off x="1271588" y="3441700"/>
              <a:ext cx="516096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400" b="1">
                  <a:solidFill>
                    <a:schemeClr val="bg2"/>
                  </a:solidFill>
                  <a:latin typeface="Meiryo UI" pitchFamily="50" charset="-128"/>
                  <a:ea typeface="Meiryo UI" pitchFamily="50" charset="-128"/>
                </a:rPr>
                <a:t>・悪い事態は起こらないだろう</a:t>
              </a:r>
              <a:endParaRPr lang="en-US" altLang="ja-JP" sz="2400" b="1">
                <a:solidFill>
                  <a:schemeClr val="bg2"/>
                </a:solidFill>
                <a:latin typeface="Meiryo UI" pitchFamily="50" charset="-128"/>
                <a:ea typeface="Meiryo UI" pitchFamily="50" charset="-128"/>
              </a:endParaRPr>
            </a:p>
            <a:p>
              <a:pPr>
                <a:spcBef>
                  <a:spcPct val="0"/>
                </a:spcBef>
                <a:buFontTx/>
                <a:buNone/>
              </a:pPr>
              <a:r>
                <a:rPr lang="ja-JP" altLang="en-US" sz="2400" b="1">
                  <a:solidFill>
                    <a:schemeClr val="bg2"/>
                  </a:solidFill>
                  <a:latin typeface="Meiryo UI" pitchFamily="50" charset="-128"/>
                  <a:ea typeface="Meiryo UI" pitchFamily="50" charset="-128"/>
                </a:rPr>
                <a:t>・ここまでやったら防止策は十分だろう</a:t>
              </a:r>
            </a:p>
          </p:txBody>
        </p:sp>
      </p:grpSp>
      <p:sp>
        <p:nvSpPr>
          <p:cNvPr id="7174" name="正方形/長方形 10"/>
          <p:cNvSpPr>
            <a:spLocks noChangeArrowheads="1"/>
          </p:cNvSpPr>
          <p:nvPr/>
        </p:nvSpPr>
        <p:spPr bwMode="auto">
          <a:xfrm>
            <a:off x="2087563" y="2360613"/>
            <a:ext cx="36560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400" b="1">
                <a:solidFill>
                  <a:schemeClr val="bg2"/>
                </a:solidFill>
                <a:latin typeface="Meiryo UI" pitchFamily="50" charset="-128"/>
                <a:ea typeface="Meiryo UI" pitchFamily="50" charset="-128"/>
              </a:rPr>
              <a:t>病気、事故、・・・・・</a:t>
            </a:r>
          </a:p>
        </p:txBody>
      </p:sp>
      <p:sp>
        <p:nvSpPr>
          <p:cNvPr id="24" name="正方形/長方形 23"/>
          <p:cNvSpPr/>
          <p:nvPr/>
        </p:nvSpPr>
        <p:spPr>
          <a:xfrm>
            <a:off x="-454025" y="1354138"/>
            <a:ext cx="8847138" cy="523875"/>
          </a:xfrm>
          <a:prstGeom prst="rect">
            <a:avLst/>
          </a:prstGeom>
          <a:ln w="22225" cmpd="thickThin">
            <a:noFill/>
          </a:ln>
        </p:spPr>
        <p:txBody>
          <a:bodyPr>
            <a:spAutoFit/>
          </a:bodyPr>
          <a:lstStyle/>
          <a:p>
            <a:pPr algn="ctr" eaLnBrk="1" hangingPunct="1">
              <a:defRPr/>
            </a:pPr>
            <a:r>
              <a:rPr lang="ja-JP" altLang="en-US" sz="2800" dirty="0">
                <a:solidFill>
                  <a:srgbClr val="FF0000"/>
                </a:solidFill>
                <a:latin typeface="HGS創英角ﾎﾟｯﾌﾟ体" panose="040B0A00000000000000" pitchFamily="50" charset="-128"/>
                <a:ea typeface="HGS創英角ﾎﾟｯﾌﾟ体" panose="040B0A00000000000000" pitchFamily="50" charset="-128"/>
                <a:cs typeface="+mj-cs"/>
              </a:rPr>
              <a:t>「だろう」から「かもしれない」への変革</a:t>
            </a:r>
          </a:p>
        </p:txBody>
      </p:sp>
      <p:sp>
        <p:nvSpPr>
          <p:cNvPr id="25" name="正方形/長方形 24"/>
          <p:cNvSpPr/>
          <p:nvPr/>
        </p:nvSpPr>
        <p:spPr>
          <a:xfrm>
            <a:off x="190500" y="414338"/>
            <a:ext cx="5308600" cy="646112"/>
          </a:xfrm>
          <a:prstGeom prst="rect">
            <a:avLst/>
          </a:prstGeom>
          <a:ln w="22225" cmpd="thickThin">
            <a:noFill/>
          </a:ln>
        </p:spPr>
        <p:txBody>
          <a:bodyPr>
            <a:spAutoFit/>
          </a:bodyPr>
          <a:lstStyle/>
          <a:p>
            <a:pPr algn="ctr" eaLnBrk="1" hangingPunct="1">
              <a:defRPr/>
            </a:pPr>
            <a:r>
              <a:rPr lang="ja-JP" altLang="en-US" sz="3600" dirty="0">
                <a:solidFill>
                  <a:schemeClr val="bg2"/>
                </a:solidFill>
                <a:latin typeface="HGS創英角ﾎﾟｯﾌﾟ体" panose="040B0A00000000000000" pitchFamily="50" charset="-128"/>
                <a:ea typeface="HGS創英角ﾎﾟｯﾌﾟ体" panose="040B0A00000000000000" pitchFamily="50" charset="-128"/>
                <a:cs typeface="+mj-cs"/>
              </a:rPr>
              <a:t>なぜ未然防止が必要か</a:t>
            </a:r>
          </a:p>
        </p:txBody>
      </p:sp>
      <p:grpSp>
        <p:nvGrpSpPr>
          <p:cNvPr id="3" name="グループ化 2"/>
          <p:cNvGrpSpPr>
            <a:grpSpLocks/>
          </p:cNvGrpSpPr>
          <p:nvPr/>
        </p:nvGrpSpPr>
        <p:grpSpPr bwMode="auto">
          <a:xfrm>
            <a:off x="490538" y="5108575"/>
            <a:ext cx="7685087" cy="1417638"/>
            <a:chOff x="490538" y="5108575"/>
            <a:chExt cx="7685087" cy="1417638"/>
          </a:xfrm>
        </p:grpSpPr>
        <p:sp>
          <p:nvSpPr>
            <p:cNvPr id="7179" name="角丸四角形 22"/>
            <p:cNvSpPr>
              <a:spLocks noChangeArrowheads="1"/>
            </p:cNvSpPr>
            <p:nvPr/>
          </p:nvSpPr>
          <p:spPr bwMode="auto">
            <a:xfrm>
              <a:off x="490538" y="5108575"/>
              <a:ext cx="7685087" cy="1417638"/>
            </a:xfrm>
            <a:prstGeom prst="roundRect">
              <a:avLst>
                <a:gd name="adj" fmla="val 16667"/>
              </a:avLst>
            </a:prstGeom>
            <a:solidFill>
              <a:schemeClr val="accent2">
                <a:alpha val="49019"/>
              </a:schemeClr>
            </a:solidFill>
            <a:ln w="12700" cap="sq" algn="ctr">
              <a:solidFill>
                <a:schemeClr val="tx1"/>
              </a:solidFill>
              <a:miter lim="800000"/>
              <a:headEnd type="none" w="sm" len="sm"/>
              <a:tailEnd type="none" w="sm" len="sm"/>
            </a:ln>
          </p:spPr>
          <p:txBody>
            <a:bodyPr wrap="none"/>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7180" name="正方形/長方形 10"/>
            <p:cNvSpPr>
              <a:spLocks noChangeArrowheads="1"/>
            </p:cNvSpPr>
            <p:nvPr/>
          </p:nvSpPr>
          <p:spPr bwMode="auto">
            <a:xfrm>
              <a:off x="590550" y="5113338"/>
              <a:ext cx="56594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400" b="1">
                  <a:solidFill>
                    <a:schemeClr val="bg1"/>
                  </a:solidFill>
                  <a:latin typeface="Meiryo UI" pitchFamily="50" charset="-128"/>
                  <a:ea typeface="Meiryo UI" pitchFamily="50" charset="-128"/>
                </a:rPr>
                <a:t>「かもしれない」</a:t>
              </a:r>
            </a:p>
          </p:txBody>
        </p:sp>
        <p:sp>
          <p:nvSpPr>
            <p:cNvPr id="7181" name="正方形/長方形 10"/>
            <p:cNvSpPr>
              <a:spLocks noChangeArrowheads="1"/>
            </p:cNvSpPr>
            <p:nvPr/>
          </p:nvSpPr>
          <p:spPr bwMode="auto">
            <a:xfrm>
              <a:off x="839788" y="5573713"/>
              <a:ext cx="692626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400" b="1">
                  <a:solidFill>
                    <a:schemeClr val="bg2"/>
                  </a:solidFill>
                  <a:latin typeface="Meiryo UI" pitchFamily="50" charset="-128"/>
                  <a:ea typeface="Meiryo UI" pitchFamily="50" charset="-128"/>
                </a:rPr>
                <a:t>・悪い事態は起こるかもしれない</a:t>
              </a:r>
              <a:endParaRPr lang="en-US" altLang="ja-JP" sz="2400" b="1">
                <a:solidFill>
                  <a:schemeClr val="bg2"/>
                </a:solidFill>
                <a:latin typeface="Meiryo UI" pitchFamily="50" charset="-128"/>
                <a:ea typeface="Meiryo UI" pitchFamily="50" charset="-128"/>
              </a:endParaRPr>
            </a:p>
            <a:p>
              <a:pPr>
                <a:spcBef>
                  <a:spcPct val="0"/>
                </a:spcBef>
                <a:buFontTx/>
                <a:buNone/>
              </a:pPr>
              <a:r>
                <a:rPr lang="ja-JP" altLang="en-US" sz="2400" b="1">
                  <a:solidFill>
                    <a:schemeClr val="bg2"/>
                  </a:solidFill>
                  <a:latin typeface="Meiryo UI" pitchFamily="50" charset="-128"/>
                  <a:ea typeface="Meiryo UI" pitchFamily="50" charset="-128"/>
                </a:rPr>
                <a:t>・ここまでやっても防止策は十分ではないかもしれない</a:t>
              </a:r>
              <a:endParaRPr lang="en-US" altLang="ja-JP" sz="2400" b="1">
                <a:solidFill>
                  <a:schemeClr val="bg2"/>
                </a:solidFill>
                <a:latin typeface="Meiryo UI" pitchFamily="50" charset="-128"/>
                <a:ea typeface="Meiryo UI" pitchFamily="50" charset="-128"/>
              </a:endParaRPr>
            </a:p>
          </p:txBody>
        </p:sp>
        <p:sp>
          <p:nvSpPr>
            <p:cNvPr id="7182" name="正方形/長方形 5"/>
            <p:cNvSpPr>
              <a:spLocks noChangeArrowheads="1"/>
            </p:cNvSpPr>
            <p:nvPr/>
          </p:nvSpPr>
          <p:spPr bwMode="auto">
            <a:xfrm>
              <a:off x="3968750" y="5110163"/>
              <a:ext cx="2795588" cy="465137"/>
            </a:xfrm>
            <a:prstGeom prst="rect">
              <a:avLst/>
            </a:prstGeom>
            <a:solidFill>
              <a:srgbClr val="FF99FF"/>
            </a:solidFill>
            <a:ln w="12700" cap="sq" algn="ctr">
              <a:solidFill>
                <a:schemeClr val="tx1"/>
              </a:solidFill>
              <a:miter lim="800000"/>
              <a:headEnd type="none" w="sm" len="sm"/>
              <a:tailEnd type="none" w="sm" len="sm"/>
            </a:ln>
          </p:spPr>
          <p:txBody>
            <a:bodyPr wrap="none"/>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0"/>
                </a:spcBef>
                <a:buFontTx/>
                <a:buNone/>
              </a:pPr>
              <a:r>
                <a:rPr lang="ja-JP" altLang="en-US" sz="2400" b="1">
                  <a:solidFill>
                    <a:srgbClr val="FF0000"/>
                  </a:solidFill>
                  <a:latin typeface="Meiryo UI" pitchFamily="50" charset="-128"/>
                  <a:ea typeface="Meiryo UI" pitchFamily="50" charset="-128"/>
                </a:rPr>
                <a:t>明日は我が身</a:t>
              </a:r>
            </a:p>
          </p:txBody>
        </p:sp>
      </p:grpSp>
      <p:sp>
        <p:nvSpPr>
          <p:cNvPr id="7178" name="Text Box 291"/>
          <p:cNvSpPr txBox="1">
            <a:spLocks noChangeArrowheads="1"/>
          </p:cNvSpPr>
          <p:nvPr/>
        </p:nvSpPr>
        <p:spPr bwMode="auto">
          <a:xfrm>
            <a:off x="8261350" y="206375"/>
            <a:ext cx="6492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６</a:t>
            </a:r>
            <a:endParaRPr lang="en-US" altLang="ja-JP" sz="1600">
              <a:solidFill>
                <a:schemeClr val="bg2"/>
              </a:solidFill>
              <a:ea typeface="HG正楷書体-PRO" pitchFamily="66"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194" name="角丸四角形 1"/>
          <p:cNvSpPr>
            <a:spLocks noChangeArrowheads="1"/>
          </p:cNvSpPr>
          <p:nvPr/>
        </p:nvSpPr>
        <p:spPr bwMode="auto">
          <a:xfrm>
            <a:off x="490538" y="1420813"/>
            <a:ext cx="7685087" cy="1417637"/>
          </a:xfrm>
          <a:prstGeom prst="roundRect">
            <a:avLst>
              <a:gd name="adj" fmla="val 16667"/>
            </a:avLst>
          </a:prstGeom>
          <a:solidFill>
            <a:schemeClr val="accent2">
              <a:alpha val="49019"/>
            </a:schemeClr>
          </a:solidFill>
          <a:ln w="12700" cap="sq" algn="ctr">
            <a:solidFill>
              <a:schemeClr val="tx1"/>
            </a:solidFill>
            <a:miter lim="800000"/>
            <a:headEnd type="none" w="sm" len="sm"/>
            <a:tailEnd type="none" w="sm" len="sm"/>
          </a:ln>
        </p:spPr>
        <p:txBody>
          <a:bodyPr wrap="none"/>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8195" name="Line 7"/>
          <p:cNvSpPr>
            <a:spLocks noChangeShapeType="1"/>
          </p:cNvSpPr>
          <p:nvPr/>
        </p:nvSpPr>
        <p:spPr bwMode="auto">
          <a:xfrm>
            <a:off x="128588" y="989013"/>
            <a:ext cx="5614987" cy="34925"/>
          </a:xfrm>
          <a:prstGeom prst="line">
            <a:avLst/>
          </a:prstGeom>
          <a:noFill/>
          <a:ln w="8890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tx1"/>
                  </a:outerShdw>
                </a:effectLst>
              </a14:hiddenEffects>
            </a:ext>
          </a:extLst>
        </p:spPr>
        <p:txBody>
          <a:bodyPr lIns="92075" tIns="46038" rIns="92075" bIns="46038"/>
          <a:lstStyle/>
          <a:p>
            <a:endParaRPr lang="ja-JP" altLang="en-US"/>
          </a:p>
        </p:txBody>
      </p:sp>
      <p:sp>
        <p:nvSpPr>
          <p:cNvPr id="8196" name="正方形/長方形 10"/>
          <p:cNvSpPr>
            <a:spLocks noChangeArrowheads="1"/>
          </p:cNvSpPr>
          <p:nvPr/>
        </p:nvSpPr>
        <p:spPr bwMode="auto">
          <a:xfrm>
            <a:off x="808038" y="1501775"/>
            <a:ext cx="56594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400" b="1">
                <a:solidFill>
                  <a:schemeClr val="bg1"/>
                </a:solidFill>
                <a:latin typeface="Meiryo UI" pitchFamily="50" charset="-128"/>
                <a:ea typeface="Meiryo UI" pitchFamily="50" charset="-128"/>
              </a:rPr>
              <a:t>「ハインリッヒの法則」</a:t>
            </a:r>
          </a:p>
        </p:txBody>
      </p:sp>
      <p:sp>
        <p:nvSpPr>
          <p:cNvPr id="8197" name="正方形/長方形 10"/>
          <p:cNvSpPr>
            <a:spLocks noChangeArrowheads="1"/>
          </p:cNvSpPr>
          <p:nvPr/>
        </p:nvSpPr>
        <p:spPr bwMode="auto">
          <a:xfrm>
            <a:off x="617538" y="1905000"/>
            <a:ext cx="76803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400" b="1">
                <a:solidFill>
                  <a:schemeClr val="bg2"/>
                </a:solidFill>
                <a:latin typeface="Meiryo UI" pitchFamily="50" charset="-128"/>
                <a:ea typeface="Meiryo UI" pitchFamily="50" charset="-128"/>
              </a:rPr>
              <a:t>・</a:t>
            </a:r>
            <a:r>
              <a:rPr lang="en-US" altLang="ja-JP" sz="2400" b="1">
                <a:solidFill>
                  <a:schemeClr val="bg2"/>
                </a:solidFill>
                <a:latin typeface="Meiryo UI" pitchFamily="50" charset="-128"/>
                <a:ea typeface="Meiryo UI" pitchFamily="50" charset="-128"/>
              </a:rPr>
              <a:t>1</a:t>
            </a:r>
            <a:r>
              <a:rPr lang="ja-JP" altLang="en-US" sz="2400" b="1">
                <a:solidFill>
                  <a:schemeClr val="bg2"/>
                </a:solidFill>
                <a:latin typeface="Meiryo UI" pitchFamily="50" charset="-128"/>
                <a:ea typeface="Meiryo UI" pitchFamily="50" charset="-128"/>
              </a:rPr>
              <a:t>件の重大な事故の背景には</a:t>
            </a:r>
            <a:r>
              <a:rPr lang="en-US" altLang="ja-JP" sz="2400" b="1">
                <a:solidFill>
                  <a:schemeClr val="bg2"/>
                </a:solidFill>
                <a:latin typeface="Meiryo UI" pitchFamily="50" charset="-128"/>
                <a:ea typeface="Meiryo UI" pitchFamily="50" charset="-128"/>
              </a:rPr>
              <a:t>29</a:t>
            </a:r>
            <a:r>
              <a:rPr lang="ja-JP" altLang="en-US" sz="2400" b="1">
                <a:solidFill>
                  <a:schemeClr val="bg2"/>
                </a:solidFill>
                <a:latin typeface="Meiryo UI" pitchFamily="50" charset="-128"/>
                <a:ea typeface="Meiryo UI" pitchFamily="50" charset="-128"/>
              </a:rPr>
              <a:t>件の軽微な事故があり、その背後には</a:t>
            </a:r>
            <a:r>
              <a:rPr lang="en-US" altLang="ja-JP" sz="2400" b="1">
                <a:solidFill>
                  <a:schemeClr val="bg2"/>
                </a:solidFill>
                <a:latin typeface="Meiryo UI" pitchFamily="50" charset="-128"/>
                <a:ea typeface="Meiryo UI" pitchFamily="50" charset="-128"/>
              </a:rPr>
              <a:t>300</a:t>
            </a:r>
            <a:r>
              <a:rPr lang="ja-JP" altLang="en-US" sz="2400" b="1">
                <a:solidFill>
                  <a:schemeClr val="bg2"/>
                </a:solidFill>
                <a:latin typeface="Meiryo UI" pitchFamily="50" charset="-128"/>
                <a:ea typeface="Meiryo UI" pitchFamily="50" charset="-128"/>
              </a:rPr>
              <a:t>件のヒヤリハットがある</a:t>
            </a:r>
            <a:endParaRPr lang="en-US" altLang="ja-JP" sz="2400" b="1">
              <a:solidFill>
                <a:schemeClr val="bg2"/>
              </a:solidFill>
              <a:latin typeface="Meiryo UI" pitchFamily="50" charset="-128"/>
              <a:ea typeface="Meiryo UI" pitchFamily="50" charset="-128"/>
            </a:endParaRPr>
          </a:p>
        </p:txBody>
      </p:sp>
      <p:sp>
        <p:nvSpPr>
          <p:cNvPr id="25" name="正方形/長方形 24"/>
          <p:cNvSpPr/>
          <p:nvPr/>
        </p:nvSpPr>
        <p:spPr>
          <a:xfrm>
            <a:off x="190500" y="414338"/>
            <a:ext cx="5308600" cy="646112"/>
          </a:xfrm>
          <a:prstGeom prst="rect">
            <a:avLst/>
          </a:prstGeom>
          <a:ln w="22225" cmpd="thickThin">
            <a:noFill/>
          </a:ln>
        </p:spPr>
        <p:txBody>
          <a:bodyPr>
            <a:spAutoFit/>
          </a:bodyPr>
          <a:lstStyle/>
          <a:p>
            <a:pPr algn="ctr" eaLnBrk="1" hangingPunct="1">
              <a:defRPr/>
            </a:pPr>
            <a:r>
              <a:rPr lang="ja-JP" altLang="en-US" sz="3600" dirty="0">
                <a:solidFill>
                  <a:schemeClr val="bg2"/>
                </a:solidFill>
                <a:latin typeface="HGS創英角ﾎﾟｯﾌﾟ体" panose="040B0A00000000000000" pitchFamily="50" charset="-128"/>
                <a:ea typeface="HGS創英角ﾎﾟｯﾌﾟ体" panose="040B0A00000000000000" pitchFamily="50" charset="-128"/>
                <a:cs typeface="+mj-cs"/>
              </a:rPr>
              <a:t>なぜ未然防止が必要か</a:t>
            </a:r>
          </a:p>
        </p:txBody>
      </p:sp>
      <p:pic>
        <p:nvPicPr>
          <p:cNvPr id="8199" name="図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24063" y="2911475"/>
            <a:ext cx="3876675"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0" name="正方形/長方形 10"/>
          <p:cNvSpPr>
            <a:spLocks noChangeArrowheads="1"/>
          </p:cNvSpPr>
          <p:nvPr/>
        </p:nvSpPr>
        <p:spPr bwMode="auto">
          <a:xfrm>
            <a:off x="376238" y="5145088"/>
            <a:ext cx="856456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400" b="1">
                <a:solidFill>
                  <a:srgbClr val="FF0000"/>
                </a:solidFill>
                <a:latin typeface="Meiryo UI" pitchFamily="50" charset="-128"/>
                <a:ea typeface="Meiryo UI" pitchFamily="50" charset="-128"/>
              </a:rPr>
              <a:t>・日常のヒヤリハットを集めると</a:t>
            </a:r>
            <a:endParaRPr lang="en-US" altLang="ja-JP" sz="2400" b="1">
              <a:solidFill>
                <a:srgbClr val="FF0000"/>
              </a:solidFill>
              <a:latin typeface="Meiryo UI" pitchFamily="50" charset="-128"/>
              <a:ea typeface="Meiryo UI" pitchFamily="50" charset="-128"/>
            </a:endParaRPr>
          </a:p>
          <a:p>
            <a:pPr>
              <a:spcBef>
                <a:spcPct val="0"/>
              </a:spcBef>
              <a:buFontTx/>
              <a:buNone/>
            </a:pPr>
            <a:r>
              <a:rPr lang="ja-JP" altLang="en-US" sz="2400" b="1">
                <a:solidFill>
                  <a:srgbClr val="FF0000"/>
                </a:solidFill>
                <a:latin typeface="Meiryo UI" pitchFamily="50" charset="-128"/>
                <a:ea typeface="Meiryo UI" pitchFamily="50" charset="-128"/>
              </a:rPr>
              <a:t>　　　　　　　　　　　重大な事故の種を発見できる可能性がある</a:t>
            </a:r>
            <a:endParaRPr lang="en-US" altLang="ja-JP" sz="2400" b="1">
              <a:solidFill>
                <a:srgbClr val="FF0000"/>
              </a:solidFill>
              <a:latin typeface="Meiryo UI" pitchFamily="50" charset="-128"/>
              <a:ea typeface="Meiryo UI" pitchFamily="50" charset="-128"/>
            </a:endParaRPr>
          </a:p>
        </p:txBody>
      </p:sp>
      <p:sp>
        <p:nvSpPr>
          <p:cNvPr id="8201" name="Text Box 291"/>
          <p:cNvSpPr txBox="1">
            <a:spLocks noChangeArrowheads="1"/>
          </p:cNvSpPr>
          <p:nvPr/>
        </p:nvSpPr>
        <p:spPr bwMode="auto">
          <a:xfrm>
            <a:off x="8261350" y="206375"/>
            <a:ext cx="6492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７</a:t>
            </a:r>
            <a:endParaRPr lang="en-US" altLang="ja-JP" sz="1600">
              <a:solidFill>
                <a:schemeClr val="bg2"/>
              </a:solidFill>
              <a:ea typeface="HG正楷書体-PRO" pitchFamily="66"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200"/>
                                        </p:tgtEl>
                                        <p:attrNameLst>
                                          <p:attrName>style.visibility</p:attrName>
                                        </p:attrNameLst>
                                      </p:cBhvr>
                                      <p:to>
                                        <p:strVal val="visible"/>
                                      </p:to>
                                    </p:set>
                                    <p:animEffect transition="in" filter="fade">
                                      <p:cBhvr>
                                        <p:cTn id="7" dur="500"/>
                                        <p:tgtEl>
                                          <p:spTgt spid="82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nvGraphicFramePr>
        <p:xfrm>
          <a:off x="584200" y="560388"/>
          <a:ext cx="8096250" cy="6013450"/>
        </p:xfrm>
        <a:graphic>
          <a:graphicData uri="http://schemas.openxmlformats.org/drawingml/2006/table">
            <a:tbl>
              <a:tblPr firstRow="1" bandRow="1">
                <a:tableStyleId>{5C22544A-7EE6-4342-B048-85BDC9FD1C3A}</a:tableStyleId>
              </a:tblPr>
              <a:tblGrid>
                <a:gridCol w="420695"/>
                <a:gridCol w="2318120"/>
                <a:gridCol w="2704474"/>
                <a:gridCol w="2652961"/>
              </a:tblGrid>
              <a:tr h="457566">
                <a:tc>
                  <a:txBody>
                    <a:bodyPr/>
                    <a:lstStyle/>
                    <a:p>
                      <a:pPr algn="ctr"/>
                      <a:r>
                        <a:rPr kumimoji="1" lang="ja-JP" altLang="en-US" sz="1800" dirty="0" smtClean="0">
                          <a:solidFill>
                            <a:schemeClr val="bg2"/>
                          </a:solidFill>
                        </a:rPr>
                        <a:t>型</a:t>
                      </a:r>
                      <a:endParaRPr kumimoji="1" lang="ja-JP" altLang="en-US" sz="1800" dirty="0">
                        <a:solidFill>
                          <a:schemeClr val="bg2"/>
                        </a:solidFill>
                      </a:endParaRPr>
                    </a:p>
                  </a:txBody>
                  <a:tcPr marL="91437" marR="91437" marT="45721" marB="45721" anchor="ctr">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algn="ctr"/>
                      <a:r>
                        <a:rPr kumimoji="1" lang="ja-JP" altLang="en-US" sz="1800" dirty="0" smtClean="0">
                          <a:solidFill>
                            <a:schemeClr val="bg2"/>
                          </a:solidFill>
                        </a:rPr>
                        <a:t>テーマ例</a:t>
                      </a:r>
                      <a:endParaRPr kumimoji="1" lang="ja-JP" altLang="en-US" sz="1800" dirty="0">
                        <a:solidFill>
                          <a:schemeClr val="bg2"/>
                        </a:solidFill>
                      </a:endParaRPr>
                    </a:p>
                  </a:txBody>
                  <a:tcPr marL="91437" marR="91437" marT="45721" marB="45721"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algn="ctr"/>
                      <a:r>
                        <a:rPr kumimoji="1" lang="ja-JP" altLang="en-US" sz="1800" dirty="0" smtClean="0">
                          <a:solidFill>
                            <a:schemeClr val="bg2"/>
                          </a:solidFill>
                        </a:rPr>
                        <a:t>特徴</a:t>
                      </a:r>
                      <a:endParaRPr kumimoji="1" lang="ja-JP" altLang="en-US" sz="1800" dirty="0">
                        <a:solidFill>
                          <a:schemeClr val="bg2"/>
                        </a:solidFill>
                      </a:endParaRPr>
                    </a:p>
                  </a:txBody>
                  <a:tcPr marL="91437" marR="91437" marT="45721" marB="45721"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algn="ctr"/>
                      <a:r>
                        <a:rPr kumimoji="1" lang="ja-JP" altLang="en-US" sz="1800" dirty="0" smtClean="0">
                          <a:solidFill>
                            <a:schemeClr val="bg2"/>
                          </a:solidFill>
                        </a:rPr>
                        <a:t>留意点</a:t>
                      </a:r>
                      <a:endParaRPr kumimoji="1" lang="ja-JP" altLang="en-US" sz="1800" dirty="0">
                        <a:solidFill>
                          <a:schemeClr val="bg2"/>
                        </a:solidFill>
                      </a:endParaRPr>
                    </a:p>
                  </a:txBody>
                  <a:tcPr marL="91437" marR="91437" marT="45721" marB="45721" anchor="ctr">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r>
              <a:tr h="1236389">
                <a:tc>
                  <a:txBody>
                    <a:bodyPr/>
                    <a:lstStyle/>
                    <a:p>
                      <a:r>
                        <a:rPr kumimoji="1" lang="ja-JP" altLang="en-US" sz="1400" b="1" dirty="0" smtClean="0">
                          <a:solidFill>
                            <a:schemeClr val="bg2"/>
                          </a:solidFill>
                        </a:rPr>
                        <a:t>問題解決型</a:t>
                      </a:r>
                      <a:endParaRPr kumimoji="1" lang="ja-JP" altLang="en-US" sz="1400" b="1" dirty="0">
                        <a:solidFill>
                          <a:schemeClr val="bg2"/>
                        </a:solidFill>
                      </a:endParaRPr>
                    </a:p>
                  </a:txBody>
                  <a:tcPr marL="91437" marR="91437" marT="216003" marB="45721" vert="eaVert">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tx2">
                        <a:lumMod val="20000"/>
                        <a:lumOff val="80000"/>
                      </a:schemeClr>
                    </a:solidFill>
                  </a:tcPr>
                </a:tc>
                <a:tc rowSpan="2">
                  <a:txBody>
                    <a:bodyPr/>
                    <a:lstStyle/>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○ムダの低減</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○製品のバラツキ低減</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○チョコ停の低減</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○不良品発生件数の低減</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○処理遅延件数の低減</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○作業ミスの低減</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○調剤ミスの撲滅</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○ファイル保存料の低減</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sz="13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1" marB="45721"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tx2">
                        <a:lumMod val="20000"/>
                        <a:lumOff val="80000"/>
                      </a:schemeClr>
                    </a:solidFill>
                  </a:tcPr>
                </a:tc>
                <a:tc>
                  <a:txBody>
                    <a:bodyPr/>
                    <a:lstStyle/>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○職場で発生している問題の原因</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　を追究して対策を導く取り組み。</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○ほとんどの問題は問題解決型で</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　解決できる。</a:t>
                      </a:r>
                      <a:endParaRPr kumimoji="1" lang="ja-JP" altLang="en-US" sz="13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1" marB="45721">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tx2">
                        <a:lumMod val="20000"/>
                        <a:lumOff val="80000"/>
                      </a:schemeClr>
                    </a:solidFill>
                  </a:tcPr>
                </a:tc>
                <a:tc>
                  <a:txBody>
                    <a:bodyPr/>
                    <a:lstStyle/>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○真の要因を突き止めて検証</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　することが大切。</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○テーマが対策そのものになって</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　いると、新たな視点での対策は</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　望めない。</a:t>
                      </a:r>
                      <a:endParaRPr kumimoji="1" lang="ja-JP" altLang="en-US" sz="13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1" marB="45721">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tx2">
                        <a:lumMod val="20000"/>
                        <a:lumOff val="80000"/>
                      </a:schemeClr>
                    </a:solidFill>
                  </a:tcPr>
                </a:tc>
              </a:tr>
              <a:tr h="1478301">
                <a:tc>
                  <a:txBody>
                    <a:bodyPr/>
                    <a:lstStyle/>
                    <a:p>
                      <a:r>
                        <a:rPr kumimoji="1" lang="ja-JP" altLang="en-US" sz="1400" b="1" dirty="0" smtClean="0">
                          <a:solidFill>
                            <a:schemeClr val="bg2"/>
                          </a:solidFill>
                        </a:rPr>
                        <a:t>施策実行型</a:t>
                      </a:r>
                      <a:endParaRPr kumimoji="1" lang="ja-JP" altLang="en-US" sz="1400" b="1" dirty="0">
                        <a:solidFill>
                          <a:schemeClr val="bg2"/>
                        </a:solidFill>
                      </a:endParaRPr>
                    </a:p>
                  </a:txBody>
                  <a:tcPr marL="91437" marR="91437" marT="216003" marB="45721" vert="eaVert">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tx2">
                        <a:lumMod val="20000"/>
                        <a:lumOff val="80000"/>
                      </a:schemeClr>
                    </a:solidFill>
                  </a:tcPr>
                </a:tc>
                <a:tc vMerge="1">
                  <a:txBody>
                    <a:bodyPr/>
                    <a:lstStyle/>
                    <a:p>
                      <a:endParaRPr kumimoji="1" lang="ja-JP" altLang="en-US"/>
                    </a:p>
                  </a:txBody>
                  <a:tcPr/>
                </a:tc>
                <a:tc>
                  <a:txBody>
                    <a:bodyPr/>
                    <a:lstStyle/>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○要因・対策が見えているとすぐに</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　対策を実施することができるので、</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　改善のスピードアップ化がはから</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　れる。</a:t>
                      </a:r>
                      <a:endParaRPr kumimoji="1" lang="ja-JP" altLang="en-US" sz="13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1" marB="45721">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tx2">
                        <a:lumMod val="20000"/>
                        <a:lumOff val="80000"/>
                      </a:schemeClr>
                    </a:solidFill>
                  </a:tcPr>
                </a:tc>
                <a:tc>
                  <a:txBody>
                    <a:bodyPr/>
                    <a:lstStyle/>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○要因と対策が分かったつもりに</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　なって、的外れな対策になること</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　もあるので、現状把握でしっかり</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　確認しておく。</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○「活動時間がとれないので、施策</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　実行型で早く終わりたいな」 は</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　ご法度。</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1" marB="45721">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tx2">
                        <a:lumMod val="20000"/>
                        <a:lumOff val="80000"/>
                      </a:schemeClr>
                    </a:solidFill>
                  </a:tcPr>
                </a:tc>
              </a:tr>
              <a:tr h="1420597">
                <a:tc>
                  <a:txBody>
                    <a:bodyPr/>
                    <a:lstStyle/>
                    <a:p>
                      <a:r>
                        <a:rPr kumimoji="1" lang="ja-JP" altLang="en-US" sz="1400" b="1" dirty="0" smtClean="0">
                          <a:solidFill>
                            <a:schemeClr val="bg2"/>
                          </a:solidFill>
                        </a:rPr>
                        <a:t>課題達成型</a:t>
                      </a:r>
                      <a:endParaRPr kumimoji="1" lang="ja-JP" altLang="en-US" sz="1400" b="1" dirty="0">
                        <a:solidFill>
                          <a:schemeClr val="bg2"/>
                        </a:solidFill>
                      </a:endParaRPr>
                    </a:p>
                  </a:txBody>
                  <a:tcPr marL="91437" marR="91437" marT="216003" marB="45721" vert="eaVert">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tx2">
                        <a:lumMod val="20000"/>
                        <a:lumOff val="80000"/>
                      </a:schemeClr>
                    </a:solidFill>
                  </a:tcPr>
                </a:tc>
                <a:tc>
                  <a:txBody>
                    <a:bodyPr/>
                    <a:lstStyle/>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○お客様満足度の向上</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○お客様ニーズの実現</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○製造ラインの合理化</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○販売力の向上</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○生産性の大幅な向上</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○業務改革</a:t>
                      </a:r>
                      <a:endParaRPr kumimoji="1" lang="ja-JP" altLang="en-US" sz="13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1" marB="45721">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tx2">
                        <a:lumMod val="20000"/>
                        <a:lumOff val="80000"/>
                      </a:schemeClr>
                    </a:solidFill>
                  </a:tcPr>
                </a:tc>
                <a:tc>
                  <a:txBody>
                    <a:bodyPr/>
                    <a:lstStyle/>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○上位方針や会社の経営方針を</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　受けての取り組み。</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○現状お大きく打破するテーマに</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　活用できる。</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1" marB="45721">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tx2">
                        <a:lumMod val="20000"/>
                        <a:lumOff val="80000"/>
                      </a:schemeClr>
                    </a:solidFill>
                  </a:tcPr>
                </a:tc>
                <a:tc>
                  <a:txBody>
                    <a:bodyPr/>
                    <a:lstStyle/>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○目標を達成できる対策を見出せ</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　ないこともある。</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○問題解決型と比較すると解決に</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　時間がかかることが多い。</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1" marB="45721">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tx2">
                        <a:lumMod val="20000"/>
                        <a:lumOff val="80000"/>
                      </a:schemeClr>
                    </a:solidFill>
                  </a:tcPr>
                </a:tc>
              </a:tr>
              <a:tr h="1420597">
                <a:tc>
                  <a:txBody>
                    <a:bodyPr/>
                    <a:lstStyle/>
                    <a:p>
                      <a:r>
                        <a:rPr kumimoji="1" lang="ja-JP" altLang="en-US" sz="1400" b="1" dirty="0" smtClean="0">
                          <a:solidFill>
                            <a:schemeClr val="bg2"/>
                          </a:solidFill>
                        </a:rPr>
                        <a:t>未然防止型</a:t>
                      </a:r>
                      <a:endParaRPr kumimoji="1" lang="ja-JP" altLang="en-US" sz="1400" b="1" dirty="0">
                        <a:solidFill>
                          <a:schemeClr val="bg2"/>
                        </a:solidFill>
                      </a:endParaRPr>
                    </a:p>
                  </a:txBody>
                  <a:tcPr marL="91437" marR="91437" marT="216003" marB="45721" vert="eaVert">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solidFill>
                      <a:srgbClr val="FFFF00"/>
                    </a:solidFill>
                  </a:tcPr>
                </a:tc>
                <a:tc>
                  <a:txBody>
                    <a:bodyPr/>
                    <a:lstStyle/>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○ヒューマンエラー防止</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○火災発生の未然防止</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○自然災害発生時の</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　　障害発生防止</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○ＰＬ問題事象の防止</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○トラブル未然防止</a:t>
                      </a:r>
                      <a:endParaRPr kumimoji="1" lang="ja-JP" altLang="en-US" sz="13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1" marB="45721">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solidFill>
                      <a:srgbClr val="FFFF00"/>
                    </a:solidFill>
                  </a:tcPr>
                </a:tc>
                <a:tc>
                  <a:txBody>
                    <a:bodyPr/>
                    <a:lstStyle/>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○起こしてはならない 「事故、災害、</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　安全など」 への取り組み。</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○これまでの想定範囲を広げて、</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　事故、トラブルを未然防止できる。</a:t>
                      </a:r>
                      <a:endParaRPr kumimoji="1" lang="ja-JP" altLang="en-US" sz="13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1" marB="45721">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solidFill>
                      <a:srgbClr val="FFFF00"/>
                    </a:solidFill>
                  </a:tcPr>
                </a:tc>
                <a:tc>
                  <a:txBody>
                    <a:bodyPr/>
                    <a:lstStyle/>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○専門的で難しく感じるかもしれな</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　いが、チャンスがあれば挑戦して</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　ほしい。</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○活動の所要時間が長くなること</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rPr>
                        <a:t>　が多い。</a:t>
                      </a:r>
                      <a:endParaRPr kumimoji="1" lang="en-US" altLang="ja-JP" sz="1300" dirty="0" smtClean="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sz="1300" dirty="0">
                        <a:solidFill>
                          <a:schemeClr val="bg2"/>
                        </a:solidFill>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1" marB="45721">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solidFill>
                      <a:srgbClr val="FFFF00"/>
                    </a:solidFill>
                  </a:tcPr>
                </a:tc>
              </a:tr>
            </a:tbl>
          </a:graphicData>
        </a:graphic>
      </p:graphicFrame>
      <p:sp>
        <p:nvSpPr>
          <p:cNvPr id="9250" name="テキスト ボックス 2"/>
          <p:cNvSpPr txBox="1">
            <a:spLocks noChangeArrowheads="1"/>
          </p:cNvSpPr>
          <p:nvPr/>
        </p:nvSpPr>
        <p:spPr bwMode="auto">
          <a:xfrm>
            <a:off x="747713" y="128588"/>
            <a:ext cx="77390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000" b="1">
                <a:solidFill>
                  <a:schemeClr val="bg2"/>
                </a:solidFill>
                <a:latin typeface="HG丸ｺﾞｼｯｸM-PRO" pitchFamily="50" charset="-128"/>
                <a:ea typeface="HG丸ｺﾞｼｯｸM-PRO" pitchFamily="50" charset="-128"/>
              </a:rPr>
              <a:t>テーマ例および４つの型の特徴・留意点</a:t>
            </a:r>
          </a:p>
        </p:txBody>
      </p:sp>
      <p:sp>
        <p:nvSpPr>
          <p:cNvPr id="9251" name="Text Box 291"/>
          <p:cNvSpPr txBox="1">
            <a:spLocks noChangeArrowheads="1"/>
          </p:cNvSpPr>
          <p:nvPr/>
        </p:nvSpPr>
        <p:spPr bwMode="auto">
          <a:xfrm>
            <a:off x="8261350" y="206375"/>
            <a:ext cx="6492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８</a:t>
            </a:r>
            <a:endParaRPr lang="en-US" altLang="ja-JP" sz="1600">
              <a:solidFill>
                <a:schemeClr val="bg2"/>
              </a:solidFill>
              <a:ea typeface="HG正楷書体-PRO" pitchFamily="66"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242" name="カギ線コネクタ 63"/>
          <p:cNvCxnSpPr>
            <a:cxnSpLocks noChangeShapeType="1"/>
          </p:cNvCxnSpPr>
          <p:nvPr/>
        </p:nvCxnSpPr>
        <p:spPr bwMode="auto">
          <a:xfrm rot="10800000" flipV="1">
            <a:off x="2057400" y="1066800"/>
            <a:ext cx="1249363" cy="403225"/>
          </a:xfrm>
          <a:prstGeom prst="bentConnector3">
            <a:avLst>
              <a:gd name="adj1" fmla="val 100250"/>
            </a:avLst>
          </a:prstGeom>
          <a:noFill/>
          <a:ln w="25400" cap="sq" algn="ctr">
            <a:solidFill>
              <a:schemeClr val="bg2"/>
            </a:solidFill>
            <a:miter lim="800000"/>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243" name="カギ線コネクタ 9"/>
          <p:cNvCxnSpPr>
            <a:cxnSpLocks noChangeShapeType="1"/>
          </p:cNvCxnSpPr>
          <p:nvPr/>
        </p:nvCxnSpPr>
        <p:spPr bwMode="auto">
          <a:xfrm>
            <a:off x="5573713" y="1066800"/>
            <a:ext cx="1130300" cy="381000"/>
          </a:xfrm>
          <a:prstGeom prst="bentConnector3">
            <a:avLst>
              <a:gd name="adj1" fmla="val 99440"/>
            </a:avLst>
          </a:prstGeom>
          <a:noFill/>
          <a:ln w="25400" cap="sq" algn="ctr">
            <a:solidFill>
              <a:schemeClr val="bg2"/>
            </a:solidFill>
            <a:miter lim="800000"/>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244" name="カギ線コネクタ 106"/>
          <p:cNvCxnSpPr>
            <a:cxnSpLocks noChangeShapeType="1"/>
          </p:cNvCxnSpPr>
          <p:nvPr/>
        </p:nvCxnSpPr>
        <p:spPr bwMode="auto">
          <a:xfrm>
            <a:off x="7356475" y="1971675"/>
            <a:ext cx="936625" cy="628650"/>
          </a:xfrm>
          <a:prstGeom prst="bentConnector3">
            <a:avLst>
              <a:gd name="adj1" fmla="val 99847"/>
            </a:avLst>
          </a:prstGeom>
          <a:noFill/>
          <a:ln w="25400" cap="sq" algn="ctr">
            <a:solidFill>
              <a:schemeClr val="bg2"/>
            </a:solidFill>
            <a:miter lim="800000"/>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245" name="カギ線コネクタ 107"/>
          <p:cNvCxnSpPr>
            <a:cxnSpLocks noChangeShapeType="1"/>
          </p:cNvCxnSpPr>
          <p:nvPr/>
        </p:nvCxnSpPr>
        <p:spPr bwMode="auto">
          <a:xfrm rot="10800000" flipV="1">
            <a:off x="5049838" y="1979613"/>
            <a:ext cx="938212" cy="641350"/>
          </a:xfrm>
          <a:prstGeom prst="bentConnector3">
            <a:avLst>
              <a:gd name="adj1" fmla="val 99833"/>
            </a:avLst>
          </a:prstGeom>
          <a:noFill/>
          <a:ln w="25400" cap="sq" algn="ctr">
            <a:solidFill>
              <a:schemeClr val="bg2"/>
            </a:solidFill>
            <a:miter lim="800000"/>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246" name="カギ線コネクタ 78"/>
          <p:cNvCxnSpPr>
            <a:cxnSpLocks noChangeShapeType="1"/>
          </p:cNvCxnSpPr>
          <p:nvPr/>
        </p:nvCxnSpPr>
        <p:spPr bwMode="auto">
          <a:xfrm>
            <a:off x="2655888" y="1992313"/>
            <a:ext cx="936625" cy="628650"/>
          </a:xfrm>
          <a:prstGeom prst="bentConnector3">
            <a:avLst>
              <a:gd name="adj1" fmla="val 99847"/>
            </a:avLst>
          </a:prstGeom>
          <a:noFill/>
          <a:ln w="25400" cap="sq" algn="ctr">
            <a:solidFill>
              <a:schemeClr val="bg2"/>
            </a:solidFill>
            <a:miter lim="800000"/>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247" name="カギ線コネクタ 79"/>
          <p:cNvCxnSpPr>
            <a:cxnSpLocks noChangeShapeType="1"/>
          </p:cNvCxnSpPr>
          <p:nvPr/>
        </p:nvCxnSpPr>
        <p:spPr bwMode="auto">
          <a:xfrm rot="10800000" flipV="1">
            <a:off x="682625" y="1979613"/>
            <a:ext cx="938213" cy="641350"/>
          </a:xfrm>
          <a:prstGeom prst="bentConnector3">
            <a:avLst>
              <a:gd name="adj1" fmla="val 99833"/>
            </a:avLst>
          </a:prstGeom>
          <a:noFill/>
          <a:ln w="25400" cap="sq" algn="ctr">
            <a:solidFill>
              <a:schemeClr val="bg2"/>
            </a:solidFill>
            <a:miter lim="800000"/>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024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04100" y="336550"/>
            <a:ext cx="946150" cy="1119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3176" name="Rectangle 8"/>
          <p:cNvSpPr>
            <a:spLocks noChangeArrowheads="1"/>
          </p:cNvSpPr>
          <p:nvPr/>
        </p:nvSpPr>
        <p:spPr bwMode="auto">
          <a:xfrm>
            <a:off x="-66675" y="0"/>
            <a:ext cx="5399088" cy="53498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lnSpc>
                <a:spcPct val="120000"/>
              </a:lnSpc>
              <a:defRPr/>
            </a:pPr>
            <a:r>
              <a:rPr lang="ja-JP" altLang="en-US" sz="2400" b="1" dirty="0">
                <a:solidFill>
                  <a:schemeClr val="bg1"/>
                </a:solidFill>
                <a:ea typeface="HG創英角ﾎﾟｯﾌﾟ体" panose="040B0A09000000000000" pitchFamily="49" charset="-128"/>
              </a:rPr>
              <a:t>誰でも使えるＱＣストーリー・ナビ</a:t>
            </a:r>
          </a:p>
        </p:txBody>
      </p:sp>
      <p:sp>
        <p:nvSpPr>
          <p:cNvPr id="10250" name="Line 9"/>
          <p:cNvSpPr>
            <a:spLocks noChangeShapeType="1"/>
          </p:cNvSpPr>
          <p:nvPr/>
        </p:nvSpPr>
        <p:spPr bwMode="auto">
          <a:xfrm>
            <a:off x="0" y="428625"/>
            <a:ext cx="5078413" cy="0"/>
          </a:xfrm>
          <a:prstGeom prst="line">
            <a:avLst/>
          </a:prstGeom>
          <a:noFill/>
          <a:ln w="47625" cmpd="thinThick">
            <a:solidFill>
              <a:srgbClr val="0066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0251" name="グループ化 27"/>
          <p:cNvGrpSpPr>
            <a:grpSpLocks/>
          </p:cNvGrpSpPr>
          <p:nvPr/>
        </p:nvGrpSpPr>
        <p:grpSpPr bwMode="auto">
          <a:xfrm>
            <a:off x="136525" y="2633663"/>
            <a:ext cx="1789113" cy="842962"/>
            <a:chOff x="136362" y="3971993"/>
            <a:chExt cx="1789250" cy="842963"/>
          </a:xfrm>
        </p:grpSpPr>
        <p:sp>
          <p:nvSpPr>
            <p:cNvPr id="10309" name="Rectangle 12"/>
            <p:cNvSpPr>
              <a:spLocks noChangeArrowheads="1"/>
            </p:cNvSpPr>
            <p:nvPr/>
          </p:nvSpPr>
          <p:spPr bwMode="auto">
            <a:xfrm>
              <a:off x="136362" y="3971993"/>
              <a:ext cx="1789250" cy="842963"/>
            </a:xfrm>
            <a:prstGeom prst="rect">
              <a:avLst/>
            </a:prstGeom>
            <a:solidFill>
              <a:srgbClr val="FF00FF"/>
            </a:solidFill>
            <a:ln w="47625" cmpd="thinThick">
              <a:solidFill>
                <a:schemeClr val="tx1"/>
              </a:solidFill>
              <a:miter lim="800000"/>
              <a:headEnd/>
              <a:tailEnd/>
            </a:ln>
            <a:effectLst>
              <a:outerShdw dist="107763" dir="2700000" algn="ctr" rotWithShape="0">
                <a:schemeClr val="bg2">
                  <a:alpha val="50000"/>
                </a:schemeClr>
              </a:outerShdw>
            </a:effec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sz="2400">
                <a:ea typeface="HG正楷書体-PRO" pitchFamily="66" charset="-128"/>
              </a:endParaRPr>
            </a:p>
          </p:txBody>
        </p:sp>
        <p:sp>
          <p:nvSpPr>
            <p:cNvPr id="263181" name="Rectangle 13"/>
            <p:cNvSpPr>
              <a:spLocks noChangeArrowheads="1"/>
            </p:cNvSpPr>
            <p:nvPr/>
          </p:nvSpPr>
          <p:spPr bwMode="auto">
            <a:xfrm>
              <a:off x="341166" y="4114868"/>
              <a:ext cx="1584446" cy="585788"/>
            </a:xfrm>
            <a:prstGeom prst="rect">
              <a:avLst/>
            </a:prstGeom>
            <a:noFill/>
            <a:ln>
              <a:noFill/>
            </a:ln>
            <a:effectLst/>
            <a:extLst>
              <a:ext uri="{909E8E84-426E-40DD-AFC4-6F175D3DCCD1}">
                <a14:hiddenFill xmlns:a14="http://schemas.microsoft.com/office/drawing/2010/main">
                  <a:solidFill>
                    <a:srgbClr val="FF99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lIns="92075" tIns="46038" rIns="92075" bIns="46038">
              <a:spAutoFit/>
            </a:bodyPr>
            <a:lstStyle/>
            <a:p>
              <a:pPr eaLnBrk="1" hangingPunct="1">
                <a:defRPr/>
              </a:pPr>
              <a:r>
                <a:rPr lang="ja-JP" altLang="en-US" sz="1600" b="1" dirty="0">
                  <a:effectLst>
                    <a:outerShdw blurRad="38100" dist="38100" dir="2700000" algn="tl">
                      <a:srgbClr val="C0C0C0"/>
                    </a:outerShdw>
                  </a:effectLst>
                  <a:ea typeface="ＭＳ Ｐゴシック" panose="020B0600070205080204" pitchFamily="50" charset="-128"/>
                </a:rPr>
                <a:t>問題解決型</a:t>
              </a:r>
              <a:endParaRPr lang="ja-JP" altLang="en-US" sz="1600" dirty="0">
                <a:effectLst>
                  <a:outerShdw blurRad="38100" dist="38100" dir="2700000" algn="tl">
                    <a:srgbClr val="C0C0C0"/>
                  </a:outerShdw>
                </a:effectLst>
                <a:ea typeface="ＭＳ Ｐゴシック" panose="020B0600070205080204" pitchFamily="50" charset="-128"/>
              </a:endParaRPr>
            </a:p>
            <a:p>
              <a:pPr eaLnBrk="1" hangingPunct="1">
                <a:defRPr/>
              </a:pPr>
              <a:r>
                <a:rPr lang="ja-JP" altLang="en-US" sz="1600" dirty="0">
                  <a:ea typeface="ＭＳ Ｐゴシック" panose="020B0600070205080204" pitchFamily="50" charset="-128"/>
                </a:rPr>
                <a:t>  </a:t>
              </a:r>
              <a:r>
                <a:rPr lang="ja-JP" altLang="en-US" sz="1600" b="1" dirty="0">
                  <a:ea typeface="ＭＳ Ｐゴシック" panose="020B0600070205080204" pitchFamily="50" charset="-128"/>
                </a:rPr>
                <a:t>ＱＣストーリー</a:t>
              </a:r>
            </a:p>
          </p:txBody>
        </p:sp>
      </p:grpSp>
      <p:sp>
        <p:nvSpPr>
          <p:cNvPr id="10252" name="Rectangle 14"/>
          <p:cNvSpPr>
            <a:spLocks noChangeArrowheads="1"/>
          </p:cNvSpPr>
          <p:nvPr/>
        </p:nvSpPr>
        <p:spPr bwMode="auto">
          <a:xfrm>
            <a:off x="247650" y="3636963"/>
            <a:ext cx="1651000"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b="1">
                <a:solidFill>
                  <a:schemeClr val="bg2"/>
                </a:solidFill>
              </a:rPr>
              <a:t>１．テーマの選定</a:t>
            </a:r>
          </a:p>
        </p:txBody>
      </p:sp>
      <p:grpSp>
        <p:nvGrpSpPr>
          <p:cNvPr id="10253" name="Group 16"/>
          <p:cNvGrpSpPr>
            <a:grpSpLocks/>
          </p:cNvGrpSpPr>
          <p:nvPr/>
        </p:nvGrpSpPr>
        <p:grpSpPr bwMode="auto">
          <a:xfrm>
            <a:off x="5278438" y="1447800"/>
            <a:ext cx="2822575" cy="1052513"/>
            <a:chOff x="3168" y="1311"/>
            <a:chExt cx="1989" cy="833"/>
          </a:xfrm>
        </p:grpSpPr>
        <p:sp>
          <p:nvSpPr>
            <p:cNvPr id="10307" name="Freeform 17"/>
            <p:cNvSpPr>
              <a:spLocks/>
            </p:cNvSpPr>
            <p:nvPr/>
          </p:nvSpPr>
          <p:spPr bwMode="auto">
            <a:xfrm>
              <a:off x="3168" y="1311"/>
              <a:ext cx="1989" cy="833"/>
            </a:xfrm>
            <a:custGeom>
              <a:avLst/>
              <a:gdLst>
                <a:gd name="T0" fmla="*/ 302971 w 1633"/>
                <a:gd name="T1" fmla="*/ 0 h 865"/>
                <a:gd name="T2" fmla="*/ 0 w 1633"/>
                <a:gd name="T3" fmla="*/ 140 h 865"/>
                <a:gd name="T4" fmla="*/ 302971 w 1633"/>
                <a:gd name="T5" fmla="*/ 279 h 865"/>
                <a:gd name="T6" fmla="*/ 605633 w 1633"/>
                <a:gd name="T7" fmla="*/ 140 h 865"/>
                <a:gd name="T8" fmla="*/ 302971 w 1633"/>
                <a:gd name="T9" fmla="*/ 0 h 8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33" h="865">
                  <a:moveTo>
                    <a:pt x="816" y="0"/>
                  </a:moveTo>
                  <a:lnTo>
                    <a:pt x="0" y="432"/>
                  </a:lnTo>
                  <a:lnTo>
                    <a:pt x="816" y="864"/>
                  </a:lnTo>
                  <a:lnTo>
                    <a:pt x="1632" y="432"/>
                  </a:lnTo>
                  <a:lnTo>
                    <a:pt x="816" y="0"/>
                  </a:lnTo>
                </a:path>
              </a:pathLst>
            </a:custGeom>
            <a:solidFill>
              <a:schemeClr val="bg1"/>
            </a:solidFill>
            <a:ln w="12700" cap="rnd"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308" name="Rectangle 18"/>
            <p:cNvSpPr>
              <a:spLocks noChangeArrowheads="1"/>
            </p:cNvSpPr>
            <p:nvPr/>
          </p:nvSpPr>
          <p:spPr bwMode="auto">
            <a:xfrm>
              <a:off x="3563" y="1519"/>
              <a:ext cx="1318"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400" b="1"/>
                <a:t>課題達成・リスク低減に取り組むのか</a:t>
              </a:r>
            </a:p>
          </p:txBody>
        </p:sp>
      </p:grpSp>
      <p:grpSp>
        <p:nvGrpSpPr>
          <p:cNvPr id="10254" name="グループ化 25"/>
          <p:cNvGrpSpPr>
            <a:grpSpLocks/>
          </p:cNvGrpSpPr>
          <p:nvPr/>
        </p:nvGrpSpPr>
        <p:grpSpPr bwMode="auto">
          <a:xfrm>
            <a:off x="6751638" y="2622550"/>
            <a:ext cx="1922462" cy="828675"/>
            <a:chOff x="4515072" y="5352721"/>
            <a:chExt cx="1922393" cy="828675"/>
          </a:xfrm>
        </p:grpSpPr>
        <p:sp>
          <p:nvSpPr>
            <p:cNvPr id="10305" name="Rectangle 24"/>
            <p:cNvSpPr>
              <a:spLocks noChangeArrowheads="1"/>
            </p:cNvSpPr>
            <p:nvPr/>
          </p:nvSpPr>
          <p:spPr bwMode="auto">
            <a:xfrm>
              <a:off x="4515072" y="5352721"/>
              <a:ext cx="1916448" cy="828675"/>
            </a:xfrm>
            <a:prstGeom prst="rect">
              <a:avLst/>
            </a:prstGeom>
            <a:solidFill>
              <a:srgbClr val="008000"/>
            </a:solidFill>
            <a:ln w="47625" cmpd="thinThick">
              <a:solidFill>
                <a:schemeClr val="tx1"/>
              </a:solidFill>
              <a:miter lim="800000"/>
              <a:headEnd/>
              <a:tailEnd/>
            </a:ln>
            <a:effectLst>
              <a:outerShdw dist="107763" dir="2700000" algn="ctr" rotWithShape="0">
                <a:schemeClr val="bg2">
                  <a:alpha val="50000"/>
                </a:schemeClr>
              </a:outerShdw>
            </a:effec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sz="2400">
                <a:ea typeface="HG正楷書体-PRO" pitchFamily="66" charset="-128"/>
              </a:endParaRPr>
            </a:p>
          </p:txBody>
        </p:sp>
        <p:sp>
          <p:nvSpPr>
            <p:cNvPr id="263193" name="Rectangle 25"/>
            <p:cNvSpPr>
              <a:spLocks noChangeArrowheads="1"/>
            </p:cNvSpPr>
            <p:nvPr/>
          </p:nvSpPr>
          <p:spPr bwMode="auto">
            <a:xfrm>
              <a:off x="4626193" y="5414634"/>
              <a:ext cx="1811272" cy="585787"/>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lIns="92075" tIns="46038" rIns="92075" bIns="46038">
              <a:spAutoFit/>
            </a:bodyPr>
            <a:lstStyle/>
            <a:p>
              <a:pPr eaLnBrk="1" hangingPunct="1">
                <a:defRPr/>
              </a:pPr>
              <a:r>
                <a:rPr lang="ja-JP" altLang="en-US" sz="1600" b="1" dirty="0">
                  <a:effectLst>
                    <a:outerShdw blurRad="38100" dist="38100" dir="2700000" algn="tl">
                      <a:srgbClr val="C0C0C0"/>
                    </a:outerShdw>
                  </a:effectLst>
                  <a:ea typeface="ＭＳ Ｐゴシック" panose="020B0600070205080204" pitchFamily="50" charset="-128"/>
                </a:rPr>
                <a:t>課題達成型</a:t>
              </a:r>
              <a:endParaRPr lang="ja-JP" altLang="en-US" sz="1600" dirty="0">
                <a:effectLst>
                  <a:outerShdw blurRad="38100" dist="38100" dir="2700000" algn="tl">
                    <a:srgbClr val="C0C0C0"/>
                  </a:outerShdw>
                </a:effectLst>
                <a:ea typeface="ＭＳ Ｐゴシック" panose="020B0600070205080204" pitchFamily="50" charset="-128"/>
              </a:endParaRPr>
            </a:p>
            <a:p>
              <a:pPr eaLnBrk="1" hangingPunct="1">
                <a:defRPr/>
              </a:pPr>
              <a:r>
                <a:rPr lang="ja-JP" altLang="en-US" sz="1600" b="1" dirty="0">
                  <a:effectLst>
                    <a:outerShdw blurRad="38100" dist="38100" dir="2700000" algn="tl">
                      <a:srgbClr val="C0C0C0"/>
                    </a:outerShdw>
                  </a:effectLst>
                  <a:ea typeface="ＭＳ Ｐゴシック" panose="020B0600070205080204" pitchFamily="50" charset="-128"/>
                </a:rPr>
                <a:t>      ＱＣストーリー</a:t>
              </a:r>
            </a:p>
          </p:txBody>
        </p:sp>
      </p:grpSp>
      <p:sp>
        <p:nvSpPr>
          <p:cNvPr id="263197" name="Rectangle 29"/>
          <p:cNvSpPr>
            <a:spLocks noChangeArrowheads="1"/>
          </p:cNvSpPr>
          <p:nvPr/>
        </p:nvSpPr>
        <p:spPr bwMode="auto">
          <a:xfrm>
            <a:off x="7726363" y="1597025"/>
            <a:ext cx="12573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1" hangingPunct="1">
              <a:spcBef>
                <a:spcPct val="50000"/>
              </a:spcBef>
              <a:defRPr/>
            </a:pPr>
            <a:r>
              <a:rPr lang="ja-JP" altLang="en-US" sz="1600" b="1" dirty="0">
                <a:solidFill>
                  <a:srgbClr val="008000"/>
                </a:solidFill>
                <a:effectLst>
                  <a:outerShdw blurRad="38100" dist="38100" dir="2700000" algn="tl">
                    <a:srgbClr val="C0C0C0"/>
                  </a:outerShdw>
                </a:effectLst>
                <a:ea typeface="ＭＳ Ｐゴシック" panose="020B0600070205080204" pitchFamily="50" charset="-128"/>
              </a:rPr>
              <a:t>課題達成</a:t>
            </a:r>
          </a:p>
        </p:txBody>
      </p:sp>
      <p:grpSp>
        <p:nvGrpSpPr>
          <p:cNvPr id="10256" name="Group 35"/>
          <p:cNvGrpSpPr>
            <a:grpSpLocks/>
          </p:cNvGrpSpPr>
          <p:nvPr/>
        </p:nvGrpSpPr>
        <p:grpSpPr bwMode="auto">
          <a:xfrm>
            <a:off x="2938463" y="498475"/>
            <a:ext cx="2887662" cy="1116013"/>
            <a:chOff x="288" y="576"/>
            <a:chExt cx="1799" cy="733"/>
          </a:xfrm>
        </p:grpSpPr>
        <p:sp>
          <p:nvSpPr>
            <p:cNvPr id="10303" name="Freeform 36"/>
            <p:cNvSpPr>
              <a:spLocks/>
            </p:cNvSpPr>
            <p:nvPr/>
          </p:nvSpPr>
          <p:spPr bwMode="auto">
            <a:xfrm>
              <a:off x="288" y="576"/>
              <a:ext cx="1799" cy="733"/>
            </a:xfrm>
            <a:custGeom>
              <a:avLst/>
              <a:gdLst>
                <a:gd name="T0" fmla="*/ 560385 w 1441"/>
                <a:gd name="T1" fmla="*/ 0 h 769"/>
                <a:gd name="T2" fmla="*/ 0 w 1441"/>
                <a:gd name="T3" fmla="*/ 91 h 769"/>
                <a:gd name="T4" fmla="*/ 560385 w 1441"/>
                <a:gd name="T5" fmla="*/ 183 h 769"/>
                <a:gd name="T6" fmla="*/ 1120520 w 1441"/>
                <a:gd name="T7" fmla="*/ 91 h 769"/>
                <a:gd name="T8" fmla="*/ 560385 w 1441"/>
                <a:gd name="T9" fmla="*/ 0 h 7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41" h="769">
                  <a:moveTo>
                    <a:pt x="720" y="0"/>
                  </a:moveTo>
                  <a:lnTo>
                    <a:pt x="0" y="384"/>
                  </a:lnTo>
                  <a:lnTo>
                    <a:pt x="720" y="768"/>
                  </a:lnTo>
                  <a:lnTo>
                    <a:pt x="1440" y="384"/>
                  </a:lnTo>
                  <a:lnTo>
                    <a:pt x="720" y="0"/>
                  </a:lnTo>
                </a:path>
              </a:pathLst>
            </a:custGeom>
            <a:solidFill>
              <a:schemeClr val="bg1"/>
            </a:solidFill>
            <a:ln w="12700" cap="rnd"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304" name="Rectangle 37"/>
            <p:cNvSpPr>
              <a:spLocks noChangeArrowheads="1"/>
            </p:cNvSpPr>
            <p:nvPr/>
          </p:nvSpPr>
          <p:spPr bwMode="auto">
            <a:xfrm>
              <a:off x="653" y="796"/>
              <a:ext cx="1214"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400" b="1"/>
                <a:t>発生している問題に取り組むのか</a:t>
              </a:r>
            </a:p>
          </p:txBody>
        </p:sp>
      </p:grpSp>
      <p:sp>
        <p:nvSpPr>
          <p:cNvPr id="10257" name="Rectangle 38"/>
          <p:cNvSpPr>
            <a:spLocks noChangeArrowheads="1"/>
          </p:cNvSpPr>
          <p:nvPr/>
        </p:nvSpPr>
        <p:spPr bwMode="auto">
          <a:xfrm>
            <a:off x="2251075" y="681038"/>
            <a:ext cx="644525"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600" b="1">
                <a:solidFill>
                  <a:schemeClr val="bg2"/>
                </a:solidFill>
              </a:rPr>
              <a:t>はい</a:t>
            </a:r>
          </a:p>
        </p:txBody>
      </p:sp>
      <p:grpSp>
        <p:nvGrpSpPr>
          <p:cNvPr id="10258" name="グループ化 2"/>
          <p:cNvGrpSpPr>
            <a:grpSpLocks/>
          </p:cNvGrpSpPr>
          <p:nvPr/>
        </p:nvGrpSpPr>
        <p:grpSpPr bwMode="auto">
          <a:xfrm>
            <a:off x="2136775" y="2625725"/>
            <a:ext cx="1830388" cy="838200"/>
            <a:chOff x="6244302" y="4446422"/>
            <a:chExt cx="1830387" cy="838200"/>
          </a:xfrm>
        </p:grpSpPr>
        <p:sp>
          <p:nvSpPr>
            <p:cNvPr id="10301" name="Rectangle 42"/>
            <p:cNvSpPr>
              <a:spLocks noChangeArrowheads="1"/>
            </p:cNvSpPr>
            <p:nvPr/>
          </p:nvSpPr>
          <p:spPr bwMode="auto">
            <a:xfrm>
              <a:off x="6244302" y="4446422"/>
              <a:ext cx="1830387" cy="838200"/>
            </a:xfrm>
            <a:prstGeom prst="rect">
              <a:avLst/>
            </a:prstGeom>
            <a:solidFill>
              <a:schemeClr val="bg1"/>
            </a:solidFill>
            <a:ln w="47625" cmpd="thinThick">
              <a:solidFill>
                <a:schemeClr val="tx1"/>
              </a:solidFill>
              <a:miter lim="800000"/>
              <a:headEnd/>
              <a:tailEnd/>
            </a:ln>
            <a:effectLst>
              <a:outerShdw dist="107763" dir="2700000" algn="ctr" rotWithShape="0">
                <a:schemeClr val="bg2">
                  <a:alpha val="50000"/>
                </a:schemeClr>
              </a:outerShdw>
            </a:effec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
          <p:nvSpPr>
            <p:cNvPr id="263211" name="Rectangle 43"/>
            <p:cNvSpPr>
              <a:spLocks noChangeArrowheads="1"/>
            </p:cNvSpPr>
            <p:nvPr/>
          </p:nvSpPr>
          <p:spPr bwMode="auto">
            <a:xfrm>
              <a:off x="6422102" y="4575010"/>
              <a:ext cx="1506537" cy="58578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lIns="92075" tIns="46038" rIns="92075" bIns="46038">
              <a:spAutoFit/>
            </a:bodyPr>
            <a:lstStyle/>
            <a:p>
              <a:pPr eaLnBrk="1" hangingPunct="1">
                <a:defRPr/>
              </a:pPr>
              <a:r>
                <a:rPr lang="ja-JP" altLang="en-US" sz="1600" b="1" dirty="0">
                  <a:effectLst>
                    <a:outerShdw blurRad="38100" dist="38100" dir="2700000" algn="tl">
                      <a:srgbClr val="000000"/>
                    </a:outerShdw>
                  </a:effectLst>
                  <a:ea typeface="ＭＳ Ｐゴシック" panose="020B0600070205080204" pitchFamily="50" charset="-128"/>
                </a:rPr>
                <a:t>施策実行型</a:t>
              </a:r>
              <a:r>
                <a:rPr lang="ja-JP" altLang="en-US" sz="1600" b="1" dirty="0">
                  <a:solidFill>
                    <a:srgbClr val="006600"/>
                  </a:solidFill>
                  <a:effectLst>
                    <a:outerShdw blurRad="38100" dist="38100" dir="2700000" algn="tl">
                      <a:srgbClr val="000000"/>
                    </a:outerShdw>
                  </a:effectLst>
                  <a:ea typeface="ＭＳ Ｐゴシック" panose="020B0600070205080204" pitchFamily="50" charset="-128"/>
                </a:rPr>
                <a:t>　</a:t>
              </a:r>
              <a:endParaRPr lang="en-US" altLang="ja-JP" sz="1600" b="1" dirty="0">
                <a:solidFill>
                  <a:srgbClr val="006600"/>
                </a:solidFill>
                <a:effectLst>
                  <a:outerShdw blurRad="38100" dist="38100" dir="2700000" algn="tl">
                    <a:srgbClr val="000000"/>
                  </a:outerShdw>
                </a:effectLst>
                <a:ea typeface="ＭＳ Ｐゴシック" panose="020B0600070205080204" pitchFamily="50" charset="-128"/>
              </a:endParaRPr>
            </a:p>
            <a:p>
              <a:pPr eaLnBrk="1" hangingPunct="1">
                <a:defRPr/>
              </a:pPr>
              <a:r>
                <a:rPr lang="ja-JP" altLang="en-US" sz="1600" dirty="0">
                  <a:ea typeface="ＭＳ Ｐゴシック" panose="020B0600070205080204" pitchFamily="50" charset="-128"/>
                </a:rPr>
                <a:t>　</a:t>
              </a:r>
              <a:r>
                <a:rPr lang="ja-JP" altLang="en-US" sz="1600" b="1" dirty="0">
                  <a:ea typeface="ＭＳ Ｐゴシック" panose="020B0600070205080204" pitchFamily="50" charset="-128"/>
                </a:rPr>
                <a:t>ＱＣストーリー</a:t>
              </a:r>
            </a:p>
          </p:txBody>
        </p:sp>
      </p:grpSp>
      <p:grpSp>
        <p:nvGrpSpPr>
          <p:cNvPr id="10259" name="Group 51"/>
          <p:cNvGrpSpPr>
            <a:grpSpLocks/>
          </p:cNvGrpSpPr>
          <p:nvPr/>
        </p:nvGrpSpPr>
        <p:grpSpPr bwMode="auto">
          <a:xfrm>
            <a:off x="863600" y="1470025"/>
            <a:ext cx="2386013" cy="1031875"/>
            <a:chOff x="288" y="1313"/>
            <a:chExt cx="1872" cy="759"/>
          </a:xfrm>
        </p:grpSpPr>
        <p:sp>
          <p:nvSpPr>
            <p:cNvPr id="10299" name="Freeform 52"/>
            <p:cNvSpPr>
              <a:spLocks/>
            </p:cNvSpPr>
            <p:nvPr/>
          </p:nvSpPr>
          <p:spPr bwMode="auto">
            <a:xfrm>
              <a:off x="288" y="1313"/>
              <a:ext cx="1872" cy="759"/>
            </a:xfrm>
            <a:custGeom>
              <a:avLst/>
              <a:gdLst>
                <a:gd name="T0" fmla="*/ 49103 w 1633"/>
                <a:gd name="T1" fmla="*/ 0 h 865"/>
                <a:gd name="T2" fmla="*/ 0 w 1633"/>
                <a:gd name="T3" fmla="*/ 9 h 865"/>
                <a:gd name="T4" fmla="*/ 49103 w 1633"/>
                <a:gd name="T5" fmla="*/ 17 h 865"/>
                <a:gd name="T6" fmla="*/ 98302 w 1633"/>
                <a:gd name="T7" fmla="*/ 9 h 865"/>
                <a:gd name="T8" fmla="*/ 49103 w 1633"/>
                <a:gd name="T9" fmla="*/ 0 h 8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33" h="865">
                  <a:moveTo>
                    <a:pt x="816" y="0"/>
                  </a:moveTo>
                  <a:lnTo>
                    <a:pt x="0" y="432"/>
                  </a:lnTo>
                  <a:lnTo>
                    <a:pt x="816" y="864"/>
                  </a:lnTo>
                  <a:lnTo>
                    <a:pt x="1632" y="432"/>
                  </a:lnTo>
                  <a:lnTo>
                    <a:pt x="816" y="0"/>
                  </a:lnTo>
                </a:path>
              </a:pathLst>
            </a:custGeom>
            <a:solidFill>
              <a:schemeClr val="bg1"/>
            </a:solidFill>
            <a:ln w="12700" cap="rnd"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300" name="Rectangle 53"/>
            <p:cNvSpPr>
              <a:spLocks noChangeArrowheads="1"/>
            </p:cNvSpPr>
            <p:nvPr/>
          </p:nvSpPr>
          <p:spPr bwMode="auto">
            <a:xfrm>
              <a:off x="716" y="1469"/>
              <a:ext cx="1116"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400" b="1"/>
                <a:t>要因や対策が</a:t>
              </a:r>
              <a:endParaRPr lang="en-US" altLang="ja-JP" sz="1400" b="1"/>
            </a:p>
            <a:p>
              <a:pPr eaLnBrk="1" hangingPunct="1">
                <a:spcBef>
                  <a:spcPct val="0"/>
                </a:spcBef>
                <a:buFontTx/>
                <a:buNone/>
              </a:pPr>
              <a:r>
                <a:rPr lang="ja-JP" altLang="en-US" sz="1400" b="1"/>
                <a:t>見えているのか</a:t>
              </a:r>
            </a:p>
          </p:txBody>
        </p:sp>
      </p:grpSp>
      <p:sp>
        <p:nvSpPr>
          <p:cNvPr id="263229" name="Text Box 61"/>
          <p:cNvSpPr txBox="1">
            <a:spLocks noChangeArrowheads="1"/>
          </p:cNvSpPr>
          <p:nvPr/>
        </p:nvSpPr>
        <p:spPr bwMode="auto">
          <a:xfrm>
            <a:off x="8459788" y="188913"/>
            <a:ext cx="360362"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defRPr/>
            </a:pPr>
            <a:r>
              <a:rPr lang="ja-JP" altLang="en-US" sz="1400">
                <a:ea typeface="ＭＳ Ｐゴシック" panose="020B0600070205080204" pitchFamily="50" charset="-128"/>
              </a:rPr>
              <a:t>９</a:t>
            </a:r>
          </a:p>
        </p:txBody>
      </p:sp>
      <p:grpSp>
        <p:nvGrpSpPr>
          <p:cNvPr id="10261" name="グループ化 26"/>
          <p:cNvGrpSpPr>
            <a:grpSpLocks/>
          </p:cNvGrpSpPr>
          <p:nvPr/>
        </p:nvGrpSpPr>
        <p:grpSpPr bwMode="auto">
          <a:xfrm>
            <a:off x="4581525" y="2633663"/>
            <a:ext cx="1917700" cy="828675"/>
            <a:chOff x="4452806" y="4081835"/>
            <a:chExt cx="1916448" cy="828675"/>
          </a:xfrm>
        </p:grpSpPr>
        <p:sp>
          <p:nvSpPr>
            <p:cNvPr id="10297" name="Rectangle 24"/>
            <p:cNvSpPr>
              <a:spLocks noChangeArrowheads="1"/>
            </p:cNvSpPr>
            <p:nvPr/>
          </p:nvSpPr>
          <p:spPr bwMode="auto">
            <a:xfrm>
              <a:off x="4452806" y="4081835"/>
              <a:ext cx="1916448" cy="828675"/>
            </a:xfrm>
            <a:prstGeom prst="rect">
              <a:avLst/>
            </a:prstGeom>
            <a:solidFill>
              <a:srgbClr val="FFFF00"/>
            </a:solidFill>
            <a:ln w="47625" cmpd="thinThick">
              <a:solidFill>
                <a:schemeClr val="tx1"/>
              </a:solidFill>
              <a:miter lim="800000"/>
              <a:headEnd/>
              <a:tailEnd/>
            </a:ln>
            <a:effectLst>
              <a:outerShdw dist="107763" dir="2700000" algn="ctr" rotWithShape="0">
                <a:schemeClr val="bg2">
                  <a:alpha val="50000"/>
                </a:schemeClr>
              </a:outerShdw>
            </a:effectLst>
          </p:spPr>
          <p:txBody>
            <a:bodyPr wrap="none" anchor="ct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sz="2400">
                <a:ea typeface="HG正楷書体-PRO" pitchFamily="66" charset="-128"/>
              </a:endParaRPr>
            </a:p>
          </p:txBody>
        </p:sp>
        <p:sp>
          <p:nvSpPr>
            <p:cNvPr id="53" name="Rectangle 25"/>
            <p:cNvSpPr>
              <a:spLocks noChangeArrowheads="1"/>
            </p:cNvSpPr>
            <p:nvPr/>
          </p:nvSpPr>
          <p:spPr bwMode="auto">
            <a:xfrm>
              <a:off x="4538475" y="4205660"/>
              <a:ext cx="1810155" cy="585787"/>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lIns="92075" tIns="46038" rIns="92075" bIns="46038">
              <a:spAutoFit/>
            </a:bodyPr>
            <a:lstStyle/>
            <a:p>
              <a:pPr eaLnBrk="1" hangingPunct="1">
                <a:defRPr/>
              </a:pPr>
              <a:r>
                <a:rPr lang="ja-JP" altLang="en-US" sz="1600" b="1" dirty="0">
                  <a:solidFill>
                    <a:srgbClr val="FF0000"/>
                  </a:solidFill>
                  <a:effectLst>
                    <a:outerShdw blurRad="38100" dist="38100" dir="2700000" algn="tl">
                      <a:srgbClr val="C0C0C0"/>
                    </a:outerShdw>
                  </a:effectLst>
                  <a:ea typeface="ＭＳ Ｐゴシック" panose="020B0600070205080204" pitchFamily="50" charset="-128"/>
                </a:rPr>
                <a:t>未然防止型</a:t>
              </a:r>
              <a:endParaRPr lang="ja-JP" altLang="en-US" sz="1600" dirty="0">
                <a:solidFill>
                  <a:srgbClr val="FF0000"/>
                </a:solidFill>
                <a:effectLst>
                  <a:outerShdw blurRad="38100" dist="38100" dir="2700000" algn="tl">
                    <a:srgbClr val="C0C0C0"/>
                  </a:outerShdw>
                </a:effectLst>
                <a:ea typeface="ＭＳ Ｐゴシック" panose="020B0600070205080204" pitchFamily="50" charset="-128"/>
              </a:endParaRPr>
            </a:p>
            <a:p>
              <a:pPr eaLnBrk="1" hangingPunct="1">
                <a:defRPr/>
              </a:pPr>
              <a:r>
                <a:rPr lang="ja-JP" altLang="en-US" sz="1600" b="1" dirty="0">
                  <a:solidFill>
                    <a:srgbClr val="FF0000"/>
                  </a:solidFill>
                  <a:ea typeface="ＭＳ Ｐゴシック" panose="020B0600070205080204" pitchFamily="50" charset="-128"/>
                </a:rPr>
                <a:t>      </a:t>
              </a:r>
              <a:r>
                <a:rPr lang="ja-JP" altLang="en-US" sz="1600" b="1" dirty="0">
                  <a:solidFill>
                    <a:srgbClr val="FF0000"/>
                  </a:solidFill>
                  <a:effectLst>
                    <a:outerShdw blurRad="38100" dist="38100" dir="2700000" algn="tl">
                      <a:srgbClr val="C0C0C0"/>
                    </a:outerShdw>
                  </a:effectLst>
                  <a:ea typeface="ＭＳ Ｐゴシック" panose="020B0600070205080204" pitchFamily="50" charset="-128"/>
                </a:rPr>
                <a:t>ＱＣストーリー</a:t>
              </a:r>
            </a:p>
          </p:txBody>
        </p:sp>
      </p:grpSp>
      <p:sp>
        <p:nvSpPr>
          <p:cNvPr id="10262" name="Rectangle 38"/>
          <p:cNvSpPr>
            <a:spLocks noChangeArrowheads="1"/>
          </p:cNvSpPr>
          <p:nvPr/>
        </p:nvSpPr>
        <p:spPr bwMode="auto">
          <a:xfrm>
            <a:off x="3176588" y="1624013"/>
            <a:ext cx="644525"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600" b="1">
                <a:solidFill>
                  <a:schemeClr val="bg2"/>
                </a:solidFill>
              </a:rPr>
              <a:t>はい</a:t>
            </a:r>
          </a:p>
        </p:txBody>
      </p:sp>
      <p:sp>
        <p:nvSpPr>
          <p:cNvPr id="10263" name="Rectangle 38"/>
          <p:cNvSpPr>
            <a:spLocks noChangeArrowheads="1"/>
          </p:cNvSpPr>
          <p:nvPr/>
        </p:nvSpPr>
        <p:spPr bwMode="auto">
          <a:xfrm>
            <a:off x="5932488" y="658813"/>
            <a:ext cx="841375"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600" b="1">
                <a:solidFill>
                  <a:schemeClr val="bg2"/>
                </a:solidFill>
              </a:rPr>
              <a:t>いいえ</a:t>
            </a:r>
          </a:p>
        </p:txBody>
      </p:sp>
      <p:sp>
        <p:nvSpPr>
          <p:cNvPr id="10264" name="Rectangle 38"/>
          <p:cNvSpPr>
            <a:spLocks noChangeArrowheads="1"/>
          </p:cNvSpPr>
          <p:nvPr/>
        </p:nvSpPr>
        <p:spPr bwMode="auto">
          <a:xfrm>
            <a:off x="266700" y="1604963"/>
            <a:ext cx="841375"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600" b="1">
                <a:solidFill>
                  <a:schemeClr val="bg2"/>
                </a:solidFill>
              </a:rPr>
              <a:t>いいえ</a:t>
            </a:r>
          </a:p>
        </p:txBody>
      </p:sp>
      <p:sp>
        <p:nvSpPr>
          <p:cNvPr id="96" name="Rectangle 29"/>
          <p:cNvSpPr>
            <a:spLocks noChangeArrowheads="1"/>
          </p:cNvSpPr>
          <p:nvPr/>
        </p:nvSpPr>
        <p:spPr bwMode="auto">
          <a:xfrm>
            <a:off x="4413250" y="1658938"/>
            <a:ext cx="1257300"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1" hangingPunct="1">
              <a:spcBef>
                <a:spcPct val="50000"/>
              </a:spcBef>
              <a:defRPr/>
            </a:pPr>
            <a:r>
              <a:rPr lang="ja-JP" altLang="en-US" sz="1600" b="1" dirty="0">
                <a:solidFill>
                  <a:srgbClr val="FF0000"/>
                </a:solidFill>
                <a:effectLst>
                  <a:outerShdw blurRad="38100" dist="38100" dir="2700000" algn="tl">
                    <a:srgbClr val="C0C0C0"/>
                  </a:outerShdw>
                </a:effectLst>
                <a:ea typeface="ＭＳ Ｐゴシック" panose="020B0600070205080204" pitchFamily="50" charset="-128"/>
              </a:rPr>
              <a:t>リスク低減</a:t>
            </a:r>
          </a:p>
        </p:txBody>
      </p:sp>
      <p:sp>
        <p:nvSpPr>
          <p:cNvPr id="97" name="Rectangle 29"/>
          <p:cNvSpPr>
            <a:spLocks noChangeArrowheads="1"/>
          </p:cNvSpPr>
          <p:nvPr/>
        </p:nvSpPr>
        <p:spPr bwMode="auto">
          <a:xfrm>
            <a:off x="7034213" y="2108200"/>
            <a:ext cx="1450975"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1" hangingPunct="1">
              <a:spcBef>
                <a:spcPct val="50000"/>
              </a:spcBef>
              <a:defRPr/>
            </a:pPr>
            <a:r>
              <a:rPr lang="ja-JP" altLang="en-US" sz="1600" b="1" dirty="0">
                <a:solidFill>
                  <a:srgbClr val="008000"/>
                </a:solidFill>
                <a:effectLst>
                  <a:outerShdw blurRad="38100" dist="38100" dir="2700000" algn="tl">
                    <a:srgbClr val="C0C0C0"/>
                  </a:outerShdw>
                </a:effectLst>
                <a:ea typeface="ＭＳ Ｐゴシック" panose="020B0600070205080204" pitchFamily="50" charset="-128"/>
              </a:rPr>
              <a:t>　　　　新たな価値の創造</a:t>
            </a:r>
          </a:p>
        </p:txBody>
      </p:sp>
      <p:sp>
        <p:nvSpPr>
          <p:cNvPr id="98" name="Rectangle 29"/>
          <p:cNvSpPr>
            <a:spLocks noChangeArrowheads="1"/>
          </p:cNvSpPr>
          <p:nvPr/>
        </p:nvSpPr>
        <p:spPr bwMode="auto">
          <a:xfrm>
            <a:off x="5032375" y="2355850"/>
            <a:ext cx="1257300"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1" hangingPunct="1">
              <a:spcBef>
                <a:spcPct val="50000"/>
              </a:spcBef>
              <a:defRPr/>
            </a:pPr>
            <a:r>
              <a:rPr lang="ja-JP" altLang="en-US" sz="1600" b="1" dirty="0">
                <a:solidFill>
                  <a:srgbClr val="FF0000"/>
                </a:solidFill>
                <a:effectLst>
                  <a:outerShdw blurRad="38100" dist="38100" dir="2700000" algn="tl">
                    <a:srgbClr val="C0C0C0"/>
                  </a:outerShdw>
                </a:effectLst>
                <a:ea typeface="ＭＳ Ｐゴシック" panose="020B0600070205080204" pitchFamily="50" charset="-128"/>
              </a:rPr>
              <a:t>失敗の防止</a:t>
            </a:r>
          </a:p>
        </p:txBody>
      </p:sp>
      <p:sp>
        <p:nvSpPr>
          <p:cNvPr id="10268" name="Rectangle 14"/>
          <p:cNvSpPr>
            <a:spLocks noChangeArrowheads="1"/>
          </p:cNvSpPr>
          <p:nvPr/>
        </p:nvSpPr>
        <p:spPr bwMode="auto">
          <a:xfrm>
            <a:off x="247650" y="3987800"/>
            <a:ext cx="1651000" cy="5238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400" b="1">
                <a:solidFill>
                  <a:schemeClr val="bg2"/>
                </a:solidFill>
              </a:rPr>
              <a:t>２．現状把握と</a:t>
            </a:r>
            <a:endParaRPr lang="en-US" altLang="ja-JP" sz="1400" b="1">
              <a:solidFill>
                <a:schemeClr val="bg2"/>
              </a:solidFill>
            </a:endParaRPr>
          </a:p>
          <a:p>
            <a:pPr eaLnBrk="1" hangingPunct="1">
              <a:spcBef>
                <a:spcPct val="0"/>
              </a:spcBef>
              <a:buFontTx/>
              <a:buNone/>
            </a:pPr>
            <a:r>
              <a:rPr lang="ja-JP" altLang="en-US" sz="1400" b="1">
                <a:solidFill>
                  <a:schemeClr val="bg2"/>
                </a:solidFill>
              </a:rPr>
              <a:t>　　　　目標設定</a:t>
            </a:r>
          </a:p>
        </p:txBody>
      </p:sp>
      <p:sp>
        <p:nvSpPr>
          <p:cNvPr id="10269" name="Rectangle 14"/>
          <p:cNvSpPr>
            <a:spLocks noChangeArrowheads="1"/>
          </p:cNvSpPr>
          <p:nvPr/>
        </p:nvSpPr>
        <p:spPr bwMode="auto">
          <a:xfrm>
            <a:off x="247650" y="4572000"/>
            <a:ext cx="1651000"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b="1">
                <a:solidFill>
                  <a:schemeClr val="bg2"/>
                </a:solidFill>
              </a:rPr>
              <a:t>３．活動計画策定</a:t>
            </a:r>
          </a:p>
        </p:txBody>
      </p:sp>
      <p:sp>
        <p:nvSpPr>
          <p:cNvPr id="10270" name="Rectangle 14"/>
          <p:cNvSpPr>
            <a:spLocks noChangeArrowheads="1"/>
          </p:cNvSpPr>
          <p:nvPr/>
        </p:nvSpPr>
        <p:spPr bwMode="auto">
          <a:xfrm>
            <a:off x="247650" y="4937125"/>
            <a:ext cx="1651000"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b="1">
                <a:solidFill>
                  <a:schemeClr val="bg2"/>
                </a:solidFill>
              </a:rPr>
              <a:t>４．要因解析</a:t>
            </a:r>
          </a:p>
        </p:txBody>
      </p:sp>
      <p:sp>
        <p:nvSpPr>
          <p:cNvPr id="10271" name="Rectangle 14"/>
          <p:cNvSpPr>
            <a:spLocks noChangeArrowheads="1"/>
          </p:cNvSpPr>
          <p:nvPr/>
        </p:nvSpPr>
        <p:spPr bwMode="auto">
          <a:xfrm>
            <a:off x="247650" y="5397500"/>
            <a:ext cx="1651000"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b="1">
                <a:solidFill>
                  <a:schemeClr val="bg2"/>
                </a:solidFill>
              </a:rPr>
              <a:t>５．対策検討と実施</a:t>
            </a:r>
          </a:p>
        </p:txBody>
      </p:sp>
      <p:sp>
        <p:nvSpPr>
          <p:cNvPr id="10272" name="Rectangle 14"/>
          <p:cNvSpPr>
            <a:spLocks noChangeArrowheads="1"/>
          </p:cNvSpPr>
          <p:nvPr/>
        </p:nvSpPr>
        <p:spPr bwMode="auto">
          <a:xfrm>
            <a:off x="247650" y="5861050"/>
            <a:ext cx="1651000"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b="1">
                <a:solidFill>
                  <a:schemeClr val="bg2"/>
                </a:solidFill>
              </a:rPr>
              <a:t>６．効果確認</a:t>
            </a:r>
          </a:p>
        </p:txBody>
      </p:sp>
      <p:sp>
        <p:nvSpPr>
          <p:cNvPr id="10273" name="Rectangle 14"/>
          <p:cNvSpPr>
            <a:spLocks noChangeArrowheads="1"/>
          </p:cNvSpPr>
          <p:nvPr/>
        </p:nvSpPr>
        <p:spPr bwMode="auto">
          <a:xfrm>
            <a:off x="247650" y="6223000"/>
            <a:ext cx="1651000" cy="5238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400" b="1">
                <a:solidFill>
                  <a:schemeClr val="bg2"/>
                </a:solidFill>
              </a:rPr>
              <a:t>７．標準化と</a:t>
            </a:r>
            <a:endParaRPr lang="en-US" altLang="ja-JP" sz="1400" b="1">
              <a:solidFill>
                <a:schemeClr val="bg2"/>
              </a:solidFill>
            </a:endParaRPr>
          </a:p>
          <a:p>
            <a:pPr eaLnBrk="1" hangingPunct="1">
              <a:spcBef>
                <a:spcPct val="0"/>
              </a:spcBef>
              <a:buFontTx/>
              <a:buNone/>
            </a:pPr>
            <a:r>
              <a:rPr lang="ja-JP" altLang="en-US" sz="1400" b="1">
                <a:solidFill>
                  <a:schemeClr val="bg2"/>
                </a:solidFill>
              </a:rPr>
              <a:t>　　管理の定着</a:t>
            </a:r>
          </a:p>
        </p:txBody>
      </p:sp>
      <p:sp>
        <p:nvSpPr>
          <p:cNvPr id="10274" name="Rectangle 14"/>
          <p:cNvSpPr>
            <a:spLocks noChangeArrowheads="1"/>
          </p:cNvSpPr>
          <p:nvPr/>
        </p:nvSpPr>
        <p:spPr bwMode="auto">
          <a:xfrm>
            <a:off x="2251075" y="3636963"/>
            <a:ext cx="1649413"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b="1">
                <a:solidFill>
                  <a:schemeClr val="bg2"/>
                </a:solidFill>
              </a:rPr>
              <a:t>１．テーマの選定</a:t>
            </a:r>
          </a:p>
        </p:txBody>
      </p:sp>
      <p:sp>
        <p:nvSpPr>
          <p:cNvPr id="10275" name="Rectangle 14"/>
          <p:cNvSpPr>
            <a:spLocks noChangeArrowheads="1"/>
          </p:cNvSpPr>
          <p:nvPr/>
        </p:nvSpPr>
        <p:spPr bwMode="auto">
          <a:xfrm>
            <a:off x="2251075" y="3987800"/>
            <a:ext cx="1649413" cy="5238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400" b="1">
                <a:solidFill>
                  <a:schemeClr val="bg2"/>
                </a:solidFill>
              </a:rPr>
              <a:t>２．現状把握と</a:t>
            </a:r>
            <a:endParaRPr lang="en-US" altLang="ja-JP" sz="1400" b="1">
              <a:solidFill>
                <a:schemeClr val="bg2"/>
              </a:solidFill>
            </a:endParaRPr>
          </a:p>
          <a:p>
            <a:pPr eaLnBrk="1" hangingPunct="1">
              <a:spcBef>
                <a:spcPct val="0"/>
              </a:spcBef>
              <a:buFontTx/>
              <a:buNone/>
            </a:pPr>
            <a:r>
              <a:rPr lang="ja-JP" altLang="en-US" sz="1400" b="1">
                <a:solidFill>
                  <a:schemeClr val="bg2"/>
                </a:solidFill>
              </a:rPr>
              <a:t>　　対策のねらい所</a:t>
            </a:r>
          </a:p>
        </p:txBody>
      </p:sp>
      <p:sp>
        <p:nvSpPr>
          <p:cNvPr id="10276" name="Rectangle 14"/>
          <p:cNvSpPr>
            <a:spLocks noChangeArrowheads="1"/>
          </p:cNvSpPr>
          <p:nvPr/>
        </p:nvSpPr>
        <p:spPr bwMode="auto">
          <a:xfrm>
            <a:off x="2251075" y="4572000"/>
            <a:ext cx="1649413"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b="1">
                <a:solidFill>
                  <a:schemeClr val="bg2"/>
                </a:solidFill>
              </a:rPr>
              <a:t>３．目標の策定</a:t>
            </a:r>
          </a:p>
        </p:txBody>
      </p:sp>
      <p:sp>
        <p:nvSpPr>
          <p:cNvPr id="10277" name="Rectangle 14"/>
          <p:cNvSpPr>
            <a:spLocks noChangeArrowheads="1"/>
          </p:cNvSpPr>
          <p:nvPr/>
        </p:nvSpPr>
        <p:spPr bwMode="auto">
          <a:xfrm>
            <a:off x="2251075" y="5397500"/>
            <a:ext cx="1649413"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b="1">
                <a:solidFill>
                  <a:schemeClr val="bg2"/>
                </a:solidFill>
              </a:rPr>
              <a:t>４．対策検討と実施</a:t>
            </a:r>
          </a:p>
        </p:txBody>
      </p:sp>
      <p:sp>
        <p:nvSpPr>
          <p:cNvPr id="10278" name="Rectangle 14"/>
          <p:cNvSpPr>
            <a:spLocks noChangeArrowheads="1"/>
          </p:cNvSpPr>
          <p:nvPr/>
        </p:nvSpPr>
        <p:spPr bwMode="auto">
          <a:xfrm>
            <a:off x="2251075" y="5861050"/>
            <a:ext cx="1649413"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b="1">
                <a:solidFill>
                  <a:schemeClr val="bg2"/>
                </a:solidFill>
              </a:rPr>
              <a:t>５．効果確認</a:t>
            </a:r>
          </a:p>
        </p:txBody>
      </p:sp>
      <p:sp>
        <p:nvSpPr>
          <p:cNvPr id="10279" name="Rectangle 14"/>
          <p:cNvSpPr>
            <a:spLocks noChangeArrowheads="1"/>
          </p:cNvSpPr>
          <p:nvPr/>
        </p:nvSpPr>
        <p:spPr bwMode="auto">
          <a:xfrm>
            <a:off x="2251075" y="6223000"/>
            <a:ext cx="1649413" cy="5238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400" b="1">
                <a:solidFill>
                  <a:schemeClr val="bg2"/>
                </a:solidFill>
              </a:rPr>
              <a:t>６．標準化と</a:t>
            </a:r>
            <a:endParaRPr lang="en-US" altLang="ja-JP" sz="1400" b="1">
              <a:solidFill>
                <a:schemeClr val="bg2"/>
              </a:solidFill>
            </a:endParaRPr>
          </a:p>
          <a:p>
            <a:pPr eaLnBrk="1" hangingPunct="1">
              <a:spcBef>
                <a:spcPct val="0"/>
              </a:spcBef>
              <a:buFontTx/>
              <a:buNone/>
            </a:pPr>
            <a:r>
              <a:rPr lang="ja-JP" altLang="en-US" sz="1400" b="1">
                <a:solidFill>
                  <a:schemeClr val="bg2"/>
                </a:solidFill>
              </a:rPr>
              <a:t>　　管理の定着</a:t>
            </a:r>
          </a:p>
        </p:txBody>
      </p:sp>
      <p:sp>
        <p:nvSpPr>
          <p:cNvPr id="10280" name="Rectangle 14"/>
          <p:cNvSpPr>
            <a:spLocks noChangeArrowheads="1"/>
          </p:cNvSpPr>
          <p:nvPr/>
        </p:nvSpPr>
        <p:spPr bwMode="auto">
          <a:xfrm>
            <a:off x="6796088" y="3636963"/>
            <a:ext cx="1874837"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b="1">
                <a:solidFill>
                  <a:schemeClr val="bg2"/>
                </a:solidFill>
              </a:rPr>
              <a:t>１．テーマの選定</a:t>
            </a:r>
          </a:p>
        </p:txBody>
      </p:sp>
      <p:sp>
        <p:nvSpPr>
          <p:cNvPr id="10281" name="Rectangle 14"/>
          <p:cNvSpPr>
            <a:spLocks noChangeArrowheads="1"/>
          </p:cNvSpPr>
          <p:nvPr/>
        </p:nvSpPr>
        <p:spPr bwMode="auto">
          <a:xfrm>
            <a:off x="6796088" y="3983038"/>
            <a:ext cx="1874837" cy="5238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400" b="1">
                <a:solidFill>
                  <a:schemeClr val="bg2"/>
                </a:solidFill>
              </a:rPr>
              <a:t>２．攻め所と</a:t>
            </a:r>
            <a:endParaRPr lang="en-US" altLang="ja-JP" sz="1400" b="1">
              <a:solidFill>
                <a:schemeClr val="bg2"/>
              </a:solidFill>
            </a:endParaRPr>
          </a:p>
          <a:p>
            <a:pPr eaLnBrk="1" hangingPunct="1">
              <a:spcBef>
                <a:spcPct val="0"/>
              </a:spcBef>
              <a:buFontTx/>
              <a:buNone/>
            </a:pPr>
            <a:r>
              <a:rPr lang="ja-JP" altLang="en-US" sz="1400" b="1">
                <a:solidFill>
                  <a:schemeClr val="bg2"/>
                </a:solidFill>
              </a:rPr>
              <a:t>　　　　目標設定</a:t>
            </a:r>
          </a:p>
        </p:txBody>
      </p:sp>
      <p:sp>
        <p:nvSpPr>
          <p:cNvPr id="10282" name="Rectangle 14"/>
          <p:cNvSpPr>
            <a:spLocks noChangeArrowheads="1"/>
          </p:cNvSpPr>
          <p:nvPr/>
        </p:nvSpPr>
        <p:spPr bwMode="auto">
          <a:xfrm>
            <a:off x="6796088" y="4557713"/>
            <a:ext cx="1874837" cy="309562"/>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b="1">
                <a:solidFill>
                  <a:schemeClr val="bg2"/>
                </a:solidFill>
              </a:rPr>
              <a:t>３．方策の立案</a:t>
            </a:r>
          </a:p>
        </p:txBody>
      </p:sp>
      <p:sp>
        <p:nvSpPr>
          <p:cNvPr id="10283" name="Rectangle 14"/>
          <p:cNvSpPr>
            <a:spLocks noChangeArrowheads="1"/>
          </p:cNvSpPr>
          <p:nvPr/>
        </p:nvSpPr>
        <p:spPr bwMode="auto">
          <a:xfrm>
            <a:off x="6796088" y="4918075"/>
            <a:ext cx="1874837" cy="309563"/>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400" b="1">
                <a:solidFill>
                  <a:schemeClr val="bg2"/>
                </a:solidFill>
              </a:rPr>
              <a:t>４．成功ｼﾅﾘｵの追及</a:t>
            </a:r>
          </a:p>
        </p:txBody>
      </p:sp>
      <p:sp>
        <p:nvSpPr>
          <p:cNvPr id="10284" name="Rectangle 14"/>
          <p:cNvSpPr>
            <a:spLocks noChangeArrowheads="1"/>
          </p:cNvSpPr>
          <p:nvPr/>
        </p:nvSpPr>
        <p:spPr bwMode="auto">
          <a:xfrm>
            <a:off x="6796088" y="5397500"/>
            <a:ext cx="1874837" cy="309563"/>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b="1">
                <a:solidFill>
                  <a:schemeClr val="bg2"/>
                </a:solidFill>
              </a:rPr>
              <a:t>５．成功ｼﾅﾘｵの実施</a:t>
            </a:r>
          </a:p>
        </p:txBody>
      </p:sp>
      <p:sp>
        <p:nvSpPr>
          <p:cNvPr id="10285" name="Rectangle 14"/>
          <p:cNvSpPr>
            <a:spLocks noChangeArrowheads="1"/>
          </p:cNvSpPr>
          <p:nvPr/>
        </p:nvSpPr>
        <p:spPr bwMode="auto">
          <a:xfrm>
            <a:off x="6796088" y="5861050"/>
            <a:ext cx="1874837"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b="1">
                <a:solidFill>
                  <a:schemeClr val="bg2"/>
                </a:solidFill>
              </a:rPr>
              <a:t>６．効果確認</a:t>
            </a:r>
          </a:p>
        </p:txBody>
      </p:sp>
      <p:sp>
        <p:nvSpPr>
          <p:cNvPr id="10286" name="Rectangle 14"/>
          <p:cNvSpPr>
            <a:spLocks noChangeArrowheads="1"/>
          </p:cNvSpPr>
          <p:nvPr/>
        </p:nvSpPr>
        <p:spPr bwMode="auto">
          <a:xfrm>
            <a:off x="6796088" y="6218238"/>
            <a:ext cx="1874837" cy="5238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400" b="1">
                <a:solidFill>
                  <a:schemeClr val="bg2"/>
                </a:solidFill>
              </a:rPr>
              <a:t>７．標準化と</a:t>
            </a:r>
            <a:endParaRPr lang="en-US" altLang="ja-JP" sz="1400" b="1">
              <a:solidFill>
                <a:schemeClr val="bg2"/>
              </a:solidFill>
            </a:endParaRPr>
          </a:p>
          <a:p>
            <a:pPr eaLnBrk="1" hangingPunct="1">
              <a:spcBef>
                <a:spcPct val="0"/>
              </a:spcBef>
              <a:buFontTx/>
              <a:buNone/>
            </a:pPr>
            <a:r>
              <a:rPr lang="ja-JP" altLang="en-US" sz="1400" b="1">
                <a:solidFill>
                  <a:schemeClr val="bg2"/>
                </a:solidFill>
              </a:rPr>
              <a:t>　　管理の定着</a:t>
            </a:r>
          </a:p>
        </p:txBody>
      </p:sp>
      <p:sp>
        <p:nvSpPr>
          <p:cNvPr id="10287" name="Rectangle 14"/>
          <p:cNvSpPr>
            <a:spLocks noChangeArrowheads="1"/>
          </p:cNvSpPr>
          <p:nvPr/>
        </p:nvSpPr>
        <p:spPr bwMode="auto">
          <a:xfrm>
            <a:off x="4667250" y="3636963"/>
            <a:ext cx="1874838"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b="1">
                <a:solidFill>
                  <a:schemeClr val="bg2"/>
                </a:solidFill>
              </a:rPr>
              <a:t>１．テーマの選定</a:t>
            </a:r>
          </a:p>
        </p:txBody>
      </p:sp>
      <p:sp>
        <p:nvSpPr>
          <p:cNvPr id="10288" name="Rectangle 14"/>
          <p:cNvSpPr>
            <a:spLocks noChangeArrowheads="1"/>
          </p:cNvSpPr>
          <p:nvPr/>
        </p:nvSpPr>
        <p:spPr bwMode="auto">
          <a:xfrm>
            <a:off x="4667250" y="3983038"/>
            <a:ext cx="1874838" cy="5238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400" b="1">
                <a:solidFill>
                  <a:schemeClr val="bg2"/>
                </a:solidFill>
              </a:rPr>
              <a:t>２．現状把握と</a:t>
            </a:r>
            <a:endParaRPr lang="en-US" altLang="ja-JP" sz="1400" b="1">
              <a:solidFill>
                <a:schemeClr val="bg2"/>
              </a:solidFill>
            </a:endParaRPr>
          </a:p>
          <a:p>
            <a:pPr eaLnBrk="1" hangingPunct="1">
              <a:spcBef>
                <a:spcPct val="0"/>
              </a:spcBef>
              <a:buFontTx/>
              <a:buNone/>
            </a:pPr>
            <a:r>
              <a:rPr lang="ja-JP" altLang="en-US" sz="1400" b="1">
                <a:solidFill>
                  <a:schemeClr val="bg2"/>
                </a:solidFill>
              </a:rPr>
              <a:t>　　　　目標設定</a:t>
            </a:r>
          </a:p>
        </p:txBody>
      </p:sp>
      <p:sp>
        <p:nvSpPr>
          <p:cNvPr id="10289" name="Rectangle 14"/>
          <p:cNvSpPr>
            <a:spLocks noChangeArrowheads="1"/>
          </p:cNvSpPr>
          <p:nvPr/>
        </p:nvSpPr>
        <p:spPr bwMode="auto">
          <a:xfrm>
            <a:off x="4667250" y="4562475"/>
            <a:ext cx="1874838"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b="1">
                <a:solidFill>
                  <a:schemeClr val="bg2"/>
                </a:solidFill>
              </a:rPr>
              <a:t>３．活動計画策定</a:t>
            </a:r>
          </a:p>
        </p:txBody>
      </p:sp>
      <p:sp>
        <p:nvSpPr>
          <p:cNvPr id="10290" name="Rectangle 14"/>
          <p:cNvSpPr>
            <a:spLocks noChangeArrowheads="1"/>
          </p:cNvSpPr>
          <p:nvPr/>
        </p:nvSpPr>
        <p:spPr bwMode="auto">
          <a:xfrm>
            <a:off x="4667250" y="4918075"/>
            <a:ext cx="1874838" cy="309563"/>
          </a:xfrm>
          <a:prstGeom prst="rect">
            <a:avLst/>
          </a:prstGeom>
          <a:solidFill>
            <a:srgbClr val="FFFF00"/>
          </a:solidFill>
          <a:ln w="12700">
            <a:solidFill>
              <a:schemeClr val="bg2"/>
            </a:solidFill>
            <a:miter lim="800000"/>
            <a:headEnd/>
            <a:tailEnd/>
          </a:ln>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400" b="1">
                <a:solidFill>
                  <a:schemeClr val="bg2"/>
                </a:solidFill>
              </a:rPr>
              <a:t>４．改善機会の発見</a:t>
            </a:r>
          </a:p>
        </p:txBody>
      </p:sp>
      <p:sp>
        <p:nvSpPr>
          <p:cNvPr id="10291" name="Rectangle 14"/>
          <p:cNvSpPr>
            <a:spLocks noChangeArrowheads="1"/>
          </p:cNvSpPr>
          <p:nvPr/>
        </p:nvSpPr>
        <p:spPr bwMode="auto">
          <a:xfrm>
            <a:off x="4667250" y="5275263"/>
            <a:ext cx="1874838" cy="523875"/>
          </a:xfrm>
          <a:prstGeom prst="rect">
            <a:avLst/>
          </a:prstGeom>
          <a:solidFill>
            <a:srgbClr val="FFFF00"/>
          </a:solidFill>
          <a:ln w="12700">
            <a:solidFill>
              <a:schemeClr val="bg2"/>
            </a:solidFill>
            <a:miter lim="800000"/>
            <a:headEnd/>
            <a:tailEnd/>
          </a:ln>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400" b="1">
                <a:solidFill>
                  <a:schemeClr val="bg2"/>
                </a:solidFill>
              </a:rPr>
              <a:t>５．対策の共有と</a:t>
            </a:r>
            <a:endParaRPr lang="en-US" altLang="ja-JP" sz="1400" b="1">
              <a:solidFill>
                <a:schemeClr val="bg2"/>
              </a:solidFill>
            </a:endParaRPr>
          </a:p>
          <a:p>
            <a:pPr eaLnBrk="1" hangingPunct="1">
              <a:spcBef>
                <a:spcPct val="0"/>
              </a:spcBef>
              <a:buFontTx/>
              <a:buNone/>
            </a:pPr>
            <a:r>
              <a:rPr lang="ja-JP" altLang="en-US" sz="1400" b="1">
                <a:solidFill>
                  <a:schemeClr val="bg2"/>
                </a:solidFill>
              </a:rPr>
              <a:t>　　　　　　　水平展開</a:t>
            </a:r>
          </a:p>
        </p:txBody>
      </p:sp>
      <p:sp>
        <p:nvSpPr>
          <p:cNvPr id="10292" name="Rectangle 14"/>
          <p:cNvSpPr>
            <a:spLocks noChangeArrowheads="1"/>
          </p:cNvSpPr>
          <p:nvPr/>
        </p:nvSpPr>
        <p:spPr bwMode="auto">
          <a:xfrm>
            <a:off x="4667250" y="5861050"/>
            <a:ext cx="1874838"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ja-JP" altLang="en-US" sz="1400" b="1">
                <a:solidFill>
                  <a:schemeClr val="bg2"/>
                </a:solidFill>
              </a:rPr>
              <a:t>６．効果確認</a:t>
            </a:r>
          </a:p>
        </p:txBody>
      </p:sp>
      <p:sp>
        <p:nvSpPr>
          <p:cNvPr id="10293" name="Rectangle 14"/>
          <p:cNvSpPr>
            <a:spLocks noChangeArrowheads="1"/>
          </p:cNvSpPr>
          <p:nvPr/>
        </p:nvSpPr>
        <p:spPr bwMode="auto">
          <a:xfrm>
            <a:off x="4667250" y="6218238"/>
            <a:ext cx="1874838" cy="5238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1400" b="1">
                <a:solidFill>
                  <a:schemeClr val="bg2"/>
                </a:solidFill>
              </a:rPr>
              <a:t>７．標準化と</a:t>
            </a:r>
            <a:endParaRPr lang="en-US" altLang="ja-JP" sz="1400" b="1">
              <a:solidFill>
                <a:schemeClr val="bg2"/>
              </a:solidFill>
            </a:endParaRPr>
          </a:p>
          <a:p>
            <a:pPr eaLnBrk="1" hangingPunct="1">
              <a:spcBef>
                <a:spcPct val="0"/>
              </a:spcBef>
              <a:buFontTx/>
              <a:buNone/>
            </a:pPr>
            <a:r>
              <a:rPr lang="ja-JP" altLang="en-US" sz="1400" b="1">
                <a:solidFill>
                  <a:schemeClr val="bg2"/>
                </a:solidFill>
              </a:rPr>
              <a:t>　　管理の定着</a:t>
            </a:r>
          </a:p>
        </p:txBody>
      </p:sp>
      <p:sp>
        <p:nvSpPr>
          <p:cNvPr id="10294" name="正方形/長方形 10"/>
          <p:cNvSpPr>
            <a:spLocks noChangeArrowheads="1"/>
          </p:cNvSpPr>
          <p:nvPr/>
        </p:nvSpPr>
        <p:spPr bwMode="auto">
          <a:xfrm>
            <a:off x="5483225" y="50800"/>
            <a:ext cx="41592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spcBef>
                <a:spcPct val="0"/>
              </a:spcBef>
              <a:buFontTx/>
              <a:buNone/>
            </a:pPr>
            <a:r>
              <a:rPr lang="ja-JP" altLang="en-US" sz="2000" b="1">
                <a:solidFill>
                  <a:schemeClr val="bg1"/>
                </a:solidFill>
                <a:latin typeface="Meiryo UI" pitchFamily="50" charset="-128"/>
                <a:ea typeface="Meiryo UI" pitchFamily="50" charset="-128"/>
              </a:rPr>
              <a:t>＊</a:t>
            </a:r>
            <a:r>
              <a:rPr lang="en-US" altLang="ja-JP" sz="2000" b="1">
                <a:solidFill>
                  <a:schemeClr val="bg1"/>
                </a:solidFill>
                <a:latin typeface="Meiryo UI" pitchFamily="50" charset="-128"/>
                <a:ea typeface="Meiryo UI" pitchFamily="50" charset="-128"/>
              </a:rPr>
              <a:t>QC</a:t>
            </a:r>
            <a:r>
              <a:rPr lang="ja-JP" altLang="en-US" sz="2000" b="1">
                <a:solidFill>
                  <a:schemeClr val="bg1"/>
                </a:solidFill>
                <a:latin typeface="Meiryo UI" pitchFamily="50" charset="-128"/>
                <a:ea typeface="Meiryo UI" pitchFamily="50" charset="-128"/>
              </a:rPr>
              <a:t>サークル誌</a:t>
            </a:r>
            <a:r>
              <a:rPr lang="en-US" altLang="ja-JP" sz="2000" b="1">
                <a:solidFill>
                  <a:schemeClr val="bg1"/>
                </a:solidFill>
                <a:latin typeface="Meiryo UI" pitchFamily="50" charset="-128"/>
                <a:ea typeface="Meiryo UI" pitchFamily="50" charset="-128"/>
              </a:rPr>
              <a:t>601</a:t>
            </a:r>
            <a:r>
              <a:rPr lang="ja-JP" altLang="en-US" sz="2000" b="1">
                <a:solidFill>
                  <a:schemeClr val="bg1"/>
                </a:solidFill>
                <a:latin typeface="Meiryo UI" pitchFamily="50" charset="-128"/>
                <a:ea typeface="Meiryo UI" pitchFamily="50" charset="-128"/>
              </a:rPr>
              <a:t>（</a:t>
            </a:r>
            <a:r>
              <a:rPr lang="en-US" altLang="ja-JP" sz="2000" b="1">
                <a:solidFill>
                  <a:schemeClr val="bg1"/>
                </a:solidFill>
                <a:latin typeface="Meiryo UI" pitchFamily="50" charset="-128"/>
                <a:ea typeface="Meiryo UI" pitchFamily="50" charset="-128"/>
              </a:rPr>
              <a:t>’11/8)</a:t>
            </a:r>
            <a:endParaRPr lang="ja-JP" altLang="en-US" sz="2000" b="1">
              <a:solidFill>
                <a:schemeClr val="bg1"/>
              </a:solidFill>
              <a:latin typeface="Meiryo UI" pitchFamily="50" charset="-128"/>
              <a:ea typeface="Meiryo UI" pitchFamily="50" charset="-128"/>
            </a:endParaRPr>
          </a:p>
        </p:txBody>
      </p:sp>
      <p:sp>
        <p:nvSpPr>
          <p:cNvPr id="10295" name="Text Box 291"/>
          <p:cNvSpPr txBox="1">
            <a:spLocks noChangeArrowheads="1"/>
          </p:cNvSpPr>
          <p:nvPr/>
        </p:nvSpPr>
        <p:spPr bwMode="auto">
          <a:xfrm>
            <a:off x="8486775" y="461963"/>
            <a:ext cx="6492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50000"/>
              </a:spcBef>
              <a:buFontTx/>
              <a:buNone/>
            </a:pPr>
            <a:r>
              <a:rPr lang="en-US" altLang="ja-JP" sz="1600">
                <a:solidFill>
                  <a:schemeClr val="bg2"/>
                </a:solidFill>
                <a:ea typeface="HG正楷書体-PRO" pitchFamily="66" charset="-128"/>
              </a:rPr>
              <a:t>P</a:t>
            </a:r>
            <a:r>
              <a:rPr lang="ja-JP" altLang="en-US" sz="1600">
                <a:solidFill>
                  <a:schemeClr val="bg2"/>
                </a:solidFill>
                <a:ea typeface="HG正楷書体-PRO" pitchFamily="66" charset="-128"/>
              </a:rPr>
              <a:t>９</a:t>
            </a:r>
            <a:endParaRPr lang="en-US" altLang="ja-JP" sz="1600">
              <a:solidFill>
                <a:schemeClr val="bg2"/>
              </a:solidFill>
              <a:ea typeface="HG正楷書体-PRO" pitchFamily="66" charset="-128"/>
            </a:endParaRPr>
          </a:p>
        </p:txBody>
      </p:sp>
      <p:sp>
        <p:nvSpPr>
          <p:cNvPr id="10296" name="動作設定ボタン : 進む/次へ 1">
            <a:hlinkClick r:id="rId4" action="ppaction://hlinksldjump" highlightClick="1"/>
          </p:cNvPr>
          <p:cNvSpPr>
            <a:spLocks noChangeArrowheads="1"/>
          </p:cNvSpPr>
          <p:nvPr/>
        </p:nvSpPr>
        <p:spPr bwMode="auto">
          <a:xfrm>
            <a:off x="8486775" y="998538"/>
            <a:ext cx="496888" cy="449262"/>
          </a:xfrm>
          <a:prstGeom prst="actionButtonForwardNext">
            <a:avLst/>
          </a:prstGeom>
          <a:solidFill>
            <a:srgbClr val="92D050"/>
          </a:solidFill>
          <a:ln w="12700" cap="sq" algn="ctr">
            <a:solidFill>
              <a:schemeClr val="tx1"/>
            </a:solidFill>
            <a:miter lim="800000"/>
            <a:headEnd type="none" w="sm" len="sm"/>
            <a:tailEnd type="none" w="sm" len="sm"/>
          </a:ln>
        </p:spPr>
        <p:txBody>
          <a:bodyPr wrap="none"/>
          <a:lstStyle>
            <a:lvl1pPr>
              <a:spcBef>
                <a:spcPct val="20000"/>
              </a:spcBef>
              <a:buChar char="•"/>
              <a:defRPr kumimoji="1" sz="3200">
                <a:solidFill>
                  <a:schemeClr val="tx1"/>
                </a:solidFill>
                <a:latin typeface="Times New Roman" pitchFamily="18" charset="0"/>
                <a:ea typeface="ＭＳ Ｐゴシック" charset="-128"/>
              </a:defRPr>
            </a:lvl1pPr>
            <a:lvl2pPr marL="742950" indent="-285750">
              <a:spcBef>
                <a:spcPct val="20000"/>
              </a:spcBef>
              <a:buChar char="–"/>
              <a:defRPr kumimoji="1" sz="2800">
                <a:solidFill>
                  <a:schemeClr val="tx1"/>
                </a:solidFill>
                <a:latin typeface="Times New Roman" pitchFamily="18" charset="0"/>
                <a:ea typeface="ＭＳ Ｐゴシック" charset="-128"/>
              </a:defRPr>
            </a:lvl2pPr>
            <a:lvl3pPr marL="1143000" indent="-228600">
              <a:spcBef>
                <a:spcPct val="20000"/>
              </a:spcBef>
              <a:buChar char="•"/>
              <a:defRPr kumimoji="1" sz="2400">
                <a:solidFill>
                  <a:schemeClr val="tx1"/>
                </a:solidFill>
                <a:latin typeface="Times New Roman" pitchFamily="18" charset="0"/>
                <a:ea typeface="ＭＳ Ｐゴシック" charset="-128"/>
              </a:defRPr>
            </a:lvl3pPr>
            <a:lvl4pPr marL="1600200" indent="-228600">
              <a:spcBef>
                <a:spcPct val="20000"/>
              </a:spcBef>
              <a:buChar char="–"/>
              <a:defRPr kumimoji="1" sz="2000">
                <a:solidFill>
                  <a:schemeClr val="tx1"/>
                </a:solidFill>
                <a:latin typeface="Times New Roman" pitchFamily="18" charset="0"/>
                <a:ea typeface="ＭＳ Ｐゴシック" charset="-128"/>
              </a:defRPr>
            </a:lvl4pPr>
            <a:lvl5pPr marL="2057400" indent="-22860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endParaRPr lang="ja-JP" altLang="en-US">
              <a:ea typeface="HG正楷書体-PRO" pitchFamily="66" charset="-12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3200" b="0" i="0" u="none" strike="noStrike" cap="none" normalizeH="0" baseline="0" smtClean="0">
            <a:ln>
              <a:noFill/>
            </a:ln>
            <a:solidFill>
              <a:schemeClr val="tx1"/>
            </a:solidFill>
            <a:effectLst/>
            <a:latin typeface="Times New Roman" panose="02020603050405020304" pitchFamily="18" charset="0"/>
            <a:ea typeface="HG正楷書体-PRO" panose="03000600000000000000" pitchFamily="66" charset="-128"/>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3200" b="0" i="0" u="none" strike="noStrike" cap="none" normalizeH="0" baseline="0" smtClean="0">
            <a:ln>
              <a:noFill/>
            </a:ln>
            <a:solidFill>
              <a:schemeClr val="tx1"/>
            </a:solidFill>
            <a:effectLst/>
            <a:latin typeface="Times New Roman" panose="02020603050405020304" pitchFamily="18" charset="0"/>
            <a:ea typeface="HG正楷書体-PRO" panose="03000600000000000000" pitchFamily="66" charset="-128"/>
          </a:defRPr>
        </a:defPPr>
      </a:lstStyle>
    </a:lnDef>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EF78CFC77271354195C530399E11D87F" ma:contentTypeVersion="" ma:contentTypeDescription="新しいドキュメントを作成します。" ma:contentTypeScope="" ma:versionID="e38e4ad93fdcd0c090c04df74166b6f6">
  <xsd:schema xmlns:xsd="http://www.w3.org/2001/XMLSchema" xmlns:xs="http://www.w3.org/2001/XMLSchema" xmlns:p="http://schemas.microsoft.com/office/2006/metadata/properties" xmlns:ns2="0683b1c7-e6a1-4474-b543-1598854bf204" xmlns:ns3="74607d63-f6bb-47a8-a8d4-f26cfe716e30" xmlns:ns4="d9dc673b-9e34-4001-b69a-8484e8c1b815" targetNamespace="http://schemas.microsoft.com/office/2006/metadata/properties" ma:root="true" ma:fieldsID="e02bf150fef1940094f978c4266d1397" ns2:_="" ns3:_="" ns4:_="">
    <xsd:import namespace="0683b1c7-e6a1-4474-b543-1598854bf204"/>
    <xsd:import namespace="74607d63-f6bb-47a8-a8d4-f26cfe716e30"/>
    <xsd:import namespace="d9dc673b-9e34-4001-b69a-8484e8c1b815"/>
    <xsd:element name="properties">
      <xsd:complexType>
        <xsd:sequence>
          <xsd:element name="documentManagement">
            <xsd:complexType>
              <xsd:all>
                <xsd:element ref="ns2:SharedWithUsers" minOccurs="0"/>
                <xsd:element ref="ns2:SharedWithDetails" minOccurs="0"/>
                <xsd:element ref="ns3:_x30d5__x30a9__x30eb__x30c0__x7ba1__x7406__x8005_" minOccurs="0"/>
                <xsd:element ref="ns3:_x30d5__x30a9__x30eb__x30c0__x7ba1__x7406__x8005__x90e8__x7f72__x30b3__x30fc__x30c9_" minOccurs="0"/>
                <xsd:element ref="ns3:MediaServiceMetadata" minOccurs="0"/>
                <xsd:element ref="ns3:MediaServiceFastMetadata" minOccurs="0"/>
                <xsd:element ref="ns3:MediaLengthInSeconds" minOccurs="0"/>
                <xsd:element ref="ns3:lcf76f155ced4ddcb4097134ff3c332f" minOccurs="0"/>
                <xsd:element ref="ns4:TaxCatchAll" minOccurs="0"/>
                <xsd:element ref="ns3:MediaServiceDateTaken" minOccurs="0"/>
                <xsd:element ref="ns3:MediaServiceLocation" minOccurs="0"/>
                <xsd:element ref="ns3:MediaServiceGenerationTime" minOccurs="0"/>
                <xsd:element ref="ns3:MediaServiceEventHashCode" minOccurs="0"/>
                <xsd:element ref="ns3:MediaServiceOCR"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83b1c7-e6a1-4474-b543-1598854bf204"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607d63-f6bb-47a8-a8d4-f26cfe716e30" elementFormDefault="qualified">
    <xsd:import namespace="http://schemas.microsoft.com/office/2006/documentManagement/types"/>
    <xsd:import namespace="http://schemas.microsoft.com/office/infopath/2007/PartnerControls"/>
    <xsd:element name="_x30d5__x30a9__x30eb__x30c0__x7ba1__x7406__x8005_" ma:index="10" nillable="true" ma:displayName="フォルダ管理者" ma:format="Dropdown" ma:internalName="_x30d5__x30a9__x30eb__x30c0__x7ba1__x7406__x8005_">
      <xsd:simpleType>
        <xsd:restriction base="dms:Text">
          <xsd:maxLength value="255"/>
        </xsd:restriction>
      </xsd:simpleType>
    </xsd:element>
    <xsd:element name="_x30d5__x30a9__x30eb__x30c0__x7ba1__x7406__x8005__x90e8__x7f72__x30b3__x30fc__x30c9_" ma:index="11" nillable="true" ma:displayName="フォルダ管理部署" ma:format="Dropdown" ma:internalName="_x30d5__x30a9__x30eb__x30c0__x7ba1__x7406__x8005__x90e8__x7f72__x30b3__x30fc__x30c9_">
      <xsd:simpleType>
        <xsd:restriction base="dms:Text">
          <xsd:maxLength value="255"/>
        </xsd:restriction>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画像タグ" ma:readOnly="false" ma:fieldId="{5cf76f15-5ced-4ddc-b409-7134ff3c332f}" ma:taxonomyMulti="true" ma:sspId="401df557-eeb5-435c-8d7c-77a7fa12a987"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9dc673b-9e34-4001-b69a-8484e8c1b81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3F50DA7-15AB-4337-A58F-12A8006B0C20}" ma:internalName="TaxCatchAll" ma:showField="CatchAllData" ma:web="{0683b1c7-e6a1-4474-b543-1598854bf2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4607d63-f6bb-47a8-a8d4-f26cfe716e30">
      <Terms xmlns="http://schemas.microsoft.com/office/infopath/2007/PartnerControls"/>
    </lcf76f155ced4ddcb4097134ff3c332f>
    <_x30d5__x30a9__x30eb__x30c0__x7ba1__x7406__x8005_ xmlns="74607d63-f6bb-47a8-a8d4-f26cfe716e30" xsi:nil="true"/>
    <TaxCatchAll xmlns="d9dc673b-9e34-4001-b69a-8484e8c1b815" xsi:nil="true"/>
    <_x30d5__x30a9__x30eb__x30c0__x7ba1__x7406__x8005__x90e8__x7f72__x30b3__x30fc__x30c9_ xmlns="74607d63-f6bb-47a8-a8d4-f26cfe716e30" xsi:nil="true"/>
  </documentManagement>
</p:properties>
</file>

<file path=customXml/itemProps1.xml><?xml version="1.0" encoding="utf-8"?>
<ds:datastoreItem xmlns:ds="http://schemas.openxmlformats.org/officeDocument/2006/customXml" ds:itemID="{28183446-1540-4131-BD8B-12A57A99215A}"/>
</file>

<file path=customXml/itemProps2.xml><?xml version="1.0" encoding="utf-8"?>
<ds:datastoreItem xmlns:ds="http://schemas.openxmlformats.org/officeDocument/2006/customXml" ds:itemID="{7977B6EE-93DA-4674-B924-0C7630D89B93}"/>
</file>

<file path=customXml/itemProps3.xml><?xml version="1.0" encoding="utf-8"?>
<ds:datastoreItem xmlns:ds="http://schemas.openxmlformats.org/officeDocument/2006/customXml" ds:itemID="{EF8FEFC7-D0BA-44B7-8DFB-2A049678E7C3}"/>
</file>

<file path=docProps/app.xml><?xml version="1.0" encoding="utf-8"?>
<Properties xmlns="http://schemas.openxmlformats.org/officeDocument/2006/extended-properties" xmlns:vt="http://schemas.openxmlformats.org/officeDocument/2006/docPropsVTypes">
  <Template>C:\Program Files\Microsoft Office\Templates\Presentation Designs\Mountain.pot</Template>
  <TotalTime>14254</TotalTime>
  <Words>8902</Words>
  <Application>Microsoft Office PowerPoint</Application>
  <PresentationFormat>画面に合わせる (4:3)</PresentationFormat>
  <Paragraphs>1616</Paragraphs>
  <Slides>59</Slides>
  <Notes>37</Notes>
  <HiddenSlides>0</HiddenSlides>
  <MMClips>0</MMClips>
  <ScaleCrop>false</ScaleCrop>
  <HeadingPairs>
    <vt:vector size="8" baseType="variant">
      <vt:variant>
        <vt:lpstr>使用されているフォント</vt:lpstr>
      </vt:variant>
      <vt:variant>
        <vt:i4>17</vt:i4>
      </vt:variant>
      <vt:variant>
        <vt:lpstr>テーマ</vt:lpstr>
      </vt:variant>
      <vt:variant>
        <vt:i4>1</vt:i4>
      </vt:variant>
      <vt:variant>
        <vt:lpstr>埋め込まれた OLE サーバー</vt:lpstr>
      </vt:variant>
      <vt:variant>
        <vt:i4>3</vt:i4>
      </vt:variant>
      <vt:variant>
        <vt:lpstr>スライド タイトル</vt:lpstr>
      </vt:variant>
      <vt:variant>
        <vt:i4>59</vt:i4>
      </vt:variant>
    </vt:vector>
  </HeadingPairs>
  <TitlesOfParts>
    <vt:vector size="80" baseType="lpstr">
      <vt:lpstr>Times New Roman</vt:lpstr>
      <vt:lpstr>HG正楷書体-PRO</vt:lpstr>
      <vt:lpstr>Arial</vt:lpstr>
      <vt:lpstr>ＭＳ Ｐゴシック</vt:lpstr>
      <vt:lpstr>ＭＳ Ｐ明朝</vt:lpstr>
      <vt:lpstr>HGS創英角ﾎﾟｯﾌﾟ体</vt:lpstr>
      <vt:lpstr>HG丸ｺﾞｼｯｸM-PRO</vt:lpstr>
      <vt:lpstr>HGP創英角ﾎﾟｯﾌﾟ体</vt:lpstr>
      <vt:lpstr>Meiryo UI</vt:lpstr>
      <vt:lpstr>HG創英角ﾎﾟｯﾌﾟ体</vt:lpstr>
      <vt:lpstr>HGP創英角ｺﾞｼｯｸUB</vt:lpstr>
      <vt:lpstr>HGSｺﾞｼｯｸE</vt:lpstr>
      <vt:lpstr>HGｺﾞｼｯｸE</vt:lpstr>
      <vt:lpstr>HGPｺﾞｼｯｸE</vt:lpstr>
      <vt:lpstr>HGS創英角ｺﾞｼｯｸUB</vt:lpstr>
      <vt:lpstr>ＭＳ ゴシック</vt:lpstr>
      <vt:lpstr>HG創英角ｺﾞｼｯｸUB</vt:lpstr>
      <vt:lpstr>標準デザイン</vt:lpstr>
      <vt:lpstr>Microsoft Excel 97-2003 Worksheet</vt:lpstr>
      <vt:lpstr>Microsoft Excel Chart</vt:lpstr>
      <vt:lpstr>Microsoft Graph 2000 グラフ</vt:lpstr>
      <vt:lpstr>PowerPoint プレゼンテーション</vt:lpstr>
      <vt:lpstr>職場の６大任務</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６．テーマを決定する</vt:lpstr>
      <vt:lpstr>PowerPoint プレゼンテーション</vt:lpstr>
      <vt:lpstr>PowerPoint プレゼンテーション</vt:lpstr>
      <vt:lpstr>２．目標を設定する</vt:lpstr>
      <vt:lpstr>活動計画の作成</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対策の共有と水平展開</vt:lpstr>
      <vt:lpstr>PowerPoint プレゼンテーション</vt:lpstr>
      <vt:lpstr>PowerPoint プレゼンテーション</vt:lpstr>
      <vt:lpstr>PowerPoint プレゼンテーション</vt:lpstr>
      <vt:lpstr>PowerPoint プレゼンテーション</vt:lpstr>
      <vt:lpstr>効果の確認</vt:lpstr>
      <vt:lpstr>PowerPoint プレゼンテーション</vt:lpstr>
      <vt:lpstr>PowerPoint プレゼンテーション</vt:lpstr>
      <vt:lpstr>標準化と管理の定着</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品質保証部</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品質保証部</dc:creator>
  <cp:lastModifiedBy>s890376</cp:lastModifiedBy>
  <cp:revision>650</cp:revision>
  <cp:lastPrinted>2015-12-08T02:33:02Z</cp:lastPrinted>
  <dcterms:created xsi:type="dcterms:W3CDTF">2002-01-25T06:05:50Z</dcterms:created>
  <dcterms:modified xsi:type="dcterms:W3CDTF">2020-02-18T05:27:30Z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0x010100EF78CFC77271354195C530399E11D87F</vt:lpwstr>
  </property>
  <property fmtid="{D5CDD505-2E9C-101B-9397-08002B2CF9AE}" pid="3" name="MediaServiceImageTags">
    <vt:lpwstr/>
  </property>
</Properties>
</file>