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s/slide3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notesSlides/notesSlide5.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xml" ContentType="application/vnd.openxmlformats-officedocument.presentationml.notesSlide+xml"/>
  <Override PartName="/ppt/notesSlides/notesSlide13.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6.xml" ContentType="application/vnd.openxmlformats-officedocument.presentationml.notesSlide+xml"/>
  <Override PartName="/ppt/notesSlides/notesSlide4.xml" ContentType="application/vnd.openxmlformats-officedocument.presentationml.notesSlide+xml"/>
  <Override PartName="/ppt/notesSlides/notesSlide14.xml" ContentType="application/vnd.openxmlformats-officedocument.presentationml.notes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7.xml" ContentType="application/vnd.openxmlformats-officedocument.presentationml.slideLayout+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3"/>
  </p:notesMasterIdLst>
  <p:handoutMasterIdLst>
    <p:handoutMasterId r:id="rId34"/>
  </p:handoutMasterIdLst>
  <p:sldIdLst>
    <p:sldId id="256" r:id="rId2"/>
    <p:sldId id="264" r:id="rId3"/>
    <p:sldId id="335" r:id="rId4"/>
    <p:sldId id="433" r:id="rId5"/>
    <p:sldId id="336" r:id="rId6"/>
    <p:sldId id="415" r:id="rId7"/>
    <p:sldId id="410" r:id="rId8"/>
    <p:sldId id="293" r:id="rId9"/>
    <p:sldId id="295" r:id="rId10"/>
    <p:sldId id="332" r:id="rId11"/>
    <p:sldId id="296" r:id="rId12"/>
    <p:sldId id="411" r:id="rId13"/>
    <p:sldId id="333" r:id="rId14"/>
    <p:sldId id="339" r:id="rId15"/>
    <p:sldId id="297" r:id="rId16"/>
    <p:sldId id="413" r:id="rId17"/>
    <p:sldId id="431" r:id="rId18"/>
    <p:sldId id="432" r:id="rId19"/>
    <p:sldId id="414" r:id="rId20"/>
    <p:sldId id="416" r:id="rId21"/>
    <p:sldId id="419" r:id="rId22"/>
    <p:sldId id="420" r:id="rId23"/>
    <p:sldId id="421" r:id="rId24"/>
    <p:sldId id="422" r:id="rId25"/>
    <p:sldId id="423" r:id="rId26"/>
    <p:sldId id="424" r:id="rId27"/>
    <p:sldId id="425" r:id="rId28"/>
    <p:sldId id="426" r:id="rId29"/>
    <p:sldId id="427" r:id="rId30"/>
    <p:sldId id="430" r:id="rId31"/>
    <p:sldId id="390" r:id="rId32"/>
  </p:sldIdLst>
  <p:sldSz cx="9144000" cy="6858000" type="screen4x3"/>
  <p:notesSz cx="6735763" cy="9869488"/>
  <p:defaultTextStyle>
    <a:defPPr>
      <a:defRPr lang="ja-JP"/>
    </a:defPPr>
    <a:lvl1pPr algn="ctr" rtl="0" fontAlgn="base">
      <a:spcBef>
        <a:spcPct val="0"/>
      </a:spcBef>
      <a:spcAft>
        <a:spcPct val="0"/>
      </a:spcAft>
      <a:defRPr kumimoji="1" sz="1400"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1400"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1400"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1400"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1400"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1400"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1400"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1400"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1400" kern="1200">
        <a:solidFill>
          <a:schemeClr val="tx1"/>
        </a:solidFill>
        <a:latin typeface="Times New Roman" pitchFamily="18"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C0099"/>
    <a:srgbClr val="CCFF66"/>
    <a:srgbClr val="CCFFCC"/>
    <a:srgbClr val="000099"/>
    <a:srgbClr val="FF3300"/>
    <a:srgbClr val="66FF66"/>
    <a:srgbClr val="00660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26" autoAdjust="0"/>
    <p:restoredTop sz="92241" autoAdjust="0"/>
  </p:normalViewPr>
  <p:slideViewPr>
    <p:cSldViewPr snapToGrid="0">
      <p:cViewPr>
        <p:scale>
          <a:sx n="74" d="100"/>
          <a:sy n="74" d="100"/>
        </p:scale>
        <p:origin x="-1290" y="-72"/>
      </p:cViewPr>
      <p:guideLst>
        <p:guide orient="horz" pos="2096"/>
        <p:guide pos="2881"/>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ustomXml" Target="../customXml/item1.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40"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dt" sz="quarter" idx="1"/>
          </p:nvPr>
        </p:nvSpPr>
        <p:spPr bwMode="auto">
          <a:xfrm>
            <a:off x="3814763" y="-38100"/>
            <a:ext cx="2905125" cy="569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831" tIns="0" rIns="18831" bIns="0" numCol="1" anchor="t" anchorCtr="0" compatLnSpc="1">
            <a:prstTxWarp prst="textNoShape">
              <a:avLst/>
            </a:prstTxWarp>
          </a:bodyPr>
          <a:lstStyle>
            <a:lvl1pPr algn="r" defTabSz="752475">
              <a:defRPr sz="1000" i="1"/>
            </a:lvl1pPr>
          </a:lstStyle>
          <a:p>
            <a:endParaRPr lang="en-US" altLang="ja-JP"/>
          </a:p>
        </p:txBody>
      </p:sp>
      <p:sp>
        <p:nvSpPr>
          <p:cNvPr id="3075" name="Rectangle 3"/>
          <p:cNvSpPr>
            <a:spLocks noGrp="1" noChangeArrowheads="1"/>
          </p:cNvSpPr>
          <p:nvPr>
            <p:ph type="sldNum" sz="quarter" idx="3"/>
          </p:nvPr>
        </p:nvSpPr>
        <p:spPr bwMode="auto">
          <a:xfrm>
            <a:off x="3814763" y="9336088"/>
            <a:ext cx="2905125" cy="569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831" tIns="0" rIns="18831" bIns="0" numCol="1" anchor="b" anchorCtr="0" compatLnSpc="1">
            <a:prstTxWarp prst="textNoShape">
              <a:avLst/>
            </a:prstTxWarp>
          </a:bodyPr>
          <a:lstStyle>
            <a:lvl1pPr algn="r" defTabSz="752475">
              <a:defRPr sz="1000" i="1"/>
            </a:lvl1pPr>
          </a:lstStyle>
          <a:p>
            <a:fld id="{07EF6E50-919C-4746-845D-B88E154958EE}" type="slidenum">
              <a:rPr lang="en-US" altLang="ja-JP"/>
              <a:pPr/>
              <a:t>‹#›</a:t>
            </a:fld>
            <a:endParaRPr lang="en-US" altLang="ja-JP"/>
          </a:p>
        </p:txBody>
      </p:sp>
      <p:sp>
        <p:nvSpPr>
          <p:cNvPr id="3076" name="Rectangle 4"/>
          <p:cNvSpPr>
            <a:spLocks noGrp="1" noChangeArrowheads="1"/>
          </p:cNvSpPr>
          <p:nvPr>
            <p:ph type="ftr" sz="quarter" idx="2"/>
          </p:nvPr>
        </p:nvSpPr>
        <p:spPr bwMode="auto">
          <a:xfrm>
            <a:off x="14288" y="9336088"/>
            <a:ext cx="2905125" cy="569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831" tIns="0" rIns="18831" bIns="0" numCol="1" anchor="b" anchorCtr="0" compatLnSpc="1">
            <a:prstTxWarp prst="textNoShape">
              <a:avLst/>
            </a:prstTxWarp>
          </a:bodyPr>
          <a:lstStyle>
            <a:lvl1pPr algn="l" defTabSz="752475">
              <a:defRPr sz="1000" i="1"/>
            </a:lvl1pPr>
          </a:lstStyle>
          <a:p>
            <a:endParaRPr lang="en-US" altLang="ja-JP"/>
          </a:p>
        </p:txBody>
      </p:sp>
      <p:sp>
        <p:nvSpPr>
          <p:cNvPr id="3077" name="Rectangle 5"/>
          <p:cNvSpPr>
            <a:spLocks noGrp="1" noChangeArrowheads="1"/>
          </p:cNvSpPr>
          <p:nvPr>
            <p:ph type="hdr" sz="quarter"/>
          </p:nvPr>
        </p:nvSpPr>
        <p:spPr bwMode="auto">
          <a:xfrm>
            <a:off x="14288" y="-38100"/>
            <a:ext cx="2905125" cy="569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831" tIns="0" rIns="18831" bIns="0" numCol="1" anchor="t" anchorCtr="0" compatLnSpc="1">
            <a:prstTxWarp prst="textNoShape">
              <a:avLst/>
            </a:prstTxWarp>
          </a:bodyPr>
          <a:lstStyle>
            <a:lvl1pPr algn="l" defTabSz="752475">
              <a:defRPr sz="1000" i="1"/>
            </a:lvl1pPr>
          </a:lstStyle>
          <a:p>
            <a:endParaRPr lang="en-US" altLang="ja-JP"/>
          </a:p>
        </p:txBody>
      </p:sp>
    </p:spTree>
    <p:extLst>
      <p:ext uri="{BB962C8B-B14F-4D97-AF65-F5344CB8AC3E}">
        <p14:creationId xmlns:p14="http://schemas.microsoft.com/office/powerpoint/2010/main" val="33163940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14288" y="-22225"/>
            <a:ext cx="2894012" cy="538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831" tIns="0" rIns="18831" bIns="0" numCol="1" anchor="t" anchorCtr="0" compatLnSpc="1">
            <a:prstTxWarp prst="textNoShape">
              <a:avLst/>
            </a:prstTxWarp>
          </a:bodyPr>
          <a:lstStyle>
            <a:lvl1pPr algn="l" defTabSz="752475">
              <a:defRPr sz="1000" i="1"/>
            </a:lvl1pPr>
          </a:lstStyle>
          <a:p>
            <a:endParaRPr lang="en-US" altLang="ja-JP"/>
          </a:p>
        </p:txBody>
      </p:sp>
      <p:sp>
        <p:nvSpPr>
          <p:cNvPr id="2051" name="Rectangle 3"/>
          <p:cNvSpPr>
            <a:spLocks noGrp="1" noChangeArrowheads="1"/>
          </p:cNvSpPr>
          <p:nvPr>
            <p:ph type="dt" idx="1"/>
          </p:nvPr>
        </p:nvSpPr>
        <p:spPr bwMode="auto">
          <a:xfrm>
            <a:off x="3825875" y="-22225"/>
            <a:ext cx="2894013" cy="538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831" tIns="0" rIns="18831" bIns="0" numCol="1" anchor="t" anchorCtr="0" compatLnSpc="1">
            <a:prstTxWarp prst="textNoShape">
              <a:avLst/>
            </a:prstTxWarp>
          </a:bodyPr>
          <a:lstStyle>
            <a:lvl1pPr algn="r" defTabSz="752475">
              <a:defRPr sz="1000" i="1"/>
            </a:lvl1pPr>
          </a:lstStyle>
          <a:p>
            <a:endParaRPr lang="en-US" altLang="ja-JP"/>
          </a:p>
        </p:txBody>
      </p:sp>
      <p:sp>
        <p:nvSpPr>
          <p:cNvPr id="2052" name="Rectangle 4"/>
          <p:cNvSpPr>
            <a:spLocks noChangeArrowheads="1" noTextEdit="1"/>
          </p:cNvSpPr>
          <p:nvPr>
            <p:ph type="sldImg" idx="2"/>
          </p:nvPr>
        </p:nvSpPr>
        <p:spPr bwMode="auto">
          <a:xfrm>
            <a:off x="885825" y="747713"/>
            <a:ext cx="4964113" cy="3722687"/>
          </a:xfrm>
          <a:prstGeom prst="rect">
            <a:avLst/>
          </a:prstGeom>
          <a:noFill/>
          <a:ln w="127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28688" y="4706938"/>
            <a:ext cx="48768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16" tIns="45509" rIns="91016" bIns="45509" numCol="1" anchor="t" anchorCtr="0" compatLnSpc="1">
            <a:prstTxWarp prst="textNoShape">
              <a:avLst/>
            </a:prstTxWarp>
          </a:bodyPr>
          <a:lstStyle/>
          <a:p>
            <a:pPr lvl="0"/>
            <a:r>
              <a:rPr lang="ja-JP" altLang="en-US" smtClean="0"/>
              <a:t>マスターテキストの書式設定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2054" name="Rectangle 6"/>
          <p:cNvSpPr>
            <a:spLocks noGrp="1" noChangeArrowheads="1"/>
          </p:cNvSpPr>
          <p:nvPr>
            <p:ph type="ftr" sz="quarter" idx="4"/>
          </p:nvPr>
        </p:nvSpPr>
        <p:spPr bwMode="auto">
          <a:xfrm>
            <a:off x="14288" y="9351963"/>
            <a:ext cx="2894012" cy="538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831" tIns="0" rIns="18831" bIns="0" numCol="1" anchor="b" anchorCtr="0" compatLnSpc="1">
            <a:prstTxWarp prst="textNoShape">
              <a:avLst/>
            </a:prstTxWarp>
          </a:bodyPr>
          <a:lstStyle>
            <a:lvl1pPr algn="l" defTabSz="752475">
              <a:defRPr sz="1000" i="1"/>
            </a:lvl1pPr>
          </a:lstStyle>
          <a:p>
            <a:endParaRPr lang="en-US" altLang="ja-JP"/>
          </a:p>
        </p:txBody>
      </p:sp>
      <p:sp>
        <p:nvSpPr>
          <p:cNvPr id="2055" name="Rectangle 7"/>
          <p:cNvSpPr>
            <a:spLocks noGrp="1" noChangeArrowheads="1"/>
          </p:cNvSpPr>
          <p:nvPr>
            <p:ph type="sldNum" sz="quarter" idx="5"/>
          </p:nvPr>
        </p:nvSpPr>
        <p:spPr bwMode="auto">
          <a:xfrm>
            <a:off x="3825875" y="9351963"/>
            <a:ext cx="2894013" cy="538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831" tIns="0" rIns="18831" bIns="0" numCol="1" anchor="b" anchorCtr="0" compatLnSpc="1">
            <a:prstTxWarp prst="textNoShape">
              <a:avLst/>
            </a:prstTxWarp>
          </a:bodyPr>
          <a:lstStyle>
            <a:lvl1pPr algn="r" defTabSz="752475">
              <a:defRPr sz="1000" i="1"/>
            </a:lvl1pPr>
          </a:lstStyle>
          <a:p>
            <a:fld id="{FE8575A0-135B-46E7-8A0E-56FEAFAC99FC}" type="slidenum">
              <a:rPr lang="en-US" altLang="ja-JP"/>
              <a:pPr/>
              <a:t>‹#›</a:t>
            </a:fld>
            <a:endParaRPr lang="en-US" altLang="ja-JP"/>
          </a:p>
        </p:txBody>
      </p:sp>
    </p:spTree>
    <p:extLst>
      <p:ext uri="{BB962C8B-B14F-4D97-AF65-F5344CB8AC3E}">
        <p14:creationId xmlns:p14="http://schemas.microsoft.com/office/powerpoint/2010/main" val="3139517228"/>
      </p:ext>
    </p:extLst>
  </p:cSld>
  <p:clrMap bg1="lt1" tx1="dk1" bg2="lt2" tx2="dk2" accent1="accent1" accent2="accent2" accent3="accent3" accent4="accent4" accent5="accent5" accent6="accent6" hlink="hlink" folHlink="folHlink"/>
  <p:notesStyle>
    <a:lvl1pPr algn="l" defTabSz="762000"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defTabSz="762000"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defTabSz="762000"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defTabSz="762000"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defTabSz="762000"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89EC35-0ABF-453B-8406-EFB68CC0FAD9}" type="slidenum">
              <a:rPr lang="en-US" altLang="ja-JP"/>
              <a:pPr/>
              <a:t>1</a:t>
            </a:fld>
            <a:endParaRPr lang="en-US" altLang="ja-JP"/>
          </a:p>
        </p:txBody>
      </p:sp>
      <p:sp>
        <p:nvSpPr>
          <p:cNvPr id="5122" name="Rectangle 2"/>
          <p:cNvSpPr>
            <a:spLocks noChangeArrowheads="1" noTextEdit="1"/>
          </p:cNvSpPr>
          <p:nvPr>
            <p:ph type="sldImg"/>
          </p:nvPr>
        </p:nvSpPr>
        <p:spPr>
          <a:ln cap="flat"/>
        </p:spPr>
      </p:sp>
      <p:sp>
        <p:nvSpPr>
          <p:cNvPr id="5123" name="Rectangle 3"/>
          <p:cNvSpPr>
            <a:spLocks noGrp="1" noChangeArrowheads="1"/>
          </p:cNvSpPr>
          <p:nvPr>
            <p:ph type="body" idx="1"/>
          </p:nvPr>
        </p:nvSpPr>
        <p:spPr>
          <a:noFill/>
          <a:ln/>
        </p:spPr>
        <p:txBody>
          <a:bodyPr/>
          <a:lstStyle/>
          <a:p>
            <a:r>
              <a:rPr lang="ja-JP" altLang="en-US"/>
              <a:t>それでは特性要因図から勉強して行きましょう。</a:t>
            </a:r>
          </a:p>
          <a:p>
            <a:endParaRPr lang="en-US" altLang="ja-JP"/>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E1BA9D-2ACC-4C94-8396-C17C6C75AF84}" type="slidenum">
              <a:rPr lang="en-US" altLang="ja-JP"/>
              <a:pPr/>
              <a:t>10</a:t>
            </a:fld>
            <a:endParaRPr lang="en-US" altLang="ja-JP"/>
          </a:p>
        </p:txBody>
      </p:sp>
      <p:sp>
        <p:nvSpPr>
          <p:cNvPr id="234498" name="Rectangle 2"/>
          <p:cNvSpPr>
            <a:spLocks noChangeArrowheads="1" noTextEdit="1"/>
          </p:cNvSpPr>
          <p:nvPr>
            <p:ph type="sldImg"/>
          </p:nvPr>
        </p:nvSpPr>
        <p:spPr>
          <a:ln/>
        </p:spPr>
      </p:sp>
      <p:sp>
        <p:nvSpPr>
          <p:cNvPr id="234499" name="Rectangle 3"/>
          <p:cNvSpPr>
            <a:spLocks noGrp="1" noChangeArrowheads="1"/>
          </p:cNvSpPr>
          <p:nvPr>
            <p:ph type="body" idx="1"/>
          </p:nvPr>
        </p:nvSpPr>
        <p:spPr/>
        <p:txBody>
          <a:bodyPr/>
          <a:lstStyle/>
          <a:p>
            <a:r>
              <a:rPr lang="ja-JP" altLang="en-US"/>
              <a:t>次に大骨と大分類となる赤字で書いてある要因を記入し四角で囲います。</a:t>
            </a:r>
          </a:p>
          <a:p>
            <a:r>
              <a:rPr lang="ja-JP" altLang="en-US"/>
              <a:t>この大分類の要因は、一般的に、４</a:t>
            </a:r>
            <a:r>
              <a:rPr lang="en-US" altLang="ja-JP"/>
              <a:t>M</a:t>
            </a:r>
            <a:r>
              <a:rPr lang="ja-JP" altLang="en-US"/>
              <a:t>が使われます、４</a:t>
            </a:r>
            <a:r>
              <a:rPr lang="en-US" altLang="ja-JP"/>
              <a:t>M</a:t>
            </a:r>
            <a:r>
              <a:rPr lang="ja-JP" altLang="en-US"/>
              <a:t>は　</a:t>
            </a:r>
            <a:r>
              <a:rPr lang="en-US" altLang="ja-JP"/>
              <a:t>Man </a:t>
            </a:r>
            <a:r>
              <a:rPr lang="ja-JP" altLang="en-US"/>
              <a:t>は人</a:t>
            </a:r>
          </a:p>
          <a:p>
            <a:r>
              <a:rPr lang="ja-JP" altLang="en-US"/>
              <a:t> </a:t>
            </a:r>
            <a:r>
              <a:rPr lang="en-US" altLang="ja-JP"/>
              <a:t>machine</a:t>
            </a:r>
            <a:r>
              <a:rPr lang="ja-JP" altLang="en-US"/>
              <a:t>は機械、</a:t>
            </a:r>
            <a:r>
              <a:rPr lang="en-US" altLang="ja-JP"/>
              <a:t>materia</a:t>
            </a:r>
            <a:r>
              <a:rPr lang="ja-JP" altLang="en-US"/>
              <a:t>は</a:t>
            </a:r>
            <a:r>
              <a:rPr lang="en-US" altLang="ja-JP"/>
              <a:t>l</a:t>
            </a:r>
            <a:r>
              <a:rPr lang="ja-JP" altLang="en-US"/>
              <a:t>材料　</a:t>
            </a:r>
            <a:r>
              <a:rPr lang="en-US" altLang="ja-JP"/>
              <a:t>method</a:t>
            </a:r>
            <a:r>
              <a:rPr lang="ja-JP" altLang="en-US"/>
              <a:t>は方法　の頭文字です、また</a:t>
            </a:r>
            <a:r>
              <a:rPr lang="en-US" altLang="ja-JP"/>
              <a:t>E</a:t>
            </a:r>
            <a:r>
              <a:rPr lang="ja-JP" altLang="en-US"/>
              <a:t>環境も</a:t>
            </a:r>
          </a:p>
          <a:p>
            <a:r>
              <a:rPr lang="ja-JP" altLang="en-US"/>
              <a:t>使われます、この４Ｍが基本ですが状況に応じてサークルで工夫し決めて</a:t>
            </a:r>
          </a:p>
          <a:p>
            <a:r>
              <a:rPr lang="ja-JP" altLang="en-US"/>
              <a:t>いただいても結構です。</a:t>
            </a:r>
          </a:p>
          <a:p>
            <a:endParaRPr lang="ja-JP" altLang="en-US"/>
          </a:p>
          <a:p>
            <a:endParaRPr lang="en-US" altLang="ja-JP"/>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CD8E7C-8E54-4323-BD79-BA4AAE9D3848}" type="slidenum">
              <a:rPr lang="en-US" altLang="ja-JP"/>
              <a:pPr/>
              <a:t>11</a:t>
            </a:fld>
            <a:endParaRPr lang="en-US" altLang="ja-JP"/>
          </a:p>
        </p:txBody>
      </p:sp>
      <p:sp>
        <p:nvSpPr>
          <p:cNvPr id="235522" name="Rectangle 2"/>
          <p:cNvSpPr>
            <a:spLocks noChangeArrowheads="1" noTextEdit="1"/>
          </p:cNvSpPr>
          <p:nvPr>
            <p:ph type="sldImg"/>
          </p:nvPr>
        </p:nvSpPr>
        <p:spPr>
          <a:ln/>
        </p:spPr>
      </p:sp>
      <p:sp>
        <p:nvSpPr>
          <p:cNvPr id="235523" name="Rectangle 3"/>
          <p:cNvSpPr>
            <a:spLocks noGrp="1" noChangeArrowheads="1"/>
          </p:cNvSpPr>
          <p:nvPr>
            <p:ph type="body" idx="1"/>
          </p:nvPr>
        </p:nvSpPr>
        <p:spPr/>
        <p:txBody>
          <a:bodyPr/>
          <a:lstStyle/>
          <a:p>
            <a:r>
              <a:rPr lang="ja-JP" altLang="en-US"/>
              <a:t>次に中骨、小骨、孫骨をを書きます。</a:t>
            </a:r>
          </a:p>
          <a:p>
            <a:r>
              <a:rPr lang="ja-JP" altLang="en-US"/>
              <a:t>大骨を掻いたら次にその要因に関する事実を書きます、大分類の運営方法に関して</a:t>
            </a:r>
          </a:p>
          <a:p>
            <a:r>
              <a:rPr lang="ja-JP" altLang="en-US"/>
              <a:t>「入り口付近が混む」、となりこれが中骨になります。</a:t>
            </a:r>
          </a:p>
          <a:p>
            <a:r>
              <a:rPr lang="ja-JP" altLang="en-US"/>
              <a:t>中骨を書いたら、次になぜそうなるのか、と要因を追求します、「並びからはみ出る」</a:t>
            </a:r>
          </a:p>
          <a:p>
            <a:r>
              <a:rPr lang="ja-JP" altLang="en-US"/>
              <a:t>これが小骨になります。「なぜ並びからはみ出るか」を追求するかとなると</a:t>
            </a:r>
          </a:p>
          <a:p>
            <a:r>
              <a:rPr lang="ja-JP" altLang="en-US"/>
              <a:t>「メニューに偏り」となります</a:t>
            </a:r>
          </a:p>
          <a:p>
            <a:r>
              <a:rPr lang="ja-JP" altLang="en-US"/>
              <a:t>このようになぜそうなるかをどんどん追求して行きます。</a:t>
            </a:r>
          </a:p>
          <a:p>
            <a:r>
              <a:rPr lang="ja-JP" altLang="en-US"/>
              <a:t>「最終的には人気を想定した通路設定がない」となります。</a:t>
            </a:r>
          </a:p>
          <a:p>
            <a:r>
              <a:rPr lang="ja-JP" altLang="en-US"/>
              <a:t>ここでの留意点は、</a:t>
            </a:r>
          </a:p>
          <a:p>
            <a:r>
              <a:rPr lang="ja-JP" altLang="en-US"/>
              <a:t>中骨には事実を入れナゼナゼと追求して行きます</a:t>
            </a:r>
          </a:p>
          <a:p>
            <a:r>
              <a:rPr lang="ja-JP" altLang="en-US"/>
              <a:t>あとの細かい部分は、想定、予想でも</a:t>
            </a:r>
            <a:r>
              <a:rPr lang="en-US" altLang="ja-JP"/>
              <a:t>OK</a:t>
            </a:r>
            <a:r>
              <a:rPr lang="ja-JP" altLang="en-US"/>
              <a:t>です。</a:t>
            </a:r>
          </a:p>
          <a:p>
            <a:r>
              <a:rPr lang="ja-JP" altLang="en-US"/>
              <a:t>次に、要因はなるべく多くの人の意見を出してもらう、要因に漏れがないかよく確認します</a:t>
            </a:r>
          </a:p>
          <a:p>
            <a:r>
              <a:rPr lang="ja-JP" altLang="en-US"/>
              <a:t>抽象的な表現になっていないか、水準の羅列になっていないか確認します。</a:t>
            </a:r>
          </a:p>
          <a:p>
            <a:r>
              <a:rPr lang="ja-JP" altLang="en-US"/>
              <a:t>良い悪いとか高い低いなど水準の羅列になっていないかです、よくこうしたものが</a:t>
            </a:r>
          </a:p>
          <a:p>
            <a:r>
              <a:rPr lang="ja-JP" altLang="en-US"/>
              <a:t>見受けられますが、これは一見要因が</a:t>
            </a:r>
          </a:p>
          <a:p>
            <a:r>
              <a:rPr lang="ja-JP" altLang="en-US"/>
              <a:t>多くあげられているような錯覚になりますので注意しましょう。</a:t>
            </a:r>
          </a:p>
          <a:p>
            <a:r>
              <a:rPr lang="ja-JP" altLang="en-US"/>
              <a:t>また孫骨から大骨へと系統的に繋がっているか確認します。</a:t>
            </a:r>
          </a:p>
          <a:p>
            <a:r>
              <a:rPr lang="ja-JP" altLang="en-US"/>
              <a:t>真因から逆におって行くと解りやすいと思います。</a:t>
            </a:r>
          </a:p>
          <a:p>
            <a:r>
              <a:rPr lang="ja-JP" altLang="en-US"/>
              <a:t>また要因は「メニューにより偏る」</a:t>
            </a:r>
          </a:p>
          <a:p>
            <a:r>
              <a:rPr lang="ja-JP" altLang="en-US"/>
              <a:t>と言うように、名詞＋動詞で書いてください、これらに留意して作成しましょう。</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002096-1190-4EAF-ADA2-CC01A0EF5DCB}" type="slidenum">
              <a:rPr lang="en-US" altLang="ja-JP"/>
              <a:pPr/>
              <a:t>13</a:t>
            </a:fld>
            <a:endParaRPr lang="en-US" altLang="ja-JP"/>
          </a:p>
        </p:txBody>
      </p:sp>
      <p:sp>
        <p:nvSpPr>
          <p:cNvPr id="236546" name="Rectangle 2"/>
          <p:cNvSpPr>
            <a:spLocks noChangeArrowheads="1" noTextEdit="1"/>
          </p:cNvSpPr>
          <p:nvPr>
            <p:ph type="sldImg"/>
          </p:nvPr>
        </p:nvSpPr>
        <p:spPr>
          <a:ln/>
        </p:spPr>
      </p:sp>
      <p:sp>
        <p:nvSpPr>
          <p:cNvPr id="236547" name="Rectangle 3"/>
          <p:cNvSpPr>
            <a:spLocks noGrp="1" noChangeArrowheads="1"/>
          </p:cNvSpPr>
          <p:nvPr>
            <p:ph type="body" idx="1"/>
          </p:nvPr>
        </p:nvSpPr>
        <p:spPr/>
        <p:txBody>
          <a:bodyPr/>
          <a:lstStyle/>
          <a:p>
            <a:r>
              <a:rPr lang="ja-JP" altLang="en-US"/>
              <a:t>次に要因の重み付けをします。</a:t>
            </a:r>
          </a:p>
          <a:p>
            <a:r>
              <a:rPr lang="ja-JP" altLang="en-US"/>
              <a:t>要因をすべて書き出したら、主要因を探します。これは「影響の大きさ」と「対策が打てるか」を</a:t>
            </a:r>
          </a:p>
          <a:p>
            <a:r>
              <a:rPr lang="ja-JP" altLang="en-US"/>
              <a:t>検討して決めてください、決まったら、○で囲み　一目で解るようにします。</a:t>
            </a:r>
          </a:p>
          <a:p>
            <a:r>
              <a:rPr lang="ja-JP" altLang="en-US"/>
              <a:t>ここでは、「メニュー別に長さを設定していない」を主要因として、まるで囲いました。</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D5DF5F-6771-4386-9C2F-A50E957AECF9}" type="slidenum">
              <a:rPr lang="en-US" altLang="ja-JP"/>
              <a:pPr/>
              <a:t>14</a:t>
            </a:fld>
            <a:endParaRPr lang="en-US" altLang="ja-JP"/>
          </a:p>
        </p:txBody>
      </p:sp>
      <p:sp>
        <p:nvSpPr>
          <p:cNvPr id="237570" name="Rectangle 2"/>
          <p:cNvSpPr>
            <a:spLocks noChangeArrowheads="1" noTextEdit="1"/>
          </p:cNvSpPr>
          <p:nvPr>
            <p:ph type="sldImg"/>
          </p:nvPr>
        </p:nvSpPr>
        <p:spPr>
          <a:ln/>
        </p:spPr>
      </p:sp>
      <p:sp>
        <p:nvSpPr>
          <p:cNvPr id="237571" name="Rectangle 3"/>
          <p:cNvSpPr>
            <a:spLocks noGrp="1" noChangeArrowheads="1"/>
          </p:cNvSpPr>
          <p:nvPr>
            <p:ph type="body" idx="1"/>
          </p:nvPr>
        </p:nvSpPr>
        <p:spPr/>
        <p:txBody>
          <a:bodyPr/>
          <a:lstStyle/>
          <a:p>
            <a:r>
              <a:rPr lang="ja-JP" altLang="en-US"/>
              <a:t>主要因の決め方で知っておいてほしい事を説明します。</a:t>
            </a:r>
          </a:p>
          <a:p>
            <a:r>
              <a:rPr lang="ja-JP" altLang="en-US"/>
              <a:t>主要因は特性に与える影響の大きいもので、対策結果が、目や、データーで確認</a:t>
            </a:r>
          </a:p>
          <a:p>
            <a:r>
              <a:rPr lang="ja-JP" altLang="en-US"/>
              <a:t>出来るものです。</a:t>
            </a:r>
          </a:p>
          <a:p>
            <a:r>
              <a:rPr lang="ja-JP" altLang="en-US"/>
              <a:t>次に影響の大きさを確認する方法として</a:t>
            </a:r>
            <a:r>
              <a:rPr lang="en-US" altLang="ja-JP"/>
              <a:t>2</a:t>
            </a:r>
            <a:r>
              <a:rPr lang="ja-JP" altLang="en-US"/>
              <a:t>つの方法があります。</a:t>
            </a:r>
          </a:p>
          <a:p>
            <a:r>
              <a:rPr lang="ja-JP" altLang="en-US"/>
              <a:t>ひとつは全員の意見を聞き決める方法です</a:t>
            </a:r>
          </a:p>
          <a:p>
            <a:r>
              <a:rPr lang="ja-JP" altLang="en-US"/>
              <a:t>経験者の意見が重要になります、ここで絞り切れない場合は、</a:t>
            </a:r>
          </a:p>
          <a:p>
            <a:r>
              <a:rPr lang="ja-JP" altLang="en-US"/>
              <a:t>さらにもうひとつ突っ込んだ特性要因図を作成します。左下図の様に</a:t>
            </a:r>
          </a:p>
          <a:p>
            <a:r>
              <a:rPr lang="ja-JP" altLang="en-US"/>
              <a:t>「歯具図が見にくい」主要因となりましたがこれでは</a:t>
            </a:r>
          </a:p>
          <a:p>
            <a:r>
              <a:rPr lang="ja-JP" altLang="en-US"/>
              <a:t>まだ対策が見えて来ませんそこでもう一度特性要因図を作成する事により</a:t>
            </a:r>
          </a:p>
          <a:p>
            <a:r>
              <a:rPr lang="ja-JP" altLang="en-US"/>
              <a:t>対策内容が見えてきます。</a:t>
            </a:r>
          </a:p>
          <a:p>
            <a:r>
              <a:rPr lang="ja-JP" altLang="en-US"/>
              <a:t>もうひとつは、データーを取って絞り込む方法です。</a:t>
            </a:r>
          </a:p>
          <a:p>
            <a:r>
              <a:rPr lang="ja-JP" altLang="en-US"/>
              <a:t>右の図の様に、問題が発生した都度チェックし多いものを主要因とします。</a:t>
            </a:r>
          </a:p>
          <a:p>
            <a:r>
              <a:rPr lang="ja-JP" altLang="en-US"/>
              <a:t>こうすれば一目で主要因が解ってきます。</a:t>
            </a:r>
          </a:p>
          <a:p>
            <a:r>
              <a:rPr lang="ja-JP" altLang="en-US"/>
              <a:t>このように色々な方法があります、サークルで工夫するのもいいと思います。</a:t>
            </a:r>
          </a:p>
          <a:p>
            <a:endParaRPr lang="en-US" altLang="ja-JP"/>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7B7E83-FC57-450B-9F80-99088B153BE7}" type="slidenum">
              <a:rPr lang="en-US" altLang="ja-JP"/>
              <a:pPr/>
              <a:t>15</a:t>
            </a:fld>
            <a:endParaRPr lang="en-US" altLang="ja-JP"/>
          </a:p>
        </p:txBody>
      </p:sp>
      <p:sp>
        <p:nvSpPr>
          <p:cNvPr id="238594" name="Rectangle 2"/>
          <p:cNvSpPr>
            <a:spLocks noChangeArrowheads="1" noTextEdit="1"/>
          </p:cNvSpPr>
          <p:nvPr>
            <p:ph type="sldImg"/>
          </p:nvPr>
        </p:nvSpPr>
        <p:spPr>
          <a:ln/>
        </p:spPr>
      </p:sp>
      <p:sp>
        <p:nvSpPr>
          <p:cNvPr id="238595" name="Rectangle 3"/>
          <p:cNvSpPr>
            <a:spLocks noGrp="1" noChangeArrowheads="1"/>
          </p:cNvSpPr>
          <p:nvPr>
            <p:ph type="body" idx="1"/>
          </p:nvPr>
        </p:nvSpPr>
        <p:spPr/>
        <p:txBody>
          <a:bodyPr/>
          <a:lstStyle/>
          <a:p>
            <a:r>
              <a:rPr lang="ja-JP" altLang="en-US"/>
              <a:t>最後に関連事項を記入します。</a:t>
            </a:r>
          </a:p>
          <a:p>
            <a:r>
              <a:rPr lang="ja-JP" altLang="en-US"/>
              <a:t>余白の部分に　名称、作成月日、作成者などを記入します。</a:t>
            </a:r>
          </a:p>
          <a:p>
            <a:r>
              <a:rPr lang="ja-JP" altLang="en-US"/>
              <a:t>これで完成です。しかしこれで終わりでなく</a:t>
            </a:r>
          </a:p>
          <a:p>
            <a:r>
              <a:rPr lang="ja-JP" altLang="en-US"/>
              <a:t>活動期間中には状況の変化や新しい事実など判明してくる事があります</a:t>
            </a:r>
          </a:p>
          <a:p>
            <a:r>
              <a:rPr lang="ja-JP" altLang="en-US"/>
              <a:t>いつもメンバーが見えるようにして、必要に応じてメンテナンスしていってください。</a:t>
            </a:r>
          </a:p>
          <a:p>
            <a:endParaRPr lang="en-US" altLang="ja-JP"/>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2DCA8C-168F-45C4-B112-811CDE46F97F}" type="slidenum">
              <a:rPr lang="en-US" altLang="ja-JP"/>
              <a:pPr/>
              <a:t>31</a:t>
            </a:fld>
            <a:endParaRPr lang="en-US" altLang="ja-JP"/>
          </a:p>
        </p:txBody>
      </p:sp>
      <p:sp>
        <p:nvSpPr>
          <p:cNvPr id="268290" name="Rectangle 2"/>
          <p:cNvSpPr>
            <a:spLocks noChangeArrowheads="1" noTextEdit="1"/>
          </p:cNvSpPr>
          <p:nvPr>
            <p:ph type="sldImg"/>
          </p:nvPr>
        </p:nvSpPr>
        <p:spPr>
          <a:ln/>
        </p:spPr>
      </p:sp>
      <p:sp>
        <p:nvSpPr>
          <p:cNvPr id="268291" name="Rectangle 3"/>
          <p:cNvSpPr>
            <a:spLocks noGrp="1" noChangeArrowheads="1"/>
          </p:cNvSpPr>
          <p:nvPr>
            <p:ph type="body" idx="1"/>
          </p:nvPr>
        </p:nvSpPr>
        <p:spPr/>
        <p:txBody>
          <a:bodyPr/>
          <a:lstStyle/>
          <a:p>
            <a:r>
              <a:rPr lang="ja-JP" altLang="en-US"/>
              <a:t>以上で問題解決の基本手順と、</a:t>
            </a:r>
            <a:r>
              <a:rPr lang="en-US" altLang="ja-JP"/>
              <a:t>7</a:t>
            </a:r>
            <a:r>
              <a:rPr lang="ja-JP" altLang="en-US"/>
              <a:t>つ道具の特性要因図とパレート図、ニュー７つ道具の系統図、</a:t>
            </a:r>
          </a:p>
          <a:p>
            <a:r>
              <a:rPr lang="ja-JP" altLang="en-US"/>
              <a:t>勉強をしました。他にも道具は沢山あります。これらをサークルで勉強して、</a:t>
            </a:r>
          </a:p>
          <a:p>
            <a:r>
              <a:rPr lang="ja-JP" altLang="en-US"/>
              <a:t>日常の活動に役立ててください。</a:t>
            </a:r>
          </a:p>
          <a:p>
            <a:r>
              <a:rPr lang="ja-JP" altLang="en-US"/>
              <a:t>いずれも日科技連より、解りやすい参考図書が出ております。サークルで購入などして</a:t>
            </a:r>
          </a:p>
          <a:p>
            <a:r>
              <a:rPr lang="ja-JP" altLang="en-US"/>
              <a:t>勉強して行きましょう。</a:t>
            </a:r>
          </a:p>
          <a:p>
            <a:r>
              <a:rPr lang="ja-JP" altLang="en-US"/>
              <a:t>以上で講義を終わります。</a:t>
            </a:r>
          </a:p>
          <a:p>
            <a:endParaRPr lang="en-US" altLang="ja-JP"/>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801932-2C39-4100-9AF9-15B4FDF65834}" type="slidenum">
              <a:rPr lang="en-US" altLang="ja-JP"/>
              <a:pPr/>
              <a:t>2</a:t>
            </a:fld>
            <a:endParaRPr lang="en-US" altLang="ja-JP"/>
          </a:p>
        </p:txBody>
      </p:sp>
      <p:sp>
        <p:nvSpPr>
          <p:cNvPr id="9218" name="Rectangle 2"/>
          <p:cNvSpPr>
            <a:spLocks noChangeArrowheads="1" noTextEdit="1"/>
          </p:cNvSpPr>
          <p:nvPr>
            <p:ph type="sldImg"/>
          </p:nvPr>
        </p:nvSpPr>
        <p:spPr>
          <a:ln cap="flat"/>
        </p:spPr>
      </p:sp>
      <p:sp>
        <p:nvSpPr>
          <p:cNvPr id="9219" name="Rectangle 3"/>
          <p:cNvSpPr>
            <a:spLocks noGrp="1" noChangeArrowheads="1"/>
          </p:cNvSpPr>
          <p:nvPr>
            <p:ph type="body" idx="1"/>
          </p:nvPr>
        </p:nvSpPr>
        <p:spPr>
          <a:noFill/>
          <a:ln/>
        </p:spPr>
        <p:txBody>
          <a:bodyPr/>
          <a:lstStyle/>
          <a:p>
            <a:r>
              <a:rPr lang="ja-JP" altLang="en-US"/>
              <a:t>特性要因図は</a:t>
            </a:r>
            <a:r>
              <a:rPr lang="en-US" altLang="ja-JP"/>
              <a:t>QC7</a:t>
            </a:r>
            <a:r>
              <a:rPr lang="ja-JP" altLang="en-US"/>
              <a:t>つ道具のひとつです、</a:t>
            </a:r>
            <a:r>
              <a:rPr lang="en-US" altLang="ja-JP"/>
              <a:t>QC</a:t>
            </a:r>
            <a:r>
              <a:rPr lang="ja-JP" altLang="en-US"/>
              <a:t>手法のほとんどは欧米で使われているものを日本で</a:t>
            </a:r>
          </a:p>
          <a:p>
            <a:r>
              <a:rPr lang="ja-JP" altLang="en-US"/>
              <a:t>使いやすいように、工夫したものですが、これは故石川薫先生が昭和</a:t>
            </a:r>
            <a:r>
              <a:rPr lang="en-US" altLang="ja-JP"/>
              <a:t>27</a:t>
            </a:r>
            <a:r>
              <a:rPr lang="ja-JP" altLang="en-US"/>
              <a:t>年ころ、東京大学の講義で使っていたもので</a:t>
            </a:r>
          </a:p>
          <a:p>
            <a:r>
              <a:rPr lang="ja-JP" altLang="en-US"/>
              <a:t>日本生まれの手法です。その形から「魚の骨」とも呼ばれています。</a:t>
            </a:r>
          </a:p>
          <a:p>
            <a:r>
              <a:rPr lang="en-US" altLang="ja-JP"/>
              <a:t>7</a:t>
            </a:r>
            <a:r>
              <a:rPr lang="ja-JP" altLang="en-US"/>
              <a:t>つ道具は他に、チェックシート、グラフ、パレート図、ヒストグラム、管理図、散布図があります。</a:t>
            </a:r>
          </a:p>
          <a:p>
            <a:endParaRPr lang="en-US" altLang="ja-JP"/>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8744C8-824B-42ED-8CC6-C0BF5FA2B895}" type="slidenum">
              <a:rPr lang="en-US" altLang="ja-JP"/>
              <a:pPr/>
              <a:t>3</a:t>
            </a:fld>
            <a:endParaRPr lang="en-US" altLang="ja-JP"/>
          </a:p>
        </p:txBody>
      </p:sp>
      <p:sp>
        <p:nvSpPr>
          <p:cNvPr id="229378" name="Rectangle 2"/>
          <p:cNvSpPr>
            <a:spLocks noChangeArrowheads="1" noTextEdit="1"/>
          </p:cNvSpPr>
          <p:nvPr>
            <p:ph type="sldImg"/>
          </p:nvPr>
        </p:nvSpPr>
        <p:spPr>
          <a:ln/>
        </p:spPr>
      </p:sp>
      <p:sp>
        <p:nvSpPr>
          <p:cNvPr id="229379" name="Rectangle 3"/>
          <p:cNvSpPr>
            <a:spLocks noGrp="1" noChangeArrowheads="1"/>
          </p:cNvSpPr>
          <p:nvPr>
            <p:ph type="body" idx="1"/>
          </p:nvPr>
        </p:nvSpPr>
        <p:spPr/>
        <p:txBody>
          <a:bodyPr/>
          <a:lstStyle/>
          <a:p>
            <a:r>
              <a:rPr lang="ja-JP" altLang="en-US" sz="1400">
                <a:ea typeface="ＭＳ Ｐゴシック" pitchFamily="50" charset="-128"/>
              </a:rPr>
              <a:t>皆さんが仕事をすると　　　　　　　　　　　　　　　　　　　　　　　　　　　　　　　　　　　　　　　　　　　　　①同じように作ったのに良いものと、悪いものが出来た。とか　</a:t>
            </a:r>
          </a:p>
          <a:p>
            <a:r>
              <a:rPr lang="ja-JP" altLang="en-US" sz="1400">
                <a:ea typeface="ＭＳ Ｐゴシック" pitchFamily="50" charset="-128"/>
              </a:rPr>
              <a:t>②予定した数の商品が売れなかった。　と言う結果が出ます。　　　　　　　　　　　　　　　　　　　　　　　　　　</a:t>
            </a:r>
          </a:p>
          <a:p>
            <a:r>
              <a:rPr lang="ja-JP" altLang="en-US" sz="1400">
                <a:ea typeface="ＭＳ Ｐゴシック" pitchFamily="50" charset="-128"/>
              </a:rPr>
              <a:t>良い結果が出ればよいのですが、悪い結果が出た場合、これは「問題」です。　　　　　　　　　　　　　　　　　　　　</a:t>
            </a:r>
          </a:p>
          <a:p>
            <a:r>
              <a:rPr lang="ja-JP" altLang="en-US" sz="1400">
                <a:ea typeface="ＭＳ Ｐゴシック" pitchFamily="50" charset="-128"/>
              </a:rPr>
              <a:t>なぜそのような結果（特性と言う）になったのか、原因（要因と言う）が色々と考えられます。　　</a:t>
            </a:r>
          </a:p>
          <a:p>
            <a:r>
              <a:rPr lang="ja-JP" altLang="en-US" sz="1400">
                <a:ea typeface="ＭＳ Ｐゴシック" pitchFamily="50" charset="-128"/>
              </a:rPr>
              <a:t>特性要因図は、このような</a:t>
            </a:r>
            <a:r>
              <a:rPr lang="ja-JP" altLang="en-US" sz="1400" b="1">
                <a:solidFill>
                  <a:srgbClr val="FF0000"/>
                </a:solidFill>
                <a:ea typeface="ＭＳ Ｐゴシック" pitchFamily="50" charset="-128"/>
              </a:rPr>
              <a:t>結果</a:t>
            </a:r>
            <a:r>
              <a:rPr lang="ja-JP" altLang="en-US" sz="1400">
                <a:ea typeface="ＭＳ Ｐゴシック" pitchFamily="50" charset="-128"/>
              </a:rPr>
              <a:t>と</a:t>
            </a:r>
            <a:r>
              <a:rPr lang="ja-JP" altLang="en-US" sz="1400" b="1">
                <a:solidFill>
                  <a:srgbClr val="FF0000"/>
                </a:solidFill>
                <a:ea typeface="ＭＳ Ｐゴシック" pitchFamily="50" charset="-128"/>
              </a:rPr>
              <a:t>原因</a:t>
            </a:r>
            <a:r>
              <a:rPr lang="ja-JP" altLang="en-US" sz="1400">
                <a:ea typeface="ＭＳ Ｐゴシック" pitchFamily="50" charset="-128"/>
              </a:rPr>
              <a:t>との関係（つながり）を</a:t>
            </a:r>
            <a:r>
              <a:rPr lang="ja-JP" altLang="en-US" sz="1400" b="1">
                <a:solidFill>
                  <a:srgbClr val="FF0000"/>
                </a:solidFill>
                <a:ea typeface="ＭＳ Ｐゴシック" pitchFamily="50" charset="-128"/>
              </a:rPr>
              <a:t>系統的</a:t>
            </a:r>
            <a:r>
              <a:rPr lang="ja-JP" altLang="en-US" sz="1400">
                <a:ea typeface="ＭＳ Ｐゴシック" pitchFamily="50" charset="-128"/>
              </a:rPr>
              <a:t>に整理した図のことです。　</a:t>
            </a:r>
          </a:p>
          <a:p>
            <a:r>
              <a:rPr lang="ja-JP" altLang="en-US" sz="1400">
                <a:ea typeface="ＭＳ Ｐゴシック" pitchFamily="50" charset="-128"/>
              </a:rPr>
              <a:t>この図は「食堂が混雑する」という問題にたいして作成した特性要因図です</a:t>
            </a:r>
          </a:p>
          <a:p>
            <a:r>
              <a:rPr lang="ja-JP" altLang="en-US" sz="1400">
                <a:ea typeface="ＭＳ Ｐゴシック" pitchFamily="50" charset="-128"/>
              </a:rPr>
              <a:t>関連する要因を魚のほねのように、整理し</a:t>
            </a:r>
          </a:p>
          <a:p>
            <a:r>
              <a:rPr lang="ja-JP" altLang="en-US" sz="1400">
                <a:ea typeface="ＭＳ Ｐゴシック" pitchFamily="50" charset="-128"/>
              </a:rPr>
              <a:t>大骨から中骨、小骨、孫骨という具合になぜなぜでつなぎ、追求していきます。</a:t>
            </a:r>
          </a:p>
          <a:p>
            <a:r>
              <a:rPr lang="ja-JP" altLang="en-US" sz="1400">
                <a:ea typeface="ＭＳ Ｐゴシック" pitchFamily="50" charset="-128"/>
              </a:rPr>
              <a:t>魚の骨でも　カレイの骨ではなく　孫、ひ孫骨の入った　ゴジラの骨であることが必要です。</a:t>
            </a:r>
          </a:p>
          <a:p>
            <a:r>
              <a:rPr lang="ja-JP" altLang="en-US" sz="1400">
                <a:ea typeface="ＭＳ Ｐゴシック" pitchFamily="50" charset="-128"/>
              </a:rPr>
              <a:t>作り方は後で詳しく勉強します。</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B2F087-8534-4078-8FB4-85E96914881F}" type="slidenum">
              <a:rPr lang="en-US" altLang="ja-JP"/>
              <a:pPr/>
              <a:t>4</a:t>
            </a:fld>
            <a:endParaRPr lang="en-US" altLang="ja-JP"/>
          </a:p>
        </p:txBody>
      </p:sp>
      <p:sp>
        <p:nvSpPr>
          <p:cNvPr id="308226" name="Rectangle 2"/>
          <p:cNvSpPr>
            <a:spLocks noChangeArrowheads="1" noTextEdit="1"/>
          </p:cNvSpPr>
          <p:nvPr>
            <p:ph type="sldImg"/>
          </p:nvPr>
        </p:nvSpPr>
        <p:spPr>
          <a:ln/>
        </p:spPr>
      </p:sp>
      <p:sp>
        <p:nvSpPr>
          <p:cNvPr id="308227" name="Rectangle 3"/>
          <p:cNvSpPr>
            <a:spLocks noGrp="1" noChangeArrowheads="1"/>
          </p:cNvSpPr>
          <p:nvPr>
            <p:ph type="body" idx="1"/>
          </p:nvPr>
        </p:nvSpPr>
        <p:spPr/>
        <p:txBody>
          <a:bodyPr/>
          <a:lstStyle/>
          <a:p>
            <a:r>
              <a:rPr lang="ja-JP" altLang="en-US"/>
              <a:t>解りやすく言うと</a:t>
            </a:r>
          </a:p>
          <a:p>
            <a:r>
              <a:rPr lang="ja-JP" altLang="en-US"/>
              <a:t>①これは</a:t>
            </a:r>
            <a:r>
              <a:rPr lang="en-US" altLang="ja-JP"/>
              <a:t>7</a:t>
            </a:r>
            <a:r>
              <a:rPr lang="ja-JP" altLang="en-US"/>
              <a:t>つ道具では一番良く使われる手法で、②仕事の結果、つまり問題となる特性とその原因、</a:t>
            </a:r>
          </a:p>
          <a:p>
            <a:r>
              <a:rPr lang="ja-JP" altLang="en-US"/>
              <a:t>要因とも言いますが、この関係を体系的に解るようにしたもので、</a:t>
            </a:r>
          </a:p>
          <a:p>
            <a:r>
              <a:rPr lang="ja-JP" altLang="en-US"/>
              <a:t>③一般的には、問題や不良の原因を探すときに使います。</a:t>
            </a:r>
          </a:p>
          <a:p>
            <a:r>
              <a:rPr lang="ja-JP" altLang="en-US"/>
              <a:t>この狙いは、重要要因を探す事であり、真の原因はこのあとさらに調査をして究明する必要が有ります。</a:t>
            </a:r>
          </a:p>
          <a:p>
            <a:r>
              <a:rPr lang="ja-JP" altLang="en-US"/>
              <a:t>この時点ではまだ容疑者であるということを忘れないようにして下さい。</a:t>
            </a:r>
          </a:p>
          <a:p>
            <a:endParaRPr lang="en-US" altLang="ja-JP"/>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5EF7ED-49CD-4C1D-9799-F302D31DC1AD}" type="slidenum">
              <a:rPr lang="en-US" altLang="ja-JP"/>
              <a:pPr/>
              <a:t>5</a:t>
            </a:fld>
            <a:endParaRPr lang="en-US" altLang="ja-JP"/>
          </a:p>
        </p:txBody>
      </p:sp>
      <p:sp>
        <p:nvSpPr>
          <p:cNvPr id="304130" name="Rectangle 2"/>
          <p:cNvSpPr>
            <a:spLocks noChangeArrowheads="1" noTextEdit="1"/>
          </p:cNvSpPr>
          <p:nvPr>
            <p:ph type="sldImg"/>
          </p:nvPr>
        </p:nvSpPr>
        <p:spPr>
          <a:ln/>
        </p:spPr>
      </p:sp>
      <p:sp>
        <p:nvSpPr>
          <p:cNvPr id="304131" name="Rectangle 3"/>
          <p:cNvSpPr>
            <a:spLocks noGrp="1" noChangeArrowheads="1"/>
          </p:cNvSpPr>
          <p:nvPr>
            <p:ph type="body" idx="1"/>
          </p:nvPr>
        </p:nvSpPr>
        <p:spPr/>
        <p:txBody>
          <a:bodyPr/>
          <a:lstStyle/>
          <a:p>
            <a:r>
              <a:rPr lang="ja-JP" altLang="en-US"/>
              <a:t>次に特性要因図の使い方について説明します</a:t>
            </a:r>
          </a:p>
          <a:p>
            <a:r>
              <a:rPr lang="ja-JP" altLang="en-US"/>
              <a:t>特性要因図は問題発生のメカニズムを明らかにするために使いますが</a:t>
            </a:r>
          </a:p>
          <a:p>
            <a:r>
              <a:rPr lang="ja-JP" altLang="en-US"/>
              <a:t>他に、作る過程でベテランの持つノウハウを</a:t>
            </a:r>
          </a:p>
          <a:p>
            <a:r>
              <a:rPr lang="ja-JP" altLang="en-US"/>
              <a:t>経験の浅い人に伝承できます、</a:t>
            </a:r>
          </a:p>
          <a:p>
            <a:r>
              <a:rPr lang="ja-JP" altLang="en-US"/>
              <a:t>また、作成に関わるメンバーの能力向上にもつながります。</a:t>
            </a:r>
          </a:p>
          <a:p>
            <a:r>
              <a:rPr lang="ja-JP" altLang="en-US"/>
              <a:t>また、関係する人たちが集まって、作成する為メンバーの</a:t>
            </a:r>
          </a:p>
          <a:p>
            <a:r>
              <a:rPr lang="ja-JP" altLang="en-US"/>
              <a:t>知識の集積と整理、そして考え方の統一にも役立ちます。</a:t>
            </a:r>
          </a:p>
          <a:p>
            <a:r>
              <a:rPr lang="ja-JP" altLang="en-US"/>
              <a:t>使い方の大きい区分として</a:t>
            </a:r>
          </a:p>
          <a:p>
            <a:r>
              <a:rPr lang="ja-JP" altLang="en-US"/>
              <a:t>不適合いわゆる、問題のの原因を整理する「原因追求型陶製要因図」と</a:t>
            </a:r>
          </a:p>
          <a:p>
            <a:r>
              <a:rPr lang="ja-JP" altLang="en-US"/>
              <a:t>改善の手段を整理する、対策追求型陶製要因図の</a:t>
            </a:r>
            <a:r>
              <a:rPr lang="en-US" altLang="ja-JP"/>
              <a:t>2</a:t>
            </a:r>
            <a:r>
              <a:rPr lang="ja-JP" altLang="en-US"/>
              <a:t>種類があります。</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B81F0F-82D5-4E22-A11C-240F4EC47A95}" type="slidenum">
              <a:rPr lang="en-US" altLang="ja-JP"/>
              <a:pPr/>
              <a:t>6</a:t>
            </a:fld>
            <a:endParaRPr lang="en-US" altLang="ja-JP"/>
          </a:p>
        </p:txBody>
      </p:sp>
      <p:sp>
        <p:nvSpPr>
          <p:cNvPr id="305154" name="Rectangle 2"/>
          <p:cNvSpPr>
            <a:spLocks noChangeArrowheads="1" noTextEdit="1"/>
          </p:cNvSpPr>
          <p:nvPr>
            <p:ph type="sldImg"/>
          </p:nvPr>
        </p:nvSpPr>
        <p:spPr>
          <a:ln/>
        </p:spPr>
      </p:sp>
      <p:sp>
        <p:nvSpPr>
          <p:cNvPr id="305155" name="Rectangle 3"/>
          <p:cNvSpPr>
            <a:spLocks noGrp="1" noChangeArrowheads="1"/>
          </p:cNvSpPr>
          <p:nvPr>
            <p:ph type="body" idx="1"/>
          </p:nvPr>
        </p:nvSpPr>
        <p:spPr/>
        <p:txBody>
          <a:bodyPr/>
          <a:lstStyle/>
          <a:p>
            <a:r>
              <a:rPr lang="ja-JP" altLang="en-US"/>
              <a:t>原因追求型特性要因図は</a:t>
            </a:r>
          </a:p>
          <a:p>
            <a:r>
              <a:rPr lang="ja-JP" altLang="en-US"/>
              <a:t>不適合（問題）の原因を整理するもので、</a:t>
            </a:r>
          </a:p>
          <a:p>
            <a:r>
              <a:rPr lang="ja-JP" altLang="en-US"/>
              <a:t>問題を解決する場合、「原因は何か」「何でこうなるか」</a:t>
            </a:r>
          </a:p>
          <a:p>
            <a:r>
              <a:rPr lang="ja-JP" altLang="en-US"/>
              <a:t>と言った事を考え、原因とその結果との関係を調べ重要要因を</a:t>
            </a:r>
          </a:p>
          <a:p>
            <a:r>
              <a:rPr lang="ja-JP" altLang="en-US"/>
              <a:t>つかむときに使います。</a:t>
            </a:r>
          </a:p>
          <a:p>
            <a:r>
              <a:rPr lang="ja-JP" altLang="en-US"/>
              <a:t>対策追求型特性要因図は改善の手段を整理する時の使うもので</a:t>
            </a:r>
          </a:p>
          <a:p>
            <a:r>
              <a:rPr lang="ja-JP" altLang="en-US"/>
              <a:t>問題を品質上、能率上、原価低減などの目的で取り上げたとき</a:t>
            </a:r>
          </a:p>
          <a:p>
            <a:r>
              <a:rPr lang="ja-JP" altLang="en-US"/>
              <a:t>その改善の手段を出し合い、整理し対策を検討するものです。</a:t>
            </a:r>
          </a:p>
          <a:p>
            <a:r>
              <a:rPr lang="ja-JP" altLang="en-US"/>
              <a:t>対策案だしはアイデアだしが重要で、ブレーンストーミングを</a:t>
            </a:r>
          </a:p>
          <a:p>
            <a:r>
              <a:rPr lang="ja-JP" altLang="en-US"/>
              <a:t>活用すると効果的です。</a:t>
            </a:r>
          </a:p>
          <a:p>
            <a:r>
              <a:rPr lang="ja-JP" altLang="en-US"/>
              <a:t>この場合、○○を△△するにはと言う特性に対して</a:t>
            </a:r>
          </a:p>
          <a:p>
            <a:r>
              <a:rPr lang="ja-JP" altLang="en-US"/>
              <a:t>特性を満足するためにはどうするかを系統だてて追求して行きます。</a:t>
            </a:r>
          </a:p>
          <a:p>
            <a:endParaRPr lang="en-US" altLang="ja-JP"/>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6F45AF-8334-44B7-9156-33D93B22A1EC}" type="slidenum">
              <a:rPr lang="en-US" altLang="ja-JP"/>
              <a:pPr/>
              <a:t>7</a:t>
            </a:fld>
            <a:endParaRPr lang="en-US" altLang="ja-JP"/>
          </a:p>
        </p:txBody>
      </p:sp>
      <p:sp>
        <p:nvSpPr>
          <p:cNvPr id="306178" name="Rectangle 2"/>
          <p:cNvSpPr>
            <a:spLocks noChangeArrowheads="1" noTextEdit="1"/>
          </p:cNvSpPr>
          <p:nvPr>
            <p:ph type="sldImg"/>
          </p:nvPr>
        </p:nvSpPr>
        <p:spPr>
          <a:ln/>
        </p:spPr>
      </p:sp>
      <p:sp>
        <p:nvSpPr>
          <p:cNvPr id="306179" name="Rectangle 3"/>
          <p:cNvSpPr>
            <a:spLocks noGrp="1" noChangeArrowheads="1"/>
          </p:cNvSpPr>
          <p:nvPr>
            <p:ph type="body" idx="1"/>
          </p:nvPr>
        </p:nvSpPr>
        <p:spPr/>
        <p:txBody>
          <a:bodyPr/>
          <a:lstStyle/>
          <a:p>
            <a:r>
              <a:rPr lang="ja-JP" altLang="en-US"/>
              <a:t>原因追求型の特性要因図作り方手順について勉強して行きましょう</a:t>
            </a:r>
          </a:p>
          <a:p>
            <a:r>
              <a:rPr lang="en-US" altLang="ja-JP"/>
              <a:t>7</a:t>
            </a:r>
            <a:r>
              <a:rPr lang="ja-JP" altLang="en-US"/>
              <a:t>つの手順があります</a:t>
            </a:r>
          </a:p>
          <a:p>
            <a:r>
              <a:rPr lang="ja-JP" altLang="en-US"/>
              <a:t>手順１は</a:t>
            </a:r>
            <a:r>
              <a:rPr lang="ja-JP" altLang="en-US" sz="2400">
                <a:ea typeface="HGP創英角ﾎﾟｯﾌﾟ体" pitchFamily="50" charset="-128"/>
              </a:rPr>
              <a:t>問題とする特性を決める　</a:t>
            </a:r>
            <a:r>
              <a:rPr lang="ja-JP" altLang="en-US" sz="2000">
                <a:solidFill>
                  <a:srgbClr val="339966"/>
                </a:solidFill>
                <a:ea typeface="HGP創英角ﾎﾟｯﾌﾟ体" pitchFamily="50" charset="-128"/>
              </a:rPr>
              <a:t>手順</a:t>
            </a:r>
            <a:r>
              <a:rPr lang="ja-JP" altLang="en-US" sz="2400">
                <a:solidFill>
                  <a:srgbClr val="339966"/>
                </a:solidFill>
                <a:ea typeface="HGP創英角ﾎﾟｯﾌﾟ体" pitchFamily="50" charset="-128"/>
              </a:rPr>
              <a:t>２　</a:t>
            </a:r>
            <a:r>
              <a:rPr lang="ja-JP" altLang="en-US" sz="2400">
                <a:solidFill>
                  <a:schemeClr val="tx2"/>
                </a:solidFill>
                <a:ea typeface="HGP創英角ﾎﾟｯﾌﾟ体" pitchFamily="50" charset="-128"/>
              </a:rPr>
              <a:t>特性と背骨を書く</a:t>
            </a:r>
          </a:p>
          <a:p>
            <a:r>
              <a:rPr lang="ja-JP" altLang="en-US" sz="2000">
                <a:solidFill>
                  <a:srgbClr val="339966"/>
                </a:solidFill>
                <a:ea typeface="HGP創英角ﾎﾟｯﾌﾟ体" pitchFamily="50" charset="-128"/>
              </a:rPr>
              <a:t>手順</a:t>
            </a:r>
            <a:r>
              <a:rPr lang="ja-JP" altLang="en-US" sz="2400">
                <a:solidFill>
                  <a:srgbClr val="339966"/>
                </a:solidFill>
                <a:ea typeface="HGP創英角ﾎﾟｯﾌﾟ体" pitchFamily="50" charset="-128"/>
              </a:rPr>
              <a:t>３</a:t>
            </a:r>
            <a:r>
              <a:rPr lang="ja-JP" altLang="en-US" sz="2400">
                <a:ea typeface="HGP創英角ﾎﾟｯﾌﾟ体" pitchFamily="50" charset="-128"/>
              </a:rPr>
              <a:t>　大骨を作る　</a:t>
            </a:r>
            <a:r>
              <a:rPr lang="ja-JP" altLang="en-US" sz="2000">
                <a:solidFill>
                  <a:srgbClr val="339966"/>
                </a:solidFill>
                <a:ea typeface="HGP創英角ﾎﾟｯﾌﾟ体" pitchFamily="50" charset="-128"/>
              </a:rPr>
              <a:t>手順</a:t>
            </a:r>
            <a:r>
              <a:rPr lang="ja-JP" altLang="en-US" sz="2400">
                <a:solidFill>
                  <a:srgbClr val="339966"/>
                </a:solidFill>
                <a:ea typeface="HGP創英角ﾎﾟｯﾌﾟ体" pitchFamily="50" charset="-128"/>
              </a:rPr>
              <a:t>４</a:t>
            </a:r>
            <a:r>
              <a:rPr lang="ja-JP" altLang="en-US" sz="2400">
                <a:ea typeface="HGP創英角ﾎﾟｯﾌﾟ体" pitchFamily="50" charset="-128"/>
              </a:rPr>
              <a:t>　特性要因図の形に組み立てる</a:t>
            </a:r>
          </a:p>
          <a:p>
            <a:r>
              <a:rPr lang="ja-JP" altLang="en-US" sz="2000">
                <a:solidFill>
                  <a:srgbClr val="339966"/>
                </a:solidFill>
                <a:ea typeface="HGP創英角ﾎﾟｯﾌﾟ体" pitchFamily="50" charset="-128"/>
              </a:rPr>
              <a:t>手順５</a:t>
            </a:r>
            <a:r>
              <a:rPr lang="ja-JP" altLang="en-US" sz="2400">
                <a:ea typeface="HGP創英角ﾎﾟｯﾌﾟ体" pitchFamily="50" charset="-128"/>
              </a:rPr>
              <a:t>　要因に漏れがないかチェックする　</a:t>
            </a:r>
            <a:r>
              <a:rPr lang="ja-JP" altLang="en-US" sz="2000">
                <a:solidFill>
                  <a:srgbClr val="339966"/>
                </a:solidFill>
                <a:ea typeface="HGP創英角ﾎﾟｯﾌﾟ体" pitchFamily="50" charset="-128"/>
              </a:rPr>
              <a:t>手順</a:t>
            </a:r>
            <a:r>
              <a:rPr lang="ja-JP" altLang="en-US" sz="2400">
                <a:solidFill>
                  <a:srgbClr val="339966"/>
                </a:solidFill>
                <a:ea typeface="HGP創英角ﾎﾟｯﾌﾟ体" pitchFamily="50" charset="-128"/>
              </a:rPr>
              <a:t>６</a:t>
            </a:r>
            <a:r>
              <a:rPr lang="ja-JP" altLang="en-US" sz="2400">
                <a:ea typeface="HGP創英角ﾎﾟｯﾌﾟ体" pitchFamily="50" charset="-128"/>
              </a:rPr>
              <a:t>　重要と思われる要因に印をつける</a:t>
            </a:r>
          </a:p>
          <a:p>
            <a:r>
              <a:rPr lang="ja-JP" altLang="en-US" sz="2000">
                <a:solidFill>
                  <a:srgbClr val="339966"/>
                </a:solidFill>
                <a:ea typeface="HGP創英角ﾎﾟｯﾌﾟ体" pitchFamily="50" charset="-128"/>
              </a:rPr>
              <a:t>手順</a:t>
            </a:r>
            <a:r>
              <a:rPr lang="ja-JP" altLang="en-US" sz="2400">
                <a:solidFill>
                  <a:srgbClr val="339966"/>
                </a:solidFill>
                <a:ea typeface="HGP創英角ﾎﾟｯﾌﾟ体" pitchFamily="50" charset="-128"/>
              </a:rPr>
              <a:t>７</a:t>
            </a:r>
            <a:r>
              <a:rPr lang="ja-JP" altLang="en-US" sz="2400">
                <a:ea typeface="HGP創英角ﾎﾟｯﾌﾟ体" pitchFamily="50" charset="-128"/>
              </a:rPr>
              <a:t>　関連事項を記入する</a:t>
            </a:r>
          </a:p>
          <a:p>
            <a:endParaRPr lang="ja-JP" altLang="en-US" sz="2400">
              <a:ea typeface="HGP創英角ﾎﾟｯﾌﾟ体" pitchFamily="50" charset="-128"/>
            </a:endParaRPr>
          </a:p>
          <a:p>
            <a:endParaRPr lang="en-US" altLang="ja-JP" sz="2400">
              <a:solidFill>
                <a:schemeClr val="tx2"/>
              </a:solidFill>
              <a:ea typeface="HGP創英角ﾎﾟｯﾌﾟ体" pitchFamily="50"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E3FB99-EFDF-4904-B2CD-2868964ECEBA}" type="slidenum">
              <a:rPr lang="en-US" altLang="ja-JP"/>
              <a:pPr/>
              <a:t>8</a:t>
            </a:fld>
            <a:endParaRPr lang="en-US" altLang="ja-JP"/>
          </a:p>
        </p:txBody>
      </p:sp>
      <p:sp>
        <p:nvSpPr>
          <p:cNvPr id="25602" name="Rectangle 2"/>
          <p:cNvSpPr>
            <a:spLocks noChangeArrowheads="1" noTextEdit="1"/>
          </p:cNvSpPr>
          <p:nvPr>
            <p:ph type="sldImg"/>
          </p:nvPr>
        </p:nvSpPr>
        <p:spPr>
          <a:ln cap="flat"/>
        </p:spPr>
      </p:sp>
      <p:sp>
        <p:nvSpPr>
          <p:cNvPr id="25603" name="Rectangle 3"/>
          <p:cNvSpPr>
            <a:spLocks noGrp="1" noChangeArrowheads="1"/>
          </p:cNvSpPr>
          <p:nvPr>
            <p:ph type="body" idx="1"/>
          </p:nvPr>
        </p:nvSpPr>
        <p:spPr>
          <a:noFill/>
          <a:ln/>
        </p:spPr>
        <p:txBody>
          <a:bodyPr/>
          <a:lstStyle/>
          <a:p>
            <a:r>
              <a:rPr lang="ja-JP" altLang="en-US"/>
              <a:t>まず手順１で問題となる陶製を決めます</a:t>
            </a:r>
          </a:p>
          <a:p>
            <a:r>
              <a:rPr lang="ja-JP" altLang="en-US"/>
              <a:t>仕事をした結果、品質、原価、安全、モラル　など、職場で問題となっていることを特性とします。</a:t>
            </a:r>
          </a:p>
          <a:p>
            <a:r>
              <a:rPr lang="ja-JP" altLang="en-US"/>
              <a:t>特性としての例ですが、この表のように、品質では、寸法、精度が悪い、原価では、</a:t>
            </a:r>
          </a:p>
          <a:p>
            <a:r>
              <a:rPr lang="ja-JP" altLang="en-US"/>
              <a:t>材料費が高いなどを、問題点として挙げます。</a:t>
            </a:r>
          </a:p>
          <a:p>
            <a:r>
              <a:rPr lang="ja-JP" altLang="en-US"/>
              <a:t>品質では　寸法　重量　不良数など</a:t>
            </a:r>
          </a:p>
          <a:p>
            <a:r>
              <a:rPr lang="ja-JP" altLang="en-US"/>
              <a:t>原価では　材料費　加工費　残業時間などです</a:t>
            </a:r>
          </a:p>
          <a:p>
            <a:r>
              <a:rPr lang="ja-JP" altLang="en-US"/>
              <a:t>能率では　　工数　稼働率　</a:t>
            </a:r>
          </a:p>
          <a:p>
            <a:r>
              <a:rPr lang="ja-JP" altLang="en-US"/>
              <a:t>安全　災害発生率　ヒヤリ件数などです</a:t>
            </a:r>
          </a:p>
          <a:p>
            <a:r>
              <a:rPr lang="ja-JP" altLang="en-US"/>
              <a:t>モラールでは　出勤率　改善提案数　参加率等があります</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D4EEE6-B327-4414-9B10-DCE1C544E6F4}" type="slidenum">
              <a:rPr lang="en-US" altLang="ja-JP"/>
              <a:pPr/>
              <a:t>9</a:t>
            </a:fld>
            <a:endParaRPr lang="en-US" altLang="ja-JP"/>
          </a:p>
        </p:txBody>
      </p:sp>
      <p:sp>
        <p:nvSpPr>
          <p:cNvPr id="233474" name="Rectangle 2"/>
          <p:cNvSpPr>
            <a:spLocks noChangeArrowheads="1" noTextEdit="1"/>
          </p:cNvSpPr>
          <p:nvPr>
            <p:ph type="sldImg"/>
          </p:nvPr>
        </p:nvSpPr>
        <p:spPr>
          <a:ln/>
        </p:spPr>
      </p:sp>
      <p:sp>
        <p:nvSpPr>
          <p:cNvPr id="233475" name="Rectangle 3"/>
          <p:cNvSpPr>
            <a:spLocks noGrp="1" noChangeArrowheads="1"/>
          </p:cNvSpPr>
          <p:nvPr>
            <p:ph type="body" idx="1"/>
          </p:nvPr>
        </p:nvSpPr>
        <p:spPr/>
        <p:txBody>
          <a:bodyPr/>
          <a:lstStyle/>
          <a:p>
            <a:r>
              <a:rPr lang="ja-JP" altLang="en-US"/>
              <a:t>特性が決まったら、右端に書いて四角で囲います。必ず右端に書いてください。</a:t>
            </a:r>
          </a:p>
          <a:p>
            <a:r>
              <a:rPr lang="ja-JP" altLang="en-US"/>
              <a:t>「食堂が混雑する」という問題を記入しました、次に背骨を入れてください</a:t>
            </a:r>
          </a:p>
          <a:p>
            <a:r>
              <a:rPr lang="ja-JP" altLang="en-US"/>
              <a:t>特性を書くときの注意点として、「なぜ、～のか」は不要です。</a:t>
            </a:r>
          </a:p>
          <a:p>
            <a:r>
              <a:rPr lang="ja-JP" altLang="en-US"/>
              <a:t>また特性（問題）ごとに作成してください、問題が</a:t>
            </a:r>
            <a:r>
              <a:rPr lang="en-US" altLang="ja-JP"/>
              <a:t>3</a:t>
            </a:r>
            <a:r>
              <a:rPr lang="ja-JP" altLang="en-US"/>
              <a:t>つ有る場合は、</a:t>
            </a:r>
            <a:r>
              <a:rPr lang="en-US" altLang="ja-JP"/>
              <a:t>3</a:t>
            </a:r>
            <a:r>
              <a:rPr lang="ja-JP" altLang="en-US"/>
              <a:t>つの特性要因図を作ります。</a:t>
            </a:r>
          </a:p>
          <a:p>
            <a:endParaRPr lang="ja-JP" altLang="en-US"/>
          </a:p>
          <a:p>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FC519E32-D42B-4D05-9E89-4C9E1C18A8AB}" type="slidenum">
              <a:rPr lang="en-US" altLang="ja-JP"/>
              <a:pPr/>
              <a:t>‹#›</a:t>
            </a:fld>
            <a:endParaRPr lang="en-US" altLang="ja-JP"/>
          </a:p>
        </p:txBody>
      </p:sp>
    </p:spTree>
    <p:extLst>
      <p:ext uri="{BB962C8B-B14F-4D97-AF65-F5344CB8AC3E}">
        <p14:creationId xmlns:p14="http://schemas.microsoft.com/office/powerpoint/2010/main" val="4223923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09C3BE41-5865-4A1B-ADEA-4D4EBD3B6DDB}" type="slidenum">
              <a:rPr lang="en-US" altLang="ja-JP"/>
              <a:pPr/>
              <a:t>‹#›</a:t>
            </a:fld>
            <a:endParaRPr lang="en-US" altLang="ja-JP"/>
          </a:p>
        </p:txBody>
      </p:sp>
    </p:spTree>
    <p:extLst>
      <p:ext uri="{BB962C8B-B14F-4D97-AF65-F5344CB8AC3E}">
        <p14:creationId xmlns:p14="http://schemas.microsoft.com/office/powerpoint/2010/main" val="4113364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685800" y="609600"/>
            <a:ext cx="5676900" cy="54864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0ABF858C-07D2-49D1-B7F2-6A7B4E22DB27}" type="slidenum">
              <a:rPr lang="en-US" altLang="ja-JP"/>
              <a:pPr/>
              <a:t>‹#›</a:t>
            </a:fld>
            <a:endParaRPr lang="en-US" altLang="ja-JP"/>
          </a:p>
        </p:txBody>
      </p:sp>
    </p:spTree>
    <p:extLst>
      <p:ext uri="{BB962C8B-B14F-4D97-AF65-F5344CB8AC3E}">
        <p14:creationId xmlns:p14="http://schemas.microsoft.com/office/powerpoint/2010/main" val="2008787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23D6B9B1-3915-4207-9D70-6EC1D08BA35D}" type="slidenum">
              <a:rPr lang="en-US" altLang="ja-JP"/>
              <a:pPr/>
              <a:t>‹#›</a:t>
            </a:fld>
            <a:endParaRPr lang="en-US" altLang="ja-JP"/>
          </a:p>
        </p:txBody>
      </p:sp>
    </p:spTree>
    <p:extLst>
      <p:ext uri="{BB962C8B-B14F-4D97-AF65-F5344CB8AC3E}">
        <p14:creationId xmlns:p14="http://schemas.microsoft.com/office/powerpoint/2010/main" val="35655145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46EDAF7F-6CF6-4961-BDA0-779D224683E4}" type="slidenum">
              <a:rPr lang="en-US" altLang="ja-JP"/>
              <a:pPr/>
              <a:t>‹#›</a:t>
            </a:fld>
            <a:endParaRPr lang="en-US" altLang="ja-JP"/>
          </a:p>
        </p:txBody>
      </p:sp>
    </p:spTree>
    <p:extLst>
      <p:ext uri="{BB962C8B-B14F-4D97-AF65-F5344CB8AC3E}">
        <p14:creationId xmlns:p14="http://schemas.microsoft.com/office/powerpoint/2010/main" val="2976841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DA4D4B79-DEC9-4F0D-9F81-28EB15422CCA}" type="slidenum">
              <a:rPr lang="en-US" altLang="ja-JP"/>
              <a:pPr/>
              <a:t>‹#›</a:t>
            </a:fld>
            <a:endParaRPr lang="en-US" altLang="ja-JP"/>
          </a:p>
        </p:txBody>
      </p:sp>
    </p:spTree>
    <p:extLst>
      <p:ext uri="{BB962C8B-B14F-4D97-AF65-F5344CB8AC3E}">
        <p14:creationId xmlns:p14="http://schemas.microsoft.com/office/powerpoint/2010/main" val="7923514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0F7453D6-704F-4E6B-9ACA-11D01838E522}" type="slidenum">
              <a:rPr lang="en-US" altLang="ja-JP"/>
              <a:pPr/>
              <a:t>‹#›</a:t>
            </a:fld>
            <a:endParaRPr lang="en-US" altLang="ja-JP"/>
          </a:p>
        </p:txBody>
      </p:sp>
    </p:spTree>
    <p:extLst>
      <p:ext uri="{BB962C8B-B14F-4D97-AF65-F5344CB8AC3E}">
        <p14:creationId xmlns:p14="http://schemas.microsoft.com/office/powerpoint/2010/main" val="463326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31454387-65F8-4429-B915-552C670D0774}" type="slidenum">
              <a:rPr lang="en-US" altLang="ja-JP"/>
              <a:pPr/>
              <a:t>‹#›</a:t>
            </a:fld>
            <a:endParaRPr lang="en-US" altLang="ja-JP"/>
          </a:p>
        </p:txBody>
      </p:sp>
    </p:spTree>
    <p:extLst>
      <p:ext uri="{BB962C8B-B14F-4D97-AF65-F5344CB8AC3E}">
        <p14:creationId xmlns:p14="http://schemas.microsoft.com/office/powerpoint/2010/main" val="31878027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B44E82D2-BB54-4024-91BA-8002FBDCEB5B}" type="slidenum">
              <a:rPr lang="en-US" altLang="ja-JP"/>
              <a:pPr/>
              <a:t>‹#›</a:t>
            </a:fld>
            <a:endParaRPr lang="en-US" altLang="ja-JP"/>
          </a:p>
        </p:txBody>
      </p:sp>
    </p:spTree>
    <p:extLst>
      <p:ext uri="{BB962C8B-B14F-4D97-AF65-F5344CB8AC3E}">
        <p14:creationId xmlns:p14="http://schemas.microsoft.com/office/powerpoint/2010/main" val="1073436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837C15A6-8F96-43D7-8592-C59158EB8600}" type="slidenum">
              <a:rPr lang="en-US" altLang="ja-JP"/>
              <a:pPr/>
              <a:t>‹#›</a:t>
            </a:fld>
            <a:endParaRPr lang="en-US" altLang="ja-JP"/>
          </a:p>
        </p:txBody>
      </p:sp>
    </p:spTree>
    <p:extLst>
      <p:ext uri="{BB962C8B-B14F-4D97-AF65-F5344CB8AC3E}">
        <p14:creationId xmlns:p14="http://schemas.microsoft.com/office/powerpoint/2010/main" val="20924074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D1B6F78C-A307-4FF7-B5FF-2ACC03CFCB96}" type="slidenum">
              <a:rPr lang="en-US" altLang="ja-JP"/>
              <a:pPr/>
              <a:t>‹#›</a:t>
            </a:fld>
            <a:endParaRPr lang="en-US" altLang="ja-JP"/>
          </a:p>
        </p:txBody>
      </p:sp>
    </p:spTree>
    <p:extLst>
      <p:ext uri="{BB962C8B-B14F-4D97-AF65-F5344CB8AC3E}">
        <p14:creationId xmlns:p14="http://schemas.microsoft.com/office/powerpoint/2010/main" val="2009953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ja-JP" altLang="en-US" smtClean="0"/>
              <a:t>マスタータイトルの書式設定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ja-JP" altLang="en-US" smtClean="0"/>
              <a:t>マスターテキストの書式設定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lgn="l" defTabSz="762000">
              <a:defRPr/>
            </a:lvl1pPr>
          </a:lstStyle>
          <a:p>
            <a:endParaRPr lang="en-US" altLang="ja-JP"/>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defTabSz="762000">
              <a:defRPr/>
            </a:lvl1pPr>
          </a:lstStyle>
          <a:p>
            <a:endParaRPr lang="en-US" altLang="ja-JP"/>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lgn="r" defTabSz="762000">
              <a:defRPr/>
            </a:lvl1pPr>
          </a:lstStyle>
          <a:p>
            <a:fld id="{03B2C907-FD61-49DD-9C90-A196013E6E5F}"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762000" rtl="0" fontAlgn="base">
        <a:spcBef>
          <a:spcPct val="0"/>
        </a:spcBef>
        <a:spcAft>
          <a:spcPct val="0"/>
        </a:spcAft>
        <a:defRPr kumimoji="1" sz="4400">
          <a:solidFill>
            <a:schemeClr val="tx2"/>
          </a:solidFill>
          <a:latin typeface="+mj-lt"/>
          <a:ea typeface="+mj-ea"/>
          <a:cs typeface="+mj-cs"/>
        </a:defRPr>
      </a:lvl1pPr>
      <a:lvl2pPr algn="ctr" defTabSz="762000" rtl="0" fontAlgn="base">
        <a:spcBef>
          <a:spcPct val="0"/>
        </a:spcBef>
        <a:spcAft>
          <a:spcPct val="0"/>
        </a:spcAft>
        <a:defRPr kumimoji="1" sz="4400">
          <a:solidFill>
            <a:schemeClr val="tx2"/>
          </a:solidFill>
          <a:latin typeface="Times New Roman" pitchFamily="18" charset="0"/>
          <a:ea typeface="ＭＳ Ｐゴシック" pitchFamily="50" charset="-128"/>
        </a:defRPr>
      </a:lvl2pPr>
      <a:lvl3pPr algn="ctr" defTabSz="762000" rtl="0" fontAlgn="base">
        <a:spcBef>
          <a:spcPct val="0"/>
        </a:spcBef>
        <a:spcAft>
          <a:spcPct val="0"/>
        </a:spcAft>
        <a:defRPr kumimoji="1" sz="4400">
          <a:solidFill>
            <a:schemeClr val="tx2"/>
          </a:solidFill>
          <a:latin typeface="Times New Roman" pitchFamily="18" charset="0"/>
          <a:ea typeface="ＭＳ Ｐゴシック" pitchFamily="50" charset="-128"/>
        </a:defRPr>
      </a:lvl3pPr>
      <a:lvl4pPr algn="ctr" defTabSz="762000" rtl="0" fontAlgn="base">
        <a:spcBef>
          <a:spcPct val="0"/>
        </a:spcBef>
        <a:spcAft>
          <a:spcPct val="0"/>
        </a:spcAft>
        <a:defRPr kumimoji="1" sz="4400">
          <a:solidFill>
            <a:schemeClr val="tx2"/>
          </a:solidFill>
          <a:latin typeface="Times New Roman" pitchFamily="18" charset="0"/>
          <a:ea typeface="ＭＳ Ｐゴシック" pitchFamily="50" charset="-128"/>
        </a:defRPr>
      </a:lvl4pPr>
      <a:lvl5pPr algn="ctr" defTabSz="762000" rtl="0" fontAlgn="base">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defTabSz="762000"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defTabSz="762000"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defTabSz="762000"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defTabSz="762000" rtl="0" fontAlgn="base">
        <a:spcBef>
          <a:spcPct val="0"/>
        </a:spcBef>
        <a:spcAft>
          <a:spcPct val="0"/>
        </a:spcAft>
        <a:defRPr kumimoji="1" sz="4400">
          <a:solidFill>
            <a:schemeClr val="tx2"/>
          </a:solidFill>
          <a:latin typeface="Times New Roman" pitchFamily="18" charset="0"/>
          <a:ea typeface="ＭＳ Ｐゴシック" pitchFamily="50" charset="-128"/>
        </a:defRPr>
      </a:lvl9pPr>
    </p:titleStyle>
    <p:bodyStyle>
      <a:lvl1pPr marL="342900" indent="-342900" algn="l" defTabSz="762000" rtl="0" fontAlgn="base">
        <a:spcBef>
          <a:spcPct val="20000"/>
        </a:spcBef>
        <a:spcAft>
          <a:spcPct val="0"/>
        </a:spcAft>
        <a:buChar char="•"/>
        <a:defRPr kumimoji="1" sz="3200">
          <a:solidFill>
            <a:schemeClr val="tx1"/>
          </a:solidFill>
          <a:latin typeface="+mn-lt"/>
          <a:ea typeface="+mn-ea"/>
          <a:cs typeface="+mn-cs"/>
        </a:defRPr>
      </a:lvl1pPr>
      <a:lvl2pPr marL="742950" indent="-285750" algn="l" defTabSz="762000" rtl="0" fontAlgn="base">
        <a:spcBef>
          <a:spcPct val="20000"/>
        </a:spcBef>
        <a:spcAft>
          <a:spcPct val="0"/>
        </a:spcAft>
        <a:buChar char="–"/>
        <a:defRPr kumimoji="1" sz="2800">
          <a:solidFill>
            <a:schemeClr val="tx1"/>
          </a:solidFill>
          <a:latin typeface="+mn-lt"/>
          <a:ea typeface="+mn-ea"/>
        </a:defRPr>
      </a:lvl2pPr>
      <a:lvl3pPr marL="1143000" indent="-228600" algn="l" defTabSz="762000" rtl="0" fontAlgn="base">
        <a:spcBef>
          <a:spcPct val="20000"/>
        </a:spcBef>
        <a:spcAft>
          <a:spcPct val="0"/>
        </a:spcAft>
        <a:buChar char="•"/>
        <a:defRPr kumimoji="1" sz="2400">
          <a:solidFill>
            <a:schemeClr val="tx1"/>
          </a:solidFill>
          <a:latin typeface="+mn-lt"/>
          <a:ea typeface="+mn-ea"/>
        </a:defRPr>
      </a:lvl3pPr>
      <a:lvl4pPr marL="1600200" indent="-228600" algn="l" defTabSz="762000" rtl="0" fontAlgn="base">
        <a:spcBef>
          <a:spcPct val="20000"/>
        </a:spcBef>
        <a:spcAft>
          <a:spcPct val="0"/>
        </a:spcAft>
        <a:buChar char="–"/>
        <a:defRPr kumimoji="1" sz="2000">
          <a:solidFill>
            <a:schemeClr val="tx1"/>
          </a:solidFill>
          <a:latin typeface="+mn-lt"/>
          <a:ea typeface="+mn-ea"/>
        </a:defRPr>
      </a:lvl4pPr>
      <a:lvl5pPr marL="2057400" indent="-228600" algn="l" defTabSz="762000" rtl="0" fontAlgn="base">
        <a:spcBef>
          <a:spcPct val="20000"/>
        </a:spcBef>
        <a:spcAft>
          <a:spcPct val="0"/>
        </a:spcAft>
        <a:buChar char="•"/>
        <a:defRPr kumimoji="1" sz="2000">
          <a:solidFill>
            <a:schemeClr val="tx1"/>
          </a:solidFill>
          <a:latin typeface="+mn-lt"/>
          <a:ea typeface="+mn-ea"/>
        </a:defRPr>
      </a:lvl5pPr>
      <a:lvl6pPr marL="2514600" indent="-228600" algn="l" defTabSz="762000" rtl="0" fontAlgn="base">
        <a:spcBef>
          <a:spcPct val="20000"/>
        </a:spcBef>
        <a:spcAft>
          <a:spcPct val="0"/>
        </a:spcAft>
        <a:buChar char="•"/>
        <a:defRPr kumimoji="1" sz="2000">
          <a:solidFill>
            <a:schemeClr val="tx1"/>
          </a:solidFill>
          <a:latin typeface="+mn-lt"/>
          <a:ea typeface="+mn-ea"/>
        </a:defRPr>
      </a:lvl6pPr>
      <a:lvl7pPr marL="2971800" indent="-228600" algn="l" defTabSz="762000" rtl="0" fontAlgn="base">
        <a:spcBef>
          <a:spcPct val="20000"/>
        </a:spcBef>
        <a:spcAft>
          <a:spcPct val="0"/>
        </a:spcAft>
        <a:buChar char="•"/>
        <a:defRPr kumimoji="1" sz="2000">
          <a:solidFill>
            <a:schemeClr val="tx1"/>
          </a:solidFill>
          <a:latin typeface="+mn-lt"/>
          <a:ea typeface="+mn-ea"/>
        </a:defRPr>
      </a:lvl7pPr>
      <a:lvl8pPr marL="3429000" indent="-228600" algn="l" defTabSz="762000" rtl="0" fontAlgn="base">
        <a:spcBef>
          <a:spcPct val="20000"/>
        </a:spcBef>
        <a:spcAft>
          <a:spcPct val="0"/>
        </a:spcAft>
        <a:buChar char="•"/>
        <a:defRPr kumimoji="1" sz="2000">
          <a:solidFill>
            <a:schemeClr val="tx1"/>
          </a:solidFill>
          <a:latin typeface="+mn-lt"/>
          <a:ea typeface="+mn-ea"/>
        </a:defRPr>
      </a:lvl8pPr>
      <a:lvl9pPr marL="3886200" indent="-228600" algn="l" defTabSz="762000"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emf"/><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3.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7.e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6.emf"/></Relationships>
</file>

<file path=ppt/slides/_rels/slide6.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 name="Text Box 10"/>
          <p:cNvSpPr txBox="1">
            <a:spLocks noChangeArrowheads="1"/>
          </p:cNvSpPr>
          <p:nvPr/>
        </p:nvSpPr>
        <p:spPr bwMode="auto">
          <a:xfrm>
            <a:off x="1320800" y="1346200"/>
            <a:ext cx="6146800" cy="1019175"/>
          </a:xfrm>
          <a:prstGeom prst="rect">
            <a:avLst/>
          </a:prstGeom>
          <a:solidFill>
            <a:srgbClr val="FF6600"/>
          </a:solidFill>
          <a:ln w="12700">
            <a:solidFill>
              <a:srgbClr val="FDD9C3"/>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6000" b="1">
                <a:solidFill>
                  <a:schemeClr val="bg1"/>
                </a:solidFill>
                <a:effectLst>
                  <a:outerShdw blurRad="38100" dist="38100" dir="2700000" algn="tl">
                    <a:srgbClr val="000000"/>
                  </a:outerShdw>
                </a:effectLst>
                <a:ea typeface="HG創英角ﾎﾟｯﾌﾟ体" pitchFamily="49" charset="-128"/>
              </a:rPr>
              <a:t>特性要因図</a:t>
            </a:r>
          </a:p>
        </p:txBody>
      </p:sp>
      <p:sp>
        <p:nvSpPr>
          <p:cNvPr id="4120" name="Text Box 24"/>
          <p:cNvSpPr txBox="1">
            <a:spLocks noChangeArrowheads="1"/>
          </p:cNvSpPr>
          <p:nvPr/>
        </p:nvSpPr>
        <p:spPr bwMode="auto">
          <a:xfrm>
            <a:off x="8488363" y="142875"/>
            <a:ext cx="5699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１</a:t>
            </a:r>
          </a:p>
        </p:txBody>
      </p:sp>
      <p:pic>
        <p:nvPicPr>
          <p:cNvPr id="4123" name="Picture 27" descr="0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5188" y="2732088"/>
            <a:ext cx="4910137" cy="2493962"/>
          </a:xfrm>
          <a:prstGeom prst="rect">
            <a:avLst/>
          </a:prstGeom>
          <a:noFill/>
          <a:extLst>
            <a:ext uri="{909E8E84-426E-40DD-AFC4-6F175D3DCCD1}">
              <a14:hiddenFill xmlns:a14="http://schemas.microsoft.com/office/drawing/2010/main">
                <a:solidFill>
                  <a:srgbClr val="FFFFFF"/>
                </a:solidFill>
              </a14:hiddenFill>
            </a:ext>
          </a:extLst>
        </p:spPr>
      </p:pic>
      <p:sp>
        <p:nvSpPr>
          <p:cNvPr id="4124" name="Text Box 28"/>
          <p:cNvSpPr txBox="1">
            <a:spLocks noChangeArrowheads="1"/>
          </p:cNvSpPr>
          <p:nvPr/>
        </p:nvSpPr>
        <p:spPr bwMode="auto">
          <a:xfrm>
            <a:off x="4429125" y="6113463"/>
            <a:ext cx="2963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800" b="1"/>
              <a:t>QC</a:t>
            </a:r>
            <a:r>
              <a:rPr lang="ja-JP" altLang="en-US" sz="1800" b="1"/>
              <a:t>サークル静岡地区</a:t>
            </a:r>
          </a:p>
        </p:txBody>
      </p:sp>
      <p:grpSp>
        <p:nvGrpSpPr>
          <p:cNvPr id="4129" name="Group 33"/>
          <p:cNvGrpSpPr>
            <a:grpSpLocks/>
          </p:cNvGrpSpPr>
          <p:nvPr/>
        </p:nvGrpSpPr>
        <p:grpSpPr bwMode="auto">
          <a:xfrm>
            <a:off x="6037263" y="315913"/>
            <a:ext cx="2443162" cy="473075"/>
            <a:chOff x="3803" y="199"/>
            <a:chExt cx="1539" cy="298"/>
          </a:xfrm>
        </p:grpSpPr>
        <p:sp>
          <p:nvSpPr>
            <p:cNvPr id="4130" name="AutoShape 34"/>
            <p:cNvSpPr>
              <a:spLocks noChangeArrowheads="1"/>
            </p:cNvSpPr>
            <p:nvPr/>
          </p:nvSpPr>
          <p:spPr bwMode="auto">
            <a:xfrm>
              <a:off x="3803" y="199"/>
              <a:ext cx="1539" cy="298"/>
            </a:xfrm>
            <a:prstGeom prst="hexagon">
              <a:avLst>
                <a:gd name="adj" fmla="val 129111"/>
                <a:gd name="vf" fmla="val 115470"/>
              </a:avLst>
            </a:prstGeom>
            <a:solidFill>
              <a:schemeClr val="accent1"/>
            </a:solidFill>
            <a:ln w="57150" cmpd="thinThick">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1" name="Text Box 35"/>
            <p:cNvSpPr txBox="1">
              <a:spLocks noChangeArrowheads="1"/>
            </p:cNvSpPr>
            <p:nvPr/>
          </p:nvSpPr>
          <p:spPr bwMode="auto">
            <a:xfrm>
              <a:off x="3973" y="232"/>
              <a:ext cx="109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t>　標準版　　　　</a:t>
              </a:r>
              <a:endParaRPr lang="ja-JP" altLang="en-US"/>
            </a:p>
          </p:txBody>
        </p:sp>
      </p:grpSp>
      <p:pic>
        <p:nvPicPr>
          <p:cNvPr id="4132" name="Picture 3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7975" y="261938"/>
            <a:ext cx="1109663" cy="1017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133" name="Group 37"/>
          <p:cNvGrpSpPr>
            <a:grpSpLocks/>
          </p:cNvGrpSpPr>
          <p:nvPr/>
        </p:nvGrpSpPr>
        <p:grpSpPr bwMode="auto">
          <a:xfrm>
            <a:off x="5732463" y="4567238"/>
            <a:ext cx="2493962" cy="1387475"/>
            <a:chOff x="3744" y="1832"/>
            <a:chExt cx="1872" cy="1564"/>
          </a:xfrm>
        </p:grpSpPr>
        <p:pic>
          <p:nvPicPr>
            <p:cNvPr id="4134" name="Picture 38" descr="00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44" y="1832"/>
              <a:ext cx="1872" cy="1564"/>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07763" dir="18900000" algn="ctr" rotWithShape="0">
                      <a:srgbClr val="808080">
                        <a:alpha val="50000"/>
                      </a:srgbClr>
                    </a:outerShdw>
                  </a:effectLst>
                </a14:hiddenEffects>
              </a:ext>
            </a:extLst>
          </p:spPr>
        </p:pic>
        <p:sp>
          <p:nvSpPr>
            <p:cNvPr id="4135" name="Rectangle 39"/>
            <p:cNvSpPr>
              <a:spLocks noChangeArrowheads="1"/>
            </p:cNvSpPr>
            <p:nvPr/>
          </p:nvSpPr>
          <p:spPr bwMode="auto">
            <a:xfrm>
              <a:off x="4032" y="2784"/>
              <a:ext cx="1248" cy="360"/>
            </a:xfrm>
            <a:prstGeom prst="rect">
              <a:avLst/>
            </a:prstGeom>
            <a:solidFill>
              <a:schemeClr val="bg1"/>
            </a:solidFill>
            <a:ln>
              <a:noFill/>
            </a:ln>
            <a:effectLst>
              <a:outerShdw dist="107763" dir="18900000" algn="ctr" rotWithShape="0">
                <a:schemeClr val="bg2">
                  <a:alpha val="50000"/>
                </a:schemeClr>
              </a:outerShdw>
            </a:effectLst>
            <a:extLst>
              <a:ext uri="{91240B29-F687-4F45-9708-019B960494DF}">
                <a14:hiddenLine xmlns:a14="http://schemas.microsoft.com/office/drawing/2010/main" w="12700">
                  <a:solidFill>
                    <a:schemeClr val="tx1"/>
                  </a:solidFill>
                  <a:miter lim="800000"/>
                  <a:headEnd/>
                  <a:tailEnd/>
                </a14:hiddenLine>
              </a:ext>
            </a:extLst>
          </p:spPr>
          <p:txBody>
            <a:bodyPr wrap="none" anchor="ctr"/>
            <a:lstStyle/>
            <a:p>
              <a:endParaRPr lang="ja-JP" altLang="en-US"/>
            </a:p>
          </p:txBody>
        </p:sp>
        <p:sp>
          <p:nvSpPr>
            <p:cNvPr id="4136" name="Text Box 40"/>
            <p:cNvSpPr txBox="1">
              <a:spLocks noChangeArrowheads="1"/>
            </p:cNvSpPr>
            <p:nvPr/>
          </p:nvSpPr>
          <p:spPr bwMode="auto">
            <a:xfrm>
              <a:off x="4003" y="2703"/>
              <a:ext cx="1381" cy="48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107763" dir="18900000" algn="ctr" rotWithShape="0">
                      <a:schemeClr val="bg2">
                        <a:alpha val="50000"/>
                      </a:schemeClr>
                    </a:outerShdw>
                  </a:effectLst>
                </a14:hiddenEffects>
              </a:ext>
            </a:extLst>
          </p:spPr>
          <p:txBody>
            <a:bodyPr lIns="0" tIns="0" rIns="0" bIns="0" anchor="ctr">
              <a:spAutoFit/>
            </a:bodyPr>
            <a:lstStyle/>
            <a:p>
              <a:r>
                <a:rPr lang="en-US" altLang="ja-JP" sz="2800">
                  <a:solidFill>
                    <a:srgbClr val="FF0000"/>
                  </a:solidFill>
                  <a:latin typeface="HGP創英角ｺﾞｼｯｸUB" pitchFamily="50" charset="-128"/>
                  <a:ea typeface="HGP創英角ｺﾞｼｯｸUB" pitchFamily="50" charset="-128"/>
                </a:rPr>
                <a:t>QC</a:t>
              </a:r>
              <a:r>
                <a:rPr lang="ja-JP" altLang="en-US" sz="2800">
                  <a:solidFill>
                    <a:srgbClr val="FF0000"/>
                  </a:solidFill>
                  <a:latin typeface="HGP創英角ｺﾞｼｯｸUB" pitchFamily="50" charset="-128"/>
                  <a:ea typeface="HGP創英角ｺﾞｼｯｸUB" pitchFamily="50" charset="-128"/>
                </a:rPr>
                <a:t>サークル</a:t>
              </a:r>
              <a:endParaRPr lang="ja-JP" altLang="en-US"/>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765" name="Text Box 221"/>
          <p:cNvSpPr txBox="1">
            <a:spLocks noChangeArrowheads="1"/>
          </p:cNvSpPr>
          <p:nvPr/>
        </p:nvSpPr>
        <p:spPr bwMode="auto">
          <a:xfrm>
            <a:off x="8650288" y="114300"/>
            <a:ext cx="441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１０</a:t>
            </a:r>
          </a:p>
        </p:txBody>
      </p:sp>
      <p:sp>
        <p:nvSpPr>
          <p:cNvPr id="108546" name="Rectangle 2"/>
          <p:cNvSpPr>
            <a:spLocks noChangeArrowheads="1"/>
          </p:cNvSpPr>
          <p:nvPr/>
        </p:nvSpPr>
        <p:spPr bwMode="auto">
          <a:xfrm>
            <a:off x="307975" y="111125"/>
            <a:ext cx="4079875" cy="519113"/>
          </a:xfrm>
          <a:prstGeom prst="rect">
            <a:avLst/>
          </a:prstGeom>
          <a:solidFill>
            <a:srgbClr val="66FF66"/>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b="1"/>
              <a:t>手順３</a:t>
            </a:r>
            <a:r>
              <a:rPr lang="ja-JP" altLang="en-US" sz="2800" b="1"/>
              <a:t>　　大骨を作る</a:t>
            </a:r>
            <a:endParaRPr lang="ja-JP" altLang="en-US" sz="2800"/>
          </a:p>
        </p:txBody>
      </p:sp>
      <p:sp>
        <p:nvSpPr>
          <p:cNvPr id="108767" name="Line 223"/>
          <p:cNvSpPr>
            <a:spLocks noChangeShapeType="1"/>
          </p:cNvSpPr>
          <p:nvPr/>
        </p:nvSpPr>
        <p:spPr bwMode="auto">
          <a:xfrm>
            <a:off x="709613" y="4443413"/>
            <a:ext cx="3125787" cy="0"/>
          </a:xfrm>
          <a:prstGeom prst="line">
            <a:avLst/>
          </a:prstGeom>
          <a:noFill/>
          <a:ln w="57150">
            <a:solidFill>
              <a:schemeClr val="tx2"/>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8774" name="Text Box 230"/>
          <p:cNvSpPr txBox="1">
            <a:spLocks noChangeArrowheads="1"/>
          </p:cNvSpPr>
          <p:nvPr/>
        </p:nvSpPr>
        <p:spPr bwMode="auto">
          <a:xfrm>
            <a:off x="3875088" y="2935288"/>
            <a:ext cx="487362" cy="3062287"/>
          </a:xfrm>
          <a:prstGeom prst="rect">
            <a:avLst/>
          </a:prstGeom>
          <a:solidFill>
            <a:srgbClr val="66FF66"/>
          </a:solidFill>
          <a:ln w="28575">
            <a:solidFill>
              <a:schemeClr val="tx2"/>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b="1">
                <a:solidFill>
                  <a:schemeClr val="tx2"/>
                </a:solidFill>
              </a:rPr>
              <a:t>食堂が混雑する</a:t>
            </a:r>
          </a:p>
        </p:txBody>
      </p:sp>
      <p:sp>
        <p:nvSpPr>
          <p:cNvPr id="108788" name="Text Box 244"/>
          <p:cNvSpPr txBox="1">
            <a:spLocks noChangeArrowheads="1"/>
          </p:cNvSpPr>
          <p:nvPr/>
        </p:nvSpPr>
        <p:spPr bwMode="auto">
          <a:xfrm>
            <a:off x="395288" y="6294438"/>
            <a:ext cx="41354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図３　「食堂が混雑する」の特性要因図</a:t>
            </a:r>
          </a:p>
        </p:txBody>
      </p:sp>
      <p:grpSp>
        <p:nvGrpSpPr>
          <p:cNvPr id="108841" name="Group 297"/>
          <p:cNvGrpSpPr>
            <a:grpSpLocks/>
          </p:cNvGrpSpPr>
          <p:nvPr/>
        </p:nvGrpSpPr>
        <p:grpSpPr bwMode="auto">
          <a:xfrm>
            <a:off x="476250" y="671513"/>
            <a:ext cx="5956300" cy="5243512"/>
            <a:chOff x="300" y="423"/>
            <a:chExt cx="3752" cy="3303"/>
          </a:xfrm>
        </p:grpSpPr>
        <p:sp>
          <p:nvSpPr>
            <p:cNvPr id="108791" name="Line 247"/>
            <p:cNvSpPr>
              <a:spLocks noChangeShapeType="1"/>
            </p:cNvSpPr>
            <p:nvPr/>
          </p:nvSpPr>
          <p:spPr bwMode="auto">
            <a:xfrm flipH="1">
              <a:off x="815" y="2301"/>
              <a:ext cx="134" cy="36"/>
            </a:xfrm>
            <a:prstGeom prst="line">
              <a:avLst/>
            </a:prstGeom>
            <a:no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8790" name="Line 246"/>
            <p:cNvSpPr>
              <a:spLocks noChangeShapeType="1"/>
            </p:cNvSpPr>
            <p:nvPr/>
          </p:nvSpPr>
          <p:spPr bwMode="auto">
            <a:xfrm>
              <a:off x="638" y="2218"/>
              <a:ext cx="309" cy="83"/>
            </a:xfrm>
            <a:prstGeom prst="line">
              <a:avLst/>
            </a:prstGeom>
            <a:no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08838" name="Group 294"/>
            <p:cNvGrpSpPr>
              <a:grpSpLocks/>
            </p:cNvGrpSpPr>
            <p:nvPr/>
          </p:nvGrpSpPr>
          <p:grpSpPr bwMode="auto">
            <a:xfrm>
              <a:off x="300" y="423"/>
              <a:ext cx="3752" cy="3303"/>
              <a:chOff x="300" y="423"/>
              <a:chExt cx="3752" cy="3303"/>
            </a:xfrm>
          </p:grpSpPr>
          <p:sp>
            <p:nvSpPr>
              <p:cNvPr id="108798" name="Text Box 254"/>
              <p:cNvSpPr txBox="1">
                <a:spLocks noChangeArrowheads="1"/>
              </p:cNvSpPr>
              <p:nvPr/>
            </p:nvSpPr>
            <p:spPr bwMode="auto">
              <a:xfrm>
                <a:off x="342" y="423"/>
                <a:ext cx="3710"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図３のように要因＊を４つ～８つくらいに分類し四角の枠で囲い　背骨・特性に向い流れるように斜めに大骨を書きます。</a:t>
                </a:r>
              </a:p>
            </p:txBody>
          </p:sp>
          <p:sp>
            <p:nvSpPr>
              <p:cNvPr id="108780" name="Line 236"/>
              <p:cNvSpPr>
                <a:spLocks noChangeShapeType="1"/>
              </p:cNvSpPr>
              <p:nvPr/>
            </p:nvSpPr>
            <p:spPr bwMode="auto">
              <a:xfrm flipV="1">
                <a:off x="734" y="2777"/>
                <a:ext cx="432" cy="749"/>
              </a:xfrm>
              <a:prstGeom prst="line">
                <a:avLst/>
              </a:prstGeom>
              <a:noFill/>
              <a:ln w="28575">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8781" name="Line 237"/>
              <p:cNvSpPr>
                <a:spLocks noChangeShapeType="1"/>
              </p:cNvSpPr>
              <p:nvPr/>
            </p:nvSpPr>
            <p:spPr bwMode="auto">
              <a:xfrm flipV="1">
                <a:off x="1613" y="2783"/>
                <a:ext cx="432" cy="749"/>
              </a:xfrm>
              <a:prstGeom prst="line">
                <a:avLst/>
              </a:prstGeom>
              <a:noFill/>
              <a:ln w="28575">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8786" name="Text Box 242"/>
              <p:cNvSpPr txBox="1">
                <a:spLocks noChangeArrowheads="1"/>
              </p:cNvSpPr>
              <p:nvPr/>
            </p:nvSpPr>
            <p:spPr bwMode="auto">
              <a:xfrm>
                <a:off x="1323" y="3522"/>
                <a:ext cx="877" cy="20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調理・配膳者</a:t>
                </a:r>
              </a:p>
            </p:txBody>
          </p:sp>
          <p:sp>
            <p:nvSpPr>
              <p:cNvPr id="108787" name="Text Box 243"/>
              <p:cNvSpPr txBox="1">
                <a:spLocks noChangeArrowheads="1"/>
              </p:cNvSpPr>
              <p:nvPr/>
            </p:nvSpPr>
            <p:spPr bwMode="auto">
              <a:xfrm>
                <a:off x="373" y="3526"/>
                <a:ext cx="722" cy="20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利用者</a:t>
                </a:r>
              </a:p>
            </p:txBody>
          </p:sp>
          <p:sp>
            <p:nvSpPr>
              <p:cNvPr id="108789" name="Text Box 245"/>
              <p:cNvSpPr txBox="1">
                <a:spLocks noChangeArrowheads="1"/>
              </p:cNvSpPr>
              <p:nvPr/>
            </p:nvSpPr>
            <p:spPr bwMode="auto">
              <a:xfrm>
                <a:off x="300" y="2118"/>
                <a:ext cx="420" cy="231"/>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b="1">
                    <a:solidFill>
                      <a:srgbClr val="33CC33"/>
                    </a:solidFill>
                  </a:rPr>
                  <a:t>大骨</a:t>
                </a:r>
              </a:p>
            </p:txBody>
          </p:sp>
          <p:sp>
            <p:nvSpPr>
              <p:cNvPr id="108782" name="Line 238"/>
              <p:cNvSpPr>
                <a:spLocks noChangeShapeType="1"/>
              </p:cNvSpPr>
              <p:nvPr/>
            </p:nvSpPr>
            <p:spPr bwMode="auto">
              <a:xfrm>
                <a:off x="935" y="2070"/>
                <a:ext cx="418" cy="724"/>
              </a:xfrm>
              <a:prstGeom prst="line">
                <a:avLst/>
              </a:prstGeom>
              <a:noFill/>
              <a:ln w="28575">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8783" name="Line 239"/>
              <p:cNvSpPr>
                <a:spLocks noChangeShapeType="1"/>
              </p:cNvSpPr>
              <p:nvPr/>
            </p:nvSpPr>
            <p:spPr bwMode="auto">
              <a:xfrm>
                <a:off x="1814" y="2079"/>
                <a:ext cx="427" cy="739"/>
              </a:xfrm>
              <a:prstGeom prst="line">
                <a:avLst/>
              </a:prstGeom>
              <a:noFill/>
              <a:ln w="28575">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8784" name="Text Box 240"/>
              <p:cNvSpPr txBox="1">
                <a:spLocks noChangeArrowheads="1"/>
              </p:cNvSpPr>
              <p:nvPr/>
            </p:nvSpPr>
            <p:spPr bwMode="auto">
              <a:xfrm>
                <a:off x="597" y="1860"/>
                <a:ext cx="603" cy="20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食堂施設</a:t>
                </a:r>
              </a:p>
            </p:txBody>
          </p:sp>
          <p:sp>
            <p:nvSpPr>
              <p:cNvPr id="108785" name="Text Box 241"/>
              <p:cNvSpPr txBox="1">
                <a:spLocks noChangeArrowheads="1"/>
              </p:cNvSpPr>
              <p:nvPr/>
            </p:nvSpPr>
            <p:spPr bwMode="auto">
              <a:xfrm>
                <a:off x="1503" y="1875"/>
                <a:ext cx="629" cy="20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運営方法</a:t>
                </a:r>
              </a:p>
            </p:txBody>
          </p:sp>
          <p:sp>
            <p:nvSpPr>
              <p:cNvPr id="108792" name="Line 248"/>
              <p:cNvSpPr>
                <a:spLocks noChangeShapeType="1"/>
              </p:cNvSpPr>
              <p:nvPr/>
            </p:nvSpPr>
            <p:spPr bwMode="auto">
              <a:xfrm>
                <a:off x="812" y="2337"/>
                <a:ext cx="344" cy="92"/>
              </a:xfrm>
              <a:prstGeom prst="line">
                <a:avLst/>
              </a:prstGeom>
              <a:noFill/>
              <a:ln w="12700">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grpSp>
        <p:nvGrpSpPr>
          <p:cNvPr id="108839" name="Group 295"/>
          <p:cNvGrpSpPr>
            <a:grpSpLocks/>
          </p:cNvGrpSpPr>
          <p:nvPr/>
        </p:nvGrpSpPr>
        <p:grpSpPr bwMode="auto">
          <a:xfrm>
            <a:off x="203200" y="1570038"/>
            <a:ext cx="4165600" cy="1362075"/>
            <a:chOff x="128" y="989"/>
            <a:chExt cx="2624" cy="858"/>
          </a:xfrm>
        </p:grpSpPr>
        <p:sp>
          <p:nvSpPr>
            <p:cNvPr id="108802" name="Rectangle 258"/>
            <p:cNvSpPr>
              <a:spLocks noChangeArrowheads="1"/>
            </p:cNvSpPr>
            <p:nvPr/>
          </p:nvSpPr>
          <p:spPr bwMode="auto">
            <a:xfrm>
              <a:off x="128" y="989"/>
              <a:ext cx="2624" cy="503"/>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8799" name="Text Box 255"/>
            <p:cNvSpPr txBox="1">
              <a:spLocks noChangeArrowheads="1"/>
            </p:cNvSpPr>
            <p:nvPr/>
          </p:nvSpPr>
          <p:spPr bwMode="auto">
            <a:xfrm>
              <a:off x="237" y="1025"/>
              <a:ext cx="2459" cy="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ここで要因というのは、特性（仕事の結果）に影響を与えると考えられる大きな要因のことで</a:t>
              </a:r>
              <a:r>
                <a:rPr lang="ja-JP" altLang="en-US" sz="1400">
                  <a:solidFill>
                    <a:srgbClr val="FF0000"/>
                  </a:solidFill>
                </a:rPr>
                <a:t>要因の大分類項目</a:t>
              </a:r>
              <a:r>
                <a:rPr lang="ja-JP" altLang="en-US" sz="1200"/>
                <a:t>と　　考えればよいでしょう。　　　　　　　　　　　　　　　　　　　　　</a:t>
              </a:r>
            </a:p>
          </p:txBody>
        </p:sp>
        <p:sp>
          <p:nvSpPr>
            <p:cNvPr id="108818" name="Line 274"/>
            <p:cNvSpPr>
              <a:spLocks noChangeShapeType="1"/>
            </p:cNvSpPr>
            <p:nvPr/>
          </p:nvSpPr>
          <p:spPr bwMode="auto">
            <a:xfrm>
              <a:off x="1992" y="1308"/>
              <a:ext cx="0" cy="539"/>
            </a:xfrm>
            <a:prstGeom prst="line">
              <a:avLst/>
            </a:prstGeom>
            <a:noFill/>
            <a:ln w="22225">
              <a:solidFill>
                <a:srgbClr val="FF33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8819" name="Line 275"/>
            <p:cNvSpPr>
              <a:spLocks noChangeShapeType="1"/>
            </p:cNvSpPr>
            <p:nvPr/>
          </p:nvSpPr>
          <p:spPr bwMode="auto">
            <a:xfrm flipH="1">
              <a:off x="1094" y="1308"/>
              <a:ext cx="898" cy="530"/>
            </a:xfrm>
            <a:prstGeom prst="line">
              <a:avLst/>
            </a:prstGeom>
            <a:noFill/>
            <a:ln w="22225">
              <a:solidFill>
                <a:srgbClr val="FF33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08844" name="Group 300"/>
          <p:cNvGrpSpPr>
            <a:grpSpLocks/>
          </p:cNvGrpSpPr>
          <p:nvPr/>
        </p:nvGrpSpPr>
        <p:grpSpPr bwMode="auto">
          <a:xfrm>
            <a:off x="4892675" y="1206500"/>
            <a:ext cx="4278313" cy="4684713"/>
            <a:chOff x="3082" y="760"/>
            <a:chExt cx="2695" cy="2951"/>
          </a:xfrm>
        </p:grpSpPr>
        <p:sp>
          <p:nvSpPr>
            <p:cNvPr id="108814" name="Rectangle 270"/>
            <p:cNvSpPr>
              <a:spLocks noChangeArrowheads="1"/>
            </p:cNvSpPr>
            <p:nvPr/>
          </p:nvSpPr>
          <p:spPr bwMode="auto">
            <a:xfrm>
              <a:off x="3082" y="1049"/>
              <a:ext cx="2564" cy="2662"/>
            </a:xfrm>
            <a:prstGeom prst="rect">
              <a:avLst/>
            </a:prstGeom>
            <a:solidFill>
              <a:srgbClr val="FFFF99"/>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8804" name="Text Box 260"/>
            <p:cNvSpPr txBox="1">
              <a:spLocks noChangeArrowheads="1"/>
            </p:cNvSpPr>
            <p:nvPr/>
          </p:nvSpPr>
          <p:spPr bwMode="auto">
            <a:xfrm>
              <a:off x="3442" y="760"/>
              <a:ext cx="1401"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a:t>要因の大分類項目</a:t>
              </a:r>
            </a:p>
          </p:txBody>
        </p:sp>
        <p:sp>
          <p:nvSpPr>
            <p:cNvPr id="108808" name="Text Box 264"/>
            <p:cNvSpPr txBox="1">
              <a:spLocks noChangeArrowheads="1"/>
            </p:cNvSpPr>
            <p:nvPr/>
          </p:nvSpPr>
          <p:spPr bwMode="auto">
            <a:xfrm>
              <a:off x="3317" y="1394"/>
              <a:ext cx="2129" cy="1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800">
                  <a:latin typeface="HGP創英角ﾎﾟｯﾌﾟ体" pitchFamily="50" charset="-128"/>
                  <a:ea typeface="HGP創英角ﾎﾟｯﾌﾟ体" pitchFamily="50" charset="-128"/>
                </a:rPr>
                <a:t>Man</a:t>
              </a:r>
              <a:r>
                <a:rPr lang="ja-JP" altLang="en-US" sz="1800">
                  <a:latin typeface="HGP創英角ﾎﾟｯﾌﾟ体" pitchFamily="50" charset="-128"/>
                  <a:ea typeface="HGP創英角ﾎﾟｯﾌﾟ体" pitchFamily="50" charset="-128"/>
                </a:rPr>
                <a:t>　     ・・・・・・・・・・・</a:t>
              </a:r>
              <a:r>
                <a:rPr lang="ja-JP" altLang="en-US" sz="1800">
                  <a:solidFill>
                    <a:srgbClr val="FF0000"/>
                  </a:solidFill>
                  <a:latin typeface="HGP創英角ﾎﾟｯﾌﾟ体" pitchFamily="50" charset="-128"/>
                  <a:ea typeface="HGP創英角ﾎﾟｯﾌﾟ体" pitchFamily="50" charset="-128"/>
                </a:rPr>
                <a:t>人</a:t>
              </a:r>
              <a:r>
                <a:rPr lang="ja-JP" altLang="en-US" sz="1800">
                  <a:latin typeface="HGP創英角ﾎﾟｯﾌﾟ体" pitchFamily="50" charset="-128"/>
                  <a:ea typeface="HGP創英角ﾎﾟｯﾌﾟ体" pitchFamily="50" charset="-128"/>
                </a:rPr>
                <a:t>        </a:t>
              </a:r>
            </a:p>
            <a:p>
              <a:pPr>
                <a:spcBef>
                  <a:spcPct val="50000"/>
                </a:spcBef>
              </a:pPr>
              <a:r>
                <a:rPr lang="en-US" altLang="ja-JP" sz="1800">
                  <a:latin typeface="HGP創英角ﾎﾟｯﾌﾟ体" pitchFamily="50" charset="-128"/>
                  <a:ea typeface="HGP創英角ﾎﾟｯﾌﾟ体" pitchFamily="50" charset="-128"/>
                </a:rPr>
                <a:t>Machine</a:t>
              </a:r>
              <a:r>
                <a:rPr lang="ja-JP" altLang="en-US" sz="1800">
                  <a:latin typeface="HGP創英角ﾎﾟｯﾌﾟ体" pitchFamily="50" charset="-128"/>
                  <a:ea typeface="HGP創英角ﾎﾟｯﾌﾟ体" pitchFamily="50" charset="-128"/>
                </a:rPr>
                <a:t>　 ・・・・・・・・</a:t>
              </a:r>
              <a:r>
                <a:rPr lang="ja-JP" altLang="en-US" sz="1800">
                  <a:solidFill>
                    <a:srgbClr val="FF0000"/>
                  </a:solidFill>
                  <a:latin typeface="HGP創英角ﾎﾟｯﾌﾟ体" pitchFamily="50" charset="-128"/>
                  <a:ea typeface="HGP創英角ﾎﾟｯﾌﾟ体" pitchFamily="50" charset="-128"/>
                </a:rPr>
                <a:t>機械</a:t>
              </a:r>
              <a:endParaRPr lang="ja-JP" altLang="en-US" sz="1800">
                <a:latin typeface="HGP創英角ﾎﾟｯﾌﾟ体" pitchFamily="50" charset="-128"/>
                <a:ea typeface="HGP創英角ﾎﾟｯﾌﾟ体" pitchFamily="50" charset="-128"/>
              </a:endParaRPr>
            </a:p>
            <a:p>
              <a:pPr>
                <a:spcBef>
                  <a:spcPct val="50000"/>
                </a:spcBef>
              </a:pPr>
              <a:r>
                <a:rPr lang="en-US" altLang="ja-JP" sz="1800">
                  <a:latin typeface="HGP創英角ﾎﾟｯﾌﾟ体" pitchFamily="50" charset="-128"/>
                  <a:ea typeface="HGP創英角ﾎﾟｯﾌﾟ体" pitchFamily="50" charset="-128"/>
                </a:rPr>
                <a:t>Material</a:t>
              </a:r>
              <a:r>
                <a:rPr lang="ja-JP" altLang="en-US" sz="1800">
                  <a:latin typeface="HGP創英角ﾎﾟｯﾌﾟ体" pitchFamily="50" charset="-128"/>
                  <a:ea typeface="HGP創英角ﾎﾟｯﾌﾟ体" pitchFamily="50" charset="-128"/>
                </a:rPr>
                <a:t>　・・・・・・・・・</a:t>
              </a:r>
              <a:r>
                <a:rPr lang="ja-JP" altLang="en-US" sz="1800">
                  <a:solidFill>
                    <a:srgbClr val="FF0000"/>
                  </a:solidFill>
                  <a:latin typeface="HGP創英角ﾎﾟｯﾌﾟ体" pitchFamily="50" charset="-128"/>
                  <a:ea typeface="HGP創英角ﾎﾟｯﾌﾟ体" pitchFamily="50" charset="-128"/>
                </a:rPr>
                <a:t>材料</a:t>
              </a:r>
              <a:endParaRPr lang="ja-JP" altLang="en-US" sz="1800">
                <a:latin typeface="HGP創英角ﾎﾟｯﾌﾟ体" pitchFamily="50" charset="-128"/>
                <a:ea typeface="HGP創英角ﾎﾟｯﾌﾟ体" pitchFamily="50" charset="-128"/>
              </a:endParaRPr>
            </a:p>
            <a:p>
              <a:pPr>
                <a:spcBef>
                  <a:spcPct val="50000"/>
                </a:spcBef>
              </a:pPr>
              <a:r>
                <a:rPr lang="en-US" altLang="ja-JP" sz="1800">
                  <a:latin typeface="HGP創英角ﾎﾟｯﾌﾟ体" pitchFamily="50" charset="-128"/>
                  <a:ea typeface="HGP創英角ﾎﾟｯﾌﾟ体" pitchFamily="50" charset="-128"/>
                </a:rPr>
                <a:t>Method</a:t>
              </a:r>
              <a:r>
                <a:rPr lang="ja-JP" altLang="en-US" sz="1800">
                  <a:latin typeface="HGP創英角ﾎﾟｯﾌﾟ体" pitchFamily="50" charset="-128"/>
                  <a:ea typeface="HGP創英角ﾎﾟｯﾌﾟ体" pitchFamily="50" charset="-128"/>
                </a:rPr>
                <a:t>　・・・・・・・・・・</a:t>
              </a:r>
              <a:r>
                <a:rPr lang="ja-JP" altLang="en-US" sz="1800">
                  <a:solidFill>
                    <a:srgbClr val="FF0000"/>
                  </a:solidFill>
                  <a:latin typeface="HGP創英角ﾎﾟｯﾌﾟ体" pitchFamily="50" charset="-128"/>
                  <a:ea typeface="HGP創英角ﾎﾟｯﾌﾟ体" pitchFamily="50" charset="-128"/>
                </a:rPr>
                <a:t>方法</a:t>
              </a:r>
              <a:endParaRPr lang="ja-JP" altLang="en-US" sz="1800"/>
            </a:p>
          </p:txBody>
        </p:sp>
        <p:sp>
          <p:nvSpPr>
            <p:cNvPr id="108806" name="Text Box 262"/>
            <p:cNvSpPr txBox="1">
              <a:spLocks noChangeArrowheads="1"/>
            </p:cNvSpPr>
            <p:nvPr/>
          </p:nvSpPr>
          <p:spPr bwMode="auto">
            <a:xfrm>
              <a:off x="3113" y="2564"/>
              <a:ext cx="2664" cy="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②</a:t>
              </a:r>
              <a:r>
                <a:rPr lang="ja-JP" altLang="en-US" sz="1400"/>
                <a:t>その他に</a:t>
              </a:r>
              <a:r>
                <a:rPr lang="en-US" altLang="ja-JP" sz="1400">
                  <a:latin typeface="HGS創英角ﾎﾟｯﾌﾟ体" pitchFamily="50" charset="-128"/>
                  <a:ea typeface="HGS創英角ﾎﾟｯﾌﾟ体" pitchFamily="50" charset="-128"/>
                </a:rPr>
                <a:t>E</a:t>
              </a:r>
              <a:r>
                <a:rPr lang="ja-JP" altLang="en-US" sz="1400">
                  <a:latin typeface="HGS創英角ﾎﾟｯﾌﾟ体" pitchFamily="50" charset="-128"/>
                  <a:ea typeface="HGS創英角ﾎﾟｯﾌﾟ体" pitchFamily="50" charset="-128"/>
                </a:rPr>
                <a:t>ｎｖｉｒｏｎｍｅｎｔ</a:t>
              </a:r>
              <a:r>
                <a:rPr lang="ja-JP" altLang="en-US" sz="1400"/>
                <a:t>（　</a:t>
              </a:r>
              <a:r>
                <a:rPr lang="ja-JP" altLang="en-US" sz="1400">
                  <a:solidFill>
                    <a:srgbClr val="FF0000"/>
                  </a:solidFill>
                </a:rPr>
                <a:t>環境　</a:t>
              </a:r>
              <a:r>
                <a:rPr lang="ja-JP" altLang="en-US" sz="1400"/>
                <a:t>）</a:t>
              </a:r>
            </a:p>
            <a:p>
              <a:pPr>
                <a:spcBef>
                  <a:spcPct val="50000"/>
                </a:spcBef>
              </a:pPr>
              <a:r>
                <a:rPr lang="ja-JP" altLang="en-US" sz="1400"/>
                <a:t>　　　　　も使われています。　　　　　　　　　　　　　　　　　　　　　　　　　　</a:t>
              </a:r>
            </a:p>
          </p:txBody>
        </p:sp>
        <p:sp>
          <p:nvSpPr>
            <p:cNvPr id="108807" name="Text Box 263"/>
            <p:cNvSpPr txBox="1">
              <a:spLocks noChangeArrowheads="1"/>
            </p:cNvSpPr>
            <p:nvPr/>
          </p:nvSpPr>
          <p:spPr bwMode="auto">
            <a:xfrm>
              <a:off x="3113" y="3040"/>
              <a:ext cx="2372" cy="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③</a:t>
              </a:r>
              <a:r>
                <a:rPr lang="ja-JP" altLang="en-US" sz="1400"/>
                <a:t>ただ、４</a:t>
              </a:r>
              <a:r>
                <a:rPr lang="en-US" altLang="ja-JP" sz="1400"/>
                <a:t>M</a:t>
              </a:r>
              <a:r>
                <a:rPr lang="ja-JP" altLang="en-US" sz="1400"/>
                <a:t>＋</a:t>
              </a:r>
              <a:r>
                <a:rPr lang="en-US" altLang="ja-JP" sz="1400"/>
                <a:t>E</a:t>
              </a:r>
              <a:r>
                <a:rPr lang="ja-JP" altLang="en-US" sz="1400"/>
                <a:t>　はよく使われていますが、必　　　ずこの言葉を使わないといけないと言うこと　　　はありません。　</a:t>
              </a:r>
              <a:r>
                <a:rPr lang="ja-JP" altLang="en-US" sz="1800" b="1"/>
                <a:t>工程別・場面別　</a:t>
              </a:r>
              <a:r>
                <a:rPr lang="ja-JP" altLang="en-US" sz="1400"/>
                <a:t>等も　　　あります。　　　　　　　　　　　　　　　　　　　　　　</a:t>
              </a:r>
            </a:p>
          </p:txBody>
        </p:sp>
        <p:sp>
          <p:nvSpPr>
            <p:cNvPr id="108843" name="Rectangle 299"/>
            <p:cNvSpPr>
              <a:spLocks noChangeArrowheads="1"/>
            </p:cNvSpPr>
            <p:nvPr/>
          </p:nvSpPr>
          <p:spPr bwMode="auto">
            <a:xfrm>
              <a:off x="3113" y="1151"/>
              <a:ext cx="233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①</a:t>
              </a:r>
              <a:r>
                <a:rPr lang="ja-JP" altLang="en-US" sz="1400">
                  <a:solidFill>
                    <a:srgbClr val="FF0000"/>
                  </a:solidFill>
                </a:rPr>
                <a:t>要因の大分類項目</a:t>
              </a:r>
              <a:r>
                <a:rPr lang="ja-JP" altLang="en-US" sz="1400"/>
                <a:t>には４</a:t>
              </a:r>
              <a:r>
                <a:rPr lang="en-US" altLang="ja-JP" sz="1400"/>
                <a:t>M</a:t>
              </a:r>
              <a:r>
                <a:rPr lang="ja-JP" altLang="en-US" sz="1400"/>
                <a:t>がよく使われます</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08841"/>
                                        </p:tgtEl>
                                        <p:attrNameLst>
                                          <p:attrName>style.visibility</p:attrName>
                                        </p:attrNameLst>
                                      </p:cBhvr>
                                      <p:to>
                                        <p:strVal val="visible"/>
                                      </p:to>
                                    </p:set>
                                    <p:anim calcmode="lin" valueType="num">
                                      <p:cBhvr additive="base">
                                        <p:cTn id="7" dur="500" fill="hold"/>
                                        <p:tgtEl>
                                          <p:spTgt spid="108841"/>
                                        </p:tgtEl>
                                        <p:attrNameLst>
                                          <p:attrName>ppt_x</p:attrName>
                                        </p:attrNameLst>
                                      </p:cBhvr>
                                      <p:tavLst>
                                        <p:tav tm="0">
                                          <p:val>
                                            <p:strVal val="0-#ppt_w/2"/>
                                          </p:val>
                                        </p:tav>
                                        <p:tav tm="100000">
                                          <p:val>
                                            <p:strVal val="#ppt_x"/>
                                          </p:val>
                                        </p:tav>
                                      </p:tavLst>
                                    </p:anim>
                                    <p:anim calcmode="lin" valueType="num">
                                      <p:cBhvr additive="base">
                                        <p:cTn id="8" dur="500" fill="hold"/>
                                        <p:tgtEl>
                                          <p:spTgt spid="108841"/>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08839"/>
                                        </p:tgtEl>
                                        <p:attrNameLst>
                                          <p:attrName>style.visibility</p:attrName>
                                        </p:attrNameLst>
                                      </p:cBhvr>
                                      <p:to>
                                        <p:strVal val="visible"/>
                                      </p:to>
                                    </p:set>
                                    <p:anim calcmode="lin" valueType="num">
                                      <p:cBhvr additive="base">
                                        <p:cTn id="13" dur="500" fill="hold"/>
                                        <p:tgtEl>
                                          <p:spTgt spid="108839"/>
                                        </p:tgtEl>
                                        <p:attrNameLst>
                                          <p:attrName>ppt_x</p:attrName>
                                        </p:attrNameLst>
                                      </p:cBhvr>
                                      <p:tavLst>
                                        <p:tav tm="0">
                                          <p:val>
                                            <p:strVal val="0-#ppt_w/2"/>
                                          </p:val>
                                        </p:tav>
                                        <p:tav tm="100000">
                                          <p:val>
                                            <p:strVal val="#ppt_x"/>
                                          </p:val>
                                        </p:tav>
                                      </p:tavLst>
                                    </p:anim>
                                    <p:anim calcmode="lin" valueType="num">
                                      <p:cBhvr additive="base">
                                        <p:cTn id="14" dur="500" fill="hold"/>
                                        <p:tgtEl>
                                          <p:spTgt spid="10883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3" presetClass="entr" presetSubtype="10" fill="hold" nodeType="clickEffect">
                                  <p:stCondLst>
                                    <p:cond delay="0"/>
                                  </p:stCondLst>
                                  <p:childTnLst>
                                    <p:set>
                                      <p:cBhvr>
                                        <p:cTn id="18" dur="1" fill="hold">
                                          <p:stCondLst>
                                            <p:cond delay="0"/>
                                          </p:stCondLst>
                                        </p:cTn>
                                        <p:tgtEl>
                                          <p:spTgt spid="108844"/>
                                        </p:tgtEl>
                                        <p:attrNameLst>
                                          <p:attrName>style.visibility</p:attrName>
                                        </p:attrNameLst>
                                      </p:cBhvr>
                                      <p:to>
                                        <p:strVal val="visible"/>
                                      </p:to>
                                    </p:set>
                                    <p:animEffect transition="in" filter="blinds(horizontal)">
                                      <p:cBhvr>
                                        <p:cTn id="19" dur="500"/>
                                        <p:tgtEl>
                                          <p:spTgt spid="1088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85" name="Text Box 121"/>
          <p:cNvSpPr txBox="1">
            <a:spLocks noChangeArrowheads="1"/>
          </p:cNvSpPr>
          <p:nvPr/>
        </p:nvSpPr>
        <p:spPr bwMode="auto">
          <a:xfrm>
            <a:off x="8507413" y="185738"/>
            <a:ext cx="5365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１１</a:t>
            </a:r>
          </a:p>
        </p:txBody>
      </p:sp>
      <p:sp>
        <p:nvSpPr>
          <p:cNvPr id="62495" name="Rectangle 31"/>
          <p:cNvSpPr>
            <a:spLocks noChangeArrowheads="1"/>
          </p:cNvSpPr>
          <p:nvPr/>
        </p:nvSpPr>
        <p:spPr bwMode="auto">
          <a:xfrm>
            <a:off x="193675" y="230188"/>
            <a:ext cx="6384925" cy="519112"/>
          </a:xfrm>
          <a:prstGeom prst="rect">
            <a:avLst/>
          </a:prstGeom>
          <a:solidFill>
            <a:srgbClr val="66FF66"/>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t>手順４　</a:t>
            </a:r>
            <a:r>
              <a:rPr lang="ja-JP" altLang="en-US" sz="2800" b="1"/>
              <a:t>特性要因図の形に組み立てる</a:t>
            </a:r>
            <a:endParaRPr lang="ja-JP" altLang="en-US" sz="2800"/>
          </a:p>
        </p:txBody>
      </p:sp>
      <p:sp>
        <p:nvSpPr>
          <p:cNvPr id="62600" name="Text Box 136"/>
          <p:cNvSpPr txBox="1">
            <a:spLocks noChangeArrowheads="1"/>
          </p:cNvSpPr>
          <p:nvPr/>
        </p:nvSpPr>
        <p:spPr bwMode="auto">
          <a:xfrm>
            <a:off x="1992313" y="6157913"/>
            <a:ext cx="5233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図４　食堂の入口が混雑するの特性要因図</a:t>
            </a:r>
          </a:p>
        </p:txBody>
      </p:sp>
      <p:sp>
        <p:nvSpPr>
          <p:cNvPr id="62628" name="Text Box 164"/>
          <p:cNvSpPr txBox="1">
            <a:spLocks noChangeArrowheads="1"/>
          </p:cNvSpPr>
          <p:nvPr/>
        </p:nvSpPr>
        <p:spPr bwMode="auto">
          <a:xfrm>
            <a:off x="1552575" y="4635500"/>
            <a:ext cx="1025525" cy="306388"/>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大骨</a:t>
            </a:r>
          </a:p>
        </p:txBody>
      </p:sp>
      <p:sp>
        <p:nvSpPr>
          <p:cNvPr id="62590" name="Line 126"/>
          <p:cNvSpPr>
            <a:spLocks noChangeShapeType="1"/>
          </p:cNvSpPr>
          <p:nvPr/>
        </p:nvSpPr>
        <p:spPr bwMode="auto">
          <a:xfrm>
            <a:off x="2038350" y="4049713"/>
            <a:ext cx="4319588" cy="0"/>
          </a:xfrm>
          <a:prstGeom prst="line">
            <a:avLst/>
          </a:prstGeom>
          <a:noFill/>
          <a:ln w="5715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591" name="Text Box 127"/>
          <p:cNvSpPr txBox="1">
            <a:spLocks noChangeArrowheads="1"/>
          </p:cNvSpPr>
          <p:nvPr/>
        </p:nvSpPr>
        <p:spPr bwMode="auto">
          <a:xfrm>
            <a:off x="6424613" y="2970213"/>
            <a:ext cx="488950" cy="3067050"/>
          </a:xfrm>
          <a:prstGeom prst="rect">
            <a:avLst/>
          </a:prstGeom>
          <a:solidFill>
            <a:srgbClr val="99FF99"/>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b="1"/>
              <a:t>食堂が混雑する</a:t>
            </a:r>
          </a:p>
        </p:txBody>
      </p:sp>
      <p:sp>
        <p:nvSpPr>
          <p:cNvPr id="62592" name="Line 128"/>
          <p:cNvSpPr>
            <a:spLocks noChangeShapeType="1"/>
          </p:cNvSpPr>
          <p:nvPr/>
        </p:nvSpPr>
        <p:spPr bwMode="auto">
          <a:xfrm flipV="1">
            <a:off x="1479550" y="4033838"/>
            <a:ext cx="1658938" cy="1968500"/>
          </a:xfrm>
          <a:prstGeom prst="line">
            <a:avLst/>
          </a:prstGeom>
          <a:noFill/>
          <a:ln w="28575">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599" name="Text Box 135"/>
          <p:cNvSpPr txBox="1">
            <a:spLocks noChangeArrowheads="1"/>
          </p:cNvSpPr>
          <p:nvPr/>
        </p:nvSpPr>
        <p:spPr bwMode="auto">
          <a:xfrm>
            <a:off x="674688" y="6032500"/>
            <a:ext cx="1577975" cy="317500"/>
          </a:xfrm>
          <a:prstGeom prst="rect">
            <a:avLst/>
          </a:prstGeom>
          <a:solidFill>
            <a:srgbClr val="99FF99"/>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運営方法</a:t>
            </a:r>
          </a:p>
        </p:txBody>
      </p:sp>
      <p:sp>
        <p:nvSpPr>
          <p:cNvPr id="62629" name="Text Box 165"/>
          <p:cNvSpPr txBox="1">
            <a:spLocks noChangeArrowheads="1"/>
          </p:cNvSpPr>
          <p:nvPr/>
        </p:nvSpPr>
        <p:spPr bwMode="auto">
          <a:xfrm>
            <a:off x="3563938" y="3600450"/>
            <a:ext cx="1736725" cy="336550"/>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背骨</a:t>
            </a:r>
          </a:p>
        </p:txBody>
      </p:sp>
      <p:grpSp>
        <p:nvGrpSpPr>
          <p:cNvPr id="62723" name="Group 259"/>
          <p:cNvGrpSpPr>
            <a:grpSpLocks/>
          </p:cNvGrpSpPr>
          <p:nvPr/>
        </p:nvGrpSpPr>
        <p:grpSpPr bwMode="auto">
          <a:xfrm>
            <a:off x="266700" y="1808163"/>
            <a:ext cx="5545138" cy="4135437"/>
            <a:chOff x="168" y="1139"/>
            <a:chExt cx="3493" cy="2605"/>
          </a:xfrm>
        </p:grpSpPr>
        <p:sp>
          <p:nvSpPr>
            <p:cNvPr id="62631" name="Text Box 167"/>
            <p:cNvSpPr txBox="1">
              <a:spLocks noChangeArrowheads="1"/>
            </p:cNvSpPr>
            <p:nvPr/>
          </p:nvSpPr>
          <p:spPr bwMode="auto">
            <a:xfrm>
              <a:off x="168" y="1139"/>
              <a:ext cx="2551" cy="3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①</a:t>
              </a:r>
              <a:r>
                <a:rPr lang="ja-JP" altLang="en-US" sz="1400"/>
                <a:t>大骨を書いたら、次にその要因に関する“事実”を　　書きます。これが</a:t>
              </a:r>
              <a:r>
                <a:rPr lang="ja-JP" altLang="en-US" sz="1400" b="1">
                  <a:solidFill>
                    <a:srgbClr val="FF3300"/>
                  </a:solidFill>
                </a:rPr>
                <a:t>中骨</a:t>
              </a:r>
              <a:r>
                <a:rPr lang="ja-JP" altLang="en-US" sz="1400"/>
                <a:t>になります。　　　　　　　　　</a:t>
              </a:r>
            </a:p>
          </p:txBody>
        </p:sp>
        <p:sp>
          <p:nvSpPr>
            <p:cNvPr id="62609" name="Line 145"/>
            <p:cNvSpPr>
              <a:spLocks noChangeShapeType="1"/>
            </p:cNvSpPr>
            <p:nvPr/>
          </p:nvSpPr>
          <p:spPr bwMode="auto">
            <a:xfrm flipH="1">
              <a:off x="1148" y="3574"/>
              <a:ext cx="1358" cy="0"/>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610" name="Text Box 146"/>
            <p:cNvSpPr txBox="1">
              <a:spLocks noChangeArrowheads="1"/>
            </p:cNvSpPr>
            <p:nvPr/>
          </p:nvSpPr>
          <p:spPr bwMode="auto">
            <a:xfrm>
              <a:off x="2272" y="3508"/>
              <a:ext cx="1389"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入り口付近が混む</a:t>
              </a:r>
            </a:p>
          </p:txBody>
        </p:sp>
        <p:sp>
          <p:nvSpPr>
            <p:cNvPr id="62624" name="Text Box 160"/>
            <p:cNvSpPr txBox="1">
              <a:spLocks noChangeArrowheads="1"/>
            </p:cNvSpPr>
            <p:nvPr/>
          </p:nvSpPr>
          <p:spPr bwMode="auto">
            <a:xfrm>
              <a:off x="2010" y="3532"/>
              <a:ext cx="426" cy="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solidFill>
                    <a:srgbClr val="FF3300"/>
                  </a:solidFill>
                </a:rPr>
                <a:t>中骨</a:t>
              </a:r>
            </a:p>
          </p:txBody>
        </p:sp>
      </p:grpSp>
      <p:grpSp>
        <p:nvGrpSpPr>
          <p:cNvPr id="62724" name="Group 260"/>
          <p:cNvGrpSpPr>
            <a:grpSpLocks/>
          </p:cNvGrpSpPr>
          <p:nvPr/>
        </p:nvGrpSpPr>
        <p:grpSpPr bwMode="auto">
          <a:xfrm>
            <a:off x="260350" y="2417763"/>
            <a:ext cx="4657725" cy="3263900"/>
            <a:chOff x="164" y="1523"/>
            <a:chExt cx="2934" cy="2056"/>
          </a:xfrm>
        </p:grpSpPr>
        <p:sp>
          <p:nvSpPr>
            <p:cNvPr id="62632" name="Text Box 168"/>
            <p:cNvSpPr txBox="1">
              <a:spLocks noChangeArrowheads="1"/>
            </p:cNvSpPr>
            <p:nvPr/>
          </p:nvSpPr>
          <p:spPr bwMode="auto">
            <a:xfrm>
              <a:off x="164" y="1523"/>
              <a:ext cx="2615" cy="3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②</a:t>
              </a:r>
              <a:r>
                <a:rPr lang="ja-JP" altLang="en-US" sz="1400"/>
                <a:t>中骨を書いたら、次に「なぜそうなるのか」と要因を　　追求します。これが</a:t>
              </a:r>
              <a:r>
                <a:rPr lang="ja-JP" altLang="en-US" sz="1400" b="1">
                  <a:solidFill>
                    <a:srgbClr val="FF3300"/>
                  </a:solidFill>
                </a:rPr>
                <a:t>小骨</a:t>
              </a:r>
              <a:r>
                <a:rPr lang="ja-JP" altLang="en-US" sz="1400"/>
                <a:t>になります</a:t>
              </a:r>
              <a:r>
                <a:rPr lang="ja-JP" altLang="en-US" sz="1400">
                  <a:solidFill>
                    <a:srgbClr val="FF3300"/>
                  </a:solidFill>
                </a:rPr>
                <a:t>。</a:t>
              </a:r>
              <a:r>
                <a:rPr lang="ja-JP" altLang="en-US" sz="1400"/>
                <a:t>　　　　　　　　</a:t>
              </a:r>
            </a:p>
          </p:txBody>
        </p:sp>
        <p:sp>
          <p:nvSpPr>
            <p:cNvPr id="62611" name="Line 147"/>
            <p:cNvSpPr>
              <a:spLocks noChangeShapeType="1"/>
            </p:cNvSpPr>
            <p:nvPr/>
          </p:nvSpPr>
          <p:spPr bwMode="auto">
            <a:xfrm flipH="1">
              <a:off x="1621" y="2824"/>
              <a:ext cx="573" cy="755"/>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612" name="Text Box 148"/>
            <p:cNvSpPr txBox="1">
              <a:spLocks noChangeArrowheads="1"/>
            </p:cNvSpPr>
            <p:nvPr/>
          </p:nvSpPr>
          <p:spPr bwMode="auto">
            <a:xfrm>
              <a:off x="1766" y="2656"/>
              <a:ext cx="133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並びがはみ出る</a:t>
              </a:r>
            </a:p>
          </p:txBody>
        </p:sp>
        <p:sp>
          <p:nvSpPr>
            <p:cNvPr id="62626" name="Text Box 162"/>
            <p:cNvSpPr txBox="1">
              <a:spLocks noChangeArrowheads="1"/>
            </p:cNvSpPr>
            <p:nvPr/>
          </p:nvSpPr>
          <p:spPr bwMode="auto">
            <a:xfrm>
              <a:off x="1475" y="3132"/>
              <a:ext cx="431" cy="212"/>
            </a:xfrm>
            <a:prstGeom prst="rect">
              <a:avLst/>
            </a:prstGeom>
            <a:noFill/>
            <a:ln>
              <a:noFill/>
            </a:ln>
            <a:effectLst/>
            <a:extLst>
              <a:ext uri="{909E8E84-426E-40DD-AFC4-6F175D3DCCD1}">
                <a14:hiddenFill xmlns:a14="http://schemas.microsoft.com/office/drawing/2010/main">
                  <a:solidFill>
                    <a:srgbClr val="99FF33"/>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solidFill>
                    <a:srgbClr val="FF3300"/>
                  </a:solidFill>
                </a:rPr>
                <a:t>小骨</a:t>
              </a:r>
            </a:p>
          </p:txBody>
        </p:sp>
      </p:grpSp>
      <p:grpSp>
        <p:nvGrpSpPr>
          <p:cNvPr id="62725" name="Group 261"/>
          <p:cNvGrpSpPr>
            <a:grpSpLocks/>
          </p:cNvGrpSpPr>
          <p:nvPr/>
        </p:nvGrpSpPr>
        <p:grpSpPr bwMode="auto">
          <a:xfrm>
            <a:off x="255588" y="2984500"/>
            <a:ext cx="5653087" cy="2473325"/>
            <a:chOff x="161" y="1880"/>
            <a:chExt cx="3561" cy="1558"/>
          </a:xfrm>
        </p:grpSpPr>
        <p:sp>
          <p:nvSpPr>
            <p:cNvPr id="62633" name="Text Box 169"/>
            <p:cNvSpPr txBox="1">
              <a:spLocks noChangeArrowheads="1"/>
            </p:cNvSpPr>
            <p:nvPr/>
          </p:nvSpPr>
          <p:spPr bwMode="auto">
            <a:xfrm>
              <a:off x="161" y="1880"/>
              <a:ext cx="2615"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③</a:t>
              </a:r>
              <a:r>
                <a:rPr lang="ja-JP" altLang="en-US" sz="1400"/>
                <a:t>同様に</a:t>
              </a:r>
              <a:r>
                <a:rPr lang="ja-JP" altLang="en-US" sz="1400" b="1">
                  <a:solidFill>
                    <a:srgbClr val="FF3300"/>
                  </a:solidFill>
                </a:rPr>
                <a:t>孫骨</a:t>
              </a:r>
              <a:r>
                <a:rPr lang="ja-JP" altLang="en-US" sz="1400" b="1"/>
                <a:t>、</a:t>
              </a:r>
              <a:r>
                <a:rPr lang="ja-JP" altLang="en-US" sz="1400" b="1">
                  <a:solidFill>
                    <a:srgbClr val="FF3300"/>
                  </a:solidFill>
                </a:rPr>
                <a:t>ひ孫骨</a:t>
              </a:r>
              <a:r>
                <a:rPr lang="ja-JP" altLang="en-US" sz="1400"/>
                <a:t>へと掘り下げて行きます。</a:t>
              </a:r>
            </a:p>
          </p:txBody>
        </p:sp>
        <p:sp>
          <p:nvSpPr>
            <p:cNvPr id="62613" name="Line 149"/>
            <p:cNvSpPr>
              <a:spLocks noChangeShapeType="1"/>
            </p:cNvSpPr>
            <p:nvPr/>
          </p:nvSpPr>
          <p:spPr bwMode="auto">
            <a:xfrm flipH="1">
              <a:off x="2037" y="3038"/>
              <a:ext cx="652" cy="0"/>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614" name="Text Box 150"/>
            <p:cNvSpPr txBox="1">
              <a:spLocks noChangeArrowheads="1"/>
            </p:cNvSpPr>
            <p:nvPr/>
          </p:nvSpPr>
          <p:spPr bwMode="auto">
            <a:xfrm>
              <a:off x="2553" y="2951"/>
              <a:ext cx="989"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ﾒﾆｭｰにより偏り</a:t>
              </a:r>
            </a:p>
          </p:txBody>
        </p:sp>
        <p:sp>
          <p:nvSpPr>
            <p:cNvPr id="62625" name="Text Box 161"/>
            <p:cNvSpPr txBox="1">
              <a:spLocks noChangeArrowheads="1"/>
            </p:cNvSpPr>
            <p:nvPr/>
          </p:nvSpPr>
          <p:spPr bwMode="auto">
            <a:xfrm>
              <a:off x="2330" y="2859"/>
              <a:ext cx="430" cy="212"/>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solidFill>
                    <a:srgbClr val="FF3300"/>
                  </a:solidFill>
                </a:rPr>
                <a:t>孫骨</a:t>
              </a:r>
            </a:p>
          </p:txBody>
        </p:sp>
        <p:sp>
          <p:nvSpPr>
            <p:cNvPr id="62621" name="Text Box 157"/>
            <p:cNvSpPr txBox="1">
              <a:spLocks noChangeArrowheads="1"/>
            </p:cNvSpPr>
            <p:nvPr/>
          </p:nvSpPr>
          <p:spPr bwMode="auto">
            <a:xfrm>
              <a:off x="1795" y="3265"/>
              <a:ext cx="192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人気を想定した順路設定がない</a:t>
              </a:r>
            </a:p>
          </p:txBody>
        </p:sp>
        <p:sp>
          <p:nvSpPr>
            <p:cNvPr id="62615" name="Line 151"/>
            <p:cNvSpPr>
              <a:spLocks noChangeShapeType="1"/>
            </p:cNvSpPr>
            <p:nvPr/>
          </p:nvSpPr>
          <p:spPr bwMode="auto">
            <a:xfrm flipH="1" flipV="1">
              <a:off x="2267" y="3037"/>
              <a:ext cx="98" cy="232"/>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627" name="Text Box 163"/>
            <p:cNvSpPr txBox="1">
              <a:spLocks noChangeArrowheads="1"/>
            </p:cNvSpPr>
            <p:nvPr/>
          </p:nvSpPr>
          <p:spPr bwMode="auto">
            <a:xfrm>
              <a:off x="2376" y="3105"/>
              <a:ext cx="560" cy="192"/>
            </a:xfrm>
            <a:prstGeom prst="rect">
              <a:avLst/>
            </a:prstGeom>
            <a:noFill/>
            <a:ln>
              <a:noFill/>
            </a:ln>
            <a:effectLst/>
            <a:extLst>
              <a:ext uri="{909E8E84-426E-40DD-AFC4-6F175D3DCCD1}">
                <a14:hiddenFill xmlns:a14="http://schemas.microsoft.com/office/drawing/2010/main">
                  <a:solidFill>
                    <a:srgbClr val="99FF33"/>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3300"/>
                  </a:solidFill>
                </a:rPr>
                <a:t>曾孫骨</a:t>
              </a:r>
            </a:p>
          </p:txBody>
        </p:sp>
      </p:grpSp>
      <p:grpSp>
        <p:nvGrpSpPr>
          <p:cNvPr id="62722" name="Group 258"/>
          <p:cNvGrpSpPr>
            <a:grpSpLocks/>
          </p:cNvGrpSpPr>
          <p:nvPr/>
        </p:nvGrpSpPr>
        <p:grpSpPr bwMode="auto">
          <a:xfrm>
            <a:off x="4410075" y="854075"/>
            <a:ext cx="4522788" cy="1814513"/>
            <a:chOff x="2778" y="538"/>
            <a:chExt cx="2849" cy="1143"/>
          </a:xfrm>
        </p:grpSpPr>
        <p:sp>
          <p:nvSpPr>
            <p:cNvPr id="62721" name="Rectangle 257"/>
            <p:cNvSpPr>
              <a:spLocks noChangeArrowheads="1"/>
            </p:cNvSpPr>
            <p:nvPr/>
          </p:nvSpPr>
          <p:spPr bwMode="auto">
            <a:xfrm>
              <a:off x="2803" y="538"/>
              <a:ext cx="2824" cy="1143"/>
            </a:xfrm>
            <a:prstGeom prst="rect">
              <a:avLst/>
            </a:prstGeom>
            <a:solidFill>
              <a:srgbClr val="FFFF99"/>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2639" name="Text Box 175"/>
            <p:cNvSpPr txBox="1">
              <a:spLocks noChangeArrowheads="1"/>
            </p:cNvSpPr>
            <p:nvPr/>
          </p:nvSpPr>
          <p:spPr bwMode="auto">
            <a:xfrm>
              <a:off x="2778" y="558"/>
              <a:ext cx="841" cy="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留意点</a:t>
              </a:r>
            </a:p>
          </p:txBody>
        </p:sp>
        <p:sp>
          <p:nvSpPr>
            <p:cNvPr id="62641" name="Text Box 177"/>
            <p:cNvSpPr txBox="1">
              <a:spLocks noChangeArrowheads="1"/>
            </p:cNvSpPr>
            <p:nvPr/>
          </p:nvSpPr>
          <p:spPr bwMode="auto">
            <a:xfrm>
              <a:off x="2892" y="814"/>
              <a:ext cx="2688" cy="4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a:t>
              </a:r>
              <a:r>
                <a:rPr lang="ja-JP" altLang="en-US" sz="1400"/>
                <a:t>中骨　→小骨　→孫骨と　“</a:t>
              </a:r>
              <a:r>
                <a:rPr lang="ja-JP" altLang="en-US" sz="1400">
                  <a:solidFill>
                    <a:srgbClr val="FF3300"/>
                  </a:solidFill>
                </a:rPr>
                <a:t>なぜなぜ</a:t>
              </a:r>
              <a:r>
                <a:rPr lang="ja-JP" altLang="en-US" sz="1400"/>
                <a:t>”を繰り返す。　　　　　中骨には“</a:t>
              </a:r>
              <a:r>
                <a:rPr lang="ja-JP" altLang="en-US" sz="1800">
                  <a:solidFill>
                    <a:srgbClr val="FF0000"/>
                  </a:solidFill>
                </a:rPr>
                <a:t>事実</a:t>
              </a:r>
              <a:r>
                <a:rPr lang="ja-JP" altLang="en-US" sz="1400"/>
                <a:t>”を書く。　　　　　　　　　　　　　　　　　</a:t>
              </a:r>
            </a:p>
          </p:txBody>
        </p:sp>
        <p:sp>
          <p:nvSpPr>
            <p:cNvPr id="62642" name="Text Box 178"/>
            <p:cNvSpPr txBox="1">
              <a:spLocks noChangeArrowheads="1"/>
            </p:cNvSpPr>
            <p:nvPr/>
          </p:nvSpPr>
          <p:spPr bwMode="auto">
            <a:xfrm>
              <a:off x="2913" y="1261"/>
              <a:ext cx="2688" cy="3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a:t>
              </a:r>
              <a:r>
                <a:rPr lang="ja-JP" altLang="en-US" sz="1400"/>
                <a:t>要因摘出には出来る限り多くの人から、多くの意見</a:t>
              </a:r>
            </a:p>
            <a:p>
              <a:pPr>
                <a:spcBef>
                  <a:spcPct val="50000"/>
                </a:spcBef>
              </a:pPr>
              <a:r>
                <a:rPr lang="ja-JP" altLang="en-US" sz="1400"/>
                <a:t>　　を出してもらう。　　　　　　　　　　　　　　　　　　　　　　</a:t>
              </a:r>
            </a:p>
          </p:txBody>
        </p:sp>
      </p:grpSp>
      <p:sp>
        <p:nvSpPr>
          <p:cNvPr id="62719" name="Text Box 255"/>
          <p:cNvSpPr txBox="1">
            <a:spLocks noChangeArrowheads="1"/>
          </p:cNvSpPr>
          <p:nvPr/>
        </p:nvSpPr>
        <p:spPr bwMode="auto">
          <a:xfrm>
            <a:off x="169863" y="1103313"/>
            <a:ext cx="37068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2000" b="1">
                <a:ea typeface="HGS創英角ﾎﾟｯﾌﾟ体" pitchFamily="50" charset="-128"/>
              </a:rPr>
              <a:t>◇</a:t>
            </a:r>
            <a:r>
              <a:rPr lang="ja-JP" altLang="en-US" sz="1800" b="1"/>
              <a:t>中骨、小骨、孫骨、ひ孫骨を書く</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2719"/>
                                        </p:tgtEl>
                                        <p:attrNameLst>
                                          <p:attrName>style.visibility</p:attrName>
                                        </p:attrNameLst>
                                      </p:cBhvr>
                                      <p:to>
                                        <p:strVal val="visible"/>
                                      </p:to>
                                    </p:set>
                                    <p:anim calcmode="lin" valueType="num">
                                      <p:cBhvr additive="base">
                                        <p:cTn id="7" dur="500" fill="hold"/>
                                        <p:tgtEl>
                                          <p:spTgt spid="62719"/>
                                        </p:tgtEl>
                                        <p:attrNameLst>
                                          <p:attrName>ppt_x</p:attrName>
                                        </p:attrNameLst>
                                      </p:cBhvr>
                                      <p:tavLst>
                                        <p:tav tm="0">
                                          <p:val>
                                            <p:strVal val="0-#ppt_w/2"/>
                                          </p:val>
                                        </p:tav>
                                        <p:tav tm="100000">
                                          <p:val>
                                            <p:strVal val="#ppt_x"/>
                                          </p:val>
                                        </p:tav>
                                      </p:tavLst>
                                    </p:anim>
                                    <p:anim calcmode="lin" valueType="num">
                                      <p:cBhvr additive="base">
                                        <p:cTn id="8" dur="500" fill="hold"/>
                                        <p:tgtEl>
                                          <p:spTgt spid="6271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62723"/>
                                        </p:tgtEl>
                                        <p:attrNameLst>
                                          <p:attrName>style.visibility</p:attrName>
                                        </p:attrNameLst>
                                      </p:cBhvr>
                                      <p:to>
                                        <p:strVal val="visible"/>
                                      </p:to>
                                    </p:set>
                                    <p:anim calcmode="lin" valueType="num">
                                      <p:cBhvr additive="base">
                                        <p:cTn id="13" dur="500" fill="hold"/>
                                        <p:tgtEl>
                                          <p:spTgt spid="62723"/>
                                        </p:tgtEl>
                                        <p:attrNameLst>
                                          <p:attrName>ppt_x</p:attrName>
                                        </p:attrNameLst>
                                      </p:cBhvr>
                                      <p:tavLst>
                                        <p:tav tm="0">
                                          <p:val>
                                            <p:strVal val="0-#ppt_w/2"/>
                                          </p:val>
                                        </p:tav>
                                        <p:tav tm="100000">
                                          <p:val>
                                            <p:strVal val="#ppt_x"/>
                                          </p:val>
                                        </p:tav>
                                      </p:tavLst>
                                    </p:anim>
                                    <p:anim calcmode="lin" valueType="num">
                                      <p:cBhvr additive="base">
                                        <p:cTn id="14" dur="500" fill="hold"/>
                                        <p:tgtEl>
                                          <p:spTgt spid="62723"/>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62724"/>
                                        </p:tgtEl>
                                        <p:attrNameLst>
                                          <p:attrName>style.visibility</p:attrName>
                                        </p:attrNameLst>
                                      </p:cBhvr>
                                      <p:to>
                                        <p:strVal val="visible"/>
                                      </p:to>
                                    </p:set>
                                    <p:anim calcmode="lin" valueType="num">
                                      <p:cBhvr additive="base">
                                        <p:cTn id="19" dur="500" fill="hold"/>
                                        <p:tgtEl>
                                          <p:spTgt spid="62724"/>
                                        </p:tgtEl>
                                        <p:attrNameLst>
                                          <p:attrName>ppt_x</p:attrName>
                                        </p:attrNameLst>
                                      </p:cBhvr>
                                      <p:tavLst>
                                        <p:tav tm="0">
                                          <p:val>
                                            <p:strVal val="0-#ppt_w/2"/>
                                          </p:val>
                                        </p:tav>
                                        <p:tav tm="100000">
                                          <p:val>
                                            <p:strVal val="#ppt_x"/>
                                          </p:val>
                                        </p:tav>
                                      </p:tavLst>
                                    </p:anim>
                                    <p:anim calcmode="lin" valueType="num">
                                      <p:cBhvr additive="base">
                                        <p:cTn id="20" dur="500" fill="hold"/>
                                        <p:tgtEl>
                                          <p:spTgt spid="62724"/>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62725"/>
                                        </p:tgtEl>
                                        <p:attrNameLst>
                                          <p:attrName>style.visibility</p:attrName>
                                        </p:attrNameLst>
                                      </p:cBhvr>
                                      <p:to>
                                        <p:strVal val="visible"/>
                                      </p:to>
                                    </p:set>
                                    <p:anim calcmode="lin" valueType="num">
                                      <p:cBhvr additive="base">
                                        <p:cTn id="25" dur="500" fill="hold"/>
                                        <p:tgtEl>
                                          <p:spTgt spid="62725"/>
                                        </p:tgtEl>
                                        <p:attrNameLst>
                                          <p:attrName>ppt_x</p:attrName>
                                        </p:attrNameLst>
                                      </p:cBhvr>
                                      <p:tavLst>
                                        <p:tav tm="0">
                                          <p:val>
                                            <p:strVal val="0-#ppt_w/2"/>
                                          </p:val>
                                        </p:tav>
                                        <p:tav tm="100000">
                                          <p:val>
                                            <p:strVal val="#ppt_x"/>
                                          </p:val>
                                        </p:tav>
                                      </p:tavLst>
                                    </p:anim>
                                    <p:anim calcmode="lin" valueType="num">
                                      <p:cBhvr additive="base">
                                        <p:cTn id="26" dur="500" fill="hold"/>
                                        <p:tgtEl>
                                          <p:spTgt spid="62725"/>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62722"/>
                                        </p:tgtEl>
                                        <p:attrNameLst>
                                          <p:attrName>style.visibility</p:attrName>
                                        </p:attrNameLst>
                                      </p:cBhvr>
                                      <p:to>
                                        <p:strVal val="visible"/>
                                      </p:to>
                                    </p:set>
                                    <p:anim calcmode="lin" valueType="num">
                                      <p:cBhvr additive="base">
                                        <p:cTn id="31" dur="500" fill="hold"/>
                                        <p:tgtEl>
                                          <p:spTgt spid="62722"/>
                                        </p:tgtEl>
                                        <p:attrNameLst>
                                          <p:attrName>ppt_x</p:attrName>
                                        </p:attrNameLst>
                                      </p:cBhvr>
                                      <p:tavLst>
                                        <p:tav tm="0">
                                          <p:val>
                                            <p:strVal val="0-#ppt_w/2"/>
                                          </p:val>
                                        </p:tav>
                                        <p:tav tm="100000">
                                          <p:val>
                                            <p:strVal val="#ppt_x"/>
                                          </p:val>
                                        </p:tav>
                                      </p:tavLst>
                                    </p:anim>
                                    <p:anim calcmode="lin" valueType="num">
                                      <p:cBhvr additive="base">
                                        <p:cTn id="32" dur="500" fill="hold"/>
                                        <p:tgtEl>
                                          <p:spTgt spid="627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719"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2"/>
          <p:cNvSpPr>
            <a:spLocks noGrp="1" noChangeArrowheads="1"/>
          </p:cNvSpPr>
          <p:nvPr>
            <p:ph type="ctrTitle"/>
          </p:nvPr>
        </p:nvSpPr>
        <p:spPr>
          <a:xfrm>
            <a:off x="190500" y="180975"/>
            <a:ext cx="8220075" cy="796925"/>
          </a:xfrm>
          <a:solidFill>
            <a:srgbClr val="66FF66"/>
          </a:solidFill>
          <a:ln/>
        </p:spPr>
        <p:txBody>
          <a:bodyPr/>
          <a:lstStyle/>
          <a:p>
            <a:r>
              <a:rPr lang="ja-JP" altLang="en-US" sz="2400" b="1"/>
              <a:t>手順５</a:t>
            </a:r>
            <a:r>
              <a:rPr lang="ja-JP" altLang="en-US" sz="2800"/>
              <a:t>　</a:t>
            </a:r>
            <a:r>
              <a:rPr lang="ja-JP" altLang="en-US" sz="2800" b="1"/>
              <a:t>要因が正しく整理されているかチェックする</a:t>
            </a:r>
          </a:p>
        </p:txBody>
      </p:sp>
      <p:sp>
        <p:nvSpPr>
          <p:cNvPr id="278569" name="Text Box 41"/>
          <p:cNvSpPr txBox="1">
            <a:spLocks noChangeArrowheads="1"/>
          </p:cNvSpPr>
          <p:nvPr/>
        </p:nvSpPr>
        <p:spPr bwMode="auto">
          <a:xfrm>
            <a:off x="6572250" y="2300288"/>
            <a:ext cx="15621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テーブル</a:t>
            </a:r>
          </a:p>
        </p:txBody>
      </p:sp>
      <p:sp>
        <p:nvSpPr>
          <p:cNvPr id="278541" name="Line 13"/>
          <p:cNvSpPr>
            <a:spLocks noChangeShapeType="1"/>
          </p:cNvSpPr>
          <p:nvPr/>
        </p:nvSpPr>
        <p:spPr bwMode="auto">
          <a:xfrm>
            <a:off x="5122863" y="3160713"/>
            <a:ext cx="2994025" cy="0"/>
          </a:xfrm>
          <a:prstGeom prst="line">
            <a:avLst/>
          </a:prstGeom>
          <a:noFill/>
          <a:ln w="6667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8543" name="Text Box 15"/>
          <p:cNvSpPr txBox="1">
            <a:spLocks noChangeArrowheads="1"/>
          </p:cNvSpPr>
          <p:nvPr/>
        </p:nvSpPr>
        <p:spPr bwMode="auto">
          <a:xfrm>
            <a:off x="4976813" y="1158875"/>
            <a:ext cx="1166812"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食堂施設</a:t>
            </a:r>
          </a:p>
        </p:txBody>
      </p:sp>
      <p:sp>
        <p:nvSpPr>
          <p:cNvPr id="278545" name="Line 17"/>
          <p:cNvSpPr>
            <a:spLocks noChangeShapeType="1"/>
          </p:cNvSpPr>
          <p:nvPr/>
        </p:nvSpPr>
        <p:spPr bwMode="auto">
          <a:xfrm>
            <a:off x="5546725" y="1620838"/>
            <a:ext cx="481013" cy="1493837"/>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8549" name="Text Box 21"/>
          <p:cNvSpPr txBox="1">
            <a:spLocks noChangeArrowheads="1"/>
          </p:cNvSpPr>
          <p:nvPr/>
        </p:nvSpPr>
        <p:spPr bwMode="auto">
          <a:xfrm>
            <a:off x="3836988" y="2232025"/>
            <a:ext cx="16875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レイアウト</a:t>
            </a:r>
          </a:p>
        </p:txBody>
      </p:sp>
      <p:sp>
        <p:nvSpPr>
          <p:cNvPr id="278552" name="Line 24"/>
          <p:cNvSpPr>
            <a:spLocks noChangeShapeType="1"/>
          </p:cNvSpPr>
          <p:nvPr/>
        </p:nvSpPr>
        <p:spPr bwMode="auto">
          <a:xfrm flipV="1">
            <a:off x="4635500" y="2185988"/>
            <a:ext cx="1119188"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8553" name="Line 25"/>
          <p:cNvSpPr>
            <a:spLocks noChangeShapeType="1"/>
          </p:cNvSpPr>
          <p:nvPr/>
        </p:nvSpPr>
        <p:spPr bwMode="auto">
          <a:xfrm flipV="1">
            <a:off x="5133975" y="2219325"/>
            <a:ext cx="131763" cy="347663"/>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8559" name="Line 31"/>
          <p:cNvSpPr>
            <a:spLocks noChangeShapeType="1"/>
          </p:cNvSpPr>
          <p:nvPr/>
        </p:nvSpPr>
        <p:spPr bwMode="auto">
          <a:xfrm>
            <a:off x="4824413" y="1824038"/>
            <a:ext cx="268287" cy="300037"/>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8561" name="Line 33"/>
          <p:cNvSpPr>
            <a:spLocks noChangeShapeType="1"/>
          </p:cNvSpPr>
          <p:nvPr/>
        </p:nvSpPr>
        <p:spPr bwMode="auto">
          <a:xfrm flipH="1" flipV="1">
            <a:off x="5738813" y="1747838"/>
            <a:ext cx="850900" cy="11112"/>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8562" name="Line 34"/>
          <p:cNvSpPr>
            <a:spLocks noChangeShapeType="1"/>
          </p:cNvSpPr>
          <p:nvPr/>
        </p:nvSpPr>
        <p:spPr bwMode="auto">
          <a:xfrm flipH="1">
            <a:off x="5910263" y="2451100"/>
            <a:ext cx="909637" cy="1588"/>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8563" name="Text Box 35"/>
          <p:cNvSpPr txBox="1">
            <a:spLocks noChangeArrowheads="1"/>
          </p:cNvSpPr>
          <p:nvPr/>
        </p:nvSpPr>
        <p:spPr bwMode="auto">
          <a:xfrm>
            <a:off x="6716713" y="1511300"/>
            <a:ext cx="8826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スペース</a:t>
            </a:r>
          </a:p>
        </p:txBody>
      </p:sp>
      <p:sp>
        <p:nvSpPr>
          <p:cNvPr id="278565" name="Line 37"/>
          <p:cNvSpPr>
            <a:spLocks noChangeShapeType="1"/>
          </p:cNvSpPr>
          <p:nvPr/>
        </p:nvSpPr>
        <p:spPr bwMode="auto">
          <a:xfrm flipH="1" flipV="1">
            <a:off x="6069013" y="1760538"/>
            <a:ext cx="244475" cy="276225"/>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8566" name="Line 38"/>
          <p:cNvSpPr>
            <a:spLocks noChangeShapeType="1"/>
          </p:cNvSpPr>
          <p:nvPr/>
        </p:nvSpPr>
        <p:spPr bwMode="auto">
          <a:xfrm flipH="1" flipV="1">
            <a:off x="6221413" y="2462213"/>
            <a:ext cx="319087" cy="231775"/>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8567" name="Line 39"/>
          <p:cNvSpPr>
            <a:spLocks noChangeShapeType="1"/>
          </p:cNvSpPr>
          <p:nvPr/>
        </p:nvSpPr>
        <p:spPr bwMode="auto">
          <a:xfrm flipH="1">
            <a:off x="6211888" y="1428750"/>
            <a:ext cx="173037" cy="314325"/>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8568" name="Line 40"/>
          <p:cNvSpPr>
            <a:spLocks noChangeShapeType="1"/>
          </p:cNvSpPr>
          <p:nvPr/>
        </p:nvSpPr>
        <p:spPr bwMode="auto">
          <a:xfrm flipH="1">
            <a:off x="6605588" y="2139950"/>
            <a:ext cx="220662" cy="314325"/>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278629" name="Group 101"/>
          <p:cNvGrpSpPr>
            <a:grpSpLocks/>
          </p:cNvGrpSpPr>
          <p:nvPr/>
        </p:nvGrpSpPr>
        <p:grpSpPr bwMode="auto">
          <a:xfrm>
            <a:off x="471488" y="1238250"/>
            <a:ext cx="7018337" cy="1787525"/>
            <a:chOff x="297" y="780"/>
            <a:chExt cx="4421" cy="1126"/>
          </a:xfrm>
        </p:grpSpPr>
        <p:sp>
          <p:nvSpPr>
            <p:cNvPr id="278536" name="Text Box 8"/>
            <p:cNvSpPr txBox="1">
              <a:spLocks noChangeArrowheads="1"/>
            </p:cNvSpPr>
            <p:nvPr/>
          </p:nvSpPr>
          <p:spPr bwMode="auto">
            <a:xfrm>
              <a:off x="301" y="840"/>
              <a:ext cx="2569" cy="3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800" b="1"/>
                <a:t>◇</a:t>
              </a:r>
              <a:r>
                <a:rPr lang="ja-JP" altLang="en-US" sz="1800" b="1">
                  <a:solidFill>
                    <a:srgbClr val="FF3300"/>
                  </a:solidFill>
                </a:rPr>
                <a:t>抽象的</a:t>
              </a:r>
              <a:r>
                <a:rPr lang="ja-JP" altLang="en-US" sz="1800" b="1"/>
                <a:t>になっていないか？</a:t>
              </a:r>
              <a:r>
                <a:rPr lang="ja-JP" altLang="en-US" sz="1400"/>
                <a:t>　　　　　　　　　　　　</a:t>
              </a:r>
            </a:p>
          </p:txBody>
        </p:sp>
        <p:sp>
          <p:nvSpPr>
            <p:cNvPr id="278538" name="Text Box 10"/>
            <p:cNvSpPr txBox="1">
              <a:spLocks noChangeArrowheads="1"/>
            </p:cNvSpPr>
            <p:nvPr/>
          </p:nvSpPr>
          <p:spPr bwMode="auto">
            <a:xfrm>
              <a:off x="297" y="1159"/>
              <a:ext cx="2569" cy="3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b="1">
                  <a:solidFill>
                    <a:srgbClr val="FF0000"/>
                  </a:solidFill>
                </a:rPr>
                <a:t>　　　水準の羅列</a:t>
              </a:r>
              <a:r>
                <a:rPr lang="ja-JP" altLang="en-US" sz="1800" b="1"/>
                <a:t>になっていないか？</a:t>
              </a:r>
              <a:r>
                <a:rPr lang="ja-JP" altLang="en-US" sz="1400" b="1"/>
                <a:t>　</a:t>
              </a:r>
              <a:br>
                <a:rPr lang="ja-JP" altLang="en-US" sz="1400" b="1"/>
              </a:br>
              <a:r>
                <a:rPr lang="ja-JP" altLang="en-US" sz="1400"/>
                <a:t>　　　　　　　　　良い</a:t>
              </a:r>
              <a:r>
                <a:rPr lang="en-US" altLang="ja-JP" sz="1400"/>
                <a:t>―</a:t>
              </a:r>
              <a:r>
                <a:rPr lang="ja-JP" altLang="en-US" sz="1400"/>
                <a:t>悪い　高い</a:t>
              </a:r>
              <a:r>
                <a:rPr lang="en-US" altLang="ja-JP" sz="1400"/>
                <a:t>―</a:t>
              </a:r>
              <a:r>
                <a:rPr lang="ja-JP" altLang="en-US" sz="1400"/>
                <a:t>低い　　　</a:t>
              </a:r>
            </a:p>
          </p:txBody>
        </p:sp>
        <p:sp>
          <p:nvSpPr>
            <p:cNvPr id="278548" name="Text Box 20"/>
            <p:cNvSpPr txBox="1">
              <a:spLocks noChangeArrowheads="1"/>
            </p:cNvSpPr>
            <p:nvPr/>
          </p:nvSpPr>
          <p:spPr bwMode="auto">
            <a:xfrm>
              <a:off x="2929" y="1587"/>
              <a:ext cx="616" cy="192"/>
            </a:xfrm>
            <a:prstGeom prst="rect">
              <a:avLst/>
            </a:prstGeom>
            <a:solidFill>
              <a:srgbClr val="FFCCFF"/>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良い</a:t>
              </a:r>
            </a:p>
          </p:txBody>
        </p:sp>
        <p:sp>
          <p:nvSpPr>
            <p:cNvPr id="278560" name="Text Box 32"/>
            <p:cNvSpPr txBox="1">
              <a:spLocks noChangeArrowheads="1"/>
            </p:cNvSpPr>
            <p:nvPr/>
          </p:nvSpPr>
          <p:spPr bwMode="auto">
            <a:xfrm>
              <a:off x="2801" y="989"/>
              <a:ext cx="457" cy="192"/>
            </a:xfrm>
            <a:prstGeom prst="rect">
              <a:avLst/>
            </a:prstGeom>
            <a:solidFill>
              <a:srgbClr val="FFCC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悪い</a:t>
              </a:r>
            </a:p>
          </p:txBody>
        </p:sp>
        <p:sp>
          <p:nvSpPr>
            <p:cNvPr id="278570" name="Text Box 42"/>
            <p:cNvSpPr txBox="1">
              <a:spLocks noChangeArrowheads="1"/>
            </p:cNvSpPr>
            <p:nvPr/>
          </p:nvSpPr>
          <p:spPr bwMode="auto">
            <a:xfrm>
              <a:off x="3953" y="780"/>
              <a:ext cx="536" cy="192"/>
            </a:xfrm>
            <a:prstGeom prst="rect">
              <a:avLst/>
            </a:prstGeom>
            <a:solidFill>
              <a:srgbClr val="FFCC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狭い</a:t>
              </a:r>
            </a:p>
          </p:txBody>
        </p:sp>
        <p:sp>
          <p:nvSpPr>
            <p:cNvPr id="278571" name="Text Box 43"/>
            <p:cNvSpPr txBox="1">
              <a:spLocks noChangeArrowheads="1"/>
            </p:cNvSpPr>
            <p:nvPr/>
          </p:nvSpPr>
          <p:spPr bwMode="auto">
            <a:xfrm>
              <a:off x="3752" y="1258"/>
              <a:ext cx="437" cy="192"/>
            </a:xfrm>
            <a:prstGeom prst="rect">
              <a:avLst/>
            </a:prstGeom>
            <a:solidFill>
              <a:srgbClr val="FFCC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広い</a:t>
              </a:r>
            </a:p>
          </p:txBody>
        </p:sp>
        <p:sp>
          <p:nvSpPr>
            <p:cNvPr id="278572" name="Text Box 44"/>
            <p:cNvSpPr txBox="1">
              <a:spLocks noChangeArrowheads="1"/>
            </p:cNvSpPr>
            <p:nvPr/>
          </p:nvSpPr>
          <p:spPr bwMode="auto">
            <a:xfrm>
              <a:off x="4232" y="1182"/>
              <a:ext cx="486" cy="192"/>
            </a:xfrm>
            <a:prstGeom prst="rect">
              <a:avLst/>
            </a:prstGeom>
            <a:solidFill>
              <a:srgbClr val="FFCC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高い</a:t>
              </a:r>
            </a:p>
          </p:txBody>
        </p:sp>
        <p:sp>
          <p:nvSpPr>
            <p:cNvPr id="278573" name="Text Box 45"/>
            <p:cNvSpPr txBox="1">
              <a:spLocks noChangeArrowheads="1"/>
            </p:cNvSpPr>
            <p:nvPr/>
          </p:nvSpPr>
          <p:spPr bwMode="auto">
            <a:xfrm>
              <a:off x="4017" y="1714"/>
              <a:ext cx="477" cy="192"/>
            </a:xfrm>
            <a:prstGeom prst="rect">
              <a:avLst/>
            </a:prstGeom>
            <a:solidFill>
              <a:srgbClr val="FFCC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低い</a:t>
              </a:r>
            </a:p>
          </p:txBody>
        </p:sp>
      </p:grpSp>
      <p:sp>
        <p:nvSpPr>
          <p:cNvPr id="278574" name="Text Box 46"/>
          <p:cNvSpPr txBox="1">
            <a:spLocks noChangeArrowheads="1"/>
          </p:cNvSpPr>
          <p:nvPr/>
        </p:nvSpPr>
        <p:spPr bwMode="auto">
          <a:xfrm>
            <a:off x="8085138" y="1300163"/>
            <a:ext cx="488950" cy="2752725"/>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b="1"/>
              <a:t>食堂が混雑する</a:t>
            </a:r>
          </a:p>
        </p:txBody>
      </p:sp>
      <p:grpSp>
        <p:nvGrpSpPr>
          <p:cNvPr id="278631" name="Group 103"/>
          <p:cNvGrpSpPr>
            <a:grpSpLocks/>
          </p:cNvGrpSpPr>
          <p:nvPr/>
        </p:nvGrpSpPr>
        <p:grpSpPr bwMode="auto">
          <a:xfrm>
            <a:off x="450850" y="4362450"/>
            <a:ext cx="4132263" cy="1420813"/>
            <a:chOff x="284" y="2748"/>
            <a:chExt cx="2603" cy="895"/>
          </a:xfrm>
        </p:grpSpPr>
        <p:sp>
          <p:nvSpPr>
            <p:cNvPr id="278534" name="Text Box 6"/>
            <p:cNvSpPr txBox="1">
              <a:spLocks noChangeArrowheads="1"/>
            </p:cNvSpPr>
            <p:nvPr/>
          </p:nvSpPr>
          <p:spPr bwMode="auto">
            <a:xfrm>
              <a:off x="284" y="2748"/>
              <a:ext cx="2587" cy="3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800" b="1"/>
                <a:t>◇</a:t>
              </a:r>
              <a:r>
                <a:rPr lang="ja-JP" altLang="en-US" sz="1800" b="1"/>
                <a:t>要因は、「</a:t>
              </a:r>
              <a:r>
                <a:rPr lang="ja-JP" altLang="en-US" sz="1800" b="1">
                  <a:solidFill>
                    <a:srgbClr val="FF0000"/>
                  </a:solidFill>
                </a:rPr>
                <a:t>名詞＋動詞</a:t>
              </a:r>
              <a:r>
                <a:rPr lang="ja-JP" altLang="en-US" sz="1800" b="1"/>
                <a:t>」で書く。</a:t>
              </a:r>
              <a:r>
                <a:rPr lang="ja-JP" altLang="en-US" sz="1400" b="1"/>
                <a:t>　</a:t>
              </a:r>
              <a:r>
                <a:rPr lang="ja-JP" altLang="en-US" sz="1400"/>
                <a:t>　　　　　　　　　　</a:t>
              </a:r>
            </a:p>
          </p:txBody>
        </p:sp>
        <p:sp>
          <p:nvSpPr>
            <p:cNvPr id="278535" name="Text Box 7"/>
            <p:cNvSpPr txBox="1">
              <a:spLocks noChangeArrowheads="1"/>
            </p:cNvSpPr>
            <p:nvPr/>
          </p:nvSpPr>
          <p:spPr bwMode="auto">
            <a:xfrm>
              <a:off x="455" y="3027"/>
              <a:ext cx="2432" cy="288"/>
            </a:xfrm>
            <a:prstGeom prst="rect">
              <a:avLst/>
            </a:prstGeom>
            <a:solidFill>
              <a:srgbClr val="CCFF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名詞だけだと見やすいが上司・他部署の人に伝わりにくいので、多少見づらくても「名詞＋動詞」で書いてください</a:t>
              </a:r>
            </a:p>
          </p:txBody>
        </p:sp>
        <p:sp>
          <p:nvSpPr>
            <p:cNvPr id="278617" name="Text Box 89"/>
            <p:cNvSpPr txBox="1">
              <a:spLocks noChangeArrowheads="1"/>
            </p:cNvSpPr>
            <p:nvPr/>
          </p:nvSpPr>
          <p:spPr bwMode="auto">
            <a:xfrm>
              <a:off x="691" y="3431"/>
              <a:ext cx="133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u="sng">
                  <a:solidFill>
                    <a:srgbClr val="FF3300"/>
                  </a:solidFill>
                </a:rPr>
                <a:t>並びが</a:t>
              </a:r>
              <a:r>
                <a:rPr lang="ja-JP" altLang="en-US" sz="1600">
                  <a:solidFill>
                    <a:srgbClr val="FF3300"/>
                  </a:solidFill>
                </a:rPr>
                <a:t>　</a:t>
              </a:r>
              <a:r>
                <a:rPr lang="ja-JP" altLang="en-US" sz="1600" u="sng">
                  <a:solidFill>
                    <a:srgbClr val="FF3300"/>
                  </a:solidFill>
                </a:rPr>
                <a:t>はみ出る</a:t>
              </a:r>
            </a:p>
          </p:txBody>
        </p:sp>
      </p:grpSp>
      <p:grpSp>
        <p:nvGrpSpPr>
          <p:cNvPr id="278644" name="Group 116"/>
          <p:cNvGrpSpPr>
            <a:grpSpLocks/>
          </p:cNvGrpSpPr>
          <p:nvPr/>
        </p:nvGrpSpPr>
        <p:grpSpPr bwMode="auto">
          <a:xfrm>
            <a:off x="465138" y="2809875"/>
            <a:ext cx="8607425" cy="3449638"/>
            <a:chOff x="275" y="1770"/>
            <a:chExt cx="5422" cy="2173"/>
          </a:xfrm>
        </p:grpSpPr>
        <p:grpSp>
          <p:nvGrpSpPr>
            <p:cNvPr id="278643" name="Group 115"/>
            <p:cNvGrpSpPr>
              <a:grpSpLocks/>
            </p:cNvGrpSpPr>
            <p:nvPr/>
          </p:nvGrpSpPr>
          <p:grpSpPr bwMode="auto">
            <a:xfrm>
              <a:off x="2391" y="2427"/>
              <a:ext cx="3306" cy="1516"/>
              <a:chOff x="2391" y="2427"/>
              <a:chExt cx="3306" cy="1516"/>
            </a:xfrm>
          </p:grpSpPr>
          <p:sp>
            <p:nvSpPr>
              <p:cNvPr id="278600" name="Line 72"/>
              <p:cNvSpPr>
                <a:spLocks noChangeShapeType="1"/>
              </p:cNvSpPr>
              <p:nvPr/>
            </p:nvSpPr>
            <p:spPr bwMode="auto">
              <a:xfrm flipV="1">
                <a:off x="3222" y="2427"/>
                <a:ext cx="1496" cy="2"/>
              </a:xfrm>
              <a:prstGeom prst="line">
                <a:avLst/>
              </a:prstGeom>
              <a:noFill/>
              <a:ln w="47625">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8602" name="Line 74"/>
              <p:cNvSpPr>
                <a:spLocks noChangeShapeType="1"/>
              </p:cNvSpPr>
              <p:nvPr/>
            </p:nvSpPr>
            <p:spPr bwMode="auto">
              <a:xfrm flipV="1">
                <a:off x="2954" y="2447"/>
                <a:ext cx="1045" cy="1240"/>
              </a:xfrm>
              <a:prstGeom prst="line">
                <a:avLst/>
              </a:prstGeom>
              <a:noFill/>
              <a:ln w="28575">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8603" name="Text Box 75"/>
              <p:cNvSpPr txBox="1">
                <a:spLocks noChangeArrowheads="1"/>
              </p:cNvSpPr>
              <p:nvPr/>
            </p:nvSpPr>
            <p:spPr bwMode="auto">
              <a:xfrm>
                <a:off x="2391" y="3743"/>
                <a:ext cx="994"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運営方法</a:t>
                </a:r>
              </a:p>
            </p:txBody>
          </p:sp>
          <p:sp>
            <p:nvSpPr>
              <p:cNvPr id="278605" name="Line 77"/>
              <p:cNvSpPr>
                <a:spLocks noChangeShapeType="1"/>
              </p:cNvSpPr>
              <p:nvPr/>
            </p:nvSpPr>
            <p:spPr bwMode="auto">
              <a:xfrm flipH="1">
                <a:off x="3114" y="3517"/>
                <a:ext cx="908" cy="0"/>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8606" name="Text Box 78"/>
              <p:cNvSpPr txBox="1">
                <a:spLocks noChangeArrowheads="1"/>
              </p:cNvSpPr>
              <p:nvPr/>
            </p:nvSpPr>
            <p:spPr bwMode="auto">
              <a:xfrm>
                <a:off x="3572" y="3523"/>
                <a:ext cx="138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600">
                    <a:solidFill>
                      <a:srgbClr val="FF3300"/>
                    </a:solidFill>
                  </a:rPr>
                  <a:t>④</a:t>
                </a:r>
                <a:r>
                  <a:rPr lang="ja-JP" altLang="en-US" sz="1200">
                    <a:solidFill>
                      <a:schemeClr val="tx2"/>
                    </a:solidFill>
                  </a:rPr>
                  <a:t>入り口付近が混む</a:t>
                </a:r>
              </a:p>
            </p:txBody>
          </p:sp>
          <p:sp>
            <p:nvSpPr>
              <p:cNvPr id="278608" name="Line 80"/>
              <p:cNvSpPr>
                <a:spLocks noChangeShapeType="1"/>
              </p:cNvSpPr>
              <p:nvPr/>
            </p:nvSpPr>
            <p:spPr bwMode="auto">
              <a:xfrm flipH="1">
                <a:off x="3587" y="2767"/>
                <a:ext cx="573" cy="755"/>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8609" name="Text Box 81"/>
              <p:cNvSpPr txBox="1">
                <a:spLocks noChangeArrowheads="1"/>
              </p:cNvSpPr>
              <p:nvPr/>
            </p:nvSpPr>
            <p:spPr bwMode="auto">
              <a:xfrm>
                <a:off x="3813" y="2599"/>
                <a:ext cx="133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600">
                    <a:solidFill>
                      <a:srgbClr val="FF3300"/>
                    </a:solidFill>
                  </a:rPr>
                  <a:t>③</a:t>
                </a:r>
                <a:r>
                  <a:rPr lang="ja-JP" altLang="en-US" sz="1200"/>
                  <a:t>並びがはみ出る</a:t>
                </a:r>
              </a:p>
            </p:txBody>
          </p:sp>
          <p:sp>
            <p:nvSpPr>
              <p:cNvPr id="278611" name="Line 83"/>
              <p:cNvSpPr>
                <a:spLocks noChangeShapeType="1"/>
              </p:cNvSpPr>
              <p:nvPr/>
            </p:nvSpPr>
            <p:spPr bwMode="auto">
              <a:xfrm flipH="1">
                <a:off x="4003" y="2981"/>
                <a:ext cx="652" cy="0"/>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8612" name="Text Box 84"/>
              <p:cNvSpPr txBox="1">
                <a:spLocks noChangeArrowheads="1"/>
              </p:cNvSpPr>
              <p:nvPr/>
            </p:nvSpPr>
            <p:spPr bwMode="auto">
              <a:xfrm>
                <a:off x="4519" y="2894"/>
                <a:ext cx="98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600">
                    <a:solidFill>
                      <a:srgbClr val="FF3300"/>
                    </a:solidFill>
                  </a:rPr>
                  <a:t>②</a:t>
                </a:r>
                <a:r>
                  <a:rPr lang="ja-JP" altLang="en-US" sz="1200"/>
                  <a:t>ﾒﾆｭｰにより偏り</a:t>
                </a:r>
              </a:p>
            </p:txBody>
          </p:sp>
          <p:sp>
            <p:nvSpPr>
              <p:cNvPr id="278614" name="Text Box 86"/>
              <p:cNvSpPr txBox="1">
                <a:spLocks noChangeArrowheads="1"/>
              </p:cNvSpPr>
              <p:nvPr/>
            </p:nvSpPr>
            <p:spPr bwMode="auto">
              <a:xfrm>
                <a:off x="4004" y="3163"/>
                <a:ext cx="169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600">
                    <a:solidFill>
                      <a:srgbClr val="FF3300"/>
                    </a:solidFill>
                  </a:rPr>
                  <a:t>①</a:t>
                </a:r>
                <a:r>
                  <a:rPr lang="ja-JP" altLang="en-US" sz="1200"/>
                  <a:t>人気を想定した順路設定がない</a:t>
                </a:r>
              </a:p>
            </p:txBody>
          </p:sp>
          <p:sp>
            <p:nvSpPr>
              <p:cNvPr id="278615" name="Line 87"/>
              <p:cNvSpPr>
                <a:spLocks noChangeShapeType="1"/>
              </p:cNvSpPr>
              <p:nvPr/>
            </p:nvSpPr>
            <p:spPr bwMode="auto">
              <a:xfrm flipH="1" flipV="1">
                <a:off x="4233" y="2980"/>
                <a:ext cx="98" cy="232"/>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278642" name="Group 114"/>
            <p:cNvGrpSpPr>
              <a:grpSpLocks/>
            </p:cNvGrpSpPr>
            <p:nvPr/>
          </p:nvGrpSpPr>
          <p:grpSpPr bwMode="auto">
            <a:xfrm>
              <a:off x="275" y="1770"/>
              <a:ext cx="2733" cy="768"/>
              <a:chOff x="275" y="1770"/>
              <a:chExt cx="2733" cy="768"/>
            </a:xfrm>
          </p:grpSpPr>
          <p:sp>
            <p:nvSpPr>
              <p:cNvPr id="278532" name="Text Box 4"/>
              <p:cNvSpPr txBox="1">
                <a:spLocks noChangeArrowheads="1"/>
              </p:cNvSpPr>
              <p:nvPr/>
            </p:nvSpPr>
            <p:spPr bwMode="auto">
              <a:xfrm>
                <a:off x="275" y="1770"/>
                <a:ext cx="2733" cy="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800" b="1"/>
                  <a:t>◇</a:t>
                </a:r>
                <a:r>
                  <a:rPr lang="ja-JP" altLang="en-US" sz="1800" b="1"/>
                  <a:t>書いた要因の“</a:t>
                </a:r>
                <a:r>
                  <a:rPr lang="ja-JP" altLang="en-US" sz="1800" b="1">
                    <a:solidFill>
                      <a:srgbClr val="FF0000"/>
                    </a:solidFill>
                  </a:rPr>
                  <a:t>道筋</a:t>
                </a:r>
                <a:r>
                  <a:rPr lang="ja-JP" altLang="en-US" sz="1800" b="1"/>
                  <a:t>”は通っているか</a:t>
                </a:r>
                <a:r>
                  <a:rPr lang="ja-JP" altLang="en-US" sz="1400" b="1"/>
                  <a:t>？　</a:t>
                </a:r>
                <a:r>
                  <a:rPr lang="ja-JP" altLang="en-US" sz="1400"/>
                  <a:t>　　　　　　　　　</a:t>
                </a:r>
                <a:r>
                  <a:rPr lang="ja-JP" altLang="en-US" sz="1800"/>
                  <a:t>　</a:t>
                </a:r>
                <a:r>
                  <a:rPr lang="ja-JP" altLang="en-US" sz="1800" b="1">
                    <a:solidFill>
                      <a:srgbClr val="FF0000"/>
                    </a:solidFill>
                  </a:rPr>
                  <a:t>系統的</a:t>
                </a:r>
                <a:r>
                  <a:rPr lang="ja-JP" altLang="en-US" sz="1800" b="1"/>
                  <a:t>になっているか</a:t>
                </a:r>
                <a:r>
                  <a:rPr lang="ja-JP" altLang="en-US" sz="1800"/>
                  <a:t>？</a:t>
                </a:r>
                <a:r>
                  <a:rPr lang="ja-JP" altLang="en-US" sz="1400"/>
                  <a:t>　　　　　　　　　　　　　　　　　　　　　　　　　</a:t>
                </a:r>
              </a:p>
            </p:txBody>
          </p:sp>
          <p:sp>
            <p:nvSpPr>
              <p:cNvPr id="278533" name="Text Box 5"/>
              <p:cNvSpPr txBox="1">
                <a:spLocks noChangeArrowheads="1"/>
              </p:cNvSpPr>
              <p:nvPr/>
            </p:nvSpPr>
            <p:spPr bwMode="auto">
              <a:xfrm>
                <a:off x="400" y="2212"/>
                <a:ext cx="2450" cy="326"/>
              </a:xfrm>
              <a:prstGeom prst="rect">
                <a:avLst/>
              </a:prstGeom>
              <a:solidFill>
                <a:srgbClr val="CCFF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孫骨から小骨へ、小骨から中骨へと話をつなげると　“道筋”の正しさが分かる。　　　　　　　　　　　</a:t>
                </a:r>
              </a:p>
            </p:txBody>
          </p:sp>
        </p:grpSp>
      </p:grpSp>
      <p:sp>
        <p:nvSpPr>
          <p:cNvPr id="278621" name="Text Box 93"/>
          <p:cNvSpPr txBox="1">
            <a:spLocks noChangeArrowheads="1"/>
          </p:cNvSpPr>
          <p:nvPr/>
        </p:nvSpPr>
        <p:spPr bwMode="auto">
          <a:xfrm>
            <a:off x="8461375" y="241300"/>
            <a:ext cx="4953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１２</a:t>
            </a:r>
          </a:p>
        </p:txBody>
      </p:sp>
      <p:sp>
        <p:nvSpPr>
          <p:cNvPr id="278639" name="Line 111"/>
          <p:cNvSpPr>
            <a:spLocks noChangeShapeType="1"/>
          </p:cNvSpPr>
          <p:nvPr/>
        </p:nvSpPr>
        <p:spPr bwMode="auto">
          <a:xfrm flipV="1">
            <a:off x="6743700" y="4914900"/>
            <a:ext cx="471488" cy="200025"/>
          </a:xfrm>
          <a:prstGeom prst="line">
            <a:avLst/>
          </a:prstGeom>
          <a:noFill/>
          <a:ln w="25400">
            <a:solidFill>
              <a:srgbClr val="FF33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8640" name="Line 112"/>
          <p:cNvSpPr>
            <a:spLocks noChangeShapeType="1"/>
          </p:cNvSpPr>
          <p:nvPr/>
        </p:nvSpPr>
        <p:spPr bwMode="auto">
          <a:xfrm flipH="1" flipV="1">
            <a:off x="6757988" y="4443413"/>
            <a:ext cx="514350" cy="171450"/>
          </a:xfrm>
          <a:prstGeom prst="line">
            <a:avLst/>
          </a:prstGeom>
          <a:noFill/>
          <a:ln w="25400">
            <a:solidFill>
              <a:srgbClr val="FF33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8641" name="Line 113"/>
          <p:cNvSpPr>
            <a:spLocks noChangeShapeType="1"/>
          </p:cNvSpPr>
          <p:nvPr/>
        </p:nvSpPr>
        <p:spPr bwMode="auto">
          <a:xfrm flipH="1">
            <a:off x="6272213" y="4486275"/>
            <a:ext cx="314325" cy="1157288"/>
          </a:xfrm>
          <a:prstGeom prst="line">
            <a:avLst/>
          </a:prstGeom>
          <a:noFill/>
          <a:ln w="25400">
            <a:solidFill>
              <a:srgbClr val="FF33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78629"/>
                                        </p:tgtEl>
                                        <p:attrNameLst>
                                          <p:attrName>style.visibility</p:attrName>
                                        </p:attrNameLst>
                                      </p:cBhvr>
                                      <p:to>
                                        <p:strVal val="visible"/>
                                      </p:to>
                                    </p:set>
                                    <p:anim calcmode="lin" valueType="num">
                                      <p:cBhvr additive="base">
                                        <p:cTn id="7" dur="500" fill="hold"/>
                                        <p:tgtEl>
                                          <p:spTgt spid="278629"/>
                                        </p:tgtEl>
                                        <p:attrNameLst>
                                          <p:attrName>ppt_x</p:attrName>
                                        </p:attrNameLst>
                                      </p:cBhvr>
                                      <p:tavLst>
                                        <p:tav tm="0">
                                          <p:val>
                                            <p:strVal val="0-#ppt_w/2"/>
                                          </p:val>
                                        </p:tav>
                                        <p:tav tm="100000">
                                          <p:val>
                                            <p:strVal val="#ppt_x"/>
                                          </p:val>
                                        </p:tav>
                                      </p:tavLst>
                                    </p:anim>
                                    <p:anim calcmode="lin" valueType="num">
                                      <p:cBhvr additive="base">
                                        <p:cTn id="8" dur="500" fill="hold"/>
                                        <p:tgtEl>
                                          <p:spTgt spid="27862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278644"/>
                                        </p:tgtEl>
                                        <p:attrNameLst>
                                          <p:attrName>style.visibility</p:attrName>
                                        </p:attrNameLst>
                                      </p:cBhvr>
                                      <p:to>
                                        <p:strVal val="visible"/>
                                      </p:to>
                                    </p:set>
                                    <p:anim calcmode="lin" valueType="num">
                                      <p:cBhvr additive="base">
                                        <p:cTn id="13" dur="500" fill="hold"/>
                                        <p:tgtEl>
                                          <p:spTgt spid="278644"/>
                                        </p:tgtEl>
                                        <p:attrNameLst>
                                          <p:attrName>ppt_x</p:attrName>
                                        </p:attrNameLst>
                                      </p:cBhvr>
                                      <p:tavLst>
                                        <p:tav tm="0">
                                          <p:val>
                                            <p:strVal val="0-#ppt_w/2"/>
                                          </p:val>
                                        </p:tav>
                                        <p:tav tm="100000">
                                          <p:val>
                                            <p:strVal val="#ppt_x"/>
                                          </p:val>
                                        </p:tav>
                                      </p:tavLst>
                                    </p:anim>
                                    <p:anim calcmode="lin" valueType="num">
                                      <p:cBhvr additive="base">
                                        <p:cTn id="14" dur="500" fill="hold"/>
                                        <p:tgtEl>
                                          <p:spTgt spid="278644"/>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78639"/>
                                        </p:tgtEl>
                                        <p:attrNameLst>
                                          <p:attrName>style.visibility</p:attrName>
                                        </p:attrNameLst>
                                      </p:cBhvr>
                                      <p:to>
                                        <p:strVal val="visible"/>
                                      </p:to>
                                    </p:set>
                                    <p:anim calcmode="lin" valueType="num">
                                      <p:cBhvr additive="base">
                                        <p:cTn id="19" dur="500" fill="hold"/>
                                        <p:tgtEl>
                                          <p:spTgt spid="278639"/>
                                        </p:tgtEl>
                                        <p:attrNameLst>
                                          <p:attrName>ppt_x</p:attrName>
                                        </p:attrNameLst>
                                      </p:cBhvr>
                                      <p:tavLst>
                                        <p:tav tm="0">
                                          <p:val>
                                            <p:strVal val="0-#ppt_w/2"/>
                                          </p:val>
                                        </p:tav>
                                        <p:tav tm="100000">
                                          <p:val>
                                            <p:strVal val="#ppt_x"/>
                                          </p:val>
                                        </p:tav>
                                      </p:tavLst>
                                    </p:anim>
                                    <p:anim calcmode="lin" valueType="num">
                                      <p:cBhvr additive="base">
                                        <p:cTn id="20" dur="500" fill="hold"/>
                                        <p:tgtEl>
                                          <p:spTgt spid="278639"/>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78640"/>
                                        </p:tgtEl>
                                        <p:attrNameLst>
                                          <p:attrName>style.visibility</p:attrName>
                                        </p:attrNameLst>
                                      </p:cBhvr>
                                      <p:to>
                                        <p:strVal val="visible"/>
                                      </p:to>
                                    </p:set>
                                    <p:anim calcmode="lin" valueType="num">
                                      <p:cBhvr additive="base">
                                        <p:cTn id="25" dur="500" fill="hold"/>
                                        <p:tgtEl>
                                          <p:spTgt spid="278640"/>
                                        </p:tgtEl>
                                        <p:attrNameLst>
                                          <p:attrName>ppt_x</p:attrName>
                                        </p:attrNameLst>
                                      </p:cBhvr>
                                      <p:tavLst>
                                        <p:tav tm="0">
                                          <p:val>
                                            <p:strVal val="0-#ppt_w/2"/>
                                          </p:val>
                                        </p:tav>
                                        <p:tav tm="100000">
                                          <p:val>
                                            <p:strVal val="#ppt_x"/>
                                          </p:val>
                                        </p:tav>
                                      </p:tavLst>
                                    </p:anim>
                                    <p:anim calcmode="lin" valueType="num">
                                      <p:cBhvr additive="base">
                                        <p:cTn id="26" dur="500" fill="hold"/>
                                        <p:tgtEl>
                                          <p:spTgt spid="278640"/>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78641"/>
                                        </p:tgtEl>
                                        <p:attrNameLst>
                                          <p:attrName>style.visibility</p:attrName>
                                        </p:attrNameLst>
                                      </p:cBhvr>
                                      <p:to>
                                        <p:strVal val="visible"/>
                                      </p:to>
                                    </p:set>
                                    <p:anim calcmode="lin" valueType="num">
                                      <p:cBhvr additive="base">
                                        <p:cTn id="31" dur="500" fill="hold"/>
                                        <p:tgtEl>
                                          <p:spTgt spid="278641"/>
                                        </p:tgtEl>
                                        <p:attrNameLst>
                                          <p:attrName>ppt_x</p:attrName>
                                        </p:attrNameLst>
                                      </p:cBhvr>
                                      <p:tavLst>
                                        <p:tav tm="0">
                                          <p:val>
                                            <p:strVal val="0-#ppt_w/2"/>
                                          </p:val>
                                        </p:tav>
                                        <p:tav tm="100000">
                                          <p:val>
                                            <p:strVal val="#ppt_x"/>
                                          </p:val>
                                        </p:tav>
                                      </p:tavLst>
                                    </p:anim>
                                    <p:anim calcmode="lin" valueType="num">
                                      <p:cBhvr additive="base">
                                        <p:cTn id="32" dur="500" fill="hold"/>
                                        <p:tgtEl>
                                          <p:spTgt spid="278641"/>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278631"/>
                                        </p:tgtEl>
                                        <p:attrNameLst>
                                          <p:attrName>style.visibility</p:attrName>
                                        </p:attrNameLst>
                                      </p:cBhvr>
                                      <p:to>
                                        <p:strVal val="visible"/>
                                      </p:to>
                                    </p:set>
                                    <p:anim calcmode="lin" valueType="num">
                                      <p:cBhvr additive="base">
                                        <p:cTn id="37" dur="500" fill="hold"/>
                                        <p:tgtEl>
                                          <p:spTgt spid="278631"/>
                                        </p:tgtEl>
                                        <p:attrNameLst>
                                          <p:attrName>ppt_x</p:attrName>
                                        </p:attrNameLst>
                                      </p:cBhvr>
                                      <p:tavLst>
                                        <p:tav tm="0">
                                          <p:val>
                                            <p:strVal val="0-#ppt_w/2"/>
                                          </p:val>
                                        </p:tav>
                                        <p:tav tm="100000">
                                          <p:val>
                                            <p:strVal val="#ppt_x"/>
                                          </p:val>
                                        </p:tav>
                                      </p:tavLst>
                                    </p:anim>
                                    <p:anim calcmode="lin" valueType="num">
                                      <p:cBhvr additive="base">
                                        <p:cTn id="38" dur="500" fill="hold"/>
                                        <p:tgtEl>
                                          <p:spTgt spid="2786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8639" grpId="0" animBg="1"/>
      <p:bldP spid="278640" grpId="0" animBg="1"/>
      <p:bldP spid="27864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ChangeArrowheads="1"/>
          </p:cNvSpPr>
          <p:nvPr/>
        </p:nvSpPr>
        <p:spPr bwMode="auto">
          <a:xfrm>
            <a:off x="209550" y="198438"/>
            <a:ext cx="6527800" cy="519112"/>
          </a:xfrm>
          <a:prstGeom prst="rect">
            <a:avLst/>
          </a:prstGeom>
          <a:solidFill>
            <a:srgbClr val="66FF66"/>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t>手順６　</a:t>
            </a:r>
            <a:r>
              <a:rPr lang="ja-JP" altLang="en-US" sz="2800" b="1"/>
              <a:t>重要と思われる要因に印を付ける</a:t>
            </a:r>
            <a:endParaRPr lang="ja-JP" altLang="en-US" sz="2800"/>
          </a:p>
        </p:txBody>
      </p:sp>
      <p:sp>
        <p:nvSpPr>
          <p:cNvPr id="109631" name="Text Box 63"/>
          <p:cNvSpPr txBox="1">
            <a:spLocks noChangeArrowheads="1"/>
          </p:cNvSpPr>
          <p:nvPr/>
        </p:nvSpPr>
        <p:spPr bwMode="auto">
          <a:xfrm>
            <a:off x="8521700" y="157163"/>
            <a:ext cx="5365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１３</a:t>
            </a:r>
          </a:p>
        </p:txBody>
      </p:sp>
      <p:grpSp>
        <p:nvGrpSpPr>
          <p:cNvPr id="109687" name="Group 119"/>
          <p:cNvGrpSpPr>
            <a:grpSpLocks/>
          </p:cNvGrpSpPr>
          <p:nvPr/>
        </p:nvGrpSpPr>
        <p:grpSpPr bwMode="auto">
          <a:xfrm>
            <a:off x="454025" y="846138"/>
            <a:ext cx="8340725" cy="3721100"/>
            <a:chOff x="286" y="533"/>
            <a:chExt cx="5254" cy="2344"/>
          </a:xfrm>
        </p:grpSpPr>
        <p:grpSp>
          <p:nvGrpSpPr>
            <p:cNvPr id="109682" name="Group 114"/>
            <p:cNvGrpSpPr>
              <a:grpSpLocks/>
            </p:cNvGrpSpPr>
            <p:nvPr/>
          </p:nvGrpSpPr>
          <p:grpSpPr bwMode="auto">
            <a:xfrm>
              <a:off x="286" y="533"/>
              <a:ext cx="5254" cy="2344"/>
              <a:chOff x="286" y="587"/>
              <a:chExt cx="5254" cy="2344"/>
            </a:xfrm>
          </p:grpSpPr>
          <p:sp>
            <p:nvSpPr>
              <p:cNvPr id="109649" name="Oval 81"/>
              <p:cNvSpPr>
                <a:spLocks noChangeArrowheads="1"/>
              </p:cNvSpPr>
              <p:nvPr/>
            </p:nvSpPr>
            <p:spPr bwMode="auto">
              <a:xfrm>
                <a:off x="2104" y="2566"/>
                <a:ext cx="1905" cy="365"/>
              </a:xfrm>
              <a:prstGeom prst="ellipse">
                <a:avLst/>
              </a:prstGeom>
              <a:noFill/>
              <a:ln w="31750">
                <a:solidFill>
                  <a:srgbClr val="FF0000"/>
                </a:solidFill>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9653" name="Text Box 85"/>
              <p:cNvSpPr txBox="1">
                <a:spLocks noChangeArrowheads="1"/>
              </p:cNvSpPr>
              <p:nvPr/>
            </p:nvSpPr>
            <p:spPr bwMode="auto">
              <a:xfrm>
                <a:off x="286" y="587"/>
                <a:ext cx="5092" cy="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要因を全て書き出したら、特性に与えている</a:t>
                </a:r>
                <a:r>
                  <a:rPr lang="ja-JP" altLang="en-US" sz="1600" b="1" u="sng"/>
                  <a:t>影響の大きさ</a:t>
                </a:r>
                <a:r>
                  <a:rPr lang="ja-JP" altLang="en-US" sz="1600" b="1"/>
                  <a:t>と、</a:t>
                </a:r>
                <a:r>
                  <a:rPr lang="ja-JP" altLang="en-US" sz="1600" b="1" u="sng"/>
                  <a:t>対策が打てるかどうか</a:t>
                </a:r>
                <a:r>
                  <a:rPr lang="ja-JP" altLang="en-US" sz="1600" b="1"/>
                  <a:t>と言う</a:t>
                </a:r>
              </a:p>
            </p:txBody>
          </p:sp>
          <p:sp>
            <p:nvSpPr>
              <p:cNvPr id="109654" name="Text Box 86"/>
              <p:cNvSpPr txBox="1">
                <a:spLocks noChangeArrowheads="1"/>
              </p:cNvSpPr>
              <p:nvPr/>
            </p:nvSpPr>
            <p:spPr bwMode="auto">
              <a:xfrm>
                <a:off x="296" y="817"/>
                <a:ext cx="5244" cy="3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２つの側面から、要因の重み付けをします、それを</a:t>
                </a:r>
                <a:r>
                  <a:rPr lang="ja-JP" altLang="en-US" sz="1600" b="1">
                    <a:solidFill>
                      <a:srgbClr val="FF0000"/>
                    </a:solidFill>
                  </a:rPr>
                  <a:t>“主要因”</a:t>
                </a:r>
                <a:r>
                  <a:rPr lang="ja-JP" altLang="en-US" sz="1600" b="1"/>
                  <a:t>と呼び　　　　　で囲む等します。　　　　　　　　　　　　　　　　　　　　　　　　　　　　</a:t>
                </a:r>
              </a:p>
            </p:txBody>
          </p:sp>
        </p:grpSp>
        <p:sp>
          <p:nvSpPr>
            <p:cNvPr id="109656" name="Oval 88"/>
            <p:cNvSpPr>
              <a:spLocks noChangeArrowheads="1"/>
            </p:cNvSpPr>
            <p:nvPr/>
          </p:nvSpPr>
          <p:spPr bwMode="auto">
            <a:xfrm flipV="1">
              <a:off x="3996" y="771"/>
              <a:ext cx="247" cy="190"/>
            </a:xfrm>
            <a:prstGeom prst="ellipse">
              <a:avLst/>
            </a:prstGeom>
            <a:solidFill>
              <a:srgbClr val="FFFFFF"/>
            </a:solidFill>
            <a:ln w="22225">
              <a:solidFill>
                <a:srgbClr val="FF33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endParaRPr lang="ja-JP" altLang="ja-JP" sz="1400">
                <a:solidFill>
                  <a:srgbClr val="FF3300"/>
                </a:solidFill>
              </a:endParaRPr>
            </a:p>
          </p:txBody>
        </p:sp>
      </p:grpSp>
      <p:grpSp>
        <p:nvGrpSpPr>
          <p:cNvPr id="109685" name="Group 117"/>
          <p:cNvGrpSpPr>
            <a:grpSpLocks/>
          </p:cNvGrpSpPr>
          <p:nvPr/>
        </p:nvGrpSpPr>
        <p:grpSpPr bwMode="auto">
          <a:xfrm>
            <a:off x="1841500" y="3363913"/>
            <a:ext cx="5291138" cy="3179762"/>
            <a:chOff x="1214" y="2182"/>
            <a:chExt cx="3333" cy="2003"/>
          </a:xfrm>
        </p:grpSpPr>
        <p:sp>
          <p:nvSpPr>
            <p:cNvPr id="109637" name="Line 69"/>
            <p:cNvSpPr>
              <a:spLocks noChangeShapeType="1"/>
            </p:cNvSpPr>
            <p:nvPr/>
          </p:nvSpPr>
          <p:spPr bwMode="auto">
            <a:xfrm>
              <a:off x="1253" y="3579"/>
              <a:ext cx="2971" cy="0"/>
            </a:xfrm>
            <a:prstGeom prst="line">
              <a:avLst/>
            </a:prstGeom>
            <a:noFill/>
            <a:ln w="28575">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9638" name="Line 70"/>
            <p:cNvSpPr>
              <a:spLocks noChangeShapeType="1"/>
            </p:cNvSpPr>
            <p:nvPr/>
          </p:nvSpPr>
          <p:spPr bwMode="auto">
            <a:xfrm>
              <a:off x="1587" y="2388"/>
              <a:ext cx="686" cy="1189"/>
            </a:xfrm>
            <a:prstGeom prst="line">
              <a:avLst/>
            </a:prstGeom>
            <a:noFill/>
            <a:ln w="28575">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9639" name="Line 71"/>
            <p:cNvSpPr>
              <a:spLocks noChangeShapeType="1"/>
            </p:cNvSpPr>
            <p:nvPr/>
          </p:nvSpPr>
          <p:spPr bwMode="auto">
            <a:xfrm flipH="1">
              <a:off x="2130" y="3310"/>
              <a:ext cx="895" cy="0"/>
            </a:xfrm>
            <a:prstGeom prst="line">
              <a:avLst/>
            </a:prstGeom>
            <a:noFill/>
            <a:ln w="1905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9640" name="Line 72"/>
            <p:cNvSpPr>
              <a:spLocks noChangeShapeType="1"/>
            </p:cNvSpPr>
            <p:nvPr/>
          </p:nvSpPr>
          <p:spPr bwMode="auto">
            <a:xfrm>
              <a:off x="2067" y="2576"/>
              <a:ext cx="421" cy="729"/>
            </a:xfrm>
            <a:prstGeom prst="line">
              <a:avLst/>
            </a:prstGeom>
            <a:noFill/>
            <a:ln w="1905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9641" name="Line 73"/>
            <p:cNvSpPr>
              <a:spLocks noChangeShapeType="1"/>
            </p:cNvSpPr>
            <p:nvPr/>
          </p:nvSpPr>
          <p:spPr bwMode="auto">
            <a:xfrm flipH="1">
              <a:off x="2354" y="3067"/>
              <a:ext cx="668"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9642" name="Text Box 74"/>
            <p:cNvSpPr txBox="1">
              <a:spLocks noChangeArrowheads="1"/>
            </p:cNvSpPr>
            <p:nvPr/>
          </p:nvSpPr>
          <p:spPr bwMode="auto">
            <a:xfrm>
              <a:off x="1363" y="3843"/>
              <a:ext cx="2323"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図６　食堂が混雑するの特性要因図</a:t>
              </a:r>
            </a:p>
          </p:txBody>
        </p:sp>
        <p:sp>
          <p:nvSpPr>
            <p:cNvPr id="109643" name="Text Box 75"/>
            <p:cNvSpPr txBox="1">
              <a:spLocks noChangeArrowheads="1"/>
            </p:cNvSpPr>
            <p:nvPr/>
          </p:nvSpPr>
          <p:spPr bwMode="auto">
            <a:xfrm>
              <a:off x="1214" y="2182"/>
              <a:ext cx="760" cy="204"/>
            </a:xfrm>
            <a:prstGeom prst="rect">
              <a:avLst/>
            </a:prstGeom>
            <a:solidFill>
              <a:schemeClr val="bg1"/>
            </a:solidFill>
            <a:ln w="1905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運営方法</a:t>
              </a:r>
            </a:p>
          </p:txBody>
        </p:sp>
        <p:sp>
          <p:nvSpPr>
            <p:cNvPr id="109644" name="Text Box 76"/>
            <p:cNvSpPr txBox="1">
              <a:spLocks noChangeArrowheads="1"/>
            </p:cNvSpPr>
            <p:nvPr/>
          </p:nvSpPr>
          <p:spPr bwMode="auto">
            <a:xfrm>
              <a:off x="2984" y="3218"/>
              <a:ext cx="1024"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入り口付近が混む</a:t>
              </a:r>
            </a:p>
          </p:txBody>
        </p:sp>
        <p:sp>
          <p:nvSpPr>
            <p:cNvPr id="109645" name="Text Box 77"/>
            <p:cNvSpPr txBox="1">
              <a:spLocks noChangeArrowheads="1"/>
            </p:cNvSpPr>
            <p:nvPr/>
          </p:nvSpPr>
          <p:spPr bwMode="auto">
            <a:xfrm>
              <a:off x="2915" y="2960"/>
              <a:ext cx="1188"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メニューより偏り</a:t>
              </a:r>
            </a:p>
          </p:txBody>
        </p:sp>
        <p:sp>
          <p:nvSpPr>
            <p:cNvPr id="109646" name="Text Box 78"/>
            <p:cNvSpPr txBox="1">
              <a:spLocks noChangeArrowheads="1"/>
            </p:cNvSpPr>
            <p:nvPr/>
          </p:nvSpPr>
          <p:spPr bwMode="auto">
            <a:xfrm>
              <a:off x="1823" y="2414"/>
              <a:ext cx="1252"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並びがはみ出る</a:t>
              </a:r>
            </a:p>
          </p:txBody>
        </p:sp>
        <p:sp>
          <p:nvSpPr>
            <p:cNvPr id="109647" name="Line 79"/>
            <p:cNvSpPr>
              <a:spLocks noChangeShapeType="1"/>
            </p:cNvSpPr>
            <p:nvPr/>
          </p:nvSpPr>
          <p:spPr bwMode="auto">
            <a:xfrm>
              <a:off x="2606" y="2871"/>
              <a:ext cx="111" cy="192"/>
            </a:xfrm>
            <a:prstGeom prst="line">
              <a:avLst/>
            </a:prstGeom>
            <a:noFill/>
            <a:ln w="1905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9648" name="Text Box 80"/>
            <p:cNvSpPr txBox="1">
              <a:spLocks noChangeArrowheads="1"/>
            </p:cNvSpPr>
            <p:nvPr/>
          </p:nvSpPr>
          <p:spPr bwMode="auto">
            <a:xfrm>
              <a:off x="2123" y="2646"/>
              <a:ext cx="1784"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chemeClr val="tx2"/>
                  </a:solidFill>
                </a:rPr>
                <a:t>ﾒﾆｭｰ別に長さを設定していない</a:t>
              </a:r>
            </a:p>
          </p:txBody>
        </p:sp>
        <p:sp>
          <p:nvSpPr>
            <p:cNvPr id="109652" name="Text Box 84"/>
            <p:cNvSpPr txBox="1">
              <a:spLocks noChangeArrowheads="1"/>
            </p:cNvSpPr>
            <p:nvPr/>
          </p:nvSpPr>
          <p:spPr bwMode="auto">
            <a:xfrm>
              <a:off x="4265" y="2722"/>
              <a:ext cx="282" cy="1463"/>
            </a:xfrm>
            <a:prstGeom prst="rect">
              <a:avLst/>
            </a:prstGeom>
            <a:solidFill>
              <a:schemeClr val="bg1"/>
            </a:solidFill>
            <a:ln w="1905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食堂の入口が混雑する</a:t>
              </a:r>
            </a:p>
          </p:txBody>
        </p:sp>
      </p:grpSp>
      <p:grpSp>
        <p:nvGrpSpPr>
          <p:cNvPr id="109686" name="Group 118"/>
          <p:cNvGrpSpPr>
            <a:grpSpLocks/>
          </p:cNvGrpSpPr>
          <p:nvPr/>
        </p:nvGrpSpPr>
        <p:grpSpPr bwMode="auto">
          <a:xfrm>
            <a:off x="4435475" y="2557463"/>
            <a:ext cx="3835400" cy="1665287"/>
            <a:chOff x="2794" y="1611"/>
            <a:chExt cx="2416" cy="1049"/>
          </a:xfrm>
        </p:grpSpPr>
        <p:sp>
          <p:nvSpPr>
            <p:cNvPr id="109665" name="Text Box 97"/>
            <p:cNvSpPr txBox="1">
              <a:spLocks noChangeArrowheads="1"/>
            </p:cNvSpPr>
            <p:nvPr/>
          </p:nvSpPr>
          <p:spPr bwMode="auto">
            <a:xfrm>
              <a:off x="2794" y="2267"/>
              <a:ext cx="52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800" b="1">
                  <a:solidFill>
                    <a:srgbClr val="FF3300"/>
                  </a:solidFill>
                </a:rPr>
                <a:t>①</a:t>
              </a:r>
            </a:p>
          </p:txBody>
        </p:sp>
        <p:grpSp>
          <p:nvGrpSpPr>
            <p:cNvPr id="109683" name="Group 115"/>
            <p:cNvGrpSpPr>
              <a:grpSpLocks/>
            </p:cNvGrpSpPr>
            <p:nvPr/>
          </p:nvGrpSpPr>
          <p:grpSpPr bwMode="auto">
            <a:xfrm>
              <a:off x="3128" y="1611"/>
              <a:ext cx="2082" cy="1049"/>
              <a:chOff x="3128" y="1611"/>
              <a:chExt cx="2082" cy="1049"/>
            </a:xfrm>
          </p:grpSpPr>
          <p:pic>
            <p:nvPicPr>
              <p:cNvPr id="109666" name="Picture 9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25" y="1611"/>
                <a:ext cx="885" cy="10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9667" name="AutoShape 99"/>
              <p:cNvSpPr>
                <a:spLocks noChangeArrowheads="1"/>
              </p:cNvSpPr>
              <p:nvPr/>
            </p:nvSpPr>
            <p:spPr bwMode="auto">
              <a:xfrm>
                <a:off x="3128" y="1752"/>
                <a:ext cx="1352" cy="440"/>
              </a:xfrm>
              <a:prstGeom prst="wedgeRoundRectCallout">
                <a:avLst>
                  <a:gd name="adj1" fmla="val 59542"/>
                  <a:gd name="adj2" fmla="val 38634"/>
                  <a:gd name="adj3" fmla="val 16667"/>
                </a:avLst>
              </a:prstGeom>
              <a:solidFill>
                <a:srgbClr val="CCFF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endParaRPr lang="ja-JP" altLang="ja-JP" sz="1400"/>
              </a:p>
            </p:txBody>
          </p:sp>
          <p:sp>
            <p:nvSpPr>
              <p:cNvPr id="109668" name="Text Box 100"/>
              <p:cNvSpPr txBox="1">
                <a:spLocks noChangeArrowheads="1"/>
              </p:cNvSpPr>
              <p:nvPr/>
            </p:nvSpPr>
            <p:spPr bwMode="auto">
              <a:xfrm>
                <a:off x="3224" y="1824"/>
                <a:ext cx="120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重要度の順に番号を付けてください</a:t>
                </a:r>
              </a:p>
            </p:txBody>
          </p:sp>
        </p:grpSp>
      </p:grpSp>
      <p:grpSp>
        <p:nvGrpSpPr>
          <p:cNvPr id="109681" name="Group 113"/>
          <p:cNvGrpSpPr>
            <a:grpSpLocks/>
          </p:cNvGrpSpPr>
          <p:nvPr/>
        </p:nvGrpSpPr>
        <p:grpSpPr bwMode="auto">
          <a:xfrm>
            <a:off x="914400" y="1765300"/>
            <a:ext cx="3517900" cy="1485900"/>
            <a:chOff x="576" y="1112"/>
            <a:chExt cx="2216" cy="936"/>
          </a:xfrm>
        </p:grpSpPr>
        <p:sp>
          <p:nvSpPr>
            <p:cNvPr id="109677" name="Rectangle 109"/>
            <p:cNvSpPr>
              <a:spLocks noChangeArrowheads="1"/>
            </p:cNvSpPr>
            <p:nvPr/>
          </p:nvSpPr>
          <p:spPr bwMode="auto">
            <a:xfrm>
              <a:off x="576" y="1112"/>
              <a:ext cx="2216" cy="93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9671" name="Text Box 103"/>
            <p:cNvSpPr txBox="1">
              <a:spLocks noChangeArrowheads="1"/>
            </p:cNvSpPr>
            <p:nvPr/>
          </p:nvSpPr>
          <p:spPr bwMode="auto">
            <a:xfrm>
              <a:off x="632" y="1136"/>
              <a:ext cx="45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選び方</a:t>
              </a:r>
            </a:p>
          </p:txBody>
        </p:sp>
        <p:sp>
          <p:nvSpPr>
            <p:cNvPr id="109672" name="Text Box 104"/>
            <p:cNvSpPr txBox="1">
              <a:spLocks noChangeArrowheads="1"/>
            </p:cNvSpPr>
            <p:nvPr/>
          </p:nvSpPr>
          <p:spPr bwMode="auto">
            <a:xfrm>
              <a:off x="736" y="1344"/>
              <a:ext cx="8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・データー解析</a:t>
              </a:r>
            </a:p>
          </p:txBody>
        </p:sp>
        <p:sp>
          <p:nvSpPr>
            <p:cNvPr id="109673" name="Text Box 105"/>
            <p:cNvSpPr txBox="1">
              <a:spLocks noChangeArrowheads="1"/>
            </p:cNvSpPr>
            <p:nvPr/>
          </p:nvSpPr>
          <p:spPr bwMode="auto">
            <a:xfrm>
              <a:off x="1632" y="1416"/>
              <a:ext cx="87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・パレート図</a:t>
              </a:r>
            </a:p>
          </p:txBody>
        </p:sp>
        <p:sp>
          <p:nvSpPr>
            <p:cNvPr id="109675" name="Text Box 107"/>
            <p:cNvSpPr txBox="1">
              <a:spLocks noChangeArrowheads="1"/>
            </p:cNvSpPr>
            <p:nvPr/>
          </p:nvSpPr>
          <p:spPr bwMode="auto">
            <a:xfrm>
              <a:off x="648" y="1768"/>
              <a:ext cx="80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・自由討論</a:t>
              </a:r>
            </a:p>
          </p:txBody>
        </p:sp>
        <p:sp>
          <p:nvSpPr>
            <p:cNvPr id="109676" name="Text Box 108"/>
            <p:cNvSpPr txBox="1">
              <a:spLocks noChangeArrowheads="1"/>
            </p:cNvSpPr>
            <p:nvPr/>
          </p:nvSpPr>
          <p:spPr bwMode="auto">
            <a:xfrm>
              <a:off x="656" y="1568"/>
              <a:ext cx="96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・チェックシート</a:t>
              </a:r>
            </a:p>
          </p:txBody>
        </p:sp>
        <p:sp>
          <p:nvSpPr>
            <p:cNvPr id="109678" name="Text Box 110"/>
            <p:cNvSpPr txBox="1">
              <a:spLocks noChangeArrowheads="1"/>
            </p:cNvSpPr>
            <p:nvPr/>
          </p:nvSpPr>
          <p:spPr bwMode="auto">
            <a:xfrm>
              <a:off x="1664" y="1688"/>
              <a:ext cx="78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・挙手の数</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09687"/>
                                        </p:tgtEl>
                                        <p:attrNameLst>
                                          <p:attrName>style.visibility</p:attrName>
                                        </p:attrNameLst>
                                      </p:cBhvr>
                                      <p:to>
                                        <p:strVal val="visible"/>
                                      </p:to>
                                    </p:set>
                                    <p:anim calcmode="lin" valueType="num">
                                      <p:cBhvr additive="base">
                                        <p:cTn id="7" dur="500" fill="hold"/>
                                        <p:tgtEl>
                                          <p:spTgt spid="109687"/>
                                        </p:tgtEl>
                                        <p:attrNameLst>
                                          <p:attrName>ppt_x</p:attrName>
                                        </p:attrNameLst>
                                      </p:cBhvr>
                                      <p:tavLst>
                                        <p:tav tm="0">
                                          <p:val>
                                            <p:strVal val="0-#ppt_w/2"/>
                                          </p:val>
                                        </p:tav>
                                        <p:tav tm="100000">
                                          <p:val>
                                            <p:strVal val="#ppt_x"/>
                                          </p:val>
                                        </p:tav>
                                      </p:tavLst>
                                    </p:anim>
                                    <p:anim calcmode="lin" valueType="num">
                                      <p:cBhvr additive="base">
                                        <p:cTn id="8" dur="500" fill="hold"/>
                                        <p:tgtEl>
                                          <p:spTgt spid="10968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09681"/>
                                        </p:tgtEl>
                                        <p:attrNameLst>
                                          <p:attrName>style.visibility</p:attrName>
                                        </p:attrNameLst>
                                      </p:cBhvr>
                                      <p:to>
                                        <p:strVal val="visible"/>
                                      </p:to>
                                    </p:set>
                                    <p:anim calcmode="lin" valueType="num">
                                      <p:cBhvr additive="base">
                                        <p:cTn id="13" dur="500" fill="hold"/>
                                        <p:tgtEl>
                                          <p:spTgt spid="109681"/>
                                        </p:tgtEl>
                                        <p:attrNameLst>
                                          <p:attrName>ppt_x</p:attrName>
                                        </p:attrNameLst>
                                      </p:cBhvr>
                                      <p:tavLst>
                                        <p:tav tm="0">
                                          <p:val>
                                            <p:strVal val="0-#ppt_w/2"/>
                                          </p:val>
                                        </p:tav>
                                        <p:tav tm="100000">
                                          <p:val>
                                            <p:strVal val="#ppt_x"/>
                                          </p:val>
                                        </p:tav>
                                      </p:tavLst>
                                    </p:anim>
                                    <p:anim calcmode="lin" valueType="num">
                                      <p:cBhvr additive="base">
                                        <p:cTn id="14" dur="500" fill="hold"/>
                                        <p:tgtEl>
                                          <p:spTgt spid="109681"/>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09686"/>
                                        </p:tgtEl>
                                        <p:attrNameLst>
                                          <p:attrName>style.visibility</p:attrName>
                                        </p:attrNameLst>
                                      </p:cBhvr>
                                      <p:to>
                                        <p:strVal val="visible"/>
                                      </p:to>
                                    </p:set>
                                    <p:anim calcmode="lin" valueType="num">
                                      <p:cBhvr additive="base">
                                        <p:cTn id="19" dur="500" fill="hold"/>
                                        <p:tgtEl>
                                          <p:spTgt spid="109686"/>
                                        </p:tgtEl>
                                        <p:attrNameLst>
                                          <p:attrName>ppt_x</p:attrName>
                                        </p:attrNameLst>
                                      </p:cBhvr>
                                      <p:tavLst>
                                        <p:tav tm="0">
                                          <p:val>
                                            <p:strVal val="0-#ppt_w/2"/>
                                          </p:val>
                                        </p:tav>
                                        <p:tav tm="100000">
                                          <p:val>
                                            <p:strVal val="#ppt_x"/>
                                          </p:val>
                                        </p:tav>
                                      </p:tavLst>
                                    </p:anim>
                                    <p:anim calcmode="lin" valueType="num">
                                      <p:cBhvr additive="base">
                                        <p:cTn id="20" dur="500" fill="hold"/>
                                        <p:tgtEl>
                                          <p:spTgt spid="1096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124" name="Oval 100"/>
          <p:cNvSpPr>
            <a:spLocks noChangeArrowheads="1"/>
          </p:cNvSpPr>
          <p:nvPr/>
        </p:nvSpPr>
        <p:spPr bwMode="auto">
          <a:xfrm>
            <a:off x="6640513" y="5334000"/>
            <a:ext cx="1552575" cy="320675"/>
          </a:xfrm>
          <a:prstGeom prst="ellipse">
            <a:avLst/>
          </a:prstGeom>
          <a:solidFill>
            <a:srgbClr val="FFCC99"/>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9132" name="Oval 108"/>
          <p:cNvSpPr>
            <a:spLocks noChangeArrowheads="1"/>
          </p:cNvSpPr>
          <p:nvPr/>
        </p:nvSpPr>
        <p:spPr bwMode="auto">
          <a:xfrm>
            <a:off x="6178550" y="3119438"/>
            <a:ext cx="1074738" cy="552450"/>
          </a:xfrm>
          <a:prstGeom prst="ellipse">
            <a:avLst/>
          </a:prstGeom>
          <a:solidFill>
            <a:srgbClr val="FFCC99"/>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9026" name="Rectangle 2"/>
          <p:cNvSpPr>
            <a:spLocks noChangeArrowheads="1"/>
          </p:cNvSpPr>
          <p:nvPr/>
        </p:nvSpPr>
        <p:spPr bwMode="auto">
          <a:xfrm>
            <a:off x="109538" y="84138"/>
            <a:ext cx="4735512" cy="519112"/>
          </a:xfrm>
          <a:prstGeom prst="rect">
            <a:avLst/>
          </a:prstGeom>
          <a:solidFill>
            <a:srgbClr val="FFFF99"/>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800" b="1">
                <a:ea typeface="HG創英角ｺﾞｼｯｸUB" pitchFamily="49" charset="-128"/>
              </a:rPr>
              <a:t>主要因の決め方</a:t>
            </a:r>
            <a:endParaRPr lang="ja-JP" altLang="en-US" sz="2800">
              <a:ea typeface="HG創英角ｺﾞｼｯｸUB" pitchFamily="49" charset="-128"/>
            </a:endParaRPr>
          </a:p>
        </p:txBody>
      </p:sp>
      <p:sp>
        <p:nvSpPr>
          <p:cNvPr id="129028" name="Text Box 4"/>
          <p:cNvSpPr txBox="1">
            <a:spLocks noChangeArrowheads="1"/>
          </p:cNvSpPr>
          <p:nvPr/>
        </p:nvSpPr>
        <p:spPr bwMode="auto">
          <a:xfrm>
            <a:off x="355600" y="785813"/>
            <a:ext cx="801211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a:t>
            </a:r>
            <a:r>
              <a:rPr lang="ja-JP" altLang="en-US" sz="1600" b="1"/>
              <a:t>主要因は</a:t>
            </a:r>
            <a:r>
              <a:rPr lang="ja-JP" altLang="en-US" sz="1600"/>
              <a:t>、特性に与える影響の大きいもので、「対策を打ったことが</a:t>
            </a:r>
            <a:r>
              <a:rPr lang="ja-JP" altLang="en-US" sz="1600" b="1"/>
              <a:t>目</a:t>
            </a:r>
            <a:r>
              <a:rPr lang="ja-JP" altLang="en-US" sz="1600"/>
              <a:t>や</a:t>
            </a:r>
            <a:r>
              <a:rPr lang="ja-JP" altLang="en-US" sz="1600" b="1"/>
              <a:t>データ</a:t>
            </a:r>
            <a:r>
              <a:rPr lang="ja-JP" altLang="en-US" sz="1600"/>
              <a:t>で　　　　　　　　</a:t>
            </a:r>
            <a:r>
              <a:rPr lang="ja-JP" altLang="en-US" sz="1600" b="1"/>
              <a:t>確認</a:t>
            </a:r>
            <a:r>
              <a:rPr lang="ja-JP" altLang="en-US" sz="1600"/>
              <a:t>できるもの」です。</a:t>
            </a:r>
          </a:p>
        </p:txBody>
      </p:sp>
      <p:sp>
        <p:nvSpPr>
          <p:cNvPr id="129029" name="Text Box 5"/>
          <p:cNvSpPr txBox="1">
            <a:spLocks noChangeArrowheads="1"/>
          </p:cNvSpPr>
          <p:nvPr/>
        </p:nvSpPr>
        <p:spPr bwMode="auto">
          <a:xfrm>
            <a:off x="336550" y="1309688"/>
            <a:ext cx="80121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a:t>
            </a:r>
            <a:r>
              <a:rPr lang="ja-JP" altLang="en-US" sz="1600"/>
              <a:t>影響の大きさを確認する</a:t>
            </a:r>
            <a:r>
              <a:rPr lang="ja-JP" altLang="en-US" sz="1600" b="1"/>
              <a:t>方法は２通り</a:t>
            </a:r>
            <a:r>
              <a:rPr lang="ja-JP" altLang="en-US" sz="1600"/>
              <a:t>あります。</a:t>
            </a:r>
          </a:p>
        </p:txBody>
      </p:sp>
      <p:sp>
        <p:nvSpPr>
          <p:cNvPr id="129090" name="Line 66"/>
          <p:cNvSpPr>
            <a:spLocks noChangeShapeType="1"/>
          </p:cNvSpPr>
          <p:nvPr/>
        </p:nvSpPr>
        <p:spPr bwMode="auto">
          <a:xfrm>
            <a:off x="4252913" y="2046288"/>
            <a:ext cx="0" cy="4630737"/>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29186" name="Group 162"/>
          <p:cNvGrpSpPr>
            <a:grpSpLocks/>
          </p:cNvGrpSpPr>
          <p:nvPr/>
        </p:nvGrpSpPr>
        <p:grpSpPr bwMode="auto">
          <a:xfrm>
            <a:off x="85725" y="3805238"/>
            <a:ext cx="4095750" cy="2765425"/>
            <a:chOff x="54" y="2397"/>
            <a:chExt cx="2580" cy="1742"/>
          </a:xfrm>
        </p:grpSpPr>
        <p:sp>
          <p:nvSpPr>
            <p:cNvPr id="129066" name="Line 42"/>
            <p:cNvSpPr>
              <a:spLocks noChangeShapeType="1"/>
            </p:cNvSpPr>
            <p:nvPr/>
          </p:nvSpPr>
          <p:spPr bwMode="auto">
            <a:xfrm flipV="1">
              <a:off x="1196" y="3580"/>
              <a:ext cx="205" cy="356"/>
            </a:xfrm>
            <a:prstGeom prst="line">
              <a:avLst/>
            </a:prstGeom>
            <a:noFill/>
            <a:ln w="28575">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067" name="Line 43"/>
            <p:cNvSpPr>
              <a:spLocks noChangeShapeType="1"/>
            </p:cNvSpPr>
            <p:nvPr/>
          </p:nvSpPr>
          <p:spPr bwMode="auto">
            <a:xfrm>
              <a:off x="671" y="3273"/>
              <a:ext cx="196" cy="340"/>
            </a:xfrm>
            <a:prstGeom prst="line">
              <a:avLst/>
            </a:prstGeom>
            <a:noFill/>
            <a:ln w="28575">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068" name="Line 44"/>
            <p:cNvSpPr>
              <a:spLocks noChangeShapeType="1"/>
            </p:cNvSpPr>
            <p:nvPr/>
          </p:nvSpPr>
          <p:spPr bwMode="auto">
            <a:xfrm>
              <a:off x="1534" y="3272"/>
              <a:ext cx="189" cy="328"/>
            </a:xfrm>
            <a:prstGeom prst="line">
              <a:avLst/>
            </a:prstGeom>
            <a:noFill/>
            <a:ln w="28575">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069" name="Text Box 45"/>
            <p:cNvSpPr txBox="1">
              <a:spLocks noChangeArrowheads="1"/>
            </p:cNvSpPr>
            <p:nvPr/>
          </p:nvSpPr>
          <p:spPr bwMode="auto">
            <a:xfrm>
              <a:off x="333" y="3063"/>
              <a:ext cx="493"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書き方</a:t>
              </a:r>
            </a:p>
          </p:txBody>
        </p:sp>
        <p:sp>
          <p:nvSpPr>
            <p:cNvPr id="129070" name="Text Box 46"/>
            <p:cNvSpPr txBox="1">
              <a:spLocks noChangeArrowheads="1"/>
            </p:cNvSpPr>
            <p:nvPr/>
          </p:nvSpPr>
          <p:spPr bwMode="auto">
            <a:xfrm>
              <a:off x="1275" y="3060"/>
              <a:ext cx="482"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形</a:t>
              </a:r>
            </a:p>
          </p:txBody>
        </p:sp>
        <p:sp>
          <p:nvSpPr>
            <p:cNvPr id="129071" name="Text Box 47"/>
            <p:cNvSpPr txBox="1">
              <a:spLocks noChangeArrowheads="1"/>
            </p:cNvSpPr>
            <p:nvPr/>
          </p:nvSpPr>
          <p:spPr bwMode="auto">
            <a:xfrm>
              <a:off x="915" y="3933"/>
              <a:ext cx="465"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ワーク</a:t>
              </a:r>
            </a:p>
          </p:txBody>
        </p:sp>
        <p:sp>
          <p:nvSpPr>
            <p:cNvPr id="129072" name="Line 48"/>
            <p:cNvSpPr>
              <a:spLocks noChangeShapeType="1"/>
            </p:cNvSpPr>
            <p:nvPr/>
          </p:nvSpPr>
          <p:spPr bwMode="auto">
            <a:xfrm>
              <a:off x="241" y="3597"/>
              <a:ext cx="1773" cy="0"/>
            </a:xfrm>
            <a:prstGeom prst="line">
              <a:avLst/>
            </a:prstGeom>
            <a:noFill/>
            <a:ln w="28575">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073" name="Text Box 49"/>
            <p:cNvSpPr txBox="1">
              <a:spLocks noChangeArrowheads="1"/>
            </p:cNvSpPr>
            <p:nvPr/>
          </p:nvSpPr>
          <p:spPr bwMode="auto">
            <a:xfrm>
              <a:off x="2014" y="3033"/>
              <a:ext cx="239" cy="110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008000"/>
                  </a:solidFill>
                </a:rPr>
                <a:t>刃具図が見にくい</a:t>
              </a:r>
            </a:p>
          </p:txBody>
        </p:sp>
        <p:sp>
          <p:nvSpPr>
            <p:cNvPr id="129074" name="Line 50"/>
            <p:cNvSpPr>
              <a:spLocks noChangeShapeType="1"/>
            </p:cNvSpPr>
            <p:nvPr/>
          </p:nvSpPr>
          <p:spPr bwMode="auto">
            <a:xfrm flipH="1">
              <a:off x="1252" y="3857"/>
              <a:ext cx="21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075" name="Text Box 51"/>
            <p:cNvSpPr txBox="1">
              <a:spLocks noChangeArrowheads="1"/>
            </p:cNvSpPr>
            <p:nvPr/>
          </p:nvSpPr>
          <p:spPr bwMode="auto">
            <a:xfrm>
              <a:off x="1348" y="3784"/>
              <a:ext cx="758"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種類が多い</a:t>
              </a:r>
            </a:p>
          </p:txBody>
        </p:sp>
        <p:sp>
          <p:nvSpPr>
            <p:cNvPr id="129077" name="Line 53"/>
            <p:cNvSpPr>
              <a:spLocks noChangeShapeType="1"/>
            </p:cNvSpPr>
            <p:nvPr/>
          </p:nvSpPr>
          <p:spPr bwMode="auto">
            <a:xfrm flipV="1">
              <a:off x="473" y="3586"/>
              <a:ext cx="205" cy="356"/>
            </a:xfrm>
            <a:prstGeom prst="line">
              <a:avLst/>
            </a:prstGeom>
            <a:noFill/>
            <a:ln w="28575">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078" name="Text Box 54"/>
            <p:cNvSpPr txBox="1">
              <a:spLocks noChangeArrowheads="1"/>
            </p:cNvSpPr>
            <p:nvPr/>
          </p:nvSpPr>
          <p:spPr bwMode="auto">
            <a:xfrm>
              <a:off x="192" y="3939"/>
              <a:ext cx="465"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方法</a:t>
              </a:r>
            </a:p>
          </p:txBody>
        </p:sp>
        <p:sp>
          <p:nvSpPr>
            <p:cNvPr id="129079" name="Line 55"/>
            <p:cNvSpPr>
              <a:spLocks noChangeShapeType="1"/>
            </p:cNvSpPr>
            <p:nvPr/>
          </p:nvSpPr>
          <p:spPr bwMode="auto">
            <a:xfrm>
              <a:off x="1512" y="3488"/>
              <a:ext cx="164"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080" name="Line 56"/>
            <p:cNvSpPr>
              <a:spLocks noChangeShapeType="1"/>
            </p:cNvSpPr>
            <p:nvPr/>
          </p:nvSpPr>
          <p:spPr bwMode="auto">
            <a:xfrm>
              <a:off x="447" y="3701"/>
              <a:ext cx="164"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081" name="Line 57"/>
            <p:cNvSpPr>
              <a:spLocks noChangeShapeType="1"/>
            </p:cNvSpPr>
            <p:nvPr/>
          </p:nvSpPr>
          <p:spPr bwMode="auto">
            <a:xfrm flipH="1">
              <a:off x="520" y="3854"/>
              <a:ext cx="21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082" name="Text Box 58"/>
            <p:cNvSpPr txBox="1">
              <a:spLocks noChangeArrowheads="1"/>
            </p:cNvSpPr>
            <p:nvPr/>
          </p:nvSpPr>
          <p:spPr bwMode="auto">
            <a:xfrm>
              <a:off x="54" y="3619"/>
              <a:ext cx="462"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２枚ある</a:t>
              </a:r>
            </a:p>
          </p:txBody>
        </p:sp>
        <p:sp>
          <p:nvSpPr>
            <p:cNvPr id="129083" name="Text Box 59"/>
            <p:cNvSpPr txBox="1">
              <a:spLocks noChangeArrowheads="1"/>
            </p:cNvSpPr>
            <p:nvPr/>
          </p:nvSpPr>
          <p:spPr bwMode="auto">
            <a:xfrm>
              <a:off x="589" y="3781"/>
              <a:ext cx="758"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裏表を見る</a:t>
              </a:r>
            </a:p>
          </p:txBody>
        </p:sp>
        <p:sp>
          <p:nvSpPr>
            <p:cNvPr id="129084" name="Line 60"/>
            <p:cNvSpPr>
              <a:spLocks noChangeShapeType="1"/>
            </p:cNvSpPr>
            <p:nvPr/>
          </p:nvSpPr>
          <p:spPr bwMode="auto">
            <a:xfrm>
              <a:off x="654" y="3485"/>
              <a:ext cx="164"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085" name="Line 61"/>
            <p:cNvSpPr>
              <a:spLocks noChangeShapeType="1"/>
            </p:cNvSpPr>
            <p:nvPr/>
          </p:nvSpPr>
          <p:spPr bwMode="auto">
            <a:xfrm flipH="1">
              <a:off x="709" y="3341"/>
              <a:ext cx="21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086" name="Text Box 62"/>
            <p:cNvSpPr txBox="1">
              <a:spLocks noChangeArrowheads="1"/>
            </p:cNvSpPr>
            <p:nvPr/>
          </p:nvSpPr>
          <p:spPr bwMode="auto">
            <a:xfrm>
              <a:off x="778" y="3259"/>
              <a:ext cx="758"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空欄がある</a:t>
              </a:r>
            </a:p>
          </p:txBody>
        </p:sp>
        <p:sp>
          <p:nvSpPr>
            <p:cNvPr id="129087" name="Text Box 63"/>
            <p:cNvSpPr txBox="1">
              <a:spLocks noChangeArrowheads="1"/>
            </p:cNvSpPr>
            <p:nvPr/>
          </p:nvSpPr>
          <p:spPr bwMode="auto">
            <a:xfrm>
              <a:off x="126" y="3319"/>
              <a:ext cx="593" cy="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統一されていない</a:t>
              </a:r>
            </a:p>
          </p:txBody>
        </p:sp>
        <p:sp>
          <p:nvSpPr>
            <p:cNvPr id="129088" name="Text Box 64"/>
            <p:cNvSpPr txBox="1">
              <a:spLocks noChangeArrowheads="1"/>
            </p:cNvSpPr>
            <p:nvPr/>
          </p:nvSpPr>
          <p:spPr bwMode="auto">
            <a:xfrm>
              <a:off x="1095" y="3418"/>
              <a:ext cx="462"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色々ある</a:t>
              </a:r>
            </a:p>
          </p:txBody>
        </p:sp>
        <p:sp>
          <p:nvSpPr>
            <p:cNvPr id="129089" name="Text Box 65"/>
            <p:cNvSpPr txBox="1">
              <a:spLocks noChangeArrowheads="1"/>
            </p:cNvSpPr>
            <p:nvPr/>
          </p:nvSpPr>
          <p:spPr bwMode="auto">
            <a:xfrm>
              <a:off x="103" y="2633"/>
              <a:ext cx="2531" cy="326"/>
            </a:xfrm>
            <a:prstGeom prst="rect">
              <a:avLst/>
            </a:prstGeom>
            <a:solidFill>
              <a:srgbClr val="FF99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主要因を特性にして特性要因図を作り有効対策が打てる要因をみつける</a:t>
              </a:r>
            </a:p>
          </p:txBody>
        </p:sp>
        <p:sp>
          <p:nvSpPr>
            <p:cNvPr id="129133" name="AutoShape 109"/>
            <p:cNvSpPr>
              <a:spLocks noChangeArrowheads="1"/>
            </p:cNvSpPr>
            <p:nvPr/>
          </p:nvSpPr>
          <p:spPr bwMode="auto">
            <a:xfrm>
              <a:off x="1949" y="2397"/>
              <a:ext cx="219" cy="237"/>
            </a:xfrm>
            <a:prstGeom prst="downArrow">
              <a:avLst>
                <a:gd name="adj1" fmla="val 50000"/>
                <a:gd name="adj2" fmla="val 27055"/>
              </a:avLst>
            </a:pr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29033" name="Text Box 9"/>
          <p:cNvSpPr txBox="1">
            <a:spLocks noChangeArrowheads="1"/>
          </p:cNvSpPr>
          <p:nvPr/>
        </p:nvSpPr>
        <p:spPr bwMode="auto">
          <a:xfrm>
            <a:off x="5287963" y="1852613"/>
            <a:ext cx="2744787" cy="336550"/>
          </a:xfrm>
          <a:prstGeom prst="rect">
            <a:avLst/>
          </a:prstGeom>
          <a:solidFill>
            <a:srgbClr val="FF99CC"/>
          </a:solidFill>
          <a:ln>
            <a:noFill/>
          </a:ln>
          <a:effectLst/>
          <a:extLst>
            <a:ext uri="{91240B29-F687-4F45-9708-019B960494DF}">
              <a14:hiddenLine xmlns:a14="http://schemas.microsoft.com/office/drawing/2010/main" w="12700" cap="rnd">
                <a:solidFill>
                  <a:srgbClr val="FF0000"/>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２）データを取って決める</a:t>
            </a:r>
          </a:p>
        </p:txBody>
      </p:sp>
      <p:sp>
        <p:nvSpPr>
          <p:cNvPr id="129091" name="Line 67"/>
          <p:cNvSpPr>
            <a:spLocks noChangeShapeType="1"/>
          </p:cNvSpPr>
          <p:nvPr/>
        </p:nvSpPr>
        <p:spPr bwMode="auto">
          <a:xfrm flipV="1">
            <a:off x="5832475" y="4298950"/>
            <a:ext cx="895350" cy="1552575"/>
          </a:xfrm>
          <a:prstGeom prst="line">
            <a:avLst/>
          </a:prstGeom>
          <a:noFill/>
          <a:ln w="28575">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092" name="Line 68"/>
          <p:cNvSpPr>
            <a:spLocks noChangeShapeType="1"/>
          </p:cNvSpPr>
          <p:nvPr/>
        </p:nvSpPr>
        <p:spPr bwMode="auto">
          <a:xfrm>
            <a:off x="4975225" y="2940050"/>
            <a:ext cx="787400" cy="1366838"/>
          </a:xfrm>
          <a:prstGeom prst="line">
            <a:avLst/>
          </a:prstGeom>
          <a:noFill/>
          <a:ln w="28575">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093" name="Line 69"/>
          <p:cNvSpPr>
            <a:spLocks noChangeShapeType="1"/>
          </p:cNvSpPr>
          <p:nvPr/>
        </p:nvSpPr>
        <p:spPr bwMode="auto">
          <a:xfrm>
            <a:off x="7064375" y="2898775"/>
            <a:ext cx="800100" cy="1387475"/>
          </a:xfrm>
          <a:prstGeom prst="line">
            <a:avLst/>
          </a:prstGeom>
          <a:noFill/>
          <a:ln w="28575">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094" name="Text Box 70"/>
          <p:cNvSpPr txBox="1">
            <a:spLocks noChangeArrowheads="1"/>
          </p:cNvSpPr>
          <p:nvPr/>
        </p:nvSpPr>
        <p:spPr bwMode="auto">
          <a:xfrm>
            <a:off x="4614863" y="2633663"/>
            <a:ext cx="782637"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機械</a:t>
            </a:r>
          </a:p>
        </p:txBody>
      </p:sp>
      <p:sp>
        <p:nvSpPr>
          <p:cNvPr id="129095" name="Text Box 71"/>
          <p:cNvSpPr txBox="1">
            <a:spLocks noChangeArrowheads="1"/>
          </p:cNvSpPr>
          <p:nvPr/>
        </p:nvSpPr>
        <p:spPr bwMode="auto">
          <a:xfrm>
            <a:off x="6710363" y="2571750"/>
            <a:ext cx="765175"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環境</a:t>
            </a:r>
          </a:p>
        </p:txBody>
      </p:sp>
      <p:sp>
        <p:nvSpPr>
          <p:cNvPr id="129096" name="Text Box 72"/>
          <p:cNvSpPr txBox="1">
            <a:spLocks noChangeArrowheads="1"/>
          </p:cNvSpPr>
          <p:nvPr/>
        </p:nvSpPr>
        <p:spPr bwMode="auto">
          <a:xfrm>
            <a:off x="5467350" y="5843588"/>
            <a:ext cx="738188"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刃具</a:t>
            </a:r>
          </a:p>
        </p:txBody>
      </p:sp>
      <p:sp>
        <p:nvSpPr>
          <p:cNvPr id="129097" name="Line 73"/>
          <p:cNvSpPr>
            <a:spLocks noChangeShapeType="1"/>
          </p:cNvSpPr>
          <p:nvPr/>
        </p:nvSpPr>
        <p:spPr bwMode="auto">
          <a:xfrm>
            <a:off x="5076825" y="4281488"/>
            <a:ext cx="3192463" cy="0"/>
          </a:xfrm>
          <a:prstGeom prst="line">
            <a:avLst/>
          </a:prstGeom>
          <a:noFill/>
          <a:ln w="28575">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098" name="Line 74"/>
          <p:cNvSpPr>
            <a:spLocks noChangeShapeType="1"/>
          </p:cNvSpPr>
          <p:nvPr/>
        </p:nvSpPr>
        <p:spPr bwMode="auto">
          <a:xfrm flipH="1">
            <a:off x="6413500" y="4851400"/>
            <a:ext cx="75565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01" name="Line 77"/>
          <p:cNvSpPr>
            <a:spLocks noChangeShapeType="1"/>
          </p:cNvSpPr>
          <p:nvPr/>
        </p:nvSpPr>
        <p:spPr bwMode="auto">
          <a:xfrm flipH="1" flipV="1">
            <a:off x="6353175" y="5492750"/>
            <a:ext cx="219075" cy="319088"/>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03" name="Text Box 79"/>
          <p:cNvSpPr txBox="1">
            <a:spLocks noChangeArrowheads="1"/>
          </p:cNvSpPr>
          <p:nvPr/>
        </p:nvSpPr>
        <p:spPr bwMode="auto">
          <a:xfrm>
            <a:off x="7116763" y="4716463"/>
            <a:ext cx="1363662"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種類が多い</a:t>
            </a:r>
          </a:p>
        </p:txBody>
      </p:sp>
      <p:sp>
        <p:nvSpPr>
          <p:cNvPr id="129104" name="Text Box 80"/>
          <p:cNvSpPr txBox="1">
            <a:spLocks noChangeArrowheads="1"/>
          </p:cNvSpPr>
          <p:nvPr/>
        </p:nvSpPr>
        <p:spPr bwMode="auto">
          <a:xfrm>
            <a:off x="6054725" y="5762625"/>
            <a:ext cx="12922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大きすぎる</a:t>
            </a:r>
          </a:p>
        </p:txBody>
      </p:sp>
      <p:sp>
        <p:nvSpPr>
          <p:cNvPr id="129108" name="Line 84"/>
          <p:cNvSpPr>
            <a:spLocks noChangeShapeType="1"/>
          </p:cNvSpPr>
          <p:nvPr/>
        </p:nvSpPr>
        <p:spPr bwMode="auto">
          <a:xfrm>
            <a:off x="7046913" y="3883025"/>
            <a:ext cx="609600"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11" name="Line 87"/>
          <p:cNvSpPr>
            <a:spLocks noChangeShapeType="1"/>
          </p:cNvSpPr>
          <p:nvPr/>
        </p:nvSpPr>
        <p:spPr bwMode="auto">
          <a:xfrm flipH="1">
            <a:off x="6037263" y="5489575"/>
            <a:ext cx="550862"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13" name="Line 89"/>
          <p:cNvSpPr>
            <a:spLocks noChangeShapeType="1"/>
          </p:cNvSpPr>
          <p:nvPr/>
        </p:nvSpPr>
        <p:spPr bwMode="auto">
          <a:xfrm flipH="1">
            <a:off x="6840538" y="4529138"/>
            <a:ext cx="184150" cy="319087"/>
          </a:xfrm>
          <a:prstGeom prst="line">
            <a:avLst/>
          </a:prstGeom>
          <a:noFill/>
          <a:ln w="1905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14" name="Text Box 90"/>
          <p:cNvSpPr txBox="1">
            <a:spLocks noChangeArrowheads="1"/>
          </p:cNvSpPr>
          <p:nvPr/>
        </p:nvSpPr>
        <p:spPr bwMode="auto">
          <a:xfrm>
            <a:off x="6740525" y="4297363"/>
            <a:ext cx="136366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特殊品がある</a:t>
            </a:r>
          </a:p>
        </p:txBody>
      </p:sp>
      <p:sp>
        <p:nvSpPr>
          <p:cNvPr id="129116" name="Line 92"/>
          <p:cNvSpPr>
            <a:spLocks noChangeShapeType="1"/>
          </p:cNvSpPr>
          <p:nvPr/>
        </p:nvSpPr>
        <p:spPr bwMode="auto">
          <a:xfrm flipH="1">
            <a:off x="7715250" y="4368800"/>
            <a:ext cx="109538"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19" name="Line 95"/>
          <p:cNvSpPr>
            <a:spLocks noChangeShapeType="1"/>
          </p:cNvSpPr>
          <p:nvPr/>
        </p:nvSpPr>
        <p:spPr bwMode="auto">
          <a:xfrm flipH="1">
            <a:off x="7753350" y="4392613"/>
            <a:ext cx="109538"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20" name="Line 96"/>
          <p:cNvSpPr>
            <a:spLocks noChangeShapeType="1"/>
          </p:cNvSpPr>
          <p:nvPr/>
        </p:nvSpPr>
        <p:spPr bwMode="auto">
          <a:xfrm flipH="1">
            <a:off x="5119688" y="4559300"/>
            <a:ext cx="109537"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21" name="Line 97"/>
          <p:cNvSpPr>
            <a:spLocks noChangeShapeType="1"/>
          </p:cNvSpPr>
          <p:nvPr/>
        </p:nvSpPr>
        <p:spPr bwMode="auto">
          <a:xfrm flipH="1">
            <a:off x="5186363" y="4540250"/>
            <a:ext cx="109537"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22" name="Line 98"/>
          <p:cNvSpPr>
            <a:spLocks noChangeShapeType="1"/>
          </p:cNvSpPr>
          <p:nvPr/>
        </p:nvSpPr>
        <p:spPr bwMode="auto">
          <a:xfrm flipH="1">
            <a:off x="5238750" y="4564063"/>
            <a:ext cx="109538"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23" name="Text Box 99"/>
          <p:cNvSpPr txBox="1">
            <a:spLocks noChangeArrowheads="1"/>
          </p:cNvSpPr>
          <p:nvPr/>
        </p:nvSpPr>
        <p:spPr bwMode="auto">
          <a:xfrm>
            <a:off x="6711950" y="5378450"/>
            <a:ext cx="13779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008000"/>
                </a:solidFill>
              </a:rPr>
              <a:t>刃具図が見にくい</a:t>
            </a:r>
          </a:p>
        </p:txBody>
      </p:sp>
      <p:sp>
        <p:nvSpPr>
          <p:cNvPr id="129125" name="Line 101"/>
          <p:cNvSpPr>
            <a:spLocks noChangeShapeType="1"/>
          </p:cNvSpPr>
          <p:nvPr/>
        </p:nvSpPr>
        <p:spPr bwMode="auto">
          <a:xfrm>
            <a:off x="5462588" y="5135563"/>
            <a:ext cx="798512"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26" name="Text Box 102"/>
          <p:cNvSpPr txBox="1">
            <a:spLocks noChangeArrowheads="1"/>
          </p:cNvSpPr>
          <p:nvPr/>
        </p:nvSpPr>
        <p:spPr bwMode="auto">
          <a:xfrm>
            <a:off x="4506913" y="5006975"/>
            <a:ext cx="116046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スペアがない</a:t>
            </a:r>
          </a:p>
        </p:txBody>
      </p:sp>
      <p:sp>
        <p:nvSpPr>
          <p:cNvPr id="129127" name="Line 103"/>
          <p:cNvSpPr>
            <a:spLocks noChangeShapeType="1"/>
          </p:cNvSpPr>
          <p:nvPr/>
        </p:nvSpPr>
        <p:spPr bwMode="auto">
          <a:xfrm flipH="1">
            <a:off x="5635625" y="4824413"/>
            <a:ext cx="184150" cy="319087"/>
          </a:xfrm>
          <a:prstGeom prst="line">
            <a:avLst/>
          </a:prstGeom>
          <a:noFill/>
          <a:ln w="1905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28" name="Text Box 104"/>
          <p:cNvSpPr txBox="1">
            <a:spLocks noChangeArrowheads="1"/>
          </p:cNvSpPr>
          <p:nvPr/>
        </p:nvSpPr>
        <p:spPr bwMode="auto">
          <a:xfrm>
            <a:off x="5264150" y="4564063"/>
            <a:ext cx="136366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研磨していない</a:t>
            </a:r>
          </a:p>
        </p:txBody>
      </p:sp>
      <p:sp>
        <p:nvSpPr>
          <p:cNvPr id="129129" name="Text Box 105"/>
          <p:cNvSpPr txBox="1">
            <a:spLocks noChangeArrowheads="1"/>
          </p:cNvSpPr>
          <p:nvPr/>
        </p:nvSpPr>
        <p:spPr bwMode="auto">
          <a:xfrm>
            <a:off x="6216650" y="3744913"/>
            <a:ext cx="11017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台車を探す</a:t>
            </a:r>
          </a:p>
        </p:txBody>
      </p:sp>
      <p:sp>
        <p:nvSpPr>
          <p:cNvPr id="129130" name="Line 106"/>
          <p:cNvSpPr>
            <a:spLocks noChangeShapeType="1"/>
          </p:cNvSpPr>
          <p:nvPr/>
        </p:nvSpPr>
        <p:spPr bwMode="auto">
          <a:xfrm>
            <a:off x="7043738" y="3600450"/>
            <a:ext cx="222250" cy="288925"/>
          </a:xfrm>
          <a:prstGeom prst="line">
            <a:avLst/>
          </a:prstGeom>
          <a:noFill/>
          <a:ln w="952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31" name="Text Box 107"/>
          <p:cNvSpPr txBox="1">
            <a:spLocks noChangeArrowheads="1"/>
          </p:cNvSpPr>
          <p:nvPr/>
        </p:nvSpPr>
        <p:spPr bwMode="auto">
          <a:xfrm>
            <a:off x="6226175" y="3197225"/>
            <a:ext cx="11017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solidFill>
                  <a:srgbClr val="008000"/>
                </a:solidFill>
              </a:rPr>
              <a:t>置き場が一定していない</a:t>
            </a:r>
          </a:p>
        </p:txBody>
      </p:sp>
      <p:sp>
        <p:nvSpPr>
          <p:cNvPr id="129134" name="Line 110"/>
          <p:cNvSpPr>
            <a:spLocks noChangeShapeType="1"/>
          </p:cNvSpPr>
          <p:nvPr/>
        </p:nvSpPr>
        <p:spPr bwMode="auto">
          <a:xfrm flipH="1">
            <a:off x="5037138" y="3032125"/>
            <a:ext cx="347662"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35" name="Text Box 111"/>
          <p:cNvSpPr txBox="1">
            <a:spLocks noChangeArrowheads="1"/>
          </p:cNvSpPr>
          <p:nvPr/>
        </p:nvSpPr>
        <p:spPr bwMode="auto">
          <a:xfrm>
            <a:off x="5340350" y="2911475"/>
            <a:ext cx="136366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刃具が２種類ある</a:t>
            </a:r>
          </a:p>
        </p:txBody>
      </p:sp>
      <p:sp>
        <p:nvSpPr>
          <p:cNvPr id="129136" name="Line 112"/>
          <p:cNvSpPr>
            <a:spLocks noChangeShapeType="1"/>
          </p:cNvSpPr>
          <p:nvPr/>
        </p:nvSpPr>
        <p:spPr bwMode="auto">
          <a:xfrm>
            <a:off x="5119688" y="4059238"/>
            <a:ext cx="508000"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37" name="Text Box 113"/>
          <p:cNvSpPr txBox="1">
            <a:spLocks noChangeArrowheads="1"/>
          </p:cNvSpPr>
          <p:nvPr/>
        </p:nvSpPr>
        <p:spPr bwMode="auto">
          <a:xfrm>
            <a:off x="4287838" y="3887788"/>
            <a:ext cx="10445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刃具取替えは疲れる</a:t>
            </a:r>
          </a:p>
        </p:txBody>
      </p:sp>
      <p:sp>
        <p:nvSpPr>
          <p:cNvPr id="129138" name="Line 114"/>
          <p:cNvSpPr>
            <a:spLocks noChangeShapeType="1"/>
          </p:cNvSpPr>
          <p:nvPr/>
        </p:nvSpPr>
        <p:spPr bwMode="auto">
          <a:xfrm>
            <a:off x="4832350" y="3236913"/>
            <a:ext cx="477838" cy="827087"/>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39" name="Text Box 115"/>
          <p:cNvSpPr txBox="1">
            <a:spLocks noChangeArrowheads="1"/>
          </p:cNvSpPr>
          <p:nvPr/>
        </p:nvSpPr>
        <p:spPr bwMode="auto">
          <a:xfrm>
            <a:off x="4230688" y="3001963"/>
            <a:ext cx="1160462"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つけにくい</a:t>
            </a:r>
          </a:p>
        </p:txBody>
      </p:sp>
      <p:sp>
        <p:nvSpPr>
          <p:cNvPr id="129140" name="Line 116"/>
          <p:cNvSpPr>
            <a:spLocks noChangeShapeType="1"/>
          </p:cNvSpPr>
          <p:nvPr/>
        </p:nvSpPr>
        <p:spPr bwMode="auto">
          <a:xfrm>
            <a:off x="4833938" y="3541713"/>
            <a:ext cx="187325"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41" name="Text Box 117"/>
          <p:cNvSpPr txBox="1">
            <a:spLocks noChangeArrowheads="1"/>
          </p:cNvSpPr>
          <p:nvPr/>
        </p:nvSpPr>
        <p:spPr bwMode="auto">
          <a:xfrm>
            <a:off x="4211638" y="3354388"/>
            <a:ext cx="8556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マガジンが下向き</a:t>
            </a:r>
          </a:p>
        </p:txBody>
      </p:sp>
      <p:sp>
        <p:nvSpPr>
          <p:cNvPr id="129142" name="Line 118"/>
          <p:cNvSpPr>
            <a:spLocks noChangeShapeType="1"/>
          </p:cNvSpPr>
          <p:nvPr/>
        </p:nvSpPr>
        <p:spPr bwMode="auto">
          <a:xfrm flipH="1">
            <a:off x="6273800" y="5202238"/>
            <a:ext cx="153988" cy="265112"/>
          </a:xfrm>
          <a:prstGeom prst="line">
            <a:avLst/>
          </a:prstGeom>
          <a:noFill/>
          <a:ln w="1905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43" name="Text Box 119"/>
          <p:cNvSpPr txBox="1">
            <a:spLocks noChangeArrowheads="1"/>
          </p:cNvSpPr>
          <p:nvPr/>
        </p:nvSpPr>
        <p:spPr bwMode="auto">
          <a:xfrm>
            <a:off x="6292850" y="4978400"/>
            <a:ext cx="136366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書き方がまちまち</a:t>
            </a:r>
          </a:p>
        </p:txBody>
      </p:sp>
      <p:sp>
        <p:nvSpPr>
          <p:cNvPr id="129144" name="Text Box 120"/>
          <p:cNvSpPr txBox="1">
            <a:spLocks noChangeArrowheads="1"/>
          </p:cNvSpPr>
          <p:nvPr/>
        </p:nvSpPr>
        <p:spPr bwMode="auto">
          <a:xfrm>
            <a:off x="8261350" y="2986088"/>
            <a:ext cx="415925" cy="2625725"/>
          </a:xfrm>
          <a:prstGeom prst="rect">
            <a:avLst/>
          </a:prstGeom>
          <a:solidFill>
            <a:schemeClr val="bg1"/>
          </a:solidFill>
          <a:ln w="1905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刃具取替えに時間がかかる</a:t>
            </a:r>
          </a:p>
        </p:txBody>
      </p:sp>
      <p:sp>
        <p:nvSpPr>
          <p:cNvPr id="129145" name="Line 121"/>
          <p:cNvSpPr>
            <a:spLocks noChangeShapeType="1"/>
          </p:cNvSpPr>
          <p:nvPr/>
        </p:nvSpPr>
        <p:spPr bwMode="auto">
          <a:xfrm flipH="1">
            <a:off x="6486525" y="5997575"/>
            <a:ext cx="109538"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46" name="Line 122"/>
          <p:cNvSpPr>
            <a:spLocks noChangeShapeType="1"/>
          </p:cNvSpPr>
          <p:nvPr/>
        </p:nvSpPr>
        <p:spPr bwMode="auto">
          <a:xfrm flipH="1">
            <a:off x="6553200" y="5978525"/>
            <a:ext cx="109538"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47" name="Line 123"/>
          <p:cNvSpPr>
            <a:spLocks noChangeShapeType="1"/>
          </p:cNvSpPr>
          <p:nvPr/>
        </p:nvSpPr>
        <p:spPr bwMode="auto">
          <a:xfrm flipH="1">
            <a:off x="6591300" y="5988050"/>
            <a:ext cx="109538"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48" name="Line 124"/>
          <p:cNvSpPr>
            <a:spLocks noChangeShapeType="1"/>
          </p:cNvSpPr>
          <p:nvPr/>
        </p:nvSpPr>
        <p:spPr bwMode="auto">
          <a:xfrm flipH="1">
            <a:off x="6653213" y="5992813"/>
            <a:ext cx="109537"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51" name="Line 127"/>
          <p:cNvSpPr>
            <a:spLocks noChangeShapeType="1"/>
          </p:cNvSpPr>
          <p:nvPr/>
        </p:nvSpPr>
        <p:spPr bwMode="auto">
          <a:xfrm flipH="1">
            <a:off x="7343775" y="5711825"/>
            <a:ext cx="109538"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52" name="Line 128"/>
          <p:cNvSpPr>
            <a:spLocks noChangeShapeType="1"/>
          </p:cNvSpPr>
          <p:nvPr/>
        </p:nvSpPr>
        <p:spPr bwMode="auto">
          <a:xfrm flipH="1">
            <a:off x="7396163" y="5707063"/>
            <a:ext cx="109537"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53" name="Line 129"/>
          <p:cNvSpPr>
            <a:spLocks noChangeShapeType="1"/>
          </p:cNvSpPr>
          <p:nvPr/>
        </p:nvSpPr>
        <p:spPr bwMode="auto">
          <a:xfrm flipH="1">
            <a:off x="7448550" y="5716588"/>
            <a:ext cx="109538"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54" name="Line 130"/>
          <p:cNvSpPr>
            <a:spLocks noChangeShapeType="1"/>
          </p:cNvSpPr>
          <p:nvPr/>
        </p:nvSpPr>
        <p:spPr bwMode="auto">
          <a:xfrm flipH="1">
            <a:off x="7500938" y="5711825"/>
            <a:ext cx="109537"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55" name="Line 131"/>
          <p:cNvSpPr>
            <a:spLocks noChangeShapeType="1"/>
          </p:cNvSpPr>
          <p:nvPr/>
        </p:nvSpPr>
        <p:spPr bwMode="auto">
          <a:xfrm>
            <a:off x="7358063" y="5791200"/>
            <a:ext cx="276225" cy="0"/>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56" name="Line 132"/>
          <p:cNvSpPr>
            <a:spLocks noChangeShapeType="1"/>
          </p:cNvSpPr>
          <p:nvPr/>
        </p:nvSpPr>
        <p:spPr bwMode="auto">
          <a:xfrm flipH="1">
            <a:off x="7667625" y="5707063"/>
            <a:ext cx="109538"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57" name="Line 133"/>
          <p:cNvSpPr>
            <a:spLocks noChangeShapeType="1"/>
          </p:cNvSpPr>
          <p:nvPr/>
        </p:nvSpPr>
        <p:spPr bwMode="auto">
          <a:xfrm flipH="1">
            <a:off x="7720013" y="5702300"/>
            <a:ext cx="109537"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58" name="Line 134"/>
          <p:cNvSpPr>
            <a:spLocks noChangeShapeType="1"/>
          </p:cNvSpPr>
          <p:nvPr/>
        </p:nvSpPr>
        <p:spPr bwMode="auto">
          <a:xfrm flipH="1">
            <a:off x="7772400" y="5711825"/>
            <a:ext cx="109538"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59" name="Line 135"/>
          <p:cNvSpPr>
            <a:spLocks noChangeShapeType="1"/>
          </p:cNvSpPr>
          <p:nvPr/>
        </p:nvSpPr>
        <p:spPr bwMode="auto">
          <a:xfrm flipH="1">
            <a:off x="7824788" y="5707063"/>
            <a:ext cx="109537"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60" name="Line 136"/>
          <p:cNvSpPr>
            <a:spLocks noChangeShapeType="1"/>
          </p:cNvSpPr>
          <p:nvPr/>
        </p:nvSpPr>
        <p:spPr bwMode="auto">
          <a:xfrm>
            <a:off x="7681913" y="5786438"/>
            <a:ext cx="276225" cy="0"/>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61" name="Line 137"/>
          <p:cNvSpPr>
            <a:spLocks noChangeShapeType="1"/>
          </p:cNvSpPr>
          <p:nvPr/>
        </p:nvSpPr>
        <p:spPr bwMode="auto">
          <a:xfrm flipH="1">
            <a:off x="5791200" y="3330575"/>
            <a:ext cx="109538"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62" name="Line 138"/>
          <p:cNvSpPr>
            <a:spLocks noChangeShapeType="1"/>
          </p:cNvSpPr>
          <p:nvPr/>
        </p:nvSpPr>
        <p:spPr bwMode="auto">
          <a:xfrm flipH="1">
            <a:off x="5843588" y="3325813"/>
            <a:ext cx="109537"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63" name="Line 139"/>
          <p:cNvSpPr>
            <a:spLocks noChangeShapeType="1"/>
          </p:cNvSpPr>
          <p:nvPr/>
        </p:nvSpPr>
        <p:spPr bwMode="auto">
          <a:xfrm flipH="1">
            <a:off x="5895975" y="3335338"/>
            <a:ext cx="109538"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64" name="Line 140"/>
          <p:cNvSpPr>
            <a:spLocks noChangeShapeType="1"/>
          </p:cNvSpPr>
          <p:nvPr/>
        </p:nvSpPr>
        <p:spPr bwMode="auto">
          <a:xfrm flipH="1">
            <a:off x="5948363" y="3330575"/>
            <a:ext cx="109537"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65" name="Line 141"/>
          <p:cNvSpPr>
            <a:spLocks noChangeShapeType="1"/>
          </p:cNvSpPr>
          <p:nvPr/>
        </p:nvSpPr>
        <p:spPr bwMode="auto">
          <a:xfrm>
            <a:off x="5805488" y="3409950"/>
            <a:ext cx="276225" cy="0"/>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66" name="Line 142"/>
          <p:cNvSpPr>
            <a:spLocks noChangeShapeType="1"/>
          </p:cNvSpPr>
          <p:nvPr/>
        </p:nvSpPr>
        <p:spPr bwMode="auto">
          <a:xfrm flipH="1">
            <a:off x="5953125" y="3478213"/>
            <a:ext cx="109538"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67" name="Line 143"/>
          <p:cNvSpPr>
            <a:spLocks noChangeShapeType="1"/>
          </p:cNvSpPr>
          <p:nvPr/>
        </p:nvSpPr>
        <p:spPr bwMode="auto">
          <a:xfrm flipH="1">
            <a:off x="6019800" y="3459163"/>
            <a:ext cx="109538"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68" name="Line 144"/>
          <p:cNvSpPr>
            <a:spLocks noChangeShapeType="1"/>
          </p:cNvSpPr>
          <p:nvPr/>
        </p:nvSpPr>
        <p:spPr bwMode="auto">
          <a:xfrm flipH="1">
            <a:off x="6057900" y="3468688"/>
            <a:ext cx="109538"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69" name="Line 145"/>
          <p:cNvSpPr>
            <a:spLocks noChangeShapeType="1"/>
          </p:cNvSpPr>
          <p:nvPr/>
        </p:nvSpPr>
        <p:spPr bwMode="auto">
          <a:xfrm flipH="1">
            <a:off x="6119813" y="3473450"/>
            <a:ext cx="109537"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70" name="Line 146"/>
          <p:cNvSpPr>
            <a:spLocks noChangeShapeType="1"/>
          </p:cNvSpPr>
          <p:nvPr/>
        </p:nvSpPr>
        <p:spPr bwMode="auto">
          <a:xfrm flipH="1">
            <a:off x="7458075" y="5040313"/>
            <a:ext cx="109538"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71" name="Line 147"/>
          <p:cNvSpPr>
            <a:spLocks noChangeShapeType="1"/>
          </p:cNvSpPr>
          <p:nvPr/>
        </p:nvSpPr>
        <p:spPr bwMode="auto">
          <a:xfrm flipH="1">
            <a:off x="7524750" y="5021263"/>
            <a:ext cx="109538"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72" name="Line 148"/>
          <p:cNvSpPr>
            <a:spLocks noChangeShapeType="1"/>
          </p:cNvSpPr>
          <p:nvPr/>
        </p:nvSpPr>
        <p:spPr bwMode="auto">
          <a:xfrm flipH="1">
            <a:off x="7577138" y="5045075"/>
            <a:ext cx="109537"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73" name="Line 149"/>
          <p:cNvSpPr>
            <a:spLocks noChangeShapeType="1"/>
          </p:cNvSpPr>
          <p:nvPr/>
        </p:nvSpPr>
        <p:spPr bwMode="auto">
          <a:xfrm flipH="1">
            <a:off x="4329113" y="2868613"/>
            <a:ext cx="109537"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74" name="Line 150"/>
          <p:cNvSpPr>
            <a:spLocks noChangeShapeType="1"/>
          </p:cNvSpPr>
          <p:nvPr/>
        </p:nvSpPr>
        <p:spPr bwMode="auto">
          <a:xfrm flipH="1">
            <a:off x="4395788" y="2849563"/>
            <a:ext cx="109537"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75" name="Line 151"/>
          <p:cNvSpPr>
            <a:spLocks noChangeShapeType="1"/>
          </p:cNvSpPr>
          <p:nvPr/>
        </p:nvSpPr>
        <p:spPr bwMode="auto">
          <a:xfrm flipH="1">
            <a:off x="4448175" y="2873375"/>
            <a:ext cx="109538"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76" name="Line 152"/>
          <p:cNvSpPr>
            <a:spLocks noChangeShapeType="1"/>
          </p:cNvSpPr>
          <p:nvPr/>
        </p:nvSpPr>
        <p:spPr bwMode="auto">
          <a:xfrm flipH="1">
            <a:off x="4814888" y="3683000"/>
            <a:ext cx="109537"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77" name="Line 153"/>
          <p:cNvSpPr>
            <a:spLocks noChangeShapeType="1"/>
          </p:cNvSpPr>
          <p:nvPr/>
        </p:nvSpPr>
        <p:spPr bwMode="auto">
          <a:xfrm flipH="1">
            <a:off x="4867275" y="3678238"/>
            <a:ext cx="109538"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78" name="Line 154"/>
          <p:cNvSpPr>
            <a:spLocks noChangeShapeType="1"/>
          </p:cNvSpPr>
          <p:nvPr/>
        </p:nvSpPr>
        <p:spPr bwMode="auto">
          <a:xfrm flipH="1">
            <a:off x="4919663" y="3687763"/>
            <a:ext cx="109537"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79" name="Line 155"/>
          <p:cNvSpPr>
            <a:spLocks noChangeShapeType="1"/>
          </p:cNvSpPr>
          <p:nvPr/>
        </p:nvSpPr>
        <p:spPr bwMode="auto">
          <a:xfrm flipH="1">
            <a:off x="4972050" y="3683000"/>
            <a:ext cx="109538"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80" name="Line 156"/>
          <p:cNvSpPr>
            <a:spLocks noChangeShapeType="1"/>
          </p:cNvSpPr>
          <p:nvPr/>
        </p:nvSpPr>
        <p:spPr bwMode="auto">
          <a:xfrm>
            <a:off x="4829175" y="3762375"/>
            <a:ext cx="276225" cy="0"/>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81" name="Text Box 157"/>
          <p:cNvSpPr txBox="1">
            <a:spLocks noChangeArrowheads="1"/>
          </p:cNvSpPr>
          <p:nvPr/>
        </p:nvSpPr>
        <p:spPr bwMode="auto">
          <a:xfrm>
            <a:off x="4530725" y="6246813"/>
            <a:ext cx="4408488" cy="517525"/>
          </a:xfrm>
          <a:prstGeom prst="rect">
            <a:avLst/>
          </a:prstGeom>
          <a:solidFill>
            <a:srgbClr val="FF99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問題が発生した都度、その要因のところにチェックマークを記入し多くついた要因を主要因とする方法です</a:t>
            </a:r>
          </a:p>
        </p:txBody>
      </p:sp>
      <p:sp>
        <p:nvSpPr>
          <p:cNvPr id="129032" name="Text Box 8"/>
          <p:cNvSpPr txBox="1">
            <a:spLocks noChangeArrowheads="1"/>
          </p:cNvSpPr>
          <p:nvPr/>
        </p:nvSpPr>
        <p:spPr bwMode="auto">
          <a:xfrm>
            <a:off x="196850" y="1855788"/>
            <a:ext cx="4297363" cy="336550"/>
          </a:xfrm>
          <a:prstGeom prst="rect">
            <a:avLst/>
          </a:prstGeom>
          <a:solidFill>
            <a:srgbClr val="FF99CC"/>
          </a:solidFill>
          <a:ln>
            <a:noFill/>
          </a:ln>
          <a:effectLst/>
          <a:extLst>
            <a:ext uri="{91240B29-F687-4F45-9708-019B960494DF}">
              <a14:hiddenLine xmlns:a14="http://schemas.microsoft.com/office/drawing/2010/main" w="12700" cap="rnd">
                <a:solidFill>
                  <a:srgbClr val="FF0000"/>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1)</a:t>
            </a:r>
            <a:r>
              <a:rPr lang="ja-JP" altLang="en-US" sz="1600" b="1"/>
              <a:t>全員の意見（</a:t>
            </a:r>
            <a:r>
              <a:rPr lang="ja-JP" altLang="en-US" sz="1400" b="1"/>
              <a:t>経験・知識</a:t>
            </a:r>
            <a:r>
              <a:rPr lang="ja-JP" altLang="en-US" sz="1600" b="1"/>
              <a:t>）で決める</a:t>
            </a:r>
          </a:p>
        </p:txBody>
      </p:sp>
      <p:grpSp>
        <p:nvGrpSpPr>
          <p:cNvPr id="129188" name="Group 164"/>
          <p:cNvGrpSpPr>
            <a:grpSpLocks/>
          </p:cNvGrpSpPr>
          <p:nvPr/>
        </p:nvGrpSpPr>
        <p:grpSpPr bwMode="auto">
          <a:xfrm>
            <a:off x="466725" y="2247900"/>
            <a:ext cx="3600450" cy="1855788"/>
            <a:chOff x="294" y="1416"/>
            <a:chExt cx="2268" cy="1169"/>
          </a:xfrm>
        </p:grpSpPr>
        <p:sp>
          <p:nvSpPr>
            <p:cNvPr id="129054" name="Oval 30"/>
            <p:cNvSpPr>
              <a:spLocks noChangeArrowheads="1"/>
            </p:cNvSpPr>
            <p:nvPr/>
          </p:nvSpPr>
          <p:spPr bwMode="auto">
            <a:xfrm>
              <a:off x="1337" y="2139"/>
              <a:ext cx="978" cy="202"/>
            </a:xfrm>
            <a:prstGeom prst="ellipse">
              <a:avLst/>
            </a:prstGeom>
            <a:solidFill>
              <a:srgbClr val="FFCC99"/>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9036" name="Line 12"/>
            <p:cNvSpPr>
              <a:spLocks noChangeShapeType="1"/>
            </p:cNvSpPr>
            <p:nvPr/>
          </p:nvSpPr>
          <p:spPr bwMode="auto">
            <a:xfrm flipV="1">
              <a:off x="965" y="1973"/>
              <a:ext cx="189" cy="328"/>
            </a:xfrm>
            <a:prstGeom prst="line">
              <a:avLst/>
            </a:prstGeom>
            <a:noFill/>
            <a:ln w="28575">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037" name="Line 13"/>
            <p:cNvSpPr>
              <a:spLocks noChangeShapeType="1"/>
            </p:cNvSpPr>
            <p:nvPr/>
          </p:nvSpPr>
          <p:spPr bwMode="auto">
            <a:xfrm>
              <a:off x="710" y="1638"/>
              <a:ext cx="196" cy="340"/>
            </a:xfrm>
            <a:prstGeom prst="line">
              <a:avLst/>
            </a:prstGeom>
            <a:noFill/>
            <a:ln w="28575">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038" name="Line 14"/>
            <p:cNvSpPr>
              <a:spLocks noChangeShapeType="1"/>
            </p:cNvSpPr>
            <p:nvPr/>
          </p:nvSpPr>
          <p:spPr bwMode="auto">
            <a:xfrm>
              <a:off x="1652" y="1619"/>
              <a:ext cx="200" cy="346"/>
            </a:xfrm>
            <a:prstGeom prst="line">
              <a:avLst/>
            </a:prstGeom>
            <a:noFill/>
            <a:ln w="28575">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039" name="Text Box 15"/>
            <p:cNvSpPr txBox="1">
              <a:spLocks noChangeArrowheads="1"/>
            </p:cNvSpPr>
            <p:nvPr/>
          </p:nvSpPr>
          <p:spPr bwMode="auto">
            <a:xfrm>
              <a:off x="462" y="1428"/>
              <a:ext cx="493"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機械</a:t>
              </a:r>
            </a:p>
          </p:txBody>
        </p:sp>
        <p:sp>
          <p:nvSpPr>
            <p:cNvPr id="129040" name="Text Box 16"/>
            <p:cNvSpPr txBox="1">
              <a:spLocks noChangeArrowheads="1"/>
            </p:cNvSpPr>
            <p:nvPr/>
          </p:nvSpPr>
          <p:spPr bwMode="auto">
            <a:xfrm>
              <a:off x="1413" y="1416"/>
              <a:ext cx="482"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環境</a:t>
              </a:r>
            </a:p>
          </p:txBody>
        </p:sp>
        <p:sp>
          <p:nvSpPr>
            <p:cNvPr id="129041" name="Text Box 17"/>
            <p:cNvSpPr txBox="1">
              <a:spLocks noChangeArrowheads="1"/>
            </p:cNvSpPr>
            <p:nvPr/>
          </p:nvSpPr>
          <p:spPr bwMode="auto">
            <a:xfrm>
              <a:off x="684" y="2316"/>
              <a:ext cx="465"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刃具</a:t>
              </a:r>
            </a:p>
          </p:txBody>
        </p:sp>
        <p:sp>
          <p:nvSpPr>
            <p:cNvPr id="129050" name="Line 26"/>
            <p:cNvSpPr>
              <a:spLocks noChangeShapeType="1"/>
            </p:cNvSpPr>
            <p:nvPr/>
          </p:nvSpPr>
          <p:spPr bwMode="auto">
            <a:xfrm>
              <a:off x="294" y="1962"/>
              <a:ext cx="2011" cy="0"/>
            </a:xfrm>
            <a:prstGeom prst="line">
              <a:avLst/>
            </a:prstGeom>
            <a:noFill/>
            <a:ln w="28575">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051" name="Text Box 27"/>
            <p:cNvSpPr txBox="1">
              <a:spLocks noChangeArrowheads="1"/>
            </p:cNvSpPr>
            <p:nvPr/>
          </p:nvSpPr>
          <p:spPr bwMode="auto">
            <a:xfrm>
              <a:off x="2332" y="1416"/>
              <a:ext cx="230" cy="1169"/>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刃具取替えに時間がかかる</a:t>
              </a:r>
            </a:p>
          </p:txBody>
        </p:sp>
        <p:sp>
          <p:nvSpPr>
            <p:cNvPr id="129053" name="Line 29"/>
            <p:cNvSpPr>
              <a:spLocks noChangeShapeType="1"/>
            </p:cNvSpPr>
            <p:nvPr/>
          </p:nvSpPr>
          <p:spPr bwMode="auto">
            <a:xfrm flipH="1">
              <a:off x="1010" y="2222"/>
              <a:ext cx="356"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055" name="Text Box 31"/>
            <p:cNvSpPr txBox="1">
              <a:spLocks noChangeArrowheads="1"/>
            </p:cNvSpPr>
            <p:nvPr/>
          </p:nvSpPr>
          <p:spPr bwMode="auto">
            <a:xfrm>
              <a:off x="1396" y="2162"/>
              <a:ext cx="868" cy="1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008000"/>
                  </a:solidFill>
                </a:rPr>
                <a:t>刃具図が見にくい</a:t>
              </a:r>
            </a:p>
          </p:txBody>
        </p:sp>
        <p:sp>
          <p:nvSpPr>
            <p:cNvPr id="129056" name="Line 32"/>
            <p:cNvSpPr>
              <a:spLocks noChangeShapeType="1"/>
            </p:cNvSpPr>
            <p:nvPr/>
          </p:nvSpPr>
          <p:spPr bwMode="auto">
            <a:xfrm flipH="1" flipV="1">
              <a:off x="1208" y="2222"/>
              <a:ext cx="74" cy="128"/>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057" name="Line 33"/>
            <p:cNvSpPr>
              <a:spLocks noChangeShapeType="1"/>
            </p:cNvSpPr>
            <p:nvPr/>
          </p:nvSpPr>
          <p:spPr bwMode="auto">
            <a:xfrm flipH="1">
              <a:off x="1135" y="2066"/>
              <a:ext cx="156" cy="156"/>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058" name="Text Box 34"/>
            <p:cNvSpPr txBox="1">
              <a:spLocks noChangeArrowheads="1"/>
            </p:cNvSpPr>
            <p:nvPr/>
          </p:nvSpPr>
          <p:spPr bwMode="auto">
            <a:xfrm>
              <a:off x="1102" y="1966"/>
              <a:ext cx="96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000"/>
                <a:t>書き方がまちまち</a:t>
              </a:r>
            </a:p>
          </p:txBody>
        </p:sp>
        <p:sp>
          <p:nvSpPr>
            <p:cNvPr id="129059" name="Text Box 35"/>
            <p:cNvSpPr txBox="1">
              <a:spLocks noChangeArrowheads="1"/>
            </p:cNvSpPr>
            <p:nvPr/>
          </p:nvSpPr>
          <p:spPr bwMode="auto">
            <a:xfrm>
              <a:off x="1072" y="2332"/>
              <a:ext cx="81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000"/>
                <a:t>大きすぎる</a:t>
              </a:r>
            </a:p>
          </p:txBody>
        </p:sp>
        <p:sp>
          <p:nvSpPr>
            <p:cNvPr id="129060" name="Line 36"/>
            <p:cNvSpPr>
              <a:spLocks noChangeShapeType="1"/>
            </p:cNvSpPr>
            <p:nvPr/>
          </p:nvSpPr>
          <p:spPr bwMode="auto">
            <a:xfrm flipH="1">
              <a:off x="853" y="1727"/>
              <a:ext cx="201" cy="116"/>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061" name="Line 37"/>
            <p:cNvSpPr>
              <a:spLocks noChangeShapeType="1"/>
            </p:cNvSpPr>
            <p:nvPr/>
          </p:nvSpPr>
          <p:spPr bwMode="auto">
            <a:xfrm>
              <a:off x="552" y="1747"/>
              <a:ext cx="284" cy="82"/>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062" name="Line 38"/>
            <p:cNvSpPr>
              <a:spLocks noChangeShapeType="1"/>
            </p:cNvSpPr>
            <p:nvPr/>
          </p:nvSpPr>
          <p:spPr bwMode="auto">
            <a:xfrm flipH="1">
              <a:off x="1775" y="1673"/>
              <a:ext cx="247" cy="143"/>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063" name="Line 39"/>
            <p:cNvSpPr>
              <a:spLocks noChangeShapeType="1"/>
            </p:cNvSpPr>
            <p:nvPr/>
          </p:nvSpPr>
          <p:spPr bwMode="auto">
            <a:xfrm>
              <a:off x="1465" y="1765"/>
              <a:ext cx="265"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064" name="Line 40"/>
            <p:cNvSpPr>
              <a:spLocks noChangeShapeType="1"/>
            </p:cNvSpPr>
            <p:nvPr/>
          </p:nvSpPr>
          <p:spPr bwMode="auto">
            <a:xfrm flipV="1">
              <a:off x="1565" y="1765"/>
              <a:ext cx="55" cy="118"/>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82" name="Line 158"/>
            <p:cNvSpPr>
              <a:spLocks noChangeShapeType="1"/>
            </p:cNvSpPr>
            <p:nvPr/>
          </p:nvSpPr>
          <p:spPr bwMode="auto">
            <a:xfrm>
              <a:off x="640" y="2121"/>
              <a:ext cx="430"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9183" name="Line 159"/>
            <p:cNvSpPr>
              <a:spLocks noChangeShapeType="1"/>
            </p:cNvSpPr>
            <p:nvPr/>
          </p:nvSpPr>
          <p:spPr bwMode="auto">
            <a:xfrm flipV="1">
              <a:off x="731" y="2121"/>
              <a:ext cx="119" cy="119"/>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29184" name="Text Box 160"/>
          <p:cNvSpPr txBox="1">
            <a:spLocks noChangeArrowheads="1"/>
          </p:cNvSpPr>
          <p:nvPr/>
        </p:nvSpPr>
        <p:spPr bwMode="auto">
          <a:xfrm>
            <a:off x="8521700" y="157163"/>
            <a:ext cx="5365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１４</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9028"/>
                                        </p:tgtEl>
                                        <p:attrNameLst>
                                          <p:attrName>style.visibility</p:attrName>
                                        </p:attrNameLst>
                                      </p:cBhvr>
                                      <p:to>
                                        <p:strVal val="visible"/>
                                      </p:to>
                                    </p:set>
                                    <p:anim calcmode="lin" valueType="num">
                                      <p:cBhvr additive="base">
                                        <p:cTn id="7" dur="500" fill="hold"/>
                                        <p:tgtEl>
                                          <p:spTgt spid="129028"/>
                                        </p:tgtEl>
                                        <p:attrNameLst>
                                          <p:attrName>ppt_x</p:attrName>
                                        </p:attrNameLst>
                                      </p:cBhvr>
                                      <p:tavLst>
                                        <p:tav tm="0">
                                          <p:val>
                                            <p:strVal val="0-#ppt_w/2"/>
                                          </p:val>
                                        </p:tav>
                                        <p:tav tm="100000">
                                          <p:val>
                                            <p:strVal val="#ppt_x"/>
                                          </p:val>
                                        </p:tav>
                                      </p:tavLst>
                                    </p:anim>
                                    <p:anim calcmode="lin" valueType="num">
                                      <p:cBhvr additive="base">
                                        <p:cTn id="8" dur="500" fill="hold"/>
                                        <p:tgtEl>
                                          <p:spTgt spid="12902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9029"/>
                                        </p:tgtEl>
                                        <p:attrNameLst>
                                          <p:attrName>style.visibility</p:attrName>
                                        </p:attrNameLst>
                                      </p:cBhvr>
                                      <p:to>
                                        <p:strVal val="visible"/>
                                      </p:to>
                                    </p:set>
                                    <p:anim calcmode="lin" valueType="num">
                                      <p:cBhvr additive="base">
                                        <p:cTn id="13" dur="500" fill="hold"/>
                                        <p:tgtEl>
                                          <p:spTgt spid="129029"/>
                                        </p:tgtEl>
                                        <p:attrNameLst>
                                          <p:attrName>ppt_x</p:attrName>
                                        </p:attrNameLst>
                                      </p:cBhvr>
                                      <p:tavLst>
                                        <p:tav tm="0">
                                          <p:val>
                                            <p:strVal val="0-#ppt_w/2"/>
                                          </p:val>
                                        </p:tav>
                                        <p:tav tm="100000">
                                          <p:val>
                                            <p:strVal val="#ppt_x"/>
                                          </p:val>
                                        </p:tav>
                                      </p:tavLst>
                                    </p:anim>
                                    <p:anim calcmode="lin" valueType="num">
                                      <p:cBhvr additive="base">
                                        <p:cTn id="14" dur="500" fill="hold"/>
                                        <p:tgtEl>
                                          <p:spTgt spid="12902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29186"/>
                                        </p:tgtEl>
                                        <p:attrNameLst>
                                          <p:attrName>style.visibility</p:attrName>
                                        </p:attrNameLst>
                                      </p:cBhvr>
                                      <p:to>
                                        <p:strVal val="visible"/>
                                      </p:to>
                                    </p:set>
                                    <p:anim calcmode="lin" valueType="num">
                                      <p:cBhvr additive="base">
                                        <p:cTn id="19" dur="500" fill="hold"/>
                                        <p:tgtEl>
                                          <p:spTgt spid="129186"/>
                                        </p:tgtEl>
                                        <p:attrNameLst>
                                          <p:attrName>ppt_x</p:attrName>
                                        </p:attrNameLst>
                                      </p:cBhvr>
                                      <p:tavLst>
                                        <p:tav tm="0">
                                          <p:val>
                                            <p:strVal val="0-#ppt_w/2"/>
                                          </p:val>
                                        </p:tav>
                                        <p:tav tm="100000">
                                          <p:val>
                                            <p:strVal val="#ppt_x"/>
                                          </p:val>
                                        </p:tav>
                                      </p:tavLst>
                                    </p:anim>
                                    <p:anim calcmode="lin" valueType="num">
                                      <p:cBhvr additive="base">
                                        <p:cTn id="20" dur="500" fill="hold"/>
                                        <p:tgtEl>
                                          <p:spTgt spid="1291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28" grpId="0" autoUpdateAnimBg="0"/>
      <p:bldP spid="129029"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527" name="Rectangle 39"/>
          <p:cNvSpPr>
            <a:spLocks noChangeArrowheads="1"/>
          </p:cNvSpPr>
          <p:nvPr/>
        </p:nvSpPr>
        <p:spPr bwMode="auto">
          <a:xfrm>
            <a:off x="209550" y="198438"/>
            <a:ext cx="5381625" cy="519112"/>
          </a:xfrm>
          <a:prstGeom prst="rect">
            <a:avLst/>
          </a:prstGeom>
          <a:solidFill>
            <a:srgbClr val="66FF66"/>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b="1"/>
              <a:t>手順７　</a:t>
            </a:r>
            <a:r>
              <a:rPr lang="ja-JP" altLang="en-US" sz="2800" b="1"/>
              <a:t>関連事項を記入する</a:t>
            </a:r>
            <a:r>
              <a:rPr lang="ja-JP" altLang="en-US" b="1"/>
              <a:t>　</a:t>
            </a:r>
            <a:endParaRPr lang="ja-JP" altLang="en-US"/>
          </a:p>
        </p:txBody>
      </p:sp>
      <p:sp>
        <p:nvSpPr>
          <p:cNvPr id="63613" name="Text Box 125"/>
          <p:cNvSpPr txBox="1">
            <a:spLocks noChangeArrowheads="1"/>
          </p:cNvSpPr>
          <p:nvPr/>
        </p:nvSpPr>
        <p:spPr bwMode="auto">
          <a:xfrm>
            <a:off x="8580438" y="142875"/>
            <a:ext cx="4921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１５</a:t>
            </a:r>
          </a:p>
        </p:txBody>
      </p:sp>
      <p:sp>
        <p:nvSpPr>
          <p:cNvPr id="63624" name="Text Box 136"/>
          <p:cNvSpPr txBox="1">
            <a:spLocks noChangeArrowheads="1"/>
          </p:cNvSpPr>
          <p:nvPr/>
        </p:nvSpPr>
        <p:spPr bwMode="auto">
          <a:xfrm>
            <a:off x="1436688" y="6288088"/>
            <a:ext cx="4718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b="1"/>
              <a:t>図７　「食堂の入口が混雑する」の特性要因図</a:t>
            </a:r>
          </a:p>
        </p:txBody>
      </p:sp>
      <p:grpSp>
        <p:nvGrpSpPr>
          <p:cNvPr id="64034" name="Group 546"/>
          <p:cNvGrpSpPr>
            <a:grpSpLocks/>
          </p:cNvGrpSpPr>
          <p:nvPr/>
        </p:nvGrpSpPr>
        <p:grpSpPr bwMode="auto">
          <a:xfrm>
            <a:off x="6202363" y="5781675"/>
            <a:ext cx="2803525" cy="669925"/>
            <a:chOff x="3907" y="3642"/>
            <a:chExt cx="1766" cy="422"/>
          </a:xfrm>
        </p:grpSpPr>
        <p:sp>
          <p:nvSpPr>
            <p:cNvPr id="63712" name="Text Box 224"/>
            <p:cNvSpPr txBox="1">
              <a:spLocks noChangeArrowheads="1"/>
            </p:cNvSpPr>
            <p:nvPr/>
          </p:nvSpPr>
          <p:spPr bwMode="auto">
            <a:xfrm>
              <a:off x="4252" y="3756"/>
              <a:ext cx="1319" cy="1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北原冬子</a:t>
              </a:r>
            </a:p>
          </p:txBody>
        </p:sp>
        <p:sp>
          <p:nvSpPr>
            <p:cNvPr id="63711" name="Text Box 223"/>
            <p:cNvSpPr txBox="1">
              <a:spLocks noChangeArrowheads="1"/>
            </p:cNvSpPr>
            <p:nvPr/>
          </p:nvSpPr>
          <p:spPr bwMode="auto">
            <a:xfrm>
              <a:off x="3907" y="3642"/>
              <a:ext cx="1700" cy="1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作成者：　○○○サークル</a:t>
              </a:r>
            </a:p>
          </p:txBody>
        </p:sp>
        <p:sp>
          <p:nvSpPr>
            <p:cNvPr id="63713" name="Text Box 225"/>
            <p:cNvSpPr txBox="1">
              <a:spLocks noChangeArrowheads="1"/>
            </p:cNvSpPr>
            <p:nvPr/>
          </p:nvSpPr>
          <p:spPr bwMode="auto">
            <a:xfrm>
              <a:off x="4085" y="3891"/>
              <a:ext cx="1588" cy="1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作成日：　平成１８年１０月２１日</a:t>
              </a:r>
            </a:p>
          </p:txBody>
        </p:sp>
      </p:grpSp>
      <p:sp>
        <p:nvSpPr>
          <p:cNvPr id="63717" name="Text Box 229"/>
          <p:cNvSpPr txBox="1">
            <a:spLocks noChangeArrowheads="1"/>
          </p:cNvSpPr>
          <p:nvPr/>
        </p:nvSpPr>
        <p:spPr bwMode="auto">
          <a:xfrm>
            <a:off x="217488" y="898525"/>
            <a:ext cx="8621712" cy="349250"/>
          </a:xfrm>
          <a:prstGeom prst="rect">
            <a:avLst/>
          </a:prstGeom>
          <a:solidFill>
            <a:srgbClr val="FFFF99"/>
          </a:solidFill>
          <a:ln w="12700" cap="rnd">
            <a:solidFill>
              <a:srgbClr val="FF0000"/>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余白の部分に特性要因図の</a:t>
            </a:r>
            <a:r>
              <a:rPr lang="ja-JP" altLang="en-US" sz="1600">
                <a:solidFill>
                  <a:srgbClr val="FF3300"/>
                </a:solidFill>
              </a:rPr>
              <a:t>名称</a:t>
            </a:r>
            <a:r>
              <a:rPr lang="ja-JP" altLang="en-US" sz="1600"/>
              <a:t>、</a:t>
            </a:r>
            <a:r>
              <a:rPr lang="ja-JP" altLang="en-US" sz="1600">
                <a:solidFill>
                  <a:srgbClr val="FF3300"/>
                </a:solidFill>
              </a:rPr>
              <a:t>作成年月日</a:t>
            </a:r>
            <a:r>
              <a:rPr lang="ja-JP" altLang="en-US" sz="1600"/>
              <a:t>、</a:t>
            </a:r>
            <a:r>
              <a:rPr lang="ja-JP" altLang="en-US" sz="1600">
                <a:solidFill>
                  <a:srgbClr val="FF3300"/>
                </a:solidFill>
              </a:rPr>
              <a:t>作成者</a:t>
            </a:r>
            <a:r>
              <a:rPr lang="ja-JP" altLang="en-US" sz="1600"/>
              <a:t>など関連事項を記入し完成です。</a:t>
            </a:r>
          </a:p>
        </p:txBody>
      </p:sp>
      <p:grpSp>
        <p:nvGrpSpPr>
          <p:cNvPr id="64035" name="Group 547"/>
          <p:cNvGrpSpPr>
            <a:grpSpLocks/>
          </p:cNvGrpSpPr>
          <p:nvPr/>
        </p:nvGrpSpPr>
        <p:grpSpPr bwMode="auto">
          <a:xfrm>
            <a:off x="0" y="1619250"/>
            <a:ext cx="8780463" cy="4110038"/>
            <a:chOff x="0" y="1020"/>
            <a:chExt cx="5531" cy="2589"/>
          </a:xfrm>
        </p:grpSpPr>
        <p:sp>
          <p:nvSpPr>
            <p:cNvPr id="64031" name="Oval 543"/>
            <p:cNvSpPr>
              <a:spLocks noChangeArrowheads="1"/>
            </p:cNvSpPr>
            <p:nvPr/>
          </p:nvSpPr>
          <p:spPr bwMode="auto">
            <a:xfrm>
              <a:off x="3400" y="1492"/>
              <a:ext cx="1416" cy="138"/>
            </a:xfrm>
            <a:prstGeom prst="ellipse">
              <a:avLst/>
            </a:prstGeom>
            <a:solidFill>
              <a:srgbClr val="CCECFF"/>
            </a:solidFill>
            <a:ln w="22225">
              <a:solidFill>
                <a:srgbClr val="FF00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4032" name="Oval 544"/>
            <p:cNvSpPr>
              <a:spLocks noChangeArrowheads="1"/>
            </p:cNvSpPr>
            <p:nvPr/>
          </p:nvSpPr>
          <p:spPr bwMode="auto">
            <a:xfrm>
              <a:off x="136" y="2141"/>
              <a:ext cx="942" cy="184"/>
            </a:xfrm>
            <a:prstGeom prst="ellipse">
              <a:avLst/>
            </a:prstGeom>
            <a:solidFill>
              <a:srgbClr val="CCECFF"/>
            </a:solidFill>
            <a:ln w="22225">
              <a:solidFill>
                <a:srgbClr val="FF00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4030" name="Oval 542"/>
            <p:cNvSpPr>
              <a:spLocks noChangeArrowheads="1"/>
            </p:cNvSpPr>
            <p:nvPr/>
          </p:nvSpPr>
          <p:spPr bwMode="auto">
            <a:xfrm>
              <a:off x="4516" y="3061"/>
              <a:ext cx="924" cy="156"/>
            </a:xfrm>
            <a:prstGeom prst="ellipse">
              <a:avLst/>
            </a:prstGeom>
            <a:solidFill>
              <a:srgbClr val="CCECFF">
                <a:alpha val="50000"/>
              </a:srgbClr>
            </a:solidFill>
            <a:ln w="22225">
              <a:solidFill>
                <a:srgbClr val="FF00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3950" name="Text Box 462"/>
            <p:cNvSpPr txBox="1">
              <a:spLocks noChangeArrowheads="1"/>
            </p:cNvSpPr>
            <p:nvPr/>
          </p:nvSpPr>
          <p:spPr bwMode="auto">
            <a:xfrm>
              <a:off x="5229" y="1726"/>
              <a:ext cx="302" cy="134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6200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食堂が混雑する</a:t>
              </a:r>
            </a:p>
          </p:txBody>
        </p:sp>
        <p:sp>
          <p:nvSpPr>
            <p:cNvPr id="63951" name="Line 463"/>
            <p:cNvSpPr>
              <a:spLocks noChangeShapeType="1"/>
            </p:cNvSpPr>
            <p:nvPr/>
          </p:nvSpPr>
          <p:spPr bwMode="auto">
            <a:xfrm>
              <a:off x="526" y="2387"/>
              <a:ext cx="4691" cy="0"/>
            </a:xfrm>
            <a:prstGeom prst="line">
              <a:avLst/>
            </a:prstGeom>
            <a:noFill/>
            <a:ln w="381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3952" name="Text Box 464"/>
            <p:cNvSpPr txBox="1">
              <a:spLocks noChangeArrowheads="1"/>
            </p:cNvSpPr>
            <p:nvPr/>
          </p:nvSpPr>
          <p:spPr bwMode="auto">
            <a:xfrm>
              <a:off x="622" y="1099"/>
              <a:ext cx="649"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食堂施設</a:t>
              </a:r>
            </a:p>
          </p:txBody>
        </p:sp>
        <p:sp>
          <p:nvSpPr>
            <p:cNvPr id="63953" name="Text Box 465"/>
            <p:cNvSpPr txBox="1">
              <a:spLocks noChangeArrowheads="1"/>
            </p:cNvSpPr>
            <p:nvPr/>
          </p:nvSpPr>
          <p:spPr bwMode="auto">
            <a:xfrm>
              <a:off x="398" y="3385"/>
              <a:ext cx="658"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利用者</a:t>
              </a:r>
            </a:p>
          </p:txBody>
        </p:sp>
        <p:sp>
          <p:nvSpPr>
            <p:cNvPr id="63954" name="Text Box 466"/>
            <p:cNvSpPr txBox="1">
              <a:spLocks noChangeArrowheads="1"/>
            </p:cNvSpPr>
            <p:nvPr/>
          </p:nvSpPr>
          <p:spPr bwMode="auto">
            <a:xfrm>
              <a:off x="2633" y="3409"/>
              <a:ext cx="841"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調理・配膳者</a:t>
              </a:r>
            </a:p>
          </p:txBody>
        </p:sp>
        <p:sp>
          <p:nvSpPr>
            <p:cNvPr id="63955" name="Line 467"/>
            <p:cNvSpPr>
              <a:spLocks noChangeShapeType="1"/>
            </p:cNvSpPr>
            <p:nvPr/>
          </p:nvSpPr>
          <p:spPr bwMode="auto">
            <a:xfrm flipV="1">
              <a:off x="744" y="2398"/>
              <a:ext cx="1688" cy="974"/>
            </a:xfrm>
            <a:prstGeom prst="line">
              <a:avLst/>
            </a:prstGeom>
            <a:noFill/>
            <a:ln w="2222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3956" name="Line 468"/>
            <p:cNvSpPr>
              <a:spLocks noChangeShapeType="1"/>
            </p:cNvSpPr>
            <p:nvPr/>
          </p:nvSpPr>
          <p:spPr bwMode="auto">
            <a:xfrm>
              <a:off x="996" y="1281"/>
              <a:ext cx="1079" cy="1079"/>
            </a:xfrm>
            <a:prstGeom prst="line">
              <a:avLst/>
            </a:prstGeom>
            <a:noFill/>
            <a:ln w="2222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3957" name="Line 469"/>
            <p:cNvSpPr>
              <a:spLocks noChangeShapeType="1"/>
            </p:cNvSpPr>
            <p:nvPr/>
          </p:nvSpPr>
          <p:spPr bwMode="auto">
            <a:xfrm>
              <a:off x="2689" y="1270"/>
              <a:ext cx="1098" cy="1098"/>
            </a:xfrm>
            <a:prstGeom prst="line">
              <a:avLst/>
            </a:prstGeom>
            <a:noFill/>
            <a:ln w="2222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3958" name="Line 470"/>
            <p:cNvSpPr>
              <a:spLocks noChangeShapeType="1"/>
            </p:cNvSpPr>
            <p:nvPr/>
          </p:nvSpPr>
          <p:spPr bwMode="auto">
            <a:xfrm>
              <a:off x="644" y="1934"/>
              <a:ext cx="959"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3959" name="Text Box 471"/>
            <p:cNvSpPr txBox="1">
              <a:spLocks noChangeArrowheads="1"/>
            </p:cNvSpPr>
            <p:nvPr/>
          </p:nvSpPr>
          <p:spPr bwMode="auto">
            <a:xfrm>
              <a:off x="31" y="1761"/>
              <a:ext cx="64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ｽﾍﾟｰｽ容量が不足</a:t>
              </a:r>
            </a:p>
          </p:txBody>
        </p:sp>
        <p:sp>
          <p:nvSpPr>
            <p:cNvPr id="63960" name="Line 472"/>
            <p:cNvSpPr>
              <a:spLocks noChangeShapeType="1"/>
            </p:cNvSpPr>
            <p:nvPr/>
          </p:nvSpPr>
          <p:spPr bwMode="auto">
            <a:xfrm flipV="1">
              <a:off x="2462" y="1932"/>
              <a:ext cx="802"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3961" name="Text Box 473"/>
            <p:cNvSpPr txBox="1">
              <a:spLocks noChangeArrowheads="1"/>
            </p:cNvSpPr>
            <p:nvPr/>
          </p:nvSpPr>
          <p:spPr bwMode="auto">
            <a:xfrm>
              <a:off x="1849" y="1845"/>
              <a:ext cx="68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返却口で混む</a:t>
              </a:r>
            </a:p>
          </p:txBody>
        </p:sp>
        <p:sp>
          <p:nvSpPr>
            <p:cNvPr id="63962" name="Line 474"/>
            <p:cNvSpPr>
              <a:spLocks noChangeShapeType="1"/>
            </p:cNvSpPr>
            <p:nvPr/>
          </p:nvSpPr>
          <p:spPr bwMode="auto">
            <a:xfrm>
              <a:off x="2456" y="1392"/>
              <a:ext cx="540" cy="54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3963" name="Text Box 475"/>
            <p:cNvSpPr txBox="1">
              <a:spLocks noChangeArrowheads="1"/>
            </p:cNvSpPr>
            <p:nvPr/>
          </p:nvSpPr>
          <p:spPr bwMode="auto">
            <a:xfrm>
              <a:off x="1519" y="1204"/>
              <a:ext cx="12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処理に時間がかかる</a:t>
              </a:r>
            </a:p>
          </p:txBody>
        </p:sp>
        <p:sp>
          <p:nvSpPr>
            <p:cNvPr id="63964" name="Line 476"/>
            <p:cNvSpPr>
              <a:spLocks noChangeShapeType="1"/>
            </p:cNvSpPr>
            <p:nvPr/>
          </p:nvSpPr>
          <p:spPr bwMode="auto">
            <a:xfrm flipH="1">
              <a:off x="2872" y="1435"/>
              <a:ext cx="1380" cy="1"/>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3965" name="Text Box 477"/>
            <p:cNvSpPr txBox="1">
              <a:spLocks noChangeArrowheads="1"/>
            </p:cNvSpPr>
            <p:nvPr/>
          </p:nvSpPr>
          <p:spPr bwMode="auto">
            <a:xfrm>
              <a:off x="4232" y="1335"/>
              <a:ext cx="91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入り口付近が混む</a:t>
              </a:r>
            </a:p>
          </p:txBody>
        </p:sp>
        <p:sp>
          <p:nvSpPr>
            <p:cNvPr id="63966" name="Line 478"/>
            <p:cNvSpPr>
              <a:spLocks noChangeShapeType="1"/>
            </p:cNvSpPr>
            <p:nvPr/>
          </p:nvSpPr>
          <p:spPr bwMode="auto">
            <a:xfrm flipH="1" flipV="1">
              <a:off x="3524" y="1932"/>
              <a:ext cx="642"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3967" name="Text Box 479"/>
            <p:cNvSpPr txBox="1">
              <a:spLocks noChangeArrowheads="1"/>
            </p:cNvSpPr>
            <p:nvPr/>
          </p:nvSpPr>
          <p:spPr bwMode="auto">
            <a:xfrm>
              <a:off x="4200" y="1845"/>
              <a:ext cx="98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並びや通行者がｸﾛｽ</a:t>
              </a:r>
            </a:p>
          </p:txBody>
        </p:sp>
        <p:sp>
          <p:nvSpPr>
            <p:cNvPr id="63968" name="Text Box 480"/>
            <p:cNvSpPr txBox="1">
              <a:spLocks noChangeArrowheads="1"/>
            </p:cNvSpPr>
            <p:nvPr/>
          </p:nvSpPr>
          <p:spPr bwMode="auto">
            <a:xfrm>
              <a:off x="3928" y="1986"/>
              <a:ext cx="869"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順路設定がまずい</a:t>
              </a:r>
            </a:p>
          </p:txBody>
        </p:sp>
        <p:sp>
          <p:nvSpPr>
            <p:cNvPr id="63969" name="Text Box 481"/>
            <p:cNvSpPr txBox="1">
              <a:spLocks noChangeArrowheads="1"/>
            </p:cNvSpPr>
            <p:nvPr/>
          </p:nvSpPr>
          <p:spPr bwMode="auto">
            <a:xfrm>
              <a:off x="3652" y="2131"/>
              <a:ext cx="111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並びがはみ出る</a:t>
              </a:r>
            </a:p>
          </p:txBody>
        </p:sp>
        <p:sp>
          <p:nvSpPr>
            <p:cNvPr id="63970" name="Line 482"/>
            <p:cNvSpPr>
              <a:spLocks noChangeShapeType="1"/>
            </p:cNvSpPr>
            <p:nvPr/>
          </p:nvSpPr>
          <p:spPr bwMode="auto">
            <a:xfrm flipH="1">
              <a:off x="3293" y="2954"/>
              <a:ext cx="860"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3971" name="Line 483"/>
            <p:cNvSpPr>
              <a:spLocks noChangeShapeType="1"/>
            </p:cNvSpPr>
            <p:nvPr/>
          </p:nvSpPr>
          <p:spPr bwMode="auto">
            <a:xfrm flipH="1" flipV="1">
              <a:off x="3908" y="2972"/>
              <a:ext cx="747" cy="433"/>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3972" name="Text Box 484"/>
            <p:cNvSpPr txBox="1">
              <a:spLocks noChangeArrowheads="1"/>
            </p:cNvSpPr>
            <p:nvPr/>
          </p:nvSpPr>
          <p:spPr bwMode="auto">
            <a:xfrm>
              <a:off x="4171" y="2863"/>
              <a:ext cx="84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すぐに出てこない</a:t>
              </a:r>
            </a:p>
          </p:txBody>
        </p:sp>
        <p:sp>
          <p:nvSpPr>
            <p:cNvPr id="63973" name="Line 485"/>
            <p:cNvSpPr>
              <a:spLocks noChangeShapeType="1"/>
            </p:cNvSpPr>
            <p:nvPr/>
          </p:nvSpPr>
          <p:spPr bwMode="auto">
            <a:xfrm>
              <a:off x="817" y="2782"/>
              <a:ext cx="940"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3974" name="Line 486"/>
            <p:cNvSpPr>
              <a:spLocks noChangeShapeType="1"/>
            </p:cNvSpPr>
            <p:nvPr/>
          </p:nvSpPr>
          <p:spPr bwMode="auto">
            <a:xfrm>
              <a:off x="1252" y="2642"/>
              <a:ext cx="158" cy="102"/>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3975" name="Line 487"/>
            <p:cNvSpPr>
              <a:spLocks noChangeShapeType="1"/>
            </p:cNvSpPr>
            <p:nvPr/>
          </p:nvSpPr>
          <p:spPr bwMode="auto">
            <a:xfrm flipH="1">
              <a:off x="1256" y="3085"/>
              <a:ext cx="1098"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3976" name="Line 488"/>
            <p:cNvSpPr>
              <a:spLocks noChangeShapeType="1"/>
            </p:cNvSpPr>
            <p:nvPr/>
          </p:nvSpPr>
          <p:spPr bwMode="auto">
            <a:xfrm flipH="1">
              <a:off x="3892" y="1172"/>
              <a:ext cx="256" cy="265"/>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3977" name="Line 489"/>
            <p:cNvSpPr>
              <a:spLocks noChangeShapeType="1"/>
            </p:cNvSpPr>
            <p:nvPr/>
          </p:nvSpPr>
          <p:spPr bwMode="auto">
            <a:xfrm flipH="1" flipV="1">
              <a:off x="3062" y="1455"/>
              <a:ext cx="695" cy="695"/>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3978" name="Line 490"/>
            <p:cNvSpPr>
              <a:spLocks noChangeShapeType="1"/>
            </p:cNvSpPr>
            <p:nvPr/>
          </p:nvSpPr>
          <p:spPr bwMode="auto">
            <a:xfrm flipH="1" flipV="1">
              <a:off x="3731" y="1932"/>
              <a:ext cx="265" cy="153"/>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3979" name="Line 491"/>
            <p:cNvSpPr>
              <a:spLocks noChangeShapeType="1"/>
            </p:cNvSpPr>
            <p:nvPr/>
          </p:nvSpPr>
          <p:spPr bwMode="auto">
            <a:xfrm flipH="1">
              <a:off x="3702" y="1772"/>
              <a:ext cx="211" cy="16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3980" name="Text Box 492"/>
            <p:cNvSpPr txBox="1">
              <a:spLocks noChangeArrowheads="1"/>
            </p:cNvSpPr>
            <p:nvPr/>
          </p:nvSpPr>
          <p:spPr bwMode="auto">
            <a:xfrm>
              <a:off x="3772" y="1723"/>
              <a:ext cx="915"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全体ﾚｲｱｳﾄが悪い</a:t>
              </a:r>
            </a:p>
          </p:txBody>
        </p:sp>
        <p:sp>
          <p:nvSpPr>
            <p:cNvPr id="63981" name="Line 493"/>
            <p:cNvSpPr>
              <a:spLocks noChangeShapeType="1"/>
            </p:cNvSpPr>
            <p:nvPr/>
          </p:nvSpPr>
          <p:spPr bwMode="auto">
            <a:xfrm flipH="1">
              <a:off x="4115" y="1253"/>
              <a:ext cx="192"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3982" name="Line 494"/>
            <p:cNvSpPr>
              <a:spLocks noChangeShapeType="1"/>
            </p:cNvSpPr>
            <p:nvPr/>
          </p:nvSpPr>
          <p:spPr bwMode="auto">
            <a:xfrm flipV="1">
              <a:off x="2552" y="1720"/>
              <a:ext cx="171" cy="1"/>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3983" name="Text Box 495"/>
            <p:cNvSpPr txBox="1">
              <a:spLocks noChangeArrowheads="1"/>
            </p:cNvSpPr>
            <p:nvPr/>
          </p:nvSpPr>
          <p:spPr bwMode="auto">
            <a:xfrm>
              <a:off x="1551" y="1424"/>
              <a:ext cx="77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全部洗っている</a:t>
              </a:r>
            </a:p>
          </p:txBody>
        </p:sp>
        <p:sp>
          <p:nvSpPr>
            <p:cNvPr id="63984" name="Line 496"/>
            <p:cNvSpPr>
              <a:spLocks noChangeShapeType="1"/>
            </p:cNvSpPr>
            <p:nvPr/>
          </p:nvSpPr>
          <p:spPr bwMode="auto">
            <a:xfrm flipV="1">
              <a:off x="2598" y="1932"/>
              <a:ext cx="120" cy="248"/>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3985" name="Text Box 497"/>
            <p:cNvSpPr txBox="1">
              <a:spLocks noChangeArrowheads="1"/>
            </p:cNvSpPr>
            <p:nvPr/>
          </p:nvSpPr>
          <p:spPr bwMode="auto">
            <a:xfrm>
              <a:off x="2131" y="2656"/>
              <a:ext cx="91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ｸﾞﾙｰﾌﾟで座りたい</a:t>
              </a:r>
            </a:p>
          </p:txBody>
        </p:sp>
        <p:sp>
          <p:nvSpPr>
            <p:cNvPr id="63986" name="Line 498"/>
            <p:cNvSpPr>
              <a:spLocks noChangeShapeType="1"/>
            </p:cNvSpPr>
            <p:nvPr/>
          </p:nvSpPr>
          <p:spPr bwMode="auto">
            <a:xfrm flipH="1" flipV="1">
              <a:off x="2654" y="2085"/>
              <a:ext cx="209" cy="2"/>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3987" name="Text Box 499"/>
            <p:cNvSpPr txBox="1">
              <a:spLocks noChangeArrowheads="1"/>
            </p:cNvSpPr>
            <p:nvPr/>
          </p:nvSpPr>
          <p:spPr bwMode="auto">
            <a:xfrm>
              <a:off x="2058" y="2842"/>
              <a:ext cx="91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仲間と話したい</a:t>
              </a:r>
            </a:p>
          </p:txBody>
        </p:sp>
        <p:sp>
          <p:nvSpPr>
            <p:cNvPr id="63988" name="Line 500"/>
            <p:cNvSpPr>
              <a:spLocks noChangeShapeType="1"/>
            </p:cNvSpPr>
            <p:nvPr/>
          </p:nvSpPr>
          <p:spPr bwMode="auto">
            <a:xfrm flipV="1">
              <a:off x="658" y="2788"/>
              <a:ext cx="466" cy="256"/>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3989" name="Line 501"/>
            <p:cNvSpPr>
              <a:spLocks noChangeShapeType="1"/>
            </p:cNvSpPr>
            <p:nvPr/>
          </p:nvSpPr>
          <p:spPr bwMode="auto">
            <a:xfrm flipV="1">
              <a:off x="649" y="1932"/>
              <a:ext cx="284" cy="292"/>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3990" name="Text Box 502"/>
            <p:cNvSpPr txBox="1">
              <a:spLocks noChangeArrowheads="1"/>
            </p:cNvSpPr>
            <p:nvPr/>
          </p:nvSpPr>
          <p:spPr bwMode="auto">
            <a:xfrm>
              <a:off x="143" y="2161"/>
              <a:ext cx="97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全体ｽﾍﾟｰｽが不足</a:t>
              </a:r>
            </a:p>
          </p:txBody>
        </p:sp>
        <p:sp>
          <p:nvSpPr>
            <p:cNvPr id="63991" name="Line 503"/>
            <p:cNvSpPr>
              <a:spLocks noChangeShapeType="1"/>
            </p:cNvSpPr>
            <p:nvPr/>
          </p:nvSpPr>
          <p:spPr bwMode="auto">
            <a:xfrm>
              <a:off x="940" y="1538"/>
              <a:ext cx="385" cy="394"/>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3992" name="Text Box 504"/>
            <p:cNvSpPr txBox="1">
              <a:spLocks noChangeArrowheads="1"/>
            </p:cNvSpPr>
            <p:nvPr/>
          </p:nvSpPr>
          <p:spPr bwMode="auto">
            <a:xfrm>
              <a:off x="155" y="1304"/>
              <a:ext cx="82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利用者のﾆｰｽﾞに合っていない</a:t>
              </a:r>
            </a:p>
          </p:txBody>
        </p:sp>
        <p:sp>
          <p:nvSpPr>
            <p:cNvPr id="63993" name="Line 505"/>
            <p:cNvSpPr>
              <a:spLocks noChangeShapeType="1"/>
            </p:cNvSpPr>
            <p:nvPr/>
          </p:nvSpPr>
          <p:spPr bwMode="auto">
            <a:xfrm>
              <a:off x="861" y="1682"/>
              <a:ext cx="219"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3994" name="Text Box 506"/>
            <p:cNvSpPr txBox="1">
              <a:spLocks noChangeArrowheads="1"/>
            </p:cNvSpPr>
            <p:nvPr/>
          </p:nvSpPr>
          <p:spPr bwMode="auto">
            <a:xfrm>
              <a:off x="3191" y="3143"/>
              <a:ext cx="98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最短距離でない</a:t>
              </a:r>
            </a:p>
          </p:txBody>
        </p:sp>
        <p:sp>
          <p:nvSpPr>
            <p:cNvPr id="63995" name="Line 507"/>
            <p:cNvSpPr>
              <a:spLocks noChangeShapeType="1"/>
            </p:cNvSpPr>
            <p:nvPr/>
          </p:nvSpPr>
          <p:spPr bwMode="auto">
            <a:xfrm>
              <a:off x="4020" y="3219"/>
              <a:ext cx="284"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3996" name="Text Box 508"/>
            <p:cNvSpPr txBox="1">
              <a:spLocks noChangeArrowheads="1"/>
            </p:cNvSpPr>
            <p:nvPr/>
          </p:nvSpPr>
          <p:spPr bwMode="auto">
            <a:xfrm>
              <a:off x="4563" y="3055"/>
              <a:ext cx="86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外段取りがない</a:t>
              </a:r>
            </a:p>
          </p:txBody>
        </p:sp>
        <p:sp>
          <p:nvSpPr>
            <p:cNvPr id="63997" name="Text Box 509"/>
            <p:cNvSpPr txBox="1">
              <a:spLocks noChangeArrowheads="1"/>
            </p:cNvSpPr>
            <p:nvPr/>
          </p:nvSpPr>
          <p:spPr bwMode="auto">
            <a:xfrm>
              <a:off x="4420" y="3361"/>
              <a:ext cx="86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手順が悪い</a:t>
              </a:r>
            </a:p>
          </p:txBody>
        </p:sp>
        <p:sp>
          <p:nvSpPr>
            <p:cNvPr id="63998" name="Line 510"/>
            <p:cNvSpPr>
              <a:spLocks noChangeShapeType="1"/>
            </p:cNvSpPr>
            <p:nvPr/>
          </p:nvSpPr>
          <p:spPr bwMode="auto">
            <a:xfrm flipV="1">
              <a:off x="2872" y="2395"/>
              <a:ext cx="997" cy="997"/>
            </a:xfrm>
            <a:prstGeom prst="line">
              <a:avLst/>
            </a:prstGeom>
            <a:noFill/>
            <a:ln w="2222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3999" name="Line 511"/>
            <p:cNvSpPr>
              <a:spLocks noChangeShapeType="1"/>
            </p:cNvSpPr>
            <p:nvPr/>
          </p:nvSpPr>
          <p:spPr bwMode="auto">
            <a:xfrm flipH="1">
              <a:off x="1620" y="2753"/>
              <a:ext cx="544" cy="32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4000" name="Line 512"/>
            <p:cNvSpPr>
              <a:spLocks noChangeShapeType="1"/>
            </p:cNvSpPr>
            <p:nvPr/>
          </p:nvSpPr>
          <p:spPr bwMode="auto">
            <a:xfrm flipH="1" flipV="1">
              <a:off x="2030" y="2825"/>
              <a:ext cx="91" cy="147"/>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4001" name="Text Box 513"/>
            <p:cNvSpPr txBox="1">
              <a:spLocks noChangeArrowheads="1"/>
            </p:cNvSpPr>
            <p:nvPr/>
          </p:nvSpPr>
          <p:spPr bwMode="auto">
            <a:xfrm>
              <a:off x="3968" y="1029"/>
              <a:ext cx="84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一度に人が来る</a:t>
              </a:r>
            </a:p>
          </p:txBody>
        </p:sp>
        <p:sp>
          <p:nvSpPr>
            <p:cNvPr id="64002" name="Text Box 514"/>
            <p:cNvSpPr txBox="1">
              <a:spLocks noChangeArrowheads="1"/>
            </p:cNvSpPr>
            <p:nvPr/>
          </p:nvSpPr>
          <p:spPr bwMode="auto">
            <a:xfrm>
              <a:off x="4287" y="1176"/>
              <a:ext cx="1116"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集中する休憩時間設定</a:t>
              </a:r>
            </a:p>
          </p:txBody>
        </p:sp>
        <p:sp>
          <p:nvSpPr>
            <p:cNvPr id="64003" name="Line 515"/>
            <p:cNvSpPr>
              <a:spLocks noChangeShapeType="1"/>
            </p:cNvSpPr>
            <p:nvPr/>
          </p:nvSpPr>
          <p:spPr bwMode="auto">
            <a:xfrm flipH="1">
              <a:off x="3024" y="1190"/>
              <a:ext cx="256" cy="265"/>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4004" name="Text Box 516"/>
            <p:cNvSpPr txBox="1">
              <a:spLocks noChangeArrowheads="1"/>
            </p:cNvSpPr>
            <p:nvPr/>
          </p:nvSpPr>
          <p:spPr bwMode="auto">
            <a:xfrm>
              <a:off x="3062" y="1020"/>
              <a:ext cx="842"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流れが止まる</a:t>
              </a:r>
            </a:p>
          </p:txBody>
        </p:sp>
        <p:sp>
          <p:nvSpPr>
            <p:cNvPr id="64005" name="Line 517"/>
            <p:cNvSpPr>
              <a:spLocks noChangeShapeType="1"/>
            </p:cNvSpPr>
            <p:nvPr/>
          </p:nvSpPr>
          <p:spPr bwMode="auto">
            <a:xfrm flipH="1">
              <a:off x="3201" y="1281"/>
              <a:ext cx="192"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4006" name="Text Box 518"/>
            <p:cNvSpPr txBox="1">
              <a:spLocks noChangeArrowheads="1"/>
            </p:cNvSpPr>
            <p:nvPr/>
          </p:nvSpPr>
          <p:spPr bwMode="auto">
            <a:xfrm>
              <a:off x="2314" y="2996"/>
              <a:ext cx="86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空いても座らない</a:t>
              </a:r>
            </a:p>
          </p:txBody>
        </p:sp>
        <p:sp>
          <p:nvSpPr>
            <p:cNvPr id="64007" name="Text Box 519"/>
            <p:cNvSpPr txBox="1">
              <a:spLocks noChangeArrowheads="1"/>
            </p:cNvSpPr>
            <p:nvPr/>
          </p:nvSpPr>
          <p:spPr bwMode="auto">
            <a:xfrm>
              <a:off x="0" y="3042"/>
              <a:ext cx="109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休憩時間が短い</a:t>
              </a:r>
            </a:p>
          </p:txBody>
        </p:sp>
        <p:sp>
          <p:nvSpPr>
            <p:cNvPr id="64008" name="Text Box 520"/>
            <p:cNvSpPr txBox="1">
              <a:spLocks noChangeArrowheads="1"/>
            </p:cNvSpPr>
            <p:nvPr/>
          </p:nvSpPr>
          <p:spPr bwMode="auto">
            <a:xfrm>
              <a:off x="0" y="2695"/>
              <a:ext cx="102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休憩直後に行く</a:t>
              </a:r>
            </a:p>
          </p:txBody>
        </p:sp>
        <p:sp>
          <p:nvSpPr>
            <p:cNvPr id="64009" name="Text Box 521"/>
            <p:cNvSpPr txBox="1">
              <a:spLocks noChangeArrowheads="1"/>
            </p:cNvSpPr>
            <p:nvPr/>
          </p:nvSpPr>
          <p:spPr bwMode="auto">
            <a:xfrm>
              <a:off x="585" y="2511"/>
              <a:ext cx="109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早く済ませたい</a:t>
              </a:r>
            </a:p>
          </p:txBody>
        </p:sp>
        <p:sp>
          <p:nvSpPr>
            <p:cNvPr id="64010" name="Text Box 522"/>
            <p:cNvSpPr txBox="1">
              <a:spLocks noChangeArrowheads="1"/>
            </p:cNvSpPr>
            <p:nvPr/>
          </p:nvSpPr>
          <p:spPr bwMode="auto">
            <a:xfrm>
              <a:off x="3291" y="1194"/>
              <a:ext cx="84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箸等がなくなる</a:t>
              </a:r>
            </a:p>
          </p:txBody>
        </p:sp>
        <p:sp>
          <p:nvSpPr>
            <p:cNvPr id="64011" name="Text Box 523"/>
            <p:cNvSpPr txBox="1">
              <a:spLocks noChangeArrowheads="1"/>
            </p:cNvSpPr>
            <p:nvPr/>
          </p:nvSpPr>
          <p:spPr bwMode="auto">
            <a:xfrm>
              <a:off x="2259" y="2147"/>
              <a:ext cx="97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返却が一人づつ</a:t>
              </a:r>
            </a:p>
          </p:txBody>
        </p:sp>
        <p:sp>
          <p:nvSpPr>
            <p:cNvPr id="64012" name="Text Box 524"/>
            <p:cNvSpPr txBox="1">
              <a:spLocks noChangeArrowheads="1"/>
            </p:cNvSpPr>
            <p:nvPr/>
          </p:nvSpPr>
          <p:spPr bwMode="auto">
            <a:xfrm>
              <a:off x="2863" y="2042"/>
              <a:ext cx="97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返却口が狭い</a:t>
              </a:r>
            </a:p>
          </p:txBody>
        </p:sp>
        <p:sp>
          <p:nvSpPr>
            <p:cNvPr id="64013" name="Line 525"/>
            <p:cNvSpPr>
              <a:spLocks noChangeShapeType="1"/>
            </p:cNvSpPr>
            <p:nvPr/>
          </p:nvSpPr>
          <p:spPr bwMode="auto">
            <a:xfrm>
              <a:off x="2259" y="1517"/>
              <a:ext cx="293" cy="1"/>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4014" name="Text Box 526"/>
            <p:cNvSpPr txBox="1">
              <a:spLocks noChangeArrowheads="1"/>
            </p:cNvSpPr>
            <p:nvPr/>
          </p:nvSpPr>
          <p:spPr bwMode="auto">
            <a:xfrm>
              <a:off x="1717" y="1634"/>
              <a:ext cx="90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返却手順が悪い</a:t>
              </a:r>
            </a:p>
          </p:txBody>
        </p:sp>
        <p:sp>
          <p:nvSpPr>
            <p:cNvPr id="64015" name="Text Box 527"/>
            <p:cNvSpPr txBox="1">
              <a:spLocks noChangeArrowheads="1"/>
            </p:cNvSpPr>
            <p:nvPr/>
          </p:nvSpPr>
          <p:spPr bwMode="auto">
            <a:xfrm>
              <a:off x="2452" y="1117"/>
              <a:ext cx="620"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運営方法</a:t>
              </a:r>
            </a:p>
          </p:txBody>
        </p:sp>
        <p:sp>
          <p:nvSpPr>
            <p:cNvPr id="64016" name="Line 528"/>
            <p:cNvSpPr>
              <a:spLocks noChangeShapeType="1"/>
            </p:cNvSpPr>
            <p:nvPr/>
          </p:nvSpPr>
          <p:spPr bwMode="auto">
            <a:xfrm flipV="1">
              <a:off x="1253" y="1932"/>
              <a:ext cx="220" cy="247"/>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4017" name="Text Box 529"/>
            <p:cNvSpPr txBox="1">
              <a:spLocks noChangeArrowheads="1"/>
            </p:cNvSpPr>
            <p:nvPr/>
          </p:nvSpPr>
          <p:spPr bwMode="auto">
            <a:xfrm>
              <a:off x="1060" y="2136"/>
              <a:ext cx="82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机・椅子のｻｲｽﾞ形状が不適切</a:t>
              </a:r>
            </a:p>
          </p:txBody>
        </p:sp>
        <p:sp>
          <p:nvSpPr>
            <p:cNvPr id="64018" name="Text Box 530"/>
            <p:cNvSpPr txBox="1">
              <a:spLocks noChangeArrowheads="1"/>
            </p:cNvSpPr>
            <p:nvPr/>
          </p:nvSpPr>
          <p:spPr bwMode="auto">
            <a:xfrm>
              <a:off x="0" y="1612"/>
              <a:ext cx="97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一人用、</a:t>
              </a:r>
              <a:r>
                <a:rPr lang="en-US" altLang="ja-JP" sz="1200"/>
                <a:t>2</a:t>
              </a:r>
              <a:r>
                <a:rPr lang="ja-JP" altLang="en-US" sz="1200"/>
                <a:t>人用なし</a:t>
              </a:r>
            </a:p>
          </p:txBody>
        </p:sp>
        <p:sp>
          <p:nvSpPr>
            <p:cNvPr id="64019" name="Line 531"/>
            <p:cNvSpPr>
              <a:spLocks noChangeShapeType="1"/>
            </p:cNvSpPr>
            <p:nvPr/>
          </p:nvSpPr>
          <p:spPr bwMode="auto">
            <a:xfrm flipH="1">
              <a:off x="4199" y="3126"/>
              <a:ext cx="439"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4020" name="Line 532"/>
            <p:cNvSpPr>
              <a:spLocks noChangeShapeType="1"/>
            </p:cNvSpPr>
            <p:nvPr/>
          </p:nvSpPr>
          <p:spPr bwMode="auto">
            <a:xfrm flipH="1">
              <a:off x="3776" y="2652"/>
              <a:ext cx="453" cy="311"/>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4021" name="Text Box 533"/>
            <p:cNvSpPr txBox="1">
              <a:spLocks noChangeArrowheads="1"/>
            </p:cNvSpPr>
            <p:nvPr/>
          </p:nvSpPr>
          <p:spPr bwMode="auto">
            <a:xfrm>
              <a:off x="4115" y="2524"/>
              <a:ext cx="84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手際が悪い</a:t>
              </a:r>
            </a:p>
          </p:txBody>
        </p:sp>
        <p:sp>
          <p:nvSpPr>
            <p:cNvPr id="64022" name="Line 534"/>
            <p:cNvSpPr>
              <a:spLocks noChangeShapeType="1"/>
            </p:cNvSpPr>
            <p:nvPr/>
          </p:nvSpPr>
          <p:spPr bwMode="auto">
            <a:xfrm flipH="1">
              <a:off x="4079" y="2760"/>
              <a:ext cx="211"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4023" name="Text Box 535"/>
            <p:cNvSpPr txBox="1">
              <a:spLocks noChangeArrowheads="1"/>
            </p:cNvSpPr>
            <p:nvPr/>
          </p:nvSpPr>
          <p:spPr bwMode="auto">
            <a:xfrm>
              <a:off x="4260" y="2688"/>
              <a:ext cx="84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教育不足</a:t>
              </a:r>
            </a:p>
          </p:txBody>
        </p:sp>
        <p:sp>
          <p:nvSpPr>
            <p:cNvPr id="64024" name="Line 536"/>
            <p:cNvSpPr>
              <a:spLocks noChangeShapeType="1"/>
            </p:cNvSpPr>
            <p:nvPr/>
          </p:nvSpPr>
          <p:spPr bwMode="auto">
            <a:xfrm flipH="1">
              <a:off x="3485" y="2735"/>
              <a:ext cx="316" cy="219"/>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4025" name="Text Box 537"/>
            <p:cNvSpPr txBox="1">
              <a:spLocks noChangeArrowheads="1"/>
            </p:cNvSpPr>
            <p:nvPr/>
          </p:nvSpPr>
          <p:spPr bwMode="auto">
            <a:xfrm>
              <a:off x="3721" y="2550"/>
              <a:ext cx="72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工数不足</a:t>
              </a:r>
            </a:p>
          </p:txBody>
        </p:sp>
        <p:sp>
          <p:nvSpPr>
            <p:cNvPr id="64026" name="Line 538"/>
            <p:cNvSpPr>
              <a:spLocks noChangeShapeType="1"/>
            </p:cNvSpPr>
            <p:nvPr/>
          </p:nvSpPr>
          <p:spPr bwMode="auto">
            <a:xfrm flipH="1">
              <a:off x="3341" y="1702"/>
              <a:ext cx="658" cy="2"/>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4027" name="Text Box 539"/>
            <p:cNvSpPr txBox="1">
              <a:spLocks noChangeArrowheads="1"/>
            </p:cNvSpPr>
            <p:nvPr/>
          </p:nvSpPr>
          <p:spPr bwMode="auto">
            <a:xfrm>
              <a:off x="3980" y="1585"/>
              <a:ext cx="138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ﾒﾆｭｰにより並びの長さに偏り</a:t>
              </a:r>
            </a:p>
          </p:txBody>
        </p:sp>
        <p:sp>
          <p:nvSpPr>
            <p:cNvPr id="64028" name="Line 540"/>
            <p:cNvSpPr>
              <a:spLocks noChangeShapeType="1"/>
            </p:cNvSpPr>
            <p:nvPr/>
          </p:nvSpPr>
          <p:spPr bwMode="auto">
            <a:xfrm flipH="1">
              <a:off x="3546" y="1579"/>
              <a:ext cx="174" cy="124"/>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4029" name="Text Box 541"/>
            <p:cNvSpPr txBox="1">
              <a:spLocks noChangeArrowheads="1"/>
            </p:cNvSpPr>
            <p:nvPr/>
          </p:nvSpPr>
          <p:spPr bwMode="auto">
            <a:xfrm>
              <a:off x="3331" y="1465"/>
              <a:ext cx="1609"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ﾒﾆｭｰ別に長さを想定していない</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3717"/>
                                        </p:tgtEl>
                                        <p:attrNameLst>
                                          <p:attrName>style.visibility</p:attrName>
                                        </p:attrNameLst>
                                      </p:cBhvr>
                                      <p:to>
                                        <p:strVal val="visible"/>
                                      </p:to>
                                    </p:set>
                                    <p:anim calcmode="lin" valueType="num">
                                      <p:cBhvr additive="base">
                                        <p:cTn id="7" dur="500" fill="hold"/>
                                        <p:tgtEl>
                                          <p:spTgt spid="63717"/>
                                        </p:tgtEl>
                                        <p:attrNameLst>
                                          <p:attrName>ppt_x</p:attrName>
                                        </p:attrNameLst>
                                      </p:cBhvr>
                                      <p:tavLst>
                                        <p:tav tm="0">
                                          <p:val>
                                            <p:strVal val="0-#ppt_w/2"/>
                                          </p:val>
                                        </p:tav>
                                        <p:tav tm="100000">
                                          <p:val>
                                            <p:strVal val="#ppt_x"/>
                                          </p:val>
                                        </p:tav>
                                      </p:tavLst>
                                    </p:anim>
                                    <p:anim calcmode="lin" valueType="num">
                                      <p:cBhvr additive="base">
                                        <p:cTn id="8" dur="500" fill="hold"/>
                                        <p:tgtEl>
                                          <p:spTgt spid="6371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3624"/>
                                        </p:tgtEl>
                                        <p:attrNameLst>
                                          <p:attrName>style.visibility</p:attrName>
                                        </p:attrNameLst>
                                      </p:cBhvr>
                                      <p:to>
                                        <p:strVal val="visible"/>
                                      </p:to>
                                    </p:set>
                                    <p:anim calcmode="lin" valueType="num">
                                      <p:cBhvr additive="base">
                                        <p:cTn id="13" dur="500" fill="hold"/>
                                        <p:tgtEl>
                                          <p:spTgt spid="63624"/>
                                        </p:tgtEl>
                                        <p:attrNameLst>
                                          <p:attrName>ppt_x</p:attrName>
                                        </p:attrNameLst>
                                      </p:cBhvr>
                                      <p:tavLst>
                                        <p:tav tm="0">
                                          <p:val>
                                            <p:strVal val="0-#ppt_w/2"/>
                                          </p:val>
                                        </p:tav>
                                        <p:tav tm="100000">
                                          <p:val>
                                            <p:strVal val="#ppt_x"/>
                                          </p:val>
                                        </p:tav>
                                      </p:tavLst>
                                    </p:anim>
                                    <p:anim calcmode="lin" valueType="num">
                                      <p:cBhvr additive="base">
                                        <p:cTn id="14" dur="500" fill="hold"/>
                                        <p:tgtEl>
                                          <p:spTgt spid="63624"/>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64034"/>
                                        </p:tgtEl>
                                        <p:attrNameLst>
                                          <p:attrName>style.visibility</p:attrName>
                                        </p:attrNameLst>
                                      </p:cBhvr>
                                      <p:to>
                                        <p:strVal val="visible"/>
                                      </p:to>
                                    </p:set>
                                    <p:anim calcmode="lin" valueType="num">
                                      <p:cBhvr additive="base">
                                        <p:cTn id="19" dur="500" fill="hold"/>
                                        <p:tgtEl>
                                          <p:spTgt spid="64034"/>
                                        </p:tgtEl>
                                        <p:attrNameLst>
                                          <p:attrName>ppt_x</p:attrName>
                                        </p:attrNameLst>
                                      </p:cBhvr>
                                      <p:tavLst>
                                        <p:tav tm="0">
                                          <p:val>
                                            <p:strVal val="0-#ppt_w/2"/>
                                          </p:val>
                                        </p:tav>
                                        <p:tav tm="100000">
                                          <p:val>
                                            <p:strVal val="#ppt_x"/>
                                          </p:val>
                                        </p:tav>
                                      </p:tavLst>
                                    </p:anim>
                                    <p:anim calcmode="lin" valueType="num">
                                      <p:cBhvr additive="base">
                                        <p:cTn id="20" dur="500" fill="hold"/>
                                        <p:tgtEl>
                                          <p:spTgt spid="640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624" grpId="0" autoUpdateAnimBg="0"/>
      <p:bldP spid="63717" grpId="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ChangeArrowheads="1"/>
          </p:cNvSpPr>
          <p:nvPr>
            <p:ph type="ctrTitle"/>
          </p:nvPr>
        </p:nvSpPr>
        <p:spPr>
          <a:xfrm>
            <a:off x="442913" y="396875"/>
            <a:ext cx="7954962" cy="762000"/>
          </a:xfrm>
          <a:solidFill>
            <a:srgbClr val="FF99CC"/>
          </a:solidFill>
        </p:spPr>
        <p:txBody>
          <a:bodyPr/>
          <a:lstStyle/>
          <a:p>
            <a:r>
              <a:rPr lang="ja-JP" altLang="en-US" sz="3600" b="1">
                <a:solidFill>
                  <a:schemeClr val="bg1"/>
                </a:solidFill>
                <a:effectLst>
                  <a:outerShdw blurRad="38100" dist="38100" dir="2700000" algn="tl">
                    <a:srgbClr val="000000"/>
                  </a:outerShdw>
                </a:effectLst>
                <a:ea typeface="HG創英角ﾎﾟｯﾌﾟ体" pitchFamily="49" charset="-128"/>
              </a:rPr>
              <a:t>４．特性要因図</a:t>
            </a:r>
            <a:r>
              <a:rPr lang="ja-JP" altLang="en-US" sz="3200" b="1">
                <a:solidFill>
                  <a:schemeClr val="bg1"/>
                </a:solidFill>
                <a:effectLst>
                  <a:outerShdw blurRad="38100" dist="38100" dir="2700000" algn="tl">
                    <a:srgbClr val="000000"/>
                  </a:outerShdw>
                </a:effectLst>
                <a:ea typeface="HG創英角ﾎﾟｯﾌﾟ体" pitchFamily="49" charset="-128"/>
              </a:rPr>
              <a:t>の</a:t>
            </a:r>
            <a:r>
              <a:rPr lang="ja-JP" altLang="en-US" sz="3600" b="1">
                <a:solidFill>
                  <a:schemeClr val="bg1"/>
                </a:solidFill>
                <a:effectLst>
                  <a:outerShdw blurRad="38100" dist="38100" dir="2700000" algn="tl">
                    <a:srgbClr val="000000"/>
                  </a:outerShdw>
                </a:effectLst>
                <a:ea typeface="HG創英角ﾎﾟｯﾌﾟ体" pitchFamily="49" charset="-128"/>
              </a:rPr>
              <a:t>作り方２</a:t>
            </a:r>
            <a:r>
              <a:rPr lang="ja-JP" altLang="en-US" sz="2400" b="1">
                <a:effectLst>
                  <a:outerShdw blurRad="38100" dist="38100" dir="2700000" algn="tl">
                    <a:srgbClr val="FFFFFF"/>
                  </a:outerShdw>
                </a:effectLst>
              </a:rPr>
              <a:t>（対策追求型）</a:t>
            </a:r>
          </a:p>
        </p:txBody>
      </p:sp>
      <p:sp>
        <p:nvSpPr>
          <p:cNvPr id="281605" name="Text Box 5"/>
          <p:cNvSpPr txBox="1">
            <a:spLocks noChangeArrowheads="1"/>
          </p:cNvSpPr>
          <p:nvPr/>
        </p:nvSpPr>
        <p:spPr bwMode="auto">
          <a:xfrm>
            <a:off x="992188" y="1614488"/>
            <a:ext cx="5683250" cy="457200"/>
          </a:xfrm>
          <a:prstGeom prst="rect">
            <a:avLst/>
          </a:prstGeom>
          <a:solidFill>
            <a:srgbClr val="66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339966"/>
                </a:solidFill>
                <a:ea typeface="HGP創英角ﾎﾟｯﾌﾟ体" pitchFamily="50" charset="-128"/>
              </a:rPr>
              <a:t>手順</a:t>
            </a:r>
            <a:r>
              <a:rPr lang="ja-JP" altLang="en-US">
                <a:solidFill>
                  <a:srgbClr val="339966"/>
                </a:solidFill>
                <a:ea typeface="HGP創英角ﾎﾟｯﾌﾟ体" pitchFamily="50" charset="-128"/>
              </a:rPr>
              <a:t>１</a:t>
            </a:r>
            <a:r>
              <a:rPr lang="ja-JP" altLang="en-US">
                <a:ea typeface="HGP創英角ﾎﾟｯﾌﾟ体" pitchFamily="50" charset="-128"/>
              </a:rPr>
              <a:t>　目的とする特性を決める</a:t>
            </a:r>
          </a:p>
        </p:txBody>
      </p:sp>
      <p:sp>
        <p:nvSpPr>
          <p:cNvPr id="281606" name="Text Box 6"/>
          <p:cNvSpPr txBox="1">
            <a:spLocks noChangeArrowheads="1"/>
          </p:cNvSpPr>
          <p:nvPr/>
        </p:nvSpPr>
        <p:spPr bwMode="auto">
          <a:xfrm>
            <a:off x="992188" y="2314575"/>
            <a:ext cx="5683250" cy="457200"/>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339966"/>
                </a:solidFill>
                <a:ea typeface="HGP創英角ﾎﾟｯﾌﾟ体" pitchFamily="50" charset="-128"/>
              </a:rPr>
              <a:t>手順</a:t>
            </a:r>
            <a:r>
              <a:rPr lang="ja-JP" altLang="en-US">
                <a:solidFill>
                  <a:srgbClr val="339966"/>
                </a:solidFill>
                <a:ea typeface="HGP創英角ﾎﾟｯﾌﾟ体" pitchFamily="50" charset="-128"/>
              </a:rPr>
              <a:t>２　</a:t>
            </a:r>
            <a:r>
              <a:rPr lang="ja-JP" altLang="en-US">
                <a:solidFill>
                  <a:schemeClr val="tx2"/>
                </a:solidFill>
                <a:ea typeface="HGP創英角ﾎﾟｯﾌﾟ体" pitchFamily="50" charset="-128"/>
              </a:rPr>
              <a:t>特性と背骨を書く</a:t>
            </a:r>
          </a:p>
        </p:txBody>
      </p:sp>
      <p:sp>
        <p:nvSpPr>
          <p:cNvPr id="281607" name="Text Box 7"/>
          <p:cNvSpPr txBox="1">
            <a:spLocks noChangeArrowheads="1"/>
          </p:cNvSpPr>
          <p:nvPr/>
        </p:nvSpPr>
        <p:spPr bwMode="auto">
          <a:xfrm>
            <a:off x="992188" y="3016250"/>
            <a:ext cx="5683250" cy="457200"/>
          </a:xfrm>
          <a:prstGeom prst="rect">
            <a:avLst/>
          </a:prstGeom>
          <a:solidFill>
            <a:srgbClr val="66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339966"/>
                </a:solidFill>
                <a:ea typeface="HGP創英角ﾎﾟｯﾌﾟ体" pitchFamily="50" charset="-128"/>
              </a:rPr>
              <a:t>手順</a:t>
            </a:r>
            <a:r>
              <a:rPr lang="ja-JP" altLang="en-US">
                <a:solidFill>
                  <a:srgbClr val="339966"/>
                </a:solidFill>
                <a:ea typeface="HGP創英角ﾎﾟｯﾌﾟ体" pitchFamily="50" charset="-128"/>
              </a:rPr>
              <a:t>３</a:t>
            </a:r>
            <a:r>
              <a:rPr lang="ja-JP" altLang="en-US">
                <a:ea typeface="HGP創英角ﾎﾟｯﾌﾟ体" pitchFamily="50" charset="-128"/>
              </a:rPr>
              <a:t>　大骨を作る</a:t>
            </a:r>
          </a:p>
        </p:txBody>
      </p:sp>
      <p:sp>
        <p:nvSpPr>
          <p:cNvPr id="281608" name="Text Box 8"/>
          <p:cNvSpPr txBox="1">
            <a:spLocks noChangeArrowheads="1"/>
          </p:cNvSpPr>
          <p:nvPr/>
        </p:nvSpPr>
        <p:spPr bwMode="auto">
          <a:xfrm>
            <a:off x="992188" y="3717925"/>
            <a:ext cx="5683250" cy="457200"/>
          </a:xfrm>
          <a:prstGeom prst="rect">
            <a:avLst/>
          </a:prstGeom>
          <a:solidFill>
            <a:srgbClr val="66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339966"/>
                </a:solidFill>
                <a:ea typeface="HGP創英角ﾎﾟｯﾌﾟ体" pitchFamily="50" charset="-128"/>
              </a:rPr>
              <a:t>手順</a:t>
            </a:r>
            <a:r>
              <a:rPr lang="ja-JP" altLang="en-US">
                <a:solidFill>
                  <a:srgbClr val="339966"/>
                </a:solidFill>
                <a:ea typeface="HGP創英角ﾎﾟｯﾌﾟ体" pitchFamily="50" charset="-128"/>
              </a:rPr>
              <a:t>４</a:t>
            </a:r>
            <a:r>
              <a:rPr lang="ja-JP" altLang="en-US">
                <a:ea typeface="HGP創英角ﾎﾟｯﾌﾟ体" pitchFamily="50" charset="-128"/>
              </a:rPr>
              <a:t>　特性要因図の形に組み立てる</a:t>
            </a:r>
          </a:p>
        </p:txBody>
      </p:sp>
      <p:grpSp>
        <p:nvGrpSpPr>
          <p:cNvPr id="281613" name="Group 13"/>
          <p:cNvGrpSpPr>
            <a:grpSpLocks/>
          </p:cNvGrpSpPr>
          <p:nvPr/>
        </p:nvGrpSpPr>
        <p:grpSpPr bwMode="auto">
          <a:xfrm>
            <a:off x="992188" y="4418013"/>
            <a:ext cx="5683250" cy="1860550"/>
            <a:chOff x="625" y="2783"/>
            <a:chExt cx="3580" cy="1172"/>
          </a:xfrm>
        </p:grpSpPr>
        <p:sp>
          <p:nvSpPr>
            <p:cNvPr id="281609" name="Text Box 9"/>
            <p:cNvSpPr txBox="1">
              <a:spLocks noChangeArrowheads="1"/>
            </p:cNvSpPr>
            <p:nvPr/>
          </p:nvSpPr>
          <p:spPr bwMode="auto">
            <a:xfrm>
              <a:off x="625" y="2783"/>
              <a:ext cx="3580" cy="288"/>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339966"/>
                  </a:solidFill>
                  <a:ea typeface="HGP創英角ﾎﾟｯﾌﾟ体" pitchFamily="50" charset="-128"/>
                </a:rPr>
                <a:t>手順５</a:t>
              </a:r>
              <a:r>
                <a:rPr lang="ja-JP" altLang="en-US">
                  <a:ea typeface="HGP創英角ﾎﾟｯﾌﾟ体" pitchFamily="50" charset="-128"/>
                </a:rPr>
                <a:t>　要因に漏れがないかチェックする</a:t>
              </a:r>
            </a:p>
          </p:txBody>
        </p:sp>
        <p:sp>
          <p:nvSpPr>
            <p:cNvPr id="281610" name="Text Box 10"/>
            <p:cNvSpPr txBox="1">
              <a:spLocks noChangeArrowheads="1"/>
            </p:cNvSpPr>
            <p:nvPr/>
          </p:nvSpPr>
          <p:spPr bwMode="auto">
            <a:xfrm>
              <a:off x="625" y="3225"/>
              <a:ext cx="3580" cy="288"/>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339966"/>
                  </a:solidFill>
                  <a:ea typeface="HGP創英角ﾎﾟｯﾌﾟ体" pitchFamily="50" charset="-128"/>
                </a:rPr>
                <a:t>手順</a:t>
              </a:r>
              <a:r>
                <a:rPr lang="ja-JP" altLang="en-US">
                  <a:solidFill>
                    <a:srgbClr val="339966"/>
                  </a:solidFill>
                  <a:ea typeface="HGP創英角ﾎﾟｯﾌﾟ体" pitchFamily="50" charset="-128"/>
                </a:rPr>
                <a:t>６</a:t>
              </a:r>
              <a:r>
                <a:rPr lang="ja-JP" altLang="en-US">
                  <a:ea typeface="HGP創英角ﾎﾟｯﾌﾟ体" pitchFamily="50" charset="-128"/>
                </a:rPr>
                <a:t>　重要と思われる要因に印をつける</a:t>
              </a:r>
            </a:p>
          </p:txBody>
        </p:sp>
        <p:sp>
          <p:nvSpPr>
            <p:cNvPr id="281611" name="Text Box 11"/>
            <p:cNvSpPr txBox="1">
              <a:spLocks noChangeArrowheads="1"/>
            </p:cNvSpPr>
            <p:nvPr/>
          </p:nvSpPr>
          <p:spPr bwMode="auto">
            <a:xfrm>
              <a:off x="625" y="3667"/>
              <a:ext cx="3580" cy="288"/>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339966"/>
                  </a:solidFill>
                  <a:ea typeface="HGP創英角ﾎﾟｯﾌﾟ体" pitchFamily="50" charset="-128"/>
                </a:rPr>
                <a:t>手順</a:t>
              </a:r>
              <a:r>
                <a:rPr lang="ja-JP" altLang="en-US">
                  <a:solidFill>
                    <a:srgbClr val="339966"/>
                  </a:solidFill>
                  <a:ea typeface="HGP創英角ﾎﾟｯﾌﾟ体" pitchFamily="50" charset="-128"/>
                </a:rPr>
                <a:t>７</a:t>
              </a:r>
              <a:r>
                <a:rPr lang="ja-JP" altLang="en-US">
                  <a:ea typeface="HGP創英角ﾎﾟｯﾌﾟ体" pitchFamily="50" charset="-128"/>
                </a:rPr>
                <a:t>　関連事項を記入する</a:t>
              </a:r>
            </a:p>
          </p:txBody>
        </p:sp>
      </p:grpSp>
      <p:sp>
        <p:nvSpPr>
          <p:cNvPr id="281612" name="Text Box 12"/>
          <p:cNvSpPr txBox="1">
            <a:spLocks noChangeArrowheads="1"/>
          </p:cNvSpPr>
          <p:nvPr/>
        </p:nvSpPr>
        <p:spPr bwMode="auto">
          <a:xfrm>
            <a:off x="8562975" y="100013"/>
            <a:ext cx="4953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１６</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1605"/>
                                        </p:tgtEl>
                                        <p:attrNameLst>
                                          <p:attrName>style.visibility</p:attrName>
                                        </p:attrNameLst>
                                      </p:cBhvr>
                                      <p:to>
                                        <p:strVal val="visible"/>
                                      </p:to>
                                    </p:set>
                                    <p:anim calcmode="lin" valueType="num">
                                      <p:cBhvr additive="base">
                                        <p:cTn id="7" dur="500" fill="hold"/>
                                        <p:tgtEl>
                                          <p:spTgt spid="281605"/>
                                        </p:tgtEl>
                                        <p:attrNameLst>
                                          <p:attrName>ppt_x</p:attrName>
                                        </p:attrNameLst>
                                      </p:cBhvr>
                                      <p:tavLst>
                                        <p:tav tm="0">
                                          <p:val>
                                            <p:strVal val="0-#ppt_w/2"/>
                                          </p:val>
                                        </p:tav>
                                        <p:tav tm="100000">
                                          <p:val>
                                            <p:strVal val="#ppt_x"/>
                                          </p:val>
                                        </p:tav>
                                      </p:tavLst>
                                    </p:anim>
                                    <p:anim calcmode="lin" valueType="num">
                                      <p:cBhvr additive="base">
                                        <p:cTn id="8" dur="500" fill="hold"/>
                                        <p:tgtEl>
                                          <p:spTgt spid="28160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1606"/>
                                        </p:tgtEl>
                                        <p:attrNameLst>
                                          <p:attrName>style.visibility</p:attrName>
                                        </p:attrNameLst>
                                      </p:cBhvr>
                                      <p:to>
                                        <p:strVal val="visible"/>
                                      </p:to>
                                    </p:set>
                                    <p:anim calcmode="lin" valueType="num">
                                      <p:cBhvr additive="base">
                                        <p:cTn id="13" dur="500" fill="hold"/>
                                        <p:tgtEl>
                                          <p:spTgt spid="281606"/>
                                        </p:tgtEl>
                                        <p:attrNameLst>
                                          <p:attrName>ppt_x</p:attrName>
                                        </p:attrNameLst>
                                      </p:cBhvr>
                                      <p:tavLst>
                                        <p:tav tm="0">
                                          <p:val>
                                            <p:strVal val="0-#ppt_w/2"/>
                                          </p:val>
                                        </p:tav>
                                        <p:tav tm="100000">
                                          <p:val>
                                            <p:strVal val="#ppt_x"/>
                                          </p:val>
                                        </p:tav>
                                      </p:tavLst>
                                    </p:anim>
                                    <p:anim calcmode="lin" valueType="num">
                                      <p:cBhvr additive="base">
                                        <p:cTn id="14" dur="500" fill="hold"/>
                                        <p:tgtEl>
                                          <p:spTgt spid="28160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81607"/>
                                        </p:tgtEl>
                                        <p:attrNameLst>
                                          <p:attrName>style.visibility</p:attrName>
                                        </p:attrNameLst>
                                      </p:cBhvr>
                                      <p:to>
                                        <p:strVal val="visible"/>
                                      </p:to>
                                    </p:set>
                                    <p:anim calcmode="lin" valueType="num">
                                      <p:cBhvr additive="base">
                                        <p:cTn id="19" dur="500" fill="hold"/>
                                        <p:tgtEl>
                                          <p:spTgt spid="281607"/>
                                        </p:tgtEl>
                                        <p:attrNameLst>
                                          <p:attrName>ppt_x</p:attrName>
                                        </p:attrNameLst>
                                      </p:cBhvr>
                                      <p:tavLst>
                                        <p:tav tm="0">
                                          <p:val>
                                            <p:strVal val="0-#ppt_w/2"/>
                                          </p:val>
                                        </p:tav>
                                        <p:tav tm="100000">
                                          <p:val>
                                            <p:strVal val="#ppt_x"/>
                                          </p:val>
                                        </p:tav>
                                      </p:tavLst>
                                    </p:anim>
                                    <p:anim calcmode="lin" valueType="num">
                                      <p:cBhvr additive="base">
                                        <p:cTn id="20" dur="500" fill="hold"/>
                                        <p:tgtEl>
                                          <p:spTgt spid="281607"/>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81608"/>
                                        </p:tgtEl>
                                        <p:attrNameLst>
                                          <p:attrName>style.visibility</p:attrName>
                                        </p:attrNameLst>
                                      </p:cBhvr>
                                      <p:to>
                                        <p:strVal val="visible"/>
                                      </p:to>
                                    </p:set>
                                    <p:anim calcmode="lin" valueType="num">
                                      <p:cBhvr additive="base">
                                        <p:cTn id="25" dur="500" fill="hold"/>
                                        <p:tgtEl>
                                          <p:spTgt spid="281608"/>
                                        </p:tgtEl>
                                        <p:attrNameLst>
                                          <p:attrName>ppt_x</p:attrName>
                                        </p:attrNameLst>
                                      </p:cBhvr>
                                      <p:tavLst>
                                        <p:tav tm="0">
                                          <p:val>
                                            <p:strVal val="0-#ppt_w/2"/>
                                          </p:val>
                                        </p:tav>
                                        <p:tav tm="100000">
                                          <p:val>
                                            <p:strVal val="#ppt_x"/>
                                          </p:val>
                                        </p:tav>
                                      </p:tavLst>
                                    </p:anim>
                                    <p:anim calcmode="lin" valueType="num">
                                      <p:cBhvr additive="base">
                                        <p:cTn id="26" dur="500" fill="hold"/>
                                        <p:tgtEl>
                                          <p:spTgt spid="281608"/>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281613"/>
                                        </p:tgtEl>
                                        <p:attrNameLst>
                                          <p:attrName>style.visibility</p:attrName>
                                        </p:attrNameLst>
                                      </p:cBhvr>
                                      <p:to>
                                        <p:strVal val="visible"/>
                                      </p:to>
                                    </p:set>
                                    <p:anim calcmode="lin" valueType="num">
                                      <p:cBhvr additive="base">
                                        <p:cTn id="31" dur="500" fill="hold"/>
                                        <p:tgtEl>
                                          <p:spTgt spid="281613"/>
                                        </p:tgtEl>
                                        <p:attrNameLst>
                                          <p:attrName>ppt_x</p:attrName>
                                        </p:attrNameLst>
                                      </p:cBhvr>
                                      <p:tavLst>
                                        <p:tav tm="0">
                                          <p:val>
                                            <p:strVal val="0-#ppt_w/2"/>
                                          </p:val>
                                        </p:tav>
                                        <p:tav tm="100000">
                                          <p:val>
                                            <p:strVal val="#ppt_x"/>
                                          </p:val>
                                        </p:tav>
                                      </p:tavLst>
                                    </p:anim>
                                    <p:anim calcmode="lin" valueType="num">
                                      <p:cBhvr additive="base">
                                        <p:cTn id="32" dur="500" fill="hold"/>
                                        <p:tgtEl>
                                          <p:spTgt spid="2816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1605" grpId="0" animBg="1" autoUpdateAnimBg="0"/>
      <p:bldP spid="281606" grpId="0" autoUpdateAnimBg="0"/>
      <p:bldP spid="281607" grpId="0" animBg="1" autoUpdateAnimBg="0"/>
      <p:bldP spid="281608" grpId="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0102" name="Rectangle 70"/>
          <p:cNvSpPr>
            <a:spLocks noChangeArrowheads="1"/>
          </p:cNvSpPr>
          <p:nvPr/>
        </p:nvSpPr>
        <p:spPr bwMode="auto">
          <a:xfrm>
            <a:off x="574675" y="4664075"/>
            <a:ext cx="7994650" cy="1984375"/>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0036" name="Text Box 4"/>
          <p:cNvSpPr txBox="1">
            <a:spLocks noChangeArrowheads="1"/>
          </p:cNvSpPr>
          <p:nvPr>
            <p:ph type="ctrTitle"/>
          </p:nvPr>
        </p:nvSpPr>
        <p:spPr>
          <a:xfrm>
            <a:off x="338138" y="241300"/>
            <a:ext cx="4773612" cy="717550"/>
          </a:xfrm>
          <a:solidFill>
            <a:srgbClr val="66FF66"/>
          </a:solidFill>
          <a:ln/>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Lst>
        </p:spPr>
        <p:txBody>
          <a:bodyPr/>
          <a:lstStyle/>
          <a:p>
            <a:pPr algn="l">
              <a:spcBef>
                <a:spcPct val="50000"/>
              </a:spcBef>
            </a:pPr>
            <a:r>
              <a:rPr lang="ja-JP" altLang="en-US" sz="2000">
                <a:solidFill>
                  <a:srgbClr val="339966"/>
                </a:solidFill>
                <a:ea typeface="HGP創英角ﾎﾟｯﾌﾟ体" pitchFamily="50" charset="-128"/>
              </a:rPr>
              <a:t>手順</a:t>
            </a:r>
            <a:r>
              <a:rPr lang="ja-JP" altLang="en-US" sz="2400">
                <a:solidFill>
                  <a:srgbClr val="339966"/>
                </a:solidFill>
                <a:ea typeface="HGP創英角ﾎﾟｯﾌﾟ体" pitchFamily="50" charset="-128"/>
              </a:rPr>
              <a:t>１</a:t>
            </a:r>
            <a:r>
              <a:rPr lang="ja-JP" altLang="en-US" sz="2400">
                <a:solidFill>
                  <a:schemeClr val="tx1"/>
                </a:solidFill>
                <a:ea typeface="HGP創英角ﾎﾟｯﾌﾟ体" pitchFamily="50" charset="-128"/>
              </a:rPr>
              <a:t>　目的とする特性を決める</a:t>
            </a:r>
          </a:p>
        </p:txBody>
      </p:sp>
      <p:grpSp>
        <p:nvGrpSpPr>
          <p:cNvPr id="300099" name="Group 67"/>
          <p:cNvGrpSpPr>
            <a:grpSpLocks/>
          </p:cNvGrpSpPr>
          <p:nvPr/>
        </p:nvGrpSpPr>
        <p:grpSpPr bwMode="auto">
          <a:xfrm>
            <a:off x="685800" y="1300163"/>
            <a:ext cx="1085850" cy="2900362"/>
            <a:chOff x="432" y="819"/>
            <a:chExt cx="684" cy="1827"/>
          </a:xfrm>
        </p:grpSpPr>
        <p:sp>
          <p:nvSpPr>
            <p:cNvPr id="300098" name="Oval 66"/>
            <p:cNvSpPr>
              <a:spLocks noChangeArrowheads="1"/>
            </p:cNvSpPr>
            <p:nvPr/>
          </p:nvSpPr>
          <p:spPr bwMode="auto">
            <a:xfrm>
              <a:off x="432" y="819"/>
              <a:ext cx="684" cy="1827"/>
            </a:xfrm>
            <a:prstGeom prst="ellipse">
              <a:avLst/>
            </a:prstGeom>
            <a:solidFill>
              <a:srgbClr val="FFFF99"/>
            </a:solidFill>
            <a:ln>
              <a:noFill/>
            </a:ln>
            <a:effectLst/>
            <a:extLst>
              <a:ext uri="{91240B29-F687-4F45-9708-019B960494DF}">
                <a14:hiddenLine xmlns:a14="http://schemas.microsoft.com/office/drawing/2010/main" w="12700" cap="rnd">
                  <a:solidFill>
                    <a:schemeClr val="tx1"/>
                  </a:solidFill>
                  <a:prstDash val="sysDot"/>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0049" name="Text Box 17"/>
            <p:cNvSpPr txBox="1">
              <a:spLocks noChangeArrowheads="1"/>
            </p:cNvSpPr>
            <p:nvPr/>
          </p:nvSpPr>
          <p:spPr bwMode="auto">
            <a:xfrm>
              <a:off x="658" y="1019"/>
              <a:ext cx="308" cy="1473"/>
            </a:xfrm>
            <a:prstGeom prst="rect">
              <a:avLst/>
            </a:prstGeom>
            <a:noFill/>
            <a:ln>
              <a:noFill/>
            </a:ln>
            <a:effectLst/>
            <a:extLst>
              <a:ext uri="{909E8E84-426E-40DD-AFC4-6F175D3DCCD1}">
                <a14:hiddenFill xmlns:a14="http://schemas.microsoft.com/office/drawing/2010/main">
                  <a:solidFill>
                    <a:srgbClr val="99CC00"/>
                  </a:solidFill>
                </a14:hiddenFill>
              </a:ext>
              <a:ext uri="{91240B29-F687-4F45-9708-019B960494DF}">
                <a14:hiddenLine xmlns:a14="http://schemas.microsoft.com/office/drawing/2010/main" w="12700">
                  <a:solidFill>
                    <a:srgbClr val="CCFF66"/>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t>対策案検討</a:t>
              </a:r>
            </a:p>
          </p:txBody>
        </p:sp>
      </p:grpSp>
      <p:grpSp>
        <p:nvGrpSpPr>
          <p:cNvPr id="300051" name="Group 19"/>
          <p:cNvGrpSpPr>
            <a:grpSpLocks/>
          </p:cNvGrpSpPr>
          <p:nvPr/>
        </p:nvGrpSpPr>
        <p:grpSpPr bwMode="auto">
          <a:xfrm>
            <a:off x="320675" y="4311650"/>
            <a:ext cx="8323263" cy="2368550"/>
            <a:chOff x="320" y="2699"/>
            <a:chExt cx="5243" cy="1492"/>
          </a:xfrm>
        </p:grpSpPr>
        <p:sp>
          <p:nvSpPr>
            <p:cNvPr id="300052" name="Rectangle 20"/>
            <p:cNvSpPr>
              <a:spLocks noChangeArrowheads="1"/>
            </p:cNvSpPr>
            <p:nvPr/>
          </p:nvSpPr>
          <p:spPr bwMode="auto">
            <a:xfrm>
              <a:off x="477" y="2930"/>
              <a:ext cx="5055" cy="1261"/>
            </a:xfrm>
            <a:prstGeom prst="rect">
              <a:avLst/>
            </a:prstGeom>
            <a:solidFill>
              <a:srgbClr val="FFFF99">
                <a:alpha val="50000"/>
              </a:srgbClr>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0053" name="Text Box 21"/>
            <p:cNvSpPr txBox="1">
              <a:spLocks noChangeArrowheads="1"/>
            </p:cNvSpPr>
            <p:nvPr/>
          </p:nvSpPr>
          <p:spPr bwMode="auto">
            <a:xfrm>
              <a:off x="320" y="2880"/>
              <a:ext cx="113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endParaRPr lang="ja-JP" altLang="ja-JP" sz="1400"/>
            </a:p>
          </p:txBody>
        </p:sp>
        <p:sp>
          <p:nvSpPr>
            <p:cNvPr id="300054" name="Rectangle 22"/>
            <p:cNvSpPr>
              <a:spLocks noChangeArrowheads="1"/>
            </p:cNvSpPr>
            <p:nvPr/>
          </p:nvSpPr>
          <p:spPr bwMode="auto">
            <a:xfrm>
              <a:off x="478" y="3690"/>
              <a:ext cx="942"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nSpc>
                  <a:spcPct val="50000"/>
                </a:lnSpc>
                <a:buFontTx/>
                <a:buNone/>
              </a:pPr>
              <a:endParaRPr lang="ja-JP" altLang="ja-JP"/>
            </a:p>
          </p:txBody>
        </p:sp>
        <p:sp>
          <p:nvSpPr>
            <p:cNvPr id="300055" name="Rectangle 23"/>
            <p:cNvSpPr>
              <a:spLocks noChangeArrowheads="1"/>
            </p:cNvSpPr>
            <p:nvPr/>
          </p:nvSpPr>
          <p:spPr bwMode="auto">
            <a:xfrm>
              <a:off x="1420" y="3465"/>
              <a:ext cx="4105" cy="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nSpc>
                  <a:spcPct val="50000"/>
                </a:lnSpc>
                <a:buFontTx/>
                <a:buNone/>
              </a:pPr>
              <a:endParaRPr lang="ja-JP" altLang="ja-JP"/>
            </a:p>
          </p:txBody>
        </p:sp>
        <p:sp>
          <p:nvSpPr>
            <p:cNvPr id="300056" name="Rectangle 24"/>
            <p:cNvSpPr>
              <a:spLocks noChangeArrowheads="1"/>
            </p:cNvSpPr>
            <p:nvPr/>
          </p:nvSpPr>
          <p:spPr bwMode="auto">
            <a:xfrm>
              <a:off x="478" y="3465"/>
              <a:ext cx="942" cy="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nSpc>
                  <a:spcPct val="50000"/>
                </a:lnSpc>
                <a:buFontTx/>
                <a:buNone/>
              </a:pPr>
              <a:endParaRPr lang="ja-JP" altLang="ja-JP"/>
            </a:p>
          </p:txBody>
        </p:sp>
        <p:sp>
          <p:nvSpPr>
            <p:cNvPr id="300057" name="Rectangle 25"/>
            <p:cNvSpPr>
              <a:spLocks noChangeArrowheads="1"/>
            </p:cNvSpPr>
            <p:nvPr/>
          </p:nvSpPr>
          <p:spPr bwMode="auto">
            <a:xfrm>
              <a:off x="1420" y="3239"/>
              <a:ext cx="4105" cy="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nSpc>
                  <a:spcPct val="50000"/>
                </a:lnSpc>
                <a:buFontTx/>
                <a:buNone/>
              </a:pPr>
              <a:endParaRPr lang="ja-JP" altLang="ja-JP"/>
            </a:p>
          </p:txBody>
        </p:sp>
        <p:sp>
          <p:nvSpPr>
            <p:cNvPr id="300058" name="Rectangle 26"/>
            <p:cNvSpPr>
              <a:spLocks noChangeArrowheads="1"/>
            </p:cNvSpPr>
            <p:nvPr/>
          </p:nvSpPr>
          <p:spPr bwMode="auto">
            <a:xfrm>
              <a:off x="478" y="3239"/>
              <a:ext cx="942" cy="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nSpc>
                  <a:spcPct val="50000"/>
                </a:lnSpc>
                <a:buFontTx/>
                <a:buNone/>
              </a:pPr>
              <a:endParaRPr lang="ja-JP" altLang="ja-JP"/>
            </a:p>
          </p:txBody>
        </p:sp>
        <p:sp>
          <p:nvSpPr>
            <p:cNvPr id="300059" name="Rectangle 27"/>
            <p:cNvSpPr>
              <a:spLocks noChangeArrowheads="1"/>
            </p:cNvSpPr>
            <p:nvPr/>
          </p:nvSpPr>
          <p:spPr bwMode="auto">
            <a:xfrm>
              <a:off x="478" y="2974"/>
              <a:ext cx="942" cy="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nSpc>
                  <a:spcPct val="50000"/>
                </a:lnSpc>
                <a:buFontTx/>
                <a:buNone/>
              </a:pPr>
              <a:endParaRPr lang="ja-JP" altLang="ja-JP"/>
            </a:p>
          </p:txBody>
        </p:sp>
        <p:sp>
          <p:nvSpPr>
            <p:cNvPr id="300060" name="Line 28"/>
            <p:cNvSpPr>
              <a:spLocks noChangeShapeType="1"/>
            </p:cNvSpPr>
            <p:nvPr/>
          </p:nvSpPr>
          <p:spPr bwMode="auto">
            <a:xfrm>
              <a:off x="506" y="2941"/>
              <a:ext cx="5047" cy="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0061" name="Line 29"/>
            <p:cNvSpPr>
              <a:spLocks noChangeShapeType="1"/>
            </p:cNvSpPr>
            <p:nvPr/>
          </p:nvSpPr>
          <p:spPr bwMode="auto">
            <a:xfrm>
              <a:off x="478" y="3190"/>
              <a:ext cx="504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0062" name="Line 30"/>
            <p:cNvSpPr>
              <a:spLocks noChangeShapeType="1"/>
            </p:cNvSpPr>
            <p:nvPr/>
          </p:nvSpPr>
          <p:spPr bwMode="auto">
            <a:xfrm>
              <a:off x="478" y="3439"/>
              <a:ext cx="504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0063" name="Line 31"/>
            <p:cNvSpPr>
              <a:spLocks noChangeShapeType="1"/>
            </p:cNvSpPr>
            <p:nvPr/>
          </p:nvSpPr>
          <p:spPr bwMode="auto">
            <a:xfrm>
              <a:off x="478" y="3689"/>
              <a:ext cx="504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0064" name="Line 32"/>
            <p:cNvSpPr>
              <a:spLocks noChangeShapeType="1"/>
            </p:cNvSpPr>
            <p:nvPr/>
          </p:nvSpPr>
          <p:spPr bwMode="auto">
            <a:xfrm>
              <a:off x="478" y="4188"/>
              <a:ext cx="5085" cy="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0065" name="Line 33"/>
            <p:cNvSpPr>
              <a:spLocks noChangeShapeType="1"/>
            </p:cNvSpPr>
            <p:nvPr/>
          </p:nvSpPr>
          <p:spPr bwMode="auto">
            <a:xfrm>
              <a:off x="1420" y="2957"/>
              <a:ext cx="0" cy="121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0066" name="Line 34"/>
            <p:cNvSpPr>
              <a:spLocks noChangeShapeType="1"/>
            </p:cNvSpPr>
            <p:nvPr/>
          </p:nvSpPr>
          <p:spPr bwMode="auto">
            <a:xfrm>
              <a:off x="5545" y="2947"/>
              <a:ext cx="1" cy="1221"/>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0067" name="Text Box 35"/>
            <p:cNvSpPr txBox="1">
              <a:spLocks noChangeArrowheads="1"/>
            </p:cNvSpPr>
            <p:nvPr/>
          </p:nvSpPr>
          <p:spPr bwMode="auto">
            <a:xfrm>
              <a:off x="359" y="2699"/>
              <a:ext cx="777"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特性の例</a:t>
              </a:r>
            </a:p>
          </p:txBody>
        </p:sp>
        <p:sp>
          <p:nvSpPr>
            <p:cNvPr id="300068" name="Text Box 36"/>
            <p:cNvSpPr txBox="1">
              <a:spLocks noChangeArrowheads="1"/>
            </p:cNvSpPr>
            <p:nvPr/>
          </p:nvSpPr>
          <p:spPr bwMode="auto">
            <a:xfrm>
              <a:off x="497" y="2970"/>
              <a:ext cx="90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品　質</a:t>
              </a:r>
            </a:p>
          </p:txBody>
        </p:sp>
        <p:sp>
          <p:nvSpPr>
            <p:cNvPr id="300069" name="Text Box 37"/>
            <p:cNvSpPr txBox="1">
              <a:spLocks noChangeArrowheads="1"/>
            </p:cNvSpPr>
            <p:nvPr/>
          </p:nvSpPr>
          <p:spPr bwMode="auto">
            <a:xfrm>
              <a:off x="493" y="3231"/>
              <a:ext cx="907" cy="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原　価</a:t>
              </a:r>
            </a:p>
          </p:txBody>
        </p:sp>
        <p:sp>
          <p:nvSpPr>
            <p:cNvPr id="300070" name="Text Box 38"/>
            <p:cNvSpPr txBox="1">
              <a:spLocks noChangeArrowheads="1"/>
            </p:cNvSpPr>
            <p:nvPr/>
          </p:nvSpPr>
          <p:spPr bwMode="auto">
            <a:xfrm>
              <a:off x="508" y="3471"/>
              <a:ext cx="90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能率</a:t>
              </a:r>
            </a:p>
          </p:txBody>
        </p:sp>
        <p:sp>
          <p:nvSpPr>
            <p:cNvPr id="300071" name="Text Box 39"/>
            <p:cNvSpPr txBox="1">
              <a:spLocks noChangeArrowheads="1"/>
            </p:cNvSpPr>
            <p:nvPr/>
          </p:nvSpPr>
          <p:spPr bwMode="auto">
            <a:xfrm>
              <a:off x="505" y="3710"/>
              <a:ext cx="907"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安全等</a:t>
              </a:r>
            </a:p>
          </p:txBody>
        </p:sp>
        <p:sp>
          <p:nvSpPr>
            <p:cNvPr id="300072" name="Text Box 40"/>
            <p:cNvSpPr txBox="1">
              <a:spLocks noChangeArrowheads="1"/>
            </p:cNvSpPr>
            <p:nvPr/>
          </p:nvSpPr>
          <p:spPr bwMode="auto">
            <a:xfrm>
              <a:off x="1475" y="2990"/>
              <a:ext cx="399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寸法、重量、純度、不良数、ｸﾚｰﾑ件数、不良率　　　　　　　　　　　　　　　　　　　　　</a:t>
              </a:r>
            </a:p>
          </p:txBody>
        </p:sp>
        <p:sp>
          <p:nvSpPr>
            <p:cNvPr id="300073" name="Text Box 41"/>
            <p:cNvSpPr txBox="1">
              <a:spLocks noChangeArrowheads="1"/>
            </p:cNvSpPr>
            <p:nvPr/>
          </p:nvSpPr>
          <p:spPr bwMode="auto">
            <a:xfrm>
              <a:off x="1474" y="3250"/>
              <a:ext cx="374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材料費、加工費、残業時間、材加不金額、外注部品費、ｴﾈﾙｷﾞｰ費　　　　　　</a:t>
              </a:r>
            </a:p>
          </p:txBody>
        </p:sp>
        <p:sp>
          <p:nvSpPr>
            <p:cNvPr id="300074" name="Text Box 42"/>
            <p:cNvSpPr txBox="1">
              <a:spLocks noChangeArrowheads="1"/>
            </p:cNvSpPr>
            <p:nvPr/>
          </p:nvSpPr>
          <p:spPr bwMode="auto">
            <a:xfrm>
              <a:off x="1457" y="3489"/>
              <a:ext cx="35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工数、稼働率</a:t>
              </a:r>
              <a:r>
                <a:rPr lang="en-US" altLang="ja-JP" sz="1400"/>
                <a:t>､</a:t>
              </a:r>
              <a:r>
                <a:rPr lang="ja-JP" altLang="en-US" sz="1400"/>
                <a:t>停止時間、生産台数</a:t>
              </a:r>
              <a:r>
                <a:rPr lang="en-US" altLang="ja-JP" sz="1400"/>
                <a:t>､</a:t>
              </a:r>
              <a:r>
                <a:rPr lang="ja-JP" altLang="en-US" sz="1400"/>
                <a:t>ｶﾝﾊﾞﾝ枚数　　　　　　　　　　　　　　　</a:t>
              </a:r>
            </a:p>
          </p:txBody>
        </p:sp>
        <p:sp>
          <p:nvSpPr>
            <p:cNvPr id="300075" name="Text Box 43"/>
            <p:cNvSpPr txBox="1">
              <a:spLocks noChangeArrowheads="1"/>
            </p:cNvSpPr>
            <p:nvPr/>
          </p:nvSpPr>
          <p:spPr bwMode="auto">
            <a:xfrm>
              <a:off x="1459" y="3709"/>
              <a:ext cx="379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災害発生率、事故件数、ﾋﾔﾘ･ﾊｯﾄ件数、無事故時間、提案件数　　　　　　　　　</a:t>
              </a:r>
            </a:p>
          </p:txBody>
        </p:sp>
        <p:sp>
          <p:nvSpPr>
            <p:cNvPr id="300076" name="Line 44"/>
            <p:cNvSpPr>
              <a:spLocks noChangeShapeType="1"/>
            </p:cNvSpPr>
            <p:nvPr/>
          </p:nvSpPr>
          <p:spPr bwMode="auto">
            <a:xfrm>
              <a:off x="482" y="3938"/>
              <a:ext cx="506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0077" name="Text Box 45"/>
            <p:cNvSpPr txBox="1">
              <a:spLocks noChangeArrowheads="1"/>
            </p:cNvSpPr>
            <p:nvPr/>
          </p:nvSpPr>
          <p:spPr bwMode="auto">
            <a:xfrm>
              <a:off x="522" y="3954"/>
              <a:ext cx="90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モラール</a:t>
              </a:r>
            </a:p>
          </p:txBody>
        </p:sp>
        <p:sp>
          <p:nvSpPr>
            <p:cNvPr id="300078" name="Text Box 46"/>
            <p:cNvSpPr txBox="1">
              <a:spLocks noChangeArrowheads="1"/>
            </p:cNvSpPr>
            <p:nvPr/>
          </p:nvSpPr>
          <p:spPr bwMode="auto">
            <a:xfrm>
              <a:off x="1473" y="3966"/>
              <a:ext cx="3799"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出勤率、改善提案数、参加率、欠勤者数　、苦情件数　など　　　　　　　</a:t>
              </a:r>
            </a:p>
          </p:txBody>
        </p:sp>
        <p:sp>
          <p:nvSpPr>
            <p:cNvPr id="300079" name="Line 47"/>
            <p:cNvSpPr>
              <a:spLocks noChangeShapeType="1"/>
            </p:cNvSpPr>
            <p:nvPr/>
          </p:nvSpPr>
          <p:spPr bwMode="auto">
            <a:xfrm flipV="1">
              <a:off x="490" y="2928"/>
              <a:ext cx="0" cy="1258"/>
            </a:xfrm>
            <a:prstGeom prst="line">
              <a:avLst/>
            </a:prstGeom>
            <a:noFill/>
            <a:ln w="317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00100" name="Group 68"/>
          <p:cNvGrpSpPr>
            <a:grpSpLocks/>
          </p:cNvGrpSpPr>
          <p:nvPr/>
        </p:nvGrpSpPr>
        <p:grpSpPr bwMode="auto">
          <a:xfrm>
            <a:off x="1717675" y="1435100"/>
            <a:ext cx="4603750" cy="2944813"/>
            <a:chOff x="1082" y="904"/>
            <a:chExt cx="2900" cy="1855"/>
          </a:xfrm>
        </p:grpSpPr>
        <p:sp>
          <p:nvSpPr>
            <p:cNvPr id="300048" name="Oval 16"/>
            <p:cNvSpPr>
              <a:spLocks noChangeArrowheads="1"/>
            </p:cNvSpPr>
            <p:nvPr/>
          </p:nvSpPr>
          <p:spPr bwMode="auto">
            <a:xfrm>
              <a:off x="1451" y="904"/>
              <a:ext cx="2531" cy="1855"/>
            </a:xfrm>
            <a:prstGeom prst="ellipse">
              <a:avLst/>
            </a:prstGeom>
            <a:solidFill>
              <a:schemeClr val="accent1"/>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0050" name="AutoShape 18"/>
            <p:cNvSpPr>
              <a:spLocks noChangeArrowheads="1"/>
            </p:cNvSpPr>
            <p:nvPr/>
          </p:nvSpPr>
          <p:spPr bwMode="auto">
            <a:xfrm>
              <a:off x="1082" y="1213"/>
              <a:ext cx="310" cy="997"/>
            </a:xfrm>
            <a:prstGeom prst="rightArrow">
              <a:avLst>
                <a:gd name="adj1" fmla="val 50000"/>
                <a:gd name="adj2" fmla="val 25000"/>
              </a:avLst>
            </a:prstGeom>
            <a:solidFill>
              <a:srgbClr val="FFCC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0081" name="Text Box 49"/>
            <p:cNvSpPr txBox="1">
              <a:spLocks noChangeArrowheads="1"/>
            </p:cNvSpPr>
            <p:nvPr/>
          </p:nvSpPr>
          <p:spPr bwMode="auto">
            <a:xfrm>
              <a:off x="2819" y="1812"/>
              <a:ext cx="998" cy="442"/>
            </a:xfrm>
            <a:prstGeom prst="rect">
              <a:avLst/>
            </a:prstGeom>
            <a:noFill/>
            <a:ln>
              <a:noFill/>
            </a:ln>
            <a:effectLst/>
            <a:extLst>
              <a:ext uri="{909E8E84-426E-40DD-AFC4-6F175D3DCCD1}">
                <a14:hiddenFill xmlns:a14="http://schemas.microsoft.com/office/drawing/2010/main">
                  <a:solidFill>
                    <a:srgbClr val="FFC1C1"/>
                  </a:solidFill>
                </a14:hiddenFill>
              </a:ext>
              <a:ext uri="{91240B29-F687-4F45-9708-019B960494DF}">
                <a14:hiddenLine xmlns:a14="http://schemas.microsoft.com/office/drawing/2010/main" w="12700">
                  <a:solidFill>
                    <a:srgbClr val="FFC1C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4000" b="1">
                  <a:solidFill>
                    <a:schemeClr val="bg1"/>
                  </a:solidFill>
                  <a:effectLst>
                    <a:outerShdw blurRad="38100" dist="38100" dir="2700000" algn="tl">
                      <a:srgbClr val="C0C0C0"/>
                    </a:outerShdw>
                  </a:effectLst>
                  <a:ea typeface="HG創英角ﾎﾟｯﾌﾟ体" pitchFamily="49" charset="-128"/>
                </a:rPr>
                <a:t>　</a:t>
              </a:r>
              <a:r>
                <a:rPr lang="ja-JP" altLang="en-US" sz="3200" b="1">
                  <a:solidFill>
                    <a:schemeClr val="bg1"/>
                  </a:solidFill>
                  <a:effectLst>
                    <a:outerShdw blurRad="38100" dist="38100" dir="2700000" algn="tl">
                      <a:srgbClr val="C0C0C0"/>
                    </a:outerShdw>
                  </a:effectLst>
                  <a:ea typeface="HG創英角ﾎﾟｯﾌﾟ体" pitchFamily="49" charset="-128"/>
                </a:rPr>
                <a:t>ﾓﾗﾙ</a:t>
              </a:r>
            </a:p>
          </p:txBody>
        </p:sp>
        <p:sp>
          <p:nvSpPr>
            <p:cNvPr id="300082" name="Text Box 50"/>
            <p:cNvSpPr txBox="1">
              <a:spLocks noChangeArrowheads="1"/>
            </p:cNvSpPr>
            <p:nvPr/>
          </p:nvSpPr>
          <p:spPr bwMode="auto">
            <a:xfrm>
              <a:off x="2958" y="1138"/>
              <a:ext cx="654" cy="365"/>
            </a:xfrm>
            <a:prstGeom prst="rect">
              <a:avLst/>
            </a:prstGeom>
            <a:noFill/>
            <a:ln>
              <a:noFill/>
            </a:ln>
            <a:effectLst/>
            <a:extLst>
              <a:ext uri="{909E8E84-426E-40DD-AFC4-6F175D3DCCD1}">
                <a14:hiddenFill xmlns:a14="http://schemas.microsoft.com/office/drawing/2010/main">
                  <a:solidFill>
                    <a:srgbClr val="FFC1C1"/>
                  </a:solidFill>
                </a14:hiddenFill>
              </a:ext>
              <a:ext uri="{91240B29-F687-4F45-9708-019B960494DF}">
                <a14:hiddenLine xmlns:a14="http://schemas.microsoft.com/office/drawing/2010/main" w="12700">
                  <a:solidFill>
                    <a:srgbClr val="FFC1C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3200" b="1">
                  <a:solidFill>
                    <a:schemeClr val="bg1"/>
                  </a:solidFill>
                  <a:effectLst>
                    <a:outerShdw blurRad="38100" dist="38100" dir="2700000" algn="tl">
                      <a:srgbClr val="C0C0C0"/>
                    </a:outerShdw>
                  </a:effectLst>
                  <a:ea typeface="HG創英角ﾎﾟｯﾌﾟ体" pitchFamily="49" charset="-128"/>
                </a:rPr>
                <a:t>安全</a:t>
              </a:r>
            </a:p>
          </p:txBody>
        </p:sp>
        <p:sp>
          <p:nvSpPr>
            <p:cNvPr id="300083" name="Text Box 51"/>
            <p:cNvSpPr txBox="1">
              <a:spLocks noChangeArrowheads="1"/>
            </p:cNvSpPr>
            <p:nvPr/>
          </p:nvSpPr>
          <p:spPr bwMode="auto">
            <a:xfrm>
              <a:off x="1871" y="1133"/>
              <a:ext cx="831" cy="442"/>
            </a:xfrm>
            <a:prstGeom prst="rect">
              <a:avLst/>
            </a:prstGeom>
            <a:noFill/>
            <a:ln>
              <a:noFill/>
            </a:ln>
            <a:effectLst/>
            <a:extLst>
              <a:ext uri="{909E8E84-426E-40DD-AFC4-6F175D3DCCD1}">
                <a14:hiddenFill xmlns:a14="http://schemas.microsoft.com/office/drawing/2010/main">
                  <a:solidFill>
                    <a:srgbClr val="FFC1C1"/>
                  </a:solidFill>
                </a14:hiddenFill>
              </a:ext>
              <a:ext uri="{91240B29-F687-4F45-9708-019B960494DF}">
                <a14:hiddenLine xmlns:a14="http://schemas.microsoft.com/office/drawing/2010/main" w="12700">
                  <a:solidFill>
                    <a:srgbClr val="FFC1C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4000" b="1">
                  <a:solidFill>
                    <a:schemeClr val="bg1"/>
                  </a:solidFill>
                  <a:effectLst>
                    <a:outerShdw blurRad="38100" dist="38100" dir="2700000" algn="tl">
                      <a:srgbClr val="C0C0C0"/>
                    </a:outerShdw>
                  </a:effectLst>
                  <a:ea typeface="HG創英角ﾎﾟｯﾌﾟ体" pitchFamily="49" charset="-128"/>
                </a:rPr>
                <a:t>品質</a:t>
              </a:r>
            </a:p>
          </p:txBody>
        </p:sp>
        <p:sp>
          <p:nvSpPr>
            <p:cNvPr id="300084" name="Text Box 52"/>
            <p:cNvSpPr txBox="1">
              <a:spLocks noChangeArrowheads="1"/>
            </p:cNvSpPr>
            <p:nvPr/>
          </p:nvSpPr>
          <p:spPr bwMode="auto">
            <a:xfrm>
              <a:off x="2575" y="1513"/>
              <a:ext cx="1022" cy="442"/>
            </a:xfrm>
            <a:prstGeom prst="rect">
              <a:avLst/>
            </a:prstGeom>
            <a:noFill/>
            <a:ln>
              <a:noFill/>
            </a:ln>
            <a:effectLst/>
            <a:extLst>
              <a:ext uri="{909E8E84-426E-40DD-AFC4-6F175D3DCCD1}">
                <a14:hiddenFill xmlns:a14="http://schemas.microsoft.com/office/drawing/2010/main">
                  <a:solidFill>
                    <a:srgbClr val="FFC1C1"/>
                  </a:solidFill>
                </a14:hiddenFill>
              </a:ext>
              <a:ext uri="{91240B29-F687-4F45-9708-019B960494DF}">
                <a14:hiddenLine xmlns:a14="http://schemas.microsoft.com/office/drawing/2010/main" w="12700">
                  <a:solidFill>
                    <a:srgbClr val="FFC1C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4000" b="1">
                  <a:solidFill>
                    <a:schemeClr val="bg1"/>
                  </a:solidFill>
                  <a:effectLst>
                    <a:outerShdw blurRad="38100" dist="38100" dir="2700000" algn="tl">
                      <a:srgbClr val="C0C0C0"/>
                    </a:outerShdw>
                  </a:effectLst>
                  <a:ea typeface="HG創英角ﾎﾟｯﾌﾟ体" pitchFamily="49" charset="-128"/>
                </a:rPr>
                <a:t>能率</a:t>
              </a:r>
            </a:p>
          </p:txBody>
        </p:sp>
        <p:sp>
          <p:nvSpPr>
            <p:cNvPr id="300085" name="Text Box 53"/>
            <p:cNvSpPr txBox="1">
              <a:spLocks noChangeArrowheads="1"/>
            </p:cNvSpPr>
            <p:nvPr/>
          </p:nvSpPr>
          <p:spPr bwMode="auto">
            <a:xfrm>
              <a:off x="1803" y="1764"/>
              <a:ext cx="1091" cy="442"/>
            </a:xfrm>
            <a:prstGeom prst="rect">
              <a:avLst/>
            </a:prstGeom>
            <a:noFill/>
            <a:ln>
              <a:noFill/>
            </a:ln>
            <a:effectLst/>
            <a:extLst>
              <a:ext uri="{909E8E84-426E-40DD-AFC4-6F175D3DCCD1}">
                <a14:hiddenFill xmlns:a14="http://schemas.microsoft.com/office/drawing/2010/main">
                  <a:solidFill>
                    <a:srgbClr val="FFC1C1"/>
                  </a:solidFill>
                </a14:hiddenFill>
              </a:ext>
              <a:ext uri="{91240B29-F687-4F45-9708-019B960494DF}">
                <a14:hiddenLine xmlns:a14="http://schemas.microsoft.com/office/drawing/2010/main" w="12700">
                  <a:solidFill>
                    <a:srgbClr val="FFC1C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4000" b="1">
                  <a:solidFill>
                    <a:schemeClr val="bg1"/>
                  </a:solidFill>
                  <a:effectLst>
                    <a:outerShdw blurRad="38100" dist="38100" dir="2700000" algn="tl">
                      <a:srgbClr val="C0C0C0"/>
                    </a:outerShdw>
                  </a:effectLst>
                  <a:ea typeface="HG創英角ﾎﾟｯﾌﾟ体" pitchFamily="49" charset="-128"/>
                </a:rPr>
                <a:t>原価</a:t>
              </a:r>
            </a:p>
          </p:txBody>
        </p:sp>
        <p:sp>
          <p:nvSpPr>
            <p:cNvPr id="300086" name="Text Box 54"/>
            <p:cNvSpPr txBox="1">
              <a:spLocks noChangeArrowheads="1"/>
            </p:cNvSpPr>
            <p:nvPr/>
          </p:nvSpPr>
          <p:spPr bwMode="auto">
            <a:xfrm>
              <a:off x="1863" y="2262"/>
              <a:ext cx="1714" cy="288"/>
            </a:xfrm>
            <a:prstGeom prst="rect">
              <a:avLst/>
            </a:prstGeom>
            <a:noFill/>
            <a:ln>
              <a:noFill/>
            </a:ln>
            <a:effectLst/>
            <a:extLst>
              <a:ext uri="{909E8E84-426E-40DD-AFC4-6F175D3DCCD1}">
                <a14:hiddenFill xmlns:a14="http://schemas.microsoft.com/office/drawing/2010/main">
                  <a:solidFill>
                    <a:srgbClr val="FFC1C1"/>
                  </a:solidFill>
                </a14:hiddenFill>
              </a:ext>
              <a:ext uri="{91240B29-F687-4F45-9708-019B960494DF}">
                <a14:hiddenLine xmlns:a14="http://schemas.microsoft.com/office/drawing/2010/main" w="12700">
                  <a:solidFill>
                    <a:srgbClr val="FFC1C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b="1">
                  <a:solidFill>
                    <a:schemeClr val="bg1"/>
                  </a:solidFill>
                  <a:effectLst>
                    <a:outerShdw blurRad="38100" dist="38100" dir="2700000" algn="tl">
                      <a:srgbClr val="C0C0C0"/>
                    </a:outerShdw>
                  </a:effectLst>
                  <a:ea typeface="HG創英角ﾎﾟｯﾌﾟ体" pitchFamily="49" charset="-128"/>
                </a:rPr>
                <a:t>　お客様満足度</a:t>
              </a:r>
            </a:p>
          </p:txBody>
        </p:sp>
      </p:grpSp>
      <p:grpSp>
        <p:nvGrpSpPr>
          <p:cNvPr id="300101" name="Group 69"/>
          <p:cNvGrpSpPr>
            <a:grpSpLocks/>
          </p:cNvGrpSpPr>
          <p:nvPr/>
        </p:nvGrpSpPr>
        <p:grpSpPr bwMode="auto">
          <a:xfrm>
            <a:off x="3328988" y="1190625"/>
            <a:ext cx="4576762" cy="3144838"/>
            <a:chOff x="2097" y="750"/>
            <a:chExt cx="2883" cy="1981"/>
          </a:xfrm>
        </p:grpSpPr>
        <p:sp>
          <p:nvSpPr>
            <p:cNvPr id="300087" name="Text Box 55"/>
            <p:cNvSpPr txBox="1">
              <a:spLocks noChangeArrowheads="1"/>
            </p:cNvSpPr>
            <p:nvPr/>
          </p:nvSpPr>
          <p:spPr bwMode="auto">
            <a:xfrm>
              <a:off x="2097" y="750"/>
              <a:ext cx="1190" cy="327"/>
            </a:xfrm>
            <a:prstGeom prst="rect">
              <a:avLst/>
            </a:prstGeom>
            <a:solidFill>
              <a:srgbClr val="FF99CC"/>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800" b="1">
                  <a:solidFill>
                    <a:schemeClr val="bg1"/>
                  </a:solidFill>
                  <a:ea typeface="HGP創英角ﾎﾟｯﾌﾟ体" pitchFamily="50" charset="-128"/>
                </a:rPr>
                <a:t>目的</a:t>
              </a:r>
            </a:p>
          </p:txBody>
        </p:sp>
        <p:sp>
          <p:nvSpPr>
            <p:cNvPr id="300089" name="AutoShape 57"/>
            <p:cNvSpPr>
              <a:spLocks noChangeArrowheads="1"/>
            </p:cNvSpPr>
            <p:nvPr/>
          </p:nvSpPr>
          <p:spPr bwMode="auto">
            <a:xfrm>
              <a:off x="4024" y="1218"/>
              <a:ext cx="326" cy="997"/>
            </a:xfrm>
            <a:prstGeom prst="rightArrow">
              <a:avLst>
                <a:gd name="adj1" fmla="val 50000"/>
                <a:gd name="adj2" fmla="val 25000"/>
              </a:avLst>
            </a:prstGeom>
            <a:solidFill>
              <a:srgbClr val="FFCC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0091" name="Text Box 59"/>
            <p:cNvSpPr txBox="1">
              <a:spLocks noChangeArrowheads="1"/>
            </p:cNvSpPr>
            <p:nvPr/>
          </p:nvSpPr>
          <p:spPr bwMode="auto">
            <a:xfrm>
              <a:off x="4569" y="904"/>
              <a:ext cx="411" cy="1827"/>
            </a:xfrm>
            <a:prstGeom prst="rect">
              <a:avLst/>
            </a:prstGeom>
            <a:solidFill>
              <a:schemeClr val="bg1"/>
            </a:solidFill>
            <a:ln w="412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800" b="1">
                  <a:solidFill>
                    <a:schemeClr val="tx2"/>
                  </a:solidFill>
                  <a:ea typeface="HGP創英角ﾎﾟｯﾌﾟ体" pitchFamily="50" charset="-128"/>
                </a:rPr>
                <a:t>特性</a:t>
              </a:r>
            </a:p>
          </p:txBody>
        </p:sp>
      </p:grpSp>
      <p:sp>
        <p:nvSpPr>
          <p:cNvPr id="300096" name="Text Box 64"/>
          <p:cNvSpPr txBox="1">
            <a:spLocks noChangeArrowheads="1"/>
          </p:cNvSpPr>
          <p:nvPr/>
        </p:nvSpPr>
        <p:spPr bwMode="auto">
          <a:xfrm>
            <a:off x="8110538" y="1525588"/>
            <a:ext cx="458787" cy="256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800" b="1">
                <a:solidFill>
                  <a:srgbClr val="FF3300"/>
                </a:solidFill>
              </a:rPr>
              <a:t>○○</a:t>
            </a:r>
            <a:r>
              <a:rPr lang="ja-JP" altLang="en-US" sz="1800" b="1"/>
              <a:t>を</a:t>
            </a:r>
            <a:r>
              <a:rPr lang="ja-JP" altLang="en-US" sz="1800" b="1">
                <a:solidFill>
                  <a:srgbClr val="FF3300"/>
                </a:solidFill>
              </a:rPr>
              <a:t>△△</a:t>
            </a:r>
            <a:r>
              <a:rPr lang="ja-JP" altLang="en-US" sz="1800" b="1"/>
              <a:t>するためには</a:t>
            </a:r>
          </a:p>
        </p:txBody>
      </p:sp>
      <p:sp>
        <p:nvSpPr>
          <p:cNvPr id="300097" name="Text Box 65"/>
          <p:cNvSpPr txBox="1">
            <a:spLocks noChangeArrowheads="1"/>
          </p:cNvSpPr>
          <p:nvPr/>
        </p:nvSpPr>
        <p:spPr bwMode="auto">
          <a:xfrm>
            <a:off x="8562975" y="100013"/>
            <a:ext cx="4953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１７</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0036"/>
                                        </p:tgtEl>
                                        <p:attrNameLst>
                                          <p:attrName>style.visibility</p:attrName>
                                        </p:attrNameLst>
                                      </p:cBhvr>
                                      <p:to>
                                        <p:strVal val="visible"/>
                                      </p:to>
                                    </p:set>
                                    <p:anim calcmode="lin" valueType="num">
                                      <p:cBhvr additive="base">
                                        <p:cTn id="7" dur="500" fill="hold"/>
                                        <p:tgtEl>
                                          <p:spTgt spid="300036"/>
                                        </p:tgtEl>
                                        <p:attrNameLst>
                                          <p:attrName>ppt_x</p:attrName>
                                        </p:attrNameLst>
                                      </p:cBhvr>
                                      <p:tavLst>
                                        <p:tav tm="0">
                                          <p:val>
                                            <p:strVal val="0-#ppt_w/2"/>
                                          </p:val>
                                        </p:tav>
                                        <p:tav tm="100000">
                                          <p:val>
                                            <p:strVal val="#ppt_x"/>
                                          </p:val>
                                        </p:tav>
                                      </p:tavLst>
                                    </p:anim>
                                    <p:anim calcmode="lin" valueType="num">
                                      <p:cBhvr additive="base">
                                        <p:cTn id="8" dur="500" fill="hold"/>
                                        <p:tgtEl>
                                          <p:spTgt spid="30003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00099"/>
                                        </p:tgtEl>
                                        <p:attrNameLst>
                                          <p:attrName>style.visibility</p:attrName>
                                        </p:attrNameLst>
                                      </p:cBhvr>
                                      <p:to>
                                        <p:strVal val="visible"/>
                                      </p:to>
                                    </p:set>
                                    <p:anim calcmode="lin" valueType="num">
                                      <p:cBhvr additive="base">
                                        <p:cTn id="13" dur="500" fill="hold"/>
                                        <p:tgtEl>
                                          <p:spTgt spid="300099"/>
                                        </p:tgtEl>
                                        <p:attrNameLst>
                                          <p:attrName>ppt_x</p:attrName>
                                        </p:attrNameLst>
                                      </p:cBhvr>
                                      <p:tavLst>
                                        <p:tav tm="0">
                                          <p:val>
                                            <p:strVal val="0-#ppt_w/2"/>
                                          </p:val>
                                        </p:tav>
                                        <p:tav tm="100000">
                                          <p:val>
                                            <p:strVal val="#ppt_x"/>
                                          </p:val>
                                        </p:tav>
                                      </p:tavLst>
                                    </p:anim>
                                    <p:anim calcmode="lin" valueType="num">
                                      <p:cBhvr additive="base">
                                        <p:cTn id="14" dur="500" fill="hold"/>
                                        <p:tgtEl>
                                          <p:spTgt spid="30009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300100"/>
                                        </p:tgtEl>
                                        <p:attrNameLst>
                                          <p:attrName>style.visibility</p:attrName>
                                        </p:attrNameLst>
                                      </p:cBhvr>
                                      <p:to>
                                        <p:strVal val="visible"/>
                                      </p:to>
                                    </p:set>
                                    <p:anim calcmode="lin" valueType="num">
                                      <p:cBhvr additive="base">
                                        <p:cTn id="19" dur="500" fill="hold"/>
                                        <p:tgtEl>
                                          <p:spTgt spid="300100"/>
                                        </p:tgtEl>
                                        <p:attrNameLst>
                                          <p:attrName>ppt_x</p:attrName>
                                        </p:attrNameLst>
                                      </p:cBhvr>
                                      <p:tavLst>
                                        <p:tav tm="0">
                                          <p:val>
                                            <p:strVal val="0-#ppt_w/2"/>
                                          </p:val>
                                        </p:tav>
                                        <p:tav tm="100000">
                                          <p:val>
                                            <p:strVal val="#ppt_x"/>
                                          </p:val>
                                        </p:tav>
                                      </p:tavLst>
                                    </p:anim>
                                    <p:anim calcmode="lin" valueType="num">
                                      <p:cBhvr additive="base">
                                        <p:cTn id="20" dur="500" fill="hold"/>
                                        <p:tgtEl>
                                          <p:spTgt spid="300100"/>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300101"/>
                                        </p:tgtEl>
                                        <p:attrNameLst>
                                          <p:attrName>style.visibility</p:attrName>
                                        </p:attrNameLst>
                                      </p:cBhvr>
                                      <p:to>
                                        <p:strVal val="visible"/>
                                      </p:to>
                                    </p:set>
                                    <p:anim calcmode="lin" valueType="num">
                                      <p:cBhvr additive="base">
                                        <p:cTn id="25" dur="500" fill="hold"/>
                                        <p:tgtEl>
                                          <p:spTgt spid="300101"/>
                                        </p:tgtEl>
                                        <p:attrNameLst>
                                          <p:attrName>ppt_x</p:attrName>
                                        </p:attrNameLst>
                                      </p:cBhvr>
                                      <p:tavLst>
                                        <p:tav tm="0">
                                          <p:val>
                                            <p:strVal val="0-#ppt_w/2"/>
                                          </p:val>
                                        </p:tav>
                                        <p:tav tm="100000">
                                          <p:val>
                                            <p:strVal val="#ppt_x"/>
                                          </p:val>
                                        </p:tav>
                                      </p:tavLst>
                                    </p:anim>
                                    <p:anim calcmode="lin" valueType="num">
                                      <p:cBhvr additive="base">
                                        <p:cTn id="26" dur="500" fill="hold"/>
                                        <p:tgtEl>
                                          <p:spTgt spid="300101"/>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00096"/>
                                        </p:tgtEl>
                                        <p:attrNameLst>
                                          <p:attrName>style.visibility</p:attrName>
                                        </p:attrNameLst>
                                      </p:cBhvr>
                                      <p:to>
                                        <p:strVal val="visible"/>
                                      </p:to>
                                    </p:set>
                                    <p:anim calcmode="lin" valueType="num">
                                      <p:cBhvr additive="base">
                                        <p:cTn id="31" dur="500" fill="hold"/>
                                        <p:tgtEl>
                                          <p:spTgt spid="300096"/>
                                        </p:tgtEl>
                                        <p:attrNameLst>
                                          <p:attrName>ppt_x</p:attrName>
                                        </p:attrNameLst>
                                      </p:cBhvr>
                                      <p:tavLst>
                                        <p:tav tm="0">
                                          <p:val>
                                            <p:strVal val="0-#ppt_w/2"/>
                                          </p:val>
                                        </p:tav>
                                        <p:tav tm="100000">
                                          <p:val>
                                            <p:strVal val="#ppt_x"/>
                                          </p:val>
                                        </p:tav>
                                      </p:tavLst>
                                    </p:anim>
                                    <p:anim calcmode="lin" valueType="num">
                                      <p:cBhvr additive="base">
                                        <p:cTn id="32" dur="500" fill="hold"/>
                                        <p:tgtEl>
                                          <p:spTgt spid="300096"/>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300051"/>
                                        </p:tgtEl>
                                        <p:attrNameLst>
                                          <p:attrName>style.visibility</p:attrName>
                                        </p:attrNameLst>
                                      </p:cBhvr>
                                      <p:to>
                                        <p:strVal val="visible"/>
                                      </p:to>
                                    </p:set>
                                    <p:anim calcmode="lin" valueType="num">
                                      <p:cBhvr additive="base">
                                        <p:cTn id="37" dur="500" fill="hold"/>
                                        <p:tgtEl>
                                          <p:spTgt spid="300051"/>
                                        </p:tgtEl>
                                        <p:attrNameLst>
                                          <p:attrName>ppt_x</p:attrName>
                                        </p:attrNameLst>
                                      </p:cBhvr>
                                      <p:tavLst>
                                        <p:tav tm="0">
                                          <p:val>
                                            <p:strVal val="0-#ppt_w/2"/>
                                          </p:val>
                                        </p:tav>
                                        <p:tav tm="100000">
                                          <p:val>
                                            <p:strVal val="#ppt_x"/>
                                          </p:val>
                                        </p:tav>
                                      </p:tavLst>
                                    </p:anim>
                                    <p:anim calcmode="lin" valueType="num">
                                      <p:cBhvr additive="base">
                                        <p:cTn id="38" dur="500" fill="hold"/>
                                        <p:tgtEl>
                                          <p:spTgt spid="3000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0036" grpId="0" animBg="1" autoUpdateAnimBg="0"/>
      <p:bldP spid="300096"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1102" name="Group 46"/>
          <p:cNvGrpSpPr>
            <a:grpSpLocks/>
          </p:cNvGrpSpPr>
          <p:nvPr/>
        </p:nvGrpSpPr>
        <p:grpSpPr bwMode="auto">
          <a:xfrm>
            <a:off x="685800" y="581025"/>
            <a:ext cx="8097838" cy="3067050"/>
            <a:chOff x="432" y="366"/>
            <a:chExt cx="5101" cy="1932"/>
          </a:xfrm>
        </p:grpSpPr>
        <p:sp>
          <p:nvSpPr>
            <p:cNvPr id="301060" name="Text Box 4"/>
            <p:cNvSpPr txBox="1">
              <a:spLocks noChangeArrowheads="1"/>
            </p:cNvSpPr>
            <p:nvPr/>
          </p:nvSpPr>
          <p:spPr bwMode="auto">
            <a:xfrm>
              <a:off x="432" y="384"/>
              <a:ext cx="2088" cy="273"/>
            </a:xfrm>
            <a:prstGeom prst="rect">
              <a:avLst/>
            </a:prstGeom>
            <a:solidFill>
              <a:srgbClr val="66FF33"/>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l" defTabSz="762000">
                <a:spcBef>
                  <a:spcPct val="50000"/>
                </a:spcBef>
              </a:pPr>
              <a:r>
                <a:rPr lang="ja-JP" altLang="en-US" sz="2400">
                  <a:solidFill>
                    <a:srgbClr val="339966"/>
                  </a:solidFill>
                  <a:ea typeface="HGP創英角ﾎﾟｯﾌﾟ体" pitchFamily="50" charset="-128"/>
                </a:rPr>
                <a:t>手順３</a:t>
              </a:r>
              <a:r>
                <a:rPr lang="ja-JP" altLang="en-US" sz="2400">
                  <a:ea typeface="HGP創英角ﾎﾟｯﾌﾟ体" pitchFamily="50" charset="-128"/>
                </a:rPr>
                <a:t>　大骨を作る</a:t>
              </a:r>
            </a:p>
          </p:txBody>
        </p:sp>
        <p:sp>
          <p:nvSpPr>
            <p:cNvPr id="301067" name="Text Box 11"/>
            <p:cNvSpPr txBox="1">
              <a:spLocks noChangeArrowheads="1"/>
            </p:cNvSpPr>
            <p:nvPr/>
          </p:nvSpPr>
          <p:spPr bwMode="auto">
            <a:xfrm>
              <a:off x="5245" y="366"/>
              <a:ext cx="288" cy="1932"/>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食堂の混雑を無くすには</a:t>
              </a:r>
            </a:p>
          </p:txBody>
        </p:sp>
        <p:sp>
          <p:nvSpPr>
            <p:cNvPr id="301068" name="Line 12"/>
            <p:cNvSpPr>
              <a:spLocks noChangeShapeType="1"/>
            </p:cNvSpPr>
            <p:nvPr/>
          </p:nvSpPr>
          <p:spPr bwMode="auto">
            <a:xfrm>
              <a:off x="3310" y="1408"/>
              <a:ext cx="1886" cy="0"/>
            </a:xfrm>
            <a:prstGeom prst="line">
              <a:avLst/>
            </a:prstGeom>
            <a:noFill/>
            <a:ln w="571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01099" name="Group 43"/>
          <p:cNvGrpSpPr>
            <a:grpSpLocks/>
          </p:cNvGrpSpPr>
          <p:nvPr/>
        </p:nvGrpSpPr>
        <p:grpSpPr bwMode="auto">
          <a:xfrm>
            <a:off x="723900" y="1339850"/>
            <a:ext cx="7112000" cy="1700213"/>
            <a:chOff x="456" y="844"/>
            <a:chExt cx="4480" cy="1071"/>
          </a:xfrm>
        </p:grpSpPr>
        <p:sp>
          <p:nvSpPr>
            <p:cNvPr id="301061" name="Text Box 5"/>
            <p:cNvSpPr txBox="1">
              <a:spLocks noChangeArrowheads="1"/>
            </p:cNvSpPr>
            <p:nvPr/>
          </p:nvSpPr>
          <p:spPr bwMode="auto">
            <a:xfrm>
              <a:off x="456" y="1013"/>
              <a:ext cx="2583" cy="462"/>
            </a:xfrm>
            <a:prstGeom prst="rect">
              <a:avLst/>
            </a:prstGeom>
            <a:noFill/>
            <a:ln>
              <a:noFill/>
            </a:ln>
            <a:effectLst/>
            <a:extLst>
              <a:ext uri="{909E8E84-426E-40DD-AFC4-6F175D3DCCD1}">
                <a14:hiddenFill xmlns:a14="http://schemas.microsoft.com/office/drawing/2010/main">
                  <a:solidFill>
                    <a:srgbClr val="000099"/>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solidFill>
                    <a:schemeClr val="tx2"/>
                  </a:solidFill>
                </a:rPr>
                <a:t>◇ </a:t>
              </a:r>
              <a:r>
                <a:rPr lang="ja-JP" altLang="en-US" sz="1600" b="1">
                  <a:solidFill>
                    <a:schemeClr val="tx2"/>
                  </a:solidFill>
                </a:rPr>
                <a:t>　</a:t>
              </a:r>
              <a:r>
                <a:rPr lang="ja-JP" altLang="en-US" sz="1800" b="1">
                  <a:solidFill>
                    <a:schemeClr val="tx2"/>
                  </a:solidFill>
                </a:rPr>
                <a:t>特性</a:t>
              </a:r>
              <a:r>
                <a:rPr lang="ja-JP" altLang="en-US" sz="1600" b="1">
                  <a:solidFill>
                    <a:schemeClr val="tx2"/>
                  </a:solidFill>
                </a:rPr>
                <a:t>に対しての</a:t>
              </a:r>
              <a:r>
                <a:rPr lang="ja-JP" altLang="en-US" sz="1600" b="1">
                  <a:solidFill>
                    <a:srgbClr val="FF3300"/>
                  </a:solidFill>
                </a:rPr>
                <a:t>方策の大分類</a:t>
              </a:r>
              <a:r>
                <a:rPr lang="ja-JP" altLang="en-US" sz="1600" b="1">
                  <a:solidFill>
                    <a:schemeClr val="tx2"/>
                  </a:solidFill>
                </a:rPr>
                <a:t>を入れる</a:t>
              </a:r>
            </a:p>
            <a:p>
              <a:pPr>
                <a:spcBef>
                  <a:spcPct val="50000"/>
                </a:spcBef>
              </a:pPr>
              <a:endParaRPr lang="en-US" altLang="ja-JP" sz="1600" b="1">
                <a:solidFill>
                  <a:srgbClr val="FF3300"/>
                </a:solidFill>
              </a:endParaRPr>
            </a:p>
          </p:txBody>
        </p:sp>
        <p:sp>
          <p:nvSpPr>
            <p:cNvPr id="301069" name="Text Box 13"/>
            <p:cNvSpPr txBox="1">
              <a:spLocks noChangeArrowheads="1"/>
            </p:cNvSpPr>
            <p:nvPr/>
          </p:nvSpPr>
          <p:spPr bwMode="auto">
            <a:xfrm>
              <a:off x="4232" y="845"/>
              <a:ext cx="616"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運営方法</a:t>
              </a:r>
            </a:p>
          </p:txBody>
        </p:sp>
        <p:sp>
          <p:nvSpPr>
            <p:cNvPr id="301071" name="Text Box 15"/>
            <p:cNvSpPr txBox="1">
              <a:spLocks noChangeArrowheads="1"/>
            </p:cNvSpPr>
            <p:nvPr/>
          </p:nvSpPr>
          <p:spPr bwMode="auto">
            <a:xfrm>
              <a:off x="3218" y="844"/>
              <a:ext cx="735"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レイアウト</a:t>
              </a:r>
            </a:p>
          </p:txBody>
        </p:sp>
        <p:sp>
          <p:nvSpPr>
            <p:cNvPr id="301072" name="Text Box 16"/>
            <p:cNvSpPr txBox="1">
              <a:spLocks noChangeArrowheads="1"/>
            </p:cNvSpPr>
            <p:nvPr/>
          </p:nvSpPr>
          <p:spPr bwMode="auto">
            <a:xfrm>
              <a:off x="4340" y="1707"/>
              <a:ext cx="596"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時間</a:t>
              </a:r>
            </a:p>
          </p:txBody>
        </p:sp>
        <p:sp>
          <p:nvSpPr>
            <p:cNvPr id="301073" name="Text Box 17"/>
            <p:cNvSpPr txBox="1">
              <a:spLocks noChangeArrowheads="1"/>
            </p:cNvSpPr>
            <p:nvPr/>
          </p:nvSpPr>
          <p:spPr bwMode="auto">
            <a:xfrm>
              <a:off x="3197" y="1715"/>
              <a:ext cx="943"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調理・配膳者</a:t>
              </a:r>
            </a:p>
          </p:txBody>
        </p:sp>
        <p:sp>
          <p:nvSpPr>
            <p:cNvPr id="301074" name="Line 18"/>
            <p:cNvSpPr>
              <a:spLocks noChangeShapeType="1"/>
            </p:cNvSpPr>
            <p:nvPr/>
          </p:nvSpPr>
          <p:spPr bwMode="auto">
            <a:xfrm flipV="1">
              <a:off x="4698" y="1410"/>
              <a:ext cx="218" cy="268"/>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1075" name="Line 19"/>
            <p:cNvSpPr>
              <a:spLocks noChangeShapeType="1"/>
            </p:cNvSpPr>
            <p:nvPr/>
          </p:nvSpPr>
          <p:spPr bwMode="auto">
            <a:xfrm>
              <a:off x="4589" y="1045"/>
              <a:ext cx="278" cy="347"/>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1076" name="Line 20"/>
            <p:cNvSpPr>
              <a:spLocks noChangeShapeType="1"/>
            </p:cNvSpPr>
            <p:nvPr/>
          </p:nvSpPr>
          <p:spPr bwMode="auto">
            <a:xfrm>
              <a:off x="3746" y="1092"/>
              <a:ext cx="356" cy="291"/>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1077" name="Line 21"/>
            <p:cNvSpPr>
              <a:spLocks noChangeShapeType="1"/>
            </p:cNvSpPr>
            <p:nvPr/>
          </p:nvSpPr>
          <p:spPr bwMode="auto">
            <a:xfrm flipV="1">
              <a:off x="3645" y="1440"/>
              <a:ext cx="288" cy="228"/>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01100" name="Group 44"/>
          <p:cNvGrpSpPr>
            <a:grpSpLocks/>
          </p:cNvGrpSpPr>
          <p:nvPr/>
        </p:nvGrpSpPr>
        <p:grpSpPr bwMode="auto">
          <a:xfrm>
            <a:off x="725488" y="3228975"/>
            <a:ext cx="8007350" cy="3360738"/>
            <a:chOff x="457" y="2034"/>
            <a:chExt cx="5044" cy="2117"/>
          </a:xfrm>
        </p:grpSpPr>
        <p:sp>
          <p:nvSpPr>
            <p:cNvPr id="301062" name="Text Box 6"/>
            <p:cNvSpPr txBox="1">
              <a:spLocks noChangeArrowheads="1"/>
            </p:cNvSpPr>
            <p:nvPr/>
          </p:nvSpPr>
          <p:spPr bwMode="auto">
            <a:xfrm>
              <a:off x="457" y="2034"/>
              <a:ext cx="3220" cy="288"/>
            </a:xfrm>
            <a:prstGeom prst="rect">
              <a:avLst/>
            </a:prstGeom>
            <a:solidFill>
              <a:srgbClr val="66FF33"/>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339966"/>
                  </a:solidFill>
                  <a:ea typeface="HGP創英角ﾎﾟｯﾌﾟ体" pitchFamily="50" charset="-128"/>
                </a:rPr>
                <a:t>手順</a:t>
              </a:r>
              <a:r>
                <a:rPr lang="ja-JP" altLang="en-US">
                  <a:solidFill>
                    <a:srgbClr val="339966"/>
                  </a:solidFill>
                  <a:ea typeface="HGP創英角ﾎﾟｯﾌﾟ体" pitchFamily="50" charset="-128"/>
                </a:rPr>
                <a:t>４</a:t>
              </a:r>
              <a:r>
                <a:rPr lang="ja-JP" altLang="en-US">
                  <a:ea typeface="HGP創英角ﾎﾟｯﾌﾟ体" pitchFamily="50" charset="-128"/>
                </a:rPr>
                <a:t>　特性要因図の形に組み立てる</a:t>
              </a:r>
            </a:p>
          </p:txBody>
        </p:sp>
        <p:sp>
          <p:nvSpPr>
            <p:cNvPr id="301080" name="Text Box 24"/>
            <p:cNvSpPr txBox="1">
              <a:spLocks noChangeArrowheads="1"/>
            </p:cNvSpPr>
            <p:nvPr/>
          </p:nvSpPr>
          <p:spPr bwMode="auto">
            <a:xfrm>
              <a:off x="5252" y="2934"/>
              <a:ext cx="249" cy="1217"/>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食堂の混雑を無くすには</a:t>
              </a:r>
            </a:p>
          </p:txBody>
        </p:sp>
        <p:sp>
          <p:nvSpPr>
            <p:cNvPr id="301081" name="Line 25"/>
            <p:cNvSpPr>
              <a:spLocks noChangeShapeType="1"/>
            </p:cNvSpPr>
            <p:nvPr/>
          </p:nvSpPr>
          <p:spPr bwMode="auto">
            <a:xfrm>
              <a:off x="3307" y="3842"/>
              <a:ext cx="1886" cy="0"/>
            </a:xfrm>
            <a:prstGeom prst="line">
              <a:avLst/>
            </a:prstGeom>
            <a:noFill/>
            <a:ln w="571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1082" name="Text Box 26"/>
            <p:cNvSpPr txBox="1">
              <a:spLocks noChangeArrowheads="1"/>
            </p:cNvSpPr>
            <p:nvPr/>
          </p:nvSpPr>
          <p:spPr bwMode="auto">
            <a:xfrm>
              <a:off x="4229" y="2429"/>
              <a:ext cx="616" cy="20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運営方法</a:t>
              </a:r>
            </a:p>
          </p:txBody>
        </p:sp>
        <p:sp>
          <p:nvSpPr>
            <p:cNvPr id="301083" name="Text Box 27"/>
            <p:cNvSpPr txBox="1">
              <a:spLocks noChangeArrowheads="1"/>
            </p:cNvSpPr>
            <p:nvPr/>
          </p:nvSpPr>
          <p:spPr bwMode="auto">
            <a:xfrm>
              <a:off x="3215" y="2428"/>
              <a:ext cx="735" cy="20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レイアウト</a:t>
              </a:r>
            </a:p>
          </p:txBody>
        </p:sp>
        <p:sp>
          <p:nvSpPr>
            <p:cNvPr id="301087" name="Line 31"/>
            <p:cNvSpPr>
              <a:spLocks noChangeShapeType="1"/>
            </p:cNvSpPr>
            <p:nvPr/>
          </p:nvSpPr>
          <p:spPr bwMode="auto">
            <a:xfrm>
              <a:off x="4546" y="2639"/>
              <a:ext cx="308" cy="1191"/>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1088" name="Line 32"/>
            <p:cNvSpPr>
              <a:spLocks noChangeShapeType="1"/>
            </p:cNvSpPr>
            <p:nvPr/>
          </p:nvSpPr>
          <p:spPr bwMode="auto">
            <a:xfrm>
              <a:off x="3574" y="2629"/>
              <a:ext cx="377" cy="1173"/>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01101" name="Group 45"/>
          <p:cNvGrpSpPr>
            <a:grpSpLocks/>
          </p:cNvGrpSpPr>
          <p:nvPr/>
        </p:nvGrpSpPr>
        <p:grpSpPr bwMode="auto">
          <a:xfrm>
            <a:off x="700088" y="3873500"/>
            <a:ext cx="6694487" cy="2103438"/>
            <a:chOff x="441" y="2440"/>
            <a:chExt cx="4217" cy="1325"/>
          </a:xfrm>
        </p:grpSpPr>
        <p:sp>
          <p:nvSpPr>
            <p:cNvPr id="301064" name="Text Box 8"/>
            <p:cNvSpPr txBox="1">
              <a:spLocks noChangeArrowheads="1"/>
            </p:cNvSpPr>
            <p:nvPr/>
          </p:nvSpPr>
          <p:spPr bwMode="auto">
            <a:xfrm>
              <a:off x="441" y="2440"/>
              <a:ext cx="2721" cy="443"/>
            </a:xfrm>
            <a:prstGeom prst="rect">
              <a:avLst/>
            </a:prstGeom>
            <a:noFill/>
            <a:ln>
              <a:noFill/>
            </a:ln>
            <a:effectLst/>
            <a:extLst>
              <a:ext uri="{909E8E84-426E-40DD-AFC4-6F175D3DCCD1}">
                <a14:hiddenFill xmlns:a14="http://schemas.microsoft.com/office/drawing/2010/main">
                  <a:solidFill>
                    <a:srgbClr val="000099"/>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solidFill>
                    <a:schemeClr val="tx2"/>
                  </a:solidFill>
                </a:rPr>
                <a:t>◇</a:t>
              </a:r>
              <a:r>
                <a:rPr lang="ja-JP" altLang="en-US" sz="1600" b="1">
                  <a:solidFill>
                    <a:schemeClr val="tx2"/>
                  </a:solidFill>
                </a:rPr>
                <a:t>ブレーンストーミングで沢山の</a:t>
              </a:r>
            </a:p>
            <a:p>
              <a:pPr>
                <a:spcBef>
                  <a:spcPct val="50000"/>
                </a:spcBef>
              </a:pPr>
              <a:r>
                <a:rPr lang="ja-JP" altLang="en-US" sz="1600" b="1">
                  <a:solidFill>
                    <a:schemeClr val="tx2"/>
                  </a:solidFill>
                </a:rPr>
                <a:t>　　　　　　アイデアを出す</a:t>
              </a:r>
            </a:p>
          </p:txBody>
        </p:sp>
        <p:sp>
          <p:nvSpPr>
            <p:cNvPr id="301065" name="Text Box 9"/>
            <p:cNvSpPr txBox="1">
              <a:spLocks noChangeArrowheads="1"/>
            </p:cNvSpPr>
            <p:nvPr/>
          </p:nvSpPr>
          <p:spPr bwMode="auto">
            <a:xfrm>
              <a:off x="465" y="3553"/>
              <a:ext cx="2314" cy="212"/>
            </a:xfrm>
            <a:prstGeom prst="rect">
              <a:avLst/>
            </a:prstGeom>
            <a:noFill/>
            <a:ln>
              <a:noFill/>
            </a:ln>
            <a:effectLst/>
            <a:extLst>
              <a:ext uri="{909E8E84-426E-40DD-AFC4-6F175D3DCCD1}">
                <a14:hiddenFill xmlns:a14="http://schemas.microsoft.com/office/drawing/2010/main">
                  <a:solidFill>
                    <a:srgbClr val="000099"/>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solidFill>
                    <a:schemeClr val="tx2"/>
                  </a:solidFill>
                </a:rPr>
                <a:t>◇</a:t>
              </a:r>
              <a:r>
                <a:rPr lang="ja-JP" altLang="en-US" sz="1600" b="1">
                  <a:solidFill>
                    <a:schemeClr val="tx2"/>
                  </a:solidFill>
                </a:rPr>
                <a:t>出来る出来ないは後で考える</a:t>
              </a:r>
            </a:p>
          </p:txBody>
        </p:sp>
        <p:sp>
          <p:nvSpPr>
            <p:cNvPr id="301079" name="Text Box 23"/>
            <p:cNvSpPr txBox="1">
              <a:spLocks noChangeArrowheads="1"/>
            </p:cNvSpPr>
            <p:nvPr/>
          </p:nvSpPr>
          <p:spPr bwMode="auto">
            <a:xfrm>
              <a:off x="465" y="2964"/>
              <a:ext cx="2139" cy="443"/>
            </a:xfrm>
            <a:prstGeom prst="rect">
              <a:avLst/>
            </a:prstGeom>
            <a:noFill/>
            <a:ln>
              <a:noFill/>
            </a:ln>
            <a:effectLst/>
            <a:extLst>
              <a:ext uri="{909E8E84-426E-40DD-AFC4-6F175D3DCCD1}">
                <a14:hiddenFill xmlns:a14="http://schemas.microsoft.com/office/drawing/2010/main">
                  <a:solidFill>
                    <a:srgbClr val="000099"/>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solidFill>
                    <a:schemeClr val="tx2"/>
                  </a:solidFill>
                </a:rPr>
                <a:t>◇ 1</a:t>
              </a:r>
              <a:r>
                <a:rPr lang="ja-JP" altLang="en-US" sz="1600" b="1">
                  <a:solidFill>
                    <a:schemeClr val="tx2"/>
                  </a:solidFill>
                </a:rPr>
                <a:t>次</a:t>
              </a:r>
              <a:r>
                <a:rPr lang="en-US" altLang="ja-JP" sz="1600" b="1">
                  <a:solidFill>
                    <a:schemeClr val="tx2"/>
                  </a:solidFill>
                </a:rPr>
                <a:t>2</a:t>
              </a:r>
              <a:r>
                <a:rPr lang="ja-JP" altLang="en-US" sz="1600" b="1">
                  <a:solidFill>
                    <a:schemeClr val="tx2"/>
                  </a:solidFill>
                </a:rPr>
                <a:t>次</a:t>
              </a:r>
              <a:r>
                <a:rPr lang="en-US" altLang="ja-JP" sz="1600" b="1">
                  <a:solidFill>
                    <a:schemeClr val="tx2"/>
                  </a:solidFill>
                </a:rPr>
                <a:t>3</a:t>
              </a:r>
              <a:r>
                <a:rPr lang="ja-JP" altLang="en-US" sz="1600" b="1">
                  <a:solidFill>
                    <a:schemeClr val="tx2"/>
                  </a:solidFill>
                </a:rPr>
                <a:t>次と方策を</a:t>
              </a:r>
            </a:p>
            <a:p>
              <a:pPr>
                <a:spcBef>
                  <a:spcPct val="50000"/>
                </a:spcBef>
              </a:pPr>
              <a:r>
                <a:rPr lang="ja-JP" altLang="en-US" sz="1600" b="1">
                  <a:solidFill>
                    <a:schemeClr val="tx2"/>
                  </a:solidFill>
                </a:rPr>
                <a:t>　　　　　　掘り下げて行く</a:t>
              </a:r>
            </a:p>
          </p:txBody>
        </p:sp>
        <p:sp>
          <p:nvSpPr>
            <p:cNvPr id="301090" name="Text Box 34"/>
            <p:cNvSpPr txBox="1">
              <a:spLocks noChangeArrowheads="1"/>
            </p:cNvSpPr>
            <p:nvPr/>
          </p:nvSpPr>
          <p:spPr bwMode="auto">
            <a:xfrm>
              <a:off x="3803" y="2751"/>
              <a:ext cx="579" cy="326"/>
            </a:xfrm>
            <a:prstGeom prst="rect">
              <a:avLst/>
            </a:prstGeom>
            <a:solidFill>
              <a:srgbClr val="CCFFCC"/>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トレイを早く出す</a:t>
              </a:r>
            </a:p>
          </p:txBody>
        </p:sp>
        <p:sp>
          <p:nvSpPr>
            <p:cNvPr id="301091" name="Text Box 35"/>
            <p:cNvSpPr txBox="1">
              <a:spLocks noChangeArrowheads="1"/>
            </p:cNvSpPr>
            <p:nvPr/>
          </p:nvSpPr>
          <p:spPr bwMode="auto">
            <a:xfrm>
              <a:off x="3973" y="3417"/>
              <a:ext cx="685" cy="326"/>
            </a:xfrm>
            <a:prstGeom prst="rect">
              <a:avLst/>
            </a:prstGeom>
            <a:solidFill>
              <a:srgbClr val="CCFFCC"/>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盛り付けを事前にする</a:t>
              </a:r>
            </a:p>
          </p:txBody>
        </p:sp>
        <p:sp>
          <p:nvSpPr>
            <p:cNvPr id="301092" name="Text Box 36"/>
            <p:cNvSpPr txBox="1">
              <a:spLocks noChangeArrowheads="1"/>
            </p:cNvSpPr>
            <p:nvPr/>
          </p:nvSpPr>
          <p:spPr bwMode="auto">
            <a:xfrm>
              <a:off x="2811" y="3357"/>
              <a:ext cx="616" cy="326"/>
            </a:xfrm>
            <a:prstGeom prst="rect">
              <a:avLst/>
            </a:prstGeom>
            <a:solidFill>
              <a:srgbClr val="CCFFCC"/>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入り口を広く</a:t>
              </a:r>
            </a:p>
          </p:txBody>
        </p:sp>
        <p:sp>
          <p:nvSpPr>
            <p:cNvPr id="301093" name="Text Box 37"/>
            <p:cNvSpPr txBox="1">
              <a:spLocks noChangeArrowheads="1"/>
            </p:cNvSpPr>
            <p:nvPr/>
          </p:nvSpPr>
          <p:spPr bwMode="auto">
            <a:xfrm>
              <a:off x="2513" y="2781"/>
              <a:ext cx="695" cy="326"/>
            </a:xfrm>
            <a:prstGeom prst="rect">
              <a:avLst/>
            </a:prstGeom>
            <a:solidFill>
              <a:srgbClr val="CCFFCC"/>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メニューを見やすく</a:t>
              </a:r>
            </a:p>
          </p:txBody>
        </p:sp>
        <p:sp>
          <p:nvSpPr>
            <p:cNvPr id="301094" name="Line 38"/>
            <p:cNvSpPr>
              <a:spLocks noChangeShapeType="1"/>
            </p:cNvSpPr>
            <p:nvPr/>
          </p:nvSpPr>
          <p:spPr bwMode="auto">
            <a:xfrm>
              <a:off x="4029" y="3067"/>
              <a:ext cx="606"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1095" name="Line 39"/>
            <p:cNvSpPr>
              <a:spLocks noChangeShapeType="1"/>
            </p:cNvSpPr>
            <p:nvPr/>
          </p:nvSpPr>
          <p:spPr bwMode="auto">
            <a:xfrm flipV="1">
              <a:off x="4310" y="3087"/>
              <a:ext cx="60" cy="338"/>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1096" name="Line 40"/>
            <p:cNvSpPr>
              <a:spLocks noChangeShapeType="1"/>
            </p:cNvSpPr>
            <p:nvPr/>
          </p:nvSpPr>
          <p:spPr bwMode="auto">
            <a:xfrm>
              <a:off x="2791" y="3128"/>
              <a:ext cx="923"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1097" name="Line 41"/>
            <p:cNvSpPr>
              <a:spLocks noChangeShapeType="1"/>
            </p:cNvSpPr>
            <p:nvPr/>
          </p:nvSpPr>
          <p:spPr bwMode="auto">
            <a:xfrm flipV="1">
              <a:off x="3317" y="3198"/>
              <a:ext cx="139" cy="377"/>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301098" name="Text Box 42"/>
          <p:cNvSpPr txBox="1">
            <a:spLocks noChangeArrowheads="1"/>
          </p:cNvSpPr>
          <p:nvPr/>
        </p:nvSpPr>
        <p:spPr bwMode="auto">
          <a:xfrm>
            <a:off x="8562975" y="100013"/>
            <a:ext cx="4953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１８</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301102"/>
                                        </p:tgtEl>
                                        <p:attrNameLst>
                                          <p:attrName>style.visibility</p:attrName>
                                        </p:attrNameLst>
                                      </p:cBhvr>
                                      <p:to>
                                        <p:strVal val="visible"/>
                                      </p:to>
                                    </p:set>
                                    <p:anim calcmode="lin" valueType="num">
                                      <p:cBhvr additive="base">
                                        <p:cTn id="7" dur="500" fill="hold"/>
                                        <p:tgtEl>
                                          <p:spTgt spid="301102"/>
                                        </p:tgtEl>
                                        <p:attrNameLst>
                                          <p:attrName>ppt_x</p:attrName>
                                        </p:attrNameLst>
                                      </p:cBhvr>
                                      <p:tavLst>
                                        <p:tav tm="0">
                                          <p:val>
                                            <p:strVal val="0-#ppt_w/2"/>
                                          </p:val>
                                        </p:tav>
                                        <p:tav tm="100000">
                                          <p:val>
                                            <p:strVal val="#ppt_x"/>
                                          </p:val>
                                        </p:tav>
                                      </p:tavLst>
                                    </p:anim>
                                    <p:anim calcmode="lin" valueType="num">
                                      <p:cBhvr additive="base">
                                        <p:cTn id="8" dur="500" fill="hold"/>
                                        <p:tgtEl>
                                          <p:spTgt spid="30110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01099"/>
                                        </p:tgtEl>
                                        <p:attrNameLst>
                                          <p:attrName>style.visibility</p:attrName>
                                        </p:attrNameLst>
                                      </p:cBhvr>
                                      <p:to>
                                        <p:strVal val="visible"/>
                                      </p:to>
                                    </p:set>
                                    <p:anim calcmode="lin" valueType="num">
                                      <p:cBhvr additive="base">
                                        <p:cTn id="13" dur="500" fill="hold"/>
                                        <p:tgtEl>
                                          <p:spTgt spid="301099"/>
                                        </p:tgtEl>
                                        <p:attrNameLst>
                                          <p:attrName>ppt_x</p:attrName>
                                        </p:attrNameLst>
                                      </p:cBhvr>
                                      <p:tavLst>
                                        <p:tav tm="0">
                                          <p:val>
                                            <p:strVal val="0-#ppt_w/2"/>
                                          </p:val>
                                        </p:tav>
                                        <p:tav tm="100000">
                                          <p:val>
                                            <p:strVal val="#ppt_x"/>
                                          </p:val>
                                        </p:tav>
                                      </p:tavLst>
                                    </p:anim>
                                    <p:anim calcmode="lin" valueType="num">
                                      <p:cBhvr additive="base">
                                        <p:cTn id="14" dur="500" fill="hold"/>
                                        <p:tgtEl>
                                          <p:spTgt spid="30109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301100"/>
                                        </p:tgtEl>
                                        <p:attrNameLst>
                                          <p:attrName>style.visibility</p:attrName>
                                        </p:attrNameLst>
                                      </p:cBhvr>
                                      <p:to>
                                        <p:strVal val="visible"/>
                                      </p:to>
                                    </p:set>
                                    <p:anim calcmode="lin" valueType="num">
                                      <p:cBhvr additive="base">
                                        <p:cTn id="19" dur="500" fill="hold"/>
                                        <p:tgtEl>
                                          <p:spTgt spid="301100"/>
                                        </p:tgtEl>
                                        <p:attrNameLst>
                                          <p:attrName>ppt_x</p:attrName>
                                        </p:attrNameLst>
                                      </p:cBhvr>
                                      <p:tavLst>
                                        <p:tav tm="0">
                                          <p:val>
                                            <p:strVal val="0-#ppt_w/2"/>
                                          </p:val>
                                        </p:tav>
                                        <p:tav tm="100000">
                                          <p:val>
                                            <p:strVal val="#ppt_x"/>
                                          </p:val>
                                        </p:tav>
                                      </p:tavLst>
                                    </p:anim>
                                    <p:anim calcmode="lin" valueType="num">
                                      <p:cBhvr additive="base">
                                        <p:cTn id="20" dur="500" fill="hold"/>
                                        <p:tgtEl>
                                          <p:spTgt spid="301100"/>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301101"/>
                                        </p:tgtEl>
                                        <p:attrNameLst>
                                          <p:attrName>style.visibility</p:attrName>
                                        </p:attrNameLst>
                                      </p:cBhvr>
                                      <p:to>
                                        <p:strVal val="visible"/>
                                      </p:to>
                                    </p:set>
                                    <p:anim calcmode="lin" valueType="num">
                                      <p:cBhvr additive="base">
                                        <p:cTn id="25" dur="500" fill="hold"/>
                                        <p:tgtEl>
                                          <p:spTgt spid="301101"/>
                                        </p:tgtEl>
                                        <p:attrNameLst>
                                          <p:attrName>ppt_x</p:attrName>
                                        </p:attrNameLst>
                                      </p:cBhvr>
                                      <p:tavLst>
                                        <p:tav tm="0">
                                          <p:val>
                                            <p:strVal val="0-#ppt_w/2"/>
                                          </p:val>
                                        </p:tav>
                                        <p:tav tm="100000">
                                          <p:val>
                                            <p:strVal val="#ppt_x"/>
                                          </p:val>
                                        </p:tav>
                                      </p:tavLst>
                                    </p:anim>
                                    <p:anim calcmode="lin" valueType="num">
                                      <p:cBhvr additive="base">
                                        <p:cTn id="26" dur="500" fill="hold"/>
                                        <p:tgtEl>
                                          <p:spTgt spid="30110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43" name="Rectangle 19"/>
          <p:cNvSpPr>
            <a:spLocks noChangeArrowheads="1"/>
          </p:cNvSpPr>
          <p:nvPr/>
        </p:nvSpPr>
        <p:spPr bwMode="auto">
          <a:xfrm>
            <a:off x="417513" y="1658938"/>
            <a:ext cx="8439150" cy="4924425"/>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2637" name="Rectangle 13"/>
          <p:cNvSpPr>
            <a:spLocks noChangeArrowheads="1"/>
          </p:cNvSpPr>
          <p:nvPr/>
        </p:nvSpPr>
        <p:spPr bwMode="auto">
          <a:xfrm>
            <a:off x="414338" y="1676400"/>
            <a:ext cx="8435975" cy="4895850"/>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2626" name="Rectangle 2"/>
          <p:cNvSpPr>
            <a:spLocks noGrp="1" noChangeArrowheads="1"/>
          </p:cNvSpPr>
          <p:nvPr>
            <p:ph type="ctrTitle"/>
          </p:nvPr>
        </p:nvSpPr>
        <p:spPr>
          <a:xfrm>
            <a:off x="252413" y="182563"/>
            <a:ext cx="6962775" cy="920750"/>
          </a:xfrm>
          <a:solidFill>
            <a:srgbClr val="FF99CC"/>
          </a:solidFill>
        </p:spPr>
        <p:txBody>
          <a:bodyPr/>
          <a:lstStyle/>
          <a:p>
            <a:r>
              <a:rPr lang="ja-JP" altLang="en-US" sz="3200" b="1">
                <a:solidFill>
                  <a:schemeClr val="bg1"/>
                </a:solidFill>
                <a:effectLst>
                  <a:outerShdw blurRad="38100" dist="38100" dir="2700000" algn="tl">
                    <a:srgbClr val="000000"/>
                  </a:outerShdw>
                </a:effectLst>
                <a:latin typeface="Arial" charset="0"/>
                <a:ea typeface="HGP創英角ﾎﾟｯﾌﾟ体" pitchFamily="50" charset="-128"/>
              </a:rPr>
              <a:t>５．</a:t>
            </a:r>
            <a:r>
              <a:rPr lang="ja-JP" altLang="en-US" sz="2800" b="1">
                <a:solidFill>
                  <a:schemeClr val="bg1"/>
                </a:solidFill>
                <a:effectLst>
                  <a:outerShdw blurRad="38100" dist="38100" dir="2700000" algn="tl">
                    <a:srgbClr val="000000"/>
                  </a:outerShdw>
                </a:effectLst>
                <a:latin typeface="Arial" charset="0"/>
                <a:ea typeface="HGP創英角ﾎﾟｯﾌﾟ体" pitchFamily="50" charset="-128"/>
              </a:rPr>
              <a:t>よい</a:t>
            </a:r>
            <a:r>
              <a:rPr lang="ja-JP" altLang="en-US" sz="3200" b="1">
                <a:solidFill>
                  <a:schemeClr val="bg1"/>
                </a:solidFill>
                <a:effectLst>
                  <a:outerShdw blurRad="38100" dist="38100" dir="2700000" algn="tl">
                    <a:srgbClr val="000000"/>
                  </a:outerShdw>
                </a:effectLst>
                <a:latin typeface="Arial" charset="0"/>
                <a:ea typeface="HGP創英角ﾎﾟｯﾌﾟ体" pitchFamily="50" charset="-128"/>
              </a:rPr>
              <a:t>特性要因図</a:t>
            </a:r>
            <a:r>
              <a:rPr lang="ja-JP" altLang="en-US" sz="2800" b="1">
                <a:solidFill>
                  <a:schemeClr val="bg1"/>
                </a:solidFill>
                <a:effectLst>
                  <a:outerShdw blurRad="38100" dist="38100" dir="2700000" algn="tl">
                    <a:srgbClr val="000000"/>
                  </a:outerShdw>
                </a:effectLst>
                <a:latin typeface="Arial" charset="0"/>
                <a:ea typeface="HGP創英角ﾎﾟｯﾌﾟ体" pitchFamily="50" charset="-128"/>
              </a:rPr>
              <a:t>の</a:t>
            </a:r>
            <a:r>
              <a:rPr lang="ja-JP" altLang="en-US" sz="3200" b="1">
                <a:solidFill>
                  <a:schemeClr val="bg1"/>
                </a:solidFill>
                <a:effectLst>
                  <a:outerShdw blurRad="38100" dist="38100" dir="2700000" algn="tl">
                    <a:srgbClr val="000000"/>
                  </a:outerShdw>
                </a:effectLst>
                <a:latin typeface="Arial" charset="0"/>
                <a:ea typeface="HGP創英角ﾎﾟｯﾌﾟ体" pitchFamily="50" charset="-128"/>
              </a:rPr>
              <a:t>チェックポイント</a:t>
            </a:r>
          </a:p>
        </p:txBody>
      </p:sp>
      <p:sp>
        <p:nvSpPr>
          <p:cNvPr id="282630" name="Text Box 6"/>
          <p:cNvSpPr txBox="1">
            <a:spLocks noChangeArrowheads="1"/>
          </p:cNvSpPr>
          <p:nvPr/>
        </p:nvSpPr>
        <p:spPr bwMode="auto">
          <a:xfrm>
            <a:off x="3633788" y="1168400"/>
            <a:ext cx="4581525"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130000"/>
              </a:lnSpc>
            </a:pPr>
            <a:r>
              <a:rPr lang="ja-JP" altLang="en-US" sz="1200" b="1">
                <a:latin typeface="Arial" charset="0"/>
              </a:rPr>
              <a:t>　</a:t>
            </a:r>
            <a:r>
              <a:rPr lang="en-US" altLang="ja-JP" sz="2000" b="1">
                <a:solidFill>
                  <a:srgbClr val="0033CC"/>
                </a:solidFill>
                <a:latin typeface="Arial" charset="0"/>
              </a:rPr>
              <a:t>《</a:t>
            </a:r>
            <a:r>
              <a:rPr lang="ja-JP" altLang="en-US" sz="2000" b="1">
                <a:solidFill>
                  <a:srgbClr val="0033CC"/>
                </a:solidFill>
                <a:latin typeface="Arial" charset="0"/>
              </a:rPr>
              <a:t>特性要因図のチェックポイント　１０</a:t>
            </a:r>
            <a:r>
              <a:rPr lang="en-US" altLang="ja-JP" sz="2000" b="1">
                <a:solidFill>
                  <a:srgbClr val="0033CC"/>
                </a:solidFill>
                <a:latin typeface="Arial" charset="0"/>
              </a:rPr>
              <a:t>》</a:t>
            </a:r>
            <a:endParaRPr lang="en-US" altLang="ja-JP" sz="2000" b="1">
              <a:latin typeface="Arial" charset="0"/>
            </a:endParaRPr>
          </a:p>
        </p:txBody>
      </p:sp>
      <p:sp>
        <p:nvSpPr>
          <p:cNvPr id="282631" name="Text Box 7"/>
          <p:cNvSpPr txBox="1">
            <a:spLocks noChangeArrowheads="1"/>
          </p:cNvSpPr>
          <p:nvPr/>
        </p:nvSpPr>
        <p:spPr bwMode="auto">
          <a:xfrm>
            <a:off x="560388" y="5783263"/>
            <a:ext cx="7361237"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30000"/>
              </a:lnSpc>
            </a:pPr>
            <a:r>
              <a:rPr lang="ja-JP" altLang="en-US" sz="1600" b="1">
                <a:latin typeface="ＭＳ Ｐゴシック" pitchFamily="50" charset="-128"/>
              </a:rPr>
              <a:t>（６）</a:t>
            </a:r>
            <a:r>
              <a:rPr lang="ja-JP" altLang="en-US" sz="2000" b="1">
                <a:latin typeface="ＭＳ Ｐゴシック" pitchFamily="50" charset="-128"/>
              </a:rPr>
              <a:t>要因の重み付けと解析や対策の</a:t>
            </a:r>
            <a:r>
              <a:rPr lang="ja-JP" altLang="en-US" sz="2000" b="1">
                <a:solidFill>
                  <a:srgbClr val="FF3300"/>
                </a:solidFill>
                <a:latin typeface="ＭＳ Ｐゴシック" pitchFamily="50" charset="-128"/>
              </a:rPr>
              <a:t>優先順位</a:t>
            </a:r>
            <a:r>
              <a:rPr lang="ja-JP" altLang="en-US" sz="2000" b="1">
                <a:latin typeface="ＭＳ Ｐゴシック" pitchFamily="50" charset="-128"/>
              </a:rPr>
              <a:t>が決まっているか？</a:t>
            </a:r>
          </a:p>
        </p:txBody>
      </p:sp>
      <p:sp>
        <p:nvSpPr>
          <p:cNvPr id="282632" name="Text Box 8"/>
          <p:cNvSpPr txBox="1">
            <a:spLocks noChangeArrowheads="1"/>
          </p:cNvSpPr>
          <p:nvPr/>
        </p:nvSpPr>
        <p:spPr bwMode="auto">
          <a:xfrm>
            <a:off x="560388" y="5016500"/>
            <a:ext cx="6961187"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30000"/>
              </a:lnSpc>
            </a:pPr>
            <a:r>
              <a:rPr lang="ja-JP" altLang="en-US" sz="1600" b="1">
                <a:latin typeface="ＭＳ Ｐゴシック" pitchFamily="50" charset="-128"/>
              </a:rPr>
              <a:t>（５）</a:t>
            </a:r>
            <a:r>
              <a:rPr lang="ja-JP" altLang="en-US" sz="2000" b="1">
                <a:latin typeface="ＭＳ Ｐゴシック" pitchFamily="50" charset="-128"/>
              </a:rPr>
              <a:t>特性に</a:t>
            </a:r>
            <a:r>
              <a:rPr lang="ja-JP" altLang="en-US" sz="2000" b="1">
                <a:solidFill>
                  <a:srgbClr val="FF3300"/>
                </a:solidFill>
                <a:latin typeface="ＭＳ Ｐゴシック" pitchFamily="50" charset="-128"/>
              </a:rPr>
              <a:t>関係のない要因</a:t>
            </a:r>
            <a:r>
              <a:rPr lang="ja-JP" altLang="en-US" sz="2000" b="1">
                <a:latin typeface="ＭＳ Ｐゴシック" pitchFamily="50" charset="-128"/>
              </a:rPr>
              <a:t>が並んでいないか？</a:t>
            </a:r>
            <a:endParaRPr lang="ja-JP" altLang="en-US" sz="1400" b="1">
              <a:latin typeface="ＭＳ Ｐゴシック" pitchFamily="50" charset="-128"/>
            </a:endParaRPr>
          </a:p>
        </p:txBody>
      </p:sp>
      <p:sp>
        <p:nvSpPr>
          <p:cNvPr id="282633" name="Text Box 9"/>
          <p:cNvSpPr txBox="1">
            <a:spLocks noChangeArrowheads="1"/>
          </p:cNvSpPr>
          <p:nvPr/>
        </p:nvSpPr>
        <p:spPr bwMode="auto">
          <a:xfrm>
            <a:off x="560388" y="4341813"/>
            <a:ext cx="62817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latin typeface="ＭＳ Ｐゴシック" pitchFamily="50" charset="-128"/>
              </a:rPr>
              <a:t>（４）</a:t>
            </a:r>
            <a:r>
              <a:rPr lang="ja-JP" altLang="en-US" sz="2000" b="1">
                <a:latin typeface="ＭＳ Ｐゴシック" pitchFamily="50" charset="-128"/>
              </a:rPr>
              <a:t>要因の</a:t>
            </a:r>
            <a:r>
              <a:rPr lang="ja-JP" altLang="en-US" sz="2000" b="1">
                <a:solidFill>
                  <a:srgbClr val="FF3300"/>
                </a:solidFill>
                <a:latin typeface="ＭＳ Ｐゴシック" pitchFamily="50" charset="-128"/>
              </a:rPr>
              <a:t>大きさが逆</a:t>
            </a:r>
            <a:r>
              <a:rPr lang="ja-JP" altLang="en-US" sz="2000" b="1">
                <a:latin typeface="ＭＳ Ｐゴシック" pitchFamily="50" charset="-128"/>
              </a:rPr>
              <a:t>になっていないか？</a:t>
            </a:r>
          </a:p>
        </p:txBody>
      </p:sp>
      <p:sp>
        <p:nvSpPr>
          <p:cNvPr id="282634" name="Text Box 10"/>
          <p:cNvSpPr txBox="1">
            <a:spLocks noChangeArrowheads="1"/>
          </p:cNvSpPr>
          <p:nvPr/>
        </p:nvSpPr>
        <p:spPr bwMode="auto">
          <a:xfrm>
            <a:off x="560388" y="3667125"/>
            <a:ext cx="66817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latin typeface="ＭＳ Ｐゴシック" pitchFamily="50" charset="-128"/>
              </a:rPr>
              <a:t>（３）</a:t>
            </a:r>
            <a:r>
              <a:rPr lang="ja-JP" altLang="en-US" sz="2000" b="1">
                <a:latin typeface="ＭＳ Ｐゴシック" pitchFamily="50" charset="-128"/>
              </a:rPr>
              <a:t>大骨</a:t>
            </a:r>
            <a:r>
              <a:rPr lang="en-US" altLang="ja-JP" sz="2000" b="1">
                <a:latin typeface="ＭＳ Ｐゴシック" pitchFamily="50" charset="-128"/>
              </a:rPr>
              <a:t>,</a:t>
            </a:r>
            <a:r>
              <a:rPr lang="ja-JP" altLang="en-US" sz="2000" b="1">
                <a:latin typeface="ＭＳ Ｐゴシック" pitchFamily="50" charset="-128"/>
              </a:rPr>
              <a:t>中骨</a:t>
            </a:r>
            <a:r>
              <a:rPr lang="en-US" altLang="ja-JP" sz="2000" b="1">
                <a:latin typeface="ＭＳ Ｐゴシック" pitchFamily="50" charset="-128"/>
              </a:rPr>
              <a:t>,</a:t>
            </a:r>
            <a:r>
              <a:rPr lang="ja-JP" altLang="en-US" sz="2000" b="1">
                <a:latin typeface="ＭＳ Ｐゴシック" pitchFamily="50" charset="-128"/>
              </a:rPr>
              <a:t>小骨が</a:t>
            </a:r>
            <a:r>
              <a:rPr lang="ja-JP" altLang="en-US" sz="2000" b="1">
                <a:solidFill>
                  <a:srgbClr val="FF3300"/>
                </a:solidFill>
                <a:latin typeface="ＭＳ Ｐゴシック" pitchFamily="50" charset="-128"/>
              </a:rPr>
              <a:t>系統だてられて整理</a:t>
            </a:r>
            <a:r>
              <a:rPr lang="ja-JP" altLang="en-US" sz="2000" b="1">
                <a:latin typeface="ＭＳ Ｐゴシック" pitchFamily="50" charset="-128"/>
              </a:rPr>
              <a:t>されているか？</a:t>
            </a:r>
          </a:p>
        </p:txBody>
      </p:sp>
      <p:sp>
        <p:nvSpPr>
          <p:cNvPr id="282635" name="Text Box 11"/>
          <p:cNvSpPr txBox="1">
            <a:spLocks noChangeArrowheads="1"/>
          </p:cNvSpPr>
          <p:nvPr/>
        </p:nvSpPr>
        <p:spPr bwMode="auto">
          <a:xfrm>
            <a:off x="560388" y="2503488"/>
            <a:ext cx="8023225" cy="88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30000"/>
              </a:lnSpc>
            </a:pPr>
            <a:r>
              <a:rPr lang="ja-JP" altLang="en-US" sz="1600" b="1">
                <a:latin typeface="ＭＳ Ｐゴシック" pitchFamily="50" charset="-128"/>
              </a:rPr>
              <a:t>（２）</a:t>
            </a:r>
            <a:r>
              <a:rPr lang="ja-JP" altLang="en-US" sz="2000" b="1">
                <a:latin typeface="ＭＳ Ｐゴシック" pitchFamily="50" charset="-128"/>
              </a:rPr>
              <a:t>末端の要因について、</a:t>
            </a:r>
            <a:r>
              <a:rPr lang="ja-JP" altLang="en-US" sz="2000" b="1">
                <a:solidFill>
                  <a:srgbClr val="FF3300"/>
                </a:solidFill>
                <a:latin typeface="ＭＳ Ｐゴシック" pitchFamily="50" charset="-128"/>
              </a:rPr>
              <a:t>具体的な行動</a:t>
            </a:r>
            <a:r>
              <a:rPr lang="ja-JP" altLang="en-US" sz="2000" b="1">
                <a:latin typeface="ＭＳ Ｐゴシック" pitchFamily="50" charset="-128"/>
              </a:rPr>
              <a:t>（データを取ったり、条件を変え　　　　たり出来る）の取れるところまで細かく 抽出されているか　？</a:t>
            </a:r>
          </a:p>
        </p:txBody>
      </p:sp>
      <p:sp>
        <p:nvSpPr>
          <p:cNvPr id="282636" name="Text Box 12"/>
          <p:cNvSpPr txBox="1">
            <a:spLocks noChangeArrowheads="1"/>
          </p:cNvSpPr>
          <p:nvPr/>
        </p:nvSpPr>
        <p:spPr bwMode="auto">
          <a:xfrm>
            <a:off x="560388" y="1828800"/>
            <a:ext cx="71389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latin typeface="ＭＳ Ｐゴシック" pitchFamily="50" charset="-128"/>
              </a:rPr>
              <a:t>（１）</a:t>
            </a:r>
            <a:r>
              <a:rPr lang="ja-JP" altLang="en-US" sz="2000" b="1">
                <a:latin typeface="ＭＳ Ｐゴシック" pitchFamily="50" charset="-128"/>
              </a:rPr>
              <a:t>要因の摘出に</a:t>
            </a:r>
            <a:r>
              <a:rPr lang="ja-JP" altLang="en-US" sz="2000" b="1">
                <a:solidFill>
                  <a:srgbClr val="FF3300"/>
                </a:solidFill>
                <a:latin typeface="ＭＳ Ｐゴシック" pitchFamily="50" charset="-128"/>
              </a:rPr>
              <a:t>漏れや抜け</a:t>
            </a:r>
            <a:r>
              <a:rPr lang="ja-JP" altLang="en-US" sz="2000" b="1">
                <a:latin typeface="ＭＳ Ｐゴシック" pitchFamily="50" charset="-128"/>
              </a:rPr>
              <a:t>がないか？</a:t>
            </a:r>
          </a:p>
        </p:txBody>
      </p:sp>
      <p:pic>
        <p:nvPicPr>
          <p:cNvPr id="282639" name="Picture 15" descr="0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0288" y="4078288"/>
            <a:ext cx="2406650" cy="1431925"/>
          </a:xfrm>
          <a:prstGeom prst="rect">
            <a:avLst/>
          </a:prstGeom>
          <a:noFill/>
          <a:extLst>
            <a:ext uri="{909E8E84-426E-40DD-AFC4-6F175D3DCCD1}">
              <a14:hiddenFill xmlns:a14="http://schemas.microsoft.com/office/drawing/2010/main">
                <a:solidFill>
                  <a:srgbClr val="FFFFFF"/>
                </a:solidFill>
              </a14:hiddenFill>
            </a:ext>
          </a:extLst>
        </p:spPr>
      </p:pic>
      <p:sp>
        <p:nvSpPr>
          <p:cNvPr id="282640" name="Text Box 16"/>
          <p:cNvSpPr txBox="1">
            <a:spLocks noChangeArrowheads="1"/>
          </p:cNvSpPr>
          <p:nvPr/>
        </p:nvSpPr>
        <p:spPr bwMode="auto">
          <a:xfrm>
            <a:off x="8562975" y="100013"/>
            <a:ext cx="4953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１９</a:t>
            </a:r>
          </a:p>
        </p:txBody>
      </p:sp>
      <p:sp>
        <p:nvSpPr>
          <p:cNvPr id="282641" name="Text Box 17"/>
          <p:cNvSpPr txBox="1">
            <a:spLocks noChangeArrowheads="1"/>
          </p:cNvSpPr>
          <p:nvPr/>
        </p:nvSpPr>
        <p:spPr bwMode="auto">
          <a:xfrm>
            <a:off x="7888288" y="4217988"/>
            <a:ext cx="5461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OK</a:t>
            </a:r>
          </a:p>
        </p:txBody>
      </p:sp>
      <p:sp>
        <p:nvSpPr>
          <p:cNvPr id="282642" name="Text Box 18"/>
          <p:cNvSpPr txBox="1">
            <a:spLocks noChangeArrowheads="1"/>
          </p:cNvSpPr>
          <p:nvPr/>
        </p:nvSpPr>
        <p:spPr bwMode="auto">
          <a:xfrm>
            <a:off x="6169025" y="4489450"/>
            <a:ext cx="5461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NO</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2636"/>
                                        </p:tgtEl>
                                        <p:attrNameLst>
                                          <p:attrName>style.visibility</p:attrName>
                                        </p:attrNameLst>
                                      </p:cBhvr>
                                      <p:to>
                                        <p:strVal val="visible"/>
                                      </p:to>
                                    </p:set>
                                    <p:anim calcmode="lin" valueType="num">
                                      <p:cBhvr additive="base">
                                        <p:cTn id="7" dur="500" fill="hold"/>
                                        <p:tgtEl>
                                          <p:spTgt spid="282636"/>
                                        </p:tgtEl>
                                        <p:attrNameLst>
                                          <p:attrName>ppt_x</p:attrName>
                                        </p:attrNameLst>
                                      </p:cBhvr>
                                      <p:tavLst>
                                        <p:tav tm="0">
                                          <p:val>
                                            <p:strVal val="0-#ppt_w/2"/>
                                          </p:val>
                                        </p:tav>
                                        <p:tav tm="100000">
                                          <p:val>
                                            <p:strVal val="#ppt_x"/>
                                          </p:val>
                                        </p:tav>
                                      </p:tavLst>
                                    </p:anim>
                                    <p:anim calcmode="lin" valueType="num">
                                      <p:cBhvr additive="base">
                                        <p:cTn id="8" dur="500" fill="hold"/>
                                        <p:tgtEl>
                                          <p:spTgt spid="28263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2635"/>
                                        </p:tgtEl>
                                        <p:attrNameLst>
                                          <p:attrName>style.visibility</p:attrName>
                                        </p:attrNameLst>
                                      </p:cBhvr>
                                      <p:to>
                                        <p:strVal val="visible"/>
                                      </p:to>
                                    </p:set>
                                    <p:anim calcmode="lin" valueType="num">
                                      <p:cBhvr additive="base">
                                        <p:cTn id="13" dur="500" fill="hold"/>
                                        <p:tgtEl>
                                          <p:spTgt spid="282635"/>
                                        </p:tgtEl>
                                        <p:attrNameLst>
                                          <p:attrName>ppt_x</p:attrName>
                                        </p:attrNameLst>
                                      </p:cBhvr>
                                      <p:tavLst>
                                        <p:tav tm="0">
                                          <p:val>
                                            <p:strVal val="0-#ppt_w/2"/>
                                          </p:val>
                                        </p:tav>
                                        <p:tav tm="100000">
                                          <p:val>
                                            <p:strVal val="#ppt_x"/>
                                          </p:val>
                                        </p:tav>
                                      </p:tavLst>
                                    </p:anim>
                                    <p:anim calcmode="lin" valueType="num">
                                      <p:cBhvr additive="base">
                                        <p:cTn id="14" dur="500" fill="hold"/>
                                        <p:tgtEl>
                                          <p:spTgt spid="282635"/>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82634"/>
                                        </p:tgtEl>
                                        <p:attrNameLst>
                                          <p:attrName>style.visibility</p:attrName>
                                        </p:attrNameLst>
                                      </p:cBhvr>
                                      <p:to>
                                        <p:strVal val="visible"/>
                                      </p:to>
                                    </p:set>
                                    <p:anim calcmode="lin" valueType="num">
                                      <p:cBhvr additive="base">
                                        <p:cTn id="19" dur="500" fill="hold"/>
                                        <p:tgtEl>
                                          <p:spTgt spid="282634"/>
                                        </p:tgtEl>
                                        <p:attrNameLst>
                                          <p:attrName>ppt_x</p:attrName>
                                        </p:attrNameLst>
                                      </p:cBhvr>
                                      <p:tavLst>
                                        <p:tav tm="0">
                                          <p:val>
                                            <p:strVal val="0-#ppt_w/2"/>
                                          </p:val>
                                        </p:tav>
                                        <p:tav tm="100000">
                                          <p:val>
                                            <p:strVal val="#ppt_x"/>
                                          </p:val>
                                        </p:tav>
                                      </p:tavLst>
                                    </p:anim>
                                    <p:anim calcmode="lin" valueType="num">
                                      <p:cBhvr additive="base">
                                        <p:cTn id="20" dur="500" fill="hold"/>
                                        <p:tgtEl>
                                          <p:spTgt spid="282634"/>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82633"/>
                                        </p:tgtEl>
                                        <p:attrNameLst>
                                          <p:attrName>style.visibility</p:attrName>
                                        </p:attrNameLst>
                                      </p:cBhvr>
                                      <p:to>
                                        <p:strVal val="visible"/>
                                      </p:to>
                                    </p:set>
                                    <p:anim calcmode="lin" valueType="num">
                                      <p:cBhvr additive="base">
                                        <p:cTn id="25" dur="500" fill="hold"/>
                                        <p:tgtEl>
                                          <p:spTgt spid="282633"/>
                                        </p:tgtEl>
                                        <p:attrNameLst>
                                          <p:attrName>ppt_x</p:attrName>
                                        </p:attrNameLst>
                                      </p:cBhvr>
                                      <p:tavLst>
                                        <p:tav tm="0">
                                          <p:val>
                                            <p:strVal val="0-#ppt_w/2"/>
                                          </p:val>
                                        </p:tav>
                                        <p:tav tm="100000">
                                          <p:val>
                                            <p:strVal val="#ppt_x"/>
                                          </p:val>
                                        </p:tav>
                                      </p:tavLst>
                                    </p:anim>
                                    <p:anim calcmode="lin" valueType="num">
                                      <p:cBhvr additive="base">
                                        <p:cTn id="26" dur="500" fill="hold"/>
                                        <p:tgtEl>
                                          <p:spTgt spid="282633"/>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82632"/>
                                        </p:tgtEl>
                                        <p:attrNameLst>
                                          <p:attrName>style.visibility</p:attrName>
                                        </p:attrNameLst>
                                      </p:cBhvr>
                                      <p:to>
                                        <p:strVal val="visible"/>
                                      </p:to>
                                    </p:set>
                                    <p:anim calcmode="lin" valueType="num">
                                      <p:cBhvr additive="base">
                                        <p:cTn id="31" dur="500" fill="hold"/>
                                        <p:tgtEl>
                                          <p:spTgt spid="282632"/>
                                        </p:tgtEl>
                                        <p:attrNameLst>
                                          <p:attrName>ppt_x</p:attrName>
                                        </p:attrNameLst>
                                      </p:cBhvr>
                                      <p:tavLst>
                                        <p:tav tm="0">
                                          <p:val>
                                            <p:strVal val="0-#ppt_w/2"/>
                                          </p:val>
                                        </p:tav>
                                        <p:tav tm="100000">
                                          <p:val>
                                            <p:strVal val="#ppt_x"/>
                                          </p:val>
                                        </p:tav>
                                      </p:tavLst>
                                    </p:anim>
                                    <p:anim calcmode="lin" valueType="num">
                                      <p:cBhvr additive="base">
                                        <p:cTn id="32" dur="500" fill="hold"/>
                                        <p:tgtEl>
                                          <p:spTgt spid="282632"/>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82631"/>
                                        </p:tgtEl>
                                        <p:attrNameLst>
                                          <p:attrName>style.visibility</p:attrName>
                                        </p:attrNameLst>
                                      </p:cBhvr>
                                      <p:to>
                                        <p:strVal val="visible"/>
                                      </p:to>
                                    </p:set>
                                    <p:anim calcmode="lin" valueType="num">
                                      <p:cBhvr additive="base">
                                        <p:cTn id="37" dur="500" fill="hold"/>
                                        <p:tgtEl>
                                          <p:spTgt spid="282631"/>
                                        </p:tgtEl>
                                        <p:attrNameLst>
                                          <p:attrName>ppt_x</p:attrName>
                                        </p:attrNameLst>
                                      </p:cBhvr>
                                      <p:tavLst>
                                        <p:tav tm="0">
                                          <p:val>
                                            <p:strVal val="0-#ppt_w/2"/>
                                          </p:val>
                                        </p:tav>
                                        <p:tav tm="100000">
                                          <p:val>
                                            <p:strVal val="#ppt_x"/>
                                          </p:val>
                                        </p:tav>
                                      </p:tavLst>
                                    </p:anim>
                                    <p:anim calcmode="lin" valueType="num">
                                      <p:cBhvr additive="base">
                                        <p:cTn id="38" dur="500" fill="hold"/>
                                        <p:tgtEl>
                                          <p:spTgt spid="2826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631" grpId="0" autoUpdateAnimBg="0"/>
      <p:bldP spid="282632" grpId="0" autoUpdateAnimBg="0"/>
      <p:bldP spid="282633" grpId="0" autoUpdateAnimBg="0"/>
      <p:bldP spid="282634" grpId="0" autoUpdateAnimBg="0"/>
      <p:bldP spid="282635" grpId="0" autoUpdateAnimBg="0"/>
      <p:bldP spid="282636"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170" name="Rectangle 1290"/>
          <p:cNvSpPr>
            <a:spLocks noChangeArrowheads="1"/>
          </p:cNvSpPr>
          <p:nvPr/>
        </p:nvSpPr>
        <p:spPr bwMode="auto">
          <a:xfrm>
            <a:off x="6975475" y="4049713"/>
            <a:ext cx="1554163" cy="1149350"/>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197" name="Rectangle 5"/>
          <p:cNvSpPr>
            <a:spLocks noChangeArrowheads="1"/>
          </p:cNvSpPr>
          <p:nvPr/>
        </p:nvSpPr>
        <p:spPr bwMode="auto">
          <a:xfrm>
            <a:off x="511175" y="273050"/>
            <a:ext cx="2279650" cy="469900"/>
          </a:xfrm>
          <a:prstGeom prst="rect">
            <a:avLst/>
          </a:prstGeom>
          <a:solidFill>
            <a:srgbClr val="00FF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fontAlgn="ctr">
              <a:spcBef>
                <a:spcPct val="50000"/>
              </a:spcBef>
            </a:pPr>
            <a:r>
              <a:rPr lang="ja-JP" altLang="en-US" b="1"/>
              <a:t>　</a:t>
            </a:r>
            <a:r>
              <a:rPr lang="en-US" altLang="ja-JP" b="1"/>
              <a:t>QC</a:t>
            </a:r>
            <a:r>
              <a:rPr lang="ja-JP" altLang="en-US" b="1"/>
              <a:t>７つ道具</a:t>
            </a:r>
            <a:endParaRPr lang="ja-JP" altLang="en-US"/>
          </a:p>
        </p:txBody>
      </p:sp>
      <p:sp>
        <p:nvSpPr>
          <p:cNvPr id="9192" name="Text Box 1000"/>
          <p:cNvSpPr txBox="1">
            <a:spLocks noChangeArrowheads="1"/>
          </p:cNvSpPr>
          <p:nvPr/>
        </p:nvSpPr>
        <p:spPr bwMode="auto">
          <a:xfrm>
            <a:off x="8474075" y="57150"/>
            <a:ext cx="6699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２</a:t>
            </a:r>
          </a:p>
        </p:txBody>
      </p:sp>
      <p:sp>
        <p:nvSpPr>
          <p:cNvPr id="9193" name="Rectangle 1001"/>
          <p:cNvSpPr>
            <a:spLocks noChangeArrowheads="1"/>
          </p:cNvSpPr>
          <p:nvPr/>
        </p:nvSpPr>
        <p:spPr bwMode="auto">
          <a:xfrm>
            <a:off x="3048000" y="473075"/>
            <a:ext cx="5878513" cy="348297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194" name="Text Box 1002"/>
          <p:cNvSpPr txBox="1">
            <a:spLocks noChangeArrowheads="1"/>
          </p:cNvSpPr>
          <p:nvPr/>
        </p:nvSpPr>
        <p:spPr bwMode="auto">
          <a:xfrm>
            <a:off x="3390900" y="600075"/>
            <a:ext cx="1276350" cy="287338"/>
          </a:xfrm>
          <a:prstGeom prst="rect">
            <a:avLst/>
          </a:prstGeom>
          <a:solidFill>
            <a:srgbClr val="336600"/>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chemeClr val="bg1"/>
                </a:solidFill>
              </a:rPr>
              <a:t>チェックシート</a:t>
            </a:r>
          </a:p>
        </p:txBody>
      </p:sp>
      <p:grpSp>
        <p:nvGrpSpPr>
          <p:cNvPr id="124163" name="Group 1283"/>
          <p:cNvGrpSpPr>
            <a:grpSpLocks/>
          </p:cNvGrpSpPr>
          <p:nvPr/>
        </p:nvGrpSpPr>
        <p:grpSpPr bwMode="auto">
          <a:xfrm>
            <a:off x="6988175" y="4057650"/>
            <a:ext cx="1546225" cy="1146175"/>
            <a:chOff x="2070" y="579"/>
            <a:chExt cx="974" cy="722"/>
          </a:xfrm>
        </p:grpSpPr>
        <p:sp>
          <p:nvSpPr>
            <p:cNvPr id="9204" name="Rectangle 1012"/>
            <p:cNvSpPr>
              <a:spLocks noChangeArrowheads="1"/>
            </p:cNvSpPr>
            <p:nvPr/>
          </p:nvSpPr>
          <p:spPr bwMode="auto">
            <a:xfrm>
              <a:off x="2074" y="579"/>
              <a:ext cx="969" cy="713"/>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rgbClr val="99FF66"/>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205" name="Line 1013"/>
            <p:cNvSpPr>
              <a:spLocks noChangeShapeType="1"/>
            </p:cNvSpPr>
            <p:nvPr/>
          </p:nvSpPr>
          <p:spPr bwMode="auto">
            <a:xfrm>
              <a:off x="2074" y="954"/>
              <a:ext cx="96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07" name="Line 1015"/>
            <p:cNvSpPr>
              <a:spLocks noChangeShapeType="1"/>
            </p:cNvSpPr>
            <p:nvPr/>
          </p:nvSpPr>
          <p:spPr bwMode="auto">
            <a:xfrm>
              <a:off x="2075" y="1128"/>
              <a:ext cx="96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08" name="Line 1016"/>
            <p:cNvSpPr>
              <a:spLocks noChangeShapeType="1"/>
            </p:cNvSpPr>
            <p:nvPr/>
          </p:nvSpPr>
          <p:spPr bwMode="auto">
            <a:xfrm>
              <a:off x="2070" y="767"/>
              <a:ext cx="96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09" name="Line 1017"/>
            <p:cNvSpPr>
              <a:spLocks noChangeShapeType="1"/>
            </p:cNvSpPr>
            <p:nvPr/>
          </p:nvSpPr>
          <p:spPr bwMode="auto">
            <a:xfrm>
              <a:off x="2392" y="588"/>
              <a:ext cx="0" cy="71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10" name="Line 1018"/>
            <p:cNvSpPr>
              <a:spLocks noChangeShapeType="1"/>
            </p:cNvSpPr>
            <p:nvPr/>
          </p:nvSpPr>
          <p:spPr bwMode="auto">
            <a:xfrm>
              <a:off x="2731" y="585"/>
              <a:ext cx="0" cy="71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11" name="Line 1019"/>
            <p:cNvSpPr>
              <a:spLocks noChangeShapeType="1"/>
            </p:cNvSpPr>
            <p:nvPr/>
          </p:nvSpPr>
          <p:spPr bwMode="auto">
            <a:xfrm flipH="1">
              <a:off x="2156" y="625"/>
              <a:ext cx="101" cy="10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12" name="Line 1020"/>
            <p:cNvSpPr>
              <a:spLocks noChangeShapeType="1"/>
            </p:cNvSpPr>
            <p:nvPr/>
          </p:nvSpPr>
          <p:spPr bwMode="auto">
            <a:xfrm flipH="1">
              <a:off x="2180" y="640"/>
              <a:ext cx="101" cy="10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13" name="Line 1021"/>
            <p:cNvSpPr>
              <a:spLocks noChangeShapeType="1"/>
            </p:cNvSpPr>
            <p:nvPr/>
          </p:nvSpPr>
          <p:spPr bwMode="auto">
            <a:xfrm flipH="1">
              <a:off x="2537" y="637"/>
              <a:ext cx="101" cy="10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14" name="Line 1022"/>
            <p:cNvSpPr>
              <a:spLocks noChangeShapeType="1"/>
            </p:cNvSpPr>
            <p:nvPr/>
          </p:nvSpPr>
          <p:spPr bwMode="auto">
            <a:xfrm flipH="1">
              <a:off x="2786" y="616"/>
              <a:ext cx="101" cy="10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15" name="Line 1023"/>
            <p:cNvSpPr>
              <a:spLocks noChangeShapeType="1"/>
            </p:cNvSpPr>
            <p:nvPr/>
          </p:nvSpPr>
          <p:spPr bwMode="auto">
            <a:xfrm flipH="1">
              <a:off x="2810" y="622"/>
              <a:ext cx="101" cy="10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04" name="Line 1024"/>
            <p:cNvSpPr>
              <a:spLocks noChangeShapeType="1"/>
            </p:cNvSpPr>
            <p:nvPr/>
          </p:nvSpPr>
          <p:spPr bwMode="auto">
            <a:xfrm flipH="1">
              <a:off x="2834" y="646"/>
              <a:ext cx="101" cy="10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05" name="Line 1025"/>
            <p:cNvSpPr>
              <a:spLocks noChangeShapeType="1"/>
            </p:cNvSpPr>
            <p:nvPr/>
          </p:nvSpPr>
          <p:spPr bwMode="auto">
            <a:xfrm flipH="1">
              <a:off x="2849" y="652"/>
              <a:ext cx="101" cy="10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06" name="Line 1026"/>
            <p:cNvSpPr>
              <a:spLocks noChangeShapeType="1"/>
            </p:cNvSpPr>
            <p:nvPr/>
          </p:nvSpPr>
          <p:spPr bwMode="auto">
            <a:xfrm flipH="1">
              <a:off x="2209" y="981"/>
              <a:ext cx="101" cy="10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07" name="Line 1027"/>
            <p:cNvSpPr>
              <a:spLocks noChangeShapeType="1"/>
            </p:cNvSpPr>
            <p:nvPr/>
          </p:nvSpPr>
          <p:spPr bwMode="auto">
            <a:xfrm flipH="1">
              <a:off x="2534" y="822"/>
              <a:ext cx="101" cy="10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08" name="Line 1028"/>
            <p:cNvSpPr>
              <a:spLocks noChangeShapeType="1"/>
            </p:cNvSpPr>
            <p:nvPr/>
          </p:nvSpPr>
          <p:spPr bwMode="auto">
            <a:xfrm flipH="1">
              <a:off x="2493" y="808"/>
              <a:ext cx="101" cy="10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09" name="Line 1029"/>
            <p:cNvSpPr>
              <a:spLocks noChangeShapeType="1"/>
            </p:cNvSpPr>
            <p:nvPr/>
          </p:nvSpPr>
          <p:spPr bwMode="auto">
            <a:xfrm flipH="1">
              <a:off x="2452" y="794"/>
              <a:ext cx="101" cy="10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10" name="Line 1030"/>
            <p:cNvSpPr>
              <a:spLocks noChangeShapeType="1"/>
            </p:cNvSpPr>
            <p:nvPr/>
          </p:nvSpPr>
          <p:spPr bwMode="auto">
            <a:xfrm flipH="1">
              <a:off x="2141" y="968"/>
              <a:ext cx="101" cy="10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11" name="Line 1031"/>
            <p:cNvSpPr>
              <a:spLocks noChangeShapeType="1"/>
            </p:cNvSpPr>
            <p:nvPr/>
          </p:nvSpPr>
          <p:spPr bwMode="auto">
            <a:xfrm flipH="1">
              <a:off x="2165" y="982"/>
              <a:ext cx="101" cy="10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12" name="Line 1032"/>
            <p:cNvSpPr>
              <a:spLocks noChangeShapeType="1"/>
            </p:cNvSpPr>
            <p:nvPr/>
          </p:nvSpPr>
          <p:spPr bwMode="auto">
            <a:xfrm flipH="1">
              <a:off x="2846" y="830"/>
              <a:ext cx="101" cy="10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13" name="Line 1033"/>
            <p:cNvSpPr>
              <a:spLocks noChangeShapeType="1"/>
            </p:cNvSpPr>
            <p:nvPr/>
          </p:nvSpPr>
          <p:spPr bwMode="auto">
            <a:xfrm flipH="1">
              <a:off x="2795" y="826"/>
              <a:ext cx="101" cy="10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14" name="Line 1034"/>
            <p:cNvSpPr>
              <a:spLocks noChangeShapeType="1"/>
            </p:cNvSpPr>
            <p:nvPr/>
          </p:nvSpPr>
          <p:spPr bwMode="auto">
            <a:xfrm flipH="1">
              <a:off x="2470" y="1004"/>
              <a:ext cx="101" cy="10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15" name="Line 1035"/>
            <p:cNvSpPr>
              <a:spLocks noChangeShapeType="1"/>
            </p:cNvSpPr>
            <p:nvPr/>
          </p:nvSpPr>
          <p:spPr bwMode="auto">
            <a:xfrm flipH="1">
              <a:off x="2511" y="1008"/>
              <a:ext cx="101" cy="10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17" name="Line 1037"/>
            <p:cNvSpPr>
              <a:spLocks noChangeShapeType="1"/>
            </p:cNvSpPr>
            <p:nvPr/>
          </p:nvSpPr>
          <p:spPr bwMode="auto">
            <a:xfrm flipH="1">
              <a:off x="2140" y="1151"/>
              <a:ext cx="101" cy="10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18" name="Line 1038"/>
            <p:cNvSpPr>
              <a:spLocks noChangeShapeType="1"/>
            </p:cNvSpPr>
            <p:nvPr/>
          </p:nvSpPr>
          <p:spPr bwMode="auto">
            <a:xfrm flipH="1">
              <a:off x="2173" y="1157"/>
              <a:ext cx="101" cy="10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19" name="Line 1039"/>
            <p:cNvSpPr>
              <a:spLocks noChangeShapeType="1"/>
            </p:cNvSpPr>
            <p:nvPr/>
          </p:nvSpPr>
          <p:spPr bwMode="auto">
            <a:xfrm flipH="1">
              <a:off x="2233" y="1145"/>
              <a:ext cx="101" cy="10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20" name="Line 1040"/>
            <p:cNvSpPr>
              <a:spLocks noChangeShapeType="1"/>
            </p:cNvSpPr>
            <p:nvPr/>
          </p:nvSpPr>
          <p:spPr bwMode="auto">
            <a:xfrm flipH="1">
              <a:off x="2266" y="1151"/>
              <a:ext cx="101" cy="10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21" name="Line 1041"/>
            <p:cNvSpPr>
              <a:spLocks noChangeShapeType="1"/>
            </p:cNvSpPr>
            <p:nvPr/>
          </p:nvSpPr>
          <p:spPr bwMode="auto">
            <a:xfrm>
              <a:off x="2823" y="652"/>
              <a:ext cx="101" cy="10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22" name="Line 1042"/>
            <p:cNvSpPr>
              <a:spLocks noChangeShapeType="1"/>
            </p:cNvSpPr>
            <p:nvPr/>
          </p:nvSpPr>
          <p:spPr bwMode="auto">
            <a:xfrm flipH="1">
              <a:off x="2849" y="1165"/>
              <a:ext cx="101" cy="10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9196" name="Text Box 1004"/>
          <p:cNvSpPr txBox="1">
            <a:spLocks noChangeArrowheads="1"/>
          </p:cNvSpPr>
          <p:nvPr/>
        </p:nvSpPr>
        <p:spPr bwMode="auto">
          <a:xfrm>
            <a:off x="5322888" y="587375"/>
            <a:ext cx="1276350" cy="287338"/>
          </a:xfrm>
          <a:prstGeom prst="rect">
            <a:avLst/>
          </a:prstGeom>
          <a:solidFill>
            <a:srgbClr val="336600"/>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chemeClr val="bg1"/>
                </a:solidFill>
              </a:rPr>
              <a:t>グラフ</a:t>
            </a:r>
          </a:p>
        </p:txBody>
      </p:sp>
      <p:grpSp>
        <p:nvGrpSpPr>
          <p:cNvPr id="123940" name="Group 1060"/>
          <p:cNvGrpSpPr>
            <a:grpSpLocks/>
          </p:cNvGrpSpPr>
          <p:nvPr/>
        </p:nvGrpSpPr>
        <p:grpSpPr bwMode="auto">
          <a:xfrm>
            <a:off x="5232400" y="933450"/>
            <a:ext cx="1538288" cy="1117600"/>
            <a:chOff x="3296" y="777"/>
            <a:chExt cx="969" cy="704"/>
          </a:xfrm>
        </p:grpSpPr>
        <p:sp>
          <p:nvSpPr>
            <p:cNvPr id="9206" name="Line 1014"/>
            <p:cNvSpPr>
              <a:spLocks noChangeShapeType="1"/>
            </p:cNvSpPr>
            <p:nvPr/>
          </p:nvSpPr>
          <p:spPr bwMode="auto">
            <a:xfrm>
              <a:off x="3296" y="1477"/>
              <a:ext cx="96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23" name="Line 1043"/>
            <p:cNvSpPr>
              <a:spLocks noChangeShapeType="1"/>
            </p:cNvSpPr>
            <p:nvPr/>
          </p:nvSpPr>
          <p:spPr bwMode="auto">
            <a:xfrm flipV="1">
              <a:off x="3310" y="777"/>
              <a:ext cx="0" cy="70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23924" name="Line 1044"/>
          <p:cNvSpPr>
            <a:spLocks noChangeShapeType="1"/>
          </p:cNvSpPr>
          <p:nvPr/>
        </p:nvSpPr>
        <p:spPr bwMode="auto">
          <a:xfrm flipV="1">
            <a:off x="5399088" y="1063625"/>
            <a:ext cx="188912" cy="18891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25" name="Line 1045"/>
          <p:cNvSpPr>
            <a:spLocks noChangeShapeType="1"/>
          </p:cNvSpPr>
          <p:nvPr/>
        </p:nvSpPr>
        <p:spPr bwMode="auto">
          <a:xfrm>
            <a:off x="5588000" y="1063625"/>
            <a:ext cx="188913" cy="18891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26" name="Line 1046"/>
          <p:cNvSpPr>
            <a:spLocks noChangeShapeType="1"/>
          </p:cNvSpPr>
          <p:nvPr/>
        </p:nvSpPr>
        <p:spPr bwMode="auto">
          <a:xfrm flipV="1">
            <a:off x="5776913" y="1108075"/>
            <a:ext cx="144462" cy="14446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27" name="Line 1047"/>
          <p:cNvSpPr>
            <a:spLocks noChangeShapeType="1"/>
          </p:cNvSpPr>
          <p:nvPr/>
        </p:nvSpPr>
        <p:spPr bwMode="auto">
          <a:xfrm>
            <a:off x="5921375" y="1108075"/>
            <a:ext cx="290513" cy="1682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28" name="Line 1048"/>
          <p:cNvSpPr>
            <a:spLocks noChangeShapeType="1"/>
          </p:cNvSpPr>
          <p:nvPr/>
        </p:nvSpPr>
        <p:spPr bwMode="auto">
          <a:xfrm>
            <a:off x="6211888" y="1282700"/>
            <a:ext cx="34925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29" name="Text Box 1049"/>
          <p:cNvSpPr txBox="1">
            <a:spLocks noChangeArrowheads="1"/>
          </p:cNvSpPr>
          <p:nvPr/>
        </p:nvSpPr>
        <p:spPr bwMode="auto">
          <a:xfrm>
            <a:off x="5186363" y="1485900"/>
            <a:ext cx="346075"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900"/>
              <a:t>●</a:t>
            </a:r>
          </a:p>
        </p:txBody>
      </p:sp>
      <p:sp>
        <p:nvSpPr>
          <p:cNvPr id="123930" name="Line 1050"/>
          <p:cNvSpPr>
            <a:spLocks noChangeShapeType="1"/>
          </p:cNvSpPr>
          <p:nvPr/>
        </p:nvSpPr>
        <p:spPr bwMode="auto">
          <a:xfrm>
            <a:off x="5370513" y="1628775"/>
            <a:ext cx="203200" cy="1174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31" name="Line 1051"/>
          <p:cNvSpPr>
            <a:spLocks noChangeShapeType="1"/>
          </p:cNvSpPr>
          <p:nvPr/>
        </p:nvSpPr>
        <p:spPr bwMode="auto">
          <a:xfrm flipV="1">
            <a:off x="5573713" y="1571625"/>
            <a:ext cx="174625" cy="17462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32" name="Line 1052"/>
          <p:cNvSpPr>
            <a:spLocks noChangeShapeType="1"/>
          </p:cNvSpPr>
          <p:nvPr/>
        </p:nvSpPr>
        <p:spPr bwMode="auto">
          <a:xfrm>
            <a:off x="5748338" y="1571625"/>
            <a:ext cx="376237" cy="3492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33" name="Line 1053"/>
          <p:cNvSpPr>
            <a:spLocks noChangeShapeType="1"/>
          </p:cNvSpPr>
          <p:nvPr/>
        </p:nvSpPr>
        <p:spPr bwMode="auto">
          <a:xfrm flipV="1">
            <a:off x="6124575" y="1616075"/>
            <a:ext cx="176213" cy="3048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34" name="Line 1054"/>
          <p:cNvSpPr>
            <a:spLocks noChangeShapeType="1"/>
          </p:cNvSpPr>
          <p:nvPr/>
        </p:nvSpPr>
        <p:spPr bwMode="auto">
          <a:xfrm>
            <a:off x="6299200" y="1616075"/>
            <a:ext cx="276225" cy="1587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35" name="Text Box 1055"/>
          <p:cNvSpPr txBox="1">
            <a:spLocks noChangeArrowheads="1"/>
          </p:cNvSpPr>
          <p:nvPr/>
        </p:nvSpPr>
        <p:spPr bwMode="auto">
          <a:xfrm>
            <a:off x="6397625" y="1654175"/>
            <a:ext cx="346075"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900"/>
              <a:t>●</a:t>
            </a:r>
          </a:p>
        </p:txBody>
      </p:sp>
      <p:sp>
        <p:nvSpPr>
          <p:cNvPr id="123936" name="Text Box 1056"/>
          <p:cNvSpPr txBox="1">
            <a:spLocks noChangeArrowheads="1"/>
          </p:cNvSpPr>
          <p:nvPr/>
        </p:nvSpPr>
        <p:spPr bwMode="auto">
          <a:xfrm>
            <a:off x="6129338" y="1501775"/>
            <a:ext cx="346075"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900"/>
              <a:t>●</a:t>
            </a:r>
          </a:p>
        </p:txBody>
      </p:sp>
      <p:sp>
        <p:nvSpPr>
          <p:cNvPr id="123937" name="Text Box 1057"/>
          <p:cNvSpPr txBox="1">
            <a:spLocks noChangeArrowheads="1"/>
          </p:cNvSpPr>
          <p:nvPr/>
        </p:nvSpPr>
        <p:spPr bwMode="auto">
          <a:xfrm>
            <a:off x="5959475" y="1801813"/>
            <a:ext cx="346075"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900"/>
              <a:t>●</a:t>
            </a:r>
          </a:p>
        </p:txBody>
      </p:sp>
      <p:sp>
        <p:nvSpPr>
          <p:cNvPr id="123938" name="Text Box 1058"/>
          <p:cNvSpPr txBox="1">
            <a:spLocks noChangeArrowheads="1"/>
          </p:cNvSpPr>
          <p:nvPr/>
        </p:nvSpPr>
        <p:spPr bwMode="auto">
          <a:xfrm>
            <a:off x="5592763" y="1458913"/>
            <a:ext cx="346075"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900"/>
              <a:t>●</a:t>
            </a:r>
          </a:p>
        </p:txBody>
      </p:sp>
      <p:sp>
        <p:nvSpPr>
          <p:cNvPr id="123939" name="Text Box 1059"/>
          <p:cNvSpPr txBox="1">
            <a:spLocks noChangeArrowheads="1"/>
          </p:cNvSpPr>
          <p:nvPr/>
        </p:nvSpPr>
        <p:spPr bwMode="auto">
          <a:xfrm>
            <a:off x="5395913" y="1609725"/>
            <a:ext cx="346075"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900"/>
              <a:t>●</a:t>
            </a:r>
          </a:p>
        </p:txBody>
      </p:sp>
      <p:sp>
        <p:nvSpPr>
          <p:cNvPr id="9197" name="Text Box 1005"/>
          <p:cNvSpPr txBox="1">
            <a:spLocks noChangeArrowheads="1"/>
          </p:cNvSpPr>
          <p:nvPr/>
        </p:nvSpPr>
        <p:spPr bwMode="auto">
          <a:xfrm>
            <a:off x="7319963" y="581025"/>
            <a:ext cx="1276350" cy="287338"/>
          </a:xfrm>
          <a:prstGeom prst="rect">
            <a:avLst/>
          </a:prstGeom>
          <a:solidFill>
            <a:srgbClr val="336600"/>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chemeClr val="bg1"/>
                </a:solidFill>
              </a:rPr>
              <a:t>パレート図</a:t>
            </a:r>
          </a:p>
        </p:txBody>
      </p:sp>
      <p:grpSp>
        <p:nvGrpSpPr>
          <p:cNvPr id="124166" name="Group 1286"/>
          <p:cNvGrpSpPr>
            <a:grpSpLocks/>
          </p:cNvGrpSpPr>
          <p:nvPr/>
        </p:nvGrpSpPr>
        <p:grpSpPr bwMode="auto">
          <a:xfrm>
            <a:off x="7218363" y="898525"/>
            <a:ext cx="1649412" cy="1181100"/>
            <a:chOff x="4547" y="566"/>
            <a:chExt cx="1039" cy="744"/>
          </a:xfrm>
        </p:grpSpPr>
        <p:sp>
          <p:nvSpPr>
            <p:cNvPr id="123955" name="Text Box 1075"/>
            <p:cNvSpPr txBox="1">
              <a:spLocks noChangeArrowheads="1"/>
            </p:cNvSpPr>
            <p:nvPr/>
          </p:nvSpPr>
          <p:spPr bwMode="auto">
            <a:xfrm>
              <a:off x="5337" y="566"/>
              <a:ext cx="24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grpSp>
          <p:nvGrpSpPr>
            <p:cNvPr id="123941" name="Group 1061"/>
            <p:cNvGrpSpPr>
              <a:grpSpLocks/>
            </p:cNvGrpSpPr>
            <p:nvPr/>
          </p:nvGrpSpPr>
          <p:grpSpPr bwMode="auto">
            <a:xfrm>
              <a:off x="4547" y="592"/>
              <a:ext cx="969" cy="704"/>
              <a:chOff x="3296" y="777"/>
              <a:chExt cx="969" cy="704"/>
            </a:xfrm>
          </p:grpSpPr>
          <p:sp>
            <p:nvSpPr>
              <p:cNvPr id="123942" name="Line 1062"/>
              <p:cNvSpPr>
                <a:spLocks noChangeShapeType="1"/>
              </p:cNvSpPr>
              <p:nvPr/>
            </p:nvSpPr>
            <p:spPr bwMode="auto">
              <a:xfrm>
                <a:off x="3296" y="1477"/>
                <a:ext cx="96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43" name="Line 1063"/>
              <p:cNvSpPr>
                <a:spLocks noChangeShapeType="1"/>
              </p:cNvSpPr>
              <p:nvPr/>
            </p:nvSpPr>
            <p:spPr bwMode="auto">
              <a:xfrm flipV="1">
                <a:off x="3310" y="777"/>
                <a:ext cx="0" cy="70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23947" name="Text Box 1067"/>
            <p:cNvSpPr txBox="1">
              <a:spLocks noChangeArrowheads="1"/>
            </p:cNvSpPr>
            <p:nvPr/>
          </p:nvSpPr>
          <p:spPr bwMode="auto">
            <a:xfrm>
              <a:off x="4561" y="999"/>
              <a:ext cx="220" cy="293"/>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endParaRPr lang="ja-JP" altLang="ja-JP" sz="1000"/>
            </a:p>
          </p:txBody>
        </p:sp>
        <p:sp>
          <p:nvSpPr>
            <p:cNvPr id="123948" name="Text Box 1068"/>
            <p:cNvSpPr txBox="1">
              <a:spLocks noChangeArrowheads="1"/>
            </p:cNvSpPr>
            <p:nvPr/>
          </p:nvSpPr>
          <p:spPr bwMode="auto">
            <a:xfrm>
              <a:off x="4780" y="1109"/>
              <a:ext cx="210" cy="183"/>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endParaRPr lang="ja-JP" altLang="ja-JP" sz="900"/>
            </a:p>
          </p:txBody>
        </p:sp>
        <p:sp>
          <p:nvSpPr>
            <p:cNvPr id="123949" name="Text Box 1069"/>
            <p:cNvSpPr txBox="1">
              <a:spLocks noChangeArrowheads="1"/>
            </p:cNvSpPr>
            <p:nvPr/>
          </p:nvSpPr>
          <p:spPr bwMode="auto">
            <a:xfrm>
              <a:off x="4993" y="1106"/>
              <a:ext cx="210" cy="183"/>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endParaRPr lang="ja-JP" altLang="ja-JP" sz="900"/>
            </a:p>
          </p:txBody>
        </p:sp>
        <p:sp>
          <p:nvSpPr>
            <p:cNvPr id="123951" name="Text Box 1071"/>
            <p:cNvSpPr txBox="1">
              <a:spLocks noChangeArrowheads="1"/>
            </p:cNvSpPr>
            <p:nvPr/>
          </p:nvSpPr>
          <p:spPr bwMode="auto">
            <a:xfrm>
              <a:off x="5200" y="1205"/>
              <a:ext cx="258" cy="85"/>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endParaRPr lang="ja-JP" altLang="ja-JP" sz="1400"/>
            </a:p>
          </p:txBody>
        </p:sp>
        <p:sp>
          <p:nvSpPr>
            <p:cNvPr id="123952" name="Text Box 1072"/>
            <p:cNvSpPr txBox="1">
              <a:spLocks noChangeArrowheads="1"/>
            </p:cNvSpPr>
            <p:nvPr/>
          </p:nvSpPr>
          <p:spPr bwMode="auto">
            <a:xfrm>
              <a:off x="4653" y="926"/>
              <a:ext cx="24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23953" name="Text Box 1073"/>
            <p:cNvSpPr txBox="1">
              <a:spLocks noChangeArrowheads="1"/>
            </p:cNvSpPr>
            <p:nvPr/>
          </p:nvSpPr>
          <p:spPr bwMode="auto">
            <a:xfrm>
              <a:off x="4866" y="761"/>
              <a:ext cx="24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23954" name="Text Box 1074"/>
            <p:cNvSpPr txBox="1">
              <a:spLocks noChangeArrowheads="1"/>
            </p:cNvSpPr>
            <p:nvPr/>
          </p:nvSpPr>
          <p:spPr bwMode="auto">
            <a:xfrm>
              <a:off x="5079" y="632"/>
              <a:ext cx="24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23956" name="Line 1076"/>
            <p:cNvSpPr>
              <a:spLocks noChangeShapeType="1"/>
            </p:cNvSpPr>
            <p:nvPr/>
          </p:nvSpPr>
          <p:spPr bwMode="auto">
            <a:xfrm rot="339814" flipV="1">
              <a:off x="4580" y="1018"/>
              <a:ext cx="169" cy="29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57" name="Line 1077"/>
            <p:cNvSpPr>
              <a:spLocks noChangeShapeType="1"/>
            </p:cNvSpPr>
            <p:nvPr/>
          </p:nvSpPr>
          <p:spPr bwMode="auto">
            <a:xfrm rot="381107" flipV="1">
              <a:off x="4791" y="852"/>
              <a:ext cx="173" cy="1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58" name="Line 1078"/>
            <p:cNvSpPr>
              <a:spLocks noChangeShapeType="1"/>
            </p:cNvSpPr>
            <p:nvPr/>
          </p:nvSpPr>
          <p:spPr bwMode="auto">
            <a:xfrm rot="709033" flipV="1">
              <a:off x="5010" y="698"/>
              <a:ext cx="164" cy="16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59" name="Line 1079"/>
            <p:cNvSpPr>
              <a:spLocks noChangeShapeType="1"/>
            </p:cNvSpPr>
            <p:nvPr/>
          </p:nvSpPr>
          <p:spPr bwMode="auto">
            <a:xfrm rot="900000" flipV="1">
              <a:off x="5220" y="615"/>
              <a:ext cx="206" cy="11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9201" name="Text Box 1009"/>
          <p:cNvSpPr txBox="1">
            <a:spLocks noChangeArrowheads="1"/>
          </p:cNvSpPr>
          <p:nvPr/>
        </p:nvSpPr>
        <p:spPr bwMode="auto">
          <a:xfrm>
            <a:off x="3432175" y="2366963"/>
            <a:ext cx="1276350" cy="287337"/>
          </a:xfrm>
          <a:prstGeom prst="rect">
            <a:avLst/>
          </a:prstGeom>
          <a:solidFill>
            <a:srgbClr val="336600"/>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chemeClr val="bg1"/>
                </a:solidFill>
              </a:rPr>
              <a:t>ヒストグラム</a:t>
            </a:r>
          </a:p>
        </p:txBody>
      </p:sp>
      <p:grpSp>
        <p:nvGrpSpPr>
          <p:cNvPr id="124167" name="Group 1287"/>
          <p:cNvGrpSpPr>
            <a:grpSpLocks/>
          </p:cNvGrpSpPr>
          <p:nvPr/>
        </p:nvGrpSpPr>
        <p:grpSpPr bwMode="auto">
          <a:xfrm>
            <a:off x="3303588" y="2740025"/>
            <a:ext cx="1538287" cy="1117600"/>
            <a:chOff x="2081" y="1726"/>
            <a:chExt cx="969" cy="704"/>
          </a:xfrm>
        </p:grpSpPr>
        <p:grpSp>
          <p:nvGrpSpPr>
            <p:cNvPr id="123993" name="Group 1113"/>
            <p:cNvGrpSpPr>
              <a:grpSpLocks/>
            </p:cNvGrpSpPr>
            <p:nvPr/>
          </p:nvGrpSpPr>
          <p:grpSpPr bwMode="auto">
            <a:xfrm>
              <a:off x="2081" y="1726"/>
              <a:ext cx="969" cy="704"/>
              <a:chOff x="3296" y="777"/>
              <a:chExt cx="969" cy="704"/>
            </a:xfrm>
          </p:grpSpPr>
          <p:sp>
            <p:nvSpPr>
              <p:cNvPr id="123994" name="Line 1114"/>
              <p:cNvSpPr>
                <a:spLocks noChangeShapeType="1"/>
              </p:cNvSpPr>
              <p:nvPr/>
            </p:nvSpPr>
            <p:spPr bwMode="auto">
              <a:xfrm>
                <a:off x="3296" y="1477"/>
                <a:ext cx="96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95" name="Line 1115"/>
              <p:cNvSpPr>
                <a:spLocks noChangeShapeType="1"/>
              </p:cNvSpPr>
              <p:nvPr/>
            </p:nvSpPr>
            <p:spPr bwMode="auto">
              <a:xfrm flipV="1">
                <a:off x="3310" y="777"/>
                <a:ext cx="0" cy="70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23996" name="Rectangle 1116"/>
            <p:cNvSpPr>
              <a:spLocks noChangeArrowheads="1"/>
            </p:cNvSpPr>
            <p:nvPr/>
          </p:nvSpPr>
          <p:spPr bwMode="auto">
            <a:xfrm>
              <a:off x="2510" y="1914"/>
              <a:ext cx="113" cy="512"/>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3997" name="Rectangle 1117"/>
            <p:cNvSpPr>
              <a:spLocks noChangeArrowheads="1"/>
            </p:cNvSpPr>
            <p:nvPr/>
          </p:nvSpPr>
          <p:spPr bwMode="auto">
            <a:xfrm>
              <a:off x="2731" y="2231"/>
              <a:ext cx="113" cy="195"/>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3998" name="Rectangle 1118"/>
            <p:cNvSpPr>
              <a:spLocks noChangeArrowheads="1"/>
            </p:cNvSpPr>
            <p:nvPr/>
          </p:nvSpPr>
          <p:spPr bwMode="auto">
            <a:xfrm>
              <a:off x="2624" y="2069"/>
              <a:ext cx="113" cy="354"/>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3999" name="Rectangle 1119"/>
            <p:cNvSpPr>
              <a:spLocks noChangeArrowheads="1"/>
            </p:cNvSpPr>
            <p:nvPr/>
          </p:nvSpPr>
          <p:spPr bwMode="auto">
            <a:xfrm>
              <a:off x="2404" y="2228"/>
              <a:ext cx="113" cy="195"/>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4000" name="Rectangle 1120"/>
            <p:cNvSpPr>
              <a:spLocks noChangeArrowheads="1"/>
            </p:cNvSpPr>
            <p:nvPr/>
          </p:nvSpPr>
          <p:spPr bwMode="auto">
            <a:xfrm>
              <a:off x="2293" y="2324"/>
              <a:ext cx="113" cy="104"/>
            </a:xfrm>
            <a:prstGeom prst="rect">
              <a:avLst/>
            </a:prstGeom>
            <a:solidFill>
              <a:srgbClr val="969696">
                <a:alpha val="50000"/>
              </a:srgbClr>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4001" name="Rectangle 1121"/>
            <p:cNvSpPr>
              <a:spLocks noChangeArrowheads="1"/>
            </p:cNvSpPr>
            <p:nvPr/>
          </p:nvSpPr>
          <p:spPr bwMode="auto">
            <a:xfrm>
              <a:off x="2839" y="2321"/>
              <a:ext cx="113" cy="104"/>
            </a:xfrm>
            <a:prstGeom prst="rect">
              <a:avLst/>
            </a:prstGeom>
            <a:solidFill>
              <a:srgbClr val="969696">
                <a:alpha val="50000"/>
              </a:srgbClr>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4002" name="Line 1122"/>
            <p:cNvSpPr>
              <a:spLocks noChangeShapeType="1"/>
            </p:cNvSpPr>
            <p:nvPr/>
          </p:nvSpPr>
          <p:spPr bwMode="auto">
            <a:xfrm>
              <a:off x="2404" y="1786"/>
              <a:ext cx="0" cy="640"/>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03" name="Line 1123"/>
            <p:cNvSpPr>
              <a:spLocks noChangeShapeType="1"/>
            </p:cNvSpPr>
            <p:nvPr/>
          </p:nvSpPr>
          <p:spPr bwMode="auto">
            <a:xfrm>
              <a:off x="2842" y="1783"/>
              <a:ext cx="0" cy="640"/>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04" name="Line 1124"/>
            <p:cNvSpPr>
              <a:spLocks noChangeShapeType="1"/>
            </p:cNvSpPr>
            <p:nvPr/>
          </p:nvSpPr>
          <p:spPr bwMode="auto">
            <a:xfrm>
              <a:off x="2405" y="1859"/>
              <a:ext cx="438" cy="0"/>
            </a:xfrm>
            <a:prstGeom prst="line">
              <a:avLst/>
            </a:prstGeom>
            <a:noFill/>
            <a:ln w="127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9202" name="Text Box 1010"/>
          <p:cNvSpPr txBox="1">
            <a:spLocks noChangeArrowheads="1"/>
          </p:cNvSpPr>
          <p:nvPr/>
        </p:nvSpPr>
        <p:spPr bwMode="auto">
          <a:xfrm>
            <a:off x="5332413" y="2368550"/>
            <a:ext cx="1276350" cy="287338"/>
          </a:xfrm>
          <a:prstGeom prst="rect">
            <a:avLst/>
          </a:prstGeom>
          <a:solidFill>
            <a:srgbClr val="336600"/>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chemeClr val="bg1"/>
                </a:solidFill>
              </a:rPr>
              <a:t>管理図</a:t>
            </a:r>
          </a:p>
        </p:txBody>
      </p:sp>
      <p:grpSp>
        <p:nvGrpSpPr>
          <p:cNvPr id="124168" name="Group 1288"/>
          <p:cNvGrpSpPr>
            <a:grpSpLocks/>
          </p:cNvGrpSpPr>
          <p:nvPr/>
        </p:nvGrpSpPr>
        <p:grpSpPr bwMode="auto">
          <a:xfrm>
            <a:off x="4976813" y="2744788"/>
            <a:ext cx="1873250" cy="1117600"/>
            <a:chOff x="3135" y="1729"/>
            <a:chExt cx="1180" cy="704"/>
          </a:xfrm>
        </p:grpSpPr>
        <p:sp>
          <p:nvSpPr>
            <p:cNvPr id="123980" name="Line 1100"/>
            <p:cNvSpPr>
              <a:spLocks noChangeShapeType="1"/>
            </p:cNvSpPr>
            <p:nvPr/>
          </p:nvSpPr>
          <p:spPr bwMode="auto">
            <a:xfrm>
              <a:off x="3317" y="2429"/>
              <a:ext cx="96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81" name="Line 1101"/>
            <p:cNvSpPr>
              <a:spLocks noChangeShapeType="1"/>
            </p:cNvSpPr>
            <p:nvPr/>
          </p:nvSpPr>
          <p:spPr bwMode="auto">
            <a:xfrm flipV="1">
              <a:off x="3331" y="1729"/>
              <a:ext cx="0" cy="70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06" name="Text Box 1126"/>
            <p:cNvSpPr txBox="1">
              <a:spLocks noChangeArrowheads="1"/>
            </p:cNvSpPr>
            <p:nvPr/>
          </p:nvSpPr>
          <p:spPr bwMode="auto">
            <a:xfrm>
              <a:off x="3135" y="1814"/>
              <a:ext cx="27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X</a:t>
              </a:r>
            </a:p>
          </p:txBody>
        </p:sp>
        <p:sp>
          <p:nvSpPr>
            <p:cNvPr id="124007" name="Text Box 1127"/>
            <p:cNvSpPr txBox="1">
              <a:spLocks noChangeArrowheads="1"/>
            </p:cNvSpPr>
            <p:nvPr/>
          </p:nvSpPr>
          <p:spPr bwMode="auto">
            <a:xfrm>
              <a:off x="3148" y="1730"/>
              <a:ext cx="23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ー</a:t>
              </a:r>
            </a:p>
          </p:txBody>
        </p:sp>
        <p:sp>
          <p:nvSpPr>
            <p:cNvPr id="124010" name="Text Box 1130"/>
            <p:cNvSpPr txBox="1">
              <a:spLocks noChangeArrowheads="1"/>
            </p:cNvSpPr>
            <p:nvPr/>
          </p:nvSpPr>
          <p:spPr bwMode="auto">
            <a:xfrm>
              <a:off x="3135" y="2134"/>
              <a:ext cx="25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R</a:t>
              </a:r>
            </a:p>
          </p:txBody>
        </p:sp>
        <p:sp>
          <p:nvSpPr>
            <p:cNvPr id="124011" name="Line 1131"/>
            <p:cNvSpPr>
              <a:spLocks noChangeShapeType="1"/>
            </p:cNvSpPr>
            <p:nvPr/>
          </p:nvSpPr>
          <p:spPr bwMode="auto">
            <a:xfrm>
              <a:off x="3328" y="2197"/>
              <a:ext cx="942" cy="0"/>
            </a:xfrm>
            <a:prstGeom prst="line">
              <a:avLst/>
            </a:prstGeom>
            <a:noFill/>
            <a:ln w="31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12" name="Line 1132"/>
            <p:cNvSpPr>
              <a:spLocks noChangeShapeType="1"/>
            </p:cNvSpPr>
            <p:nvPr/>
          </p:nvSpPr>
          <p:spPr bwMode="auto">
            <a:xfrm>
              <a:off x="3328" y="1758"/>
              <a:ext cx="942" cy="0"/>
            </a:xfrm>
            <a:prstGeom prst="line">
              <a:avLst/>
            </a:prstGeom>
            <a:noFill/>
            <a:ln w="31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13" name="Line 1133"/>
            <p:cNvSpPr>
              <a:spLocks noChangeShapeType="1"/>
            </p:cNvSpPr>
            <p:nvPr/>
          </p:nvSpPr>
          <p:spPr bwMode="auto">
            <a:xfrm>
              <a:off x="3328" y="1896"/>
              <a:ext cx="933" cy="0"/>
            </a:xfrm>
            <a:prstGeom prst="line">
              <a:avLst/>
            </a:prstGeom>
            <a:noFill/>
            <a:ln w="12700">
              <a:solidFill>
                <a:schemeClr val="tx1"/>
              </a:solidFill>
              <a:prstDash val="dash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14" name="Line 1134"/>
            <p:cNvSpPr>
              <a:spLocks noChangeShapeType="1"/>
            </p:cNvSpPr>
            <p:nvPr/>
          </p:nvSpPr>
          <p:spPr bwMode="auto">
            <a:xfrm>
              <a:off x="3337" y="2014"/>
              <a:ext cx="93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15" name="Line 1135"/>
            <p:cNvSpPr>
              <a:spLocks noChangeShapeType="1"/>
            </p:cNvSpPr>
            <p:nvPr/>
          </p:nvSpPr>
          <p:spPr bwMode="auto">
            <a:xfrm flipV="1">
              <a:off x="3383" y="1795"/>
              <a:ext cx="183" cy="18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16" name="Line 1136"/>
            <p:cNvSpPr>
              <a:spLocks noChangeShapeType="1"/>
            </p:cNvSpPr>
            <p:nvPr/>
          </p:nvSpPr>
          <p:spPr bwMode="auto">
            <a:xfrm>
              <a:off x="3566" y="1795"/>
              <a:ext cx="100" cy="17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17" name="Line 1137"/>
            <p:cNvSpPr>
              <a:spLocks noChangeShapeType="1"/>
            </p:cNvSpPr>
            <p:nvPr/>
          </p:nvSpPr>
          <p:spPr bwMode="auto">
            <a:xfrm flipV="1">
              <a:off x="3666" y="1884"/>
              <a:ext cx="147" cy="8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18" name="Line 1138"/>
            <p:cNvSpPr>
              <a:spLocks noChangeShapeType="1"/>
            </p:cNvSpPr>
            <p:nvPr/>
          </p:nvSpPr>
          <p:spPr bwMode="auto">
            <a:xfrm>
              <a:off x="3813" y="1886"/>
              <a:ext cx="164" cy="9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19" name="Line 1139"/>
            <p:cNvSpPr>
              <a:spLocks noChangeShapeType="1"/>
            </p:cNvSpPr>
            <p:nvPr/>
          </p:nvSpPr>
          <p:spPr bwMode="auto">
            <a:xfrm flipV="1">
              <a:off x="3977" y="1841"/>
              <a:ext cx="238" cy="13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20" name="Line 1140"/>
            <p:cNvSpPr>
              <a:spLocks noChangeShapeType="1"/>
            </p:cNvSpPr>
            <p:nvPr/>
          </p:nvSpPr>
          <p:spPr bwMode="auto">
            <a:xfrm flipV="1">
              <a:off x="3392" y="2107"/>
              <a:ext cx="73" cy="27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21" name="Line 1141"/>
            <p:cNvSpPr>
              <a:spLocks noChangeShapeType="1"/>
            </p:cNvSpPr>
            <p:nvPr/>
          </p:nvSpPr>
          <p:spPr bwMode="auto">
            <a:xfrm>
              <a:off x="3465" y="2106"/>
              <a:ext cx="81" cy="30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22" name="Line 1142"/>
            <p:cNvSpPr>
              <a:spLocks noChangeShapeType="1"/>
            </p:cNvSpPr>
            <p:nvPr/>
          </p:nvSpPr>
          <p:spPr bwMode="auto">
            <a:xfrm flipV="1">
              <a:off x="3557" y="2262"/>
              <a:ext cx="146" cy="146"/>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23" name="Line 1143"/>
            <p:cNvSpPr>
              <a:spLocks noChangeShapeType="1"/>
            </p:cNvSpPr>
            <p:nvPr/>
          </p:nvSpPr>
          <p:spPr bwMode="auto">
            <a:xfrm>
              <a:off x="3703" y="2261"/>
              <a:ext cx="143" cy="8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24" name="Line 1144"/>
            <p:cNvSpPr>
              <a:spLocks noChangeShapeType="1"/>
            </p:cNvSpPr>
            <p:nvPr/>
          </p:nvSpPr>
          <p:spPr bwMode="auto">
            <a:xfrm flipV="1">
              <a:off x="3849" y="2225"/>
              <a:ext cx="110" cy="10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25" name="Line 1145"/>
            <p:cNvSpPr>
              <a:spLocks noChangeShapeType="1"/>
            </p:cNvSpPr>
            <p:nvPr/>
          </p:nvSpPr>
          <p:spPr bwMode="auto">
            <a:xfrm>
              <a:off x="3959" y="2225"/>
              <a:ext cx="155" cy="15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26" name="Line 1146"/>
            <p:cNvSpPr>
              <a:spLocks noChangeShapeType="1"/>
            </p:cNvSpPr>
            <p:nvPr/>
          </p:nvSpPr>
          <p:spPr bwMode="auto">
            <a:xfrm flipV="1">
              <a:off x="4114" y="2252"/>
              <a:ext cx="74" cy="12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31" name="Text Box 1151"/>
            <p:cNvSpPr txBox="1">
              <a:spLocks noChangeArrowheads="1"/>
            </p:cNvSpPr>
            <p:nvPr/>
          </p:nvSpPr>
          <p:spPr bwMode="auto">
            <a:xfrm>
              <a:off x="3310" y="1896"/>
              <a:ext cx="155"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800"/>
                <a:t>●</a:t>
              </a:r>
            </a:p>
          </p:txBody>
        </p:sp>
        <p:sp>
          <p:nvSpPr>
            <p:cNvPr id="124032" name="Text Box 1152"/>
            <p:cNvSpPr txBox="1">
              <a:spLocks noChangeArrowheads="1"/>
            </p:cNvSpPr>
            <p:nvPr/>
          </p:nvSpPr>
          <p:spPr bwMode="auto">
            <a:xfrm>
              <a:off x="3859" y="1905"/>
              <a:ext cx="237"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800"/>
                <a:t>●</a:t>
              </a:r>
            </a:p>
          </p:txBody>
        </p:sp>
        <p:sp>
          <p:nvSpPr>
            <p:cNvPr id="124034" name="Text Box 1154"/>
            <p:cNvSpPr txBox="1">
              <a:spLocks noChangeArrowheads="1"/>
            </p:cNvSpPr>
            <p:nvPr/>
          </p:nvSpPr>
          <p:spPr bwMode="auto">
            <a:xfrm>
              <a:off x="3699" y="1827"/>
              <a:ext cx="237"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800"/>
                <a:t>●</a:t>
              </a:r>
            </a:p>
          </p:txBody>
        </p:sp>
        <p:sp>
          <p:nvSpPr>
            <p:cNvPr id="124035" name="Text Box 1155"/>
            <p:cNvSpPr txBox="1">
              <a:spLocks noChangeArrowheads="1"/>
            </p:cNvSpPr>
            <p:nvPr/>
          </p:nvSpPr>
          <p:spPr bwMode="auto">
            <a:xfrm>
              <a:off x="3557" y="1897"/>
              <a:ext cx="237"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800"/>
                <a:t>●</a:t>
              </a:r>
            </a:p>
          </p:txBody>
        </p:sp>
        <p:sp>
          <p:nvSpPr>
            <p:cNvPr id="124036" name="Text Box 1156"/>
            <p:cNvSpPr txBox="1">
              <a:spLocks noChangeArrowheads="1"/>
            </p:cNvSpPr>
            <p:nvPr/>
          </p:nvSpPr>
          <p:spPr bwMode="auto">
            <a:xfrm>
              <a:off x="3443" y="1745"/>
              <a:ext cx="237"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800"/>
                <a:t>●</a:t>
              </a:r>
            </a:p>
          </p:txBody>
        </p:sp>
        <p:sp>
          <p:nvSpPr>
            <p:cNvPr id="124037" name="Text Box 1157"/>
            <p:cNvSpPr txBox="1">
              <a:spLocks noChangeArrowheads="1"/>
            </p:cNvSpPr>
            <p:nvPr/>
          </p:nvSpPr>
          <p:spPr bwMode="auto">
            <a:xfrm>
              <a:off x="4078" y="1787"/>
              <a:ext cx="237"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800"/>
                <a:t>●</a:t>
              </a:r>
            </a:p>
          </p:txBody>
        </p:sp>
      </p:grpSp>
      <p:sp>
        <p:nvSpPr>
          <p:cNvPr id="9203" name="Text Box 1011"/>
          <p:cNvSpPr txBox="1">
            <a:spLocks noChangeArrowheads="1"/>
          </p:cNvSpPr>
          <p:nvPr/>
        </p:nvSpPr>
        <p:spPr bwMode="auto">
          <a:xfrm>
            <a:off x="7329488" y="2362200"/>
            <a:ext cx="1276350" cy="287338"/>
          </a:xfrm>
          <a:prstGeom prst="rect">
            <a:avLst/>
          </a:prstGeom>
          <a:solidFill>
            <a:srgbClr val="336600"/>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chemeClr val="bg1"/>
                </a:solidFill>
              </a:rPr>
              <a:t>散布図</a:t>
            </a:r>
          </a:p>
        </p:txBody>
      </p:sp>
      <p:grpSp>
        <p:nvGrpSpPr>
          <p:cNvPr id="124169" name="Group 1289"/>
          <p:cNvGrpSpPr>
            <a:grpSpLocks/>
          </p:cNvGrpSpPr>
          <p:nvPr/>
        </p:nvGrpSpPr>
        <p:grpSpPr bwMode="auto">
          <a:xfrm>
            <a:off x="7213600" y="2705100"/>
            <a:ext cx="1538288" cy="1176338"/>
            <a:chOff x="4544" y="1704"/>
            <a:chExt cx="969" cy="741"/>
          </a:xfrm>
        </p:grpSpPr>
        <p:grpSp>
          <p:nvGrpSpPr>
            <p:cNvPr id="123965" name="Group 1085"/>
            <p:cNvGrpSpPr>
              <a:grpSpLocks/>
            </p:cNvGrpSpPr>
            <p:nvPr/>
          </p:nvGrpSpPr>
          <p:grpSpPr bwMode="auto">
            <a:xfrm>
              <a:off x="4544" y="1741"/>
              <a:ext cx="969" cy="704"/>
              <a:chOff x="3296" y="777"/>
              <a:chExt cx="969" cy="704"/>
            </a:xfrm>
          </p:grpSpPr>
          <p:sp>
            <p:nvSpPr>
              <p:cNvPr id="123966" name="Line 1086"/>
              <p:cNvSpPr>
                <a:spLocks noChangeShapeType="1"/>
              </p:cNvSpPr>
              <p:nvPr/>
            </p:nvSpPr>
            <p:spPr bwMode="auto">
              <a:xfrm>
                <a:off x="3296" y="1477"/>
                <a:ext cx="96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967" name="Line 1087"/>
              <p:cNvSpPr>
                <a:spLocks noChangeShapeType="1"/>
              </p:cNvSpPr>
              <p:nvPr/>
            </p:nvSpPr>
            <p:spPr bwMode="auto">
              <a:xfrm flipV="1">
                <a:off x="3310" y="777"/>
                <a:ext cx="0" cy="70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24039" name="Line 1159"/>
            <p:cNvSpPr>
              <a:spLocks noChangeShapeType="1"/>
            </p:cNvSpPr>
            <p:nvPr/>
          </p:nvSpPr>
          <p:spPr bwMode="auto">
            <a:xfrm rot="21125669" flipV="1">
              <a:off x="4609" y="1822"/>
              <a:ext cx="841" cy="486"/>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40" name="Rectangle 1160"/>
            <p:cNvSpPr>
              <a:spLocks noChangeArrowheads="1"/>
            </p:cNvSpPr>
            <p:nvPr/>
          </p:nvSpPr>
          <p:spPr bwMode="auto">
            <a:xfrm>
              <a:off x="5166" y="1822"/>
              <a:ext cx="21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t>・</a:t>
              </a:r>
            </a:p>
          </p:txBody>
        </p:sp>
        <p:sp>
          <p:nvSpPr>
            <p:cNvPr id="124042" name="Rectangle 1162"/>
            <p:cNvSpPr>
              <a:spLocks noChangeArrowheads="1"/>
            </p:cNvSpPr>
            <p:nvPr/>
          </p:nvSpPr>
          <p:spPr bwMode="auto">
            <a:xfrm>
              <a:off x="4842" y="1854"/>
              <a:ext cx="21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t>・</a:t>
              </a:r>
            </a:p>
          </p:txBody>
        </p:sp>
        <p:sp>
          <p:nvSpPr>
            <p:cNvPr id="124043" name="Rectangle 1163"/>
            <p:cNvSpPr>
              <a:spLocks noChangeArrowheads="1"/>
            </p:cNvSpPr>
            <p:nvPr/>
          </p:nvSpPr>
          <p:spPr bwMode="auto">
            <a:xfrm>
              <a:off x="4874" y="2078"/>
              <a:ext cx="21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t>・</a:t>
              </a:r>
            </a:p>
          </p:txBody>
        </p:sp>
        <p:sp>
          <p:nvSpPr>
            <p:cNvPr id="124044" name="Rectangle 1164"/>
            <p:cNvSpPr>
              <a:spLocks noChangeArrowheads="1"/>
            </p:cNvSpPr>
            <p:nvPr/>
          </p:nvSpPr>
          <p:spPr bwMode="auto">
            <a:xfrm>
              <a:off x="4924" y="2010"/>
              <a:ext cx="21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t>・</a:t>
              </a:r>
            </a:p>
          </p:txBody>
        </p:sp>
        <p:sp>
          <p:nvSpPr>
            <p:cNvPr id="124045" name="Rectangle 1165"/>
            <p:cNvSpPr>
              <a:spLocks noChangeArrowheads="1"/>
            </p:cNvSpPr>
            <p:nvPr/>
          </p:nvSpPr>
          <p:spPr bwMode="auto">
            <a:xfrm>
              <a:off x="4783" y="1923"/>
              <a:ext cx="21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t>・</a:t>
              </a:r>
            </a:p>
          </p:txBody>
        </p:sp>
        <p:sp>
          <p:nvSpPr>
            <p:cNvPr id="124046" name="Rectangle 1166"/>
            <p:cNvSpPr>
              <a:spLocks noChangeArrowheads="1"/>
            </p:cNvSpPr>
            <p:nvPr/>
          </p:nvSpPr>
          <p:spPr bwMode="auto">
            <a:xfrm>
              <a:off x="5097" y="1936"/>
              <a:ext cx="21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t>・</a:t>
              </a:r>
            </a:p>
          </p:txBody>
        </p:sp>
        <p:sp>
          <p:nvSpPr>
            <p:cNvPr id="124047" name="Rectangle 1167"/>
            <p:cNvSpPr>
              <a:spLocks noChangeArrowheads="1"/>
            </p:cNvSpPr>
            <p:nvPr/>
          </p:nvSpPr>
          <p:spPr bwMode="auto">
            <a:xfrm>
              <a:off x="5047" y="1795"/>
              <a:ext cx="21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t>・</a:t>
              </a:r>
            </a:p>
          </p:txBody>
        </p:sp>
        <p:sp>
          <p:nvSpPr>
            <p:cNvPr id="124048" name="Rectangle 1168"/>
            <p:cNvSpPr>
              <a:spLocks noChangeArrowheads="1"/>
            </p:cNvSpPr>
            <p:nvPr/>
          </p:nvSpPr>
          <p:spPr bwMode="auto">
            <a:xfrm>
              <a:off x="4841" y="2010"/>
              <a:ext cx="21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t>・</a:t>
              </a:r>
            </a:p>
          </p:txBody>
        </p:sp>
        <p:sp>
          <p:nvSpPr>
            <p:cNvPr id="124049" name="Rectangle 1169"/>
            <p:cNvSpPr>
              <a:spLocks noChangeArrowheads="1"/>
            </p:cNvSpPr>
            <p:nvPr/>
          </p:nvSpPr>
          <p:spPr bwMode="auto">
            <a:xfrm>
              <a:off x="5038" y="1923"/>
              <a:ext cx="21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t>・</a:t>
              </a:r>
            </a:p>
          </p:txBody>
        </p:sp>
        <p:sp>
          <p:nvSpPr>
            <p:cNvPr id="124050" name="Rectangle 1170"/>
            <p:cNvSpPr>
              <a:spLocks noChangeArrowheads="1"/>
            </p:cNvSpPr>
            <p:nvPr/>
          </p:nvSpPr>
          <p:spPr bwMode="auto">
            <a:xfrm>
              <a:off x="4979" y="2065"/>
              <a:ext cx="21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t>・</a:t>
              </a:r>
            </a:p>
          </p:txBody>
        </p:sp>
        <p:sp>
          <p:nvSpPr>
            <p:cNvPr id="124051" name="Rectangle 1171"/>
            <p:cNvSpPr>
              <a:spLocks noChangeArrowheads="1"/>
            </p:cNvSpPr>
            <p:nvPr/>
          </p:nvSpPr>
          <p:spPr bwMode="auto">
            <a:xfrm>
              <a:off x="4709" y="2152"/>
              <a:ext cx="21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t>・</a:t>
              </a:r>
            </a:p>
          </p:txBody>
        </p:sp>
        <p:sp>
          <p:nvSpPr>
            <p:cNvPr id="124052" name="Rectangle 1172"/>
            <p:cNvSpPr>
              <a:spLocks noChangeArrowheads="1"/>
            </p:cNvSpPr>
            <p:nvPr/>
          </p:nvSpPr>
          <p:spPr bwMode="auto">
            <a:xfrm>
              <a:off x="4924" y="1909"/>
              <a:ext cx="21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t>・</a:t>
              </a:r>
            </a:p>
          </p:txBody>
        </p:sp>
        <p:sp>
          <p:nvSpPr>
            <p:cNvPr id="124053" name="Rectangle 1173"/>
            <p:cNvSpPr>
              <a:spLocks noChangeArrowheads="1"/>
            </p:cNvSpPr>
            <p:nvPr/>
          </p:nvSpPr>
          <p:spPr bwMode="auto">
            <a:xfrm>
              <a:off x="4837" y="2106"/>
              <a:ext cx="21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t>・</a:t>
              </a:r>
            </a:p>
          </p:txBody>
        </p:sp>
        <p:sp>
          <p:nvSpPr>
            <p:cNvPr id="124054" name="Rectangle 1174"/>
            <p:cNvSpPr>
              <a:spLocks noChangeArrowheads="1"/>
            </p:cNvSpPr>
            <p:nvPr/>
          </p:nvSpPr>
          <p:spPr bwMode="auto">
            <a:xfrm>
              <a:off x="4713" y="2047"/>
              <a:ext cx="21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t>・</a:t>
              </a:r>
            </a:p>
          </p:txBody>
        </p:sp>
        <p:sp>
          <p:nvSpPr>
            <p:cNvPr id="124055" name="Rectangle 1175"/>
            <p:cNvSpPr>
              <a:spLocks noChangeArrowheads="1"/>
            </p:cNvSpPr>
            <p:nvPr/>
          </p:nvSpPr>
          <p:spPr bwMode="auto">
            <a:xfrm>
              <a:off x="4599" y="2115"/>
              <a:ext cx="21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t>・</a:t>
              </a:r>
            </a:p>
          </p:txBody>
        </p:sp>
        <p:sp>
          <p:nvSpPr>
            <p:cNvPr id="124056" name="Rectangle 1176"/>
            <p:cNvSpPr>
              <a:spLocks noChangeArrowheads="1"/>
            </p:cNvSpPr>
            <p:nvPr/>
          </p:nvSpPr>
          <p:spPr bwMode="auto">
            <a:xfrm>
              <a:off x="5076" y="1879"/>
              <a:ext cx="21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t>・</a:t>
              </a:r>
            </a:p>
          </p:txBody>
        </p:sp>
        <p:sp>
          <p:nvSpPr>
            <p:cNvPr id="124057" name="Rectangle 1177"/>
            <p:cNvSpPr>
              <a:spLocks noChangeArrowheads="1"/>
            </p:cNvSpPr>
            <p:nvPr/>
          </p:nvSpPr>
          <p:spPr bwMode="auto">
            <a:xfrm>
              <a:off x="5010" y="1975"/>
              <a:ext cx="21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t>・</a:t>
              </a:r>
            </a:p>
          </p:txBody>
        </p:sp>
        <p:sp>
          <p:nvSpPr>
            <p:cNvPr id="124058" name="Rectangle 1178"/>
            <p:cNvSpPr>
              <a:spLocks noChangeArrowheads="1"/>
            </p:cNvSpPr>
            <p:nvPr/>
          </p:nvSpPr>
          <p:spPr bwMode="auto">
            <a:xfrm>
              <a:off x="4773" y="2053"/>
              <a:ext cx="21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t>・</a:t>
              </a:r>
            </a:p>
          </p:txBody>
        </p:sp>
        <p:sp>
          <p:nvSpPr>
            <p:cNvPr id="124059" name="Rectangle 1179"/>
            <p:cNvSpPr>
              <a:spLocks noChangeArrowheads="1"/>
            </p:cNvSpPr>
            <p:nvPr/>
          </p:nvSpPr>
          <p:spPr bwMode="auto">
            <a:xfrm>
              <a:off x="4695" y="2211"/>
              <a:ext cx="21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t>・</a:t>
              </a:r>
            </a:p>
          </p:txBody>
        </p:sp>
        <p:sp>
          <p:nvSpPr>
            <p:cNvPr id="124060" name="Rectangle 1180"/>
            <p:cNvSpPr>
              <a:spLocks noChangeArrowheads="1"/>
            </p:cNvSpPr>
            <p:nvPr/>
          </p:nvSpPr>
          <p:spPr bwMode="auto">
            <a:xfrm>
              <a:off x="5223" y="1704"/>
              <a:ext cx="21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t>・</a:t>
              </a:r>
            </a:p>
          </p:txBody>
        </p:sp>
        <p:sp>
          <p:nvSpPr>
            <p:cNvPr id="124061" name="Rectangle 1181"/>
            <p:cNvSpPr>
              <a:spLocks noChangeArrowheads="1"/>
            </p:cNvSpPr>
            <p:nvPr/>
          </p:nvSpPr>
          <p:spPr bwMode="auto">
            <a:xfrm>
              <a:off x="5130" y="1773"/>
              <a:ext cx="21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t>・</a:t>
              </a:r>
            </a:p>
          </p:txBody>
        </p:sp>
        <p:sp>
          <p:nvSpPr>
            <p:cNvPr id="124062" name="Rectangle 1182"/>
            <p:cNvSpPr>
              <a:spLocks noChangeArrowheads="1"/>
            </p:cNvSpPr>
            <p:nvPr/>
          </p:nvSpPr>
          <p:spPr bwMode="auto">
            <a:xfrm>
              <a:off x="4974" y="1869"/>
              <a:ext cx="21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t>・</a:t>
              </a:r>
            </a:p>
          </p:txBody>
        </p:sp>
      </p:grpSp>
      <p:grpSp>
        <p:nvGrpSpPr>
          <p:cNvPr id="124164" name="Group 1284"/>
          <p:cNvGrpSpPr>
            <a:grpSpLocks/>
          </p:cNvGrpSpPr>
          <p:nvPr/>
        </p:nvGrpSpPr>
        <p:grpSpPr bwMode="auto">
          <a:xfrm>
            <a:off x="304800" y="1360488"/>
            <a:ext cx="2481263" cy="2198687"/>
            <a:chOff x="192" y="857"/>
            <a:chExt cx="1563" cy="1385"/>
          </a:xfrm>
        </p:grpSpPr>
        <p:sp>
          <p:nvSpPr>
            <p:cNvPr id="124064" name="Text Box 1184"/>
            <p:cNvSpPr txBox="1">
              <a:spLocks noChangeArrowheads="1"/>
            </p:cNvSpPr>
            <p:nvPr/>
          </p:nvSpPr>
          <p:spPr bwMode="auto">
            <a:xfrm>
              <a:off x="1497" y="1079"/>
              <a:ext cx="258" cy="1024"/>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endParaRPr lang="ja-JP" altLang="ja-JP" sz="1400"/>
            </a:p>
          </p:txBody>
        </p:sp>
        <p:sp>
          <p:nvSpPr>
            <p:cNvPr id="124065" name="Line 1185"/>
            <p:cNvSpPr>
              <a:spLocks noChangeShapeType="1"/>
            </p:cNvSpPr>
            <p:nvPr/>
          </p:nvSpPr>
          <p:spPr bwMode="auto">
            <a:xfrm>
              <a:off x="238" y="1582"/>
              <a:ext cx="1271" cy="0"/>
            </a:xfrm>
            <a:prstGeom prst="line">
              <a:avLst/>
            </a:prstGeom>
            <a:noFill/>
            <a:ln w="381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67" name="Rectangle 1187"/>
            <p:cNvSpPr>
              <a:spLocks noChangeArrowheads="1"/>
            </p:cNvSpPr>
            <p:nvPr/>
          </p:nvSpPr>
          <p:spPr bwMode="auto">
            <a:xfrm>
              <a:off x="238" y="857"/>
              <a:ext cx="384" cy="119"/>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4068" name="Rectangle 1188"/>
            <p:cNvSpPr>
              <a:spLocks noChangeArrowheads="1"/>
            </p:cNvSpPr>
            <p:nvPr/>
          </p:nvSpPr>
          <p:spPr bwMode="auto">
            <a:xfrm>
              <a:off x="892" y="2123"/>
              <a:ext cx="384" cy="119"/>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4069" name="Rectangle 1189"/>
            <p:cNvSpPr>
              <a:spLocks noChangeArrowheads="1"/>
            </p:cNvSpPr>
            <p:nvPr/>
          </p:nvSpPr>
          <p:spPr bwMode="auto">
            <a:xfrm>
              <a:off x="241" y="2111"/>
              <a:ext cx="384" cy="119"/>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4070" name="Rectangle 1190"/>
            <p:cNvSpPr>
              <a:spLocks noChangeArrowheads="1"/>
            </p:cNvSpPr>
            <p:nvPr/>
          </p:nvSpPr>
          <p:spPr bwMode="auto">
            <a:xfrm>
              <a:off x="823" y="857"/>
              <a:ext cx="384" cy="119"/>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4071" name="Line 1191"/>
            <p:cNvSpPr>
              <a:spLocks noChangeShapeType="1"/>
            </p:cNvSpPr>
            <p:nvPr/>
          </p:nvSpPr>
          <p:spPr bwMode="auto">
            <a:xfrm flipV="1">
              <a:off x="393" y="1582"/>
              <a:ext cx="306" cy="530"/>
            </a:xfrm>
            <a:prstGeom prst="line">
              <a:avLst/>
            </a:prstGeom>
            <a:noFill/>
            <a:ln w="2857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72" name="Line 1192"/>
            <p:cNvSpPr>
              <a:spLocks noChangeShapeType="1"/>
            </p:cNvSpPr>
            <p:nvPr/>
          </p:nvSpPr>
          <p:spPr bwMode="auto">
            <a:xfrm flipV="1">
              <a:off x="1074" y="1588"/>
              <a:ext cx="306" cy="530"/>
            </a:xfrm>
            <a:prstGeom prst="line">
              <a:avLst/>
            </a:prstGeom>
            <a:noFill/>
            <a:ln w="2857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73" name="Line 1193"/>
            <p:cNvSpPr>
              <a:spLocks noChangeShapeType="1"/>
            </p:cNvSpPr>
            <p:nvPr/>
          </p:nvSpPr>
          <p:spPr bwMode="auto">
            <a:xfrm rot="-900000">
              <a:off x="1098" y="946"/>
              <a:ext cx="173" cy="650"/>
            </a:xfrm>
            <a:prstGeom prst="line">
              <a:avLst/>
            </a:prstGeom>
            <a:noFill/>
            <a:ln w="2857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74" name="Line 1194"/>
            <p:cNvSpPr>
              <a:spLocks noChangeShapeType="1"/>
            </p:cNvSpPr>
            <p:nvPr/>
          </p:nvSpPr>
          <p:spPr bwMode="auto">
            <a:xfrm>
              <a:off x="430" y="978"/>
              <a:ext cx="344" cy="595"/>
            </a:xfrm>
            <a:prstGeom prst="line">
              <a:avLst/>
            </a:prstGeom>
            <a:noFill/>
            <a:ln w="2857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75" name="Line 1195"/>
            <p:cNvSpPr>
              <a:spLocks noChangeShapeType="1"/>
            </p:cNvSpPr>
            <p:nvPr/>
          </p:nvSpPr>
          <p:spPr bwMode="auto">
            <a:xfrm>
              <a:off x="311" y="1216"/>
              <a:ext cx="265"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76" name="Line 1196"/>
            <p:cNvSpPr>
              <a:spLocks noChangeShapeType="1"/>
            </p:cNvSpPr>
            <p:nvPr/>
          </p:nvSpPr>
          <p:spPr bwMode="auto">
            <a:xfrm>
              <a:off x="951" y="1161"/>
              <a:ext cx="174"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77" name="Line 1197"/>
            <p:cNvSpPr>
              <a:spLocks noChangeShapeType="1"/>
            </p:cNvSpPr>
            <p:nvPr/>
          </p:nvSpPr>
          <p:spPr bwMode="auto">
            <a:xfrm flipV="1">
              <a:off x="1033" y="1362"/>
              <a:ext cx="205" cy="55"/>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78" name="Line 1198"/>
            <p:cNvSpPr>
              <a:spLocks noChangeShapeType="1"/>
            </p:cNvSpPr>
            <p:nvPr/>
          </p:nvSpPr>
          <p:spPr bwMode="auto">
            <a:xfrm flipH="1">
              <a:off x="1170" y="1975"/>
              <a:ext cx="220"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79" name="Line 1199"/>
            <p:cNvSpPr>
              <a:spLocks noChangeShapeType="1"/>
            </p:cNvSpPr>
            <p:nvPr/>
          </p:nvSpPr>
          <p:spPr bwMode="auto">
            <a:xfrm flipH="1">
              <a:off x="1207" y="1125"/>
              <a:ext cx="164" cy="164"/>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80" name="Line 1200"/>
            <p:cNvSpPr>
              <a:spLocks noChangeShapeType="1"/>
            </p:cNvSpPr>
            <p:nvPr/>
          </p:nvSpPr>
          <p:spPr bwMode="auto">
            <a:xfrm flipH="1">
              <a:off x="457" y="2011"/>
              <a:ext cx="284"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81" name="Line 1201"/>
            <p:cNvSpPr>
              <a:spLocks noChangeShapeType="1"/>
            </p:cNvSpPr>
            <p:nvPr/>
          </p:nvSpPr>
          <p:spPr bwMode="auto">
            <a:xfrm flipH="1">
              <a:off x="585" y="1774"/>
              <a:ext cx="274"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82" name="Line 1202"/>
            <p:cNvSpPr>
              <a:spLocks noChangeShapeType="1"/>
            </p:cNvSpPr>
            <p:nvPr/>
          </p:nvSpPr>
          <p:spPr bwMode="auto">
            <a:xfrm>
              <a:off x="192" y="1883"/>
              <a:ext cx="320"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84" name="Line 1204"/>
            <p:cNvSpPr>
              <a:spLocks noChangeShapeType="1"/>
            </p:cNvSpPr>
            <p:nvPr/>
          </p:nvSpPr>
          <p:spPr bwMode="auto">
            <a:xfrm>
              <a:off x="969" y="1883"/>
              <a:ext cx="238"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85" name="Line 1205"/>
            <p:cNvSpPr>
              <a:spLocks noChangeShapeType="1"/>
            </p:cNvSpPr>
            <p:nvPr/>
          </p:nvSpPr>
          <p:spPr bwMode="auto">
            <a:xfrm flipH="1" flipV="1">
              <a:off x="1289" y="1222"/>
              <a:ext cx="101" cy="58"/>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86" name="Line 1206"/>
            <p:cNvSpPr>
              <a:spLocks noChangeShapeType="1"/>
            </p:cNvSpPr>
            <p:nvPr/>
          </p:nvSpPr>
          <p:spPr bwMode="auto">
            <a:xfrm flipV="1">
              <a:off x="366" y="1242"/>
              <a:ext cx="91" cy="157"/>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87" name="Line 1207"/>
            <p:cNvSpPr>
              <a:spLocks noChangeShapeType="1"/>
            </p:cNvSpPr>
            <p:nvPr/>
          </p:nvSpPr>
          <p:spPr bwMode="auto">
            <a:xfrm>
              <a:off x="338" y="1070"/>
              <a:ext cx="73" cy="127"/>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88" name="Line 1208"/>
            <p:cNvSpPr>
              <a:spLocks noChangeShapeType="1"/>
            </p:cNvSpPr>
            <p:nvPr/>
          </p:nvSpPr>
          <p:spPr bwMode="auto">
            <a:xfrm>
              <a:off x="1006" y="1280"/>
              <a:ext cx="110" cy="11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90" name="Line 1210"/>
            <p:cNvSpPr>
              <a:spLocks noChangeShapeType="1"/>
            </p:cNvSpPr>
            <p:nvPr/>
          </p:nvSpPr>
          <p:spPr bwMode="auto">
            <a:xfrm>
              <a:off x="1024" y="1646"/>
              <a:ext cx="64" cy="238"/>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91" name="Line 1211"/>
            <p:cNvSpPr>
              <a:spLocks noChangeShapeType="1"/>
            </p:cNvSpPr>
            <p:nvPr/>
          </p:nvSpPr>
          <p:spPr bwMode="auto">
            <a:xfrm>
              <a:off x="220" y="1728"/>
              <a:ext cx="155" cy="155"/>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92" name="Line 1212"/>
            <p:cNvSpPr>
              <a:spLocks noChangeShapeType="1"/>
            </p:cNvSpPr>
            <p:nvPr/>
          </p:nvSpPr>
          <p:spPr bwMode="auto">
            <a:xfrm flipH="1" flipV="1">
              <a:off x="686" y="1770"/>
              <a:ext cx="55" cy="95"/>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93" name="Line 1213"/>
            <p:cNvSpPr>
              <a:spLocks noChangeShapeType="1"/>
            </p:cNvSpPr>
            <p:nvPr/>
          </p:nvSpPr>
          <p:spPr bwMode="auto">
            <a:xfrm flipH="1">
              <a:off x="604" y="1929"/>
              <a:ext cx="45" cy="78"/>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094" name="Line 1214"/>
            <p:cNvSpPr>
              <a:spLocks noChangeShapeType="1"/>
            </p:cNvSpPr>
            <p:nvPr/>
          </p:nvSpPr>
          <p:spPr bwMode="auto">
            <a:xfrm flipH="1">
              <a:off x="1061" y="1673"/>
              <a:ext cx="91" cy="91"/>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24095" name="Text Box 1215"/>
          <p:cNvSpPr txBox="1">
            <a:spLocks noChangeArrowheads="1"/>
          </p:cNvSpPr>
          <p:nvPr/>
        </p:nvSpPr>
        <p:spPr bwMode="auto">
          <a:xfrm>
            <a:off x="654050" y="3687763"/>
            <a:ext cx="1509713" cy="336550"/>
          </a:xfrm>
          <a:prstGeom prst="rect">
            <a:avLst/>
          </a:prstGeom>
          <a:solidFill>
            <a:srgbClr val="336600"/>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solidFill>
                  <a:schemeClr val="bg1"/>
                </a:solidFill>
              </a:rPr>
              <a:t>特性要因図</a:t>
            </a:r>
          </a:p>
        </p:txBody>
      </p:sp>
      <p:sp>
        <p:nvSpPr>
          <p:cNvPr id="124104" name="Text Box 1224"/>
          <p:cNvSpPr txBox="1">
            <a:spLocks noChangeArrowheads="1"/>
          </p:cNvSpPr>
          <p:nvPr/>
        </p:nvSpPr>
        <p:spPr bwMode="auto">
          <a:xfrm>
            <a:off x="450850" y="5251450"/>
            <a:ext cx="8432800" cy="1111250"/>
          </a:xfrm>
          <a:prstGeom prst="rect">
            <a:avLst/>
          </a:prstGeom>
          <a:solidFill>
            <a:srgbClr val="CCFFFF"/>
          </a:solidFill>
          <a:ln w="19050">
            <a:solidFill>
              <a:srgbClr val="FF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tIns="19080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ea typeface="HG創英角ｺﾞｼｯｸUB" pitchFamily="49" charset="-128"/>
              </a:rPr>
              <a:t>特性要因図は、石川　馨先生が考案されたもので、別名「イシカワダイヤグラム」</a:t>
            </a:r>
          </a:p>
          <a:p>
            <a:pPr algn="ctr">
              <a:spcBef>
                <a:spcPct val="50000"/>
              </a:spcBef>
            </a:pPr>
            <a:r>
              <a:rPr lang="ja-JP" altLang="en-US" sz="1600">
                <a:ea typeface="HG創英角ｺﾞｼｯｸUB" pitchFamily="49" charset="-128"/>
              </a:rPr>
              <a:t>　　または、その形から「魚の骨」とも呼ばれています。　　　　　　　　　　　　　　　　　　</a:t>
            </a:r>
          </a:p>
        </p:txBody>
      </p:sp>
      <p:sp>
        <p:nvSpPr>
          <p:cNvPr id="124105" name="Line 1225"/>
          <p:cNvSpPr>
            <a:spLocks noChangeShapeType="1"/>
          </p:cNvSpPr>
          <p:nvPr/>
        </p:nvSpPr>
        <p:spPr bwMode="auto">
          <a:xfrm flipH="1" flipV="1">
            <a:off x="1509713" y="3975100"/>
            <a:ext cx="1262062" cy="1262063"/>
          </a:xfrm>
          <a:prstGeom prst="line">
            <a:avLst/>
          </a:prstGeom>
          <a:noFill/>
          <a:ln w="5715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08" name="AutoShape 1228"/>
          <p:cNvSpPr>
            <a:spLocks noChangeArrowheads="1"/>
          </p:cNvSpPr>
          <p:nvPr/>
        </p:nvSpPr>
        <p:spPr bwMode="auto">
          <a:xfrm rot="3138066">
            <a:off x="4070351" y="3976687"/>
            <a:ext cx="538162" cy="595313"/>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4109" name="Text Box 1229"/>
          <p:cNvSpPr txBox="1">
            <a:spLocks noChangeArrowheads="1"/>
          </p:cNvSpPr>
          <p:nvPr/>
        </p:nvSpPr>
        <p:spPr bwMode="auto">
          <a:xfrm>
            <a:off x="5445125" y="4413250"/>
            <a:ext cx="1276350" cy="287338"/>
          </a:xfrm>
          <a:prstGeom prst="rect">
            <a:avLst/>
          </a:prstGeom>
          <a:solidFill>
            <a:srgbClr val="336600"/>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chemeClr val="bg1"/>
                </a:solidFill>
              </a:rPr>
              <a:t>層別</a:t>
            </a:r>
          </a:p>
        </p:txBody>
      </p:sp>
      <p:sp>
        <p:nvSpPr>
          <p:cNvPr id="124110" name="Text Box 1230"/>
          <p:cNvSpPr txBox="1">
            <a:spLocks noChangeArrowheads="1"/>
          </p:cNvSpPr>
          <p:nvPr/>
        </p:nvSpPr>
        <p:spPr bwMode="auto">
          <a:xfrm>
            <a:off x="4543425" y="3984625"/>
            <a:ext cx="957263" cy="1006475"/>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6000" b="1">
                <a:ea typeface="HG創英角ﾎﾟｯﾌﾟ体" pitchFamily="49" charset="-128"/>
              </a:rPr>
              <a:t>＋</a:t>
            </a:r>
          </a:p>
        </p:txBody>
      </p:sp>
      <p:grpSp>
        <p:nvGrpSpPr>
          <p:cNvPr id="124165" name="Group 1285"/>
          <p:cNvGrpSpPr>
            <a:grpSpLocks/>
          </p:cNvGrpSpPr>
          <p:nvPr/>
        </p:nvGrpSpPr>
        <p:grpSpPr bwMode="auto">
          <a:xfrm>
            <a:off x="3144838" y="938213"/>
            <a:ext cx="1935162" cy="1081087"/>
            <a:chOff x="1981" y="591"/>
            <a:chExt cx="1219" cy="681"/>
          </a:xfrm>
        </p:grpSpPr>
        <p:grpSp>
          <p:nvGrpSpPr>
            <p:cNvPr id="124123" name="Group 1243"/>
            <p:cNvGrpSpPr>
              <a:grpSpLocks/>
            </p:cNvGrpSpPr>
            <p:nvPr/>
          </p:nvGrpSpPr>
          <p:grpSpPr bwMode="auto">
            <a:xfrm>
              <a:off x="1981" y="606"/>
              <a:ext cx="1204" cy="655"/>
              <a:chOff x="4276" y="2612"/>
              <a:chExt cx="1204" cy="655"/>
            </a:xfrm>
          </p:grpSpPr>
          <p:sp>
            <p:nvSpPr>
              <p:cNvPr id="124112" name="Rectangle 1232"/>
              <p:cNvSpPr>
                <a:spLocks noChangeArrowheads="1"/>
              </p:cNvSpPr>
              <p:nvPr/>
            </p:nvSpPr>
            <p:spPr bwMode="auto">
              <a:xfrm>
                <a:off x="4279" y="2615"/>
                <a:ext cx="1198" cy="649"/>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4113" name="Line 1233"/>
              <p:cNvSpPr>
                <a:spLocks noChangeShapeType="1"/>
              </p:cNvSpPr>
              <p:nvPr/>
            </p:nvSpPr>
            <p:spPr bwMode="auto">
              <a:xfrm>
                <a:off x="4279" y="2771"/>
                <a:ext cx="119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15" name="Line 1235"/>
              <p:cNvSpPr>
                <a:spLocks noChangeShapeType="1"/>
              </p:cNvSpPr>
              <p:nvPr/>
            </p:nvSpPr>
            <p:spPr bwMode="auto">
              <a:xfrm>
                <a:off x="4276" y="2939"/>
                <a:ext cx="119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16" name="Line 1236"/>
              <p:cNvSpPr>
                <a:spLocks noChangeShapeType="1"/>
              </p:cNvSpPr>
              <p:nvPr/>
            </p:nvSpPr>
            <p:spPr bwMode="auto">
              <a:xfrm>
                <a:off x="4282" y="3098"/>
                <a:ext cx="119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17" name="Line 1237"/>
              <p:cNvSpPr>
                <a:spLocks noChangeShapeType="1"/>
              </p:cNvSpPr>
              <p:nvPr/>
            </p:nvSpPr>
            <p:spPr bwMode="auto">
              <a:xfrm>
                <a:off x="4507" y="2615"/>
                <a:ext cx="0" cy="64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18" name="Line 1238"/>
              <p:cNvSpPr>
                <a:spLocks noChangeShapeType="1"/>
              </p:cNvSpPr>
              <p:nvPr/>
            </p:nvSpPr>
            <p:spPr bwMode="auto">
              <a:xfrm>
                <a:off x="4747" y="2612"/>
                <a:ext cx="0" cy="64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19" name="Line 1239"/>
              <p:cNvSpPr>
                <a:spLocks noChangeShapeType="1"/>
              </p:cNvSpPr>
              <p:nvPr/>
            </p:nvSpPr>
            <p:spPr bwMode="auto">
              <a:xfrm>
                <a:off x="4996" y="2618"/>
                <a:ext cx="0" cy="64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20" name="Line 1240"/>
              <p:cNvSpPr>
                <a:spLocks noChangeShapeType="1"/>
              </p:cNvSpPr>
              <p:nvPr/>
            </p:nvSpPr>
            <p:spPr bwMode="auto">
              <a:xfrm>
                <a:off x="5236" y="2615"/>
                <a:ext cx="0" cy="64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24124" name="Text Box 1244"/>
            <p:cNvSpPr txBox="1">
              <a:spLocks noChangeArrowheads="1"/>
            </p:cNvSpPr>
            <p:nvPr/>
          </p:nvSpPr>
          <p:spPr bwMode="auto">
            <a:xfrm>
              <a:off x="1984" y="764"/>
              <a:ext cx="23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Ａ</a:t>
              </a:r>
            </a:p>
          </p:txBody>
        </p:sp>
        <p:sp>
          <p:nvSpPr>
            <p:cNvPr id="124125" name="Text Box 1245"/>
            <p:cNvSpPr txBox="1">
              <a:spLocks noChangeArrowheads="1"/>
            </p:cNvSpPr>
            <p:nvPr/>
          </p:nvSpPr>
          <p:spPr bwMode="auto">
            <a:xfrm>
              <a:off x="2000" y="921"/>
              <a:ext cx="23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Ｂ</a:t>
              </a:r>
            </a:p>
          </p:txBody>
        </p:sp>
        <p:sp>
          <p:nvSpPr>
            <p:cNvPr id="124126" name="Text Box 1246"/>
            <p:cNvSpPr txBox="1">
              <a:spLocks noChangeArrowheads="1"/>
            </p:cNvSpPr>
            <p:nvPr/>
          </p:nvSpPr>
          <p:spPr bwMode="auto">
            <a:xfrm>
              <a:off x="1988" y="1099"/>
              <a:ext cx="23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Ｃ</a:t>
              </a:r>
            </a:p>
          </p:txBody>
        </p:sp>
        <p:sp>
          <p:nvSpPr>
            <p:cNvPr id="124127" name="Text Box 1247"/>
            <p:cNvSpPr txBox="1">
              <a:spLocks noChangeArrowheads="1"/>
            </p:cNvSpPr>
            <p:nvPr/>
          </p:nvSpPr>
          <p:spPr bwMode="auto">
            <a:xfrm>
              <a:off x="2225" y="608"/>
              <a:ext cx="23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月</a:t>
              </a:r>
            </a:p>
          </p:txBody>
        </p:sp>
        <p:sp>
          <p:nvSpPr>
            <p:cNvPr id="124128" name="Text Box 1248"/>
            <p:cNvSpPr txBox="1">
              <a:spLocks noChangeArrowheads="1"/>
            </p:cNvSpPr>
            <p:nvPr/>
          </p:nvSpPr>
          <p:spPr bwMode="auto">
            <a:xfrm>
              <a:off x="2465" y="604"/>
              <a:ext cx="23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火</a:t>
              </a:r>
            </a:p>
          </p:txBody>
        </p:sp>
        <p:sp>
          <p:nvSpPr>
            <p:cNvPr id="124129" name="Text Box 1249"/>
            <p:cNvSpPr txBox="1">
              <a:spLocks noChangeArrowheads="1"/>
            </p:cNvSpPr>
            <p:nvPr/>
          </p:nvSpPr>
          <p:spPr bwMode="auto">
            <a:xfrm>
              <a:off x="2723" y="591"/>
              <a:ext cx="23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水</a:t>
              </a:r>
            </a:p>
          </p:txBody>
        </p:sp>
        <p:sp>
          <p:nvSpPr>
            <p:cNvPr id="124130" name="Text Box 1250"/>
            <p:cNvSpPr txBox="1">
              <a:spLocks noChangeArrowheads="1"/>
            </p:cNvSpPr>
            <p:nvPr/>
          </p:nvSpPr>
          <p:spPr bwMode="auto">
            <a:xfrm>
              <a:off x="2963" y="599"/>
              <a:ext cx="23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木</a:t>
              </a:r>
            </a:p>
          </p:txBody>
        </p:sp>
        <p:sp>
          <p:nvSpPr>
            <p:cNvPr id="124132" name="Line 1252"/>
            <p:cNvSpPr>
              <a:spLocks noChangeShapeType="1"/>
            </p:cNvSpPr>
            <p:nvPr/>
          </p:nvSpPr>
          <p:spPr bwMode="auto">
            <a:xfrm flipH="1">
              <a:off x="2268" y="783"/>
              <a:ext cx="64" cy="11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33" name="Line 1253"/>
            <p:cNvSpPr>
              <a:spLocks noChangeShapeType="1"/>
            </p:cNvSpPr>
            <p:nvPr/>
          </p:nvSpPr>
          <p:spPr bwMode="auto">
            <a:xfrm flipH="1">
              <a:off x="2301" y="960"/>
              <a:ext cx="64" cy="11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34" name="Line 1254"/>
            <p:cNvSpPr>
              <a:spLocks noChangeShapeType="1"/>
            </p:cNvSpPr>
            <p:nvPr/>
          </p:nvSpPr>
          <p:spPr bwMode="auto">
            <a:xfrm flipH="1">
              <a:off x="2343" y="793"/>
              <a:ext cx="64" cy="11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35" name="Line 1255"/>
            <p:cNvSpPr>
              <a:spLocks noChangeShapeType="1"/>
            </p:cNvSpPr>
            <p:nvPr/>
          </p:nvSpPr>
          <p:spPr bwMode="auto">
            <a:xfrm flipH="1">
              <a:off x="2302" y="780"/>
              <a:ext cx="64" cy="11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36" name="Line 1256"/>
            <p:cNvSpPr>
              <a:spLocks noChangeShapeType="1"/>
            </p:cNvSpPr>
            <p:nvPr/>
          </p:nvSpPr>
          <p:spPr bwMode="auto">
            <a:xfrm flipH="1">
              <a:off x="3018" y="957"/>
              <a:ext cx="64" cy="11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37" name="Line 1257"/>
            <p:cNvSpPr>
              <a:spLocks noChangeShapeType="1"/>
            </p:cNvSpPr>
            <p:nvPr/>
          </p:nvSpPr>
          <p:spPr bwMode="auto">
            <a:xfrm flipH="1">
              <a:off x="3051" y="954"/>
              <a:ext cx="64" cy="11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38" name="Line 1258"/>
            <p:cNvSpPr>
              <a:spLocks noChangeShapeType="1"/>
            </p:cNvSpPr>
            <p:nvPr/>
          </p:nvSpPr>
          <p:spPr bwMode="auto">
            <a:xfrm flipH="1">
              <a:off x="2544" y="1122"/>
              <a:ext cx="64" cy="11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39" name="Line 1259"/>
            <p:cNvSpPr>
              <a:spLocks noChangeShapeType="1"/>
            </p:cNvSpPr>
            <p:nvPr/>
          </p:nvSpPr>
          <p:spPr bwMode="auto">
            <a:xfrm flipH="1">
              <a:off x="2736" y="945"/>
              <a:ext cx="64" cy="11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40" name="Line 1260"/>
            <p:cNvSpPr>
              <a:spLocks noChangeShapeType="1"/>
            </p:cNvSpPr>
            <p:nvPr/>
          </p:nvSpPr>
          <p:spPr bwMode="auto">
            <a:xfrm flipH="1">
              <a:off x="2769" y="951"/>
              <a:ext cx="64" cy="11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41" name="Line 1261"/>
            <p:cNvSpPr>
              <a:spLocks noChangeShapeType="1"/>
            </p:cNvSpPr>
            <p:nvPr/>
          </p:nvSpPr>
          <p:spPr bwMode="auto">
            <a:xfrm flipH="1">
              <a:off x="2809" y="799"/>
              <a:ext cx="64" cy="11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42" name="Line 1262"/>
            <p:cNvSpPr>
              <a:spLocks noChangeShapeType="1"/>
            </p:cNvSpPr>
            <p:nvPr/>
          </p:nvSpPr>
          <p:spPr bwMode="auto">
            <a:xfrm flipH="1">
              <a:off x="2286" y="1116"/>
              <a:ext cx="64" cy="11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43" name="Line 1263"/>
            <p:cNvSpPr>
              <a:spLocks noChangeShapeType="1"/>
            </p:cNvSpPr>
            <p:nvPr/>
          </p:nvSpPr>
          <p:spPr bwMode="auto">
            <a:xfrm flipH="1">
              <a:off x="2319" y="1122"/>
              <a:ext cx="64" cy="11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44" name="Line 1264"/>
            <p:cNvSpPr>
              <a:spLocks noChangeShapeType="1"/>
            </p:cNvSpPr>
            <p:nvPr/>
          </p:nvSpPr>
          <p:spPr bwMode="auto">
            <a:xfrm flipH="1">
              <a:off x="2508" y="951"/>
              <a:ext cx="64" cy="11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45" name="Line 1265"/>
            <p:cNvSpPr>
              <a:spLocks noChangeShapeType="1"/>
            </p:cNvSpPr>
            <p:nvPr/>
          </p:nvSpPr>
          <p:spPr bwMode="auto">
            <a:xfrm flipH="1">
              <a:off x="2532" y="957"/>
              <a:ext cx="64" cy="11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46" name="Line 1266"/>
            <p:cNvSpPr>
              <a:spLocks noChangeShapeType="1"/>
            </p:cNvSpPr>
            <p:nvPr/>
          </p:nvSpPr>
          <p:spPr bwMode="auto">
            <a:xfrm flipH="1">
              <a:off x="2574" y="954"/>
              <a:ext cx="64" cy="11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47" name="Line 1267"/>
            <p:cNvSpPr>
              <a:spLocks noChangeShapeType="1"/>
            </p:cNvSpPr>
            <p:nvPr/>
          </p:nvSpPr>
          <p:spPr bwMode="auto">
            <a:xfrm flipH="1">
              <a:off x="2757" y="1119"/>
              <a:ext cx="64" cy="11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48" name="Line 1268"/>
            <p:cNvSpPr>
              <a:spLocks noChangeShapeType="1"/>
            </p:cNvSpPr>
            <p:nvPr/>
          </p:nvSpPr>
          <p:spPr bwMode="auto">
            <a:xfrm flipH="1">
              <a:off x="2790" y="1125"/>
              <a:ext cx="64" cy="11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49" name="Line 1269"/>
            <p:cNvSpPr>
              <a:spLocks noChangeShapeType="1"/>
            </p:cNvSpPr>
            <p:nvPr/>
          </p:nvSpPr>
          <p:spPr bwMode="auto">
            <a:xfrm flipH="1">
              <a:off x="2832" y="1122"/>
              <a:ext cx="64" cy="11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50" name="Line 1270"/>
            <p:cNvSpPr>
              <a:spLocks noChangeShapeType="1"/>
            </p:cNvSpPr>
            <p:nvPr/>
          </p:nvSpPr>
          <p:spPr bwMode="auto">
            <a:xfrm flipH="1">
              <a:off x="2607" y="951"/>
              <a:ext cx="64" cy="11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51" name="Line 1271"/>
            <p:cNvSpPr>
              <a:spLocks noChangeShapeType="1"/>
            </p:cNvSpPr>
            <p:nvPr/>
          </p:nvSpPr>
          <p:spPr bwMode="auto">
            <a:xfrm>
              <a:off x="2515" y="993"/>
              <a:ext cx="147" cy="3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52" name="Line 1272"/>
            <p:cNvSpPr>
              <a:spLocks noChangeShapeType="1"/>
            </p:cNvSpPr>
            <p:nvPr/>
          </p:nvSpPr>
          <p:spPr bwMode="auto">
            <a:xfrm flipH="1">
              <a:off x="2991" y="786"/>
              <a:ext cx="64" cy="11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53" name="Line 1273"/>
            <p:cNvSpPr>
              <a:spLocks noChangeShapeType="1"/>
            </p:cNvSpPr>
            <p:nvPr/>
          </p:nvSpPr>
          <p:spPr bwMode="auto">
            <a:xfrm flipH="1">
              <a:off x="3015" y="792"/>
              <a:ext cx="64" cy="11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54" name="Line 1274"/>
            <p:cNvSpPr>
              <a:spLocks noChangeShapeType="1"/>
            </p:cNvSpPr>
            <p:nvPr/>
          </p:nvSpPr>
          <p:spPr bwMode="auto">
            <a:xfrm flipH="1">
              <a:off x="3057" y="789"/>
              <a:ext cx="64" cy="11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55" name="Line 1275"/>
            <p:cNvSpPr>
              <a:spLocks noChangeShapeType="1"/>
            </p:cNvSpPr>
            <p:nvPr/>
          </p:nvSpPr>
          <p:spPr bwMode="auto">
            <a:xfrm flipH="1">
              <a:off x="3090" y="786"/>
              <a:ext cx="64" cy="11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56" name="Line 1276"/>
            <p:cNvSpPr>
              <a:spLocks noChangeShapeType="1"/>
            </p:cNvSpPr>
            <p:nvPr/>
          </p:nvSpPr>
          <p:spPr bwMode="auto">
            <a:xfrm>
              <a:off x="2998" y="828"/>
              <a:ext cx="147" cy="3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57" name="Line 1277"/>
            <p:cNvSpPr>
              <a:spLocks noChangeShapeType="1"/>
            </p:cNvSpPr>
            <p:nvPr/>
          </p:nvSpPr>
          <p:spPr bwMode="auto">
            <a:xfrm flipH="1">
              <a:off x="2535" y="780"/>
              <a:ext cx="64" cy="11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58" name="Line 1278"/>
            <p:cNvSpPr>
              <a:spLocks noChangeShapeType="1"/>
            </p:cNvSpPr>
            <p:nvPr/>
          </p:nvSpPr>
          <p:spPr bwMode="auto">
            <a:xfrm flipH="1">
              <a:off x="2568" y="786"/>
              <a:ext cx="64" cy="11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59" name="Line 1279"/>
            <p:cNvSpPr>
              <a:spLocks noChangeShapeType="1"/>
            </p:cNvSpPr>
            <p:nvPr/>
          </p:nvSpPr>
          <p:spPr bwMode="auto">
            <a:xfrm flipH="1">
              <a:off x="2796" y="960"/>
              <a:ext cx="64" cy="11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60" name="Line 1280"/>
            <p:cNvSpPr>
              <a:spLocks noChangeShapeType="1"/>
            </p:cNvSpPr>
            <p:nvPr/>
          </p:nvSpPr>
          <p:spPr bwMode="auto">
            <a:xfrm flipH="1">
              <a:off x="2829" y="966"/>
              <a:ext cx="64" cy="11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161" name="Line 1281"/>
            <p:cNvSpPr>
              <a:spLocks noChangeShapeType="1"/>
            </p:cNvSpPr>
            <p:nvPr/>
          </p:nvSpPr>
          <p:spPr bwMode="auto">
            <a:xfrm flipH="1">
              <a:off x="3045" y="1119"/>
              <a:ext cx="64" cy="11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Rectangle 10"/>
          <p:cNvSpPr>
            <a:spLocks noChangeArrowheads="1"/>
          </p:cNvSpPr>
          <p:nvPr/>
        </p:nvSpPr>
        <p:spPr bwMode="auto">
          <a:xfrm>
            <a:off x="350838" y="414338"/>
            <a:ext cx="8466137" cy="6105525"/>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4677" name="Text Box 5"/>
          <p:cNvSpPr txBox="1">
            <a:spLocks noChangeArrowheads="1"/>
          </p:cNvSpPr>
          <p:nvPr/>
        </p:nvSpPr>
        <p:spPr bwMode="auto">
          <a:xfrm>
            <a:off x="850900" y="5594350"/>
            <a:ext cx="669607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70000"/>
              </a:lnSpc>
            </a:pPr>
            <a:r>
              <a:rPr lang="ja-JP" altLang="en-US" sz="1600" b="1">
                <a:latin typeface="Arial" charset="0"/>
              </a:rPr>
              <a:t>（</a:t>
            </a:r>
            <a:r>
              <a:rPr lang="en-US" altLang="ja-JP" sz="1600" b="1">
                <a:latin typeface="Arial" charset="0"/>
              </a:rPr>
              <a:t>10</a:t>
            </a:r>
            <a:r>
              <a:rPr lang="ja-JP" altLang="en-US" sz="1600" b="1">
                <a:latin typeface="Arial" charset="0"/>
              </a:rPr>
              <a:t>）</a:t>
            </a:r>
            <a:r>
              <a:rPr lang="ja-JP" altLang="en-US" sz="2000" b="1">
                <a:latin typeface="Arial" charset="0"/>
              </a:rPr>
              <a:t>関係する</a:t>
            </a:r>
            <a:r>
              <a:rPr lang="ja-JP" altLang="en-US" sz="2000" b="1">
                <a:solidFill>
                  <a:srgbClr val="FF3300"/>
                </a:solidFill>
                <a:latin typeface="Arial" charset="0"/>
              </a:rPr>
              <a:t>多くの人達の意見</a:t>
            </a:r>
            <a:r>
              <a:rPr lang="ja-JP" altLang="en-US" sz="2000" b="1">
                <a:latin typeface="Arial" charset="0"/>
              </a:rPr>
              <a:t>がもりこまれているか？</a:t>
            </a:r>
            <a:endParaRPr lang="ja-JP" altLang="en-US" sz="2000" b="1"/>
          </a:p>
        </p:txBody>
      </p:sp>
      <p:sp>
        <p:nvSpPr>
          <p:cNvPr id="284678" name="Text Box 6"/>
          <p:cNvSpPr txBox="1">
            <a:spLocks noChangeArrowheads="1"/>
          </p:cNvSpPr>
          <p:nvPr/>
        </p:nvSpPr>
        <p:spPr bwMode="auto">
          <a:xfrm>
            <a:off x="850900" y="4275138"/>
            <a:ext cx="6873875" cy="1127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70000"/>
              </a:lnSpc>
            </a:pPr>
            <a:r>
              <a:rPr lang="ja-JP" altLang="en-US" sz="1600" b="1">
                <a:latin typeface="Arial" charset="0"/>
              </a:rPr>
              <a:t>（９）</a:t>
            </a:r>
            <a:r>
              <a:rPr lang="ja-JP" altLang="en-US" sz="2000" b="1">
                <a:latin typeface="Arial" charset="0"/>
              </a:rPr>
              <a:t>特性は、データの取れる</a:t>
            </a:r>
            <a:r>
              <a:rPr lang="ja-JP" altLang="en-US" sz="2000" b="1">
                <a:solidFill>
                  <a:srgbClr val="FF3300"/>
                </a:solidFill>
                <a:latin typeface="Arial" charset="0"/>
              </a:rPr>
              <a:t>具体的</a:t>
            </a:r>
            <a:r>
              <a:rPr lang="ja-JP" altLang="en-US" sz="2000" b="1">
                <a:latin typeface="Arial" charset="0"/>
              </a:rPr>
              <a:t>な、</a:t>
            </a:r>
          </a:p>
          <a:p>
            <a:pPr>
              <a:lnSpc>
                <a:spcPct val="170000"/>
              </a:lnSpc>
            </a:pPr>
            <a:r>
              <a:rPr lang="ja-JP" altLang="en-US" sz="2000" b="1">
                <a:solidFill>
                  <a:srgbClr val="FF3300"/>
                </a:solidFill>
                <a:latin typeface="Arial" charset="0"/>
              </a:rPr>
              <a:t>　　　誰が見てもわかる</a:t>
            </a:r>
            <a:r>
              <a:rPr lang="ja-JP" altLang="en-US" sz="2000" b="1">
                <a:latin typeface="Arial" charset="0"/>
              </a:rPr>
              <a:t>表現になっているか？</a:t>
            </a:r>
            <a:endParaRPr lang="ja-JP" altLang="en-US" sz="2000" b="1"/>
          </a:p>
        </p:txBody>
      </p:sp>
      <p:sp>
        <p:nvSpPr>
          <p:cNvPr id="284679" name="Text Box 7"/>
          <p:cNvSpPr txBox="1">
            <a:spLocks noChangeArrowheads="1"/>
          </p:cNvSpPr>
          <p:nvPr/>
        </p:nvSpPr>
        <p:spPr bwMode="auto">
          <a:xfrm>
            <a:off x="850900" y="1403350"/>
            <a:ext cx="6797675" cy="2679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70000"/>
              </a:lnSpc>
            </a:pPr>
            <a:r>
              <a:rPr lang="ja-JP" altLang="en-US" sz="1600" b="1">
                <a:latin typeface="Arial" charset="0"/>
              </a:rPr>
              <a:t>（８）</a:t>
            </a:r>
            <a:r>
              <a:rPr lang="ja-JP" altLang="en-US" sz="2000" b="1">
                <a:solidFill>
                  <a:srgbClr val="FF3300"/>
                </a:solidFill>
                <a:latin typeface="Arial" charset="0"/>
              </a:rPr>
              <a:t>水準</a:t>
            </a:r>
            <a:r>
              <a:rPr lang="ja-JP" altLang="en-US" sz="2000" b="1">
                <a:latin typeface="Arial" charset="0"/>
              </a:rPr>
              <a:t>ばかり並べた特性水準図（例えば、“年齢の要因”</a:t>
            </a:r>
          </a:p>
          <a:p>
            <a:pPr>
              <a:lnSpc>
                <a:spcPct val="170000"/>
              </a:lnSpc>
            </a:pPr>
            <a:r>
              <a:rPr lang="ja-JP" altLang="en-US" sz="2000" b="1">
                <a:latin typeface="Arial" charset="0"/>
              </a:rPr>
              <a:t>　　　　として２０代、３０代、４０代、５０代、“寸法の要因”として</a:t>
            </a:r>
          </a:p>
          <a:p>
            <a:pPr>
              <a:lnSpc>
                <a:spcPct val="170000"/>
              </a:lnSpc>
            </a:pPr>
            <a:r>
              <a:rPr lang="ja-JP" altLang="en-US" sz="2000" b="1">
                <a:latin typeface="Arial" charset="0"/>
              </a:rPr>
              <a:t>　　　　長い、普通、短い、“温度の要因”として７００度、８００度、</a:t>
            </a:r>
          </a:p>
          <a:p>
            <a:pPr>
              <a:lnSpc>
                <a:spcPct val="170000"/>
              </a:lnSpc>
            </a:pPr>
            <a:r>
              <a:rPr lang="ja-JP" altLang="en-US" sz="2000" b="1">
                <a:latin typeface="Arial" charset="0"/>
              </a:rPr>
              <a:t>　　　　９００度、１０００度というように水準を羅列したもの）とな</a:t>
            </a:r>
          </a:p>
          <a:p>
            <a:pPr>
              <a:lnSpc>
                <a:spcPct val="170000"/>
              </a:lnSpc>
            </a:pPr>
            <a:r>
              <a:rPr lang="ja-JP" altLang="en-US" sz="2000" b="1">
                <a:latin typeface="Arial" charset="0"/>
              </a:rPr>
              <a:t>　　　　っていないか？</a:t>
            </a:r>
          </a:p>
        </p:txBody>
      </p:sp>
      <p:sp>
        <p:nvSpPr>
          <p:cNvPr id="284681" name="Text Box 9"/>
          <p:cNvSpPr txBox="1">
            <a:spLocks noChangeArrowheads="1"/>
          </p:cNvSpPr>
          <p:nvPr/>
        </p:nvSpPr>
        <p:spPr bwMode="auto">
          <a:xfrm>
            <a:off x="850900" y="814388"/>
            <a:ext cx="54721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latin typeface="Arial" charset="0"/>
              </a:rPr>
              <a:t>（７）</a:t>
            </a:r>
            <a:r>
              <a:rPr lang="ja-JP" altLang="en-US" sz="2000" b="1">
                <a:solidFill>
                  <a:srgbClr val="FF3300"/>
                </a:solidFill>
                <a:latin typeface="Arial" charset="0"/>
              </a:rPr>
              <a:t>抽象的な表現</a:t>
            </a:r>
            <a:r>
              <a:rPr lang="ja-JP" altLang="en-US" sz="2000" b="1">
                <a:latin typeface="Arial" charset="0"/>
              </a:rPr>
              <a:t>の要因はないか？</a:t>
            </a:r>
          </a:p>
        </p:txBody>
      </p:sp>
      <p:pic>
        <p:nvPicPr>
          <p:cNvPr id="284684" name="Picture 12" descr="00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2613" y="3709988"/>
            <a:ext cx="2936875" cy="1776412"/>
          </a:xfrm>
          <a:prstGeom prst="rect">
            <a:avLst/>
          </a:prstGeom>
          <a:noFill/>
          <a:extLst>
            <a:ext uri="{909E8E84-426E-40DD-AFC4-6F175D3DCCD1}">
              <a14:hiddenFill xmlns:a14="http://schemas.microsoft.com/office/drawing/2010/main">
                <a:solidFill>
                  <a:srgbClr val="FFFFFF"/>
                </a:solidFill>
              </a14:hiddenFill>
            </a:ext>
          </a:extLst>
        </p:spPr>
      </p:pic>
      <p:sp>
        <p:nvSpPr>
          <p:cNvPr id="284685" name="Text Box 13"/>
          <p:cNvSpPr txBox="1">
            <a:spLocks noChangeArrowheads="1"/>
          </p:cNvSpPr>
          <p:nvPr/>
        </p:nvSpPr>
        <p:spPr bwMode="auto">
          <a:xfrm>
            <a:off x="8562975" y="100013"/>
            <a:ext cx="4953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２０</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4681"/>
                                        </p:tgtEl>
                                        <p:attrNameLst>
                                          <p:attrName>style.visibility</p:attrName>
                                        </p:attrNameLst>
                                      </p:cBhvr>
                                      <p:to>
                                        <p:strVal val="visible"/>
                                      </p:to>
                                    </p:set>
                                    <p:anim calcmode="lin" valueType="num">
                                      <p:cBhvr additive="base">
                                        <p:cTn id="7" dur="500" fill="hold"/>
                                        <p:tgtEl>
                                          <p:spTgt spid="284681"/>
                                        </p:tgtEl>
                                        <p:attrNameLst>
                                          <p:attrName>ppt_x</p:attrName>
                                        </p:attrNameLst>
                                      </p:cBhvr>
                                      <p:tavLst>
                                        <p:tav tm="0">
                                          <p:val>
                                            <p:strVal val="0-#ppt_w/2"/>
                                          </p:val>
                                        </p:tav>
                                        <p:tav tm="100000">
                                          <p:val>
                                            <p:strVal val="#ppt_x"/>
                                          </p:val>
                                        </p:tav>
                                      </p:tavLst>
                                    </p:anim>
                                    <p:anim calcmode="lin" valueType="num">
                                      <p:cBhvr additive="base">
                                        <p:cTn id="8" dur="500" fill="hold"/>
                                        <p:tgtEl>
                                          <p:spTgt spid="284681"/>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4679"/>
                                        </p:tgtEl>
                                        <p:attrNameLst>
                                          <p:attrName>style.visibility</p:attrName>
                                        </p:attrNameLst>
                                      </p:cBhvr>
                                      <p:to>
                                        <p:strVal val="visible"/>
                                      </p:to>
                                    </p:set>
                                    <p:anim calcmode="lin" valueType="num">
                                      <p:cBhvr additive="base">
                                        <p:cTn id="13" dur="500" fill="hold"/>
                                        <p:tgtEl>
                                          <p:spTgt spid="284679"/>
                                        </p:tgtEl>
                                        <p:attrNameLst>
                                          <p:attrName>ppt_x</p:attrName>
                                        </p:attrNameLst>
                                      </p:cBhvr>
                                      <p:tavLst>
                                        <p:tav tm="0">
                                          <p:val>
                                            <p:strVal val="0-#ppt_w/2"/>
                                          </p:val>
                                        </p:tav>
                                        <p:tav tm="100000">
                                          <p:val>
                                            <p:strVal val="#ppt_x"/>
                                          </p:val>
                                        </p:tav>
                                      </p:tavLst>
                                    </p:anim>
                                    <p:anim calcmode="lin" valueType="num">
                                      <p:cBhvr additive="base">
                                        <p:cTn id="14" dur="500" fill="hold"/>
                                        <p:tgtEl>
                                          <p:spTgt spid="28467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84678"/>
                                        </p:tgtEl>
                                        <p:attrNameLst>
                                          <p:attrName>style.visibility</p:attrName>
                                        </p:attrNameLst>
                                      </p:cBhvr>
                                      <p:to>
                                        <p:strVal val="visible"/>
                                      </p:to>
                                    </p:set>
                                    <p:anim calcmode="lin" valueType="num">
                                      <p:cBhvr additive="base">
                                        <p:cTn id="19" dur="500" fill="hold"/>
                                        <p:tgtEl>
                                          <p:spTgt spid="284678"/>
                                        </p:tgtEl>
                                        <p:attrNameLst>
                                          <p:attrName>ppt_x</p:attrName>
                                        </p:attrNameLst>
                                      </p:cBhvr>
                                      <p:tavLst>
                                        <p:tav tm="0">
                                          <p:val>
                                            <p:strVal val="0-#ppt_w/2"/>
                                          </p:val>
                                        </p:tav>
                                        <p:tav tm="100000">
                                          <p:val>
                                            <p:strVal val="#ppt_x"/>
                                          </p:val>
                                        </p:tav>
                                      </p:tavLst>
                                    </p:anim>
                                    <p:anim calcmode="lin" valueType="num">
                                      <p:cBhvr additive="base">
                                        <p:cTn id="20" dur="500" fill="hold"/>
                                        <p:tgtEl>
                                          <p:spTgt spid="284678"/>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84677"/>
                                        </p:tgtEl>
                                        <p:attrNameLst>
                                          <p:attrName>style.visibility</p:attrName>
                                        </p:attrNameLst>
                                      </p:cBhvr>
                                      <p:to>
                                        <p:strVal val="visible"/>
                                      </p:to>
                                    </p:set>
                                    <p:anim calcmode="lin" valueType="num">
                                      <p:cBhvr additive="base">
                                        <p:cTn id="25" dur="500" fill="hold"/>
                                        <p:tgtEl>
                                          <p:spTgt spid="284677"/>
                                        </p:tgtEl>
                                        <p:attrNameLst>
                                          <p:attrName>ppt_x</p:attrName>
                                        </p:attrNameLst>
                                      </p:cBhvr>
                                      <p:tavLst>
                                        <p:tav tm="0">
                                          <p:val>
                                            <p:strVal val="0-#ppt_w/2"/>
                                          </p:val>
                                        </p:tav>
                                        <p:tav tm="100000">
                                          <p:val>
                                            <p:strVal val="#ppt_x"/>
                                          </p:val>
                                        </p:tav>
                                      </p:tavLst>
                                    </p:anim>
                                    <p:anim calcmode="lin" valueType="num">
                                      <p:cBhvr additive="base">
                                        <p:cTn id="26" dur="500" fill="hold"/>
                                        <p:tgtEl>
                                          <p:spTgt spid="28467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4677" grpId="0" autoUpdateAnimBg="0"/>
      <p:bldP spid="284678" grpId="0" autoUpdateAnimBg="0"/>
      <p:bldP spid="284679" grpId="0" autoUpdateAnimBg="0"/>
      <p:bldP spid="284681"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57" name="Rectangle 13"/>
          <p:cNvSpPr>
            <a:spLocks noChangeArrowheads="1"/>
          </p:cNvSpPr>
          <p:nvPr/>
        </p:nvSpPr>
        <p:spPr bwMode="auto">
          <a:xfrm>
            <a:off x="463550" y="1241425"/>
            <a:ext cx="8081963" cy="5338763"/>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7746" name="Text Box 2"/>
          <p:cNvSpPr txBox="1">
            <a:spLocks noChangeArrowheads="1"/>
          </p:cNvSpPr>
          <p:nvPr/>
        </p:nvSpPr>
        <p:spPr bwMode="auto">
          <a:xfrm>
            <a:off x="1143000" y="1276350"/>
            <a:ext cx="5087938" cy="449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kumimoji="1" sz="2400">
                <a:solidFill>
                  <a:schemeClr val="tx1"/>
                </a:solidFill>
                <a:latin typeface="Times New Roman" pitchFamily="18" charset="0"/>
                <a:ea typeface="ＭＳ Ｐゴシック" pitchFamily="50" charset="-128"/>
              </a:defRPr>
            </a:lvl1pPr>
            <a:lvl2pPr marL="800100" indent="-342900" algn="l">
              <a:defRPr kumimoji="1" sz="2400">
                <a:solidFill>
                  <a:schemeClr val="tx1"/>
                </a:solidFill>
                <a:latin typeface="Times New Roman" pitchFamily="18" charset="0"/>
                <a:ea typeface="ＭＳ Ｐゴシック" pitchFamily="50" charset="-128"/>
              </a:defRPr>
            </a:lvl2pPr>
            <a:lvl3pPr marL="1257300" indent="-342900" algn="l">
              <a:defRPr kumimoji="1" sz="2400">
                <a:solidFill>
                  <a:schemeClr val="tx1"/>
                </a:solidFill>
                <a:latin typeface="Times New Roman" pitchFamily="18" charset="0"/>
                <a:ea typeface="ＭＳ Ｐゴシック" pitchFamily="50" charset="-128"/>
              </a:defRPr>
            </a:lvl3pPr>
            <a:lvl4pPr marL="1714500" indent="-342900" algn="l">
              <a:defRPr kumimoji="1" sz="2400">
                <a:solidFill>
                  <a:schemeClr val="tx1"/>
                </a:solidFill>
                <a:latin typeface="Times New Roman" pitchFamily="18" charset="0"/>
                <a:ea typeface="ＭＳ Ｐゴシック" pitchFamily="50" charset="-128"/>
              </a:defRPr>
            </a:lvl4pPr>
            <a:lvl5pPr marL="2171700" indent="-342900" algn="l">
              <a:defRPr kumimoji="1" sz="2400">
                <a:solidFill>
                  <a:schemeClr val="tx1"/>
                </a:solidFill>
                <a:latin typeface="Times New Roman" pitchFamily="18" charset="0"/>
                <a:ea typeface="ＭＳ Ｐゴシック" pitchFamily="50" charset="-128"/>
              </a:defRPr>
            </a:lvl5pPr>
            <a:lvl6pPr marL="2628900" indent="-3429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086100" indent="-3429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543300" indent="-3429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000500" indent="-3429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30000"/>
              </a:lnSpc>
            </a:pPr>
            <a:r>
              <a:rPr lang="en-US" altLang="ja-JP" sz="1800" b="1">
                <a:latin typeface="ＭＳ ゴシック" pitchFamily="49" charset="-128"/>
                <a:ea typeface="ＭＳ ゴシック" pitchFamily="49" charset="-128"/>
              </a:rPr>
              <a:t>(1)</a:t>
            </a:r>
            <a:r>
              <a:rPr lang="en-US" altLang="ja-JP" sz="1800" b="1">
                <a:latin typeface="Arial" charset="0"/>
              </a:rPr>
              <a:t> </a:t>
            </a:r>
            <a:r>
              <a:rPr lang="ja-JP" altLang="en-US" sz="1800" b="1">
                <a:latin typeface="Arial" charset="0"/>
              </a:rPr>
              <a:t>出来るだけ多くの人の意見を集める　　　</a:t>
            </a:r>
          </a:p>
        </p:txBody>
      </p:sp>
      <p:sp>
        <p:nvSpPr>
          <p:cNvPr id="287748" name="Text Box 4"/>
          <p:cNvSpPr txBox="1">
            <a:spLocks noChangeArrowheads="1"/>
          </p:cNvSpPr>
          <p:nvPr/>
        </p:nvSpPr>
        <p:spPr bwMode="auto">
          <a:xfrm>
            <a:off x="361950" y="331788"/>
            <a:ext cx="6667500" cy="725487"/>
          </a:xfrm>
          <a:prstGeom prst="rect">
            <a:avLst/>
          </a:prstGeom>
          <a:solidFill>
            <a:srgbClr val="FF99CC"/>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30000"/>
              </a:lnSpc>
            </a:pPr>
            <a:r>
              <a:rPr lang="ja-JP" altLang="en-US" sz="3200" b="1">
                <a:solidFill>
                  <a:schemeClr val="bg1"/>
                </a:solidFill>
                <a:effectLst>
                  <a:outerShdw blurRad="38100" dist="38100" dir="2700000" algn="tl">
                    <a:srgbClr val="000000"/>
                  </a:outerShdw>
                </a:effectLst>
                <a:latin typeface="Arial" charset="0"/>
                <a:ea typeface="HGP創英角ﾎﾟｯﾌﾟ体" pitchFamily="50" charset="-128"/>
              </a:rPr>
              <a:t>　６．特性要因図作成上の注意事項</a:t>
            </a:r>
            <a:endParaRPr lang="ja-JP" altLang="en-US" sz="1400">
              <a:solidFill>
                <a:schemeClr val="bg1"/>
              </a:solidFill>
              <a:ea typeface="HGP創英角ﾎﾟｯﾌﾟ体" pitchFamily="50" charset="-128"/>
            </a:endParaRPr>
          </a:p>
        </p:txBody>
      </p:sp>
      <p:pic>
        <p:nvPicPr>
          <p:cNvPr id="28774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7675" y="3884613"/>
            <a:ext cx="2633663" cy="2405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7750" name="Text Box 6"/>
          <p:cNvSpPr txBox="1">
            <a:spLocks noChangeArrowheads="1"/>
          </p:cNvSpPr>
          <p:nvPr/>
        </p:nvSpPr>
        <p:spPr bwMode="auto">
          <a:xfrm>
            <a:off x="1143000" y="5988050"/>
            <a:ext cx="4175125" cy="449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30000"/>
              </a:lnSpc>
            </a:pPr>
            <a:r>
              <a:rPr lang="en-US" altLang="ja-JP" sz="1800" b="1">
                <a:latin typeface="ＭＳ Ｐゴシック" pitchFamily="50" charset="-128"/>
              </a:rPr>
              <a:t>(7) </a:t>
            </a:r>
            <a:r>
              <a:rPr lang="ja-JP" altLang="en-US" sz="1800" b="1">
                <a:latin typeface="ＭＳ Ｐゴシック" pitchFamily="50" charset="-128"/>
              </a:rPr>
              <a:t>職場</a:t>
            </a:r>
            <a:r>
              <a:rPr lang="ja-JP" altLang="en-US" sz="1800" b="1">
                <a:latin typeface="Arial" charset="0"/>
              </a:rPr>
              <a:t>の事実を集める　</a:t>
            </a:r>
            <a:endParaRPr lang="ja-JP" altLang="en-US" sz="1800"/>
          </a:p>
        </p:txBody>
      </p:sp>
      <p:sp>
        <p:nvSpPr>
          <p:cNvPr id="287751" name="Text Box 7"/>
          <p:cNvSpPr txBox="1">
            <a:spLocks noChangeArrowheads="1"/>
          </p:cNvSpPr>
          <p:nvPr/>
        </p:nvSpPr>
        <p:spPr bwMode="auto">
          <a:xfrm>
            <a:off x="1714500" y="4621213"/>
            <a:ext cx="3421063" cy="1163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30000"/>
              </a:lnSpc>
            </a:pPr>
            <a:r>
              <a:rPr lang="ja-JP" altLang="en-US" sz="1800" b="1">
                <a:latin typeface="Arial" charset="0"/>
              </a:rPr>
              <a:t>　① データをとって決める</a:t>
            </a:r>
          </a:p>
          <a:p>
            <a:pPr>
              <a:lnSpc>
                <a:spcPct val="130000"/>
              </a:lnSpc>
            </a:pPr>
            <a:r>
              <a:rPr lang="ja-JP" altLang="en-US" sz="1800" b="1">
                <a:latin typeface="Arial" charset="0"/>
              </a:rPr>
              <a:t>　② 話し合いで決める</a:t>
            </a:r>
          </a:p>
          <a:p>
            <a:pPr>
              <a:lnSpc>
                <a:spcPct val="130000"/>
              </a:lnSpc>
            </a:pPr>
            <a:r>
              <a:rPr lang="ja-JP" altLang="en-US" sz="1800" b="1">
                <a:latin typeface="Arial" charset="0"/>
              </a:rPr>
              <a:t>　③ 投票で決める</a:t>
            </a:r>
          </a:p>
        </p:txBody>
      </p:sp>
      <p:sp>
        <p:nvSpPr>
          <p:cNvPr id="287752" name="Text Box 8"/>
          <p:cNvSpPr txBox="1">
            <a:spLocks noChangeArrowheads="1"/>
          </p:cNvSpPr>
          <p:nvPr/>
        </p:nvSpPr>
        <p:spPr bwMode="auto">
          <a:xfrm>
            <a:off x="1143000" y="4146550"/>
            <a:ext cx="5383213" cy="449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30000"/>
              </a:lnSpc>
            </a:pPr>
            <a:r>
              <a:rPr lang="en-US" altLang="ja-JP" sz="1800" b="1">
                <a:latin typeface="ＭＳ Ｐゴシック" pitchFamily="50" charset="-128"/>
              </a:rPr>
              <a:t>(6) </a:t>
            </a:r>
            <a:r>
              <a:rPr lang="ja-JP" altLang="en-US" sz="1800" b="1">
                <a:latin typeface="ＭＳ Ｐゴシック" pitchFamily="50" charset="-128"/>
              </a:rPr>
              <a:t>重要</a:t>
            </a:r>
            <a:r>
              <a:rPr lang="ja-JP" altLang="en-US" sz="1800" b="1">
                <a:latin typeface="Arial" charset="0"/>
              </a:rPr>
              <a:t>な要因には印をつけておく</a:t>
            </a:r>
          </a:p>
        </p:txBody>
      </p:sp>
      <p:sp>
        <p:nvSpPr>
          <p:cNvPr id="287753" name="Text Box 9"/>
          <p:cNvSpPr txBox="1">
            <a:spLocks noChangeArrowheads="1"/>
          </p:cNvSpPr>
          <p:nvPr/>
        </p:nvSpPr>
        <p:spPr bwMode="auto">
          <a:xfrm>
            <a:off x="1143000" y="3543300"/>
            <a:ext cx="5514975" cy="449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30000"/>
              </a:lnSpc>
            </a:pPr>
            <a:r>
              <a:rPr lang="en-US" altLang="ja-JP" sz="1800" b="1">
                <a:latin typeface="ＭＳ Ｐゴシック" pitchFamily="50" charset="-128"/>
              </a:rPr>
              <a:t>(5) </a:t>
            </a:r>
            <a:r>
              <a:rPr lang="ja-JP" altLang="en-US" sz="1800" b="1">
                <a:latin typeface="ＭＳ Ｐゴシック" pitchFamily="50" charset="-128"/>
              </a:rPr>
              <a:t>必要</a:t>
            </a:r>
            <a:r>
              <a:rPr lang="ja-JP" altLang="en-US" sz="1800" b="1">
                <a:latin typeface="Arial" charset="0"/>
              </a:rPr>
              <a:t>により特性ごとに何枚も作成する</a:t>
            </a:r>
            <a:endParaRPr lang="ja-JP" altLang="en-US" sz="1800"/>
          </a:p>
        </p:txBody>
      </p:sp>
      <p:sp>
        <p:nvSpPr>
          <p:cNvPr id="287754" name="Text Box 10"/>
          <p:cNvSpPr txBox="1">
            <a:spLocks noChangeArrowheads="1"/>
          </p:cNvSpPr>
          <p:nvPr/>
        </p:nvSpPr>
        <p:spPr bwMode="auto">
          <a:xfrm>
            <a:off x="1143000" y="3013075"/>
            <a:ext cx="42783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800" b="1">
                <a:latin typeface="ＭＳ Ｐゴシック" pitchFamily="50" charset="-128"/>
              </a:rPr>
              <a:t>(4) </a:t>
            </a:r>
            <a:r>
              <a:rPr lang="ja-JP" altLang="en-US" sz="1800" b="1">
                <a:latin typeface="ＭＳ Ｐゴシック" pitchFamily="50" charset="-128"/>
              </a:rPr>
              <a:t>常に</a:t>
            </a:r>
            <a:r>
              <a:rPr lang="ja-JP" altLang="en-US" sz="1800" b="1">
                <a:latin typeface="Arial" charset="0"/>
              </a:rPr>
              <a:t>検討を加えて改善する</a:t>
            </a:r>
          </a:p>
        </p:txBody>
      </p:sp>
      <p:sp>
        <p:nvSpPr>
          <p:cNvPr id="287755" name="Text Box 11"/>
          <p:cNvSpPr txBox="1">
            <a:spLocks noChangeArrowheads="1"/>
          </p:cNvSpPr>
          <p:nvPr/>
        </p:nvSpPr>
        <p:spPr bwMode="auto">
          <a:xfrm>
            <a:off x="1143000" y="2409825"/>
            <a:ext cx="5945188" cy="449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30000"/>
              </a:lnSpc>
            </a:pPr>
            <a:r>
              <a:rPr lang="en-US" altLang="ja-JP" sz="1800" b="1">
                <a:latin typeface="ＭＳ Ｐゴシック" pitchFamily="50" charset="-128"/>
              </a:rPr>
              <a:t>(3) </a:t>
            </a:r>
            <a:r>
              <a:rPr lang="ja-JP" altLang="en-US" sz="1800" b="1">
                <a:latin typeface="ＭＳ Ｐゴシック" pitchFamily="50" charset="-128"/>
              </a:rPr>
              <a:t>特性</a:t>
            </a:r>
            <a:r>
              <a:rPr lang="ja-JP" altLang="en-US" sz="1800" b="1">
                <a:latin typeface="Arial" charset="0"/>
              </a:rPr>
              <a:t>は出来るだけ数値で表せるものを選ぶ</a:t>
            </a:r>
            <a:endParaRPr lang="ja-JP" altLang="en-US" sz="1800"/>
          </a:p>
        </p:txBody>
      </p:sp>
      <p:sp>
        <p:nvSpPr>
          <p:cNvPr id="287756" name="Text Box 12"/>
          <p:cNvSpPr txBox="1">
            <a:spLocks noChangeArrowheads="1"/>
          </p:cNvSpPr>
          <p:nvPr/>
        </p:nvSpPr>
        <p:spPr bwMode="auto">
          <a:xfrm>
            <a:off x="1143000" y="1879600"/>
            <a:ext cx="4514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800" b="1">
                <a:latin typeface="ＭＳ Ｐゴシック" pitchFamily="50" charset="-128"/>
              </a:rPr>
              <a:t>(2)</a:t>
            </a:r>
            <a:r>
              <a:rPr lang="en-US" altLang="ja-JP" sz="1800" b="1">
                <a:latin typeface="Arial" charset="0"/>
              </a:rPr>
              <a:t> </a:t>
            </a:r>
            <a:r>
              <a:rPr lang="ja-JP" altLang="en-US" sz="1800" b="1">
                <a:latin typeface="Arial" charset="0"/>
              </a:rPr>
              <a:t>全ての要因を洗い出す</a:t>
            </a:r>
          </a:p>
        </p:txBody>
      </p:sp>
      <p:sp>
        <p:nvSpPr>
          <p:cNvPr id="287758" name="Text Box 14"/>
          <p:cNvSpPr txBox="1">
            <a:spLocks noChangeArrowheads="1"/>
          </p:cNvSpPr>
          <p:nvPr/>
        </p:nvSpPr>
        <p:spPr bwMode="auto">
          <a:xfrm>
            <a:off x="8562975" y="100013"/>
            <a:ext cx="4953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２１</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7746"/>
                                        </p:tgtEl>
                                        <p:attrNameLst>
                                          <p:attrName>style.visibility</p:attrName>
                                        </p:attrNameLst>
                                      </p:cBhvr>
                                      <p:to>
                                        <p:strVal val="visible"/>
                                      </p:to>
                                    </p:set>
                                    <p:anim calcmode="lin" valueType="num">
                                      <p:cBhvr additive="base">
                                        <p:cTn id="7" dur="500" fill="hold"/>
                                        <p:tgtEl>
                                          <p:spTgt spid="287746"/>
                                        </p:tgtEl>
                                        <p:attrNameLst>
                                          <p:attrName>ppt_x</p:attrName>
                                        </p:attrNameLst>
                                      </p:cBhvr>
                                      <p:tavLst>
                                        <p:tav tm="0">
                                          <p:val>
                                            <p:strVal val="0-#ppt_w/2"/>
                                          </p:val>
                                        </p:tav>
                                        <p:tav tm="100000">
                                          <p:val>
                                            <p:strVal val="#ppt_x"/>
                                          </p:val>
                                        </p:tav>
                                      </p:tavLst>
                                    </p:anim>
                                    <p:anim calcmode="lin" valueType="num">
                                      <p:cBhvr additive="base">
                                        <p:cTn id="8" dur="500" fill="hold"/>
                                        <p:tgtEl>
                                          <p:spTgt spid="28774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7756"/>
                                        </p:tgtEl>
                                        <p:attrNameLst>
                                          <p:attrName>style.visibility</p:attrName>
                                        </p:attrNameLst>
                                      </p:cBhvr>
                                      <p:to>
                                        <p:strVal val="visible"/>
                                      </p:to>
                                    </p:set>
                                    <p:anim calcmode="lin" valueType="num">
                                      <p:cBhvr additive="base">
                                        <p:cTn id="13" dur="500" fill="hold"/>
                                        <p:tgtEl>
                                          <p:spTgt spid="287756"/>
                                        </p:tgtEl>
                                        <p:attrNameLst>
                                          <p:attrName>ppt_x</p:attrName>
                                        </p:attrNameLst>
                                      </p:cBhvr>
                                      <p:tavLst>
                                        <p:tav tm="0">
                                          <p:val>
                                            <p:strVal val="0-#ppt_w/2"/>
                                          </p:val>
                                        </p:tav>
                                        <p:tav tm="100000">
                                          <p:val>
                                            <p:strVal val="#ppt_x"/>
                                          </p:val>
                                        </p:tav>
                                      </p:tavLst>
                                    </p:anim>
                                    <p:anim calcmode="lin" valueType="num">
                                      <p:cBhvr additive="base">
                                        <p:cTn id="14" dur="500" fill="hold"/>
                                        <p:tgtEl>
                                          <p:spTgt spid="28775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87755"/>
                                        </p:tgtEl>
                                        <p:attrNameLst>
                                          <p:attrName>style.visibility</p:attrName>
                                        </p:attrNameLst>
                                      </p:cBhvr>
                                      <p:to>
                                        <p:strVal val="visible"/>
                                      </p:to>
                                    </p:set>
                                    <p:anim calcmode="lin" valueType="num">
                                      <p:cBhvr additive="base">
                                        <p:cTn id="19" dur="500" fill="hold"/>
                                        <p:tgtEl>
                                          <p:spTgt spid="287755"/>
                                        </p:tgtEl>
                                        <p:attrNameLst>
                                          <p:attrName>ppt_x</p:attrName>
                                        </p:attrNameLst>
                                      </p:cBhvr>
                                      <p:tavLst>
                                        <p:tav tm="0">
                                          <p:val>
                                            <p:strVal val="0-#ppt_w/2"/>
                                          </p:val>
                                        </p:tav>
                                        <p:tav tm="100000">
                                          <p:val>
                                            <p:strVal val="#ppt_x"/>
                                          </p:val>
                                        </p:tav>
                                      </p:tavLst>
                                    </p:anim>
                                    <p:anim calcmode="lin" valueType="num">
                                      <p:cBhvr additive="base">
                                        <p:cTn id="20" dur="500" fill="hold"/>
                                        <p:tgtEl>
                                          <p:spTgt spid="287755"/>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87754"/>
                                        </p:tgtEl>
                                        <p:attrNameLst>
                                          <p:attrName>style.visibility</p:attrName>
                                        </p:attrNameLst>
                                      </p:cBhvr>
                                      <p:to>
                                        <p:strVal val="visible"/>
                                      </p:to>
                                    </p:set>
                                    <p:anim calcmode="lin" valueType="num">
                                      <p:cBhvr additive="base">
                                        <p:cTn id="25" dur="500" fill="hold"/>
                                        <p:tgtEl>
                                          <p:spTgt spid="287754"/>
                                        </p:tgtEl>
                                        <p:attrNameLst>
                                          <p:attrName>ppt_x</p:attrName>
                                        </p:attrNameLst>
                                      </p:cBhvr>
                                      <p:tavLst>
                                        <p:tav tm="0">
                                          <p:val>
                                            <p:strVal val="0-#ppt_w/2"/>
                                          </p:val>
                                        </p:tav>
                                        <p:tav tm="100000">
                                          <p:val>
                                            <p:strVal val="#ppt_x"/>
                                          </p:val>
                                        </p:tav>
                                      </p:tavLst>
                                    </p:anim>
                                    <p:anim calcmode="lin" valueType="num">
                                      <p:cBhvr additive="base">
                                        <p:cTn id="26" dur="500" fill="hold"/>
                                        <p:tgtEl>
                                          <p:spTgt spid="287754"/>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87753"/>
                                        </p:tgtEl>
                                        <p:attrNameLst>
                                          <p:attrName>style.visibility</p:attrName>
                                        </p:attrNameLst>
                                      </p:cBhvr>
                                      <p:to>
                                        <p:strVal val="visible"/>
                                      </p:to>
                                    </p:set>
                                    <p:anim calcmode="lin" valueType="num">
                                      <p:cBhvr additive="base">
                                        <p:cTn id="31" dur="500" fill="hold"/>
                                        <p:tgtEl>
                                          <p:spTgt spid="287753"/>
                                        </p:tgtEl>
                                        <p:attrNameLst>
                                          <p:attrName>ppt_x</p:attrName>
                                        </p:attrNameLst>
                                      </p:cBhvr>
                                      <p:tavLst>
                                        <p:tav tm="0">
                                          <p:val>
                                            <p:strVal val="0-#ppt_w/2"/>
                                          </p:val>
                                        </p:tav>
                                        <p:tav tm="100000">
                                          <p:val>
                                            <p:strVal val="#ppt_x"/>
                                          </p:val>
                                        </p:tav>
                                      </p:tavLst>
                                    </p:anim>
                                    <p:anim calcmode="lin" valueType="num">
                                      <p:cBhvr additive="base">
                                        <p:cTn id="32" dur="500" fill="hold"/>
                                        <p:tgtEl>
                                          <p:spTgt spid="287753"/>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87752"/>
                                        </p:tgtEl>
                                        <p:attrNameLst>
                                          <p:attrName>style.visibility</p:attrName>
                                        </p:attrNameLst>
                                      </p:cBhvr>
                                      <p:to>
                                        <p:strVal val="visible"/>
                                      </p:to>
                                    </p:set>
                                    <p:anim calcmode="lin" valueType="num">
                                      <p:cBhvr additive="base">
                                        <p:cTn id="37" dur="500" fill="hold"/>
                                        <p:tgtEl>
                                          <p:spTgt spid="287752"/>
                                        </p:tgtEl>
                                        <p:attrNameLst>
                                          <p:attrName>ppt_x</p:attrName>
                                        </p:attrNameLst>
                                      </p:cBhvr>
                                      <p:tavLst>
                                        <p:tav tm="0">
                                          <p:val>
                                            <p:strVal val="0-#ppt_w/2"/>
                                          </p:val>
                                        </p:tav>
                                        <p:tav tm="100000">
                                          <p:val>
                                            <p:strVal val="#ppt_x"/>
                                          </p:val>
                                        </p:tav>
                                      </p:tavLst>
                                    </p:anim>
                                    <p:anim calcmode="lin" valueType="num">
                                      <p:cBhvr additive="base">
                                        <p:cTn id="38" dur="500" fill="hold"/>
                                        <p:tgtEl>
                                          <p:spTgt spid="287752"/>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87751"/>
                                        </p:tgtEl>
                                        <p:attrNameLst>
                                          <p:attrName>style.visibility</p:attrName>
                                        </p:attrNameLst>
                                      </p:cBhvr>
                                      <p:to>
                                        <p:strVal val="visible"/>
                                      </p:to>
                                    </p:set>
                                    <p:anim calcmode="lin" valueType="num">
                                      <p:cBhvr additive="base">
                                        <p:cTn id="43" dur="500" fill="hold"/>
                                        <p:tgtEl>
                                          <p:spTgt spid="287751"/>
                                        </p:tgtEl>
                                        <p:attrNameLst>
                                          <p:attrName>ppt_x</p:attrName>
                                        </p:attrNameLst>
                                      </p:cBhvr>
                                      <p:tavLst>
                                        <p:tav tm="0">
                                          <p:val>
                                            <p:strVal val="0-#ppt_w/2"/>
                                          </p:val>
                                        </p:tav>
                                        <p:tav tm="100000">
                                          <p:val>
                                            <p:strVal val="#ppt_x"/>
                                          </p:val>
                                        </p:tav>
                                      </p:tavLst>
                                    </p:anim>
                                    <p:anim calcmode="lin" valueType="num">
                                      <p:cBhvr additive="base">
                                        <p:cTn id="44" dur="500" fill="hold"/>
                                        <p:tgtEl>
                                          <p:spTgt spid="287751"/>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287750"/>
                                        </p:tgtEl>
                                        <p:attrNameLst>
                                          <p:attrName>style.visibility</p:attrName>
                                        </p:attrNameLst>
                                      </p:cBhvr>
                                      <p:to>
                                        <p:strVal val="visible"/>
                                      </p:to>
                                    </p:set>
                                    <p:anim calcmode="lin" valueType="num">
                                      <p:cBhvr additive="base">
                                        <p:cTn id="49" dur="500" fill="hold"/>
                                        <p:tgtEl>
                                          <p:spTgt spid="287750"/>
                                        </p:tgtEl>
                                        <p:attrNameLst>
                                          <p:attrName>ppt_x</p:attrName>
                                        </p:attrNameLst>
                                      </p:cBhvr>
                                      <p:tavLst>
                                        <p:tav tm="0">
                                          <p:val>
                                            <p:strVal val="0-#ppt_w/2"/>
                                          </p:val>
                                        </p:tav>
                                        <p:tav tm="100000">
                                          <p:val>
                                            <p:strVal val="#ppt_x"/>
                                          </p:val>
                                        </p:tav>
                                      </p:tavLst>
                                    </p:anim>
                                    <p:anim calcmode="lin" valueType="num">
                                      <p:cBhvr additive="base">
                                        <p:cTn id="50" dur="500" fill="hold"/>
                                        <p:tgtEl>
                                          <p:spTgt spid="2877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746" grpId="0" autoUpdateAnimBg="0"/>
      <p:bldP spid="287750" grpId="0" autoUpdateAnimBg="0"/>
      <p:bldP spid="287751" grpId="0" autoUpdateAnimBg="0"/>
      <p:bldP spid="287752" grpId="0" autoUpdateAnimBg="0"/>
      <p:bldP spid="287753" grpId="0" autoUpdateAnimBg="0"/>
      <p:bldP spid="287754" grpId="0" autoUpdateAnimBg="0"/>
      <p:bldP spid="287755" grpId="0" autoUpdateAnimBg="0"/>
      <p:bldP spid="287756"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Text Box 2"/>
          <p:cNvSpPr txBox="1">
            <a:spLocks noChangeArrowheads="1"/>
          </p:cNvSpPr>
          <p:nvPr/>
        </p:nvSpPr>
        <p:spPr bwMode="auto">
          <a:xfrm>
            <a:off x="128588" y="100013"/>
            <a:ext cx="7458075" cy="1358900"/>
          </a:xfrm>
          <a:prstGeom prst="rect">
            <a:avLst/>
          </a:prstGeom>
          <a:solidFill>
            <a:srgbClr val="FF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130000"/>
              </a:lnSpc>
            </a:pPr>
            <a:r>
              <a:rPr lang="ja-JP" altLang="en-US" sz="3200" b="1">
                <a:solidFill>
                  <a:schemeClr val="bg1"/>
                </a:solidFill>
                <a:latin typeface="Arial" charset="0"/>
                <a:ea typeface="HGP創英角ﾎﾟｯﾌﾟ体" pitchFamily="50" charset="-128"/>
              </a:rPr>
              <a:t>　</a:t>
            </a:r>
            <a:r>
              <a:rPr lang="ja-JP" altLang="en-US" sz="3200" b="1">
                <a:solidFill>
                  <a:schemeClr val="bg1"/>
                </a:solidFill>
                <a:effectLst>
                  <a:outerShdw blurRad="38100" dist="38100" dir="2700000" algn="tl">
                    <a:srgbClr val="000000"/>
                  </a:outerShdw>
                </a:effectLst>
                <a:latin typeface="Arial" charset="0"/>
                <a:ea typeface="HGP創英角ﾎﾟｯﾌﾟ体" pitchFamily="50" charset="-128"/>
              </a:rPr>
              <a:t>７．　</a:t>
            </a:r>
            <a:r>
              <a:rPr lang="ja-JP" altLang="en-US" sz="2000" b="1">
                <a:solidFill>
                  <a:schemeClr val="bg1"/>
                </a:solidFill>
                <a:effectLst>
                  <a:outerShdw blurRad="38100" dist="38100" dir="2700000" algn="tl">
                    <a:srgbClr val="000000"/>
                  </a:outerShdw>
                </a:effectLst>
                <a:latin typeface="Arial" charset="0"/>
                <a:ea typeface="HGP創英角ﾎﾟｯﾌﾟ体" pitchFamily="50" charset="-128"/>
              </a:rPr>
              <a:t>ブレーン・ストーミングによる</a:t>
            </a:r>
          </a:p>
          <a:p>
            <a:pPr algn="l">
              <a:lnSpc>
                <a:spcPct val="130000"/>
              </a:lnSpc>
            </a:pPr>
            <a:r>
              <a:rPr lang="ja-JP" altLang="en-US" sz="2400" b="1">
                <a:solidFill>
                  <a:schemeClr val="bg1"/>
                </a:solidFill>
                <a:effectLst>
                  <a:outerShdw blurRad="38100" dist="38100" dir="2700000" algn="tl">
                    <a:srgbClr val="000000"/>
                  </a:outerShdw>
                </a:effectLst>
                <a:latin typeface="Arial" charset="0"/>
                <a:ea typeface="HGP創英角ﾎﾟｯﾌﾟ体" pitchFamily="50" charset="-128"/>
              </a:rPr>
              <a:t>　　　　　　　　　　　　　</a:t>
            </a:r>
            <a:r>
              <a:rPr lang="ja-JP" altLang="en-US" sz="3200" b="1">
                <a:solidFill>
                  <a:schemeClr val="bg1"/>
                </a:solidFill>
                <a:effectLst>
                  <a:outerShdw blurRad="38100" dist="38100" dir="2700000" algn="tl">
                    <a:srgbClr val="000000"/>
                  </a:outerShdw>
                </a:effectLst>
                <a:latin typeface="Arial" charset="0"/>
                <a:ea typeface="HGP創英角ﾎﾟｯﾌﾟ体" pitchFamily="50" charset="-128"/>
              </a:rPr>
              <a:t>特性要因図の作り方</a:t>
            </a:r>
            <a:endParaRPr lang="ja-JP" altLang="en-US" sz="2400" b="1">
              <a:solidFill>
                <a:schemeClr val="bg1"/>
              </a:solidFill>
              <a:effectLst>
                <a:outerShdw blurRad="38100" dist="38100" dir="2700000" algn="tl">
                  <a:srgbClr val="000000"/>
                </a:outerShdw>
              </a:effectLst>
              <a:latin typeface="Arial" charset="0"/>
              <a:ea typeface="HGP創英角ﾎﾟｯﾌﾟ体" pitchFamily="50" charset="-128"/>
            </a:endParaRPr>
          </a:p>
        </p:txBody>
      </p:sp>
      <p:sp>
        <p:nvSpPr>
          <p:cNvPr id="288771" name="Rectangle 3"/>
          <p:cNvSpPr>
            <a:spLocks noChangeArrowheads="1"/>
          </p:cNvSpPr>
          <p:nvPr/>
        </p:nvSpPr>
        <p:spPr bwMode="auto">
          <a:xfrm>
            <a:off x="869950" y="1624013"/>
            <a:ext cx="4084638" cy="336550"/>
          </a:xfrm>
          <a:prstGeom prst="rect">
            <a:avLst/>
          </a:prstGeom>
          <a:noFill/>
          <a:ln>
            <a:noFill/>
          </a:ln>
          <a:effectLst/>
          <a:extLst>
            <a:ext uri="{909E8E84-426E-40DD-AFC4-6F175D3DCCD1}">
              <a14:hiddenFill xmlns:a14="http://schemas.microsoft.com/office/drawing/2010/main">
                <a:solidFill>
                  <a:srgbClr val="99FF33"/>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a:r>
              <a:rPr lang="ja-JP" altLang="en-US" b="1">
                <a:latin typeface="Arial" charset="0"/>
              </a:rPr>
              <a:t>手順 １</a:t>
            </a:r>
            <a:r>
              <a:rPr lang="ja-JP" altLang="en-US" sz="1600" b="1">
                <a:latin typeface="Arial" charset="0"/>
              </a:rPr>
              <a:t>　問題とする特性をきめる</a:t>
            </a:r>
            <a:endParaRPr lang="ja-JP" altLang="en-US" sz="1600" b="1">
              <a:solidFill>
                <a:srgbClr val="FF0000"/>
              </a:solidFill>
              <a:latin typeface="Arial" charset="0"/>
            </a:endParaRPr>
          </a:p>
        </p:txBody>
      </p:sp>
      <p:sp>
        <p:nvSpPr>
          <p:cNvPr id="288773" name="Text Box 5"/>
          <p:cNvSpPr txBox="1">
            <a:spLocks noChangeArrowheads="1"/>
          </p:cNvSpPr>
          <p:nvPr/>
        </p:nvSpPr>
        <p:spPr bwMode="auto">
          <a:xfrm>
            <a:off x="869950" y="4278313"/>
            <a:ext cx="6564313" cy="2292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1400" b="1">
                <a:latin typeface="Arial" charset="0"/>
              </a:rPr>
              <a:t>手順 ６</a:t>
            </a:r>
            <a:r>
              <a:rPr lang="ja-JP" altLang="en-US" sz="1600" b="1">
                <a:latin typeface="Arial" charset="0"/>
              </a:rPr>
              <a:t>　大骨を作る</a:t>
            </a:r>
          </a:p>
          <a:p>
            <a:endParaRPr lang="ja-JP" altLang="en-US" sz="1600" b="1">
              <a:latin typeface="Arial" charset="0"/>
            </a:endParaRPr>
          </a:p>
          <a:p>
            <a:r>
              <a:rPr lang="ja-JP" altLang="en-US" sz="1400" b="1">
                <a:latin typeface="Arial" charset="0"/>
              </a:rPr>
              <a:t>手順 ７</a:t>
            </a:r>
            <a:r>
              <a:rPr lang="ja-JP" altLang="en-US" sz="1600" b="1">
                <a:latin typeface="Arial" charset="0"/>
              </a:rPr>
              <a:t>　特性要因図の形にくみたてる</a:t>
            </a:r>
          </a:p>
          <a:p>
            <a:endParaRPr lang="ja-JP" altLang="en-US" sz="1600" b="1">
              <a:latin typeface="Arial" charset="0"/>
            </a:endParaRPr>
          </a:p>
          <a:p>
            <a:r>
              <a:rPr lang="ja-JP" altLang="en-US" sz="1400" b="1">
                <a:latin typeface="Arial" charset="0"/>
              </a:rPr>
              <a:t>手順 ８</a:t>
            </a:r>
            <a:r>
              <a:rPr lang="ja-JP" altLang="en-US" sz="1600" b="1">
                <a:latin typeface="Arial" charset="0"/>
              </a:rPr>
              <a:t>　要因に漏れがないかチェックする</a:t>
            </a:r>
          </a:p>
          <a:p>
            <a:endParaRPr lang="ja-JP" altLang="en-US" sz="1600" b="1">
              <a:latin typeface="Arial" charset="0"/>
            </a:endParaRPr>
          </a:p>
          <a:p>
            <a:r>
              <a:rPr lang="ja-JP" altLang="en-US" sz="1400" b="1">
                <a:latin typeface="Arial" charset="0"/>
              </a:rPr>
              <a:t>手順 ９　</a:t>
            </a:r>
            <a:r>
              <a:rPr lang="ja-JP" altLang="en-US" sz="1600" b="1">
                <a:latin typeface="Arial" charset="0"/>
              </a:rPr>
              <a:t>重要と思われる要因に印をつける</a:t>
            </a:r>
          </a:p>
          <a:p>
            <a:endParaRPr lang="ja-JP" altLang="en-US" sz="1600" b="1">
              <a:latin typeface="Arial" charset="0"/>
            </a:endParaRPr>
          </a:p>
          <a:p>
            <a:r>
              <a:rPr lang="ja-JP" altLang="en-US" sz="1400" b="1">
                <a:latin typeface="Arial" charset="0"/>
              </a:rPr>
              <a:t>手順</a:t>
            </a:r>
            <a:r>
              <a:rPr lang="en-US" altLang="ja-JP" sz="1400" b="1">
                <a:latin typeface="Arial" charset="0"/>
              </a:rPr>
              <a:t>10</a:t>
            </a:r>
            <a:r>
              <a:rPr lang="ja-JP" altLang="en-US" sz="1600" b="1">
                <a:latin typeface="Arial" charset="0"/>
              </a:rPr>
              <a:t>　関連事項を記入する</a:t>
            </a:r>
          </a:p>
        </p:txBody>
      </p:sp>
      <p:sp>
        <p:nvSpPr>
          <p:cNvPr id="288774" name="Text Box 6"/>
          <p:cNvSpPr txBox="1">
            <a:spLocks noChangeArrowheads="1"/>
          </p:cNvSpPr>
          <p:nvPr/>
        </p:nvSpPr>
        <p:spPr bwMode="auto">
          <a:xfrm>
            <a:off x="869950" y="3795713"/>
            <a:ext cx="3495675" cy="336550"/>
          </a:xfrm>
          <a:prstGeom prst="rect">
            <a:avLst/>
          </a:prstGeom>
          <a:solidFill>
            <a:srgbClr val="66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solidFill>
                  <a:schemeClr val="tx2"/>
                </a:solidFill>
                <a:latin typeface="Arial" charset="0"/>
              </a:rPr>
              <a:t>手順 ５　</a:t>
            </a:r>
            <a:r>
              <a:rPr lang="ja-JP" altLang="en-US" sz="1600" b="1">
                <a:solidFill>
                  <a:schemeClr val="tx2"/>
                </a:solidFill>
                <a:latin typeface="Arial" charset="0"/>
              </a:rPr>
              <a:t>カードの分類を行う</a:t>
            </a:r>
          </a:p>
        </p:txBody>
      </p:sp>
      <p:sp>
        <p:nvSpPr>
          <p:cNvPr id="288775" name="Text Box 7"/>
          <p:cNvSpPr txBox="1">
            <a:spLocks noChangeArrowheads="1"/>
          </p:cNvSpPr>
          <p:nvPr/>
        </p:nvSpPr>
        <p:spPr bwMode="auto">
          <a:xfrm>
            <a:off x="869950" y="3070225"/>
            <a:ext cx="5370513" cy="581025"/>
          </a:xfrm>
          <a:prstGeom prst="rect">
            <a:avLst/>
          </a:prstGeom>
          <a:solidFill>
            <a:srgbClr val="66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1400" b="1">
                <a:solidFill>
                  <a:schemeClr val="tx2"/>
                </a:solidFill>
                <a:latin typeface="Arial" charset="0"/>
              </a:rPr>
              <a:t>手順 ４</a:t>
            </a:r>
            <a:r>
              <a:rPr lang="ja-JP" altLang="en-US" sz="1600" b="1">
                <a:solidFill>
                  <a:schemeClr val="tx2"/>
                </a:solidFill>
                <a:latin typeface="Arial" charset="0"/>
              </a:rPr>
              <a:t>　ブレーン・ストーミングによって特性に影響を与えて</a:t>
            </a:r>
          </a:p>
          <a:p>
            <a:r>
              <a:rPr lang="ja-JP" altLang="en-US" sz="1600" b="1">
                <a:solidFill>
                  <a:schemeClr val="tx2"/>
                </a:solidFill>
                <a:latin typeface="Arial" charset="0"/>
              </a:rPr>
              <a:t>　　　　　　　　 いると思われる要因を抽出する</a:t>
            </a:r>
          </a:p>
        </p:txBody>
      </p:sp>
      <p:sp>
        <p:nvSpPr>
          <p:cNvPr id="288776" name="Text Box 8"/>
          <p:cNvSpPr txBox="1">
            <a:spLocks noChangeArrowheads="1"/>
          </p:cNvSpPr>
          <p:nvPr/>
        </p:nvSpPr>
        <p:spPr bwMode="auto">
          <a:xfrm>
            <a:off x="869950" y="2587625"/>
            <a:ext cx="5353050" cy="336550"/>
          </a:xfrm>
          <a:prstGeom prst="rect">
            <a:avLst/>
          </a:prstGeom>
          <a:solidFill>
            <a:srgbClr val="66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1400" b="1">
                <a:solidFill>
                  <a:schemeClr val="tx2"/>
                </a:solidFill>
                <a:latin typeface="Arial" charset="0"/>
              </a:rPr>
              <a:t>手順 ３　</a:t>
            </a:r>
            <a:r>
              <a:rPr lang="ja-JP" altLang="en-US" sz="1600" b="1">
                <a:solidFill>
                  <a:schemeClr val="tx2"/>
                </a:solidFill>
                <a:latin typeface="Arial" charset="0"/>
              </a:rPr>
              <a:t>カードを用意する</a:t>
            </a:r>
            <a:endParaRPr lang="ja-JP" altLang="en-US" sz="1600" b="1">
              <a:solidFill>
                <a:schemeClr val="tx2"/>
              </a:solidFill>
            </a:endParaRPr>
          </a:p>
        </p:txBody>
      </p:sp>
      <p:sp>
        <p:nvSpPr>
          <p:cNvPr id="288777" name="Text Box 9"/>
          <p:cNvSpPr txBox="1">
            <a:spLocks noChangeArrowheads="1"/>
          </p:cNvSpPr>
          <p:nvPr/>
        </p:nvSpPr>
        <p:spPr bwMode="auto">
          <a:xfrm>
            <a:off x="869950" y="2106613"/>
            <a:ext cx="5308600" cy="336550"/>
          </a:xfrm>
          <a:prstGeom prst="rect">
            <a:avLst/>
          </a:prstGeom>
          <a:solidFill>
            <a:srgbClr val="66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1400" b="1">
                <a:solidFill>
                  <a:schemeClr val="tx2"/>
                </a:solidFill>
                <a:latin typeface="Arial" charset="0"/>
              </a:rPr>
              <a:t>手順 ２</a:t>
            </a:r>
            <a:r>
              <a:rPr lang="ja-JP" altLang="en-US" sz="1600" b="1">
                <a:solidFill>
                  <a:schemeClr val="tx2"/>
                </a:solidFill>
                <a:latin typeface="Arial" charset="0"/>
              </a:rPr>
              <a:t>　関係者に集まってもらい、リーダーと書記を決める</a:t>
            </a:r>
            <a:endParaRPr lang="ja-JP" altLang="en-US" sz="1600" b="1">
              <a:solidFill>
                <a:schemeClr val="tx2"/>
              </a:solidFill>
            </a:endParaRPr>
          </a:p>
        </p:txBody>
      </p:sp>
      <p:sp>
        <p:nvSpPr>
          <p:cNvPr id="288779" name="Text Box 11"/>
          <p:cNvSpPr txBox="1">
            <a:spLocks noChangeArrowheads="1"/>
          </p:cNvSpPr>
          <p:nvPr/>
        </p:nvSpPr>
        <p:spPr bwMode="auto">
          <a:xfrm>
            <a:off x="8562975" y="100013"/>
            <a:ext cx="4953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２２</a:t>
            </a:r>
          </a:p>
        </p:txBody>
      </p:sp>
      <p:grpSp>
        <p:nvGrpSpPr>
          <p:cNvPr id="288783" name="Group 15"/>
          <p:cNvGrpSpPr>
            <a:grpSpLocks/>
          </p:cNvGrpSpPr>
          <p:nvPr/>
        </p:nvGrpSpPr>
        <p:grpSpPr bwMode="auto">
          <a:xfrm>
            <a:off x="4886325" y="3911600"/>
            <a:ext cx="2970213" cy="2444750"/>
            <a:chOff x="3078" y="2464"/>
            <a:chExt cx="1871" cy="1540"/>
          </a:xfrm>
        </p:grpSpPr>
        <p:pic>
          <p:nvPicPr>
            <p:cNvPr id="288781"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8" y="2464"/>
              <a:ext cx="1871" cy="15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8782" name="Picture 14" descr="0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2" y="2585"/>
              <a:ext cx="861" cy="380"/>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8771"/>
                                        </p:tgtEl>
                                        <p:attrNameLst>
                                          <p:attrName>style.visibility</p:attrName>
                                        </p:attrNameLst>
                                      </p:cBhvr>
                                      <p:to>
                                        <p:strVal val="visible"/>
                                      </p:to>
                                    </p:set>
                                    <p:anim calcmode="lin" valueType="num">
                                      <p:cBhvr additive="base">
                                        <p:cTn id="7" dur="500" fill="hold"/>
                                        <p:tgtEl>
                                          <p:spTgt spid="288771"/>
                                        </p:tgtEl>
                                        <p:attrNameLst>
                                          <p:attrName>ppt_x</p:attrName>
                                        </p:attrNameLst>
                                      </p:cBhvr>
                                      <p:tavLst>
                                        <p:tav tm="0">
                                          <p:val>
                                            <p:strVal val="0-#ppt_w/2"/>
                                          </p:val>
                                        </p:tav>
                                        <p:tav tm="100000">
                                          <p:val>
                                            <p:strVal val="#ppt_x"/>
                                          </p:val>
                                        </p:tav>
                                      </p:tavLst>
                                    </p:anim>
                                    <p:anim calcmode="lin" valueType="num">
                                      <p:cBhvr additive="base">
                                        <p:cTn id="8" dur="500" fill="hold"/>
                                        <p:tgtEl>
                                          <p:spTgt spid="288771"/>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8777"/>
                                        </p:tgtEl>
                                        <p:attrNameLst>
                                          <p:attrName>style.visibility</p:attrName>
                                        </p:attrNameLst>
                                      </p:cBhvr>
                                      <p:to>
                                        <p:strVal val="visible"/>
                                      </p:to>
                                    </p:set>
                                    <p:anim calcmode="lin" valueType="num">
                                      <p:cBhvr additive="base">
                                        <p:cTn id="13" dur="500" fill="hold"/>
                                        <p:tgtEl>
                                          <p:spTgt spid="288777"/>
                                        </p:tgtEl>
                                        <p:attrNameLst>
                                          <p:attrName>ppt_x</p:attrName>
                                        </p:attrNameLst>
                                      </p:cBhvr>
                                      <p:tavLst>
                                        <p:tav tm="0">
                                          <p:val>
                                            <p:strVal val="0-#ppt_w/2"/>
                                          </p:val>
                                        </p:tav>
                                        <p:tav tm="100000">
                                          <p:val>
                                            <p:strVal val="#ppt_x"/>
                                          </p:val>
                                        </p:tav>
                                      </p:tavLst>
                                    </p:anim>
                                    <p:anim calcmode="lin" valueType="num">
                                      <p:cBhvr additive="base">
                                        <p:cTn id="14" dur="500" fill="hold"/>
                                        <p:tgtEl>
                                          <p:spTgt spid="288777"/>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88776"/>
                                        </p:tgtEl>
                                        <p:attrNameLst>
                                          <p:attrName>style.visibility</p:attrName>
                                        </p:attrNameLst>
                                      </p:cBhvr>
                                      <p:to>
                                        <p:strVal val="visible"/>
                                      </p:to>
                                    </p:set>
                                    <p:anim calcmode="lin" valueType="num">
                                      <p:cBhvr additive="base">
                                        <p:cTn id="19" dur="500" fill="hold"/>
                                        <p:tgtEl>
                                          <p:spTgt spid="288776"/>
                                        </p:tgtEl>
                                        <p:attrNameLst>
                                          <p:attrName>ppt_x</p:attrName>
                                        </p:attrNameLst>
                                      </p:cBhvr>
                                      <p:tavLst>
                                        <p:tav tm="0">
                                          <p:val>
                                            <p:strVal val="0-#ppt_w/2"/>
                                          </p:val>
                                        </p:tav>
                                        <p:tav tm="100000">
                                          <p:val>
                                            <p:strVal val="#ppt_x"/>
                                          </p:val>
                                        </p:tav>
                                      </p:tavLst>
                                    </p:anim>
                                    <p:anim calcmode="lin" valueType="num">
                                      <p:cBhvr additive="base">
                                        <p:cTn id="20" dur="500" fill="hold"/>
                                        <p:tgtEl>
                                          <p:spTgt spid="288776"/>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88775"/>
                                        </p:tgtEl>
                                        <p:attrNameLst>
                                          <p:attrName>style.visibility</p:attrName>
                                        </p:attrNameLst>
                                      </p:cBhvr>
                                      <p:to>
                                        <p:strVal val="visible"/>
                                      </p:to>
                                    </p:set>
                                    <p:anim calcmode="lin" valueType="num">
                                      <p:cBhvr additive="base">
                                        <p:cTn id="25" dur="500" fill="hold"/>
                                        <p:tgtEl>
                                          <p:spTgt spid="288775"/>
                                        </p:tgtEl>
                                        <p:attrNameLst>
                                          <p:attrName>ppt_x</p:attrName>
                                        </p:attrNameLst>
                                      </p:cBhvr>
                                      <p:tavLst>
                                        <p:tav tm="0">
                                          <p:val>
                                            <p:strVal val="0-#ppt_w/2"/>
                                          </p:val>
                                        </p:tav>
                                        <p:tav tm="100000">
                                          <p:val>
                                            <p:strVal val="#ppt_x"/>
                                          </p:val>
                                        </p:tav>
                                      </p:tavLst>
                                    </p:anim>
                                    <p:anim calcmode="lin" valueType="num">
                                      <p:cBhvr additive="base">
                                        <p:cTn id="26" dur="500" fill="hold"/>
                                        <p:tgtEl>
                                          <p:spTgt spid="288775"/>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88774"/>
                                        </p:tgtEl>
                                        <p:attrNameLst>
                                          <p:attrName>style.visibility</p:attrName>
                                        </p:attrNameLst>
                                      </p:cBhvr>
                                      <p:to>
                                        <p:strVal val="visible"/>
                                      </p:to>
                                    </p:set>
                                    <p:anim calcmode="lin" valueType="num">
                                      <p:cBhvr additive="base">
                                        <p:cTn id="31" dur="500" fill="hold"/>
                                        <p:tgtEl>
                                          <p:spTgt spid="288774"/>
                                        </p:tgtEl>
                                        <p:attrNameLst>
                                          <p:attrName>ppt_x</p:attrName>
                                        </p:attrNameLst>
                                      </p:cBhvr>
                                      <p:tavLst>
                                        <p:tav tm="0">
                                          <p:val>
                                            <p:strVal val="0-#ppt_w/2"/>
                                          </p:val>
                                        </p:tav>
                                        <p:tav tm="100000">
                                          <p:val>
                                            <p:strVal val="#ppt_x"/>
                                          </p:val>
                                        </p:tav>
                                      </p:tavLst>
                                    </p:anim>
                                    <p:anim calcmode="lin" valueType="num">
                                      <p:cBhvr additive="base">
                                        <p:cTn id="32" dur="500" fill="hold"/>
                                        <p:tgtEl>
                                          <p:spTgt spid="288774"/>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88773"/>
                                        </p:tgtEl>
                                        <p:attrNameLst>
                                          <p:attrName>style.visibility</p:attrName>
                                        </p:attrNameLst>
                                      </p:cBhvr>
                                      <p:to>
                                        <p:strVal val="visible"/>
                                      </p:to>
                                    </p:set>
                                    <p:anim calcmode="lin" valueType="num">
                                      <p:cBhvr additive="base">
                                        <p:cTn id="37" dur="500" fill="hold"/>
                                        <p:tgtEl>
                                          <p:spTgt spid="288773"/>
                                        </p:tgtEl>
                                        <p:attrNameLst>
                                          <p:attrName>ppt_x</p:attrName>
                                        </p:attrNameLst>
                                      </p:cBhvr>
                                      <p:tavLst>
                                        <p:tav tm="0">
                                          <p:val>
                                            <p:strVal val="0-#ppt_w/2"/>
                                          </p:val>
                                        </p:tav>
                                        <p:tav tm="100000">
                                          <p:val>
                                            <p:strVal val="#ppt_x"/>
                                          </p:val>
                                        </p:tav>
                                      </p:tavLst>
                                    </p:anim>
                                    <p:anim calcmode="lin" valueType="num">
                                      <p:cBhvr additive="base">
                                        <p:cTn id="38" dur="500" fill="hold"/>
                                        <p:tgtEl>
                                          <p:spTgt spid="2887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8771" grpId="0" autoUpdateAnimBg="0"/>
      <p:bldP spid="288773" grpId="0" autoUpdateAnimBg="0"/>
      <p:bldP spid="288774" grpId="0" animBg="1" autoUpdateAnimBg="0"/>
      <p:bldP spid="288775" grpId="0" animBg="1" autoUpdateAnimBg="0"/>
      <p:bldP spid="288776" grpId="0" animBg="1" autoUpdateAnimBg="0"/>
      <p:bldP spid="288777" grpId="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2"/>
          <p:cNvSpPr>
            <a:spLocks noChangeArrowheads="1"/>
          </p:cNvSpPr>
          <p:nvPr/>
        </p:nvSpPr>
        <p:spPr bwMode="auto">
          <a:xfrm>
            <a:off x="406400" y="285750"/>
            <a:ext cx="7519988" cy="457200"/>
          </a:xfrm>
          <a:prstGeom prst="rect">
            <a:avLst/>
          </a:prstGeom>
          <a:solidFill>
            <a:srgbClr val="66FF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000">
                <a:solidFill>
                  <a:schemeClr val="tx2"/>
                </a:solidFill>
                <a:latin typeface="HGP創英角ﾎﾟｯﾌﾟ体" pitchFamily="50" charset="-128"/>
                <a:ea typeface="HGP創英角ﾎﾟｯﾌﾟ体" pitchFamily="50" charset="-128"/>
              </a:rPr>
              <a:t>手順 ２</a:t>
            </a:r>
            <a:r>
              <a:rPr lang="ja-JP" altLang="en-US" sz="2400">
                <a:solidFill>
                  <a:schemeClr val="tx2"/>
                </a:solidFill>
                <a:latin typeface="HGP創英角ﾎﾟｯﾌﾟ体" pitchFamily="50" charset="-128"/>
                <a:ea typeface="HGP創英角ﾎﾟｯﾌﾟ体" pitchFamily="50" charset="-128"/>
              </a:rPr>
              <a:t>　関係者に集まってもらい、リーダーと書記を決める</a:t>
            </a:r>
          </a:p>
        </p:txBody>
      </p:sp>
      <p:sp>
        <p:nvSpPr>
          <p:cNvPr id="289796" name="Rectangle 4"/>
          <p:cNvSpPr>
            <a:spLocks noChangeArrowheads="1"/>
          </p:cNvSpPr>
          <p:nvPr/>
        </p:nvSpPr>
        <p:spPr bwMode="auto">
          <a:xfrm>
            <a:off x="403225" y="4627563"/>
            <a:ext cx="3371850" cy="457200"/>
          </a:xfrm>
          <a:prstGeom prst="rect">
            <a:avLst/>
          </a:prstGeom>
          <a:solidFill>
            <a:srgbClr val="66FF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2000">
                <a:latin typeface="HGP創英角ﾎﾟｯﾌﾟ体" pitchFamily="50" charset="-128"/>
                <a:ea typeface="HGP創英角ﾎﾟｯﾌﾟ体" pitchFamily="50" charset="-128"/>
              </a:rPr>
              <a:t>手順 ３</a:t>
            </a:r>
            <a:r>
              <a:rPr lang="ja-JP" altLang="en-US" sz="2400">
                <a:latin typeface="HGP創英角ﾎﾟｯﾌﾟ体" pitchFamily="50" charset="-128"/>
                <a:ea typeface="HGP創英角ﾎﾟｯﾌﾟ体" pitchFamily="50" charset="-128"/>
              </a:rPr>
              <a:t>　カードを用意する</a:t>
            </a:r>
          </a:p>
        </p:txBody>
      </p:sp>
      <p:sp>
        <p:nvSpPr>
          <p:cNvPr id="289800" name="Text Box 8"/>
          <p:cNvSpPr txBox="1">
            <a:spLocks noChangeArrowheads="1"/>
          </p:cNvSpPr>
          <p:nvPr/>
        </p:nvSpPr>
        <p:spPr bwMode="auto">
          <a:xfrm>
            <a:off x="552450" y="5572125"/>
            <a:ext cx="4373563" cy="396875"/>
          </a:xfrm>
          <a:prstGeom prst="rect">
            <a:avLst/>
          </a:prstGeom>
          <a:solidFill>
            <a:srgbClr val="FFFF99"/>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2000" b="1"/>
              <a:t>◇</a:t>
            </a:r>
            <a:r>
              <a:rPr lang="ja-JP" altLang="en-US" sz="2000"/>
              <a:t>名刺大の紙を１００～２００枚準備</a:t>
            </a:r>
          </a:p>
        </p:txBody>
      </p:sp>
      <p:graphicFrame>
        <p:nvGraphicFramePr>
          <p:cNvPr id="289795" name="Object 3"/>
          <p:cNvGraphicFramePr>
            <a:graphicFrameLocks noChangeAspect="1"/>
          </p:cNvGraphicFramePr>
          <p:nvPr/>
        </p:nvGraphicFramePr>
        <p:xfrm>
          <a:off x="4575175" y="1560513"/>
          <a:ext cx="4024313" cy="2843212"/>
        </p:xfrm>
        <a:graphic>
          <a:graphicData uri="http://schemas.openxmlformats.org/presentationml/2006/ole">
            <mc:AlternateContent xmlns:mc="http://schemas.openxmlformats.org/markup-compatibility/2006">
              <mc:Choice xmlns:v="urn:schemas-microsoft-com:vml" Requires="v">
                <p:oleObj spid="_x0000_s289805" name="ワークシート" r:id="rId3" imgW="6181649" imgH="4381500" progId="Excel.Sheet.8">
                  <p:embed/>
                </p:oleObj>
              </mc:Choice>
              <mc:Fallback>
                <p:oleObj name="ワークシート" r:id="rId3" imgW="6181649" imgH="4381500" progId="Excel.Shee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5175" y="1560513"/>
                        <a:ext cx="4024313" cy="284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89801" name="Text Box 9"/>
          <p:cNvSpPr txBox="1">
            <a:spLocks noChangeArrowheads="1"/>
          </p:cNvSpPr>
          <p:nvPr/>
        </p:nvSpPr>
        <p:spPr bwMode="auto">
          <a:xfrm>
            <a:off x="644525" y="1814513"/>
            <a:ext cx="3548063" cy="64135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800" b="1"/>
              <a:t>◇</a:t>
            </a:r>
            <a:r>
              <a:rPr lang="ja-JP" altLang="en-US" sz="1800"/>
              <a:t>このテーマに関係する人に</a:t>
            </a:r>
            <a:r>
              <a:rPr lang="en-US" altLang="ja-JP" sz="1800"/>
              <a:t>8</a:t>
            </a:r>
            <a:r>
              <a:rPr lang="ja-JP" altLang="en-US" sz="1800"/>
              <a:t>名～１０名程度集まってもらう</a:t>
            </a:r>
          </a:p>
        </p:txBody>
      </p:sp>
      <p:sp>
        <p:nvSpPr>
          <p:cNvPr id="289802" name="Text Box 10"/>
          <p:cNvSpPr txBox="1">
            <a:spLocks noChangeArrowheads="1"/>
          </p:cNvSpPr>
          <p:nvPr/>
        </p:nvSpPr>
        <p:spPr bwMode="auto">
          <a:xfrm>
            <a:off x="606425" y="3068638"/>
            <a:ext cx="3824288" cy="641350"/>
          </a:xfrm>
          <a:prstGeom prst="rect">
            <a:avLst/>
          </a:prstGeom>
          <a:solidFill>
            <a:srgbClr val="FFFF99"/>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800" b="1"/>
              <a:t>◇</a:t>
            </a:r>
            <a:r>
              <a:rPr lang="ja-JP" altLang="en-US" sz="1800"/>
              <a:t>サークルメンバーのほかにスタッフ専門家に来てもらう</a:t>
            </a:r>
          </a:p>
        </p:txBody>
      </p:sp>
      <p:sp>
        <p:nvSpPr>
          <p:cNvPr id="289803" name="Text Box 11"/>
          <p:cNvSpPr txBox="1">
            <a:spLocks noChangeArrowheads="1"/>
          </p:cNvSpPr>
          <p:nvPr/>
        </p:nvSpPr>
        <p:spPr bwMode="auto">
          <a:xfrm>
            <a:off x="8562975" y="100013"/>
            <a:ext cx="4953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２３</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9796"/>
                                        </p:tgtEl>
                                        <p:attrNameLst>
                                          <p:attrName>style.visibility</p:attrName>
                                        </p:attrNameLst>
                                      </p:cBhvr>
                                      <p:to>
                                        <p:strVal val="visible"/>
                                      </p:to>
                                    </p:set>
                                    <p:anim calcmode="lin" valueType="num">
                                      <p:cBhvr additive="base">
                                        <p:cTn id="7" dur="500" fill="hold"/>
                                        <p:tgtEl>
                                          <p:spTgt spid="289796"/>
                                        </p:tgtEl>
                                        <p:attrNameLst>
                                          <p:attrName>ppt_x</p:attrName>
                                        </p:attrNameLst>
                                      </p:cBhvr>
                                      <p:tavLst>
                                        <p:tav tm="0">
                                          <p:val>
                                            <p:strVal val="0-#ppt_w/2"/>
                                          </p:val>
                                        </p:tav>
                                        <p:tav tm="100000">
                                          <p:val>
                                            <p:strVal val="#ppt_x"/>
                                          </p:val>
                                        </p:tav>
                                      </p:tavLst>
                                    </p:anim>
                                    <p:anim calcmode="lin" valueType="num">
                                      <p:cBhvr additive="base">
                                        <p:cTn id="8" dur="500" fill="hold"/>
                                        <p:tgtEl>
                                          <p:spTgt spid="28979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9800"/>
                                        </p:tgtEl>
                                        <p:attrNameLst>
                                          <p:attrName>style.visibility</p:attrName>
                                        </p:attrNameLst>
                                      </p:cBhvr>
                                      <p:to>
                                        <p:strVal val="visible"/>
                                      </p:to>
                                    </p:set>
                                    <p:anim calcmode="lin" valueType="num">
                                      <p:cBhvr additive="base">
                                        <p:cTn id="13" dur="500" fill="hold"/>
                                        <p:tgtEl>
                                          <p:spTgt spid="289800"/>
                                        </p:tgtEl>
                                        <p:attrNameLst>
                                          <p:attrName>ppt_x</p:attrName>
                                        </p:attrNameLst>
                                      </p:cBhvr>
                                      <p:tavLst>
                                        <p:tav tm="0">
                                          <p:val>
                                            <p:strVal val="0-#ppt_w/2"/>
                                          </p:val>
                                        </p:tav>
                                        <p:tav tm="100000">
                                          <p:val>
                                            <p:strVal val="#ppt_x"/>
                                          </p:val>
                                        </p:tav>
                                      </p:tavLst>
                                    </p:anim>
                                    <p:anim calcmode="lin" valueType="num">
                                      <p:cBhvr additive="base">
                                        <p:cTn id="14" dur="500" fill="hold"/>
                                        <p:tgtEl>
                                          <p:spTgt spid="28980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9796" grpId="0" animBg="1" autoUpdateAnimBg="0"/>
      <p:bldP spid="289800" grpId="0" animBg="1"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Rectangle 2"/>
          <p:cNvSpPr>
            <a:spLocks noChangeArrowheads="1"/>
          </p:cNvSpPr>
          <p:nvPr/>
        </p:nvSpPr>
        <p:spPr bwMode="auto">
          <a:xfrm>
            <a:off x="368300" y="327025"/>
            <a:ext cx="8648700" cy="1004888"/>
          </a:xfrm>
          <a:prstGeom prst="rect">
            <a:avLst/>
          </a:prstGeom>
          <a:solidFill>
            <a:srgbClr val="66FF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000">
                <a:solidFill>
                  <a:schemeClr val="tx2"/>
                </a:solidFill>
                <a:latin typeface="HGP創英角ﾎﾟｯﾌﾟ体" pitchFamily="50" charset="-128"/>
                <a:ea typeface="HGP創英角ﾎﾟｯﾌﾟ体" pitchFamily="50" charset="-128"/>
              </a:rPr>
              <a:t>手順 ４</a:t>
            </a:r>
            <a:r>
              <a:rPr lang="ja-JP" altLang="en-US" sz="2400">
                <a:solidFill>
                  <a:schemeClr val="tx2"/>
                </a:solidFill>
                <a:latin typeface="HGP創英角ﾎﾟｯﾌﾟ体" pitchFamily="50" charset="-128"/>
                <a:ea typeface="HGP創英角ﾎﾟｯﾌﾟ体" pitchFamily="50" charset="-128"/>
              </a:rPr>
              <a:t>　ブレーン・ストーミングによって特性に影響を与えている</a:t>
            </a:r>
          </a:p>
          <a:p>
            <a:pPr algn="l">
              <a:spcBef>
                <a:spcPct val="50000"/>
              </a:spcBef>
            </a:pPr>
            <a:r>
              <a:rPr lang="ja-JP" altLang="en-US" sz="2400">
                <a:solidFill>
                  <a:schemeClr val="tx2"/>
                </a:solidFill>
                <a:latin typeface="HGP創英角ﾎﾟｯﾌﾟ体" pitchFamily="50" charset="-128"/>
                <a:ea typeface="HGP創英角ﾎﾟｯﾌﾟ体" pitchFamily="50" charset="-128"/>
              </a:rPr>
              <a:t>　　　　　 と思われる要因を抽出する</a:t>
            </a:r>
          </a:p>
        </p:txBody>
      </p:sp>
      <p:sp>
        <p:nvSpPr>
          <p:cNvPr id="290819" name="AutoShape 3"/>
          <p:cNvSpPr>
            <a:spLocks noChangeArrowheads="1"/>
          </p:cNvSpPr>
          <p:nvPr/>
        </p:nvSpPr>
        <p:spPr bwMode="auto">
          <a:xfrm>
            <a:off x="254000" y="1420813"/>
            <a:ext cx="8623300" cy="1920875"/>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lgn="l">
              <a:lnSpc>
                <a:spcPct val="110000"/>
              </a:lnSpc>
            </a:pPr>
            <a:r>
              <a:rPr lang="ja-JP" altLang="en-US" sz="1700" b="1">
                <a:solidFill>
                  <a:srgbClr val="000066"/>
                </a:solidFill>
                <a:latin typeface="Arial" charset="0"/>
              </a:rPr>
              <a:t>例</a:t>
            </a:r>
          </a:p>
          <a:p>
            <a:pPr algn="l">
              <a:lnSpc>
                <a:spcPct val="110000"/>
              </a:lnSpc>
            </a:pPr>
            <a:r>
              <a:rPr lang="ja-JP" altLang="en-US" sz="1700" b="1">
                <a:latin typeface="Arial" charset="0"/>
              </a:rPr>
              <a:t>　　　　</a:t>
            </a:r>
            <a:r>
              <a:rPr lang="ja-JP" altLang="en-US" sz="1600">
                <a:latin typeface="Arial" charset="0"/>
              </a:rPr>
              <a:t>ある超高層ビルの工事現場では、協力業者１０数社が集まって、朝８時から朝会を行って</a:t>
            </a:r>
          </a:p>
          <a:p>
            <a:pPr algn="l">
              <a:lnSpc>
                <a:spcPct val="110000"/>
              </a:lnSpc>
            </a:pPr>
            <a:r>
              <a:rPr lang="ja-JP" altLang="en-US" sz="1600">
                <a:latin typeface="Arial" charset="0"/>
              </a:rPr>
              <a:t>　　　いる。最近、遅刻者が増えてきて困っている。</a:t>
            </a:r>
          </a:p>
          <a:p>
            <a:pPr algn="l">
              <a:lnSpc>
                <a:spcPct val="110000"/>
              </a:lnSpc>
            </a:pPr>
            <a:r>
              <a:rPr lang="ja-JP" altLang="en-US" sz="1600">
                <a:latin typeface="Arial" charset="0"/>
              </a:rPr>
              <a:t>　　　　そこで、あなたの職場でも遅刻をしないようにする為の原因を追及する必要に迫られて</a:t>
            </a:r>
          </a:p>
          <a:p>
            <a:pPr algn="l">
              <a:lnSpc>
                <a:spcPct val="110000"/>
              </a:lnSpc>
            </a:pPr>
            <a:r>
              <a:rPr lang="ja-JP" altLang="en-US" sz="1600">
                <a:latin typeface="Arial" charset="0"/>
              </a:rPr>
              <a:t>　　　きた・・との仮定で</a:t>
            </a:r>
            <a:r>
              <a:rPr lang="ja-JP" altLang="en-US" sz="1600" b="1">
                <a:solidFill>
                  <a:srgbClr val="FF0000"/>
                </a:solidFill>
                <a:latin typeface="Arial" charset="0"/>
              </a:rPr>
              <a:t>「遅刻」</a:t>
            </a:r>
            <a:r>
              <a:rPr lang="ja-JP" altLang="en-US" sz="1600">
                <a:latin typeface="Arial" charset="0"/>
              </a:rPr>
              <a:t>を特性にして職場のﾝﾊﾞｰに集まってもらい、ブレーン・ストーミング</a:t>
            </a:r>
          </a:p>
          <a:p>
            <a:pPr algn="l">
              <a:lnSpc>
                <a:spcPct val="110000"/>
              </a:lnSpc>
            </a:pPr>
            <a:r>
              <a:rPr lang="ja-JP" altLang="en-US" sz="1600">
                <a:latin typeface="Arial" charset="0"/>
              </a:rPr>
              <a:t>　　　を行って特性要因図を作成せよ</a:t>
            </a:r>
          </a:p>
          <a:p>
            <a:pPr algn="l">
              <a:lnSpc>
                <a:spcPct val="110000"/>
              </a:lnSpc>
            </a:pPr>
            <a:endParaRPr lang="en-US" altLang="ja-JP" sz="1600">
              <a:latin typeface="Arial" charset="0"/>
            </a:endParaRPr>
          </a:p>
        </p:txBody>
      </p:sp>
      <p:grpSp>
        <p:nvGrpSpPr>
          <p:cNvPr id="290820" name="Group 4"/>
          <p:cNvGrpSpPr>
            <a:grpSpLocks/>
          </p:cNvGrpSpPr>
          <p:nvPr/>
        </p:nvGrpSpPr>
        <p:grpSpPr bwMode="auto">
          <a:xfrm>
            <a:off x="161925" y="3376613"/>
            <a:ext cx="8710613" cy="3230562"/>
            <a:chOff x="102" y="376"/>
            <a:chExt cx="5487" cy="3004"/>
          </a:xfrm>
        </p:grpSpPr>
        <p:grpSp>
          <p:nvGrpSpPr>
            <p:cNvPr id="290821" name="Group 5"/>
            <p:cNvGrpSpPr>
              <a:grpSpLocks/>
            </p:cNvGrpSpPr>
            <p:nvPr/>
          </p:nvGrpSpPr>
          <p:grpSpPr bwMode="auto">
            <a:xfrm>
              <a:off x="102" y="609"/>
              <a:ext cx="5487" cy="2771"/>
              <a:chOff x="38" y="609"/>
              <a:chExt cx="5487" cy="2771"/>
            </a:xfrm>
          </p:grpSpPr>
          <p:sp>
            <p:nvSpPr>
              <p:cNvPr id="290822" name="Text Box 6"/>
              <p:cNvSpPr txBox="1">
                <a:spLocks noChangeArrowheads="1"/>
              </p:cNvSpPr>
              <p:nvPr/>
            </p:nvSpPr>
            <p:spPr bwMode="auto">
              <a:xfrm>
                <a:off x="38" y="615"/>
                <a:ext cx="500"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二日酔</a:t>
                </a:r>
              </a:p>
            </p:txBody>
          </p:sp>
          <p:sp>
            <p:nvSpPr>
              <p:cNvPr id="290823" name="Text Box 7"/>
              <p:cNvSpPr txBox="1">
                <a:spLocks noChangeArrowheads="1"/>
              </p:cNvSpPr>
              <p:nvPr/>
            </p:nvSpPr>
            <p:spPr bwMode="auto">
              <a:xfrm>
                <a:off x="551" y="615"/>
                <a:ext cx="616"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飲み過ぎ</a:t>
                </a:r>
              </a:p>
            </p:txBody>
          </p:sp>
          <p:sp>
            <p:nvSpPr>
              <p:cNvPr id="290824" name="Text Box 8"/>
              <p:cNvSpPr txBox="1">
                <a:spLocks noChangeArrowheads="1"/>
              </p:cNvSpPr>
              <p:nvPr/>
            </p:nvSpPr>
            <p:spPr bwMode="auto">
              <a:xfrm>
                <a:off x="1576" y="615"/>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悩み</a:t>
                </a:r>
              </a:p>
            </p:txBody>
          </p:sp>
          <p:sp>
            <p:nvSpPr>
              <p:cNvPr id="290825" name="Text Box 9"/>
              <p:cNvSpPr txBox="1">
                <a:spLocks noChangeArrowheads="1"/>
              </p:cNvSpPr>
              <p:nvPr/>
            </p:nvSpPr>
            <p:spPr bwMode="auto">
              <a:xfrm>
                <a:off x="1209" y="620"/>
                <a:ext cx="372"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不眠</a:t>
                </a:r>
              </a:p>
            </p:txBody>
          </p:sp>
          <p:sp>
            <p:nvSpPr>
              <p:cNvPr id="290826" name="Text Box 10"/>
              <p:cNvSpPr txBox="1">
                <a:spLocks noChangeArrowheads="1"/>
              </p:cNvSpPr>
              <p:nvPr/>
            </p:nvSpPr>
            <p:spPr bwMode="auto">
              <a:xfrm>
                <a:off x="1962" y="611"/>
                <a:ext cx="372"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麻雀</a:t>
                </a:r>
              </a:p>
            </p:txBody>
          </p:sp>
          <p:sp>
            <p:nvSpPr>
              <p:cNvPr id="290827" name="Text Box 11"/>
              <p:cNvSpPr txBox="1">
                <a:spLocks noChangeArrowheads="1"/>
              </p:cNvSpPr>
              <p:nvPr/>
            </p:nvSpPr>
            <p:spPr bwMode="auto">
              <a:xfrm>
                <a:off x="2363" y="609"/>
                <a:ext cx="495"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夜遊び</a:t>
                </a:r>
              </a:p>
            </p:txBody>
          </p:sp>
          <p:sp>
            <p:nvSpPr>
              <p:cNvPr id="290828" name="Text Box 12"/>
              <p:cNvSpPr txBox="1">
                <a:spLocks noChangeArrowheads="1"/>
              </p:cNvSpPr>
              <p:nvPr/>
            </p:nvSpPr>
            <p:spPr bwMode="auto">
              <a:xfrm>
                <a:off x="2884" y="612"/>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食事</a:t>
                </a:r>
              </a:p>
            </p:txBody>
          </p:sp>
          <p:sp>
            <p:nvSpPr>
              <p:cNvPr id="290829" name="Text Box 13"/>
              <p:cNvSpPr txBox="1">
                <a:spLocks noChangeArrowheads="1"/>
              </p:cNvSpPr>
              <p:nvPr/>
            </p:nvSpPr>
            <p:spPr bwMode="auto">
              <a:xfrm>
                <a:off x="3277" y="612"/>
                <a:ext cx="518"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ゆっくり</a:t>
                </a:r>
              </a:p>
            </p:txBody>
          </p:sp>
          <p:sp>
            <p:nvSpPr>
              <p:cNvPr id="290830" name="Text Box 14"/>
              <p:cNvSpPr txBox="1">
                <a:spLocks noChangeArrowheads="1"/>
              </p:cNvSpPr>
              <p:nvPr/>
            </p:nvSpPr>
            <p:spPr bwMode="auto">
              <a:xfrm>
                <a:off x="3822" y="612"/>
                <a:ext cx="473"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のろい</a:t>
                </a:r>
              </a:p>
            </p:txBody>
          </p:sp>
          <p:sp>
            <p:nvSpPr>
              <p:cNvPr id="290831" name="Text Box 15"/>
              <p:cNvSpPr txBox="1">
                <a:spLocks noChangeArrowheads="1"/>
              </p:cNvSpPr>
              <p:nvPr/>
            </p:nvSpPr>
            <p:spPr bwMode="auto">
              <a:xfrm>
                <a:off x="4751" y="615"/>
                <a:ext cx="483"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やる気</a:t>
                </a:r>
              </a:p>
            </p:txBody>
          </p:sp>
          <p:sp>
            <p:nvSpPr>
              <p:cNvPr id="290832" name="Text Box 16"/>
              <p:cNvSpPr txBox="1">
                <a:spLocks noChangeArrowheads="1"/>
              </p:cNvSpPr>
              <p:nvPr/>
            </p:nvSpPr>
            <p:spPr bwMode="auto">
              <a:xfrm>
                <a:off x="39" y="871"/>
                <a:ext cx="372"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自覚</a:t>
                </a:r>
              </a:p>
            </p:txBody>
          </p:sp>
          <p:sp>
            <p:nvSpPr>
              <p:cNvPr id="290833" name="Text Box 17"/>
              <p:cNvSpPr txBox="1">
                <a:spLocks noChangeArrowheads="1"/>
              </p:cNvSpPr>
              <p:nvPr/>
            </p:nvSpPr>
            <p:spPr bwMode="auto">
              <a:xfrm>
                <a:off x="408" y="871"/>
                <a:ext cx="372"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信号</a:t>
                </a:r>
              </a:p>
            </p:txBody>
          </p:sp>
          <p:sp>
            <p:nvSpPr>
              <p:cNvPr id="290834" name="Text Box 18"/>
              <p:cNvSpPr txBox="1">
                <a:spLocks noChangeArrowheads="1"/>
              </p:cNvSpPr>
              <p:nvPr/>
            </p:nvSpPr>
            <p:spPr bwMode="auto">
              <a:xfrm>
                <a:off x="1217" y="871"/>
                <a:ext cx="458"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カーブ</a:t>
                </a:r>
              </a:p>
            </p:txBody>
          </p:sp>
          <p:sp>
            <p:nvSpPr>
              <p:cNvPr id="290835" name="Text Box 19"/>
              <p:cNvSpPr txBox="1">
                <a:spLocks noChangeArrowheads="1"/>
              </p:cNvSpPr>
              <p:nvPr/>
            </p:nvSpPr>
            <p:spPr bwMode="auto">
              <a:xfrm>
                <a:off x="818" y="873"/>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踏切</a:t>
                </a:r>
              </a:p>
            </p:txBody>
          </p:sp>
          <p:sp>
            <p:nvSpPr>
              <p:cNvPr id="290836" name="Text Box 20"/>
              <p:cNvSpPr txBox="1">
                <a:spLocks noChangeArrowheads="1"/>
              </p:cNvSpPr>
              <p:nvPr/>
            </p:nvSpPr>
            <p:spPr bwMode="auto">
              <a:xfrm>
                <a:off x="1707" y="865"/>
                <a:ext cx="479"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せまい</a:t>
                </a:r>
              </a:p>
            </p:txBody>
          </p:sp>
          <p:sp>
            <p:nvSpPr>
              <p:cNvPr id="290837" name="Text Box 21"/>
              <p:cNvSpPr txBox="1">
                <a:spLocks noChangeArrowheads="1"/>
              </p:cNvSpPr>
              <p:nvPr/>
            </p:nvSpPr>
            <p:spPr bwMode="auto">
              <a:xfrm>
                <a:off x="2212" y="868"/>
                <a:ext cx="245"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坂</a:t>
                </a:r>
              </a:p>
            </p:txBody>
          </p:sp>
          <p:sp>
            <p:nvSpPr>
              <p:cNvPr id="290838" name="Text Box 22"/>
              <p:cNvSpPr txBox="1">
                <a:spLocks noChangeArrowheads="1"/>
              </p:cNvSpPr>
              <p:nvPr/>
            </p:nvSpPr>
            <p:spPr bwMode="auto">
              <a:xfrm>
                <a:off x="2469" y="868"/>
                <a:ext cx="756"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未舗装道路</a:t>
                </a:r>
              </a:p>
            </p:txBody>
          </p:sp>
          <p:sp>
            <p:nvSpPr>
              <p:cNvPr id="290839" name="Text Box 23"/>
              <p:cNvSpPr txBox="1">
                <a:spLocks noChangeArrowheads="1"/>
              </p:cNvSpPr>
              <p:nvPr/>
            </p:nvSpPr>
            <p:spPr bwMode="auto">
              <a:xfrm>
                <a:off x="3278" y="868"/>
                <a:ext cx="372"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事故</a:t>
                </a:r>
              </a:p>
            </p:txBody>
          </p:sp>
          <p:sp>
            <p:nvSpPr>
              <p:cNvPr id="290840" name="Text Box 24"/>
              <p:cNvSpPr txBox="1">
                <a:spLocks noChangeArrowheads="1"/>
              </p:cNvSpPr>
              <p:nvPr/>
            </p:nvSpPr>
            <p:spPr bwMode="auto">
              <a:xfrm>
                <a:off x="3695" y="871"/>
                <a:ext cx="628"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片側通行</a:t>
                </a:r>
              </a:p>
            </p:txBody>
          </p:sp>
          <p:sp>
            <p:nvSpPr>
              <p:cNvPr id="290841" name="Text Box 25"/>
              <p:cNvSpPr txBox="1">
                <a:spLocks noChangeArrowheads="1"/>
              </p:cNvSpPr>
              <p:nvPr/>
            </p:nvSpPr>
            <p:spPr bwMode="auto">
              <a:xfrm>
                <a:off x="4392" y="871"/>
                <a:ext cx="813"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スピード制限</a:t>
                </a:r>
              </a:p>
            </p:txBody>
          </p:sp>
          <p:sp>
            <p:nvSpPr>
              <p:cNvPr id="290842" name="Text Box 26"/>
              <p:cNvSpPr txBox="1">
                <a:spLocks noChangeArrowheads="1"/>
              </p:cNvSpPr>
              <p:nvPr/>
            </p:nvSpPr>
            <p:spPr bwMode="auto">
              <a:xfrm>
                <a:off x="39" y="1126"/>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工事</a:t>
                </a:r>
              </a:p>
            </p:txBody>
          </p:sp>
          <p:sp>
            <p:nvSpPr>
              <p:cNvPr id="290843" name="Text Box 27"/>
              <p:cNvSpPr txBox="1">
                <a:spLocks noChangeArrowheads="1"/>
              </p:cNvSpPr>
              <p:nvPr/>
            </p:nvSpPr>
            <p:spPr bwMode="auto">
              <a:xfrm>
                <a:off x="440" y="1126"/>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規制</a:t>
                </a:r>
              </a:p>
            </p:txBody>
          </p:sp>
          <p:sp>
            <p:nvSpPr>
              <p:cNvPr id="290844" name="Text Box 28"/>
              <p:cNvSpPr txBox="1">
                <a:spLocks noChangeArrowheads="1"/>
              </p:cNvSpPr>
              <p:nvPr/>
            </p:nvSpPr>
            <p:spPr bwMode="auto">
              <a:xfrm>
                <a:off x="1353" y="1126"/>
                <a:ext cx="245"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雨</a:t>
                </a:r>
              </a:p>
            </p:txBody>
          </p:sp>
          <p:sp>
            <p:nvSpPr>
              <p:cNvPr id="290845" name="Text Box 29"/>
              <p:cNvSpPr txBox="1">
                <a:spLocks noChangeArrowheads="1"/>
              </p:cNvSpPr>
              <p:nvPr/>
            </p:nvSpPr>
            <p:spPr bwMode="auto">
              <a:xfrm>
                <a:off x="826" y="1130"/>
                <a:ext cx="468"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回り道</a:t>
                </a:r>
              </a:p>
            </p:txBody>
          </p:sp>
          <p:sp>
            <p:nvSpPr>
              <p:cNvPr id="290846" name="Text Box 30"/>
              <p:cNvSpPr txBox="1">
                <a:spLocks noChangeArrowheads="1"/>
              </p:cNvSpPr>
              <p:nvPr/>
            </p:nvSpPr>
            <p:spPr bwMode="auto">
              <a:xfrm>
                <a:off x="1603" y="1121"/>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凍結</a:t>
                </a:r>
              </a:p>
            </p:txBody>
          </p:sp>
          <p:sp>
            <p:nvSpPr>
              <p:cNvPr id="290847" name="Text Box 31"/>
              <p:cNvSpPr txBox="1">
                <a:spLocks noChangeArrowheads="1"/>
              </p:cNvSpPr>
              <p:nvPr/>
            </p:nvSpPr>
            <p:spPr bwMode="auto">
              <a:xfrm>
                <a:off x="2004" y="1121"/>
                <a:ext cx="245"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冬</a:t>
                </a:r>
              </a:p>
            </p:txBody>
          </p:sp>
          <p:sp>
            <p:nvSpPr>
              <p:cNvPr id="290848" name="Text Box 32"/>
              <p:cNvSpPr txBox="1">
                <a:spLocks noChangeArrowheads="1"/>
              </p:cNvSpPr>
              <p:nvPr/>
            </p:nvSpPr>
            <p:spPr bwMode="auto">
              <a:xfrm>
                <a:off x="2245" y="1124"/>
                <a:ext cx="365"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寒い</a:t>
                </a:r>
              </a:p>
            </p:txBody>
          </p:sp>
          <p:sp>
            <p:nvSpPr>
              <p:cNvPr id="290849" name="Text Box 33"/>
              <p:cNvSpPr txBox="1">
                <a:spLocks noChangeArrowheads="1"/>
              </p:cNvSpPr>
              <p:nvPr/>
            </p:nvSpPr>
            <p:spPr bwMode="auto">
              <a:xfrm>
                <a:off x="2622" y="1124"/>
                <a:ext cx="670"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起きにくい</a:t>
                </a:r>
              </a:p>
            </p:txBody>
          </p:sp>
          <p:sp>
            <p:nvSpPr>
              <p:cNvPr id="290850" name="Text Box 34"/>
              <p:cNvSpPr txBox="1">
                <a:spLocks noChangeArrowheads="1"/>
              </p:cNvSpPr>
              <p:nvPr/>
            </p:nvSpPr>
            <p:spPr bwMode="auto">
              <a:xfrm>
                <a:off x="3295" y="1126"/>
                <a:ext cx="245"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夏</a:t>
                </a:r>
              </a:p>
            </p:txBody>
          </p:sp>
          <p:sp>
            <p:nvSpPr>
              <p:cNvPr id="290851" name="Text Box 35"/>
              <p:cNvSpPr txBox="1">
                <a:spLocks noChangeArrowheads="1"/>
              </p:cNvSpPr>
              <p:nvPr/>
            </p:nvSpPr>
            <p:spPr bwMode="auto">
              <a:xfrm>
                <a:off x="40" y="1383"/>
                <a:ext cx="245"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雪</a:t>
                </a:r>
              </a:p>
            </p:txBody>
          </p:sp>
          <p:sp>
            <p:nvSpPr>
              <p:cNvPr id="290852" name="Text Box 36"/>
              <p:cNvSpPr txBox="1">
                <a:spLocks noChangeArrowheads="1"/>
              </p:cNvSpPr>
              <p:nvPr/>
            </p:nvSpPr>
            <p:spPr bwMode="auto">
              <a:xfrm>
                <a:off x="321" y="1383"/>
                <a:ext cx="520"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ノロノロ</a:t>
                </a:r>
              </a:p>
            </p:txBody>
          </p:sp>
          <p:sp>
            <p:nvSpPr>
              <p:cNvPr id="290853" name="Text Box 37"/>
              <p:cNvSpPr txBox="1">
                <a:spLocks noChangeArrowheads="1"/>
              </p:cNvSpPr>
              <p:nvPr/>
            </p:nvSpPr>
            <p:spPr bwMode="auto">
              <a:xfrm>
                <a:off x="1346" y="1383"/>
                <a:ext cx="245"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霧</a:t>
                </a:r>
              </a:p>
            </p:txBody>
          </p:sp>
          <p:sp>
            <p:nvSpPr>
              <p:cNvPr id="290854" name="Text Box 38"/>
              <p:cNvSpPr txBox="1">
                <a:spLocks noChangeArrowheads="1"/>
              </p:cNvSpPr>
              <p:nvPr/>
            </p:nvSpPr>
            <p:spPr bwMode="auto">
              <a:xfrm>
                <a:off x="923" y="1387"/>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台風</a:t>
                </a:r>
              </a:p>
            </p:txBody>
          </p:sp>
          <p:sp>
            <p:nvSpPr>
              <p:cNvPr id="290855" name="Text Box 39"/>
              <p:cNvSpPr txBox="1">
                <a:spLocks noChangeArrowheads="1"/>
              </p:cNvSpPr>
              <p:nvPr/>
            </p:nvSpPr>
            <p:spPr bwMode="auto">
              <a:xfrm>
                <a:off x="1612" y="1364"/>
                <a:ext cx="372"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騒音</a:t>
                </a:r>
              </a:p>
            </p:txBody>
          </p:sp>
          <p:sp>
            <p:nvSpPr>
              <p:cNvPr id="290856" name="Text Box 40"/>
              <p:cNvSpPr txBox="1">
                <a:spLocks noChangeArrowheads="1"/>
              </p:cNvSpPr>
              <p:nvPr/>
            </p:nvSpPr>
            <p:spPr bwMode="auto">
              <a:xfrm>
                <a:off x="2005" y="1380"/>
                <a:ext cx="500"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自動車</a:t>
                </a:r>
              </a:p>
            </p:txBody>
          </p:sp>
          <p:sp>
            <p:nvSpPr>
              <p:cNvPr id="290857" name="Text Box 41"/>
              <p:cNvSpPr txBox="1">
                <a:spLocks noChangeArrowheads="1"/>
              </p:cNvSpPr>
              <p:nvPr/>
            </p:nvSpPr>
            <p:spPr bwMode="auto">
              <a:xfrm>
                <a:off x="3142" y="1380"/>
                <a:ext cx="365"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暑い</a:t>
                </a:r>
              </a:p>
            </p:txBody>
          </p:sp>
          <p:sp>
            <p:nvSpPr>
              <p:cNvPr id="290858" name="Text Box 42"/>
              <p:cNvSpPr txBox="1">
                <a:spLocks noChangeArrowheads="1"/>
              </p:cNvSpPr>
              <p:nvPr/>
            </p:nvSpPr>
            <p:spPr bwMode="auto">
              <a:xfrm>
                <a:off x="3519" y="1380"/>
                <a:ext cx="586"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のんびり</a:t>
                </a:r>
              </a:p>
            </p:txBody>
          </p:sp>
          <p:sp>
            <p:nvSpPr>
              <p:cNvPr id="290859" name="Text Box 43"/>
              <p:cNvSpPr txBox="1">
                <a:spLocks noChangeArrowheads="1"/>
              </p:cNvSpPr>
              <p:nvPr/>
            </p:nvSpPr>
            <p:spPr bwMode="auto">
              <a:xfrm>
                <a:off x="4128" y="1383"/>
                <a:ext cx="491"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ルーズ</a:t>
                </a:r>
              </a:p>
            </p:txBody>
          </p:sp>
          <p:sp>
            <p:nvSpPr>
              <p:cNvPr id="290860" name="Text Box 44"/>
              <p:cNvSpPr txBox="1">
                <a:spLocks noChangeArrowheads="1"/>
              </p:cNvSpPr>
              <p:nvPr/>
            </p:nvSpPr>
            <p:spPr bwMode="auto">
              <a:xfrm>
                <a:off x="4665" y="1383"/>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疲労</a:t>
                </a:r>
              </a:p>
            </p:txBody>
          </p:sp>
          <p:sp>
            <p:nvSpPr>
              <p:cNvPr id="290861" name="Text Box 45"/>
              <p:cNvSpPr txBox="1">
                <a:spLocks noChangeArrowheads="1"/>
              </p:cNvSpPr>
              <p:nvPr/>
            </p:nvSpPr>
            <p:spPr bwMode="auto">
              <a:xfrm>
                <a:off x="39" y="1647"/>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病気</a:t>
                </a:r>
              </a:p>
            </p:txBody>
          </p:sp>
          <p:sp>
            <p:nvSpPr>
              <p:cNvPr id="290862" name="Text Box 46"/>
              <p:cNvSpPr txBox="1">
                <a:spLocks noChangeArrowheads="1"/>
              </p:cNvSpPr>
              <p:nvPr/>
            </p:nvSpPr>
            <p:spPr bwMode="auto">
              <a:xfrm>
                <a:off x="432" y="1647"/>
                <a:ext cx="628"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参画意識</a:t>
                </a:r>
              </a:p>
            </p:txBody>
          </p:sp>
          <p:sp>
            <p:nvSpPr>
              <p:cNvPr id="290863" name="Text Box 47"/>
              <p:cNvSpPr txBox="1">
                <a:spLocks noChangeArrowheads="1"/>
              </p:cNvSpPr>
              <p:nvPr/>
            </p:nvSpPr>
            <p:spPr bwMode="auto">
              <a:xfrm>
                <a:off x="1745" y="1648"/>
                <a:ext cx="120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仕事に行くのがいや</a:t>
                </a:r>
              </a:p>
            </p:txBody>
          </p:sp>
          <p:sp>
            <p:nvSpPr>
              <p:cNvPr id="290864" name="Text Box 48"/>
              <p:cNvSpPr txBox="1">
                <a:spLocks noChangeArrowheads="1"/>
              </p:cNvSpPr>
              <p:nvPr/>
            </p:nvSpPr>
            <p:spPr bwMode="auto">
              <a:xfrm>
                <a:off x="1066" y="1648"/>
                <a:ext cx="628"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品質意識</a:t>
                </a:r>
              </a:p>
            </p:txBody>
          </p:sp>
          <p:sp>
            <p:nvSpPr>
              <p:cNvPr id="290865" name="Text Box 49"/>
              <p:cNvSpPr txBox="1">
                <a:spLocks noChangeArrowheads="1"/>
              </p:cNvSpPr>
              <p:nvPr/>
            </p:nvSpPr>
            <p:spPr bwMode="auto">
              <a:xfrm>
                <a:off x="3045" y="1643"/>
                <a:ext cx="372"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同僚</a:t>
                </a:r>
              </a:p>
            </p:txBody>
          </p:sp>
          <p:sp>
            <p:nvSpPr>
              <p:cNvPr id="290866" name="Text Box 50"/>
              <p:cNvSpPr txBox="1">
                <a:spLocks noChangeArrowheads="1"/>
              </p:cNvSpPr>
              <p:nvPr/>
            </p:nvSpPr>
            <p:spPr bwMode="auto">
              <a:xfrm>
                <a:off x="3414" y="1647"/>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仕事</a:t>
                </a:r>
              </a:p>
            </p:txBody>
          </p:sp>
          <p:sp>
            <p:nvSpPr>
              <p:cNvPr id="290867" name="Text Box 51"/>
              <p:cNvSpPr txBox="1">
                <a:spLocks noChangeArrowheads="1"/>
              </p:cNvSpPr>
              <p:nvPr/>
            </p:nvSpPr>
            <p:spPr bwMode="auto">
              <a:xfrm>
                <a:off x="3807" y="1647"/>
                <a:ext cx="628"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肉体労働</a:t>
                </a:r>
              </a:p>
            </p:txBody>
          </p:sp>
          <p:sp>
            <p:nvSpPr>
              <p:cNvPr id="290868" name="Text Box 52"/>
              <p:cNvSpPr txBox="1">
                <a:spLocks noChangeArrowheads="1"/>
              </p:cNvSpPr>
              <p:nvPr/>
            </p:nvSpPr>
            <p:spPr bwMode="auto">
              <a:xfrm>
                <a:off x="4528" y="1647"/>
                <a:ext cx="467"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きつい</a:t>
                </a:r>
              </a:p>
            </p:txBody>
          </p:sp>
          <p:sp>
            <p:nvSpPr>
              <p:cNvPr id="290869" name="Text Box 53"/>
              <p:cNvSpPr txBox="1">
                <a:spLocks noChangeArrowheads="1"/>
              </p:cNvSpPr>
              <p:nvPr/>
            </p:nvSpPr>
            <p:spPr bwMode="auto">
              <a:xfrm>
                <a:off x="40" y="1901"/>
                <a:ext cx="500"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無関心</a:t>
                </a:r>
              </a:p>
            </p:txBody>
          </p:sp>
          <p:sp>
            <p:nvSpPr>
              <p:cNvPr id="290870" name="Text Box 54"/>
              <p:cNvSpPr txBox="1">
                <a:spLocks noChangeArrowheads="1"/>
              </p:cNvSpPr>
              <p:nvPr/>
            </p:nvSpPr>
            <p:spPr bwMode="auto">
              <a:xfrm>
                <a:off x="553" y="1907"/>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放任</a:t>
                </a:r>
              </a:p>
            </p:txBody>
          </p:sp>
          <p:sp>
            <p:nvSpPr>
              <p:cNvPr id="290871" name="Text Box 55"/>
              <p:cNvSpPr txBox="1">
                <a:spLocks noChangeArrowheads="1"/>
              </p:cNvSpPr>
              <p:nvPr/>
            </p:nvSpPr>
            <p:spPr bwMode="auto">
              <a:xfrm>
                <a:off x="1466" y="1907"/>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残業</a:t>
                </a:r>
              </a:p>
            </p:txBody>
          </p:sp>
          <p:sp>
            <p:nvSpPr>
              <p:cNvPr id="290872" name="Text Box 56"/>
              <p:cNvSpPr txBox="1">
                <a:spLocks noChangeArrowheads="1"/>
              </p:cNvSpPr>
              <p:nvPr/>
            </p:nvSpPr>
            <p:spPr bwMode="auto">
              <a:xfrm>
                <a:off x="931" y="1907"/>
                <a:ext cx="500"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消極的</a:t>
                </a:r>
              </a:p>
            </p:txBody>
          </p:sp>
          <p:sp>
            <p:nvSpPr>
              <p:cNvPr id="290873" name="Text Box 57"/>
              <p:cNvSpPr txBox="1">
                <a:spLocks noChangeArrowheads="1"/>
              </p:cNvSpPr>
              <p:nvPr/>
            </p:nvSpPr>
            <p:spPr bwMode="auto">
              <a:xfrm>
                <a:off x="1836" y="1882"/>
                <a:ext cx="715"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むずかしい</a:t>
                </a:r>
              </a:p>
            </p:txBody>
          </p:sp>
          <p:sp>
            <p:nvSpPr>
              <p:cNvPr id="290874" name="Text Box 58"/>
              <p:cNvSpPr txBox="1">
                <a:spLocks noChangeArrowheads="1"/>
              </p:cNvSpPr>
              <p:nvPr/>
            </p:nvSpPr>
            <p:spPr bwMode="auto">
              <a:xfrm>
                <a:off x="2613" y="1899"/>
                <a:ext cx="500"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五月病</a:t>
                </a:r>
              </a:p>
            </p:txBody>
          </p:sp>
          <p:sp>
            <p:nvSpPr>
              <p:cNvPr id="290875" name="Text Box 59"/>
              <p:cNvSpPr txBox="1">
                <a:spLocks noChangeArrowheads="1"/>
              </p:cNvSpPr>
              <p:nvPr/>
            </p:nvSpPr>
            <p:spPr bwMode="auto">
              <a:xfrm>
                <a:off x="3142" y="1901"/>
                <a:ext cx="500"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協調性</a:t>
                </a:r>
              </a:p>
            </p:txBody>
          </p:sp>
          <p:sp>
            <p:nvSpPr>
              <p:cNvPr id="290876" name="Text Box 60"/>
              <p:cNvSpPr txBox="1">
                <a:spLocks noChangeArrowheads="1"/>
              </p:cNvSpPr>
              <p:nvPr/>
            </p:nvSpPr>
            <p:spPr bwMode="auto">
              <a:xfrm>
                <a:off x="3695" y="1901"/>
                <a:ext cx="700"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起こし忘れ</a:t>
                </a:r>
              </a:p>
            </p:txBody>
          </p:sp>
          <p:sp>
            <p:nvSpPr>
              <p:cNvPr id="290877" name="Text Box 61"/>
              <p:cNvSpPr txBox="1">
                <a:spLocks noChangeArrowheads="1"/>
              </p:cNvSpPr>
              <p:nvPr/>
            </p:nvSpPr>
            <p:spPr bwMode="auto">
              <a:xfrm>
                <a:off x="4496" y="1901"/>
                <a:ext cx="245"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雨</a:t>
                </a:r>
              </a:p>
            </p:txBody>
          </p:sp>
          <p:sp>
            <p:nvSpPr>
              <p:cNvPr id="290878" name="Text Box 62"/>
              <p:cNvSpPr txBox="1">
                <a:spLocks noChangeArrowheads="1"/>
              </p:cNvSpPr>
              <p:nvPr/>
            </p:nvSpPr>
            <p:spPr bwMode="auto">
              <a:xfrm>
                <a:off x="4817" y="1907"/>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事故</a:t>
                </a:r>
              </a:p>
            </p:txBody>
          </p:sp>
          <p:sp>
            <p:nvSpPr>
              <p:cNvPr id="290879" name="Text Box 63"/>
              <p:cNvSpPr txBox="1">
                <a:spLocks noChangeArrowheads="1"/>
              </p:cNvSpPr>
              <p:nvPr/>
            </p:nvSpPr>
            <p:spPr bwMode="auto">
              <a:xfrm>
                <a:off x="39" y="2158"/>
                <a:ext cx="372"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追突</a:t>
                </a:r>
              </a:p>
            </p:txBody>
          </p:sp>
          <p:sp>
            <p:nvSpPr>
              <p:cNvPr id="290880" name="Text Box 64"/>
              <p:cNvSpPr txBox="1">
                <a:spLocks noChangeArrowheads="1"/>
              </p:cNvSpPr>
              <p:nvPr/>
            </p:nvSpPr>
            <p:spPr bwMode="auto">
              <a:xfrm>
                <a:off x="432" y="2158"/>
                <a:ext cx="996"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エンジントラブル</a:t>
                </a:r>
              </a:p>
            </p:txBody>
          </p:sp>
          <p:sp>
            <p:nvSpPr>
              <p:cNvPr id="290881" name="Text Box 65"/>
              <p:cNvSpPr txBox="1">
                <a:spLocks noChangeArrowheads="1"/>
              </p:cNvSpPr>
              <p:nvPr/>
            </p:nvSpPr>
            <p:spPr bwMode="auto">
              <a:xfrm>
                <a:off x="1577" y="2164"/>
                <a:ext cx="478"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ガス欠</a:t>
                </a:r>
              </a:p>
            </p:txBody>
          </p:sp>
          <p:sp>
            <p:nvSpPr>
              <p:cNvPr id="290882" name="Text Box 66"/>
              <p:cNvSpPr txBox="1">
                <a:spLocks noChangeArrowheads="1"/>
              </p:cNvSpPr>
              <p:nvPr/>
            </p:nvSpPr>
            <p:spPr bwMode="auto">
              <a:xfrm>
                <a:off x="2083" y="2155"/>
                <a:ext cx="471"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オイル</a:t>
                </a:r>
              </a:p>
            </p:txBody>
          </p:sp>
          <p:sp>
            <p:nvSpPr>
              <p:cNvPr id="290883" name="Text Box 67"/>
              <p:cNvSpPr txBox="1">
                <a:spLocks noChangeArrowheads="1"/>
              </p:cNvSpPr>
              <p:nvPr/>
            </p:nvSpPr>
            <p:spPr bwMode="auto">
              <a:xfrm>
                <a:off x="2612" y="2155"/>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点検</a:t>
                </a:r>
              </a:p>
            </p:txBody>
          </p:sp>
          <p:sp>
            <p:nvSpPr>
              <p:cNvPr id="290884" name="Text Box 68"/>
              <p:cNvSpPr txBox="1">
                <a:spLocks noChangeArrowheads="1"/>
              </p:cNvSpPr>
              <p:nvPr/>
            </p:nvSpPr>
            <p:spPr bwMode="auto">
              <a:xfrm>
                <a:off x="2997" y="2155"/>
                <a:ext cx="756"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自転車置場</a:t>
                </a:r>
              </a:p>
            </p:txBody>
          </p:sp>
          <p:sp>
            <p:nvSpPr>
              <p:cNvPr id="290885" name="Text Box 69"/>
              <p:cNvSpPr txBox="1">
                <a:spLocks noChangeArrowheads="1"/>
              </p:cNvSpPr>
              <p:nvPr/>
            </p:nvSpPr>
            <p:spPr bwMode="auto">
              <a:xfrm>
                <a:off x="3830" y="2155"/>
                <a:ext cx="458"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パンク</a:t>
                </a:r>
              </a:p>
            </p:txBody>
          </p:sp>
          <p:sp>
            <p:nvSpPr>
              <p:cNvPr id="290886" name="Text Box 70"/>
              <p:cNvSpPr txBox="1">
                <a:spLocks noChangeArrowheads="1"/>
              </p:cNvSpPr>
              <p:nvPr/>
            </p:nvSpPr>
            <p:spPr bwMode="auto">
              <a:xfrm>
                <a:off x="4392" y="2158"/>
                <a:ext cx="818"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チェーン切れ</a:t>
                </a:r>
              </a:p>
            </p:txBody>
          </p:sp>
          <p:sp>
            <p:nvSpPr>
              <p:cNvPr id="290887" name="Text Box 71"/>
              <p:cNvSpPr txBox="1">
                <a:spLocks noChangeArrowheads="1"/>
              </p:cNvSpPr>
              <p:nvPr/>
            </p:nvSpPr>
            <p:spPr bwMode="auto">
              <a:xfrm>
                <a:off x="40" y="2415"/>
                <a:ext cx="372"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転倒</a:t>
                </a:r>
              </a:p>
            </p:txBody>
          </p:sp>
          <p:sp>
            <p:nvSpPr>
              <p:cNvPr id="290888" name="Text Box 72"/>
              <p:cNvSpPr txBox="1">
                <a:spLocks noChangeArrowheads="1"/>
              </p:cNvSpPr>
              <p:nvPr/>
            </p:nvSpPr>
            <p:spPr bwMode="auto">
              <a:xfrm>
                <a:off x="417" y="2415"/>
                <a:ext cx="628"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交通違反</a:t>
                </a:r>
              </a:p>
            </p:txBody>
          </p:sp>
          <p:sp>
            <p:nvSpPr>
              <p:cNvPr id="290889" name="Text Box 73"/>
              <p:cNvSpPr txBox="1">
                <a:spLocks noChangeArrowheads="1"/>
              </p:cNvSpPr>
              <p:nvPr/>
            </p:nvSpPr>
            <p:spPr bwMode="auto">
              <a:xfrm>
                <a:off x="1578" y="2418"/>
                <a:ext cx="500"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置場所</a:t>
                </a:r>
              </a:p>
            </p:txBody>
          </p:sp>
          <p:sp>
            <p:nvSpPr>
              <p:cNvPr id="290890" name="Text Box 74"/>
              <p:cNvSpPr txBox="1">
                <a:spLocks noChangeArrowheads="1"/>
              </p:cNvSpPr>
              <p:nvPr/>
            </p:nvSpPr>
            <p:spPr bwMode="auto">
              <a:xfrm>
                <a:off x="1067" y="2418"/>
                <a:ext cx="500"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駐車場</a:t>
                </a:r>
              </a:p>
            </p:txBody>
          </p:sp>
          <p:sp>
            <p:nvSpPr>
              <p:cNvPr id="290891" name="Text Box 75"/>
              <p:cNvSpPr txBox="1">
                <a:spLocks noChangeArrowheads="1"/>
              </p:cNvSpPr>
              <p:nvPr/>
            </p:nvSpPr>
            <p:spPr bwMode="auto">
              <a:xfrm>
                <a:off x="2084" y="2412"/>
                <a:ext cx="468"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相乗り</a:t>
                </a:r>
              </a:p>
            </p:txBody>
          </p:sp>
          <p:sp>
            <p:nvSpPr>
              <p:cNvPr id="290892" name="Text Box 76"/>
              <p:cNvSpPr txBox="1">
                <a:spLocks noChangeArrowheads="1"/>
              </p:cNvSpPr>
              <p:nvPr/>
            </p:nvSpPr>
            <p:spPr bwMode="auto">
              <a:xfrm>
                <a:off x="2613" y="2412"/>
                <a:ext cx="628"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自家用車</a:t>
                </a:r>
              </a:p>
            </p:txBody>
          </p:sp>
          <p:sp>
            <p:nvSpPr>
              <p:cNvPr id="290893" name="Text Box 77"/>
              <p:cNvSpPr txBox="1">
                <a:spLocks noChangeArrowheads="1"/>
              </p:cNvSpPr>
              <p:nvPr/>
            </p:nvSpPr>
            <p:spPr bwMode="auto">
              <a:xfrm>
                <a:off x="3294" y="2412"/>
                <a:ext cx="739"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待ち合わせ</a:t>
                </a:r>
              </a:p>
            </p:txBody>
          </p:sp>
          <p:sp>
            <p:nvSpPr>
              <p:cNvPr id="290894" name="Text Box 78"/>
              <p:cNvSpPr txBox="1">
                <a:spLocks noChangeArrowheads="1"/>
              </p:cNvSpPr>
              <p:nvPr/>
            </p:nvSpPr>
            <p:spPr bwMode="auto">
              <a:xfrm>
                <a:off x="4120" y="2415"/>
                <a:ext cx="372"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距離</a:t>
                </a:r>
              </a:p>
            </p:txBody>
          </p:sp>
          <p:sp>
            <p:nvSpPr>
              <p:cNvPr id="290895" name="Text Box 79"/>
              <p:cNvSpPr txBox="1">
                <a:spLocks noChangeArrowheads="1"/>
              </p:cNvSpPr>
              <p:nvPr/>
            </p:nvSpPr>
            <p:spPr bwMode="auto">
              <a:xfrm>
                <a:off x="4513" y="2415"/>
                <a:ext cx="372"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歩道</a:t>
                </a:r>
              </a:p>
            </p:txBody>
          </p:sp>
          <p:sp>
            <p:nvSpPr>
              <p:cNvPr id="290896" name="Text Box 80"/>
              <p:cNvSpPr txBox="1">
                <a:spLocks noChangeArrowheads="1"/>
              </p:cNvSpPr>
              <p:nvPr/>
            </p:nvSpPr>
            <p:spPr bwMode="auto">
              <a:xfrm>
                <a:off x="40" y="2671"/>
                <a:ext cx="453"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バイク</a:t>
                </a:r>
              </a:p>
            </p:txBody>
          </p:sp>
          <p:sp>
            <p:nvSpPr>
              <p:cNvPr id="290897" name="Text Box 81"/>
              <p:cNvSpPr txBox="1">
                <a:spLocks noChangeArrowheads="1"/>
              </p:cNvSpPr>
              <p:nvPr/>
            </p:nvSpPr>
            <p:spPr bwMode="auto">
              <a:xfrm>
                <a:off x="553" y="2671"/>
                <a:ext cx="361"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バス</a:t>
                </a:r>
              </a:p>
            </p:txBody>
          </p:sp>
          <p:sp>
            <p:nvSpPr>
              <p:cNvPr id="290898" name="Text Box 82"/>
              <p:cNvSpPr txBox="1">
                <a:spLocks noChangeArrowheads="1"/>
              </p:cNvSpPr>
              <p:nvPr/>
            </p:nvSpPr>
            <p:spPr bwMode="auto">
              <a:xfrm>
                <a:off x="1338" y="2677"/>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本数</a:t>
                </a:r>
              </a:p>
            </p:txBody>
          </p:sp>
          <p:sp>
            <p:nvSpPr>
              <p:cNvPr id="290899" name="Text Box 83"/>
              <p:cNvSpPr txBox="1">
                <a:spLocks noChangeArrowheads="1"/>
              </p:cNvSpPr>
              <p:nvPr/>
            </p:nvSpPr>
            <p:spPr bwMode="auto">
              <a:xfrm>
                <a:off x="931" y="2677"/>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満員</a:t>
                </a:r>
              </a:p>
            </p:txBody>
          </p:sp>
          <p:sp>
            <p:nvSpPr>
              <p:cNvPr id="290900" name="Text Box 84"/>
              <p:cNvSpPr txBox="1">
                <a:spLocks noChangeArrowheads="1"/>
              </p:cNvSpPr>
              <p:nvPr/>
            </p:nvSpPr>
            <p:spPr bwMode="auto">
              <a:xfrm>
                <a:off x="1732" y="2668"/>
                <a:ext cx="316"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スト</a:t>
                </a:r>
              </a:p>
            </p:txBody>
          </p:sp>
          <p:sp>
            <p:nvSpPr>
              <p:cNvPr id="290901" name="Text Box 85"/>
              <p:cNvSpPr txBox="1">
                <a:spLocks noChangeArrowheads="1"/>
              </p:cNvSpPr>
              <p:nvPr/>
            </p:nvSpPr>
            <p:spPr bwMode="auto">
              <a:xfrm>
                <a:off x="2093" y="2668"/>
                <a:ext cx="596"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乗り遅れ</a:t>
                </a:r>
              </a:p>
            </p:txBody>
          </p:sp>
          <p:sp>
            <p:nvSpPr>
              <p:cNvPr id="290902" name="Text Box 86"/>
              <p:cNvSpPr txBox="1">
                <a:spLocks noChangeArrowheads="1"/>
              </p:cNvSpPr>
              <p:nvPr/>
            </p:nvSpPr>
            <p:spPr bwMode="auto">
              <a:xfrm>
                <a:off x="2750" y="2668"/>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渋滞</a:t>
                </a:r>
              </a:p>
            </p:txBody>
          </p:sp>
          <p:sp>
            <p:nvSpPr>
              <p:cNvPr id="290903" name="Text Box 87"/>
              <p:cNvSpPr txBox="1">
                <a:spLocks noChangeArrowheads="1"/>
              </p:cNvSpPr>
              <p:nvPr/>
            </p:nvSpPr>
            <p:spPr bwMode="auto">
              <a:xfrm>
                <a:off x="3151" y="2671"/>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道路</a:t>
                </a:r>
              </a:p>
            </p:txBody>
          </p:sp>
          <p:sp>
            <p:nvSpPr>
              <p:cNvPr id="290904" name="Text Box 88"/>
              <p:cNvSpPr txBox="1">
                <a:spLocks noChangeArrowheads="1"/>
              </p:cNvSpPr>
              <p:nvPr/>
            </p:nvSpPr>
            <p:spPr bwMode="auto">
              <a:xfrm>
                <a:off x="3560" y="2671"/>
                <a:ext cx="245"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車</a:t>
                </a:r>
              </a:p>
            </p:txBody>
          </p:sp>
          <p:sp>
            <p:nvSpPr>
              <p:cNvPr id="290905" name="Text Box 89"/>
              <p:cNvSpPr txBox="1">
                <a:spLocks noChangeArrowheads="1"/>
              </p:cNvSpPr>
              <p:nvPr/>
            </p:nvSpPr>
            <p:spPr bwMode="auto">
              <a:xfrm>
                <a:off x="3833" y="2671"/>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故障</a:t>
                </a:r>
              </a:p>
            </p:txBody>
          </p:sp>
          <p:sp>
            <p:nvSpPr>
              <p:cNvPr id="290906" name="Text Box 90"/>
              <p:cNvSpPr txBox="1">
                <a:spLocks noChangeArrowheads="1"/>
              </p:cNvSpPr>
              <p:nvPr/>
            </p:nvSpPr>
            <p:spPr bwMode="auto">
              <a:xfrm>
                <a:off x="41" y="2928"/>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混雑</a:t>
                </a:r>
              </a:p>
            </p:txBody>
          </p:sp>
          <p:sp>
            <p:nvSpPr>
              <p:cNvPr id="290907" name="Text Box 91"/>
              <p:cNvSpPr txBox="1">
                <a:spLocks noChangeArrowheads="1"/>
              </p:cNvSpPr>
              <p:nvPr/>
            </p:nvSpPr>
            <p:spPr bwMode="auto">
              <a:xfrm>
                <a:off x="410" y="2931"/>
                <a:ext cx="998"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ベルのかけ忘れ</a:t>
                </a:r>
              </a:p>
            </p:txBody>
          </p:sp>
          <p:sp>
            <p:nvSpPr>
              <p:cNvPr id="290908" name="Text Box 92"/>
              <p:cNvSpPr txBox="1">
                <a:spLocks noChangeArrowheads="1"/>
              </p:cNvSpPr>
              <p:nvPr/>
            </p:nvSpPr>
            <p:spPr bwMode="auto">
              <a:xfrm>
                <a:off x="1483" y="2931"/>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故障</a:t>
                </a:r>
              </a:p>
            </p:txBody>
          </p:sp>
          <p:sp>
            <p:nvSpPr>
              <p:cNvPr id="290909" name="Text Box 93"/>
              <p:cNvSpPr txBox="1">
                <a:spLocks noChangeArrowheads="1"/>
              </p:cNvSpPr>
              <p:nvPr/>
            </p:nvSpPr>
            <p:spPr bwMode="auto">
              <a:xfrm>
                <a:off x="1877" y="2925"/>
                <a:ext cx="628"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電池切れ</a:t>
                </a:r>
              </a:p>
            </p:txBody>
          </p:sp>
          <p:sp>
            <p:nvSpPr>
              <p:cNvPr id="290910" name="Text Box 94"/>
              <p:cNvSpPr txBox="1">
                <a:spLocks noChangeArrowheads="1"/>
              </p:cNvSpPr>
              <p:nvPr/>
            </p:nvSpPr>
            <p:spPr bwMode="auto">
              <a:xfrm>
                <a:off x="4327" y="615"/>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速度</a:t>
                </a:r>
              </a:p>
            </p:txBody>
          </p:sp>
          <p:sp>
            <p:nvSpPr>
              <p:cNvPr id="290911" name="Text Box 95"/>
              <p:cNvSpPr txBox="1">
                <a:spLocks noChangeArrowheads="1"/>
              </p:cNvSpPr>
              <p:nvPr/>
            </p:nvSpPr>
            <p:spPr bwMode="auto">
              <a:xfrm>
                <a:off x="3528" y="1127"/>
                <a:ext cx="591"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寝苦しい</a:t>
                </a:r>
              </a:p>
            </p:txBody>
          </p:sp>
          <p:sp>
            <p:nvSpPr>
              <p:cNvPr id="290912" name="Text Box 96"/>
              <p:cNvSpPr txBox="1">
                <a:spLocks noChangeArrowheads="1"/>
              </p:cNvSpPr>
              <p:nvPr/>
            </p:nvSpPr>
            <p:spPr bwMode="auto">
              <a:xfrm>
                <a:off x="4233" y="1127"/>
                <a:ext cx="535"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スリップ</a:t>
                </a:r>
              </a:p>
            </p:txBody>
          </p:sp>
          <p:sp>
            <p:nvSpPr>
              <p:cNvPr id="290913" name="Text Box 97"/>
              <p:cNvSpPr txBox="1">
                <a:spLocks noChangeArrowheads="1"/>
              </p:cNvSpPr>
              <p:nvPr/>
            </p:nvSpPr>
            <p:spPr bwMode="auto">
              <a:xfrm>
                <a:off x="2518" y="1381"/>
                <a:ext cx="500"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飛行機</a:t>
                </a:r>
              </a:p>
            </p:txBody>
          </p:sp>
          <p:sp>
            <p:nvSpPr>
              <p:cNvPr id="290914" name="Text Box 98"/>
              <p:cNvSpPr txBox="1">
                <a:spLocks noChangeArrowheads="1"/>
              </p:cNvSpPr>
              <p:nvPr/>
            </p:nvSpPr>
            <p:spPr bwMode="auto">
              <a:xfrm>
                <a:off x="5025" y="1650"/>
                <a:ext cx="500"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指導力</a:t>
                </a:r>
              </a:p>
            </p:txBody>
          </p:sp>
          <p:sp>
            <p:nvSpPr>
              <p:cNvPr id="290915" name="Text Box 99"/>
              <p:cNvSpPr txBox="1">
                <a:spLocks noChangeArrowheads="1"/>
              </p:cNvSpPr>
              <p:nvPr/>
            </p:nvSpPr>
            <p:spPr bwMode="auto">
              <a:xfrm>
                <a:off x="4226" y="2666"/>
                <a:ext cx="628"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並行車線</a:t>
                </a:r>
              </a:p>
            </p:txBody>
          </p:sp>
          <p:sp>
            <p:nvSpPr>
              <p:cNvPr id="290916" name="Text Box 100"/>
              <p:cNvSpPr txBox="1">
                <a:spLocks noChangeArrowheads="1"/>
              </p:cNvSpPr>
              <p:nvPr/>
            </p:nvSpPr>
            <p:spPr bwMode="auto">
              <a:xfrm>
                <a:off x="4899" y="2666"/>
                <a:ext cx="584"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乗り換え</a:t>
                </a:r>
              </a:p>
            </p:txBody>
          </p:sp>
        </p:grpSp>
        <p:sp>
          <p:nvSpPr>
            <p:cNvPr id="290917" name="Text Box 101"/>
            <p:cNvSpPr txBox="1">
              <a:spLocks noChangeArrowheads="1"/>
            </p:cNvSpPr>
            <p:nvPr/>
          </p:nvSpPr>
          <p:spPr bwMode="auto">
            <a:xfrm>
              <a:off x="126" y="376"/>
              <a:ext cx="761" cy="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600" b="1" u="sng">
                  <a:latin typeface="Arial" charset="0"/>
                </a:rPr>
                <a:t>要因の摘出</a:t>
              </a:r>
            </a:p>
          </p:txBody>
        </p:sp>
      </p:grpSp>
      <p:sp>
        <p:nvSpPr>
          <p:cNvPr id="290919" name="Text Box 103"/>
          <p:cNvSpPr txBox="1">
            <a:spLocks noChangeArrowheads="1"/>
          </p:cNvSpPr>
          <p:nvPr/>
        </p:nvSpPr>
        <p:spPr bwMode="auto">
          <a:xfrm>
            <a:off x="8562975" y="100013"/>
            <a:ext cx="4953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２４</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0819"/>
                                        </p:tgtEl>
                                        <p:attrNameLst>
                                          <p:attrName>style.visibility</p:attrName>
                                        </p:attrNameLst>
                                      </p:cBhvr>
                                      <p:to>
                                        <p:strVal val="visible"/>
                                      </p:to>
                                    </p:set>
                                    <p:anim calcmode="lin" valueType="num">
                                      <p:cBhvr additive="base">
                                        <p:cTn id="7" dur="500" fill="hold"/>
                                        <p:tgtEl>
                                          <p:spTgt spid="290819"/>
                                        </p:tgtEl>
                                        <p:attrNameLst>
                                          <p:attrName>ppt_x</p:attrName>
                                        </p:attrNameLst>
                                      </p:cBhvr>
                                      <p:tavLst>
                                        <p:tav tm="0">
                                          <p:val>
                                            <p:strVal val="0-#ppt_w/2"/>
                                          </p:val>
                                        </p:tav>
                                        <p:tav tm="100000">
                                          <p:val>
                                            <p:strVal val="#ppt_x"/>
                                          </p:val>
                                        </p:tav>
                                      </p:tavLst>
                                    </p:anim>
                                    <p:anim calcmode="lin" valueType="num">
                                      <p:cBhvr additive="base">
                                        <p:cTn id="8" dur="500" fill="hold"/>
                                        <p:tgtEl>
                                          <p:spTgt spid="29081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290820"/>
                                        </p:tgtEl>
                                        <p:attrNameLst>
                                          <p:attrName>style.visibility</p:attrName>
                                        </p:attrNameLst>
                                      </p:cBhvr>
                                      <p:to>
                                        <p:strVal val="visible"/>
                                      </p:to>
                                    </p:set>
                                    <p:anim calcmode="lin" valueType="num">
                                      <p:cBhvr additive="base">
                                        <p:cTn id="13" dur="500" fill="hold"/>
                                        <p:tgtEl>
                                          <p:spTgt spid="290820"/>
                                        </p:tgtEl>
                                        <p:attrNameLst>
                                          <p:attrName>ppt_x</p:attrName>
                                        </p:attrNameLst>
                                      </p:cBhvr>
                                      <p:tavLst>
                                        <p:tav tm="0">
                                          <p:val>
                                            <p:strVal val="0-#ppt_w/2"/>
                                          </p:val>
                                        </p:tav>
                                        <p:tav tm="100000">
                                          <p:val>
                                            <p:strVal val="#ppt_x"/>
                                          </p:val>
                                        </p:tav>
                                      </p:tavLst>
                                    </p:anim>
                                    <p:anim calcmode="lin" valueType="num">
                                      <p:cBhvr additive="base">
                                        <p:cTn id="14" dur="500" fill="hold"/>
                                        <p:tgtEl>
                                          <p:spTgt spid="2908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0819" grpId="0" animBg="1"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2007" name="Group 167"/>
          <p:cNvGrpSpPr>
            <a:grpSpLocks/>
          </p:cNvGrpSpPr>
          <p:nvPr/>
        </p:nvGrpSpPr>
        <p:grpSpPr bwMode="auto">
          <a:xfrm>
            <a:off x="6778625" y="3814763"/>
            <a:ext cx="2206625" cy="2830512"/>
            <a:chOff x="4270" y="2403"/>
            <a:chExt cx="1390" cy="1783"/>
          </a:xfrm>
        </p:grpSpPr>
        <p:sp>
          <p:nvSpPr>
            <p:cNvPr id="291988" name="AutoShape 148"/>
            <p:cNvSpPr>
              <a:spLocks noChangeArrowheads="1"/>
            </p:cNvSpPr>
            <p:nvPr/>
          </p:nvSpPr>
          <p:spPr bwMode="auto">
            <a:xfrm>
              <a:off x="4270" y="2637"/>
              <a:ext cx="1390" cy="1549"/>
            </a:xfrm>
            <a:prstGeom prst="roundRect">
              <a:avLst>
                <a:gd name="adj" fmla="val 7407"/>
              </a:avLst>
            </a:prstGeom>
            <a:solidFill>
              <a:schemeClr val="bg1"/>
            </a:solidFill>
            <a:ln w="28575" algn="ctr">
              <a:solidFill>
                <a:srgbClr val="66006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1993" name="Text Box 153"/>
            <p:cNvSpPr txBox="1">
              <a:spLocks noChangeArrowheads="1"/>
            </p:cNvSpPr>
            <p:nvPr/>
          </p:nvSpPr>
          <p:spPr bwMode="auto">
            <a:xfrm>
              <a:off x="4610" y="2403"/>
              <a:ext cx="63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800" b="1">
                  <a:solidFill>
                    <a:srgbClr val="660066"/>
                  </a:solidFill>
                  <a:latin typeface="Arial" charset="0"/>
                  <a:ea typeface="HGP創英角ﾎﾟｯﾌﾟ体" pitchFamily="50" charset="-128"/>
                </a:rPr>
                <a:t>職　場</a:t>
              </a:r>
            </a:p>
          </p:txBody>
        </p:sp>
      </p:grpSp>
      <p:grpSp>
        <p:nvGrpSpPr>
          <p:cNvPr id="292005" name="Group 165"/>
          <p:cNvGrpSpPr>
            <a:grpSpLocks/>
          </p:cNvGrpSpPr>
          <p:nvPr/>
        </p:nvGrpSpPr>
        <p:grpSpPr bwMode="auto">
          <a:xfrm>
            <a:off x="3708400" y="3792538"/>
            <a:ext cx="2871788" cy="2857500"/>
            <a:chOff x="2336" y="2389"/>
            <a:chExt cx="1809" cy="1800"/>
          </a:xfrm>
        </p:grpSpPr>
        <p:sp>
          <p:nvSpPr>
            <p:cNvPr id="291987" name="AutoShape 147"/>
            <p:cNvSpPr>
              <a:spLocks noChangeArrowheads="1"/>
            </p:cNvSpPr>
            <p:nvPr/>
          </p:nvSpPr>
          <p:spPr bwMode="auto">
            <a:xfrm>
              <a:off x="2336" y="2612"/>
              <a:ext cx="1809" cy="1577"/>
            </a:xfrm>
            <a:prstGeom prst="roundRect">
              <a:avLst>
                <a:gd name="adj" fmla="val 7407"/>
              </a:avLst>
            </a:prstGeom>
            <a:solidFill>
              <a:schemeClr val="bg1"/>
            </a:solidFill>
            <a:ln w="28575" algn="ctr">
              <a:solidFill>
                <a:srgbClr val="00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1991" name="Text Box 151"/>
            <p:cNvSpPr txBox="1">
              <a:spLocks noChangeArrowheads="1"/>
            </p:cNvSpPr>
            <p:nvPr/>
          </p:nvSpPr>
          <p:spPr bwMode="auto">
            <a:xfrm>
              <a:off x="2951" y="2389"/>
              <a:ext cx="58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800" b="1">
                  <a:solidFill>
                    <a:srgbClr val="00CC00"/>
                  </a:solidFill>
                  <a:latin typeface="Arial" charset="0"/>
                  <a:ea typeface="HGP創英角ﾎﾟｯﾌﾟ体" pitchFamily="50" charset="-128"/>
                </a:rPr>
                <a:t>環　境</a:t>
              </a:r>
            </a:p>
          </p:txBody>
        </p:sp>
      </p:grpSp>
      <p:grpSp>
        <p:nvGrpSpPr>
          <p:cNvPr id="292003" name="Group 163"/>
          <p:cNvGrpSpPr>
            <a:grpSpLocks/>
          </p:cNvGrpSpPr>
          <p:nvPr/>
        </p:nvGrpSpPr>
        <p:grpSpPr bwMode="auto">
          <a:xfrm>
            <a:off x="177800" y="4502150"/>
            <a:ext cx="3328988" cy="2179638"/>
            <a:chOff x="112" y="2836"/>
            <a:chExt cx="2097" cy="1373"/>
          </a:xfrm>
        </p:grpSpPr>
        <p:sp>
          <p:nvSpPr>
            <p:cNvPr id="291907" name="AutoShape 67"/>
            <p:cNvSpPr>
              <a:spLocks noChangeArrowheads="1"/>
            </p:cNvSpPr>
            <p:nvPr/>
          </p:nvSpPr>
          <p:spPr bwMode="auto">
            <a:xfrm>
              <a:off x="112" y="3058"/>
              <a:ext cx="2097" cy="1151"/>
            </a:xfrm>
            <a:prstGeom prst="roundRect">
              <a:avLst>
                <a:gd name="adj" fmla="val 7407"/>
              </a:avLst>
            </a:prstGeom>
            <a:solidFill>
              <a:schemeClr val="bg1"/>
            </a:solidFill>
            <a:ln w="28575" algn="ctr">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1990" name="Text Box 150"/>
            <p:cNvSpPr txBox="1">
              <a:spLocks noChangeArrowheads="1"/>
            </p:cNvSpPr>
            <p:nvPr/>
          </p:nvSpPr>
          <p:spPr bwMode="auto">
            <a:xfrm>
              <a:off x="819" y="2836"/>
              <a:ext cx="58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800" b="1">
                  <a:solidFill>
                    <a:schemeClr val="accent2"/>
                  </a:solidFill>
                  <a:latin typeface="Arial" charset="0"/>
                  <a:ea typeface="HGP創英角ﾎﾟｯﾌﾟ体" pitchFamily="50" charset="-128"/>
                </a:rPr>
                <a:t>道　路</a:t>
              </a:r>
            </a:p>
          </p:txBody>
        </p:sp>
      </p:grpSp>
      <p:grpSp>
        <p:nvGrpSpPr>
          <p:cNvPr id="292001" name="Group 161"/>
          <p:cNvGrpSpPr>
            <a:grpSpLocks/>
          </p:cNvGrpSpPr>
          <p:nvPr/>
        </p:nvGrpSpPr>
        <p:grpSpPr bwMode="auto">
          <a:xfrm>
            <a:off x="3694113" y="855663"/>
            <a:ext cx="5264150" cy="2584450"/>
            <a:chOff x="2327" y="539"/>
            <a:chExt cx="3316" cy="1628"/>
          </a:xfrm>
        </p:grpSpPr>
        <p:sp>
          <p:nvSpPr>
            <p:cNvPr id="291939" name="AutoShape 99"/>
            <p:cNvSpPr>
              <a:spLocks noChangeArrowheads="1"/>
            </p:cNvSpPr>
            <p:nvPr/>
          </p:nvSpPr>
          <p:spPr bwMode="auto">
            <a:xfrm>
              <a:off x="2327" y="795"/>
              <a:ext cx="3316" cy="1372"/>
            </a:xfrm>
            <a:prstGeom prst="roundRect">
              <a:avLst>
                <a:gd name="adj" fmla="val 7407"/>
              </a:avLst>
            </a:prstGeom>
            <a:solidFill>
              <a:schemeClr val="bg1"/>
            </a:solidFill>
            <a:ln w="28575" algn="ctr">
              <a:solidFill>
                <a:srgbClr val="008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1992" name="Text Box 152"/>
            <p:cNvSpPr txBox="1">
              <a:spLocks noChangeArrowheads="1"/>
            </p:cNvSpPr>
            <p:nvPr/>
          </p:nvSpPr>
          <p:spPr bwMode="auto">
            <a:xfrm>
              <a:off x="3769" y="539"/>
              <a:ext cx="28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800" b="1">
                  <a:solidFill>
                    <a:srgbClr val="339966"/>
                  </a:solidFill>
                  <a:latin typeface="Arial" charset="0"/>
                  <a:ea typeface="HGP創英角ﾎﾟｯﾌﾟ体" pitchFamily="50" charset="-128"/>
                </a:rPr>
                <a:t>人</a:t>
              </a:r>
            </a:p>
          </p:txBody>
        </p:sp>
      </p:grpSp>
      <p:grpSp>
        <p:nvGrpSpPr>
          <p:cNvPr id="292009" name="Group 169"/>
          <p:cNvGrpSpPr>
            <a:grpSpLocks/>
          </p:cNvGrpSpPr>
          <p:nvPr/>
        </p:nvGrpSpPr>
        <p:grpSpPr bwMode="auto">
          <a:xfrm>
            <a:off x="220663" y="903288"/>
            <a:ext cx="3328987" cy="3567112"/>
            <a:chOff x="139" y="569"/>
            <a:chExt cx="2097" cy="2247"/>
          </a:xfrm>
        </p:grpSpPr>
        <p:sp>
          <p:nvSpPr>
            <p:cNvPr id="291885" name="AutoShape 45"/>
            <p:cNvSpPr>
              <a:spLocks noChangeArrowheads="1"/>
            </p:cNvSpPr>
            <p:nvPr/>
          </p:nvSpPr>
          <p:spPr bwMode="auto">
            <a:xfrm>
              <a:off x="139" y="776"/>
              <a:ext cx="2097" cy="2040"/>
            </a:xfrm>
            <a:prstGeom prst="roundRect">
              <a:avLst>
                <a:gd name="adj" fmla="val 7407"/>
              </a:avLst>
            </a:prstGeom>
            <a:solidFill>
              <a:schemeClr val="bg1"/>
            </a:solidFill>
            <a:ln w="28575" algn="ctr">
              <a:solidFill>
                <a:srgbClr val="FF33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1989" name="Text Box 149"/>
            <p:cNvSpPr txBox="1">
              <a:spLocks noChangeArrowheads="1"/>
            </p:cNvSpPr>
            <p:nvPr/>
          </p:nvSpPr>
          <p:spPr bwMode="auto">
            <a:xfrm>
              <a:off x="786" y="569"/>
              <a:ext cx="76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800" b="1">
                  <a:solidFill>
                    <a:srgbClr val="FF0000"/>
                  </a:solidFill>
                  <a:latin typeface="Arial" charset="0"/>
                  <a:ea typeface="HGP創英角ﾎﾟｯﾌﾟ体" pitchFamily="50" charset="-128"/>
                </a:rPr>
                <a:t>通勤方法</a:t>
              </a:r>
            </a:p>
          </p:txBody>
        </p:sp>
      </p:grpSp>
      <p:sp>
        <p:nvSpPr>
          <p:cNvPr id="291842" name="Rectangle 2"/>
          <p:cNvSpPr>
            <a:spLocks noChangeArrowheads="1"/>
          </p:cNvSpPr>
          <p:nvPr/>
        </p:nvSpPr>
        <p:spPr bwMode="auto">
          <a:xfrm>
            <a:off x="393700" y="285750"/>
            <a:ext cx="3675063" cy="457200"/>
          </a:xfrm>
          <a:prstGeom prst="rect">
            <a:avLst/>
          </a:prstGeom>
          <a:solidFill>
            <a:srgbClr val="66FF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000">
                <a:solidFill>
                  <a:srgbClr val="000066"/>
                </a:solidFill>
                <a:latin typeface="HGP創英角ﾎﾟｯﾌﾟ体" pitchFamily="50" charset="-128"/>
                <a:ea typeface="HGP創英角ﾎﾟｯﾌﾟ体" pitchFamily="50" charset="-128"/>
              </a:rPr>
              <a:t>手順 ５</a:t>
            </a:r>
            <a:r>
              <a:rPr lang="ja-JP" altLang="en-US" sz="2400">
                <a:solidFill>
                  <a:srgbClr val="000066"/>
                </a:solidFill>
                <a:latin typeface="HGP創英角ﾎﾟｯﾌﾟ体" pitchFamily="50" charset="-128"/>
                <a:ea typeface="HGP創英角ﾎﾟｯﾌﾟ体" pitchFamily="50" charset="-128"/>
              </a:rPr>
              <a:t>　カードの分類を行う</a:t>
            </a:r>
          </a:p>
        </p:txBody>
      </p:sp>
      <p:grpSp>
        <p:nvGrpSpPr>
          <p:cNvPr id="292002" name="Group 162"/>
          <p:cNvGrpSpPr>
            <a:grpSpLocks/>
          </p:cNvGrpSpPr>
          <p:nvPr/>
        </p:nvGrpSpPr>
        <p:grpSpPr bwMode="auto">
          <a:xfrm>
            <a:off x="492125" y="4846638"/>
            <a:ext cx="2757488" cy="1736725"/>
            <a:chOff x="301" y="3053"/>
            <a:chExt cx="1737" cy="1094"/>
          </a:xfrm>
        </p:grpSpPr>
        <p:sp>
          <p:nvSpPr>
            <p:cNvPr id="291903" name="AutoShape 63"/>
            <p:cNvSpPr>
              <a:spLocks noChangeArrowheads="1"/>
            </p:cNvSpPr>
            <p:nvPr/>
          </p:nvSpPr>
          <p:spPr bwMode="auto">
            <a:xfrm>
              <a:off x="1440" y="3819"/>
              <a:ext cx="489" cy="169"/>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1904" name="AutoShape 64"/>
            <p:cNvSpPr>
              <a:spLocks noChangeArrowheads="1"/>
            </p:cNvSpPr>
            <p:nvPr/>
          </p:nvSpPr>
          <p:spPr bwMode="auto">
            <a:xfrm>
              <a:off x="1435" y="3235"/>
              <a:ext cx="598" cy="294"/>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1905" name="AutoShape 65"/>
            <p:cNvSpPr>
              <a:spLocks noChangeArrowheads="1"/>
            </p:cNvSpPr>
            <p:nvPr/>
          </p:nvSpPr>
          <p:spPr bwMode="auto">
            <a:xfrm>
              <a:off x="318" y="3236"/>
              <a:ext cx="707" cy="389"/>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1906" name="AutoShape 66"/>
            <p:cNvSpPr>
              <a:spLocks noChangeArrowheads="1"/>
            </p:cNvSpPr>
            <p:nvPr/>
          </p:nvSpPr>
          <p:spPr bwMode="auto">
            <a:xfrm>
              <a:off x="319" y="3817"/>
              <a:ext cx="660" cy="330"/>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1886" name="Text Box 46"/>
            <p:cNvSpPr txBox="1">
              <a:spLocks noChangeArrowheads="1"/>
            </p:cNvSpPr>
            <p:nvPr/>
          </p:nvSpPr>
          <p:spPr bwMode="auto">
            <a:xfrm>
              <a:off x="329" y="3167"/>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信号</a:t>
              </a:r>
            </a:p>
          </p:txBody>
        </p:sp>
        <p:sp>
          <p:nvSpPr>
            <p:cNvPr id="291887" name="Text Box 47"/>
            <p:cNvSpPr txBox="1">
              <a:spLocks noChangeArrowheads="1"/>
            </p:cNvSpPr>
            <p:nvPr/>
          </p:nvSpPr>
          <p:spPr bwMode="auto">
            <a:xfrm>
              <a:off x="1433" y="3168"/>
              <a:ext cx="374"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カーブ</a:t>
              </a:r>
            </a:p>
          </p:txBody>
        </p:sp>
        <p:sp>
          <p:nvSpPr>
            <p:cNvPr id="291888" name="Text Box 48"/>
            <p:cNvSpPr txBox="1">
              <a:spLocks noChangeArrowheads="1"/>
            </p:cNvSpPr>
            <p:nvPr/>
          </p:nvSpPr>
          <p:spPr bwMode="auto">
            <a:xfrm>
              <a:off x="580" y="3169"/>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踏切</a:t>
              </a:r>
            </a:p>
          </p:txBody>
        </p:sp>
        <p:sp>
          <p:nvSpPr>
            <p:cNvPr id="291889" name="Text Box 49"/>
            <p:cNvSpPr txBox="1">
              <a:spLocks noChangeArrowheads="1"/>
            </p:cNvSpPr>
            <p:nvPr/>
          </p:nvSpPr>
          <p:spPr bwMode="auto">
            <a:xfrm>
              <a:off x="301" y="3873"/>
              <a:ext cx="390" cy="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せまい</a:t>
              </a:r>
            </a:p>
          </p:txBody>
        </p:sp>
        <p:sp>
          <p:nvSpPr>
            <p:cNvPr id="291890" name="Text Box 50"/>
            <p:cNvSpPr txBox="1">
              <a:spLocks noChangeArrowheads="1"/>
            </p:cNvSpPr>
            <p:nvPr/>
          </p:nvSpPr>
          <p:spPr bwMode="auto">
            <a:xfrm>
              <a:off x="1794" y="3171"/>
              <a:ext cx="212"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坂</a:t>
              </a:r>
            </a:p>
          </p:txBody>
        </p:sp>
        <p:sp>
          <p:nvSpPr>
            <p:cNvPr id="291891" name="Text Box 51"/>
            <p:cNvSpPr txBox="1">
              <a:spLocks noChangeArrowheads="1"/>
            </p:cNvSpPr>
            <p:nvPr/>
          </p:nvSpPr>
          <p:spPr bwMode="auto">
            <a:xfrm>
              <a:off x="1437" y="3277"/>
              <a:ext cx="596"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未舗装道路</a:t>
              </a:r>
            </a:p>
          </p:txBody>
        </p:sp>
        <p:sp>
          <p:nvSpPr>
            <p:cNvPr id="291892" name="Text Box 52"/>
            <p:cNvSpPr txBox="1">
              <a:spLocks noChangeArrowheads="1"/>
            </p:cNvSpPr>
            <p:nvPr/>
          </p:nvSpPr>
          <p:spPr bwMode="auto">
            <a:xfrm>
              <a:off x="335" y="3278"/>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事故</a:t>
              </a:r>
            </a:p>
          </p:txBody>
        </p:sp>
        <p:sp>
          <p:nvSpPr>
            <p:cNvPr id="291893" name="Text Box 53"/>
            <p:cNvSpPr txBox="1">
              <a:spLocks noChangeArrowheads="1"/>
            </p:cNvSpPr>
            <p:nvPr/>
          </p:nvSpPr>
          <p:spPr bwMode="auto">
            <a:xfrm>
              <a:off x="585" y="3268"/>
              <a:ext cx="500"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片側通行</a:t>
              </a:r>
            </a:p>
          </p:txBody>
        </p:sp>
        <p:sp>
          <p:nvSpPr>
            <p:cNvPr id="291894" name="Text Box 54"/>
            <p:cNvSpPr txBox="1">
              <a:spLocks noChangeArrowheads="1"/>
            </p:cNvSpPr>
            <p:nvPr/>
          </p:nvSpPr>
          <p:spPr bwMode="auto">
            <a:xfrm>
              <a:off x="329" y="3388"/>
              <a:ext cx="639"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スピード制限</a:t>
              </a:r>
            </a:p>
          </p:txBody>
        </p:sp>
        <p:sp>
          <p:nvSpPr>
            <p:cNvPr id="291895" name="Text Box 55"/>
            <p:cNvSpPr txBox="1">
              <a:spLocks noChangeArrowheads="1"/>
            </p:cNvSpPr>
            <p:nvPr/>
          </p:nvSpPr>
          <p:spPr bwMode="auto">
            <a:xfrm>
              <a:off x="322" y="3768"/>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規制</a:t>
              </a:r>
            </a:p>
          </p:txBody>
        </p:sp>
        <p:sp>
          <p:nvSpPr>
            <p:cNvPr id="291896" name="Text Box 56"/>
            <p:cNvSpPr txBox="1">
              <a:spLocks noChangeArrowheads="1"/>
            </p:cNvSpPr>
            <p:nvPr/>
          </p:nvSpPr>
          <p:spPr bwMode="auto">
            <a:xfrm>
              <a:off x="595" y="3770"/>
              <a:ext cx="380"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回り道</a:t>
              </a:r>
            </a:p>
          </p:txBody>
        </p:sp>
        <p:sp>
          <p:nvSpPr>
            <p:cNvPr id="291897" name="Text Box 57"/>
            <p:cNvSpPr txBox="1">
              <a:spLocks noChangeArrowheads="1"/>
            </p:cNvSpPr>
            <p:nvPr/>
          </p:nvSpPr>
          <p:spPr bwMode="auto">
            <a:xfrm>
              <a:off x="1645" y="3770"/>
              <a:ext cx="309"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凍結</a:t>
              </a:r>
            </a:p>
          </p:txBody>
        </p:sp>
        <p:sp>
          <p:nvSpPr>
            <p:cNvPr id="291898" name="Text Box 58"/>
            <p:cNvSpPr txBox="1">
              <a:spLocks noChangeArrowheads="1"/>
            </p:cNvSpPr>
            <p:nvPr/>
          </p:nvSpPr>
          <p:spPr bwMode="auto">
            <a:xfrm>
              <a:off x="1448" y="3761"/>
              <a:ext cx="212"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雨</a:t>
              </a:r>
            </a:p>
          </p:txBody>
        </p:sp>
        <p:sp>
          <p:nvSpPr>
            <p:cNvPr id="291899" name="Text Box 59"/>
            <p:cNvSpPr txBox="1">
              <a:spLocks noChangeArrowheads="1"/>
            </p:cNvSpPr>
            <p:nvPr/>
          </p:nvSpPr>
          <p:spPr bwMode="auto">
            <a:xfrm>
              <a:off x="439" y="3060"/>
              <a:ext cx="4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渋　滞</a:t>
              </a:r>
            </a:p>
          </p:txBody>
        </p:sp>
        <p:sp>
          <p:nvSpPr>
            <p:cNvPr id="291900" name="Text Box 60"/>
            <p:cNvSpPr txBox="1">
              <a:spLocks noChangeArrowheads="1"/>
            </p:cNvSpPr>
            <p:nvPr/>
          </p:nvSpPr>
          <p:spPr bwMode="auto">
            <a:xfrm>
              <a:off x="1474" y="3053"/>
              <a:ext cx="564" cy="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道路状況</a:t>
              </a:r>
            </a:p>
          </p:txBody>
        </p:sp>
        <p:sp>
          <p:nvSpPr>
            <p:cNvPr id="291901" name="Text Box 61"/>
            <p:cNvSpPr txBox="1">
              <a:spLocks noChangeArrowheads="1"/>
            </p:cNvSpPr>
            <p:nvPr/>
          </p:nvSpPr>
          <p:spPr bwMode="auto">
            <a:xfrm>
              <a:off x="432" y="3663"/>
              <a:ext cx="4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工　事</a:t>
              </a:r>
            </a:p>
          </p:txBody>
        </p:sp>
        <p:sp>
          <p:nvSpPr>
            <p:cNvPr id="291902" name="Text Box 62"/>
            <p:cNvSpPr txBox="1">
              <a:spLocks noChangeArrowheads="1"/>
            </p:cNvSpPr>
            <p:nvPr/>
          </p:nvSpPr>
          <p:spPr bwMode="auto">
            <a:xfrm>
              <a:off x="1466" y="3655"/>
              <a:ext cx="4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路　面</a:t>
              </a:r>
            </a:p>
          </p:txBody>
        </p:sp>
      </p:grpSp>
      <p:grpSp>
        <p:nvGrpSpPr>
          <p:cNvPr id="292000" name="Group 160"/>
          <p:cNvGrpSpPr>
            <a:grpSpLocks/>
          </p:cNvGrpSpPr>
          <p:nvPr/>
        </p:nvGrpSpPr>
        <p:grpSpPr bwMode="auto">
          <a:xfrm>
            <a:off x="3975100" y="1333500"/>
            <a:ext cx="4727575" cy="1960563"/>
            <a:chOff x="2504" y="840"/>
            <a:chExt cx="2978" cy="1235"/>
          </a:xfrm>
        </p:grpSpPr>
        <p:sp>
          <p:nvSpPr>
            <p:cNvPr id="291933" name="AutoShape 93"/>
            <p:cNvSpPr>
              <a:spLocks noChangeArrowheads="1"/>
            </p:cNvSpPr>
            <p:nvPr/>
          </p:nvSpPr>
          <p:spPr bwMode="auto">
            <a:xfrm>
              <a:off x="2515" y="1043"/>
              <a:ext cx="815" cy="183"/>
            </a:xfrm>
            <a:prstGeom prst="roundRect">
              <a:avLst>
                <a:gd name="adj" fmla="val 16667"/>
              </a:avLst>
            </a:prstGeom>
            <a:solidFill>
              <a:srgbClr val="FFFF99"/>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1934" name="AutoShape 94"/>
            <p:cNvSpPr>
              <a:spLocks noChangeArrowheads="1"/>
            </p:cNvSpPr>
            <p:nvPr/>
          </p:nvSpPr>
          <p:spPr bwMode="auto">
            <a:xfrm>
              <a:off x="3478" y="1021"/>
              <a:ext cx="675" cy="205"/>
            </a:xfrm>
            <a:prstGeom prst="roundRect">
              <a:avLst>
                <a:gd name="adj" fmla="val 16667"/>
              </a:avLst>
            </a:prstGeom>
            <a:solidFill>
              <a:srgbClr val="FFFF99"/>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1935" name="AutoShape 95"/>
            <p:cNvSpPr>
              <a:spLocks noChangeArrowheads="1"/>
            </p:cNvSpPr>
            <p:nvPr/>
          </p:nvSpPr>
          <p:spPr bwMode="auto">
            <a:xfrm>
              <a:off x="4325" y="1014"/>
              <a:ext cx="1157" cy="206"/>
            </a:xfrm>
            <a:prstGeom prst="roundRect">
              <a:avLst>
                <a:gd name="adj" fmla="val 16667"/>
              </a:avLst>
            </a:prstGeom>
            <a:solidFill>
              <a:srgbClr val="FFFF99"/>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1936" name="AutoShape 96"/>
            <p:cNvSpPr>
              <a:spLocks noChangeArrowheads="1"/>
            </p:cNvSpPr>
            <p:nvPr/>
          </p:nvSpPr>
          <p:spPr bwMode="auto">
            <a:xfrm>
              <a:off x="2504" y="1517"/>
              <a:ext cx="846" cy="447"/>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1937" name="AutoShape 97"/>
            <p:cNvSpPr>
              <a:spLocks noChangeArrowheads="1"/>
            </p:cNvSpPr>
            <p:nvPr/>
          </p:nvSpPr>
          <p:spPr bwMode="auto">
            <a:xfrm>
              <a:off x="3561" y="1518"/>
              <a:ext cx="559" cy="557"/>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1938" name="AutoShape 98"/>
            <p:cNvSpPr>
              <a:spLocks noChangeArrowheads="1"/>
            </p:cNvSpPr>
            <p:nvPr/>
          </p:nvSpPr>
          <p:spPr bwMode="auto">
            <a:xfrm>
              <a:off x="4341" y="1507"/>
              <a:ext cx="1111" cy="205"/>
            </a:xfrm>
            <a:prstGeom prst="roundRect">
              <a:avLst>
                <a:gd name="adj" fmla="val 16667"/>
              </a:avLst>
            </a:prstGeom>
            <a:solidFill>
              <a:srgbClr val="FFFF99"/>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1908" name="Text Box 68"/>
            <p:cNvSpPr txBox="1">
              <a:spLocks noChangeArrowheads="1"/>
            </p:cNvSpPr>
            <p:nvPr/>
          </p:nvSpPr>
          <p:spPr bwMode="auto">
            <a:xfrm>
              <a:off x="2932" y="1466"/>
              <a:ext cx="404"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二日酔</a:t>
              </a:r>
            </a:p>
          </p:txBody>
        </p:sp>
        <p:sp>
          <p:nvSpPr>
            <p:cNvPr id="291909" name="Text Box 69"/>
            <p:cNvSpPr txBox="1">
              <a:spLocks noChangeArrowheads="1"/>
            </p:cNvSpPr>
            <p:nvPr/>
          </p:nvSpPr>
          <p:spPr bwMode="auto">
            <a:xfrm>
              <a:off x="2521" y="1459"/>
              <a:ext cx="491"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飲み過ぎ</a:t>
              </a:r>
            </a:p>
          </p:txBody>
        </p:sp>
        <p:sp>
          <p:nvSpPr>
            <p:cNvPr id="291910" name="Text Box 70"/>
            <p:cNvSpPr txBox="1">
              <a:spLocks noChangeArrowheads="1"/>
            </p:cNvSpPr>
            <p:nvPr/>
          </p:nvSpPr>
          <p:spPr bwMode="auto">
            <a:xfrm>
              <a:off x="2903" y="1584"/>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悩み</a:t>
              </a:r>
            </a:p>
          </p:txBody>
        </p:sp>
        <p:sp>
          <p:nvSpPr>
            <p:cNvPr id="291911" name="Text Box 71"/>
            <p:cNvSpPr txBox="1">
              <a:spLocks noChangeArrowheads="1"/>
            </p:cNvSpPr>
            <p:nvPr/>
          </p:nvSpPr>
          <p:spPr bwMode="auto">
            <a:xfrm>
              <a:off x="2547" y="1586"/>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不眠</a:t>
              </a:r>
            </a:p>
          </p:txBody>
        </p:sp>
        <p:sp>
          <p:nvSpPr>
            <p:cNvPr id="291912" name="Text Box 72"/>
            <p:cNvSpPr txBox="1">
              <a:spLocks noChangeArrowheads="1"/>
            </p:cNvSpPr>
            <p:nvPr/>
          </p:nvSpPr>
          <p:spPr bwMode="auto">
            <a:xfrm>
              <a:off x="2540" y="1706"/>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麻雀</a:t>
              </a:r>
            </a:p>
          </p:txBody>
        </p:sp>
        <p:sp>
          <p:nvSpPr>
            <p:cNvPr id="291913" name="Text Box 73"/>
            <p:cNvSpPr txBox="1">
              <a:spLocks noChangeArrowheads="1"/>
            </p:cNvSpPr>
            <p:nvPr/>
          </p:nvSpPr>
          <p:spPr bwMode="auto">
            <a:xfrm>
              <a:off x="2929" y="1706"/>
              <a:ext cx="401"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夜遊び</a:t>
              </a:r>
            </a:p>
          </p:txBody>
        </p:sp>
        <p:sp>
          <p:nvSpPr>
            <p:cNvPr id="291914" name="Text Box 74"/>
            <p:cNvSpPr txBox="1">
              <a:spLocks noChangeArrowheads="1"/>
            </p:cNvSpPr>
            <p:nvPr/>
          </p:nvSpPr>
          <p:spPr bwMode="auto">
            <a:xfrm>
              <a:off x="3629" y="1463"/>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食事</a:t>
              </a:r>
            </a:p>
          </p:txBody>
        </p:sp>
        <p:sp>
          <p:nvSpPr>
            <p:cNvPr id="291915" name="Text Box 75"/>
            <p:cNvSpPr txBox="1">
              <a:spLocks noChangeArrowheads="1"/>
            </p:cNvSpPr>
            <p:nvPr/>
          </p:nvSpPr>
          <p:spPr bwMode="auto">
            <a:xfrm>
              <a:off x="3638" y="1583"/>
              <a:ext cx="41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ゆっくり</a:t>
              </a:r>
            </a:p>
          </p:txBody>
        </p:sp>
        <p:sp>
          <p:nvSpPr>
            <p:cNvPr id="291916" name="Text Box 76"/>
            <p:cNvSpPr txBox="1">
              <a:spLocks noChangeArrowheads="1"/>
            </p:cNvSpPr>
            <p:nvPr/>
          </p:nvSpPr>
          <p:spPr bwMode="auto">
            <a:xfrm>
              <a:off x="3631" y="1708"/>
              <a:ext cx="384"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のろい</a:t>
              </a:r>
            </a:p>
          </p:txBody>
        </p:sp>
        <p:sp>
          <p:nvSpPr>
            <p:cNvPr id="291917" name="Text Box 77"/>
            <p:cNvSpPr txBox="1">
              <a:spLocks noChangeArrowheads="1"/>
            </p:cNvSpPr>
            <p:nvPr/>
          </p:nvSpPr>
          <p:spPr bwMode="auto">
            <a:xfrm>
              <a:off x="3477" y="982"/>
              <a:ext cx="391"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やる気</a:t>
              </a:r>
            </a:p>
          </p:txBody>
        </p:sp>
        <p:sp>
          <p:nvSpPr>
            <p:cNvPr id="291918" name="Text Box 78"/>
            <p:cNvSpPr txBox="1">
              <a:spLocks noChangeArrowheads="1"/>
            </p:cNvSpPr>
            <p:nvPr/>
          </p:nvSpPr>
          <p:spPr bwMode="auto">
            <a:xfrm>
              <a:off x="3826" y="990"/>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自覚</a:t>
              </a:r>
            </a:p>
          </p:txBody>
        </p:sp>
        <p:sp>
          <p:nvSpPr>
            <p:cNvPr id="291919" name="Text Box 79"/>
            <p:cNvSpPr txBox="1">
              <a:spLocks noChangeArrowheads="1"/>
            </p:cNvSpPr>
            <p:nvPr/>
          </p:nvSpPr>
          <p:spPr bwMode="auto">
            <a:xfrm>
              <a:off x="2513" y="982"/>
              <a:ext cx="470"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のんびり</a:t>
              </a:r>
            </a:p>
          </p:txBody>
        </p:sp>
        <p:sp>
          <p:nvSpPr>
            <p:cNvPr id="291920" name="Text Box 80"/>
            <p:cNvSpPr txBox="1">
              <a:spLocks noChangeArrowheads="1"/>
            </p:cNvSpPr>
            <p:nvPr/>
          </p:nvSpPr>
          <p:spPr bwMode="auto">
            <a:xfrm>
              <a:off x="2934" y="976"/>
              <a:ext cx="39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ルーズ</a:t>
              </a:r>
            </a:p>
          </p:txBody>
        </p:sp>
        <p:sp>
          <p:nvSpPr>
            <p:cNvPr id="291921" name="Text Box 81"/>
            <p:cNvSpPr txBox="1">
              <a:spLocks noChangeArrowheads="1"/>
            </p:cNvSpPr>
            <p:nvPr/>
          </p:nvSpPr>
          <p:spPr bwMode="auto">
            <a:xfrm>
              <a:off x="4364" y="983"/>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疲労</a:t>
              </a:r>
            </a:p>
          </p:txBody>
        </p:sp>
        <p:sp>
          <p:nvSpPr>
            <p:cNvPr id="291922" name="Text Box 82"/>
            <p:cNvSpPr txBox="1">
              <a:spLocks noChangeArrowheads="1"/>
            </p:cNvSpPr>
            <p:nvPr/>
          </p:nvSpPr>
          <p:spPr bwMode="auto">
            <a:xfrm>
              <a:off x="4626" y="982"/>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病気</a:t>
              </a:r>
            </a:p>
          </p:txBody>
        </p:sp>
        <p:sp>
          <p:nvSpPr>
            <p:cNvPr id="291923" name="Text Box 83"/>
            <p:cNvSpPr txBox="1">
              <a:spLocks noChangeArrowheads="1"/>
            </p:cNvSpPr>
            <p:nvPr/>
          </p:nvSpPr>
          <p:spPr bwMode="auto">
            <a:xfrm>
              <a:off x="4394" y="1461"/>
              <a:ext cx="500"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参画意識</a:t>
              </a:r>
            </a:p>
          </p:txBody>
        </p:sp>
        <p:sp>
          <p:nvSpPr>
            <p:cNvPr id="291924" name="Text Box 84"/>
            <p:cNvSpPr txBox="1">
              <a:spLocks noChangeArrowheads="1"/>
            </p:cNvSpPr>
            <p:nvPr/>
          </p:nvSpPr>
          <p:spPr bwMode="auto">
            <a:xfrm>
              <a:off x="4916" y="1463"/>
              <a:ext cx="500"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品質意識</a:t>
              </a:r>
            </a:p>
          </p:txBody>
        </p:sp>
        <p:sp>
          <p:nvSpPr>
            <p:cNvPr id="291925" name="Text Box 85"/>
            <p:cNvSpPr txBox="1">
              <a:spLocks noChangeArrowheads="1"/>
            </p:cNvSpPr>
            <p:nvPr/>
          </p:nvSpPr>
          <p:spPr bwMode="auto">
            <a:xfrm>
              <a:off x="4905" y="982"/>
              <a:ext cx="555"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起こし忘れ</a:t>
              </a:r>
            </a:p>
          </p:txBody>
        </p:sp>
        <p:sp>
          <p:nvSpPr>
            <p:cNvPr id="291926" name="Text Box 86"/>
            <p:cNvSpPr txBox="1">
              <a:spLocks noChangeArrowheads="1"/>
            </p:cNvSpPr>
            <p:nvPr/>
          </p:nvSpPr>
          <p:spPr bwMode="auto">
            <a:xfrm>
              <a:off x="3640" y="1818"/>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速度</a:t>
              </a:r>
            </a:p>
          </p:txBody>
        </p:sp>
        <p:sp>
          <p:nvSpPr>
            <p:cNvPr id="291927" name="Text Box 87"/>
            <p:cNvSpPr txBox="1">
              <a:spLocks noChangeArrowheads="1"/>
            </p:cNvSpPr>
            <p:nvPr/>
          </p:nvSpPr>
          <p:spPr bwMode="auto">
            <a:xfrm>
              <a:off x="2731" y="856"/>
              <a:ext cx="4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性　格</a:t>
              </a:r>
            </a:p>
          </p:txBody>
        </p:sp>
        <p:sp>
          <p:nvSpPr>
            <p:cNvPr id="291928" name="Text Box 88"/>
            <p:cNvSpPr txBox="1">
              <a:spLocks noChangeArrowheads="1"/>
            </p:cNvSpPr>
            <p:nvPr/>
          </p:nvSpPr>
          <p:spPr bwMode="auto">
            <a:xfrm>
              <a:off x="3598" y="848"/>
              <a:ext cx="44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心構え</a:t>
              </a:r>
            </a:p>
          </p:txBody>
        </p:sp>
        <p:sp>
          <p:nvSpPr>
            <p:cNvPr id="291929" name="Text Box 89"/>
            <p:cNvSpPr txBox="1">
              <a:spLocks noChangeArrowheads="1"/>
            </p:cNvSpPr>
            <p:nvPr/>
          </p:nvSpPr>
          <p:spPr bwMode="auto">
            <a:xfrm>
              <a:off x="4711" y="840"/>
              <a:ext cx="4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家　族</a:t>
              </a:r>
            </a:p>
          </p:txBody>
        </p:sp>
        <p:sp>
          <p:nvSpPr>
            <p:cNvPr id="291930" name="Text Box 90"/>
            <p:cNvSpPr txBox="1">
              <a:spLocks noChangeArrowheads="1"/>
            </p:cNvSpPr>
            <p:nvPr/>
          </p:nvSpPr>
          <p:spPr bwMode="auto">
            <a:xfrm>
              <a:off x="2732" y="1326"/>
              <a:ext cx="4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体　調</a:t>
              </a:r>
            </a:p>
          </p:txBody>
        </p:sp>
        <p:sp>
          <p:nvSpPr>
            <p:cNvPr id="291931" name="Text Box 91"/>
            <p:cNvSpPr txBox="1">
              <a:spLocks noChangeArrowheads="1"/>
            </p:cNvSpPr>
            <p:nvPr/>
          </p:nvSpPr>
          <p:spPr bwMode="auto">
            <a:xfrm>
              <a:off x="3635" y="1335"/>
              <a:ext cx="4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動　作</a:t>
              </a:r>
            </a:p>
          </p:txBody>
        </p:sp>
        <p:sp>
          <p:nvSpPr>
            <p:cNvPr id="291932" name="Text Box 92"/>
            <p:cNvSpPr txBox="1">
              <a:spLocks noChangeArrowheads="1"/>
            </p:cNvSpPr>
            <p:nvPr/>
          </p:nvSpPr>
          <p:spPr bwMode="auto">
            <a:xfrm>
              <a:off x="4724" y="1319"/>
              <a:ext cx="4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意　識</a:t>
              </a:r>
            </a:p>
          </p:txBody>
        </p:sp>
      </p:grpSp>
      <p:grpSp>
        <p:nvGrpSpPr>
          <p:cNvPr id="292004" name="Group 164"/>
          <p:cNvGrpSpPr>
            <a:grpSpLocks/>
          </p:cNvGrpSpPr>
          <p:nvPr/>
        </p:nvGrpSpPr>
        <p:grpSpPr bwMode="auto">
          <a:xfrm>
            <a:off x="3792538" y="4221163"/>
            <a:ext cx="2508250" cy="2252662"/>
            <a:chOff x="2389" y="2659"/>
            <a:chExt cx="1580" cy="1419"/>
          </a:xfrm>
        </p:grpSpPr>
        <p:sp>
          <p:nvSpPr>
            <p:cNvPr id="291979" name="AutoShape 139"/>
            <p:cNvSpPr>
              <a:spLocks noChangeArrowheads="1"/>
            </p:cNvSpPr>
            <p:nvPr/>
          </p:nvSpPr>
          <p:spPr bwMode="auto">
            <a:xfrm>
              <a:off x="3219" y="3488"/>
              <a:ext cx="722" cy="403"/>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1980" name="AutoShape 140"/>
            <p:cNvSpPr>
              <a:spLocks noChangeArrowheads="1"/>
            </p:cNvSpPr>
            <p:nvPr/>
          </p:nvSpPr>
          <p:spPr bwMode="auto">
            <a:xfrm>
              <a:off x="2436" y="3481"/>
              <a:ext cx="729" cy="594"/>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1982" name="AutoShape 142"/>
            <p:cNvSpPr>
              <a:spLocks noChangeArrowheads="1"/>
            </p:cNvSpPr>
            <p:nvPr/>
          </p:nvSpPr>
          <p:spPr bwMode="auto">
            <a:xfrm>
              <a:off x="3206" y="2815"/>
              <a:ext cx="683" cy="360"/>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1983" name="AutoShape 143"/>
            <p:cNvSpPr>
              <a:spLocks noChangeArrowheads="1"/>
            </p:cNvSpPr>
            <p:nvPr/>
          </p:nvSpPr>
          <p:spPr bwMode="auto">
            <a:xfrm>
              <a:off x="2389" y="2824"/>
              <a:ext cx="761" cy="447"/>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1940" name="Text Box 100"/>
            <p:cNvSpPr txBox="1">
              <a:spLocks noChangeArrowheads="1"/>
            </p:cNvSpPr>
            <p:nvPr/>
          </p:nvSpPr>
          <p:spPr bwMode="auto">
            <a:xfrm>
              <a:off x="2491" y="2781"/>
              <a:ext cx="212"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雨</a:t>
              </a:r>
            </a:p>
          </p:txBody>
        </p:sp>
        <p:sp>
          <p:nvSpPr>
            <p:cNvPr id="291941" name="Text Box 101"/>
            <p:cNvSpPr txBox="1">
              <a:spLocks noChangeArrowheads="1"/>
            </p:cNvSpPr>
            <p:nvPr/>
          </p:nvSpPr>
          <p:spPr bwMode="auto">
            <a:xfrm>
              <a:off x="2541" y="3410"/>
              <a:ext cx="212" cy="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冬</a:t>
              </a:r>
            </a:p>
          </p:txBody>
        </p:sp>
        <p:sp>
          <p:nvSpPr>
            <p:cNvPr id="291942" name="Text Box 102"/>
            <p:cNvSpPr txBox="1">
              <a:spLocks noChangeArrowheads="1"/>
            </p:cNvSpPr>
            <p:nvPr/>
          </p:nvSpPr>
          <p:spPr bwMode="auto">
            <a:xfrm>
              <a:off x="2541" y="3521"/>
              <a:ext cx="303" cy="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寒い</a:t>
              </a:r>
            </a:p>
          </p:txBody>
        </p:sp>
        <p:sp>
          <p:nvSpPr>
            <p:cNvPr id="291943" name="Text Box 103"/>
            <p:cNvSpPr txBox="1">
              <a:spLocks noChangeArrowheads="1"/>
            </p:cNvSpPr>
            <p:nvPr/>
          </p:nvSpPr>
          <p:spPr bwMode="auto">
            <a:xfrm>
              <a:off x="2542" y="3630"/>
              <a:ext cx="532" cy="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起きにくい</a:t>
              </a:r>
            </a:p>
          </p:txBody>
        </p:sp>
        <p:sp>
          <p:nvSpPr>
            <p:cNvPr id="291944" name="Text Box 104"/>
            <p:cNvSpPr txBox="1">
              <a:spLocks noChangeArrowheads="1"/>
            </p:cNvSpPr>
            <p:nvPr/>
          </p:nvSpPr>
          <p:spPr bwMode="auto">
            <a:xfrm>
              <a:off x="2551" y="3731"/>
              <a:ext cx="213" cy="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夏</a:t>
              </a:r>
            </a:p>
          </p:txBody>
        </p:sp>
        <p:sp>
          <p:nvSpPr>
            <p:cNvPr id="291945" name="Text Box 105"/>
            <p:cNvSpPr txBox="1">
              <a:spLocks noChangeArrowheads="1"/>
            </p:cNvSpPr>
            <p:nvPr/>
          </p:nvSpPr>
          <p:spPr bwMode="auto">
            <a:xfrm>
              <a:off x="2469" y="2907"/>
              <a:ext cx="212"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雪</a:t>
              </a:r>
            </a:p>
          </p:txBody>
        </p:sp>
        <p:sp>
          <p:nvSpPr>
            <p:cNvPr id="291946" name="Text Box 106"/>
            <p:cNvSpPr txBox="1">
              <a:spLocks noChangeArrowheads="1"/>
            </p:cNvSpPr>
            <p:nvPr/>
          </p:nvSpPr>
          <p:spPr bwMode="auto">
            <a:xfrm>
              <a:off x="2670" y="2908"/>
              <a:ext cx="419"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ノロノロ</a:t>
              </a:r>
            </a:p>
          </p:txBody>
        </p:sp>
        <p:sp>
          <p:nvSpPr>
            <p:cNvPr id="291947" name="Text Box 107"/>
            <p:cNvSpPr txBox="1">
              <a:spLocks noChangeArrowheads="1"/>
            </p:cNvSpPr>
            <p:nvPr/>
          </p:nvSpPr>
          <p:spPr bwMode="auto">
            <a:xfrm>
              <a:off x="2700" y="3029"/>
              <a:ext cx="211"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霧</a:t>
              </a:r>
            </a:p>
          </p:txBody>
        </p:sp>
        <p:sp>
          <p:nvSpPr>
            <p:cNvPr id="291948" name="Text Box 108"/>
            <p:cNvSpPr txBox="1">
              <a:spLocks noChangeArrowheads="1"/>
            </p:cNvSpPr>
            <p:nvPr/>
          </p:nvSpPr>
          <p:spPr bwMode="auto">
            <a:xfrm>
              <a:off x="2438" y="3030"/>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台風</a:t>
              </a:r>
            </a:p>
          </p:txBody>
        </p:sp>
        <p:sp>
          <p:nvSpPr>
            <p:cNvPr id="291949" name="Text Box 109"/>
            <p:cNvSpPr txBox="1">
              <a:spLocks noChangeArrowheads="1"/>
            </p:cNvSpPr>
            <p:nvPr/>
          </p:nvSpPr>
          <p:spPr bwMode="auto">
            <a:xfrm>
              <a:off x="3226" y="2781"/>
              <a:ext cx="308" cy="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騒音</a:t>
              </a:r>
            </a:p>
          </p:txBody>
        </p:sp>
        <p:sp>
          <p:nvSpPr>
            <p:cNvPr id="291950" name="Text Box 110"/>
            <p:cNvSpPr txBox="1">
              <a:spLocks noChangeArrowheads="1"/>
            </p:cNvSpPr>
            <p:nvPr/>
          </p:nvSpPr>
          <p:spPr bwMode="auto">
            <a:xfrm>
              <a:off x="3457" y="2782"/>
              <a:ext cx="404"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自動車</a:t>
              </a:r>
            </a:p>
          </p:txBody>
        </p:sp>
        <p:sp>
          <p:nvSpPr>
            <p:cNvPr id="291951" name="Text Box 111"/>
            <p:cNvSpPr txBox="1">
              <a:spLocks noChangeArrowheads="1"/>
            </p:cNvSpPr>
            <p:nvPr/>
          </p:nvSpPr>
          <p:spPr bwMode="auto">
            <a:xfrm>
              <a:off x="3576" y="2913"/>
              <a:ext cx="304" cy="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暑い</a:t>
              </a:r>
            </a:p>
          </p:txBody>
        </p:sp>
        <p:sp>
          <p:nvSpPr>
            <p:cNvPr id="291964" name="Text Box 124"/>
            <p:cNvSpPr txBox="1">
              <a:spLocks noChangeArrowheads="1"/>
            </p:cNvSpPr>
            <p:nvPr/>
          </p:nvSpPr>
          <p:spPr bwMode="auto">
            <a:xfrm>
              <a:off x="3192" y="3410"/>
              <a:ext cx="777" cy="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ベルのかけ忘れ</a:t>
              </a:r>
            </a:p>
          </p:txBody>
        </p:sp>
        <p:sp>
          <p:nvSpPr>
            <p:cNvPr id="291965" name="Text Box 125"/>
            <p:cNvSpPr txBox="1">
              <a:spLocks noChangeArrowheads="1"/>
            </p:cNvSpPr>
            <p:nvPr/>
          </p:nvSpPr>
          <p:spPr bwMode="auto">
            <a:xfrm>
              <a:off x="3208" y="3521"/>
              <a:ext cx="309" cy="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故障</a:t>
              </a:r>
            </a:p>
          </p:txBody>
        </p:sp>
        <p:sp>
          <p:nvSpPr>
            <p:cNvPr id="291966" name="Text Box 126"/>
            <p:cNvSpPr txBox="1">
              <a:spLocks noChangeArrowheads="1"/>
            </p:cNvSpPr>
            <p:nvPr/>
          </p:nvSpPr>
          <p:spPr bwMode="auto">
            <a:xfrm>
              <a:off x="3210" y="3634"/>
              <a:ext cx="500"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電池切れ</a:t>
              </a:r>
            </a:p>
          </p:txBody>
        </p:sp>
        <p:sp>
          <p:nvSpPr>
            <p:cNvPr id="291967" name="Text Box 127"/>
            <p:cNvSpPr txBox="1">
              <a:spLocks noChangeArrowheads="1"/>
            </p:cNvSpPr>
            <p:nvPr/>
          </p:nvSpPr>
          <p:spPr bwMode="auto">
            <a:xfrm>
              <a:off x="2552" y="3836"/>
              <a:ext cx="474"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寝苦しい</a:t>
              </a:r>
            </a:p>
          </p:txBody>
        </p:sp>
        <p:sp>
          <p:nvSpPr>
            <p:cNvPr id="291968" name="Text Box 128"/>
            <p:cNvSpPr txBox="1">
              <a:spLocks noChangeArrowheads="1"/>
            </p:cNvSpPr>
            <p:nvPr/>
          </p:nvSpPr>
          <p:spPr bwMode="auto">
            <a:xfrm>
              <a:off x="2670" y="2781"/>
              <a:ext cx="431"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スリップ</a:t>
              </a:r>
            </a:p>
          </p:txBody>
        </p:sp>
        <p:sp>
          <p:nvSpPr>
            <p:cNvPr id="291969" name="Text Box 129"/>
            <p:cNvSpPr txBox="1">
              <a:spLocks noChangeArrowheads="1"/>
            </p:cNvSpPr>
            <p:nvPr/>
          </p:nvSpPr>
          <p:spPr bwMode="auto">
            <a:xfrm>
              <a:off x="3226" y="2913"/>
              <a:ext cx="404" cy="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飛行機</a:t>
              </a:r>
            </a:p>
          </p:txBody>
        </p:sp>
        <p:sp>
          <p:nvSpPr>
            <p:cNvPr id="291971" name="Text Box 131"/>
            <p:cNvSpPr txBox="1">
              <a:spLocks noChangeArrowheads="1"/>
            </p:cNvSpPr>
            <p:nvPr/>
          </p:nvSpPr>
          <p:spPr bwMode="auto">
            <a:xfrm>
              <a:off x="2544" y="2659"/>
              <a:ext cx="4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天　候</a:t>
              </a:r>
            </a:p>
          </p:txBody>
        </p:sp>
        <p:sp>
          <p:nvSpPr>
            <p:cNvPr id="291972" name="Text Box 132"/>
            <p:cNvSpPr txBox="1">
              <a:spLocks noChangeArrowheads="1"/>
            </p:cNvSpPr>
            <p:nvPr/>
          </p:nvSpPr>
          <p:spPr bwMode="auto">
            <a:xfrm>
              <a:off x="3330" y="2662"/>
              <a:ext cx="4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住　居</a:t>
              </a:r>
            </a:p>
          </p:txBody>
        </p:sp>
        <p:sp>
          <p:nvSpPr>
            <p:cNvPr id="291976" name="Text Box 136"/>
            <p:cNvSpPr txBox="1">
              <a:spLocks noChangeArrowheads="1"/>
            </p:cNvSpPr>
            <p:nvPr/>
          </p:nvSpPr>
          <p:spPr bwMode="auto">
            <a:xfrm>
              <a:off x="2553" y="3319"/>
              <a:ext cx="4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季　節</a:t>
              </a:r>
            </a:p>
          </p:txBody>
        </p:sp>
        <p:sp>
          <p:nvSpPr>
            <p:cNvPr id="291977" name="Text Box 137"/>
            <p:cNvSpPr txBox="1">
              <a:spLocks noChangeArrowheads="1"/>
            </p:cNvSpPr>
            <p:nvPr/>
          </p:nvSpPr>
          <p:spPr bwMode="auto">
            <a:xfrm>
              <a:off x="3339" y="3319"/>
              <a:ext cx="4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時　計</a:t>
              </a:r>
            </a:p>
          </p:txBody>
        </p:sp>
      </p:grpSp>
      <p:grpSp>
        <p:nvGrpSpPr>
          <p:cNvPr id="292006" name="Group 166"/>
          <p:cNvGrpSpPr>
            <a:grpSpLocks/>
          </p:cNvGrpSpPr>
          <p:nvPr/>
        </p:nvGrpSpPr>
        <p:grpSpPr bwMode="auto">
          <a:xfrm>
            <a:off x="6932613" y="4192588"/>
            <a:ext cx="1927225" cy="2327275"/>
            <a:chOff x="4367" y="2641"/>
            <a:chExt cx="1214" cy="1466"/>
          </a:xfrm>
        </p:grpSpPr>
        <p:sp>
          <p:nvSpPr>
            <p:cNvPr id="291981" name="AutoShape 141"/>
            <p:cNvSpPr>
              <a:spLocks noChangeArrowheads="1"/>
            </p:cNvSpPr>
            <p:nvPr/>
          </p:nvSpPr>
          <p:spPr bwMode="auto">
            <a:xfrm>
              <a:off x="4374" y="2813"/>
              <a:ext cx="1056" cy="308"/>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1984" name="AutoShape 144"/>
            <p:cNvSpPr>
              <a:spLocks noChangeArrowheads="1"/>
            </p:cNvSpPr>
            <p:nvPr/>
          </p:nvSpPr>
          <p:spPr bwMode="auto">
            <a:xfrm>
              <a:off x="4396" y="3929"/>
              <a:ext cx="1173" cy="154"/>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1985" name="AutoShape 145"/>
            <p:cNvSpPr>
              <a:spLocks noChangeArrowheads="1"/>
            </p:cNvSpPr>
            <p:nvPr/>
          </p:nvSpPr>
          <p:spPr bwMode="auto">
            <a:xfrm>
              <a:off x="5010" y="3290"/>
              <a:ext cx="466" cy="455"/>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1986" name="AutoShape 146"/>
            <p:cNvSpPr>
              <a:spLocks noChangeArrowheads="1"/>
            </p:cNvSpPr>
            <p:nvPr/>
          </p:nvSpPr>
          <p:spPr bwMode="auto">
            <a:xfrm>
              <a:off x="4367" y="3283"/>
              <a:ext cx="575" cy="257"/>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1952" name="Text Box 112"/>
            <p:cNvSpPr txBox="1">
              <a:spLocks noChangeArrowheads="1"/>
            </p:cNvSpPr>
            <p:nvPr/>
          </p:nvSpPr>
          <p:spPr bwMode="auto">
            <a:xfrm>
              <a:off x="4375" y="2753"/>
              <a:ext cx="931" cy="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仕事に行くのがいや</a:t>
              </a:r>
            </a:p>
          </p:txBody>
        </p:sp>
        <p:sp>
          <p:nvSpPr>
            <p:cNvPr id="291953" name="Text Box 113"/>
            <p:cNvSpPr txBox="1">
              <a:spLocks noChangeArrowheads="1"/>
            </p:cNvSpPr>
            <p:nvPr/>
          </p:nvSpPr>
          <p:spPr bwMode="auto">
            <a:xfrm>
              <a:off x="4386" y="2898"/>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同僚</a:t>
              </a:r>
            </a:p>
          </p:txBody>
        </p:sp>
        <p:sp>
          <p:nvSpPr>
            <p:cNvPr id="291954" name="Text Box 114"/>
            <p:cNvSpPr txBox="1">
              <a:spLocks noChangeArrowheads="1"/>
            </p:cNvSpPr>
            <p:nvPr/>
          </p:nvSpPr>
          <p:spPr bwMode="auto">
            <a:xfrm>
              <a:off x="4442" y="3221"/>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仕事</a:t>
              </a:r>
            </a:p>
          </p:txBody>
        </p:sp>
        <p:sp>
          <p:nvSpPr>
            <p:cNvPr id="291955" name="Text Box 115"/>
            <p:cNvSpPr txBox="1">
              <a:spLocks noChangeArrowheads="1"/>
            </p:cNvSpPr>
            <p:nvPr/>
          </p:nvSpPr>
          <p:spPr bwMode="auto">
            <a:xfrm>
              <a:off x="4435" y="3316"/>
              <a:ext cx="500" cy="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肉体労働</a:t>
              </a:r>
            </a:p>
          </p:txBody>
        </p:sp>
        <p:sp>
          <p:nvSpPr>
            <p:cNvPr id="291956" name="Text Box 116"/>
            <p:cNvSpPr txBox="1">
              <a:spLocks noChangeArrowheads="1"/>
            </p:cNvSpPr>
            <p:nvPr/>
          </p:nvSpPr>
          <p:spPr bwMode="auto">
            <a:xfrm>
              <a:off x="4436" y="3863"/>
              <a:ext cx="380" cy="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きつい</a:t>
              </a:r>
            </a:p>
          </p:txBody>
        </p:sp>
        <p:sp>
          <p:nvSpPr>
            <p:cNvPr id="291957" name="Text Box 117"/>
            <p:cNvSpPr txBox="1">
              <a:spLocks noChangeArrowheads="1"/>
            </p:cNvSpPr>
            <p:nvPr/>
          </p:nvSpPr>
          <p:spPr bwMode="auto">
            <a:xfrm>
              <a:off x="5065" y="3317"/>
              <a:ext cx="404"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無関心</a:t>
              </a:r>
            </a:p>
          </p:txBody>
        </p:sp>
        <p:sp>
          <p:nvSpPr>
            <p:cNvPr id="291958" name="Text Box 118"/>
            <p:cNvSpPr txBox="1">
              <a:spLocks noChangeArrowheads="1"/>
            </p:cNvSpPr>
            <p:nvPr/>
          </p:nvSpPr>
          <p:spPr bwMode="auto">
            <a:xfrm>
              <a:off x="5066" y="3416"/>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放任</a:t>
              </a:r>
            </a:p>
          </p:txBody>
        </p:sp>
        <p:sp>
          <p:nvSpPr>
            <p:cNvPr id="291959" name="Text Box 119"/>
            <p:cNvSpPr txBox="1">
              <a:spLocks noChangeArrowheads="1"/>
            </p:cNvSpPr>
            <p:nvPr/>
          </p:nvSpPr>
          <p:spPr bwMode="auto">
            <a:xfrm>
              <a:off x="4733" y="3864"/>
              <a:ext cx="309"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残業</a:t>
              </a:r>
            </a:p>
          </p:txBody>
        </p:sp>
        <p:sp>
          <p:nvSpPr>
            <p:cNvPr id="291960" name="Text Box 120"/>
            <p:cNvSpPr txBox="1">
              <a:spLocks noChangeArrowheads="1"/>
            </p:cNvSpPr>
            <p:nvPr/>
          </p:nvSpPr>
          <p:spPr bwMode="auto">
            <a:xfrm>
              <a:off x="5060" y="3514"/>
              <a:ext cx="404" cy="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消極的</a:t>
              </a:r>
            </a:p>
          </p:txBody>
        </p:sp>
        <p:sp>
          <p:nvSpPr>
            <p:cNvPr id="291961" name="Text Box 121"/>
            <p:cNvSpPr txBox="1">
              <a:spLocks noChangeArrowheads="1"/>
            </p:cNvSpPr>
            <p:nvPr/>
          </p:nvSpPr>
          <p:spPr bwMode="auto">
            <a:xfrm>
              <a:off x="5014" y="3865"/>
              <a:ext cx="567"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むずかしい</a:t>
              </a:r>
            </a:p>
          </p:txBody>
        </p:sp>
        <p:sp>
          <p:nvSpPr>
            <p:cNvPr id="291962" name="Text Box 122"/>
            <p:cNvSpPr txBox="1">
              <a:spLocks noChangeArrowheads="1"/>
            </p:cNvSpPr>
            <p:nvPr/>
          </p:nvSpPr>
          <p:spPr bwMode="auto">
            <a:xfrm>
              <a:off x="4650" y="2898"/>
              <a:ext cx="404"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五月病</a:t>
              </a:r>
            </a:p>
          </p:txBody>
        </p:sp>
        <p:sp>
          <p:nvSpPr>
            <p:cNvPr id="291963" name="Text Box 123"/>
            <p:cNvSpPr txBox="1">
              <a:spLocks noChangeArrowheads="1"/>
            </p:cNvSpPr>
            <p:nvPr/>
          </p:nvSpPr>
          <p:spPr bwMode="auto">
            <a:xfrm>
              <a:off x="5009" y="2899"/>
              <a:ext cx="404"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協調性</a:t>
              </a:r>
            </a:p>
          </p:txBody>
        </p:sp>
        <p:sp>
          <p:nvSpPr>
            <p:cNvPr id="291970" name="Text Box 130"/>
            <p:cNvSpPr txBox="1">
              <a:spLocks noChangeArrowheads="1"/>
            </p:cNvSpPr>
            <p:nvPr/>
          </p:nvSpPr>
          <p:spPr bwMode="auto">
            <a:xfrm>
              <a:off x="5066" y="3217"/>
              <a:ext cx="404"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指導力</a:t>
              </a:r>
            </a:p>
          </p:txBody>
        </p:sp>
        <p:sp>
          <p:nvSpPr>
            <p:cNvPr id="291973" name="Text Box 133"/>
            <p:cNvSpPr txBox="1">
              <a:spLocks noChangeArrowheads="1"/>
            </p:cNvSpPr>
            <p:nvPr/>
          </p:nvSpPr>
          <p:spPr bwMode="auto">
            <a:xfrm>
              <a:off x="4438" y="2641"/>
              <a:ext cx="564"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人間関係</a:t>
              </a:r>
            </a:p>
          </p:txBody>
        </p:sp>
        <p:sp>
          <p:nvSpPr>
            <p:cNvPr id="291974" name="Text Box 134"/>
            <p:cNvSpPr txBox="1">
              <a:spLocks noChangeArrowheads="1"/>
            </p:cNvSpPr>
            <p:nvPr/>
          </p:nvSpPr>
          <p:spPr bwMode="auto">
            <a:xfrm>
              <a:off x="4398" y="3109"/>
              <a:ext cx="52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モラール</a:t>
              </a:r>
            </a:p>
          </p:txBody>
        </p:sp>
        <p:sp>
          <p:nvSpPr>
            <p:cNvPr id="291975" name="Text Box 135"/>
            <p:cNvSpPr txBox="1">
              <a:spLocks noChangeArrowheads="1"/>
            </p:cNvSpPr>
            <p:nvPr/>
          </p:nvSpPr>
          <p:spPr bwMode="auto">
            <a:xfrm>
              <a:off x="5051" y="3109"/>
              <a:ext cx="4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上　司</a:t>
              </a:r>
            </a:p>
          </p:txBody>
        </p:sp>
        <p:sp>
          <p:nvSpPr>
            <p:cNvPr id="291978" name="Text Box 138"/>
            <p:cNvSpPr txBox="1">
              <a:spLocks noChangeArrowheads="1"/>
            </p:cNvSpPr>
            <p:nvPr/>
          </p:nvSpPr>
          <p:spPr bwMode="auto">
            <a:xfrm>
              <a:off x="4779" y="3764"/>
              <a:ext cx="34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仕事</a:t>
              </a:r>
            </a:p>
          </p:txBody>
        </p:sp>
      </p:grpSp>
      <p:grpSp>
        <p:nvGrpSpPr>
          <p:cNvPr id="292008" name="Group 168"/>
          <p:cNvGrpSpPr>
            <a:grpSpLocks/>
          </p:cNvGrpSpPr>
          <p:nvPr/>
        </p:nvGrpSpPr>
        <p:grpSpPr bwMode="auto">
          <a:xfrm>
            <a:off x="344488" y="1212850"/>
            <a:ext cx="2989262" cy="3106738"/>
            <a:chOff x="217" y="764"/>
            <a:chExt cx="1883" cy="1957"/>
          </a:xfrm>
        </p:grpSpPr>
        <p:sp>
          <p:nvSpPr>
            <p:cNvPr id="291880" name="AutoShape 40"/>
            <p:cNvSpPr>
              <a:spLocks noChangeArrowheads="1"/>
            </p:cNvSpPr>
            <p:nvPr/>
          </p:nvSpPr>
          <p:spPr bwMode="auto">
            <a:xfrm>
              <a:off x="624" y="2528"/>
              <a:ext cx="753" cy="169"/>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1884" name="AutoShape 44"/>
            <p:cNvSpPr>
              <a:spLocks noChangeArrowheads="1"/>
            </p:cNvSpPr>
            <p:nvPr/>
          </p:nvSpPr>
          <p:spPr bwMode="auto">
            <a:xfrm>
              <a:off x="217" y="959"/>
              <a:ext cx="1708" cy="426"/>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1843" name="Text Box 3"/>
            <p:cNvSpPr txBox="1">
              <a:spLocks noChangeArrowheads="1"/>
            </p:cNvSpPr>
            <p:nvPr/>
          </p:nvSpPr>
          <p:spPr bwMode="auto">
            <a:xfrm>
              <a:off x="229" y="935"/>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事故</a:t>
              </a:r>
            </a:p>
          </p:txBody>
        </p:sp>
        <p:sp>
          <p:nvSpPr>
            <p:cNvPr id="291844" name="Text Box 4"/>
            <p:cNvSpPr txBox="1">
              <a:spLocks noChangeArrowheads="1"/>
            </p:cNvSpPr>
            <p:nvPr/>
          </p:nvSpPr>
          <p:spPr bwMode="auto">
            <a:xfrm>
              <a:off x="499" y="944"/>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追突</a:t>
              </a:r>
            </a:p>
          </p:txBody>
        </p:sp>
        <p:sp>
          <p:nvSpPr>
            <p:cNvPr id="291845" name="Text Box 5"/>
            <p:cNvSpPr txBox="1">
              <a:spLocks noChangeArrowheads="1"/>
            </p:cNvSpPr>
            <p:nvPr/>
          </p:nvSpPr>
          <p:spPr bwMode="auto">
            <a:xfrm>
              <a:off x="221" y="1054"/>
              <a:ext cx="777"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エンジントラブル</a:t>
              </a:r>
            </a:p>
          </p:txBody>
        </p:sp>
        <p:sp>
          <p:nvSpPr>
            <p:cNvPr id="291846" name="Text Box 6"/>
            <p:cNvSpPr txBox="1">
              <a:spLocks noChangeArrowheads="1"/>
            </p:cNvSpPr>
            <p:nvPr/>
          </p:nvSpPr>
          <p:spPr bwMode="auto">
            <a:xfrm>
              <a:off x="897" y="1049"/>
              <a:ext cx="389"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ガス欠</a:t>
              </a:r>
            </a:p>
          </p:txBody>
        </p:sp>
        <p:sp>
          <p:nvSpPr>
            <p:cNvPr id="291847" name="Text Box 7"/>
            <p:cNvSpPr txBox="1">
              <a:spLocks noChangeArrowheads="1"/>
            </p:cNvSpPr>
            <p:nvPr/>
          </p:nvSpPr>
          <p:spPr bwMode="auto">
            <a:xfrm>
              <a:off x="1227" y="1057"/>
              <a:ext cx="382"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オイル</a:t>
              </a:r>
            </a:p>
          </p:txBody>
        </p:sp>
        <p:sp>
          <p:nvSpPr>
            <p:cNvPr id="291848" name="Text Box 8"/>
            <p:cNvSpPr txBox="1">
              <a:spLocks noChangeArrowheads="1"/>
            </p:cNvSpPr>
            <p:nvPr/>
          </p:nvSpPr>
          <p:spPr bwMode="auto">
            <a:xfrm>
              <a:off x="1527" y="1050"/>
              <a:ext cx="307"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点検</a:t>
              </a:r>
            </a:p>
          </p:txBody>
        </p:sp>
        <p:sp>
          <p:nvSpPr>
            <p:cNvPr id="291852" name="Text Box 12"/>
            <p:cNvSpPr txBox="1">
              <a:spLocks noChangeArrowheads="1"/>
            </p:cNvSpPr>
            <p:nvPr/>
          </p:nvSpPr>
          <p:spPr bwMode="auto">
            <a:xfrm>
              <a:off x="761" y="944"/>
              <a:ext cx="500"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交通違反</a:t>
              </a:r>
            </a:p>
          </p:txBody>
        </p:sp>
        <p:sp>
          <p:nvSpPr>
            <p:cNvPr id="291853" name="Text Box 13"/>
            <p:cNvSpPr txBox="1">
              <a:spLocks noChangeArrowheads="1"/>
            </p:cNvSpPr>
            <p:nvPr/>
          </p:nvSpPr>
          <p:spPr bwMode="auto">
            <a:xfrm>
              <a:off x="1543" y="954"/>
              <a:ext cx="405"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置場所</a:t>
              </a:r>
            </a:p>
          </p:txBody>
        </p:sp>
        <p:sp>
          <p:nvSpPr>
            <p:cNvPr id="291854" name="Text Box 14"/>
            <p:cNvSpPr txBox="1">
              <a:spLocks noChangeArrowheads="1"/>
            </p:cNvSpPr>
            <p:nvPr/>
          </p:nvSpPr>
          <p:spPr bwMode="auto">
            <a:xfrm>
              <a:off x="1211" y="947"/>
              <a:ext cx="405"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駐車場</a:t>
              </a:r>
            </a:p>
          </p:txBody>
        </p:sp>
        <p:sp>
          <p:nvSpPr>
            <p:cNvPr id="291855" name="Text Box 15"/>
            <p:cNvSpPr txBox="1">
              <a:spLocks noChangeArrowheads="1"/>
            </p:cNvSpPr>
            <p:nvPr/>
          </p:nvSpPr>
          <p:spPr bwMode="auto">
            <a:xfrm>
              <a:off x="217" y="1189"/>
              <a:ext cx="380"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相乗り</a:t>
              </a:r>
            </a:p>
          </p:txBody>
        </p:sp>
        <p:sp>
          <p:nvSpPr>
            <p:cNvPr id="291856" name="Text Box 16"/>
            <p:cNvSpPr txBox="1">
              <a:spLocks noChangeArrowheads="1"/>
            </p:cNvSpPr>
            <p:nvPr/>
          </p:nvSpPr>
          <p:spPr bwMode="auto">
            <a:xfrm>
              <a:off x="585" y="1176"/>
              <a:ext cx="583"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待ち合わせ</a:t>
              </a:r>
            </a:p>
          </p:txBody>
        </p:sp>
        <p:sp>
          <p:nvSpPr>
            <p:cNvPr id="291870" name="Text Box 30"/>
            <p:cNvSpPr txBox="1">
              <a:spLocks noChangeArrowheads="1"/>
            </p:cNvSpPr>
            <p:nvPr/>
          </p:nvSpPr>
          <p:spPr bwMode="auto">
            <a:xfrm>
              <a:off x="636" y="764"/>
              <a:ext cx="564"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自家用車</a:t>
              </a:r>
            </a:p>
          </p:txBody>
        </p:sp>
        <p:sp>
          <p:nvSpPr>
            <p:cNvPr id="291881" name="AutoShape 41"/>
            <p:cNvSpPr>
              <a:spLocks noChangeArrowheads="1"/>
            </p:cNvSpPr>
            <p:nvPr/>
          </p:nvSpPr>
          <p:spPr bwMode="auto">
            <a:xfrm>
              <a:off x="223" y="1613"/>
              <a:ext cx="955" cy="279"/>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1849" name="Text Box 9"/>
            <p:cNvSpPr txBox="1">
              <a:spLocks noChangeArrowheads="1"/>
            </p:cNvSpPr>
            <p:nvPr/>
          </p:nvSpPr>
          <p:spPr bwMode="auto">
            <a:xfrm>
              <a:off x="227" y="1536"/>
              <a:ext cx="373"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パンク</a:t>
              </a:r>
            </a:p>
          </p:txBody>
        </p:sp>
        <p:sp>
          <p:nvSpPr>
            <p:cNvPr id="291850" name="Text Box 10"/>
            <p:cNvSpPr txBox="1">
              <a:spLocks noChangeArrowheads="1"/>
            </p:cNvSpPr>
            <p:nvPr/>
          </p:nvSpPr>
          <p:spPr bwMode="auto">
            <a:xfrm>
              <a:off x="539" y="1531"/>
              <a:ext cx="644"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チェーン切れ</a:t>
              </a:r>
            </a:p>
          </p:txBody>
        </p:sp>
        <p:sp>
          <p:nvSpPr>
            <p:cNvPr id="291851" name="Text Box 11"/>
            <p:cNvSpPr txBox="1">
              <a:spLocks noChangeArrowheads="1"/>
            </p:cNvSpPr>
            <p:nvPr/>
          </p:nvSpPr>
          <p:spPr bwMode="auto">
            <a:xfrm>
              <a:off x="229" y="1662"/>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転倒</a:t>
              </a:r>
            </a:p>
          </p:txBody>
        </p:sp>
        <p:sp>
          <p:nvSpPr>
            <p:cNvPr id="291871" name="Text Box 31"/>
            <p:cNvSpPr txBox="1">
              <a:spLocks noChangeArrowheads="1"/>
            </p:cNvSpPr>
            <p:nvPr/>
          </p:nvSpPr>
          <p:spPr bwMode="auto">
            <a:xfrm>
              <a:off x="495" y="1660"/>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置場</a:t>
              </a:r>
            </a:p>
          </p:txBody>
        </p:sp>
        <p:sp>
          <p:nvSpPr>
            <p:cNvPr id="291872" name="Text Box 32"/>
            <p:cNvSpPr txBox="1">
              <a:spLocks noChangeArrowheads="1"/>
            </p:cNvSpPr>
            <p:nvPr/>
          </p:nvSpPr>
          <p:spPr bwMode="auto">
            <a:xfrm>
              <a:off x="429" y="1401"/>
              <a:ext cx="4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自転車</a:t>
              </a:r>
            </a:p>
          </p:txBody>
        </p:sp>
        <p:sp>
          <p:nvSpPr>
            <p:cNvPr id="291874" name="Text Box 34"/>
            <p:cNvSpPr txBox="1">
              <a:spLocks noChangeArrowheads="1"/>
            </p:cNvSpPr>
            <p:nvPr/>
          </p:nvSpPr>
          <p:spPr bwMode="auto">
            <a:xfrm>
              <a:off x="430" y="2031"/>
              <a:ext cx="4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徒　歩</a:t>
              </a:r>
            </a:p>
          </p:txBody>
        </p:sp>
        <p:sp>
          <p:nvSpPr>
            <p:cNvPr id="291877" name="Text Box 37"/>
            <p:cNvSpPr txBox="1">
              <a:spLocks noChangeArrowheads="1"/>
            </p:cNvSpPr>
            <p:nvPr/>
          </p:nvSpPr>
          <p:spPr bwMode="auto">
            <a:xfrm>
              <a:off x="577" y="2477"/>
              <a:ext cx="373"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パンク</a:t>
              </a:r>
            </a:p>
          </p:txBody>
        </p:sp>
        <p:sp>
          <p:nvSpPr>
            <p:cNvPr id="291878" name="Text Box 38"/>
            <p:cNvSpPr txBox="1">
              <a:spLocks noChangeArrowheads="1"/>
            </p:cNvSpPr>
            <p:nvPr/>
          </p:nvSpPr>
          <p:spPr bwMode="auto">
            <a:xfrm>
              <a:off x="927" y="2473"/>
              <a:ext cx="387"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ガス欠</a:t>
              </a:r>
            </a:p>
          </p:txBody>
        </p:sp>
        <p:sp>
          <p:nvSpPr>
            <p:cNvPr id="291879" name="AutoShape 39"/>
            <p:cNvSpPr>
              <a:spLocks noChangeArrowheads="1"/>
            </p:cNvSpPr>
            <p:nvPr/>
          </p:nvSpPr>
          <p:spPr bwMode="auto">
            <a:xfrm>
              <a:off x="288" y="2208"/>
              <a:ext cx="621" cy="169"/>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1882" name="AutoShape 42"/>
            <p:cNvSpPr>
              <a:spLocks noChangeArrowheads="1"/>
            </p:cNvSpPr>
            <p:nvPr/>
          </p:nvSpPr>
          <p:spPr bwMode="auto">
            <a:xfrm>
              <a:off x="1280" y="2195"/>
              <a:ext cx="777" cy="294"/>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1883" name="AutoShape 43"/>
            <p:cNvSpPr>
              <a:spLocks noChangeArrowheads="1"/>
            </p:cNvSpPr>
            <p:nvPr/>
          </p:nvSpPr>
          <p:spPr bwMode="auto">
            <a:xfrm>
              <a:off x="1331" y="1609"/>
              <a:ext cx="769" cy="396"/>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1857" name="Text Box 17"/>
            <p:cNvSpPr txBox="1">
              <a:spLocks noChangeArrowheads="1"/>
            </p:cNvSpPr>
            <p:nvPr/>
          </p:nvSpPr>
          <p:spPr bwMode="auto">
            <a:xfrm>
              <a:off x="287" y="2141"/>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距離</a:t>
              </a:r>
            </a:p>
          </p:txBody>
        </p:sp>
        <p:sp>
          <p:nvSpPr>
            <p:cNvPr id="291858" name="Text Box 18"/>
            <p:cNvSpPr txBox="1">
              <a:spLocks noChangeArrowheads="1"/>
            </p:cNvSpPr>
            <p:nvPr/>
          </p:nvSpPr>
          <p:spPr bwMode="auto">
            <a:xfrm>
              <a:off x="559" y="2141"/>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歩道</a:t>
              </a:r>
            </a:p>
          </p:txBody>
        </p:sp>
        <p:sp>
          <p:nvSpPr>
            <p:cNvPr id="291859" name="Text Box 19"/>
            <p:cNvSpPr txBox="1">
              <a:spLocks noChangeArrowheads="1"/>
            </p:cNvSpPr>
            <p:nvPr/>
          </p:nvSpPr>
          <p:spPr bwMode="auto">
            <a:xfrm>
              <a:off x="1583" y="1548"/>
              <a:ext cx="307"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本数</a:t>
              </a:r>
            </a:p>
          </p:txBody>
        </p:sp>
        <p:sp>
          <p:nvSpPr>
            <p:cNvPr id="291860" name="Text Box 20"/>
            <p:cNvSpPr txBox="1">
              <a:spLocks noChangeArrowheads="1"/>
            </p:cNvSpPr>
            <p:nvPr/>
          </p:nvSpPr>
          <p:spPr bwMode="auto">
            <a:xfrm>
              <a:off x="1330" y="1549"/>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満員</a:t>
              </a:r>
            </a:p>
          </p:txBody>
        </p:sp>
        <p:sp>
          <p:nvSpPr>
            <p:cNvPr id="291861" name="Text Box 21"/>
            <p:cNvSpPr txBox="1">
              <a:spLocks noChangeArrowheads="1"/>
            </p:cNvSpPr>
            <p:nvPr/>
          </p:nvSpPr>
          <p:spPr bwMode="auto">
            <a:xfrm>
              <a:off x="1805" y="1549"/>
              <a:ext cx="267"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スト</a:t>
              </a:r>
            </a:p>
          </p:txBody>
        </p:sp>
        <p:sp>
          <p:nvSpPr>
            <p:cNvPr id="291862" name="Text Box 22"/>
            <p:cNvSpPr txBox="1">
              <a:spLocks noChangeArrowheads="1"/>
            </p:cNvSpPr>
            <p:nvPr/>
          </p:nvSpPr>
          <p:spPr bwMode="auto">
            <a:xfrm>
              <a:off x="1324" y="1670"/>
              <a:ext cx="476"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乗り遅れ</a:t>
              </a:r>
            </a:p>
          </p:txBody>
        </p:sp>
        <p:sp>
          <p:nvSpPr>
            <p:cNvPr id="291863" name="Text Box 23"/>
            <p:cNvSpPr txBox="1">
              <a:spLocks noChangeArrowheads="1"/>
            </p:cNvSpPr>
            <p:nvPr/>
          </p:nvSpPr>
          <p:spPr bwMode="auto">
            <a:xfrm>
              <a:off x="1737" y="1670"/>
              <a:ext cx="309"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渋滞</a:t>
              </a:r>
            </a:p>
          </p:txBody>
        </p:sp>
        <p:sp>
          <p:nvSpPr>
            <p:cNvPr id="291864" name="Text Box 24"/>
            <p:cNvSpPr txBox="1">
              <a:spLocks noChangeArrowheads="1"/>
            </p:cNvSpPr>
            <p:nvPr/>
          </p:nvSpPr>
          <p:spPr bwMode="auto">
            <a:xfrm>
              <a:off x="1321" y="1781"/>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道路</a:t>
              </a:r>
            </a:p>
          </p:txBody>
        </p:sp>
        <p:sp>
          <p:nvSpPr>
            <p:cNvPr id="291865" name="Text Box 25"/>
            <p:cNvSpPr txBox="1">
              <a:spLocks noChangeArrowheads="1"/>
            </p:cNvSpPr>
            <p:nvPr/>
          </p:nvSpPr>
          <p:spPr bwMode="auto">
            <a:xfrm>
              <a:off x="1787" y="1775"/>
              <a:ext cx="212"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車</a:t>
              </a:r>
            </a:p>
          </p:txBody>
        </p:sp>
        <p:sp>
          <p:nvSpPr>
            <p:cNvPr id="291866" name="Text Box 26"/>
            <p:cNvSpPr txBox="1">
              <a:spLocks noChangeArrowheads="1"/>
            </p:cNvSpPr>
            <p:nvPr/>
          </p:nvSpPr>
          <p:spPr bwMode="auto">
            <a:xfrm>
              <a:off x="1538" y="1782"/>
              <a:ext cx="309"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故障</a:t>
              </a:r>
            </a:p>
          </p:txBody>
        </p:sp>
        <p:sp>
          <p:nvSpPr>
            <p:cNvPr id="291867" name="Text Box 27"/>
            <p:cNvSpPr txBox="1">
              <a:spLocks noChangeArrowheads="1"/>
            </p:cNvSpPr>
            <p:nvPr/>
          </p:nvSpPr>
          <p:spPr bwMode="auto">
            <a:xfrm>
              <a:off x="1704" y="2264"/>
              <a:ext cx="309"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混雑</a:t>
              </a:r>
            </a:p>
          </p:txBody>
        </p:sp>
        <p:sp>
          <p:nvSpPr>
            <p:cNvPr id="291868" name="Text Box 28"/>
            <p:cNvSpPr txBox="1">
              <a:spLocks noChangeArrowheads="1"/>
            </p:cNvSpPr>
            <p:nvPr/>
          </p:nvSpPr>
          <p:spPr bwMode="auto">
            <a:xfrm>
              <a:off x="1292" y="2144"/>
              <a:ext cx="500"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並行車線</a:t>
              </a:r>
            </a:p>
          </p:txBody>
        </p:sp>
        <p:sp>
          <p:nvSpPr>
            <p:cNvPr id="291869" name="Text Box 29"/>
            <p:cNvSpPr txBox="1">
              <a:spLocks noChangeArrowheads="1"/>
            </p:cNvSpPr>
            <p:nvPr/>
          </p:nvSpPr>
          <p:spPr bwMode="auto">
            <a:xfrm>
              <a:off x="1280" y="2260"/>
              <a:ext cx="46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乗り換え</a:t>
              </a:r>
            </a:p>
          </p:txBody>
        </p:sp>
        <p:sp>
          <p:nvSpPr>
            <p:cNvPr id="291873" name="Text Box 33"/>
            <p:cNvSpPr txBox="1">
              <a:spLocks noChangeArrowheads="1"/>
            </p:cNvSpPr>
            <p:nvPr/>
          </p:nvSpPr>
          <p:spPr bwMode="auto">
            <a:xfrm>
              <a:off x="1490" y="1401"/>
              <a:ext cx="40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バ　ス</a:t>
              </a:r>
            </a:p>
          </p:txBody>
        </p:sp>
        <p:sp>
          <p:nvSpPr>
            <p:cNvPr id="291875" name="Text Box 35"/>
            <p:cNvSpPr txBox="1">
              <a:spLocks noChangeArrowheads="1"/>
            </p:cNvSpPr>
            <p:nvPr/>
          </p:nvSpPr>
          <p:spPr bwMode="auto">
            <a:xfrm>
              <a:off x="1464" y="2034"/>
              <a:ext cx="4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電　車</a:t>
              </a:r>
            </a:p>
          </p:txBody>
        </p:sp>
        <p:sp>
          <p:nvSpPr>
            <p:cNvPr id="291876" name="Text Box 36"/>
            <p:cNvSpPr txBox="1">
              <a:spLocks noChangeArrowheads="1"/>
            </p:cNvSpPr>
            <p:nvPr/>
          </p:nvSpPr>
          <p:spPr bwMode="auto">
            <a:xfrm>
              <a:off x="218" y="2528"/>
              <a:ext cx="412" cy="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バイク</a:t>
              </a:r>
            </a:p>
          </p:txBody>
        </p:sp>
      </p:grpSp>
      <p:sp>
        <p:nvSpPr>
          <p:cNvPr id="291995" name="Text Box 155"/>
          <p:cNvSpPr txBox="1">
            <a:spLocks noChangeArrowheads="1"/>
          </p:cNvSpPr>
          <p:nvPr/>
        </p:nvSpPr>
        <p:spPr bwMode="auto">
          <a:xfrm>
            <a:off x="8562975" y="100013"/>
            <a:ext cx="4953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２５</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92009"/>
                                        </p:tgtEl>
                                        <p:attrNameLst>
                                          <p:attrName>style.visibility</p:attrName>
                                        </p:attrNameLst>
                                      </p:cBhvr>
                                      <p:to>
                                        <p:strVal val="visible"/>
                                      </p:to>
                                    </p:set>
                                    <p:anim calcmode="lin" valueType="num">
                                      <p:cBhvr additive="base">
                                        <p:cTn id="7" dur="500" fill="hold"/>
                                        <p:tgtEl>
                                          <p:spTgt spid="292009"/>
                                        </p:tgtEl>
                                        <p:attrNameLst>
                                          <p:attrName>ppt_x</p:attrName>
                                        </p:attrNameLst>
                                      </p:cBhvr>
                                      <p:tavLst>
                                        <p:tav tm="0">
                                          <p:val>
                                            <p:strVal val="0-#ppt_w/2"/>
                                          </p:val>
                                        </p:tav>
                                        <p:tav tm="100000">
                                          <p:val>
                                            <p:strVal val="#ppt_x"/>
                                          </p:val>
                                        </p:tav>
                                      </p:tavLst>
                                    </p:anim>
                                    <p:anim calcmode="lin" valueType="num">
                                      <p:cBhvr additive="base">
                                        <p:cTn id="8" dur="500" fill="hold"/>
                                        <p:tgtEl>
                                          <p:spTgt spid="29200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292001"/>
                                        </p:tgtEl>
                                        <p:attrNameLst>
                                          <p:attrName>style.visibility</p:attrName>
                                        </p:attrNameLst>
                                      </p:cBhvr>
                                      <p:to>
                                        <p:strVal val="visible"/>
                                      </p:to>
                                    </p:set>
                                    <p:anim calcmode="lin" valueType="num">
                                      <p:cBhvr additive="base">
                                        <p:cTn id="13" dur="500" fill="hold"/>
                                        <p:tgtEl>
                                          <p:spTgt spid="292001"/>
                                        </p:tgtEl>
                                        <p:attrNameLst>
                                          <p:attrName>ppt_x</p:attrName>
                                        </p:attrNameLst>
                                      </p:cBhvr>
                                      <p:tavLst>
                                        <p:tav tm="0">
                                          <p:val>
                                            <p:strVal val="0-#ppt_w/2"/>
                                          </p:val>
                                        </p:tav>
                                        <p:tav tm="100000">
                                          <p:val>
                                            <p:strVal val="#ppt_x"/>
                                          </p:val>
                                        </p:tav>
                                      </p:tavLst>
                                    </p:anim>
                                    <p:anim calcmode="lin" valueType="num">
                                      <p:cBhvr additive="base">
                                        <p:cTn id="14" dur="500" fill="hold"/>
                                        <p:tgtEl>
                                          <p:spTgt spid="292001"/>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292003"/>
                                        </p:tgtEl>
                                        <p:attrNameLst>
                                          <p:attrName>style.visibility</p:attrName>
                                        </p:attrNameLst>
                                      </p:cBhvr>
                                      <p:to>
                                        <p:strVal val="visible"/>
                                      </p:to>
                                    </p:set>
                                    <p:anim calcmode="lin" valueType="num">
                                      <p:cBhvr additive="base">
                                        <p:cTn id="19" dur="500" fill="hold"/>
                                        <p:tgtEl>
                                          <p:spTgt spid="292003"/>
                                        </p:tgtEl>
                                        <p:attrNameLst>
                                          <p:attrName>ppt_x</p:attrName>
                                        </p:attrNameLst>
                                      </p:cBhvr>
                                      <p:tavLst>
                                        <p:tav tm="0">
                                          <p:val>
                                            <p:strVal val="0-#ppt_w/2"/>
                                          </p:val>
                                        </p:tav>
                                        <p:tav tm="100000">
                                          <p:val>
                                            <p:strVal val="#ppt_x"/>
                                          </p:val>
                                        </p:tav>
                                      </p:tavLst>
                                    </p:anim>
                                    <p:anim calcmode="lin" valueType="num">
                                      <p:cBhvr additive="base">
                                        <p:cTn id="20" dur="500" fill="hold"/>
                                        <p:tgtEl>
                                          <p:spTgt spid="292003"/>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292005"/>
                                        </p:tgtEl>
                                        <p:attrNameLst>
                                          <p:attrName>style.visibility</p:attrName>
                                        </p:attrNameLst>
                                      </p:cBhvr>
                                      <p:to>
                                        <p:strVal val="visible"/>
                                      </p:to>
                                    </p:set>
                                    <p:anim calcmode="lin" valueType="num">
                                      <p:cBhvr additive="base">
                                        <p:cTn id="25" dur="500" fill="hold"/>
                                        <p:tgtEl>
                                          <p:spTgt spid="292005"/>
                                        </p:tgtEl>
                                        <p:attrNameLst>
                                          <p:attrName>ppt_x</p:attrName>
                                        </p:attrNameLst>
                                      </p:cBhvr>
                                      <p:tavLst>
                                        <p:tav tm="0">
                                          <p:val>
                                            <p:strVal val="0-#ppt_w/2"/>
                                          </p:val>
                                        </p:tav>
                                        <p:tav tm="100000">
                                          <p:val>
                                            <p:strVal val="#ppt_x"/>
                                          </p:val>
                                        </p:tav>
                                      </p:tavLst>
                                    </p:anim>
                                    <p:anim calcmode="lin" valueType="num">
                                      <p:cBhvr additive="base">
                                        <p:cTn id="26" dur="500" fill="hold"/>
                                        <p:tgtEl>
                                          <p:spTgt spid="292005"/>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292007"/>
                                        </p:tgtEl>
                                        <p:attrNameLst>
                                          <p:attrName>style.visibility</p:attrName>
                                        </p:attrNameLst>
                                      </p:cBhvr>
                                      <p:to>
                                        <p:strVal val="visible"/>
                                      </p:to>
                                    </p:set>
                                    <p:anim calcmode="lin" valueType="num">
                                      <p:cBhvr additive="base">
                                        <p:cTn id="31" dur="500" fill="hold"/>
                                        <p:tgtEl>
                                          <p:spTgt spid="292007"/>
                                        </p:tgtEl>
                                        <p:attrNameLst>
                                          <p:attrName>ppt_x</p:attrName>
                                        </p:attrNameLst>
                                      </p:cBhvr>
                                      <p:tavLst>
                                        <p:tav tm="0">
                                          <p:val>
                                            <p:strVal val="0-#ppt_w/2"/>
                                          </p:val>
                                        </p:tav>
                                        <p:tav tm="100000">
                                          <p:val>
                                            <p:strVal val="#ppt_x"/>
                                          </p:val>
                                        </p:tav>
                                      </p:tavLst>
                                    </p:anim>
                                    <p:anim calcmode="lin" valueType="num">
                                      <p:cBhvr additive="base">
                                        <p:cTn id="32" dur="500" fill="hold"/>
                                        <p:tgtEl>
                                          <p:spTgt spid="292007"/>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292008"/>
                                        </p:tgtEl>
                                        <p:attrNameLst>
                                          <p:attrName>style.visibility</p:attrName>
                                        </p:attrNameLst>
                                      </p:cBhvr>
                                      <p:to>
                                        <p:strVal val="visible"/>
                                      </p:to>
                                    </p:set>
                                    <p:anim calcmode="lin" valueType="num">
                                      <p:cBhvr additive="base">
                                        <p:cTn id="37" dur="500" fill="hold"/>
                                        <p:tgtEl>
                                          <p:spTgt spid="292008"/>
                                        </p:tgtEl>
                                        <p:attrNameLst>
                                          <p:attrName>ppt_x</p:attrName>
                                        </p:attrNameLst>
                                      </p:cBhvr>
                                      <p:tavLst>
                                        <p:tav tm="0">
                                          <p:val>
                                            <p:strVal val="0-#ppt_w/2"/>
                                          </p:val>
                                        </p:tav>
                                        <p:tav tm="100000">
                                          <p:val>
                                            <p:strVal val="#ppt_x"/>
                                          </p:val>
                                        </p:tav>
                                      </p:tavLst>
                                    </p:anim>
                                    <p:anim calcmode="lin" valueType="num">
                                      <p:cBhvr additive="base">
                                        <p:cTn id="38" dur="500" fill="hold"/>
                                        <p:tgtEl>
                                          <p:spTgt spid="292008"/>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nodeType="clickEffect">
                                  <p:stCondLst>
                                    <p:cond delay="0"/>
                                  </p:stCondLst>
                                  <p:childTnLst>
                                    <p:set>
                                      <p:cBhvr>
                                        <p:cTn id="42" dur="1" fill="hold">
                                          <p:stCondLst>
                                            <p:cond delay="0"/>
                                          </p:stCondLst>
                                        </p:cTn>
                                        <p:tgtEl>
                                          <p:spTgt spid="292000"/>
                                        </p:tgtEl>
                                        <p:attrNameLst>
                                          <p:attrName>style.visibility</p:attrName>
                                        </p:attrNameLst>
                                      </p:cBhvr>
                                      <p:to>
                                        <p:strVal val="visible"/>
                                      </p:to>
                                    </p:set>
                                    <p:anim calcmode="lin" valueType="num">
                                      <p:cBhvr additive="base">
                                        <p:cTn id="43" dur="500" fill="hold"/>
                                        <p:tgtEl>
                                          <p:spTgt spid="292000"/>
                                        </p:tgtEl>
                                        <p:attrNameLst>
                                          <p:attrName>ppt_x</p:attrName>
                                        </p:attrNameLst>
                                      </p:cBhvr>
                                      <p:tavLst>
                                        <p:tav tm="0">
                                          <p:val>
                                            <p:strVal val="0-#ppt_w/2"/>
                                          </p:val>
                                        </p:tav>
                                        <p:tav tm="100000">
                                          <p:val>
                                            <p:strVal val="#ppt_x"/>
                                          </p:val>
                                        </p:tav>
                                      </p:tavLst>
                                    </p:anim>
                                    <p:anim calcmode="lin" valueType="num">
                                      <p:cBhvr additive="base">
                                        <p:cTn id="44" dur="500" fill="hold"/>
                                        <p:tgtEl>
                                          <p:spTgt spid="292000"/>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nodeType="clickEffect">
                                  <p:stCondLst>
                                    <p:cond delay="0"/>
                                  </p:stCondLst>
                                  <p:childTnLst>
                                    <p:set>
                                      <p:cBhvr>
                                        <p:cTn id="48" dur="1" fill="hold">
                                          <p:stCondLst>
                                            <p:cond delay="0"/>
                                          </p:stCondLst>
                                        </p:cTn>
                                        <p:tgtEl>
                                          <p:spTgt spid="292002"/>
                                        </p:tgtEl>
                                        <p:attrNameLst>
                                          <p:attrName>style.visibility</p:attrName>
                                        </p:attrNameLst>
                                      </p:cBhvr>
                                      <p:to>
                                        <p:strVal val="visible"/>
                                      </p:to>
                                    </p:set>
                                    <p:anim calcmode="lin" valueType="num">
                                      <p:cBhvr additive="base">
                                        <p:cTn id="49" dur="500" fill="hold"/>
                                        <p:tgtEl>
                                          <p:spTgt spid="292002"/>
                                        </p:tgtEl>
                                        <p:attrNameLst>
                                          <p:attrName>ppt_x</p:attrName>
                                        </p:attrNameLst>
                                      </p:cBhvr>
                                      <p:tavLst>
                                        <p:tav tm="0">
                                          <p:val>
                                            <p:strVal val="0-#ppt_w/2"/>
                                          </p:val>
                                        </p:tav>
                                        <p:tav tm="100000">
                                          <p:val>
                                            <p:strVal val="#ppt_x"/>
                                          </p:val>
                                        </p:tav>
                                      </p:tavLst>
                                    </p:anim>
                                    <p:anim calcmode="lin" valueType="num">
                                      <p:cBhvr additive="base">
                                        <p:cTn id="50" dur="500" fill="hold"/>
                                        <p:tgtEl>
                                          <p:spTgt spid="292002"/>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nodeType="clickEffect">
                                  <p:stCondLst>
                                    <p:cond delay="0"/>
                                  </p:stCondLst>
                                  <p:childTnLst>
                                    <p:set>
                                      <p:cBhvr>
                                        <p:cTn id="54" dur="1" fill="hold">
                                          <p:stCondLst>
                                            <p:cond delay="0"/>
                                          </p:stCondLst>
                                        </p:cTn>
                                        <p:tgtEl>
                                          <p:spTgt spid="292004"/>
                                        </p:tgtEl>
                                        <p:attrNameLst>
                                          <p:attrName>style.visibility</p:attrName>
                                        </p:attrNameLst>
                                      </p:cBhvr>
                                      <p:to>
                                        <p:strVal val="visible"/>
                                      </p:to>
                                    </p:set>
                                    <p:anim calcmode="lin" valueType="num">
                                      <p:cBhvr additive="base">
                                        <p:cTn id="55" dur="500" fill="hold"/>
                                        <p:tgtEl>
                                          <p:spTgt spid="292004"/>
                                        </p:tgtEl>
                                        <p:attrNameLst>
                                          <p:attrName>ppt_x</p:attrName>
                                        </p:attrNameLst>
                                      </p:cBhvr>
                                      <p:tavLst>
                                        <p:tav tm="0">
                                          <p:val>
                                            <p:strVal val="0-#ppt_w/2"/>
                                          </p:val>
                                        </p:tav>
                                        <p:tav tm="100000">
                                          <p:val>
                                            <p:strVal val="#ppt_x"/>
                                          </p:val>
                                        </p:tav>
                                      </p:tavLst>
                                    </p:anim>
                                    <p:anim calcmode="lin" valueType="num">
                                      <p:cBhvr additive="base">
                                        <p:cTn id="56" dur="500" fill="hold"/>
                                        <p:tgtEl>
                                          <p:spTgt spid="292004"/>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nodeType="clickEffect">
                                  <p:stCondLst>
                                    <p:cond delay="0"/>
                                  </p:stCondLst>
                                  <p:childTnLst>
                                    <p:set>
                                      <p:cBhvr>
                                        <p:cTn id="60" dur="1" fill="hold">
                                          <p:stCondLst>
                                            <p:cond delay="0"/>
                                          </p:stCondLst>
                                        </p:cTn>
                                        <p:tgtEl>
                                          <p:spTgt spid="292006"/>
                                        </p:tgtEl>
                                        <p:attrNameLst>
                                          <p:attrName>style.visibility</p:attrName>
                                        </p:attrNameLst>
                                      </p:cBhvr>
                                      <p:to>
                                        <p:strVal val="visible"/>
                                      </p:to>
                                    </p:set>
                                    <p:anim calcmode="lin" valueType="num">
                                      <p:cBhvr additive="base">
                                        <p:cTn id="61" dur="500" fill="hold"/>
                                        <p:tgtEl>
                                          <p:spTgt spid="292006"/>
                                        </p:tgtEl>
                                        <p:attrNameLst>
                                          <p:attrName>ppt_x</p:attrName>
                                        </p:attrNameLst>
                                      </p:cBhvr>
                                      <p:tavLst>
                                        <p:tav tm="0">
                                          <p:val>
                                            <p:strVal val="0-#ppt_w/2"/>
                                          </p:val>
                                        </p:tav>
                                        <p:tav tm="100000">
                                          <p:val>
                                            <p:strVal val="#ppt_x"/>
                                          </p:val>
                                        </p:tav>
                                      </p:tavLst>
                                    </p:anim>
                                    <p:anim calcmode="lin" valueType="num">
                                      <p:cBhvr additive="base">
                                        <p:cTn id="62" dur="500" fill="hold"/>
                                        <p:tgtEl>
                                          <p:spTgt spid="29200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Text Box 2"/>
          <p:cNvSpPr txBox="1">
            <a:spLocks noChangeArrowheads="1"/>
          </p:cNvSpPr>
          <p:nvPr/>
        </p:nvSpPr>
        <p:spPr bwMode="auto">
          <a:xfrm>
            <a:off x="6135688" y="6389688"/>
            <a:ext cx="346075" cy="284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200">
                <a:solidFill>
                  <a:srgbClr val="FF0000"/>
                </a:solidFill>
                <a:latin typeface="Arial" charset="0"/>
              </a:rPr>
              <a:t>人</a:t>
            </a:r>
          </a:p>
        </p:txBody>
      </p:sp>
      <p:sp>
        <p:nvSpPr>
          <p:cNvPr id="292867" name="Line 3"/>
          <p:cNvSpPr>
            <a:spLocks noChangeShapeType="1"/>
          </p:cNvSpPr>
          <p:nvPr/>
        </p:nvSpPr>
        <p:spPr bwMode="auto">
          <a:xfrm>
            <a:off x="0" y="3422650"/>
            <a:ext cx="8378825"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868" name="Line 4"/>
          <p:cNvSpPr>
            <a:spLocks noChangeShapeType="1"/>
          </p:cNvSpPr>
          <p:nvPr/>
        </p:nvSpPr>
        <p:spPr bwMode="auto">
          <a:xfrm flipV="1">
            <a:off x="6342063" y="3424238"/>
            <a:ext cx="896937" cy="2962275"/>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869" name="Text Box 5"/>
          <p:cNvSpPr txBox="1">
            <a:spLocks noChangeArrowheads="1"/>
          </p:cNvSpPr>
          <p:nvPr/>
        </p:nvSpPr>
        <p:spPr bwMode="auto">
          <a:xfrm>
            <a:off x="4470400" y="180975"/>
            <a:ext cx="803275" cy="28416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200">
                <a:solidFill>
                  <a:srgbClr val="FF0000"/>
                </a:solidFill>
                <a:latin typeface="Arial" charset="0"/>
              </a:rPr>
              <a:t>通勤方法</a:t>
            </a:r>
          </a:p>
        </p:txBody>
      </p:sp>
      <p:sp>
        <p:nvSpPr>
          <p:cNvPr id="292870" name="Line 6"/>
          <p:cNvSpPr>
            <a:spLocks noChangeShapeType="1"/>
          </p:cNvSpPr>
          <p:nvPr/>
        </p:nvSpPr>
        <p:spPr bwMode="auto">
          <a:xfrm>
            <a:off x="4849813" y="477838"/>
            <a:ext cx="896937" cy="2936875"/>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877" name="Text Box 13"/>
          <p:cNvSpPr txBox="1">
            <a:spLocks noChangeArrowheads="1"/>
          </p:cNvSpPr>
          <p:nvPr/>
        </p:nvSpPr>
        <p:spPr bwMode="auto">
          <a:xfrm>
            <a:off x="4049713" y="1808163"/>
            <a:ext cx="438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距離</a:t>
            </a:r>
          </a:p>
        </p:txBody>
      </p:sp>
      <p:grpSp>
        <p:nvGrpSpPr>
          <p:cNvPr id="293114" name="Group 250"/>
          <p:cNvGrpSpPr>
            <a:grpSpLocks/>
          </p:cNvGrpSpPr>
          <p:nvPr/>
        </p:nvGrpSpPr>
        <p:grpSpPr bwMode="auto">
          <a:xfrm>
            <a:off x="2478088" y="398463"/>
            <a:ext cx="2559050" cy="1554162"/>
            <a:chOff x="1561" y="251"/>
            <a:chExt cx="1612" cy="979"/>
          </a:xfrm>
        </p:grpSpPr>
        <p:sp>
          <p:nvSpPr>
            <p:cNvPr id="292900" name="Line 36"/>
            <p:cNvSpPr>
              <a:spLocks noChangeShapeType="1"/>
            </p:cNvSpPr>
            <p:nvPr/>
          </p:nvSpPr>
          <p:spPr bwMode="auto">
            <a:xfrm>
              <a:off x="2181" y="492"/>
              <a:ext cx="68" cy="276"/>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01" name="Line 37"/>
            <p:cNvSpPr>
              <a:spLocks noChangeShapeType="1"/>
            </p:cNvSpPr>
            <p:nvPr/>
          </p:nvSpPr>
          <p:spPr bwMode="auto">
            <a:xfrm flipH="1">
              <a:off x="2216" y="652"/>
              <a:ext cx="12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02" name="Line 38"/>
            <p:cNvSpPr>
              <a:spLocks noChangeShapeType="1"/>
            </p:cNvSpPr>
            <p:nvPr/>
          </p:nvSpPr>
          <p:spPr bwMode="auto">
            <a:xfrm flipH="1">
              <a:off x="2582" y="617"/>
              <a:ext cx="13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03" name="Line 39"/>
            <p:cNvSpPr>
              <a:spLocks noChangeShapeType="1"/>
            </p:cNvSpPr>
            <p:nvPr/>
          </p:nvSpPr>
          <p:spPr bwMode="auto">
            <a:xfrm>
              <a:off x="2072" y="586"/>
              <a:ext cx="13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04" name="Text Box 40"/>
            <p:cNvSpPr txBox="1">
              <a:spLocks noChangeArrowheads="1"/>
            </p:cNvSpPr>
            <p:nvPr/>
          </p:nvSpPr>
          <p:spPr bwMode="auto">
            <a:xfrm>
              <a:off x="2036" y="252"/>
              <a:ext cx="260" cy="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900">
                  <a:latin typeface="Arial" charset="0"/>
                </a:rPr>
                <a:t>事故</a:t>
              </a:r>
            </a:p>
          </p:txBody>
        </p:sp>
        <p:sp>
          <p:nvSpPr>
            <p:cNvPr id="292905" name="Text Box 41"/>
            <p:cNvSpPr txBox="1">
              <a:spLocks noChangeArrowheads="1"/>
            </p:cNvSpPr>
            <p:nvPr/>
          </p:nvSpPr>
          <p:spPr bwMode="auto">
            <a:xfrm>
              <a:off x="1816" y="392"/>
              <a:ext cx="27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追突</a:t>
              </a:r>
            </a:p>
          </p:txBody>
        </p:sp>
        <p:sp>
          <p:nvSpPr>
            <p:cNvPr id="292906" name="Text Box 42"/>
            <p:cNvSpPr txBox="1">
              <a:spLocks noChangeArrowheads="1"/>
            </p:cNvSpPr>
            <p:nvPr/>
          </p:nvSpPr>
          <p:spPr bwMode="auto">
            <a:xfrm>
              <a:off x="2380" y="1019"/>
              <a:ext cx="666" cy="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エンジントラブル</a:t>
              </a:r>
            </a:p>
          </p:txBody>
        </p:sp>
        <p:sp>
          <p:nvSpPr>
            <p:cNvPr id="292907" name="Text Box 43"/>
            <p:cNvSpPr txBox="1">
              <a:spLocks noChangeArrowheads="1"/>
            </p:cNvSpPr>
            <p:nvPr/>
          </p:nvSpPr>
          <p:spPr bwMode="auto">
            <a:xfrm>
              <a:off x="2712" y="756"/>
              <a:ext cx="342"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ガス欠</a:t>
              </a:r>
            </a:p>
          </p:txBody>
        </p:sp>
        <p:sp>
          <p:nvSpPr>
            <p:cNvPr id="292908" name="Text Box 44"/>
            <p:cNvSpPr txBox="1">
              <a:spLocks noChangeArrowheads="1"/>
            </p:cNvSpPr>
            <p:nvPr/>
          </p:nvSpPr>
          <p:spPr bwMode="auto">
            <a:xfrm>
              <a:off x="2738" y="883"/>
              <a:ext cx="338"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オイル</a:t>
              </a:r>
            </a:p>
          </p:txBody>
        </p:sp>
        <p:sp>
          <p:nvSpPr>
            <p:cNvPr id="292909" name="Text Box 45"/>
            <p:cNvSpPr txBox="1">
              <a:spLocks noChangeArrowheads="1"/>
            </p:cNvSpPr>
            <p:nvPr/>
          </p:nvSpPr>
          <p:spPr bwMode="auto">
            <a:xfrm>
              <a:off x="2238" y="858"/>
              <a:ext cx="27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点検</a:t>
              </a:r>
            </a:p>
          </p:txBody>
        </p:sp>
        <p:sp>
          <p:nvSpPr>
            <p:cNvPr id="292910" name="Text Box 46"/>
            <p:cNvSpPr txBox="1">
              <a:spLocks noChangeArrowheads="1"/>
            </p:cNvSpPr>
            <p:nvPr/>
          </p:nvSpPr>
          <p:spPr bwMode="auto">
            <a:xfrm>
              <a:off x="2308" y="479"/>
              <a:ext cx="276" cy="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交通</a:t>
              </a:r>
            </a:p>
            <a:p>
              <a:pPr algn="l"/>
              <a:r>
                <a:rPr lang="ja-JP" altLang="en-US" sz="1000">
                  <a:latin typeface="Arial" charset="0"/>
                </a:rPr>
                <a:t>違反</a:t>
              </a:r>
            </a:p>
          </p:txBody>
        </p:sp>
        <p:sp>
          <p:nvSpPr>
            <p:cNvPr id="292911" name="Text Box 47"/>
            <p:cNvSpPr txBox="1">
              <a:spLocks noChangeArrowheads="1"/>
            </p:cNvSpPr>
            <p:nvPr/>
          </p:nvSpPr>
          <p:spPr bwMode="auto">
            <a:xfrm>
              <a:off x="2168" y="735"/>
              <a:ext cx="356"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置場所</a:t>
              </a:r>
            </a:p>
          </p:txBody>
        </p:sp>
        <p:sp>
          <p:nvSpPr>
            <p:cNvPr id="292912" name="Text Box 48"/>
            <p:cNvSpPr txBox="1">
              <a:spLocks noChangeArrowheads="1"/>
            </p:cNvSpPr>
            <p:nvPr/>
          </p:nvSpPr>
          <p:spPr bwMode="auto">
            <a:xfrm>
              <a:off x="1974" y="984"/>
              <a:ext cx="35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駐車場</a:t>
              </a:r>
            </a:p>
          </p:txBody>
        </p:sp>
        <p:sp>
          <p:nvSpPr>
            <p:cNvPr id="292913" name="Text Box 49"/>
            <p:cNvSpPr txBox="1">
              <a:spLocks noChangeArrowheads="1"/>
            </p:cNvSpPr>
            <p:nvPr/>
          </p:nvSpPr>
          <p:spPr bwMode="auto">
            <a:xfrm>
              <a:off x="2376" y="251"/>
              <a:ext cx="314" cy="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900">
                  <a:latin typeface="Arial" charset="0"/>
                </a:rPr>
                <a:t>相乗り</a:t>
              </a:r>
            </a:p>
          </p:txBody>
        </p:sp>
        <p:sp>
          <p:nvSpPr>
            <p:cNvPr id="292914" name="Text Box 50"/>
            <p:cNvSpPr txBox="1">
              <a:spLocks noChangeArrowheads="1"/>
            </p:cNvSpPr>
            <p:nvPr/>
          </p:nvSpPr>
          <p:spPr bwMode="auto">
            <a:xfrm>
              <a:off x="2674" y="365"/>
              <a:ext cx="356"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待ち</a:t>
              </a:r>
            </a:p>
            <a:p>
              <a:pPr algn="l">
                <a:lnSpc>
                  <a:spcPct val="80000"/>
                </a:lnSpc>
              </a:pPr>
              <a:r>
                <a:rPr lang="ja-JP" altLang="en-US" sz="1000">
                  <a:latin typeface="Arial" charset="0"/>
                </a:rPr>
                <a:t>合わせ</a:t>
              </a:r>
            </a:p>
          </p:txBody>
        </p:sp>
        <p:sp>
          <p:nvSpPr>
            <p:cNvPr id="292915" name="Text Box 51"/>
            <p:cNvSpPr txBox="1">
              <a:spLocks noChangeArrowheads="1"/>
            </p:cNvSpPr>
            <p:nvPr/>
          </p:nvSpPr>
          <p:spPr bwMode="auto">
            <a:xfrm>
              <a:off x="1561" y="643"/>
              <a:ext cx="436"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自家用車</a:t>
              </a:r>
            </a:p>
          </p:txBody>
        </p:sp>
        <p:sp>
          <p:nvSpPr>
            <p:cNvPr id="292916" name="Line 52"/>
            <p:cNvSpPr>
              <a:spLocks noChangeShapeType="1"/>
            </p:cNvSpPr>
            <p:nvPr/>
          </p:nvSpPr>
          <p:spPr bwMode="auto">
            <a:xfrm>
              <a:off x="1967" y="777"/>
              <a:ext cx="1206"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17" name="Line 53"/>
            <p:cNvSpPr>
              <a:spLocks noChangeShapeType="1"/>
            </p:cNvSpPr>
            <p:nvPr/>
          </p:nvSpPr>
          <p:spPr bwMode="auto">
            <a:xfrm>
              <a:off x="2537" y="467"/>
              <a:ext cx="75" cy="303"/>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18" name="Line 54"/>
            <p:cNvSpPr>
              <a:spLocks noChangeShapeType="1"/>
            </p:cNvSpPr>
            <p:nvPr/>
          </p:nvSpPr>
          <p:spPr bwMode="auto">
            <a:xfrm flipH="1" flipV="1">
              <a:off x="2057" y="774"/>
              <a:ext cx="70" cy="284"/>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19" name="Line 55"/>
            <p:cNvSpPr>
              <a:spLocks noChangeShapeType="1"/>
            </p:cNvSpPr>
            <p:nvPr/>
          </p:nvSpPr>
          <p:spPr bwMode="auto">
            <a:xfrm flipH="1">
              <a:off x="2089" y="880"/>
              <a:ext cx="12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20" name="Line 56"/>
            <p:cNvSpPr>
              <a:spLocks noChangeShapeType="1"/>
            </p:cNvSpPr>
            <p:nvPr/>
          </p:nvSpPr>
          <p:spPr bwMode="auto">
            <a:xfrm flipH="1" flipV="1">
              <a:off x="2574" y="787"/>
              <a:ext cx="75" cy="313"/>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21" name="Line 57"/>
            <p:cNvSpPr>
              <a:spLocks noChangeShapeType="1"/>
            </p:cNvSpPr>
            <p:nvPr/>
          </p:nvSpPr>
          <p:spPr bwMode="auto">
            <a:xfrm flipH="1">
              <a:off x="2596" y="881"/>
              <a:ext cx="1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22" name="Line 58"/>
            <p:cNvSpPr>
              <a:spLocks noChangeShapeType="1"/>
            </p:cNvSpPr>
            <p:nvPr/>
          </p:nvSpPr>
          <p:spPr bwMode="auto">
            <a:xfrm>
              <a:off x="2486" y="972"/>
              <a:ext cx="131"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23" name="Line 59"/>
            <p:cNvSpPr>
              <a:spLocks noChangeShapeType="1"/>
            </p:cNvSpPr>
            <p:nvPr/>
          </p:nvSpPr>
          <p:spPr bwMode="auto">
            <a:xfrm flipH="1">
              <a:off x="2615" y="1012"/>
              <a:ext cx="1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293119" name="Group 255"/>
          <p:cNvGrpSpPr>
            <a:grpSpLocks/>
          </p:cNvGrpSpPr>
          <p:nvPr/>
        </p:nvGrpSpPr>
        <p:grpSpPr bwMode="auto">
          <a:xfrm>
            <a:off x="3605213" y="2109788"/>
            <a:ext cx="1752600" cy="660400"/>
            <a:chOff x="2271" y="1329"/>
            <a:chExt cx="1104" cy="416"/>
          </a:xfrm>
        </p:grpSpPr>
        <p:sp>
          <p:nvSpPr>
            <p:cNvPr id="292871" name="Line 7"/>
            <p:cNvSpPr>
              <a:spLocks noChangeShapeType="1"/>
            </p:cNvSpPr>
            <p:nvPr/>
          </p:nvSpPr>
          <p:spPr bwMode="auto">
            <a:xfrm>
              <a:off x="2535" y="1474"/>
              <a:ext cx="840"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878" name="Text Box 14"/>
            <p:cNvSpPr txBox="1">
              <a:spLocks noChangeArrowheads="1"/>
            </p:cNvSpPr>
            <p:nvPr/>
          </p:nvSpPr>
          <p:spPr bwMode="auto">
            <a:xfrm>
              <a:off x="2831" y="1533"/>
              <a:ext cx="27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歩道</a:t>
              </a:r>
            </a:p>
          </p:txBody>
        </p:sp>
        <p:sp>
          <p:nvSpPr>
            <p:cNvPr id="292893" name="Text Box 29"/>
            <p:cNvSpPr txBox="1">
              <a:spLocks noChangeArrowheads="1"/>
            </p:cNvSpPr>
            <p:nvPr/>
          </p:nvSpPr>
          <p:spPr bwMode="auto">
            <a:xfrm>
              <a:off x="2271" y="1388"/>
              <a:ext cx="2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徒歩</a:t>
              </a:r>
            </a:p>
          </p:txBody>
        </p:sp>
        <p:sp>
          <p:nvSpPr>
            <p:cNvPr id="292924" name="Line 60"/>
            <p:cNvSpPr>
              <a:spLocks noChangeShapeType="1"/>
            </p:cNvSpPr>
            <p:nvPr/>
          </p:nvSpPr>
          <p:spPr bwMode="auto">
            <a:xfrm>
              <a:off x="2708" y="1329"/>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25" name="Line 61"/>
            <p:cNvSpPr>
              <a:spLocks noChangeShapeType="1"/>
            </p:cNvSpPr>
            <p:nvPr/>
          </p:nvSpPr>
          <p:spPr bwMode="auto">
            <a:xfrm flipH="1" flipV="1">
              <a:off x="2932" y="1479"/>
              <a:ext cx="40"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293118" name="Group 254"/>
          <p:cNvGrpSpPr>
            <a:grpSpLocks/>
          </p:cNvGrpSpPr>
          <p:nvPr/>
        </p:nvGrpSpPr>
        <p:grpSpPr bwMode="auto">
          <a:xfrm>
            <a:off x="3690938" y="2670175"/>
            <a:ext cx="1824037" cy="620713"/>
            <a:chOff x="2325" y="1682"/>
            <a:chExt cx="1149" cy="391"/>
          </a:xfrm>
        </p:grpSpPr>
        <p:sp>
          <p:nvSpPr>
            <p:cNvPr id="292895" name="Text Box 31"/>
            <p:cNvSpPr txBox="1">
              <a:spLocks noChangeArrowheads="1"/>
            </p:cNvSpPr>
            <p:nvPr/>
          </p:nvSpPr>
          <p:spPr bwMode="auto">
            <a:xfrm>
              <a:off x="2325" y="1682"/>
              <a:ext cx="32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バイク</a:t>
              </a:r>
            </a:p>
          </p:txBody>
        </p:sp>
        <p:sp>
          <p:nvSpPr>
            <p:cNvPr id="292896" name="Text Box 32"/>
            <p:cNvSpPr txBox="1">
              <a:spLocks noChangeArrowheads="1"/>
            </p:cNvSpPr>
            <p:nvPr/>
          </p:nvSpPr>
          <p:spPr bwMode="auto">
            <a:xfrm>
              <a:off x="2672" y="1843"/>
              <a:ext cx="32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パンク</a:t>
              </a:r>
            </a:p>
          </p:txBody>
        </p:sp>
        <p:sp>
          <p:nvSpPr>
            <p:cNvPr id="292897" name="Text Box 33"/>
            <p:cNvSpPr txBox="1">
              <a:spLocks noChangeArrowheads="1"/>
            </p:cNvSpPr>
            <p:nvPr/>
          </p:nvSpPr>
          <p:spPr bwMode="auto">
            <a:xfrm>
              <a:off x="3036" y="1861"/>
              <a:ext cx="34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ガス欠</a:t>
              </a:r>
            </a:p>
          </p:txBody>
        </p:sp>
        <p:sp>
          <p:nvSpPr>
            <p:cNvPr id="292898" name="Line 34"/>
            <p:cNvSpPr>
              <a:spLocks noChangeShapeType="1"/>
            </p:cNvSpPr>
            <p:nvPr/>
          </p:nvSpPr>
          <p:spPr bwMode="auto">
            <a:xfrm flipV="1">
              <a:off x="2658" y="1767"/>
              <a:ext cx="816" cy="8"/>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26" name="Line 62"/>
            <p:cNvSpPr>
              <a:spLocks noChangeShapeType="1"/>
            </p:cNvSpPr>
            <p:nvPr/>
          </p:nvSpPr>
          <p:spPr bwMode="auto">
            <a:xfrm flipH="1" flipV="1">
              <a:off x="2796" y="1760"/>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27" name="Line 63"/>
            <p:cNvSpPr>
              <a:spLocks noChangeShapeType="1"/>
            </p:cNvSpPr>
            <p:nvPr/>
          </p:nvSpPr>
          <p:spPr bwMode="auto">
            <a:xfrm flipH="1" flipV="1">
              <a:off x="3130" y="1761"/>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293116" name="Group 252"/>
          <p:cNvGrpSpPr>
            <a:grpSpLocks/>
          </p:cNvGrpSpPr>
          <p:nvPr/>
        </p:nvGrpSpPr>
        <p:grpSpPr bwMode="auto">
          <a:xfrm>
            <a:off x="5248275" y="1196975"/>
            <a:ext cx="1958975" cy="1069975"/>
            <a:chOff x="3306" y="754"/>
            <a:chExt cx="1234" cy="674"/>
          </a:xfrm>
        </p:grpSpPr>
        <p:sp>
          <p:nvSpPr>
            <p:cNvPr id="292879" name="Text Box 15"/>
            <p:cNvSpPr txBox="1">
              <a:spLocks noChangeArrowheads="1"/>
            </p:cNvSpPr>
            <p:nvPr/>
          </p:nvSpPr>
          <p:spPr bwMode="auto">
            <a:xfrm>
              <a:off x="3576" y="845"/>
              <a:ext cx="27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本数</a:t>
              </a:r>
            </a:p>
          </p:txBody>
        </p:sp>
        <p:sp>
          <p:nvSpPr>
            <p:cNvPr id="292880" name="Text Box 16"/>
            <p:cNvSpPr txBox="1">
              <a:spLocks noChangeArrowheads="1"/>
            </p:cNvSpPr>
            <p:nvPr/>
          </p:nvSpPr>
          <p:spPr bwMode="auto">
            <a:xfrm>
              <a:off x="3357" y="764"/>
              <a:ext cx="27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満員</a:t>
              </a:r>
            </a:p>
          </p:txBody>
        </p:sp>
        <p:sp>
          <p:nvSpPr>
            <p:cNvPr id="292881" name="Text Box 17"/>
            <p:cNvSpPr txBox="1">
              <a:spLocks noChangeArrowheads="1"/>
            </p:cNvSpPr>
            <p:nvPr/>
          </p:nvSpPr>
          <p:spPr bwMode="auto">
            <a:xfrm>
              <a:off x="3835" y="754"/>
              <a:ext cx="24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スト</a:t>
              </a:r>
            </a:p>
          </p:txBody>
        </p:sp>
        <p:sp>
          <p:nvSpPr>
            <p:cNvPr id="292882" name="Text Box 18"/>
            <p:cNvSpPr txBox="1">
              <a:spLocks noChangeArrowheads="1"/>
            </p:cNvSpPr>
            <p:nvPr/>
          </p:nvSpPr>
          <p:spPr bwMode="auto">
            <a:xfrm>
              <a:off x="3492" y="1139"/>
              <a:ext cx="276"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乗り</a:t>
              </a:r>
            </a:p>
            <a:p>
              <a:pPr algn="l">
                <a:lnSpc>
                  <a:spcPct val="80000"/>
                </a:lnSpc>
              </a:pPr>
              <a:r>
                <a:rPr lang="ja-JP" altLang="en-US" sz="1000">
                  <a:latin typeface="Arial" charset="0"/>
                </a:rPr>
                <a:t>遅れ</a:t>
              </a:r>
            </a:p>
          </p:txBody>
        </p:sp>
        <p:sp>
          <p:nvSpPr>
            <p:cNvPr id="292883" name="Text Box 19"/>
            <p:cNvSpPr txBox="1">
              <a:spLocks noChangeArrowheads="1"/>
            </p:cNvSpPr>
            <p:nvPr/>
          </p:nvSpPr>
          <p:spPr bwMode="auto">
            <a:xfrm>
              <a:off x="3693" y="1184"/>
              <a:ext cx="27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渋滞</a:t>
              </a:r>
            </a:p>
          </p:txBody>
        </p:sp>
        <p:sp>
          <p:nvSpPr>
            <p:cNvPr id="292884" name="Text Box 20"/>
            <p:cNvSpPr txBox="1">
              <a:spLocks noChangeArrowheads="1"/>
            </p:cNvSpPr>
            <p:nvPr/>
          </p:nvSpPr>
          <p:spPr bwMode="auto">
            <a:xfrm>
              <a:off x="3833" y="1015"/>
              <a:ext cx="27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道路</a:t>
              </a:r>
            </a:p>
          </p:txBody>
        </p:sp>
        <p:sp>
          <p:nvSpPr>
            <p:cNvPr id="292885" name="Text Box 21"/>
            <p:cNvSpPr txBox="1">
              <a:spLocks noChangeArrowheads="1"/>
            </p:cNvSpPr>
            <p:nvPr/>
          </p:nvSpPr>
          <p:spPr bwMode="auto">
            <a:xfrm>
              <a:off x="4158" y="1064"/>
              <a:ext cx="19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車</a:t>
              </a:r>
            </a:p>
          </p:txBody>
        </p:sp>
        <p:sp>
          <p:nvSpPr>
            <p:cNvPr id="292886" name="Text Box 22"/>
            <p:cNvSpPr txBox="1">
              <a:spLocks noChangeArrowheads="1"/>
            </p:cNvSpPr>
            <p:nvPr/>
          </p:nvSpPr>
          <p:spPr bwMode="auto">
            <a:xfrm>
              <a:off x="3990" y="1190"/>
              <a:ext cx="27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故障</a:t>
              </a:r>
            </a:p>
          </p:txBody>
        </p:sp>
        <p:sp>
          <p:nvSpPr>
            <p:cNvPr id="292892" name="Text Box 28"/>
            <p:cNvSpPr txBox="1">
              <a:spLocks noChangeArrowheads="1"/>
            </p:cNvSpPr>
            <p:nvPr/>
          </p:nvSpPr>
          <p:spPr bwMode="auto">
            <a:xfrm>
              <a:off x="4287" y="1004"/>
              <a:ext cx="253" cy="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900">
                  <a:latin typeface="Arial" charset="0"/>
                </a:rPr>
                <a:t>バス</a:t>
              </a:r>
            </a:p>
          </p:txBody>
        </p:sp>
        <p:sp>
          <p:nvSpPr>
            <p:cNvPr id="292932" name="Line 68"/>
            <p:cNvSpPr>
              <a:spLocks noChangeShapeType="1"/>
            </p:cNvSpPr>
            <p:nvPr/>
          </p:nvSpPr>
          <p:spPr bwMode="auto">
            <a:xfrm flipH="1">
              <a:off x="3306" y="1075"/>
              <a:ext cx="992"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33" name="Line 69"/>
            <p:cNvSpPr>
              <a:spLocks noChangeShapeType="1"/>
            </p:cNvSpPr>
            <p:nvPr/>
          </p:nvSpPr>
          <p:spPr bwMode="auto">
            <a:xfrm>
              <a:off x="3487" y="939"/>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34" name="Line 70"/>
            <p:cNvSpPr>
              <a:spLocks noChangeShapeType="1"/>
            </p:cNvSpPr>
            <p:nvPr/>
          </p:nvSpPr>
          <p:spPr bwMode="auto">
            <a:xfrm>
              <a:off x="3965" y="940"/>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35" name="Line 71"/>
            <p:cNvSpPr>
              <a:spLocks noChangeShapeType="1"/>
            </p:cNvSpPr>
            <p:nvPr/>
          </p:nvSpPr>
          <p:spPr bwMode="auto">
            <a:xfrm flipH="1" flipV="1">
              <a:off x="3578" y="1073"/>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36" name="Line 72"/>
            <p:cNvSpPr>
              <a:spLocks noChangeShapeType="1"/>
            </p:cNvSpPr>
            <p:nvPr/>
          </p:nvSpPr>
          <p:spPr bwMode="auto">
            <a:xfrm flipH="1" flipV="1">
              <a:off x="3755" y="1074"/>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37" name="Line 73"/>
            <p:cNvSpPr>
              <a:spLocks noChangeShapeType="1"/>
            </p:cNvSpPr>
            <p:nvPr/>
          </p:nvSpPr>
          <p:spPr bwMode="auto">
            <a:xfrm flipH="1" flipV="1">
              <a:off x="4062" y="1079"/>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38" name="Line 74"/>
            <p:cNvSpPr>
              <a:spLocks noChangeShapeType="1"/>
            </p:cNvSpPr>
            <p:nvPr/>
          </p:nvSpPr>
          <p:spPr bwMode="auto">
            <a:xfrm flipH="1">
              <a:off x="3775" y="1150"/>
              <a:ext cx="10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39" name="Line 75"/>
            <p:cNvSpPr>
              <a:spLocks noChangeShapeType="1"/>
            </p:cNvSpPr>
            <p:nvPr/>
          </p:nvSpPr>
          <p:spPr bwMode="auto">
            <a:xfrm flipH="1">
              <a:off x="4082" y="1159"/>
              <a:ext cx="11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40" name="Line 76"/>
            <p:cNvSpPr>
              <a:spLocks noChangeShapeType="1"/>
            </p:cNvSpPr>
            <p:nvPr/>
          </p:nvSpPr>
          <p:spPr bwMode="auto">
            <a:xfrm flipH="1">
              <a:off x="3501" y="979"/>
              <a:ext cx="10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293117" name="Group 253"/>
          <p:cNvGrpSpPr>
            <a:grpSpLocks/>
          </p:cNvGrpSpPr>
          <p:nvPr/>
        </p:nvGrpSpPr>
        <p:grpSpPr bwMode="auto">
          <a:xfrm>
            <a:off x="5475288" y="2198688"/>
            <a:ext cx="1858962" cy="901700"/>
            <a:chOff x="3449" y="1385"/>
            <a:chExt cx="1171" cy="568"/>
          </a:xfrm>
        </p:grpSpPr>
        <p:sp>
          <p:nvSpPr>
            <p:cNvPr id="292873" name="Line 9"/>
            <p:cNvSpPr>
              <a:spLocks noChangeShapeType="1"/>
            </p:cNvSpPr>
            <p:nvPr/>
          </p:nvSpPr>
          <p:spPr bwMode="auto">
            <a:xfrm flipH="1">
              <a:off x="3486" y="1698"/>
              <a:ext cx="905"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887" name="Text Box 23"/>
            <p:cNvSpPr txBox="1">
              <a:spLocks noChangeArrowheads="1"/>
            </p:cNvSpPr>
            <p:nvPr/>
          </p:nvSpPr>
          <p:spPr bwMode="auto">
            <a:xfrm>
              <a:off x="4052" y="1741"/>
              <a:ext cx="27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混雑</a:t>
              </a:r>
            </a:p>
          </p:txBody>
        </p:sp>
        <p:sp>
          <p:nvSpPr>
            <p:cNvPr id="292888" name="Text Box 24"/>
            <p:cNvSpPr txBox="1">
              <a:spLocks noChangeArrowheads="1"/>
            </p:cNvSpPr>
            <p:nvPr/>
          </p:nvSpPr>
          <p:spPr bwMode="auto">
            <a:xfrm>
              <a:off x="3449" y="1393"/>
              <a:ext cx="43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並行車線</a:t>
              </a:r>
            </a:p>
          </p:txBody>
        </p:sp>
        <p:sp>
          <p:nvSpPr>
            <p:cNvPr id="292889" name="Text Box 25"/>
            <p:cNvSpPr txBox="1">
              <a:spLocks noChangeArrowheads="1"/>
            </p:cNvSpPr>
            <p:nvPr/>
          </p:nvSpPr>
          <p:spPr bwMode="auto">
            <a:xfrm>
              <a:off x="3655" y="1733"/>
              <a:ext cx="40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乗り換え</a:t>
              </a:r>
            </a:p>
          </p:txBody>
        </p:sp>
        <p:sp>
          <p:nvSpPr>
            <p:cNvPr id="292894" name="Text Box 30"/>
            <p:cNvSpPr txBox="1">
              <a:spLocks noChangeArrowheads="1"/>
            </p:cNvSpPr>
            <p:nvPr/>
          </p:nvSpPr>
          <p:spPr bwMode="auto">
            <a:xfrm>
              <a:off x="4344" y="1607"/>
              <a:ext cx="2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電車</a:t>
              </a:r>
            </a:p>
          </p:txBody>
        </p:sp>
        <p:sp>
          <p:nvSpPr>
            <p:cNvPr id="292928" name="Line 64"/>
            <p:cNvSpPr>
              <a:spLocks noChangeShapeType="1"/>
            </p:cNvSpPr>
            <p:nvPr/>
          </p:nvSpPr>
          <p:spPr bwMode="auto">
            <a:xfrm>
              <a:off x="3701" y="1563"/>
              <a:ext cx="39" cy="13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29" name="Line 65"/>
            <p:cNvSpPr>
              <a:spLocks noChangeShapeType="1"/>
            </p:cNvSpPr>
            <p:nvPr/>
          </p:nvSpPr>
          <p:spPr bwMode="auto">
            <a:xfrm>
              <a:off x="4035" y="1564"/>
              <a:ext cx="40" cy="13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30" name="Line 66"/>
            <p:cNvSpPr>
              <a:spLocks noChangeShapeType="1"/>
            </p:cNvSpPr>
            <p:nvPr/>
          </p:nvSpPr>
          <p:spPr bwMode="auto">
            <a:xfrm flipH="1" flipV="1">
              <a:off x="3792" y="1696"/>
              <a:ext cx="40"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31" name="Line 67"/>
            <p:cNvSpPr>
              <a:spLocks noChangeShapeType="1"/>
            </p:cNvSpPr>
            <p:nvPr/>
          </p:nvSpPr>
          <p:spPr bwMode="auto">
            <a:xfrm flipH="1" flipV="1">
              <a:off x="4127" y="1697"/>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41" name="Text Box 77"/>
            <p:cNvSpPr txBox="1">
              <a:spLocks noChangeArrowheads="1"/>
            </p:cNvSpPr>
            <p:nvPr/>
          </p:nvSpPr>
          <p:spPr bwMode="auto">
            <a:xfrm>
              <a:off x="3917" y="1385"/>
              <a:ext cx="27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故障</a:t>
              </a:r>
            </a:p>
          </p:txBody>
        </p:sp>
      </p:grpSp>
      <p:grpSp>
        <p:nvGrpSpPr>
          <p:cNvPr id="293115" name="Group 251"/>
          <p:cNvGrpSpPr>
            <a:grpSpLocks/>
          </p:cNvGrpSpPr>
          <p:nvPr/>
        </p:nvGrpSpPr>
        <p:grpSpPr bwMode="auto">
          <a:xfrm>
            <a:off x="4984750" y="409575"/>
            <a:ext cx="1962150" cy="865188"/>
            <a:chOff x="3140" y="258"/>
            <a:chExt cx="1236" cy="545"/>
          </a:xfrm>
        </p:grpSpPr>
        <p:sp>
          <p:nvSpPr>
            <p:cNvPr id="292872" name="Line 8"/>
            <p:cNvSpPr>
              <a:spLocks noChangeShapeType="1"/>
            </p:cNvSpPr>
            <p:nvPr/>
          </p:nvSpPr>
          <p:spPr bwMode="auto">
            <a:xfrm flipH="1">
              <a:off x="3140" y="550"/>
              <a:ext cx="905"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874" name="Text Box 10"/>
            <p:cNvSpPr txBox="1">
              <a:spLocks noChangeArrowheads="1"/>
            </p:cNvSpPr>
            <p:nvPr/>
          </p:nvSpPr>
          <p:spPr bwMode="auto">
            <a:xfrm>
              <a:off x="3227" y="260"/>
              <a:ext cx="32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パンク</a:t>
              </a:r>
            </a:p>
          </p:txBody>
        </p:sp>
        <p:sp>
          <p:nvSpPr>
            <p:cNvPr id="292875" name="Text Box 11"/>
            <p:cNvSpPr txBox="1">
              <a:spLocks noChangeArrowheads="1"/>
            </p:cNvSpPr>
            <p:nvPr/>
          </p:nvSpPr>
          <p:spPr bwMode="auto">
            <a:xfrm>
              <a:off x="3485" y="258"/>
              <a:ext cx="55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チェーン切れ</a:t>
              </a:r>
            </a:p>
          </p:txBody>
        </p:sp>
        <p:sp>
          <p:nvSpPr>
            <p:cNvPr id="292876" name="Text Box 12"/>
            <p:cNvSpPr txBox="1">
              <a:spLocks noChangeArrowheads="1"/>
            </p:cNvSpPr>
            <p:nvPr/>
          </p:nvSpPr>
          <p:spPr bwMode="auto">
            <a:xfrm>
              <a:off x="3383" y="591"/>
              <a:ext cx="27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転倒</a:t>
              </a:r>
            </a:p>
          </p:txBody>
        </p:sp>
        <p:sp>
          <p:nvSpPr>
            <p:cNvPr id="292890" name="Text Box 26"/>
            <p:cNvSpPr txBox="1">
              <a:spLocks noChangeArrowheads="1"/>
            </p:cNvSpPr>
            <p:nvPr/>
          </p:nvSpPr>
          <p:spPr bwMode="auto">
            <a:xfrm>
              <a:off x="3718" y="586"/>
              <a:ext cx="27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置場</a:t>
              </a:r>
            </a:p>
          </p:txBody>
        </p:sp>
        <p:sp>
          <p:nvSpPr>
            <p:cNvPr id="292891" name="Text Box 27"/>
            <p:cNvSpPr txBox="1">
              <a:spLocks noChangeArrowheads="1"/>
            </p:cNvSpPr>
            <p:nvPr/>
          </p:nvSpPr>
          <p:spPr bwMode="auto">
            <a:xfrm>
              <a:off x="4020" y="459"/>
              <a:ext cx="35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自転車</a:t>
              </a:r>
            </a:p>
          </p:txBody>
        </p:sp>
        <p:sp>
          <p:nvSpPr>
            <p:cNvPr id="292942" name="Line 78"/>
            <p:cNvSpPr>
              <a:spLocks noChangeShapeType="1"/>
            </p:cNvSpPr>
            <p:nvPr/>
          </p:nvSpPr>
          <p:spPr bwMode="auto">
            <a:xfrm>
              <a:off x="3369" y="416"/>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43" name="Line 79"/>
            <p:cNvSpPr>
              <a:spLocks noChangeShapeType="1"/>
            </p:cNvSpPr>
            <p:nvPr/>
          </p:nvSpPr>
          <p:spPr bwMode="auto">
            <a:xfrm>
              <a:off x="3703" y="417"/>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44" name="Line 80"/>
            <p:cNvSpPr>
              <a:spLocks noChangeShapeType="1"/>
            </p:cNvSpPr>
            <p:nvPr/>
          </p:nvSpPr>
          <p:spPr bwMode="auto">
            <a:xfrm flipH="1" flipV="1">
              <a:off x="3460" y="550"/>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45" name="Line 81"/>
            <p:cNvSpPr>
              <a:spLocks noChangeShapeType="1"/>
            </p:cNvSpPr>
            <p:nvPr/>
          </p:nvSpPr>
          <p:spPr bwMode="auto">
            <a:xfrm flipH="1" flipV="1">
              <a:off x="3794" y="551"/>
              <a:ext cx="40"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92946" name="Text Box 82"/>
          <p:cNvSpPr txBox="1">
            <a:spLocks noChangeArrowheads="1"/>
          </p:cNvSpPr>
          <p:nvPr/>
        </p:nvSpPr>
        <p:spPr bwMode="auto">
          <a:xfrm>
            <a:off x="862013" y="6388100"/>
            <a:ext cx="498475" cy="28416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200">
                <a:solidFill>
                  <a:srgbClr val="FF0000"/>
                </a:solidFill>
                <a:latin typeface="Arial" charset="0"/>
              </a:rPr>
              <a:t>職場</a:t>
            </a:r>
          </a:p>
        </p:txBody>
      </p:sp>
      <p:sp>
        <p:nvSpPr>
          <p:cNvPr id="292947" name="Line 83"/>
          <p:cNvSpPr>
            <a:spLocks noChangeShapeType="1"/>
          </p:cNvSpPr>
          <p:nvPr/>
        </p:nvSpPr>
        <p:spPr bwMode="auto">
          <a:xfrm flipV="1">
            <a:off x="1136650" y="3436938"/>
            <a:ext cx="896938" cy="2949575"/>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48" name="Text Box 84"/>
          <p:cNvSpPr txBox="1">
            <a:spLocks noChangeArrowheads="1"/>
          </p:cNvSpPr>
          <p:nvPr/>
        </p:nvSpPr>
        <p:spPr bwMode="auto">
          <a:xfrm>
            <a:off x="3595688" y="6378575"/>
            <a:ext cx="498475" cy="28416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200">
                <a:solidFill>
                  <a:srgbClr val="FF0000"/>
                </a:solidFill>
                <a:latin typeface="Arial" charset="0"/>
              </a:rPr>
              <a:t>環境</a:t>
            </a:r>
          </a:p>
        </p:txBody>
      </p:sp>
      <p:sp>
        <p:nvSpPr>
          <p:cNvPr id="292949" name="Line 85"/>
          <p:cNvSpPr>
            <a:spLocks noChangeShapeType="1"/>
          </p:cNvSpPr>
          <p:nvPr/>
        </p:nvSpPr>
        <p:spPr bwMode="auto">
          <a:xfrm flipV="1">
            <a:off x="3852863" y="3413125"/>
            <a:ext cx="895350" cy="2949575"/>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65" name="Text Box 101"/>
          <p:cNvSpPr txBox="1">
            <a:spLocks noChangeArrowheads="1"/>
          </p:cNvSpPr>
          <p:nvPr/>
        </p:nvSpPr>
        <p:spPr bwMode="auto">
          <a:xfrm>
            <a:off x="3221038" y="5114925"/>
            <a:ext cx="635000" cy="40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900">
                <a:latin typeface="Arial" charset="0"/>
              </a:rPr>
              <a:t>ベルの</a:t>
            </a:r>
          </a:p>
          <a:p>
            <a:pPr algn="l">
              <a:lnSpc>
                <a:spcPct val="70000"/>
              </a:lnSpc>
            </a:pPr>
            <a:r>
              <a:rPr lang="ja-JP" altLang="en-US" sz="900">
                <a:latin typeface="Arial" charset="0"/>
              </a:rPr>
              <a:t>かけ忘れ</a:t>
            </a:r>
          </a:p>
        </p:txBody>
      </p:sp>
      <p:sp>
        <p:nvSpPr>
          <p:cNvPr id="292966" name="Text Box 102"/>
          <p:cNvSpPr txBox="1">
            <a:spLocks noChangeArrowheads="1"/>
          </p:cNvSpPr>
          <p:nvPr/>
        </p:nvSpPr>
        <p:spPr bwMode="auto">
          <a:xfrm>
            <a:off x="3692525" y="5229225"/>
            <a:ext cx="412750" cy="31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900">
                <a:latin typeface="Arial" charset="0"/>
              </a:rPr>
              <a:t>故障</a:t>
            </a:r>
          </a:p>
        </p:txBody>
      </p:sp>
      <p:sp>
        <p:nvSpPr>
          <p:cNvPr id="292967" name="Text Box 103"/>
          <p:cNvSpPr txBox="1">
            <a:spLocks noChangeArrowheads="1"/>
          </p:cNvSpPr>
          <p:nvPr/>
        </p:nvSpPr>
        <p:spPr bwMode="auto">
          <a:xfrm>
            <a:off x="3284538" y="5770563"/>
            <a:ext cx="641350" cy="31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900">
                <a:latin typeface="Arial" charset="0"/>
              </a:rPr>
              <a:t>電池切れ</a:t>
            </a:r>
          </a:p>
        </p:txBody>
      </p:sp>
      <p:sp>
        <p:nvSpPr>
          <p:cNvPr id="292974" name="Text Box 110"/>
          <p:cNvSpPr txBox="1">
            <a:spLocks noChangeArrowheads="1"/>
          </p:cNvSpPr>
          <p:nvPr/>
        </p:nvSpPr>
        <p:spPr bwMode="auto">
          <a:xfrm>
            <a:off x="2930525" y="5556250"/>
            <a:ext cx="41275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900">
                <a:latin typeface="Arial" charset="0"/>
              </a:rPr>
              <a:t>時計</a:t>
            </a:r>
          </a:p>
        </p:txBody>
      </p:sp>
      <p:grpSp>
        <p:nvGrpSpPr>
          <p:cNvPr id="293110" name="Group 246"/>
          <p:cNvGrpSpPr>
            <a:grpSpLocks/>
          </p:cNvGrpSpPr>
          <p:nvPr/>
        </p:nvGrpSpPr>
        <p:grpSpPr bwMode="auto">
          <a:xfrm>
            <a:off x="246063" y="4378325"/>
            <a:ext cx="1335087" cy="1020763"/>
            <a:chOff x="311" y="2761"/>
            <a:chExt cx="691" cy="539"/>
          </a:xfrm>
        </p:grpSpPr>
        <p:sp>
          <p:nvSpPr>
            <p:cNvPr id="292962" name="Text Box 98"/>
            <p:cNvSpPr txBox="1">
              <a:spLocks noChangeArrowheads="1"/>
            </p:cNvSpPr>
            <p:nvPr/>
          </p:nvSpPr>
          <p:spPr bwMode="auto">
            <a:xfrm>
              <a:off x="570" y="2761"/>
              <a:ext cx="276"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きつい</a:t>
              </a:r>
            </a:p>
          </p:txBody>
        </p:sp>
        <p:sp>
          <p:nvSpPr>
            <p:cNvPr id="292963" name="Text Box 99"/>
            <p:cNvSpPr txBox="1">
              <a:spLocks noChangeArrowheads="1"/>
            </p:cNvSpPr>
            <p:nvPr/>
          </p:nvSpPr>
          <p:spPr bwMode="auto">
            <a:xfrm>
              <a:off x="770" y="2768"/>
              <a:ext cx="227"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残業</a:t>
              </a:r>
            </a:p>
          </p:txBody>
        </p:sp>
        <p:sp>
          <p:nvSpPr>
            <p:cNvPr id="292964" name="Text Box 100"/>
            <p:cNvSpPr txBox="1">
              <a:spLocks noChangeArrowheads="1"/>
            </p:cNvSpPr>
            <p:nvPr/>
          </p:nvSpPr>
          <p:spPr bwMode="auto">
            <a:xfrm>
              <a:off x="549" y="3122"/>
              <a:ext cx="402"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むずかしい</a:t>
              </a:r>
            </a:p>
          </p:txBody>
        </p:sp>
        <p:sp>
          <p:nvSpPr>
            <p:cNvPr id="292978" name="Text Box 114"/>
            <p:cNvSpPr txBox="1">
              <a:spLocks noChangeArrowheads="1"/>
            </p:cNvSpPr>
            <p:nvPr/>
          </p:nvSpPr>
          <p:spPr bwMode="auto">
            <a:xfrm>
              <a:off x="311" y="2939"/>
              <a:ext cx="227"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仕事</a:t>
              </a:r>
            </a:p>
          </p:txBody>
        </p:sp>
        <p:sp>
          <p:nvSpPr>
            <p:cNvPr id="292993" name="Line 129"/>
            <p:cNvSpPr>
              <a:spLocks noChangeShapeType="1"/>
            </p:cNvSpPr>
            <p:nvPr/>
          </p:nvSpPr>
          <p:spPr bwMode="auto">
            <a:xfrm>
              <a:off x="534" y="3069"/>
              <a:ext cx="468"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94" name="Line 130"/>
            <p:cNvSpPr>
              <a:spLocks noChangeShapeType="1"/>
            </p:cNvSpPr>
            <p:nvPr/>
          </p:nvSpPr>
          <p:spPr bwMode="auto">
            <a:xfrm flipH="1">
              <a:off x="673" y="2934"/>
              <a:ext cx="39" cy="13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95" name="Line 131"/>
            <p:cNvSpPr>
              <a:spLocks noChangeShapeType="1"/>
            </p:cNvSpPr>
            <p:nvPr/>
          </p:nvSpPr>
          <p:spPr bwMode="auto">
            <a:xfrm flipH="1">
              <a:off x="843" y="2935"/>
              <a:ext cx="39" cy="13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96" name="Line 132"/>
            <p:cNvSpPr>
              <a:spLocks noChangeShapeType="1"/>
            </p:cNvSpPr>
            <p:nvPr/>
          </p:nvSpPr>
          <p:spPr bwMode="auto">
            <a:xfrm flipV="1">
              <a:off x="742" y="3068"/>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293112" name="Group 248"/>
          <p:cNvGrpSpPr>
            <a:grpSpLocks/>
          </p:cNvGrpSpPr>
          <p:nvPr/>
        </p:nvGrpSpPr>
        <p:grpSpPr bwMode="auto">
          <a:xfrm>
            <a:off x="196850" y="3581400"/>
            <a:ext cx="1689100" cy="787400"/>
            <a:chOff x="124" y="2256"/>
            <a:chExt cx="1064" cy="496"/>
          </a:xfrm>
        </p:grpSpPr>
        <p:sp>
          <p:nvSpPr>
            <p:cNvPr id="292975" name="Text Box 111"/>
            <p:cNvSpPr txBox="1">
              <a:spLocks noChangeArrowheads="1"/>
            </p:cNvSpPr>
            <p:nvPr/>
          </p:nvSpPr>
          <p:spPr bwMode="auto">
            <a:xfrm>
              <a:off x="627" y="2300"/>
              <a:ext cx="2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仕事</a:t>
              </a:r>
            </a:p>
          </p:txBody>
        </p:sp>
        <p:sp>
          <p:nvSpPr>
            <p:cNvPr id="292979" name="Text Box 115"/>
            <p:cNvSpPr txBox="1">
              <a:spLocks noChangeArrowheads="1"/>
            </p:cNvSpPr>
            <p:nvPr/>
          </p:nvSpPr>
          <p:spPr bwMode="auto">
            <a:xfrm>
              <a:off x="282" y="2384"/>
              <a:ext cx="436" cy="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肉体労働</a:t>
              </a:r>
            </a:p>
          </p:txBody>
        </p:sp>
        <p:sp>
          <p:nvSpPr>
            <p:cNvPr id="292987" name="Text Box 123"/>
            <p:cNvSpPr txBox="1">
              <a:spLocks noChangeArrowheads="1"/>
            </p:cNvSpPr>
            <p:nvPr/>
          </p:nvSpPr>
          <p:spPr bwMode="auto">
            <a:xfrm>
              <a:off x="124" y="2598"/>
              <a:ext cx="410"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モラール</a:t>
              </a:r>
            </a:p>
          </p:txBody>
        </p:sp>
        <p:sp>
          <p:nvSpPr>
            <p:cNvPr id="292989" name="Line 125"/>
            <p:cNvSpPr>
              <a:spLocks noChangeShapeType="1"/>
            </p:cNvSpPr>
            <p:nvPr/>
          </p:nvSpPr>
          <p:spPr bwMode="auto">
            <a:xfrm>
              <a:off x="513" y="2674"/>
              <a:ext cx="643"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90" name="Line 126"/>
            <p:cNvSpPr>
              <a:spLocks noChangeShapeType="1"/>
            </p:cNvSpPr>
            <p:nvPr/>
          </p:nvSpPr>
          <p:spPr bwMode="auto">
            <a:xfrm flipH="1">
              <a:off x="762" y="2476"/>
              <a:ext cx="39" cy="192"/>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91" name="Line 127"/>
            <p:cNvSpPr>
              <a:spLocks noChangeShapeType="1"/>
            </p:cNvSpPr>
            <p:nvPr/>
          </p:nvSpPr>
          <p:spPr bwMode="auto">
            <a:xfrm flipH="1">
              <a:off x="1002" y="2478"/>
              <a:ext cx="40" cy="192"/>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92" name="Line 128"/>
            <p:cNvSpPr>
              <a:spLocks noChangeShapeType="1"/>
            </p:cNvSpPr>
            <p:nvPr/>
          </p:nvSpPr>
          <p:spPr bwMode="auto">
            <a:xfrm>
              <a:off x="677" y="2535"/>
              <a:ext cx="10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998" name="Text Box 134"/>
            <p:cNvSpPr txBox="1">
              <a:spLocks noChangeArrowheads="1"/>
            </p:cNvSpPr>
            <p:nvPr/>
          </p:nvSpPr>
          <p:spPr bwMode="auto">
            <a:xfrm>
              <a:off x="916" y="2256"/>
              <a:ext cx="27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低い</a:t>
              </a:r>
            </a:p>
          </p:txBody>
        </p:sp>
        <p:sp>
          <p:nvSpPr>
            <p:cNvPr id="292999" name="AutoShape 135"/>
            <p:cNvSpPr>
              <a:spLocks noChangeArrowheads="1"/>
            </p:cNvSpPr>
            <p:nvPr/>
          </p:nvSpPr>
          <p:spPr bwMode="auto">
            <a:xfrm>
              <a:off x="923" y="2273"/>
              <a:ext cx="212" cy="188"/>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292976" name="Text Box 112"/>
          <p:cNvSpPr txBox="1">
            <a:spLocks noChangeArrowheads="1"/>
          </p:cNvSpPr>
          <p:nvPr/>
        </p:nvSpPr>
        <p:spPr bwMode="auto">
          <a:xfrm>
            <a:off x="2065338" y="3552825"/>
            <a:ext cx="12604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仕事に行くのがいや</a:t>
            </a:r>
          </a:p>
        </p:txBody>
      </p:sp>
      <p:sp>
        <p:nvSpPr>
          <p:cNvPr id="292977" name="Text Box 113"/>
          <p:cNvSpPr txBox="1">
            <a:spLocks noChangeArrowheads="1"/>
          </p:cNvSpPr>
          <p:nvPr/>
        </p:nvSpPr>
        <p:spPr bwMode="auto">
          <a:xfrm>
            <a:off x="2743200" y="3798888"/>
            <a:ext cx="438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同僚</a:t>
            </a:r>
          </a:p>
        </p:txBody>
      </p:sp>
      <p:sp>
        <p:nvSpPr>
          <p:cNvPr id="292983" name="Text Box 119"/>
          <p:cNvSpPr txBox="1">
            <a:spLocks noChangeArrowheads="1"/>
          </p:cNvSpPr>
          <p:nvPr/>
        </p:nvSpPr>
        <p:spPr bwMode="auto">
          <a:xfrm>
            <a:off x="1836738" y="3875088"/>
            <a:ext cx="565150" cy="334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160000"/>
              </a:lnSpc>
            </a:pPr>
            <a:r>
              <a:rPr lang="ja-JP" altLang="en-US" sz="1000">
                <a:latin typeface="Arial" charset="0"/>
              </a:rPr>
              <a:t>五月病</a:t>
            </a:r>
          </a:p>
        </p:txBody>
      </p:sp>
      <p:sp>
        <p:nvSpPr>
          <p:cNvPr id="292984" name="Text Box 120"/>
          <p:cNvSpPr txBox="1">
            <a:spLocks noChangeArrowheads="1"/>
          </p:cNvSpPr>
          <p:nvPr/>
        </p:nvSpPr>
        <p:spPr bwMode="auto">
          <a:xfrm>
            <a:off x="1771650" y="4575175"/>
            <a:ext cx="565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協調性</a:t>
            </a:r>
          </a:p>
        </p:txBody>
      </p:sp>
      <p:sp>
        <p:nvSpPr>
          <p:cNvPr id="292986" name="Text Box 122"/>
          <p:cNvSpPr txBox="1">
            <a:spLocks noChangeArrowheads="1"/>
          </p:cNvSpPr>
          <p:nvPr/>
        </p:nvSpPr>
        <p:spPr bwMode="auto">
          <a:xfrm>
            <a:off x="2312988" y="4252913"/>
            <a:ext cx="692150" cy="242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人間関係</a:t>
            </a:r>
          </a:p>
        </p:txBody>
      </p:sp>
      <p:sp>
        <p:nvSpPr>
          <p:cNvPr id="293000" name="Line 136"/>
          <p:cNvSpPr>
            <a:spLocks noChangeShapeType="1"/>
          </p:cNvSpPr>
          <p:nvPr/>
        </p:nvSpPr>
        <p:spPr bwMode="auto">
          <a:xfrm flipH="1" flipV="1">
            <a:off x="1789113" y="4270375"/>
            <a:ext cx="846137"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01" name="Line 137"/>
          <p:cNvSpPr>
            <a:spLocks noChangeShapeType="1"/>
          </p:cNvSpPr>
          <p:nvPr/>
        </p:nvSpPr>
        <p:spPr bwMode="auto">
          <a:xfrm flipV="1">
            <a:off x="2028825" y="4284663"/>
            <a:ext cx="61913" cy="35560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02" name="Line 138"/>
          <p:cNvSpPr>
            <a:spLocks noChangeShapeType="1"/>
          </p:cNvSpPr>
          <p:nvPr/>
        </p:nvSpPr>
        <p:spPr bwMode="auto">
          <a:xfrm flipH="1">
            <a:off x="2503488" y="3913188"/>
            <a:ext cx="61912" cy="357187"/>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03" name="Line 139"/>
          <p:cNvSpPr>
            <a:spLocks noChangeShapeType="1"/>
          </p:cNvSpPr>
          <p:nvPr/>
        </p:nvSpPr>
        <p:spPr bwMode="auto">
          <a:xfrm flipH="1" flipV="1">
            <a:off x="2571750" y="4019550"/>
            <a:ext cx="1873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04" name="Line 140"/>
          <p:cNvSpPr>
            <a:spLocks noChangeShapeType="1"/>
          </p:cNvSpPr>
          <p:nvPr/>
        </p:nvSpPr>
        <p:spPr bwMode="auto">
          <a:xfrm flipV="1">
            <a:off x="2335213" y="4095750"/>
            <a:ext cx="1619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293109" name="Group 245"/>
          <p:cNvGrpSpPr>
            <a:grpSpLocks/>
          </p:cNvGrpSpPr>
          <p:nvPr/>
        </p:nvGrpSpPr>
        <p:grpSpPr bwMode="auto">
          <a:xfrm>
            <a:off x="1428750" y="4892675"/>
            <a:ext cx="1450975" cy="1150938"/>
            <a:chOff x="900" y="3082"/>
            <a:chExt cx="914" cy="725"/>
          </a:xfrm>
        </p:grpSpPr>
        <p:sp>
          <p:nvSpPr>
            <p:cNvPr id="292980" name="Text Box 116"/>
            <p:cNvSpPr txBox="1">
              <a:spLocks noChangeArrowheads="1"/>
            </p:cNvSpPr>
            <p:nvPr/>
          </p:nvSpPr>
          <p:spPr bwMode="auto">
            <a:xfrm>
              <a:off x="1001" y="3082"/>
              <a:ext cx="35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無関心</a:t>
              </a:r>
            </a:p>
          </p:txBody>
        </p:sp>
        <p:sp>
          <p:nvSpPr>
            <p:cNvPr id="292981" name="Text Box 117"/>
            <p:cNvSpPr txBox="1">
              <a:spLocks noChangeArrowheads="1"/>
            </p:cNvSpPr>
            <p:nvPr/>
          </p:nvSpPr>
          <p:spPr bwMode="auto">
            <a:xfrm>
              <a:off x="1235" y="3595"/>
              <a:ext cx="27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放任</a:t>
              </a:r>
            </a:p>
          </p:txBody>
        </p:sp>
        <p:sp>
          <p:nvSpPr>
            <p:cNvPr id="292982" name="Text Box 118"/>
            <p:cNvSpPr txBox="1">
              <a:spLocks noChangeArrowheads="1"/>
            </p:cNvSpPr>
            <p:nvPr/>
          </p:nvSpPr>
          <p:spPr bwMode="auto">
            <a:xfrm>
              <a:off x="900" y="3593"/>
              <a:ext cx="35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消極的</a:t>
              </a:r>
            </a:p>
          </p:txBody>
        </p:sp>
        <p:sp>
          <p:nvSpPr>
            <p:cNvPr id="292985" name="Text Box 121"/>
            <p:cNvSpPr txBox="1">
              <a:spLocks noChangeArrowheads="1"/>
            </p:cNvSpPr>
            <p:nvPr/>
          </p:nvSpPr>
          <p:spPr bwMode="auto">
            <a:xfrm>
              <a:off x="1353" y="3087"/>
              <a:ext cx="35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指導力</a:t>
              </a:r>
            </a:p>
          </p:txBody>
        </p:sp>
        <p:sp>
          <p:nvSpPr>
            <p:cNvPr id="292988" name="Text Box 124"/>
            <p:cNvSpPr txBox="1">
              <a:spLocks noChangeArrowheads="1"/>
            </p:cNvSpPr>
            <p:nvPr/>
          </p:nvSpPr>
          <p:spPr bwMode="auto">
            <a:xfrm>
              <a:off x="1538" y="3386"/>
              <a:ext cx="2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上司</a:t>
              </a:r>
            </a:p>
          </p:txBody>
        </p:sp>
        <p:sp>
          <p:nvSpPr>
            <p:cNvPr id="293005" name="Line 141"/>
            <p:cNvSpPr>
              <a:spLocks noChangeShapeType="1"/>
            </p:cNvSpPr>
            <p:nvPr/>
          </p:nvSpPr>
          <p:spPr bwMode="auto">
            <a:xfrm flipH="1" flipV="1">
              <a:off x="930" y="3473"/>
              <a:ext cx="646"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06" name="Line 142"/>
            <p:cNvSpPr>
              <a:spLocks noChangeShapeType="1"/>
            </p:cNvSpPr>
            <p:nvPr/>
          </p:nvSpPr>
          <p:spPr bwMode="auto">
            <a:xfrm flipH="1">
              <a:off x="1103" y="3264"/>
              <a:ext cx="48" cy="193"/>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07" name="Line 143"/>
            <p:cNvSpPr>
              <a:spLocks noChangeShapeType="1"/>
            </p:cNvSpPr>
            <p:nvPr/>
          </p:nvSpPr>
          <p:spPr bwMode="auto">
            <a:xfrm flipH="1">
              <a:off x="1382" y="3272"/>
              <a:ext cx="48" cy="192"/>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08" name="Line 144"/>
            <p:cNvSpPr>
              <a:spLocks noChangeShapeType="1"/>
            </p:cNvSpPr>
            <p:nvPr/>
          </p:nvSpPr>
          <p:spPr bwMode="auto">
            <a:xfrm flipV="1">
              <a:off x="1102" y="3479"/>
              <a:ext cx="47" cy="19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09" name="Line 145"/>
            <p:cNvSpPr>
              <a:spLocks noChangeShapeType="1"/>
            </p:cNvSpPr>
            <p:nvPr/>
          </p:nvSpPr>
          <p:spPr bwMode="auto">
            <a:xfrm flipV="1">
              <a:off x="1381" y="3486"/>
              <a:ext cx="48" cy="192"/>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293107" name="Group 243"/>
          <p:cNvGrpSpPr>
            <a:grpSpLocks/>
          </p:cNvGrpSpPr>
          <p:nvPr/>
        </p:nvGrpSpPr>
        <p:grpSpPr bwMode="auto">
          <a:xfrm>
            <a:off x="2909888" y="3729038"/>
            <a:ext cx="1622425" cy="1293812"/>
            <a:chOff x="1833" y="2349"/>
            <a:chExt cx="1022" cy="815"/>
          </a:xfrm>
        </p:grpSpPr>
        <p:sp>
          <p:nvSpPr>
            <p:cNvPr id="292959" name="Text Box 95"/>
            <p:cNvSpPr txBox="1">
              <a:spLocks noChangeArrowheads="1"/>
            </p:cNvSpPr>
            <p:nvPr/>
          </p:nvSpPr>
          <p:spPr bwMode="auto">
            <a:xfrm>
              <a:off x="2376" y="2349"/>
              <a:ext cx="27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騒音</a:t>
              </a:r>
            </a:p>
          </p:txBody>
        </p:sp>
        <p:sp>
          <p:nvSpPr>
            <p:cNvPr id="292960" name="Text Box 96"/>
            <p:cNvSpPr txBox="1">
              <a:spLocks noChangeArrowheads="1"/>
            </p:cNvSpPr>
            <p:nvPr/>
          </p:nvSpPr>
          <p:spPr bwMode="auto">
            <a:xfrm>
              <a:off x="2499" y="2474"/>
              <a:ext cx="35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自動車</a:t>
              </a:r>
            </a:p>
          </p:txBody>
        </p:sp>
        <p:sp>
          <p:nvSpPr>
            <p:cNvPr id="292961" name="Text Box 97"/>
            <p:cNvSpPr txBox="1">
              <a:spLocks noChangeArrowheads="1"/>
            </p:cNvSpPr>
            <p:nvPr/>
          </p:nvSpPr>
          <p:spPr bwMode="auto">
            <a:xfrm>
              <a:off x="2124" y="2952"/>
              <a:ext cx="27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暑い</a:t>
              </a:r>
            </a:p>
          </p:txBody>
        </p:sp>
        <p:sp>
          <p:nvSpPr>
            <p:cNvPr id="292970" name="Text Box 106"/>
            <p:cNvSpPr txBox="1">
              <a:spLocks noChangeArrowheads="1"/>
            </p:cNvSpPr>
            <p:nvPr/>
          </p:nvSpPr>
          <p:spPr bwMode="auto">
            <a:xfrm>
              <a:off x="2004" y="2518"/>
              <a:ext cx="35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飛行機</a:t>
              </a:r>
            </a:p>
          </p:txBody>
        </p:sp>
        <p:sp>
          <p:nvSpPr>
            <p:cNvPr id="292972" name="Text Box 108"/>
            <p:cNvSpPr txBox="1">
              <a:spLocks noChangeArrowheads="1"/>
            </p:cNvSpPr>
            <p:nvPr/>
          </p:nvSpPr>
          <p:spPr bwMode="auto">
            <a:xfrm>
              <a:off x="1833" y="2746"/>
              <a:ext cx="276" cy="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住居</a:t>
              </a:r>
            </a:p>
          </p:txBody>
        </p:sp>
        <p:sp>
          <p:nvSpPr>
            <p:cNvPr id="293010" name="Line 146"/>
            <p:cNvSpPr>
              <a:spLocks noChangeShapeType="1"/>
            </p:cNvSpPr>
            <p:nvPr/>
          </p:nvSpPr>
          <p:spPr bwMode="auto">
            <a:xfrm>
              <a:off x="2071" y="2800"/>
              <a:ext cx="683"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11" name="Line 147"/>
            <p:cNvSpPr>
              <a:spLocks noChangeShapeType="1"/>
            </p:cNvSpPr>
            <p:nvPr/>
          </p:nvSpPr>
          <p:spPr bwMode="auto">
            <a:xfrm flipH="1">
              <a:off x="2422" y="2581"/>
              <a:ext cx="45" cy="212"/>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12" name="Line 148"/>
            <p:cNvSpPr>
              <a:spLocks noChangeShapeType="1"/>
            </p:cNvSpPr>
            <p:nvPr/>
          </p:nvSpPr>
          <p:spPr bwMode="auto">
            <a:xfrm flipV="1">
              <a:off x="2262" y="2797"/>
              <a:ext cx="45" cy="213"/>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13" name="Line 149"/>
            <p:cNvSpPr>
              <a:spLocks noChangeShapeType="1"/>
            </p:cNvSpPr>
            <p:nvPr/>
          </p:nvSpPr>
          <p:spPr bwMode="auto">
            <a:xfrm flipV="1">
              <a:off x="2462" y="2798"/>
              <a:ext cx="43" cy="214"/>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14" name="Line 150"/>
            <p:cNvSpPr>
              <a:spLocks noChangeShapeType="1"/>
            </p:cNvSpPr>
            <p:nvPr/>
          </p:nvSpPr>
          <p:spPr bwMode="auto">
            <a:xfrm>
              <a:off x="2335" y="2645"/>
              <a:ext cx="11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15" name="Line 151"/>
            <p:cNvSpPr>
              <a:spLocks noChangeShapeType="1"/>
            </p:cNvSpPr>
            <p:nvPr/>
          </p:nvSpPr>
          <p:spPr bwMode="auto">
            <a:xfrm flipH="1">
              <a:off x="2444" y="2687"/>
              <a:ext cx="11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16" name="Text Box 152"/>
            <p:cNvSpPr txBox="1">
              <a:spLocks noChangeArrowheads="1"/>
            </p:cNvSpPr>
            <p:nvPr/>
          </p:nvSpPr>
          <p:spPr bwMode="auto">
            <a:xfrm>
              <a:off x="2344" y="2943"/>
              <a:ext cx="27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狭い</a:t>
              </a:r>
            </a:p>
          </p:txBody>
        </p:sp>
      </p:grpSp>
      <p:sp>
        <p:nvSpPr>
          <p:cNvPr id="293017" name="Line 153"/>
          <p:cNvSpPr>
            <a:spLocks noChangeShapeType="1"/>
          </p:cNvSpPr>
          <p:nvPr/>
        </p:nvSpPr>
        <p:spPr bwMode="auto">
          <a:xfrm>
            <a:off x="3251200" y="5676900"/>
            <a:ext cx="809625"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18" name="Line 154"/>
          <p:cNvSpPr>
            <a:spLocks noChangeShapeType="1"/>
          </p:cNvSpPr>
          <p:nvPr/>
        </p:nvSpPr>
        <p:spPr bwMode="auto">
          <a:xfrm flipV="1">
            <a:off x="3573463" y="5686425"/>
            <a:ext cx="63500" cy="206375"/>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19" name="Line 155"/>
          <p:cNvSpPr>
            <a:spLocks noChangeShapeType="1"/>
          </p:cNvSpPr>
          <p:nvPr/>
        </p:nvSpPr>
        <p:spPr bwMode="auto">
          <a:xfrm flipH="1">
            <a:off x="3505200" y="5478463"/>
            <a:ext cx="61913" cy="207962"/>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20" name="Line 156"/>
          <p:cNvSpPr>
            <a:spLocks noChangeShapeType="1"/>
          </p:cNvSpPr>
          <p:nvPr/>
        </p:nvSpPr>
        <p:spPr bwMode="auto">
          <a:xfrm flipH="1">
            <a:off x="3787775" y="5480050"/>
            <a:ext cx="61913" cy="206375"/>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21" name="AutoShape 157"/>
          <p:cNvSpPr>
            <a:spLocks noChangeArrowheads="1"/>
          </p:cNvSpPr>
          <p:nvPr/>
        </p:nvSpPr>
        <p:spPr bwMode="auto">
          <a:xfrm>
            <a:off x="3240088" y="5200650"/>
            <a:ext cx="503237" cy="288925"/>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293105" name="Group 241"/>
          <p:cNvGrpSpPr>
            <a:grpSpLocks/>
          </p:cNvGrpSpPr>
          <p:nvPr/>
        </p:nvGrpSpPr>
        <p:grpSpPr bwMode="auto">
          <a:xfrm>
            <a:off x="4438650" y="3575050"/>
            <a:ext cx="1398588" cy="1198563"/>
            <a:chOff x="2796" y="2257"/>
            <a:chExt cx="816" cy="521"/>
          </a:xfrm>
        </p:grpSpPr>
        <p:sp>
          <p:nvSpPr>
            <p:cNvPr id="292950" name="Text Box 86"/>
            <p:cNvSpPr txBox="1">
              <a:spLocks noChangeArrowheads="1"/>
            </p:cNvSpPr>
            <p:nvPr/>
          </p:nvSpPr>
          <p:spPr bwMode="auto">
            <a:xfrm>
              <a:off x="3302" y="2265"/>
              <a:ext cx="181" cy="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雨</a:t>
              </a:r>
            </a:p>
          </p:txBody>
        </p:sp>
        <p:sp>
          <p:nvSpPr>
            <p:cNvPr id="292955" name="Text Box 91"/>
            <p:cNvSpPr txBox="1">
              <a:spLocks noChangeArrowheads="1"/>
            </p:cNvSpPr>
            <p:nvPr/>
          </p:nvSpPr>
          <p:spPr bwMode="auto">
            <a:xfrm>
              <a:off x="2948" y="2257"/>
              <a:ext cx="181" cy="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雪</a:t>
              </a:r>
            </a:p>
          </p:txBody>
        </p:sp>
        <p:sp>
          <p:nvSpPr>
            <p:cNvPr id="292956" name="Text Box 92"/>
            <p:cNvSpPr txBox="1">
              <a:spLocks noChangeArrowheads="1"/>
            </p:cNvSpPr>
            <p:nvPr/>
          </p:nvSpPr>
          <p:spPr bwMode="auto">
            <a:xfrm>
              <a:off x="3106" y="2558"/>
              <a:ext cx="341" cy="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ノロノロ</a:t>
              </a:r>
            </a:p>
          </p:txBody>
        </p:sp>
        <p:sp>
          <p:nvSpPr>
            <p:cNvPr id="292957" name="Text Box 93"/>
            <p:cNvSpPr txBox="1">
              <a:spLocks noChangeArrowheads="1"/>
            </p:cNvSpPr>
            <p:nvPr/>
          </p:nvSpPr>
          <p:spPr bwMode="auto">
            <a:xfrm>
              <a:off x="2972" y="2631"/>
              <a:ext cx="181" cy="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霧</a:t>
              </a:r>
            </a:p>
          </p:txBody>
        </p:sp>
        <p:sp>
          <p:nvSpPr>
            <p:cNvPr id="292958" name="Text Box 94"/>
            <p:cNvSpPr txBox="1">
              <a:spLocks noChangeArrowheads="1"/>
            </p:cNvSpPr>
            <p:nvPr/>
          </p:nvSpPr>
          <p:spPr bwMode="auto">
            <a:xfrm>
              <a:off x="2796" y="2631"/>
              <a:ext cx="256" cy="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台風</a:t>
              </a:r>
            </a:p>
          </p:txBody>
        </p:sp>
        <p:sp>
          <p:nvSpPr>
            <p:cNvPr id="292969" name="Text Box 105"/>
            <p:cNvSpPr txBox="1">
              <a:spLocks noChangeArrowheads="1"/>
            </p:cNvSpPr>
            <p:nvPr/>
          </p:nvSpPr>
          <p:spPr bwMode="auto">
            <a:xfrm>
              <a:off x="3059" y="2365"/>
              <a:ext cx="350" cy="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スリップ</a:t>
              </a:r>
            </a:p>
          </p:txBody>
        </p:sp>
        <p:sp>
          <p:nvSpPr>
            <p:cNvPr id="292971" name="Text Box 107"/>
            <p:cNvSpPr txBox="1">
              <a:spLocks noChangeArrowheads="1"/>
            </p:cNvSpPr>
            <p:nvPr/>
          </p:nvSpPr>
          <p:spPr bwMode="auto">
            <a:xfrm>
              <a:off x="3356" y="2497"/>
              <a:ext cx="256"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天候</a:t>
              </a:r>
            </a:p>
          </p:txBody>
        </p:sp>
        <p:sp>
          <p:nvSpPr>
            <p:cNvPr id="293022" name="Line 158"/>
            <p:cNvSpPr>
              <a:spLocks noChangeShapeType="1"/>
            </p:cNvSpPr>
            <p:nvPr/>
          </p:nvSpPr>
          <p:spPr bwMode="auto">
            <a:xfrm flipH="1" flipV="1">
              <a:off x="2847" y="2580"/>
              <a:ext cx="534"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23" name="Line 159"/>
            <p:cNvSpPr>
              <a:spLocks noChangeShapeType="1"/>
            </p:cNvSpPr>
            <p:nvPr/>
          </p:nvSpPr>
          <p:spPr bwMode="auto">
            <a:xfrm flipH="1">
              <a:off x="2991" y="2438"/>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24" name="Line 160"/>
            <p:cNvSpPr>
              <a:spLocks noChangeShapeType="1"/>
            </p:cNvSpPr>
            <p:nvPr/>
          </p:nvSpPr>
          <p:spPr bwMode="auto">
            <a:xfrm flipH="1">
              <a:off x="3339" y="2443"/>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25" name="Line 161"/>
            <p:cNvSpPr>
              <a:spLocks noChangeShapeType="1"/>
            </p:cNvSpPr>
            <p:nvPr/>
          </p:nvSpPr>
          <p:spPr bwMode="auto">
            <a:xfrm flipV="1">
              <a:off x="2913" y="2583"/>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26" name="Line 162"/>
            <p:cNvSpPr>
              <a:spLocks noChangeShapeType="1"/>
            </p:cNvSpPr>
            <p:nvPr/>
          </p:nvSpPr>
          <p:spPr bwMode="auto">
            <a:xfrm flipV="1">
              <a:off x="3043" y="2588"/>
              <a:ext cx="40"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27" name="Line 163"/>
            <p:cNvSpPr>
              <a:spLocks noChangeShapeType="1"/>
            </p:cNvSpPr>
            <p:nvPr/>
          </p:nvSpPr>
          <p:spPr bwMode="auto">
            <a:xfrm flipH="1">
              <a:off x="3017" y="2488"/>
              <a:ext cx="1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28" name="Line 164"/>
            <p:cNvSpPr>
              <a:spLocks noChangeShapeType="1"/>
            </p:cNvSpPr>
            <p:nvPr/>
          </p:nvSpPr>
          <p:spPr bwMode="auto">
            <a:xfrm flipH="1">
              <a:off x="3057" y="2674"/>
              <a:ext cx="1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293104" name="Group 240"/>
          <p:cNvGrpSpPr>
            <a:grpSpLocks/>
          </p:cNvGrpSpPr>
          <p:nvPr/>
        </p:nvGrpSpPr>
        <p:grpSpPr bwMode="auto">
          <a:xfrm>
            <a:off x="4149725" y="4779963"/>
            <a:ext cx="1320800" cy="1177925"/>
            <a:chOff x="2606" y="3053"/>
            <a:chExt cx="767" cy="630"/>
          </a:xfrm>
        </p:grpSpPr>
        <p:sp>
          <p:nvSpPr>
            <p:cNvPr id="292951" name="Text Box 87"/>
            <p:cNvSpPr txBox="1">
              <a:spLocks noChangeArrowheads="1"/>
            </p:cNvSpPr>
            <p:nvPr/>
          </p:nvSpPr>
          <p:spPr bwMode="auto">
            <a:xfrm>
              <a:off x="2676" y="3136"/>
              <a:ext cx="181" cy="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冬</a:t>
              </a:r>
            </a:p>
          </p:txBody>
        </p:sp>
        <p:sp>
          <p:nvSpPr>
            <p:cNvPr id="292952" name="Text Box 88"/>
            <p:cNvSpPr txBox="1">
              <a:spLocks noChangeArrowheads="1"/>
            </p:cNvSpPr>
            <p:nvPr/>
          </p:nvSpPr>
          <p:spPr bwMode="auto">
            <a:xfrm>
              <a:off x="2959" y="3212"/>
              <a:ext cx="251" cy="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寒い</a:t>
              </a:r>
            </a:p>
          </p:txBody>
        </p:sp>
        <p:sp>
          <p:nvSpPr>
            <p:cNvPr id="292953" name="Text Box 89"/>
            <p:cNvSpPr txBox="1">
              <a:spLocks noChangeArrowheads="1"/>
            </p:cNvSpPr>
            <p:nvPr/>
          </p:nvSpPr>
          <p:spPr bwMode="auto">
            <a:xfrm>
              <a:off x="2748" y="3053"/>
              <a:ext cx="426" cy="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起きにくい</a:t>
              </a:r>
            </a:p>
          </p:txBody>
        </p:sp>
        <p:sp>
          <p:nvSpPr>
            <p:cNvPr id="292954" name="Text Box 90"/>
            <p:cNvSpPr txBox="1">
              <a:spLocks noChangeArrowheads="1"/>
            </p:cNvSpPr>
            <p:nvPr/>
          </p:nvSpPr>
          <p:spPr bwMode="auto">
            <a:xfrm>
              <a:off x="2657" y="3503"/>
              <a:ext cx="180" cy="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夏</a:t>
              </a:r>
            </a:p>
          </p:txBody>
        </p:sp>
        <p:sp>
          <p:nvSpPr>
            <p:cNvPr id="292968" name="Text Box 104"/>
            <p:cNvSpPr txBox="1">
              <a:spLocks noChangeArrowheads="1"/>
            </p:cNvSpPr>
            <p:nvPr/>
          </p:nvSpPr>
          <p:spPr bwMode="auto">
            <a:xfrm>
              <a:off x="2846" y="3385"/>
              <a:ext cx="380" cy="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寝苦しい</a:t>
              </a:r>
            </a:p>
          </p:txBody>
        </p:sp>
        <p:sp>
          <p:nvSpPr>
            <p:cNvPr id="292973" name="Text Box 109"/>
            <p:cNvSpPr txBox="1">
              <a:spLocks noChangeArrowheads="1"/>
            </p:cNvSpPr>
            <p:nvPr/>
          </p:nvSpPr>
          <p:spPr bwMode="auto">
            <a:xfrm>
              <a:off x="3118" y="3356"/>
              <a:ext cx="255" cy="1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季節</a:t>
              </a:r>
            </a:p>
          </p:txBody>
        </p:sp>
        <p:sp>
          <p:nvSpPr>
            <p:cNvPr id="292997" name="Line 133"/>
            <p:cNvSpPr>
              <a:spLocks noChangeShapeType="1"/>
            </p:cNvSpPr>
            <p:nvPr/>
          </p:nvSpPr>
          <p:spPr bwMode="auto">
            <a:xfrm flipH="1">
              <a:off x="2749" y="3351"/>
              <a:ext cx="2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29" name="Line 165"/>
            <p:cNvSpPr>
              <a:spLocks noChangeShapeType="1"/>
            </p:cNvSpPr>
            <p:nvPr/>
          </p:nvSpPr>
          <p:spPr bwMode="auto">
            <a:xfrm flipH="1" flipV="1">
              <a:off x="2606" y="3440"/>
              <a:ext cx="534"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30" name="Line 166"/>
            <p:cNvSpPr>
              <a:spLocks noChangeShapeType="1"/>
            </p:cNvSpPr>
            <p:nvPr/>
          </p:nvSpPr>
          <p:spPr bwMode="auto">
            <a:xfrm flipH="1">
              <a:off x="2720" y="3304"/>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31" name="Line 167"/>
            <p:cNvSpPr>
              <a:spLocks noChangeShapeType="1"/>
            </p:cNvSpPr>
            <p:nvPr/>
          </p:nvSpPr>
          <p:spPr bwMode="auto">
            <a:xfrm flipH="1">
              <a:off x="2903" y="3233"/>
              <a:ext cx="33" cy="108"/>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32" name="Line 168"/>
            <p:cNvSpPr>
              <a:spLocks noChangeShapeType="1"/>
            </p:cNvSpPr>
            <p:nvPr/>
          </p:nvSpPr>
          <p:spPr bwMode="auto">
            <a:xfrm flipV="1">
              <a:off x="2760" y="3444"/>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33" name="Line 169"/>
            <p:cNvSpPr>
              <a:spLocks noChangeShapeType="1"/>
            </p:cNvSpPr>
            <p:nvPr/>
          </p:nvSpPr>
          <p:spPr bwMode="auto">
            <a:xfrm flipH="1">
              <a:off x="2780" y="3516"/>
              <a:ext cx="1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93040" name="Text Box 176"/>
          <p:cNvSpPr txBox="1">
            <a:spLocks noChangeArrowheads="1"/>
          </p:cNvSpPr>
          <p:nvPr/>
        </p:nvSpPr>
        <p:spPr bwMode="auto">
          <a:xfrm>
            <a:off x="6815138" y="4573588"/>
            <a:ext cx="412750" cy="31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900">
                <a:latin typeface="Arial" charset="0"/>
              </a:rPr>
              <a:t>食事</a:t>
            </a:r>
          </a:p>
        </p:txBody>
      </p:sp>
      <p:grpSp>
        <p:nvGrpSpPr>
          <p:cNvPr id="293103" name="Group 239"/>
          <p:cNvGrpSpPr>
            <a:grpSpLocks/>
          </p:cNvGrpSpPr>
          <p:nvPr/>
        </p:nvGrpSpPr>
        <p:grpSpPr bwMode="auto">
          <a:xfrm>
            <a:off x="5976938" y="3371850"/>
            <a:ext cx="1247775" cy="863600"/>
            <a:chOff x="3839" y="2124"/>
            <a:chExt cx="699" cy="544"/>
          </a:xfrm>
        </p:grpSpPr>
        <p:sp>
          <p:nvSpPr>
            <p:cNvPr id="293045" name="Text Box 181"/>
            <p:cNvSpPr txBox="1">
              <a:spLocks noChangeArrowheads="1"/>
            </p:cNvSpPr>
            <p:nvPr/>
          </p:nvSpPr>
          <p:spPr bwMode="auto">
            <a:xfrm>
              <a:off x="4173" y="2124"/>
              <a:ext cx="36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のんびり</a:t>
              </a:r>
            </a:p>
          </p:txBody>
        </p:sp>
        <p:sp>
          <p:nvSpPr>
            <p:cNvPr id="293046" name="Text Box 182"/>
            <p:cNvSpPr txBox="1">
              <a:spLocks noChangeArrowheads="1"/>
            </p:cNvSpPr>
            <p:nvPr/>
          </p:nvSpPr>
          <p:spPr bwMode="auto">
            <a:xfrm>
              <a:off x="4068" y="2456"/>
              <a:ext cx="31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ルーズ</a:t>
              </a:r>
            </a:p>
          </p:txBody>
        </p:sp>
        <p:sp>
          <p:nvSpPr>
            <p:cNvPr id="293053" name="Text Box 189"/>
            <p:cNvSpPr txBox="1">
              <a:spLocks noChangeArrowheads="1"/>
            </p:cNvSpPr>
            <p:nvPr/>
          </p:nvSpPr>
          <p:spPr bwMode="auto">
            <a:xfrm>
              <a:off x="3839" y="2361"/>
              <a:ext cx="251"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000">
                  <a:latin typeface="Arial" charset="0"/>
                </a:rPr>
                <a:t>性格</a:t>
              </a:r>
            </a:p>
          </p:txBody>
        </p:sp>
        <p:sp>
          <p:nvSpPr>
            <p:cNvPr id="293059" name="Line 195"/>
            <p:cNvSpPr>
              <a:spLocks noChangeShapeType="1"/>
            </p:cNvSpPr>
            <p:nvPr/>
          </p:nvSpPr>
          <p:spPr bwMode="auto">
            <a:xfrm>
              <a:off x="4054" y="2428"/>
              <a:ext cx="404"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60" name="Line 196"/>
            <p:cNvSpPr>
              <a:spLocks noChangeShapeType="1"/>
            </p:cNvSpPr>
            <p:nvPr/>
          </p:nvSpPr>
          <p:spPr bwMode="auto">
            <a:xfrm flipH="1">
              <a:off x="4298" y="2294"/>
              <a:ext cx="39" cy="13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61" name="Line 197"/>
            <p:cNvSpPr>
              <a:spLocks noChangeShapeType="1"/>
            </p:cNvSpPr>
            <p:nvPr/>
          </p:nvSpPr>
          <p:spPr bwMode="auto">
            <a:xfrm flipV="1">
              <a:off x="4197" y="2427"/>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293102" name="Group 238"/>
          <p:cNvGrpSpPr>
            <a:grpSpLocks/>
          </p:cNvGrpSpPr>
          <p:nvPr/>
        </p:nvGrpSpPr>
        <p:grpSpPr bwMode="auto">
          <a:xfrm>
            <a:off x="5584825" y="4403725"/>
            <a:ext cx="1306513" cy="915988"/>
            <a:chOff x="3658" y="2774"/>
            <a:chExt cx="694" cy="577"/>
          </a:xfrm>
        </p:grpSpPr>
        <p:sp>
          <p:nvSpPr>
            <p:cNvPr id="293049" name="Text Box 185"/>
            <p:cNvSpPr txBox="1">
              <a:spLocks noChangeArrowheads="1"/>
            </p:cNvSpPr>
            <p:nvPr/>
          </p:nvSpPr>
          <p:spPr bwMode="auto">
            <a:xfrm>
              <a:off x="3984" y="2774"/>
              <a:ext cx="36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参画意識</a:t>
              </a:r>
            </a:p>
          </p:txBody>
        </p:sp>
        <p:sp>
          <p:nvSpPr>
            <p:cNvPr id="293050" name="Text Box 186"/>
            <p:cNvSpPr txBox="1">
              <a:spLocks noChangeArrowheads="1"/>
            </p:cNvSpPr>
            <p:nvPr/>
          </p:nvSpPr>
          <p:spPr bwMode="auto">
            <a:xfrm>
              <a:off x="3835" y="3139"/>
              <a:ext cx="36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品質意識</a:t>
              </a:r>
            </a:p>
          </p:txBody>
        </p:sp>
        <p:sp>
          <p:nvSpPr>
            <p:cNvPr id="293058" name="Text Box 194"/>
            <p:cNvSpPr txBox="1">
              <a:spLocks noChangeArrowheads="1"/>
            </p:cNvSpPr>
            <p:nvPr/>
          </p:nvSpPr>
          <p:spPr bwMode="auto">
            <a:xfrm>
              <a:off x="3658" y="3010"/>
              <a:ext cx="233"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意識</a:t>
              </a:r>
            </a:p>
          </p:txBody>
        </p:sp>
        <p:sp>
          <p:nvSpPr>
            <p:cNvPr id="293062" name="Line 198"/>
            <p:cNvSpPr>
              <a:spLocks noChangeShapeType="1"/>
            </p:cNvSpPr>
            <p:nvPr/>
          </p:nvSpPr>
          <p:spPr bwMode="auto">
            <a:xfrm>
              <a:off x="3865" y="3095"/>
              <a:ext cx="404"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63" name="Line 199"/>
            <p:cNvSpPr>
              <a:spLocks noChangeShapeType="1"/>
            </p:cNvSpPr>
            <p:nvPr/>
          </p:nvSpPr>
          <p:spPr bwMode="auto">
            <a:xfrm flipH="1">
              <a:off x="4109" y="2960"/>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64" name="Line 200"/>
            <p:cNvSpPr>
              <a:spLocks noChangeShapeType="1"/>
            </p:cNvSpPr>
            <p:nvPr/>
          </p:nvSpPr>
          <p:spPr bwMode="auto">
            <a:xfrm flipV="1">
              <a:off x="4008" y="3094"/>
              <a:ext cx="39" cy="13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293101" name="Group 237"/>
          <p:cNvGrpSpPr>
            <a:grpSpLocks/>
          </p:cNvGrpSpPr>
          <p:nvPr/>
        </p:nvGrpSpPr>
        <p:grpSpPr bwMode="auto">
          <a:xfrm>
            <a:off x="5140325" y="5300663"/>
            <a:ext cx="1363663" cy="1016000"/>
            <a:chOff x="3369" y="3341"/>
            <a:chExt cx="732" cy="558"/>
          </a:xfrm>
        </p:grpSpPr>
        <p:sp>
          <p:nvSpPr>
            <p:cNvPr id="293047" name="Text Box 183"/>
            <p:cNvSpPr txBox="1">
              <a:spLocks noChangeArrowheads="1"/>
            </p:cNvSpPr>
            <p:nvPr/>
          </p:nvSpPr>
          <p:spPr bwMode="auto">
            <a:xfrm>
              <a:off x="3671" y="3341"/>
              <a:ext cx="235" cy="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疲労</a:t>
              </a:r>
            </a:p>
          </p:txBody>
        </p:sp>
        <p:sp>
          <p:nvSpPr>
            <p:cNvPr id="293048" name="Text Box 184"/>
            <p:cNvSpPr txBox="1">
              <a:spLocks noChangeArrowheads="1"/>
            </p:cNvSpPr>
            <p:nvPr/>
          </p:nvSpPr>
          <p:spPr bwMode="auto">
            <a:xfrm>
              <a:off x="3865" y="3351"/>
              <a:ext cx="236" cy="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病気</a:t>
              </a:r>
            </a:p>
          </p:txBody>
        </p:sp>
        <p:sp>
          <p:nvSpPr>
            <p:cNvPr id="293051" name="Text Box 187"/>
            <p:cNvSpPr txBox="1">
              <a:spLocks noChangeArrowheads="1"/>
            </p:cNvSpPr>
            <p:nvPr/>
          </p:nvSpPr>
          <p:spPr bwMode="auto">
            <a:xfrm>
              <a:off x="3600" y="3714"/>
              <a:ext cx="410" cy="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起こし忘れ</a:t>
              </a:r>
            </a:p>
          </p:txBody>
        </p:sp>
        <p:sp>
          <p:nvSpPr>
            <p:cNvPr id="293055" name="Text Box 191"/>
            <p:cNvSpPr txBox="1">
              <a:spLocks noChangeArrowheads="1"/>
            </p:cNvSpPr>
            <p:nvPr/>
          </p:nvSpPr>
          <p:spPr bwMode="auto">
            <a:xfrm>
              <a:off x="3369" y="3559"/>
              <a:ext cx="23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家族</a:t>
              </a:r>
            </a:p>
          </p:txBody>
        </p:sp>
        <p:sp>
          <p:nvSpPr>
            <p:cNvPr id="293065" name="Line 201"/>
            <p:cNvSpPr>
              <a:spLocks noChangeShapeType="1"/>
            </p:cNvSpPr>
            <p:nvPr/>
          </p:nvSpPr>
          <p:spPr bwMode="auto">
            <a:xfrm>
              <a:off x="3588" y="3645"/>
              <a:ext cx="510"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66" name="Line 202"/>
            <p:cNvSpPr>
              <a:spLocks noChangeShapeType="1"/>
            </p:cNvSpPr>
            <p:nvPr/>
          </p:nvSpPr>
          <p:spPr bwMode="auto">
            <a:xfrm flipV="1">
              <a:off x="3791" y="3651"/>
              <a:ext cx="40"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67" name="Line 203"/>
            <p:cNvSpPr>
              <a:spLocks noChangeShapeType="1"/>
            </p:cNvSpPr>
            <p:nvPr/>
          </p:nvSpPr>
          <p:spPr bwMode="auto">
            <a:xfrm flipH="1">
              <a:off x="3748" y="3520"/>
              <a:ext cx="40"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68" name="Line 204"/>
            <p:cNvSpPr>
              <a:spLocks noChangeShapeType="1"/>
            </p:cNvSpPr>
            <p:nvPr/>
          </p:nvSpPr>
          <p:spPr bwMode="auto">
            <a:xfrm flipH="1">
              <a:off x="3926" y="3521"/>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293100" name="Group 236"/>
          <p:cNvGrpSpPr>
            <a:grpSpLocks/>
          </p:cNvGrpSpPr>
          <p:nvPr/>
        </p:nvGrpSpPr>
        <p:grpSpPr bwMode="auto">
          <a:xfrm>
            <a:off x="7050088" y="3543300"/>
            <a:ext cx="1169987" cy="1098550"/>
            <a:chOff x="4441" y="2234"/>
            <a:chExt cx="720" cy="574"/>
          </a:xfrm>
        </p:grpSpPr>
        <p:sp>
          <p:nvSpPr>
            <p:cNvPr id="293043" name="Text Box 179"/>
            <p:cNvSpPr txBox="1">
              <a:spLocks noChangeArrowheads="1"/>
            </p:cNvSpPr>
            <p:nvPr/>
          </p:nvSpPr>
          <p:spPr bwMode="auto">
            <a:xfrm>
              <a:off x="4592" y="2234"/>
              <a:ext cx="337" cy="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やる気</a:t>
              </a:r>
            </a:p>
          </p:txBody>
        </p:sp>
        <p:sp>
          <p:nvSpPr>
            <p:cNvPr id="293044" name="Text Box 180"/>
            <p:cNvSpPr txBox="1">
              <a:spLocks noChangeArrowheads="1"/>
            </p:cNvSpPr>
            <p:nvPr/>
          </p:nvSpPr>
          <p:spPr bwMode="auto">
            <a:xfrm>
              <a:off x="4457" y="2592"/>
              <a:ext cx="269" cy="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自覚</a:t>
              </a:r>
            </a:p>
          </p:txBody>
        </p:sp>
        <p:sp>
          <p:nvSpPr>
            <p:cNvPr id="293054" name="Text Box 190"/>
            <p:cNvSpPr txBox="1">
              <a:spLocks noChangeArrowheads="1"/>
            </p:cNvSpPr>
            <p:nvPr/>
          </p:nvSpPr>
          <p:spPr bwMode="auto">
            <a:xfrm>
              <a:off x="4821" y="2452"/>
              <a:ext cx="340" cy="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心構え</a:t>
              </a:r>
            </a:p>
          </p:txBody>
        </p:sp>
        <p:sp>
          <p:nvSpPr>
            <p:cNvPr id="293069" name="Line 205"/>
            <p:cNvSpPr>
              <a:spLocks noChangeShapeType="1"/>
            </p:cNvSpPr>
            <p:nvPr/>
          </p:nvSpPr>
          <p:spPr bwMode="auto">
            <a:xfrm flipH="1">
              <a:off x="4441" y="2539"/>
              <a:ext cx="404"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70" name="Line 206"/>
            <p:cNvSpPr>
              <a:spLocks noChangeShapeType="1"/>
            </p:cNvSpPr>
            <p:nvPr/>
          </p:nvSpPr>
          <p:spPr bwMode="auto">
            <a:xfrm flipH="1">
              <a:off x="4685" y="2404"/>
              <a:ext cx="40"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71" name="Line 207"/>
            <p:cNvSpPr>
              <a:spLocks noChangeShapeType="1"/>
            </p:cNvSpPr>
            <p:nvPr/>
          </p:nvSpPr>
          <p:spPr bwMode="auto">
            <a:xfrm flipV="1">
              <a:off x="4585" y="2538"/>
              <a:ext cx="39" cy="13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72" name="AutoShape 208"/>
            <p:cNvSpPr>
              <a:spLocks noChangeArrowheads="1"/>
            </p:cNvSpPr>
            <p:nvPr/>
          </p:nvSpPr>
          <p:spPr bwMode="auto">
            <a:xfrm>
              <a:off x="4470" y="2661"/>
              <a:ext cx="235" cy="147"/>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293099" name="Group 235"/>
          <p:cNvGrpSpPr>
            <a:grpSpLocks/>
          </p:cNvGrpSpPr>
          <p:nvPr/>
        </p:nvGrpSpPr>
        <p:grpSpPr bwMode="auto">
          <a:xfrm>
            <a:off x="6729413" y="4710113"/>
            <a:ext cx="1306512" cy="804862"/>
            <a:chOff x="4239" y="2969"/>
            <a:chExt cx="577" cy="435"/>
          </a:xfrm>
        </p:grpSpPr>
        <p:sp>
          <p:nvSpPr>
            <p:cNvPr id="293041" name="Text Box 177"/>
            <p:cNvSpPr txBox="1">
              <a:spLocks noChangeArrowheads="1"/>
            </p:cNvSpPr>
            <p:nvPr/>
          </p:nvSpPr>
          <p:spPr bwMode="auto">
            <a:xfrm>
              <a:off x="4443" y="2969"/>
              <a:ext cx="256" cy="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ゆっくり</a:t>
              </a:r>
            </a:p>
          </p:txBody>
        </p:sp>
        <p:sp>
          <p:nvSpPr>
            <p:cNvPr id="293042" name="Text Box 178"/>
            <p:cNvSpPr txBox="1">
              <a:spLocks noChangeArrowheads="1"/>
            </p:cNvSpPr>
            <p:nvPr/>
          </p:nvSpPr>
          <p:spPr bwMode="auto">
            <a:xfrm>
              <a:off x="4448" y="3127"/>
              <a:ext cx="238" cy="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のろい</a:t>
              </a:r>
            </a:p>
          </p:txBody>
        </p:sp>
        <p:sp>
          <p:nvSpPr>
            <p:cNvPr id="293052" name="Text Box 188"/>
            <p:cNvSpPr txBox="1">
              <a:spLocks noChangeArrowheads="1"/>
            </p:cNvSpPr>
            <p:nvPr/>
          </p:nvSpPr>
          <p:spPr bwMode="auto">
            <a:xfrm>
              <a:off x="4239" y="3222"/>
              <a:ext cx="193" cy="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速度</a:t>
              </a:r>
            </a:p>
          </p:txBody>
        </p:sp>
        <p:sp>
          <p:nvSpPr>
            <p:cNvPr id="293057" name="Text Box 193"/>
            <p:cNvSpPr txBox="1">
              <a:spLocks noChangeArrowheads="1"/>
            </p:cNvSpPr>
            <p:nvPr/>
          </p:nvSpPr>
          <p:spPr bwMode="auto">
            <a:xfrm>
              <a:off x="4622" y="3091"/>
              <a:ext cx="194" cy="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動作</a:t>
              </a:r>
            </a:p>
          </p:txBody>
        </p:sp>
        <p:sp>
          <p:nvSpPr>
            <p:cNvPr id="293073" name="Line 209"/>
            <p:cNvSpPr>
              <a:spLocks noChangeShapeType="1"/>
            </p:cNvSpPr>
            <p:nvPr/>
          </p:nvSpPr>
          <p:spPr bwMode="auto">
            <a:xfrm flipH="1">
              <a:off x="4246" y="3176"/>
              <a:ext cx="404"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74" name="Line 210"/>
            <p:cNvSpPr>
              <a:spLocks noChangeShapeType="1"/>
            </p:cNvSpPr>
            <p:nvPr/>
          </p:nvSpPr>
          <p:spPr bwMode="auto">
            <a:xfrm flipH="1">
              <a:off x="4355" y="3041"/>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75" name="Line 211"/>
            <p:cNvSpPr>
              <a:spLocks noChangeShapeType="1"/>
            </p:cNvSpPr>
            <p:nvPr/>
          </p:nvSpPr>
          <p:spPr bwMode="auto">
            <a:xfrm flipV="1">
              <a:off x="4366" y="3175"/>
              <a:ext cx="39" cy="13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76" name="Line 212"/>
            <p:cNvSpPr>
              <a:spLocks noChangeShapeType="1"/>
            </p:cNvSpPr>
            <p:nvPr/>
          </p:nvSpPr>
          <p:spPr bwMode="auto">
            <a:xfrm flipH="1">
              <a:off x="4381" y="3096"/>
              <a:ext cx="1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77" name="Line 213"/>
            <p:cNvSpPr>
              <a:spLocks noChangeShapeType="1"/>
            </p:cNvSpPr>
            <p:nvPr/>
          </p:nvSpPr>
          <p:spPr bwMode="auto">
            <a:xfrm flipH="1">
              <a:off x="4386" y="3259"/>
              <a:ext cx="99"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93034" name="Text Box 170"/>
          <p:cNvSpPr txBox="1">
            <a:spLocks noChangeArrowheads="1"/>
          </p:cNvSpPr>
          <p:nvPr/>
        </p:nvSpPr>
        <p:spPr bwMode="auto">
          <a:xfrm>
            <a:off x="6953250" y="5692775"/>
            <a:ext cx="565150" cy="334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二日酔</a:t>
            </a:r>
          </a:p>
        </p:txBody>
      </p:sp>
      <p:sp>
        <p:nvSpPr>
          <p:cNvPr id="293035" name="Text Box 171"/>
          <p:cNvSpPr txBox="1">
            <a:spLocks noChangeArrowheads="1"/>
          </p:cNvSpPr>
          <p:nvPr/>
        </p:nvSpPr>
        <p:spPr bwMode="auto">
          <a:xfrm>
            <a:off x="6602413" y="5470525"/>
            <a:ext cx="6794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飲み過ぎ</a:t>
            </a:r>
          </a:p>
        </p:txBody>
      </p:sp>
      <p:sp>
        <p:nvSpPr>
          <p:cNvPr id="293036" name="Text Box 172"/>
          <p:cNvSpPr txBox="1">
            <a:spLocks noChangeArrowheads="1"/>
          </p:cNvSpPr>
          <p:nvPr/>
        </p:nvSpPr>
        <p:spPr bwMode="auto">
          <a:xfrm>
            <a:off x="6881813" y="6035675"/>
            <a:ext cx="439737" cy="334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悩み</a:t>
            </a:r>
          </a:p>
        </p:txBody>
      </p:sp>
      <p:sp>
        <p:nvSpPr>
          <p:cNvPr id="293037" name="Text Box 173"/>
          <p:cNvSpPr txBox="1">
            <a:spLocks noChangeArrowheads="1"/>
          </p:cNvSpPr>
          <p:nvPr/>
        </p:nvSpPr>
        <p:spPr bwMode="auto">
          <a:xfrm>
            <a:off x="6462713" y="6275388"/>
            <a:ext cx="438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不眠</a:t>
            </a:r>
          </a:p>
        </p:txBody>
      </p:sp>
      <p:sp>
        <p:nvSpPr>
          <p:cNvPr id="293038" name="Text Box 174"/>
          <p:cNvSpPr txBox="1">
            <a:spLocks noChangeArrowheads="1"/>
          </p:cNvSpPr>
          <p:nvPr/>
        </p:nvSpPr>
        <p:spPr bwMode="auto">
          <a:xfrm>
            <a:off x="7431088" y="6154738"/>
            <a:ext cx="438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麻雀</a:t>
            </a:r>
          </a:p>
        </p:txBody>
      </p:sp>
      <p:sp>
        <p:nvSpPr>
          <p:cNvPr id="293039" name="Text Box 175"/>
          <p:cNvSpPr txBox="1">
            <a:spLocks noChangeArrowheads="1"/>
          </p:cNvSpPr>
          <p:nvPr/>
        </p:nvSpPr>
        <p:spPr bwMode="auto">
          <a:xfrm>
            <a:off x="6943725" y="6313488"/>
            <a:ext cx="560388" cy="334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夜遊び</a:t>
            </a:r>
          </a:p>
        </p:txBody>
      </p:sp>
      <p:sp>
        <p:nvSpPr>
          <p:cNvPr id="293056" name="Text Box 192"/>
          <p:cNvSpPr txBox="1">
            <a:spLocks noChangeArrowheads="1"/>
          </p:cNvSpPr>
          <p:nvPr/>
        </p:nvSpPr>
        <p:spPr bwMode="auto">
          <a:xfrm>
            <a:off x="7672388" y="5922963"/>
            <a:ext cx="438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体調</a:t>
            </a:r>
          </a:p>
        </p:txBody>
      </p:sp>
      <p:sp>
        <p:nvSpPr>
          <p:cNvPr id="293078" name="Line 214"/>
          <p:cNvSpPr>
            <a:spLocks noChangeShapeType="1"/>
          </p:cNvSpPr>
          <p:nvPr/>
        </p:nvSpPr>
        <p:spPr bwMode="auto">
          <a:xfrm flipH="1" flipV="1">
            <a:off x="6462713" y="6078538"/>
            <a:ext cx="1243012"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79" name="Line 215"/>
          <p:cNvSpPr>
            <a:spLocks noChangeShapeType="1"/>
          </p:cNvSpPr>
          <p:nvPr/>
        </p:nvSpPr>
        <p:spPr bwMode="auto">
          <a:xfrm flipH="1">
            <a:off x="6719888" y="5803900"/>
            <a:ext cx="76200" cy="252413"/>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80" name="Line 216"/>
          <p:cNvSpPr>
            <a:spLocks noChangeShapeType="1"/>
          </p:cNvSpPr>
          <p:nvPr/>
        </p:nvSpPr>
        <p:spPr bwMode="auto">
          <a:xfrm flipV="1">
            <a:off x="6718300" y="6086475"/>
            <a:ext cx="76200" cy="25400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81" name="Line 217"/>
          <p:cNvSpPr>
            <a:spLocks noChangeShapeType="1"/>
          </p:cNvSpPr>
          <p:nvPr/>
        </p:nvSpPr>
        <p:spPr bwMode="auto">
          <a:xfrm flipV="1">
            <a:off x="7264400" y="6096000"/>
            <a:ext cx="76200" cy="25400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82" name="Line 218"/>
          <p:cNvSpPr>
            <a:spLocks noChangeShapeType="1"/>
          </p:cNvSpPr>
          <p:nvPr/>
        </p:nvSpPr>
        <p:spPr bwMode="auto">
          <a:xfrm flipH="1">
            <a:off x="6769100" y="5907088"/>
            <a:ext cx="19685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83" name="Line 219"/>
          <p:cNvSpPr>
            <a:spLocks noChangeShapeType="1"/>
          </p:cNvSpPr>
          <p:nvPr/>
        </p:nvSpPr>
        <p:spPr bwMode="auto">
          <a:xfrm flipH="1">
            <a:off x="6742113" y="6264275"/>
            <a:ext cx="19685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84" name="Line 220"/>
          <p:cNvSpPr>
            <a:spLocks noChangeShapeType="1"/>
          </p:cNvSpPr>
          <p:nvPr/>
        </p:nvSpPr>
        <p:spPr bwMode="auto">
          <a:xfrm flipH="1">
            <a:off x="7283450" y="6256338"/>
            <a:ext cx="19685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85" name="AutoShape 221"/>
          <p:cNvSpPr>
            <a:spLocks noChangeArrowheads="1"/>
          </p:cNvSpPr>
          <p:nvPr/>
        </p:nvSpPr>
        <p:spPr bwMode="auto">
          <a:xfrm>
            <a:off x="7696200" y="5942013"/>
            <a:ext cx="439738" cy="295275"/>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3086" name="Text Box 222"/>
          <p:cNvSpPr txBox="1">
            <a:spLocks noChangeArrowheads="1"/>
          </p:cNvSpPr>
          <p:nvPr/>
        </p:nvSpPr>
        <p:spPr bwMode="auto">
          <a:xfrm>
            <a:off x="8556625" y="2246313"/>
            <a:ext cx="422275" cy="2341562"/>
          </a:xfrm>
          <a:prstGeom prst="rect">
            <a:avLst/>
          </a:prstGeom>
          <a:solidFill>
            <a:schemeClr val="bg1"/>
          </a:solidFill>
          <a:ln w="254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ja-JP" altLang="en-US" b="1">
                <a:latin typeface="Arial" charset="0"/>
              </a:rPr>
              <a:t>遅　　　　　刻</a:t>
            </a:r>
          </a:p>
        </p:txBody>
      </p:sp>
      <p:sp>
        <p:nvSpPr>
          <p:cNvPr id="293087" name="Text Box 223"/>
          <p:cNvSpPr txBox="1">
            <a:spLocks noChangeArrowheads="1"/>
          </p:cNvSpPr>
          <p:nvPr/>
        </p:nvSpPr>
        <p:spPr bwMode="auto">
          <a:xfrm>
            <a:off x="1497013" y="190500"/>
            <a:ext cx="498475" cy="28416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200">
                <a:solidFill>
                  <a:schemeClr val="accent2"/>
                </a:solidFill>
                <a:latin typeface="Arial" charset="0"/>
              </a:rPr>
              <a:t>道路</a:t>
            </a:r>
          </a:p>
        </p:txBody>
      </p:sp>
      <p:sp>
        <p:nvSpPr>
          <p:cNvPr id="293088" name="Line 224"/>
          <p:cNvSpPr>
            <a:spLocks noChangeShapeType="1"/>
          </p:cNvSpPr>
          <p:nvPr/>
        </p:nvSpPr>
        <p:spPr bwMode="auto">
          <a:xfrm>
            <a:off x="1751013" y="465138"/>
            <a:ext cx="896937" cy="2936875"/>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89" name="Line 225"/>
          <p:cNvSpPr>
            <a:spLocks noChangeShapeType="1"/>
          </p:cNvSpPr>
          <p:nvPr/>
        </p:nvSpPr>
        <p:spPr bwMode="auto">
          <a:xfrm>
            <a:off x="1089025" y="2386013"/>
            <a:ext cx="1228725"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90" name="Line 226"/>
          <p:cNvSpPr>
            <a:spLocks noChangeShapeType="1"/>
          </p:cNvSpPr>
          <p:nvPr/>
        </p:nvSpPr>
        <p:spPr bwMode="auto">
          <a:xfrm flipH="1" flipV="1">
            <a:off x="2513013" y="2905125"/>
            <a:ext cx="846137"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91" name="Line 227"/>
          <p:cNvSpPr>
            <a:spLocks noChangeShapeType="1"/>
          </p:cNvSpPr>
          <p:nvPr/>
        </p:nvSpPr>
        <p:spPr bwMode="auto">
          <a:xfrm flipH="1" flipV="1">
            <a:off x="2119313" y="1673225"/>
            <a:ext cx="846137"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92" name="Line 228"/>
          <p:cNvSpPr>
            <a:spLocks noChangeShapeType="1"/>
          </p:cNvSpPr>
          <p:nvPr/>
        </p:nvSpPr>
        <p:spPr bwMode="auto">
          <a:xfrm>
            <a:off x="1012825" y="1166813"/>
            <a:ext cx="923925"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3096" name="Rectangle 232"/>
          <p:cNvSpPr>
            <a:spLocks noChangeArrowheads="1"/>
          </p:cNvSpPr>
          <p:nvPr/>
        </p:nvSpPr>
        <p:spPr bwMode="auto">
          <a:xfrm>
            <a:off x="200025" y="915988"/>
            <a:ext cx="2255838" cy="1066800"/>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3094" name="Text Box 230"/>
          <p:cNvSpPr txBox="1">
            <a:spLocks noChangeArrowheads="1"/>
          </p:cNvSpPr>
          <p:nvPr/>
        </p:nvSpPr>
        <p:spPr bwMode="auto">
          <a:xfrm>
            <a:off x="458788" y="1000125"/>
            <a:ext cx="1927225" cy="70167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ea typeface="HGP創英角ﾎﾟｯﾌﾟ体" pitchFamily="50" charset="-128"/>
              </a:rPr>
              <a:t>完成した</a:t>
            </a:r>
            <a:br>
              <a:rPr lang="ja-JP" altLang="en-US" sz="2000" b="1">
                <a:ea typeface="HGP創英角ﾎﾟｯﾌﾟ体" pitchFamily="50" charset="-128"/>
              </a:rPr>
            </a:br>
            <a:r>
              <a:rPr lang="ja-JP" altLang="en-US" sz="2000" b="1">
                <a:ea typeface="HGP創英角ﾎﾟｯﾌﾟ体" pitchFamily="50" charset="-128"/>
              </a:rPr>
              <a:t>特性要因図</a:t>
            </a:r>
          </a:p>
        </p:txBody>
      </p:sp>
      <p:sp>
        <p:nvSpPr>
          <p:cNvPr id="293095" name="Text Box 231"/>
          <p:cNvSpPr txBox="1">
            <a:spLocks noChangeArrowheads="1"/>
          </p:cNvSpPr>
          <p:nvPr/>
        </p:nvSpPr>
        <p:spPr bwMode="auto">
          <a:xfrm>
            <a:off x="8562975" y="100013"/>
            <a:ext cx="4953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２６</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3901" name="Group 13"/>
          <p:cNvGrpSpPr>
            <a:grpSpLocks/>
          </p:cNvGrpSpPr>
          <p:nvPr/>
        </p:nvGrpSpPr>
        <p:grpSpPr bwMode="auto">
          <a:xfrm>
            <a:off x="260350" y="1714500"/>
            <a:ext cx="8426450" cy="2195513"/>
            <a:chOff x="164" y="1080"/>
            <a:chExt cx="5308" cy="1383"/>
          </a:xfrm>
        </p:grpSpPr>
        <p:sp>
          <p:nvSpPr>
            <p:cNvPr id="293899" name="Rectangle 11"/>
            <p:cNvSpPr>
              <a:spLocks noChangeArrowheads="1"/>
            </p:cNvSpPr>
            <p:nvPr/>
          </p:nvSpPr>
          <p:spPr bwMode="auto">
            <a:xfrm>
              <a:off x="225" y="1080"/>
              <a:ext cx="5247" cy="1296"/>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3891" name="Rectangle 3"/>
            <p:cNvSpPr>
              <a:spLocks noChangeArrowheads="1"/>
            </p:cNvSpPr>
            <p:nvPr/>
          </p:nvSpPr>
          <p:spPr bwMode="auto">
            <a:xfrm>
              <a:off x="164" y="1261"/>
              <a:ext cx="5277" cy="1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120000"/>
                </a:lnSpc>
                <a:spcBef>
                  <a:spcPct val="50000"/>
                </a:spcBef>
              </a:pPr>
              <a:r>
                <a:rPr lang="ja-JP" altLang="en-US" sz="2000" b="1">
                  <a:latin typeface="Arial" charset="0"/>
                </a:rPr>
                <a:t>　　　①１人より多人数の方がアイデアが数多く出る</a:t>
              </a:r>
            </a:p>
            <a:p>
              <a:pPr algn="l">
                <a:lnSpc>
                  <a:spcPct val="120000"/>
                </a:lnSpc>
                <a:spcBef>
                  <a:spcPct val="50000"/>
                </a:spcBef>
              </a:pPr>
              <a:r>
                <a:rPr lang="ja-JP" altLang="en-US" sz="2000" b="1">
                  <a:latin typeface="Arial" charset="0"/>
                </a:rPr>
                <a:t>　　　②アイデアの数は多くなれば、質の高いアイデアが出る可能性が高い</a:t>
              </a:r>
            </a:p>
            <a:p>
              <a:pPr algn="l">
                <a:lnSpc>
                  <a:spcPct val="120000"/>
                </a:lnSpc>
                <a:spcBef>
                  <a:spcPct val="50000"/>
                </a:spcBef>
              </a:pPr>
              <a:r>
                <a:rPr lang="ja-JP" altLang="en-US" sz="2000" b="1">
                  <a:latin typeface="Arial" charset="0"/>
                </a:rPr>
                <a:t>　　　③アイデアは批判されなければ多く出る</a:t>
              </a:r>
            </a:p>
            <a:p>
              <a:pPr algn="l">
                <a:lnSpc>
                  <a:spcPct val="120000"/>
                </a:lnSpc>
                <a:spcBef>
                  <a:spcPct val="50000"/>
                </a:spcBef>
              </a:pPr>
              <a:endParaRPr lang="ja-JP" altLang="en-US" sz="800" b="1">
                <a:latin typeface="Arial" charset="0"/>
              </a:endParaRPr>
            </a:p>
            <a:p>
              <a:pPr algn="l">
                <a:lnSpc>
                  <a:spcPct val="120000"/>
                </a:lnSpc>
                <a:spcBef>
                  <a:spcPct val="50000"/>
                </a:spcBef>
              </a:pPr>
              <a:endParaRPr lang="en-US" altLang="ja-JP" sz="800" b="1">
                <a:solidFill>
                  <a:srgbClr val="0033CC"/>
                </a:solidFill>
                <a:latin typeface="Arial" charset="0"/>
              </a:endParaRPr>
            </a:p>
          </p:txBody>
        </p:sp>
      </p:grpSp>
      <p:sp>
        <p:nvSpPr>
          <p:cNvPr id="293893" name="Text Box 5"/>
          <p:cNvSpPr txBox="1">
            <a:spLocks noChangeArrowheads="1"/>
          </p:cNvSpPr>
          <p:nvPr/>
        </p:nvSpPr>
        <p:spPr bwMode="auto">
          <a:xfrm>
            <a:off x="431800" y="317500"/>
            <a:ext cx="5854700" cy="579438"/>
          </a:xfrm>
          <a:prstGeom prst="rect">
            <a:avLst/>
          </a:prstGeom>
          <a:solidFill>
            <a:srgbClr val="FF99CC"/>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3200" b="1">
                <a:solidFill>
                  <a:schemeClr val="bg1"/>
                </a:solidFill>
                <a:latin typeface="Arial" charset="0"/>
                <a:ea typeface="HGP創英角ﾎﾟｯﾌﾟ体" pitchFamily="50" charset="-128"/>
              </a:rPr>
              <a:t>８．</a:t>
            </a:r>
            <a:r>
              <a:rPr lang="ja-JP" altLang="en-US" sz="3200" b="1">
                <a:solidFill>
                  <a:schemeClr val="bg1"/>
                </a:solidFill>
                <a:effectLst>
                  <a:outerShdw blurRad="38100" dist="38100" dir="2700000" algn="tl">
                    <a:srgbClr val="000000"/>
                  </a:outerShdw>
                </a:effectLst>
                <a:latin typeface="Arial" charset="0"/>
                <a:ea typeface="HGP創英角ﾎﾟｯﾌﾟ体" pitchFamily="50" charset="-128"/>
              </a:rPr>
              <a:t>ブレーン・ストーミングとは</a:t>
            </a:r>
          </a:p>
        </p:txBody>
      </p:sp>
      <p:sp>
        <p:nvSpPr>
          <p:cNvPr id="293895" name="Text Box 7"/>
          <p:cNvSpPr txBox="1">
            <a:spLocks noChangeArrowheads="1"/>
          </p:cNvSpPr>
          <p:nvPr/>
        </p:nvSpPr>
        <p:spPr bwMode="auto">
          <a:xfrm>
            <a:off x="8562975" y="100013"/>
            <a:ext cx="4953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２７</a:t>
            </a:r>
          </a:p>
        </p:txBody>
      </p:sp>
      <p:grpSp>
        <p:nvGrpSpPr>
          <p:cNvPr id="293902" name="Group 14"/>
          <p:cNvGrpSpPr>
            <a:grpSpLocks/>
          </p:cNvGrpSpPr>
          <p:nvPr/>
        </p:nvGrpSpPr>
        <p:grpSpPr bwMode="auto">
          <a:xfrm>
            <a:off x="371475" y="4343400"/>
            <a:ext cx="8286750" cy="1528763"/>
            <a:chOff x="234" y="2736"/>
            <a:chExt cx="5220" cy="963"/>
          </a:xfrm>
        </p:grpSpPr>
        <p:sp>
          <p:nvSpPr>
            <p:cNvPr id="293900" name="Rectangle 12"/>
            <p:cNvSpPr>
              <a:spLocks noChangeArrowheads="1"/>
            </p:cNvSpPr>
            <p:nvPr/>
          </p:nvSpPr>
          <p:spPr bwMode="auto">
            <a:xfrm>
              <a:off x="234" y="3051"/>
              <a:ext cx="5220" cy="648"/>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3896" name="Text Box 8"/>
            <p:cNvSpPr txBox="1">
              <a:spLocks noChangeArrowheads="1"/>
            </p:cNvSpPr>
            <p:nvPr/>
          </p:nvSpPr>
          <p:spPr bwMode="auto">
            <a:xfrm>
              <a:off x="378" y="3240"/>
              <a:ext cx="481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20000"/>
                </a:lnSpc>
                <a:spcBef>
                  <a:spcPct val="50000"/>
                </a:spcBef>
              </a:pPr>
              <a:r>
                <a:rPr lang="ja-JP" altLang="en-US" sz="2000" b="1">
                  <a:latin typeface="Arial" charset="0"/>
                </a:rPr>
                <a:t>　　　①批判厳禁　　　②自由奔放　　　③量を求む　　　④結合改善</a:t>
              </a:r>
              <a:endParaRPr lang="ja-JP" altLang="en-US" sz="1400"/>
            </a:p>
          </p:txBody>
        </p:sp>
        <p:sp>
          <p:nvSpPr>
            <p:cNvPr id="293897" name="Text Box 9"/>
            <p:cNvSpPr txBox="1">
              <a:spLocks noChangeArrowheads="1"/>
            </p:cNvSpPr>
            <p:nvPr/>
          </p:nvSpPr>
          <p:spPr bwMode="auto">
            <a:xfrm>
              <a:off x="369" y="2736"/>
              <a:ext cx="4572"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20000"/>
                </a:lnSpc>
                <a:spcBef>
                  <a:spcPct val="50000"/>
                </a:spcBef>
              </a:pPr>
              <a:r>
                <a:rPr lang="ja-JP" altLang="en-US" b="1">
                  <a:solidFill>
                    <a:srgbClr val="0033CC"/>
                  </a:solidFill>
                  <a:latin typeface="Arial" charset="0"/>
                </a:rPr>
                <a:t>　　　</a:t>
              </a:r>
              <a:r>
                <a:rPr lang="en-US" altLang="ja-JP" b="1">
                  <a:solidFill>
                    <a:srgbClr val="0033CC"/>
                  </a:solidFill>
                  <a:latin typeface="Arial" charset="0"/>
                </a:rPr>
                <a:t>《</a:t>
              </a:r>
              <a:r>
                <a:rPr lang="ja-JP" altLang="en-US" b="1">
                  <a:solidFill>
                    <a:srgbClr val="0033CC"/>
                  </a:solidFill>
                  <a:latin typeface="Arial" charset="0"/>
                </a:rPr>
                <a:t>ブレーン・ストーミングの４つの規則</a:t>
              </a:r>
              <a:r>
                <a:rPr lang="en-US" altLang="ja-JP" b="1">
                  <a:solidFill>
                    <a:srgbClr val="0033CC"/>
                  </a:solidFill>
                  <a:latin typeface="Arial" charset="0"/>
                </a:rPr>
                <a:t>》</a:t>
              </a:r>
              <a:endParaRPr lang="en-US" altLang="ja-JP" sz="1400"/>
            </a:p>
          </p:txBody>
        </p:sp>
      </p:grpSp>
      <p:sp>
        <p:nvSpPr>
          <p:cNvPr id="293898" name="Text Box 10"/>
          <p:cNvSpPr txBox="1">
            <a:spLocks noChangeArrowheads="1"/>
          </p:cNvSpPr>
          <p:nvPr/>
        </p:nvSpPr>
        <p:spPr bwMode="auto">
          <a:xfrm>
            <a:off x="1200150" y="1057275"/>
            <a:ext cx="7015163"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20000"/>
              </a:lnSpc>
              <a:spcBef>
                <a:spcPct val="50000"/>
              </a:spcBef>
            </a:pPr>
            <a:r>
              <a:rPr lang="ja-JP" altLang="en-US" sz="2000" b="1">
                <a:latin typeface="Arial" charset="0"/>
              </a:rPr>
              <a:t>　</a:t>
            </a:r>
            <a:r>
              <a:rPr lang="ja-JP" altLang="en-US" sz="3200" b="1" i="1">
                <a:solidFill>
                  <a:srgbClr val="FF0000"/>
                </a:solidFill>
                <a:latin typeface="Arial" charset="0"/>
              </a:rPr>
              <a:t>ｂｒａｉｎ（</a:t>
            </a:r>
            <a:r>
              <a:rPr lang="ja-JP" altLang="en-US" b="1" i="1">
                <a:solidFill>
                  <a:srgbClr val="FF0000"/>
                </a:solidFill>
                <a:latin typeface="Arial" charset="0"/>
              </a:rPr>
              <a:t>頭脳）　</a:t>
            </a:r>
            <a:r>
              <a:rPr lang="ja-JP" altLang="en-US" sz="3200" b="1" i="1">
                <a:solidFill>
                  <a:srgbClr val="FF0000"/>
                </a:solidFill>
                <a:latin typeface="Arial" charset="0"/>
              </a:rPr>
              <a:t>ｓｔｏｒｍｉｎｇ</a:t>
            </a:r>
            <a:r>
              <a:rPr lang="ja-JP" altLang="en-US" b="1" i="1">
                <a:solidFill>
                  <a:srgbClr val="FF0000"/>
                </a:solidFill>
                <a:latin typeface="Arial" charset="0"/>
              </a:rPr>
              <a:t>（嵐を起こす）</a:t>
            </a:r>
            <a:endParaRPr lang="ja-JP" altLang="en-US" sz="1400"/>
          </a:p>
        </p:txBody>
      </p:sp>
      <p:pic>
        <p:nvPicPr>
          <p:cNvPr id="293903" name="Picture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1213" y="636588"/>
            <a:ext cx="1763712" cy="189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3898"/>
                                        </p:tgtEl>
                                        <p:attrNameLst>
                                          <p:attrName>style.visibility</p:attrName>
                                        </p:attrNameLst>
                                      </p:cBhvr>
                                      <p:to>
                                        <p:strVal val="visible"/>
                                      </p:to>
                                    </p:set>
                                    <p:anim calcmode="lin" valueType="num">
                                      <p:cBhvr additive="base">
                                        <p:cTn id="7" dur="500" fill="hold"/>
                                        <p:tgtEl>
                                          <p:spTgt spid="293898"/>
                                        </p:tgtEl>
                                        <p:attrNameLst>
                                          <p:attrName>ppt_x</p:attrName>
                                        </p:attrNameLst>
                                      </p:cBhvr>
                                      <p:tavLst>
                                        <p:tav tm="0">
                                          <p:val>
                                            <p:strVal val="0-#ppt_w/2"/>
                                          </p:val>
                                        </p:tav>
                                        <p:tav tm="100000">
                                          <p:val>
                                            <p:strVal val="#ppt_x"/>
                                          </p:val>
                                        </p:tav>
                                      </p:tavLst>
                                    </p:anim>
                                    <p:anim calcmode="lin" valueType="num">
                                      <p:cBhvr additive="base">
                                        <p:cTn id="8" dur="500" fill="hold"/>
                                        <p:tgtEl>
                                          <p:spTgt spid="29389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293901"/>
                                        </p:tgtEl>
                                        <p:attrNameLst>
                                          <p:attrName>style.visibility</p:attrName>
                                        </p:attrNameLst>
                                      </p:cBhvr>
                                      <p:to>
                                        <p:strVal val="visible"/>
                                      </p:to>
                                    </p:set>
                                    <p:anim calcmode="lin" valueType="num">
                                      <p:cBhvr additive="base">
                                        <p:cTn id="13" dur="500" fill="hold"/>
                                        <p:tgtEl>
                                          <p:spTgt spid="293901"/>
                                        </p:tgtEl>
                                        <p:attrNameLst>
                                          <p:attrName>ppt_x</p:attrName>
                                        </p:attrNameLst>
                                      </p:cBhvr>
                                      <p:tavLst>
                                        <p:tav tm="0">
                                          <p:val>
                                            <p:strVal val="0-#ppt_w/2"/>
                                          </p:val>
                                        </p:tav>
                                        <p:tav tm="100000">
                                          <p:val>
                                            <p:strVal val="#ppt_x"/>
                                          </p:val>
                                        </p:tav>
                                      </p:tavLst>
                                    </p:anim>
                                    <p:anim calcmode="lin" valueType="num">
                                      <p:cBhvr additive="base">
                                        <p:cTn id="14" dur="500" fill="hold"/>
                                        <p:tgtEl>
                                          <p:spTgt spid="293901"/>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293902"/>
                                        </p:tgtEl>
                                        <p:attrNameLst>
                                          <p:attrName>style.visibility</p:attrName>
                                        </p:attrNameLst>
                                      </p:cBhvr>
                                      <p:to>
                                        <p:strVal val="visible"/>
                                      </p:to>
                                    </p:set>
                                    <p:anim calcmode="lin" valueType="num">
                                      <p:cBhvr additive="base">
                                        <p:cTn id="19" dur="500" fill="hold"/>
                                        <p:tgtEl>
                                          <p:spTgt spid="293902"/>
                                        </p:tgtEl>
                                        <p:attrNameLst>
                                          <p:attrName>ppt_x</p:attrName>
                                        </p:attrNameLst>
                                      </p:cBhvr>
                                      <p:tavLst>
                                        <p:tav tm="0">
                                          <p:val>
                                            <p:strVal val="0-#ppt_w/2"/>
                                          </p:val>
                                        </p:tav>
                                        <p:tav tm="100000">
                                          <p:val>
                                            <p:strVal val="#ppt_x"/>
                                          </p:val>
                                        </p:tav>
                                      </p:tavLst>
                                    </p:anim>
                                    <p:anim calcmode="lin" valueType="num">
                                      <p:cBhvr additive="base">
                                        <p:cTn id="20" dur="500" fill="hold"/>
                                        <p:tgtEl>
                                          <p:spTgt spid="29390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3898"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9" name="Rectangle 7"/>
          <p:cNvSpPr>
            <a:spLocks noChangeArrowheads="1"/>
          </p:cNvSpPr>
          <p:nvPr/>
        </p:nvSpPr>
        <p:spPr bwMode="auto">
          <a:xfrm>
            <a:off x="188913" y="1689100"/>
            <a:ext cx="8724900" cy="4468813"/>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4914" name="Text Box 2"/>
          <p:cNvSpPr txBox="1">
            <a:spLocks noChangeArrowheads="1"/>
          </p:cNvSpPr>
          <p:nvPr/>
        </p:nvSpPr>
        <p:spPr bwMode="auto">
          <a:xfrm>
            <a:off x="0" y="1778000"/>
            <a:ext cx="8786813" cy="3981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150000"/>
              </a:lnSpc>
            </a:pPr>
            <a:r>
              <a:rPr lang="ja-JP" altLang="en-US" sz="1700" b="1">
                <a:solidFill>
                  <a:schemeClr val="tx2"/>
                </a:solidFill>
                <a:latin typeface="Arial" charset="0"/>
              </a:rPr>
              <a:t>　　（１）　ブレーンストーミングの進め方など説明し、皆の</a:t>
            </a:r>
            <a:r>
              <a:rPr lang="ja-JP" altLang="en-US" sz="1700" b="1">
                <a:solidFill>
                  <a:srgbClr val="FF3300"/>
                </a:solidFill>
                <a:latin typeface="Arial" charset="0"/>
              </a:rPr>
              <a:t>気持ちを和らげておく</a:t>
            </a:r>
            <a:r>
              <a:rPr lang="ja-JP" altLang="en-US" sz="1700" b="1">
                <a:solidFill>
                  <a:schemeClr val="tx2"/>
                </a:solidFill>
                <a:latin typeface="Arial" charset="0"/>
              </a:rPr>
              <a:t>。</a:t>
            </a:r>
          </a:p>
          <a:p>
            <a:pPr algn="l">
              <a:lnSpc>
                <a:spcPct val="150000"/>
              </a:lnSpc>
            </a:pPr>
            <a:r>
              <a:rPr lang="ja-JP" altLang="en-US" sz="1700" b="1">
                <a:solidFill>
                  <a:schemeClr val="tx2"/>
                </a:solidFill>
                <a:latin typeface="Arial" charset="0"/>
              </a:rPr>
              <a:t>　　（２）　どしどし発言が出るよう</a:t>
            </a:r>
            <a:r>
              <a:rPr lang="ja-JP" altLang="en-US" sz="1700" b="1">
                <a:solidFill>
                  <a:srgbClr val="FF3300"/>
                </a:solidFill>
                <a:latin typeface="Arial" charset="0"/>
              </a:rPr>
              <a:t>メンバーを誘導</a:t>
            </a:r>
            <a:r>
              <a:rPr lang="ja-JP" altLang="en-US" sz="1700" b="1">
                <a:solidFill>
                  <a:schemeClr val="tx2"/>
                </a:solidFill>
                <a:latin typeface="Arial" charset="0"/>
              </a:rPr>
              <a:t>する。　　</a:t>
            </a:r>
          </a:p>
          <a:p>
            <a:pPr algn="l">
              <a:lnSpc>
                <a:spcPct val="150000"/>
              </a:lnSpc>
            </a:pPr>
            <a:r>
              <a:rPr lang="ja-JP" altLang="en-US" sz="1700" b="1">
                <a:solidFill>
                  <a:schemeClr val="tx2"/>
                </a:solidFill>
                <a:latin typeface="Arial" charset="0"/>
              </a:rPr>
              <a:t>　　（３）　発言のない人には</a:t>
            </a:r>
            <a:r>
              <a:rPr lang="ja-JP" altLang="en-US" sz="1700" b="1">
                <a:solidFill>
                  <a:srgbClr val="FF3300"/>
                </a:solidFill>
                <a:latin typeface="Arial" charset="0"/>
              </a:rPr>
              <a:t>指名して出してもらう</a:t>
            </a:r>
            <a:r>
              <a:rPr lang="ja-JP" altLang="en-US" sz="1700" b="1">
                <a:solidFill>
                  <a:schemeClr val="tx2"/>
                </a:solidFill>
                <a:latin typeface="Arial" charset="0"/>
              </a:rPr>
              <a:t>、沢山手が上がったら端から指名する。</a:t>
            </a:r>
          </a:p>
          <a:p>
            <a:pPr algn="l">
              <a:lnSpc>
                <a:spcPct val="150000"/>
              </a:lnSpc>
            </a:pPr>
            <a:r>
              <a:rPr lang="ja-JP" altLang="en-US" sz="1700" b="1">
                <a:solidFill>
                  <a:schemeClr val="tx2"/>
                </a:solidFill>
                <a:latin typeface="Arial" charset="0"/>
              </a:rPr>
              <a:t>　　（４）　批判をする人が出たら、うまくまとめる。</a:t>
            </a:r>
          </a:p>
          <a:p>
            <a:pPr algn="l">
              <a:lnSpc>
                <a:spcPct val="150000"/>
              </a:lnSpc>
            </a:pPr>
            <a:r>
              <a:rPr lang="ja-JP" altLang="en-US" sz="1700" b="1">
                <a:solidFill>
                  <a:schemeClr val="tx2"/>
                </a:solidFill>
                <a:latin typeface="Arial" charset="0"/>
              </a:rPr>
              <a:t>　　（５）　</a:t>
            </a:r>
            <a:r>
              <a:rPr lang="ja-JP" altLang="en-US" sz="1700" b="1">
                <a:solidFill>
                  <a:srgbClr val="FF3300"/>
                </a:solidFill>
                <a:latin typeface="Arial" charset="0"/>
              </a:rPr>
              <a:t>同じ要因</a:t>
            </a:r>
            <a:r>
              <a:rPr lang="ja-JP" altLang="en-US" sz="1700" b="1">
                <a:solidFill>
                  <a:schemeClr val="tx2"/>
                </a:solidFill>
                <a:latin typeface="Arial" charset="0"/>
              </a:rPr>
              <a:t>（又はアイデア）がでても、知らん顔で受け入れる。</a:t>
            </a:r>
          </a:p>
          <a:p>
            <a:pPr algn="l">
              <a:lnSpc>
                <a:spcPct val="150000"/>
              </a:lnSpc>
            </a:pPr>
            <a:r>
              <a:rPr lang="ja-JP" altLang="en-US" sz="1700" b="1">
                <a:solidFill>
                  <a:schemeClr val="tx2"/>
                </a:solidFill>
                <a:latin typeface="Arial" charset="0"/>
              </a:rPr>
              <a:t>　　（６）　他人のアイデアからの</a:t>
            </a:r>
            <a:r>
              <a:rPr lang="ja-JP" altLang="en-US" sz="1700" b="1">
                <a:solidFill>
                  <a:srgbClr val="FF3300"/>
                </a:solidFill>
                <a:latin typeface="Arial" charset="0"/>
              </a:rPr>
              <a:t>借用、連想、結合</a:t>
            </a:r>
            <a:r>
              <a:rPr lang="ja-JP" altLang="en-US" sz="1700" b="1">
                <a:solidFill>
                  <a:schemeClr val="tx2"/>
                </a:solidFill>
                <a:latin typeface="Arial" charset="0"/>
              </a:rPr>
              <a:t>を奨励する。</a:t>
            </a:r>
          </a:p>
          <a:p>
            <a:pPr algn="l">
              <a:lnSpc>
                <a:spcPct val="150000"/>
              </a:lnSpc>
            </a:pPr>
            <a:r>
              <a:rPr lang="ja-JP" altLang="en-US" sz="1700" b="1">
                <a:solidFill>
                  <a:schemeClr val="tx2"/>
                </a:solidFill>
                <a:latin typeface="Arial" charset="0"/>
              </a:rPr>
              <a:t>　　（７）　発言があまり出なくなったら、リーダーは</a:t>
            </a:r>
            <a:r>
              <a:rPr lang="ja-JP" altLang="en-US" sz="1700" b="1">
                <a:solidFill>
                  <a:srgbClr val="FF3300"/>
                </a:solidFill>
                <a:latin typeface="Arial" charset="0"/>
              </a:rPr>
              <a:t>新しい観点</a:t>
            </a:r>
            <a:r>
              <a:rPr lang="ja-JP" altLang="en-US" sz="1700" b="1">
                <a:solidFill>
                  <a:schemeClr val="tx2"/>
                </a:solidFill>
                <a:latin typeface="Arial" charset="0"/>
              </a:rPr>
              <a:t>を示したりする。</a:t>
            </a:r>
          </a:p>
          <a:p>
            <a:pPr algn="l">
              <a:lnSpc>
                <a:spcPct val="150000"/>
              </a:lnSpc>
            </a:pPr>
            <a:r>
              <a:rPr lang="ja-JP" altLang="en-US" sz="1700" b="1">
                <a:solidFill>
                  <a:schemeClr val="tx2"/>
                </a:solidFill>
                <a:latin typeface="Arial" charset="0"/>
              </a:rPr>
              <a:t>　　（８）　「なぜでしょう？」「どうしてでしょう？」と</a:t>
            </a:r>
            <a:r>
              <a:rPr lang="ja-JP" altLang="en-US" sz="1700" b="1">
                <a:solidFill>
                  <a:srgbClr val="FF3300"/>
                </a:solidFill>
                <a:latin typeface="Arial" charset="0"/>
              </a:rPr>
              <a:t>疑問を投げかけて</a:t>
            </a:r>
            <a:r>
              <a:rPr lang="ja-JP" altLang="en-US" sz="1700" b="1">
                <a:solidFill>
                  <a:schemeClr val="tx2"/>
                </a:solidFill>
                <a:latin typeface="Arial" charset="0"/>
              </a:rPr>
              <a:t>、真の要因まで掘り下げる。</a:t>
            </a:r>
          </a:p>
          <a:p>
            <a:pPr algn="l">
              <a:lnSpc>
                <a:spcPct val="150000"/>
              </a:lnSpc>
            </a:pPr>
            <a:r>
              <a:rPr lang="ja-JP" altLang="en-US" sz="1700" b="1">
                <a:solidFill>
                  <a:schemeClr val="tx2"/>
                </a:solidFill>
                <a:latin typeface="Arial" charset="0"/>
              </a:rPr>
              <a:t>　　（９）　「いま、要因（又はアイデア）が４６まででていますが、５０を突破できるか挑戦してみま</a:t>
            </a:r>
          </a:p>
          <a:p>
            <a:pPr algn="l">
              <a:lnSpc>
                <a:spcPct val="150000"/>
              </a:lnSpc>
            </a:pPr>
            <a:r>
              <a:rPr lang="ja-JP" altLang="en-US" sz="1700" b="1">
                <a:solidFill>
                  <a:schemeClr val="tx2"/>
                </a:solidFill>
                <a:latin typeface="Arial" charset="0"/>
              </a:rPr>
              <a:t>　　　　　しょう」というように声を掛けて促す。</a:t>
            </a:r>
          </a:p>
        </p:txBody>
      </p:sp>
      <p:sp>
        <p:nvSpPr>
          <p:cNvPr id="294917" name="Text Box 5"/>
          <p:cNvSpPr txBox="1">
            <a:spLocks noChangeArrowheads="1"/>
          </p:cNvSpPr>
          <p:nvPr/>
        </p:nvSpPr>
        <p:spPr bwMode="auto">
          <a:xfrm>
            <a:off x="215900" y="177800"/>
            <a:ext cx="6172200" cy="579438"/>
          </a:xfrm>
          <a:prstGeom prst="rect">
            <a:avLst/>
          </a:prstGeom>
          <a:solidFill>
            <a:srgbClr val="CC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3200" b="1">
                <a:solidFill>
                  <a:srgbClr val="000066"/>
                </a:solidFill>
                <a:effectLst>
                  <a:outerShdw blurRad="38100" dist="38100" dir="2700000" algn="tl">
                    <a:srgbClr val="000000"/>
                  </a:outerShdw>
                </a:effectLst>
                <a:latin typeface="Arial" charset="0"/>
              </a:rPr>
              <a:t>　ブレーン・ストーミングの進め方</a:t>
            </a:r>
          </a:p>
        </p:txBody>
      </p:sp>
      <p:sp>
        <p:nvSpPr>
          <p:cNvPr id="294920" name="Text Box 8"/>
          <p:cNvSpPr txBox="1">
            <a:spLocks noChangeArrowheads="1"/>
          </p:cNvSpPr>
          <p:nvPr/>
        </p:nvSpPr>
        <p:spPr bwMode="auto">
          <a:xfrm>
            <a:off x="366713" y="1163638"/>
            <a:ext cx="6135687" cy="350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700" b="1">
                <a:solidFill>
                  <a:schemeClr val="accent2"/>
                </a:solidFill>
                <a:latin typeface="Arial" charset="0"/>
              </a:rPr>
              <a:t>１．　リーダーがリードしながら、次の様な手順で進めていく。</a:t>
            </a:r>
          </a:p>
        </p:txBody>
      </p:sp>
      <p:sp>
        <p:nvSpPr>
          <p:cNvPr id="294921" name="Text Box 9"/>
          <p:cNvSpPr txBox="1">
            <a:spLocks noChangeArrowheads="1"/>
          </p:cNvSpPr>
          <p:nvPr/>
        </p:nvSpPr>
        <p:spPr bwMode="auto">
          <a:xfrm>
            <a:off x="8562975" y="100013"/>
            <a:ext cx="4953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２８</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41" name="Rectangle 5"/>
          <p:cNvSpPr>
            <a:spLocks noChangeArrowheads="1"/>
          </p:cNvSpPr>
          <p:nvPr/>
        </p:nvSpPr>
        <p:spPr bwMode="auto">
          <a:xfrm>
            <a:off x="174625" y="1022350"/>
            <a:ext cx="8740775" cy="5284788"/>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5938" name="Text Box 2"/>
          <p:cNvSpPr txBox="1">
            <a:spLocks noChangeArrowheads="1"/>
          </p:cNvSpPr>
          <p:nvPr/>
        </p:nvSpPr>
        <p:spPr bwMode="auto">
          <a:xfrm>
            <a:off x="265113" y="989013"/>
            <a:ext cx="8645525" cy="474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180000"/>
              </a:lnSpc>
            </a:pPr>
            <a:r>
              <a:rPr lang="ja-JP" altLang="en-US" sz="1700" b="1">
                <a:latin typeface="Arial" charset="0"/>
              </a:rPr>
              <a:t>　①黒板や壁に大きな</a:t>
            </a:r>
            <a:r>
              <a:rPr lang="ja-JP" altLang="en-US" sz="1700" b="1">
                <a:solidFill>
                  <a:srgbClr val="FF3300"/>
                </a:solidFill>
                <a:latin typeface="Arial" charset="0"/>
              </a:rPr>
              <a:t>模造紙</a:t>
            </a:r>
            <a:r>
              <a:rPr lang="ja-JP" altLang="en-US" sz="1700" b="1">
                <a:latin typeface="Arial" charset="0"/>
              </a:rPr>
              <a:t>を張り付ける。</a:t>
            </a:r>
          </a:p>
          <a:p>
            <a:pPr algn="l">
              <a:lnSpc>
                <a:spcPct val="180000"/>
              </a:lnSpc>
            </a:pPr>
            <a:r>
              <a:rPr lang="ja-JP" altLang="en-US" sz="1700" b="1">
                <a:latin typeface="Arial" charset="0"/>
              </a:rPr>
              <a:t>　②記録用紙の左上にテーマを書く。</a:t>
            </a:r>
          </a:p>
          <a:p>
            <a:pPr algn="l">
              <a:lnSpc>
                <a:spcPct val="180000"/>
              </a:lnSpc>
            </a:pPr>
            <a:r>
              <a:rPr lang="ja-JP" altLang="en-US" sz="1700" b="1">
                <a:latin typeface="Arial" charset="0"/>
              </a:rPr>
              <a:t>　③太いフェルトペンを使って、書いた次が良く見えるように出された要因を書き取っていく。</a:t>
            </a:r>
          </a:p>
          <a:p>
            <a:pPr algn="l">
              <a:lnSpc>
                <a:spcPct val="180000"/>
              </a:lnSpc>
            </a:pPr>
            <a:r>
              <a:rPr lang="ja-JP" altLang="en-US" sz="1700" b="1">
                <a:latin typeface="Arial" charset="0"/>
              </a:rPr>
              <a:t>　　　この時、</a:t>
            </a:r>
            <a:r>
              <a:rPr lang="ja-JP" altLang="en-US" sz="1700" b="1">
                <a:solidFill>
                  <a:srgbClr val="FF3300"/>
                </a:solidFill>
                <a:latin typeface="Arial" charset="0"/>
              </a:rPr>
              <a:t>要因は連続番号をつけておく</a:t>
            </a:r>
            <a:r>
              <a:rPr lang="ja-JP" altLang="en-US" sz="1700" b="1">
                <a:latin typeface="Arial" charset="0"/>
              </a:rPr>
              <a:t>と良い。</a:t>
            </a:r>
          </a:p>
          <a:p>
            <a:pPr algn="l">
              <a:lnSpc>
                <a:spcPct val="180000"/>
              </a:lnSpc>
            </a:pPr>
            <a:r>
              <a:rPr lang="ja-JP" altLang="en-US" sz="1700" b="1">
                <a:latin typeface="Arial" charset="0"/>
              </a:rPr>
              <a:t>　④発言どおりでなく、</a:t>
            </a:r>
            <a:r>
              <a:rPr lang="ja-JP" altLang="en-US" sz="1700" b="1">
                <a:solidFill>
                  <a:srgbClr val="FF3300"/>
                </a:solidFill>
                <a:latin typeface="Arial" charset="0"/>
              </a:rPr>
              <a:t>要約</a:t>
            </a:r>
            <a:r>
              <a:rPr lang="ja-JP" altLang="en-US" sz="1700" b="1">
                <a:latin typeface="Arial" charset="0"/>
              </a:rPr>
              <a:t>する。要因はあまり抽象すぎても良くない。</a:t>
            </a:r>
          </a:p>
          <a:p>
            <a:pPr algn="l">
              <a:lnSpc>
                <a:spcPct val="180000"/>
              </a:lnSpc>
            </a:pPr>
            <a:r>
              <a:rPr lang="ja-JP" altLang="en-US" sz="1700" b="1">
                <a:latin typeface="Arial" charset="0"/>
              </a:rPr>
              <a:t>　⑤発言が活発に出る場合は、書記を２名だし、２枚の記録用紙に奇数と偶数に分けて書き</a:t>
            </a:r>
          </a:p>
          <a:p>
            <a:pPr algn="l">
              <a:lnSpc>
                <a:spcPct val="180000"/>
              </a:lnSpc>
            </a:pPr>
            <a:r>
              <a:rPr lang="ja-JP" altLang="en-US" sz="1700" b="1">
                <a:latin typeface="Arial" charset="0"/>
              </a:rPr>
              <a:t>　　　取る。</a:t>
            </a:r>
          </a:p>
          <a:p>
            <a:pPr algn="l">
              <a:lnSpc>
                <a:spcPct val="180000"/>
              </a:lnSpc>
            </a:pPr>
            <a:endParaRPr lang="ja-JP" altLang="en-US" sz="1700" b="1">
              <a:latin typeface="Arial" charset="0"/>
            </a:endParaRPr>
          </a:p>
          <a:p>
            <a:pPr algn="l">
              <a:lnSpc>
                <a:spcPct val="180000"/>
              </a:lnSpc>
            </a:pPr>
            <a:r>
              <a:rPr lang="ja-JP" altLang="en-US" sz="1700" b="1">
                <a:solidFill>
                  <a:srgbClr val="FF0000"/>
                </a:solidFill>
                <a:latin typeface="Arial" charset="0"/>
              </a:rPr>
              <a:t>　　ブレーン・ストーミングの所要時間は、ふつう２０～４０分位が適当である。これで終わりと</a:t>
            </a:r>
          </a:p>
          <a:p>
            <a:pPr algn="l">
              <a:lnSpc>
                <a:spcPct val="180000"/>
              </a:lnSpc>
            </a:pPr>
            <a:r>
              <a:rPr lang="ja-JP" altLang="en-US" sz="1700" b="1">
                <a:solidFill>
                  <a:srgbClr val="FF0000"/>
                </a:solidFill>
                <a:latin typeface="Arial" charset="0"/>
              </a:rPr>
              <a:t>　　思ったら、リーダーは参加者に終了を告げて、要因（又はアイデア）の整理に移る。</a:t>
            </a:r>
          </a:p>
        </p:txBody>
      </p:sp>
      <p:sp>
        <p:nvSpPr>
          <p:cNvPr id="295940" name="Text Box 4"/>
          <p:cNvSpPr txBox="1">
            <a:spLocks noChangeArrowheads="1"/>
          </p:cNvSpPr>
          <p:nvPr/>
        </p:nvSpPr>
        <p:spPr bwMode="auto">
          <a:xfrm>
            <a:off x="153988" y="360363"/>
            <a:ext cx="8053387" cy="585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80000"/>
              </a:lnSpc>
            </a:pPr>
            <a:r>
              <a:rPr lang="ja-JP" altLang="en-US" sz="1800" b="1">
                <a:latin typeface="Arial" charset="0"/>
              </a:rPr>
              <a:t>　</a:t>
            </a:r>
            <a:r>
              <a:rPr lang="ja-JP" altLang="en-US" sz="1700" b="1">
                <a:latin typeface="Arial" charset="0"/>
              </a:rPr>
              <a:t>　　</a:t>
            </a:r>
            <a:r>
              <a:rPr lang="ja-JP" altLang="en-US" sz="1700" b="1">
                <a:solidFill>
                  <a:schemeClr val="accent2"/>
                </a:solidFill>
                <a:latin typeface="Arial" charset="0"/>
              </a:rPr>
              <a:t>　２．書記（記録係）の役割も重要である。書記は、次のようにして記録をとる</a:t>
            </a:r>
            <a:endParaRPr lang="ja-JP" altLang="en-US" sz="1400"/>
          </a:p>
        </p:txBody>
      </p:sp>
      <p:sp>
        <p:nvSpPr>
          <p:cNvPr id="295942" name="Text Box 6"/>
          <p:cNvSpPr txBox="1">
            <a:spLocks noChangeArrowheads="1"/>
          </p:cNvSpPr>
          <p:nvPr/>
        </p:nvSpPr>
        <p:spPr bwMode="auto">
          <a:xfrm>
            <a:off x="8562975" y="100013"/>
            <a:ext cx="4953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２９</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113" name="Text Box 185"/>
          <p:cNvSpPr txBox="1">
            <a:spLocks noChangeArrowheads="1"/>
          </p:cNvSpPr>
          <p:nvPr/>
        </p:nvSpPr>
        <p:spPr bwMode="auto">
          <a:xfrm>
            <a:off x="8562975" y="100013"/>
            <a:ext cx="4953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３</a:t>
            </a:r>
          </a:p>
        </p:txBody>
      </p:sp>
      <p:grpSp>
        <p:nvGrpSpPr>
          <p:cNvPr id="125150" name="Group 222"/>
          <p:cNvGrpSpPr>
            <a:grpSpLocks/>
          </p:cNvGrpSpPr>
          <p:nvPr/>
        </p:nvGrpSpPr>
        <p:grpSpPr bwMode="auto">
          <a:xfrm>
            <a:off x="0" y="2300288"/>
            <a:ext cx="8780463" cy="4475162"/>
            <a:chOff x="0" y="1449"/>
            <a:chExt cx="5531" cy="2819"/>
          </a:xfrm>
        </p:grpSpPr>
        <p:sp>
          <p:nvSpPr>
            <p:cNvPr id="125146" name="Oval 218"/>
            <p:cNvSpPr>
              <a:spLocks noChangeArrowheads="1"/>
            </p:cNvSpPr>
            <p:nvPr/>
          </p:nvSpPr>
          <p:spPr bwMode="auto">
            <a:xfrm>
              <a:off x="3464" y="1913"/>
              <a:ext cx="1416" cy="138"/>
            </a:xfrm>
            <a:prstGeom prst="ellipse">
              <a:avLst/>
            </a:prstGeom>
            <a:solidFill>
              <a:srgbClr val="CCECFF"/>
            </a:solidFill>
            <a:ln w="22225">
              <a:solidFill>
                <a:srgbClr val="FF00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5144" name="Oval 216"/>
            <p:cNvSpPr>
              <a:spLocks noChangeArrowheads="1"/>
            </p:cNvSpPr>
            <p:nvPr/>
          </p:nvSpPr>
          <p:spPr bwMode="auto">
            <a:xfrm>
              <a:off x="155" y="2577"/>
              <a:ext cx="924" cy="156"/>
            </a:xfrm>
            <a:prstGeom prst="ellipse">
              <a:avLst/>
            </a:prstGeom>
            <a:solidFill>
              <a:srgbClr val="CCECFF">
                <a:alpha val="50000"/>
              </a:srgbClr>
            </a:solidFill>
            <a:ln w="22225">
              <a:solidFill>
                <a:srgbClr val="FF00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5145" name="Oval 217"/>
            <p:cNvSpPr>
              <a:spLocks noChangeArrowheads="1"/>
            </p:cNvSpPr>
            <p:nvPr/>
          </p:nvSpPr>
          <p:spPr bwMode="auto">
            <a:xfrm>
              <a:off x="4534" y="3500"/>
              <a:ext cx="924" cy="156"/>
            </a:xfrm>
            <a:prstGeom prst="ellipse">
              <a:avLst/>
            </a:prstGeom>
            <a:solidFill>
              <a:srgbClr val="CCECFF">
                <a:alpha val="50000"/>
              </a:srgbClr>
            </a:solidFill>
            <a:ln w="22225">
              <a:solidFill>
                <a:srgbClr val="FF00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4941" name="Text Box 13"/>
            <p:cNvSpPr txBox="1">
              <a:spLocks noChangeArrowheads="1"/>
            </p:cNvSpPr>
            <p:nvPr/>
          </p:nvSpPr>
          <p:spPr bwMode="auto">
            <a:xfrm>
              <a:off x="1243" y="4076"/>
              <a:ext cx="297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図１　「食堂が混雑する」の特性要因図</a:t>
              </a:r>
            </a:p>
          </p:txBody>
        </p:sp>
        <p:sp>
          <p:nvSpPr>
            <p:cNvPr id="124934" name="Text Box 6"/>
            <p:cNvSpPr txBox="1">
              <a:spLocks noChangeArrowheads="1"/>
            </p:cNvSpPr>
            <p:nvPr/>
          </p:nvSpPr>
          <p:spPr bwMode="auto">
            <a:xfrm>
              <a:off x="5229" y="2155"/>
              <a:ext cx="302" cy="1343"/>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6200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食堂が混雑する</a:t>
              </a:r>
            </a:p>
          </p:txBody>
        </p:sp>
        <p:sp>
          <p:nvSpPr>
            <p:cNvPr id="124935" name="Line 7"/>
            <p:cNvSpPr>
              <a:spLocks noChangeShapeType="1"/>
            </p:cNvSpPr>
            <p:nvPr/>
          </p:nvSpPr>
          <p:spPr bwMode="auto">
            <a:xfrm>
              <a:off x="526" y="2816"/>
              <a:ext cx="4691" cy="0"/>
            </a:xfrm>
            <a:prstGeom prst="line">
              <a:avLst/>
            </a:prstGeom>
            <a:noFill/>
            <a:ln w="381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937" name="Text Box 9"/>
            <p:cNvSpPr txBox="1">
              <a:spLocks noChangeArrowheads="1"/>
            </p:cNvSpPr>
            <p:nvPr/>
          </p:nvSpPr>
          <p:spPr bwMode="auto">
            <a:xfrm>
              <a:off x="622" y="1528"/>
              <a:ext cx="649"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食堂施設</a:t>
              </a:r>
            </a:p>
          </p:txBody>
        </p:sp>
        <p:sp>
          <p:nvSpPr>
            <p:cNvPr id="124938" name="Text Box 10"/>
            <p:cNvSpPr txBox="1">
              <a:spLocks noChangeArrowheads="1"/>
            </p:cNvSpPr>
            <p:nvPr/>
          </p:nvSpPr>
          <p:spPr bwMode="auto">
            <a:xfrm>
              <a:off x="398" y="3814"/>
              <a:ext cx="658"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利用者</a:t>
              </a:r>
            </a:p>
          </p:txBody>
        </p:sp>
        <p:sp>
          <p:nvSpPr>
            <p:cNvPr id="124940" name="Text Box 12"/>
            <p:cNvSpPr txBox="1">
              <a:spLocks noChangeArrowheads="1"/>
            </p:cNvSpPr>
            <p:nvPr/>
          </p:nvSpPr>
          <p:spPr bwMode="auto">
            <a:xfrm>
              <a:off x="2633" y="3838"/>
              <a:ext cx="841"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調理・配膳者</a:t>
              </a:r>
            </a:p>
          </p:txBody>
        </p:sp>
        <p:sp>
          <p:nvSpPr>
            <p:cNvPr id="124942" name="Line 14"/>
            <p:cNvSpPr>
              <a:spLocks noChangeShapeType="1"/>
            </p:cNvSpPr>
            <p:nvPr/>
          </p:nvSpPr>
          <p:spPr bwMode="auto">
            <a:xfrm flipV="1">
              <a:off x="744" y="2827"/>
              <a:ext cx="1688" cy="974"/>
            </a:xfrm>
            <a:prstGeom prst="line">
              <a:avLst/>
            </a:prstGeom>
            <a:noFill/>
            <a:ln w="2222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944" name="Line 16"/>
            <p:cNvSpPr>
              <a:spLocks noChangeShapeType="1"/>
            </p:cNvSpPr>
            <p:nvPr/>
          </p:nvSpPr>
          <p:spPr bwMode="auto">
            <a:xfrm>
              <a:off x="996" y="1710"/>
              <a:ext cx="1079" cy="1079"/>
            </a:xfrm>
            <a:prstGeom prst="line">
              <a:avLst/>
            </a:prstGeom>
            <a:noFill/>
            <a:ln w="2222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945" name="Line 17"/>
            <p:cNvSpPr>
              <a:spLocks noChangeShapeType="1"/>
            </p:cNvSpPr>
            <p:nvPr/>
          </p:nvSpPr>
          <p:spPr bwMode="auto">
            <a:xfrm>
              <a:off x="2689" y="1699"/>
              <a:ext cx="1098" cy="1098"/>
            </a:xfrm>
            <a:prstGeom prst="line">
              <a:avLst/>
            </a:prstGeom>
            <a:noFill/>
            <a:ln w="2222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947" name="Line 19"/>
            <p:cNvSpPr>
              <a:spLocks noChangeShapeType="1"/>
            </p:cNvSpPr>
            <p:nvPr/>
          </p:nvSpPr>
          <p:spPr bwMode="auto">
            <a:xfrm>
              <a:off x="644" y="2363"/>
              <a:ext cx="959"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948" name="Text Box 20"/>
            <p:cNvSpPr txBox="1">
              <a:spLocks noChangeArrowheads="1"/>
            </p:cNvSpPr>
            <p:nvPr/>
          </p:nvSpPr>
          <p:spPr bwMode="auto">
            <a:xfrm>
              <a:off x="31" y="2190"/>
              <a:ext cx="64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ｽﾍﾟｰｽ容量が不足</a:t>
              </a:r>
            </a:p>
          </p:txBody>
        </p:sp>
        <p:sp>
          <p:nvSpPr>
            <p:cNvPr id="124968" name="Line 40"/>
            <p:cNvSpPr>
              <a:spLocks noChangeShapeType="1"/>
            </p:cNvSpPr>
            <p:nvPr/>
          </p:nvSpPr>
          <p:spPr bwMode="auto">
            <a:xfrm flipV="1">
              <a:off x="2462" y="2361"/>
              <a:ext cx="802"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969" name="Text Box 41"/>
            <p:cNvSpPr txBox="1">
              <a:spLocks noChangeArrowheads="1"/>
            </p:cNvSpPr>
            <p:nvPr/>
          </p:nvSpPr>
          <p:spPr bwMode="auto">
            <a:xfrm>
              <a:off x="1849" y="2274"/>
              <a:ext cx="68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返却口で混む</a:t>
              </a:r>
            </a:p>
          </p:txBody>
        </p:sp>
        <p:sp>
          <p:nvSpPr>
            <p:cNvPr id="124970" name="Line 42"/>
            <p:cNvSpPr>
              <a:spLocks noChangeShapeType="1"/>
            </p:cNvSpPr>
            <p:nvPr/>
          </p:nvSpPr>
          <p:spPr bwMode="auto">
            <a:xfrm>
              <a:off x="2456" y="1821"/>
              <a:ext cx="540" cy="54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971" name="Text Box 43"/>
            <p:cNvSpPr txBox="1">
              <a:spLocks noChangeArrowheads="1"/>
            </p:cNvSpPr>
            <p:nvPr/>
          </p:nvSpPr>
          <p:spPr bwMode="auto">
            <a:xfrm>
              <a:off x="1519" y="1633"/>
              <a:ext cx="12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処理に時間がかかる</a:t>
              </a:r>
            </a:p>
          </p:txBody>
        </p:sp>
        <p:sp>
          <p:nvSpPr>
            <p:cNvPr id="124978" name="Line 50"/>
            <p:cNvSpPr>
              <a:spLocks noChangeShapeType="1"/>
            </p:cNvSpPr>
            <p:nvPr/>
          </p:nvSpPr>
          <p:spPr bwMode="auto">
            <a:xfrm flipH="1">
              <a:off x="2872" y="1864"/>
              <a:ext cx="1380" cy="1"/>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983" name="Text Box 55"/>
            <p:cNvSpPr txBox="1">
              <a:spLocks noChangeArrowheads="1"/>
            </p:cNvSpPr>
            <p:nvPr/>
          </p:nvSpPr>
          <p:spPr bwMode="auto">
            <a:xfrm>
              <a:off x="4232" y="1764"/>
              <a:ext cx="91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入り口付近が混む</a:t>
              </a:r>
            </a:p>
          </p:txBody>
        </p:sp>
        <p:sp>
          <p:nvSpPr>
            <p:cNvPr id="124984" name="Line 56"/>
            <p:cNvSpPr>
              <a:spLocks noChangeShapeType="1"/>
            </p:cNvSpPr>
            <p:nvPr/>
          </p:nvSpPr>
          <p:spPr bwMode="auto">
            <a:xfrm flipH="1" flipV="1">
              <a:off x="3524" y="2361"/>
              <a:ext cx="642"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985" name="Text Box 57"/>
            <p:cNvSpPr txBox="1">
              <a:spLocks noChangeArrowheads="1"/>
            </p:cNvSpPr>
            <p:nvPr/>
          </p:nvSpPr>
          <p:spPr bwMode="auto">
            <a:xfrm>
              <a:off x="4200" y="2274"/>
              <a:ext cx="98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並びや通行者がｸﾛｽ</a:t>
              </a:r>
            </a:p>
          </p:txBody>
        </p:sp>
        <p:sp>
          <p:nvSpPr>
            <p:cNvPr id="124987" name="Text Box 59"/>
            <p:cNvSpPr txBox="1">
              <a:spLocks noChangeArrowheads="1"/>
            </p:cNvSpPr>
            <p:nvPr/>
          </p:nvSpPr>
          <p:spPr bwMode="auto">
            <a:xfrm>
              <a:off x="3928" y="2415"/>
              <a:ext cx="869"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順路設定がまずい</a:t>
              </a:r>
            </a:p>
          </p:txBody>
        </p:sp>
        <p:sp>
          <p:nvSpPr>
            <p:cNvPr id="124989" name="Text Box 61"/>
            <p:cNvSpPr txBox="1">
              <a:spLocks noChangeArrowheads="1"/>
            </p:cNvSpPr>
            <p:nvPr/>
          </p:nvSpPr>
          <p:spPr bwMode="auto">
            <a:xfrm>
              <a:off x="3652" y="2560"/>
              <a:ext cx="111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並びがはみ出る</a:t>
              </a:r>
            </a:p>
          </p:txBody>
        </p:sp>
        <p:sp>
          <p:nvSpPr>
            <p:cNvPr id="124990" name="Line 62"/>
            <p:cNvSpPr>
              <a:spLocks noChangeShapeType="1"/>
            </p:cNvSpPr>
            <p:nvPr/>
          </p:nvSpPr>
          <p:spPr bwMode="auto">
            <a:xfrm flipH="1">
              <a:off x="3293" y="3383"/>
              <a:ext cx="860"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992" name="Line 64"/>
            <p:cNvSpPr>
              <a:spLocks noChangeShapeType="1"/>
            </p:cNvSpPr>
            <p:nvPr/>
          </p:nvSpPr>
          <p:spPr bwMode="auto">
            <a:xfrm flipH="1" flipV="1">
              <a:off x="3908" y="3401"/>
              <a:ext cx="747" cy="433"/>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995" name="Text Box 67"/>
            <p:cNvSpPr txBox="1">
              <a:spLocks noChangeArrowheads="1"/>
            </p:cNvSpPr>
            <p:nvPr/>
          </p:nvSpPr>
          <p:spPr bwMode="auto">
            <a:xfrm>
              <a:off x="4171" y="3292"/>
              <a:ext cx="84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すぐに出てこない</a:t>
              </a:r>
            </a:p>
          </p:txBody>
        </p:sp>
        <p:sp>
          <p:nvSpPr>
            <p:cNvPr id="125018" name="Line 90"/>
            <p:cNvSpPr>
              <a:spLocks noChangeShapeType="1"/>
            </p:cNvSpPr>
            <p:nvPr/>
          </p:nvSpPr>
          <p:spPr bwMode="auto">
            <a:xfrm>
              <a:off x="817" y="3211"/>
              <a:ext cx="940"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020" name="Line 92"/>
            <p:cNvSpPr>
              <a:spLocks noChangeShapeType="1"/>
            </p:cNvSpPr>
            <p:nvPr/>
          </p:nvSpPr>
          <p:spPr bwMode="auto">
            <a:xfrm>
              <a:off x="1252" y="3071"/>
              <a:ext cx="158" cy="102"/>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044" name="Line 116"/>
            <p:cNvSpPr>
              <a:spLocks noChangeShapeType="1"/>
            </p:cNvSpPr>
            <p:nvPr/>
          </p:nvSpPr>
          <p:spPr bwMode="auto">
            <a:xfrm flipH="1">
              <a:off x="1256" y="3514"/>
              <a:ext cx="1098"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052" name="Line 124"/>
            <p:cNvSpPr>
              <a:spLocks noChangeShapeType="1"/>
            </p:cNvSpPr>
            <p:nvPr/>
          </p:nvSpPr>
          <p:spPr bwMode="auto">
            <a:xfrm flipH="1">
              <a:off x="3892" y="1601"/>
              <a:ext cx="256" cy="265"/>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053" name="Line 125"/>
            <p:cNvSpPr>
              <a:spLocks noChangeShapeType="1"/>
            </p:cNvSpPr>
            <p:nvPr/>
          </p:nvSpPr>
          <p:spPr bwMode="auto">
            <a:xfrm flipH="1" flipV="1">
              <a:off x="3062" y="1884"/>
              <a:ext cx="695" cy="695"/>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054" name="Line 126"/>
            <p:cNvSpPr>
              <a:spLocks noChangeShapeType="1"/>
            </p:cNvSpPr>
            <p:nvPr/>
          </p:nvSpPr>
          <p:spPr bwMode="auto">
            <a:xfrm flipH="1" flipV="1">
              <a:off x="3731" y="2361"/>
              <a:ext cx="265" cy="153"/>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055" name="Line 127"/>
            <p:cNvSpPr>
              <a:spLocks noChangeShapeType="1"/>
            </p:cNvSpPr>
            <p:nvPr/>
          </p:nvSpPr>
          <p:spPr bwMode="auto">
            <a:xfrm flipH="1">
              <a:off x="3702" y="2201"/>
              <a:ext cx="211" cy="16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056" name="Text Box 128"/>
            <p:cNvSpPr txBox="1">
              <a:spLocks noChangeArrowheads="1"/>
            </p:cNvSpPr>
            <p:nvPr/>
          </p:nvSpPr>
          <p:spPr bwMode="auto">
            <a:xfrm>
              <a:off x="3772" y="2152"/>
              <a:ext cx="915"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全体ﾚｲｱｳﾄが悪い</a:t>
              </a:r>
            </a:p>
          </p:txBody>
        </p:sp>
        <p:sp>
          <p:nvSpPr>
            <p:cNvPr id="125059" name="Line 131"/>
            <p:cNvSpPr>
              <a:spLocks noChangeShapeType="1"/>
            </p:cNvSpPr>
            <p:nvPr/>
          </p:nvSpPr>
          <p:spPr bwMode="auto">
            <a:xfrm flipH="1">
              <a:off x="4115" y="1682"/>
              <a:ext cx="192"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064" name="Line 136"/>
            <p:cNvSpPr>
              <a:spLocks noChangeShapeType="1"/>
            </p:cNvSpPr>
            <p:nvPr/>
          </p:nvSpPr>
          <p:spPr bwMode="auto">
            <a:xfrm flipV="1">
              <a:off x="2552" y="2149"/>
              <a:ext cx="171" cy="1"/>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065" name="Text Box 137"/>
            <p:cNvSpPr txBox="1">
              <a:spLocks noChangeArrowheads="1"/>
            </p:cNvSpPr>
            <p:nvPr/>
          </p:nvSpPr>
          <p:spPr bwMode="auto">
            <a:xfrm>
              <a:off x="1551" y="1853"/>
              <a:ext cx="77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全部洗っている</a:t>
              </a:r>
            </a:p>
          </p:txBody>
        </p:sp>
        <p:sp>
          <p:nvSpPr>
            <p:cNvPr id="125067" name="Line 139"/>
            <p:cNvSpPr>
              <a:spLocks noChangeShapeType="1"/>
            </p:cNvSpPr>
            <p:nvPr/>
          </p:nvSpPr>
          <p:spPr bwMode="auto">
            <a:xfrm flipV="1">
              <a:off x="2598" y="2361"/>
              <a:ext cx="120" cy="248"/>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069" name="Text Box 141"/>
            <p:cNvSpPr txBox="1">
              <a:spLocks noChangeArrowheads="1"/>
            </p:cNvSpPr>
            <p:nvPr/>
          </p:nvSpPr>
          <p:spPr bwMode="auto">
            <a:xfrm>
              <a:off x="2131" y="3085"/>
              <a:ext cx="91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ｸﾞﾙｰﾌﾟで座りたい</a:t>
              </a:r>
            </a:p>
          </p:txBody>
        </p:sp>
        <p:sp>
          <p:nvSpPr>
            <p:cNvPr id="125070" name="Line 142"/>
            <p:cNvSpPr>
              <a:spLocks noChangeShapeType="1"/>
            </p:cNvSpPr>
            <p:nvPr/>
          </p:nvSpPr>
          <p:spPr bwMode="auto">
            <a:xfrm flipH="1" flipV="1">
              <a:off x="2654" y="2514"/>
              <a:ext cx="209" cy="2"/>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071" name="Text Box 143"/>
            <p:cNvSpPr txBox="1">
              <a:spLocks noChangeArrowheads="1"/>
            </p:cNvSpPr>
            <p:nvPr/>
          </p:nvSpPr>
          <p:spPr bwMode="auto">
            <a:xfrm>
              <a:off x="2058" y="3271"/>
              <a:ext cx="91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仲間と話したい</a:t>
              </a:r>
            </a:p>
          </p:txBody>
        </p:sp>
        <p:sp>
          <p:nvSpPr>
            <p:cNvPr id="125073" name="Line 145"/>
            <p:cNvSpPr>
              <a:spLocks noChangeShapeType="1"/>
            </p:cNvSpPr>
            <p:nvPr/>
          </p:nvSpPr>
          <p:spPr bwMode="auto">
            <a:xfrm flipV="1">
              <a:off x="658" y="3217"/>
              <a:ext cx="466" cy="256"/>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081" name="Line 153"/>
            <p:cNvSpPr>
              <a:spLocks noChangeShapeType="1"/>
            </p:cNvSpPr>
            <p:nvPr/>
          </p:nvSpPr>
          <p:spPr bwMode="auto">
            <a:xfrm flipV="1">
              <a:off x="649" y="2361"/>
              <a:ext cx="284" cy="292"/>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082" name="Text Box 154"/>
            <p:cNvSpPr txBox="1">
              <a:spLocks noChangeArrowheads="1"/>
            </p:cNvSpPr>
            <p:nvPr/>
          </p:nvSpPr>
          <p:spPr bwMode="auto">
            <a:xfrm>
              <a:off x="143" y="2590"/>
              <a:ext cx="97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全体ｽﾍﾟｰｽが不足</a:t>
              </a:r>
            </a:p>
          </p:txBody>
        </p:sp>
        <p:sp>
          <p:nvSpPr>
            <p:cNvPr id="125085" name="Line 157"/>
            <p:cNvSpPr>
              <a:spLocks noChangeShapeType="1"/>
            </p:cNvSpPr>
            <p:nvPr/>
          </p:nvSpPr>
          <p:spPr bwMode="auto">
            <a:xfrm>
              <a:off x="940" y="1967"/>
              <a:ext cx="385" cy="394"/>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086" name="Text Box 158"/>
            <p:cNvSpPr txBox="1">
              <a:spLocks noChangeArrowheads="1"/>
            </p:cNvSpPr>
            <p:nvPr/>
          </p:nvSpPr>
          <p:spPr bwMode="auto">
            <a:xfrm>
              <a:off x="155" y="1733"/>
              <a:ext cx="82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利用者のﾆｰｽﾞに合っていない</a:t>
              </a:r>
            </a:p>
          </p:txBody>
        </p:sp>
        <p:sp>
          <p:nvSpPr>
            <p:cNvPr id="125089" name="Line 161"/>
            <p:cNvSpPr>
              <a:spLocks noChangeShapeType="1"/>
            </p:cNvSpPr>
            <p:nvPr/>
          </p:nvSpPr>
          <p:spPr bwMode="auto">
            <a:xfrm>
              <a:off x="861" y="2111"/>
              <a:ext cx="219"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090" name="Text Box 162"/>
            <p:cNvSpPr txBox="1">
              <a:spLocks noChangeArrowheads="1"/>
            </p:cNvSpPr>
            <p:nvPr/>
          </p:nvSpPr>
          <p:spPr bwMode="auto">
            <a:xfrm>
              <a:off x="3191" y="3572"/>
              <a:ext cx="98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最短距離でない</a:t>
              </a:r>
            </a:p>
          </p:txBody>
        </p:sp>
        <p:sp>
          <p:nvSpPr>
            <p:cNvPr id="125091" name="Line 163"/>
            <p:cNvSpPr>
              <a:spLocks noChangeShapeType="1"/>
            </p:cNvSpPr>
            <p:nvPr/>
          </p:nvSpPr>
          <p:spPr bwMode="auto">
            <a:xfrm>
              <a:off x="4020" y="3648"/>
              <a:ext cx="284"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094" name="Text Box 166"/>
            <p:cNvSpPr txBox="1">
              <a:spLocks noChangeArrowheads="1"/>
            </p:cNvSpPr>
            <p:nvPr/>
          </p:nvSpPr>
          <p:spPr bwMode="auto">
            <a:xfrm>
              <a:off x="4563" y="3484"/>
              <a:ext cx="86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外段取りがない</a:t>
              </a:r>
            </a:p>
          </p:txBody>
        </p:sp>
        <p:sp>
          <p:nvSpPr>
            <p:cNvPr id="125095" name="Text Box 167"/>
            <p:cNvSpPr txBox="1">
              <a:spLocks noChangeArrowheads="1"/>
            </p:cNvSpPr>
            <p:nvPr/>
          </p:nvSpPr>
          <p:spPr bwMode="auto">
            <a:xfrm>
              <a:off x="4420" y="3790"/>
              <a:ext cx="86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手順が悪い</a:t>
              </a:r>
            </a:p>
          </p:txBody>
        </p:sp>
        <p:sp>
          <p:nvSpPr>
            <p:cNvPr id="125096" name="Line 168"/>
            <p:cNvSpPr>
              <a:spLocks noChangeShapeType="1"/>
            </p:cNvSpPr>
            <p:nvPr/>
          </p:nvSpPr>
          <p:spPr bwMode="auto">
            <a:xfrm flipV="1">
              <a:off x="2872" y="2824"/>
              <a:ext cx="997" cy="997"/>
            </a:xfrm>
            <a:prstGeom prst="line">
              <a:avLst/>
            </a:prstGeom>
            <a:noFill/>
            <a:ln w="2222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104" name="Line 176"/>
            <p:cNvSpPr>
              <a:spLocks noChangeShapeType="1"/>
            </p:cNvSpPr>
            <p:nvPr/>
          </p:nvSpPr>
          <p:spPr bwMode="auto">
            <a:xfrm flipH="1">
              <a:off x="1620" y="3182"/>
              <a:ext cx="544" cy="32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109" name="Line 181"/>
            <p:cNvSpPr>
              <a:spLocks noChangeShapeType="1"/>
            </p:cNvSpPr>
            <p:nvPr/>
          </p:nvSpPr>
          <p:spPr bwMode="auto">
            <a:xfrm flipH="1" flipV="1">
              <a:off x="2030" y="3254"/>
              <a:ext cx="91" cy="147"/>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115" name="Text Box 187"/>
            <p:cNvSpPr txBox="1">
              <a:spLocks noChangeArrowheads="1"/>
            </p:cNvSpPr>
            <p:nvPr/>
          </p:nvSpPr>
          <p:spPr bwMode="auto">
            <a:xfrm>
              <a:off x="3968" y="1458"/>
              <a:ext cx="84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一度に人が来る</a:t>
              </a:r>
            </a:p>
          </p:txBody>
        </p:sp>
        <p:sp>
          <p:nvSpPr>
            <p:cNvPr id="125116" name="Text Box 188"/>
            <p:cNvSpPr txBox="1">
              <a:spLocks noChangeArrowheads="1"/>
            </p:cNvSpPr>
            <p:nvPr/>
          </p:nvSpPr>
          <p:spPr bwMode="auto">
            <a:xfrm>
              <a:off x="4287" y="1605"/>
              <a:ext cx="1116"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集中する休憩時間設定</a:t>
              </a:r>
            </a:p>
          </p:txBody>
        </p:sp>
        <p:sp>
          <p:nvSpPr>
            <p:cNvPr id="125117" name="Line 189"/>
            <p:cNvSpPr>
              <a:spLocks noChangeShapeType="1"/>
            </p:cNvSpPr>
            <p:nvPr/>
          </p:nvSpPr>
          <p:spPr bwMode="auto">
            <a:xfrm flipH="1">
              <a:off x="3024" y="1619"/>
              <a:ext cx="256" cy="265"/>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118" name="Text Box 190"/>
            <p:cNvSpPr txBox="1">
              <a:spLocks noChangeArrowheads="1"/>
            </p:cNvSpPr>
            <p:nvPr/>
          </p:nvSpPr>
          <p:spPr bwMode="auto">
            <a:xfrm>
              <a:off x="3062" y="1449"/>
              <a:ext cx="842"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流れが止まる</a:t>
              </a:r>
            </a:p>
          </p:txBody>
        </p:sp>
        <p:sp>
          <p:nvSpPr>
            <p:cNvPr id="125119" name="Line 191"/>
            <p:cNvSpPr>
              <a:spLocks noChangeShapeType="1"/>
            </p:cNvSpPr>
            <p:nvPr/>
          </p:nvSpPr>
          <p:spPr bwMode="auto">
            <a:xfrm flipH="1">
              <a:off x="3201" y="1710"/>
              <a:ext cx="192"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120" name="Text Box 192"/>
            <p:cNvSpPr txBox="1">
              <a:spLocks noChangeArrowheads="1"/>
            </p:cNvSpPr>
            <p:nvPr/>
          </p:nvSpPr>
          <p:spPr bwMode="auto">
            <a:xfrm>
              <a:off x="2314" y="3425"/>
              <a:ext cx="86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空いても座らない</a:t>
              </a:r>
            </a:p>
          </p:txBody>
        </p:sp>
        <p:sp>
          <p:nvSpPr>
            <p:cNvPr id="125121" name="Text Box 193"/>
            <p:cNvSpPr txBox="1">
              <a:spLocks noChangeArrowheads="1"/>
            </p:cNvSpPr>
            <p:nvPr/>
          </p:nvSpPr>
          <p:spPr bwMode="auto">
            <a:xfrm>
              <a:off x="0" y="3471"/>
              <a:ext cx="109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休憩時間が短い</a:t>
              </a:r>
            </a:p>
          </p:txBody>
        </p:sp>
        <p:sp>
          <p:nvSpPr>
            <p:cNvPr id="125122" name="Text Box 194"/>
            <p:cNvSpPr txBox="1">
              <a:spLocks noChangeArrowheads="1"/>
            </p:cNvSpPr>
            <p:nvPr/>
          </p:nvSpPr>
          <p:spPr bwMode="auto">
            <a:xfrm>
              <a:off x="0" y="3124"/>
              <a:ext cx="102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休憩直後に行く</a:t>
              </a:r>
            </a:p>
          </p:txBody>
        </p:sp>
        <p:sp>
          <p:nvSpPr>
            <p:cNvPr id="125123" name="Text Box 195"/>
            <p:cNvSpPr txBox="1">
              <a:spLocks noChangeArrowheads="1"/>
            </p:cNvSpPr>
            <p:nvPr/>
          </p:nvSpPr>
          <p:spPr bwMode="auto">
            <a:xfrm>
              <a:off x="585" y="2940"/>
              <a:ext cx="109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早く済ませたい</a:t>
              </a:r>
            </a:p>
          </p:txBody>
        </p:sp>
        <p:sp>
          <p:nvSpPr>
            <p:cNvPr id="125124" name="Text Box 196"/>
            <p:cNvSpPr txBox="1">
              <a:spLocks noChangeArrowheads="1"/>
            </p:cNvSpPr>
            <p:nvPr/>
          </p:nvSpPr>
          <p:spPr bwMode="auto">
            <a:xfrm>
              <a:off x="3291" y="1623"/>
              <a:ext cx="84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箸等がなくなる</a:t>
              </a:r>
            </a:p>
          </p:txBody>
        </p:sp>
        <p:sp>
          <p:nvSpPr>
            <p:cNvPr id="125125" name="Text Box 197"/>
            <p:cNvSpPr txBox="1">
              <a:spLocks noChangeArrowheads="1"/>
            </p:cNvSpPr>
            <p:nvPr/>
          </p:nvSpPr>
          <p:spPr bwMode="auto">
            <a:xfrm>
              <a:off x="2259" y="2576"/>
              <a:ext cx="97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返却が一人づつ</a:t>
              </a:r>
            </a:p>
          </p:txBody>
        </p:sp>
        <p:sp>
          <p:nvSpPr>
            <p:cNvPr id="125126" name="Text Box 198"/>
            <p:cNvSpPr txBox="1">
              <a:spLocks noChangeArrowheads="1"/>
            </p:cNvSpPr>
            <p:nvPr/>
          </p:nvSpPr>
          <p:spPr bwMode="auto">
            <a:xfrm>
              <a:off x="2863" y="2471"/>
              <a:ext cx="97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返却口が狭い</a:t>
              </a:r>
            </a:p>
          </p:txBody>
        </p:sp>
        <p:sp>
          <p:nvSpPr>
            <p:cNvPr id="125127" name="Line 199"/>
            <p:cNvSpPr>
              <a:spLocks noChangeShapeType="1"/>
            </p:cNvSpPr>
            <p:nvPr/>
          </p:nvSpPr>
          <p:spPr bwMode="auto">
            <a:xfrm>
              <a:off x="2259" y="1946"/>
              <a:ext cx="293" cy="1"/>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128" name="Text Box 200"/>
            <p:cNvSpPr txBox="1">
              <a:spLocks noChangeArrowheads="1"/>
            </p:cNvSpPr>
            <p:nvPr/>
          </p:nvSpPr>
          <p:spPr bwMode="auto">
            <a:xfrm>
              <a:off x="1717" y="2063"/>
              <a:ext cx="90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返却手順が悪い</a:t>
              </a:r>
            </a:p>
          </p:txBody>
        </p:sp>
        <p:sp>
          <p:nvSpPr>
            <p:cNvPr id="124939" name="Text Box 11"/>
            <p:cNvSpPr txBox="1">
              <a:spLocks noChangeArrowheads="1"/>
            </p:cNvSpPr>
            <p:nvPr/>
          </p:nvSpPr>
          <p:spPr bwMode="auto">
            <a:xfrm>
              <a:off x="2452" y="1546"/>
              <a:ext cx="620"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運営方法</a:t>
              </a:r>
            </a:p>
          </p:txBody>
        </p:sp>
        <p:sp>
          <p:nvSpPr>
            <p:cNvPr id="125129" name="Line 201"/>
            <p:cNvSpPr>
              <a:spLocks noChangeShapeType="1"/>
            </p:cNvSpPr>
            <p:nvPr/>
          </p:nvSpPr>
          <p:spPr bwMode="auto">
            <a:xfrm flipV="1">
              <a:off x="1253" y="2361"/>
              <a:ext cx="220" cy="247"/>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130" name="Text Box 202"/>
            <p:cNvSpPr txBox="1">
              <a:spLocks noChangeArrowheads="1"/>
            </p:cNvSpPr>
            <p:nvPr/>
          </p:nvSpPr>
          <p:spPr bwMode="auto">
            <a:xfrm>
              <a:off x="1060" y="2565"/>
              <a:ext cx="82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机・椅子のｻｲｽﾞ形状が不適切</a:t>
              </a:r>
            </a:p>
          </p:txBody>
        </p:sp>
        <p:sp>
          <p:nvSpPr>
            <p:cNvPr id="125131" name="Text Box 203"/>
            <p:cNvSpPr txBox="1">
              <a:spLocks noChangeArrowheads="1"/>
            </p:cNvSpPr>
            <p:nvPr/>
          </p:nvSpPr>
          <p:spPr bwMode="auto">
            <a:xfrm>
              <a:off x="0" y="2041"/>
              <a:ext cx="97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一人用、</a:t>
              </a:r>
              <a:r>
                <a:rPr lang="en-US" altLang="ja-JP" sz="1200"/>
                <a:t>2</a:t>
              </a:r>
              <a:r>
                <a:rPr lang="ja-JP" altLang="en-US" sz="1200"/>
                <a:t>人用なし</a:t>
              </a:r>
            </a:p>
          </p:txBody>
        </p:sp>
        <p:sp>
          <p:nvSpPr>
            <p:cNvPr id="125132" name="Line 204"/>
            <p:cNvSpPr>
              <a:spLocks noChangeShapeType="1"/>
            </p:cNvSpPr>
            <p:nvPr/>
          </p:nvSpPr>
          <p:spPr bwMode="auto">
            <a:xfrm flipH="1">
              <a:off x="4199" y="3555"/>
              <a:ext cx="439"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133" name="Line 205"/>
            <p:cNvSpPr>
              <a:spLocks noChangeShapeType="1"/>
            </p:cNvSpPr>
            <p:nvPr/>
          </p:nvSpPr>
          <p:spPr bwMode="auto">
            <a:xfrm flipH="1">
              <a:off x="3776" y="3081"/>
              <a:ext cx="453" cy="311"/>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134" name="Text Box 206"/>
            <p:cNvSpPr txBox="1">
              <a:spLocks noChangeArrowheads="1"/>
            </p:cNvSpPr>
            <p:nvPr/>
          </p:nvSpPr>
          <p:spPr bwMode="auto">
            <a:xfrm>
              <a:off x="4115" y="2953"/>
              <a:ext cx="84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手際が悪い</a:t>
              </a:r>
            </a:p>
          </p:txBody>
        </p:sp>
        <p:sp>
          <p:nvSpPr>
            <p:cNvPr id="125135" name="Line 207"/>
            <p:cNvSpPr>
              <a:spLocks noChangeShapeType="1"/>
            </p:cNvSpPr>
            <p:nvPr/>
          </p:nvSpPr>
          <p:spPr bwMode="auto">
            <a:xfrm flipH="1">
              <a:off x="4079" y="3189"/>
              <a:ext cx="211"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136" name="Text Box 208"/>
            <p:cNvSpPr txBox="1">
              <a:spLocks noChangeArrowheads="1"/>
            </p:cNvSpPr>
            <p:nvPr/>
          </p:nvSpPr>
          <p:spPr bwMode="auto">
            <a:xfrm>
              <a:off x="4260" y="3117"/>
              <a:ext cx="84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教育不足</a:t>
              </a:r>
            </a:p>
          </p:txBody>
        </p:sp>
        <p:sp>
          <p:nvSpPr>
            <p:cNvPr id="125137" name="Line 209"/>
            <p:cNvSpPr>
              <a:spLocks noChangeShapeType="1"/>
            </p:cNvSpPr>
            <p:nvPr/>
          </p:nvSpPr>
          <p:spPr bwMode="auto">
            <a:xfrm flipH="1">
              <a:off x="3485" y="3164"/>
              <a:ext cx="316" cy="219"/>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138" name="Text Box 210"/>
            <p:cNvSpPr txBox="1">
              <a:spLocks noChangeArrowheads="1"/>
            </p:cNvSpPr>
            <p:nvPr/>
          </p:nvSpPr>
          <p:spPr bwMode="auto">
            <a:xfrm>
              <a:off x="3721" y="2979"/>
              <a:ext cx="72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工数不足</a:t>
              </a:r>
            </a:p>
          </p:txBody>
        </p:sp>
        <p:sp>
          <p:nvSpPr>
            <p:cNvPr id="125139" name="Line 211"/>
            <p:cNvSpPr>
              <a:spLocks noChangeShapeType="1"/>
            </p:cNvSpPr>
            <p:nvPr/>
          </p:nvSpPr>
          <p:spPr bwMode="auto">
            <a:xfrm flipH="1">
              <a:off x="3341" y="2131"/>
              <a:ext cx="658" cy="2"/>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140" name="Text Box 212"/>
            <p:cNvSpPr txBox="1">
              <a:spLocks noChangeArrowheads="1"/>
            </p:cNvSpPr>
            <p:nvPr/>
          </p:nvSpPr>
          <p:spPr bwMode="auto">
            <a:xfrm>
              <a:off x="3980" y="2014"/>
              <a:ext cx="138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ﾒﾆｭｰにより並びの長さに偏り</a:t>
              </a:r>
            </a:p>
          </p:txBody>
        </p:sp>
        <p:sp>
          <p:nvSpPr>
            <p:cNvPr id="125141" name="Line 213"/>
            <p:cNvSpPr>
              <a:spLocks noChangeShapeType="1"/>
            </p:cNvSpPr>
            <p:nvPr/>
          </p:nvSpPr>
          <p:spPr bwMode="auto">
            <a:xfrm flipH="1">
              <a:off x="3546" y="2008"/>
              <a:ext cx="174" cy="124"/>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142" name="Text Box 214"/>
            <p:cNvSpPr txBox="1">
              <a:spLocks noChangeArrowheads="1"/>
            </p:cNvSpPr>
            <p:nvPr/>
          </p:nvSpPr>
          <p:spPr bwMode="auto">
            <a:xfrm>
              <a:off x="3331" y="1894"/>
              <a:ext cx="1609"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ﾒﾆｭｰ別にに長さを想定していない</a:t>
              </a:r>
            </a:p>
          </p:txBody>
        </p:sp>
      </p:grpSp>
      <p:sp>
        <p:nvSpPr>
          <p:cNvPr id="124930" name="Text Box 2"/>
          <p:cNvSpPr txBox="1">
            <a:spLocks noChangeArrowheads="1"/>
          </p:cNvSpPr>
          <p:nvPr/>
        </p:nvSpPr>
        <p:spPr bwMode="auto">
          <a:xfrm>
            <a:off x="98425" y="53975"/>
            <a:ext cx="5530850" cy="714375"/>
          </a:xfrm>
          <a:prstGeom prst="rect">
            <a:avLst/>
          </a:prstGeom>
          <a:solidFill>
            <a:srgbClr val="FF00FF"/>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4000" b="1">
                <a:effectLst>
                  <a:outerShdw blurRad="38100" dist="38100" dir="2700000" algn="tl">
                    <a:srgbClr val="FFFFFF"/>
                  </a:outerShdw>
                </a:effectLst>
                <a:ea typeface="HG創英角ﾎﾟｯﾌﾟ体" pitchFamily="49" charset="-128"/>
              </a:rPr>
              <a:t>　</a:t>
            </a:r>
            <a:r>
              <a:rPr lang="ja-JP" altLang="en-US" sz="4000" b="1">
                <a:solidFill>
                  <a:schemeClr val="bg1"/>
                </a:solidFill>
                <a:effectLst>
                  <a:outerShdw blurRad="38100" dist="38100" dir="2700000" algn="tl">
                    <a:srgbClr val="000000"/>
                  </a:outerShdw>
                </a:effectLst>
                <a:ea typeface="HG創英角ﾎﾟｯﾌﾟ体" pitchFamily="49" charset="-128"/>
              </a:rPr>
              <a:t>１．特性要因図</a:t>
            </a:r>
            <a:r>
              <a:rPr lang="ja-JP" altLang="en-US" sz="3200" b="1">
                <a:solidFill>
                  <a:schemeClr val="bg1"/>
                </a:solidFill>
                <a:effectLst>
                  <a:outerShdw blurRad="38100" dist="38100" dir="2700000" algn="tl">
                    <a:srgbClr val="000000"/>
                  </a:outerShdw>
                </a:effectLst>
                <a:ea typeface="HG創英角ﾎﾟｯﾌﾟ体" pitchFamily="49" charset="-128"/>
              </a:rPr>
              <a:t>とは</a:t>
            </a:r>
          </a:p>
        </p:txBody>
      </p:sp>
      <p:pic>
        <p:nvPicPr>
          <p:cNvPr id="125147" name="Picture 21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21425" y="188913"/>
            <a:ext cx="2160588" cy="1268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5148" name="Text Box 220"/>
          <p:cNvSpPr txBox="1">
            <a:spLocks noChangeArrowheads="1"/>
          </p:cNvSpPr>
          <p:nvPr/>
        </p:nvSpPr>
        <p:spPr bwMode="auto">
          <a:xfrm>
            <a:off x="298450" y="1423988"/>
            <a:ext cx="8229600" cy="70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　　　</a:t>
            </a:r>
            <a:r>
              <a:rPr lang="ja-JP" altLang="en-US" sz="1600" b="1">
                <a:solidFill>
                  <a:schemeClr val="accent2"/>
                </a:solidFill>
              </a:rPr>
              <a:t>特性要因図とは、「</a:t>
            </a:r>
            <a:r>
              <a:rPr lang="ja-JP" altLang="en-US" sz="1600" b="1">
                <a:solidFill>
                  <a:srgbClr val="FF0000"/>
                </a:solidFill>
              </a:rPr>
              <a:t>問題とする特性</a:t>
            </a:r>
            <a:r>
              <a:rPr lang="ja-JP" altLang="en-US" sz="1600" b="1">
                <a:solidFill>
                  <a:schemeClr val="accent2"/>
                </a:solidFill>
              </a:rPr>
              <a:t>とそれに影響を及ぼしていると思われる</a:t>
            </a:r>
          </a:p>
          <a:p>
            <a:pPr algn="ctr">
              <a:spcBef>
                <a:spcPct val="50000"/>
              </a:spcBef>
            </a:pPr>
            <a:r>
              <a:rPr lang="ja-JP" altLang="en-US" sz="1600" b="1">
                <a:solidFill>
                  <a:srgbClr val="FF0000"/>
                </a:solidFill>
              </a:rPr>
              <a:t>要因との関係</a:t>
            </a:r>
            <a:r>
              <a:rPr lang="ja-JP" altLang="en-US" sz="1600" b="1">
                <a:solidFill>
                  <a:schemeClr val="accent2"/>
                </a:solidFill>
              </a:rPr>
              <a:t>を整理して、魚の骨のような図に</a:t>
            </a:r>
            <a:r>
              <a:rPr lang="ja-JP" altLang="en-US" sz="1600" b="1">
                <a:solidFill>
                  <a:srgbClr val="FF0000"/>
                </a:solidFill>
              </a:rPr>
              <a:t>体系的にまとめたもの</a:t>
            </a:r>
            <a:r>
              <a:rPr lang="ja-JP" altLang="en-US" sz="1600" b="1">
                <a:solidFill>
                  <a:schemeClr val="accent2"/>
                </a:solidFill>
              </a:rPr>
              <a:t>」である。</a:t>
            </a:r>
            <a:r>
              <a:rPr lang="ja-JP" altLang="en-US" sz="1600" b="1"/>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5148"/>
                                        </p:tgtEl>
                                        <p:attrNameLst>
                                          <p:attrName>style.visibility</p:attrName>
                                        </p:attrNameLst>
                                      </p:cBhvr>
                                      <p:to>
                                        <p:strVal val="visible"/>
                                      </p:to>
                                    </p:set>
                                    <p:anim calcmode="lin" valueType="num">
                                      <p:cBhvr additive="base">
                                        <p:cTn id="7" dur="500" fill="hold"/>
                                        <p:tgtEl>
                                          <p:spTgt spid="125148"/>
                                        </p:tgtEl>
                                        <p:attrNameLst>
                                          <p:attrName>ppt_x</p:attrName>
                                        </p:attrNameLst>
                                      </p:cBhvr>
                                      <p:tavLst>
                                        <p:tav tm="0">
                                          <p:val>
                                            <p:strVal val="0-#ppt_w/2"/>
                                          </p:val>
                                        </p:tav>
                                        <p:tav tm="100000">
                                          <p:val>
                                            <p:strVal val="#ppt_x"/>
                                          </p:val>
                                        </p:tav>
                                      </p:tavLst>
                                    </p:anim>
                                    <p:anim calcmode="lin" valueType="num">
                                      <p:cBhvr additive="base">
                                        <p:cTn id="8" dur="500" fill="hold"/>
                                        <p:tgtEl>
                                          <p:spTgt spid="12514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25150"/>
                                        </p:tgtEl>
                                        <p:attrNameLst>
                                          <p:attrName>style.visibility</p:attrName>
                                        </p:attrNameLst>
                                      </p:cBhvr>
                                      <p:to>
                                        <p:strVal val="visible"/>
                                      </p:to>
                                    </p:set>
                                    <p:anim calcmode="lin" valueType="num">
                                      <p:cBhvr additive="base">
                                        <p:cTn id="13" dur="500" fill="hold"/>
                                        <p:tgtEl>
                                          <p:spTgt spid="125150"/>
                                        </p:tgtEl>
                                        <p:attrNameLst>
                                          <p:attrName>ppt_x</p:attrName>
                                        </p:attrNameLst>
                                      </p:cBhvr>
                                      <p:tavLst>
                                        <p:tav tm="0">
                                          <p:val>
                                            <p:strVal val="0-#ppt_w/2"/>
                                          </p:val>
                                        </p:tav>
                                        <p:tav tm="100000">
                                          <p:val>
                                            <p:strVal val="#ppt_x"/>
                                          </p:val>
                                        </p:tav>
                                      </p:tavLst>
                                    </p:anim>
                                    <p:anim calcmode="lin" valueType="num">
                                      <p:cBhvr additive="base">
                                        <p:cTn id="14" dur="500" fill="hold"/>
                                        <p:tgtEl>
                                          <p:spTgt spid="1251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148"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1" name="Rectangle 3"/>
          <p:cNvSpPr>
            <a:spLocks noChangeArrowheads="1"/>
          </p:cNvSpPr>
          <p:nvPr/>
        </p:nvSpPr>
        <p:spPr bwMode="auto">
          <a:xfrm>
            <a:off x="0" y="1328738"/>
            <a:ext cx="9144000" cy="4814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170000"/>
              </a:lnSpc>
            </a:pPr>
            <a:r>
              <a:rPr lang="ja-JP" altLang="en-US" sz="2600" b="1">
                <a:latin typeface="Arial" charset="0"/>
              </a:rPr>
              <a:t>　　特性要因図は、武蔵工業大学学長の石川　馨先生（東京</a:t>
            </a:r>
          </a:p>
          <a:p>
            <a:pPr algn="l">
              <a:lnSpc>
                <a:spcPct val="170000"/>
              </a:lnSpc>
            </a:pPr>
            <a:r>
              <a:rPr lang="ja-JP" altLang="en-US" sz="2600" b="1">
                <a:latin typeface="Arial" charset="0"/>
              </a:rPr>
              <a:t>　　大学名誉教授）が、１９５２年に川崎製鉄㈱葺合工場で品質</a:t>
            </a:r>
          </a:p>
          <a:p>
            <a:pPr algn="l">
              <a:lnSpc>
                <a:spcPct val="170000"/>
              </a:lnSpc>
            </a:pPr>
            <a:r>
              <a:rPr lang="ja-JP" altLang="en-US" sz="2600" b="1">
                <a:latin typeface="Arial" charset="0"/>
              </a:rPr>
              <a:t>　　管理の指導中に、技術者からでた「問題に対しての原因が</a:t>
            </a:r>
          </a:p>
          <a:p>
            <a:pPr algn="l">
              <a:lnSpc>
                <a:spcPct val="170000"/>
              </a:lnSpc>
            </a:pPr>
            <a:r>
              <a:rPr lang="ja-JP" altLang="en-US" sz="2600" b="1">
                <a:latin typeface="Arial" charset="0"/>
              </a:rPr>
              <a:t>　　多すぎて、整理できない」という声にこたえて使い始めたの</a:t>
            </a:r>
          </a:p>
          <a:p>
            <a:pPr algn="l">
              <a:lnSpc>
                <a:spcPct val="170000"/>
              </a:lnSpc>
            </a:pPr>
            <a:r>
              <a:rPr lang="ja-JP" altLang="en-US" sz="2600" b="1">
                <a:latin typeface="Arial" charset="0"/>
              </a:rPr>
              <a:t>　　が、その始まりである。</a:t>
            </a:r>
          </a:p>
          <a:p>
            <a:pPr algn="l">
              <a:lnSpc>
                <a:spcPct val="170000"/>
              </a:lnSpc>
            </a:pPr>
            <a:r>
              <a:rPr lang="ja-JP" altLang="en-US" sz="2600" b="1">
                <a:latin typeface="Arial" charset="0"/>
              </a:rPr>
              <a:t>　　　その後、日本はもちろん外国でも “原因と結果の図”、</a:t>
            </a:r>
          </a:p>
          <a:p>
            <a:pPr algn="l">
              <a:lnSpc>
                <a:spcPct val="170000"/>
              </a:lnSpc>
            </a:pPr>
            <a:r>
              <a:rPr lang="ja-JP" altLang="en-US" sz="2600" b="1">
                <a:latin typeface="Arial" charset="0"/>
              </a:rPr>
              <a:t>　　“イシカワ・ダイヤグラム”などとよばれ、広く使われている。　</a:t>
            </a:r>
            <a:endParaRPr lang="ja-JP" altLang="en-US" sz="3200">
              <a:latin typeface="Arial" charset="0"/>
            </a:endParaRPr>
          </a:p>
        </p:txBody>
      </p:sp>
      <p:sp>
        <p:nvSpPr>
          <p:cNvPr id="299012" name="Rectangle 4"/>
          <p:cNvSpPr>
            <a:spLocks noChangeArrowheads="1"/>
          </p:cNvSpPr>
          <p:nvPr/>
        </p:nvSpPr>
        <p:spPr bwMode="auto">
          <a:xfrm>
            <a:off x="0" y="56197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spcBef>
                <a:spcPct val="50000"/>
              </a:spcBef>
            </a:pPr>
            <a:endParaRPr kumimoji="0" lang="ja-JP" altLang="ja-JP" sz="2400"/>
          </a:p>
        </p:txBody>
      </p:sp>
      <p:sp>
        <p:nvSpPr>
          <p:cNvPr id="299013" name="Rectangle 5"/>
          <p:cNvSpPr>
            <a:spLocks noGrp="1" noChangeArrowheads="1"/>
          </p:cNvSpPr>
          <p:nvPr>
            <p:ph type="title"/>
          </p:nvPr>
        </p:nvSpPr>
        <p:spPr>
          <a:xfrm>
            <a:off x="419100" y="901700"/>
            <a:ext cx="7772400" cy="1143000"/>
          </a:xfrm>
        </p:spPr>
        <p:txBody>
          <a:bodyPr/>
          <a:lstStyle/>
          <a:p>
            <a:r>
              <a:rPr lang="ja-JP" altLang="en-US"/>
              <a:t>　</a:t>
            </a:r>
          </a:p>
        </p:txBody>
      </p:sp>
      <p:sp>
        <p:nvSpPr>
          <p:cNvPr id="299014" name="Text Box 6"/>
          <p:cNvSpPr txBox="1">
            <a:spLocks noChangeArrowheads="1"/>
          </p:cNvSpPr>
          <p:nvPr/>
        </p:nvSpPr>
        <p:spPr bwMode="auto">
          <a:xfrm>
            <a:off x="288925" y="419100"/>
            <a:ext cx="4791075" cy="579438"/>
          </a:xfrm>
          <a:prstGeom prst="rect">
            <a:avLst/>
          </a:prstGeom>
          <a:solidFill>
            <a:srgbClr val="FF99CC"/>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3200" b="1">
                <a:solidFill>
                  <a:srgbClr val="000066"/>
                </a:solidFill>
                <a:effectLst>
                  <a:outerShdw blurRad="38100" dist="38100" dir="2700000" algn="tl">
                    <a:srgbClr val="000000"/>
                  </a:outerShdw>
                </a:effectLst>
                <a:latin typeface="Arial" charset="0"/>
                <a:ea typeface="HGP創英角ﾎﾟｯﾌﾟ体" pitchFamily="50" charset="-128"/>
              </a:rPr>
              <a:t>　</a:t>
            </a:r>
            <a:r>
              <a:rPr lang="ja-JP" altLang="en-US" sz="3200" b="1">
                <a:solidFill>
                  <a:schemeClr val="bg1"/>
                </a:solidFill>
                <a:effectLst>
                  <a:outerShdw blurRad="38100" dist="38100" dir="2700000" algn="tl">
                    <a:srgbClr val="000000"/>
                  </a:outerShdw>
                </a:effectLst>
                <a:latin typeface="Arial" charset="0"/>
                <a:ea typeface="HGP創英角ﾎﾟｯﾌﾟ体" pitchFamily="50" charset="-128"/>
              </a:rPr>
              <a:t>９．特性要因図の起源</a:t>
            </a:r>
          </a:p>
        </p:txBody>
      </p:sp>
      <p:sp>
        <p:nvSpPr>
          <p:cNvPr id="299015" name="Text Box 7"/>
          <p:cNvSpPr txBox="1">
            <a:spLocks noChangeArrowheads="1"/>
          </p:cNvSpPr>
          <p:nvPr/>
        </p:nvSpPr>
        <p:spPr bwMode="auto">
          <a:xfrm>
            <a:off x="8562975" y="100013"/>
            <a:ext cx="4953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３０</a:t>
            </a:r>
          </a:p>
        </p:txBody>
      </p:sp>
      <p:pic>
        <p:nvPicPr>
          <p:cNvPr id="299016"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96050" y="173038"/>
            <a:ext cx="1254125" cy="129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Text Box 2"/>
          <p:cNvSpPr txBox="1">
            <a:spLocks noChangeArrowheads="1"/>
          </p:cNvSpPr>
          <p:nvPr/>
        </p:nvSpPr>
        <p:spPr bwMode="auto">
          <a:xfrm>
            <a:off x="617538" y="1169988"/>
            <a:ext cx="8267700" cy="1933575"/>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fontAlgn="ctr"/>
            <a:r>
              <a:rPr lang="ja-JP" altLang="en-US" sz="6000" b="1">
                <a:effectLst>
                  <a:outerShdw blurRad="38100" dist="38100" dir="2700000" algn="tl">
                    <a:srgbClr val="FFFFFF"/>
                  </a:outerShdw>
                </a:effectLst>
                <a:ea typeface="HG創英角ﾎﾟｯﾌﾟ体" pitchFamily="49" charset="-128"/>
              </a:rPr>
              <a:t>どうもありがとう</a:t>
            </a:r>
          </a:p>
          <a:p>
            <a:pPr algn="ctr" fontAlgn="ctr"/>
            <a:r>
              <a:rPr lang="ja-JP" altLang="en-US" sz="6000" b="1">
                <a:effectLst>
                  <a:outerShdw blurRad="38100" dist="38100" dir="2700000" algn="tl">
                    <a:srgbClr val="FFFFFF"/>
                  </a:outerShdw>
                </a:effectLst>
                <a:ea typeface="HG創英角ﾎﾟｯﾌﾟ体" pitchFamily="49" charset="-128"/>
              </a:rPr>
              <a:t>御座いました</a:t>
            </a:r>
          </a:p>
        </p:txBody>
      </p:sp>
      <p:pic>
        <p:nvPicPr>
          <p:cNvPr id="194650" name="Picture 90" descr="0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75338" y="3459163"/>
            <a:ext cx="1736725" cy="2835275"/>
          </a:xfrm>
          <a:prstGeom prst="rect">
            <a:avLst/>
          </a:prstGeom>
          <a:noFill/>
          <a:extLst>
            <a:ext uri="{909E8E84-426E-40DD-AFC4-6F175D3DCCD1}">
              <a14:hiddenFill xmlns:a14="http://schemas.microsoft.com/office/drawing/2010/main">
                <a:solidFill>
                  <a:srgbClr val="FFFFFF"/>
                </a:solidFill>
              </a14:hiddenFill>
            </a:ext>
          </a:extLst>
        </p:spPr>
      </p:pic>
      <p:pic>
        <p:nvPicPr>
          <p:cNvPr id="194654" name="Picture 94" descr="0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2650" y="3302000"/>
            <a:ext cx="2995613" cy="2819400"/>
          </a:xfrm>
          <a:prstGeom prst="rect">
            <a:avLst/>
          </a:prstGeom>
          <a:noFill/>
          <a:extLst>
            <a:ext uri="{909E8E84-426E-40DD-AFC4-6F175D3DCCD1}">
              <a14:hiddenFill xmlns:a14="http://schemas.microsoft.com/office/drawing/2010/main">
                <a:solidFill>
                  <a:srgbClr val="FFFFFF"/>
                </a:solidFill>
              </a14:hiddenFill>
            </a:ext>
          </a:extLst>
        </p:spPr>
      </p:pic>
      <p:sp>
        <p:nvSpPr>
          <p:cNvPr id="194655" name="Text Box 95"/>
          <p:cNvSpPr txBox="1">
            <a:spLocks noChangeArrowheads="1"/>
          </p:cNvSpPr>
          <p:nvPr/>
        </p:nvSpPr>
        <p:spPr bwMode="auto">
          <a:xfrm>
            <a:off x="8562975" y="100013"/>
            <a:ext cx="4953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３１</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Text Box 2"/>
          <p:cNvSpPr txBox="1">
            <a:spLocks noChangeArrowheads="1"/>
          </p:cNvSpPr>
          <p:nvPr/>
        </p:nvSpPr>
        <p:spPr bwMode="auto">
          <a:xfrm>
            <a:off x="41275" y="25400"/>
            <a:ext cx="4695825" cy="654050"/>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3600" b="1">
                <a:effectLst>
                  <a:outerShdw blurRad="38100" dist="38100" dir="2700000" algn="tl">
                    <a:srgbClr val="FFFFFF"/>
                  </a:outerShdw>
                </a:effectLst>
                <a:ea typeface="HG創英角ﾎﾟｯﾌﾟ体" pitchFamily="49" charset="-128"/>
              </a:rPr>
              <a:t>わかり易く言うと！</a:t>
            </a:r>
          </a:p>
        </p:txBody>
      </p:sp>
      <p:sp>
        <p:nvSpPr>
          <p:cNvPr id="307203" name="Text Box 3"/>
          <p:cNvSpPr txBox="1">
            <a:spLocks noChangeArrowheads="1"/>
          </p:cNvSpPr>
          <p:nvPr/>
        </p:nvSpPr>
        <p:spPr bwMode="auto">
          <a:xfrm>
            <a:off x="146050" y="3786188"/>
            <a:ext cx="8926513" cy="336550"/>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③</a:t>
            </a:r>
            <a:r>
              <a:rPr lang="ja-JP" altLang="en-US" sz="1600" b="1"/>
              <a:t>一般に職場の問題や品質不良の</a:t>
            </a:r>
            <a:r>
              <a:rPr lang="ja-JP" altLang="en-US" sz="1600" b="1">
                <a:solidFill>
                  <a:srgbClr val="FF0000"/>
                </a:solidFill>
              </a:rPr>
              <a:t>原因を探す時</a:t>
            </a:r>
            <a:r>
              <a:rPr lang="ja-JP" altLang="en-US" sz="1600" b="1"/>
              <a:t>に用いる。</a:t>
            </a:r>
          </a:p>
        </p:txBody>
      </p:sp>
      <p:grpSp>
        <p:nvGrpSpPr>
          <p:cNvPr id="307204" name="Group 4"/>
          <p:cNvGrpSpPr>
            <a:grpSpLocks/>
          </p:cNvGrpSpPr>
          <p:nvPr/>
        </p:nvGrpSpPr>
        <p:grpSpPr bwMode="auto">
          <a:xfrm>
            <a:off x="381000" y="4137025"/>
            <a:ext cx="3813175" cy="2452688"/>
            <a:chOff x="240" y="2606"/>
            <a:chExt cx="2402" cy="1545"/>
          </a:xfrm>
        </p:grpSpPr>
        <p:sp>
          <p:nvSpPr>
            <p:cNvPr id="307205" name="AutoShape 5"/>
            <p:cNvSpPr>
              <a:spLocks noChangeArrowheads="1"/>
            </p:cNvSpPr>
            <p:nvPr/>
          </p:nvSpPr>
          <p:spPr bwMode="auto">
            <a:xfrm>
              <a:off x="256" y="2696"/>
              <a:ext cx="2386" cy="1455"/>
            </a:xfrm>
            <a:prstGeom prst="roundRect">
              <a:avLst>
                <a:gd name="adj" fmla="val 16667"/>
              </a:avLst>
            </a:prstGeom>
            <a:noFill/>
            <a:ln w="28575">
              <a:solidFill>
                <a:schemeClr val="tx1"/>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206" name="Text Box 6"/>
            <p:cNvSpPr txBox="1">
              <a:spLocks noChangeArrowheads="1"/>
            </p:cNvSpPr>
            <p:nvPr/>
          </p:nvSpPr>
          <p:spPr bwMode="auto">
            <a:xfrm>
              <a:off x="777" y="2606"/>
              <a:ext cx="1024" cy="230"/>
            </a:xfrm>
            <a:prstGeom prst="rect">
              <a:avLst/>
            </a:prstGeom>
            <a:solidFill>
              <a:srgbClr val="CCECFF"/>
            </a:solidFill>
            <a:ln w="28575">
              <a:solidFill>
                <a:srgbClr val="FF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ねらい</a:t>
              </a:r>
            </a:p>
          </p:txBody>
        </p:sp>
        <p:sp>
          <p:nvSpPr>
            <p:cNvPr id="307207" name="Text Box 7"/>
            <p:cNvSpPr txBox="1">
              <a:spLocks noChangeArrowheads="1"/>
            </p:cNvSpPr>
            <p:nvPr/>
          </p:nvSpPr>
          <p:spPr bwMode="auto">
            <a:xfrm>
              <a:off x="393" y="2862"/>
              <a:ext cx="19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b="1"/>
                <a:t>重要要因を探すことである</a:t>
              </a:r>
            </a:p>
          </p:txBody>
        </p:sp>
        <p:sp>
          <p:nvSpPr>
            <p:cNvPr id="307208" name="Text Box 8"/>
            <p:cNvSpPr txBox="1">
              <a:spLocks noChangeArrowheads="1"/>
            </p:cNvSpPr>
            <p:nvPr/>
          </p:nvSpPr>
          <p:spPr bwMode="auto">
            <a:xfrm>
              <a:off x="489" y="3048"/>
              <a:ext cx="210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（真因がわかったと言うことではない）</a:t>
              </a:r>
            </a:p>
          </p:txBody>
        </p:sp>
        <p:sp>
          <p:nvSpPr>
            <p:cNvPr id="307209" name="Text Box 9"/>
            <p:cNvSpPr txBox="1">
              <a:spLocks noChangeArrowheads="1"/>
            </p:cNvSpPr>
            <p:nvPr/>
          </p:nvSpPr>
          <p:spPr bwMode="auto">
            <a:xfrm>
              <a:off x="243" y="3315"/>
              <a:ext cx="238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＜成功例＞  不良の原因を整理するとわかり</a:t>
              </a:r>
            </a:p>
          </p:txBody>
        </p:sp>
        <p:sp>
          <p:nvSpPr>
            <p:cNvPr id="307210" name="Text Box 10"/>
            <p:cNvSpPr txBox="1">
              <a:spLocks noChangeArrowheads="1"/>
            </p:cNvSpPr>
            <p:nvPr/>
          </p:nvSpPr>
          <p:spPr bwMode="auto">
            <a:xfrm>
              <a:off x="852" y="3465"/>
              <a:ext cx="175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やすいし、説明しやすい</a:t>
              </a:r>
            </a:p>
          </p:txBody>
        </p:sp>
        <p:sp>
          <p:nvSpPr>
            <p:cNvPr id="307211" name="Text Box 11"/>
            <p:cNvSpPr txBox="1">
              <a:spLocks noChangeArrowheads="1"/>
            </p:cNvSpPr>
            <p:nvPr/>
          </p:nvSpPr>
          <p:spPr bwMode="auto">
            <a:xfrm>
              <a:off x="240" y="3726"/>
              <a:ext cx="238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＜失敗例＞  一つの原因でたくさんの結果を</a:t>
              </a:r>
            </a:p>
          </p:txBody>
        </p:sp>
        <p:sp>
          <p:nvSpPr>
            <p:cNvPr id="307212" name="Text Box 12"/>
            <p:cNvSpPr txBox="1">
              <a:spLocks noChangeArrowheads="1"/>
            </p:cNvSpPr>
            <p:nvPr/>
          </p:nvSpPr>
          <p:spPr bwMode="auto">
            <a:xfrm>
              <a:off x="849" y="3876"/>
              <a:ext cx="175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出そうとすること</a:t>
              </a:r>
            </a:p>
          </p:txBody>
        </p:sp>
      </p:grpSp>
      <p:grpSp>
        <p:nvGrpSpPr>
          <p:cNvPr id="307213" name="Group 13"/>
          <p:cNvGrpSpPr>
            <a:grpSpLocks/>
          </p:cNvGrpSpPr>
          <p:nvPr/>
        </p:nvGrpSpPr>
        <p:grpSpPr bwMode="auto">
          <a:xfrm>
            <a:off x="4297363" y="4103688"/>
            <a:ext cx="4584700" cy="2481262"/>
            <a:chOff x="2707" y="2585"/>
            <a:chExt cx="2888" cy="1563"/>
          </a:xfrm>
        </p:grpSpPr>
        <p:sp>
          <p:nvSpPr>
            <p:cNvPr id="307214" name="AutoShape 14"/>
            <p:cNvSpPr>
              <a:spLocks noChangeArrowheads="1"/>
            </p:cNvSpPr>
            <p:nvPr/>
          </p:nvSpPr>
          <p:spPr bwMode="auto">
            <a:xfrm>
              <a:off x="3124" y="2693"/>
              <a:ext cx="2386" cy="1455"/>
            </a:xfrm>
            <a:prstGeom prst="roundRect">
              <a:avLst>
                <a:gd name="adj" fmla="val 16667"/>
              </a:avLst>
            </a:prstGeom>
            <a:noFill/>
            <a:ln w="28575">
              <a:solidFill>
                <a:schemeClr val="tx1"/>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215" name="AutoShape 15"/>
            <p:cNvSpPr>
              <a:spLocks noChangeArrowheads="1"/>
            </p:cNvSpPr>
            <p:nvPr/>
          </p:nvSpPr>
          <p:spPr bwMode="auto">
            <a:xfrm>
              <a:off x="2707" y="2985"/>
              <a:ext cx="356" cy="777"/>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216" name="Text Box 16"/>
            <p:cNvSpPr txBox="1">
              <a:spLocks noChangeArrowheads="1"/>
            </p:cNvSpPr>
            <p:nvPr/>
          </p:nvSpPr>
          <p:spPr bwMode="auto">
            <a:xfrm>
              <a:off x="3507" y="2585"/>
              <a:ext cx="1609" cy="230"/>
            </a:xfrm>
            <a:prstGeom prst="rect">
              <a:avLst/>
            </a:prstGeom>
            <a:solidFill>
              <a:srgbClr val="CCECFF"/>
            </a:solidFill>
            <a:ln w="28575">
              <a:solidFill>
                <a:srgbClr val="FF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どのような時に役立つか</a:t>
              </a:r>
            </a:p>
          </p:txBody>
        </p:sp>
        <p:sp>
          <p:nvSpPr>
            <p:cNvPr id="307217" name="Text Box 17"/>
            <p:cNvSpPr txBox="1">
              <a:spLocks noChangeArrowheads="1"/>
            </p:cNvSpPr>
            <p:nvPr/>
          </p:nvSpPr>
          <p:spPr bwMode="auto">
            <a:xfrm>
              <a:off x="3147" y="2961"/>
              <a:ext cx="238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（１）漠然とした</a:t>
              </a:r>
              <a:r>
                <a:rPr lang="ja-JP" altLang="en-US" sz="1400" b="1"/>
                <a:t>問題をはっきりさせたい</a:t>
              </a:r>
              <a:r>
                <a:rPr lang="ja-JP" altLang="en-US" sz="1400"/>
                <a:t>時</a:t>
              </a:r>
            </a:p>
          </p:txBody>
        </p:sp>
        <p:sp>
          <p:nvSpPr>
            <p:cNvPr id="307218" name="Text Box 18"/>
            <p:cNvSpPr txBox="1">
              <a:spLocks noChangeArrowheads="1"/>
            </p:cNvSpPr>
            <p:nvPr/>
          </p:nvSpPr>
          <p:spPr bwMode="auto">
            <a:xfrm>
              <a:off x="3153" y="3264"/>
              <a:ext cx="238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（２） 原因と考えられる要素を整理して</a:t>
              </a:r>
              <a:endParaRPr lang="ja-JP" altLang="en-US" sz="1400" b="1"/>
            </a:p>
          </p:txBody>
        </p:sp>
        <p:sp>
          <p:nvSpPr>
            <p:cNvPr id="307219" name="Text Box 19"/>
            <p:cNvSpPr txBox="1">
              <a:spLocks noChangeArrowheads="1"/>
            </p:cNvSpPr>
            <p:nvPr/>
          </p:nvSpPr>
          <p:spPr bwMode="auto">
            <a:xfrm>
              <a:off x="3150" y="3693"/>
              <a:ext cx="238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（３） 本質的な原因、</a:t>
              </a:r>
              <a:r>
                <a:rPr lang="ja-JP" altLang="en-US" sz="1400" b="1"/>
                <a:t>真の原因を深く追求</a:t>
              </a:r>
            </a:p>
          </p:txBody>
        </p:sp>
        <p:sp>
          <p:nvSpPr>
            <p:cNvPr id="307220" name="Text Box 20"/>
            <p:cNvSpPr txBox="1">
              <a:spLocks noChangeArrowheads="1"/>
            </p:cNvSpPr>
            <p:nvPr/>
          </p:nvSpPr>
          <p:spPr bwMode="auto">
            <a:xfrm>
              <a:off x="3336" y="3420"/>
              <a:ext cx="225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　　　　　　　　　　　　　考えをとめる</a:t>
              </a:r>
              <a:r>
                <a:rPr lang="ja-JP" altLang="en-US" sz="1400"/>
                <a:t>時</a:t>
              </a:r>
            </a:p>
          </p:txBody>
        </p:sp>
        <p:sp>
          <p:nvSpPr>
            <p:cNvPr id="307221" name="Text Box 21"/>
            <p:cNvSpPr txBox="1">
              <a:spLocks noChangeArrowheads="1"/>
            </p:cNvSpPr>
            <p:nvPr/>
          </p:nvSpPr>
          <p:spPr bwMode="auto">
            <a:xfrm>
              <a:off x="3333" y="3840"/>
              <a:ext cx="225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 </a:t>
              </a:r>
              <a:r>
                <a:rPr lang="ja-JP" altLang="en-US" sz="1400"/>
                <a:t>したい時</a:t>
              </a:r>
            </a:p>
          </p:txBody>
        </p:sp>
      </p:grpSp>
      <p:grpSp>
        <p:nvGrpSpPr>
          <p:cNvPr id="307222" name="Group 22"/>
          <p:cNvGrpSpPr>
            <a:grpSpLocks/>
          </p:cNvGrpSpPr>
          <p:nvPr/>
        </p:nvGrpSpPr>
        <p:grpSpPr bwMode="auto">
          <a:xfrm>
            <a:off x="100013" y="698500"/>
            <a:ext cx="8972550" cy="3094038"/>
            <a:chOff x="63" y="440"/>
            <a:chExt cx="5652" cy="1949"/>
          </a:xfrm>
        </p:grpSpPr>
        <p:sp>
          <p:nvSpPr>
            <p:cNvPr id="307223" name="Text Box 23"/>
            <p:cNvSpPr txBox="1">
              <a:spLocks noChangeArrowheads="1"/>
            </p:cNvSpPr>
            <p:nvPr/>
          </p:nvSpPr>
          <p:spPr bwMode="auto">
            <a:xfrm>
              <a:off x="92" y="759"/>
              <a:ext cx="5623" cy="212"/>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①</a:t>
              </a:r>
              <a:r>
                <a:rPr lang="ja-JP" altLang="en-US" sz="1600" b="1"/>
                <a:t>ＱＣ７つ道具の中でも一番良く使われている手法である。</a:t>
              </a:r>
            </a:p>
          </p:txBody>
        </p:sp>
        <p:sp>
          <p:nvSpPr>
            <p:cNvPr id="307224" name="Text Box 24"/>
            <p:cNvSpPr txBox="1">
              <a:spLocks noChangeArrowheads="1"/>
            </p:cNvSpPr>
            <p:nvPr/>
          </p:nvSpPr>
          <p:spPr bwMode="auto">
            <a:xfrm>
              <a:off x="92" y="999"/>
              <a:ext cx="5623" cy="443"/>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②</a:t>
              </a:r>
              <a:r>
                <a:rPr lang="ja-JP" altLang="en-US" sz="1600" b="1"/>
                <a:t>仕事の結果（特性）と、その原因（要因）の関係を表した図で、特性に対してどの要因が</a:t>
              </a:r>
            </a:p>
            <a:p>
              <a:pPr>
                <a:spcBef>
                  <a:spcPct val="50000"/>
                </a:spcBef>
              </a:pPr>
              <a:r>
                <a:rPr lang="ja-JP" altLang="en-US" sz="1600" b="1"/>
                <a:t>    どのように関係しているかが体系的にわかる。</a:t>
              </a:r>
            </a:p>
          </p:txBody>
        </p:sp>
        <p:sp>
          <p:nvSpPr>
            <p:cNvPr id="307225" name="Text Box 25"/>
            <p:cNvSpPr txBox="1">
              <a:spLocks noChangeArrowheads="1"/>
            </p:cNvSpPr>
            <p:nvPr/>
          </p:nvSpPr>
          <p:spPr bwMode="auto">
            <a:xfrm>
              <a:off x="63" y="440"/>
              <a:ext cx="1582" cy="312"/>
            </a:xfrm>
            <a:prstGeom prst="rect">
              <a:avLst/>
            </a:prstGeom>
            <a:noFill/>
            <a:ln w="38100" cmpd="dbl">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b="1">
                  <a:ea typeface="HGS創英角ﾎﾟｯﾌﾟ体" pitchFamily="50" charset="-128"/>
                </a:rPr>
                <a:t>◇</a:t>
              </a:r>
              <a:r>
                <a:rPr lang="ja-JP" altLang="en-US" b="1">
                  <a:ea typeface="HGS創英角ﾎﾟｯﾌﾟ体" pitchFamily="50" charset="-128"/>
                </a:rPr>
                <a:t>特性要因図は</a:t>
              </a:r>
            </a:p>
          </p:txBody>
        </p:sp>
        <p:sp>
          <p:nvSpPr>
            <p:cNvPr id="307226" name="AutoShape 26"/>
            <p:cNvSpPr>
              <a:spLocks noChangeArrowheads="1"/>
            </p:cNvSpPr>
            <p:nvPr/>
          </p:nvSpPr>
          <p:spPr bwMode="auto">
            <a:xfrm>
              <a:off x="2487" y="1481"/>
              <a:ext cx="2213" cy="704"/>
            </a:xfrm>
            <a:prstGeom prst="roundRect">
              <a:avLst>
                <a:gd name="adj" fmla="val 16667"/>
              </a:avLst>
            </a:prstGeom>
            <a:solidFill>
              <a:srgbClr val="FFFFCC"/>
            </a:solid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227" name="Line 27"/>
            <p:cNvSpPr>
              <a:spLocks noChangeShapeType="1"/>
            </p:cNvSpPr>
            <p:nvPr/>
          </p:nvSpPr>
          <p:spPr bwMode="auto">
            <a:xfrm>
              <a:off x="2706" y="1856"/>
              <a:ext cx="2039" cy="0"/>
            </a:xfrm>
            <a:prstGeom prst="line">
              <a:avLst/>
            </a:prstGeom>
            <a:noFill/>
            <a:ln w="381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7228" name="Line 28"/>
            <p:cNvSpPr>
              <a:spLocks noChangeShapeType="1"/>
            </p:cNvSpPr>
            <p:nvPr/>
          </p:nvSpPr>
          <p:spPr bwMode="auto">
            <a:xfrm>
              <a:off x="3054" y="1674"/>
              <a:ext cx="283" cy="163"/>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7229" name="Text Box 29"/>
            <p:cNvSpPr txBox="1">
              <a:spLocks noChangeArrowheads="1"/>
            </p:cNvSpPr>
            <p:nvPr/>
          </p:nvSpPr>
          <p:spPr bwMode="auto">
            <a:xfrm>
              <a:off x="2853" y="1510"/>
              <a:ext cx="38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要因</a:t>
              </a:r>
            </a:p>
          </p:txBody>
        </p:sp>
        <p:sp>
          <p:nvSpPr>
            <p:cNvPr id="307230" name="Line 30"/>
            <p:cNvSpPr>
              <a:spLocks noChangeShapeType="1"/>
            </p:cNvSpPr>
            <p:nvPr/>
          </p:nvSpPr>
          <p:spPr bwMode="auto">
            <a:xfrm>
              <a:off x="3582" y="1671"/>
              <a:ext cx="283" cy="163"/>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7231" name="Text Box 31"/>
            <p:cNvSpPr txBox="1">
              <a:spLocks noChangeArrowheads="1"/>
            </p:cNvSpPr>
            <p:nvPr/>
          </p:nvSpPr>
          <p:spPr bwMode="auto">
            <a:xfrm>
              <a:off x="3381" y="1498"/>
              <a:ext cx="38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要因</a:t>
              </a:r>
            </a:p>
          </p:txBody>
        </p:sp>
        <p:sp>
          <p:nvSpPr>
            <p:cNvPr id="307232" name="Line 32"/>
            <p:cNvSpPr>
              <a:spLocks noChangeShapeType="1"/>
            </p:cNvSpPr>
            <p:nvPr/>
          </p:nvSpPr>
          <p:spPr bwMode="auto">
            <a:xfrm>
              <a:off x="4137" y="1677"/>
              <a:ext cx="283" cy="163"/>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7233" name="Text Box 33"/>
            <p:cNvSpPr txBox="1">
              <a:spLocks noChangeArrowheads="1"/>
            </p:cNvSpPr>
            <p:nvPr/>
          </p:nvSpPr>
          <p:spPr bwMode="auto">
            <a:xfrm>
              <a:off x="3936" y="1504"/>
              <a:ext cx="38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要因</a:t>
              </a:r>
            </a:p>
          </p:txBody>
        </p:sp>
        <p:sp>
          <p:nvSpPr>
            <p:cNvPr id="307234" name="Line 34"/>
            <p:cNvSpPr>
              <a:spLocks noChangeShapeType="1"/>
            </p:cNvSpPr>
            <p:nvPr/>
          </p:nvSpPr>
          <p:spPr bwMode="auto">
            <a:xfrm flipV="1">
              <a:off x="3072" y="1856"/>
              <a:ext cx="183" cy="183"/>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7235" name="Text Box 35"/>
            <p:cNvSpPr txBox="1">
              <a:spLocks noChangeArrowheads="1"/>
            </p:cNvSpPr>
            <p:nvPr/>
          </p:nvSpPr>
          <p:spPr bwMode="auto">
            <a:xfrm>
              <a:off x="2895" y="2011"/>
              <a:ext cx="38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要因</a:t>
              </a:r>
            </a:p>
          </p:txBody>
        </p:sp>
        <p:sp>
          <p:nvSpPr>
            <p:cNvPr id="307236" name="Line 36"/>
            <p:cNvSpPr>
              <a:spLocks noChangeShapeType="1"/>
            </p:cNvSpPr>
            <p:nvPr/>
          </p:nvSpPr>
          <p:spPr bwMode="auto">
            <a:xfrm flipV="1">
              <a:off x="3564" y="1862"/>
              <a:ext cx="183" cy="183"/>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7237" name="Text Box 37"/>
            <p:cNvSpPr txBox="1">
              <a:spLocks noChangeArrowheads="1"/>
            </p:cNvSpPr>
            <p:nvPr/>
          </p:nvSpPr>
          <p:spPr bwMode="auto">
            <a:xfrm>
              <a:off x="3387" y="2017"/>
              <a:ext cx="38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要因</a:t>
              </a:r>
            </a:p>
          </p:txBody>
        </p:sp>
        <p:sp>
          <p:nvSpPr>
            <p:cNvPr id="307238" name="Line 38"/>
            <p:cNvSpPr>
              <a:spLocks noChangeShapeType="1"/>
            </p:cNvSpPr>
            <p:nvPr/>
          </p:nvSpPr>
          <p:spPr bwMode="auto">
            <a:xfrm flipV="1">
              <a:off x="4128" y="1868"/>
              <a:ext cx="183" cy="183"/>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7239" name="Text Box 39"/>
            <p:cNvSpPr txBox="1">
              <a:spLocks noChangeArrowheads="1"/>
            </p:cNvSpPr>
            <p:nvPr/>
          </p:nvSpPr>
          <p:spPr bwMode="auto">
            <a:xfrm>
              <a:off x="3951" y="2023"/>
              <a:ext cx="38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要因</a:t>
              </a:r>
            </a:p>
          </p:txBody>
        </p:sp>
        <p:sp>
          <p:nvSpPr>
            <p:cNvPr id="307240" name="Text Box 40"/>
            <p:cNvSpPr txBox="1">
              <a:spLocks noChangeArrowheads="1"/>
            </p:cNvSpPr>
            <p:nvPr/>
          </p:nvSpPr>
          <p:spPr bwMode="auto">
            <a:xfrm>
              <a:off x="3456" y="2177"/>
              <a:ext cx="64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（原因）</a:t>
              </a:r>
            </a:p>
          </p:txBody>
        </p:sp>
        <p:sp>
          <p:nvSpPr>
            <p:cNvPr id="307241" name="Text Box 41"/>
            <p:cNvSpPr txBox="1">
              <a:spLocks noChangeArrowheads="1"/>
            </p:cNvSpPr>
            <p:nvPr/>
          </p:nvSpPr>
          <p:spPr bwMode="auto">
            <a:xfrm>
              <a:off x="4743" y="1735"/>
              <a:ext cx="658"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t>特性</a:t>
              </a:r>
            </a:p>
          </p:txBody>
        </p:sp>
        <p:sp>
          <p:nvSpPr>
            <p:cNvPr id="307242" name="Text Box 42"/>
            <p:cNvSpPr txBox="1">
              <a:spLocks noChangeArrowheads="1"/>
            </p:cNvSpPr>
            <p:nvPr/>
          </p:nvSpPr>
          <p:spPr bwMode="auto">
            <a:xfrm>
              <a:off x="4755" y="2008"/>
              <a:ext cx="64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（結果）</a:t>
              </a:r>
            </a:p>
          </p:txBody>
        </p:sp>
        <p:sp>
          <p:nvSpPr>
            <p:cNvPr id="307243" name="AutoShape 43"/>
            <p:cNvSpPr>
              <a:spLocks noChangeArrowheads="1"/>
            </p:cNvSpPr>
            <p:nvPr/>
          </p:nvSpPr>
          <p:spPr bwMode="auto">
            <a:xfrm>
              <a:off x="1432" y="1429"/>
              <a:ext cx="1015" cy="650"/>
            </a:xfrm>
            <a:prstGeom prst="wedgeEllipseCallout">
              <a:avLst>
                <a:gd name="adj1" fmla="val -84287"/>
                <a:gd name="adj2" fmla="val -7537"/>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endParaRPr lang="ja-JP" altLang="ja-JP" sz="1400"/>
            </a:p>
          </p:txBody>
        </p:sp>
        <p:sp>
          <p:nvSpPr>
            <p:cNvPr id="307244" name="Text Box 44"/>
            <p:cNvSpPr txBox="1">
              <a:spLocks noChangeArrowheads="1"/>
            </p:cNvSpPr>
            <p:nvPr/>
          </p:nvSpPr>
          <p:spPr bwMode="auto">
            <a:xfrm>
              <a:off x="1489" y="1500"/>
              <a:ext cx="89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一つの結果には</a:t>
              </a:r>
            </a:p>
          </p:txBody>
        </p:sp>
        <p:sp>
          <p:nvSpPr>
            <p:cNvPr id="307245" name="Text Box 45"/>
            <p:cNvSpPr txBox="1">
              <a:spLocks noChangeArrowheads="1"/>
            </p:cNvSpPr>
            <p:nvPr/>
          </p:nvSpPr>
          <p:spPr bwMode="auto">
            <a:xfrm>
              <a:off x="1441" y="1686"/>
              <a:ext cx="100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多くの原因が</a:t>
              </a:r>
            </a:p>
          </p:txBody>
        </p:sp>
        <p:sp>
          <p:nvSpPr>
            <p:cNvPr id="307246" name="Text Box 46"/>
            <p:cNvSpPr txBox="1">
              <a:spLocks noChangeArrowheads="1"/>
            </p:cNvSpPr>
            <p:nvPr/>
          </p:nvSpPr>
          <p:spPr bwMode="auto">
            <a:xfrm>
              <a:off x="1474" y="1845"/>
              <a:ext cx="100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あるヨ！</a:t>
              </a:r>
            </a:p>
          </p:txBody>
        </p:sp>
        <p:grpSp>
          <p:nvGrpSpPr>
            <p:cNvPr id="307247" name="Group 47"/>
            <p:cNvGrpSpPr>
              <a:grpSpLocks/>
            </p:cNvGrpSpPr>
            <p:nvPr/>
          </p:nvGrpSpPr>
          <p:grpSpPr bwMode="auto">
            <a:xfrm>
              <a:off x="505" y="1478"/>
              <a:ext cx="909" cy="791"/>
              <a:chOff x="866" y="3143"/>
              <a:chExt cx="909" cy="1138"/>
            </a:xfrm>
          </p:grpSpPr>
          <p:sp>
            <p:nvSpPr>
              <p:cNvPr id="307248" name="Freeform 48"/>
              <p:cNvSpPr>
                <a:spLocks/>
              </p:cNvSpPr>
              <p:nvPr/>
            </p:nvSpPr>
            <p:spPr bwMode="auto">
              <a:xfrm>
                <a:off x="1180" y="4198"/>
                <a:ext cx="290" cy="83"/>
              </a:xfrm>
              <a:custGeom>
                <a:avLst/>
                <a:gdLst>
                  <a:gd name="T0" fmla="*/ 28 w 290"/>
                  <a:gd name="T1" fmla="*/ 5 h 83"/>
                  <a:gd name="T2" fmla="*/ 19 w 290"/>
                  <a:gd name="T3" fmla="*/ 13 h 83"/>
                  <a:gd name="T4" fmla="*/ 9 w 290"/>
                  <a:gd name="T5" fmla="*/ 24 h 83"/>
                  <a:gd name="T6" fmla="*/ 3 w 290"/>
                  <a:gd name="T7" fmla="*/ 35 h 83"/>
                  <a:gd name="T8" fmla="*/ 0 w 290"/>
                  <a:gd name="T9" fmla="*/ 46 h 83"/>
                  <a:gd name="T10" fmla="*/ 0 w 290"/>
                  <a:gd name="T11" fmla="*/ 57 h 83"/>
                  <a:gd name="T12" fmla="*/ 7 w 290"/>
                  <a:gd name="T13" fmla="*/ 66 h 83"/>
                  <a:gd name="T14" fmla="*/ 16 w 290"/>
                  <a:gd name="T15" fmla="*/ 72 h 83"/>
                  <a:gd name="T16" fmla="*/ 30 w 290"/>
                  <a:gd name="T17" fmla="*/ 79 h 83"/>
                  <a:gd name="T18" fmla="*/ 35 w 290"/>
                  <a:gd name="T19" fmla="*/ 79 h 83"/>
                  <a:gd name="T20" fmla="*/ 44 w 290"/>
                  <a:gd name="T21" fmla="*/ 79 h 83"/>
                  <a:gd name="T22" fmla="*/ 58 w 290"/>
                  <a:gd name="T23" fmla="*/ 79 h 83"/>
                  <a:gd name="T24" fmla="*/ 74 w 290"/>
                  <a:gd name="T25" fmla="*/ 79 h 83"/>
                  <a:gd name="T26" fmla="*/ 90 w 290"/>
                  <a:gd name="T27" fmla="*/ 79 h 83"/>
                  <a:gd name="T28" fmla="*/ 106 w 290"/>
                  <a:gd name="T29" fmla="*/ 76 h 83"/>
                  <a:gd name="T30" fmla="*/ 117 w 290"/>
                  <a:gd name="T31" fmla="*/ 74 h 83"/>
                  <a:gd name="T32" fmla="*/ 124 w 290"/>
                  <a:gd name="T33" fmla="*/ 70 h 83"/>
                  <a:gd name="T34" fmla="*/ 127 w 290"/>
                  <a:gd name="T35" fmla="*/ 76 h 83"/>
                  <a:gd name="T36" fmla="*/ 131 w 290"/>
                  <a:gd name="T37" fmla="*/ 81 h 83"/>
                  <a:gd name="T38" fmla="*/ 147 w 290"/>
                  <a:gd name="T39" fmla="*/ 81 h 83"/>
                  <a:gd name="T40" fmla="*/ 154 w 290"/>
                  <a:gd name="T41" fmla="*/ 81 h 83"/>
                  <a:gd name="T42" fmla="*/ 166 w 290"/>
                  <a:gd name="T43" fmla="*/ 83 h 83"/>
                  <a:gd name="T44" fmla="*/ 182 w 290"/>
                  <a:gd name="T45" fmla="*/ 83 h 83"/>
                  <a:gd name="T46" fmla="*/ 200 w 290"/>
                  <a:gd name="T47" fmla="*/ 83 h 83"/>
                  <a:gd name="T48" fmla="*/ 218 w 290"/>
                  <a:gd name="T49" fmla="*/ 83 h 83"/>
                  <a:gd name="T50" fmla="*/ 235 w 290"/>
                  <a:gd name="T51" fmla="*/ 81 h 83"/>
                  <a:gd name="T52" fmla="*/ 248 w 290"/>
                  <a:gd name="T53" fmla="*/ 79 h 83"/>
                  <a:gd name="T54" fmla="*/ 260 w 290"/>
                  <a:gd name="T55" fmla="*/ 79 h 83"/>
                  <a:gd name="T56" fmla="*/ 271 w 290"/>
                  <a:gd name="T57" fmla="*/ 74 h 83"/>
                  <a:gd name="T58" fmla="*/ 278 w 290"/>
                  <a:gd name="T59" fmla="*/ 70 h 83"/>
                  <a:gd name="T60" fmla="*/ 283 w 290"/>
                  <a:gd name="T61" fmla="*/ 66 h 83"/>
                  <a:gd name="T62" fmla="*/ 287 w 290"/>
                  <a:gd name="T63" fmla="*/ 57 h 83"/>
                  <a:gd name="T64" fmla="*/ 287 w 290"/>
                  <a:gd name="T65" fmla="*/ 46 h 83"/>
                  <a:gd name="T66" fmla="*/ 290 w 290"/>
                  <a:gd name="T67" fmla="*/ 29 h 83"/>
                  <a:gd name="T68" fmla="*/ 290 w 290"/>
                  <a:gd name="T69" fmla="*/ 5 h 83"/>
                  <a:gd name="T70" fmla="*/ 278 w 290"/>
                  <a:gd name="T71" fmla="*/ 11 h 83"/>
                  <a:gd name="T72" fmla="*/ 267 w 290"/>
                  <a:gd name="T73" fmla="*/ 16 h 83"/>
                  <a:gd name="T74" fmla="*/ 246 w 290"/>
                  <a:gd name="T75" fmla="*/ 18 h 83"/>
                  <a:gd name="T76" fmla="*/ 228 w 290"/>
                  <a:gd name="T77" fmla="*/ 13 h 83"/>
                  <a:gd name="T78" fmla="*/ 209 w 290"/>
                  <a:gd name="T79" fmla="*/ 9 h 83"/>
                  <a:gd name="T80" fmla="*/ 191 w 290"/>
                  <a:gd name="T81" fmla="*/ 3 h 83"/>
                  <a:gd name="T82" fmla="*/ 170 w 290"/>
                  <a:gd name="T83" fmla="*/ 0 h 83"/>
                  <a:gd name="T84" fmla="*/ 150 w 290"/>
                  <a:gd name="T85" fmla="*/ 5 h 83"/>
                  <a:gd name="T86" fmla="*/ 140 w 290"/>
                  <a:gd name="T87" fmla="*/ 9 h 83"/>
                  <a:gd name="T88" fmla="*/ 127 w 290"/>
                  <a:gd name="T89" fmla="*/ 18 h 83"/>
                  <a:gd name="T90" fmla="*/ 108 w 290"/>
                  <a:gd name="T91" fmla="*/ 13 h 83"/>
                  <a:gd name="T92" fmla="*/ 83 w 290"/>
                  <a:gd name="T93" fmla="*/ 7 h 83"/>
                  <a:gd name="T94" fmla="*/ 55 w 290"/>
                  <a:gd name="T95" fmla="*/ 3 h 83"/>
                  <a:gd name="T96" fmla="*/ 28 w 290"/>
                  <a:gd name="T97" fmla="*/ 5 h 83"/>
                  <a:gd name="T98" fmla="*/ 28 w 290"/>
                  <a:gd name="T99" fmla="*/ 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0" h="83">
                    <a:moveTo>
                      <a:pt x="28" y="5"/>
                    </a:moveTo>
                    <a:lnTo>
                      <a:pt x="19" y="13"/>
                    </a:lnTo>
                    <a:lnTo>
                      <a:pt x="9" y="24"/>
                    </a:lnTo>
                    <a:lnTo>
                      <a:pt x="3" y="35"/>
                    </a:lnTo>
                    <a:lnTo>
                      <a:pt x="0" y="46"/>
                    </a:lnTo>
                    <a:lnTo>
                      <a:pt x="0" y="57"/>
                    </a:lnTo>
                    <a:lnTo>
                      <a:pt x="7" y="66"/>
                    </a:lnTo>
                    <a:lnTo>
                      <a:pt x="16" y="72"/>
                    </a:lnTo>
                    <a:lnTo>
                      <a:pt x="30" y="79"/>
                    </a:lnTo>
                    <a:lnTo>
                      <a:pt x="35" y="79"/>
                    </a:lnTo>
                    <a:lnTo>
                      <a:pt x="44" y="79"/>
                    </a:lnTo>
                    <a:lnTo>
                      <a:pt x="58" y="79"/>
                    </a:lnTo>
                    <a:lnTo>
                      <a:pt x="74" y="79"/>
                    </a:lnTo>
                    <a:lnTo>
                      <a:pt x="90" y="79"/>
                    </a:lnTo>
                    <a:lnTo>
                      <a:pt x="106" y="76"/>
                    </a:lnTo>
                    <a:lnTo>
                      <a:pt x="117" y="74"/>
                    </a:lnTo>
                    <a:lnTo>
                      <a:pt x="124" y="70"/>
                    </a:lnTo>
                    <a:lnTo>
                      <a:pt x="127" y="76"/>
                    </a:lnTo>
                    <a:lnTo>
                      <a:pt x="131" y="81"/>
                    </a:lnTo>
                    <a:lnTo>
                      <a:pt x="147" y="81"/>
                    </a:lnTo>
                    <a:lnTo>
                      <a:pt x="154" y="81"/>
                    </a:lnTo>
                    <a:lnTo>
                      <a:pt x="166" y="83"/>
                    </a:lnTo>
                    <a:lnTo>
                      <a:pt x="182" y="83"/>
                    </a:lnTo>
                    <a:lnTo>
                      <a:pt x="200" y="83"/>
                    </a:lnTo>
                    <a:lnTo>
                      <a:pt x="218" y="83"/>
                    </a:lnTo>
                    <a:lnTo>
                      <a:pt x="235" y="81"/>
                    </a:lnTo>
                    <a:lnTo>
                      <a:pt x="248" y="79"/>
                    </a:lnTo>
                    <a:lnTo>
                      <a:pt x="260" y="79"/>
                    </a:lnTo>
                    <a:lnTo>
                      <a:pt x="271" y="74"/>
                    </a:lnTo>
                    <a:lnTo>
                      <a:pt x="278" y="70"/>
                    </a:lnTo>
                    <a:lnTo>
                      <a:pt x="283" y="66"/>
                    </a:lnTo>
                    <a:lnTo>
                      <a:pt x="287" y="57"/>
                    </a:lnTo>
                    <a:lnTo>
                      <a:pt x="287" y="46"/>
                    </a:lnTo>
                    <a:lnTo>
                      <a:pt x="290" y="29"/>
                    </a:lnTo>
                    <a:lnTo>
                      <a:pt x="290" y="5"/>
                    </a:lnTo>
                    <a:lnTo>
                      <a:pt x="278" y="11"/>
                    </a:lnTo>
                    <a:lnTo>
                      <a:pt x="267" y="16"/>
                    </a:lnTo>
                    <a:lnTo>
                      <a:pt x="246" y="18"/>
                    </a:lnTo>
                    <a:lnTo>
                      <a:pt x="228" y="13"/>
                    </a:lnTo>
                    <a:lnTo>
                      <a:pt x="209" y="9"/>
                    </a:lnTo>
                    <a:lnTo>
                      <a:pt x="191" y="3"/>
                    </a:lnTo>
                    <a:lnTo>
                      <a:pt x="170" y="0"/>
                    </a:lnTo>
                    <a:lnTo>
                      <a:pt x="150" y="5"/>
                    </a:lnTo>
                    <a:lnTo>
                      <a:pt x="140" y="9"/>
                    </a:lnTo>
                    <a:lnTo>
                      <a:pt x="127" y="18"/>
                    </a:lnTo>
                    <a:lnTo>
                      <a:pt x="108" y="13"/>
                    </a:lnTo>
                    <a:lnTo>
                      <a:pt x="83" y="7"/>
                    </a:lnTo>
                    <a:lnTo>
                      <a:pt x="55" y="3"/>
                    </a:lnTo>
                    <a:lnTo>
                      <a:pt x="28" y="5"/>
                    </a:lnTo>
                    <a:lnTo>
                      <a:pt x="28" y="5"/>
                    </a:lnTo>
                    <a:close/>
                  </a:path>
                </a:pathLst>
              </a:custGeom>
              <a:solidFill>
                <a:srgbClr val="7F1E02"/>
              </a:solidFill>
              <a:ln w="33338">
                <a:solidFill>
                  <a:srgbClr val="000000"/>
                </a:solidFill>
                <a:prstDash val="solid"/>
                <a:round/>
                <a:headEnd/>
                <a:tailEnd/>
              </a:ln>
            </p:spPr>
            <p:txBody>
              <a:bodyPr/>
              <a:lstStyle/>
              <a:p>
                <a:endParaRPr lang="ja-JP" altLang="en-US"/>
              </a:p>
            </p:txBody>
          </p:sp>
          <p:sp>
            <p:nvSpPr>
              <p:cNvPr id="307249" name="Freeform 49"/>
              <p:cNvSpPr>
                <a:spLocks/>
              </p:cNvSpPr>
              <p:nvPr/>
            </p:nvSpPr>
            <p:spPr bwMode="auto">
              <a:xfrm>
                <a:off x="1297" y="4216"/>
                <a:ext cx="10" cy="52"/>
              </a:xfrm>
              <a:custGeom>
                <a:avLst/>
                <a:gdLst>
                  <a:gd name="T0" fmla="*/ 10 w 10"/>
                  <a:gd name="T1" fmla="*/ 0 h 52"/>
                  <a:gd name="T2" fmla="*/ 3 w 10"/>
                  <a:gd name="T3" fmla="*/ 11 h 52"/>
                  <a:gd name="T4" fmla="*/ 0 w 10"/>
                  <a:gd name="T5" fmla="*/ 26 h 52"/>
                  <a:gd name="T6" fmla="*/ 3 w 10"/>
                  <a:gd name="T7" fmla="*/ 41 h 52"/>
                  <a:gd name="T8" fmla="*/ 7 w 10"/>
                  <a:gd name="T9" fmla="*/ 52 h 52"/>
                </a:gdLst>
                <a:ahLst/>
                <a:cxnLst>
                  <a:cxn ang="0">
                    <a:pos x="T0" y="T1"/>
                  </a:cxn>
                  <a:cxn ang="0">
                    <a:pos x="T2" y="T3"/>
                  </a:cxn>
                  <a:cxn ang="0">
                    <a:pos x="T4" y="T5"/>
                  </a:cxn>
                  <a:cxn ang="0">
                    <a:pos x="T6" y="T7"/>
                  </a:cxn>
                  <a:cxn ang="0">
                    <a:pos x="T8" y="T9"/>
                  </a:cxn>
                </a:cxnLst>
                <a:rect l="0" t="0" r="r" b="b"/>
                <a:pathLst>
                  <a:path w="10" h="52">
                    <a:moveTo>
                      <a:pt x="10" y="0"/>
                    </a:moveTo>
                    <a:lnTo>
                      <a:pt x="3" y="11"/>
                    </a:lnTo>
                    <a:lnTo>
                      <a:pt x="0" y="26"/>
                    </a:lnTo>
                    <a:lnTo>
                      <a:pt x="3" y="41"/>
                    </a:lnTo>
                    <a:lnTo>
                      <a:pt x="7" y="52"/>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07250" name="Freeform 50"/>
              <p:cNvSpPr>
                <a:spLocks/>
              </p:cNvSpPr>
              <p:nvPr/>
            </p:nvSpPr>
            <p:spPr bwMode="auto">
              <a:xfrm>
                <a:off x="1171" y="3834"/>
                <a:ext cx="308" cy="382"/>
              </a:xfrm>
              <a:custGeom>
                <a:avLst/>
                <a:gdLst>
                  <a:gd name="T0" fmla="*/ 37 w 308"/>
                  <a:gd name="T1" fmla="*/ 369 h 382"/>
                  <a:gd name="T2" fmla="*/ 64 w 308"/>
                  <a:gd name="T3" fmla="*/ 367 h 382"/>
                  <a:gd name="T4" fmla="*/ 92 w 308"/>
                  <a:gd name="T5" fmla="*/ 371 h 382"/>
                  <a:gd name="T6" fmla="*/ 117 w 308"/>
                  <a:gd name="T7" fmla="*/ 377 h 382"/>
                  <a:gd name="T8" fmla="*/ 136 w 308"/>
                  <a:gd name="T9" fmla="*/ 382 h 382"/>
                  <a:gd name="T10" fmla="*/ 149 w 308"/>
                  <a:gd name="T11" fmla="*/ 373 h 382"/>
                  <a:gd name="T12" fmla="*/ 159 w 308"/>
                  <a:gd name="T13" fmla="*/ 369 h 382"/>
                  <a:gd name="T14" fmla="*/ 179 w 308"/>
                  <a:gd name="T15" fmla="*/ 364 h 382"/>
                  <a:gd name="T16" fmla="*/ 200 w 308"/>
                  <a:gd name="T17" fmla="*/ 367 h 382"/>
                  <a:gd name="T18" fmla="*/ 218 w 308"/>
                  <a:gd name="T19" fmla="*/ 373 h 382"/>
                  <a:gd name="T20" fmla="*/ 237 w 308"/>
                  <a:gd name="T21" fmla="*/ 377 h 382"/>
                  <a:gd name="T22" fmla="*/ 255 w 308"/>
                  <a:gd name="T23" fmla="*/ 382 h 382"/>
                  <a:gd name="T24" fmla="*/ 276 w 308"/>
                  <a:gd name="T25" fmla="*/ 380 h 382"/>
                  <a:gd name="T26" fmla="*/ 287 w 308"/>
                  <a:gd name="T27" fmla="*/ 375 h 382"/>
                  <a:gd name="T28" fmla="*/ 299 w 308"/>
                  <a:gd name="T29" fmla="*/ 369 h 382"/>
                  <a:gd name="T30" fmla="*/ 301 w 308"/>
                  <a:gd name="T31" fmla="*/ 356 h 382"/>
                  <a:gd name="T32" fmla="*/ 301 w 308"/>
                  <a:gd name="T33" fmla="*/ 336 h 382"/>
                  <a:gd name="T34" fmla="*/ 301 w 308"/>
                  <a:gd name="T35" fmla="*/ 312 h 382"/>
                  <a:gd name="T36" fmla="*/ 303 w 308"/>
                  <a:gd name="T37" fmla="*/ 288 h 382"/>
                  <a:gd name="T38" fmla="*/ 303 w 308"/>
                  <a:gd name="T39" fmla="*/ 230 h 382"/>
                  <a:gd name="T40" fmla="*/ 306 w 308"/>
                  <a:gd name="T41" fmla="*/ 169 h 382"/>
                  <a:gd name="T42" fmla="*/ 308 w 308"/>
                  <a:gd name="T43" fmla="*/ 110 h 382"/>
                  <a:gd name="T44" fmla="*/ 308 w 308"/>
                  <a:gd name="T45" fmla="*/ 82 h 382"/>
                  <a:gd name="T46" fmla="*/ 308 w 308"/>
                  <a:gd name="T47" fmla="*/ 58 h 382"/>
                  <a:gd name="T48" fmla="*/ 308 w 308"/>
                  <a:gd name="T49" fmla="*/ 39 h 382"/>
                  <a:gd name="T50" fmla="*/ 308 w 308"/>
                  <a:gd name="T51" fmla="*/ 19 h 382"/>
                  <a:gd name="T52" fmla="*/ 308 w 308"/>
                  <a:gd name="T53" fmla="*/ 8 h 382"/>
                  <a:gd name="T54" fmla="*/ 308 w 308"/>
                  <a:gd name="T55" fmla="*/ 0 h 382"/>
                  <a:gd name="T56" fmla="*/ 255 w 308"/>
                  <a:gd name="T57" fmla="*/ 0 h 382"/>
                  <a:gd name="T58" fmla="*/ 207 w 308"/>
                  <a:gd name="T59" fmla="*/ 2 h 382"/>
                  <a:gd name="T60" fmla="*/ 165 w 308"/>
                  <a:gd name="T61" fmla="*/ 2 h 382"/>
                  <a:gd name="T62" fmla="*/ 131 w 308"/>
                  <a:gd name="T63" fmla="*/ 2 h 382"/>
                  <a:gd name="T64" fmla="*/ 101 w 308"/>
                  <a:gd name="T65" fmla="*/ 2 h 382"/>
                  <a:gd name="T66" fmla="*/ 76 w 308"/>
                  <a:gd name="T67" fmla="*/ 2 h 382"/>
                  <a:gd name="T68" fmla="*/ 55 w 308"/>
                  <a:gd name="T69" fmla="*/ 2 h 382"/>
                  <a:gd name="T70" fmla="*/ 39 w 308"/>
                  <a:gd name="T71" fmla="*/ 2 h 382"/>
                  <a:gd name="T72" fmla="*/ 28 w 308"/>
                  <a:gd name="T73" fmla="*/ 2 h 382"/>
                  <a:gd name="T74" fmla="*/ 18 w 308"/>
                  <a:gd name="T75" fmla="*/ 2 h 382"/>
                  <a:gd name="T76" fmla="*/ 7 w 308"/>
                  <a:gd name="T77" fmla="*/ 2 h 382"/>
                  <a:gd name="T78" fmla="*/ 2 w 308"/>
                  <a:gd name="T79" fmla="*/ 2 h 382"/>
                  <a:gd name="T80" fmla="*/ 2 w 308"/>
                  <a:gd name="T81" fmla="*/ 2 h 382"/>
                  <a:gd name="T82" fmla="*/ 0 w 308"/>
                  <a:gd name="T83" fmla="*/ 52 h 382"/>
                  <a:gd name="T84" fmla="*/ 0 w 308"/>
                  <a:gd name="T85" fmla="*/ 99 h 382"/>
                  <a:gd name="T86" fmla="*/ 2 w 308"/>
                  <a:gd name="T87" fmla="*/ 143 h 382"/>
                  <a:gd name="T88" fmla="*/ 5 w 308"/>
                  <a:gd name="T89" fmla="*/ 184 h 382"/>
                  <a:gd name="T90" fmla="*/ 9 w 308"/>
                  <a:gd name="T91" fmla="*/ 228 h 382"/>
                  <a:gd name="T92" fmla="*/ 16 w 308"/>
                  <a:gd name="T93" fmla="*/ 271 h 382"/>
                  <a:gd name="T94" fmla="*/ 25 w 308"/>
                  <a:gd name="T95" fmla="*/ 317 h 382"/>
                  <a:gd name="T96" fmla="*/ 37 w 308"/>
                  <a:gd name="T97" fmla="*/ 369 h 382"/>
                  <a:gd name="T98" fmla="*/ 37 w 308"/>
                  <a:gd name="T99" fmla="*/ 369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8" h="382">
                    <a:moveTo>
                      <a:pt x="37" y="369"/>
                    </a:moveTo>
                    <a:lnTo>
                      <a:pt x="64" y="367"/>
                    </a:lnTo>
                    <a:lnTo>
                      <a:pt x="92" y="371"/>
                    </a:lnTo>
                    <a:lnTo>
                      <a:pt x="117" y="377"/>
                    </a:lnTo>
                    <a:lnTo>
                      <a:pt x="136" y="382"/>
                    </a:lnTo>
                    <a:lnTo>
                      <a:pt x="149" y="373"/>
                    </a:lnTo>
                    <a:lnTo>
                      <a:pt x="159" y="369"/>
                    </a:lnTo>
                    <a:lnTo>
                      <a:pt x="179" y="364"/>
                    </a:lnTo>
                    <a:lnTo>
                      <a:pt x="200" y="367"/>
                    </a:lnTo>
                    <a:lnTo>
                      <a:pt x="218" y="373"/>
                    </a:lnTo>
                    <a:lnTo>
                      <a:pt x="237" y="377"/>
                    </a:lnTo>
                    <a:lnTo>
                      <a:pt x="255" y="382"/>
                    </a:lnTo>
                    <a:lnTo>
                      <a:pt x="276" y="380"/>
                    </a:lnTo>
                    <a:lnTo>
                      <a:pt x="287" y="375"/>
                    </a:lnTo>
                    <a:lnTo>
                      <a:pt x="299" y="369"/>
                    </a:lnTo>
                    <a:lnTo>
                      <a:pt x="301" y="356"/>
                    </a:lnTo>
                    <a:lnTo>
                      <a:pt x="301" y="336"/>
                    </a:lnTo>
                    <a:lnTo>
                      <a:pt x="301" y="312"/>
                    </a:lnTo>
                    <a:lnTo>
                      <a:pt x="303" y="288"/>
                    </a:lnTo>
                    <a:lnTo>
                      <a:pt x="303" y="230"/>
                    </a:lnTo>
                    <a:lnTo>
                      <a:pt x="306" y="169"/>
                    </a:lnTo>
                    <a:lnTo>
                      <a:pt x="308" y="110"/>
                    </a:lnTo>
                    <a:lnTo>
                      <a:pt x="308" y="82"/>
                    </a:lnTo>
                    <a:lnTo>
                      <a:pt x="308" y="58"/>
                    </a:lnTo>
                    <a:lnTo>
                      <a:pt x="308" y="39"/>
                    </a:lnTo>
                    <a:lnTo>
                      <a:pt x="308" y="19"/>
                    </a:lnTo>
                    <a:lnTo>
                      <a:pt x="308" y="8"/>
                    </a:lnTo>
                    <a:lnTo>
                      <a:pt x="308" y="0"/>
                    </a:lnTo>
                    <a:lnTo>
                      <a:pt x="255" y="0"/>
                    </a:lnTo>
                    <a:lnTo>
                      <a:pt x="207" y="2"/>
                    </a:lnTo>
                    <a:lnTo>
                      <a:pt x="165" y="2"/>
                    </a:lnTo>
                    <a:lnTo>
                      <a:pt x="131" y="2"/>
                    </a:lnTo>
                    <a:lnTo>
                      <a:pt x="101" y="2"/>
                    </a:lnTo>
                    <a:lnTo>
                      <a:pt x="76" y="2"/>
                    </a:lnTo>
                    <a:lnTo>
                      <a:pt x="55" y="2"/>
                    </a:lnTo>
                    <a:lnTo>
                      <a:pt x="39" y="2"/>
                    </a:lnTo>
                    <a:lnTo>
                      <a:pt x="28" y="2"/>
                    </a:lnTo>
                    <a:lnTo>
                      <a:pt x="18" y="2"/>
                    </a:lnTo>
                    <a:lnTo>
                      <a:pt x="7" y="2"/>
                    </a:lnTo>
                    <a:lnTo>
                      <a:pt x="2" y="2"/>
                    </a:lnTo>
                    <a:lnTo>
                      <a:pt x="2" y="2"/>
                    </a:lnTo>
                    <a:lnTo>
                      <a:pt x="0" y="52"/>
                    </a:lnTo>
                    <a:lnTo>
                      <a:pt x="0" y="99"/>
                    </a:lnTo>
                    <a:lnTo>
                      <a:pt x="2" y="143"/>
                    </a:lnTo>
                    <a:lnTo>
                      <a:pt x="5" y="184"/>
                    </a:lnTo>
                    <a:lnTo>
                      <a:pt x="9" y="228"/>
                    </a:lnTo>
                    <a:lnTo>
                      <a:pt x="16" y="271"/>
                    </a:lnTo>
                    <a:lnTo>
                      <a:pt x="25" y="317"/>
                    </a:lnTo>
                    <a:lnTo>
                      <a:pt x="37" y="369"/>
                    </a:lnTo>
                    <a:lnTo>
                      <a:pt x="37" y="369"/>
                    </a:lnTo>
                    <a:close/>
                  </a:path>
                </a:pathLst>
              </a:custGeom>
              <a:solidFill>
                <a:srgbClr val="7F7F7F"/>
              </a:solidFill>
              <a:ln w="33338">
                <a:solidFill>
                  <a:srgbClr val="000000"/>
                </a:solidFill>
                <a:prstDash val="solid"/>
                <a:round/>
                <a:headEnd/>
                <a:tailEnd/>
              </a:ln>
            </p:spPr>
            <p:txBody>
              <a:bodyPr/>
              <a:lstStyle/>
              <a:p>
                <a:endParaRPr lang="ja-JP" altLang="en-US"/>
              </a:p>
            </p:txBody>
          </p:sp>
          <p:sp>
            <p:nvSpPr>
              <p:cNvPr id="307251" name="Freeform 51"/>
              <p:cNvSpPr>
                <a:spLocks/>
              </p:cNvSpPr>
              <p:nvPr/>
            </p:nvSpPr>
            <p:spPr bwMode="auto">
              <a:xfrm>
                <a:off x="1323" y="3964"/>
                <a:ext cx="7" cy="239"/>
              </a:xfrm>
              <a:custGeom>
                <a:avLst/>
                <a:gdLst>
                  <a:gd name="T0" fmla="*/ 7 w 7"/>
                  <a:gd name="T1" fmla="*/ 239 h 239"/>
                  <a:gd name="T2" fmla="*/ 2 w 7"/>
                  <a:gd name="T3" fmla="*/ 208 h 239"/>
                  <a:gd name="T4" fmla="*/ 2 w 7"/>
                  <a:gd name="T5" fmla="*/ 176 h 239"/>
                  <a:gd name="T6" fmla="*/ 0 w 7"/>
                  <a:gd name="T7" fmla="*/ 106 h 239"/>
                  <a:gd name="T8" fmla="*/ 0 w 7"/>
                  <a:gd name="T9" fmla="*/ 74 h 239"/>
                  <a:gd name="T10" fmla="*/ 0 w 7"/>
                  <a:gd name="T11" fmla="*/ 43 h 239"/>
                  <a:gd name="T12" fmla="*/ 0 w 7"/>
                  <a:gd name="T13" fmla="*/ 19 h 239"/>
                  <a:gd name="T14" fmla="*/ 0 w 7"/>
                  <a:gd name="T15" fmla="*/ 0 h 2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239">
                    <a:moveTo>
                      <a:pt x="7" y="239"/>
                    </a:moveTo>
                    <a:lnTo>
                      <a:pt x="2" y="208"/>
                    </a:lnTo>
                    <a:lnTo>
                      <a:pt x="2" y="176"/>
                    </a:lnTo>
                    <a:lnTo>
                      <a:pt x="0" y="106"/>
                    </a:lnTo>
                    <a:lnTo>
                      <a:pt x="0" y="74"/>
                    </a:lnTo>
                    <a:lnTo>
                      <a:pt x="0" y="43"/>
                    </a:lnTo>
                    <a:lnTo>
                      <a:pt x="0" y="19"/>
                    </a:lnTo>
                    <a:lnTo>
                      <a:pt x="0" y="0"/>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07252" name="Freeform 52"/>
              <p:cNvSpPr>
                <a:spLocks/>
              </p:cNvSpPr>
              <p:nvPr/>
            </p:nvSpPr>
            <p:spPr bwMode="auto">
              <a:xfrm>
                <a:off x="948" y="3545"/>
                <a:ext cx="715" cy="339"/>
              </a:xfrm>
              <a:custGeom>
                <a:avLst/>
                <a:gdLst>
                  <a:gd name="T0" fmla="*/ 207 w 715"/>
                  <a:gd name="T1" fmla="*/ 273 h 339"/>
                  <a:gd name="T2" fmla="*/ 202 w 715"/>
                  <a:gd name="T3" fmla="*/ 306 h 339"/>
                  <a:gd name="T4" fmla="*/ 205 w 715"/>
                  <a:gd name="T5" fmla="*/ 323 h 339"/>
                  <a:gd name="T6" fmla="*/ 223 w 715"/>
                  <a:gd name="T7" fmla="*/ 336 h 339"/>
                  <a:gd name="T8" fmla="*/ 241 w 715"/>
                  <a:gd name="T9" fmla="*/ 339 h 339"/>
                  <a:gd name="T10" fmla="*/ 276 w 715"/>
                  <a:gd name="T11" fmla="*/ 339 h 339"/>
                  <a:gd name="T12" fmla="*/ 365 w 715"/>
                  <a:gd name="T13" fmla="*/ 339 h 339"/>
                  <a:gd name="T14" fmla="*/ 457 w 715"/>
                  <a:gd name="T15" fmla="*/ 336 h 339"/>
                  <a:gd name="T16" fmla="*/ 490 w 715"/>
                  <a:gd name="T17" fmla="*/ 334 h 339"/>
                  <a:gd name="T18" fmla="*/ 508 w 715"/>
                  <a:gd name="T19" fmla="*/ 332 h 339"/>
                  <a:gd name="T20" fmla="*/ 533 w 715"/>
                  <a:gd name="T21" fmla="*/ 323 h 339"/>
                  <a:gd name="T22" fmla="*/ 542 w 715"/>
                  <a:gd name="T23" fmla="*/ 308 h 339"/>
                  <a:gd name="T24" fmla="*/ 542 w 715"/>
                  <a:gd name="T25" fmla="*/ 286 h 339"/>
                  <a:gd name="T26" fmla="*/ 545 w 715"/>
                  <a:gd name="T27" fmla="*/ 249 h 339"/>
                  <a:gd name="T28" fmla="*/ 554 w 715"/>
                  <a:gd name="T29" fmla="*/ 173 h 339"/>
                  <a:gd name="T30" fmla="*/ 563 w 715"/>
                  <a:gd name="T31" fmla="*/ 113 h 339"/>
                  <a:gd name="T32" fmla="*/ 572 w 715"/>
                  <a:gd name="T33" fmla="*/ 100 h 339"/>
                  <a:gd name="T34" fmla="*/ 607 w 715"/>
                  <a:gd name="T35" fmla="*/ 84 h 339"/>
                  <a:gd name="T36" fmla="*/ 657 w 715"/>
                  <a:gd name="T37" fmla="*/ 65 h 339"/>
                  <a:gd name="T38" fmla="*/ 696 w 715"/>
                  <a:gd name="T39" fmla="*/ 47 h 339"/>
                  <a:gd name="T40" fmla="*/ 712 w 715"/>
                  <a:gd name="T41" fmla="*/ 41 h 339"/>
                  <a:gd name="T42" fmla="*/ 715 w 715"/>
                  <a:gd name="T43" fmla="*/ 41 h 339"/>
                  <a:gd name="T44" fmla="*/ 696 w 715"/>
                  <a:gd name="T45" fmla="*/ 17 h 339"/>
                  <a:gd name="T46" fmla="*/ 687 w 715"/>
                  <a:gd name="T47" fmla="*/ 6 h 339"/>
                  <a:gd name="T48" fmla="*/ 685 w 715"/>
                  <a:gd name="T49" fmla="*/ 0 h 339"/>
                  <a:gd name="T50" fmla="*/ 655 w 715"/>
                  <a:gd name="T51" fmla="*/ 4 h 339"/>
                  <a:gd name="T52" fmla="*/ 572 w 715"/>
                  <a:gd name="T53" fmla="*/ 13 h 339"/>
                  <a:gd name="T54" fmla="*/ 480 w 715"/>
                  <a:gd name="T55" fmla="*/ 19 h 339"/>
                  <a:gd name="T56" fmla="*/ 423 w 715"/>
                  <a:gd name="T57" fmla="*/ 24 h 339"/>
                  <a:gd name="T58" fmla="*/ 395 w 715"/>
                  <a:gd name="T59" fmla="*/ 26 h 339"/>
                  <a:gd name="T60" fmla="*/ 372 w 715"/>
                  <a:gd name="T61" fmla="*/ 28 h 339"/>
                  <a:gd name="T62" fmla="*/ 326 w 715"/>
                  <a:gd name="T63" fmla="*/ 37 h 339"/>
                  <a:gd name="T64" fmla="*/ 264 w 715"/>
                  <a:gd name="T65" fmla="*/ 58 h 339"/>
                  <a:gd name="T66" fmla="*/ 189 w 715"/>
                  <a:gd name="T67" fmla="*/ 100 h 339"/>
                  <a:gd name="T68" fmla="*/ 127 w 715"/>
                  <a:gd name="T69" fmla="*/ 117 h 339"/>
                  <a:gd name="T70" fmla="*/ 108 w 715"/>
                  <a:gd name="T71" fmla="*/ 104 h 339"/>
                  <a:gd name="T72" fmla="*/ 97 w 715"/>
                  <a:gd name="T73" fmla="*/ 95 h 339"/>
                  <a:gd name="T74" fmla="*/ 88 w 715"/>
                  <a:gd name="T75" fmla="*/ 106 h 339"/>
                  <a:gd name="T76" fmla="*/ 46 w 715"/>
                  <a:gd name="T77" fmla="*/ 152 h 339"/>
                  <a:gd name="T78" fmla="*/ 19 w 715"/>
                  <a:gd name="T79" fmla="*/ 180 h 339"/>
                  <a:gd name="T80" fmla="*/ 0 w 715"/>
                  <a:gd name="T81" fmla="*/ 195 h 339"/>
                  <a:gd name="T82" fmla="*/ 37 w 715"/>
                  <a:gd name="T83" fmla="*/ 226 h 339"/>
                  <a:gd name="T84" fmla="*/ 58 w 715"/>
                  <a:gd name="T85" fmla="*/ 241 h 339"/>
                  <a:gd name="T86" fmla="*/ 65 w 715"/>
                  <a:gd name="T87" fmla="*/ 247 h 339"/>
                  <a:gd name="T88" fmla="*/ 83 w 715"/>
                  <a:gd name="T89" fmla="*/ 258 h 339"/>
                  <a:gd name="T90" fmla="*/ 117 w 715"/>
                  <a:gd name="T91" fmla="*/ 273 h 339"/>
                  <a:gd name="T92" fmla="*/ 152 w 715"/>
                  <a:gd name="T93" fmla="*/ 273 h 339"/>
                  <a:gd name="T94" fmla="*/ 189 w 715"/>
                  <a:gd name="T95" fmla="*/ 263 h 339"/>
                  <a:gd name="T96" fmla="*/ 209 w 715"/>
                  <a:gd name="T97" fmla="*/ 25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15" h="339">
                    <a:moveTo>
                      <a:pt x="209" y="252"/>
                    </a:moveTo>
                    <a:lnTo>
                      <a:pt x="207" y="273"/>
                    </a:lnTo>
                    <a:lnTo>
                      <a:pt x="205" y="291"/>
                    </a:lnTo>
                    <a:lnTo>
                      <a:pt x="202" y="306"/>
                    </a:lnTo>
                    <a:lnTo>
                      <a:pt x="205" y="317"/>
                    </a:lnTo>
                    <a:lnTo>
                      <a:pt x="205" y="323"/>
                    </a:lnTo>
                    <a:lnTo>
                      <a:pt x="209" y="330"/>
                    </a:lnTo>
                    <a:lnTo>
                      <a:pt x="223" y="336"/>
                    </a:lnTo>
                    <a:lnTo>
                      <a:pt x="230" y="336"/>
                    </a:lnTo>
                    <a:lnTo>
                      <a:pt x="241" y="339"/>
                    </a:lnTo>
                    <a:lnTo>
                      <a:pt x="258" y="339"/>
                    </a:lnTo>
                    <a:lnTo>
                      <a:pt x="276" y="339"/>
                    </a:lnTo>
                    <a:lnTo>
                      <a:pt x="317" y="339"/>
                    </a:lnTo>
                    <a:lnTo>
                      <a:pt x="365" y="339"/>
                    </a:lnTo>
                    <a:lnTo>
                      <a:pt x="414" y="339"/>
                    </a:lnTo>
                    <a:lnTo>
                      <a:pt x="457" y="336"/>
                    </a:lnTo>
                    <a:lnTo>
                      <a:pt x="476" y="334"/>
                    </a:lnTo>
                    <a:lnTo>
                      <a:pt x="490" y="334"/>
                    </a:lnTo>
                    <a:lnTo>
                      <a:pt x="501" y="334"/>
                    </a:lnTo>
                    <a:lnTo>
                      <a:pt x="508" y="332"/>
                    </a:lnTo>
                    <a:lnTo>
                      <a:pt x="524" y="328"/>
                    </a:lnTo>
                    <a:lnTo>
                      <a:pt x="533" y="323"/>
                    </a:lnTo>
                    <a:lnTo>
                      <a:pt x="540" y="315"/>
                    </a:lnTo>
                    <a:lnTo>
                      <a:pt x="542" y="308"/>
                    </a:lnTo>
                    <a:lnTo>
                      <a:pt x="542" y="299"/>
                    </a:lnTo>
                    <a:lnTo>
                      <a:pt x="542" y="286"/>
                    </a:lnTo>
                    <a:lnTo>
                      <a:pt x="545" y="269"/>
                    </a:lnTo>
                    <a:lnTo>
                      <a:pt x="545" y="249"/>
                    </a:lnTo>
                    <a:lnTo>
                      <a:pt x="549" y="226"/>
                    </a:lnTo>
                    <a:lnTo>
                      <a:pt x="554" y="173"/>
                    </a:lnTo>
                    <a:lnTo>
                      <a:pt x="558" y="121"/>
                    </a:lnTo>
                    <a:lnTo>
                      <a:pt x="563" y="113"/>
                    </a:lnTo>
                    <a:lnTo>
                      <a:pt x="565" y="104"/>
                    </a:lnTo>
                    <a:lnTo>
                      <a:pt x="572" y="100"/>
                    </a:lnTo>
                    <a:lnTo>
                      <a:pt x="581" y="95"/>
                    </a:lnTo>
                    <a:lnTo>
                      <a:pt x="607" y="84"/>
                    </a:lnTo>
                    <a:lnTo>
                      <a:pt x="625" y="76"/>
                    </a:lnTo>
                    <a:lnTo>
                      <a:pt x="657" y="65"/>
                    </a:lnTo>
                    <a:lnTo>
                      <a:pt x="682" y="54"/>
                    </a:lnTo>
                    <a:lnTo>
                      <a:pt x="696" y="47"/>
                    </a:lnTo>
                    <a:lnTo>
                      <a:pt x="705" y="43"/>
                    </a:lnTo>
                    <a:lnTo>
                      <a:pt x="712" y="41"/>
                    </a:lnTo>
                    <a:lnTo>
                      <a:pt x="715" y="41"/>
                    </a:lnTo>
                    <a:lnTo>
                      <a:pt x="715" y="41"/>
                    </a:lnTo>
                    <a:lnTo>
                      <a:pt x="703" y="28"/>
                    </a:lnTo>
                    <a:lnTo>
                      <a:pt x="696" y="17"/>
                    </a:lnTo>
                    <a:lnTo>
                      <a:pt x="692" y="11"/>
                    </a:lnTo>
                    <a:lnTo>
                      <a:pt x="687" y="6"/>
                    </a:lnTo>
                    <a:lnTo>
                      <a:pt x="685" y="2"/>
                    </a:lnTo>
                    <a:lnTo>
                      <a:pt x="685" y="0"/>
                    </a:lnTo>
                    <a:lnTo>
                      <a:pt x="671" y="2"/>
                    </a:lnTo>
                    <a:lnTo>
                      <a:pt x="655" y="4"/>
                    </a:lnTo>
                    <a:lnTo>
                      <a:pt x="616" y="8"/>
                    </a:lnTo>
                    <a:lnTo>
                      <a:pt x="572" y="13"/>
                    </a:lnTo>
                    <a:lnTo>
                      <a:pt x="526" y="15"/>
                    </a:lnTo>
                    <a:lnTo>
                      <a:pt x="480" y="19"/>
                    </a:lnTo>
                    <a:lnTo>
                      <a:pt x="439" y="24"/>
                    </a:lnTo>
                    <a:lnTo>
                      <a:pt x="423" y="24"/>
                    </a:lnTo>
                    <a:lnTo>
                      <a:pt x="407" y="26"/>
                    </a:lnTo>
                    <a:lnTo>
                      <a:pt x="395" y="26"/>
                    </a:lnTo>
                    <a:lnTo>
                      <a:pt x="386" y="26"/>
                    </a:lnTo>
                    <a:lnTo>
                      <a:pt x="372" y="28"/>
                    </a:lnTo>
                    <a:lnTo>
                      <a:pt x="352" y="30"/>
                    </a:lnTo>
                    <a:lnTo>
                      <a:pt x="326" y="37"/>
                    </a:lnTo>
                    <a:lnTo>
                      <a:pt x="299" y="45"/>
                    </a:lnTo>
                    <a:lnTo>
                      <a:pt x="264" y="58"/>
                    </a:lnTo>
                    <a:lnTo>
                      <a:pt x="230" y="76"/>
                    </a:lnTo>
                    <a:lnTo>
                      <a:pt x="189" y="100"/>
                    </a:lnTo>
                    <a:lnTo>
                      <a:pt x="143" y="130"/>
                    </a:lnTo>
                    <a:lnTo>
                      <a:pt x="127" y="117"/>
                    </a:lnTo>
                    <a:lnTo>
                      <a:pt x="117" y="108"/>
                    </a:lnTo>
                    <a:lnTo>
                      <a:pt x="108" y="104"/>
                    </a:lnTo>
                    <a:lnTo>
                      <a:pt x="101" y="100"/>
                    </a:lnTo>
                    <a:lnTo>
                      <a:pt x="97" y="95"/>
                    </a:lnTo>
                    <a:lnTo>
                      <a:pt x="97" y="95"/>
                    </a:lnTo>
                    <a:lnTo>
                      <a:pt x="88" y="106"/>
                    </a:lnTo>
                    <a:lnTo>
                      <a:pt x="74" y="121"/>
                    </a:lnTo>
                    <a:lnTo>
                      <a:pt x="46" y="152"/>
                    </a:lnTo>
                    <a:lnTo>
                      <a:pt x="30" y="167"/>
                    </a:lnTo>
                    <a:lnTo>
                      <a:pt x="19" y="180"/>
                    </a:lnTo>
                    <a:lnTo>
                      <a:pt x="7" y="189"/>
                    </a:lnTo>
                    <a:lnTo>
                      <a:pt x="0" y="195"/>
                    </a:lnTo>
                    <a:lnTo>
                      <a:pt x="21" y="213"/>
                    </a:lnTo>
                    <a:lnTo>
                      <a:pt x="37" y="226"/>
                    </a:lnTo>
                    <a:lnTo>
                      <a:pt x="48" y="234"/>
                    </a:lnTo>
                    <a:lnTo>
                      <a:pt x="58" y="241"/>
                    </a:lnTo>
                    <a:lnTo>
                      <a:pt x="62" y="245"/>
                    </a:lnTo>
                    <a:lnTo>
                      <a:pt x="65" y="247"/>
                    </a:lnTo>
                    <a:lnTo>
                      <a:pt x="65" y="247"/>
                    </a:lnTo>
                    <a:lnTo>
                      <a:pt x="83" y="258"/>
                    </a:lnTo>
                    <a:lnTo>
                      <a:pt x="99" y="267"/>
                    </a:lnTo>
                    <a:lnTo>
                      <a:pt x="117" y="273"/>
                    </a:lnTo>
                    <a:lnTo>
                      <a:pt x="133" y="276"/>
                    </a:lnTo>
                    <a:lnTo>
                      <a:pt x="152" y="273"/>
                    </a:lnTo>
                    <a:lnTo>
                      <a:pt x="170" y="269"/>
                    </a:lnTo>
                    <a:lnTo>
                      <a:pt x="189" y="263"/>
                    </a:lnTo>
                    <a:lnTo>
                      <a:pt x="209" y="252"/>
                    </a:lnTo>
                    <a:lnTo>
                      <a:pt x="209" y="252"/>
                    </a:lnTo>
                    <a:close/>
                  </a:path>
                </a:pathLst>
              </a:custGeom>
              <a:solidFill>
                <a:srgbClr val="101077"/>
              </a:solidFill>
              <a:ln w="33338">
                <a:solidFill>
                  <a:srgbClr val="000000"/>
                </a:solidFill>
                <a:prstDash val="solid"/>
                <a:round/>
                <a:headEnd/>
                <a:tailEnd/>
              </a:ln>
            </p:spPr>
            <p:txBody>
              <a:bodyPr/>
              <a:lstStyle/>
              <a:p>
                <a:endParaRPr lang="ja-JP" altLang="en-US"/>
              </a:p>
            </p:txBody>
          </p:sp>
          <p:sp>
            <p:nvSpPr>
              <p:cNvPr id="307253" name="Freeform 53"/>
              <p:cNvSpPr>
                <a:spLocks/>
              </p:cNvSpPr>
              <p:nvPr/>
            </p:nvSpPr>
            <p:spPr bwMode="auto">
              <a:xfrm>
                <a:off x="1157" y="3692"/>
                <a:ext cx="16" cy="105"/>
              </a:xfrm>
              <a:custGeom>
                <a:avLst/>
                <a:gdLst>
                  <a:gd name="T0" fmla="*/ 0 w 16"/>
                  <a:gd name="T1" fmla="*/ 105 h 105"/>
                  <a:gd name="T2" fmla="*/ 3 w 16"/>
                  <a:gd name="T3" fmla="*/ 92 h 105"/>
                  <a:gd name="T4" fmla="*/ 5 w 16"/>
                  <a:gd name="T5" fmla="*/ 76 h 105"/>
                  <a:gd name="T6" fmla="*/ 9 w 16"/>
                  <a:gd name="T7" fmla="*/ 44 h 105"/>
                  <a:gd name="T8" fmla="*/ 12 w 16"/>
                  <a:gd name="T9" fmla="*/ 31 h 105"/>
                  <a:gd name="T10" fmla="*/ 14 w 16"/>
                  <a:gd name="T11" fmla="*/ 18 h 105"/>
                  <a:gd name="T12" fmla="*/ 16 w 16"/>
                  <a:gd name="T13" fmla="*/ 7 h 105"/>
                  <a:gd name="T14" fmla="*/ 16 w 16"/>
                  <a:gd name="T15" fmla="*/ 0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05">
                    <a:moveTo>
                      <a:pt x="0" y="105"/>
                    </a:moveTo>
                    <a:lnTo>
                      <a:pt x="3" y="92"/>
                    </a:lnTo>
                    <a:lnTo>
                      <a:pt x="5" y="76"/>
                    </a:lnTo>
                    <a:lnTo>
                      <a:pt x="9" y="44"/>
                    </a:lnTo>
                    <a:lnTo>
                      <a:pt x="12" y="31"/>
                    </a:lnTo>
                    <a:lnTo>
                      <a:pt x="14" y="18"/>
                    </a:lnTo>
                    <a:lnTo>
                      <a:pt x="16" y="7"/>
                    </a:lnTo>
                    <a:lnTo>
                      <a:pt x="16" y="0"/>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07254" name="Freeform 54"/>
              <p:cNvSpPr>
                <a:spLocks/>
              </p:cNvSpPr>
              <p:nvPr/>
            </p:nvSpPr>
            <p:spPr bwMode="auto">
              <a:xfrm>
                <a:off x="1238" y="3588"/>
                <a:ext cx="181" cy="170"/>
              </a:xfrm>
              <a:custGeom>
                <a:avLst/>
                <a:gdLst>
                  <a:gd name="T0" fmla="*/ 0 w 181"/>
                  <a:gd name="T1" fmla="*/ 18 h 170"/>
                  <a:gd name="T2" fmla="*/ 9 w 181"/>
                  <a:gd name="T3" fmla="*/ 35 h 170"/>
                  <a:gd name="T4" fmla="*/ 16 w 181"/>
                  <a:gd name="T5" fmla="*/ 54 h 170"/>
                  <a:gd name="T6" fmla="*/ 36 w 181"/>
                  <a:gd name="T7" fmla="*/ 98 h 170"/>
                  <a:gd name="T8" fmla="*/ 48 w 181"/>
                  <a:gd name="T9" fmla="*/ 120 h 170"/>
                  <a:gd name="T10" fmla="*/ 62 w 181"/>
                  <a:gd name="T11" fmla="*/ 139 h 170"/>
                  <a:gd name="T12" fmla="*/ 75 w 181"/>
                  <a:gd name="T13" fmla="*/ 157 h 170"/>
                  <a:gd name="T14" fmla="*/ 92 w 181"/>
                  <a:gd name="T15" fmla="*/ 170 h 170"/>
                  <a:gd name="T16" fmla="*/ 121 w 181"/>
                  <a:gd name="T17" fmla="*/ 124 h 170"/>
                  <a:gd name="T18" fmla="*/ 149 w 181"/>
                  <a:gd name="T19" fmla="*/ 78 h 170"/>
                  <a:gd name="T20" fmla="*/ 160 w 181"/>
                  <a:gd name="T21" fmla="*/ 54 h 170"/>
                  <a:gd name="T22" fmla="*/ 172 w 181"/>
                  <a:gd name="T23" fmla="*/ 35 h 170"/>
                  <a:gd name="T24" fmla="*/ 179 w 181"/>
                  <a:gd name="T25" fmla="*/ 15 h 170"/>
                  <a:gd name="T26" fmla="*/ 181 w 181"/>
                  <a:gd name="T27" fmla="*/ 0 h 170"/>
                  <a:gd name="T28" fmla="*/ 0 w 181"/>
                  <a:gd name="T29" fmla="*/ 1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1" h="170">
                    <a:moveTo>
                      <a:pt x="0" y="18"/>
                    </a:moveTo>
                    <a:lnTo>
                      <a:pt x="9" y="35"/>
                    </a:lnTo>
                    <a:lnTo>
                      <a:pt x="16" y="54"/>
                    </a:lnTo>
                    <a:lnTo>
                      <a:pt x="36" y="98"/>
                    </a:lnTo>
                    <a:lnTo>
                      <a:pt x="48" y="120"/>
                    </a:lnTo>
                    <a:lnTo>
                      <a:pt x="62" y="139"/>
                    </a:lnTo>
                    <a:lnTo>
                      <a:pt x="75" y="157"/>
                    </a:lnTo>
                    <a:lnTo>
                      <a:pt x="92" y="170"/>
                    </a:lnTo>
                    <a:lnTo>
                      <a:pt x="121" y="124"/>
                    </a:lnTo>
                    <a:lnTo>
                      <a:pt x="149" y="78"/>
                    </a:lnTo>
                    <a:lnTo>
                      <a:pt x="160" y="54"/>
                    </a:lnTo>
                    <a:lnTo>
                      <a:pt x="172" y="35"/>
                    </a:lnTo>
                    <a:lnTo>
                      <a:pt x="179" y="15"/>
                    </a:lnTo>
                    <a:lnTo>
                      <a:pt x="181" y="0"/>
                    </a:lnTo>
                    <a:lnTo>
                      <a:pt x="0" y="18"/>
                    </a:lnTo>
                    <a:close/>
                  </a:path>
                </a:pathLst>
              </a:custGeom>
              <a:solidFill>
                <a:srgbClr val="FFFFFF"/>
              </a:solidFill>
              <a:ln w="33338">
                <a:solidFill>
                  <a:srgbClr val="000000"/>
                </a:solidFill>
                <a:prstDash val="solid"/>
                <a:round/>
                <a:headEnd/>
                <a:tailEnd/>
              </a:ln>
            </p:spPr>
            <p:txBody>
              <a:bodyPr/>
              <a:lstStyle/>
              <a:p>
                <a:endParaRPr lang="ja-JP" altLang="en-US"/>
              </a:p>
            </p:txBody>
          </p:sp>
          <p:sp>
            <p:nvSpPr>
              <p:cNvPr id="307255" name="Freeform 55"/>
              <p:cNvSpPr>
                <a:spLocks/>
              </p:cNvSpPr>
              <p:nvPr/>
            </p:nvSpPr>
            <p:spPr bwMode="auto">
              <a:xfrm>
                <a:off x="1272" y="3627"/>
                <a:ext cx="99" cy="65"/>
              </a:xfrm>
              <a:custGeom>
                <a:avLst/>
                <a:gdLst>
                  <a:gd name="T0" fmla="*/ 0 w 99"/>
                  <a:gd name="T1" fmla="*/ 57 h 65"/>
                  <a:gd name="T2" fmla="*/ 53 w 99"/>
                  <a:gd name="T3" fmla="*/ 0 h 65"/>
                  <a:gd name="T4" fmla="*/ 99 w 99"/>
                  <a:gd name="T5" fmla="*/ 65 h 65"/>
                </a:gdLst>
                <a:ahLst/>
                <a:cxnLst>
                  <a:cxn ang="0">
                    <a:pos x="T0" y="T1"/>
                  </a:cxn>
                  <a:cxn ang="0">
                    <a:pos x="T2" y="T3"/>
                  </a:cxn>
                  <a:cxn ang="0">
                    <a:pos x="T4" y="T5"/>
                  </a:cxn>
                </a:cxnLst>
                <a:rect l="0" t="0" r="r" b="b"/>
                <a:pathLst>
                  <a:path w="99" h="65">
                    <a:moveTo>
                      <a:pt x="0" y="57"/>
                    </a:moveTo>
                    <a:lnTo>
                      <a:pt x="53" y="0"/>
                    </a:lnTo>
                    <a:lnTo>
                      <a:pt x="99" y="65"/>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07256" name="Freeform 56"/>
              <p:cNvSpPr>
                <a:spLocks/>
              </p:cNvSpPr>
              <p:nvPr/>
            </p:nvSpPr>
            <p:spPr bwMode="auto">
              <a:xfrm>
                <a:off x="939" y="3621"/>
                <a:ext cx="106" cy="108"/>
              </a:xfrm>
              <a:custGeom>
                <a:avLst/>
                <a:gdLst>
                  <a:gd name="T0" fmla="*/ 0 w 106"/>
                  <a:gd name="T1" fmla="*/ 89 h 108"/>
                  <a:gd name="T2" fmla="*/ 28 w 106"/>
                  <a:gd name="T3" fmla="*/ 61 h 108"/>
                  <a:gd name="T4" fmla="*/ 48 w 106"/>
                  <a:gd name="T5" fmla="*/ 37 h 108"/>
                  <a:gd name="T6" fmla="*/ 64 w 106"/>
                  <a:gd name="T7" fmla="*/ 21 h 108"/>
                  <a:gd name="T8" fmla="*/ 74 w 106"/>
                  <a:gd name="T9" fmla="*/ 11 h 108"/>
                  <a:gd name="T10" fmla="*/ 80 w 106"/>
                  <a:gd name="T11" fmla="*/ 4 h 108"/>
                  <a:gd name="T12" fmla="*/ 83 w 106"/>
                  <a:gd name="T13" fmla="*/ 0 h 108"/>
                  <a:gd name="T14" fmla="*/ 85 w 106"/>
                  <a:gd name="T15" fmla="*/ 0 h 108"/>
                  <a:gd name="T16" fmla="*/ 97 w 106"/>
                  <a:gd name="T17" fmla="*/ 11 h 108"/>
                  <a:gd name="T18" fmla="*/ 103 w 106"/>
                  <a:gd name="T19" fmla="*/ 17 h 108"/>
                  <a:gd name="T20" fmla="*/ 106 w 106"/>
                  <a:gd name="T21" fmla="*/ 19 h 108"/>
                  <a:gd name="T22" fmla="*/ 106 w 106"/>
                  <a:gd name="T23" fmla="*/ 19 h 108"/>
                  <a:gd name="T24" fmla="*/ 87 w 106"/>
                  <a:gd name="T25" fmla="*/ 39 h 108"/>
                  <a:gd name="T26" fmla="*/ 67 w 106"/>
                  <a:gd name="T27" fmla="*/ 65 h 108"/>
                  <a:gd name="T28" fmla="*/ 41 w 106"/>
                  <a:gd name="T29" fmla="*/ 89 h 108"/>
                  <a:gd name="T30" fmla="*/ 21 w 106"/>
                  <a:gd name="T31" fmla="*/ 108 h 108"/>
                  <a:gd name="T32" fmla="*/ 0 w 106"/>
                  <a:gd name="T33" fmla="*/ 8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6" h="108">
                    <a:moveTo>
                      <a:pt x="0" y="89"/>
                    </a:moveTo>
                    <a:lnTo>
                      <a:pt x="28" y="61"/>
                    </a:lnTo>
                    <a:lnTo>
                      <a:pt x="48" y="37"/>
                    </a:lnTo>
                    <a:lnTo>
                      <a:pt x="64" y="21"/>
                    </a:lnTo>
                    <a:lnTo>
                      <a:pt x="74" y="11"/>
                    </a:lnTo>
                    <a:lnTo>
                      <a:pt x="80" y="4"/>
                    </a:lnTo>
                    <a:lnTo>
                      <a:pt x="83" y="0"/>
                    </a:lnTo>
                    <a:lnTo>
                      <a:pt x="85" y="0"/>
                    </a:lnTo>
                    <a:lnTo>
                      <a:pt x="97" y="11"/>
                    </a:lnTo>
                    <a:lnTo>
                      <a:pt x="103" y="17"/>
                    </a:lnTo>
                    <a:lnTo>
                      <a:pt x="106" y="19"/>
                    </a:lnTo>
                    <a:lnTo>
                      <a:pt x="106" y="19"/>
                    </a:lnTo>
                    <a:lnTo>
                      <a:pt x="87" y="39"/>
                    </a:lnTo>
                    <a:lnTo>
                      <a:pt x="67" y="65"/>
                    </a:lnTo>
                    <a:lnTo>
                      <a:pt x="41" y="89"/>
                    </a:lnTo>
                    <a:lnTo>
                      <a:pt x="21" y="108"/>
                    </a:lnTo>
                    <a:lnTo>
                      <a:pt x="0" y="89"/>
                    </a:lnTo>
                    <a:close/>
                  </a:path>
                </a:pathLst>
              </a:custGeom>
              <a:solidFill>
                <a:srgbClr val="FFFFFF"/>
              </a:solidFill>
              <a:ln w="33338">
                <a:solidFill>
                  <a:srgbClr val="000000"/>
                </a:solidFill>
                <a:prstDash val="solid"/>
                <a:round/>
                <a:headEnd/>
                <a:tailEnd/>
              </a:ln>
            </p:spPr>
            <p:txBody>
              <a:bodyPr/>
              <a:lstStyle/>
              <a:p>
                <a:endParaRPr lang="ja-JP" altLang="en-US"/>
              </a:p>
            </p:txBody>
          </p:sp>
          <p:sp>
            <p:nvSpPr>
              <p:cNvPr id="307257" name="Freeform 57"/>
              <p:cNvSpPr>
                <a:spLocks/>
              </p:cNvSpPr>
              <p:nvPr/>
            </p:nvSpPr>
            <p:spPr bwMode="auto">
              <a:xfrm>
                <a:off x="866" y="3566"/>
                <a:ext cx="158" cy="144"/>
              </a:xfrm>
              <a:custGeom>
                <a:avLst/>
                <a:gdLst>
                  <a:gd name="T0" fmla="*/ 73 w 158"/>
                  <a:gd name="T1" fmla="*/ 144 h 144"/>
                  <a:gd name="T2" fmla="*/ 101 w 158"/>
                  <a:gd name="T3" fmla="*/ 116 h 144"/>
                  <a:gd name="T4" fmla="*/ 121 w 158"/>
                  <a:gd name="T5" fmla="*/ 92 h 144"/>
                  <a:gd name="T6" fmla="*/ 137 w 158"/>
                  <a:gd name="T7" fmla="*/ 76 h 144"/>
                  <a:gd name="T8" fmla="*/ 147 w 158"/>
                  <a:gd name="T9" fmla="*/ 66 h 144"/>
                  <a:gd name="T10" fmla="*/ 153 w 158"/>
                  <a:gd name="T11" fmla="*/ 59 h 144"/>
                  <a:gd name="T12" fmla="*/ 156 w 158"/>
                  <a:gd name="T13" fmla="*/ 55 h 144"/>
                  <a:gd name="T14" fmla="*/ 158 w 158"/>
                  <a:gd name="T15" fmla="*/ 55 h 144"/>
                  <a:gd name="T16" fmla="*/ 156 w 158"/>
                  <a:gd name="T17" fmla="*/ 35 h 144"/>
                  <a:gd name="T18" fmla="*/ 149 w 158"/>
                  <a:gd name="T19" fmla="*/ 18 h 144"/>
                  <a:gd name="T20" fmla="*/ 142 w 158"/>
                  <a:gd name="T21" fmla="*/ 11 h 144"/>
                  <a:gd name="T22" fmla="*/ 135 w 158"/>
                  <a:gd name="T23" fmla="*/ 7 h 144"/>
                  <a:gd name="T24" fmla="*/ 128 w 158"/>
                  <a:gd name="T25" fmla="*/ 5 h 144"/>
                  <a:gd name="T26" fmla="*/ 121 w 158"/>
                  <a:gd name="T27" fmla="*/ 7 h 144"/>
                  <a:gd name="T28" fmla="*/ 107 w 158"/>
                  <a:gd name="T29" fmla="*/ 3 h 144"/>
                  <a:gd name="T30" fmla="*/ 91 w 158"/>
                  <a:gd name="T31" fmla="*/ 0 h 144"/>
                  <a:gd name="T32" fmla="*/ 73 w 158"/>
                  <a:gd name="T33" fmla="*/ 0 h 144"/>
                  <a:gd name="T34" fmla="*/ 57 w 158"/>
                  <a:gd name="T35" fmla="*/ 5 h 144"/>
                  <a:gd name="T36" fmla="*/ 39 w 158"/>
                  <a:gd name="T37" fmla="*/ 11 h 144"/>
                  <a:gd name="T38" fmla="*/ 25 w 158"/>
                  <a:gd name="T39" fmla="*/ 20 h 144"/>
                  <a:gd name="T40" fmla="*/ 13 w 158"/>
                  <a:gd name="T41" fmla="*/ 33 h 144"/>
                  <a:gd name="T42" fmla="*/ 4 w 158"/>
                  <a:gd name="T43" fmla="*/ 53 h 144"/>
                  <a:gd name="T44" fmla="*/ 0 w 158"/>
                  <a:gd name="T45" fmla="*/ 72 h 144"/>
                  <a:gd name="T46" fmla="*/ 2 w 158"/>
                  <a:gd name="T47" fmla="*/ 87 h 144"/>
                  <a:gd name="T48" fmla="*/ 9 w 158"/>
                  <a:gd name="T49" fmla="*/ 105 h 144"/>
                  <a:gd name="T50" fmla="*/ 18 w 158"/>
                  <a:gd name="T51" fmla="*/ 116 h 144"/>
                  <a:gd name="T52" fmla="*/ 45 w 158"/>
                  <a:gd name="T53" fmla="*/ 135 h 144"/>
                  <a:gd name="T54" fmla="*/ 73 w 158"/>
                  <a:gd name="T55" fmla="*/ 144 h 144"/>
                  <a:gd name="T56" fmla="*/ 73 w 158"/>
                  <a:gd name="T5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8" h="144">
                    <a:moveTo>
                      <a:pt x="73" y="144"/>
                    </a:moveTo>
                    <a:lnTo>
                      <a:pt x="101" y="116"/>
                    </a:lnTo>
                    <a:lnTo>
                      <a:pt x="121" y="92"/>
                    </a:lnTo>
                    <a:lnTo>
                      <a:pt x="137" y="76"/>
                    </a:lnTo>
                    <a:lnTo>
                      <a:pt x="147" y="66"/>
                    </a:lnTo>
                    <a:lnTo>
                      <a:pt x="153" y="59"/>
                    </a:lnTo>
                    <a:lnTo>
                      <a:pt x="156" y="55"/>
                    </a:lnTo>
                    <a:lnTo>
                      <a:pt x="158" y="55"/>
                    </a:lnTo>
                    <a:lnTo>
                      <a:pt x="156" y="35"/>
                    </a:lnTo>
                    <a:lnTo>
                      <a:pt x="149" y="18"/>
                    </a:lnTo>
                    <a:lnTo>
                      <a:pt x="142" y="11"/>
                    </a:lnTo>
                    <a:lnTo>
                      <a:pt x="135" y="7"/>
                    </a:lnTo>
                    <a:lnTo>
                      <a:pt x="128" y="5"/>
                    </a:lnTo>
                    <a:lnTo>
                      <a:pt x="121" y="7"/>
                    </a:lnTo>
                    <a:lnTo>
                      <a:pt x="107" y="3"/>
                    </a:lnTo>
                    <a:lnTo>
                      <a:pt x="91" y="0"/>
                    </a:lnTo>
                    <a:lnTo>
                      <a:pt x="73" y="0"/>
                    </a:lnTo>
                    <a:lnTo>
                      <a:pt x="57" y="5"/>
                    </a:lnTo>
                    <a:lnTo>
                      <a:pt x="39" y="11"/>
                    </a:lnTo>
                    <a:lnTo>
                      <a:pt x="25" y="20"/>
                    </a:lnTo>
                    <a:lnTo>
                      <a:pt x="13" y="33"/>
                    </a:lnTo>
                    <a:lnTo>
                      <a:pt x="4" y="53"/>
                    </a:lnTo>
                    <a:lnTo>
                      <a:pt x="0" y="72"/>
                    </a:lnTo>
                    <a:lnTo>
                      <a:pt x="2" y="87"/>
                    </a:lnTo>
                    <a:lnTo>
                      <a:pt x="9" y="105"/>
                    </a:lnTo>
                    <a:lnTo>
                      <a:pt x="18" y="116"/>
                    </a:lnTo>
                    <a:lnTo>
                      <a:pt x="45" y="135"/>
                    </a:lnTo>
                    <a:lnTo>
                      <a:pt x="73" y="144"/>
                    </a:lnTo>
                    <a:lnTo>
                      <a:pt x="73" y="144"/>
                    </a:lnTo>
                    <a:close/>
                  </a:path>
                </a:pathLst>
              </a:custGeom>
              <a:solidFill>
                <a:srgbClr val="FAD28D"/>
              </a:solidFill>
              <a:ln w="33338">
                <a:solidFill>
                  <a:srgbClr val="000000"/>
                </a:solidFill>
                <a:prstDash val="solid"/>
                <a:round/>
                <a:headEnd/>
                <a:tailEnd/>
              </a:ln>
            </p:spPr>
            <p:txBody>
              <a:bodyPr/>
              <a:lstStyle/>
              <a:p>
                <a:endParaRPr lang="ja-JP" altLang="en-US"/>
              </a:p>
            </p:txBody>
          </p:sp>
          <p:sp>
            <p:nvSpPr>
              <p:cNvPr id="307258" name="Freeform 58"/>
              <p:cNvSpPr>
                <a:spLocks/>
              </p:cNvSpPr>
              <p:nvPr/>
            </p:nvSpPr>
            <p:spPr bwMode="auto">
              <a:xfrm>
                <a:off x="944" y="3573"/>
                <a:ext cx="43" cy="56"/>
              </a:xfrm>
              <a:custGeom>
                <a:avLst/>
                <a:gdLst>
                  <a:gd name="T0" fmla="*/ 43 w 43"/>
                  <a:gd name="T1" fmla="*/ 0 h 56"/>
                  <a:gd name="T2" fmla="*/ 25 w 43"/>
                  <a:gd name="T3" fmla="*/ 11 h 56"/>
                  <a:gd name="T4" fmla="*/ 9 w 43"/>
                  <a:gd name="T5" fmla="*/ 26 h 56"/>
                  <a:gd name="T6" fmla="*/ 0 w 43"/>
                  <a:gd name="T7" fmla="*/ 41 h 56"/>
                  <a:gd name="T8" fmla="*/ 0 w 43"/>
                  <a:gd name="T9" fmla="*/ 46 h 56"/>
                  <a:gd name="T10" fmla="*/ 2 w 43"/>
                  <a:gd name="T11" fmla="*/ 50 h 56"/>
                  <a:gd name="T12" fmla="*/ 11 w 43"/>
                  <a:gd name="T13" fmla="*/ 54 h 56"/>
                  <a:gd name="T14" fmla="*/ 23 w 43"/>
                  <a:gd name="T15" fmla="*/ 56 h 56"/>
                  <a:gd name="T16" fmla="*/ 32 w 43"/>
                  <a:gd name="T17" fmla="*/ 54 h 56"/>
                  <a:gd name="T18" fmla="*/ 39 w 43"/>
                  <a:gd name="T19" fmla="*/ 5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56">
                    <a:moveTo>
                      <a:pt x="43" y="0"/>
                    </a:moveTo>
                    <a:lnTo>
                      <a:pt x="25" y="11"/>
                    </a:lnTo>
                    <a:lnTo>
                      <a:pt x="9" y="26"/>
                    </a:lnTo>
                    <a:lnTo>
                      <a:pt x="0" y="41"/>
                    </a:lnTo>
                    <a:lnTo>
                      <a:pt x="0" y="46"/>
                    </a:lnTo>
                    <a:lnTo>
                      <a:pt x="2" y="50"/>
                    </a:lnTo>
                    <a:lnTo>
                      <a:pt x="11" y="54"/>
                    </a:lnTo>
                    <a:lnTo>
                      <a:pt x="23" y="56"/>
                    </a:lnTo>
                    <a:lnTo>
                      <a:pt x="32" y="54"/>
                    </a:lnTo>
                    <a:lnTo>
                      <a:pt x="39" y="52"/>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07259" name="Freeform 59"/>
              <p:cNvSpPr>
                <a:spLocks/>
              </p:cNvSpPr>
              <p:nvPr/>
            </p:nvSpPr>
            <p:spPr bwMode="auto">
              <a:xfrm>
                <a:off x="888" y="3625"/>
                <a:ext cx="63" cy="67"/>
              </a:xfrm>
              <a:custGeom>
                <a:avLst/>
                <a:gdLst>
                  <a:gd name="T0" fmla="*/ 63 w 63"/>
                  <a:gd name="T1" fmla="*/ 0 h 67"/>
                  <a:gd name="T2" fmla="*/ 58 w 63"/>
                  <a:gd name="T3" fmla="*/ 9 h 67"/>
                  <a:gd name="T4" fmla="*/ 51 w 63"/>
                  <a:gd name="T5" fmla="*/ 20 h 67"/>
                  <a:gd name="T6" fmla="*/ 40 w 63"/>
                  <a:gd name="T7" fmla="*/ 46 h 67"/>
                  <a:gd name="T8" fmla="*/ 30 w 63"/>
                  <a:gd name="T9" fmla="*/ 57 h 67"/>
                  <a:gd name="T10" fmla="*/ 21 w 63"/>
                  <a:gd name="T11" fmla="*/ 65 h 67"/>
                  <a:gd name="T12" fmla="*/ 12 w 63"/>
                  <a:gd name="T13" fmla="*/ 67 h 67"/>
                  <a:gd name="T14" fmla="*/ 0 w 63"/>
                  <a:gd name="T15" fmla="*/ 6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7">
                    <a:moveTo>
                      <a:pt x="63" y="0"/>
                    </a:moveTo>
                    <a:lnTo>
                      <a:pt x="58" y="9"/>
                    </a:lnTo>
                    <a:lnTo>
                      <a:pt x="51" y="20"/>
                    </a:lnTo>
                    <a:lnTo>
                      <a:pt x="40" y="46"/>
                    </a:lnTo>
                    <a:lnTo>
                      <a:pt x="30" y="57"/>
                    </a:lnTo>
                    <a:lnTo>
                      <a:pt x="21" y="65"/>
                    </a:lnTo>
                    <a:lnTo>
                      <a:pt x="12" y="67"/>
                    </a:lnTo>
                    <a:lnTo>
                      <a:pt x="0" y="61"/>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07260" name="Line 60"/>
              <p:cNvSpPr>
                <a:spLocks noChangeShapeType="1"/>
              </p:cNvSpPr>
              <p:nvPr/>
            </p:nvSpPr>
            <p:spPr bwMode="auto">
              <a:xfrm>
                <a:off x="900" y="3642"/>
                <a:ext cx="28" cy="24"/>
              </a:xfrm>
              <a:prstGeom prst="line">
                <a:avLst/>
              </a:prstGeom>
              <a:noFill/>
              <a:ln w="333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07261" name="Line 61"/>
              <p:cNvSpPr>
                <a:spLocks noChangeShapeType="1"/>
              </p:cNvSpPr>
              <p:nvPr/>
            </p:nvSpPr>
            <p:spPr bwMode="auto">
              <a:xfrm>
                <a:off x="918" y="3619"/>
                <a:ext cx="23" cy="23"/>
              </a:xfrm>
              <a:prstGeom prst="line">
                <a:avLst/>
              </a:prstGeom>
              <a:noFill/>
              <a:ln w="333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07262" name="Line 62"/>
              <p:cNvSpPr>
                <a:spLocks noChangeShapeType="1"/>
              </p:cNvSpPr>
              <p:nvPr/>
            </p:nvSpPr>
            <p:spPr bwMode="auto">
              <a:xfrm>
                <a:off x="930" y="3599"/>
                <a:ext cx="16" cy="11"/>
              </a:xfrm>
              <a:prstGeom prst="line">
                <a:avLst/>
              </a:prstGeom>
              <a:noFill/>
              <a:ln w="333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07263" name="Freeform 63"/>
              <p:cNvSpPr>
                <a:spLocks/>
              </p:cNvSpPr>
              <p:nvPr/>
            </p:nvSpPr>
            <p:spPr bwMode="auto">
              <a:xfrm>
                <a:off x="1148" y="3225"/>
                <a:ext cx="393" cy="402"/>
              </a:xfrm>
              <a:custGeom>
                <a:avLst/>
                <a:gdLst>
                  <a:gd name="T0" fmla="*/ 7 w 393"/>
                  <a:gd name="T1" fmla="*/ 135 h 402"/>
                  <a:gd name="T2" fmla="*/ 0 w 393"/>
                  <a:gd name="T3" fmla="*/ 183 h 402"/>
                  <a:gd name="T4" fmla="*/ 0 w 393"/>
                  <a:gd name="T5" fmla="*/ 231 h 402"/>
                  <a:gd name="T6" fmla="*/ 5 w 393"/>
                  <a:gd name="T7" fmla="*/ 276 h 402"/>
                  <a:gd name="T8" fmla="*/ 18 w 393"/>
                  <a:gd name="T9" fmla="*/ 320 h 402"/>
                  <a:gd name="T10" fmla="*/ 41 w 393"/>
                  <a:gd name="T11" fmla="*/ 354 h 402"/>
                  <a:gd name="T12" fmla="*/ 55 w 393"/>
                  <a:gd name="T13" fmla="*/ 370 h 402"/>
                  <a:gd name="T14" fmla="*/ 74 w 393"/>
                  <a:gd name="T15" fmla="*/ 381 h 402"/>
                  <a:gd name="T16" fmla="*/ 94 w 393"/>
                  <a:gd name="T17" fmla="*/ 391 h 402"/>
                  <a:gd name="T18" fmla="*/ 120 w 393"/>
                  <a:gd name="T19" fmla="*/ 398 h 402"/>
                  <a:gd name="T20" fmla="*/ 147 w 393"/>
                  <a:gd name="T21" fmla="*/ 402 h 402"/>
                  <a:gd name="T22" fmla="*/ 177 w 393"/>
                  <a:gd name="T23" fmla="*/ 402 h 402"/>
                  <a:gd name="T24" fmla="*/ 216 w 393"/>
                  <a:gd name="T25" fmla="*/ 398 h 402"/>
                  <a:gd name="T26" fmla="*/ 248 w 393"/>
                  <a:gd name="T27" fmla="*/ 391 h 402"/>
                  <a:gd name="T28" fmla="*/ 273 w 393"/>
                  <a:gd name="T29" fmla="*/ 378 h 402"/>
                  <a:gd name="T30" fmla="*/ 294 w 393"/>
                  <a:gd name="T31" fmla="*/ 365 h 402"/>
                  <a:gd name="T32" fmla="*/ 308 w 393"/>
                  <a:gd name="T33" fmla="*/ 352 h 402"/>
                  <a:gd name="T34" fmla="*/ 319 w 393"/>
                  <a:gd name="T35" fmla="*/ 337 h 402"/>
                  <a:gd name="T36" fmla="*/ 329 w 393"/>
                  <a:gd name="T37" fmla="*/ 324 h 402"/>
                  <a:gd name="T38" fmla="*/ 338 w 393"/>
                  <a:gd name="T39" fmla="*/ 313 h 402"/>
                  <a:gd name="T40" fmla="*/ 354 w 393"/>
                  <a:gd name="T41" fmla="*/ 307 h 402"/>
                  <a:gd name="T42" fmla="*/ 368 w 393"/>
                  <a:gd name="T43" fmla="*/ 300 h 402"/>
                  <a:gd name="T44" fmla="*/ 377 w 393"/>
                  <a:gd name="T45" fmla="*/ 291 h 402"/>
                  <a:gd name="T46" fmla="*/ 386 w 393"/>
                  <a:gd name="T47" fmla="*/ 281 h 402"/>
                  <a:gd name="T48" fmla="*/ 393 w 393"/>
                  <a:gd name="T49" fmla="*/ 259 h 402"/>
                  <a:gd name="T50" fmla="*/ 393 w 393"/>
                  <a:gd name="T51" fmla="*/ 239 h 402"/>
                  <a:gd name="T52" fmla="*/ 384 w 393"/>
                  <a:gd name="T53" fmla="*/ 220 h 402"/>
                  <a:gd name="T54" fmla="*/ 365 w 393"/>
                  <a:gd name="T55" fmla="*/ 209 h 402"/>
                  <a:gd name="T56" fmla="*/ 354 w 393"/>
                  <a:gd name="T57" fmla="*/ 207 h 402"/>
                  <a:gd name="T58" fmla="*/ 342 w 393"/>
                  <a:gd name="T59" fmla="*/ 207 h 402"/>
                  <a:gd name="T60" fmla="*/ 329 w 393"/>
                  <a:gd name="T61" fmla="*/ 209 h 402"/>
                  <a:gd name="T62" fmla="*/ 312 w 393"/>
                  <a:gd name="T63" fmla="*/ 215 h 402"/>
                  <a:gd name="T64" fmla="*/ 319 w 393"/>
                  <a:gd name="T65" fmla="*/ 181 h 402"/>
                  <a:gd name="T66" fmla="*/ 324 w 393"/>
                  <a:gd name="T67" fmla="*/ 146 h 402"/>
                  <a:gd name="T68" fmla="*/ 324 w 393"/>
                  <a:gd name="T69" fmla="*/ 113 h 402"/>
                  <a:gd name="T70" fmla="*/ 317 w 393"/>
                  <a:gd name="T71" fmla="*/ 81 h 402"/>
                  <a:gd name="T72" fmla="*/ 303 w 393"/>
                  <a:gd name="T73" fmla="*/ 50 h 402"/>
                  <a:gd name="T74" fmla="*/ 283 w 393"/>
                  <a:gd name="T75" fmla="*/ 29 h 402"/>
                  <a:gd name="T76" fmla="*/ 255 w 393"/>
                  <a:gd name="T77" fmla="*/ 11 h 402"/>
                  <a:gd name="T78" fmla="*/ 216 w 393"/>
                  <a:gd name="T79" fmla="*/ 3 h 402"/>
                  <a:gd name="T80" fmla="*/ 177 w 393"/>
                  <a:gd name="T81" fmla="*/ 0 h 402"/>
                  <a:gd name="T82" fmla="*/ 138 w 393"/>
                  <a:gd name="T83" fmla="*/ 0 h 402"/>
                  <a:gd name="T84" fmla="*/ 108 w 393"/>
                  <a:gd name="T85" fmla="*/ 9 h 402"/>
                  <a:gd name="T86" fmla="*/ 78 w 393"/>
                  <a:gd name="T87" fmla="*/ 20 h 402"/>
                  <a:gd name="T88" fmla="*/ 55 w 393"/>
                  <a:gd name="T89" fmla="*/ 37 h 402"/>
                  <a:gd name="T90" fmla="*/ 35 w 393"/>
                  <a:gd name="T91" fmla="*/ 63 h 402"/>
                  <a:gd name="T92" fmla="*/ 18 w 393"/>
                  <a:gd name="T93" fmla="*/ 94 h 402"/>
                  <a:gd name="T94" fmla="*/ 7 w 393"/>
                  <a:gd name="T95" fmla="*/ 135 h 402"/>
                  <a:gd name="T96" fmla="*/ 7 w 393"/>
                  <a:gd name="T97" fmla="*/ 1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93" h="402">
                    <a:moveTo>
                      <a:pt x="7" y="135"/>
                    </a:moveTo>
                    <a:lnTo>
                      <a:pt x="0" y="183"/>
                    </a:lnTo>
                    <a:lnTo>
                      <a:pt x="0" y="231"/>
                    </a:lnTo>
                    <a:lnTo>
                      <a:pt x="5" y="276"/>
                    </a:lnTo>
                    <a:lnTo>
                      <a:pt x="18" y="320"/>
                    </a:lnTo>
                    <a:lnTo>
                      <a:pt x="41" y="354"/>
                    </a:lnTo>
                    <a:lnTo>
                      <a:pt x="55" y="370"/>
                    </a:lnTo>
                    <a:lnTo>
                      <a:pt x="74" y="381"/>
                    </a:lnTo>
                    <a:lnTo>
                      <a:pt x="94" y="391"/>
                    </a:lnTo>
                    <a:lnTo>
                      <a:pt x="120" y="398"/>
                    </a:lnTo>
                    <a:lnTo>
                      <a:pt x="147" y="402"/>
                    </a:lnTo>
                    <a:lnTo>
                      <a:pt x="177" y="402"/>
                    </a:lnTo>
                    <a:lnTo>
                      <a:pt x="216" y="398"/>
                    </a:lnTo>
                    <a:lnTo>
                      <a:pt x="248" y="391"/>
                    </a:lnTo>
                    <a:lnTo>
                      <a:pt x="273" y="378"/>
                    </a:lnTo>
                    <a:lnTo>
                      <a:pt x="294" y="365"/>
                    </a:lnTo>
                    <a:lnTo>
                      <a:pt x="308" y="352"/>
                    </a:lnTo>
                    <a:lnTo>
                      <a:pt x="319" y="337"/>
                    </a:lnTo>
                    <a:lnTo>
                      <a:pt x="329" y="324"/>
                    </a:lnTo>
                    <a:lnTo>
                      <a:pt x="338" y="313"/>
                    </a:lnTo>
                    <a:lnTo>
                      <a:pt x="354" y="307"/>
                    </a:lnTo>
                    <a:lnTo>
                      <a:pt x="368" y="300"/>
                    </a:lnTo>
                    <a:lnTo>
                      <a:pt x="377" y="291"/>
                    </a:lnTo>
                    <a:lnTo>
                      <a:pt x="386" y="281"/>
                    </a:lnTo>
                    <a:lnTo>
                      <a:pt x="393" y="259"/>
                    </a:lnTo>
                    <a:lnTo>
                      <a:pt x="393" y="239"/>
                    </a:lnTo>
                    <a:lnTo>
                      <a:pt x="384" y="220"/>
                    </a:lnTo>
                    <a:lnTo>
                      <a:pt x="365" y="209"/>
                    </a:lnTo>
                    <a:lnTo>
                      <a:pt x="354" y="207"/>
                    </a:lnTo>
                    <a:lnTo>
                      <a:pt x="342" y="207"/>
                    </a:lnTo>
                    <a:lnTo>
                      <a:pt x="329" y="209"/>
                    </a:lnTo>
                    <a:lnTo>
                      <a:pt x="312" y="215"/>
                    </a:lnTo>
                    <a:lnTo>
                      <a:pt x="319" y="181"/>
                    </a:lnTo>
                    <a:lnTo>
                      <a:pt x="324" y="146"/>
                    </a:lnTo>
                    <a:lnTo>
                      <a:pt x="324" y="113"/>
                    </a:lnTo>
                    <a:lnTo>
                      <a:pt x="317" y="81"/>
                    </a:lnTo>
                    <a:lnTo>
                      <a:pt x="303" y="50"/>
                    </a:lnTo>
                    <a:lnTo>
                      <a:pt x="283" y="29"/>
                    </a:lnTo>
                    <a:lnTo>
                      <a:pt x="255" y="11"/>
                    </a:lnTo>
                    <a:lnTo>
                      <a:pt x="216" y="3"/>
                    </a:lnTo>
                    <a:lnTo>
                      <a:pt x="177" y="0"/>
                    </a:lnTo>
                    <a:lnTo>
                      <a:pt x="138" y="0"/>
                    </a:lnTo>
                    <a:lnTo>
                      <a:pt x="108" y="9"/>
                    </a:lnTo>
                    <a:lnTo>
                      <a:pt x="78" y="20"/>
                    </a:lnTo>
                    <a:lnTo>
                      <a:pt x="55" y="37"/>
                    </a:lnTo>
                    <a:lnTo>
                      <a:pt x="35" y="63"/>
                    </a:lnTo>
                    <a:lnTo>
                      <a:pt x="18" y="94"/>
                    </a:lnTo>
                    <a:lnTo>
                      <a:pt x="7" y="135"/>
                    </a:lnTo>
                    <a:lnTo>
                      <a:pt x="7" y="135"/>
                    </a:lnTo>
                    <a:close/>
                  </a:path>
                </a:pathLst>
              </a:custGeom>
              <a:solidFill>
                <a:srgbClr val="FAD28D"/>
              </a:solidFill>
              <a:ln w="33338">
                <a:solidFill>
                  <a:srgbClr val="000000"/>
                </a:solidFill>
                <a:prstDash val="solid"/>
                <a:round/>
                <a:headEnd/>
                <a:tailEnd/>
              </a:ln>
            </p:spPr>
            <p:txBody>
              <a:bodyPr/>
              <a:lstStyle/>
              <a:p>
                <a:endParaRPr lang="ja-JP" altLang="en-US"/>
              </a:p>
            </p:txBody>
          </p:sp>
          <p:sp>
            <p:nvSpPr>
              <p:cNvPr id="307264" name="Freeform 64"/>
              <p:cNvSpPr>
                <a:spLocks/>
              </p:cNvSpPr>
              <p:nvPr/>
            </p:nvSpPr>
            <p:spPr bwMode="auto">
              <a:xfrm>
                <a:off x="1426" y="3295"/>
                <a:ext cx="110" cy="145"/>
              </a:xfrm>
              <a:custGeom>
                <a:avLst/>
                <a:gdLst>
                  <a:gd name="T0" fmla="*/ 97 w 110"/>
                  <a:gd name="T1" fmla="*/ 143 h 145"/>
                  <a:gd name="T2" fmla="*/ 85 w 110"/>
                  <a:gd name="T3" fmla="*/ 137 h 145"/>
                  <a:gd name="T4" fmla="*/ 71 w 110"/>
                  <a:gd name="T5" fmla="*/ 137 h 145"/>
                  <a:gd name="T6" fmla="*/ 53 w 110"/>
                  <a:gd name="T7" fmla="*/ 137 h 145"/>
                  <a:gd name="T8" fmla="*/ 34 w 110"/>
                  <a:gd name="T9" fmla="*/ 145 h 145"/>
                  <a:gd name="T10" fmla="*/ 32 w 110"/>
                  <a:gd name="T11" fmla="*/ 106 h 145"/>
                  <a:gd name="T12" fmla="*/ 28 w 110"/>
                  <a:gd name="T13" fmla="*/ 72 h 145"/>
                  <a:gd name="T14" fmla="*/ 18 w 110"/>
                  <a:gd name="T15" fmla="*/ 37 h 145"/>
                  <a:gd name="T16" fmla="*/ 9 w 110"/>
                  <a:gd name="T17" fmla="*/ 19 h 145"/>
                  <a:gd name="T18" fmla="*/ 0 w 110"/>
                  <a:gd name="T19" fmla="*/ 0 h 145"/>
                  <a:gd name="T20" fmla="*/ 37 w 110"/>
                  <a:gd name="T21" fmla="*/ 15 h 145"/>
                  <a:gd name="T22" fmla="*/ 64 w 110"/>
                  <a:gd name="T23" fmla="*/ 28 h 145"/>
                  <a:gd name="T24" fmla="*/ 83 w 110"/>
                  <a:gd name="T25" fmla="*/ 39 h 145"/>
                  <a:gd name="T26" fmla="*/ 97 w 110"/>
                  <a:gd name="T27" fmla="*/ 43 h 145"/>
                  <a:gd name="T28" fmla="*/ 106 w 110"/>
                  <a:gd name="T29" fmla="*/ 48 h 145"/>
                  <a:gd name="T30" fmla="*/ 108 w 110"/>
                  <a:gd name="T31" fmla="*/ 50 h 145"/>
                  <a:gd name="T32" fmla="*/ 110 w 110"/>
                  <a:gd name="T33" fmla="*/ 50 h 145"/>
                  <a:gd name="T34" fmla="*/ 108 w 110"/>
                  <a:gd name="T35" fmla="*/ 91 h 145"/>
                  <a:gd name="T36" fmla="*/ 106 w 110"/>
                  <a:gd name="T37" fmla="*/ 117 h 145"/>
                  <a:gd name="T38" fmla="*/ 97 w 110"/>
                  <a:gd name="T39" fmla="*/ 143 h 145"/>
                  <a:gd name="T40" fmla="*/ 97 w 110"/>
                  <a:gd name="T41" fmla="*/ 143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0" h="145">
                    <a:moveTo>
                      <a:pt x="97" y="143"/>
                    </a:moveTo>
                    <a:lnTo>
                      <a:pt x="85" y="137"/>
                    </a:lnTo>
                    <a:lnTo>
                      <a:pt x="71" y="137"/>
                    </a:lnTo>
                    <a:lnTo>
                      <a:pt x="53" y="137"/>
                    </a:lnTo>
                    <a:lnTo>
                      <a:pt x="34" y="145"/>
                    </a:lnTo>
                    <a:lnTo>
                      <a:pt x="32" y="106"/>
                    </a:lnTo>
                    <a:lnTo>
                      <a:pt x="28" y="72"/>
                    </a:lnTo>
                    <a:lnTo>
                      <a:pt x="18" y="37"/>
                    </a:lnTo>
                    <a:lnTo>
                      <a:pt x="9" y="19"/>
                    </a:lnTo>
                    <a:lnTo>
                      <a:pt x="0" y="0"/>
                    </a:lnTo>
                    <a:lnTo>
                      <a:pt x="37" y="15"/>
                    </a:lnTo>
                    <a:lnTo>
                      <a:pt x="64" y="28"/>
                    </a:lnTo>
                    <a:lnTo>
                      <a:pt x="83" y="39"/>
                    </a:lnTo>
                    <a:lnTo>
                      <a:pt x="97" y="43"/>
                    </a:lnTo>
                    <a:lnTo>
                      <a:pt x="106" y="48"/>
                    </a:lnTo>
                    <a:lnTo>
                      <a:pt x="108" y="50"/>
                    </a:lnTo>
                    <a:lnTo>
                      <a:pt x="110" y="50"/>
                    </a:lnTo>
                    <a:lnTo>
                      <a:pt x="108" y="91"/>
                    </a:lnTo>
                    <a:lnTo>
                      <a:pt x="106" y="117"/>
                    </a:lnTo>
                    <a:lnTo>
                      <a:pt x="97" y="143"/>
                    </a:lnTo>
                    <a:lnTo>
                      <a:pt x="97" y="143"/>
                    </a:lnTo>
                    <a:close/>
                  </a:path>
                </a:pathLst>
              </a:custGeom>
              <a:solidFill>
                <a:srgbClr val="000000"/>
              </a:solidFill>
              <a:ln w="33338">
                <a:solidFill>
                  <a:srgbClr val="000000"/>
                </a:solidFill>
                <a:prstDash val="solid"/>
                <a:round/>
                <a:headEnd/>
                <a:tailEnd/>
              </a:ln>
            </p:spPr>
            <p:txBody>
              <a:bodyPr/>
              <a:lstStyle/>
              <a:p>
                <a:endParaRPr lang="ja-JP" altLang="en-US"/>
              </a:p>
            </p:txBody>
          </p:sp>
          <p:sp>
            <p:nvSpPr>
              <p:cNvPr id="307265" name="Freeform 65"/>
              <p:cNvSpPr>
                <a:spLocks/>
              </p:cNvSpPr>
              <p:nvPr/>
            </p:nvSpPr>
            <p:spPr bwMode="auto">
              <a:xfrm>
                <a:off x="1166" y="3143"/>
                <a:ext cx="373" cy="202"/>
              </a:xfrm>
              <a:custGeom>
                <a:avLst/>
                <a:gdLst>
                  <a:gd name="T0" fmla="*/ 370 w 373"/>
                  <a:gd name="T1" fmla="*/ 202 h 202"/>
                  <a:gd name="T2" fmla="*/ 352 w 373"/>
                  <a:gd name="T3" fmla="*/ 200 h 202"/>
                  <a:gd name="T4" fmla="*/ 329 w 373"/>
                  <a:gd name="T5" fmla="*/ 195 h 202"/>
                  <a:gd name="T6" fmla="*/ 281 w 373"/>
                  <a:gd name="T7" fmla="*/ 187 h 202"/>
                  <a:gd name="T8" fmla="*/ 226 w 373"/>
                  <a:gd name="T9" fmla="*/ 180 h 202"/>
                  <a:gd name="T10" fmla="*/ 170 w 373"/>
                  <a:gd name="T11" fmla="*/ 171 h 202"/>
                  <a:gd name="T12" fmla="*/ 115 w 373"/>
                  <a:gd name="T13" fmla="*/ 163 h 202"/>
                  <a:gd name="T14" fmla="*/ 67 w 373"/>
                  <a:gd name="T15" fmla="*/ 156 h 202"/>
                  <a:gd name="T16" fmla="*/ 46 w 373"/>
                  <a:gd name="T17" fmla="*/ 154 h 202"/>
                  <a:gd name="T18" fmla="*/ 28 w 373"/>
                  <a:gd name="T19" fmla="*/ 152 h 202"/>
                  <a:gd name="T20" fmla="*/ 12 w 373"/>
                  <a:gd name="T21" fmla="*/ 150 h 202"/>
                  <a:gd name="T22" fmla="*/ 0 w 373"/>
                  <a:gd name="T23" fmla="*/ 148 h 202"/>
                  <a:gd name="T24" fmla="*/ 12 w 373"/>
                  <a:gd name="T25" fmla="*/ 111 h 202"/>
                  <a:gd name="T26" fmla="*/ 28 w 373"/>
                  <a:gd name="T27" fmla="*/ 78 h 202"/>
                  <a:gd name="T28" fmla="*/ 51 w 373"/>
                  <a:gd name="T29" fmla="*/ 52 h 202"/>
                  <a:gd name="T30" fmla="*/ 81 w 373"/>
                  <a:gd name="T31" fmla="*/ 30 h 202"/>
                  <a:gd name="T32" fmla="*/ 111 w 373"/>
                  <a:gd name="T33" fmla="*/ 13 h 202"/>
                  <a:gd name="T34" fmla="*/ 147 w 373"/>
                  <a:gd name="T35" fmla="*/ 4 h 202"/>
                  <a:gd name="T36" fmla="*/ 187 w 373"/>
                  <a:gd name="T37" fmla="*/ 0 h 202"/>
                  <a:gd name="T38" fmla="*/ 228 w 373"/>
                  <a:gd name="T39" fmla="*/ 2 h 202"/>
                  <a:gd name="T40" fmla="*/ 265 w 373"/>
                  <a:gd name="T41" fmla="*/ 11 h 202"/>
                  <a:gd name="T42" fmla="*/ 297 w 373"/>
                  <a:gd name="T43" fmla="*/ 26 h 202"/>
                  <a:gd name="T44" fmla="*/ 322 w 373"/>
                  <a:gd name="T45" fmla="*/ 46 h 202"/>
                  <a:gd name="T46" fmla="*/ 345 w 373"/>
                  <a:gd name="T47" fmla="*/ 69 h 202"/>
                  <a:gd name="T48" fmla="*/ 359 w 373"/>
                  <a:gd name="T49" fmla="*/ 98 h 202"/>
                  <a:gd name="T50" fmla="*/ 370 w 373"/>
                  <a:gd name="T51" fmla="*/ 130 h 202"/>
                  <a:gd name="T52" fmla="*/ 373 w 373"/>
                  <a:gd name="T53" fmla="*/ 165 h 202"/>
                  <a:gd name="T54" fmla="*/ 370 w 373"/>
                  <a:gd name="T55" fmla="*/ 202 h 202"/>
                  <a:gd name="T56" fmla="*/ 370 w 373"/>
                  <a:gd name="T57"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3" h="202">
                    <a:moveTo>
                      <a:pt x="370" y="202"/>
                    </a:moveTo>
                    <a:lnTo>
                      <a:pt x="352" y="200"/>
                    </a:lnTo>
                    <a:lnTo>
                      <a:pt x="329" y="195"/>
                    </a:lnTo>
                    <a:lnTo>
                      <a:pt x="281" y="187"/>
                    </a:lnTo>
                    <a:lnTo>
                      <a:pt x="226" y="180"/>
                    </a:lnTo>
                    <a:lnTo>
                      <a:pt x="170" y="171"/>
                    </a:lnTo>
                    <a:lnTo>
                      <a:pt x="115" y="163"/>
                    </a:lnTo>
                    <a:lnTo>
                      <a:pt x="67" y="156"/>
                    </a:lnTo>
                    <a:lnTo>
                      <a:pt x="46" y="154"/>
                    </a:lnTo>
                    <a:lnTo>
                      <a:pt x="28" y="152"/>
                    </a:lnTo>
                    <a:lnTo>
                      <a:pt x="12" y="150"/>
                    </a:lnTo>
                    <a:lnTo>
                      <a:pt x="0" y="148"/>
                    </a:lnTo>
                    <a:lnTo>
                      <a:pt x="12" y="111"/>
                    </a:lnTo>
                    <a:lnTo>
                      <a:pt x="28" y="78"/>
                    </a:lnTo>
                    <a:lnTo>
                      <a:pt x="51" y="52"/>
                    </a:lnTo>
                    <a:lnTo>
                      <a:pt x="81" y="30"/>
                    </a:lnTo>
                    <a:lnTo>
                      <a:pt x="111" y="13"/>
                    </a:lnTo>
                    <a:lnTo>
                      <a:pt x="147" y="4"/>
                    </a:lnTo>
                    <a:lnTo>
                      <a:pt x="187" y="0"/>
                    </a:lnTo>
                    <a:lnTo>
                      <a:pt x="228" y="2"/>
                    </a:lnTo>
                    <a:lnTo>
                      <a:pt x="265" y="11"/>
                    </a:lnTo>
                    <a:lnTo>
                      <a:pt x="297" y="26"/>
                    </a:lnTo>
                    <a:lnTo>
                      <a:pt x="322" y="46"/>
                    </a:lnTo>
                    <a:lnTo>
                      <a:pt x="345" y="69"/>
                    </a:lnTo>
                    <a:lnTo>
                      <a:pt x="359" y="98"/>
                    </a:lnTo>
                    <a:lnTo>
                      <a:pt x="370" y="130"/>
                    </a:lnTo>
                    <a:lnTo>
                      <a:pt x="373" y="165"/>
                    </a:lnTo>
                    <a:lnTo>
                      <a:pt x="370" y="202"/>
                    </a:lnTo>
                    <a:lnTo>
                      <a:pt x="370" y="202"/>
                    </a:lnTo>
                    <a:close/>
                  </a:path>
                </a:pathLst>
              </a:custGeom>
              <a:solidFill>
                <a:srgbClr val="101077"/>
              </a:solidFill>
              <a:ln w="33338">
                <a:solidFill>
                  <a:srgbClr val="000000"/>
                </a:solidFill>
                <a:prstDash val="solid"/>
                <a:round/>
                <a:headEnd/>
                <a:tailEnd/>
              </a:ln>
            </p:spPr>
            <p:txBody>
              <a:bodyPr/>
              <a:lstStyle/>
              <a:p>
                <a:endParaRPr lang="ja-JP" altLang="en-US"/>
              </a:p>
            </p:txBody>
          </p:sp>
          <p:sp>
            <p:nvSpPr>
              <p:cNvPr id="307266" name="Freeform 66"/>
              <p:cNvSpPr>
                <a:spLocks/>
              </p:cNvSpPr>
              <p:nvPr/>
            </p:nvSpPr>
            <p:spPr bwMode="auto">
              <a:xfrm>
                <a:off x="951" y="3265"/>
                <a:ext cx="277" cy="95"/>
              </a:xfrm>
              <a:custGeom>
                <a:avLst/>
                <a:gdLst>
                  <a:gd name="T0" fmla="*/ 215 w 277"/>
                  <a:gd name="T1" fmla="*/ 26 h 95"/>
                  <a:gd name="T2" fmla="*/ 227 w 277"/>
                  <a:gd name="T3" fmla="*/ 28 h 95"/>
                  <a:gd name="T4" fmla="*/ 241 w 277"/>
                  <a:gd name="T5" fmla="*/ 30 h 95"/>
                  <a:gd name="T6" fmla="*/ 259 w 277"/>
                  <a:gd name="T7" fmla="*/ 32 h 95"/>
                  <a:gd name="T8" fmla="*/ 277 w 277"/>
                  <a:gd name="T9" fmla="*/ 34 h 95"/>
                  <a:gd name="T10" fmla="*/ 266 w 277"/>
                  <a:gd name="T11" fmla="*/ 47 h 95"/>
                  <a:gd name="T12" fmla="*/ 248 w 277"/>
                  <a:gd name="T13" fmla="*/ 60 h 95"/>
                  <a:gd name="T14" fmla="*/ 209 w 277"/>
                  <a:gd name="T15" fmla="*/ 80 h 95"/>
                  <a:gd name="T16" fmla="*/ 163 w 277"/>
                  <a:gd name="T17" fmla="*/ 93 h 95"/>
                  <a:gd name="T18" fmla="*/ 117 w 277"/>
                  <a:gd name="T19" fmla="*/ 95 h 95"/>
                  <a:gd name="T20" fmla="*/ 94 w 277"/>
                  <a:gd name="T21" fmla="*/ 93 h 95"/>
                  <a:gd name="T22" fmla="*/ 73 w 277"/>
                  <a:gd name="T23" fmla="*/ 91 h 95"/>
                  <a:gd name="T24" fmla="*/ 55 w 277"/>
                  <a:gd name="T25" fmla="*/ 82 h 95"/>
                  <a:gd name="T26" fmla="*/ 36 w 277"/>
                  <a:gd name="T27" fmla="*/ 73 h 95"/>
                  <a:gd name="T28" fmla="*/ 22 w 277"/>
                  <a:gd name="T29" fmla="*/ 58 h 95"/>
                  <a:gd name="T30" fmla="*/ 11 w 277"/>
                  <a:gd name="T31" fmla="*/ 43 h 95"/>
                  <a:gd name="T32" fmla="*/ 4 w 277"/>
                  <a:gd name="T33" fmla="*/ 23 h 95"/>
                  <a:gd name="T34" fmla="*/ 0 w 277"/>
                  <a:gd name="T35" fmla="*/ 0 h 95"/>
                  <a:gd name="T36" fmla="*/ 41 w 277"/>
                  <a:gd name="T37" fmla="*/ 4 h 95"/>
                  <a:gd name="T38" fmla="*/ 78 w 277"/>
                  <a:gd name="T39" fmla="*/ 8 h 95"/>
                  <a:gd name="T40" fmla="*/ 107 w 277"/>
                  <a:gd name="T41" fmla="*/ 13 h 95"/>
                  <a:gd name="T42" fmla="*/ 135 w 277"/>
                  <a:gd name="T43" fmla="*/ 17 h 95"/>
                  <a:gd name="T44" fmla="*/ 158 w 277"/>
                  <a:gd name="T45" fmla="*/ 19 h 95"/>
                  <a:gd name="T46" fmla="*/ 179 w 277"/>
                  <a:gd name="T47" fmla="*/ 21 h 95"/>
                  <a:gd name="T48" fmla="*/ 215 w 277"/>
                  <a:gd name="T49" fmla="*/ 26 h 95"/>
                  <a:gd name="T50" fmla="*/ 215 w 277"/>
                  <a:gd name="T51" fmla="*/ 2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7" h="95">
                    <a:moveTo>
                      <a:pt x="215" y="26"/>
                    </a:moveTo>
                    <a:lnTo>
                      <a:pt x="227" y="28"/>
                    </a:lnTo>
                    <a:lnTo>
                      <a:pt x="241" y="30"/>
                    </a:lnTo>
                    <a:lnTo>
                      <a:pt x="259" y="32"/>
                    </a:lnTo>
                    <a:lnTo>
                      <a:pt x="277" y="34"/>
                    </a:lnTo>
                    <a:lnTo>
                      <a:pt x="266" y="47"/>
                    </a:lnTo>
                    <a:lnTo>
                      <a:pt x="248" y="60"/>
                    </a:lnTo>
                    <a:lnTo>
                      <a:pt x="209" y="80"/>
                    </a:lnTo>
                    <a:lnTo>
                      <a:pt x="163" y="93"/>
                    </a:lnTo>
                    <a:lnTo>
                      <a:pt x="117" y="95"/>
                    </a:lnTo>
                    <a:lnTo>
                      <a:pt x="94" y="93"/>
                    </a:lnTo>
                    <a:lnTo>
                      <a:pt x="73" y="91"/>
                    </a:lnTo>
                    <a:lnTo>
                      <a:pt x="55" y="82"/>
                    </a:lnTo>
                    <a:lnTo>
                      <a:pt x="36" y="73"/>
                    </a:lnTo>
                    <a:lnTo>
                      <a:pt x="22" y="58"/>
                    </a:lnTo>
                    <a:lnTo>
                      <a:pt x="11" y="43"/>
                    </a:lnTo>
                    <a:lnTo>
                      <a:pt x="4" y="23"/>
                    </a:lnTo>
                    <a:lnTo>
                      <a:pt x="0" y="0"/>
                    </a:lnTo>
                    <a:lnTo>
                      <a:pt x="41" y="4"/>
                    </a:lnTo>
                    <a:lnTo>
                      <a:pt x="78" y="8"/>
                    </a:lnTo>
                    <a:lnTo>
                      <a:pt x="107" y="13"/>
                    </a:lnTo>
                    <a:lnTo>
                      <a:pt x="135" y="17"/>
                    </a:lnTo>
                    <a:lnTo>
                      <a:pt x="158" y="19"/>
                    </a:lnTo>
                    <a:lnTo>
                      <a:pt x="179" y="21"/>
                    </a:lnTo>
                    <a:lnTo>
                      <a:pt x="215" y="26"/>
                    </a:lnTo>
                    <a:lnTo>
                      <a:pt x="215" y="26"/>
                    </a:lnTo>
                    <a:close/>
                  </a:path>
                </a:pathLst>
              </a:custGeom>
              <a:solidFill>
                <a:srgbClr val="101077"/>
              </a:solidFill>
              <a:ln w="33338">
                <a:solidFill>
                  <a:srgbClr val="000000"/>
                </a:solidFill>
                <a:prstDash val="solid"/>
                <a:round/>
                <a:headEnd/>
                <a:tailEnd/>
              </a:ln>
            </p:spPr>
            <p:txBody>
              <a:bodyPr/>
              <a:lstStyle/>
              <a:p>
                <a:endParaRPr lang="ja-JP" altLang="en-US"/>
              </a:p>
            </p:txBody>
          </p:sp>
          <p:sp>
            <p:nvSpPr>
              <p:cNvPr id="307267" name="Freeform 67"/>
              <p:cNvSpPr>
                <a:spLocks/>
              </p:cNvSpPr>
              <p:nvPr/>
            </p:nvSpPr>
            <p:spPr bwMode="auto">
              <a:xfrm>
                <a:off x="1307" y="3662"/>
                <a:ext cx="18" cy="22"/>
              </a:xfrm>
              <a:custGeom>
                <a:avLst/>
                <a:gdLst>
                  <a:gd name="T0" fmla="*/ 18 w 18"/>
                  <a:gd name="T1" fmla="*/ 11 h 22"/>
                  <a:gd name="T2" fmla="*/ 16 w 18"/>
                  <a:gd name="T3" fmla="*/ 20 h 22"/>
                  <a:gd name="T4" fmla="*/ 9 w 18"/>
                  <a:gd name="T5" fmla="*/ 22 h 22"/>
                  <a:gd name="T6" fmla="*/ 2 w 18"/>
                  <a:gd name="T7" fmla="*/ 20 h 22"/>
                  <a:gd name="T8" fmla="*/ 0 w 18"/>
                  <a:gd name="T9" fmla="*/ 11 h 22"/>
                  <a:gd name="T10" fmla="*/ 2 w 18"/>
                  <a:gd name="T11" fmla="*/ 2 h 22"/>
                  <a:gd name="T12" fmla="*/ 9 w 18"/>
                  <a:gd name="T13" fmla="*/ 0 h 22"/>
                  <a:gd name="T14" fmla="*/ 16 w 18"/>
                  <a:gd name="T15" fmla="*/ 2 h 22"/>
                  <a:gd name="T16" fmla="*/ 18 w 18"/>
                  <a:gd name="T17" fmla="*/ 11 h 22"/>
                  <a:gd name="T18" fmla="*/ 18 w 18"/>
                  <a:gd name="T19"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22">
                    <a:moveTo>
                      <a:pt x="18" y="11"/>
                    </a:moveTo>
                    <a:lnTo>
                      <a:pt x="16" y="20"/>
                    </a:lnTo>
                    <a:lnTo>
                      <a:pt x="9" y="22"/>
                    </a:lnTo>
                    <a:lnTo>
                      <a:pt x="2" y="20"/>
                    </a:lnTo>
                    <a:lnTo>
                      <a:pt x="0" y="11"/>
                    </a:lnTo>
                    <a:lnTo>
                      <a:pt x="2" y="2"/>
                    </a:lnTo>
                    <a:lnTo>
                      <a:pt x="9" y="0"/>
                    </a:lnTo>
                    <a:lnTo>
                      <a:pt x="16" y="2"/>
                    </a:lnTo>
                    <a:lnTo>
                      <a:pt x="18" y="11"/>
                    </a:lnTo>
                    <a:lnTo>
                      <a:pt x="18"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07268" name="Freeform 68"/>
              <p:cNvSpPr>
                <a:spLocks/>
              </p:cNvSpPr>
              <p:nvPr/>
            </p:nvSpPr>
            <p:spPr bwMode="auto">
              <a:xfrm>
                <a:off x="1189" y="3347"/>
                <a:ext cx="60" cy="44"/>
              </a:xfrm>
              <a:custGeom>
                <a:avLst/>
                <a:gdLst>
                  <a:gd name="T0" fmla="*/ 0 w 60"/>
                  <a:gd name="T1" fmla="*/ 30 h 44"/>
                  <a:gd name="T2" fmla="*/ 0 w 60"/>
                  <a:gd name="T3" fmla="*/ 37 h 44"/>
                  <a:gd name="T4" fmla="*/ 5 w 60"/>
                  <a:gd name="T5" fmla="*/ 39 h 44"/>
                  <a:gd name="T6" fmla="*/ 10 w 60"/>
                  <a:gd name="T7" fmla="*/ 39 h 44"/>
                  <a:gd name="T8" fmla="*/ 14 w 60"/>
                  <a:gd name="T9" fmla="*/ 37 h 44"/>
                  <a:gd name="T10" fmla="*/ 19 w 60"/>
                  <a:gd name="T11" fmla="*/ 26 h 44"/>
                  <a:gd name="T12" fmla="*/ 26 w 60"/>
                  <a:gd name="T13" fmla="*/ 20 h 44"/>
                  <a:gd name="T14" fmla="*/ 30 w 60"/>
                  <a:gd name="T15" fmla="*/ 15 h 44"/>
                  <a:gd name="T16" fmla="*/ 35 w 60"/>
                  <a:gd name="T17" fmla="*/ 15 h 44"/>
                  <a:gd name="T18" fmla="*/ 42 w 60"/>
                  <a:gd name="T19" fmla="*/ 20 h 44"/>
                  <a:gd name="T20" fmla="*/ 44 w 60"/>
                  <a:gd name="T21" fmla="*/ 37 h 44"/>
                  <a:gd name="T22" fmla="*/ 46 w 60"/>
                  <a:gd name="T23" fmla="*/ 41 h 44"/>
                  <a:gd name="T24" fmla="*/ 53 w 60"/>
                  <a:gd name="T25" fmla="*/ 44 h 44"/>
                  <a:gd name="T26" fmla="*/ 58 w 60"/>
                  <a:gd name="T27" fmla="*/ 41 h 44"/>
                  <a:gd name="T28" fmla="*/ 60 w 60"/>
                  <a:gd name="T29" fmla="*/ 37 h 44"/>
                  <a:gd name="T30" fmla="*/ 58 w 60"/>
                  <a:gd name="T31" fmla="*/ 24 h 44"/>
                  <a:gd name="T32" fmla="*/ 53 w 60"/>
                  <a:gd name="T33" fmla="*/ 11 h 44"/>
                  <a:gd name="T34" fmla="*/ 49 w 60"/>
                  <a:gd name="T35" fmla="*/ 4 h 44"/>
                  <a:gd name="T36" fmla="*/ 37 w 60"/>
                  <a:gd name="T37" fmla="*/ 0 h 44"/>
                  <a:gd name="T38" fmla="*/ 28 w 60"/>
                  <a:gd name="T39" fmla="*/ 0 h 44"/>
                  <a:gd name="T40" fmla="*/ 17 w 60"/>
                  <a:gd name="T41" fmla="*/ 7 h 44"/>
                  <a:gd name="T42" fmla="*/ 7 w 60"/>
                  <a:gd name="T43" fmla="*/ 15 h 44"/>
                  <a:gd name="T44" fmla="*/ 0 w 60"/>
                  <a:gd name="T45" fmla="*/ 30 h 44"/>
                  <a:gd name="T46" fmla="*/ 0 w 60"/>
                  <a:gd name="T47" fmla="*/ 3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0" h="44">
                    <a:moveTo>
                      <a:pt x="0" y="30"/>
                    </a:moveTo>
                    <a:lnTo>
                      <a:pt x="0" y="37"/>
                    </a:lnTo>
                    <a:lnTo>
                      <a:pt x="5" y="39"/>
                    </a:lnTo>
                    <a:lnTo>
                      <a:pt x="10" y="39"/>
                    </a:lnTo>
                    <a:lnTo>
                      <a:pt x="14" y="37"/>
                    </a:lnTo>
                    <a:lnTo>
                      <a:pt x="19" y="26"/>
                    </a:lnTo>
                    <a:lnTo>
                      <a:pt x="26" y="20"/>
                    </a:lnTo>
                    <a:lnTo>
                      <a:pt x="30" y="15"/>
                    </a:lnTo>
                    <a:lnTo>
                      <a:pt x="35" y="15"/>
                    </a:lnTo>
                    <a:lnTo>
                      <a:pt x="42" y="20"/>
                    </a:lnTo>
                    <a:lnTo>
                      <a:pt x="44" y="37"/>
                    </a:lnTo>
                    <a:lnTo>
                      <a:pt x="46" y="41"/>
                    </a:lnTo>
                    <a:lnTo>
                      <a:pt x="53" y="44"/>
                    </a:lnTo>
                    <a:lnTo>
                      <a:pt x="58" y="41"/>
                    </a:lnTo>
                    <a:lnTo>
                      <a:pt x="60" y="37"/>
                    </a:lnTo>
                    <a:lnTo>
                      <a:pt x="58" y="24"/>
                    </a:lnTo>
                    <a:lnTo>
                      <a:pt x="53" y="11"/>
                    </a:lnTo>
                    <a:lnTo>
                      <a:pt x="49" y="4"/>
                    </a:lnTo>
                    <a:lnTo>
                      <a:pt x="37" y="0"/>
                    </a:lnTo>
                    <a:lnTo>
                      <a:pt x="28" y="0"/>
                    </a:lnTo>
                    <a:lnTo>
                      <a:pt x="17" y="7"/>
                    </a:lnTo>
                    <a:lnTo>
                      <a:pt x="7" y="15"/>
                    </a:lnTo>
                    <a:lnTo>
                      <a:pt x="0" y="30"/>
                    </a:lnTo>
                    <a:lnTo>
                      <a:pt x="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07269" name="Freeform 69"/>
              <p:cNvSpPr>
                <a:spLocks/>
              </p:cNvSpPr>
              <p:nvPr/>
            </p:nvSpPr>
            <p:spPr bwMode="auto">
              <a:xfrm>
                <a:off x="1357" y="3362"/>
                <a:ext cx="58" cy="50"/>
              </a:xfrm>
              <a:custGeom>
                <a:avLst/>
                <a:gdLst>
                  <a:gd name="T0" fmla="*/ 0 w 58"/>
                  <a:gd name="T1" fmla="*/ 31 h 50"/>
                  <a:gd name="T2" fmla="*/ 0 w 58"/>
                  <a:gd name="T3" fmla="*/ 37 h 50"/>
                  <a:gd name="T4" fmla="*/ 5 w 58"/>
                  <a:gd name="T5" fmla="*/ 42 h 50"/>
                  <a:gd name="T6" fmla="*/ 12 w 58"/>
                  <a:gd name="T7" fmla="*/ 42 h 50"/>
                  <a:gd name="T8" fmla="*/ 16 w 58"/>
                  <a:gd name="T9" fmla="*/ 37 h 50"/>
                  <a:gd name="T10" fmla="*/ 21 w 58"/>
                  <a:gd name="T11" fmla="*/ 26 h 50"/>
                  <a:gd name="T12" fmla="*/ 25 w 58"/>
                  <a:gd name="T13" fmla="*/ 20 h 50"/>
                  <a:gd name="T14" fmla="*/ 30 w 58"/>
                  <a:gd name="T15" fmla="*/ 15 h 50"/>
                  <a:gd name="T16" fmla="*/ 32 w 58"/>
                  <a:gd name="T17" fmla="*/ 15 h 50"/>
                  <a:gd name="T18" fmla="*/ 37 w 58"/>
                  <a:gd name="T19" fmla="*/ 18 h 50"/>
                  <a:gd name="T20" fmla="*/ 39 w 58"/>
                  <a:gd name="T21" fmla="*/ 22 h 50"/>
                  <a:gd name="T22" fmla="*/ 41 w 58"/>
                  <a:gd name="T23" fmla="*/ 31 h 50"/>
                  <a:gd name="T24" fmla="*/ 39 w 58"/>
                  <a:gd name="T25" fmla="*/ 39 h 50"/>
                  <a:gd name="T26" fmla="*/ 41 w 58"/>
                  <a:gd name="T27" fmla="*/ 46 h 50"/>
                  <a:gd name="T28" fmla="*/ 46 w 58"/>
                  <a:gd name="T29" fmla="*/ 50 h 50"/>
                  <a:gd name="T30" fmla="*/ 51 w 58"/>
                  <a:gd name="T31" fmla="*/ 48 h 50"/>
                  <a:gd name="T32" fmla="*/ 55 w 58"/>
                  <a:gd name="T33" fmla="*/ 44 h 50"/>
                  <a:gd name="T34" fmla="*/ 58 w 58"/>
                  <a:gd name="T35" fmla="*/ 26 h 50"/>
                  <a:gd name="T36" fmla="*/ 53 w 58"/>
                  <a:gd name="T37" fmla="*/ 13 h 50"/>
                  <a:gd name="T38" fmla="*/ 46 w 58"/>
                  <a:gd name="T39" fmla="*/ 5 h 50"/>
                  <a:gd name="T40" fmla="*/ 37 w 58"/>
                  <a:gd name="T41" fmla="*/ 0 h 50"/>
                  <a:gd name="T42" fmla="*/ 28 w 58"/>
                  <a:gd name="T43" fmla="*/ 0 h 50"/>
                  <a:gd name="T44" fmla="*/ 18 w 58"/>
                  <a:gd name="T45" fmla="*/ 5 h 50"/>
                  <a:gd name="T46" fmla="*/ 9 w 58"/>
                  <a:gd name="T47" fmla="*/ 15 h 50"/>
                  <a:gd name="T48" fmla="*/ 0 w 58"/>
                  <a:gd name="T49" fmla="*/ 31 h 50"/>
                  <a:gd name="T50" fmla="*/ 0 w 58"/>
                  <a:gd name="T51" fmla="*/ 3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8" h="50">
                    <a:moveTo>
                      <a:pt x="0" y="31"/>
                    </a:moveTo>
                    <a:lnTo>
                      <a:pt x="0" y="37"/>
                    </a:lnTo>
                    <a:lnTo>
                      <a:pt x="5" y="42"/>
                    </a:lnTo>
                    <a:lnTo>
                      <a:pt x="12" y="42"/>
                    </a:lnTo>
                    <a:lnTo>
                      <a:pt x="16" y="37"/>
                    </a:lnTo>
                    <a:lnTo>
                      <a:pt x="21" y="26"/>
                    </a:lnTo>
                    <a:lnTo>
                      <a:pt x="25" y="20"/>
                    </a:lnTo>
                    <a:lnTo>
                      <a:pt x="30" y="15"/>
                    </a:lnTo>
                    <a:lnTo>
                      <a:pt x="32" y="15"/>
                    </a:lnTo>
                    <a:lnTo>
                      <a:pt x="37" y="18"/>
                    </a:lnTo>
                    <a:lnTo>
                      <a:pt x="39" y="22"/>
                    </a:lnTo>
                    <a:lnTo>
                      <a:pt x="41" y="31"/>
                    </a:lnTo>
                    <a:lnTo>
                      <a:pt x="39" y="39"/>
                    </a:lnTo>
                    <a:lnTo>
                      <a:pt x="41" y="46"/>
                    </a:lnTo>
                    <a:lnTo>
                      <a:pt x="46" y="50"/>
                    </a:lnTo>
                    <a:lnTo>
                      <a:pt x="51" y="48"/>
                    </a:lnTo>
                    <a:lnTo>
                      <a:pt x="55" y="44"/>
                    </a:lnTo>
                    <a:lnTo>
                      <a:pt x="58" y="26"/>
                    </a:lnTo>
                    <a:lnTo>
                      <a:pt x="53" y="13"/>
                    </a:lnTo>
                    <a:lnTo>
                      <a:pt x="46" y="5"/>
                    </a:lnTo>
                    <a:lnTo>
                      <a:pt x="37" y="0"/>
                    </a:lnTo>
                    <a:lnTo>
                      <a:pt x="28" y="0"/>
                    </a:lnTo>
                    <a:lnTo>
                      <a:pt x="18" y="5"/>
                    </a:lnTo>
                    <a:lnTo>
                      <a:pt x="9" y="15"/>
                    </a:lnTo>
                    <a:lnTo>
                      <a:pt x="0" y="31"/>
                    </a:lnTo>
                    <a:lnTo>
                      <a:pt x="0" y="3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07270" name="Freeform 70"/>
              <p:cNvSpPr>
                <a:spLocks/>
              </p:cNvSpPr>
              <p:nvPr/>
            </p:nvSpPr>
            <p:spPr bwMode="auto">
              <a:xfrm>
                <a:off x="1265" y="3375"/>
                <a:ext cx="44" cy="61"/>
              </a:xfrm>
              <a:custGeom>
                <a:avLst/>
                <a:gdLst>
                  <a:gd name="T0" fmla="*/ 35 w 44"/>
                  <a:gd name="T1" fmla="*/ 0 h 61"/>
                  <a:gd name="T2" fmla="*/ 23 w 44"/>
                  <a:gd name="T3" fmla="*/ 2 h 61"/>
                  <a:gd name="T4" fmla="*/ 12 w 44"/>
                  <a:gd name="T5" fmla="*/ 9 h 61"/>
                  <a:gd name="T6" fmla="*/ 5 w 44"/>
                  <a:gd name="T7" fmla="*/ 16 h 61"/>
                  <a:gd name="T8" fmla="*/ 0 w 44"/>
                  <a:gd name="T9" fmla="*/ 26 h 61"/>
                  <a:gd name="T10" fmla="*/ 0 w 44"/>
                  <a:gd name="T11" fmla="*/ 35 h 61"/>
                  <a:gd name="T12" fmla="*/ 3 w 44"/>
                  <a:gd name="T13" fmla="*/ 44 h 61"/>
                  <a:gd name="T14" fmla="*/ 9 w 44"/>
                  <a:gd name="T15" fmla="*/ 52 h 61"/>
                  <a:gd name="T16" fmla="*/ 19 w 44"/>
                  <a:gd name="T17" fmla="*/ 61 h 61"/>
                  <a:gd name="T18" fmla="*/ 25 w 44"/>
                  <a:gd name="T19" fmla="*/ 61 h 61"/>
                  <a:gd name="T20" fmla="*/ 30 w 44"/>
                  <a:gd name="T21" fmla="*/ 59 h 61"/>
                  <a:gd name="T22" fmla="*/ 32 w 44"/>
                  <a:gd name="T23" fmla="*/ 52 h 61"/>
                  <a:gd name="T24" fmla="*/ 28 w 44"/>
                  <a:gd name="T25" fmla="*/ 48 h 61"/>
                  <a:gd name="T26" fmla="*/ 19 w 44"/>
                  <a:gd name="T27" fmla="*/ 39 h 61"/>
                  <a:gd name="T28" fmla="*/ 16 w 44"/>
                  <a:gd name="T29" fmla="*/ 29 h 61"/>
                  <a:gd name="T30" fmla="*/ 23 w 44"/>
                  <a:gd name="T31" fmla="*/ 20 h 61"/>
                  <a:gd name="T32" fmla="*/ 37 w 44"/>
                  <a:gd name="T33" fmla="*/ 16 h 61"/>
                  <a:gd name="T34" fmla="*/ 42 w 44"/>
                  <a:gd name="T35" fmla="*/ 13 h 61"/>
                  <a:gd name="T36" fmla="*/ 44 w 44"/>
                  <a:gd name="T37" fmla="*/ 7 h 61"/>
                  <a:gd name="T38" fmla="*/ 42 w 44"/>
                  <a:gd name="T39" fmla="*/ 2 h 61"/>
                  <a:gd name="T40" fmla="*/ 35 w 44"/>
                  <a:gd name="T41" fmla="*/ 0 h 61"/>
                  <a:gd name="T42" fmla="*/ 35 w 44"/>
                  <a:gd name="T43"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61">
                    <a:moveTo>
                      <a:pt x="35" y="0"/>
                    </a:moveTo>
                    <a:lnTo>
                      <a:pt x="23" y="2"/>
                    </a:lnTo>
                    <a:lnTo>
                      <a:pt x="12" y="9"/>
                    </a:lnTo>
                    <a:lnTo>
                      <a:pt x="5" y="16"/>
                    </a:lnTo>
                    <a:lnTo>
                      <a:pt x="0" y="26"/>
                    </a:lnTo>
                    <a:lnTo>
                      <a:pt x="0" y="35"/>
                    </a:lnTo>
                    <a:lnTo>
                      <a:pt x="3" y="44"/>
                    </a:lnTo>
                    <a:lnTo>
                      <a:pt x="9" y="52"/>
                    </a:lnTo>
                    <a:lnTo>
                      <a:pt x="19" y="61"/>
                    </a:lnTo>
                    <a:lnTo>
                      <a:pt x="25" y="61"/>
                    </a:lnTo>
                    <a:lnTo>
                      <a:pt x="30" y="59"/>
                    </a:lnTo>
                    <a:lnTo>
                      <a:pt x="32" y="52"/>
                    </a:lnTo>
                    <a:lnTo>
                      <a:pt x="28" y="48"/>
                    </a:lnTo>
                    <a:lnTo>
                      <a:pt x="19" y="39"/>
                    </a:lnTo>
                    <a:lnTo>
                      <a:pt x="16" y="29"/>
                    </a:lnTo>
                    <a:lnTo>
                      <a:pt x="23" y="20"/>
                    </a:lnTo>
                    <a:lnTo>
                      <a:pt x="37" y="16"/>
                    </a:lnTo>
                    <a:lnTo>
                      <a:pt x="42" y="13"/>
                    </a:lnTo>
                    <a:lnTo>
                      <a:pt x="44" y="7"/>
                    </a:lnTo>
                    <a:lnTo>
                      <a:pt x="42" y="2"/>
                    </a:lnTo>
                    <a:lnTo>
                      <a:pt x="35" y="0"/>
                    </a:lnTo>
                    <a:lnTo>
                      <a:pt x="3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07271" name="Freeform 71"/>
              <p:cNvSpPr>
                <a:spLocks/>
              </p:cNvSpPr>
              <p:nvPr/>
            </p:nvSpPr>
            <p:spPr bwMode="auto">
              <a:xfrm>
                <a:off x="1463" y="3464"/>
                <a:ext cx="41" cy="20"/>
              </a:xfrm>
              <a:custGeom>
                <a:avLst/>
                <a:gdLst>
                  <a:gd name="T0" fmla="*/ 0 w 41"/>
                  <a:gd name="T1" fmla="*/ 20 h 20"/>
                  <a:gd name="T2" fmla="*/ 7 w 41"/>
                  <a:gd name="T3" fmla="*/ 9 h 20"/>
                  <a:gd name="T4" fmla="*/ 16 w 41"/>
                  <a:gd name="T5" fmla="*/ 3 h 20"/>
                  <a:gd name="T6" fmla="*/ 27 w 41"/>
                  <a:gd name="T7" fmla="*/ 0 h 20"/>
                  <a:gd name="T8" fmla="*/ 41 w 41"/>
                  <a:gd name="T9" fmla="*/ 3 h 20"/>
                  <a:gd name="T10" fmla="*/ 0 w 41"/>
                  <a:gd name="T11" fmla="*/ 20 h 20"/>
                </a:gdLst>
                <a:ahLst/>
                <a:cxnLst>
                  <a:cxn ang="0">
                    <a:pos x="T0" y="T1"/>
                  </a:cxn>
                  <a:cxn ang="0">
                    <a:pos x="T2" y="T3"/>
                  </a:cxn>
                  <a:cxn ang="0">
                    <a:pos x="T4" y="T5"/>
                  </a:cxn>
                  <a:cxn ang="0">
                    <a:pos x="T6" y="T7"/>
                  </a:cxn>
                  <a:cxn ang="0">
                    <a:pos x="T8" y="T9"/>
                  </a:cxn>
                  <a:cxn ang="0">
                    <a:pos x="T10" y="T11"/>
                  </a:cxn>
                </a:cxnLst>
                <a:rect l="0" t="0" r="r" b="b"/>
                <a:pathLst>
                  <a:path w="41" h="20">
                    <a:moveTo>
                      <a:pt x="0" y="20"/>
                    </a:moveTo>
                    <a:lnTo>
                      <a:pt x="7" y="9"/>
                    </a:lnTo>
                    <a:lnTo>
                      <a:pt x="16" y="3"/>
                    </a:lnTo>
                    <a:lnTo>
                      <a:pt x="27" y="0"/>
                    </a:lnTo>
                    <a:lnTo>
                      <a:pt x="41" y="3"/>
                    </a:lnTo>
                    <a:lnTo>
                      <a:pt x="0"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07272" name="Freeform 72"/>
              <p:cNvSpPr>
                <a:spLocks/>
              </p:cNvSpPr>
              <p:nvPr/>
            </p:nvSpPr>
            <p:spPr bwMode="auto">
              <a:xfrm>
                <a:off x="1454" y="3456"/>
                <a:ext cx="57" cy="34"/>
              </a:xfrm>
              <a:custGeom>
                <a:avLst/>
                <a:gdLst>
                  <a:gd name="T0" fmla="*/ 18 w 57"/>
                  <a:gd name="T1" fmla="*/ 4 h 34"/>
                  <a:gd name="T2" fmla="*/ 9 w 57"/>
                  <a:gd name="T3" fmla="*/ 13 h 34"/>
                  <a:gd name="T4" fmla="*/ 0 w 57"/>
                  <a:gd name="T5" fmla="*/ 24 h 34"/>
                  <a:gd name="T6" fmla="*/ 2 w 57"/>
                  <a:gd name="T7" fmla="*/ 30 h 34"/>
                  <a:gd name="T8" fmla="*/ 6 w 57"/>
                  <a:gd name="T9" fmla="*/ 34 h 34"/>
                  <a:gd name="T10" fmla="*/ 13 w 57"/>
                  <a:gd name="T11" fmla="*/ 34 h 34"/>
                  <a:gd name="T12" fmla="*/ 18 w 57"/>
                  <a:gd name="T13" fmla="*/ 30 h 34"/>
                  <a:gd name="T14" fmla="*/ 20 w 57"/>
                  <a:gd name="T15" fmla="*/ 24 h 34"/>
                  <a:gd name="T16" fmla="*/ 27 w 57"/>
                  <a:gd name="T17" fmla="*/ 19 h 34"/>
                  <a:gd name="T18" fmla="*/ 36 w 57"/>
                  <a:gd name="T19" fmla="*/ 17 h 34"/>
                  <a:gd name="T20" fmla="*/ 48 w 57"/>
                  <a:gd name="T21" fmla="*/ 17 h 34"/>
                  <a:gd name="T22" fmla="*/ 52 w 57"/>
                  <a:gd name="T23" fmla="*/ 17 h 34"/>
                  <a:gd name="T24" fmla="*/ 57 w 57"/>
                  <a:gd name="T25" fmla="*/ 13 h 34"/>
                  <a:gd name="T26" fmla="*/ 57 w 57"/>
                  <a:gd name="T27" fmla="*/ 6 h 34"/>
                  <a:gd name="T28" fmla="*/ 52 w 57"/>
                  <a:gd name="T29" fmla="*/ 4 h 34"/>
                  <a:gd name="T30" fmla="*/ 34 w 57"/>
                  <a:gd name="T31" fmla="*/ 0 h 34"/>
                  <a:gd name="T32" fmla="*/ 18 w 57"/>
                  <a:gd name="T33" fmla="*/ 4 h 34"/>
                  <a:gd name="T34" fmla="*/ 18 w 57"/>
                  <a:gd name="T35" fmla="*/ 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34">
                    <a:moveTo>
                      <a:pt x="18" y="4"/>
                    </a:moveTo>
                    <a:lnTo>
                      <a:pt x="9" y="13"/>
                    </a:lnTo>
                    <a:lnTo>
                      <a:pt x="0" y="24"/>
                    </a:lnTo>
                    <a:lnTo>
                      <a:pt x="2" y="30"/>
                    </a:lnTo>
                    <a:lnTo>
                      <a:pt x="6" y="34"/>
                    </a:lnTo>
                    <a:lnTo>
                      <a:pt x="13" y="34"/>
                    </a:lnTo>
                    <a:lnTo>
                      <a:pt x="18" y="30"/>
                    </a:lnTo>
                    <a:lnTo>
                      <a:pt x="20" y="24"/>
                    </a:lnTo>
                    <a:lnTo>
                      <a:pt x="27" y="19"/>
                    </a:lnTo>
                    <a:lnTo>
                      <a:pt x="36" y="17"/>
                    </a:lnTo>
                    <a:lnTo>
                      <a:pt x="48" y="17"/>
                    </a:lnTo>
                    <a:lnTo>
                      <a:pt x="52" y="17"/>
                    </a:lnTo>
                    <a:lnTo>
                      <a:pt x="57" y="13"/>
                    </a:lnTo>
                    <a:lnTo>
                      <a:pt x="57" y="6"/>
                    </a:lnTo>
                    <a:lnTo>
                      <a:pt x="52" y="4"/>
                    </a:lnTo>
                    <a:lnTo>
                      <a:pt x="34" y="0"/>
                    </a:lnTo>
                    <a:lnTo>
                      <a:pt x="18" y="4"/>
                    </a:lnTo>
                    <a:lnTo>
                      <a:pt x="18"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07273" name="Freeform 73"/>
              <p:cNvSpPr>
                <a:spLocks/>
              </p:cNvSpPr>
              <p:nvPr/>
            </p:nvSpPr>
            <p:spPr bwMode="auto">
              <a:xfrm>
                <a:off x="1201" y="3456"/>
                <a:ext cx="193" cy="134"/>
              </a:xfrm>
              <a:custGeom>
                <a:avLst/>
                <a:gdLst>
                  <a:gd name="T0" fmla="*/ 16 w 193"/>
                  <a:gd name="T1" fmla="*/ 0 h 134"/>
                  <a:gd name="T2" fmla="*/ 7 w 193"/>
                  <a:gd name="T3" fmla="*/ 2 h 134"/>
                  <a:gd name="T4" fmla="*/ 2 w 193"/>
                  <a:gd name="T5" fmla="*/ 8 h 134"/>
                  <a:gd name="T6" fmla="*/ 0 w 193"/>
                  <a:gd name="T7" fmla="*/ 39 h 134"/>
                  <a:gd name="T8" fmla="*/ 2 w 193"/>
                  <a:gd name="T9" fmla="*/ 65 h 134"/>
                  <a:gd name="T10" fmla="*/ 11 w 193"/>
                  <a:gd name="T11" fmla="*/ 84 h 134"/>
                  <a:gd name="T12" fmla="*/ 23 w 193"/>
                  <a:gd name="T13" fmla="*/ 104 h 134"/>
                  <a:gd name="T14" fmla="*/ 39 w 193"/>
                  <a:gd name="T15" fmla="*/ 117 h 134"/>
                  <a:gd name="T16" fmla="*/ 57 w 193"/>
                  <a:gd name="T17" fmla="*/ 126 h 134"/>
                  <a:gd name="T18" fmla="*/ 76 w 193"/>
                  <a:gd name="T19" fmla="*/ 132 h 134"/>
                  <a:gd name="T20" fmla="*/ 99 w 193"/>
                  <a:gd name="T21" fmla="*/ 134 h 134"/>
                  <a:gd name="T22" fmla="*/ 119 w 193"/>
                  <a:gd name="T23" fmla="*/ 132 h 134"/>
                  <a:gd name="T24" fmla="*/ 138 w 193"/>
                  <a:gd name="T25" fmla="*/ 123 h 134"/>
                  <a:gd name="T26" fmla="*/ 152 w 193"/>
                  <a:gd name="T27" fmla="*/ 113 h 134"/>
                  <a:gd name="T28" fmla="*/ 165 w 193"/>
                  <a:gd name="T29" fmla="*/ 97 h 134"/>
                  <a:gd name="T30" fmla="*/ 184 w 193"/>
                  <a:gd name="T31" fmla="*/ 63 h 134"/>
                  <a:gd name="T32" fmla="*/ 193 w 193"/>
                  <a:gd name="T33" fmla="*/ 30 h 134"/>
                  <a:gd name="T34" fmla="*/ 193 w 193"/>
                  <a:gd name="T35" fmla="*/ 21 h 134"/>
                  <a:gd name="T36" fmla="*/ 193 w 193"/>
                  <a:gd name="T37" fmla="*/ 17 h 134"/>
                  <a:gd name="T38" fmla="*/ 181 w 193"/>
                  <a:gd name="T39" fmla="*/ 15 h 134"/>
                  <a:gd name="T40" fmla="*/ 135 w 193"/>
                  <a:gd name="T41" fmla="*/ 8 h 134"/>
                  <a:gd name="T42" fmla="*/ 85 w 193"/>
                  <a:gd name="T43" fmla="*/ 4 h 134"/>
                  <a:gd name="T44" fmla="*/ 64 w 193"/>
                  <a:gd name="T45" fmla="*/ 4 h 134"/>
                  <a:gd name="T46" fmla="*/ 44 w 193"/>
                  <a:gd name="T47" fmla="*/ 2 h 134"/>
                  <a:gd name="T48" fmla="*/ 27 w 193"/>
                  <a:gd name="T49" fmla="*/ 2 h 134"/>
                  <a:gd name="T50" fmla="*/ 16 w 193"/>
                  <a:gd name="T51" fmla="*/ 0 h 134"/>
                  <a:gd name="T52" fmla="*/ 16 w 193"/>
                  <a:gd name="T53" fmla="*/ 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3" h="134">
                    <a:moveTo>
                      <a:pt x="16" y="0"/>
                    </a:moveTo>
                    <a:lnTo>
                      <a:pt x="7" y="2"/>
                    </a:lnTo>
                    <a:lnTo>
                      <a:pt x="2" y="8"/>
                    </a:lnTo>
                    <a:lnTo>
                      <a:pt x="0" y="39"/>
                    </a:lnTo>
                    <a:lnTo>
                      <a:pt x="2" y="65"/>
                    </a:lnTo>
                    <a:lnTo>
                      <a:pt x="11" y="84"/>
                    </a:lnTo>
                    <a:lnTo>
                      <a:pt x="23" y="104"/>
                    </a:lnTo>
                    <a:lnTo>
                      <a:pt x="39" y="117"/>
                    </a:lnTo>
                    <a:lnTo>
                      <a:pt x="57" y="126"/>
                    </a:lnTo>
                    <a:lnTo>
                      <a:pt x="76" y="132"/>
                    </a:lnTo>
                    <a:lnTo>
                      <a:pt x="99" y="134"/>
                    </a:lnTo>
                    <a:lnTo>
                      <a:pt x="119" y="132"/>
                    </a:lnTo>
                    <a:lnTo>
                      <a:pt x="138" y="123"/>
                    </a:lnTo>
                    <a:lnTo>
                      <a:pt x="152" y="113"/>
                    </a:lnTo>
                    <a:lnTo>
                      <a:pt x="165" y="97"/>
                    </a:lnTo>
                    <a:lnTo>
                      <a:pt x="184" y="63"/>
                    </a:lnTo>
                    <a:lnTo>
                      <a:pt x="193" y="30"/>
                    </a:lnTo>
                    <a:lnTo>
                      <a:pt x="193" y="21"/>
                    </a:lnTo>
                    <a:lnTo>
                      <a:pt x="193" y="17"/>
                    </a:lnTo>
                    <a:lnTo>
                      <a:pt x="181" y="15"/>
                    </a:lnTo>
                    <a:lnTo>
                      <a:pt x="135" y="8"/>
                    </a:lnTo>
                    <a:lnTo>
                      <a:pt x="85" y="4"/>
                    </a:lnTo>
                    <a:lnTo>
                      <a:pt x="64" y="4"/>
                    </a:lnTo>
                    <a:lnTo>
                      <a:pt x="44" y="2"/>
                    </a:lnTo>
                    <a:lnTo>
                      <a:pt x="27" y="2"/>
                    </a:lnTo>
                    <a:lnTo>
                      <a:pt x="16" y="0"/>
                    </a:lnTo>
                    <a:lnTo>
                      <a:pt x="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07274" name="Freeform 74"/>
              <p:cNvSpPr>
                <a:spLocks/>
              </p:cNvSpPr>
              <p:nvPr/>
            </p:nvSpPr>
            <p:spPr bwMode="auto">
              <a:xfrm>
                <a:off x="1242" y="3519"/>
                <a:ext cx="115" cy="54"/>
              </a:xfrm>
              <a:custGeom>
                <a:avLst/>
                <a:gdLst>
                  <a:gd name="T0" fmla="*/ 5 w 115"/>
                  <a:gd name="T1" fmla="*/ 21 h 54"/>
                  <a:gd name="T2" fmla="*/ 0 w 115"/>
                  <a:gd name="T3" fmla="*/ 30 h 54"/>
                  <a:gd name="T4" fmla="*/ 0 w 115"/>
                  <a:gd name="T5" fmla="*/ 34 h 54"/>
                  <a:gd name="T6" fmla="*/ 5 w 115"/>
                  <a:gd name="T7" fmla="*/ 39 h 54"/>
                  <a:gd name="T8" fmla="*/ 12 w 115"/>
                  <a:gd name="T9" fmla="*/ 43 h 54"/>
                  <a:gd name="T10" fmla="*/ 26 w 115"/>
                  <a:gd name="T11" fmla="*/ 50 h 54"/>
                  <a:gd name="T12" fmla="*/ 46 w 115"/>
                  <a:gd name="T13" fmla="*/ 54 h 54"/>
                  <a:gd name="T14" fmla="*/ 74 w 115"/>
                  <a:gd name="T15" fmla="*/ 50 h 54"/>
                  <a:gd name="T16" fmla="*/ 92 w 115"/>
                  <a:gd name="T17" fmla="*/ 43 h 54"/>
                  <a:gd name="T18" fmla="*/ 104 w 115"/>
                  <a:gd name="T19" fmla="*/ 32 h 54"/>
                  <a:gd name="T20" fmla="*/ 111 w 115"/>
                  <a:gd name="T21" fmla="*/ 21 h 54"/>
                  <a:gd name="T22" fmla="*/ 113 w 115"/>
                  <a:gd name="T23" fmla="*/ 15 h 54"/>
                  <a:gd name="T24" fmla="*/ 115 w 115"/>
                  <a:gd name="T25" fmla="*/ 8 h 54"/>
                  <a:gd name="T26" fmla="*/ 111 w 115"/>
                  <a:gd name="T27" fmla="*/ 6 h 54"/>
                  <a:gd name="T28" fmla="*/ 106 w 115"/>
                  <a:gd name="T29" fmla="*/ 6 h 54"/>
                  <a:gd name="T30" fmla="*/ 97 w 115"/>
                  <a:gd name="T31" fmla="*/ 2 h 54"/>
                  <a:gd name="T32" fmla="*/ 85 w 115"/>
                  <a:gd name="T33" fmla="*/ 0 h 54"/>
                  <a:gd name="T34" fmla="*/ 71 w 115"/>
                  <a:gd name="T35" fmla="*/ 0 h 54"/>
                  <a:gd name="T36" fmla="*/ 55 w 115"/>
                  <a:gd name="T37" fmla="*/ 0 h 54"/>
                  <a:gd name="T38" fmla="*/ 37 w 115"/>
                  <a:gd name="T39" fmla="*/ 2 h 54"/>
                  <a:gd name="T40" fmla="*/ 21 w 115"/>
                  <a:gd name="T41" fmla="*/ 11 h 54"/>
                  <a:gd name="T42" fmla="*/ 5 w 115"/>
                  <a:gd name="T43" fmla="*/ 21 h 54"/>
                  <a:gd name="T44" fmla="*/ 5 w 115"/>
                  <a:gd name="T45"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5" h="54">
                    <a:moveTo>
                      <a:pt x="5" y="21"/>
                    </a:moveTo>
                    <a:lnTo>
                      <a:pt x="0" y="30"/>
                    </a:lnTo>
                    <a:lnTo>
                      <a:pt x="0" y="34"/>
                    </a:lnTo>
                    <a:lnTo>
                      <a:pt x="5" y="39"/>
                    </a:lnTo>
                    <a:lnTo>
                      <a:pt x="12" y="43"/>
                    </a:lnTo>
                    <a:lnTo>
                      <a:pt x="26" y="50"/>
                    </a:lnTo>
                    <a:lnTo>
                      <a:pt x="46" y="54"/>
                    </a:lnTo>
                    <a:lnTo>
                      <a:pt x="74" y="50"/>
                    </a:lnTo>
                    <a:lnTo>
                      <a:pt x="92" y="43"/>
                    </a:lnTo>
                    <a:lnTo>
                      <a:pt x="104" y="32"/>
                    </a:lnTo>
                    <a:lnTo>
                      <a:pt x="111" y="21"/>
                    </a:lnTo>
                    <a:lnTo>
                      <a:pt x="113" y="15"/>
                    </a:lnTo>
                    <a:lnTo>
                      <a:pt x="115" y="8"/>
                    </a:lnTo>
                    <a:lnTo>
                      <a:pt x="111" y="6"/>
                    </a:lnTo>
                    <a:lnTo>
                      <a:pt x="106" y="6"/>
                    </a:lnTo>
                    <a:lnTo>
                      <a:pt x="97" y="2"/>
                    </a:lnTo>
                    <a:lnTo>
                      <a:pt x="85" y="0"/>
                    </a:lnTo>
                    <a:lnTo>
                      <a:pt x="71" y="0"/>
                    </a:lnTo>
                    <a:lnTo>
                      <a:pt x="55" y="0"/>
                    </a:lnTo>
                    <a:lnTo>
                      <a:pt x="37" y="2"/>
                    </a:lnTo>
                    <a:lnTo>
                      <a:pt x="21" y="11"/>
                    </a:lnTo>
                    <a:lnTo>
                      <a:pt x="5" y="21"/>
                    </a:lnTo>
                    <a:lnTo>
                      <a:pt x="5" y="21"/>
                    </a:lnTo>
                    <a:close/>
                  </a:path>
                </a:pathLst>
              </a:cu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07275" name="Freeform 75"/>
              <p:cNvSpPr>
                <a:spLocks/>
              </p:cNvSpPr>
              <p:nvPr/>
            </p:nvSpPr>
            <p:spPr bwMode="auto">
              <a:xfrm>
                <a:off x="1649" y="3508"/>
                <a:ext cx="126" cy="78"/>
              </a:xfrm>
              <a:custGeom>
                <a:avLst/>
                <a:gdLst>
                  <a:gd name="T0" fmla="*/ 0 w 126"/>
                  <a:gd name="T1" fmla="*/ 13 h 78"/>
                  <a:gd name="T2" fmla="*/ 0 w 126"/>
                  <a:gd name="T3" fmla="*/ 4 h 78"/>
                  <a:gd name="T4" fmla="*/ 0 w 126"/>
                  <a:gd name="T5" fmla="*/ 0 h 78"/>
                  <a:gd name="T6" fmla="*/ 5 w 126"/>
                  <a:gd name="T7" fmla="*/ 0 h 78"/>
                  <a:gd name="T8" fmla="*/ 12 w 126"/>
                  <a:gd name="T9" fmla="*/ 0 h 78"/>
                  <a:gd name="T10" fmla="*/ 21 w 126"/>
                  <a:gd name="T11" fmla="*/ 0 h 78"/>
                  <a:gd name="T12" fmla="*/ 35 w 126"/>
                  <a:gd name="T13" fmla="*/ 0 h 78"/>
                  <a:gd name="T14" fmla="*/ 48 w 126"/>
                  <a:gd name="T15" fmla="*/ 2 h 78"/>
                  <a:gd name="T16" fmla="*/ 57 w 126"/>
                  <a:gd name="T17" fmla="*/ 2 h 78"/>
                  <a:gd name="T18" fmla="*/ 62 w 126"/>
                  <a:gd name="T19" fmla="*/ 2 h 78"/>
                  <a:gd name="T20" fmla="*/ 69 w 126"/>
                  <a:gd name="T21" fmla="*/ 2 h 78"/>
                  <a:gd name="T22" fmla="*/ 85 w 126"/>
                  <a:gd name="T23" fmla="*/ 4 h 78"/>
                  <a:gd name="T24" fmla="*/ 103 w 126"/>
                  <a:gd name="T25" fmla="*/ 6 h 78"/>
                  <a:gd name="T26" fmla="*/ 110 w 126"/>
                  <a:gd name="T27" fmla="*/ 8 h 78"/>
                  <a:gd name="T28" fmla="*/ 115 w 126"/>
                  <a:gd name="T29" fmla="*/ 8 h 78"/>
                  <a:gd name="T30" fmla="*/ 124 w 126"/>
                  <a:gd name="T31" fmla="*/ 8 h 78"/>
                  <a:gd name="T32" fmla="*/ 126 w 126"/>
                  <a:gd name="T33" fmla="*/ 13 h 78"/>
                  <a:gd name="T34" fmla="*/ 124 w 126"/>
                  <a:gd name="T35" fmla="*/ 22 h 78"/>
                  <a:gd name="T36" fmla="*/ 122 w 126"/>
                  <a:gd name="T37" fmla="*/ 26 h 78"/>
                  <a:gd name="T38" fmla="*/ 115 w 126"/>
                  <a:gd name="T39" fmla="*/ 35 h 78"/>
                  <a:gd name="T40" fmla="*/ 99 w 126"/>
                  <a:gd name="T41" fmla="*/ 56 h 78"/>
                  <a:gd name="T42" fmla="*/ 90 w 126"/>
                  <a:gd name="T43" fmla="*/ 65 h 78"/>
                  <a:gd name="T44" fmla="*/ 78 w 126"/>
                  <a:gd name="T45" fmla="*/ 71 h 78"/>
                  <a:gd name="T46" fmla="*/ 67 w 126"/>
                  <a:gd name="T47" fmla="*/ 78 h 78"/>
                  <a:gd name="T48" fmla="*/ 53 w 126"/>
                  <a:gd name="T49" fmla="*/ 78 h 78"/>
                  <a:gd name="T50" fmla="*/ 30 w 126"/>
                  <a:gd name="T51" fmla="*/ 71 h 78"/>
                  <a:gd name="T52" fmla="*/ 16 w 126"/>
                  <a:gd name="T53" fmla="*/ 56 h 78"/>
                  <a:gd name="T54" fmla="*/ 7 w 126"/>
                  <a:gd name="T55" fmla="*/ 37 h 78"/>
                  <a:gd name="T56" fmla="*/ 0 w 126"/>
                  <a:gd name="T57" fmla="*/ 13 h 78"/>
                  <a:gd name="T58" fmla="*/ 0 w 126"/>
                  <a:gd name="T59" fmla="*/ 1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6" h="78">
                    <a:moveTo>
                      <a:pt x="0" y="13"/>
                    </a:moveTo>
                    <a:lnTo>
                      <a:pt x="0" y="4"/>
                    </a:lnTo>
                    <a:lnTo>
                      <a:pt x="0" y="0"/>
                    </a:lnTo>
                    <a:lnTo>
                      <a:pt x="5" y="0"/>
                    </a:lnTo>
                    <a:lnTo>
                      <a:pt x="12" y="0"/>
                    </a:lnTo>
                    <a:lnTo>
                      <a:pt x="21" y="0"/>
                    </a:lnTo>
                    <a:lnTo>
                      <a:pt x="35" y="0"/>
                    </a:lnTo>
                    <a:lnTo>
                      <a:pt x="48" y="2"/>
                    </a:lnTo>
                    <a:lnTo>
                      <a:pt x="57" y="2"/>
                    </a:lnTo>
                    <a:lnTo>
                      <a:pt x="62" y="2"/>
                    </a:lnTo>
                    <a:lnTo>
                      <a:pt x="69" y="2"/>
                    </a:lnTo>
                    <a:lnTo>
                      <a:pt x="85" y="4"/>
                    </a:lnTo>
                    <a:lnTo>
                      <a:pt x="103" y="6"/>
                    </a:lnTo>
                    <a:lnTo>
                      <a:pt x="110" y="8"/>
                    </a:lnTo>
                    <a:lnTo>
                      <a:pt x="115" y="8"/>
                    </a:lnTo>
                    <a:lnTo>
                      <a:pt x="124" y="8"/>
                    </a:lnTo>
                    <a:lnTo>
                      <a:pt x="126" y="13"/>
                    </a:lnTo>
                    <a:lnTo>
                      <a:pt x="124" y="22"/>
                    </a:lnTo>
                    <a:lnTo>
                      <a:pt x="122" y="26"/>
                    </a:lnTo>
                    <a:lnTo>
                      <a:pt x="115" y="35"/>
                    </a:lnTo>
                    <a:lnTo>
                      <a:pt x="99" y="56"/>
                    </a:lnTo>
                    <a:lnTo>
                      <a:pt x="90" y="65"/>
                    </a:lnTo>
                    <a:lnTo>
                      <a:pt x="78" y="71"/>
                    </a:lnTo>
                    <a:lnTo>
                      <a:pt x="67" y="78"/>
                    </a:lnTo>
                    <a:lnTo>
                      <a:pt x="53" y="78"/>
                    </a:lnTo>
                    <a:lnTo>
                      <a:pt x="30" y="71"/>
                    </a:lnTo>
                    <a:lnTo>
                      <a:pt x="16" y="56"/>
                    </a:lnTo>
                    <a:lnTo>
                      <a:pt x="7" y="37"/>
                    </a:lnTo>
                    <a:lnTo>
                      <a:pt x="0" y="13"/>
                    </a:lnTo>
                    <a:lnTo>
                      <a:pt x="0"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07276" name="Freeform 76"/>
              <p:cNvSpPr>
                <a:spLocks/>
              </p:cNvSpPr>
              <p:nvPr/>
            </p:nvSpPr>
            <p:spPr bwMode="auto">
              <a:xfrm>
                <a:off x="1690" y="3543"/>
                <a:ext cx="65" cy="30"/>
              </a:xfrm>
              <a:custGeom>
                <a:avLst/>
                <a:gdLst>
                  <a:gd name="T0" fmla="*/ 7 w 65"/>
                  <a:gd name="T1" fmla="*/ 21 h 30"/>
                  <a:gd name="T2" fmla="*/ 3 w 65"/>
                  <a:gd name="T3" fmla="*/ 19 h 30"/>
                  <a:gd name="T4" fmla="*/ 0 w 65"/>
                  <a:gd name="T5" fmla="*/ 15 h 30"/>
                  <a:gd name="T6" fmla="*/ 3 w 65"/>
                  <a:gd name="T7" fmla="*/ 13 h 30"/>
                  <a:gd name="T8" fmla="*/ 7 w 65"/>
                  <a:gd name="T9" fmla="*/ 10 h 30"/>
                  <a:gd name="T10" fmla="*/ 14 w 65"/>
                  <a:gd name="T11" fmla="*/ 10 h 30"/>
                  <a:gd name="T12" fmla="*/ 21 w 65"/>
                  <a:gd name="T13" fmla="*/ 8 h 30"/>
                  <a:gd name="T14" fmla="*/ 30 w 65"/>
                  <a:gd name="T15" fmla="*/ 4 h 30"/>
                  <a:gd name="T16" fmla="*/ 37 w 65"/>
                  <a:gd name="T17" fmla="*/ 2 h 30"/>
                  <a:gd name="T18" fmla="*/ 46 w 65"/>
                  <a:gd name="T19" fmla="*/ 2 h 30"/>
                  <a:gd name="T20" fmla="*/ 53 w 65"/>
                  <a:gd name="T21" fmla="*/ 0 h 30"/>
                  <a:gd name="T22" fmla="*/ 58 w 65"/>
                  <a:gd name="T23" fmla="*/ 0 h 30"/>
                  <a:gd name="T24" fmla="*/ 62 w 65"/>
                  <a:gd name="T25" fmla="*/ 0 h 30"/>
                  <a:gd name="T26" fmla="*/ 65 w 65"/>
                  <a:gd name="T27" fmla="*/ 2 h 30"/>
                  <a:gd name="T28" fmla="*/ 62 w 65"/>
                  <a:gd name="T29" fmla="*/ 6 h 30"/>
                  <a:gd name="T30" fmla="*/ 58 w 65"/>
                  <a:gd name="T31" fmla="*/ 10 h 30"/>
                  <a:gd name="T32" fmla="*/ 51 w 65"/>
                  <a:gd name="T33" fmla="*/ 17 h 30"/>
                  <a:gd name="T34" fmla="*/ 44 w 65"/>
                  <a:gd name="T35" fmla="*/ 23 h 30"/>
                  <a:gd name="T36" fmla="*/ 39 w 65"/>
                  <a:gd name="T37" fmla="*/ 26 h 30"/>
                  <a:gd name="T38" fmla="*/ 35 w 65"/>
                  <a:gd name="T39" fmla="*/ 28 h 30"/>
                  <a:gd name="T40" fmla="*/ 28 w 65"/>
                  <a:gd name="T41" fmla="*/ 30 h 30"/>
                  <a:gd name="T42" fmla="*/ 19 w 65"/>
                  <a:gd name="T43" fmla="*/ 28 h 30"/>
                  <a:gd name="T44" fmla="*/ 7 w 65"/>
                  <a:gd name="T45" fmla="*/ 21 h 30"/>
                  <a:gd name="T46" fmla="*/ 7 w 65"/>
                  <a:gd name="T47"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5" h="30">
                    <a:moveTo>
                      <a:pt x="7" y="21"/>
                    </a:moveTo>
                    <a:lnTo>
                      <a:pt x="3" y="19"/>
                    </a:lnTo>
                    <a:lnTo>
                      <a:pt x="0" y="15"/>
                    </a:lnTo>
                    <a:lnTo>
                      <a:pt x="3" y="13"/>
                    </a:lnTo>
                    <a:lnTo>
                      <a:pt x="7" y="10"/>
                    </a:lnTo>
                    <a:lnTo>
                      <a:pt x="14" y="10"/>
                    </a:lnTo>
                    <a:lnTo>
                      <a:pt x="21" y="8"/>
                    </a:lnTo>
                    <a:lnTo>
                      <a:pt x="30" y="4"/>
                    </a:lnTo>
                    <a:lnTo>
                      <a:pt x="37" y="2"/>
                    </a:lnTo>
                    <a:lnTo>
                      <a:pt x="46" y="2"/>
                    </a:lnTo>
                    <a:lnTo>
                      <a:pt x="53" y="0"/>
                    </a:lnTo>
                    <a:lnTo>
                      <a:pt x="58" y="0"/>
                    </a:lnTo>
                    <a:lnTo>
                      <a:pt x="62" y="0"/>
                    </a:lnTo>
                    <a:lnTo>
                      <a:pt x="65" y="2"/>
                    </a:lnTo>
                    <a:lnTo>
                      <a:pt x="62" y="6"/>
                    </a:lnTo>
                    <a:lnTo>
                      <a:pt x="58" y="10"/>
                    </a:lnTo>
                    <a:lnTo>
                      <a:pt x="51" y="17"/>
                    </a:lnTo>
                    <a:lnTo>
                      <a:pt x="44" y="23"/>
                    </a:lnTo>
                    <a:lnTo>
                      <a:pt x="39" y="26"/>
                    </a:lnTo>
                    <a:lnTo>
                      <a:pt x="35" y="28"/>
                    </a:lnTo>
                    <a:lnTo>
                      <a:pt x="28" y="30"/>
                    </a:lnTo>
                    <a:lnTo>
                      <a:pt x="19" y="28"/>
                    </a:lnTo>
                    <a:lnTo>
                      <a:pt x="7" y="21"/>
                    </a:lnTo>
                    <a:lnTo>
                      <a:pt x="7" y="21"/>
                    </a:lnTo>
                    <a:close/>
                  </a:path>
                </a:pathLst>
              </a:cu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
        <p:nvSpPr>
          <p:cNvPr id="307277" name="Text Box 77"/>
          <p:cNvSpPr txBox="1">
            <a:spLocks noChangeArrowheads="1"/>
          </p:cNvSpPr>
          <p:nvPr/>
        </p:nvSpPr>
        <p:spPr bwMode="auto">
          <a:xfrm>
            <a:off x="8248650" y="180975"/>
            <a:ext cx="6445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４</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307222"/>
                                        </p:tgtEl>
                                        <p:attrNameLst>
                                          <p:attrName>style.visibility</p:attrName>
                                        </p:attrNameLst>
                                      </p:cBhvr>
                                      <p:to>
                                        <p:strVal val="visible"/>
                                      </p:to>
                                    </p:set>
                                    <p:anim calcmode="lin" valueType="num">
                                      <p:cBhvr additive="base">
                                        <p:cTn id="7" dur="500" fill="hold"/>
                                        <p:tgtEl>
                                          <p:spTgt spid="307222"/>
                                        </p:tgtEl>
                                        <p:attrNameLst>
                                          <p:attrName>ppt_x</p:attrName>
                                        </p:attrNameLst>
                                      </p:cBhvr>
                                      <p:tavLst>
                                        <p:tav tm="0">
                                          <p:val>
                                            <p:strVal val="0-#ppt_w/2"/>
                                          </p:val>
                                        </p:tav>
                                        <p:tav tm="100000">
                                          <p:val>
                                            <p:strVal val="#ppt_x"/>
                                          </p:val>
                                        </p:tav>
                                      </p:tavLst>
                                    </p:anim>
                                    <p:anim calcmode="lin" valueType="num">
                                      <p:cBhvr additive="base">
                                        <p:cTn id="8" dur="500" fill="hold"/>
                                        <p:tgtEl>
                                          <p:spTgt spid="30722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7203"/>
                                        </p:tgtEl>
                                        <p:attrNameLst>
                                          <p:attrName>style.visibility</p:attrName>
                                        </p:attrNameLst>
                                      </p:cBhvr>
                                      <p:to>
                                        <p:strVal val="visible"/>
                                      </p:to>
                                    </p:set>
                                    <p:anim calcmode="lin" valueType="num">
                                      <p:cBhvr additive="base">
                                        <p:cTn id="13" dur="500" fill="hold"/>
                                        <p:tgtEl>
                                          <p:spTgt spid="307203"/>
                                        </p:tgtEl>
                                        <p:attrNameLst>
                                          <p:attrName>ppt_x</p:attrName>
                                        </p:attrNameLst>
                                      </p:cBhvr>
                                      <p:tavLst>
                                        <p:tav tm="0">
                                          <p:val>
                                            <p:strVal val="0-#ppt_w/2"/>
                                          </p:val>
                                        </p:tav>
                                        <p:tav tm="100000">
                                          <p:val>
                                            <p:strVal val="#ppt_x"/>
                                          </p:val>
                                        </p:tav>
                                      </p:tavLst>
                                    </p:anim>
                                    <p:anim calcmode="lin" valueType="num">
                                      <p:cBhvr additive="base">
                                        <p:cTn id="14" dur="500" fill="hold"/>
                                        <p:tgtEl>
                                          <p:spTgt spid="307203"/>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307204"/>
                                        </p:tgtEl>
                                        <p:attrNameLst>
                                          <p:attrName>style.visibility</p:attrName>
                                        </p:attrNameLst>
                                      </p:cBhvr>
                                      <p:to>
                                        <p:strVal val="visible"/>
                                      </p:to>
                                    </p:set>
                                    <p:anim calcmode="lin" valueType="num">
                                      <p:cBhvr additive="base">
                                        <p:cTn id="19" dur="500" fill="hold"/>
                                        <p:tgtEl>
                                          <p:spTgt spid="307204"/>
                                        </p:tgtEl>
                                        <p:attrNameLst>
                                          <p:attrName>ppt_x</p:attrName>
                                        </p:attrNameLst>
                                      </p:cBhvr>
                                      <p:tavLst>
                                        <p:tav tm="0">
                                          <p:val>
                                            <p:strVal val="0-#ppt_w/2"/>
                                          </p:val>
                                        </p:tav>
                                        <p:tav tm="100000">
                                          <p:val>
                                            <p:strVal val="#ppt_x"/>
                                          </p:val>
                                        </p:tav>
                                      </p:tavLst>
                                    </p:anim>
                                    <p:anim calcmode="lin" valueType="num">
                                      <p:cBhvr additive="base">
                                        <p:cTn id="20" dur="500" fill="hold"/>
                                        <p:tgtEl>
                                          <p:spTgt spid="307204"/>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307213"/>
                                        </p:tgtEl>
                                        <p:attrNameLst>
                                          <p:attrName>style.visibility</p:attrName>
                                        </p:attrNameLst>
                                      </p:cBhvr>
                                      <p:to>
                                        <p:strVal val="visible"/>
                                      </p:to>
                                    </p:set>
                                    <p:anim calcmode="lin" valueType="num">
                                      <p:cBhvr additive="base">
                                        <p:cTn id="25" dur="500" fill="hold"/>
                                        <p:tgtEl>
                                          <p:spTgt spid="307213"/>
                                        </p:tgtEl>
                                        <p:attrNameLst>
                                          <p:attrName>ppt_x</p:attrName>
                                        </p:attrNameLst>
                                      </p:cBhvr>
                                      <p:tavLst>
                                        <p:tav tm="0">
                                          <p:val>
                                            <p:strVal val="0-#ppt_w/2"/>
                                          </p:val>
                                        </p:tav>
                                        <p:tav tm="100000">
                                          <p:val>
                                            <p:strVal val="#ppt_x"/>
                                          </p:val>
                                        </p:tav>
                                      </p:tavLst>
                                    </p:anim>
                                    <p:anim calcmode="lin" valueType="num">
                                      <p:cBhvr additive="base">
                                        <p:cTn id="26" dur="500" fill="hold"/>
                                        <p:tgtEl>
                                          <p:spTgt spid="3072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03"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66" name="Text Box 14"/>
          <p:cNvSpPr txBox="1">
            <a:spLocks noChangeArrowheads="1"/>
          </p:cNvSpPr>
          <p:nvPr/>
        </p:nvSpPr>
        <p:spPr bwMode="auto">
          <a:xfrm>
            <a:off x="8677275" y="114300"/>
            <a:ext cx="438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５</a:t>
            </a:r>
          </a:p>
        </p:txBody>
      </p:sp>
      <p:sp>
        <p:nvSpPr>
          <p:cNvPr id="125970" name="Rectangle 18"/>
          <p:cNvSpPr>
            <a:spLocks noChangeArrowheads="1"/>
          </p:cNvSpPr>
          <p:nvPr/>
        </p:nvSpPr>
        <p:spPr bwMode="auto">
          <a:xfrm>
            <a:off x="395288" y="320675"/>
            <a:ext cx="5308600" cy="900113"/>
          </a:xfrm>
          <a:prstGeom prst="rect">
            <a:avLst/>
          </a:prstGeom>
          <a:solidFill>
            <a:srgbClr val="FF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lvl1pPr defTabSz="762000">
              <a:defRPr kumimoji="1" sz="4400">
                <a:solidFill>
                  <a:schemeClr val="tx2"/>
                </a:solidFill>
                <a:latin typeface="Times New Roman" pitchFamily="18" charset="0"/>
                <a:ea typeface="ＭＳ Ｐゴシック" pitchFamily="50" charset="-128"/>
              </a:defRPr>
            </a:lvl1pPr>
            <a:lvl2pPr defTabSz="762000">
              <a:defRPr kumimoji="1" sz="4400">
                <a:solidFill>
                  <a:schemeClr val="tx2"/>
                </a:solidFill>
                <a:latin typeface="Times New Roman" pitchFamily="18" charset="0"/>
                <a:ea typeface="ＭＳ Ｐゴシック" pitchFamily="50" charset="-128"/>
              </a:defRPr>
            </a:lvl2pPr>
            <a:lvl3pPr defTabSz="762000">
              <a:defRPr kumimoji="1" sz="4400">
                <a:solidFill>
                  <a:schemeClr val="tx2"/>
                </a:solidFill>
                <a:latin typeface="Times New Roman" pitchFamily="18" charset="0"/>
                <a:ea typeface="ＭＳ Ｐゴシック" pitchFamily="50" charset="-128"/>
              </a:defRPr>
            </a:lvl3pPr>
            <a:lvl4pPr defTabSz="762000">
              <a:defRPr kumimoji="1" sz="4400">
                <a:solidFill>
                  <a:schemeClr val="tx2"/>
                </a:solidFill>
                <a:latin typeface="Times New Roman" pitchFamily="18" charset="0"/>
                <a:ea typeface="ＭＳ Ｐゴシック" pitchFamily="50" charset="-128"/>
              </a:defRPr>
            </a:lvl4pPr>
            <a:lvl5pPr defTabSz="762000">
              <a:defRPr kumimoji="1" sz="4400">
                <a:solidFill>
                  <a:schemeClr val="tx2"/>
                </a:solidFill>
                <a:latin typeface="Times New Roman" pitchFamily="18" charset="0"/>
                <a:ea typeface="ＭＳ Ｐゴシック" pitchFamily="50" charset="-128"/>
              </a:defRPr>
            </a:lvl5pPr>
            <a:lvl6pPr marL="457200" algn="ctr" defTabSz="76200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defTabSz="76200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defTabSz="76200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defTabSz="762000" fontAlgn="base">
              <a:spcBef>
                <a:spcPct val="0"/>
              </a:spcBef>
              <a:spcAft>
                <a:spcPct val="0"/>
              </a:spcAft>
              <a:defRPr kumimoji="1" sz="4400">
                <a:solidFill>
                  <a:schemeClr val="tx2"/>
                </a:solidFill>
                <a:latin typeface="Times New Roman" pitchFamily="18" charset="0"/>
                <a:ea typeface="ＭＳ Ｐゴシック" pitchFamily="50" charset="-128"/>
              </a:defRPr>
            </a:lvl9pPr>
          </a:lstStyle>
          <a:p>
            <a:r>
              <a:rPr lang="ja-JP" altLang="en-US" sz="3600">
                <a:solidFill>
                  <a:schemeClr val="bg1"/>
                </a:solidFill>
                <a:ea typeface="HGP創英角ﾎﾟｯﾌﾟ体" pitchFamily="50" charset="-128"/>
              </a:rPr>
              <a:t>２．特性要因図の使</a:t>
            </a:r>
            <a:r>
              <a:rPr lang="ja-JP" altLang="en-US" sz="3200">
                <a:solidFill>
                  <a:schemeClr val="bg1"/>
                </a:solidFill>
                <a:ea typeface="HGP創英角ﾎﾟｯﾌﾟ体" pitchFamily="50" charset="-128"/>
              </a:rPr>
              <a:t>い</a:t>
            </a:r>
            <a:r>
              <a:rPr lang="ja-JP" altLang="en-US" sz="3600">
                <a:solidFill>
                  <a:schemeClr val="bg1"/>
                </a:solidFill>
                <a:ea typeface="HGP創英角ﾎﾟｯﾌﾟ体" pitchFamily="50" charset="-128"/>
              </a:rPr>
              <a:t>方</a:t>
            </a:r>
          </a:p>
        </p:txBody>
      </p:sp>
      <p:grpSp>
        <p:nvGrpSpPr>
          <p:cNvPr id="125994" name="Group 42"/>
          <p:cNvGrpSpPr>
            <a:grpSpLocks/>
          </p:cNvGrpSpPr>
          <p:nvPr/>
        </p:nvGrpSpPr>
        <p:grpSpPr bwMode="auto">
          <a:xfrm>
            <a:off x="379413" y="4705350"/>
            <a:ext cx="4775200" cy="790575"/>
            <a:chOff x="239" y="2964"/>
            <a:chExt cx="3008" cy="498"/>
          </a:xfrm>
        </p:grpSpPr>
        <p:sp>
          <p:nvSpPr>
            <p:cNvPr id="125973" name="Text Box 21"/>
            <p:cNvSpPr txBox="1">
              <a:spLocks noChangeArrowheads="1"/>
            </p:cNvSpPr>
            <p:nvPr/>
          </p:nvSpPr>
          <p:spPr bwMode="auto">
            <a:xfrm>
              <a:off x="239" y="2964"/>
              <a:ext cx="230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a:ea typeface="HGP創英角ﾎﾟｯﾌﾟ体" pitchFamily="50" charset="-128"/>
                </a:rPr>
                <a:t>１．不適合の原因を整理する</a:t>
              </a:r>
            </a:p>
          </p:txBody>
        </p:sp>
        <p:sp>
          <p:nvSpPr>
            <p:cNvPr id="125974" name="Text Box 22"/>
            <p:cNvSpPr txBox="1">
              <a:spLocks noChangeArrowheads="1"/>
            </p:cNvSpPr>
            <p:nvPr/>
          </p:nvSpPr>
          <p:spPr bwMode="auto">
            <a:xfrm>
              <a:off x="1469" y="3212"/>
              <a:ext cx="1778" cy="250"/>
            </a:xfrm>
            <a:prstGeom prst="rect">
              <a:avLst/>
            </a:prstGeom>
            <a:solidFill>
              <a:srgbClr val="336600"/>
            </a:solidFill>
            <a:ln>
              <a:noFill/>
            </a:ln>
            <a:effectLst/>
            <a:extLst>
              <a:ext uri="{91240B29-F687-4F45-9708-019B960494DF}">
                <a14:hiddenLine xmlns:a14="http://schemas.microsoft.com/office/drawing/2010/main" w="12700" cap="rnd">
                  <a:solidFill>
                    <a:srgbClr val="000099"/>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solidFill>
                    <a:schemeClr val="bg1"/>
                  </a:solidFill>
                </a:rPr>
                <a:t>原因追求型特性要因図</a:t>
              </a:r>
            </a:p>
          </p:txBody>
        </p:sp>
      </p:grpSp>
      <p:grpSp>
        <p:nvGrpSpPr>
          <p:cNvPr id="125995" name="Group 43"/>
          <p:cNvGrpSpPr>
            <a:grpSpLocks/>
          </p:cNvGrpSpPr>
          <p:nvPr/>
        </p:nvGrpSpPr>
        <p:grpSpPr bwMode="auto">
          <a:xfrm>
            <a:off x="661988" y="5646738"/>
            <a:ext cx="4529137" cy="839787"/>
            <a:chOff x="417" y="3557"/>
            <a:chExt cx="2853" cy="529"/>
          </a:xfrm>
        </p:grpSpPr>
        <p:sp>
          <p:nvSpPr>
            <p:cNvPr id="125975" name="Text Box 23"/>
            <p:cNvSpPr txBox="1">
              <a:spLocks noChangeArrowheads="1"/>
            </p:cNvSpPr>
            <p:nvPr/>
          </p:nvSpPr>
          <p:spPr bwMode="auto">
            <a:xfrm>
              <a:off x="417" y="3557"/>
              <a:ext cx="233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90000"/>
                </a:lnSpc>
                <a:spcBef>
                  <a:spcPct val="20000"/>
                </a:spcBef>
              </a:pPr>
              <a:r>
                <a:rPr lang="ja-JP" altLang="en-US" sz="2000">
                  <a:ea typeface="HGP創英角ﾎﾟｯﾌﾟ体" pitchFamily="50" charset="-128"/>
                </a:rPr>
                <a:t>２．改善の手段を整理する</a:t>
              </a:r>
            </a:p>
          </p:txBody>
        </p:sp>
        <p:sp>
          <p:nvSpPr>
            <p:cNvPr id="125976" name="Text Box 24"/>
            <p:cNvSpPr txBox="1">
              <a:spLocks noChangeArrowheads="1"/>
            </p:cNvSpPr>
            <p:nvPr/>
          </p:nvSpPr>
          <p:spPr bwMode="auto">
            <a:xfrm>
              <a:off x="1447" y="3836"/>
              <a:ext cx="1823" cy="250"/>
            </a:xfrm>
            <a:prstGeom prst="rect">
              <a:avLst/>
            </a:prstGeom>
            <a:solidFill>
              <a:srgbClr val="0066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b="1">
                  <a:solidFill>
                    <a:schemeClr val="bg1"/>
                  </a:solidFill>
                </a:rPr>
                <a:t>対策追求型特性要因図</a:t>
              </a:r>
            </a:p>
          </p:txBody>
        </p:sp>
      </p:grpSp>
      <p:sp>
        <p:nvSpPr>
          <p:cNvPr id="125978" name="Text Box 26"/>
          <p:cNvSpPr txBox="1">
            <a:spLocks noChangeArrowheads="1"/>
          </p:cNvSpPr>
          <p:nvPr/>
        </p:nvSpPr>
        <p:spPr bwMode="auto">
          <a:xfrm>
            <a:off x="247650" y="2754313"/>
            <a:ext cx="5605463" cy="366712"/>
          </a:xfrm>
          <a:prstGeom prst="rect">
            <a:avLst/>
          </a:prstGeom>
          <a:solidFill>
            <a:schemeClr val="hlink"/>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b="1"/>
              <a:t>・その作成にかかわる</a:t>
            </a:r>
            <a:r>
              <a:rPr lang="ja-JP" altLang="en-US" sz="1800" b="1">
                <a:solidFill>
                  <a:srgbClr val="FF0000"/>
                </a:solidFill>
              </a:rPr>
              <a:t>メンバーの固有技術の向上</a:t>
            </a:r>
            <a:r>
              <a:rPr lang="ja-JP" altLang="en-US" sz="1800" b="1"/>
              <a:t>。</a:t>
            </a:r>
          </a:p>
        </p:txBody>
      </p:sp>
      <p:sp>
        <p:nvSpPr>
          <p:cNvPr id="125979" name="Text Box 27"/>
          <p:cNvSpPr txBox="1">
            <a:spLocks noChangeArrowheads="1"/>
          </p:cNvSpPr>
          <p:nvPr/>
        </p:nvSpPr>
        <p:spPr bwMode="auto">
          <a:xfrm>
            <a:off x="254000" y="1504950"/>
            <a:ext cx="5613400" cy="366713"/>
          </a:xfrm>
          <a:prstGeom prst="rect">
            <a:avLst/>
          </a:prstGeom>
          <a:solidFill>
            <a:srgbClr val="CCFF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b="1"/>
              <a:t>・</a:t>
            </a:r>
            <a:r>
              <a:rPr lang="ja-JP" altLang="en-US" sz="1800" b="1">
                <a:solidFill>
                  <a:srgbClr val="FF0000"/>
                </a:solidFill>
              </a:rPr>
              <a:t>問題発生のメカニズムを明らかにする。</a:t>
            </a:r>
            <a:endParaRPr lang="ja-JP" altLang="en-US" sz="1800" b="1"/>
          </a:p>
        </p:txBody>
      </p:sp>
      <p:grpSp>
        <p:nvGrpSpPr>
          <p:cNvPr id="125992" name="Group 40"/>
          <p:cNvGrpSpPr>
            <a:grpSpLocks/>
          </p:cNvGrpSpPr>
          <p:nvPr/>
        </p:nvGrpSpPr>
        <p:grpSpPr bwMode="auto">
          <a:xfrm>
            <a:off x="241300" y="1195388"/>
            <a:ext cx="8604250" cy="2173287"/>
            <a:chOff x="152" y="753"/>
            <a:chExt cx="5420" cy="1369"/>
          </a:xfrm>
        </p:grpSpPr>
        <p:sp>
          <p:nvSpPr>
            <p:cNvPr id="125977" name="Text Box 25"/>
            <p:cNvSpPr txBox="1">
              <a:spLocks noChangeArrowheads="1"/>
            </p:cNvSpPr>
            <p:nvPr/>
          </p:nvSpPr>
          <p:spPr bwMode="auto">
            <a:xfrm>
              <a:off x="152" y="1358"/>
              <a:ext cx="3868" cy="231"/>
            </a:xfrm>
            <a:prstGeom prst="rect">
              <a:avLst/>
            </a:prstGeom>
            <a:solidFill>
              <a:schemeClr val="hlink"/>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b="1"/>
                <a:t>・ベテランの人がもつ</a:t>
              </a:r>
              <a:r>
                <a:rPr lang="ja-JP" altLang="en-US" sz="1800" b="1">
                  <a:solidFill>
                    <a:srgbClr val="FF0000"/>
                  </a:solidFill>
                </a:rPr>
                <a:t>ノウハウを</a:t>
              </a:r>
              <a:r>
                <a:rPr lang="ja-JP" altLang="en-US" sz="1800" b="1"/>
                <a:t>経験の浅い人に</a:t>
              </a:r>
              <a:r>
                <a:rPr lang="ja-JP" altLang="en-US" sz="1800" b="1">
                  <a:solidFill>
                    <a:srgbClr val="FF0000"/>
                  </a:solidFill>
                </a:rPr>
                <a:t>伝承</a:t>
              </a:r>
              <a:r>
                <a:rPr lang="ja-JP" altLang="en-US" sz="1800" b="1"/>
                <a:t>する。</a:t>
              </a:r>
            </a:p>
          </p:txBody>
        </p:sp>
        <p:pic>
          <p:nvPicPr>
            <p:cNvPr id="125969" name="Picture 17" descr="23_3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13" y="753"/>
              <a:ext cx="1659" cy="136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25996" name="Group 44"/>
          <p:cNvGrpSpPr>
            <a:grpSpLocks/>
          </p:cNvGrpSpPr>
          <p:nvPr/>
        </p:nvGrpSpPr>
        <p:grpSpPr bwMode="auto">
          <a:xfrm>
            <a:off x="449263" y="3332163"/>
            <a:ext cx="8429625" cy="3251200"/>
            <a:chOff x="283" y="2099"/>
            <a:chExt cx="5310" cy="2048"/>
          </a:xfrm>
        </p:grpSpPr>
        <p:sp>
          <p:nvSpPr>
            <p:cNvPr id="125980" name="Text Box 28"/>
            <p:cNvSpPr txBox="1">
              <a:spLocks noChangeArrowheads="1"/>
            </p:cNvSpPr>
            <p:nvPr/>
          </p:nvSpPr>
          <p:spPr bwMode="auto">
            <a:xfrm>
              <a:off x="4292" y="2377"/>
              <a:ext cx="1301"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見やすい所に掲示しメンテナンスしよう</a:t>
              </a:r>
            </a:p>
          </p:txBody>
        </p:sp>
        <p:grpSp>
          <p:nvGrpSpPr>
            <p:cNvPr id="125993" name="Group 41"/>
            <p:cNvGrpSpPr>
              <a:grpSpLocks/>
            </p:cNvGrpSpPr>
            <p:nvPr/>
          </p:nvGrpSpPr>
          <p:grpSpPr bwMode="auto">
            <a:xfrm>
              <a:off x="283" y="2099"/>
              <a:ext cx="5223" cy="2048"/>
              <a:chOff x="283" y="2099"/>
              <a:chExt cx="5223" cy="2048"/>
            </a:xfrm>
          </p:grpSpPr>
          <p:sp>
            <p:nvSpPr>
              <p:cNvPr id="125972" name="Text Box 20"/>
              <p:cNvSpPr txBox="1">
                <a:spLocks noChangeArrowheads="1"/>
              </p:cNvSpPr>
              <p:nvPr/>
            </p:nvSpPr>
            <p:spPr bwMode="auto">
              <a:xfrm>
                <a:off x="283" y="2099"/>
                <a:ext cx="3968" cy="491"/>
              </a:xfrm>
              <a:prstGeom prst="rect">
                <a:avLst/>
              </a:prstGeom>
              <a:solidFill>
                <a:srgbClr val="CCFFCC"/>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b="1"/>
                  <a:t>　　　関係する人たちが集まって作成するので全員の知識の</a:t>
                </a:r>
              </a:p>
              <a:p>
                <a:pPr>
                  <a:spcBef>
                    <a:spcPct val="50000"/>
                  </a:spcBef>
                </a:pPr>
                <a:r>
                  <a:rPr lang="ja-JP" altLang="en-US" sz="1800" b="1"/>
                  <a:t>　　　集積と整理、思想の統一に効果的。</a:t>
                </a:r>
              </a:p>
            </p:txBody>
          </p:sp>
          <p:pic>
            <p:nvPicPr>
              <p:cNvPr id="125991" name="Picture 39" descr="00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53" y="2757"/>
                <a:ext cx="1753" cy="1390"/>
              </a:xfrm>
              <a:prstGeom prst="rect">
                <a:avLst/>
              </a:prstGeom>
              <a:noFill/>
              <a:extLst>
                <a:ext uri="{909E8E84-426E-40DD-AFC4-6F175D3DCCD1}">
                  <a14:hiddenFill xmlns:a14="http://schemas.microsoft.com/office/drawing/2010/main">
                    <a:solidFill>
                      <a:srgbClr val="FFFFFF"/>
                    </a:solidFill>
                  </a14:hiddenFill>
                </a:ext>
              </a:extLst>
            </p:spPr>
          </p:pic>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5979"/>
                                        </p:tgtEl>
                                        <p:attrNameLst>
                                          <p:attrName>style.visibility</p:attrName>
                                        </p:attrNameLst>
                                      </p:cBhvr>
                                      <p:to>
                                        <p:strVal val="visible"/>
                                      </p:to>
                                    </p:set>
                                    <p:anim calcmode="lin" valueType="num">
                                      <p:cBhvr additive="base">
                                        <p:cTn id="7" dur="500" fill="hold"/>
                                        <p:tgtEl>
                                          <p:spTgt spid="125979"/>
                                        </p:tgtEl>
                                        <p:attrNameLst>
                                          <p:attrName>ppt_x</p:attrName>
                                        </p:attrNameLst>
                                      </p:cBhvr>
                                      <p:tavLst>
                                        <p:tav tm="0">
                                          <p:val>
                                            <p:strVal val="0-#ppt_w/2"/>
                                          </p:val>
                                        </p:tav>
                                        <p:tav tm="100000">
                                          <p:val>
                                            <p:strVal val="#ppt_x"/>
                                          </p:val>
                                        </p:tav>
                                      </p:tavLst>
                                    </p:anim>
                                    <p:anim calcmode="lin" valueType="num">
                                      <p:cBhvr additive="base">
                                        <p:cTn id="8" dur="500" fill="hold"/>
                                        <p:tgtEl>
                                          <p:spTgt spid="12597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25992"/>
                                        </p:tgtEl>
                                        <p:attrNameLst>
                                          <p:attrName>style.visibility</p:attrName>
                                        </p:attrNameLst>
                                      </p:cBhvr>
                                      <p:to>
                                        <p:strVal val="visible"/>
                                      </p:to>
                                    </p:set>
                                    <p:anim calcmode="lin" valueType="num">
                                      <p:cBhvr additive="base">
                                        <p:cTn id="13" dur="500" fill="hold"/>
                                        <p:tgtEl>
                                          <p:spTgt spid="125992"/>
                                        </p:tgtEl>
                                        <p:attrNameLst>
                                          <p:attrName>ppt_x</p:attrName>
                                        </p:attrNameLst>
                                      </p:cBhvr>
                                      <p:tavLst>
                                        <p:tav tm="0">
                                          <p:val>
                                            <p:strVal val="0-#ppt_w/2"/>
                                          </p:val>
                                        </p:tav>
                                        <p:tav tm="100000">
                                          <p:val>
                                            <p:strVal val="#ppt_x"/>
                                          </p:val>
                                        </p:tav>
                                      </p:tavLst>
                                    </p:anim>
                                    <p:anim calcmode="lin" valueType="num">
                                      <p:cBhvr additive="base">
                                        <p:cTn id="14" dur="500" fill="hold"/>
                                        <p:tgtEl>
                                          <p:spTgt spid="12599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25978"/>
                                        </p:tgtEl>
                                        <p:attrNameLst>
                                          <p:attrName>style.visibility</p:attrName>
                                        </p:attrNameLst>
                                      </p:cBhvr>
                                      <p:to>
                                        <p:strVal val="visible"/>
                                      </p:to>
                                    </p:set>
                                    <p:anim calcmode="lin" valueType="num">
                                      <p:cBhvr additive="base">
                                        <p:cTn id="19" dur="500" fill="hold"/>
                                        <p:tgtEl>
                                          <p:spTgt spid="125978"/>
                                        </p:tgtEl>
                                        <p:attrNameLst>
                                          <p:attrName>ppt_x</p:attrName>
                                        </p:attrNameLst>
                                      </p:cBhvr>
                                      <p:tavLst>
                                        <p:tav tm="0">
                                          <p:val>
                                            <p:strVal val="0-#ppt_w/2"/>
                                          </p:val>
                                        </p:tav>
                                        <p:tav tm="100000">
                                          <p:val>
                                            <p:strVal val="#ppt_x"/>
                                          </p:val>
                                        </p:tav>
                                      </p:tavLst>
                                    </p:anim>
                                    <p:anim calcmode="lin" valueType="num">
                                      <p:cBhvr additive="base">
                                        <p:cTn id="20" dur="500" fill="hold"/>
                                        <p:tgtEl>
                                          <p:spTgt spid="125978"/>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125996"/>
                                        </p:tgtEl>
                                        <p:attrNameLst>
                                          <p:attrName>style.visibility</p:attrName>
                                        </p:attrNameLst>
                                      </p:cBhvr>
                                      <p:to>
                                        <p:strVal val="visible"/>
                                      </p:to>
                                    </p:set>
                                    <p:anim calcmode="lin" valueType="num">
                                      <p:cBhvr additive="base">
                                        <p:cTn id="25" dur="500" fill="hold"/>
                                        <p:tgtEl>
                                          <p:spTgt spid="125996"/>
                                        </p:tgtEl>
                                        <p:attrNameLst>
                                          <p:attrName>ppt_x</p:attrName>
                                        </p:attrNameLst>
                                      </p:cBhvr>
                                      <p:tavLst>
                                        <p:tav tm="0">
                                          <p:val>
                                            <p:strVal val="0-#ppt_w/2"/>
                                          </p:val>
                                        </p:tav>
                                        <p:tav tm="100000">
                                          <p:val>
                                            <p:strVal val="#ppt_x"/>
                                          </p:val>
                                        </p:tav>
                                      </p:tavLst>
                                    </p:anim>
                                    <p:anim calcmode="lin" valueType="num">
                                      <p:cBhvr additive="base">
                                        <p:cTn id="26" dur="500" fill="hold"/>
                                        <p:tgtEl>
                                          <p:spTgt spid="125996"/>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125994"/>
                                        </p:tgtEl>
                                        <p:attrNameLst>
                                          <p:attrName>style.visibility</p:attrName>
                                        </p:attrNameLst>
                                      </p:cBhvr>
                                      <p:to>
                                        <p:strVal val="visible"/>
                                      </p:to>
                                    </p:set>
                                    <p:anim calcmode="lin" valueType="num">
                                      <p:cBhvr additive="base">
                                        <p:cTn id="31" dur="500" fill="hold"/>
                                        <p:tgtEl>
                                          <p:spTgt spid="125994"/>
                                        </p:tgtEl>
                                        <p:attrNameLst>
                                          <p:attrName>ppt_x</p:attrName>
                                        </p:attrNameLst>
                                      </p:cBhvr>
                                      <p:tavLst>
                                        <p:tav tm="0">
                                          <p:val>
                                            <p:strVal val="0-#ppt_w/2"/>
                                          </p:val>
                                        </p:tav>
                                        <p:tav tm="100000">
                                          <p:val>
                                            <p:strVal val="#ppt_x"/>
                                          </p:val>
                                        </p:tav>
                                      </p:tavLst>
                                    </p:anim>
                                    <p:anim calcmode="lin" valueType="num">
                                      <p:cBhvr additive="base">
                                        <p:cTn id="32" dur="500" fill="hold"/>
                                        <p:tgtEl>
                                          <p:spTgt spid="125994"/>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125995"/>
                                        </p:tgtEl>
                                        <p:attrNameLst>
                                          <p:attrName>style.visibility</p:attrName>
                                        </p:attrNameLst>
                                      </p:cBhvr>
                                      <p:to>
                                        <p:strVal val="visible"/>
                                      </p:to>
                                    </p:set>
                                    <p:anim calcmode="lin" valueType="num">
                                      <p:cBhvr additive="base">
                                        <p:cTn id="37" dur="500" fill="hold"/>
                                        <p:tgtEl>
                                          <p:spTgt spid="125995"/>
                                        </p:tgtEl>
                                        <p:attrNameLst>
                                          <p:attrName>ppt_x</p:attrName>
                                        </p:attrNameLst>
                                      </p:cBhvr>
                                      <p:tavLst>
                                        <p:tav tm="0">
                                          <p:val>
                                            <p:strVal val="0-#ppt_w/2"/>
                                          </p:val>
                                        </p:tav>
                                        <p:tav tm="100000">
                                          <p:val>
                                            <p:strVal val="#ppt_x"/>
                                          </p:val>
                                        </p:tav>
                                      </p:tavLst>
                                    </p:anim>
                                    <p:anim calcmode="lin" valueType="num">
                                      <p:cBhvr additive="base">
                                        <p:cTn id="38" dur="500" fill="hold"/>
                                        <p:tgtEl>
                                          <p:spTgt spid="1259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78" grpId="0" animBg="1" autoUpdateAnimBg="0"/>
      <p:bldP spid="125979"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1" name="Rectangle 3"/>
          <p:cNvSpPr>
            <a:spLocks noGrp="1" noChangeArrowheads="1"/>
          </p:cNvSpPr>
          <p:nvPr>
            <p:ph type="body" idx="1"/>
          </p:nvPr>
        </p:nvSpPr>
        <p:spPr>
          <a:xfrm>
            <a:off x="585788" y="287338"/>
            <a:ext cx="5897562" cy="592137"/>
          </a:xfrm>
        </p:spPr>
        <p:txBody>
          <a:bodyPr/>
          <a:lstStyle/>
          <a:p>
            <a:pPr>
              <a:buFontTx/>
              <a:buNone/>
            </a:pPr>
            <a:r>
              <a:rPr lang="ja-JP" altLang="en-US">
                <a:solidFill>
                  <a:srgbClr val="336600"/>
                </a:solidFill>
                <a:ea typeface="HGP創英角ﾎﾟｯﾌﾟ体" pitchFamily="50" charset="-128"/>
              </a:rPr>
              <a:t>１）</a:t>
            </a:r>
            <a:r>
              <a:rPr lang="ja-JP" altLang="en-US" b="1">
                <a:solidFill>
                  <a:schemeClr val="tx2"/>
                </a:solidFill>
                <a:ea typeface="HGP創英角ﾎﾟｯﾌﾟ体" pitchFamily="50" charset="-128"/>
              </a:rPr>
              <a:t>原因追求型</a:t>
            </a:r>
            <a:r>
              <a:rPr lang="ja-JP" altLang="en-US" b="1">
                <a:solidFill>
                  <a:srgbClr val="336600"/>
                </a:solidFill>
                <a:ea typeface="HGP創英角ﾎﾟｯﾌﾟ体" pitchFamily="50" charset="-128"/>
              </a:rPr>
              <a:t>特性要因図</a:t>
            </a:r>
            <a:endParaRPr lang="ja-JP" altLang="en-US">
              <a:solidFill>
                <a:srgbClr val="336600"/>
              </a:solidFill>
              <a:ea typeface="HGP創英角ﾎﾟｯﾌﾟ体" pitchFamily="50" charset="-128"/>
            </a:endParaRPr>
          </a:p>
        </p:txBody>
      </p:sp>
      <p:sp>
        <p:nvSpPr>
          <p:cNvPr id="283653" name="Text Box 5"/>
          <p:cNvSpPr txBox="1">
            <a:spLocks noChangeArrowheads="1"/>
          </p:cNvSpPr>
          <p:nvPr/>
        </p:nvSpPr>
        <p:spPr bwMode="auto">
          <a:xfrm>
            <a:off x="1262063" y="3406775"/>
            <a:ext cx="3343275" cy="420688"/>
          </a:xfrm>
          <a:prstGeom prst="rect">
            <a:avLst/>
          </a:prstGeom>
          <a:solidFill>
            <a:srgbClr val="FFFF99"/>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90000"/>
              </a:lnSpc>
              <a:spcBef>
                <a:spcPct val="20000"/>
              </a:spcBef>
            </a:pPr>
            <a:r>
              <a:rPr lang="ja-JP" altLang="en-US"/>
              <a:t>改善の手段を整理する</a:t>
            </a:r>
          </a:p>
        </p:txBody>
      </p:sp>
      <p:grpSp>
        <p:nvGrpSpPr>
          <p:cNvPr id="283669" name="Group 21"/>
          <p:cNvGrpSpPr>
            <a:grpSpLocks/>
          </p:cNvGrpSpPr>
          <p:nvPr/>
        </p:nvGrpSpPr>
        <p:grpSpPr bwMode="auto">
          <a:xfrm>
            <a:off x="1244600" y="4144963"/>
            <a:ext cx="6764338" cy="809625"/>
            <a:chOff x="784" y="2611"/>
            <a:chExt cx="4261" cy="510"/>
          </a:xfrm>
        </p:grpSpPr>
        <p:sp>
          <p:nvSpPr>
            <p:cNvPr id="283654" name="Text Box 6"/>
            <p:cNvSpPr txBox="1">
              <a:spLocks noChangeArrowheads="1"/>
            </p:cNvSpPr>
            <p:nvPr/>
          </p:nvSpPr>
          <p:spPr bwMode="auto">
            <a:xfrm>
              <a:off x="784" y="2611"/>
              <a:ext cx="409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a:t>
              </a:r>
              <a:r>
                <a:rPr lang="ja-JP" altLang="en-US" sz="1600"/>
                <a:t>問題を、品質向上、能率向上、原価低減などの目的で取り上げたとき</a:t>
              </a:r>
              <a:endParaRPr lang="ja-JP" altLang="en-US" sz="1600" b="1"/>
            </a:p>
          </p:txBody>
        </p:sp>
        <p:sp>
          <p:nvSpPr>
            <p:cNvPr id="283655" name="Text Box 7"/>
            <p:cNvSpPr txBox="1">
              <a:spLocks noChangeArrowheads="1"/>
            </p:cNvSpPr>
            <p:nvPr/>
          </p:nvSpPr>
          <p:spPr bwMode="auto">
            <a:xfrm>
              <a:off x="999" y="2909"/>
              <a:ext cx="404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その</a:t>
              </a:r>
              <a:r>
                <a:rPr lang="ja-JP" altLang="en-US" sz="1600" b="1">
                  <a:solidFill>
                    <a:srgbClr val="FF3300"/>
                  </a:solidFill>
                </a:rPr>
                <a:t>改善の手段</a:t>
              </a:r>
              <a:r>
                <a:rPr lang="ja-JP" altLang="en-US" sz="1600"/>
                <a:t>をを出し合い、特性要因図に整理し</a:t>
              </a:r>
              <a:r>
                <a:rPr lang="ja-JP" altLang="en-US" sz="1600" b="1">
                  <a:solidFill>
                    <a:srgbClr val="FF3300"/>
                  </a:solidFill>
                </a:rPr>
                <a:t>対策を検討</a:t>
              </a:r>
              <a:r>
                <a:rPr lang="ja-JP" altLang="en-US" sz="1600"/>
                <a:t>する。</a:t>
              </a:r>
            </a:p>
          </p:txBody>
        </p:sp>
      </p:grpSp>
      <p:sp>
        <p:nvSpPr>
          <p:cNvPr id="283656" name="Text Box 8"/>
          <p:cNvSpPr txBox="1">
            <a:spLocks noChangeArrowheads="1"/>
          </p:cNvSpPr>
          <p:nvPr/>
        </p:nvSpPr>
        <p:spPr bwMode="auto">
          <a:xfrm>
            <a:off x="1130300" y="5141913"/>
            <a:ext cx="7216775" cy="33655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600"/>
              <a:t>◇</a:t>
            </a:r>
            <a:r>
              <a:rPr lang="ja-JP" altLang="en-US" sz="1600"/>
              <a:t>対策案は</a:t>
            </a:r>
            <a:r>
              <a:rPr lang="ja-JP" altLang="en-US" sz="1600" b="1">
                <a:solidFill>
                  <a:srgbClr val="FF3300"/>
                </a:solidFill>
              </a:rPr>
              <a:t>沢山のアイデアだし</a:t>
            </a:r>
            <a:r>
              <a:rPr lang="ja-JP" altLang="en-US" sz="1600">
                <a:solidFill>
                  <a:srgbClr val="FF3300"/>
                </a:solidFill>
              </a:rPr>
              <a:t>が重要</a:t>
            </a:r>
            <a:r>
              <a:rPr lang="ja-JP" altLang="en-US" sz="1600"/>
              <a:t>、ブレーンストーミングを活用するとよい。</a:t>
            </a:r>
            <a:endParaRPr lang="ja-JP" altLang="en-US" sz="1600" b="1"/>
          </a:p>
        </p:txBody>
      </p:sp>
      <p:grpSp>
        <p:nvGrpSpPr>
          <p:cNvPr id="283670" name="Group 22"/>
          <p:cNvGrpSpPr>
            <a:grpSpLocks/>
          </p:cNvGrpSpPr>
          <p:nvPr/>
        </p:nvGrpSpPr>
        <p:grpSpPr bwMode="auto">
          <a:xfrm>
            <a:off x="1244600" y="5668963"/>
            <a:ext cx="6508750" cy="757237"/>
            <a:chOff x="784" y="3571"/>
            <a:chExt cx="4100" cy="477"/>
          </a:xfrm>
        </p:grpSpPr>
        <p:sp>
          <p:nvSpPr>
            <p:cNvPr id="283657" name="Text Box 9"/>
            <p:cNvSpPr txBox="1">
              <a:spLocks noChangeArrowheads="1"/>
            </p:cNvSpPr>
            <p:nvPr/>
          </p:nvSpPr>
          <p:spPr bwMode="auto">
            <a:xfrm>
              <a:off x="784" y="3571"/>
              <a:ext cx="3083" cy="212"/>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a:t>
              </a:r>
              <a:r>
                <a:rPr lang="ja-JP" altLang="en-US" sz="1600"/>
                <a:t>この場合</a:t>
              </a:r>
              <a:r>
                <a:rPr lang="ja-JP" altLang="en-US" sz="1600" b="1">
                  <a:solidFill>
                    <a:srgbClr val="FF3300"/>
                  </a:solidFill>
                </a:rPr>
                <a:t>「○○を△△にするには」</a:t>
              </a:r>
              <a:r>
                <a:rPr lang="ja-JP" altLang="en-US" sz="1600"/>
                <a:t>と言う特性に対し</a:t>
              </a:r>
              <a:endParaRPr lang="ja-JP" altLang="en-US" sz="1600" b="1"/>
            </a:p>
          </p:txBody>
        </p:sp>
        <p:sp>
          <p:nvSpPr>
            <p:cNvPr id="283658" name="Text Box 10"/>
            <p:cNvSpPr txBox="1">
              <a:spLocks noChangeArrowheads="1"/>
            </p:cNvSpPr>
            <p:nvPr/>
          </p:nvSpPr>
          <p:spPr bwMode="auto">
            <a:xfrm>
              <a:off x="858" y="3836"/>
              <a:ext cx="4026" cy="212"/>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「特性を満足する為にはどうするかを</a:t>
              </a:r>
              <a:r>
                <a:rPr lang="ja-JP" altLang="en-US" sz="1600" b="1">
                  <a:solidFill>
                    <a:srgbClr val="FF3300"/>
                  </a:solidFill>
                </a:rPr>
                <a:t>系統だてて追求</a:t>
              </a:r>
              <a:r>
                <a:rPr lang="ja-JP" altLang="en-US" sz="1600"/>
                <a:t>して行く。</a:t>
              </a:r>
              <a:endParaRPr lang="ja-JP" altLang="en-US" sz="1600" b="1"/>
            </a:p>
          </p:txBody>
        </p:sp>
      </p:grpSp>
      <p:sp>
        <p:nvSpPr>
          <p:cNvPr id="283662" name="Rectangle 14"/>
          <p:cNvSpPr>
            <a:spLocks noChangeArrowheads="1"/>
          </p:cNvSpPr>
          <p:nvPr/>
        </p:nvSpPr>
        <p:spPr bwMode="auto">
          <a:xfrm>
            <a:off x="1323975" y="2211388"/>
            <a:ext cx="4495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600" b="1">
                <a:solidFill>
                  <a:srgbClr val="FF3300"/>
                </a:solidFill>
              </a:rPr>
              <a:t>原因</a:t>
            </a:r>
            <a:r>
              <a:rPr lang="ja-JP" altLang="en-US" sz="1600"/>
              <a:t>とその</a:t>
            </a:r>
            <a:r>
              <a:rPr lang="ja-JP" altLang="en-US" sz="1600" b="1">
                <a:solidFill>
                  <a:srgbClr val="FF3300"/>
                </a:solidFill>
              </a:rPr>
              <a:t>結果</a:t>
            </a:r>
            <a:r>
              <a:rPr lang="ja-JP" altLang="en-US" sz="1600"/>
              <a:t>との</a:t>
            </a:r>
            <a:r>
              <a:rPr lang="ja-JP" altLang="en-US" sz="1600" b="1"/>
              <a:t>関係を調べ重要要因をつかむ</a:t>
            </a:r>
            <a:endParaRPr lang="ja-JP" altLang="en-US" sz="1600"/>
          </a:p>
        </p:txBody>
      </p:sp>
      <p:grpSp>
        <p:nvGrpSpPr>
          <p:cNvPr id="283668" name="Group 20"/>
          <p:cNvGrpSpPr>
            <a:grpSpLocks/>
          </p:cNvGrpSpPr>
          <p:nvPr/>
        </p:nvGrpSpPr>
        <p:grpSpPr bwMode="auto">
          <a:xfrm>
            <a:off x="501650" y="569913"/>
            <a:ext cx="8040688" cy="2916237"/>
            <a:chOff x="316" y="359"/>
            <a:chExt cx="5065" cy="1837"/>
          </a:xfrm>
        </p:grpSpPr>
        <p:grpSp>
          <p:nvGrpSpPr>
            <p:cNvPr id="283659" name="Group 11"/>
            <p:cNvGrpSpPr>
              <a:grpSpLocks/>
            </p:cNvGrpSpPr>
            <p:nvPr/>
          </p:nvGrpSpPr>
          <p:grpSpPr bwMode="auto">
            <a:xfrm>
              <a:off x="316" y="894"/>
              <a:ext cx="4357" cy="430"/>
              <a:chOff x="172" y="900"/>
              <a:chExt cx="4357" cy="430"/>
            </a:xfrm>
          </p:grpSpPr>
          <p:sp>
            <p:nvSpPr>
              <p:cNvPr id="283660" name="Text Box 12"/>
              <p:cNvSpPr txBox="1">
                <a:spLocks noChangeArrowheads="1"/>
              </p:cNvSpPr>
              <p:nvPr/>
            </p:nvSpPr>
            <p:spPr bwMode="auto">
              <a:xfrm>
                <a:off x="172" y="900"/>
                <a:ext cx="4155"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600"/>
                  <a:t>◇</a:t>
                </a:r>
                <a:r>
                  <a:rPr lang="ja-JP" altLang="en-US" sz="1600"/>
                  <a:t>ある問題（困った事）を解決する場合、</a:t>
                </a:r>
                <a:r>
                  <a:rPr lang="ja-JP" altLang="en-US" sz="1600" b="1"/>
                  <a:t>「</a:t>
                </a:r>
                <a:r>
                  <a:rPr lang="ja-JP" altLang="en-US" sz="1600" b="1">
                    <a:solidFill>
                      <a:srgbClr val="FF0000"/>
                    </a:solidFill>
                  </a:rPr>
                  <a:t>原因は何か</a:t>
                </a:r>
                <a:r>
                  <a:rPr lang="ja-JP" altLang="en-US" sz="1600" b="1"/>
                  <a:t>」　</a:t>
                </a:r>
              </a:p>
            </p:txBody>
          </p:sp>
          <p:sp>
            <p:nvSpPr>
              <p:cNvPr id="283661" name="Text Box 13"/>
              <p:cNvSpPr txBox="1">
                <a:spLocks noChangeArrowheads="1"/>
              </p:cNvSpPr>
              <p:nvPr/>
            </p:nvSpPr>
            <p:spPr bwMode="auto">
              <a:xfrm>
                <a:off x="250" y="1117"/>
                <a:ext cx="4279"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a:t>
                </a:r>
                <a:r>
                  <a:rPr lang="ja-JP" altLang="en-US" sz="1600" b="1">
                    <a:solidFill>
                      <a:srgbClr val="FF0000"/>
                    </a:solidFill>
                  </a:rPr>
                  <a:t>何でこうなるのか</a:t>
                </a:r>
                <a:r>
                  <a:rPr lang="ja-JP" altLang="en-US" sz="1600" b="1"/>
                  <a:t>」</a:t>
                </a:r>
                <a:r>
                  <a:rPr lang="ja-JP" altLang="en-US" sz="1600"/>
                  <a:t>と言ったことを考え</a:t>
                </a:r>
              </a:p>
            </p:txBody>
          </p:sp>
        </p:grpSp>
        <p:pic>
          <p:nvPicPr>
            <p:cNvPr id="283663"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27" y="359"/>
              <a:ext cx="1554" cy="1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83664" name="Text Box 16"/>
          <p:cNvSpPr txBox="1">
            <a:spLocks noChangeArrowheads="1"/>
          </p:cNvSpPr>
          <p:nvPr/>
        </p:nvSpPr>
        <p:spPr bwMode="auto">
          <a:xfrm>
            <a:off x="1262063" y="879475"/>
            <a:ext cx="3503612" cy="457200"/>
          </a:xfrm>
          <a:prstGeom prst="rect">
            <a:avLst/>
          </a:prstGeom>
          <a:solidFill>
            <a:srgbClr val="FFFF99"/>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20000"/>
              </a:spcBef>
            </a:pPr>
            <a:r>
              <a:rPr lang="ja-JP" altLang="en-US" b="1"/>
              <a:t>不適合の原因を整理する</a:t>
            </a:r>
          </a:p>
        </p:txBody>
      </p:sp>
      <p:sp>
        <p:nvSpPr>
          <p:cNvPr id="283665" name="Text Box 17"/>
          <p:cNvSpPr txBox="1">
            <a:spLocks noChangeArrowheads="1"/>
          </p:cNvSpPr>
          <p:nvPr/>
        </p:nvSpPr>
        <p:spPr bwMode="auto">
          <a:xfrm>
            <a:off x="585788" y="2700338"/>
            <a:ext cx="4891087"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3200">
                <a:solidFill>
                  <a:srgbClr val="336600"/>
                </a:solidFill>
                <a:ea typeface="HGP創英角ﾎﾟｯﾌﾟ体" pitchFamily="50" charset="-128"/>
              </a:rPr>
              <a:t>２）</a:t>
            </a:r>
            <a:r>
              <a:rPr lang="ja-JP" altLang="en-US" sz="3200">
                <a:solidFill>
                  <a:schemeClr val="tx2"/>
                </a:solidFill>
                <a:ea typeface="HGP創英角ﾎﾟｯﾌﾟ体" pitchFamily="50" charset="-128"/>
              </a:rPr>
              <a:t>対策追求型</a:t>
            </a:r>
            <a:r>
              <a:rPr lang="ja-JP" altLang="en-US" sz="3200">
                <a:solidFill>
                  <a:srgbClr val="336600"/>
                </a:solidFill>
                <a:ea typeface="HGP創英角ﾎﾟｯﾌﾟ体" pitchFamily="50" charset="-128"/>
              </a:rPr>
              <a:t>特性要因図</a:t>
            </a:r>
          </a:p>
        </p:txBody>
      </p:sp>
      <p:sp>
        <p:nvSpPr>
          <p:cNvPr id="283667" name="Text Box 19"/>
          <p:cNvSpPr txBox="1">
            <a:spLocks noChangeArrowheads="1"/>
          </p:cNvSpPr>
          <p:nvPr/>
        </p:nvSpPr>
        <p:spPr bwMode="auto">
          <a:xfrm>
            <a:off x="8562975" y="100013"/>
            <a:ext cx="4953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６</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3664"/>
                                        </p:tgtEl>
                                        <p:attrNameLst>
                                          <p:attrName>style.visibility</p:attrName>
                                        </p:attrNameLst>
                                      </p:cBhvr>
                                      <p:to>
                                        <p:strVal val="visible"/>
                                      </p:to>
                                    </p:set>
                                    <p:anim calcmode="lin" valueType="num">
                                      <p:cBhvr additive="base">
                                        <p:cTn id="7" dur="500" fill="hold"/>
                                        <p:tgtEl>
                                          <p:spTgt spid="283664"/>
                                        </p:tgtEl>
                                        <p:attrNameLst>
                                          <p:attrName>ppt_x</p:attrName>
                                        </p:attrNameLst>
                                      </p:cBhvr>
                                      <p:tavLst>
                                        <p:tav tm="0">
                                          <p:val>
                                            <p:strVal val="0-#ppt_w/2"/>
                                          </p:val>
                                        </p:tav>
                                        <p:tav tm="100000">
                                          <p:val>
                                            <p:strVal val="#ppt_x"/>
                                          </p:val>
                                        </p:tav>
                                      </p:tavLst>
                                    </p:anim>
                                    <p:anim calcmode="lin" valueType="num">
                                      <p:cBhvr additive="base">
                                        <p:cTn id="8" dur="500" fill="hold"/>
                                        <p:tgtEl>
                                          <p:spTgt spid="28366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283668"/>
                                        </p:tgtEl>
                                        <p:attrNameLst>
                                          <p:attrName>style.visibility</p:attrName>
                                        </p:attrNameLst>
                                      </p:cBhvr>
                                      <p:to>
                                        <p:strVal val="visible"/>
                                      </p:to>
                                    </p:set>
                                    <p:anim calcmode="lin" valueType="num">
                                      <p:cBhvr additive="base">
                                        <p:cTn id="13" dur="500" fill="hold"/>
                                        <p:tgtEl>
                                          <p:spTgt spid="283668"/>
                                        </p:tgtEl>
                                        <p:attrNameLst>
                                          <p:attrName>ppt_x</p:attrName>
                                        </p:attrNameLst>
                                      </p:cBhvr>
                                      <p:tavLst>
                                        <p:tav tm="0">
                                          <p:val>
                                            <p:strVal val="0-#ppt_w/2"/>
                                          </p:val>
                                        </p:tav>
                                        <p:tav tm="100000">
                                          <p:val>
                                            <p:strVal val="#ppt_x"/>
                                          </p:val>
                                        </p:tav>
                                      </p:tavLst>
                                    </p:anim>
                                    <p:anim calcmode="lin" valueType="num">
                                      <p:cBhvr additive="base">
                                        <p:cTn id="14" dur="500" fill="hold"/>
                                        <p:tgtEl>
                                          <p:spTgt spid="283668"/>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83662"/>
                                        </p:tgtEl>
                                        <p:attrNameLst>
                                          <p:attrName>style.visibility</p:attrName>
                                        </p:attrNameLst>
                                      </p:cBhvr>
                                      <p:to>
                                        <p:strVal val="visible"/>
                                      </p:to>
                                    </p:set>
                                    <p:anim calcmode="lin" valueType="num">
                                      <p:cBhvr additive="base">
                                        <p:cTn id="19" dur="500" fill="hold"/>
                                        <p:tgtEl>
                                          <p:spTgt spid="283662"/>
                                        </p:tgtEl>
                                        <p:attrNameLst>
                                          <p:attrName>ppt_x</p:attrName>
                                        </p:attrNameLst>
                                      </p:cBhvr>
                                      <p:tavLst>
                                        <p:tav tm="0">
                                          <p:val>
                                            <p:strVal val="0-#ppt_w/2"/>
                                          </p:val>
                                        </p:tav>
                                        <p:tav tm="100000">
                                          <p:val>
                                            <p:strVal val="#ppt_x"/>
                                          </p:val>
                                        </p:tav>
                                      </p:tavLst>
                                    </p:anim>
                                    <p:anim calcmode="lin" valueType="num">
                                      <p:cBhvr additive="base">
                                        <p:cTn id="20" dur="500" fill="hold"/>
                                        <p:tgtEl>
                                          <p:spTgt spid="283662"/>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83665"/>
                                        </p:tgtEl>
                                        <p:attrNameLst>
                                          <p:attrName>style.visibility</p:attrName>
                                        </p:attrNameLst>
                                      </p:cBhvr>
                                      <p:to>
                                        <p:strVal val="visible"/>
                                      </p:to>
                                    </p:set>
                                    <p:anim calcmode="lin" valueType="num">
                                      <p:cBhvr additive="base">
                                        <p:cTn id="25" dur="500" fill="hold"/>
                                        <p:tgtEl>
                                          <p:spTgt spid="283665"/>
                                        </p:tgtEl>
                                        <p:attrNameLst>
                                          <p:attrName>ppt_x</p:attrName>
                                        </p:attrNameLst>
                                      </p:cBhvr>
                                      <p:tavLst>
                                        <p:tav tm="0">
                                          <p:val>
                                            <p:strVal val="0-#ppt_w/2"/>
                                          </p:val>
                                        </p:tav>
                                        <p:tav tm="100000">
                                          <p:val>
                                            <p:strVal val="#ppt_x"/>
                                          </p:val>
                                        </p:tav>
                                      </p:tavLst>
                                    </p:anim>
                                    <p:anim calcmode="lin" valueType="num">
                                      <p:cBhvr additive="base">
                                        <p:cTn id="26" dur="500" fill="hold"/>
                                        <p:tgtEl>
                                          <p:spTgt spid="283665"/>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83653"/>
                                        </p:tgtEl>
                                        <p:attrNameLst>
                                          <p:attrName>style.visibility</p:attrName>
                                        </p:attrNameLst>
                                      </p:cBhvr>
                                      <p:to>
                                        <p:strVal val="visible"/>
                                      </p:to>
                                    </p:set>
                                    <p:anim calcmode="lin" valueType="num">
                                      <p:cBhvr additive="base">
                                        <p:cTn id="31" dur="500" fill="hold"/>
                                        <p:tgtEl>
                                          <p:spTgt spid="283653"/>
                                        </p:tgtEl>
                                        <p:attrNameLst>
                                          <p:attrName>ppt_x</p:attrName>
                                        </p:attrNameLst>
                                      </p:cBhvr>
                                      <p:tavLst>
                                        <p:tav tm="0">
                                          <p:val>
                                            <p:strVal val="0-#ppt_w/2"/>
                                          </p:val>
                                        </p:tav>
                                        <p:tav tm="100000">
                                          <p:val>
                                            <p:strVal val="#ppt_x"/>
                                          </p:val>
                                        </p:tav>
                                      </p:tavLst>
                                    </p:anim>
                                    <p:anim calcmode="lin" valueType="num">
                                      <p:cBhvr additive="base">
                                        <p:cTn id="32" dur="500" fill="hold"/>
                                        <p:tgtEl>
                                          <p:spTgt spid="283653"/>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283669"/>
                                        </p:tgtEl>
                                        <p:attrNameLst>
                                          <p:attrName>style.visibility</p:attrName>
                                        </p:attrNameLst>
                                      </p:cBhvr>
                                      <p:to>
                                        <p:strVal val="visible"/>
                                      </p:to>
                                    </p:set>
                                    <p:anim calcmode="lin" valueType="num">
                                      <p:cBhvr additive="base">
                                        <p:cTn id="37" dur="500" fill="hold"/>
                                        <p:tgtEl>
                                          <p:spTgt spid="283669"/>
                                        </p:tgtEl>
                                        <p:attrNameLst>
                                          <p:attrName>ppt_x</p:attrName>
                                        </p:attrNameLst>
                                      </p:cBhvr>
                                      <p:tavLst>
                                        <p:tav tm="0">
                                          <p:val>
                                            <p:strVal val="0-#ppt_w/2"/>
                                          </p:val>
                                        </p:tav>
                                        <p:tav tm="100000">
                                          <p:val>
                                            <p:strVal val="#ppt_x"/>
                                          </p:val>
                                        </p:tav>
                                      </p:tavLst>
                                    </p:anim>
                                    <p:anim calcmode="lin" valueType="num">
                                      <p:cBhvr additive="base">
                                        <p:cTn id="38" dur="500" fill="hold"/>
                                        <p:tgtEl>
                                          <p:spTgt spid="283669"/>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83656"/>
                                        </p:tgtEl>
                                        <p:attrNameLst>
                                          <p:attrName>style.visibility</p:attrName>
                                        </p:attrNameLst>
                                      </p:cBhvr>
                                      <p:to>
                                        <p:strVal val="visible"/>
                                      </p:to>
                                    </p:set>
                                    <p:anim calcmode="lin" valueType="num">
                                      <p:cBhvr additive="base">
                                        <p:cTn id="43" dur="500" fill="hold"/>
                                        <p:tgtEl>
                                          <p:spTgt spid="283656"/>
                                        </p:tgtEl>
                                        <p:attrNameLst>
                                          <p:attrName>ppt_x</p:attrName>
                                        </p:attrNameLst>
                                      </p:cBhvr>
                                      <p:tavLst>
                                        <p:tav tm="0">
                                          <p:val>
                                            <p:strVal val="0-#ppt_w/2"/>
                                          </p:val>
                                        </p:tav>
                                        <p:tav tm="100000">
                                          <p:val>
                                            <p:strVal val="#ppt_x"/>
                                          </p:val>
                                        </p:tav>
                                      </p:tavLst>
                                    </p:anim>
                                    <p:anim calcmode="lin" valueType="num">
                                      <p:cBhvr additive="base">
                                        <p:cTn id="44" dur="500" fill="hold"/>
                                        <p:tgtEl>
                                          <p:spTgt spid="283656"/>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nodeType="clickEffect">
                                  <p:stCondLst>
                                    <p:cond delay="0"/>
                                  </p:stCondLst>
                                  <p:childTnLst>
                                    <p:set>
                                      <p:cBhvr>
                                        <p:cTn id="48" dur="1" fill="hold">
                                          <p:stCondLst>
                                            <p:cond delay="0"/>
                                          </p:stCondLst>
                                        </p:cTn>
                                        <p:tgtEl>
                                          <p:spTgt spid="283670"/>
                                        </p:tgtEl>
                                        <p:attrNameLst>
                                          <p:attrName>style.visibility</p:attrName>
                                        </p:attrNameLst>
                                      </p:cBhvr>
                                      <p:to>
                                        <p:strVal val="visible"/>
                                      </p:to>
                                    </p:set>
                                    <p:anim calcmode="lin" valueType="num">
                                      <p:cBhvr additive="base">
                                        <p:cTn id="49" dur="500" fill="hold"/>
                                        <p:tgtEl>
                                          <p:spTgt spid="283670"/>
                                        </p:tgtEl>
                                        <p:attrNameLst>
                                          <p:attrName>ppt_x</p:attrName>
                                        </p:attrNameLst>
                                      </p:cBhvr>
                                      <p:tavLst>
                                        <p:tav tm="0">
                                          <p:val>
                                            <p:strVal val="0-#ppt_w/2"/>
                                          </p:val>
                                        </p:tav>
                                        <p:tav tm="100000">
                                          <p:val>
                                            <p:strVal val="#ppt_x"/>
                                          </p:val>
                                        </p:tav>
                                      </p:tavLst>
                                    </p:anim>
                                    <p:anim calcmode="lin" valueType="num">
                                      <p:cBhvr additive="base">
                                        <p:cTn id="50" dur="500" fill="hold"/>
                                        <p:tgtEl>
                                          <p:spTgt spid="2836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3653" grpId="0" animBg="1" autoUpdateAnimBg="0"/>
      <p:bldP spid="283656" grpId="0" autoUpdateAnimBg="0"/>
      <p:bldP spid="283662" grpId="0" autoUpdateAnimBg="0"/>
      <p:bldP spid="283664" grpId="0" animBg="1" autoUpdateAnimBg="0"/>
      <p:bldP spid="283665"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Rectangle 2"/>
          <p:cNvSpPr>
            <a:spLocks noGrp="1" noChangeArrowheads="1"/>
          </p:cNvSpPr>
          <p:nvPr>
            <p:ph type="ctrTitle"/>
          </p:nvPr>
        </p:nvSpPr>
        <p:spPr>
          <a:xfrm>
            <a:off x="244475" y="236538"/>
            <a:ext cx="7772400" cy="852487"/>
          </a:xfrm>
          <a:solidFill>
            <a:srgbClr val="FF99CC"/>
          </a:solidFill>
        </p:spPr>
        <p:txBody>
          <a:bodyPr/>
          <a:lstStyle/>
          <a:p>
            <a:r>
              <a:rPr lang="ja-JP" altLang="en-US" sz="3600" b="1">
                <a:solidFill>
                  <a:schemeClr val="bg1"/>
                </a:solidFill>
                <a:effectLst>
                  <a:outerShdw blurRad="38100" dist="38100" dir="2700000" algn="tl">
                    <a:srgbClr val="000000"/>
                  </a:outerShdw>
                </a:effectLst>
                <a:ea typeface="HG創英角ﾎﾟｯﾌﾟ体" pitchFamily="49" charset="-128"/>
              </a:rPr>
              <a:t>３．特性要因図</a:t>
            </a:r>
            <a:r>
              <a:rPr lang="ja-JP" altLang="en-US" sz="3200" b="1">
                <a:solidFill>
                  <a:schemeClr val="bg1"/>
                </a:solidFill>
                <a:effectLst>
                  <a:outerShdw blurRad="38100" dist="38100" dir="2700000" algn="tl">
                    <a:srgbClr val="000000"/>
                  </a:outerShdw>
                </a:effectLst>
                <a:ea typeface="HG創英角ﾎﾟｯﾌﾟ体" pitchFamily="49" charset="-128"/>
              </a:rPr>
              <a:t>の</a:t>
            </a:r>
            <a:r>
              <a:rPr lang="ja-JP" altLang="en-US" sz="3600" b="1">
                <a:solidFill>
                  <a:schemeClr val="bg1"/>
                </a:solidFill>
                <a:effectLst>
                  <a:outerShdw blurRad="38100" dist="38100" dir="2700000" algn="tl">
                    <a:srgbClr val="000000"/>
                  </a:outerShdw>
                </a:effectLst>
                <a:ea typeface="HG創英角ﾎﾟｯﾌﾟ体" pitchFamily="49" charset="-128"/>
              </a:rPr>
              <a:t>作り方１</a:t>
            </a:r>
            <a:r>
              <a:rPr lang="ja-JP" altLang="en-US" sz="2400" b="1">
                <a:effectLst>
                  <a:outerShdw blurRad="38100" dist="38100" dir="2700000" algn="tl">
                    <a:srgbClr val="FFFFFF"/>
                  </a:outerShdw>
                </a:effectLst>
              </a:rPr>
              <a:t>（原因追求型）</a:t>
            </a:r>
          </a:p>
        </p:txBody>
      </p:sp>
      <p:sp>
        <p:nvSpPr>
          <p:cNvPr id="277508" name="Text Box 4"/>
          <p:cNvSpPr txBox="1">
            <a:spLocks noChangeArrowheads="1"/>
          </p:cNvSpPr>
          <p:nvPr/>
        </p:nvSpPr>
        <p:spPr bwMode="auto">
          <a:xfrm>
            <a:off x="992188" y="1614488"/>
            <a:ext cx="6597650" cy="457200"/>
          </a:xfrm>
          <a:prstGeom prst="rect">
            <a:avLst/>
          </a:prstGeom>
          <a:solidFill>
            <a:srgbClr val="66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339966"/>
                </a:solidFill>
                <a:ea typeface="HGP創英角ﾎﾟｯﾌﾟ体" pitchFamily="50" charset="-128"/>
              </a:rPr>
              <a:t>手順</a:t>
            </a:r>
            <a:r>
              <a:rPr lang="ja-JP" altLang="en-US">
                <a:solidFill>
                  <a:srgbClr val="339966"/>
                </a:solidFill>
                <a:ea typeface="HGP創英角ﾎﾟｯﾌﾟ体" pitchFamily="50" charset="-128"/>
              </a:rPr>
              <a:t>１</a:t>
            </a:r>
            <a:r>
              <a:rPr lang="ja-JP" altLang="en-US">
                <a:ea typeface="HGP創英角ﾎﾟｯﾌﾟ体" pitchFamily="50" charset="-128"/>
              </a:rPr>
              <a:t>　問題とする特性を決める</a:t>
            </a:r>
          </a:p>
        </p:txBody>
      </p:sp>
      <p:sp>
        <p:nvSpPr>
          <p:cNvPr id="277509" name="Text Box 5"/>
          <p:cNvSpPr txBox="1">
            <a:spLocks noChangeArrowheads="1"/>
          </p:cNvSpPr>
          <p:nvPr/>
        </p:nvSpPr>
        <p:spPr bwMode="auto">
          <a:xfrm>
            <a:off x="992188" y="2314575"/>
            <a:ext cx="6635750" cy="457200"/>
          </a:xfrm>
          <a:prstGeom prst="rect">
            <a:avLst/>
          </a:prstGeom>
          <a:solidFill>
            <a:srgbClr val="66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339966"/>
                </a:solidFill>
                <a:ea typeface="HGP創英角ﾎﾟｯﾌﾟ体" pitchFamily="50" charset="-128"/>
              </a:rPr>
              <a:t>手順</a:t>
            </a:r>
            <a:r>
              <a:rPr lang="ja-JP" altLang="en-US">
                <a:solidFill>
                  <a:srgbClr val="339966"/>
                </a:solidFill>
                <a:ea typeface="HGP創英角ﾎﾟｯﾌﾟ体" pitchFamily="50" charset="-128"/>
              </a:rPr>
              <a:t>２　</a:t>
            </a:r>
            <a:r>
              <a:rPr lang="ja-JP" altLang="en-US">
                <a:solidFill>
                  <a:schemeClr val="tx2"/>
                </a:solidFill>
                <a:ea typeface="HGP創英角ﾎﾟｯﾌﾟ体" pitchFamily="50" charset="-128"/>
              </a:rPr>
              <a:t>特性と背骨を書く</a:t>
            </a:r>
          </a:p>
        </p:txBody>
      </p:sp>
      <p:sp>
        <p:nvSpPr>
          <p:cNvPr id="277510" name="Text Box 6"/>
          <p:cNvSpPr txBox="1">
            <a:spLocks noChangeArrowheads="1"/>
          </p:cNvSpPr>
          <p:nvPr/>
        </p:nvSpPr>
        <p:spPr bwMode="auto">
          <a:xfrm>
            <a:off x="992188" y="3016250"/>
            <a:ext cx="6597650" cy="457200"/>
          </a:xfrm>
          <a:prstGeom prst="rect">
            <a:avLst/>
          </a:prstGeom>
          <a:solidFill>
            <a:srgbClr val="66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339966"/>
                </a:solidFill>
                <a:ea typeface="HGP創英角ﾎﾟｯﾌﾟ体" pitchFamily="50" charset="-128"/>
              </a:rPr>
              <a:t>手順</a:t>
            </a:r>
            <a:r>
              <a:rPr lang="ja-JP" altLang="en-US">
                <a:solidFill>
                  <a:srgbClr val="339966"/>
                </a:solidFill>
                <a:ea typeface="HGP創英角ﾎﾟｯﾌﾟ体" pitchFamily="50" charset="-128"/>
              </a:rPr>
              <a:t>３</a:t>
            </a:r>
            <a:r>
              <a:rPr lang="ja-JP" altLang="en-US">
                <a:ea typeface="HGP創英角ﾎﾟｯﾌﾟ体" pitchFamily="50" charset="-128"/>
              </a:rPr>
              <a:t>　大骨を作る</a:t>
            </a:r>
          </a:p>
        </p:txBody>
      </p:sp>
      <p:sp>
        <p:nvSpPr>
          <p:cNvPr id="277511" name="Text Box 7"/>
          <p:cNvSpPr txBox="1">
            <a:spLocks noChangeArrowheads="1"/>
          </p:cNvSpPr>
          <p:nvPr/>
        </p:nvSpPr>
        <p:spPr bwMode="auto">
          <a:xfrm>
            <a:off x="992188" y="3717925"/>
            <a:ext cx="6623050" cy="457200"/>
          </a:xfrm>
          <a:prstGeom prst="rect">
            <a:avLst/>
          </a:prstGeom>
          <a:solidFill>
            <a:srgbClr val="66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339966"/>
                </a:solidFill>
                <a:ea typeface="HGP創英角ﾎﾟｯﾌﾟ体" pitchFamily="50" charset="-128"/>
              </a:rPr>
              <a:t>手順</a:t>
            </a:r>
            <a:r>
              <a:rPr lang="ja-JP" altLang="en-US">
                <a:solidFill>
                  <a:srgbClr val="339966"/>
                </a:solidFill>
                <a:ea typeface="HGP創英角ﾎﾟｯﾌﾟ体" pitchFamily="50" charset="-128"/>
              </a:rPr>
              <a:t>４</a:t>
            </a:r>
            <a:r>
              <a:rPr lang="ja-JP" altLang="en-US">
                <a:ea typeface="HGP創英角ﾎﾟｯﾌﾟ体" pitchFamily="50" charset="-128"/>
              </a:rPr>
              <a:t>　特性要因図の形に組み立てる</a:t>
            </a:r>
          </a:p>
        </p:txBody>
      </p:sp>
      <p:sp>
        <p:nvSpPr>
          <p:cNvPr id="277512" name="Text Box 8"/>
          <p:cNvSpPr txBox="1">
            <a:spLocks noChangeArrowheads="1"/>
          </p:cNvSpPr>
          <p:nvPr/>
        </p:nvSpPr>
        <p:spPr bwMode="auto">
          <a:xfrm>
            <a:off x="992188" y="4418013"/>
            <a:ext cx="6635750" cy="457200"/>
          </a:xfrm>
          <a:prstGeom prst="rect">
            <a:avLst/>
          </a:prstGeom>
          <a:solidFill>
            <a:srgbClr val="66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339966"/>
                </a:solidFill>
                <a:ea typeface="HGP創英角ﾎﾟｯﾌﾟ体" pitchFamily="50" charset="-128"/>
              </a:rPr>
              <a:t>手順５</a:t>
            </a:r>
            <a:r>
              <a:rPr lang="ja-JP" altLang="en-US">
                <a:ea typeface="HGP創英角ﾎﾟｯﾌﾟ体" pitchFamily="50" charset="-128"/>
              </a:rPr>
              <a:t>　要因に漏れがないかチェックする</a:t>
            </a:r>
          </a:p>
        </p:txBody>
      </p:sp>
      <p:sp>
        <p:nvSpPr>
          <p:cNvPr id="277513" name="Text Box 9"/>
          <p:cNvSpPr txBox="1">
            <a:spLocks noChangeArrowheads="1"/>
          </p:cNvSpPr>
          <p:nvPr/>
        </p:nvSpPr>
        <p:spPr bwMode="auto">
          <a:xfrm>
            <a:off x="992188" y="5119688"/>
            <a:ext cx="6623050" cy="457200"/>
          </a:xfrm>
          <a:prstGeom prst="rect">
            <a:avLst/>
          </a:prstGeom>
          <a:solidFill>
            <a:srgbClr val="66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339966"/>
                </a:solidFill>
                <a:ea typeface="HGP創英角ﾎﾟｯﾌﾟ体" pitchFamily="50" charset="-128"/>
              </a:rPr>
              <a:t>手順</a:t>
            </a:r>
            <a:r>
              <a:rPr lang="ja-JP" altLang="en-US">
                <a:solidFill>
                  <a:srgbClr val="339966"/>
                </a:solidFill>
                <a:ea typeface="HGP創英角ﾎﾟｯﾌﾟ体" pitchFamily="50" charset="-128"/>
              </a:rPr>
              <a:t>６</a:t>
            </a:r>
            <a:r>
              <a:rPr lang="ja-JP" altLang="en-US">
                <a:ea typeface="HGP創英角ﾎﾟｯﾌﾟ体" pitchFamily="50" charset="-128"/>
              </a:rPr>
              <a:t>　重要と思われる要因に印をつける</a:t>
            </a:r>
          </a:p>
        </p:txBody>
      </p:sp>
      <p:sp>
        <p:nvSpPr>
          <p:cNvPr id="277514" name="Text Box 10"/>
          <p:cNvSpPr txBox="1">
            <a:spLocks noChangeArrowheads="1"/>
          </p:cNvSpPr>
          <p:nvPr/>
        </p:nvSpPr>
        <p:spPr bwMode="auto">
          <a:xfrm>
            <a:off x="992188" y="5821363"/>
            <a:ext cx="6610350" cy="457200"/>
          </a:xfrm>
          <a:prstGeom prst="rect">
            <a:avLst/>
          </a:prstGeom>
          <a:solidFill>
            <a:srgbClr val="66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339966"/>
                </a:solidFill>
                <a:ea typeface="HGP創英角ﾎﾟｯﾌﾟ体" pitchFamily="50" charset="-128"/>
              </a:rPr>
              <a:t>手順</a:t>
            </a:r>
            <a:r>
              <a:rPr lang="ja-JP" altLang="en-US">
                <a:solidFill>
                  <a:srgbClr val="339966"/>
                </a:solidFill>
                <a:ea typeface="HGP創英角ﾎﾟｯﾌﾟ体" pitchFamily="50" charset="-128"/>
              </a:rPr>
              <a:t>７</a:t>
            </a:r>
            <a:r>
              <a:rPr lang="ja-JP" altLang="en-US">
                <a:ea typeface="HGP創英角ﾎﾟｯﾌﾟ体" pitchFamily="50" charset="-128"/>
              </a:rPr>
              <a:t>　関連事項を記入する</a:t>
            </a:r>
          </a:p>
        </p:txBody>
      </p:sp>
      <p:sp>
        <p:nvSpPr>
          <p:cNvPr id="277516" name="Text Box 12"/>
          <p:cNvSpPr txBox="1">
            <a:spLocks noChangeArrowheads="1"/>
          </p:cNvSpPr>
          <p:nvPr/>
        </p:nvSpPr>
        <p:spPr bwMode="auto">
          <a:xfrm>
            <a:off x="8562975" y="100013"/>
            <a:ext cx="4953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７</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7508"/>
                                        </p:tgtEl>
                                        <p:attrNameLst>
                                          <p:attrName>style.visibility</p:attrName>
                                        </p:attrNameLst>
                                      </p:cBhvr>
                                      <p:to>
                                        <p:strVal val="visible"/>
                                      </p:to>
                                    </p:set>
                                    <p:anim calcmode="lin" valueType="num">
                                      <p:cBhvr additive="base">
                                        <p:cTn id="7" dur="500" fill="hold"/>
                                        <p:tgtEl>
                                          <p:spTgt spid="277508"/>
                                        </p:tgtEl>
                                        <p:attrNameLst>
                                          <p:attrName>ppt_x</p:attrName>
                                        </p:attrNameLst>
                                      </p:cBhvr>
                                      <p:tavLst>
                                        <p:tav tm="0">
                                          <p:val>
                                            <p:strVal val="0-#ppt_w/2"/>
                                          </p:val>
                                        </p:tav>
                                        <p:tav tm="100000">
                                          <p:val>
                                            <p:strVal val="#ppt_x"/>
                                          </p:val>
                                        </p:tav>
                                      </p:tavLst>
                                    </p:anim>
                                    <p:anim calcmode="lin" valueType="num">
                                      <p:cBhvr additive="base">
                                        <p:cTn id="8" dur="500" fill="hold"/>
                                        <p:tgtEl>
                                          <p:spTgt spid="27750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77509"/>
                                        </p:tgtEl>
                                        <p:attrNameLst>
                                          <p:attrName>style.visibility</p:attrName>
                                        </p:attrNameLst>
                                      </p:cBhvr>
                                      <p:to>
                                        <p:strVal val="visible"/>
                                      </p:to>
                                    </p:set>
                                    <p:anim calcmode="lin" valueType="num">
                                      <p:cBhvr additive="base">
                                        <p:cTn id="13" dur="500" fill="hold"/>
                                        <p:tgtEl>
                                          <p:spTgt spid="277509"/>
                                        </p:tgtEl>
                                        <p:attrNameLst>
                                          <p:attrName>ppt_x</p:attrName>
                                        </p:attrNameLst>
                                      </p:cBhvr>
                                      <p:tavLst>
                                        <p:tav tm="0">
                                          <p:val>
                                            <p:strVal val="0-#ppt_w/2"/>
                                          </p:val>
                                        </p:tav>
                                        <p:tav tm="100000">
                                          <p:val>
                                            <p:strVal val="#ppt_x"/>
                                          </p:val>
                                        </p:tav>
                                      </p:tavLst>
                                    </p:anim>
                                    <p:anim calcmode="lin" valueType="num">
                                      <p:cBhvr additive="base">
                                        <p:cTn id="14" dur="500" fill="hold"/>
                                        <p:tgtEl>
                                          <p:spTgt spid="27750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77510"/>
                                        </p:tgtEl>
                                        <p:attrNameLst>
                                          <p:attrName>style.visibility</p:attrName>
                                        </p:attrNameLst>
                                      </p:cBhvr>
                                      <p:to>
                                        <p:strVal val="visible"/>
                                      </p:to>
                                    </p:set>
                                    <p:anim calcmode="lin" valueType="num">
                                      <p:cBhvr additive="base">
                                        <p:cTn id="19" dur="500" fill="hold"/>
                                        <p:tgtEl>
                                          <p:spTgt spid="277510"/>
                                        </p:tgtEl>
                                        <p:attrNameLst>
                                          <p:attrName>ppt_x</p:attrName>
                                        </p:attrNameLst>
                                      </p:cBhvr>
                                      <p:tavLst>
                                        <p:tav tm="0">
                                          <p:val>
                                            <p:strVal val="0-#ppt_w/2"/>
                                          </p:val>
                                        </p:tav>
                                        <p:tav tm="100000">
                                          <p:val>
                                            <p:strVal val="#ppt_x"/>
                                          </p:val>
                                        </p:tav>
                                      </p:tavLst>
                                    </p:anim>
                                    <p:anim calcmode="lin" valueType="num">
                                      <p:cBhvr additive="base">
                                        <p:cTn id="20" dur="500" fill="hold"/>
                                        <p:tgtEl>
                                          <p:spTgt spid="277510"/>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77511"/>
                                        </p:tgtEl>
                                        <p:attrNameLst>
                                          <p:attrName>style.visibility</p:attrName>
                                        </p:attrNameLst>
                                      </p:cBhvr>
                                      <p:to>
                                        <p:strVal val="visible"/>
                                      </p:to>
                                    </p:set>
                                    <p:anim calcmode="lin" valueType="num">
                                      <p:cBhvr additive="base">
                                        <p:cTn id="25" dur="500" fill="hold"/>
                                        <p:tgtEl>
                                          <p:spTgt spid="277511"/>
                                        </p:tgtEl>
                                        <p:attrNameLst>
                                          <p:attrName>ppt_x</p:attrName>
                                        </p:attrNameLst>
                                      </p:cBhvr>
                                      <p:tavLst>
                                        <p:tav tm="0">
                                          <p:val>
                                            <p:strVal val="0-#ppt_w/2"/>
                                          </p:val>
                                        </p:tav>
                                        <p:tav tm="100000">
                                          <p:val>
                                            <p:strVal val="#ppt_x"/>
                                          </p:val>
                                        </p:tav>
                                      </p:tavLst>
                                    </p:anim>
                                    <p:anim calcmode="lin" valueType="num">
                                      <p:cBhvr additive="base">
                                        <p:cTn id="26" dur="500" fill="hold"/>
                                        <p:tgtEl>
                                          <p:spTgt spid="277511"/>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77512"/>
                                        </p:tgtEl>
                                        <p:attrNameLst>
                                          <p:attrName>style.visibility</p:attrName>
                                        </p:attrNameLst>
                                      </p:cBhvr>
                                      <p:to>
                                        <p:strVal val="visible"/>
                                      </p:to>
                                    </p:set>
                                    <p:anim calcmode="lin" valueType="num">
                                      <p:cBhvr additive="base">
                                        <p:cTn id="31" dur="500" fill="hold"/>
                                        <p:tgtEl>
                                          <p:spTgt spid="277512"/>
                                        </p:tgtEl>
                                        <p:attrNameLst>
                                          <p:attrName>ppt_x</p:attrName>
                                        </p:attrNameLst>
                                      </p:cBhvr>
                                      <p:tavLst>
                                        <p:tav tm="0">
                                          <p:val>
                                            <p:strVal val="0-#ppt_w/2"/>
                                          </p:val>
                                        </p:tav>
                                        <p:tav tm="100000">
                                          <p:val>
                                            <p:strVal val="#ppt_x"/>
                                          </p:val>
                                        </p:tav>
                                      </p:tavLst>
                                    </p:anim>
                                    <p:anim calcmode="lin" valueType="num">
                                      <p:cBhvr additive="base">
                                        <p:cTn id="32" dur="500" fill="hold"/>
                                        <p:tgtEl>
                                          <p:spTgt spid="277512"/>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77513"/>
                                        </p:tgtEl>
                                        <p:attrNameLst>
                                          <p:attrName>style.visibility</p:attrName>
                                        </p:attrNameLst>
                                      </p:cBhvr>
                                      <p:to>
                                        <p:strVal val="visible"/>
                                      </p:to>
                                    </p:set>
                                    <p:anim calcmode="lin" valueType="num">
                                      <p:cBhvr additive="base">
                                        <p:cTn id="37" dur="500" fill="hold"/>
                                        <p:tgtEl>
                                          <p:spTgt spid="277513"/>
                                        </p:tgtEl>
                                        <p:attrNameLst>
                                          <p:attrName>ppt_x</p:attrName>
                                        </p:attrNameLst>
                                      </p:cBhvr>
                                      <p:tavLst>
                                        <p:tav tm="0">
                                          <p:val>
                                            <p:strVal val="0-#ppt_w/2"/>
                                          </p:val>
                                        </p:tav>
                                        <p:tav tm="100000">
                                          <p:val>
                                            <p:strVal val="#ppt_x"/>
                                          </p:val>
                                        </p:tav>
                                      </p:tavLst>
                                    </p:anim>
                                    <p:anim calcmode="lin" valueType="num">
                                      <p:cBhvr additive="base">
                                        <p:cTn id="38" dur="500" fill="hold"/>
                                        <p:tgtEl>
                                          <p:spTgt spid="277513"/>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77514"/>
                                        </p:tgtEl>
                                        <p:attrNameLst>
                                          <p:attrName>style.visibility</p:attrName>
                                        </p:attrNameLst>
                                      </p:cBhvr>
                                      <p:to>
                                        <p:strVal val="visible"/>
                                      </p:to>
                                    </p:set>
                                    <p:anim calcmode="lin" valueType="num">
                                      <p:cBhvr additive="base">
                                        <p:cTn id="43" dur="500" fill="hold"/>
                                        <p:tgtEl>
                                          <p:spTgt spid="277514"/>
                                        </p:tgtEl>
                                        <p:attrNameLst>
                                          <p:attrName>ppt_x</p:attrName>
                                        </p:attrNameLst>
                                      </p:cBhvr>
                                      <p:tavLst>
                                        <p:tav tm="0">
                                          <p:val>
                                            <p:strVal val="0-#ppt_w/2"/>
                                          </p:val>
                                        </p:tav>
                                        <p:tav tm="100000">
                                          <p:val>
                                            <p:strVal val="#ppt_x"/>
                                          </p:val>
                                        </p:tav>
                                      </p:tavLst>
                                    </p:anim>
                                    <p:anim calcmode="lin" valueType="num">
                                      <p:cBhvr additive="base">
                                        <p:cTn id="44" dur="500" fill="hold"/>
                                        <p:tgtEl>
                                          <p:spTgt spid="2775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508" grpId="0" animBg="1" autoUpdateAnimBg="0"/>
      <p:bldP spid="277509" grpId="0" animBg="1" autoUpdateAnimBg="0"/>
      <p:bldP spid="277510" grpId="0" animBg="1" autoUpdateAnimBg="0"/>
      <p:bldP spid="277511" grpId="0" animBg="1" autoUpdateAnimBg="0"/>
      <p:bldP spid="277512" grpId="0" animBg="1" autoUpdateAnimBg="0"/>
      <p:bldP spid="277513" grpId="0" animBg="1" autoUpdateAnimBg="0"/>
      <p:bldP spid="277514"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00" name="Rectangle 724"/>
          <p:cNvSpPr>
            <a:spLocks noChangeArrowheads="1"/>
          </p:cNvSpPr>
          <p:nvPr/>
        </p:nvSpPr>
        <p:spPr bwMode="auto">
          <a:xfrm>
            <a:off x="769938" y="4664075"/>
            <a:ext cx="8008937" cy="1971675"/>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294" name="Rectangle 718"/>
          <p:cNvSpPr>
            <a:spLocks noChangeArrowheads="1"/>
          </p:cNvSpPr>
          <p:nvPr/>
        </p:nvSpPr>
        <p:spPr bwMode="auto">
          <a:xfrm>
            <a:off x="757238" y="4651375"/>
            <a:ext cx="8024812" cy="2001838"/>
          </a:xfrm>
          <a:prstGeom prst="rect">
            <a:avLst/>
          </a:prstGeom>
          <a:noFill/>
          <a:ln w="12700" cap="rnd">
            <a:solidFill>
              <a:schemeClr val="tx1"/>
            </a:solidFill>
            <a:prstDash val="sysDot"/>
            <a:miter lim="800000"/>
            <a:headEnd type="none" w="sm" len="sm"/>
            <a:tailEnd type="none" w="sm" len="sm"/>
          </a:ln>
          <a:effectLst/>
          <a:extLst>
            <a:ext uri="{909E8E84-426E-40DD-AFC4-6F175D3DCCD1}">
              <a14:hiddenFill xmlns:a14="http://schemas.microsoft.com/office/drawing/2010/main">
                <a:solidFill>
                  <a:schemeClr val="bg1">
                    <a:alpha val="50000"/>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216" name="Text Box 640"/>
          <p:cNvSpPr txBox="1">
            <a:spLocks noChangeArrowheads="1"/>
          </p:cNvSpPr>
          <p:nvPr/>
        </p:nvSpPr>
        <p:spPr bwMode="auto">
          <a:xfrm>
            <a:off x="508000" y="4572000"/>
            <a:ext cx="1800225"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endParaRPr lang="ja-JP" altLang="ja-JP" sz="1400"/>
          </a:p>
        </p:txBody>
      </p:sp>
      <p:sp>
        <p:nvSpPr>
          <p:cNvPr id="25224" name="Rectangle 648"/>
          <p:cNvSpPr>
            <a:spLocks noChangeArrowheads="1"/>
          </p:cNvSpPr>
          <p:nvPr/>
        </p:nvSpPr>
        <p:spPr bwMode="auto">
          <a:xfrm>
            <a:off x="758825" y="5857875"/>
            <a:ext cx="1495425" cy="3810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nSpc>
                <a:spcPct val="50000"/>
              </a:lnSpc>
              <a:buFontTx/>
              <a:buNone/>
            </a:pPr>
            <a:endParaRPr lang="ja-JP" altLang="ja-JP"/>
          </a:p>
        </p:txBody>
      </p:sp>
      <p:sp>
        <p:nvSpPr>
          <p:cNvPr id="25223" name="Rectangle 647"/>
          <p:cNvSpPr>
            <a:spLocks noChangeArrowheads="1"/>
          </p:cNvSpPr>
          <p:nvPr/>
        </p:nvSpPr>
        <p:spPr bwMode="auto">
          <a:xfrm>
            <a:off x="2254250" y="5500688"/>
            <a:ext cx="6516688" cy="35718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nSpc>
                <a:spcPct val="50000"/>
              </a:lnSpc>
              <a:buFontTx/>
              <a:buNone/>
            </a:pPr>
            <a:endParaRPr lang="ja-JP" altLang="ja-JP"/>
          </a:p>
        </p:txBody>
      </p:sp>
      <p:sp>
        <p:nvSpPr>
          <p:cNvPr id="25222" name="Rectangle 646"/>
          <p:cNvSpPr>
            <a:spLocks noChangeArrowheads="1"/>
          </p:cNvSpPr>
          <p:nvPr/>
        </p:nvSpPr>
        <p:spPr bwMode="auto">
          <a:xfrm>
            <a:off x="758825" y="5500688"/>
            <a:ext cx="1495425" cy="35718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nSpc>
                <a:spcPct val="50000"/>
              </a:lnSpc>
              <a:buFontTx/>
              <a:buNone/>
            </a:pPr>
            <a:endParaRPr lang="ja-JP" altLang="ja-JP"/>
          </a:p>
        </p:txBody>
      </p:sp>
      <p:sp>
        <p:nvSpPr>
          <p:cNvPr id="25221" name="Rectangle 645"/>
          <p:cNvSpPr>
            <a:spLocks noChangeArrowheads="1"/>
          </p:cNvSpPr>
          <p:nvPr/>
        </p:nvSpPr>
        <p:spPr bwMode="auto">
          <a:xfrm>
            <a:off x="2254250" y="5141913"/>
            <a:ext cx="6516688" cy="3587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nSpc>
                <a:spcPct val="50000"/>
              </a:lnSpc>
              <a:buFontTx/>
              <a:buNone/>
            </a:pPr>
            <a:endParaRPr lang="ja-JP" altLang="ja-JP"/>
          </a:p>
        </p:txBody>
      </p:sp>
      <p:sp>
        <p:nvSpPr>
          <p:cNvPr id="25220" name="Rectangle 644"/>
          <p:cNvSpPr>
            <a:spLocks noChangeArrowheads="1"/>
          </p:cNvSpPr>
          <p:nvPr/>
        </p:nvSpPr>
        <p:spPr bwMode="auto">
          <a:xfrm>
            <a:off x="758825" y="5141913"/>
            <a:ext cx="1495425" cy="3587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nSpc>
                <a:spcPct val="50000"/>
              </a:lnSpc>
              <a:buFontTx/>
              <a:buNone/>
            </a:pPr>
            <a:endParaRPr lang="ja-JP" altLang="ja-JP"/>
          </a:p>
        </p:txBody>
      </p:sp>
      <p:sp>
        <p:nvSpPr>
          <p:cNvPr id="25218" name="Rectangle 642"/>
          <p:cNvSpPr>
            <a:spLocks noChangeArrowheads="1"/>
          </p:cNvSpPr>
          <p:nvPr/>
        </p:nvSpPr>
        <p:spPr bwMode="auto">
          <a:xfrm>
            <a:off x="758825" y="4721225"/>
            <a:ext cx="1495425" cy="4206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nSpc>
                <a:spcPct val="50000"/>
              </a:lnSpc>
              <a:buFontTx/>
              <a:buNone/>
            </a:pPr>
            <a:endParaRPr lang="ja-JP" altLang="ja-JP"/>
          </a:p>
        </p:txBody>
      </p:sp>
      <p:sp>
        <p:nvSpPr>
          <p:cNvPr id="25226" name="Line 650"/>
          <p:cNvSpPr>
            <a:spLocks noChangeShapeType="1"/>
          </p:cNvSpPr>
          <p:nvPr/>
        </p:nvSpPr>
        <p:spPr bwMode="auto">
          <a:xfrm>
            <a:off x="803275" y="4668838"/>
            <a:ext cx="8012113" cy="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227" name="Line 651"/>
          <p:cNvSpPr>
            <a:spLocks noChangeShapeType="1"/>
          </p:cNvSpPr>
          <p:nvPr/>
        </p:nvSpPr>
        <p:spPr bwMode="auto">
          <a:xfrm>
            <a:off x="758825" y="5064125"/>
            <a:ext cx="80121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228" name="Line 652"/>
          <p:cNvSpPr>
            <a:spLocks noChangeShapeType="1"/>
          </p:cNvSpPr>
          <p:nvPr/>
        </p:nvSpPr>
        <p:spPr bwMode="auto">
          <a:xfrm>
            <a:off x="758825" y="5459413"/>
            <a:ext cx="80121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229" name="Line 653"/>
          <p:cNvSpPr>
            <a:spLocks noChangeShapeType="1"/>
          </p:cNvSpPr>
          <p:nvPr/>
        </p:nvSpPr>
        <p:spPr bwMode="auto">
          <a:xfrm>
            <a:off x="758825" y="5856288"/>
            <a:ext cx="80121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230" name="Line 654"/>
          <p:cNvSpPr>
            <a:spLocks noChangeShapeType="1"/>
          </p:cNvSpPr>
          <p:nvPr/>
        </p:nvSpPr>
        <p:spPr bwMode="auto">
          <a:xfrm>
            <a:off x="758825" y="6648450"/>
            <a:ext cx="8072438" cy="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232" name="Line 656"/>
          <p:cNvSpPr>
            <a:spLocks noChangeShapeType="1"/>
          </p:cNvSpPr>
          <p:nvPr/>
        </p:nvSpPr>
        <p:spPr bwMode="auto">
          <a:xfrm>
            <a:off x="2254250" y="4694238"/>
            <a:ext cx="0" cy="192246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233" name="Line 657"/>
          <p:cNvSpPr>
            <a:spLocks noChangeShapeType="1"/>
          </p:cNvSpPr>
          <p:nvPr/>
        </p:nvSpPr>
        <p:spPr bwMode="auto">
          <a:xfrm>
            <a:off x="8802688" y="4678363"/>
            <a:ext cx="1587" cy="1938337"/>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249" name="Text Box 673"/>
          <p:cNvSpPr txBox="1">
            <a:spLocks noChangeArrowheads="1"/>
          </p:cNvSpPr>
          <p:nvPr/>
        </p:nvSpPr>
        <p:spPr bwMode="auto">
          <a:xfrm>
            <a:off x="569913" y="4284663"/>
            <a:ext cx="1233487" cy="338137"/>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特性の例</a:t>
            </a:r>
          </a:p>
        </p:txBody>
      </p:sp>
      <p:sp>
        <p:nvSpPr>
          <p:cNvPr id="25251" name="Text Box 675"/>
          <p:cNvSpPr txBox="1">
            <a:spLocks noChangeArrowheads="1"/>
          </p:cNvSpPr>
          <p:nvPr/>
        </p:nvSpPr>
        <p:spPr bwMode="auto">
          <a:xfrm>
            <a:off x="788988" y="4714875"/>
            <a:ext cx="1439862"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品　質</a:t>
            </a:r>
          </a:p>
        </p:txBody>
      </p:sp>
      <p:sp>
        <p:nvSpPr>
          <p:cNvPr id="25252" name="Text Box 676"/>
          <p:cNvSpPr txBox="1">
            <a:spLocks noChangeArrowheads="1"/>
          </p:cNvSpPr>
          <p:nvPr/>
        </p:nvSpPr>
        <p:spPr bwMode="auto">
          <a:xfrm>
            <a:off x="782638" y="5129213"/>
            <a:ext cx="1439862" cy="30638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原　価</a:t>
            </a:r>
          </a:p>
        </p:txBody>
      </p:sp>
      <p:sp>
        <p:nvSpPr>
          <p:cNvPr id="25253" name="Text Box 677"/>
          <p:cNvSpPr txBox="1">
            <a:spLocks noChangeArrowheads="1"/>
          </p:cNvSpPr>
          <p:nvPr/>
        </p:nvSpPr>
        <p:spPr bwMode="auto">
          <a:xfrm>
            <a:off x="806450" y="5510213"/>
            <a:ext cx="1439863"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能率</a:t>
            </a:r>
          </a:p>
        </p:txBody>
      </p:sp>
      <p:sp>
        <p:nvSpPr>
          <p:cNvPr id="25255" name="Text Box 679"/>
          <p:cNvSpPr txBox="1">
            <a:spLocks noChangeArrowheads="1"/>
          </p:cNvSpPr>
          <p:nvPr/>
        </p:nvSpPr>
        <p:spPr bwMode="auto">
          <a:xfrm>
            <a:off x="801688" y="5889625"/>
            <a:ext cx="1439862" cy="3032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安全等</a:t>
            </a:r>
          </a:p>
        </p:txBody>
      </p:sp>
      <p:sp>
        <p:nvSpPr>
          <p:cNvPr id="25259" name="Text Box 683"/>
          <p:cNvSpPr txBox="1">
            <a:spLocks noChangeArrowheads="1"/>
          </p:cNvSpPr>
          <p:nvPr/>
        </p:nvSpPr>
        <p:spPr bwMode="auto">
          <a:xfrm>
            <a:off x="2341563" y="4746625"/>
            <a:ext cx="6335712"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寸法、重量、純度、不良数、ｸﾚｰﾑ件数、不良率　　　　　　　　　　　　　　　　　　　　　</a:t>
            </a:r>
          </a:p>
        </p:txBody>
      </p:sp>
      <p:sp>
        <p:nvSpPr>
          <p:cNvPr id="25260" name="Text Box 684"/>
          <p:cNvSpPr txBox="1">
            <a:spLocks noChangeArrowheads="1"/>
          </p:cNvSpPr>
          <p:nvPr/>
        </p:nvSpPr>
        <p:spPr bwMode="auto">
          <a:xfrm>
            <a:off x="2339975" y="5159375"/>
            <a:ext cx="5945188"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材料費、加工費、残業時間、材加不金額、外注部品費、ｴﾈﾙｷﾞｰ費　　　　　　</a:t>
            </a:r>
          </a:p>
        </p:txBody>
      </p:sp>
      <p:sp>
        <p:nvSpPr>
          <p:cNvPr id="25261" name="Text Box 685"/>
          <p:cNvSpPr txBox="1">
            <a:spLocks noChangeArrowheads="1"/>
          </p:cNvSpPr>
          <p:nvPr/>
        </p:nvSpPr>
        <p:spPr bwMode="auto">
          <a:xfrm>
            <a:off x="2312988" y="5538788"/>
            <a:ext cx="5607050"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工数、稼働率</a:t>
            </a:r>
            <a:r>
              <a:rPr lang="en-US" altLang="ja-JP" sz="1400"/>
              <a:t>､</a:t>
            </a:r>
            <a:r>
              <a:rPr lang="ja-JP" altLang="en-US" sz="1400"/>
              <a:t>停止時間、生産台数</a:t>
            </a:r>
            <a:r>
              <a:rPr lang="en-US" altLang="ja-JP" sz="1400"/>
              <a:t>､</a:t>
            </a:r>
            <a:r>
              <a:rPr lang="ja-JP" altLang="en-US" sz="1400"/>
              <a:t>ｶﾝﾊﾞﾝ枚数　　　　　　　　　　　　　　　</a:t>
            </a:r>
          </a:p>
        </p:txBody>
      </p:sp>
      <p:sp>
        <p:nvSpPr>
          <p:cNvPr id="25262" name="Text Box 686"/>
          <p:cNvSpPr txBox="1">
            <a:spLocks noChangeArrowheads="1"/>
          </p:cNvSpPr>
          <p:nvPr/>
        </p:nvSpPr>
        <p:spPr bwMode="auto">
          <a:xfrm>
            <a:off x="2316163" y="5888038"/>
            <a:ext cx="6030912"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災害発生率、事故件数、ﾋﾔﾘ･ﾊｯﾄ件数、無事故時間、提案件数　　　　　　　　　</a:t>
            </a:r>
          </a:p>
        </p:txBody>
      </p:sp>
      <p:sp>
        <p:nvSpPr>
          <p:cNvPr id="25275" name="Line 699"/>
          <p:cNvSpPr>
            <a:spLocks noChangeShapeType="1"/>
          </p:cNvSpPr>
          <p:nvPr/>
        </p:nvSpPr>
        <p:spPr bwMode="auto">
          <a:xfrm>
            <a:off x="765175" y="6251575"/>
            <a:ext cx="804386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276" name="Text Box 700"/>
          <p:cNvSpPr txBox="1">
            <a:spLocks noChangeArrowheads="1"/>
          </p:cNvSpPr>
          <p:nvPr/>
        </p:nvSpPr>
        <p:spPr bwMode="auto">
          <a:xfrm>
            <a:off x="828675" y="6276975"/>
            <a:ext cx="1439863"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モラール</a:t>
            </a:r>
          </a:p>
        </p:txBody>
      </p:sp>
      <p:sp>
        <p:nvSpPr>
          <p:cNvPr id="25277" name="Text Box 701"/>
          <p:cNvSpPr txBox="1">
            <a:spLocks noChangeArrowheads="1"/>
          </p:cNvSpPr>
          <p:nvPr/>
        </p:nvSpPr>
        <p:spPr bwMode="auto">
          <a:xfrm>
            <a:off x="2338388" y="6296025"/>
            <a:ext cx="6030912" cy="3032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出勤率率、改善提案数、参加率、欠勤者数　、苦情件数　など　　　　　　　</a:t>
            </a:r>
          </a:p>
        </p:txBody>
      </p:sp>
      <p:sp>
        <p:nvSpPr>
          <p:cNvPr id="25279" name="Line 703"/>
          <p:cNvSpPr>
            <a:spLocks noChangeShapeType="1"/>
          </p:cNvSpPr>
          <p:nvPr/>
        </p:nvSpPr>
        <p:spPr bwMode="auto">
          <a:xfrm flipV="1">
            <a:off x="777875" y="4648200"/>
            <a:ext cx="0" cy="1997075"/>
          </a:xfrm>
          <a:prstGeom prst="line">
            <a:avLst/>
          </a:prstGeom>
          <a:noFill/>
          <a:ln w="317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612" name="Rectangle 36"/>
          <p:cNvSpPr>
            <a:spLocks noChangeArrowheads="1"/>
          </p:cNvSpPr>
          <p:nvPr/>
        </p:nvSpPr>
        <p:spPr bwMode="auto">
          <a:xfrm>
            <a:off x="533400" y="381000"/>
            <a:ext cx="1219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endParaRPr lang="ja-JP" altLang="ja-JP" sz="1600"/>
          </a:p>
        </p:txBody>
      </p:sp>
      <p:sp>
        <p:nvSpPr>
          <p:cNvPr id="24614" name="Rectangle 38"/>
          <p:cNvSpPr>
            <a:spLocks noChangeArrowheads="1"/>
          </p:cNvSpPr>
          <p:nvPr/>
        </p:nvSpPr>
        <p:spPr bwMode="auto">
          <a:xfrm>
            <a:off x="271463" y="271463"/>
            <a:ext cx="5181600" cy="519112"/>
          </a:xfrm>
          <a:prstGeom prst="rect">
            <a:avLst/>
          </a:prstGeom>
          <a:solidFill>
            <a:srgbClr val="66FF66"/>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b="1"/>
              <a:t>手順１</a:t>
            </a:r>
            <a:r>
              <a:rPr lang="ja-JP" altLang="en-US" sz="2800" b="1"/>
              <a:t>　問題とする特性を決める</a:t>
            </a:r>
          </a:p>
        </p:txBody>
      </p:sp>
      <p:sp>
        <p:nvSpPr>
          <p:cNvPr id="25179" name="Text Box 603"/>
          <p:cNvSpPr txBox="1">
            <a:spLocks noChangeArrowheads="1"/>
          </p:cNvSpPr>
          <p:nvPr/>
        </p:nvSpPr>
        <p:spPr bwMode="auto">
          <a:xfrm>
            <a:off x="8547100" y="100013"/>
            <a:ext cx="5254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８</a:t>
            </a:r>
          </a:p>
        </p:txBody>
      </p:sp>
      <p:sp>
        <p:nvSpPr>
          <p:cNvPr id="25203" name="Text Box 627"/>
          <p:cNvSpPr txBox="1">
            <a:spLocks noChangeArrowheads="1"/>
          </p:cNvSpPr>
          <p:nvPr/>
        </p:nvSpPr>
        <p:spPr bwMode="auto">
          <a:xfrm>
            <a:off x="912813" y="1617663"/>
            <a:ext cx="501650" cy="2338387"/>
          </a:xfrm>
          <a:prstGeom prst="rect">
            <a:avLst/>
          </a:prstGeom>
          <a:solidFill>
            <a:srgbClr val="66FF33"/>
          </a:solidFill>
          <a:ln w="12700">
            <a:solidFill>
              <a:srgbClr val="CCFF66"/>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t>仕事をした結果</a:t>
            </a:r>
          </a:p>
        </p:txBody>
      </p:sp>
      <p:sp>
        <p:nvSpPr>
          <p:cNvPr id="25280" name="Oval 704"/>
          <p:cNvSpPr>
            <a:spLocks noChangeArrowheads="1"/>
          </p:cNvSpPr>
          <p:nvPr/>
        </p:nvSpPr>
        <p:spPr bwMode="auto">
          <a:xfrm>
            <a:off x="2366963" y="990600"/>
            <a:ext cx="3916362" cy="3389313"/>
          </a:xfrm>
          <a:prstGeom prst="ellipse">
            <a:avLst/>
          </a:prstGeom>
          <a:solidFill>
            <a:schemeClr val="accent1"/>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204" name="AutoShape 628"/>
          <p:cNvSpPr>
            <a:spLocks noChangeArrowheads="1"/>
          </p:cNvSpPr>
          <p:nvPr/>
        </p:nvSpPr>
        <p:spPr bwMode="auto">
          <a:xfrm>
            <a:off x="1679575" y="1938338"/>
            <a:ext cx="593725" cy="1582737"/>
          </a:xfrm>
          <a:prstGeom prst="rightArrow">
            <a:avLst>
              <a:gd name="adj1" fmla="val 50000"/>
              <a:gd name="adj2" fmla="val 25000"/>
            </a:avLst>
          </a:prstGeom>
          <a:solidFill>
            <a:srgbClr val="FFCC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25290" name="Group 714"/>
          <p:cNvGrpSpPr>
            <a:grpSpLocks/>
          </p:cNvGrpSpPr>
          <p:nvPr/>
        </p:nvGrpSpPr>
        <p:grpSpPr bwMode="auto">
          <a:xfrm>
            <a:off x="2822575" y="1063625"/>
            <a:ext cx="3197225" cy="2794000"/>
            <a:chOff x="980" y="662"/>
            <a:chExt cx="2014" cy="1760"/>
          </a:xfrm>
        </p:grpSpPr>
        <p:sp>
          <p:nvSpPr>
            <p:cNvPr id="25195" name="Text Box 619"/>
            <p:cNvSpPr txBox="1">
              <a:spLocks noChangeArrowheads="1"/>
            </p:cNvSpPr>
            <p:nvPr/>
          </p:nvSpPr>
          <p:spPr bwMode="auto">
            <a:xfrm>
              <a:off x="1996" y="1684"/>
              <a:ext cx="998" cy="442"/>
            </a:xfrm>
            <a:prstGeom prst="rect">
              <a:avLst/>
            </a:prstGeom>
            <a:noFill/>
            <a:ln>
              <a:noFill/>
            </a:ln>
            <a:effectLst/>
            <a:extLst>
              <a:ext uri="{909E8E84-426E-40DD-AFC4-6F175D3DCCD1}">
                <a14:hiddenFill xmlns:a14="http://schemas.microsoft.com/office/drawing/2010/main">
                  <a:solidFill>
                    <a:srgbClr val="FFC1C1"/>
                  </a:solidFill>
                </a14:hiddenFill>
              </a:ext>
              <a:ext uri="{91240B29-F687-4F45-9708-019B960494DF}">
                <a14:hiddenLine xmlns:a14="http://schemas.microsoft.com/office/drawing/2010/main" w="12700">
                  <a:solidFill>
                    <a:srgbClr val="FFC1C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4000" b="1">
                  <a:solidFill>
                    <a:srgbClr val="FF3300"/>
                  </a:solidFill>
                  <a:effectLst>
                    <a:outerShdw blurRad="38100" dist="38100" dir="2700000" algn="tl">
                      <a:srgbClr val="C0C0C0"/>
                    </a:outerShdw>
                  </a:effectLst>
                  <a:ea typeface="HG創英角ﾎﾟｯﾌﾟ体" pitchFamily="49" charset="-128"/>
                </a:rPr>
                <a:t>　</a:t>
              </a:r>
              <a:r>
                <a:rPr lang="ja-JP" altLang="en-US" sz="3200" b="1">
                  <a:solidFill>
                    <a:schemeClr val="bg1"/>
                  </a:solidFill>
                  <a:effectLst>
                    <a:outerShdw blurRad="38100" dist="38100" dir="2700000" algn="tl">
                      <a:srgbClr val="C0C0C0"/>
                    </a:outerShdw>
                  </a:effectLst>
                  <a:ea typeface="HG創英角ﾎﾟｯﾌﾟ体" pitchFamily="49" charset="-128"/>
                </a:rPr>
                <a:t>ﾓﾗﾙ</a:t>
              </a:r>
            </a:p>
          </p:txBody>
        </p:sp>
        <p:sp>
          <p:nvSpPr>
            <p:cNvPr id="25200" name="Text Box 624"/>
            <p:cNvSpPr txBox="1">
              <a:spLocks noChangeArrowheads="1"/>
            </p:cNvSpPr>
            <p:nvPr/>
          </p:nvSpPr>
          <p:spPr bwMode="auto">
            <a:xfrm>
              <a:off x="2135" y="1010"/>
              <a:ext cx="654" cy="365"/>
            </a:xfrm>
            <a:prstGeom prst="rect">
              <a:avLst/>
            </a:prstGeom>
            <a:noFill/>
            <a:ln>
              <a:noFill/>
            </a:ln>
            <a:effectLst/>
            <a:extLst>
              <a:ext uri="{909E8E84-426E-40DD-AFC4-6F175D3DCCD1}">
                <a14:hiddenFill xmlns:a14="http://schemas.microsoft.com/office/drawing/2010/main">
                  <a:solidFill>
                    <a:srgbClr val="FFC1C1"/>
                  </a:solidFill>
                </a14:hiddenFill>
              </a:ext>
              <a:ext uri="{91240B29-F687-4F45-9708-019B960494DF}">
                <a14:hiddenLine xmlns:a14="http://schemas.microsoft.com/office/drawing/2010/main" w="12700">
                  <a:solidFill>
                    <a:srgbClr val="FFC1C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3200" b="1">
                  <a:solidFill>
                    <a:schemeClr val="bg1"/>
                  </a:solidFill>
                  <a:effectLst>
                    <a:outerShdw blurRad="38100" dist="38100" dir="2700000" algn="tl">
                      <a:srgbClr val="C0C0C0"/>
                    </a:outerShdw>
                  </a:effectLst>
                  <a:ea typeface="HG創英角ﾎﾟｯﾌﾟ体" pitchFamily="49" charset="-128"/>
                </a:rPr>
                <a:t>安全</a:t>
              </a:r>
            </a:p>
          </p:txBody>
        </p:sp>
        <p:sp>
          <p:nvSpPr>
            <p:cNvPr id="25186" name="Text Box 610"/>
            <p:cNvSpPr txBox="1">
              <a:spLocks noChangeArrowheads="1"/>
            </p:cNvSpPr>
            <p:nvPr/>
          </p:nvSpPr>
          <p:spPr bwMode="auto">
            <a:xfrm>
              <a:off x="1048" y="1005"/>
              <a:ext cx="831" cy="442"/>
            </a:xfrm>
            <a:prstGeom prst="rect">
              <a:avLst/>
            </a:prstGeom>
            <a:noFill/>
            <a:ln>
              <a:noFill/>
            </a:ln>
            <a:effectLst/>
            <a:extLst>
              <a:ext uri="{909E8E84-426E-40DD-AFC4-6F175D3DCCD1}">
                <a14:hiddenFill xmlns:a14="http://schemas.microsoft.com/office/drawing/2010/main">
                  <a:solidFill>
                    <a:srgbClr val="FFC1C1"/>
                  </a:solidFill>
                </a14:hiddenFill>
              </a:ext>
              <a:ext uri="{91240B29-F687-4F45-9708-019B960494DF}">
                <a14:hiddenLine xmlns:a14="http://schemas.microsoft.com/office/drawing/2010/main" w="12700">
                  <a:solidFill>
                    <a:srgbClr val="FFC1C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4000" b="1">
                  <a:solidFill>
                    <a:schemeClr val="bg1"/>
                  </a:solidFill>
                  <a:effectLst>
                    <a:outerShdw blurRad="38100" dist="38100" dir="2700000" algn="tl">
                      <a:srgbClr val="C0C0C0"/>
                    </a:outerShdw>
                  </a:effectLst>
                  <a:ea typeface="HG創英角ﾎﾟｯﾌﾟ体" pitchFamily="49" charset="-128"/>
                </a:rPr>
                <a:t>品質</a:t>
              </a:r>
            </a:p>
          </p:txBody>
        </p:sp>
        <p:sp>
          <p:nvSpPr>
            <p:cNvPr id="25191" name="Text Box 615"/>
            <p:cNvSpPr txBox="1">
              <a:spLocks noChangeArrowheads="1"/>
            </p:cNvSpPr>
            <p:nvPr/>
          </p:nvSpPr>
          <p:spPr bwMode="auto">
            <a:xfrm>
              <a:off x="1752" y="1385"/>
              <a:ext cx="1022" cy="442"/>
            </a:xfrm>
            <a:prstGeom prst="rect">
              <a:avLst/>
            </a:prstGeom>
            <a:noFill/>
            <a:ln>
              <a:noFill/>
            </a:ln>
            <a:effectLst/>
            <a:extLst>
              <a:ext uri="{909E8E84-426E-40DD-AFC4-6F175D3DCCD1}">
                <a14:hiddenFill xmlns:a14="http://schemas.microsoft.com/office/drawing/2010/main">
                  <a:solidFill>
                    <a:srgbClr val="FFC1C1"/>
                  </a:solidFill>
                </a14:hiddenFill>
              </a:ext>
              <a:ext uri="{91240B29-F687-4F45-9708-019B960494DF}">
                <a14:hiddenLine xmlns:a14="http://schemas.microsoft.com/office/drawing/2010/main" w="12700">
                  <a:solidFill>
                    <a:srgbClr val="FFC1C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4000" b="1">
                  <a:solidFill>
                    <a:schemeClr val="bg1"/>
                  </a:solidFill>
                  <a:effectLst>
                    <a:outerShdw blurRad="38100" dist="38100" dir="2700000" algn="tl">
                      <a:srgbClr val="C0C0C0"/>
                    </a:outerShdw>
                  </a:effectLst>
                  <a:ea typeface="HG創英角ﾎﾟｯﾌﾟ体" pitchFamily="49" charset="-128"/>
                </a:rPr>
                <a:t>能率</a:t>
              </a:r>
            </a:p>
          </p:txBody>
        </p:sp>
        <p:sp>
          <p:nvSpPr>
            <p:cNvPr id="25192" name="Text Box 616"/>
            <p:cNvSpPr txBox="1">
              <a:spLocks noChangeArrowheads="1"/>
            </p:cNvSpPr>
            <p:nvPr/>
          </p:nvSpPr>
          <p:spPr bwMode="auto">
            <a:xfrm>
              <a:off x="980" y="1636"/>
              <a:ext cx="1091" cy="442"/>
            </a:xfrm>
            <a:prstGeom prst="rect">
              <a:avLst/>
            </a:prstGeom>
            <a:noFill/>
            <a:ln>
              <a:noFill/>
            </a:ln>
            <a:effectLst/>
            <a:extLst>
              <a:ext uri="{909E8E84-426E-40DD-AFC4-6F175D3DCCD1}">
                <a14:hiddenFill xmlns:a14="http://schemas.microsoft.com/office/drawing/2010/main">
                  <a:solidFill>
                    <a:srgbClr val="FFC1C1"/>
                  </a:solidFill>
                </a14:hiddenFill>
              </a:ext>
              <a:ext uri="{91240B29-F687-4F45-9708-019B960494DF}">
                <a14:hiddenLine xmlns:a14="http://schemas.microsoft.com/office/drawing/2010/main" w="12700">
                  <a:solidFill>
                    <a:srgbClr val="FFC1C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4000" b="1">
                  <a:solidFill>
                    <a:schemeClr val="bg1"/>
                  </a:solidFill>
                  <a:effectLst>
                    <a:outerShdw blurRad="38100" dist="38100" dir="2700000" algn="tl">
                      <a:srgbClr val="C0C0C0"/>
                    </a:outerShdw>
                  </a:effectLst>
                  <a:ea typeface="HG創英角ﾎﾟｯﾌﾟ体" pitchFamily="49" charset="-128"/>
                </a:rPr>
                <a:t>原価</a:t>
              </a:r>
            </a:p>
          </p:txBody>
        </p:sp>
        <p:sp>
          <p:nvSpPr>
            <p:cNvPr id="25268" name="Text Box 692"/>
            <p:cNvSpPr txBox="1">
              <a:spLocks noChangeArrowheads="1"/>
            </p:cNvSpPr>
            <p:nvPr/>
          </p:nvSpPr>
          <p:spPr bwMode="auto">
            <a:xfrm>
              <a:off x="1040" y="2134"/>
              <a:ext cx="1714" cy="288"/>
            </a:xfrm>
            <a:prstGeom prst="rect">
              <a:avLst/>
            </a:prstGeom>
            <a:noFill/>
            <a:ln>
              <a:noFill/>
            </a:ln>
            <a:effectLst/>
            <a:extLst>
              <a:ext uri="{909E8E84-426E-40DD-AFC4-6F175D3DCCD1}">
                <a14:hiddenFill xmlns:a14="http://schemas.microsoft.com/office/drawing/2010/main">
                  <a:solidFill>
                    <a:srgbClr val="FFC1C1"/>
                  </a:solidFill>
                </a14:hiddenFill>
              </a:ext>
              <a:ext uri="{91240B29-F687-4F45-9708-019B960494DF}">
                <a14:hiddenLine xmlns:a14="http://schemas.microsoft.com/office/drawing/2010/main" w="12700">
                  <a:solidFill>
                    <a:srgbClr val="FFC1C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b="1">
                  <a:solidFill>
                    <a:srgbClr val="FF3300"/>
                  </a:solidFill>
                  <a:effectLst>
                    <a:outerShdw blurRad="38100" dist="38100" dir="2700000" algn="tl">
                      <a:srgbClr val="C0C0C0"/>
                    </a:outerShdw>
                  </a:effectLst>
                  <a:ea typeface="HG創英角ﾎﾟｯﾌﾟ体" pitchFamily="49" charset="-128"/>
                </a:rPr>
                <a:t>　</a:t>
              </a:r>
              <a:r>
                <a:rPr lang="ja-JP" altLang="en-US" b="1">
                  <a:solidFill>
                    <a:schemeClr val="bg1"/>
                  </a:solidFill>
                  <a:effectLst>
                    <a:outerShdw blurRad="38100" dist="38100" dir="2700000" algn="tl">
                      <a:srgbClr val="C0C0C0"/>
                    </a:outerShdw>
                  </a:effectLst>
                  <a:ea typeface="HG創英角ﾎﾟｯﾌﾟ体" pitchFamily="49" charset="-128"/>
                </a:rPr>
                <a:t>お客様満足度</a:t>
              </a:r>
            </a:p>
          </p:txBody>
        </p:sp>
        <p:sp>
          <p:nvSpPr>
            <p:cNvPr id="25282" name="Text Box 706"/>
            <p:cNvSpPr txBox="1">
              <a:spLocks noChangeArrowheads="1"/>
            </p:cNvSpPr>
            <p:nvPr/>
          </p:nvSpPr>
          <p:spPr bwMode="auto">
            <a:xfrm>
              <a:off x="1306" y="662"/>
              <a:ext cx="1190" cy="327"/>
            </a:xfrm>
            <a:prstGeom prst="rect">
              <a:avLst/>
            </a:prstGeom>
            <a:solidFill>
              <a:srgbClr val="FF99CC"/>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800" b="1">
                  <a:solidFill>
                    <a:schemeClr val="bg1"/>
                  </a:solidFill>
                  <a:ea typeface="HGP創英角ﾎﾟｯﾌﾟ体" pitchFamily="50" charset="-128"/>
                </a:rPr>
                <a:t>問題</a:t>
              </a:r>
            </a:p>
          </p:txBody>
        </p:sp>
      </p:grpSp>
      <p:sp>
        <p:nvSpPr>
          <p:cNvPr id="25205" name="AutoShape 629"/>
          <p:cNvSpPr>
            <a:spLocks noChangeArrowheads="1"/>
          </p:cNvSpPr>
          <p:nvPr/>
        </p:nvSpPr>
        <p:spPr bwMode="auto">
          <a:xfrm>
            <a:off x="6353175" y="1933575"/>
            <a:ext cx="606425" cy="1582738"/>
          </a:xfrm>
          <a:prstGeom prst="rightArrow">
            <a:avLst>
              <a:gd name="adj1" fmla="val 50000"/>
              <a:gd name="adj2" fmla="val 25000"/>
            </a:avLst>
          </a:prstGeom>
          <a:solidFill>
            <a:srgbClr val="FFCC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284" name="Text Box 708"/>
          <p:cNvSpPr txBox="1">
            <a:spLocks noChangeArrowheads="1"/>
          </p:cNvSpPr>
          <p:nvPr/>
        </p:nvSpPr>
        <p:spPr bwMode="auto">
          <a:xfrm>
            <a:off x="7218363" y="1384300"/>
            <a:ext cx="652462" cy="2900363"/>
          </a:xfrm>
          <a:prstGeom prst="rect">
            <a:avLst/>
          </a:prstGeom>
          <a:solidFill>
            <a:schemeClr val="bg1"/>
          </a:solidFill>
          <a:ln w="412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800" b="1">
                <a:solidFill>
                  <a:schemeClr val="tx2"/>
                </a:solidFill>
                <a:ea typeface="HGP創英角ﾎﾟｯﾌﾟ体" pitchFamily="50" charset="-128"/>
              </a:rPr>
              <a:t>特性</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203"/>
                                        </p:tgtEl>
                                        <p:attrNameLst>
                                          <p:attrName>style.visibility</p:attrName>
                                        </p:attrNameLst>
                                      </p:cBhvr>
                                      <p:to>
                                        <p:strVal val="visible"/>
                                      </p:to>
                                    </p:set>
                                    <p:anim calcmode="lin" valueType="num">
                                      <p:cBhvr additive="base">
                                        <p:cTn id="7" dur="500" fill="hold"/>
                                        <p:tgtEl>
                                          <p:spTgt spid="25203"/>
                                        </p:tgtEl>
                                        <p:attrNameLst>
                                          <p:attrName>ppt_x</p:attrName>
                                        </p:attrNameLst>
                                      </p:cBhvr>
                                      <p:tavLst>
                                        <p:tav tm="0">
                                          <p:val>
                                            <p:strVal val="0-#ppt_w/2"/>
                                          </p:val>
                                        </p:tav>
                                        <p:tav tm="100000">
                                          <p:val>
                                            <p:strVal val="#ppt_x"/>
                                          </p:val>
                                        </p:tav>
                                      </p:tavLst>
                                    </p:anim>
                                    <p:anim calcmode="lin" valueType="num">
                                      <p:cBhvr additive="base">
                                        <p:cTn id="8" dur="500" fill="hold"/>
                                        <p:tgtEl>
                                          <p:spTgt spid="252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203" grpId="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10" name="Rectangle 570"/>
          <p:cNvSpPr>
            <a:spLocks noChangeArrowheads="1"/>
          </p:cNvSpPr>
          <p:nvPr/>
        </p:nvSpPr>
        <p:spPr bwMode="auto">
          <a:xfrm>
            <a:off x="4845050" y="2374900"/>
            <a:ext cx="627063" cy="3438525"/>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62020" name="Group 580"/>
          <p:cNvGrpSpPr>
            <a:grpSpLocks/>
          </p:cNvGrpSpPr>
          <p:nvPr/>
        </p:nvGrpSpPr>
        <p:grpSpPr bwMode="auto">
          <a:xfrm>
            <a:off x="5529263" y="1666875"/>
            <a:ext cx="3413125" cy="3729038"/>
            <a:chOff x="3483" y="1050"/>
            <a:chExt cx="2150" cy="2349"/>
          </a:xfrm>
        </p:grpSpPr>
        <p:sp>
          <p:nvSpPr>
            <p:cNvPr id="62002" name="Rectangle 562"/>
            <p:cNvSpPr>
              <a:spLocks noChangeArrowheads="1"/>
            </p:cNvSpPr>
            <p:nvPr/>
          </p:nvSpPr>
          <p:spPr bwMode="auto">
            <a:xfrm>
              <a:off x="3483" y="1050"/>
              <a:ext cx="2103" cy="2349"/>
            </a:xfrm>
            <a:prstGeom prst="rect">
              <a:avLst/>
            </a:prstGeom>
            <a:solidFill>
              <a:schemeClr val="bg1"/>
            </a:solidFill>
            <a:ln w="12700">
              <a:solidFill>
                <a:srgbClr val="FF0000"/>
              </a:solidFill>
              <a:miter lim="800000"/>
              <a:headEnd type="none" w="sm" len="sm"/>
              <a:tailEnd type="none" w="sm" len="sm"/>
            </a:ln>
            <a:effectLst>
              <a:outerShdw dist="107763" dir="18900000" algn="ctr" rotWithShape="0">
                <a:schemeClr val="bg2"/>
              </a:outerShdw>
            </a:effectLst>
          </p:spPr>
          <p:txBody>
            <a:bodyPr wrap="none" anchor="ctr"/>
            <a:lstStyle/>
            <a:p>
              <a:endParaRPr lang="ja-JP" altLang="en-US"/>
            </a:p>
          </p:txBody>
        </p:sp>
        <p:sp>
          <p:nvSpPr>
            <p:cNvPr id="61994" name="Text Box 554"/>
            <p:cNvSpPr txBox="1">
              <a:spLocks noChangeArrowheads="1"/>
            </p:cNvSpPr>
            <p:nvPr/>
          </p:nvSpPr>
          <p:spPr bwMode="auto">
            <a:xfrm>
              <a:off x="3558" y="1341"/>
              <a:ext cx="1938" cy="1934"/>
            </a:xfrm>
            <a:prstGeom prst="rect">
              <a:avLst/>
            </a:prstGeom>
            <a:solidFill>
              <a:schemeClr val="bg1"/>
            </a:solidFill>
            <a:ln>
              <a:noFill/>
            </a:ln>
            <a:effectLst/>
            <a:extLst>
              <a:ext uri="{91240B29-F687-4F45-9708-019B960494DF}">
                <a14:hiddenLine xmlns:a14="http://schemas.microsoft.com/office/drawing/2010/main" w="12700">
                  <a:solidFill>
                    <a:srgbClr val="FF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a:t>
              </a:r>
              <a:r>
                <a:rPr lang="ja-JP" altLang="en-US" sz="1400" b="1"/>
                <a:t>特性に</a:t>
              </a:r>
              <a:r>
                <a:rPr lang="ja-JP" altLang="en-US" sz="1400" b="1">
                  <a:solidFill>
                    <a:srgbClr val="FF0000"/>
                  </a:solidFill>
                </a:rPr>
                <a:t>“なぜ”</a:t>
              </a:r>
              <a:r>
                <a:rPr lang="ja-JP" altLang="en-US" sz="1400" b="1"/>
                <a:t>とか</a:t>
              </a:r>
              <a:r>
                <a:rPr lang="ja-JP" altLang="en-US" sz="1400" b="1">
                  <a:solidFill>
                    <a:srgbClr val="FF0000"/>
                  </a:solidFill>
                </a:rPr>
                <a:t>“のか”</a:t>
              </a:r>
              <a:r>
                <a:rPr lang="ja-JP" altLang="en-US" sz="1400" b="1"/>
                <a:t>の言葉は不要</a:t>
              </a:r>
              <a:r>
                <a:rPr lang="ja-JP" altLang="en-US" sz="1400"/>
                <a:t>です。　　　　　　　　　　　　　</a:t>
              </a:r>
            </a:p>
            <a:p>
              <a:pPr algn="ctr">
                <a:spcBef>
                  <a:spcPct val="50000"/>
                </a:spcBef>
              </a:pPr>
              <a:endParaRPr lang="ja-JP" altLang="en-US" sz="1400"/>
            </a:p>
            <a:p>
              <a:pPr algn="ctr">
                <a:spcBef>
                  <a:spcPct val="50000"/>
                </a:spcBef>
              </a:pPr>
              <a:endParaRPr lang="ja-JP" altLang="en-US" sz="1400"/>
            </a:p>
            <a:p>
              <a:pPr algn="ctr">
                <a:spcBef>
                  <a:spcPct val="50000"/>
                </a:spcBef>
              </a:pPr>
              <a:r>
                <a:rPr lang="ja-JP" altLang="en-US" sz="1400"/>
                <a:t>　　　　　　　　　</a:t>
              </a:r>
            </a:p>
            <a:p>
              <a:pPr algn="ctr">
                <a:spcBef>
                  <a:spcPct val="50000"/>
                </a:spcBef>
              </a:pPr>
              <a:r>
                <a:rPr lang="ja-JP" altLang="en-US" sz="1400"/>
                <a:t>２）</a:t>
              </a:r>
              <a:r>
                <a:rPr lang="ja-JP" altLang="en-US" sz="1400" b="1"/>
                <a:t>特性ごとに幾つもの要因図をつくる</a:t>
              </a:r>
            </a:p>
            <a:p>
              <a:pPr algn="ctr">
                <a:spcBef>
                  <a:spcPct val="50000"/>
                </a:spcBef>
              </a:pPr>
              <a:endParaRPr lang="ja-JP" altLang="en-US" sz="1400"/>
            </a:p>
            <a:p>
              <a:pPr algn="ctr">
                <a:spcBef>
                  <a:spcPct val="50000"/>
                </a:spcBef>
              </a:pPr>
              <a:endParaRPr lang="ja-JP" altLang="en-US" sz="1400"/>
            </a:p>
            <a:p>
              <a:pPr algn="ctr">
                <a:spcBef>
                  <a:spcPct val="50000"/>
                </a:spcBef>
              </a:pPr>
              <a:endParaRPr lang="ja-JP" altLang="en-US" sz="1400"/>
            </a:p>
            <a:p>
              <a:pPr algn="ctr">
                <a:spcBef>
                  <a:spcPct val="50000"/>
                </a:spcBef>
              </a:pPr>
              <a:endParaRPr lang="en-US" altLang="ja-JP" sz="1400"/>
            </a:p>
          </p:txBody>
        </p:sp>
        <p:sp>
          <p:nvSpPr>
            <p:cNvPr id="61995" name="Text Box 555"/>
            <p:cNvSpPr txBox="1">
              <a:spLocks noChangeArrowheads="1"/>
            </p:cNvSpPr>
            <p:nvPr/>
          </p:nvSpPr>
          <p:spPr bwMode="auto">
            <a:xfrm>
              <a:off x="3702" y="2471"/>
              <a:ext cx="1838" cy="748"/>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12700">
                  <a:solidFill>
                    <a:srgbClr val="FF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a:t>
              </a:r>
              <a:r>
                <a:rPr lang="en-US" altLang="ja-JP" sz="1200"/>
                <a:t>A</a:t>
              </a:r>
              <a:r>
                <a:rPr lang="ja-JP" altLang="en-US" sz="1200"/>
                <a:t>製品の不良が多い」と書くと形状不良や材料不良や加工不良の内容が一緒に入ってしまう。　　　　　　　　　　　　　　　　　　　　　</a:t>
              </a:r>
              <a:r>
                <a:rPr lang="en-US" altLang="ja-JP" sz="1200"/>
                <a:t>｢</a:t>
              </a:r>
              <a:r>
                <a:rPr lang="ja-JP" altLang="en-US" sz="1200"/>
                <a:t>ｷｽﾞ不良が多い」　「寸法誤差が発生」というように不良内容を層別して特性要因図を作ってください。　　　　　　　　　　　　　　　</a:t>
              </a:r>
            </a:p>
          </p:txBody>
        </p:sp>
        <p:sp>
          <p:nvSpPr>
            <p:cNvPr id="61996" name="Text Box 556"/>
            <p:cNvSpPr txBox="1">
              <a:spLocks noChangeArrowheads="1"/>
            </p:cNvSpPr>
            <p:nvPr/>
          </p:nvSpPr>
          <p:spPr bwMode="auto">
            <a:xfrm>
              <a:off x="3577" y="1141"/>
              <a:ext cx="1480" cy="192"/>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12700">
                  <a:solidFill>
                    <a:srgbClr val="FF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特性を書くときの注意事項</a:t>
              </a:r>
            </a:p>
          </p:txBody>
        </p:sp>
        <p:sp>
          <p:nvSpPr>
            <p:cNvPr id="61997" name="Rectangle 557"/>
            <p:cNvSpPr>
              <a:spLocks noChangeArrowheads="1"/>
            </p:cNvSpPr>
            <p:nvPr/>
          </p:nvSpPr>
          <p:spPr bwMode="auto">
            <a:xfrm>
              <a:off x="3576" y="1342"/>
              <a:ext cx="2057" cy="1994"/>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12700">
                  <a:solidFill>
                    <a:srgbClr val="FF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1999" name="Text Box 559"/>
            <p:cNvSpPr txBox="1">
              <a:spLocks noChangeArrowheads="1"/>
            </p:cNvSpPr>
            <p:nvPr/>
          </p:nvSpPr>
          <p:spPr bwMode="auto">
            <a:xfrm>
              <a:off x="3708" y="1658"/>
              <a:ext cx="1838" cy="518"/>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12700">
                  <a:solidFill>
                    <a:srgbClr val="FF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特性要因図は仕事の結果から、　　　　　　なぜ、なぜ、なぜを繰り返して要因を追求するものですので特性に「なぜ」　「のか」は不要です。　　　　　　　　　　　　　　　　</a:t>
              </a:r>
            </a:p>
          </p:txBody>
        </p:sp>
      </p:grpSp>
      <p:sp>
        <p:nvSpPr>
          <p:cNvPr id="61970" name="Text Box 530"/>
          <p:cNvSpPr txBox="1">
            <a:spLocks noChangeArrowheads="1"/>
          </p:cNvSpPr>
          <p:nvPr/>
        </p:nvSpPr>
        <p:spPr bwMode="auto">
          <a:xfrm>
            <a:off x="8458200" y="228600"/>
            <a:ext cx="4953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000"/>
              <a:t>P</a:t>
            </a:r>
            <a:r>
              <a:rPr lang="ja-JP" altLang="en-US" sz="1000"/>
              <a:t>９</a:t>
            </a:r>
          </a:p>
        </p:txBody>
      </p:sp>
      <p:sp>
        <p:nvSpPr>
          <p:cNvPr id="61971" name="Rectangle 531"/>
          <p:cNvSpPr>
            <a:spLocks noChangeArrowheads="1"/>
          </p:cNvSpPr>
          <p:nvPr/>
        </p:nvSpPr>
        <p:spPr bwMode="auto">
          <a:xfrm>
            <a:off x="209550" y="198438"/>
            <a:ext cx="4384675" cy="519112"/>
          </a:xfrm>
          <a:prstGeom prst="rect">
            <a:avLst/>
          </a:prstGeom>
          <a:solidFill>
            <a:srgbClr val="66FF66"/>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b="1"/>
              <a:t>手順２</a:t>
            </a:r>
            <a:r>
              <a:rPr lang="ja-JP" altLang="en-US" sz="2800" b="1"/>
              <a:t>　特性と背骨を書く</a:t>
            </a:r>
            <a:endParaRPr lang="ja-JP" altLang="en-US" sz="2800"/>
          </a:p>
        </p:txBody>
      </p:sp>
      <p:sp>
        <p:nvSpPr>
          <p:cNvPr id="61975" name="Text Box 535"/>
          <p:cNvSpPr txBox="1">
            <a:spLocks noChangeArrowheads="1"/>
          </p:cNvSpPr>
          <p:nvPr/>
        </p:nvSpPr>
        <p:spPr bwMode="auto">
          <a:xfrm>
            <a:off x="549275" y="6194425"/>
            <a:ext cx="45672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図２　「食堂が混雑する」の特性要因図</a:t>
            </a:r>
          </a:p>
        </p:txBody>
      </p:sp>
      <p:grpSp>
        <p:nvGrpSpPr>
          <p:cNvPr id="61992" name="Group 552"/>
          <p:cNvGrpSpPr>
            <a:grpSpLocks/>
          </p:cNvGrpSpPr>
          <p:nvPr/>
        </p:nvGrpSpPr>
        <p:grpSpPr bwMode="auto">
          <a:xfrm>
            <a:off x="3044825" y="2727325"/>
            <a:ext cx="1782763" cy="869950"/>
            <a:chOff x="2962" y="1710"/>
            <a:chExt cx="1123" cy="548"/>
          </a:xfrm>
        </p:grpSpPr>
        <p:sp>
          <p:nvSpPr>
            <p:cNvPr id="61981" name="Text Box 541"/>
            <p:cNvSpPr txBox="1">
              <a:spLocks noChangeArrowheads="1"/>
            </p:cNvSpPr>
            <p:nvPr/>
          </p:nvSpPr>
          <p:spPr bwMode="auto">
            <a:xfrm>
              <a:off x="2962" y="1710"/>
              <a:ext cx="558"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solidFill>
                    <a:srgbClr val="008000"/>
                  </a:solidFill>
                </a:rPr>
                <a:t>特性</a:t>
              </a:r>
            </a:p>
          </p:txBody>
        </p:sp>
        <p:sp>
          <p:nvSpPr>
            <p:cNvPr id="61982" name="Line 542"/>
            <p:cNvSpPr>
              <a:spLocks noChangeShapeType="1"/>
            </p:cNvSpPr>
            <p:nvPr/>
          </p:nvSpPr>
          <p:spPr bwMode="auto">
            <a:xfrm>
              <a:off x="3401" y="1856"/>
              <a:ext cx="238" cy="6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983" name="Line 543"/>
            <p:cNvSpPr>
              <a:spLocks noChangeShapeType="1"/>
            </p:cNvSpPr>
            <p:nvPr/>
          </p:nvSpPr>
          <p:spPr bwMode="auto">
            <a:xfrm flipH="1">
              <a:off x="3547" y="1920"/>
              <a:ext cx="101" cy="2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984" name="Line 544"/>
            <p:cNvSpPr>
              <a:spLocks noChangeShapeType="1"/>
            </p:cNvSpPr>
            <p:nvPr/>
          </p:nvSpPr>
          <p:spPr bwMode="auto">
            <a:xfrm>
              <a:off x="3547" y="1947"/>
              <a:ext cx="538" cy="311"/>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61973" name="Text Box 533"/>
          <p:cNvSpPr txBox="1">
            <a:spLocks noChangeArrowheads="1"/>
          </p:cNvSpPr>
          <p:nvPr/>
        </p:nvSpPr>
        <p:spPr bwMode="auto">
          <a:xfrm>
            <a:off x="4922838" y="2255838"/>
            <a:ext cx="458787" cy="37830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solidFill>
                  <a:srgbClr val="FF0000"/>
                </a:solidFill>
              </a:rPr>
              <a:t>（なぜ）</a:t>
            </a:r>
            <a:r>
              <a:rPr lang="ja-JP" altLang="en-US" sz="1800" b="1"/>
              <a:t>食堂が混雑する</a:t>
            </a:r>
            <a:r>
              <a:rPr lang="ja-JP" altLang="en-US" sz="1800" b="1">
                <a:solidFill>
                  <a:srgbClr val="FF3300"/>
                </a:solidFill>
              </a:rPr>
              <a:t>（</a:t>
            </a:r>
            <a:r>
              <a:rPr lang="ja-JP" altLang="en-US" sz="1800">
                <a:solidFill>
                  <a:srgbClr val="FF0000"/>
                </a:solidFill>
              </a:rPr>
              <a:t>のか）</a:t>
            </a:r>
          </a:p>
        </p:txBody>
      </p:sp>
      <p:sp>
        <p:nvSpPr>
          <p:cNvPr id="61986" name="Text Box 546"/>
          <p:cNvSpPr txBox="1">
            <a:spLocks noChangeArrowheads="1"/>
          </p:cNvSpPr>
          <p:nvPr/>
        </p:nvSpPr>
        <p:spPr bwMode="auto">
          <a:xfrm>
            <a:off x="509588" y="1014413"/>
            <a:ext cx="56419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a:t>図２のように　</a:t>
            </a:r>
            <a:r>
              <a:rPr lang="ja-JP" altLang="en-US" sz="1800">
                <a:solidFill>
                  <a:srgbClr val="FF0000"/>
                </a:solidFill>
              </a:rPr>
              <a:t>①右端に特性を書く　</a:t>
            </a:r>
          </a:p>
        </p:txBody>
      </p:sp>
      <p:grpSp>
        <p:nvGrpSpPr>
          <p:cNvPr id="62019" name="Group 579"/>
          <p:cNvGrpSpPr>
            <a:grpSpLocks/>
          </p:cNvGrpSpPr>
          <p:nvPr/>
        </p:nvGrpSpPr>
        <p:grpSpPr bwMode="auto">
          <a:xfrm>
            <a:off x="200025" y="1808163"/>
            <a:ext cx="5246688" cy="2347912"/>
            <a:chOff x="126" y="1139"/>
            <a:chExt cx="3305" cy="1479"/>
          </a:xfrm>
        </p:grpSpPr>
        <p:sp>
          <p:nvSpPr>
            <p:cNvPr id="61974" name="Line 534"/>
            <p:cNvSpPr>
              <a:spLocks noChangeShapeType="1"/>
            </p:cNvSpPr>
            <p:nvPr/>
          </p:nvSpPr>
          <p:spPr bwMode="auto">
            <a:xfrm>
              <a:off x="428" y="2618"/>
              <a:ext cx="2651" cy="0"/>
            </a:xfrm>
            <a:prstGeom prst="line">
              <a:avLst/>
            </a:prstGeom>
            <a:noFill/>
            <a:ln w="5715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61991" name="Group 551"/>
            <p:cNvGrpSpPr>
              <a:grpSpLocks/>
            </p:cNvGrpSpPr>
            <p:nvPr/>
          </p:nvGrpSpPr>
          <p:grpSpPr bwMode="auto">
            <a:xfrm>
              <a:off x="126" y="1718"/>
              <a:ext cx="1207" cy="865"/>
              <a:chOff x="1170" y="1710"/>
              <a:chExt cx="1207" cy="865"/>
            </a:xfrm>
          </p:grpSpPr>
          <p:sp>
            <p:nvSpPr>
              <p:cNvPr id="61976" name="Text Box 536"/>
              <p:cNvSpPr txBox="1">
                <a:spLocks noChangeArrowheads="1"/>
              </p:cNvSpPr>
              <p:nvPr/>
            </p:nvSpPr>
            <p:spPr bwMode="auto">
              <a:xfrm>
                <a:off x="1170" y="1710"/>
                <a:ext cx="70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solidFill>
                      <a:srgbClr val="008000"/>
                    </a:solidFill>
                  </a:rPr>
                  <a:t>背骨</a:t>
                </a:r>
              </a:p>
            </p:txBody>
          </p:sp>
          <p:sp>
            <p:nvSpPr>
              <p:cNvPr id="61977" name="Line 537"/>
              <p:cNvSpPr>
                <a:spLocks noChangeShapeType="1"/>
              </p:cNvSpPr>
              <p:nvPr/>
            </p:nvSpPr>
            <p:spPr bwMode="auto">
              <a:xfrm>
                <a:off x="1563" y="1947"/>
                <a:ext cx="458" cy="26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978" name="Line 538"/>
              <p:cNvSpPr>
                <a:spLocks noChangeShapeType="1"/>
              </p:cNvSpPr>
              <p:nvPr/>
            </p:nvSpPr>
            <p:spPr bwMode="auto">
              <a:xfrm flipH="1">
                <a:off x="1765" y="2213"/>
                <a:ext cx="256"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979" name="Line 539"/>
              <p:cNvSpPr>
                <a:spLocks noChangeShapeType="1"/>
              </p:cNvSpPr>
              <p:nvPr/>
            </p:nvSpPr>
            <p:spPr bwMode="auto">
              <a:xfrm>
                <a:off x="1765" y="2222"/>
                <a:ext cx="612" cy="353"/>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61987" name="Text Box 547"/>
            <p:cNvSpPr txBox="1">
              <a:spLocks noChangeArrowheads="1"/>
            </p:cNvSpPr>
            <p:nvPr/>
          </p:nvSpPr>
          <p:spPr bwMode="auto">
            <a:xfrm>
              <a:off x="1150" y="1139"/>
              <a:ext cx="22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800">
                  <a:solidFill>
                    <a:srgbClr val="FF0000"/>
                  </a:solidFill>
                </a:rPr>
                <a:t>③</a:t>
              </a:r>
              <a:r>
                <a:rPr lang="ja-JP" altLang="en-US" sz="1800">
                  <a:solidFill>
                    <a:srgbClr val="FF0000"/>
                  </a:solidFill>
                </a:rPr>
                <a:t>左から右へ太い背骨を書く</a:t>
              </a:r>
            </a:p>
          </p:txBody>
        </p:sp>
      </p:grpSp>
      <p:sp>
        <p:nvSpPr>
          <p:cNvPr id="62015" name="Text Box 575"/>
          <p:cNvSpPr txBox="1">
            <a:spLocks noChangeArrowheads="1"/>
          </p:cNvSpPr>
          <p:nvPr/>
        </p:nvSpPr>
        <p:spPr bwMode="auto">
          <a:xfrm>
            <a:off x="1831975" y="1401763"/>
            <a:ext cx="4349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800">
                <a:solidFill>
                  <a:srgbClr val="FF0000"/>
                </a:solidFill>
              </a:rPr>
              <a:t>②</a:t>
            </a:r>
            <a:r>
              <a:rPr lang="ja-JP" altLang="en-US" sz="1800">
                <a:solidFill>
                  <a:srgbClr val="FF0000"/>
                </a:solidFill>
              </a:rPr>
              <a:t>四角の枠で囲む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62019"/>
                                        </p:tgtEl>
                                        <p:attrNameLst>
                                          <p:attrName>style.visibility</p:attrName>
                                        </p:attrNameLst>
                                      </p:cBhvr>
                                      <p:to>
                                        <p:strVal val="visible"/>
                                      </p:to>
                                    </p:set>
                                    <p:anim calcmode="lin" valueType="num">
                                      <p:cBhvr additive="base">
                                        <p:cTn id="7" dur="500" fill="hold"/>
                                        <p:tgtEl>
                                          <p:spTgt spid="62019"/>
                                        </p:tgtEl>
                                        <p:attrNameLst>
                                          <p:attrName>ppt_x</p:attrName>
                                        </p:attrNameLst>
                                      </p:cBhvr>
                                      <p:tavLst>
                                        <p:tav tm="0">
                                          <p:val>
                                            <p:strVal val="0-#ppt_w/2"/>
                                          </p:val>
                                        </p:tav>
                                        <p:tav tm="100000">
                                          <p:val>
                                            <p:strVal val="#ppt_x"/>
                                          </p:val>
                                        </p:tav>
                                      </p:tavLst>
                                    </p:anim>
                                    <p:anim calcmode="lin" valueType="num">
                                      <p:cBhvr additive="base">
                                        <p:cTn id="8" dur="500" fill="hold"/>
                                        <p:tgtEl>
                                          <p:spTgt spid="6201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62020"/>
                                        </p:tgtEl>
                                        <p:attrNameLst>
                                          <p:attrName>style.visibility</p:attrName>
                                        </p:attrNameLst>
                                      </p:cBhvr>
                                      <p:to>
                                        <p:strVal val="visible"/>
                                      </p:to>
                                    </p:set>
                                    <p:anim calcmode="lin" valueType="num">
                                      <p:cBhvr additive="base">
                                        <p:cTn id="13" dur="500" fill="hold"/>
                                        <p:tgtEl>
                                          <p:spTgt spid="62020"/>
                                        </p:tgtEl>
                                        <p:attrNameLst>
                                          <p:attrName>ppt_x</p:attrName>
                                        </p:attrNameLst>
                                      </p:cBhvr>
                                      <p:tavLst>
                                        <p:tav tm="0">
                                          <p:val>
                                            <p:strVal val="0-#ppt_w/2"/>
                                          </p:val>
                                        </p:tav>
                                        <p:tav tm="100000">
                                          <p:val>
                                            <p:strVal val="#ppt_x"/>
                                          </p:val>
                                        </p:tav>
                                      </p:tavLst>
                                    </p:anim>
                                    <p:anim calcmode="lin" valueType="num">
                                      <p:cBhvr additive="base">
                                        <p:cTn id="14" dur="500" fill="hold"/>
                                        <p:tgtEl>
                                          <p:spTgt spid="620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標準デザイン">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rnd" cmpd="sng" algn="ctr">
          <a:solidFill>
            <a:schemeClr val="tx1"/>
          </a:solidFill>
          <a:prstDash val="sysDot"/>
          <a:round/>
          <a:headEnd type="none" w="sm" len="sm"/>
          <a:tailEnd type="triangl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Times New Roman" pitchFamily="18"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12700" cap="rnd" cmpd="sng" algn="ctr">
          <a:solidFill>
            <a:schemeClr val="tx1"/>
          </a:solidFill>
          <a:prstDash val="sysDot"/>
          <a:round/>
          <a:headEnd type="none" w="sm" len="sm"/>
          <a:tailEnd type="triangl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Times New Roman" pitchFamily="18" charset="0"/>
            <a:ea typeface="ＭＳ Ｐゴシック" pitchFamily="50" charset="-128"/>
          </a:defRPr>
        </a:defPPr>
      </a:lstStyle>
    </a:lnDef>
  </a:objectDefaults>
  <a:extraClrSchemeLst>
    <a:extraClrScheme>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標準デザイン 2">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EF78CFC77271354195C530399E11D87F" ma:contentTypeVersion="" ma:contentTypeDescription="新しいドキュメントを作成します。" ma:contentTypeScope="" ma:versionID="e38e4ad93fdcd0c090c04df74166b6f6">
  <xsd:schema xmlns:xsd="http://www.w3.org/2001/XMLSchema" xmlns:xs="http://www.w3.org/2001/XMLSchema" xmlns:p="http://schemas.microsoft.com/office/2006/metadata/properties" xmlns:ns2="0683b1c7-e6a1-4474-b543-1598854bf204" xmlns:ns3="74607d63-f6bb-47a8-a8d4-f26cfe716e30" xmlns:ns4="d9dc673b-9e34-4001-b69a-8484e8c1b815" targetNamespace="http://schemas.microsoft.com/office/2006/metadata/properties" ma:root="true" ma:fieldsID="e02bf150fef1940094f978c4266d1397" ns2:_="" ns3:_="" ns4:_="">
    <xsd:import namespace="0683b1c7-e6a1-4474-b543-1598854bf204"/>
    <xsd:import namespace="74607d63-f6bb-47a8-a8d4-f26cfe716e30"/>
    <xsd:import namespace="d9dc673b-9e34-4001-b69a-8484e8c1b815"/>
    <xsd:element name="properties">
      <xsd:complexType>
        <xsd:sequence>
          <xsd:element name="documentManagement">
            <xsd:complexType>
              <xsd:all>
                <xsd:element ref="ns2:SharedWithUsers" minOccurs="0"/>
                <xsd:element ref="ns2:SharedWithDetails" minOccurs="0"/>
                <xsd:element ref="ns3:_x30d5__x30a9__x30eb__x30c0__x7ba1__x7406__x8005_" minOccurs="0"/>
                <xsd:element ref="ns3:_x30d5__x30a9__x30eb__x30c0__x7ba1__x7406__x8005__x90e8__x7f72__x30b3__x30fc__x30c9_" minOccurs="0"/>
                <xsd:element ref="ns3:MediaServiceMetadata" minOccurs="0"/>
                <xsd:element ref="ns3:MediaServiceFastMetadata" minOccurs="0"/>
                <xsd:element ref="ns3:MediaLengthInSeconds" minOccurs="0"/>
                <xsd:element ref="ns3:lcf76f155ced4ddcb4097134ff3c332f" minOccurs="0"/>
                <xsd:element ref="ns4:TaxCatchAll" minOccurs="0"/>
                <xsd:element ref="ns3:MediaServiceDateTaken" minOccurs="0"/>
                <xsd:element ref="ns3:MediaServiceLocation" minOccurs="0"/>
                <xsd:element ref="ns3:MediaServiceGenerationTime" minOccurs="0"/>
                <xsd:element ref="ns3:MediaServiceEventHashCode" minOccurs="0"/>
                <xsd:element ref="ns3:MediaServiceOCR"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83b1c7-e6a1-4474-b543-1598854bf204"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4607d63-f6bb-47a8-a8d4-f26cfe716e30" elementFormDefault="qualified">
    <xsd:import namespace="http://schemas.microsoft.com/office/2006/documentManagement/types"/>
    <xsd:import namespace="http://schemas.microsoft.com/office/infopath/2007/PartnerControls"/>
    <xsd:element name="_x30d5__x30a9__x30eb__x30c0__x7ba1__x7406__x8005_" ma:index="10" nillable="true" ma:displayName="フォルダ管理者" ma:format="Dropdown" ma:internalName="_x30d5__x30a9__x30eb__x30c0__x7ba1__x7406__x8005_">
      <xsd:simpleType>
        <xsd:restriction base="dms:Text">
          <xsd:maxLength value="255"/>
        </xsd:restriction>
      </xsd:simpleType>
    </xsd:element>
    <xsd:element name="_x30d5__x30a9__x30eb__x30c0__x7ba1__x7406__x8005__x90e8__x7f72__x30b3__x30fc__x30c9_" ma:index="11" nillable="true" ma:displayName="フォルダ管理部署" ma:format="Dropdown" ma:internalName="_x30d5__x30a9__x30eb__x30c0__x7ba1__x7406__x8005__x90e8__x7f72__x30b3__x30fc__x30c9_">
      <xsd:simpleType>
        <xsd:restriction base="dms:Text">
          <xsd:maxLength value="255"/>
        </xsd:restriction>
      </xsd:simple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画像タグ" ma:readOnly="false" ma:fieldId="{5cf76f15-5ced-4ddc-b409-7134ff3c332f}" ma:taxonomyMulti="true" ma:sspId="401df557-eeb5-435c-8d7c-77a7fa12a987"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9dc673b-9e34-4001-b69a-8484e8c1b81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3F50DA7-15AB-4337-A58F-12A8006B0C20}" ma:internalName="TaxCatchAll" ma:showField="CatchAllData" ma:web="{0683b1c7-e6a1-4474-b543-1598854bf2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4607d63-f6bb-47a8-a8d4-f26cfe716e30">
      <Terms xmlns="http://schemas.microsoft.com/office/infopath/2007/PartnerControls"/>
    </lcf76f155ced4ddcb4097134ff3c332f>
    <_x30d5__x30a9__x30eb__x30c0__x7ba1__x7406__x8005_ xmlns="74607d63-f6bb-47a8-a8d4-f26cfe716e30" xsi:nil="true"/>
    <TaxCatchAll xmlns="d9dc673b-9e34-4001-b69a-8484e8c1b815" xsi:nil="true"/>
    <_x30d5__x30a9__x30eb__x30c0__x7ba1__x7406__x8005__x90e8__x7f72__x30b3__x30fc__x30c9_ xmlns="74607d63-f6bb-47a8-a8d4-f26cfe716e30" xsi:nil="true"/>
  </documentManagement>
</p:properties>
</file>

<file path=customXml/itemProps1.xml><?xml version="1.0" encoding="utf-8"?>
<ds:datastoreItem xmlns:ds="http://schemas.openxmlformats.org/officeDocument/2006/customXml" ds:itemID="{CFCF5D97-3CA1-4298-B57C-61119A2231EF}"/>
</file>

<file path=customXml/itemProps2.xml><?xml version="1.0" encoding="utf-8"?>
<ds:datastoreItem xmlns:ds="http://schemas.openxmlformats.org/officeDocument/2006/customXml" ds:itemID="{DC1016B0-6AC8-4CF4-BA9E-038AC4783928}"/>
</file>

<file path=customXml/itemProps3.xml><?xml version="1.0" encoding="utf-8"?>
<ds:datastoreItem xmlns:ds="http://schemas.openxmlformats.org/officeDocument/2006/customXml" ds:itemID="{93F1B2E2-1FD3-4477-874B-CDE9A5A7E290}"/>
</file>

<file path=docProps/app.xml><?xml version="1.0" encoding="utf-8"?>
<Properties xmlns="http://schemas.openxmlformats.org/officeDocument/2006/extended-properties" xmlns:vt="http://schemas.openxmlformats.org/officeDocument/2006/docPropsVTypes">
  <TotalTime>12482</TotalTime>
  <Words>3905</Words>
  <Application>Microsoft Office PowerPoint</Application>
  <PresentationFormat>画面に合わせる (4:3)</PresentationFormat>
  <Paragraphs>1026</Paragraphs>
  <Slides>31</Slides>
  <Notes>15</Notes>
  <HiddenSlides>0</HiddenSlides>
  <MMClips>0</MMClips>
  <ScaleCrop>false</ScaleCrop>
  <HeadingPairs>
    <vt:vector size="8" baseType="variant">
      <vt:variant>
        <vt:lpstr>使用されているフォント</vt:lpstr>
      </vt:variant>
      <vt:variant>
        <vt:i4>10</vt:i4>
      </vt:variant>
      <vt:variant>
        <vt:lpstr>テーマ</vt:lpstr>
      </vt:variant>
      <vt:variant>
        <vt:i4>1</vt:i4>
      </vt:variant>
      <vt:variant>
        <vt:lpstr>埋め込まれた OLE サーバー</vt:lpstr>
      </vt:variant>
      <vt:variant>
        <vt:i4>1</vt:i4>
      </vt:variant>
      <vt:variant>
        <vt:lpstr>スライド タイトル</vt:lpstr>
      </vt:variant>
      <vt:variant>
        <vt:i4>31</vt:i4>
      </vt:variant>
    </vt:vector>
  </HeadingPairs>
  <TitlesOfParts>
    <vt:vector size="43" baseType="lpstr">
      <vt:lpstr>Times New Roman</vt:lpstr>
      <vt:lpstr>ＭＳ Ｐゴシック</vt:lpstr>
      <vt:lpstr>ＭＳ Ｐ明朝</vt:lpstr>
      <vt:lpstr>HG創英角ﾎﾟｯﾌﾟ体</vt:lpstr>
      <vt:lpstr>HGP創英角ｺﾞｼｯｸUB</vt:lpstr>
      <vt:lpstr>HG創英角ｺﾞｼｯｸUB</vt:lpstr>
      <vt:lpstr>HGS創英角ﾎﾟｯﾌﾟ体</vt:lpstr>
      <vt:lpstr>HGP創英角ﾎﾟｯﾌﾟ体</vt:lpstr>
      <vt:lpstr>Arial</vt:lpstr>
      <vt:lpstr>ＭＳ ゴシック</vt:lpstr>
      <vt:lpstr>標準デザイン</vt:lpstr>
      <vt:lpstr>Microsoft Office Excel ワークシート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３．特性要因図の作り方１（原因追求型）</vt:lpstr>
      <vt:lpstr>PowerPoint プレゼンテーション</vt:lpstr>
      <vt:lpstr>PowerPoint プレゼンテーション</vt:lpstr>
      <vt:lpstr>PowerPoint プレゼンテーション</vt:lpstr>
      <vt:lpstr>PowerPoint プレゼンテーション</vt:lpstr>
      <vt:lpstr>手順５　要因が正しく整理されているかチェックする</vt:lpstr>
      <vt:lpstr>PowerPoint プレゼンテーション</vt:lpstr>
      <vt:lpstr>PowerPoint プレゼンテーション</vt:lpstr>
      <vt:lpstr>PowerPoint プレゼンテーション</vt:lpstr>
      <vt:lpstr>４．特性要因図の作り方２（対策追求型）</vt:lpstr>
      <vt:lpstr>手順１　目的とする特性を決める</vt:lpstr>
      <vt:lpstr>PowerPoint プレゼンテーション</vt:lpstr>
      <vt:lpstr>５．よい特性要因図のチェックポイント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　</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課題達成の手順</dc:title>
  <dc:creator>人事部</dc:creator>
  <cp:lastModifiedBy>s890376</cp:lastModifiedBy>
  <cp:revision>543</cp:revision>
  <cp:lastPrinted>2003-05-13T10:37:57Z</cp:lastPrinted>
  <dcterms:created xsi:type="dcterms:W3CDTF">2000-10-23T10:08:03Z</dcterms:created>
  <dcterms:modified xsi:type="dcterms:W3CDTF">2020-02-18T05:25:12Z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0x010100EF78CFC77271354195C530399E11D87F</vt:lpwstr>
  </property>
</Properties>
</file>